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rawings/drawing2.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drawings/drawing3.xml" ContentType="application/vnd.openxmlformats-officedocument.drawingml.chartshape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rawings/drawing1.xml" ContentType="application/vnd.openxmlformats-officedocument.drawingml.chartshap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4" r:id="rId2"/>
    <p:sldId id="285" r:id="rId3"/>
    <p:sldId id="258" r:id="rId4"/>
    <p:sldId id="259" r:id="rId5"/>
    <p:sldId id="260" r:id="rId6"/>
    <p:sldId id="261" r:id="rId7"/>
    <p:sldId id="286" r:id="rId8"/>
    <p:sldId id="262" r:id="rId9"/>
    <p:sldId id="263" r:id="rId10"/>
    <p:sldId id="264" r:id="rId11"/>
    <p:sldId id="287" r:id="rId12"/>
    <p:sldId id="288" r:id="rId13"/>
    <p:sldId id="289" r:id="rId14"/>
    <p:sldId id="290" r:id="rId15"/>
    <p:sldId id="291" r:id="rId16"/>
    <p:sldId id="292" r:id="rId17"/>
    <p:sldId id="293" r:id="rId18"/>
    <p:sldId id="294" r:id="rId19"/>
    <p:sldId id="295" r:id="rId20"/>
    <p:sldId id="296" r:id="rId21"/>
    <p:sldId id="265" r:id="rId22"/>
    <p:sldId id="297" r:id="rId23"/>
    <p:sldId id="298" r:id="rId24"/>
    <p:sldId id="267" r:id="rId25"/>
    <p:sldId id="282" r:id="rId26"/>
    <p:sldId id="279" r:id="rId27"/>
    <p:sldId id="281"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380"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Dell\Desktop\J.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Dell\Desktop\J.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C:\Users\Dell\Desktop\J.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AVERAGE TIME TAKEN IN OPD PROCESS </a:t>
            </a:r>
          </a:p>
        </c:rich>
      </c:tx>
      <c:layout/>
    </c:title>
    <c:plotArea>
      <c:layout/>
      <c:pieChart>
        <c:varyColors val="1"/>
        <c:ser>
          <c:idx val="0"/>
          <c:order val="0"/>
          <c:explosion val="25"/>
          <c:dLbls>
            <c:showCatName val="1"/>
            <c:showPercent val="1"/>
            <c:showLeaderLines val="1"/>
          </c:dLbls>
          <c:cat>
            <c:strRef>
              <c:f>Sheet1!$E$58:$H$58</c:f>
              <c:strCache>
                <c:ptCount val="4"/>
                <c:pt idx="0">
                  <c:v>RECEPTION</c:v>
                </c:pt>
                <c:pt idx="1">
                  <c:v>WAITING AREA</c:v>
                </c:pt>
                <c:pt idx="2">
                  <c:v>CONSULTATION</c:v>
                </c:pt>
                <c:pt idx="3">
                  <c:v>INVESTIGATIONS/TEST/ RADIOLOGY</c:v>
                </c:pt>
              </c:strCache>
            </c:strRef>
          </c:cat>
          <c:val>
            <c:numRef>
              <c:f>Sheet1!$E$59:$H$59</c:f>
              <c:numCache>
                <c:formatCode>General</c:formatCode>
                <c:ptCount val="4"/>
                <c:pt idx="0">
                  <c:v>127</c:v>
                </c:pt>
                <c:pt idx="1">
                  <c:v>451</c:v>
                </c:pt>
                <c:pt idx="2">
                  <c:v>285</c:v>
                </c:pt>
                <c:pt idx="3">
                  <c:v>586</c:v>
                </c:pt>
              </c:numCache>
            </c:numRef>
          </c:val>
        </c:ser>
        <c:ser>
          <c:idx val="1"/>
          <c:order val="1"/>
          <c:explosion val="25"/>
          <c:dLbls>
            <c:showCatName val="1"/>
            <c:showPercent val="1"/>
            <c:showLeaderLines val="1"/>
          </c:dLbls>
          <c:cat>
            <c:strRef>
              <c:f>Sheet1!$E$58:$H$58</c:f>
              <c:strCache>
                <c:ptCount val="4"/>
                <c:pt idx="0">
                  <c:v>RECEPTION</c:v>
                </c:pt>
                <c:pt idx="1">
                  <c:v>WAITING AREA</c:v>
                </c:pt>
                <c:pt idx="2">
                  <c:v>CONSULTATION</c:v>
                </c:pt>
                <c:pt idx="3">
                  <c:v>INVESTIGATIONS/TEST/ RADIOLOGY</c:v>
                </c:pt>
              </c:strCache>
            </c:strRef>
          </c:cat>
          <c:val>
            <c:numRef>
              <c:f>Sheet1!$E$60:$H$60</c:f>
              <c:numCache>
                <c:formatCode>0.00%</c:formatCode>
                <c:ptCount val="4"/>
                <c:pt idx="0">
                  <c:v>8.7500000000000064E-2</c:v>
                </c:pt>
                <c:pt idx="1">
                  <c:v>0.31100000000000189</c:v>
                </c:pt>
                <c:pt idx="2">
                  <c:v>0.19650000000000042</c:v>
                </c:pt>
                <c:pt idx="3">
                  <c:v>0.40410000000000001</c:v>
                </c:pt>
              </c:numCache>
            </c:numRef>
          </c:val>
        </c:ser>
        <c:dLbls>
          <c:showCatName val="1"/>
          <c:showPercent val="1"/>
        </c:dLbls>
        <c:firstSliceAng val="0"/>
      </c:pieChart>
    </c:plotArea>
    <c:plotVisOnly val="1"/>
  </c:chart>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layout/>
    </c:title>
    <c:plotArea>
      <c:layout/>
      <c:barChart>
        <c:barDir val="col"/>
        <c:grouping val="clustered"/>
        <c:ser>
          <c:idx val="0"/>
          <c:order val="0"/>
          <c:tx>
            <c:strRef>
              <c:f>Sheet1!$M$388</c:f>
              <c:strCache>
                <c:ptCount val="1"/>
                <c:pt idx="0">
                  <c:v>AVG. WAITING TIME (in minutes)</c:v>
                </c:pt>
              </c:strCache>
            </c:strRef>
          </c:tx>
          <c:cat>
            <c:strRef>
              <c:f>Sheet1!$N$387:$R$387</c:f>
              <c:strCache>
                <c:ptCount val="5"/>
                <c:pt idx="0">
                  <c:v>SC</c:v>
                </c:pt>
                <c:pt idx="1">
                  <c:v>USG</c:v>
                </c:pt>
                <c:pt idx="2">
                  <c:v>X-RAY</c:v>
                </c:pt>
                <c:pt idx="3">
                  <c:v>TMT</c:v>
                </c:pt>
                <c:pt idx="4">
                  <c:v>ECHO</c:v>
                </c:pt>
              </c:strCache>
            </c:strRef>
          </c:cat>
          <c:val>
            <c:numRef>
              <c:f>Sheet1!$N$388:$R$388</c:f>
              <c:numCache>
                <c:formatCode>General</c:formatCode>
                <c:ptCount val="5"/>
                <c:pt idx="0">
                  <c:v>5</c:v>
                </c:pt>
                <c:pt idx="1">
                  <c:v>28</c:v>
                </c:pt>
                <c:pt idx="2">
                  <c:v>3</c:v>
                </c:pt>
                <c:pt idx="3">
                  <c:v>16</c:v>
                </c:pt>
                <c:pt idx="4">
                  <c:v>18</c:v>
                </c:pt>
              </c:numCache>
            </c:numRef>
          </c:val>
        </c:ser>
        <c:axId val="46453504"/>
        <c:axId val="46455040"/>
      </c:barChart>
      <c:catAx>
        <c:axId val="46453504"/>
        <c:scaling>
          <c:orientation val="minMax"/>
        </c:scaling>
        <c:axPos val="b"/>
        <c:tickLblPos val="nextTo"/>
        <c:crossAx val="46455040"/>
        <c:crosses val="autoZero"/>
        <c:auto val="1"/>
        <c:lblAlgn val="ctr"/>
        <c:lblOffset val="100"/>
      </c:catAx>
      <c:valAx>
        <c:axId val="46455040"/>
        <c:scaling>
          <c:orientation val="minMax"/>
        </c:scaling>
        <c:axPos val="l"/>
        <c:majorGridlines/>
        <c:numFmt formatCode="General" sourceLinked="1"/>
        <c:tickLblPos val="nextTo"/>
        <c:crossAx val="46453504"/>
        <c:crosses val="autoZero"/>
        <c:crossBetween val="between"/>
      </c:valAx>
    </c:plotArea>
    <c:legend>
      <c:legendPos val="r"/>
      <c:layout/>
    </c:legend>
    <c:plotVisOnly val="1"/>
  </c:chart>
  <c:externalData r:id="rId1"/>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layout/>
    </c:title>
    <c:plotArea>
      <c:layout/>
      <c:barChart>
        <c:barDir val="col"/>
        <c:grouping val="clustered"/>
        <c:ser>
          <c:idx val="0"/>
          <c:order val="0"/>
          <c:tx>
            <c:strRef>
              <c:f>Sheet1!$C$197</c:f>
              <c:strCache>
                <c:ptCount val="1"/>
                <c:pt idx="0">
                  <c:v>&gt;15 MIN</c:v>
                </c:pt>
              </c:strCache>
            </c:strRef>
          </c:tx>
          <c:cat>
            <c:strRef>
              <c:f>Sheet1!$D$196:$H$196</c:f>
              <c:strCache>
                <c:ptCount val="5"/>
                <c:pt idx="0">
                  <c:v>SC ROOM</c:v>
                </c:pt>
                <c:pt idx="1">
                  <c:v>USG ROOM</c:v>
                </c:pt>
                <c:pt idx="2">
                  <c:v>X-RAY ROOM</c:v>
                </c:pt>
                <c:pt idx="3">
                  <c:v>ECHO ROOM</c:v>
                </c:pt>
                <c:pt idx="4">
                  <c:v>TMT ROOM</c:v>
                </c:pt>
              </c:strCache>
            </c:strRef>
          </c:cat>
          <c:val>
            <c:numRef>
              <c:f>Sheet1!$D$197:$H$197</c:f>
              <c:numCache>
                <c:formatCode>General</c:formatCode>
                <c:ptCount val="5"/>
                <c:pt idx="0">
                  <c:v>0</c:v>
                </c:pt>
                <c:pt idx="1">
                  <c:v>11</c:v>
                </c:pt>
                <c:pt idx="2">
                  <c:v>0</c:v>
                </c:pt>
                <c:pt idx="3">
                  <c:v>8</c:v>
                </c:pt>
                <c:pt idx="4">
                  <c:v>8</c:v>
                </c:pt>
              </c:numCache>
            </c:numRef>
          </c:val>
        </c:ser>
        <c:axId val="46357120"/>
        <c:axId val="46367488"/>
      </c:barChart>
      <c:catAx>
        <c:axId val="46357120"/>
        <c:scaling>
          <c:orientation val="minMax"/>
        </c:scaling>
        <c:axPos val="b"/>
        <c:title>
          <c:tx>
            <c:rich>
              <a:bodyPr/>
              <a:lstStyle/>
              <a:p>
                <a:pPr>
                  <a:defRPr/>
                </a:pPr>
                <a:r>
                  <a:rPr lang="en-US"/>
                  <a:t>Departments</a:t>
                </a:r>
              </a:p>
            </c:rich>
          </c:tx>
          <c:layout/>
        </c:title>
        <c:tickLblPos val="nextTo"/>
        <c:crossAx val="46367488"/>
        <c:crosses val="autoZero"/>
        <c:auto val="1"/>
        <c:lblAlgn val="ctr"/>
        <c:lblOffset val="100"/>
      </c:catAx>
      <c:valAx>
        <c:axId val="46367488"/>
        <c:scaling>
          <c:orientation val="minMax"/>
        </c:scaling>
        <c:axPos val="l"/>
        <c:majorGridlines/>
        <c:title>
          <c:tx>
            <c:rich>
              <a:bodyPr rot="-5400000" vert="horz"/>
              <a:lstStyle/>
              <a:p>
                <a:pPr>
                  <a:defRPr/>
                </a:pPr>
                <a:r>
                  <a:rPr lang="en-US"/>
                  <a:t>Number of Patients</a:t>
                </a:r>
              </a:p>
            </c:rich>
          </c:tx>
          <c:layout/>
        </c:title>
        <c:numFmt formatCode="General" sourceLinked="1"/>
        <c:tickLblPos val="nextTo"/>
        <c:crossAx val="46357120"/>
        <c:crosses val="autoZero"/>
        <c:crossBetween val="between"/>
      </c:valAx>
    </c:plotArea>
    <c:legend>
      <c:legendPos val="r"/>
      <c:layout/>
    </c:legend>
    <c:plotVisOnly val="1"/>
  </c:chart>
  <c:externalData r:id="rId1"/>
  <c:userShapes r:id="rId2"/>
</c:chartSpace>
</file>

<file path=ppt/drawings/_rels/drawing1.xml.rels><?xml version="1.0" encoding="UTF-8" standalone="yes"?>
<Relationships xmlns="http://schemas.openxmlformats.org/package/2006/relationships"><Relationship Id="rId1" Type="http://schemas.openxmlformats.org/officeDocument/2006/relationships/image" Target="../media/image2.png"/></Relationships>
</file>

<file path=ppt/drawings/_rels/drawing2.xml.rels><?xml version="1.0" encoding="UTF-8" standalone="yes"?>
<Relationships xmlns="http://schemas.openxmlformats.org/package/2006/relationships"><Relationship Id="rId1" Type="http://schemas.openxmlformats.org/officeDocument/2006/relationships/image" Target="../media/image3.png"/></Relationships>
</file>

<file path=ppt/drawings/_rels/drawing3.xml.rels><?xml version="1.0" encoding="UTF-8" standalone="yes"?>
<Relationships xmlns="http://schemas.openxmlformats.org/package/2006/relationships"><Relationship Id="rId1" Type="http://schemas.openxmlformats.org/officeDocument/2006/relationships/image" Target="../media/image4.png"/></Relationships>
</file>

<file path=ppt/drawings/drawing1.xml><?xml version="1.0" encoding="utf-8"?>
<c:userShapes xmlns:c="http://schemas.openxmlformats.org/drawingml/2006/chart">
  <cdr:relSizeAnchor xmlns:cdr="http://schemas.openxmlformats.org/drawingml/2006/chartDrawing">
    <cdr:from>
      <cdr:x>0</cdr:x>
      <cdr:y>0</cdr:y>
    </cdr:from>
    <cdr:to>
      <cdr:x>1</cdr:x>
      <cdr:y>1</cdr:y>
    </cdr:to>
    <cdr:pic>
      <cdr:nvPicPr>
        <cdr:cNvPr id="2"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0" y="0"/>
          <a:ext cx="7543800" cy="4194175"/>
        </a:xfrm>
        <a:prstGeom xmlns:a="http://schemas.openxmlformats.org/drawingml/2006/main" prst="rect">
          <a:avLst/>
        </a:prstGeom>
      </cdr:spPr>
    </cdr:pic>
  </cdr:relSizeAnchor>
</c:userShapes>
</file>

<file path=ppt/drawings/drawing2.xml><?xml version="1.0" encoding="utf-8"?>
<c:userShapes xmlns:c="http://schemas.openxmlformats.org/drawingml/2006/chart">
  <cdr:relSizeAnchor xmlns:cdr="http://schemas.openxmlformats.org/drawingml/2006/chartDrawing">
    <cdr:from>
      <cdr:x>0</cdr:x>
      <cdr:y>0</cdr:y>
    </cdr:from>
    <cdr:to>
      <cdr:x>1</cdr:x>
      <cdr:y>0.98205</cdr:y>
    </cdr:to>
    <cdr:pic>
      <cdr:nvPicPr>
        <cdr:cNvPr id="2"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838200" y="-304800"/>
          <a:ext cx="8077200" cy="4343400"/>
        </a:xfrm>
        <a:prstGeom xmlns:a="http://schemas.openxmlformats.org/drawingml/2006/main" prst="rect">
          <a:avLst/>
        </a:prstGeom>
      </cdr:spPr>
    </cdr:pic>
  </cdr:relSizeAnchor>
</c:userShapes>
</file>

<file path=ppt/drawings/drawing3.xml><?xml version="1.0" encoding="utf-8"?>
<c:userShapes xmlns:c="http://schemas.openxmlformats.org/drawingml/2006/chart">
  <cdr:relSizeAnchor xmlns:cdr="http://schemas.openxmlformats.org/drawingml/2006/chartDrawing">
    <cdr:from>
      <cdr:x>0</cdr:x>
      <cdr:y>0</cdr:y>
    </cdr:from>
    <cdr:to>
      <cdr:x>1</cdr:x>
      <cdr:y>0.99929</cdr:y>
    </cdr:to>
    <cdr:pic>
      <cdr:nvPicPr>
        <cdr:cNvPr id="2"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0" y="0"/>
          <a:ext cx="8001000" cy="4495800"/>
        </a:xfrm>
        <a:prstGeom xmlns:a="http://schemas.openxmlformats.org/drawingml/2006/main" prst="rect">
          <a:avLst/>
        </a:prstGeom>
      </cdr:spPr>
    </cdr:pic>
  </cdr:relSizeAnchor>
</c:userShap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4/23/2012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4/23/2012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4/23/2012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4/23/2012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4/23/2012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4/23/2012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4/23/2012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4/23/2012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4/23/2012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4/23/2012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4/23/2012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4/23/2012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trikal.org/ictbm11/pdf/ServiceIndustry/D1279-done.pdf"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Rectangle 2"/>
          <p:cNvSpPr/>
          <p:nvPr/>
        </p:nvSpPr>
        <p:spPr>
          <a:xfrm>
            <a:off x="990600" y="2590800"/>
            <a:ext cx="7162800" cy="954107"/>
          </a:xfrm>
          <a:prstGeom prst="rect">
            <a:avLst/>
          </a:prstGeom>
        </p:spPr>
        <p:txBody>
          <a:bodyPr wrap="square">
            <a:spAutoFit/>
          </a:bodyPr>
          <a:lstStyle/>
          <a:p>
            <a:r>
              <a:rPr lang="en-US" sz="2800" b="1" dirty="0" smtClean="0"/>
              <a:t>“COMPREHENSIVE STUDY TO KNOW THE   </a:t>
            </a:r>
          </a:p>
          <a:p>
            <a:r>
              <a:rPr lang="en-US" sz="2800" b="1" dirty="0" smtClean="0"/>
              <a:t>             PATIENT SATISFACTION LEVEL”</a:t>
            </a:r>
            <a:endParaRPr lang="en-US"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457200" y="5029200"/>
            <a:ext cx="8153400" cy="1600200"/>
          </a:xfrm>
        </p:spPr>
        <p:txBody>
          <a:bodyPr>
            <a:normAutofit/>
          </a:bodyPr>
          <a:lstStyle/>
          <a:p>
            <a:pPr lvl="0"/>
            <a:r>
              <a:rPr lang="en-US" sz="1600" dirty="0" smtClean="0"/>
              <a:t>Analysis of the above graph shows that in group 1 there were more patients who were under medical management and were under observation for 1-2 days. Group 2 had more delivery and caesarian cases whose LOS varies from 3-5 days while group 3 had more patients who have undergone surgeries especially cardiac surgeries where patient is under observation for 5-6 days after operation. </a:t>
            </a:r>
            <a:endParaRPr lang="en-US" dirty="0"/>
          </a:p>
        </p:txBody>
      </p:sp>
      <p:graphicFrame>
        <p:nvGraphicFramePr>
          <p:cNvPr id="5" name="Picture Placeholder 4"/>
          <p:cNvGraphicFramePr>
            <a:graphicFrameLocks noGrp="1"/>
          </p:cNvGraphicFramePr>
          <p:nvPr>
            <p:ph type="pic" idx="1"/>
          </p:nvPr>
        </p:nvGraphicFramePr>
        <p:xfrm>
          <a:off x="533400" y="228600"/>
          <a:ext cx="8001000" cy="44989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838200" y="5181600"/>
            <a:ext cx="7696200" cy="1262062"/>
          </a:xfrm>
        </p:spPr>
        <p:txBody>
          <a:bodyPr>
            <a:normAutofit fontScale="92500"/>
          </a:bodyPr>
          <a:lstStyle/>
          <a:p>
            <a:r>
              <a:rPr lang="en-US" sz="1800" dirty="0" smtClean="0"/>
              <a:t>From this we can infer that in Group 1 &amp; 2 most of the patients were regular to the hospital. They find the services to be satisfactory. In group 3, the reason for most of the patients for coming to the hospital is that it is more economical as compared to others.</a:t>
            </a:r>
            <a:endParaRPr lang="en-US" sz="1800" dirty="0"/>
          </a:p>
        </p:txBody>
      </p:sp>
      <p:sp>
        <p:nvSpPr>
          <p:cNvPr id="3" name="Picture Placeholder 2"/>
          <p:cNvSpPr>
            <a:spLocks noGrp="1"/>
          </p:cNvSpPr>
          <p:nvPr>
            <p:ph type="pic" idx="1"/>
          </p:nvPr>
        </p:nvSpPr>
        <p:spPr/>
      </p:sp>
      <p:sp>
        <p:nvSpPr>
          <p:cNvPr id="2" name="Title 1"/>
          <p:cNvSpPr>
            <a:spLocks noGrp="1"/>
          </p:cNvSpPr>
          <p:nvPr>
            <p:ph type="title"/>
          </p:nvPr>
        </p:nvSpPr>
        <p:spPr/>
        <p:txBody>
          <a:bodyPr>
            <a:normAutofit fontScale="90000"/>
          </a:bodyPr>
          <a:lstStyle/>
          <a:p>
            <a:pPr lvl="0"/>
            <a:r>
              <a:rPr lang="en-US" sz="2200" dirty="0" smtClean="0"/>
              <a:t>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t>
            </a:r>
            <a:endParaRPr lang="en-US" dirty="0"/>
          </a:p>
        </p:txBody>
      </p:sp>
      <p:sp>
        <p:nvSpPr>
          <p:cNvPr id="39940" name="Rectangle 4"/>
          <p:cNvSpPr>
            <a:spLocks noChangeArrowheads="1"/>
          </p:cNvSpPr>
          <p:nvPr/>
        </p:nvSpPr>
        <p:spPr bwMode="auto">
          <a:xfrm>
            <a:off x="533400" y="457200"/>
            <a:ext cx="3506088"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dirty="0" smtClean="0">
                <a:latin typeface="Arial" pitchFamily="34" charset="0"/>
                <a:cs typeface="Arial" pitchFamily="34" charset="0"/>
              </a:rPr>
              <a:t>Assessment of hospital Services</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9939" name="Chart 12"/>
          <p:cNvPicPr>
            <a:picLocks noChangeArrowheads="1"/>
          </p:cNvPicPr>
          <p:nvPr/>
        </p:nvPicPr>
        <p:blipFill>
          <a:blip r:embed="rId2" cstate="print"/>
          <a:srcRect/>
          <a:stretch>
            <a:fillRect/>
          </a:stretch>
        </p:blipFill>
        <p:spPr bwMode="auto">
          <a:xfrm>
            <a:off x="533400" y="838200"/>
            <a:ext cx="7620000" cy="426720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838200" y="5367338"/>
            <a:ext cx="7772400" cy="1185862"/>
          </a:xfrm>
        </p:spPr>
        <p:txBody>
          <a:bodyPr/>
          <a:lstStyle/>
          <a:p>
            <a:r>
              <a:rPr lang="en-US" sz="2000" dirty="0" smtClean="0"/>
              <a:t>Analysis shows that in all the three groups most of the patients were clear about advice and explanation given to them by their doctors regarding their illness &amp; treatment.</a:t>
            </a:r>
          </a:p>
          <a:p>
            <a:endParaRPr lang="en-US" dirty="0"/>
          </a:p>
        </p:txBody>
      </p:sp>
      <p:sp>
        <p:nvSpPr>
          <p:cNvPr id="3" name="Picture Placeholder 2"/>
          <p:cNvSpPr>
            <a:spLocks noGrp="1"/>
          </p:cNvSpPr>
          <p:nvPr>
            <p:ph type="pic" idx="1"/>
          </p:nvPr>
        </p:nvSpPr>
        <p:spPr/>
      </p:sp>
      <p:sp>
        <p:nvSpPr>
          <p:cNvPr id="2" name="Title 1"/>
          <p:cNvSpPr>
            <a:spLocks noGrp="1"/>
          </p:cNvSpPr>
          <p:nvPr>
            <p:ph type="title"/>
          </p:nvPr>
        </p:nvSpPr>
        <p:spPr/>
        <p:txBody>
          <a:bodyPr/>
          <a:lstStyle/>
          <a:p>
            <a:endParaRPr lang="en-US"/>
          </a:p>
        </p:txBody>
      </p:sp>
      <p:sp>
        <p:nvSpPr>
          <p:cNvPr id="41988" name="Rectangle 4"/>
          <p:cNvSpPr>
            <a:spLocks noChangeArrowheads="1"/>
          </p:cNvSpPr>
          <p:nvPr/>
        </p:nvSpPr>
        <p:spPr bwMode="auto">
          <a:xfrm>
            <a:off x="685800" y="685800"/>
            <a:ext cx="784860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Did </a:t>
            </a: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you get advices on your illness and</a:t>
            </a:r>
            <a:r>
              <a:rPr kumimoji="0" lang="en-US"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en-US" sz="1400" b="0" i="0" u="none" strike="noStrike" cap="none" normalizeH="0" baseline="0" dirty="0" smtClean="0">
                <a:ln>
                  <a:noFill/>
                </a:ln>
                <a:effectLst/>
                <a:latin typeface="Times New Roman" pitchFamily="18" charset="0"/>
                <a:ea typeface="Calibri" pitchFamily="34" charset="0"/>
                <a:cs typeface="Times New Roman" pitchFamily="18" charset="0"/>
              </a:rPr>
              <a:t>explanation about your treatment or operation</a:t>
            </a:r>
            <a:r>
              <a:rPr kumimoji="0" lang="en-US"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41987" name="Chart 13"/>
          <p:cNvPicPr>
            <a:picLocks noChangeArrowheads="1"/>
          </p:cNvPicPr>
          <p:nvPr/>
        </p:nvPicPr>
        <p:blipFill>
          <a:blip r:embed="rId2" cstate="print"/>
          <a:srcRect/>
          <a:stretch>
            <a:fillRect/>
          </a:stretch>
        </p:blipFill>
        <p:spPr bwMode="auto">
          <a:xfrm>
            <a:off x="685800" y="1066800"/>
            <a:ext cx="7772400" cy="419100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990600" y="5181600"/>
            <a:ext cx="7772400" cy="1262062"/>
          </a:xfrm>
        </p:spPr>
        <p:txBody>
          <a:bodyPr>
            <a:normAutofit/>
          </a:bodyPr>
          <a:lstStyle/>
          <a:p>
            <a:r>
              <a:rPr lang="en-US" sz="2400" dirty="0" smtClean="0"/>
              <a:t>From this graph we can infer that approximately 50% of patients of all the three groups were confused about their lab and radiology results.</a:t>
            </a:r>
          </a:p>
          <a:p>
            <a:endParaRPr lang="en-US" dirty="0"/>
          </a:p>
        </p:txBody>
      </p:sp>
      <p:sp>
        <p:nvSpPr>
          <p:cNvPr id="3" name="Picture Placeholder 2"/>
          <p:cNvSpPr>
            <a:spLocks noGrp="1"/>
          </p:cNvSpPr>
          <p:nvPr>
            <p:ph type="pic" idx="1"/>
          </p:nvPr>
        </p:nvSpPr>
        <p:spPr/>
      </p:sp>
      <p:sp>
        <p:nvSpPr>
          <p:cNvPr id="44034" name="Rectangle 2"/>
          <p:cNvSpPr>
            <a:spLocks noChangeArrowheads="1"/>
          </p:cNvSpPr>
          <p:nvPr/>
        </p:nvSpPr>
        <p:spPr bwMode="auto">
          <a:xfrm>
            <a:off x="914400" y="304800"/>
            <a:ext cx="5105400" cy="61555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effectLst/>
                <a:latin typeface="Times New Roman" pitchFamily="18" charset="0"/>
                <a:ea typeface="Calibri" pitchFamily="34" charset="0"/>
                <a:cs typeface="Times New Roman" pitchFamily="18" charset="0"/>
              </a:rPr>
              <a:t>Did </a:t>
            </a:r>
            <a:r>
              <a:rPr kumimoji="0" lang="en-US" sz="1600" b="0" i="0" u="none" strike="noStrike" cap="none" normalizeH="0" baseline="0" dirty="0" smtClean="0">
                <a:ln>
                  <a:noFill/>
                </a:ln>
                <a:effectLst/>
                <a:latin typeface="Times New Roman" pitchFamily="18" charset="0"/>
                <a:ea typeface="Calibri" pitchFamily="34" charset="0"/>
                <a:cs typeface="Times New Roman" pitchFamily="18" charset="0"/>
              </a:rPr>
              <a:t>you get the results of laboratory examination or x-ray?</a:t>
            </a:r>
            <a:endParaRPr kumimoji="0" lang="en-US" sz="16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44033" name="Chart 14"/>
          <p:cNvPicPr>
            <a:picLocks noChangeArrowheads="1"/>
          </p:cNvPicPr>
          <p:nvPr/>
        </p:nvPicPr>
        <p:blipFill>
          <a:blip r:embed="rId2" cstate="print"/>
          <a:srcRect b="-76"/>
          <a:stretch>
            <a:fillRect/>
          </a:stretch>
        </p:blipFill>
        <p:spPr bwMode="auto">
          <a:xfrm>
            <a:off x="914400" y="914400"/>
            <a:ext cx="7620000" cy="426720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066800" y="5029200"/>
            <a:ext cx="7239000" cy="1066800"/>
          </a:xfrm>
        </p:spPr>
        <p:txBody>
          <a:bodyPr>
            <a:noAutofit/>
          </a:bodyPr>
          <a:lstStyle/>
          <a:p>
            <a:r>
              <a:rPr lang="en-US" sz="2000" dirty="0" smtClean="0"/>
              <a:t>Analysis of the graph results that most of the patients of all the three groups were clear about their discharge medications and care.</a:t>
            </a:r>
            <a:endParaRPr lang="en-US" sz="2000" dirty="0"/>
          </a:p>
        </p:txBody>
      </p:sp>
      <p:sp>
        <p:nvSpPr>
          <p:cNvPr id="3" name="Picture Placeholder 2"/>
          <p:cNvSpPr>
            <a:spLocks noGrp="1"/>
          </p:cNvSpPr>
          <p:nvPr>
            <p:ph type="pic" idx="1"/>
          </p:nvPr>
        </p:nvSpPr>
        <p:spPr>
          <a:xfrm>
            <a:off x="381000" y="189968"/>
            <a:ext cx="8686800" cy="4389120"/>
          </a:xfrm>
        </p:spPr>
      </p:sp>
      <p:sp>
        <p:nvSpPr>
          <p:cNvPr id="45058" name="Rectangle 2"/>
          <p:cNvSpPr>
            <a:spLocks noChangeArrowheads="1"/>
          </p:cNvSpPr>
          <p:nvPr/>
        </p:nvSpPr>
        <p:spPr bwMode="auto">
          <a:xfrm>
            <a:off x="1143000" y="457200"/>
            <a:ext cx="6705600"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effectLst/>
                <a:latin typeface="Times New Roman" pitchFamily="18" charset="0"/>
                <a:ea typeface="Calibri" pitchFamily="34" charset="0"/>
                <a:cs typeface="Times New Roman" pitchFamily="18" charset="0"/>
              </a:rPr>
              <a:t>Did </a:t>
            </a:r>
            <a:r>
              <a:rPr kumimoji="0" lang="en-US" sz="1600" b="0" i="0" u="none" strike="noStrike" cap="none" normalizeH="0" baseline="0" dirty="0" smtClean="0">
                <a:ln>
                  <a:noFill/>
                </a:ln>
                <a:effectLst/>
                <a:latin typeface="Times New Roman" pitchFamily="18" charset="0"/>
                <a:ea typeface="Calibri" pitchFamily="34" charset="0"/>
                <a:cs typeface="Times New Roman" pitchFamily="18" charset="0"/>
              </a:rPr>
              <a:t>you get advices before discharge?</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45057" name="Chart 15"/>
          <p:cNvPicPr>
            <a:picLocks noChangeArrowheads="1"/>
          </p:cNvPicPr>
          <p:nvPr/>
        </p:nvPicPr>
        <p:blipFill>
          <a:blip r:embed="rId2" cstate="print"/>
          <a:srcRect/>
          <a:stretch>
            <a:fillRect/>
          </a:stretch>
        </p:blipFill>
        <p:spPr bwMode="auto">
          <a:xfrm>
            <a:off x="1143000" y="762000"/>
            <a:ext cx="7162800" cy="4267200"/>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914400" y="5105400"/>
            <a:ext cx="6629400" cy="1109662"/>
          </a:xfrm>
        </p:spPr>
        <p:txBody>
          <a:bodyPr>
            <a:noAutofit/>
          </a:bodyPr>
          <a:lstStyle/>
          <a:p>
            <a:r>
              <a:rPr lang="en-US" sz="2000" dirty="0" smtClean="0"/>
              <a:t>The trend seen here was that there is a decrease of satisfaction from Group 1 to Group 2 and yet an increase in Group 3.</a:t>
            </a:r>
            <a:endParaRPr lang="en-US" sz="2000" dirty="0"/>
          </a:p>
        </p:txBody>
      </p:sp>
      <p:sp>
        <p:nvSpPr>
          <p:cNvPr id="3" name="Picture Placeholder 2"/>
          <p:cNvSpPr>
            <a:spLocks noGrp="1"/>
          </p:cNvSpPr>
          <p:nvPr>
            <p:ph type="pic" idx="1"/>
          </p:nvPr>
        </p:nvSpPr>
        <p:spPr/>
      </p:sp>
      <p:sp>
        <p:nvSpPr>
          <p:cNvPr id="46082" name="Rectangle 2"/>
          <p:cNvSpPr>
            <a:spLocks noChangeArrowheads="1"/>
          </p:cNvSpPr>
          <p:nvPr/>
        </p:nvSpPr>
        <p:spPr bwMode="auto">
          <a:xfrm>
            <a:off x="762000" y="457200"/>
            <a:ext cx="64770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l" defTabSz="914400" rtl="0" eaLnBrk="1" fontAlgn="base" latinLnBrk="0" hangingPunct="1">
              <a:lnSpc>
                <a:spcPct val="100000"/>
              </a:lnSpc>
              <a:spcBef>
                <a:spcPct val="0"/>
              </a:spcBef>
              <a:spcAft>
                <a:spcPct val="0"/>
              </a:spcAft>
              <a:buClrTx/>
              <a:buSzTx/>
              <a:tabLst/>
            </a:pPr>
            <a:r>
              <a:rPr kumimoji="0" lang="en-US" b="0" i="0" u="none" strike="noStrike" cap="none" normalizeH="0" baseline="0" dirty="0" smtClean="0">
                <a:ln>
                  <a:noFill/>
                </a:ln>
                <a:effectLst/>
                <a:latin typeface="Times New Roman" pitchFamily="18" charset="0"/>
                <a:ea typeface="Calibri" pitchFamily="34" charset="0"/>
                <a:cs typeface="Times New Roman" pitchFamily="18" charset="0"/>
              </a:rPr>
              <a:t>Cleanliness and Convenience of  room</a:t>
            </a:r>
            <a:endParaRPr kumimoji="0" lang="en-US"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46081" name="Chart 17"/>
          <p:cNvPicPr>
            <a:picLocks noChangeArrowheads="1"/>
          </p:cNvPicPr>
          <p:nvPr/>
        </p:nvPicPr>
        <p:blipFill>
          <a:blip r:embed="rId2" cstate="print"/>
          <a:srcRect b="-43"/>
          <a:stretch>
            <a:fillRect/>
          </a:stretch>
        </p:blipFill>
        <p:spPr bwMode="auto">
          <a:xfrm>
            <a:off x="990600" y="914400"/>
            <a:ext cx="6619875" cy="4114800"/>
          </a:xfrm>
          <a:prstGeom prst="rect">
            <a:avLst/>
          </a:prstGeom>
          <a:noFill/>
        </p:spPr>
      </p:pic>
      <p:sp>
        <p:nvSpPr>
          <p:cNvPr id="46083" name="Rectangle 3"/>
          <p:cNvSpPr>
            <a:spLocks noChangeArrowheads="1"/>
          </p:cNvSpPr>
          <p:nvPr/>
        </p:nvSpPr>
        <p:spPr bwMode="auto">
          <a:xfrm>
            <a:off x="0" y="34671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838200" y="5105400"/>
            <a:ext cx="7467600" cy="1262062"/>
          </a:xfrm>
        </p:spPr>
        <p:txBody>
          <a:bodyPr>
            <a:normAutofit lnSpcReduction="10000"/>
          </a:bodyPr>
          <a:lstStyle/>
          <a:p>
            <a:r>
              <a:rPr lang="en-US" sz="2000" dirty="0" smtClean="0"/>
              <a:t>Analysis of the graph shows similar trends in all the three groups i.e. coordination and responsiveness(good) was highest in group 2 while it was almost similar in group 1and 3</a:t>
            </a:r>
            <a:endParaRPr lang="en-US" sz="2000" dirty="0"/>
          </a:p>
        </p:txBody>
      </p:sp>
      <p:sp>
        <p:nvSpPr>
          <p:cNvPr id="3" name="Picture Placeholder 2"/>
          <p:cNvSpPr>
            <a:spLocks noGrp="1"/>
          </p:cNvSpPr>
          <p:nvPr>
            <p:ph type="pic" idx="1"/>
          </p:nvPr>
        </p:nvSpPr>
        <p:spPr/>
      </p:sp>
      <p:sp>
        <p:nvSpPr>
          <p:cNvPr id="47106" name="Rectangle 2"/>
          <p:cNvSpPr>
            <a:spLocks noChangeArrowheads="1"/>
          </p:cNvSpPr>
          <p:nvPr/>
        </p:nvSpPr>
        <p:spPr bwMode="auto">
          <a:xfrm>
            <a:off x="914400" y="228600"/>
            <a:ext cx="8229600" cy="61555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Staffs</a:t>
            </a: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coordination and responsiveness</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47105" name="Chart 18"/>
          <p:cNvPicPr>
            <a:picLocks noChangeArrowheads="1"/>
          </p:cNvPicPr>
          <p:nvPr/>
        </p:nvPicPr>
        <p:blipFill>
          <a:blip r:embed="rId2" cstate="print"/>
          <a:srcRect/>
          <a:stretch>
            <a:fillRect/>
          </a:stretch>
        </p:blipFill>
        <p:spPr bwMode="auto">
          <a:xfrm>
            <a:off x="914400" y="838200"/>
            <a:ext cx="7315200" cy="4191000"/>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914400" y="5105400"/>
            <a:ext cx="7772400" cy="1109662"/>
          </a:xfrm>
        </p:spPr>
        <p:txBody>
          <a:bodyPr>
            <a:normAutofit/>
          </a:bodyPr>
          <a:lstStyle/>
          <a:p>
            <a:r>
              <a:rPr lang="en-US" sz="2000" dirty="0" smtClean="0"/>
              <a:t>From the above graph, we can infer that ability and responsiveness of the doctor was found to be good but this trend decreases as we move from group 1 to group3.</a:t>
            </a:r>
            <a:endParaRPr lang="en-US" sz="2000" dirty="0"/>
          </a:p>
        </p:txBody>
      </p:sp>
      <p:sp>
        <p:nvSpPr>
          <p:cNvPr id="3" name="Picture Placeholder 2"/>
          <p:cNvSpPr>
            <a:spLocks noGrp="1"/>
          </p:cNvSpPr>
          <p:nvPr>
            <p:ph type="pic" idx="1"/>
          </p:nvPr>
        </p:nvSpPr>
        <p:spPr/>
      </p:sp>
      <p:sp>
        <p:nvSpPr>
          <p:cNvPr id="48130" name="Rectangle 2"/>
          <p:cNvSpPr>
            <a:spLocks noChangeArrowheads="1"/>
          </p:cNvSpPr>
          <p:nvPr/>
        </p:nvSpPr>
        <p:spPr bwMode="auto">
          <a:xfrm>
            <a:off x="838200" y="228600"/>
            <a:ext cx="83058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effectLst/>
                <a:latin typeface="Times New Roman" pitchFamily="18" charset="0"/>
                <a:ea typeface="Calibri" pitchFamily="34" charset="0"/>
                <a:cs typeface="Times New Roman" pitchFamily="18" charset="0"/>
              </a:rPr>
              <a:t>Physician’s </a:t>
            </a:r>
            <a:r>
              <a:rPr kumimoji="0" lang="en-US" sz="2000" b="0" i="0" u="none" strike="noStrike" cap="none" normalizeH="0" baseline="0" dirty="0" smtClean="0">
                <a:ln>
                  <a:noFill/>
                </a:ln>
                <a:effectLst/>
                <a:latin typeface="Times New Roman" pitchFamily="18" charset="0"/>
                <a:ea typeface="Calibri" pitchFamily="34" charset="0"/>
                <a:cs typeface="Times New Roman" pitchFamily="18" charset="0"/>
              </a:rPr>
              <a:t>ability and responsiveness</a:t>
            </a:r>
            <a:endParaRPr kumimoji="0" lang="en-US" sz="2000" b="0" i="0" u="none" strike="noStrike" cap="none" normalizeH="0" baseline="0" dirty="0" smtClean="0">
              <a:ln>
                <a:noFill/>
              </a:ln>
              <a:effectLst/>
              <a:latin typeface="Arial" pitchFamily="34" charset="0"/>
              <a:cs typeface="Arial" pitchFamily="34" charset="0"/>
            </a:endParaRPr>
          </a:p>
        </p:txBody>
      </p:sp>
      <p:pic>
        <p:nvPicPr>
          <p:cNvPr id="48129" name="Chart 1"/>
          <p:cNvPicPr>
            <a:picLocks noChangeArrowheads="1"/>
          </p:cNvPicPr>
          <p:nvPr/>
        </p:nvPicPr>
        <p:blipFill>
          <a:blip r:embed="rId2" cstate="print"/>
          <a:srcRect/>
          <a:stretch>
            <a:fillRect/>
          </a:stretch>
        </p:blipFill>
        <p:spPr bwMode="auto">
          <a:xfrm>
            <a:off x="990600" y="609600"/>
            <a:ext cx="7620000" cy="4495800"/>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838200" y="5105400"/>
            <a:ext cx="7696200" cy="1262062"/>
          </a:xfrm>
        </p:spPr>
        <p:txBody>
          <a:bodyPr>
            <a:normAutofit lnSpcReduction="10000"/>
          </a:bodyPr>
          <a:lstStyle/>
          <a:p>
            <a:r>
              <a:rPr lang="en-US" sz="2000" dirty="0" smtClean="0"/>
              <a:t>Analyzing the graph shows that satisfaction level among the patients for this parameter was continuously decreasing and patients responded that quality of food was degrading day by day.</a:t>
            </a:r>
            <a:endParaRPr lang="en-US" sz="2000" dirty="0"/>
          </a:p>
        </p:txBody>
      </p:sp>
      <p:sp>
        <p:nvSpPr>
          <p:cNvPr id="3" name="Picture Placeholder 2"/>
          <p:cNvSpPr>
            <a:spLocks noGrp="1"/>
          </p:cNvSpPr>
          <p:nvPr>
            <p:ph type="pic" idx="1"/>
          </p:nvPr>
        </p:nvSpPr>
        <p:spPr/>
      </p:sp>
      <p:sp>
        <p:nvSpPr>
          <p:cNvPr id="49154" name="Rectangle 2"/>
          <p:cNvSpPr>
            <a:spLocks noChangeArrowheads="1"/>
          </p:cNvSpPr>
          <p:nvPr/>
        </p:nvSpPr>
        <p:spPr bwMode="auto">
          <a:xfrm>
            <a:off x="838200" y="0"/>
            <a:ext cx="8305800" cy="6771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Quality of food</a:t>
            </a: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49153" name="Chart 20"/>
          <p:cNvPicPr>
            <a:picLocks noChangeArrowheads="1"/>
          </p:cNvPicPr>
          <p:nvPr/>
        </p:nvPicPr>
        <p:blipFill>
          <a:blip r:embed="rId2" cstate="print"/>
          <a:srcRect/>
          <a:stretch>
            <a:fillRect/>
          </a:stretch>
        </p:blipFill>
        <p:spPr bwMode="auto">
          <a:xfrm>
            <a:off x="914400" y="457200"/>
            <a:ext cx="7543800" cy="4267200"/>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0" y="0"/>
            <a:ext cx="8686800" cy="4389120"/>
          </a:xfrm>
        </p:spPr>
      </p:sp>
      <p:sp>
        <p:nvSpPr>
          <p:cNvPr id="50178" name="Rectangle 2"/>
          <p:cNvSpPr>
            <a:spLocks noChangeArrowheads="1"/>
          </p:cNvSpPr>
          <p:nvPr/>
        </p:nvSpPr>
        <p:spPr bwMode="auto">
          <a:xfrm>
            <a:off x="838200" y="533400"/>
            <a:ext cx="4876800" cy="6771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Overall Satisfaction with the hospital</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50177" name="Chart 21"/>
          <p:cNvPicPr>
            <a:picLocks noChangeArrowheads="1"/>
          </p:cNvPicPr>
          <p:nvPr/>
        </p:nvPicPr>
        <p:blipFill>
          <a:blip r:embed="rId2" cstate="print"/>
          <a:srcRect b="-47"/>
          <a:stretch>
            <a:fillRect/>
          </a:stretch>
        </p:blipFill>
        <p:spPr bwMode="auto">
          <a:xfrm>
            <a:off x="838200" y="1219200"/>
            <a:ext cx="7924800" cy="45720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To find and reduce the factors responsible for dissatisfaction level amongst patients.</a:t>
            </a:r>
          </a:p>
          <a:p>
            <a:pPr lvl="0"/>
            <a:r>
              <a:rPr lang="en-US" dirty="0" smtClean="0"/>
              <a:t>To find out the effect of dissatisfaction on the overall operations, competitive advantage and reputation of organization.</a:t>
            </a:r>
          </a:p>
          <a:p>
            <a:pPr lvl="0"/>
            <a:r>
              <a:rPr lang="en-US" dirty="0" smtClean="0"/>
              <a:t>To come up with the suggestions to improve the patient satisfaction level of patients in General Wards of the hospitals.</a:t>
            </a:r>
          </a:p>
          <a:p>
            <a:endParaRPr lang="en-US" dirty="0"/>
          </a:p>
        </p:txBody>
      </p:sp>
      <p:sp>
        <p:nvSpPr>
          <p:cNvPr id="2" name="Title 1"/>
          <p:cNvSpPr>
            <a:spLocks noGrp="1"/>
          </p:cNvSpPr>
          <p:nvPr>
            <p:ph type="title"/>
          </p:nvPr>
        </p:nvSpPr>
        <p:spPr/>
        <p:txBody>
          <a:bodyPr/>
          <a:lstStyle/>
          <a:p>
            <a:r>
              <a:rPr lang="en-US" b="1" dirty="0" smtClean="0"/>
              <a:t>Objectives</a:t>
            </a:r>
            <a:endParaRPr lang="en-US"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609600"/>
            <a:ext cx="7620000" cy="4154984"/>
          </a:xfrm>
          <a:prstGeom prst="rect">
            <a:avLst/>
          </a:prstGeom>
        </p:spPr>
        <p:txBody>
          <a:bodyPr wrap="square">
            <a:spAutoFit/>
          </a:bodyPr>
          <a:lstStyle/>
          <a:p>
            <a:r>
              <a:rPr lang="en-US" sz="2400" dirty="0" smtClean="0"/>
              <a:t>Overall  satisfaction  with  care  was  scored  either  “excellent”  or  “good”  by 76% in Group 1 which decreased to 72.5% in Group 2 and yet again increased to 73.8%  in  Group  3.  When  looking  at  the  overall  satisfaction  among  3  groups  of patient  there  is  not  much  difference  with  all  the  three  groups  scoring  high  which indicates their  high  satisfaction  with  the hospital. Nevertheless group 2 had the least satisfied set of respondent regarding overall satisfaction with hospital care. Hence the trend seen here is that there is a decrease of satisfaction from Group 1 to Group 2 and yet an increase in Group 3</a:t>
            </a:r>
            <a:endParaRPr lang="en-US"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smtClean="0"/>
              <a:t>This study has shown high level of overall patient satisfaction among the three groups (76% for Group1, 72.5% for Group 2 and 74% for Group 3. As stated in study,  “for  inpatient  care  public  hospitals  had  higher  levels  of  satisfaction amongst clientele than private for-profit hospitals.</a:t>
            </a:r>
          </a:p>
          <a:p>
            <a:r>
              <a:rPr lang="en-US" dirty="0" smtClean="0"/>
              <a:t>This study  has  further  unfolded  some interesting fact  on  some variable which were found to be  more satisfied or less  satisfied among different  length  of  stay. Less satisfied  with  longer  length  of  stay  (LOS)  in  the  hospitals  were  variable  such  as advice  on  illness,  physicians’  responsiveness.</a:t>
            </a:r>
          </a:p>
          <a:p>
            <a:r>
              <a:rPr lang="en-US" dirty="0" smtClean="0"/>
              <a:t>Whereas  less  satisfied  with  shorter  length  of  stay  (LOS)  in the  hospital  were variable  such  as cleanliness of room, staffs coordination and cooperation and nurses’ responsiveness.</a:t>
            </a:r>
          </a:p>
        </p:txBody>
      </p:sp>
      <p:sp>
        <p:nvSpPr>
          <p:cNvPr id="2" name="Title 1"/>
          <p:cNvSpPr>
            <a:spLocks noGrp="1"/>
          </p:cNvSpPr>
          <p:nvPr>
            <p:ph type="title"/>
          </p:nvPr>
        </p:nvSpPr>
        <p:spPr/>
        <p:txBody>
          <a:bodyPr/>
          <a:lstStyle/>
          <a:p>
            <a:r>
              <a:rPr lang="en-US" b="1" dirty="0" smtClean="0"/>
              <a:t>Findings</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dirty="0" smtClean="0"/>
              <a:t>Variables such as attention to take care, other staff manners and staff coordination increased from Group 1 to Group 2 but it decreased in Group 3 the longest length   of   stay group.  On  contrary,  variable  such  as physicians’  ability, quality of food  and overall satisfaction  with hospital care decreased  from Group  1  to Group  2  but an increase  was  seen  in  Group 3  the longest length of stay group.</a:t>
            </a:r>
          </a:p>
          <a:p>
            <a:endParaRPr lang="en-US" sz="2400" dirty="0"/>
          </a:p>
        </p:txBody>
      </p:sp>
      <p:sp>
        <p:nvSpPr>
          <p:cNvPr id="2" name="Title 1"/>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sz="2800" dirty="0" smtClean="0"/>
              <a:t>Study was based on some assumptions </a:t>
            </a:r>
          </a:p>
          <a:p>
            <a:pPr lvl="0"/>
            <a:r>
              <a:rPr lang="en-US" sz="2800" dirty="0" smtClean="0"/>
              <a:t>There was less cooperation from the patient for desired information because most of the patients were from rural background so they were somewhat reluctant to share their views.</a:t>
            </a:r>
          </a:p>
          <a:p>
            <a:pPr lvl="0"/>
            <a:r>
              <a:rPr lang="en-US" sz="2800" dirty="0" smtClean="0"/>
              <a:t>There was a possibility of biasness where the patient in hurry or with some sort of dissatisfaction from the hospital he/she can give superficial correct or wrong responses.</a:t>
            </a:r>
          </a:p>
          <a:p>
            <a:endParaRPr lang="en-US" sz="2800" dirty="0"/>
          </a:p>
        </p:txBody>
      </p:sp>
      <p:sp>
        <p:nvSpPr>
          <p:cNvPr id="2" name="Title 1"/>
          <p:cNvSpPr>
            <a:spLocks noGrp="1"/>
          </p:cNvSpPr>
          <p:nvPr>
            <p:ph type="title"/>
          </p:nvPr>
        </p:nvSpPr>
        <p:spPr/>
        <p:txBody>
          <a:bodyPr/>
          <a:lstStyle/>
          <a:p>
            <a:r>
              <a:rPr lang="en-US" dirty="0" smtClean="0"/>
              <a:t>Limitations</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lvl="0"/>
            <a:r>
              <a:rPr lang="en-US" dirty="0" smtClean="0"/>
              <a:t>Nursing and Para medical staff can be more trained by teaching sessions and mock drills like mock drill on Code Blue and classes for nursing and CCA staff for basic learning such as bio medical waste management, </a:t>
            </a:r>
            <a:r>
              <a:rPr lang="en-US" dirty="0" err="1" smtClean="0"/>
              <a:t>cannula</a:t>
            </a:r>
            <a:r>
              <a:rPr lang="en-US" dirty="0" smtClean="0"/>
              <a:t> removal, infection control etc .</a:t>
            </a:r>
          </a:p>
          <a:p>
            <a:pPr lvl="0"/>
            <a:r>
              <a:rPr lang="en-US" dirty="0" smtClean="0"/>
              <a:t>Proper signage’s (Direction Maps) can be placed in various areas to help the patient and the visitors to easily locate the required facility.</a:t>
            </a:r>
          </a:p>
          <a:p>
            <a:pPr lvl="0"/>
            <a:r>
              <a:rPr lang="en-US" dirty="0" smtClean="0"/>
              <a:t>A </a:t>
            </a:r>
            <a:r>
              <a:rPr lang="en-US" b="1" dirty="0" smtClean="0"/>
              <a:t>“May I help you”</a:t>
            </a:r>
            <a:r>
              <a:rPr lang="en-US" dirty="0" smtClean="0"/>
              <a:t> desk should be placed for the convenience and the complaints of the patient so that immediate action can be taken in regarding the scene.</a:t>
            </a:r>
          </a:p>
          <a:p>
            <a:pPr lvl="0"/>
            <a:r>
              <a:rPr lang="en-US" dirty="0" smtClean="0"/>
              <a:t>A system of pre planned discharges should be effectively developed and followed to reduce delays, wastage and resources and dissatisfaction.</a:t>
            </a:r>
            <a:endParaRPr lang="en-US" dirty="0"/>
          </a:p>
        </p:txBody>
      </p:sp>
      <p:sp>
        <p:nvSpPr>
          <p:cNvPr id="2" name="Title 1"/>
          <p:cNvSpPr>
            <a:spLocks noGrp="1"/>
          </p:cNvSpPr>
          <p:nvPr>
            <p:ph type="title"/>
          </p:nvPr>
        </p:nvSpPr>
        <p:spPr/>
        <p:txBody>
          <a:bodyPr/>
          <a:lstStyle/>
          <a:p>
            <a:r>
              <a:rPr lang="en-US" b="1" dirty="0" smtClean="0"/>
              <a:t>Recommendations</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sz="2400" dirty="0" smtClean="0"/>
              <a:t>Hospital Management should reward those departments and groups with higher satisfaction so that departments /groups with less satisfaction have some incentives to work harder or better for higher patient satisfaction.</a:t>
            </a:r>
          </a:p>
          <a:p>
            <a:pPr lvl="0"/>
            <a:r>
              <a:rPr lang="en-US" sz="2400" dirty="0" smtClean="0"/>
              <a:t>Staff could be recruited in general wards to increase the attention to care of the patient</a:t>
            </a:r>
          </a:p>
          <a:p>
            <a:r>
              <a:rPr lang="en-US" sz="2400" dirty="0" smtClean="0"/>
              <a:t>Grooming classes should be conducted for proper and good communication between staff and patients.</a:t>
            </a:r>
            <a:endParaRPr lang="en-US" sz="2400" dirty="0"/>
          </a:p>
        </p:txBody>
      </p:sp>
      <p:sp>
        <p:nvSpPr>
          <p:cNvPr id="2" name="Title 1"/>
          <p:cNvSpPr>
            <a:spLocks noGrp="1"/>
          </p:cNvSpPr>
          <p:nvPr>
            <p:ph type="title"/>
          </p:nvPr>
        </p:nvSpPr>
        <p:spPr/>
        <p:txBody>
          <a:bodyPr/>
          <a:lstStyle/>
          <a:p>
            <a:r>
              <a:rPr lang="en-US" b="1" dirty="0" smtClean="0"/>
              <a:t>Recommendations</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lvl="0"/>
            <a:r>
              <a:rPr lang="en-US" dirty="0" smtClean="0"/>
              <a:t>www.bhagathospital.com/index.html</a:t>
            </a:r>
          </a:p>
          <a:p>
            <a:pPr lvl="0"/>
            <a:r>
              <a:rPr lang="en-US" dirty="0" smtClean="0"/>
              <a:t>Kumar R(2005). Research Methodology- A Step by step guide for beginners</a:t>
            </a:r>
          </a:p>
          <a:p>
            <a:pPr lvl="0"/>
            <a:r>
              <a:rPr lang="en-US" dirty="0" err="1" smtClean="0"/>
              <a:t>Stavins</a:t>
            </a:r>
            <a:r>
              <a:rPr lang="en-US" dirty="0" smtClean="0"/>
              <a:t>, C(2006). Developing employee participation in the patient satisfaction process.</a:t>
            </a:r>
          </a:p>
          <a:p>
            <a:pPr lvl="0"/>
            <a:r>
              <a:rPr lang="en-US" dirty="0" smtClean="0"/>
              <a:t>Tokunaga, J., </a:t>
            </a:r>
            <a:r>
              <a:rPr lang="en-US" dirty="0" err="1" smtClean="0"/>
              <a:t>Imanaka</a:t>
            </a:r>
            <a:r>
              <a:rPr lang="en-US" dirty="0" smtClean="0"/>
              <a:t>, Y. (2002)- Influence of length of stay on patient satisfaction with hospital care.</a:t>
            </a:r>
          </a:p>
          <a:p>
            <a:pPr lvl="0"/>
            <a:r>
              <a:rPr lang="en-US" dirty="0" err="1" smtClean="0"/>
              <a:t>Sanjaya</a:t>
            </a:r>
            <a:r>
              <a:rPr lang="en-US" dirty="0" smtClean="0"/>
              <a:t> (2007)- Thesis  on patient satisfaction</a:t>
            </a:r>
          </a:p>
          <a:p>
            <a:pPr lvl="0"/>
            <a:r>
              <a:rPr lang="en-US" u="sng" dirty="0" smtClean="0">
                <a:hlinkClick r:id="rId2"/>
              </a:rPr>
              <a:t>http://www.trikal.org/ictbm11/pdf/ServiceIndustry/D1279-done.pdf</a:t>
            </a:r>
            <a:endParaRPr lang="en-US" dirty="0" smtClean="0"/>
          </a:p>
          <a:p>
            <a:r>
              <a:rPr lang="en-US" dirty="0" smtClean="0"/>
              <a:t>Wikipedia, online encyclopedia</a:t>
            </a:r>
            <a:endParaRPr lang="en-US" dirty="0"/>
          </a:p>
        </p:txBody>
      </p:sp>
      <p:sp>
        <p:nvSpPr>
          <p:cNvPr id="2" name="Title 1"/>
          <p:cNvSpPr>
            <a:spLocks noGrp="1"/>
          </p:cNvSpPr>
          <p:nvPr>
            <p:ph type="title"/>
          </p:nvPr>
        </p:nvSpPr>
        <p:spPr/>
        <p:txBody>
          <a:bodyPr/>
          <a:lstStyle/>
          <a:p>
            <a:r>
              <a:rPr lang="en-US" b="1" dirty="0" smtClean="0"/>
              <a:t>REFERENCES</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p:cNvPicPr>
            <a:picLocks noChangeAspect="1" noChangeArrowheads="1"/>
          </p:cNvPicPr>
          <p:nvPr/>
        </p:nvPicPr>
        <p:blipFill>
          <a:blip r:embed="rId2" cstate="print"/>
          <a:srcRect/>
          <a:stretch>
            <a:fillRect/>
          </a:stretch>
        </p:blipFill>
        <p:spPr bwMode="auto">
          <a:xfrm>
            <a:off x="901700" y="990600"/>
            <a:ext cx="7593725" cy="4572000"/>
          </a:xfrm>
          <a:prstGeom prst="rect">
            <a:avLst/>
          </a:prstGeom>
          <a:noFill/>
          <a:ln w="9525">
            <a:noFill/>
            <a:miter lim="800000"/>
            <a:headEnd/>
            <a:tailEnd/>
          </a:ln>
        </p:spPr>
      </p:pic>
      <p:sp>
        <p:nvSpPr>
          <p:cNvPr id="3" name="TextBox 2"/>
          <p:cNvSpPr txBox="1"/>
          <p:nvPr/>
        </p:nvSpPr>
        <p:spPr>
          <a:xfrm>
            <a:off x="7086600" y="5715000"/>
            <a:ext cx="1715341" cy="923330"/>
          </a:xfrm>
          <a:prstGeom prst="rect">
            <a:avLst/>
          </a:prstGeom>
          <a:noFill/>
        </p:spPr>
        <p:txBody>
          <a:bodyPr wrap="none" rtlCol="0">
            <a:spAutoFit/>
          </a:bodyPr>
          <a:lstStyle/>
          <a:p>
            <a:r>
              <a:rPr lang="en-US" dirty="0" smtClean="0"/>
              <a:t>JERRY GARDNER</a:t>
            </a:r>
          </a:p>
          <a:p>
            <a:r>
              <a:rPr lang="en-US" dirty="0" smtClean="0"/>
              <a:t>        BATCH C</a:t>
            </a:r>
          </a:p>
          <a:p>
            <a:r>
              <a:rPr lang="en-US" dirty="0" smtClean="0"/>
              <a:t>        PG/10/79</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buNone/>
            </a:pPr>
            <a:r>
              <a:rPr lang="en-US" b="1" dirty="0" smtClean="0"/>
              <a:t>Study Tenure: 30-Days </a:t>
            </a:r>
            <a:r>
              <a:rPr lang="en-US" dirty="0" smtClean="0"/>
              <a:t>(20</a:t>
            </a:r>
            <a:r>
              <a:rPr lang="en-US" baseline="30000" dirty="0" smtClean="0"/>
              <a:t>th</a:t>
            </a:r>
            <a:r>
              <a:rPr lang="en-US" dirty="0" smtClean="0"/>
              <a:t> </a:t>
            </a:r>
            <a:r>
              <a:rPr lang="en-US" dirty="0" smtClean="0"/>
              <a:t>Jan 2012 </a:t>
            </a:r>
            <a:r>
              <a:rPr lang="en-US" dirty="0" smtClean="0"/>
              <a:t>– </a:t>
            </a:r>
            <a:r>
              <a:rPr lang="en-US" dirty="0" smtClean="0"/>
              <a:t>20</a:t>
            </a:r>
            <a:r>
              <a:rPr lang="en-US" baseline="30000" dirty="0" smtClean="0"/>
              <a:t>th</a:t>
            </a:r>
            <a:r>
              <a:rPr lang="en-US" dirty="0" smtClean="0"/>
              <a:t> </a:t>
            </a:r>
            <a:r>
              <a:rPr lang="en-US" dirty="0" smtClean="0"/>
              <a:t>Feb </a:t>
            </a:r>
            <a:r>
              <a:rPr lang="en-US" dirty="0" smtClean="0"/>
              <a:t>2012) </a:t>
            </a:r>
          </a:p>
          <a:p>
            <a:pPr>
              <a:buNone/>
            </a:pPr>
            <a:r>
              <a:rPr lang="en-US" b="1" dirty="0" smtClean="0"/>
              <a:t> </a:t>
            </a:r>
            <a:endParaRPr lang="en-US" dirty="0" smtClean="0"/>
          </a:p>
          <a:p>
            <a:pPr>
              <a:buNone/>
            </a:pPr>
            <a:r>
              <a:rPr lang="en-US" b="1" dirty="0" smtClean="0"/>
              <a:t>Place of study: </a:t>
            </a:r>
            <a:r>
              <a:rPr lang="en-US" dirty="0" err="1" smtClean="0"/>
              <a:t>Bhagat</a:t>
            </a:r>
            <a:r>
              <a:rPr lang="en-US" dirty="0" smtClean="0"/>
              <a:t> Chandra Hospital </a:t>
            </a:r>
          </a:p>
          <a:p>
            <a:pPr>
              <a:buNone/>
            </a:pPr>
            <a:r>
              <a:rPr lang="en-US" dirty="0" smtClean="0"/>
              <a:t>                                 </a:t>
            </a:r>
            <a:r>
              <a:rPr lang="en-US" dirty="0" err="1" smtClean="0"/>
              <a:t>Mahavir</a:t>
            </a:r>
            <a:r>
              <a:rPr lang="en-US" dirty="0" smtClean="0"/>
              <a:t> Enclave, New Delhi</a:t>
            </a:r>
          </a:p>
          <a:p>
            <a:pPr>
              <a:buNone/>
            </a:pPr>
            <a:r>
              <a:rPr lang="en-US" b="1" dirty="0" smtClean="0"/>
              <a:t> </a:t>
            </a:r>
            <a:endParaRPr lang="en-US" dirty="0" smtClean="0"/>
          </a:p>
          <a:p>
            <a:pPr>
              <a:buNone/>
            </a:pPr>
            <a:r>
              <a:rPr lang="en-US" b="1" dirty="0" smtClean="0"/>
              <a:t>Limitation of study: </a:t>
            </a:r>
            <a:endParaRPr lang="en-US" dirty="0" smtClean="0"/>
          </a:p>
          <a:p>
            <a:pPr lvl="0"/>
            <a:r>
              <a:rPr lang="en-US" dirty="0" smtClean="0"/>
              <a:t>Time for planning was limited </a:t>
            </a:r>
          </a:p>
          <a:p>
            <a:pPr lvl="0"/>
            <a:r>
              <a:rPr lang="en-US" dirty="0" smtClean="0"/>
              <a:t>Study has been conducted with the help of few assumptions. </a:t>
            </a:r>
          </a:p>
          <a:p>
            <a:pPr lvl="0"/>
            <a:r>
              <a:rPr lang="en-US" dirty="0" smtClean="0"/>
              <a:t>The IPD is too busy to get any information from the staff and the technicians. </a:t>
            </a:r>
          </a:p>
          <a:p>
            <a:r>
              <a:rPr lang="en-US" dirty="0" smtClean="0"/>
              <a:t>Due to large number of investigations it is difficult to analyze.</a:t>
            </a:r>
            <a:endParaRPr lang="en-US" dirty="0"/>
          </a:p>
        </p:txBody>
      </p:sp>
      <p:sp>
        <p:nvSpPr>
          <p:cNvPr id="2" name="Title 1"/>
          <p:cNvSpPr>
            <a:spLocks noGrp="1"/>
          </p:cNvSpPr>
          <p:nvPr>
            <p:ph type="title"/>
          </p:nvPr>
        </p:nvSpPr>
        <p:spPr/>
        <p:txBody>
          <a:bodyPr/>
          <a:lstStyle/>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b="1" dirty="0" smtClean="0"/>
              <a:t>Study Design: </a:t>
            </a:r>
            <a:r>
              <a:rPr lang="en-US" dirty="0" smtClean="0"/>
              <a:t>A random selection study of the patients coming to the inpatient department for various procedures was conducted for one month. </a:t>
            </a:r>
          </a:p>
          <a:p>
            <a:r>
              <a:rPr lang="en-US" b="1" dirty="0" smtClean="0"/>
              <a:t>Sample size: 100 patients</a:t>
            </a:r>
            <a:endParaRPr lang="en-US" dirty="0" smtClean="0"/>
          </a:p>
          <a:p>
            <a:r>
              <a:rPr lang="en-US" b="1" dirty="0" smtClean="0"/>
              <a:t>Inclusion Criteria</a:t>
            </a:r>
            <a:r>
              <a:rPr lang="en-US" dirty="0" smtClean="0"/>
              <a:t>: All patients coming for the admission in inpatient department and those who can be tracked completely throughout till the completion of tests and </a:t>
            </a:r>
            <a:r>
              <a:rPr lang="en-US" dirty="0" err="1" smtClean="0"/>
              <a:t>updation</a:t>
            </a:r>
            <a:r>
              <a:rPr lang="en-US" dirty="0" smtClean="0"/>
              <a:t> of reports. </a:t>
            </a:r>
          </a:p>
          <a:p>
            <a:r>
              <a:rPr lang="en-US" b="1" dirty="0" smtClean="0"/>
              <a:t>Exclusion Criteria</a:t>
            </a:r>
            <a:r>
              <a:rPr lang="en-US" dirty="0" smtClean="0"/>
              <a:t>: Patients who come to the inpatient department for daycare etc.</a:t>
            </a:r>
            <a:endParaRPr lang="en-US" dirty="0"/>
          </a:p>
        </p:txBody>
      </p:sp>
      <p:sp>
        <p:nvSpPr>
          <p:cNvPr id="2" name="Title 1"/>
          <p:cNvSpPr>
            <a:spLocks noGrp="1"/>
          </p:cNvSpPr>
          <p:nvPr>
            <p:ph type="title"/>
          </p:nvPr>
        </p:nvSpPr>
        <p:spPr/>
        <p:txBody>
          <a:bodyPr/>
          <a:lstStyle/>
          <a:p>
            <a:r>
              <a:rPr lang="en-US" b="1" dirty="0" smtClean="0"/>
              <a:t>Research Methodology</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sz="2400" b="1" dirty="0" smtClean="0"/>
              <a:t>Name of the Organization: </a:t>
            </a:r>
            <a:r>
              <a:rPr lang="en-US" sz="2400" b="1" dirty="0" err="1" smtClean="0"/>
              <a:t>Bhagat</a:t>
            </a:r>
            <a:r>
              <a:rPr lang="en-US" sz="2400" b="1" dirty="0" smtClean="0"/>
              <a:t> Chandra Hospital</a:t>
            </a:r>
          </a:p>
          <a:p>
            <a:r>
              <a:rPr lang="en-US" sz="2400" b="1" u="sng" dirty="0" smtClean="0"/>
              <a:t>Founder:</a:t>
            </a:r>
            <a:r>
              <a:rPr lang="en-US" sz="2400" b="1" dirty="0" smtClean="0"/>
              <a:t> Dr. C.M </a:t>
            </a:r>
            <a:r>
              <a:rPr lang="en-US" sz="2400" b="1" dirty="0" err="1" smtClean="0"/>
              <a:t>Bhagat</a:t>
            </a:r>
            <a:endParaRPr lang="en-US" sz="2400" b="1" dirty="0" smtClean="0"/>
          </a:p>
          <a:p>
            <a:r>
              <a:rPr lang="en-US" sz="2400" b="1" dirty="0" smtClean="0"/>
              <a:t>Mission</a:t>
            </a:r>
            <a:r>
              <a:rPr lang="en-US" sz="2400" dirty="0" smtClean="0"/>
              <a:t>:</a:t>
            </a:r>
          </a:p>
          <a:p>
            <a:pPr>
              <a:buNone/>
            </a:pPr>
            <a:r>
              <a:rPr lang="en-US" sz="2400" dirty="0" smtClean="0"/>
              <a:t>     To provide first-class medical and surgical services in a safe, comfortable and welcoming environment, one in which we would be happy to treat our own families. </a:t>
            </a:r>
            <a:br>
              <a:rPr lang="en-US" sz="2400" dirty="0" smtClean="0"/>
            </a:br>
            <a:endParaRPr lang="en-US" sz="2400" dirty="0" smtClean="0"/>
          </a:p>
          <a:p>
            <a:r>
              <a:rPr lang="en-US" sz="2400" b="1" dirty="0" smtClean="0"/>
              <a:t>Vision</a:t>
            </a:r>
            <a:r>
              <a:rPr lang="en-US" sz="2400" dirty="0" smtClean="0"/>
              <a:t>:</a:t>
            </a:r>
          </a:p>
          <a:p>
            <a:pPr>
              <a:buNone/>
            </a:pPr>
            <a:r>
              <a:rPr lang="en-US" sz="2400" dirty="0" smtClean="0"/>
              <a:t>     To provide quality services to the Indian public, which is affordable to one and all. We strive to deliver services and use of equipment matching those of the corporate sector, but keeping the cost nearly half.</a:t>
            </a:r>
            <a:endParaRPr lang="en-US" sz="2400" dirty="0"/>
          </a:p>
        </p:txBody>
      </p:sp>
      <p:sp>
        <p:nvSpPr>
          <p:cNvPr id="2" name="Title 1"/>
          <p:cNvSpPr>
            <a:spLocks noGrp="1"/>
          </p:cNvSpPr>
          <p:nvPr>
            <p:ph type="title"/>
          </p:nvPr>
        </p:nvSpPr>
        <p:spPr/>
        <p:txBody>
          <a:bodyPr>
            <a:normAutofit fontScale="90000"/>
          </a:bodyPr>
          <a:lstStyle/>
          <a:p>
            <a:r>
              <a:rPr lang="en-US" b="1" u="sng" dirty="0" smtClean="0"/>
              <a:t/>
            </a:r>
            <a:br>
              <a:rPr lang="en-US" b="1" u="sng" dirty="0" smtClean="0"/>
            </a:br>
            <a:r>
              <a:rPr lang="en-US" b="1" u="sng" dirty="0" smtClean="0"/>
              <a:t>ORGANIZATION PROFILE</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514600"/>
            <a:ext cx="8229600" cy="1143000"/>
          </a:xfrm>
        </p:spPr>
        <p:txBody>
          <a:bodyPr/>
          <a:lstStyle/>
          <a:p>
            <a:r>
              <a:rPr lang="en-US" b="1" dirty="0" smtClean="0"/>
              <a:t>Analysis of the Study</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Patient sample for this study were divided into three groups based on their length of stay (LOS) at the hospital: </a:t>
            </a:r>
          </a:p>
          <a:p>
            <a:r>
              <a:rPr lang="en-US" dirty="0" smtClean="0"/>
              <a:t>Group 1:  1 - 2 Days</a:t>
            </a:r>
          </a:p>
          <a:p>
            <a:r>
              <a:rPr lang="en-US" dirty="0" smtClean="0"/>
              <a:t>Group 2:  3 – 5 Days</a:t>
            </a:r>
          </a:p>
          <a:p>
            <a:r>
              <a:rPr lang="en-US" dirty="0" smtClean="0"/>
              <a:t>Group 3:  5 Days Above</a:t>
            </a:r>
          </a:p>
          <a:p>
            <a:r>
              <a:rPr lang="en-US" dirty="0" smtClean="0"/>
              <a:t>The three groups were divided as per the above intervals as the average length of stay in the hospital was 3.7 days</a:t>
            </a:r>
          </a:p>
          <a:p>
            <a:r>
              <a:rPr lang="en-US" dirty="0" smtClean="0"/>
              <a:t>The three groups of patient population were to be compared to measure the level of satisfaction of patients at the inpatients department</a:t>
            </a:r>
            <a:endParaRPr lang="en-US" dirty="0"/>
          </a:p>
        </p:txBody>
      </p:sp>
      <p:sp>
        <p:nvSpPr>
          <p:cNvPr id="2" name="Title 1"/>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685800" y="4724400"/>
            <a:ext cx="7696200" cy="1828800"/>
          </a:xfrm>
        </p:spPr>
        <p:txBody>
          <a:bodyPr>
            <a:normAutofit/>
          </a:bodyPr>
          <a:lstStyle/>
          <a:p>
            <a:pPr algn="l"/>
            <a:r>
              <a:rPr lang="en-US" sz="1800" dirty="0" smtClean="0"/>
              <a:t>Analyzing </a:t>
            </a:r>
            <a:r>
              <a:rPr lang="en-US" sz="1800" dirty="0" smtClean="0"/>
              <a:t>the graph, it shows that Group 1 and Group 3 have similar trends i.e. male patients are approximately double the female patients while the trend changes in group 2 where females exceed the males. Reason for variation in this trend is that group 2 includes the cases of delivery and LSCS where length of stay is between 3-5 days. </a:t>
            </a:r>
            <a:endParaRPr lang="en-US" sz="1800" dirty="0"/>
          </a:p>
        </p:txBody>
      </p:sp>
      <p:graphicFrame>
        <p:nvGraphicFramePr>
          <p:cNvPr id="5" name="Picture Placeholder 4"/>
          <p:cNvGraphicFramePr>
            <a:graphicFrameLocks noGrp="1"/>
          </p:cNvGraphicFramePr>
          <p:nvPr>
            <p:ph type="pic" idx="1"/>
          </p:nvPr>
        </p:nvGraphicFramePr>
        <p:xfrm>
          <a:off x="304800" y="228600"/>
          <a:ext cx="8458200" cy="4267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533400" y="4953000"/>
            <a:ext cx="8077200" cy="990600"/>
          </a:xfrm>
        </p:spPr>
        <p:txBody>
          <a:bodyPr>
            <a:normAutofit/>
          </a:bodyPr>
          <a:lstStyle/>
          <a:p>
            <a:pPr algn="l"/>
            <a:r>
              <a:rPr lang="en-US" sz="2000" dirty="0" smtClean="0"/>
              <a:t>Analysis </a:t>
            </a:r>
            <a:r>
              <a:rPr lang="en-US" sz="2000" dirty="0" smtClean="0"/>
              <a:t>shows that there is a huge difference between minimum and maximum age of all the 3 groups while average age remains approximately the same.</a:t>
            </a:r>
            <a:endParaRPr lang="en-US" sz="2000" dirty="0"/>
          </a:p>
        </p:txBody>
      </p:sp>
      <p:graphicFrame>
        <p:nvGraphicFramePr>
          <p:cNvPr id="5" name="Picture Placeholder 4"/>
          <p:cNvGraphicFramePr>
            <a:graphicFrameLocks noGrp="1"/>
          </p:cNvGraphicFramePr>
          <p:nvPr>
            <p:ph type="pic" idx="1"/>
          </p:nvPr>
        </p:nvGraphicFramePr>
        <p:xfrm>
          <a:off x="457200" y="304800"/>
          <a:ext cx="8153400" cy="4724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330</TotalTime>
  <Words>1325</Words>
  <Application>Microsoft Office PowerPoint</Application>
  <PresentationFormat>On-screen Show (4:3)</PresentationFormat>
  <Paragraphs>91</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Concourse</vt:lpstr>
      <vt:lpstr>Slide 1</vt:lpstr>
      <vt:lpstr>Objectives</vt:lpstr>
      <vt:lpstr>Slide 3</vt:lpstr>
      <vt:lpstr>Research Methodology</vt:lpstr>
      <vt:lpstr> ORGANIZATION PROFILE </vt:lpstr>
      <vt:lpstr>Analysis of the Study</vt:lpstr>
      <vt:lpstr>Slide 7</vt:lpstr>
      <vt:lpstr>Slide 8</vt:lpstr>
      <vt:lpstr>Slide 9</vt:lpstr>
      <vt:lpstr>Slide 10</vt:lpstr>
      <vt:lpstr>                          </vt:lpstr>
      <vt:lpstr>Slide 12</vt:lpstr>
      <vt:lpstr>Slide 13</vt:lpstr>
      <vt:lpstr>Slide 14</vt:lpstr>
      <vt:lpstr>Slide 15</vt:lpstr>
      <vt:lpstr>Slide 16</vt:lpstr>
      <vt:lpstr>Slide 17</vt:lpstr>
      <vt:lpstr>Slide 18</vt:lpstr>
      <vt:lpstr>Slide 19</vt:lpstr>
      <vt:lpstr>Slide 20</vt:lpstr>
      <vt:lpstr>Findings</vt:lpstr>
      <vt:lpstr>Slide 22</vt:lpstr>
      <vt:lpstr>Limitations</vt:lpstr>
      <vt:lpstr>Recommendations</vt:lpstr>
      <vt:lpstr>Recommendations</vt:lpstr>
      <vt:lpstr>REFERENCES</vt:lpstr>
      <vt:lpstr>Slide 27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Time And Motion Study in Outpatient Department” </dc:title>
  <dc:creator>BON</dc:creator>
  <cp:lastModifiedBy>Dell</cp:lastModifiedBy>
  <cp:revision>64</cp:revision>
  <dcterms:created xsi:type="dcterms:W3CDTF">2006-08-16T00:00:00Z</dcterms:created>
  <dcterms:modified xsi:type="dcterms:W3CDTF">2012-04-23T07:02:49Z</dcterms:modified>
</cp:coreProperties>
</file>