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10.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86" r:id="rId3"/>
    <p:sldId id="258" r:id="rId4"/>
    <p:sldId id="287" r:id="rId5"/>
    <p:sldId id="285" r:id="rId6"/>
    <p:sldId id="260" r:id="rId7"/>
    <p:sldId id="259" r:id="rId8"/>
    <p:sldId id="261" r:id="rId9"/>
    <p:sldId id="262" r:id="rId10"/>
    <p:sldId id="263" r:id="rId11"/>
    <p:sldId id="257" r:id="rId12"/>
    <p:sldId id="264" r:id="rId13"/>
    <p:sldId id="265" r:id="rId14"/>
    <p:sldId id="291" r:id="rId15"/>
    <p:sldId id="292" r:id="rId16"/>
    <p:sldId id="290"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9" r:id="rId30"/>
    <p:sldId id="280" r:id="rId31"/>
    <p:sldId id="281" r:id="rId32"/>
    <p:sldId id="282" r:id="rId33"/>
    <p:sldId id="289" r:id="rId34"/>
    <p:sldId id="283" r:id="rId35"/>
    <p:sldId id="288" r:id="rId36"/>
    <p:sldId id="284" r:id="rId37"/>
    <p:sldId id="278"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Admin\Desktop\DISSERTATION%20PROJECT\charts%20of%20swasth%20surve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sex</a:t>
            </a:r>
            <a:r>
              <a:rPr lang="en-US" baseline="0"/>
              <a:t> ratio of respondants</a:t>
            </a:r>
            <a:endParaRPr lang="en-US"/>
          </a:p>
        </c:rich>
      </c:tx>
      <c:layout/>
    </c:title>
    <c:view3D>
      <c:rotX val="30"/>
      <c:perspective val="30"/>
    </c:view3D>
    <c:plotArea>
      <c:layout>
        <c:manualLayout>
          <c:layoutTarget val="inner"/>
          <c:xMode val="edge"/>
          <c:yMode val="edge"/>
          <c:x val="9.8863596595881606E-2"/>
          <c:y val="0.33686322543015718"/>
          <c:w val="0.78611119064662349"/>
          <c:h val="0.51127384076990356"/>
        </c:manualLayout>
      </c:layout>
      <c:pie3DChart>
        <c:varyColors val="1"/>
        <c:ser>
          <c:idx val="0"/>
          <c:order val="0"/>
          <c:cat>
            <c:strRef>
              <c:f>Sheet1!$B$3:$B$4</c:f>
              <c:strCache>
                <c:ptCount val="2"/>
                <c:pt idx="0">
                  <c:v>male</c:v>
                </c:pt>
                <c:pt idx="1">
                  <c:v>female</c:v>
                </c:pt>
              </c:strCache>
            </c:strRef>
          </c:cat>
          <c:val>
            <c:numRef>
              <c:f>Sheet1!$C$3:$C$4</c:f>
              <c:numCache>
                <c:formatCode>General</c:formatCode>
                <c:ptCount val="2"/>
                <c:pt idx="0">
                  <c:v>20</c:v>
                </c:pt>
                <c:pt idx="1">
                  <c:v>130</c:v>
                </c:pt>
              </c:numCache>
            </c:numRef>
          </c:val>
        </c:ser>
        <c:dLbls>
          <c:showCatName val="1"/>
          <c:showPercent val="1"/>
        </c:dLbls>
      </c:pie3DChart>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u="none" strike="noStrike" baseline="0"/>
              <a:t>Quality of services</a:t>
            </a:r>
            <a:endParaRPr lang="en-US"/>
          </a:p>
        </c:rich>
      </c:tx>
      <c:layout/>
    </c:title>
    <c:view3D>
      <c:rotX val="30"/>
      <c:perspective val="30"/>
    </c:view3D>
    <c:plotArea>
      <c:layout/>
      <c:pie3DChart>
        <c:varyColors val="1"/>
        <c:ser>
          <c:idx val="0"/>
          <c:order val="0"/>
          <c:tx>
            <c:strRef>
              <c:f>Sheet2!$C$30:$C$31</c:f>
              <c:strCache>
                <c:ptCount val="1"/>
                <c:pt idx="0">
                  <c:v>any other Frequency</c:v>
                </c:pt>
              </c:strCache>
            </c:strRef>
          </c:tx>
          <c:cat>
            <c:strRef>
              <c:f>Sheet2!$A$32:$B$33</c:f>
              <c:strCache>
                <c:ptCount val="2"/>
                <c:pt idx="0">
                  <c:v>yes</c:v>
                </c:pt>
                <c:pt idx="1">
                  <c:v>no</c:v>
                </c:pt>
              </c:strCache>
            </c:strRef>
          </c:cat>
          <c:val>
            <c:numRef>
              <c:f>Sheet2!$C$32:$C$33</c:f>
              <c:numCache>
                <c:formatCode>General</c:formatCode>
                <c:ptCount val="2"/>
                <c:pt idx="0">
                  <c:v>80</c:v>
                </c:pt>
                <c:pt idx="1">
                  <c:v>50</c:v>
                </c:pt>
              </c:numCache>
            </c:numRef>
          </c:val>
        </c:ser>
        <c:dLbls>
          <c:showCatName val="1"/>
          <c:showPercent val="1"/>
        </c:dLbls>
      </c:pie3DChart>
    </c:plotArea>
    <c:plotVisOnly val="1"/>
  </c:chart>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4"/>
  <c:chart>
    <c:title>
      <c:tx>
        <c:rich>
          <a:bodyPr/>
          <a:lstStyle/>
          <a:p>
            <a:pPr>
              <a:defRPr/>
            </a:pPr>
            <a:r>
              <a:rPr lang="en-US" sz="1800" b="1"/>
              <a:t>Reasons for utilizing services of clinic</a:t>
            </a:r>
            <a:endParaRPr lang="en-US" sz="1800"/>
          </a:p>
          <a:p>
            <a:pPr>
              <a:defRPr/>
            </a:pPr>
            <a:r>
              <a:rPr lang="en-US" sz="1800"/>
              <a:t> </a:t>
            </a:r>
          </a:p>
          <a:p>
            <a:pPr>
              <a:defRPr/>
            </a:pPr>
            <a:endParaRPr lang="en-US"/>
          </a:p>
        </c:rich>
      </c:tx>
      <c:layout>
        <c:manualLayout>
          <c:xMode val="edge"/>
          <c:yMode val="edge"/>
          <c:x val="0.14982469172485516"/>
          <c:y val="0.10937500000000011"/>
        </c:manualLayout>
      </c:layout>
    </c:title>
    <c:view3D>
      <c:rAngAx val="1"/>
    </c:view3D>
    <c:plotArea>
      <c:layout>
        <c:manualLayout>
          <c:layoutTarget val="inner"/>
          <c:xMode val="edge"/>
          <c:yMode val="edge"/>
          <c:x val="0.10871062992126018"/>
          <c:y val="0.39364610673665851"/>
          <c:w val="0.86351159230096242"/>
          <c:h val="0.48574438611840187"/>
        </c:manualLayout>
      </c:layout>
      <c:bar3DChart>
        <c:barDir val="col"/>
        <c:grouping val="clustered"/>
        <c:ser>
          <c:idx val="0"/>
          <c:order val="0"/>
          <c:dLbls>
            <c:showVal val="1"/>
          </c:dLbls>
          <c:val>
            <c:numRef>
              <c:f>Sheet6!$F$20:$F$23</c:f>
              <c:numCache>
                <c:formatCode>0%</c:formatCode>
                <c:ptCount val="4"/>
                <c:pt idx="0">
                  <c:v>0.95000000000000062</c:v>
                </c:pt>
                <c:pt idx="1">
                  <c:v>0.94000000000000061</c:v>
                </c:pt>
                <c:pt idx="2">
                  <c:v>0.9</c:v>
                </c:pt>
                <c:pt idx="3">
                  <c:v>0.8</c:v>
                </c:pt>
              </c:numCache>
            </c:numRef>
          </c:val>
        </c:ser>
        <c:shape val="box"/>
        <c:axId val="243156096"/>
        <c:axId val="243157632"/>
        <c:axId val="0"/>
      </c:bar3DChart>
      <c:catAx>
        <c:axId val="243156096"/>
        <c:scaling>
          <c:orientation val="minMax"/>
        </c:scaling>
        <c:axPos val="b"/>
        <c:majorTickMark val="none"/>
        <c:tickLblPos val="nextTo"/>
        <c:crossAx val="243157632"/>
        <c:crosses val="autoZero"/>
        <c:auto val="1"/>
        <c:lblAlgn val="ctr"/>
        <c:lblOffset val="100"/>
      </c:catAx>
      <c:valAx>
        <c:axId val="243157632"/>
        <c:scaling>
          <c:orientation val="minMax"/>
        </c:scaling>
        <c:axPos val="l"/>
        <c:majorGridlines/>
        <c:numFmt formatCode="0%" sourceLinked="1"/>
        <c:majorTickMark val="none"/>
        <c:tickLblPos val="nextTo"/>
        <c:crossAx val="243156096"/>
        <c:crosses val="autoZero"/>
        <c:crossBetween val="between"/>
      </c:valAx>
    </c:plotArea>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No.</a:t>
            </a:r>
            <a:r>
              <a:rPr lang="en-US" baseline="0"/>
              <a:t> of visits to a doctor</a:t>
            </a:r>
            <a:endParaRPr lang="en-US"/>
          </a:p>
        </c:rich>
      </c:tx>
      <c:layout/>
    </c:title>
    <c:view3D>
      <c:rotX val="30"/>
      <c:perspective val="30"/>
    </c:view3D>
    <c:plotArea>
      <c:layout>
        <c:manualLayout>
          <c:layoutTarget val="inner"/>
          <c:xMode val="edge"/>
          <c:yMode val="edge"/>
          <c:x val="9.5020293195058766E-2"/>
          <c:y val="0.32080457684725677"/>
          <c:w val="0.80345534856923351"/>
          <c:h val="0.57329124182058422"/>
        </c:manualLayout>
      </c:layout>
      <c:pie3DChart>
        <c:varyColors val="1"/>
        <c:ser>
          <c:idx val="0"/>
          <c:order val="0"/>
          <c:cat>
            <c:strRef>
              <c:f>Sheet1!$B$19:$B$21</c:f>
              <c:strCache>
                <c:ptCount val="3"/>
                <c:pt idx="0">
                  <c:v>once in week</c:v>
                </c:pt>
                <c:pt idx="1">
                  <c:v>once in 2 weeks</c:v>
                </c:pt>
                <c:pt idx="2">
                  <c:v>once in month</c:v>
                </c:pt>
              </c:strCache>
            </c:strRef>
          </c:cat>
          <c:val>
            <c:numRef>
              <c:f>Sheet1!$C$19:$C$21</c:f>
              <c:numCache>
                <c:formatCode>General</c:formatCode>
                <c:ptCount val="3"/>
                <c:pt idx="0">
                  <c:v>59</c:v>
                </c:pt>
                <c:pt idx="1">
                  <c:v>43</c:v>
                </c:pt>
                <c:pt idx="2">
                  <c:v>48</c:v>
                </c:pt>
              </c:numCache>
            </c:numRef>
          </c:val>
        </c:ser>
        <c:ser>
          <c:idx val="1"/>
          <c:order val="1"/>
          <c:cat>
            <c:strRef>
              <c:f>Sheet1!$B$19:$B$21</c:f>
              <c:strCache>
                <c:ptCount val="3"/>
                <c:pt idx="0">
                  <c:v>once in week</c:v>
                </c:pt>
                <c:pt idx="1">
                  <c:v>once in 2 weeks</c:v>
                </c:pt>
                <c:pt idx="2">
                  <c:v>once in month</c:v>
                </c:pt>
              </c:strCache>
            </c:strRef>
          </c:cat>
          <c:val>
            <c:numRef>
              <c:f>Sheet1!$D$19:$D$21</c:f>
              <c:numCache>
                <c:formatCode>General</c:formatCode>
                <c:ptCount val="3"/>
                <c:pt idx="0">
                  <c:v>39.333333333333336</c:v>
                </c:pt>
                <c:pt idx="1">
                  <c:v>28.666666666666668</c:v>
                </c:pt>
                <c:pt idx="2">
                  <c:v>32</c:v>
                </c:pt>
              </c:numCache>
            </c:numRef>
          </c:val>
        </c:ser>
        <c:dLbls>
          <c:showCatName val="1"/>
          <c:showPercent val="1"/>
        </c:dLbls>
      </c:pie3D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Expenditure on last illness </a:t>
            </a:r>
          </a:p>
        </c:rich>
      </c:tx>
      <c:layout/>
    </c:title>
    <c:view3D>
      <c:rotX val="30"/>
      <c:perspective val="30"/>
    </c:view3D>
    <c:plotArea>
      <c:layout>
        <c:manualLayout>
          <c:layoutTarget val="inner"/>
          <c:xMode val="edge"/>
          <c:yMode val="edge"/>
          <c:x val="1.2724471387979296E-2"/>
          <c:y val="0.53346987364284382"/>
          <c:w val="0.86733994533869163"/>
          <c:h val="0.41438437513747234"/>
        </c:manualLayout>
      </c:layout>
      <c:pie3DChart>
        <c:varyColors val="1"/>
        <c:ser>
          <c:idx val="0"/>
          <c:order val="0"/>
          <c:tx>
            <c:strRef>
              <c:f>Sheet3!$C$1:$C$2</c:f>
              <c:strCache>
                <c:ptCount val="1"/>
                <c:pt idx="0">
                  <c:v>expenditure on last illness Frequency</c:v>
                </c:pt>
              </c:strCache>
            </c:strRef>
          </c:tx>
          <c:dLbls>
            <c:dLbl>
              <c:idx val="3"/>
              <c:layout>
                <c:manualLayout>
                  <c:x val="0.19533443275342982"/>
                  <c:y val="-2.8125925600082109E-2"/>
                </c:manualLayout>
              </c:layout>
              <c:showCatName val="1"/>
              <c:showPercent val="1"/>
            </c:dLbl>
            <c:showCatName val="1"/>
            <c:showPercent val="1"/>
          </c:dLbls>
          <c:cat>
            <c:strRef>
              <c:f>Sheet3!$A$3:$B$6</c:f>
              <c:strCache>
                <c:ptCount val="4"/>
                <c:pt idx="0">
                  <c:v>below Rs 50</c:v>
                </c:pt>
                <c:pt idx="1">
                  <c:v>Rs 50-100</c:v>
                </c:pt>
                <c:pt idx="2">
                  <c:v>Rs 100-150</c:v>
                </c:pt>
                <c:pt idx="3">
                  <c:v>above Rs 150</c:v>
                </c:pt>
              </c:strCache>
            </c:strRef>
          </c:cat>
          <c:val>
            <c:numRef>
              <c:f>Sheet3!$C$3:$C$6</c:f>
              <c:numCache>
                <c:formatCode>General</c:formatCode>
                <c:ptCount val="4"/>
                <c:pt idx="0">
                  <c:v>109</c:v>
                </c:pt>
                <c:pt idx="1">
                  <c:v>36</c:v>
                </c:pt>
                <c:pt idx="2">
                  <c:v>1</c:v>
                </c:pt>
                <c:pt idx="3">
                  <c:v>1</c:v>
                </c:pt>
              </c:numCache>
            </c:numRef>
          </c:val>
        </c:ser>
        <c:dLbls>
          <c:showCatName val="1"/>
          <c:showPercent val="1"/>
        </c:dLbls>
      </c:pie3D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tx>
            <c:strRef>
              <c:f>Sheet4!$C$17</c:f>
              <c:strCache>
                <c:ptCount val="1"/>
                <c:pt idx="0">
                  <c:v>yes</c:v>
                </c:pt>
              </c:strCache>
            </c:strRef>
          </c:tx>
          <c:dLbls>
            <c:showVal val="1"/>
          </c:dLbls>
          <c:cat>
            <c:strRef>
              <c:f>Sheet4!$B$18:$B$21</c:f>
              <c:strCache>
                <c:ptCount val="4"/>
                <c:pt idx="0">
                  <c:v>private</c:v>
                </c:pt>
                <c:pt idx="1">
                  <c:v>govt.</c:v>
                </c:pt>
                <c:pt idx="2">
                  <c:v>local healer</c:v>
                </c:pt>
                <c:pt idx="3">
                  <c:v>other</c:v>
                </c:pt>
              </c:strCache>
            </c:strRef>
          </c:cat>
          <c:val>
            <c:numRef>
              <c:f>Sheet4!$C$18:$C$21</c:f>
              <c:numCache>
                <c:formatCode>General</c:formatCode>
                <c:ptCount val="4"/>
                <c:pt idx="0">
                  <c:v>144</c:v>
                </c:pt>
                <c:pt idx="1">
                  <c:v>122</c:v>
                </c:pt>
                <c:pt idx="2">
                  <c:v>8</c:v>
                </c:pt>
                <c:pt idx="3">
                  <c:v>9</c:v>
                </c:pt>
              </c:numCache>
            </c:numRef>
          </c:val>
        </c:ser>
        <c:ser>
          <c:idx val="1"/>
          <c:order val="1"/>
          <c:tx>
            <c:strRef>
              <c:f>Sheet4!$D$17</c:f>
              <c:strCache>
                <c:ptCount val="1"/>
                <c:pt idx="0">
                  <c:v>no</c:v>
                </c:pt>
              </c:strCache>
            </c:strRef>
          </c:tx>
          <c:dLbls>
            <c:showVal val="1"/>
          </c:dLbls>
          <c:cat>
            <c:strRef>
              <c:f>Sheet4!$B$18:$B$21</c:f>
              <c:strCache>
                <c:ptCount val="4"/>
                <c:pt idx="0">
                  <c:v>private</c:v>
                </c:pt>
                <c:pt idx="1">
                  <c:v>govt.</c:v>
                </c:pt>
                <c:pt idx="2">
                  <c:v>local healer</c:v>
                </c:pt>
                <c:pt idx="3">
                  <c:v>other</c:v>
                </c:pt>
              </c:strCache>
            </c:strRef>
          </c:cat>
          <c:val>
            <c:numRef>
              <c:f>Sheet4!$D$18:$D$21</c:f>
              <c:numCache>
                <c:formatCode>General</c:formatCode>
                <c:ptCount val="4"/>
                <c:pt idx="0">
                  <c:v>6</c:v>
                </c:pt>
                <c:pt idx="1">
                  <c:v>28</c:v>
                </c:pt>
                <c:pt idx="2">
                  <c:v>142</c:v>
                </c:pt>
                <c:pt idx="3">
                  <c:v>139</c:v>
                </c:pt>
              </c:numCache>
            </c:numRef>
          </c:val>
        </c:ser>
        <c:shape val="box"/>
        <c:axId val="242680960"/>
        <c:axId val="242682496"/>
        <c:axId val="0"/>
      </c:bar3DChart>
      <c:catAx>
        <c:axId val="242680960"/>
        <c:scaling>
          <c:orientation val="minMax"/>
        </c:scaling>
        <c:axPos val="b"/>
        <c:tickLblPos val="nextTo"/>
        <c:crossAx val="242682496"/>
        <c:crosses val="autoZero"/>
        <c:auto val="1"/>
        <c:lblAlgn val="ctr"/>
        <c:lblOffset val="100"/>
      </c:catAx>
      <c:valAx>
        <c:axId val="242682496"/>
        <c:scaling>
          <c:orientation val="minMax"/>
        </c:scaling>
        <c:axPos val="l"/>
        <c:majorGridlines/>
        <c:numFmt formatCode="General" sourceLinked="1"/>
        <c:tickLblPos val="nextTo"/>
        <c:crossAx val="242680960"/>
        <c:crosses val="autoZero"/>
        <c:crossBetween val="between"/>
      </c:valAx>
    </c:plotArea>
    <c:legend>
      <c:legendPos val="r"/>
      <c:layout/>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manualLayout>
          <c:layoutTarget val="inner"/>
          <c:xMode val="edge"/>
          <c:yMode val="edge"/>
          <c:x val="2.8061519025100682E-2"/>
          <c:y val="0.11151360560518346"/>
          <c:w val="0.41213758436445902"/>
          <c:h val="0.70661170223986969"/>
        </c:manualLayout>
      </c:layout>
      <c:pieChart>
        <c:varyColors val="1"/>
        <c:ser>
          <c:idx val="0"/>
          <c:order val="0"/>
          <c:tx>
            <c:strRef>
              <c:f>Sheet1!$B$1</c:f>
              <c:strCache>
                <c:ptCount val="1"/>
                <c:pt idx="0">
                  <c:v>Sales</c:v>
                </c:pt>
              </c:strCache>
            </c:strRef>
          </c:tx>
          <c:spPr>
            <a:solidFill>
              <a:srgbClr val="65A535"/>
            </a:solidFill>
          </c:spPr>
          <c:dPt>
            <c:idx val="1"/>
            <c:spPr>
              <a:solidFill>
                <a:schemeClr val="bg1">
                  <a:lumMod val="50000"/>
                </a:schemeClr>
              </a:solidFill>
            </c:spPr>
          </c:dPt>
          <c:dPt>
            <c:idx val="2"/>
            <c:spPr>
              <a:solidFill>
                <a:schemeClr val="tx1"/>
              </a:solidFill>
            </c:spPr>
          </c:dPt>
          <c:dLbls>
            <c:dLbl>
              <c:idx val="0"/>
              <c:spPr/>
              <c:txPr>
                <a:bodyPr/>
                <a:lstStyle/>
                <a:p>
                  <a:pPr>
                    <a:defRPr>
                      <a:solidFill>
                        <a:schemeClr val="bg1"/>
                      </a:solidFill>
                    </a:defRPr>
                  </a:pPr>
                  <a:endParaRPr lang="en-US"/>
                </a:p>
              </c:txPr>
            </c:dLbl>
            <c:dLbl>
              <c:idx val="1"/>
              <c:spPr/>
              <c:txPr>
                <a:bodyPr/>
                <a:lstStyle/>
                <a:p>
                  <a:pPr>
                    <a:defRPr>
                      <a:solidFill>
                        <a:schemeClr val="bg1"/>
                      </a:solidFill>
                    </a:defRPr>
                  </a:pPr>
                  <a:endParaRPr lang="en-US"/>
                </a:p>
              </c:txPr>
            </c:dLbl>
            <c:dLbl>
              <c:idx val="2"/>
              <c:spPr/>
              <c:txPr>
                <a:bodyPr/>
                <a:lstStyle/>
                <a:p>
                  <a:pPr>
                    <a:defRPr>
                      <a:solidFill>
                        <a:schemeClr val="bg1"/>
                      </a:solidFill>
                    </a:defRPr>
                  </a:pPr>
                  <a:endParaRPr lang="en-US"/>
                </a:p>
              </c:txPr>
            </c:dLbl>
            <c:showPercent val="1"/>
            <c:showLeaderLines val="1"/>
          </c:dLbls>
          <c:cat>
            <c:strRef>
              <c:f>Sheet1!$A$2:$A$4</c:f>
              <c:strCache>
                <c:ptCount val="3"/>
                <c:pt idx="0">
                  <c:v>Private Hospital/Nursing Home</c:v>
                </c:pt>
                <c:pt idx="1">
                  <c:v>Govt Hospital/Other Govt Facilities</c:v>
                </c:pt>
                <c:pt idx="2">
                  <c:v>Unauthorized Practitioner</c:v>
                </c:pt>
              </c:strCache>
            </c:strRef>
          </c:cat>
          <c:val>
            <c:numRef>
              <c:f>Sheet1!$B$2:$B$4</c:f>
              <c:numCache>
                <c:formatCode>0%</c:formatCode>
                <c:ptCount val="3"/>
                <c:pt idx="0">
                  <c:v>0.4</c:v>
                </c:pt>
                <c:pt idx="1">
                  <c:v>0.31000000000000238</c:v>
                </c:pt>
                <c:pt idx="2">
                  <c:v>0.29000000000000031</c:v>
                </c:pt>
              </c:numCache>
            </c:numRef>
          </c:val>
        </c:ser>
        <c:dLbls>
          <c:showPercent val="1"/>
        </c:dLbls>
        <c:firstSliceAng val="0"/>
      </c:pieChart>
    </c:plotArea>
    <c:legend>
      <c:legendPos val="r"/>
      <c:layout>
        <c:manualLayout>
          <c:xMode val="edge"/>
          <c:yMode val="edge"/>
          <c:x val="0.44961276579558046"/>
          <c:y val="2.1080680132374782E-2"/>
          <c:w val="0.54555639917143128"/>
          <c:h val="0.97167208718475395"/>
        </c:manualLayout>
      </c:layout>
      <c:txPr>
        <a:bodyPr/>
        <a:lstStyle/>
        <a:p>
          <a:pPr>
            <a:defRPr sz="900"/>
          </a:pPr>
          <a:endParaRPr lang="en-US"/>
        </a:p>
      </c:txPr>
    </c:legend>
    <c:plotVisOnly val="1"/>
  </c:chart>
  <c:spPr>
    <a:noFill/>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otX val="30"/>
      <c:perspective val="30"/>
    </c:view3D>
    <c:plotArea>
      <c:layout/>
      <c:pie3DChart>
        <c:varyColors val="1"/>
        <c:ser>
          <c:idx val="0"/>
          <c:order val="0"/>
          <c:tx>
            <c:strRef>
              <c:f>Sheet2!$C$8:$C$9</c:f>
              <c:strCache>
                <c:ptCount val="1"/>
                <c:pt idx="0">
                  <c:v>any visit to swasth clinic Frequency</c:v>
                </c:pt>
              </c:strCache>
            </c:strRef>
          </c:tx>
          <c:cat>
            <c:strRef>
              <c:f>Sheet2!$A$10:$B$11</c:f>
              <c:strCache>
                <c:ptCount val="2"/>
                <c:pt idx="0">
                  <c:v>yes</c:v>
                </c:pt>
                <c:pt idx="1">
                  <c:v>no</c:v>
                </c:pt>
              </c:strCache>
            </c:strRef>
          </c:cat>
          <c:val>
            <c:numRef>
              <c:f>Sheet2!$C$10:$C$11</c:f>
              <c:numCache>
                <c:formatCode>General</c:formatCode>
                <c:ptCount val="2"/>
                <c:pt idx="0">
                  <c:v>145</c:v>
                </c:pt>
                <c:pt idx="1">
                  <c:v>5</c:v>
                </c:pt>
              </c:numCache>
            </c:numRef>
          </c:val>
        </c:ser>
        <c:dLbls>
          <c:showCatName val="1"/>
          <c:showPercent val="1"/>
        </c:dLbls>
      </c:pie3DChart>
    </c:plotArea>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services provided by the clinic </a:t>
            </a:r>
          </a:p>
        </c:rich>
      </c:tx>
      <c:layout>
        <c:manualLayout>
          <c:xMode val="edge"/>
          <c:yMode val="edge"/>
          <c:x val="0.13584999281430077"/>
          <c:y val="4.6783654454209123E-2"/>
        </c:manualLayout>
      </c:layout>
    </c:title>
    <c:view3D>
      <c:rotX val="30"/>
      <c:perspective val="30"/>
    </c:view3D>
    <c:plotArea>
      <c:layout>
        <c:manualLayout>
          <c:layoutTarget val="inner"/>
          <c:xMode val="edge"/>
          <c:yMode val="edge"/>
          <c:x val="9.8731837194703312E-2"/>
          <c:y val="0.50995656856015559"/>
          <c:w val="0.79528985507246353"/>
          <c:h val="0.40293604391826482"/>
        </c:manualLayout>
      </c:layout>
      <c:pie3DChart>
        <c:varyColors val="1"/>
        <c:ser>
          <c:idx val="0"/>
          <c:order val="0"/>
          <c:tx>
            <c:strRef>
              <c:f>Sheet3!$K$2:$K$3</c:f>
              <c:strCache>
                <c:ptCount val="1"/>
                <c:pt idx="0">
                  <c:v>services provided by the clinic Frequency</c:v>
                </c:pt>
              </c:strCache>
            </c:strRef>
          </c:tx>
          <c:dLbls>
            <c:dLbl>
              <c:idx val="0"/>
              <c:layout>
                <c:manualLayout>
                  <c:x val="0.23947923599862292"/>
                  <c:y val="-0.44693385657064399"/>
                </c:manualLayout>
              </c:layout>
              <c:showCatName val="1"/>
              <c:showPercent val="1"/>
            </c:dLbl>
            <c:dLbl>
              <c:idx val="1"/>
              <c:layout>
                <c:manualLayout>
                  <c:x val="-0.27936089885758236"/>
                  <c:y val="5.8966028427674969E-2"/>
                </c:manualLayout>
              </c:layout>
              <c:showCatName val="1"/>
              <c:showPercent val="1"/>
            </c:dLbl>
            <c:showCatName val="1"/>
            <c:showPercent val="1"/>
          </c:dLbls>
          <c:cat>
            <c:strRef>
              <c:f>Sheet3!$I$4:$J$5</c:f>
              <c:strCache>
                <c:ptCount val="2"/>
                <c:pt idx="0">
                  <c:v>satisfactory</c:v>
                </c:pt>
                <c:pt idx="1">
                  <c:v>unsatisfactory</c:v>
                </c:pt>
              </c:strCache>
            </c:strRef>
          </c:cat>
          <c:val>
            <c:numRef>
              <c:f>Sheet3!$K$4:$K$5</c:f>
              <c:numCache>
                <c:formatCode>General</c:formatCode>
                <c:ptCount val="2"/>
                <c:pt idx="0">
                  <c:v>141</c:v>
                </c:pt>
                <c:pt idx="1">
                  <c:v>3</c:v>
                </c:pt>
              </c:numCache>
            </c:numRef>
          </c:val>
        </c:ser>
        <c:dLbls>
          <c:showCatName val="1"/>
          <c:showPercent val="1"/>
        </c:dLbls>
      </c:pie3DChart>
    </c:plotArea>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u="none" strike="noStrike" baseline="0"/>
              <a:t>Less distance to clinic</a:t>
            </a:r>
            <a:endParaRPr lang="en-US"/>
          </a:p>
        </c:rich>
      </c:tx>
      <c:layout/>
    </c:title>
    <c:view3D>
      <c:rotX val="30"/>
      <c:perspective val="30"/>
    </c:view3D>
    <c:plotArea>
      <c:layout/>
      <c:pie3DChart>
        <c:varyColors val="1"/>
        <c:ser>
          <c:idx val="0"/>
          <c:order val="0"/>
          <c:dLbls>
            <c:dLbl>
              <c:idx val="1"/>
              <c:layout>
                <c:manualLayout>
                  <c:x val="-0.26232098288327893"/>
                  <c:y val="0.13647997390156738"/>
                </c:manualLayout>
              </c:layout>
              <c:showCatName val="1"/>
              <c:showPercent val="1"/>
            </c:dLbl>
            <c:showCatName val="1"/>
            <c:showPercent val="1"/>
          </c:dLbls>
          <c:cat>
            <c:strRef>
              <c:f>Sheet2!$B$16:$B$17</c:f>
              <c:strCache>
                <c:ptCount val="2"/>
                <c:pt idx="0">
                  <c:v>yes</c:v>
                </c:pt>
                <c:pt idx="1">
                  <c:v>no</c:v>
                </c:pt>
              </c:strCache>
            </c:strRef>
          </c:cat>
          <c:val>
            <c:numRef>
              <c:f>Sheet2!$C$16:$C$17</c:f>
              <c:numCache>
                <c:formatCode>General</c:formatCode>
                <c:ptCount val="2"/>
                <c:pt idx="0">
                  <c:v>143</c:v>
                </c:pt>
                <c:pt idx="1">
                  <c:v>2</c:v>
                </c:pt>
              </c:numCache>
            </c:numRef>
          </c:val>
        </c:ser>
        <c:dLbls>
          <c:showCatName val="1"/>
          <c:showPercent val="1"/>
        </c:dLbls>
      </c:pie3D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sz="1800" b="1" i="0" u="none" strike="noStrike" baseline="0"/>
              <a:t>    Affordability of clinic</a:t>
            </a:r>
            <a:endParaRPr lang="en-US"/>
          </a:p>
        </c:rich>
      </c:tx>
      <c:layout/>
    </c:title>
    <c:view3D>
      <c:rotX val="30"/>
      <c:perspective val="30"/>
    </c:view3D>
    <c:plotArea>
      <c:layout/>
      <c:pie3DChart>
        <c:varyColors val="1"/>
        <c:ser>
          <c:idx val="0"/>
          <c:order val="0"/>
          <c:dLbls>
            <c:dLbl>
              <c:idx val="0"/>
              <c:layout>
                <c:manualLayout>
                  <c:x val="0.25046633105288385"/>
                  <c:y val="-0.20880808080808091"/>
                </c:manualLayout>
              </c:layout>
              <c:showCatName val="1"/>
              <c:showPercent val="1"/>
            </c:dLbl>
            <c:showCatName val="1"/>
            <c:showPercent val="1"/>
          </c:dLbls>
          <c:cat>
            <c:strRef>
              <c:f>Sheet2!$B$24:$B$25</c:f>
              <c:strCache>
                <c:ptCount val="2"/>
                <c:pt idx="0">
                  <c:v>yes</c:v>
                </c:pt>
                <c:pt idx="1">
                  <c:v>no</c:v>
                </c:pt>
              </c:strCache>
            </c:strRef>
          </c:cat>
          <c:val>
            <c:numRef>
              <c:f>Sheet2!$C$24:$C$25</c:f>
              <c:numCache>
                <c:formatCode>General</c:formatCode>
                <c:ptCount val="2"/>
                <c:pt idx="0">
                  <c:v>142</c:v>
                </c:pt>
                <c:pt idx="1">
                  <c:v>3</c:v>
                </c:pt>
              </c:numCache>
            </c:numRef>
          </c:val>
        </c:ser>
        <c:dLbls>
          <c:showCatName val="1"/>
          <c:showPercent val="1"/>
        </c:dLbls>
      </c:pie3DChart>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421C45-15E2-424B-93B4-FF9F6C5111B3}" type="datetimeFigureOut">
              <a:rPr lang="en-US" smtClean="0"/>
              <a:pPr/>
              <a:t>5/3/2012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28A03F-DEC7-45AA-B6EE-D5F870A097D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228A03F-DEC7-45AA-B6EE-D5F870A097DF}" type="slidenum">
              <a:rPr lang="en-US" smtClean="0"/>
              <a:pPr/>
              <a:t>31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1F0C71F-4044-46AC-9494-7D839D177128}" type="datetimeFigureOut">
              <a:rPr lang="en-US" smtClean="0"/>
              <a:pPr/>
              <a:t>5/3/2012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9231C331-184F-4BB9-99AF-AF6722EF6C7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F0C71F-4044-46AC-9494-7D839D177128}"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1C331-184F-4BB9-99AF-AF6722EF6C7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F0C71F-4044-46AC-9494-7D839D177128}" type="datetimeFigureOut">
              <a:rPr lang="en-US" smtClean="0"/>
              <a:pPr/>
              <a:t>5/3/2012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31C331-184F-4BB9-99AF-AF6722EF6C7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1F0C71F-4044-46AC-9494-7D839D177128}" type="datetimeFigureOut">
              <a:rPr lang="en-US" smtClean="0"/>
              <a:pPr/>
              <a:t>5/3/2012</a:t>
            </a:fld>
            <a:endParaRPr lang="en-US"/>
          </a:p>
        </p:txBody>
      </p:sp>
      <p:sp>
        <p:nvSpPr>
          <p:cNvPr id="9" name="Slide Number Placeholder 8"/>
          <p:cNvSpPr>
            <a:spLocks noGrp="1"/>
          </p:cNvSpPr>
          <p:nvPr>
            <p:ph type="sldNum" sz="quarter" idx="15"/>
          </p:nvPr>
        </p:nvSpPr>
        <p:spPr/>
        <p:txBody>
          <a:bodyPr rtlCol="0"/>
          <a:lstStyle/>
          <a:p>
            <a:fld id="{9231C331-184F-4BB9-99AF-AF6722EF6C7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1F0C71F-4044-46AC-9494-7D839D177128}" type="datetimeFigureOut">
              <a:rPr lang="en-US" smtClean="0"/>
              <a:pPr/>
              <a:t>5/3/2012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9231C331-184F-4BB9-99AF-AF6722EF6C7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1F0C71F-4044-46AC-9494-7D839D177128}" type="datetimeFigureOut">
              <a:rPr lang="en-US" smtClean="0"/>
              <a:pPr/>
              <a:t>5/3/2012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31C331-184F-4BB9-99AF-AF6722EF6C7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1F0C71F-4044-46AC-9494-7D839D177128}" type="datetimeFigureOut">
              <a:rPr lang="en-US" smtClean="0"/>
              <a:pPr/>
              <a:t>5/3/2012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31C331-184F-4BB9-99AF-AF6722EF6C7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1F0C71F-4044-46AC-9494-7D839D177128}" type="datetimeFigureOut">
              <a:rPr lang="en-US" smtClean="0"/>
              <a:pPr/>
              <a:t>5/3/2012</a:t>
            </a:fld>
            <a:endParaRPr lang="en-US"/>
          </a:p>
        </p:txBody>
      </p:sp>
      <p:sp>
        <p:nvSpPr>
          <p:cNvPr id="7" name="Slide Number Placeholder 6"/>
          <p:cNvSpPr>
            <a:spLocks noGrp="1"/>
          </p:cNvSpPr>
          <p:nvPr>
            <p:ph type="sldNum" sz="quarter" idx="11"/>
          </p:nvPr>
        </p:nvSpPr>
        <p:spPr/>
        <p:txBody>
          <a:bodyPr rtlCol="0"/>
          <a:lstStyle/>
          <a:p>
            <a:fld id="{9231C331-184F-4BB9-99AF-AF6722EF6C7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F0C71F-4044-46AC-9494-7D839D177128}" type="datetimeFigureOut">
              <a:rPr lang="en-US" smtClean="0"/>
              <a:pPr/>
              <a:t>5/3/2012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31C331-184F-4BB9-99AF-AF6722EF6C7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1F0C71F-4044-46AC-9494-7D839D177128}" type="datetimeFigureOut">
              <a:rPr lang="en-US" smtClean="0"/>
              <a:pPr/>
              <a:t>5/3/2012</a:t>
            </a:fld>
            <a:endParaRPr lang="en-US"/>
          </a:p>
        </p:txBody>
      </p:sp>
      <p:sp>
        <p:nvSpPr>
          <p:cNvPr id="22" name="Slide Number Placeholder 21"/>
          <p:cNvSpPr>
            <a:spLocks noGrp="1"/>
          </p:cNvSpPr>
          <p:nvPr>
            <p:ph type="sldNum" sz="quarter" idx="15"/>
          </p:nvPr>
        </p:nvSpPr>
        <p:spPr/>
        <p:txBody>
          <a:bodyPr rtlCol="0"/>
          <a:lstStyle/>
          <a:p>
            <a:fld id="{9231C331-184F-4BB9-99AF-AF6722EF6C7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1F0C71F-4044-46AC-9494-7D839D177128}" type="datetimeFigureOut">
              <a:rPr lang="en-US" smtClean="0"/>
              <a:pPr/>
              <a:t>5/3/2012</a:t>
            </a:fld>
            <a:endParaRPr lang="en-US"/>
          </a:p>
        </p:txBody>
      </p:sp>
      <p:sp>
        <p:nvSpPr>
          <p:cNvPr id="18" name="Slide Number Placeholder 17"/>
          <p:cNvSpPr>
            <a:spLocks noGrp="1"/>
          </p:cNvSpPr>
          <p:nvPr>
            <p:ph type="sldNum" sz="quarter" idx="11"/>
          </p:nvPr>
        </p:nvSpPr>
        <p:spPr/>
        <p:txBody>
          <a:bodyPr rtlCol="0"/>
          <a:lstStyle/>
          <a:p>
            <a:fld id="{9231C331-184F-4BB9-99AF-AF6722EF6C7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1F0C71F-4044-46AC-9494-7D839D177128}" type="datetimeFigureOut">
              <a:rPr lang="en-US" smtClean="0"/>
              <a:pPr/>
              <a:t>5/3/2012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231C331-184F-4BB9-99AF-AF6722EF6C7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QUESTIONNAIRE%20FOR%20SWASTH%20CLINIC.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CROSS%20TAB.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28600"/>
            <a:ext cx="7086600" cy="3371851"/>
          </a:xfrm>
        </p:spPr>
        <p:style>
          <a:lnRef idx="2">
            <a:schemeClr val="accent2"/>
          </a:lnRef>
          <a:fillRef idx="1">
            <a:schemeClr val="lt1"/>
          </a:fillRef>
          <a:effectRef idx="0">
            <a:schemeClr val="accent2"/>
          </a:effectRef>
          <a:fontRef idx="minor">
            <a:schemeClr val="dk1"/>
          </a:fontRef>
        </p:style>
        <p:txBody>
          <a:bodyPr>
            <a:noAutofit/>
          </a:bodyPr>
          <a:lstStyle/>
          <a:p>
            <a:r>
              <a:rPr lang="en-US" sz="3200" dirty="0" smtClean="0">
                <a:ln>
                  <a:solidFill>
                    <a:schemeClr val="tx1"/>
                  </a:solidFill>
                </a:ln>
                <a:latin typeface="Times New Roman" pitchFamily="18" charset="0"/>
                <a:cs typeface="Times New Roman" pitchFamily="18" charset="0"/>
              </a:rPr>
              <a:t>To study the  effectiveness of HS 20/20 pilot project clinic model as an alternative mean of affordable, accessible and quality health care for poor and marginalized slum dwellers.</a:t>
            </a:r>
            <a:br>
              <a:rPr lang="en-US" sz="3200" dirty="0" smtClean="0">
                <a:ln>
                  <a:solidFill>
                    <a:schemeClr val="tx1"/>
                  </a:solidFill>
                </a:ln>
                <a:latin typeface="Times New Roman" pitchFamily="18" charset="0"/>
                <a:cs typeface="Times New Roman" pitchFamily="18" charset="0"/>
              </a:rPr>
            </a:br>
            <a:endParaRPr lang="en-US" sz="3200" dirty="0">
              <a:ln>
                <a:solidFill>
                  <a:schemeClr val="tx1"/>
                </a:solidFill>
              </a:ln>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t>Presented By:</a:t>
            </a:r>
          </a:p>
          <a:p>
            <a:r>
              <a:rPr lang="en-US" dirty="0" smtClean="0"/>
              <a:t>Dr. </a:t>
            </a:r>
            <a:r>
              <a:rPr lang="en-US" dirty="0" err="1" smtClean="0"/>
              <a:t>Sheenu</a:t>
            </a:r>
            <a:r>
              <a:rPr lang="en-US" dirty="0" smtClean="0"/>
              <a:t> </a:t>
            </a:r>
            <a:r>
              <a:rPr lang="en-US" dirty="0" err="1" smtClean="0"/>
              <a:t>Chaudhary</a:t>
            </a:r>
            <a:endParaRPr lang="en-US" dirty="0" smtClean="0"/>
          </a:p>
          <a:p>
            <a:r>
              <a:rPr lang="en-US" dirty="0" smtClean="0"/>
              <a:t>PG /10/102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228600"/>
            <a:ext cx="8229600" cy="5897563"/>
          </a:xfrm>
        </p:spPr>
        <p:txBody>
          <a:bodyPr>
            <a:normAutofit fontScale="85000" lnSpcReduction="10000"/>
          </a:bodyPr>
          <a:lstStyle/>
          <a:p>
            <a:r>
              <a:rPr lang="en-IN" b="1" dirty="0" smtClean="0"/>
              <a:t>Key Innovations </a:t>
            </a:r>
            <a:endParaRPr lang="en-US" dirty="0" smtClean="0"/>
          </a:p>
          <a:p>
            <a:pPr lvl="0"/>
            <a:r>
              <a:rPr lang="en-IN" dirty="0" smtClean="0"/>
              <a:t>Sourcing of discounted high quality generics to pass on the drug discount to the beneficiaries. This cost reduction makes the treatment cost comparable to that of visiting quacks</a:t>
            </a:r>
            <a:endParaRPr lang="en-US" dirty="0" smtClean="0"/>
          </a:p>
          <a:p>
            <a:pPr lvl="0"/>
            <a:r>
              <a:rPr lang="en-IN" dirty="0" smtClean="0"/>
              <a:t>Clinic timings in the evenings, so as to suit working men / women</a:t>
            </a:r>
            <a:endParaRPr lang="en-US" dirty="0" smtClean="0"/>
          </a:p>
          <a:p>
            <a:pPr lvl="0"/>
            <a:r>
              <a:rPr lang="en-IN" dirty="0" smtClean="0"/>
              <a:t>Focus on providing as many services as possible through the clinic – either directly at clinic, or through linkages with labs, pharmacies and hospitals / specialists through a referral chain</a:t>
            </a:r>
            <a:endParaRPr lang="en-US" dirty="0" smtClean="0"/>
          </a:p>
          <a:p>
            <a:pPr lvl="0"/>
            <a:r>
              <a:rPr lang="en-IN" dirty="0" smtClean="0"/>
              <a:t>Monitoring and control of prescription costs to keep the patient treatment cost low and manageable.</a:t>
            </a:r>
            <a:endParaRPr lang="en-US" dirty="0" smtClean="0"/>
          </a:p>
          <a:p>
            <a:pPr>
              <a:buNone/>
            </a:pPr>
            <a:r>
              <a:rPr lang="en-US" dirty="0" smtClean="0"/>
              <a:t> </a:t>
            </a:r>
          </a:p>
          <a:p>
            <a:r>
              <a:rPr lang="en-US" b="1" i="1" dirty="0" smtClean="0"/>
              <a:t>Drug cost breakup</a:t>
            </a:r>
            <a:endParaRPr lang="en-US" dirty="0" smtClean="0"/>
          </a:p>
          <a:p>
            <a:r>
              <a:rPr lang="en-US" dirty="0" smtClean="0"/>
              <a:t>Drug costs account for about 80% of outpatient medical costs. However, expenditure on drugs is high due to inefficiency in the supply chain, not due to high manufacturing costs of the drugs itself. The cost of manufacturing and logistics total to 20-40% of what the patient pays.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6324600" cy="990600"/>
          </a:xfrm>
        </p:spPr>
        <p:txBody>
          <a:bodyPr>
            <a:normAutofit fontScale="90000"/>
          </a:bodyPr>
          <a:lstStyle/>
          <a:p>
            <a:r>
              <a:rPr lang="en-US" sz="2400" b="1" dirty="0">
                <a:latin typeface="Times New Roman" pitchFamily="18" charset="0"/>
                <a:cs typeface="Times New Roman" pitchFamily="18" charset="0"/>
              </a:rPr>
              <a:t/>
            </a:r>
            <a:br>
              <a:rPr lang="en-US" sz="2400" b="1" dirty="0">
                <a:latin typeface="Times New Roman" pitchFamily="18" charset="0"/>
                <a:cs typeface="Times New Roman" pitchFamily="18" charset="0"/>
              </a:rPr>
            </a:b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3100" b="1" dirty="0" smtClean="0">
                <a:latin typeface="Times New Roman" pitchFamily="18" charset="0"/>
                <a:cs typeface="Times New Roman" pitchFamily="18" charset="0"/>
              </a:rPr>
              <a:t>PROBLEM STATEMENT</a:t>
            </a:r>
            <a:r>
              <a:rPr lang="en-US" sz="3100" dirty="0">
                <a:latin typeface="Times New Roman" pitchFamily="18" charset="0"/>
                <a:cs typeface="Times New Roman" pitchFamily="18" charset="0"/>
              </a:rPr>
              <a:t/>
            </a:r>
            <a:br>
              <a:rPr lang="en-US" sz="3100" dirty="0">
                <a:latin typeface="Times New Roman" pitchFamily="18" charset="0"/>
                <a:cs typeface="Times New Roman" pitchFamily="18" charset="0"/>
              </a:rPr>
            </a:br>
            <a:endParaRPr lang="en-US" sz="31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914400"/>
            <a:ext cx="8229600" cy="5211763"/>
          </a:xfrm>
        </p:spPr>
        <p:txBody>
          <a:bodyPr>
            <a:normAutofit fontScale="92500" lnSpcReduction="10000"/>
          </a:bodyPr>
          <a:lstStyle/>
          <a:p>
            <a:pPr>
              <a:buNone/>
            </a:pPr>
            <a:r>
              <a:rPr lang="en-US" sz="2400" dirty="0" smtClean="0"/>
              <a:t> </a:t>
            </a:r>
            <a:r>
              <a:rPr lang="en-US" sz="2000" dirty="0" smtClean="0">
                <a:latin typeface="Times New Roman" pitchFamily="18" charset="0"/>
                <a:cs typeface="Times New Roman" pitchFamily="18" charset="0"/>
              </a:rPr>
              <a:t>Although </a:t>
            </a:r>
            <a:r>
              <a:rPr lang="en-US" sz="2000" dirty="0">
                <a:latin typeface="Times New Roman" pitchFamily="18" charset="0"/>
                <a:cs typeface="Times New Roman" pitchFamily="18" charset="0"/>
              </a:rPr>
              <a:t>living in proximity to good health facilities, urban </a:t>
            </a:r>
            <a:r>
              <a:rPr lang="en-US" sz="2000" dirty="0" smtClean="0">
                <a:latin typeface="Times New Roman" pitchFamily="18" charset="0"/>
                <a:cs typeface="Times New Roman" pitchFamily="18" charset="0"/>
              </a:rPr>
              <a:t>poor are </a:t>
            </a:r>
            <a:r>
              <a:rPr lang="en-US" sz="2000" dirty="0">
                <a:latin typeface="Times New Roman" pitchFamily="18" charset="0"/>
                <a:cs typeface="Times New Roman" pitchFamily="18" charset="0"/>
              </a:rPr>
              <a:t>often unable to access </a:t>
            </a:r>
            <a:r>
              <a:rPr lang="en-US" sz="2000" dirty="0" smtClean="0">
                <a:latin typeface="Times New Roman" pitchFamily="18" charset="0"/>
                <a:cs typeface="Times New Roman" pitchFamily="18" charset="0"/>
              </a:rPr>
              <a:t>them, because of</a:t>
            </a:r>
          </a:p>
          <a:p>
            <a:r>
              <a:rPr lang="en-US" sz="2000" dirty="0">
                <a:latin typeface="Times New Roman" pitchFamily="18" charset="0"/>
                <a:cs typeface="Times New Roman" pitchFamily="18" charset="0"/>
              </a:rPr>
              <a:t>unequal distribution of health </a:t>
            </a:r>
            <a:r>
              <a:rPr lang="en-US" sz="2000" dirty="0" smtClean="0">
                <a:latin typeface="Times New Roman" pitchFamily="18" charset="0"/>
                <a:cs typeface="Times New Roman" pitchFamily="18" charset="0"/>
              </a:rPr>
              <a:t>services</a:t>
            </a:r>
          </a:p>
          <a:p>
            <a:r>
              <a:rPr lang="en-US" sz="2000" dirty="0" smtClean="0">
                <a:latin typeface="Times New Roman" pitchFamily="18" charset="0"/>
                <a:cs typeface="Times New Roman" pitchFamily="18" charset="0"/>
              </a:rPr>
              <a:t>heavy </a:t>
            </a:r>
            <a:r>
              <a:rPr lang="en-US" sz="2000" dirty="0">
                <a:latin typeface="Times New Roman" pitchFamily="18" charset="0"/>
                <a:cs typeface="Times New Roman" pitchFamily="18" charset="0"/>
              </a:rPr>
              <a:t>patient load corresponding to long waiting </a:t>
            </a:r>
            <a:r>
              <a:rPr lang="en-US" sz="2000" dirty="0" smtClean="0">
                <a:latin typeface="Times New Roman" pitchFamily="18" charset="0"/>
                <a:cs typeface="Times New Roman" pitchFamily="18" charset="0"/>
              </a:rPr>
              <a:t>hours</a:t>
            </a:r>
          </a:p>
          <a:p>
            <a:r>
              <a:rPr lang="en-US" sz="2000" dirty="0" smtClean="0">
                <a:latin typeface="Times New Roman" pitchFamily="18" charset="0"/>
                <a:cs typeface="Times New Roman" pitchFamily="18" charset="0"/>
              </a:rPr>
              <a:t>ineffective </a:t>
            </a:r>
            <a:r>
              <a:rPr lang="en-US" sz="2000" dirty="0">
                <a:latin typeface="Times New Roman" pitchFamily="18" charset="0"/>
                <a:cs typeface="Times New Roman" pitchFamily="18" charset="0"/>
              </a:rPr>
              <a:t>outreach </a:t>
            </a:r>
            <a:r>
              <a:rPr lang="en-US" sz="2000" dirty="0" smtClean="0">
                <a:latin typeface="Times New Roman" pitchFamily="18" charset="0"/>
                <a:cs typeface="Times New Roman" pitchFamily="18" charset="0"/>
              </a:rPr>
              <a:t>and </a:t>
            </a:r>
            <a:r>
              <a:rPr lang="en-US" sz="2000" dirty="0">
                <a:latin typeface="Times New Roman" pitchFamily="18" charset="0"/>
                <a:cs typeface="Times New Roman" pitchFamily="18" charset="0"/>
              </a:rPr>
              <a:t>weak referral system. </a:t>
            </a: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As a result, </a:t>
            </a:r>
            <a:r>
              <a:rPr lang="en-US" sz="2000" dirty="0">
                <a:latin typeface="Times New Roman" pitchFamily="18" charset="0"/>
                <a:cs typeface="Times New Roman" pitchFamily="18" charset="0"/>
              </a:rPr>
              <a:t>vulnerable community often get attracted by local healers and quacks, available within the slums and are friendly and flexible in mode of </a:t>
            </a:r>
            <a:r>
              <a:rPr lang="en-US" sz="2000" dirty="0" smtClean="0">
                <a:latin typeface="Times New Roman" pitchFamily="18" charset="0"/>
                <a:cs typeface="Times New Roman" pitchFamily="18" charset="0"/>
              </a:rPr>
              <a:t>payment.</a:t>
            </a:r>
          </a:p>
          <a:p>
            <a:pPr>
              <a:buNone/>
            </a:pPr>
            <a:endParaRPr lang="en-US" sz="2000" dirty="0" smtClean="0">
              <a:latin typeface="Times New Roman" pitchFamily="18" charset="0"/>
              <a:cs typeface="Times New Roman" pitchFamily="18" charset="0"/>
            </a:endParaRPr>
          </a:p>
          <a:p>
            <a:r>
              <a:rPr lang="en-US" sz="2000" b="1" dirty="0" smtClean="0"/>
              <a:t>Thus inaccessibility to quality healthcare services, </a:t>
            </a:r>
            <a:r>
              <a:rPr lang="en-US" sz="2000" b="1" dirty="0" err="1" smtClean="0"/>
              <a:t>unaffordability</a:t>
            </a:r>
            <a:r>
              <a:rPr lang="en-US" sz="2000" b="1" dirty="0" smtClean="0"/>
              <a:t> and unequal distribution of health care services affects the health seeking behavior of people resulting in reliability on unqualified medical practitioners, degraded health conditions and increased out of pocket expenditure of urban poor.</a:t>
            </a:r>
            <a:endParaRPr lang="en-US" sz="2000" dirty="0" smtClean="0"/>
          </a:p>
          <a:p>
            <a:r>
              <a:rPr lang="en-US" sz="2000" b="1" dirty="0" smtClean="0"/>
              <a:t> </a:t>
            </a:r>
            <a:endParaRPr lang="en-US" sz="2000" dirty="0" smtClean="0"/>
          </a:p>
          <a:p>
            <a:pPr>
              <a:buNone/>
            </a:pPr>
            <a:endParaRPr lang="en-US" sz="2000"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smtClean="0"/>
              <a:t>RATIONALE OF THE STUDY</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a:bodyPr>
          <a:lstStyle/>
          <a:p>
            <a:pPr>
              <a:buNone/>
            </a:pPr>
            <a:endParaRPr lang="en-US" dirty="0" smtClean="0"/>
          </a:p>
          <a:p>
            <a:r>
              <a:rPr lang="en-US" dirty="0" smtClean="0"/>
              <a:t>Rational of the study is to investigate alternative health care model for hard to reach areas and poor and marginalized population in urban slums which provides affordable, quality services and act as a referral health care unit, so that if primary health care services are provided at the doorstep of the poor and vulnerable community it can lead to reduced out of pocket expenditure, comprehensive healthcare and decreased </a:t>
            </a:r>
            <a:r>
              <a:rPr lang="en-US" dirty="0" err="1" smtClean="0"/>
              <a:t>burdon</a:t>
            </a:r>
            <a:r>
              <a:rPr lang="en-US" dirty="0" smtClean="0"/>
              <a:t> on the tertiary healthcare providers.</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OBJECTIVE:</a:t>
            </a:r>
            <a:r>
              <a:rPr lang="en-US" dirty="0" smtClean="0"/>
              <a:t/>
            </a:r>
            <a:br>
              <a:rPr lang="en-US" dirty="0" smtClean="0"/>
            </a:br>
            <a:endParaRPr lang="en-US" dirty="0"/>
          </a:p>
        </p:txBody>
      </p:sp>
      <p:sp>
        <p:nvSpPr>
          <p:cNvPr id="3" name="Content Placeholder 2"/>
          <p:cNvSpPr>
            <a:spLocks noGrp="1"/>
          </p:cNvSpPr>
          <p:nvPr>
            <p:ph sz="quarter" idx="1"/>
          </p:nvPr>
        </p:nvSpPr>
        <p:spPr>
          <a:xfrm>
            <a:off x="457200" y="1143000"/>
            <a:ext cx="7467600" cy="5715000"/>
          </a:xfrm>
        </p:spPr>
        <p:txBody>
          <a:bodyPr>
            <a:noAutofit/>
          </a:bodyPr>
          <a:lstStyle/>
          <a:p>
            <a:r>
              <a:rPr lang="en-US" sz="2000" b="1" dirty="0" smtClean="0">
                <a:latin typeface="Times New Roman" pitchFamily="18" charset="0"/>
                <a:cs typeface="Times New Roman" pitchFamily="18" charset="0"/>
              </a:rPr>
              <a:t>To study the  effectiveness of HS 20/20 pilot project clinic model as an alternative mean of affordable, accessible and quality health care for poor and marginalized slum dwellers.</a:t>
            </a:r>
          </a:p>
          <a:p>
            <a:pPr>
              <a:buNone/>
            </a:pPr>
            <a:endParaRPr lang="en-US" sz="2000" u="sng" dirty="0" smtClean="0">
              <a:latin typeface="Times New Roman" pitchFamily="18" charset="0"/>
              <a:cs typeface="Times New Roman" pitchFamily="18" charset="0"/>
            </a:endParaRPr>
          </a:p>
          <a:p>
            <a:pPr>
              <a:buNone/>
            </a:pPr>
            <a:r>
              <a:rPr lang="en-US" sz="2000" u="sng" dirty="0" smtClean="0">
                <a:latin typeface="Times New Roman" pitchFamily="18" charset="0"/>
                <a:cs typeface="Times New Roman" pitchFamily="18" charset="0"/>
              </a:rPr>
              <a:t>SPECIFIC OBJECTIVES</a:t>
            </a:r>
            <a:endParaRPr lang="en-US" sz="20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To capture the feedback of community  about the services of </a:t>
            </a:r>
            <a:r>
              <a:rPr lang="en-US" sz="1800" dirty="0" err="1" smtClean="0">
                <a:latin typeface="Times New Roman" pitchFamily="18" charset="0"/>
                <a:cs typeface="Times New Roman" pitchFamily="18" charset="0"/>
              </a:rPr>
              <a:t>swasth</a:t>
            </a:r>
            <a:r>
              <a:rPr lang="en-US" sz="1800" dirty="0" smtClean="0">
                <a:latin typeface="Times New Roman" pitchFamily="18" charset="0"/>
                <a:cs typeface="Times New Roman" pitchFamily="18" charset="0"/>
              </a:rPr>
              <a:t> clinic</a:t>
            </a:r>
          </a:p>
          <a:p>
            <a:pPr lvl="0"/>
            <a:r>
              <a:rPr lang="en-US" sz="1800" dirty="0" smtClean="0">
                <a:latin typeface="Times New Roman" pitchFamily="18" charset="0"/>
                <a:cs typeface="Times New Roman" pitchFamily="18" charset="0"/>
              </a:rPr>
              <a:t>To find out the number / percentage of people catering to services of this paid model.</a:t>
            </a:r>
          </a:p>
          <a:p>
            <a:pPr lvl="0"/>
            <a:r>
              <a:rPr lang="en-US" sz="1800" dirty="0" smtClean="0">
                <a:latin typeface="Times New Roman" pitchFamily="18" charset="0"/>
                <a:cs typeface="Times New Roman" pitchFamily="18" charset="0"/>
              </a:rPr>
              <a:t>Whether the needs of the people are satisfied or not?</a:t>
            </a:r>
          </a:p>
          <a:p>
            <a:pPr lvl="0"/>
            <a:r>
              <a:rPr lang="en-US" sz="1800" dirty="0" smtClean="0">
                <a:latin typeface="Times New Roman" pitchFamily="18" charset="0"/>
                <a:cs typeface="Times New Roman" pitchFamily="18" charset="0"/>
              </a:rPr>
              <a:t>Whether the problem of  patients are satisfied or not ?</a:t>
            </a:r>
          </a:p>
          <a:p>
            <a:pPr lvl="0"/>
            <a:r>
              <a:rPr lang="en-US" sz="1800" dirty="0" smtClean="0">
                <a:latin typeface="Times New Roman" pitchFamily="18" charset="0"/>
                <a:cs typeface="Times New Roman" pitchFamily="18" charset="0"/>
              </a:rPr>
              <a:t>To understand the dimensions of physical accessibility</a:t>
            </a:r>
          </a:p>
          <a:p>
            <a:pPr lvl="0"/>
            <a:r>
              <a:rPr lang="en-US" sz="1800" dirty="0" smtClean="0">
                <a:latin typeface="Times New Roman" pitchFamily="18" charset="0"/>
                <a:cs typeface="Times New Roman" pitchFamily="18" charset="0"/>
              </a:rPr>
              <a:t>What is the percentage turnout of female in the clinic?</a:t>
            </a:r>
          </a:p>
          <a:p>
            <a:pPr lvl="0"/>
            <a:r>
              <a:rPr lang="en-US" sz="1800" dirty="0" smtClean="0">
                <a:latin typeface="Times New Roman" pitchFamily="18" charset="0"/>
                <a:cs typeface="Times New Roman" pitchFamily="18" charset="0"/>
              </a:rPr>
              <a:t>Is there any age or gender specific requirement by old age, females, or children?.</a:t>
            </a:r>
          </a:p>
          <a:p>
            <a:pPr lvl="0"/>
            <a:r>
              <a:rPr lang="en-US" sz="1800" dirty="0" smtClean="0">
                <a:latin typeface="Times New Roman" pitchFamily="18" charset="0"/>
                <a:cs typeface="Times New Roman" pitchFamily="18" charset="0"/>
              </a:rPr>
              <a:t>To know the preference of patients while choosing a healthcare service.</a:t>
            </a:r>
          </a:p>
          <a:p>
            <a:pPr lvl="0"/>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u="sng" dirty="0" smtClean="0">
                <a:latin typeface="Times New Roman" pitchFamily="18" charset="0"/>
                <a:cs typeface="Times New Roman" pitchFamily="18" charset="0"/>
              </a:rPr>
              <a:t>Methodology:</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endParaRPr lang="en-US" dirty="0"/>
          </a:p>
        </p:txBody>
      </p:sp>
      <p:sp>
        <p:nvSpPr>
          <p:cNvPr id="3" name="Content Placeholder 2"/>
          <p:cNvSpPr>
            <a:spLocks noGrp="1"/>
          </p:cNvSpPr>
          <p:nvPr>
            <p:ph sz="quarter" idx="1"/>
          </p:nvPr>
        </p:nvSpPr>
        <p:spPr/>
        <p:txBody>
          <a:bodyPr>
            <a:normAutofit/>
          </a:bodyPr>
          <a:lstStyle/>
          <a:p>
            <a:pPr>
              <a:buNone/>
            </a:pPr>
            <a:r>
              <a:rPr lang="en-US" sz="1800" dirty="0" smtClean="0">
                <a:latin typeface="Times New Roman" pitchFamily="18" charset="0"/>
                <a:cs typeface="Times New Roman" pitchFamily="18" charset="0"/>
              </a:rPr>
              <a:t>The following methodology was adopted for the study:</a:t>
            </a:r>
          </a:p>
          <a:p>
            <a:pPr>
              <a:buNone/>
            </a:pPr>
            <a:r>
              <a:rPr lang="en-US" sz="1800" b="1" dirty="0" smtClean="0">
                <a:latin typeface="Times New Roman" pitchFamily="18" charset="0"/>
                <a:cs typeface="Times New Roman" pitchFamily="18" charset="0"/>
              </a:rPr>
              <a:t>Research/ Study design</a:t>
            </a:r>
            <a:r>
              <a:rPr lang="en-US" sz="1800" dirty="0" smtClean="0">
                <a:latin typeface="Times New Roman" pitchFamily="18" charset="0"/>
                <a:cs typeface="Times New Roman" pitchFamily="18" charset="0"/>
              </a:rPr>
              <a:t>- Descriptive</a:t>
            </a:r>
          </a:p>
          <a:p>
            <a:pPr>
              <a:buNone/>
            </a:pPr>
            <a:r>
              <a:rPr lang="en-US" sz="1800" b="1" dirty="0" smtClean="0">
                <a:latin typeface="Times New Roman" pitchFamily="18" charset="0"/>
                <a:cs typeface="Times New Roman" pitchFamily="18" charset="0"/>
              </a:rPr>
              <a:t>Sample size - </a:t>
            </a:r>
            <a:r>
              <a:rPr lang="en-US" sz="1800" dirty="0" smtClean="0">
                <a:latin typeface="Times New Roman" pitchFamily="18" charset="0"/>
                <a:cs typeface="Times New Roman" pitchFamily="18" charset="0"/>
              </a:rPr>
              <a:t>Following were the number of cases that were observed and contacted during the study:</a:t>
            </a:r>
          </a:p>
          <a:p>
            <a:pPr lvl="0"/>
            <a:r>
              <a:rPr lang="en-US" sz="1800" dirty="0" smtClean="0">
                <a:latin typeface="Times New Roman" pitchFamily="18" charset="0"/>
                <a:cs typeface="Times New Roman" pitchFamily="18" charset="0"/>
              </a:rPr>
              <a:t>Total 150 </a:t>
            </a:r>
            <a:r>
              <a:rPr lang="en-US" sz="1800" dirty="0" err="1" smtClean="0">
                <a:latin typeface="Times New Roman" pitchFamily="18" charset="0"/>
                <a:cs typeface="Times New Roman" pitchFamily="18" charset="0"/>
              </a:rPr>
              <a:t>respondants</a:t>
            </a:r>
            <a:r>
              <a:rPr lang="en-US" sz="1800" dirty="0" smtClean="0">
                <a:latin typeface="Times New Roman" pitchFamily="18" charset="0"/>
                <a:cs typeface="Times New Roman" pitchFamily="18" charset="0"/>
              </a:rPr>
              <a:t> were observed regardless of Name, Age, Sex, Diagnosis etc. </a:t>
            </a:r>
          </a:p>
          <a:p>
            <a:pPr lvl="0"/>
            <a:r>
              <a:rPr lang="en-US" sz="1800" dirty="0" smtClean="0">
                <a:latin typeface="Times New Roman" pitchFamily="18" charset="0"/>
                <a:cs typeface="Times New Roman" pitchFamily="18" charset="0"/>
              </a:rPr>
              <a:t>No of households is 1200 with approx. 6000 population. </a:t>
            </a:r>
          </a:p>
          <a:p>
            <a:pPr lvl="0"/>
            <a:r>
              <a:rPr lang="en-US" sz="1800" dirty="0" smtClean="0">
                <a:latin typeface="Times New Roman" pitchFamily="18" charset="0"/>
                <a:cs typeface="Times New Roman" pitchFamily="18" charset="0"/>
              </a:rPr>
              <a:t>Sample size -</a:t>
            </a:r>
            <a:r>
              <a:rPr lang="en-US" sz="1800" smtClean="0">
                <a:latin typeface="Times New Roman" pitchFamily="18" charset="0"/>
                <a:cs typeface="Times New Roman" pitchFamily="18" charset="0"/>
              </a:rPr>
              <a:t>12.5%</a:t>
            </a:r>
            <a:endParaRPr lang="en-US" sz="1800" dirty="0" smtClean="0">
              <a:latin typeface="Times New Roman" pitchFamily="18" charset="0"/>
              <a:cs typeface="Times New Roman" pitchFamily="18" charset="0"/>
            </a:endParaRPr>
          </a:p>
          <a:p>
            <a:pPr>
              <a:buNone/>
            </a:pPr>
            <a:r>
              <a:rPr lang="en-US" sz="1800" b="1" dirty="0" smtClean="0">
                <a:latin typeface="Times New Roman" pitchFamily="18" charset="0"/>
                <a:cs typeface="Times New Roman" pitchFamily="18" charset="0"/>
              </a:rPr>
              <a:t>Sampling technique </a:t>
            </a:r>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Random sampling technique was adopted for selection of the samples. </a:t>
            </a:r>
          </a:p>
          <a:p>
            <a:pPr>
              <a:buNone/>
            </a:pPr>
            <a:r>
              <a:rPr lang="en-US" sz="1800" b="1" dirty="0" smtClean="0">
                <a:latin typeface="Times New Roman" pitchFamily="18" charset="0"/>
                <a:cs typeface="Times New Roman" pitchFamily="18" charset="0"/>
              </a:rPr>
              <a:t>Data collection Plan </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Following was the plan followed for the data collection exercise:</a:t>
            </a:r>
          </a:p>
          <a:p>
            <a:endParaRPr lang="en-US" sz="1800" dirty="0" smtClean="0">
              <a:latin typeface="Times New Roman" pitchFamily="18" charset="0"/>
              <a:cs typeface="Times New Roman" pitchFamily="18" charset="0"/>
            </a:endParaRPr>
          </a:p>
          <a:p>
            <a:endParaRPr lang="en-US" sz="18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buNone/>
            </a:pPr>
            <a:r>
              <a:rPr lang="en-US" b="1" dirty="0" smtClean="0">
                <a:latin typeface="Times New Roman" pitchFamily="18" charset="0"/>
                <a:cs typeface="Times New Roman" pitchFamily="18" charset="0"/>
              </a:rPr>
              <a:t>Tools</a:t>
            </a:r>
          </a:p>
          <a:p>
            <a:r>
              <a:rPr lang="en-US" dirty="0" smtClean="0">
                <a:latin typeface="Times New Roman" pitchFamily="18" charset="0"/>
                <a:cs typeface="Times New Roman" pitchFamily="18" charset="0"/>
              </a:rPr>
              <a:t>Following tools were developed for the study:</a:t>
            </a:r>
          </a:p>
          <a:p>
            <a:r>
              <a:rPr lang="en-US" dirty="0" smtClean="0">
                <a:latin typeface="Times New Roman" pitchFamily="18" charset="0"/>
                <a:cs typeface="Times New Roman" pitchFamily="18" charset="0"/>
              </a:rPr>
              <a:t>1. To collect primary data pre structured close ended questionnaire was used.</a:t>
            </a:r>
          </a:p>
          <a:p>
            <a:r>
              <a:rPr lang="en-US" dirty="0" smtClean="0">
                <a:latin typeface="Times New Roman" pitchFamily="18" charset="0"/>
                <a:cs typeface="Times New Roman" pitchFamily="18" charset="0"/>
              </a:rPr>
              <a:t>2. Personal interviews of the </a:t>
            </a:r>
            <a:r>
              <a:rPr lang="en-US" dirty="0" err="1" smtClean="0">
                <a:latin typeface="Times New Roman" pitchFamily="18" charset="0"/>
                <a:cs typeface="Times New Roman" pitchFamily="18" charset="0"/>
              </a:rPr>
              <a:t>respondants</a:t>
            </a:r>
            <a:r>
              <a:rPr lang="en-US" dirty="0" smtClean="0">
                <a:latin typeface="Times New Roman" pitchFamily="18" charset="0"/>
                <a:cs typeface="Times New Roman" pitchFamily="18" charset="0"/>
              </a:rPr>
              <a:t> , community </a:t>
            </a:r>
            <a:r>
              <a:rPr lang="en-US" dirty="0" err="1" smtClean="0">
                <a:latin typeface="Times New Roman" pitchFamily="18" charset="0"/>
                <a:cs typeface="Times New Roman" pitchFamily="18" charset="0"/>
              </a:rPr>
              <a:t>mobilizers</a:t>
            </a:r>
            <a:r>
              <a:rPr lang="en-US" dirty="0" smtClean="0">
                <a:latin typeface="Times New Roman" pitchFamily="18" charset="0"/>
                <a:cs typeface="Times New Roman" pitchFamily="18" charset="0"/>
              </a:rPr>
              <a:t> and clinic staff were taken.</a:t>
            </a:r>
          </a:p>
          <a:p>
            <a:pPr>
              <a:buNone/>
            </a:pPr>
            <a:r>
              <a:rPr lang="en-US" b="1" dirty="0" smtClean="0">
                <a:latin typeface="Times New Roman" pitchFamily="18" charset="0"/>
                <a:cs typeface="Times New Roman" pitchFamily="18" charset="0"/>
              </a:rPr>
              <a:t> Analysis plan</a:t>
            </a:r>
          </a:p>
          <a:p>
            <a:r>
              <a:rPr lang="en-US" dirty="0" smtClean="0">
                <a:latin typeface="Times New Roman" pitchFamily="18" charset="0"/>
                <a:cs typeface="Times New Roman" pitchFamily="18" charset="0"/>
              </a:rPr>
              <a:t>The data was analyzed using SPSS. </a:t>
            </a:r>
          </a:p>
          <a:p>
            <a:pPr>
              <a:buNone/>
            </a:pPr>
            <a:r>
              <a:rPr lang="en-US" b="1" dirty="0" smtClean="0">
                <a:latin typeface="Times New Roman" pitchFamily="18" charset="0"/>
                <a:cs typeface="Times New Roman" pitchFamily="18" charset="0"/>
              </a:rPr>
              <a:t> Duration of the study</a:t>
            </a:r>
          </a:p>
          <a:p>
            <a:r>
              <a:rPr lang="en-US" dirty="0" smtClean="0">
                <a:latin typeface="Times New Roman" pitchFamily="18" charset="0"/>
                <a:cs typeface="Times New Roman" pitchFamily="18" charset="0"/>
              </a:rPr>
              <a:t>From- 1</a:t>
            </a:r>
            <a:r>
              <a:rPr lang="en-US" baseline="30000" dirty="0" smtClean="0">
                <a:latin typeface="Times New Roman" pitchFamily="18" charset="0"/>
                <a:cs typeface="Times New Roman" pitchFamily="18" charset="0"/>
              </a:rPr>
              <a:t>st</a:t>
            </a:r>
            <a:r>
              <a:rPr lang="en-US" dirty="0" smtClean="0">
                <a:latin typeface="Times New Roman" pitchFamily="18" charset="0"/>
                <a:cs typeface="Times New Roman" pitchFamily="18" charset="0"/>
              </a:rPr>
              <a:t> January to 31st January </a:t>
            </a:r>
            <a:r>
              <a:rPr lang="en-US" u="sng" dirty="0" smtClean="0">
                <a:latin typeface="Times New Roman" pitchFamily="18" charset="0"/>
                <a:cs typeface="Times New Roman" pitchFamily="18" charset="0"/>
              </a:rPr>
              <a:t> 2012</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Total time period given to each respondent:  30 -45 minutes</a:t>
            </a:r>
          </a:p>
          <a:p>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sz="quarter" idx="1"/>
          </p:nvPr>
        </p:nvSpPr>
        <p:spPr/>
        <p:txBody>
          <a:bodyPr/>
          <a:lstStyle/>
          <a:p>
            <a:r>
              <a:rPr lang="en-US" dirty="0" smtClean="0">
                <a:hlinkClick r:id="rId2" action="ppaction://hlinkfile"/>
              </a:rPr>
              <a:t>QUESTIONNAIRE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RESULTS AND DISCUSSION</a:t>
            </a:r>
            <a:r>
              <a:rPr lang="en-US" dirty="0" smtClean="0"/>
              <a:t/>
            </a:r>
            <a:br>
              <a:rPr lang="en-US" dirty="0" smtClean="0"/>
            </a:br>
            <a:endParaRPr lang="en-US" dirty="0"/>
          </a:p>
        </p:txBody>
      </p:sp>
      <p:sp>
        <p:nvSpPr>
          <p:cNvPr id="3" name="Content Placeholder 2"/>
          <p:cNvSpPr>
            <a:spLocks noGrp="1"/>
          </p:cNvSpPr>
          <p:nvPr>
            <p:ph sz="quarter" idx="1"/>
          </p:nvPr>
        </p:nvSpPr>
        <p:spPr>
          <a:xfrm>
            <a:off x="457200" y="914400"/>
            <a:ext cx="8229600" cy="5211763"/>
          </a:xfrm>
        </p:spPr>
        <p:txBody>
          <a:bodyPr>
            <a:normAutofit fontScale="92500" lnSpcReduction="20000"/>
          </a:bodyPr>
          <a:lstStyle/>
          <a:p>
            <a:pPr>
              <a:buNone/>
            </a:pPr>
            <a:r>
              <a:rPr lang="en-US" dirty="0" smtClean="0">
                <a:latin typeface="Times New Roman" pitchFamily="18" charset="0"/>
                <a:cs typeface="Times New Roman" pitchFamily="18" charset="0"/>
              </a:rPr>
              <a:t>1.</a:t>
            </a:r>
            <a:r>
              <a:rPr lang="en-US" b="1"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Sex ratio of </a:t>
            </a:r>
            <a:r>
              <a:rPr lang="en-US" b="1" u="sng" dirty="0" err="1" smtClean="0">
                <a:latin typeface="Times New Roman" pitchFamily="18" charset="0"/>
                <a:cs typeface="Times New Roman" pitchFamily="18" charset="0"/>
              </a:rPr>
              <a:t>respondant</a:t>
            </a:r>
            <a:endParaRPr lang="en-US" b="1" u="sng" dirty="0" smtClean="0">
              <a:latin typeface="Times New Roman" pitchFamily="18" charset="0"/>
              <a:cs typeface="Times New Roman" pitchFamily="18" charset="0"/>
            </a:endParaRPr>
          </a:p>
          <a:p>
            <a:pPr>
              <a:buNone/>
            </a:pPr>
            <a:endParaRPr lang="en-US" b="1" u="sng" dirty="0" smtClean="0">
              <a:latin typeface="Times New Roman" pitchFamily="18" charset="0"/>
              <a:cs typeface="Times New Roman" pitchFamily="18" charset="0"/>
            </a:endParaRPr>
          </a:p>
          <a:p>
            <a:r>
              <a:rPr lang="en-US" b="1" u="sn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During survey 87% respondents</a:t>
            </a:r>
          </a:p>
          <a:p>
            <a:pPr>
              <a:buNone/>
            </a:pPr>
            <a:r>
              <a:rPr lang="en-US" dirty="0" smtClean="0">
                <a:latin typeface="Times New Roman" pitchFamily="18" charset="0"/>
                <a:cs typeface="Times New Roman" pitchFamily="18" charset="0"/>
              </a:rPr>
              <a:t>     were female. </a:t>
            </a:r>
          </a:p>
          <a:p>
            <a:r>
              <a:rPr lang="en-US" dirty="0" smtClean="0">
                <a:latin typeface="Times New Roman" pitchFamily="18" charset="0"/>
                <a:cs typeface="Times New Roman" pitchFamily="18" charset="0"/>
              </a:rPr>
              <a:t> Non availability of head of household </a:t>
            </a:r>
          </a:p>
          <a:p>
            <a:pPr>
              <a:buNone/>
            </a:pPr>
            <a:r>
              <a:rPr lang="en-US" dirty="0" smtClean="0">
                <a:latin typeface="Times New Roman" pitchFamily="18" charset="0"/>
                <a:cs typeface="Times New Roman" pitchFamily="18" charset="0"/>
              </a:rPr>
              <a:t>    or male member. </a:t>
            </a:r>
          </a:p>
          <a:p>
            <a:r>
              <a:rPr lang="en-US" dirty="0" smtClean="0">
                <a:latin typeface="Times New Roman" pitchFamily="18" charset="0"/>
                <a:cs typeface="Times New Roman" pitchFamily="18" charset="0"/>
              </a:rPr>
              <a:t>It was also surveyor’ focus to capture </a:t>
            </a:r>
          </a:p>
          <a:p>
            <a:pPr>
              <a:buNone/>
            </a:pPr>
            <a:r>
              <a:rPr lang="en-US" dirty="0" smtClean="0">
                <a:latin typeface="Times New Roman" pitchFamily="18" charset="0"/>
                <a:cs typeface="Times New Roman" pitchFamily="18" charset="0"/>
              </a:rPr>
              <a:t>    female respondents view as they are the</a:t>
            </a:r>
          </a:p>
          <a:p>
            <a:pPr>
              <a:buNone/>
            </a:pPr>
            <a:r>
              <a:rPr lang="en-US" dirty="0" smtClean="0">
                <a:latin typeface="Times New Roman" pitchFamily="18" charset="0"/>
                <a:cs typeface="Times New Roman" pitchFamily="18" charset="0"/>
              </a:rPr>
              <a:t>     care taker of  the family.</a:t>
            </a:r>
          </a:p>
          <a:p>
            <a:r>
              <a:rPr lang="en-US" dirty="0" smtClean="0">
                <a:latin typeface="Times New Roman" pitchFamily="18" charset="0"/>
                <a:cs typeface="Times New Roman" pitchFamily="18" charset="0"/>
              </a:rPr>
              <a:t> It was also found in CNA report that</a:t>
            </a:r>
          </a:p>
          <a:p>
            <a:pPr>
              <a:buNone/>
            </a:pPr>
            <a:r>
              <a:rPr lang="en-US" dirty="0" smtClean="0">
                <a:latin typeface="Times New Roman" pitchFamily="18" charset="0"/>
                <a:cs typeface="Times New Roman" pitchFamily="18" charset="0"/>
              </a:rPr>
              <a:t>      there is high prevalence of acute and </a:t>
            </a:r>
          </a:p>
          <a:p>
            <a:pPr>
              <a:buNone/>
            </a:pPr>
            <a:r>
              <a:rPr lang="en-US" dirty="0" smtClean="0">
                <a:latin typeface="Times New Roman" pitchFamily="18" charset="0"/>
                <a:cs typeface="Times New Roman" pitchFamily="18" charset="0"/>
              </a:rPr>
              <a:t>       chronic diseases among women.</a:t>
            </a:r>
          </a:p>
          <a:p>
            <a:endParaRPr lang="en-US" b="1" u="sng" dirty="0" smtClean="0">
              <a:latin typeface="Times New Roman" pitchFamily="18" charset="0"/>
              <a:cs typeface="Times New Roman" pitchFamily="18" charset="0"/>
            </a:endParaRPr>
          </a:p>
          <a:p>
            <a:pPr>
              <a:buNone/>
            </a:pPr>
            <a:r>
              <a:rPr lang="en-US" dirty="0" smtClean="0">
                <a:latin typeface="Times New Roman" pitchFamily="18" charset="0"/>
                <a:ea typeface="Calibri"/>
                <a:cs typeface="Times New Roman" pitchFamily="18" charset="0"/>
              </a:rPr>
              <a:t>  </a:t>
            </a:r>
            <a:endParaRPr lang="en-US" dirty="0" smtClean="0">
              <a:latin typeface="Times New Roman" pitchFamily="18" charset="0"/>
              <a:cs typeface="Times New Roman" pitchFamily="18" charset="0"/>
            </a:endParaRPr>
          </a:p>
        </p:txBody>
      </p:sp>
      <p:graphicFrame>
        <p:nvGraphicFramePr>
          <p:cNvPr id="7" name="Chart 6"/>
          <p:cNvGraphicFramePr/>
          <p:nvPr/>
        </p:nvGraphicFramePr>
        <p:xfrm>
          <a:off x="5334000" y="1524000"/>
          <a:ext cx="3143250" cy="4495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b="1" dirty="0" smtClean="0">
                <a:latin typeface="Times New Roman" pitchFamily="18" charset="0"/>
                <a:cs typeface="Times New Roman" pitchFamily="18" charset="0"/>
              </a:rPr>
              <a:t>2. Distance travelled to avail health facilities</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066800"/>
            <a:ext cx="8229600" cy="5059363"/>
          </a:xfrm>
        </p:spPr>
        <p:txBody>
          <a:bodyPr/>
          <a:lstStyle/>
          <a:p>
            <a:pPr>
              <a:buNone/>
            </a:pPr>
            <a:r>
              <a:rPr lang="en-US" sz="2400" dirty="0" smtClean="0">
                <a:latin typeface="Times New Roman" pitchFamily="18" charset="0"/>
                <a:cs typeface="Times New Roman" pitchFamily="18" charset="0"/>
              </a:rPr>
              <a:t>Question was divided into four categories:</a:t>
            </a:r>
          </a:p>
          <a:p>
            <a:pPr lvl="0"/>
            <a:r>
              <a:rPr lang="en-US" sz="2400" dirty="0" smtClean="0">
                <a:latin typeface="Times New Roman" pitchFamily="18" charset="0"/>
                <a:cs typeface="Times New Roman" pitchFamily="18" charset="0"/>
              </a:rPr>
              <a:t>Less than 5 </a:t>
            </a:r>
            <a:r>
              <a:rPr lang="en-US" sz="2400" dirty="0" err="1" smtClean="0">
                <a:latin typeface="Times New Roman" pitchFamily="18" charset="0"/>
                <a:cs typeface="Times New Roman" pitchFamily="18" charset="0"/>
              </a:rPr>
              <a:t>kms</a:t>
            </a:r>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5-10 </a:t>
            </a:r>
            <a:r>
              <a:rPr lang="en-US" sz="2400" dirty="0" err="1" smtClean="0">
                <a:latin typeface="Times New Roman" pitchFamily="18" charset="0"/>
                <a:cs typeface="Times New Roman" pitchFamily="18" charset="0"/>
              </a:rPr>
              <a:t>kms</a:t>
            </a:r>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10-15 </a:t>
            </a:r>
            <a:r>
              <a:rPr lang="en-US" sz="2400" dirty="0" err="1" smtClean="0">
                <a:latin typeface="Times New Roman" pitchFamily="18" charset="0"/>
                <a:cs typeface="Times New Roman" pitchFamily="18" charset="0"/>
              </a:rPr>
              <a:t>kms</a:t>
            </a:r>
            <a:endParaRPr lang="en-US" sz="2400" dirty="0" smtClean="0">
              <a:latin typeface="Times New Roman" pitchFamily="18" charset="0"/>
              <a:cs typeface="Times New Roman" pitchFamily="18" charset="0"/>
            </a:endParaRPr>
          </a:p>
          <a:p>
            <a:pPr lvl="0"/>
            <a:r>
              <a:rPr lang="en-US" sz="2400" dirty="0" smtClean="0">
                <a:latin typeface="Times New Roman" pitchFamily="18" charset="0"/>
                <a:cs typeface="Times New Roman" pitchFamily="18" charset="0"/>
              </a:rPr>
              <a:t>More than 15 </a:t>
            </a:r>
            <a:r>
              <a:rPr lang="en-US" sz="2400" dirty="0" err="1" smtClean="0">
                <a:latin typeface="Times New Roman" pitchFamily="18" charset="0"/>
                <a:cs typeface="Times New Roman" pitchFamily="18" charset="0"/>
              </a:rPr>
              <a:t>kms</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Interestingly the survey finding showed that the </a:t>
            </a:r>
            <a:r>
              <a:rPr lang="en-US" sz="2400" b="1" dirty="0" smtClean="0">
                <a:latin typeface="Times New Roman" pitchFamily="18" charset="0"/>
                <a:cs typeface="Times New Roman" pitchFamily="18" charset="0"/>
              </a:rPr>
              <a:t>100% respondents avail health facilities within 5km of radius </a:t>
            </a:r>
            <a:r>
              <a:rPr lang="en-US" sz="2400" dirty="0" smtClean="0">
                <a:latin typeface="Times New Roman" pitchFamily="18" charset="0"/>
                <a:cs typeface="Times New Roman" pitchFamily="18" charset="0"/>
              </a:rPr>
              <a:t>for most of their health problems.</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3. </a:t>
            </a:r>
            <a:r>
              <a:rPr lang="en-US" b="1" u="sng" dirty="0" smtClean="0"/>
              <a:t>Frequency of visits to any doctor:</a:t>
            </a:r>
            <a:r>
              <a:rPr lang="en-US" dirty="0" smtClean="0"/>
              <a:t/>
            </a:r>
            <a:br>
              <a:rPr lang="en-US" dirty="0" smtClean="0"/>
            </a:br>
            <a:endParaRPr lang="en-US" dirty="0"/>
          </a:p>
        </p:txBody>
      </p:sp>
      <p:graphicFrame>
        <p:nvGraphicFramePr>
          <p:cNvPr id="8" name="Content Placeholder 7"/>
          <p:cNvGraphicFramePr>
            <a:graphicFrameLocks noGrp="1"/>
          </p:cNvGraphicFramePr>
          <p:nvPr>
            <p:ph sz="quarter" idx="1"/>
          </p:nvPr>
        </p:nvGraphicFramePr>
        <p:xfrm>
          <a:off x="5410200" y="838200"/>
          <a:ext cx="3276600" cy="4343400"/>
        </p:xfrm>
        <a:graphic>
          <a:graphicData uri="http://schemas.openxmlformats.org/drawingml/2006/chart">
            <c:chart xmlns:c="http://schemas.openxmlformats.org/drawingml/2006/chart" xmlns:r="http://schemas.openxmlformats.org/officeDocument/2006/relationships" r:id="rId2"/>
          </a:graphicData>
        </a:graphic>
      </p:graphicFrame>
      <p:sp>
        <p:nvSpPr>
          <p:cNvPr id="9" name="TextBox 8"/>
          <p:cNvSpPr txBox="1"/>
          <p:nvPr/>
        </p:nvSpPr>
        <p:spPr>
          <a:xfrm>
            <a:off x="685800" y="1219200"/>
            <a:ext cx="4800600" cy="4524315"/>
          </a:xfrm>
          <a:prstGeom prst="rect">
            <a:avLst/>
          </a:prstGeom>
          <a:noFill/>
        </p:spPr>
        <p:txBody>
          <a:bodyPr wrap="square" rtlCol="0">
            <a:spAutoFit/>
          </a:bodyPr>
          <a:lstStyle/>
          <a:p>
            <a:pPr>
              <a:buFont typeface="Arial" pitchFamily="34" charset="0"/>
              <a:buChar char="•"/>
            </a:pPr>
            <a:r>
              <a:rPr lang="en-US" sz="2400" dirty="0" smtClean="0">
                <a:latin typeface="Times New Roman" pitchFamily="18" charset="0"/>
                <a:cs typeface="Times New Roman" pitchFamily="18" charset="0"/>
              </a:rPr>
              <a:t>Maximum no. of respondents said they seek help of a doctor/ health facility once in a week, around 39% which is quite high. 29% visit a health facility once in 2 weeks and 32% once in a month.  </a:t>
            </a:r>
          </a:p>
          <a:p>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This graph shows that demand side is high , but the need is not fulfilled because of the non availability of quality services.</a:t>
            </a:r>
          </a:p>
          <a:p>
            <a:endParaRPr lang="en-US"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HS 20/20</a:t>
            </a:r>
            <a:endParaRPr lang="en-US" dirty="0"/>
          </a:p>
        </p:txBody>
      </p:sp>
      <p:sp>
        <p:nvSpPr>
          <p:cNvPr id="3" name="Content Placeholder 2"/>
          <p:cNvSpPr>
            <a:spLocks noGrp="1"/>
          </p:cNvSpPr>
          <p:nvPr>
            <p:ph sz="quarter" idx="1"/>
          </p:nvPr>
        </p:nvSpPr>
        <p:spPr/>
        <p:txBody>
          <a:bodyPr>
            <a:normAutofit lnSpcReduction="10000"/>
          </a:bodyPr>
          <a:lstStyle/>
          <a:p>
            <a:r>
              <a:rPr lang="en-US" sz="2400" dirty="0" smtClean="0">
                <a:latin typeface="Times New Roman" pitchFamily="18" charset="0"/>
                <a:cs typeface="Times New Roman" pitchFamily="18" charset="0"/>
              </a:rPr>
              <a:t>Health systems 20/20(HS 20/20) is a project under the flagship of USAID.</a:t>
            </a:r>
          </a:p>
          <a:p>
            <a:r>
              <a:rPr lang="en-US" sz="2400" dirty="0" smtClean="0">
                <a:latin typeface="Times New Roman" pitchFamily="18" charset="0"/>
                <a:cs typeface="Times New Roman" pitchFamily="18" charset="0"/>
              </a:rPr>
              <a:t> Since 2009, Health Systems 20/20 provides technical assistance to the Government of Delhi’s Mission Convergence with the dual aim of facilitating greater access to health care and financial risk protection for the urban poor and ensuring that public health system extends to these hard-to-reach populations to meet their unique healthcare needs.</a:t>
            </a:r>
          </a:p>
          <a:p>
            <a:r>
              <a:rPr lang="en-US" sz="2400" dirty="0" smtClean="0">
                <a:latin typeface="Times New Roman" pitchFamily="18" charset="0"/>
                <a:cs typeface="Times New Roman" pitchFamily="18" charset="0"/>
              </a:rPr>
              <a:t>The Delhi Government sponsors a number of health schemes targeted at this marginalized population</a:t>
            </a:r>
            <a:r>
              <a:rPr lang="en-US" sz="2400" dirty="0" smtClean="0"/>
              <a:t>, </a:t>
            </a:r>
            <a:r>
              <a:rPr lang="en-US" sz="2400" dirty="0" smtClean="0">
                <a:latin typeface="Times New Roman" pitchFamily="18" charset="0"/>
                <a:cs typeface="Times New Roman" pitchFamily="18" charset="0"/>
              </a:rPr>
              <a:t>which are delivered to poor and vulnerable population through a network of </a:t>
            </a:r>
            <a:r>
              <a:rPr lang="en-US" dirty="0" smtClean="0">
                <a:latin typeface="Times New Roman" pitchFamily="18" charset="0"/>
                <a:cs typeface="Times New Roman" pitchFamily="18" charset="0"/>
              </a:rPr>
              <a:t>NGO’s called as </a:t>
            </a:r>
            <a:r>
              <a:rPr lang="en-US" sz="2400" dirty="0" smtClean="0">
                <a:latin typeface="Times New Roman" pitchFamily="18" charset="0"/>
                <a:cs typeface="Times New Roman" pitchFamily="18" charset="0"/>
              </a:rPr>
              <a:t>GRC’s</a:t>
            </a:r>
            <a:endParaRPr lang="en-US" sz="24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 </a:t>
            </a:r>
            <a:r>
              <a:rPr lang="en-US" b="1" u="sng" dirty="0" smtClean="0"/>
              <a:t>Expenditure (single visit)</a:t>
            </a:r>
            <a:endParaRPr lang="en-US" sz="2000" dirty="0">
              <a:latin typeface="Times New Roman" pitchFamily="18" charset="0"/>
              <a:cs typeface="Times New Roman" pitchFamily="18" charset="0"/>
            </a:endParaRPr>
          </a:p>
        </p:txBody>
      </p:sp>
      <p:sp>
        <p:nvSpPr>
          <p:cNvPr id="7" name="Content Placeholder 6"/>
          <p:cNvSpPr>
            <a:spLocks noGrp="1"/>
          </p:cNvSpPr>
          <p:nvPr>
            <p:ph sz="quarter" idx="1"/>
          </p:nvPr>
        </p:nvSpPr>
        <p:spPr>
          <a:xfrm>
            <a:off x="457200" y="1600200"/>
            <a:ext cx="8229600" cy="4953000"/>
          </a:xfrm>
        </p:spPr>
        <p:txBody>
          <a:bodyPr>
            <a:normAutofit/>
          </a:bodyPr>
          <a:lstStyle/>
          <a:p>
            <a:r>
              <a:rPr lang="en-US" sz="2000" dirty="0" smtClean="0">
                <a:latin typeface="Times New Roman" pitchFamily="18" charset="0"/>
                <a:cs typeface="Times New Roman" pitchFamily="18" charset="0"/>
              </a:rPr>
              <a:t>When data on expenditure (single visit) to health</a:t>
            </a:r>
          </a:p>
          <a:p>
            <a:pPr>
              <a:buNone/>
            </a:pPr>
            <a:r>
              <a:rPr lang="en-US" sz="2000" dirty="0" smtClean="0">
                <a:latin typeface="Times New Roman" pitchFamily="18" charset="0"/>
                <a:cs typeface="Times New Roman" pitchFamily="18" charset="0"/>
              </a:rPr>
              <a:t> facility including consultation, medicine and </a:t>
            </a:r>
          </a:p>
          <a:p>
            <a:pPr>
              <a:buNone/>
            </a:pPr>
            <a:r>
              <a:rPr lang="en-US" sz="2000" dirty="0" smtClean="0">
                <a:latin typeface="Times New Roman" pitchFamily="18" charset="0"/>
                <a:cs typeface="Times New Roman" pitchFamily="18" charset="0"/>
              </a:rPr>
              <a:t>wage loss etc. was analyzed 74% spent </a:t>
            </a:r>
          </a:p>
          <a:p>
            <a:pPr>
              <a:buNone/>
            </a:pPr>
            <a:r>
              <a:rPr lang="en-US" sz="2000" dirty="0" smtClean="0">
                <a:latin typeface="Times New Roman" pitchFamily="18" charset="0"/>
                <a:cs typeface="Times New Roman" pitchFamily="18" charset="0"/>
              </a:rPr>
              <a:t>below Rs 50. Good number of people ,</a:t>
            </a:r>
          </a:p>
          <a:p>
            <a:pPr>
              <a:buNone/>
            </a:pPr>
            <a:r>
              <a:rPr lang="en-US" sz="2000" dirty="0" smtClean="0">
                <a:latin typeface="Times New Roman" pitchFamily="18" charset="0"/>
                <a:cs typeface="Times New Roman" pitchFamily="18" charset="0"/>
              </a:rPr>
              <a:t>around 24% spent between Rs. 50-100, </a:t>
            </a:r>
          </a:p>
          <a:p>
            <a:pPr>
              <a:buNone/>
            </a:pPr>
            <a:r>
              <a:rPr lang="en-US" sz="2000" dirty="0" smtClean="0">
                <a:latin typeface="Times New Roman" pitchFamily="18" charset="0"/>
                <a:cs typeface="Times New Roman" pitchFamily="18" charset="0"/>
              </a:rPr>
              <a:t>1% between Rs. 100-150 and above Rs. 150.</a:t>
            </a:r>
          </a:p>
          <a:p>
            <a:r>
              <a:rPr lang="en-US" sz="2000" dirty="0" smtClean="0">
                <a:latin typeface="Times New Roman" pitchFamily="18" charset="0"/>
                <a:cs typeface="Times New Roman" pitchFamily="18" charset="0"/>
              </a:rPr>
              <a:t>If we correlate the above two table of </a:t>
            </a:r>
          </a:p>
          <a:p>
            <a:pPr>
              <a:buNone/>
            </a:pPr>
            <a:r>
              <a:rPr lang="en-US" sz="2000" dirty="0" smtClean="0">
                <a:latin typeface="Times New Roman" pitchFamily="18" charset="0"/>
                <a:cs typeface="Times New Roman" pitchFamily="18" charset="0"/>
              </a:rPr>
              <a:t>frequency of visit to health facility and </a:t>
            </a:r>
          </a:p>
          <a:p>
            <a:pPr>
              <a:buNone/>
            </a:pPr>
            <a:r>
              <a:rPr lang="en-US" sz="2000" dirty="0" smtClean="0">
                <a:latin typeface="Times New Roman" pitchFamily="18" charset="0"/>
                <a:cs typeface="Times New Roman" pitchFamily="18" charset="0"/>
              </a:rPr>
              <a:t>expenditure, which suggests that around </a:t>
            </a:r>
          </a:p>
          <a:p>
            <a:pPr>
              <a:buNone/>
            </a:pPr>
            <a:r>
              <a:rPr lang="en-US" sz="2000" dirty="0" smtClean="0">
                <a:latin typeface="Times New Roman" pitchFamily="18" charset="0"/>
                <a:cs typeface="Times New Roman" pitchFamily="18" charset="0"/>
              </a:rPr>
              <a:t>40% of people visit health facility once in a week</a:t>
            </a:r>
          </a:p>
          <a:p>
            <a:pPr>
              <a:buNone/>
            </a:pPr>
            <a:r>
              <a:rPr lang="en-US" sz="2000" dirty="0" smtClean="0">
                <a:latin typeface="Times New Roman" pitchFamily="18" charset="0"/>
                <a:cs typeface="Times New Roman" pitchFamily="18" charset="0"/>
              </a:rPr>
              <a:t> and around 74% of them spend below Rs. 50 and 24% between Rs 50-100</a:t>
            </a:r>
          </a:p>
          <a:p>
            <a:pPr>
              <a:buNone/>
            </a:pPr>
            <a:endParaRPr lang="en-US" sz="2000" dirty="0">
              <a:latin typeface="Times New Roman" pitchFamily="18" charset="0"/>
              <a:cs typeface="Times New Roman" pitchFamily="18" charset="0"/>
            </a:endParaRPr>
          </a:p>
        </p:txBody>
      </p:sp>
      <p:graphicFrame>
        <p:nvGraphicFramePr>
          <p:cNvPr id="8" name="Chart 7"/>
          <p:cNvGraphicFramePr/>
          <p:nvPr/>
        </p:nvGraphicFramePr>
        <p:xfrm>
          <a:off x="5638800" y="1524000"/>
          <a:ext cx="3124200" cy="4190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668963"/>
          </a:xfrm>
        </p:spPr>
        <p:txBody>
          <a:bodyPr>
            <a:normAutofit/>
          </a:bodyPr>
          <a:lstStyle/>
          <a:p>
            <a:r>
              <a:rPr lang="en-US" sz="2400" dirty="0" smtClean="0">
                <a:latin typeface="Times New Roman" pitchFamily="18" charset="0"/>
                <a:cs typeface="Times New Roman" pitchFamily="18" charset="0"/>
              </a:rPr>
              <a:t>If we correlate the above two table of frequency of visit to health facility and expenditure, it is revealed that around 40% of people visit health facility once in a week and around 74% of them spend below Rs. 50 and 24% between Rs 50-100. </a:t>
            </a:r>
          </a:p>
          <a:p>
            <a:r>
              <a:rPr lang="en-US" sz="2400" dirty="0" smtClean="0">
                <a:latin typeface="Times New Roman" pitchFamily="18" charset="0"/>
                <a:cs typeface="Times New Roman" pitchFamily="18" charset="0"/>
              </a:rPr>
              <a:t>Spending </a:t>
            </a:r>
            <a:r>
              <a:rPr lang="en-US" sz="2400" dirty="0" err="1" smtClean="0">
                <a:latin typeface="Times New Roman" pitchFamily="18" charset="0"/>
                <a:cs typeface="Times New Roman" pitchFamily="18" charset="0"/>
              </a:rPr>
              <a:t>upto</a:t>
            </a:r>
            <a:r>
              <a:rPr lang="en-US" sz="2400" dirty="0" smtClean="0">
                <a:latin typeface="Times New Roman" pitchFamily="18" charset="0"/>
                <a:cs typeface="Times New Roman" pitchFamily="18" charset="0"/>
              </a:rPr>
              <a:t> Rs. 100 once or twice in a week for the daily wage workers/construction workers/mechanic/</a:t>
            </a:r>
            <a:r>
              <a:rPr lang="en-US" sz="2400" dirty="0" err="1" smtClean="0">
                <a:latin typeface="Times New Roman" pitchFamily="18" charset="0"/>
                <a:cs typeface="Times New Roman" pitchFamily="18" charset="0"/>
              </a:rPr>
              <a:t>rikshaw</a:t>
            </a:r>
            <a:r>
              <a:rPr lang="en-US" sz="2400" dirty="0" smtClean="0">
                <a:latin typeface="Times New Roman" pitchFamily="18" charset="0"/>
                <a:cs typeface="Times New Roman" pitchFamily="18" charset="0"/>
              </a:rPr>
              <a:t> pullers  is a matter of concern because their earnings are in the range of Rs 100-180/ day. This may further lead to poor family conditions due to heavy wage loses for health reasons</a:t>
            </a:r>
            <a:endParaRPr lang="en-US" sz="24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p:txBody>
          <a:bodyPr/>
          <a:lstStyle/>
          <a:p>
            <a:r>
              <a:rPr lang="en-US" dirty="0" smtClean="0">
                <a:hlinkClick r:id="rId2" action="ppaction://hlinkfile"/>
              </a:rPr>
              <a:t>CROSS TABULATION OF AGE AND EXPENDITURE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45163"/>
          </a:xfrm>
        </p:spPr>
        <p:txBody>
          <a:bodyPr>
            <a:normAutofit/>
          </a:bodyPr>
          <a:lstStyle/>
          <a:p>
            <a:r>
              <a:rPr lang="en-US" sz="2400" dirty="0" smtClean="0">
                <a:latin typeface="Times New Roman" pitchFamily="18" charset="0"/>
                <a:cs typeface="Times New Roman" pitchFamily="18" charset="0"/>
              </a:rPr>
              <a:t>Cross tabulation results show that middle age group people between 26-45 years of age  spent maximum amount below Rs50.</a:t>
            </a:r>
          </a:p>
          <a:p>
            <a:r>
              <a:rPr lang="en-US" sz="2400" dirty="0" smtClean="0">
                <a:latin typeface="Times New Roman" pitchFamily="18" charset="0"/>
                <a:cs typeface="Times New Roman" pitchFamily="18" charset="0"/>
              </a:rPr>
              <a:t> Also spending between Rs 50-100 was second highest among the same age group. </a:t>
            </a:r>
          </a:p>
          <a:p>
            <a:r>
              <a:rPr lang="en-US" sz="2400" dirty="0" smtClean="0">
                <a:latin typeface="Times New Roman" pitchFamily="18" charset="0"/>
                <a:cs typeface="Times New Roman" pitchFamily="18" charset="0"/>
              </a:rPr>
              <a:t>Hypothetically we can say that this age group is facing much more problem than the other age group, which may lead to further complication and increased out of pocket expenditure.  This is a generic table which gives us idea of futuristic exploration. </a:t>
            </a:r>
          </a:p>
          <a:p>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5.Source of treatment</a:t>
            </a:r>
            <a:r>
              <a:rPr lang="en-US" dirty="0" smtClean="0"/>
              <a:t/>
            </a:r>
            <a:br>
              <a:rPr lang="en-US" dirty="0" smtClean="0"/>
            </a:br>
            <a:endParaRPr lang="en-US" dirty="0"/>
          </a:p>
        </p:txBody>
      </p:sp>
      <p:sp>
        <p:nvSpPr>
          <p:cNvPr id="3" name="Content Placeholder 2"/>
          <p:cNvSpPr>
            <a:spLocks noGrp="1"/>
          </p:cNvSpPr>
          <p:nvPr>
            <p:ph sz="quarter" idx="1"/>
          </p:nvPr>
        </p:nvSpPr>
        <p:spPr>
          <a:xfrm>
            <a:off x="457200" y="1600200"/>
            <a:ext cx="4114800" cy="4873752"/>
          </a:xfrm>
        </p:spPr>
        <p:txBody>
          <a:bodyPr>
            <a:normAutofit fontScale="92500" lnSpcReduction="20000"/>
          </a:bodyPr>
          <a:lstStyle/>
          <a:p>
            <a:r>
              <a:rPr lang="en-US" sz="2400" dirty="0" smtClean="0">
                <a:latin typeface="Times New Roman" pitchFamily="18" charset="0"/>
                <a:cs typeface="Times New Roman" pitchFamily="18" charset="0"/>
              </a:rPr>
              <a:t>There were multiple responses, but maximum no. of respondents(144 out of 150) said they prefer going to a private hospital or clinic, 122  to government hospital or dispensary.</a:t>
            </a:r>
          </a:p>
          <a:p>
            <a:r>
              <a:rPr lang="en-US" sz="2400" dirty="0" smtClean="0">
                <a:latin typeface="Times New Roman" pitchFamily="18" charset="0"/>
                <a:cs typeface="Times New Roman" pitchFamily="18" charset="0"/>
              </a:rPr>
              <a:t> Only 8 people said they go to local healer. In contrast having  one to one interaction with community </a:t>
            </a:r>
            <a:r>
              <a:rPr lang="en-US" sz="2400" dirty="0" err="1" smtClean="0">
                <a:latin typeface="Times New Roman" pitchFamily="18" charset="0"/>
                <a:cs typeface="Times New Roman" pitchFamily="18" charset="0"/>
              </a:rPr>
              <a:t>mobilizers</a:t>
            </a:r>
            <a:r>
              <a:rPr lang="en-US" sz="2400" dirty="0" smtClean="0">
                <a:latin typeface="Times New Roman" pitchFamily="18" charset="0"/>
                <a:cs typeface="Times New Roman" pitchFamily="18" charset="0"/>
              </a:rPr>
              <a:t>, it was found many people go to local healer/ quacks but they will rarely confess,  they visit to local healer.</a:t>
            </a:r>
          </a:p>
          <a:p>
            <a:pPr>
              <a:buNone/>
            </a:pPr>
            <a:r>
              <a:rPr lang="en-US" sz="2400" b="1" dirty="0" smtClean="0">
                <a:latin typeface="Times New Roman" pitchFamily="18" charset="0"/>
                <a:cs typeface="Times New Roman" pitchFamily="18" charset="0"/>
              </a:rPr>
              <a:t> </a:t>
            </a:r>
            <a:endParaRPr lang="en-US" sz="2400" dirty="0" smtClean="0">
              <a:latin typeface="Times New Roman" pitchFamily="18" charset="0"/>
              <a:cs typeface="Times New Roman" pitchFamily="18" charset="0"/>
            </a:endParaRPr>
          </a:p>
        </p:txBody>
      </p:sp>
      <p:graphicFrame>
        <p:nvGraphicFramePr>
          <p:cNvPr id="4" name="Chart 3"/>
          <p:cNvGraphicFramePr/>
          <p:nvPr/>
        </p:nvGraphicFramePr>
        <p:xfrm>
          <a:off x="4419600" y="1676400"/>
          <a:ext cx="3771900" cy="4038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5821363"/>
          </a:xfrm>
        </p:spPr>
        <p:txBody>
          <a:bodyPr/>
          <a:lstStyle/>
          <a:p>
            <a:r>
              <a:rPr lang="en-US" dirty="0" smtClean="0"/>
              <a:t>The following graph taken from HS20/20 baseline report also shows that 29% people relied on unauthorized medical practitioner for their treatment. This data was captured from 10 GRC’s (around 3200 interviews).</a:t>
            </a:r>
          </a:p>
          <a:p>
            <a:pPr>
              <a:buNone/>
            </a:pPr>
            <a:r>
              <a:rPr lang="en-US" dirty="0" smtClean="0"/>
              <a:t>                                      </a:t>
            </a:r>
          </a:p>
        </p:txBody>
      </p:sp>
      <p:graphicFrame>
        <p:nvGraphicFramePr>
          <p:cNvPr id="4" name="Chart 3"/>
          <p:cNvGraphicFramePr/>
          <p:nvPr/>
        </p:nvGraphicFramePr>
        <p:xfrm>
          <a:off x="2438400" y="2743200"/>
          <a:ext cx="5257800" cy="3505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FEEDBACK FOR SWASTH/LIFELINE CLINIC</a:t>
            </a:r>
            <a:endParaRPr lang="en-US" dirty="0"/>
          </a:p>
        </p:txBody>
      </p:sp>
      <p:sp>
        <p:nvSpPr>
          <p:cNvPr id="3" name="Content Placeholder 2"/>
          <p:cNvSpPr>
            <a:spLocks noGrp="1"/>
          </p:cNvSpPr>
          <p:nvPr>
            <p:ph sz="quarter" idx="1"/>
          </p:nvPr>
        </p:nvSpPr>
        <p:spPr>
          <a:xfrm>
            <a:off x="457200" y="1600200"/>
            <a:ext cx="4419600" cy="4873752"/>
          </a:xfrm>
        </p:spPr>
        <p:txBody>
          <a:bodyPr>
            <a:normAutofit lnSpcReduction="10000"/>
          </a:bodyPr>
          <a:lstStyle/>
          <a:p>
            <a:pPr lvl="0">
              <a:buNone/>
            </a:pPr>
            <a:r>
              <a:rPr lang="en-US" sz="2000" b="1" u="sng" dirty="0" smtClean="0"/>
              <a:t>Visit to lifeline clinic:</a:t>
            </a:r>
            <a:endParaRPr lang="en-US" sz="2000" dirty="0" smtClean="0"/>
          </a:p>
          <a:p>
            <a:pPr lvl="0"/>
            <a:r>
              <a:rPr lang="en-US" sz="2000" dirty="0" smtClean="0"/>
              <a:t>It was found that 97% of respondents visited the clinic, which indicates  the behavior of the community that if a health facility is nearby,  people will prefer to avail services., it could be a local healer or quality healthcare service. </a:t>
            </a:r>
          </a:p>
          <a:p>
            <a:pPr lvl="0"/>
            <a:r>
              <a:rPr lang="en-US" sz="2000" dirty="0" smtClean="0"/>
              <a:t>This  is further supported by the fact, 99% of respondents said , less distance to clinic was the most beneficial part of the clinic.</a:t>
            </a:r>
          </a:p>
          <a:p>
            <a:r>
              <a:rPr lang="en-US" sz="2000" dirty="0" smtClean="0">
                <a:latin typeface="Times New Roman" pitchFamily="18" charset="0"/>
                <a:cs typeface="Times New Roman" pitchFamily="18" charset="0"/>
              </a:rPr>
              <a:t>Average no of patients seen by clinic are 20/day for 3 hours in a day.</a:t>
            </a:r>
            <a:endParaRPr lang="en-US" sz="2000" dirty="0">
              <a:latin typeface="Times New Roman" pitchFamily="18" charset="0"/>
              <a:cs typeface="Times New Roman" pitchFamily="18" charset="0"/>
            </a:endParaRPr>
          </a:p>
        </p:txBody>
      </p:sp>
      <p:graphicFrame>
        <p:nvGraphicFramePr>
          <p:cNvPr id="4" name="Chart 3"/>
          <p:cNvGraphicFramePr/>
          <p:nvPr/>
        </p:nvGraphicFramePr>
        <p:xfrm>
          <a:off x="4724400" y="1828800"/>
          <a:ext cx="3429000" cy="43815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fontScale="90000"/>
          </a:bodyPr>
          <a:lstStyle/>
          <a:p>
            <a:r>
              <a:rPr lang="en-US" dirty="0" smtClean="0"/>
              <a:t> </a:t>
            </a:r>
            <a:r>
              <a:rPr lang="en-US" b="1" u="sng" dirty="0" smtClean="0"/>
              <a:t>Satisfaction level</a:t>
            </a:r>
            <a:r>
              <a:rPr lang="en-US" dirty="0" smtClean="0"/>
              <a:t/>
            </a:r>
            <a:br>
              <a:rPr lang="en-US" dirty="0" smtClean="0"/>
            </a:br>
            <a:endParaRPr lang="en-US" dirty="0"/>
          </a:p>
        </p:txBody>
      </p:sp>
      <p:sp>
        <p:nvSpPr>
          <p:cNvPr id="3" name="Content Placeholder 2"/>
          <p:cNvSpPr>
            <a:spLocks noGrp="1"/>
          </p:cNvSpPr>
          <p:nvPr>
            <p:ph sz="quarter" idx="1"/>
          </p:nvPr>
        </p:nvSpPr>
        <p:spPr>
          <a:xfrm>
            <a:off x="457200" y="990600"/>
            <a:ext cx="3810000" cy="5135563"/>
          </a:xfrm>
        </p:spPr>
        <p:txBody>
          <a:bodyPr>
            <a:normAutofit/>
          </a:bodyPr>
          <a:lstStyle/>
          <a:p>
            <a:r>
              <a:rPr lang="en-US" sz="2400" dirty="0" smtClean="0"/>
              <a:t>98% of respondents  were satisfied with the services of clinic. Follow up was done for those who were not satisfied. </a:t>
            </a:r>
          </a:p>
          <a:p>
            <a:r>
              <a:rPr lang="en-US" sz="2400" dirty="0" smtClean="0"/>
              <a:t>Reasons that came out were non affordability of diagnostics and medicines, ailment not treated by given medicines etc.</a:t>
            </a:r>
          </a:p>
          <a:p>
            <a:endParaRPr lang="en-US" sz="2400" dirty="0">
              <a:latin typeface="Times New Roman" pitchFamily="18" charset="0"/>
              <a:cs typeface="Times New Roman" pitchFamily="18" charset="0"/>
            </a:endParaRPr>
          </a:p>
        </p:txBody>
      </p:sp>
      <p:graphicFrame>
        <p:nvGraphicFramePr>
          <p:cNvPr id="4" name="Chart 3"/>
          <p:cNvGraphicFramePr/>
          <p:nvPr/>
        </p:nvGraphicFramePr>
        <p:xfrm>
          <a:off x="4191000" y="1232848"/>
          <a:ext cx="3772611" cy="47529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Distance</a:t>
            </a:r>
            <a:endParaRPr lang="en-US" dirty="0"/>
          </a:p>
        </p:txBody>
      </p:sp>
      <p:sp>
        <p:nvSpPr>
          <p:cNvPr id="3" name="Content Placeholder 2"/>
          <p:cNvSpPr>
            <a:spLocks noGrp="1"/>
          </p:cNvSpPr>
          <p:nvPr>
            <p:ph sz="quarter" idx="1"/>
          </p:nvPr>
        </p:nvSpPr>
        <p:spPr>
          <a:xfrm>
            <a:off x="457200" y="1600200"/>
            <a:ext cx="3810000" cy="4873752"/>
          </a:xfrm>
        </p:spPr>
        <p:txBody>
          <a:bodyPr>
            <a:normAutofit fontScale="92500"/>
          </a:bodyPr>
          <a:lstStyle/>
          <a:p>
            <a:r>
              <a:rPr lang="en-US" sz="2400" dirty="0" smtClean="0"/>
              <a:t>When asked about the lifeline clinic, 99% of the respondents said that less distance to the clinic was one of the most beneficial part.</a:t>
            </a:r>
          </a:p>
          <a:p>
            <a:r>
              <a:rPr lang="en-US" sz="2400" dirty="0" smtClean="0"/>
              <a:t>According to baseline survey also , long waiting hours(80%) and long distance to a facility(60%) were found to be major causes for not using the government facility.</a:t>
            </a:r>
          </a:p>
          <a:p>
            <a:endParaRPr lang="en-US" sz="2400" dirty="0" smtClean="0"/>
          </a:p>
          <a:p>
            <a:endParaRPr lang="en-US" sz="2400" dirty="0" smtClean="0"/>
          </a:p>
          <a:p>
            <a:endParaRPr lang="en-US" sz="2400" dirty="0">
              <a:latin typeface="Times New Roman" pitchFamily="18" charset="0"/>
              <a:cs typeface="Times New Roman" pitchFamily="18" charset="0"/>
            </a:endParaRPr>
          </a:p>
        </p:txBody>
      </p:sp>
      <p:graphicFrame>
        <p:nvGraphicFramePr>
          <p:cNvPr id="4" name="Chart 3"/>
          <p:cNvGraphicFramePr/>
          <p:nvPr/>
        </p:nvGraphicFramePr>
        <p:xfrm>
          <a:off x="4953000" y="1143000"/>
          <a:ext cx="3705225" cy="5181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Affordability</a:t>
            </a:r>
            <a:endParaRPr lang="en-US" dirty="0"/>
          </a:p>
        </p:txBody>
      </p:sp>
      <p:sp>
        <p:nvSpPr>
          <p:cNvPr id="3" name="Content Placeholder 2"/>
          <p:cNvSpPr>
            <a:spLocks noGrp="1"/>
          </p:cNvSpPr>
          <p:nvPr>
            <p:ph sz="quarter" idx="1"/>
          </p:nvPr>
        </p:nvSpPr>
        <p:spPr>
          <a:xfrm>
            <a:off x="457200" y="1600200"/>
            <a:ext cx="3810000" cy="4873752"/>
          </a:xfrm>
        </p:spPr>
        <p:txBody>
          <a:bodyPr>
            <a:normAutofit/>
          </a:bodyPr>
          <a:lstStyle/>
          <a:p>
            <a:r>
              <a:rPr lang="en-US" sz="2400" dirty="0" smtClean="0">
                <a:latin typeface="Times New Roman" pitchFamily="18" charset="0"/>
                <a:cs typeface="Times New Roman" pitchFamily="18" charset="0"/>
              </a:rPr>
              <a:t>Analysis of data showed that affordability of clinic was found second most common factor,  for using clinic’s facility. </a:t>
            </a:r>
          </a:p>
          <a:p>
            <a:r>
              <a:rPr lang="en-US" sz="2400" dirty="0" smtClean="0">
                <a:latin typeface="Times New Roman" pitchFamily="18" charset="0"/>
                <a:cs typeface="Times New Roman" pitchFamily="18" charset="0"/>
              </a:rPr>
              <a:t>Since  major portion of  population in the catchment area falls under  BPL, and 41% of them have BPL card, so affordability of clinic plays an important role. </a:t>
            </a:r>
          </a:p>
          <a:p>
            <a:endParaRPr lang="en-US" sz="2400" b="1" dirty="0">
              <a:latin typeface="Times New Roman" pitchFamily="18" charset="0"/>
              <a:cs typeface="Times New Roman" pitchFamily="18" charset="0"/>
            </a:endParaRPr>
          </a:p>
        </p:txBody>
      </p:sp>
      <p:graphicFrame>
        <p:nvGraphicFramePr>
          <p:cNvPr id="4" name="Chart 3"/>
          <p:cNvGraphicFramePr/>
          <p:nvPr/>
        </p:nvGraphicFramePr>
        <p:xfrm>
          <a:off x="4724400" y="1219200"/>
          <a:ext cx="3514725" cy="484822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81000"/>
            <a:ext cx="8229600" cy="5745163"/>
          </a:xfrm>
        </p:spPr>
        <p:txBody>
          <a:bodyPr>
            <a:normAutofit/>
          </a:bodyPr>
          <a:lstStyle/>
          <a:p>
            <a:pPr>
              <a:buNone/>
            </a:pPr>
            <a:r>
              <a:rPr lang="en-US" dirty="0" smtClean="0">
                <a:solidFill>
                  <a:schemeClr val="accent1">
                    <a:lumMod val="75000"/>
                  </a:schemeClr>
                </a:solidFill>
                <a:latin typeface="Times New Roman" pitchFamily="18" charset="0"/>
                <a:cs typeface="Times New Roman" pitchFamily="18" charset="0"/>
              </a:rPr>
              <a:t>PROBLEMS LEADING TO  DEGRADED  HEALTH OF URBAN POOR</a:t>
            </a:r>
          </a:p>
          <a:p>
            <a:pPr>
              <a:buNone/>
            </a:pPr>
            <a:r>
              <a:rPr lang="en-US" sz="2000" b="1" u="sng" dirty="0" smtClean="0">
                <a:latin typeface="Times New Roman" pitchFamily="18" charset="0"/>
                <a:cs typeface="Times New Roman" pitchFamily="18" charset="0"/>
              </a:rPr>
              <a:t>OUT OF POCKET EXPENDITURE</a:t>
            </a:r>
          </a:p>
          <a:p>
            <a:r>
              <a:rPr lang="en-US" sz="2000" dirty="0" smtClean="0">
                <a:latin typeface="Times New Roman" pitchFamily="18" charset="0"/>
                <a:cs typeface="Times New Roman" pitchFamily="18" charset="0"/>
              </a:rPr>
              <a:t>The total health spending of India is around 6 percent of GDP. However the public healthcare expenditure is just 0.9 percent of GDP. The private expenditure on health is more than 80 percent in India and </a:t>
            </a:r>
            <a:r>
              <a:rPr lang="en-US" sz="2000" b="1" dirty="0" smtClean="0">
                <a:latin typeface="Times New Roman" pitchFamily="18" charset="0"/>
                <a:cs typeface="Times New Roman" pitchFamily="18" charset="0"/>
              </a:rPr>
              <a:t>most of it is out of pocket</a:t>
            </a:r>
            <a:r>
              <a:rPr lang="en-US" sz="2000" dirty="0" smtClean="0">
                <a:latin typeface="Times New Roman" pitchFamily="18" charset="0"/>
                <a:cs typeface="Times New Roman" pitchFamily="18" charset="0"/>
              </a:rPr>
              <a:t>.</a:t>
            </a:r>
          </a:p>
          <a:p>
            <a:r>
              <a:rPr lang="en-US" sz="2000" b="1" u="sng" dirty="0" smtClean="0">
                <a:latin typeface="Times New Roman" pitchFamily="18" charset="0"/>
                <a:cs typeface="Times New Roman" pitchFamily="18" charset="0"/>
              </a:rPr>
              <a:t>GROWTH RATE </a:t>
            </a:r>
            <a:r>
              <a:rPr lang="en-US" sz="2000" dirty="0" smtClean="0">
                <a:latin typeface="Times New Roman" pitchFamily="18" charset="0"/>
                <a:cs typeface="Times New Roman" pitchFamily="18" charset="0"/>
              </a:rPr>
              <a:t>in rural areas of India have declined while growth rate in urban areas have grown steeper. The urban population is expected to increase to 35.7 </a:t>
            </a:r>
            <a:r>
              <a:rPr lang="en-US" sz="2000" dirty="0" err="1" smtClean="0">
                <a:latin typeface="Times New Roman" pitchFamily="18" charset="0"/>
                <a:cs typeface="Times New Roman" pitchFamily="18" charset="0"/>
              </a:rPr>
              <a:t>crore</a:t>
            </a:r>
            <a:r>
              <a:rPr lang="en-US" sz="2000" dirty="0" smtClean="0">
                <a:latin typeface="Times New Roman" pitchFamily="18" charset="0"/>
                <a:cs typeface="Times New Roman" pitchFamily="18" charset="0"/>
              </a:rPr>
              <a:t> in 2011 and 43.2 </a:t>
            </a:r>
            <a:r>
              <a:rPr lang="en-US" sz="2000" dirty="0" err="1" smtClean="0">
                <a:latin typeface="Times New Roman" pitchFamily="18" charset="0"/>
                <a:cs typeface="Times New Roman" pitchFamily="18" charset="0"/>
              </a:rPr>
              <a:t>crore</a:t>
            </a:r>
            <a:r>
              <a:rPr lang="en-US" sz="2000" dirty="0" smtClean="0">
                <a:latin typeface="Times New Roman" pitchFamily="18" charset="0"/>
                <a:cs typeface="Times New Roman" pitchFamily="18" charset="0"/>
              </a:rPr>
              <a:t> in 2021. </a:t>
            </a:r>
          </a:p>
          <a:p>
            <a:r>
              <a:rPr lang="en-US" sz="2000" dirty="0" smtClean="0">
                <a:latin typeface="Times New Roman" pitchFamily="18" charset="0"/>
                <a:cs typeface="Times New Roman" pitchFamily="18" charset="0"/>
              </a:rPr>
              <a:t>Growth is not accounted for by </a:t>
            </a:r>
            <a:r>
              <a:rPr lang="en-US" sz="2000" b="1" dirty="0" smtClean="0">
                <a:latin typeface="Times New Roman" pitchFamily="18" charset="0"/>
                <a:cs typeface="Times New Roman" pitchFamily="18" charset="0"/>
              </a:rPr>
              <a:t>higher birth rates</a:t>
            </a:r>
            <a:r>
              <a:rPr lang="en-US" sz="2000" dirty="0" smtClean="0">
                <a:latin typeface="Times New Roman" pitchFamily="18" charset="0"/>
                <a:cs typeface="Times New Roman" pitchFamily="18" charset="0"/>
              </a:rPr>
              <a:t> alone, but significantly draws from </a:t>
            </a:r>
            <a:r>
              <a:rPr lang="en-US" sz="2000" b="1" dirty="0" smtClean="0">
                <a:latin typeface="Times New Roman" pitchFamily="18" charset="0"/>
                <a:cs typeface="Times New Roman" pitchFamily="18" charset="0"/>
              </a:rPr>
              <a:t>migration and population mobility</a:t>
            </a:r>
            <a:r>
              <a:rPr lang="en-US" sz="2000" dirty="0" smtClean="0">
                <a:latin typeface="Times New Roman" pitchFamily="18" charset="0"/>
                <a:cs typeface="Times New Roman" pitchFamily="18" charset="0"/>
              </a:rPr>
              <a:t> as well.</a:t>
            </a:r>
          </a:p>
          <a:p>
            <a:r>
              <a:rPr lang="en-US" sz="2000" dirty="0" smtClean="0">
                <a:latin typeface="Times New Roman" pitchFamily="18" charset="0"/>
                <a:cs typeface="Times New Roman" pitchFamily="18" charset="0"/>
              </a:rPr>
              <a:t>Estimates tell us that India will be </a:t>
            </a:r>
            <a:r>
              <a:rPr lang="en-US" sz="2000" b="1" dirty="0" smtClean="0">
                <a:latin typeface="Times New Roman" pitchFamily="18" charset="0"/>
                <a:cs typeface="Times New Roman" pitchFamily="18" charset="0"/>
              </a:rPr>
              <a:t>50% urban </a:t>
            </a:r>
            <a:r>
              <a:rPr lang="en-US" sz="2000" dirty="0" smtClean="0">
                <a:latin typeface="Times New Roman" pitchFamily="18" charset="0"/>
                <a:cs typeface="Times New Roman" pitchFamily="18" charset="0"/>
              </a:rPr>
              <a:t>within two decades Owing to rapid growth the already underserved urban poor are at </a:t>
            </a:r>
            <a:r>
              <a:rPr lang="en-US" sz="2000" b="1" dirty="0" smtClean="0">
                <a:latin typeface="Times New Roman" pitchFamily="18" charset="0"/>
                <a:cs typeface="Times New Roman" pitchFamily="18" charset="0"/>
              </a:rPr>
              <a:t>risk of becoming even more underserved </a:t>
            </a:r>
          </a:p>
          <a:p>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Quality of services</a:t>
            </a:r>
            <a:endParaRPr lang="en-US" dirty="0"/>
          </a:p>
        </p:txBody>
      </p:sp>
      <p:sp>
        <p:nvSpPr>
          <p:cNvPr id="3" name="Content Placeholder 2"/>
          <p:cNvSpPr>
            <a:spLocks noGrp="1"/>
          </p:cNvSpPr>
          <p:nvPr>
            <p:ph sz="quarter" idx="1"/>
          </p:nvPr>
        </p:nvSpPr>
        <p:spPr>
          <a:xfrm>
            <a:off x="457200" y="1600200"/>
            <a:ext cx="3581400" cy="4873752"/>
          </a:xfrm>
        </p:spPr>
        <p:txBody>
          <a:bodyPr>
            <a:normAutofit/>
          </a:bodyPr>
          <a:lstStyle/>
          <a:p>
            <a:r>
              <a:rPr lang="en-US" sz="2400" dirty="0" smtClean="0"/>
              <a:t>When probed about of quality of services provided by the clinic 62% of respondents said that the quality was good . </a:t>
            </a:r>
          </a:p>
          <a:p>
            <a:r>
              <a:rPr lang="en-US" sz="2400" dirty="0" smtClean="0"/>
              <a:t>Quality to them means affordability and less waiting time</a:t>
            </a:r>
          </a:p>
          <a:p>
            <a:endParaRPr lang="en-US" sz="2400" dirty="0">
              <a:latin typeface="Times New Roman" pitchFamily="18" charset="0"/>
              <a:cs typeface="Times New Roman" pitchFamily="18" charset="0"/>
            </a:endParaRPr>
          </a:p>
        </p:txBody>
      </p:sp>
      <p:graphicFrame>
        <p:nvGraphicFramePr>
          <p:cNvPr id="4" name="Chart 3"/>
          <p:cNvGraphicFramePr/>
          <p:nvPr/>
        </p:nvGraphicFramePr>
        <p:xfrm>
          <a:off x="4648200" y="1371600"/>
          <a:ext cx="3581400" cy="4514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Reasons for utilizing services of clinic</a:t>
            </a:r>
            <a:endParaRPr lang="en-US" dirty="0"/>
          </a:p>
        </p:txBody>
      </p:sp>
      <p:sp>
        <p:nvSpPr>
          <p:cNvPr id="3" name="Content Placeholder 2"/>
          <p:cNvSpPr>
            <a:spLocks noGrp="1"/>
          </p:cNvSpPr>
          <p:nvPr>
            <p:ph sz="quarter" idx="1"/>
          </p:nvPr>
        </p:nvSpPr>
        <p:spPr>
          <a:xfrm>
            <a:off x="457200" y="1600200"/>
            <a:ext cx="4495800" cy="5029200"/>
          </a:xfrm>
        </p:spPr>
        <p:txBody>
          <a:bodyPr>
            <a:normAutofit fontScale="92500" lnSpcReduction="20000"/>
          </a:bodyPr>
          <a:lstStyle/>
          <a:p>
            <a:pPr lvl="0"/>
            <a:r>
              <a:rPr lang="en-US" sz="1900" dirty="0" smtClean="0">
                <a:latin typeface="Times New Roman" pitchFamily="18" charset="0"/>
                <a:cs typeface="Times New Roman" pitchFamily="18" charset="0"/>
              </a:rPr>
              <a:t>Consultation by the doctor</a:t>
            </a:r>
          </a:p>
          <a:p>
            <a:pPr lvl="0"/>
            <a:r>
              <a:rPr lang="en-US" sz="1900" dirty="0" smtClean="0">
                <a:latin typeface="Times New Roman" pitchFamily="18" charset="0"/>
                <a:cs typeface="Times New Roman" pitchFamily="18" charset="0"/>
              </a:rPr>
              <a:t>Availability of cost effective drugs and  diagnostics</a:t>
            </a:r>
          </a:p>
          <a:p>
            <a:pPr lvl="0"/>
            <a:r>
              <a:rPr lang="en-US" sz="1900" dirty="0" smtClean="0">
                <a:latin typeface="Times New Roman" pitchFamily="18" charset="0"/>
                <a:cs typeface="Times New Roman" pitchFamily="18" charset="0"/>
              </a:rPr>
              <a:t>Health schemes</a:t>
            </a:r>
          </a:p>
          <a:p>
            <a:pPr lvl="0"/>
            <a:r>
              <a:rPr lang="en-US" sz="1900" dirty="0" smtClean="0">
                <a:latin typeface="Times New Roman" pitchFamily="18" charset="0"/>
                <a:cs typeface="Times New Roman" pitchFamily="18" charset="0"/>
              </a:rPr>
              <a:t>Awareness and education by community </a:t>
            </a:r>
            <a:r>
              <a:rPr lang="en-US" sz="1900" dirty="0" err="1" smtClean="0">
                <a:latin typeface="Times New Roman" pitchFamily="18" charset="0"/>
                <a:cs typeface="Times New Roman" pitchFamily="18" charset="0"/>
              </a:rPr>
              <a:t>mobilisers</a:t>
            </a:r>
            <a:endParaRPr lang="en-US" sz="1900" dirty="0" smtClean="0">
              <a:latin typeface="Times New Roman" pitchFamily="18" charset="0"/>
              <a:cs typeface="Times New Roman" pitchFamily="18" charset="0"/>
            </a:endParaRPr>
          </a:p>
          <a:p>
            <a:endParaRPr lang="en-US" sz="2000" dirty="0" smtClean="0"/>
          </a:p>
          <a:p>
            <a:r>
              <a:rPr lang="en-US" sz="1900" dirty="0" smtClean="0">
                <a:latin typeface="Times New Roman" pitchFamily="18" charset="0"/>
                <a:cs typeface="Times New Roman" pitchFamily="18" charset="0"/>
              </a:rPr>
              <a:t> Multiple responses were  taken  to find out what were the most beneficial services to the community, among all 95% patients were satisfied with the consultation by doctor. </a:t>
            </a:r>
          </a:p>
          <a:p>
            <a:r>
              <a:rPr lang="en-US" sz="1900" dirty="0" smtClean="0">
                <a:latin typeface="Times New Roman" pitchFamily="18" charset="0"/>
                <a:cs typeface="Times New Roman" pitchFamily="18" charset="0"/>
              </a:rPr>
              <a:t>Some of the reasons behind were less waiting time and appropriate time given to each patients unlike government providers. </a:t>
            </a:r>
          </a:p>
          <a:p>
            <a:r>
              <a:rPr lang="en-US" sz="1900" dirty="0" smtClean="0">
                <a:latin typeface="Times New Roman" pitchFamily="18" charset="0"/>
                <a:cs typeface="Times New Roman" pitchFamily="18" charset="0"/>
              </a:rPr>
              <a:t>Second common reason was availability of cost effective drugs and diagnostics 94%,then  90%was health schemes and 80% Awareness and education by community </a:t>
            </a:r>
            <a:r>
              <a:rPr lang="en-US" sz="1900" dirty="0" err="1" smtClean="0">
                <a:latin typeface="Times New Roman" pitchFamily="18" charset="0"/>
                <a:cs typeface="Times New Roman" pitchFamily="18" charset="0"/>
              </a:rPr>
              <a:t>mobilisers</a:t>
            </a:r>
            <a:r>
              <a:rPr lang="en-US" sz="1900" dirty="0" smtClean="0">
                <a:latin typeface="Times New Roman" pitchFamily="18" charset="0"/>
                <a:cs typeface="Times New Roman" pitchFamily="18" charset="0"/>
              </a:rPr>
              <a:t>. </a:t>
            </a:r>
          </a:p>
          <a:p>
            <a:endParaRPr lang="en-US" sz="2100" dirty="0">
              <a:latin typeface="Times New Roman" pitchFamily="18" charset="0"/>
              <a:cs typeface="Times New Roman" pitchFamily="18" charset="0"/>
            </a:endParaRPr>
          </a:p>
        </p:txBody>
      </p:sp>
      <p:graphicFrame>
        <p:nvGraphicFramePr>
          <p:cNvPr id="4" name="Chart 3"/>
          <p:cNvGraphicFramePr/>
          <p:nvPr/>
        </p:nvGraphicFramePr>
        <p:xfrm>
          <a:off x="4876800" y="1295400"/>
          <a:ext cx="4038600" cy="4876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9600"/>
          </a:xfrm>
        </p:spPr>
        <p:txBody>
          <a:bodyPr>
            <a:normAutofit fontScale="90000"/>
          </a:bodyPr>
          <a:lstStyle/>
          <a:p>
            <a:r>
              <a:rPr lang="en-US" b="1" dirty="0" smtClean="0"/>
              <a:t>CONCLUSION</a:t>
            </a:r>
            <a:r>
              <a:rPr lang="en-US" dirty="0" smtClean="0"/>
              <a:t/>
            </a:r>
            <a:br>
              <a:rPr lang="en-US" dirty="0" smtClean="0"/>
            </a:br>
            <a:endParaRPr lang="en-US" dirty="0"/>
          </a:p>
        </p:txBody>
      </p:sp>
      <p:sp>
        <p:nvSpPr>
          <p:cNvPr id="3" name="Content Placeholder 2"/>
          <p:cNvSpPr>
            <a:spLocks noGrp="1"/>
          </p:cNvSpPr>
          <p:nvPr>
            <p:ph sz="quarter" idx="1"/>
          </p:nvPr>
        </p:nvSpPr>
        <p:spPr>
          <a:xfrm>
            <a:off x="457200" y="685800"/>
            <a:ext cx="8229600" cy="5440363"/>
          </a:xfrm>
        </p:spPr>
        <p:txBody>
          <a:bodyPr>
            <a:normAutofit fontScale="77500" lnSpcReduction="20000"/>
          </a:bodyPr>
          <a:lstStyle/>
          <a:p>
            <a:r>
              <a:rPr lang="en-US" dirty="0" smtClean="0"/>
              <a:t>The survey findings showed that the objective of clinic was fulfilled up to a great extent. 90%  of the respondents find the services of clinic affordable.</a:t>
            </a:r>
          </a:p>
          <a:p>
            <a:r>
              <a:rPr lang="en-US" dirty="0" smtClean="0"/>
              <a:t>The results are clear in clinic implementation that frequency of visits or regularity of visits to clinic increased after 3 month implementation of the program because people found it reliable in terms of consultation by trained practitioner, reduced consultation, reduced drug cost. </a:t>
            </a:r>
          </a:p>
          <a:p>
            <a:r>
              <a:rPr lang="en-US" dirty="0" smtClean="0"/>
              <a:t>It is interesting to note that 100% of the respondents prefer to avail health care services within 5 </a:t>
            </a:r>
            <a:r>
              <a:rPr lang="en-US" dirty="0" err="1" smtClean="0"/>
              <a:t>kms</a:t>
            </a:r>
            <a:r>
              <a:rPr lang="en-US" dirty="0" smtClean="0"/>
              <a:t> of their reach. For any routine problem, people may avoid going to a distant facility and prefer to consult a quack because of close proximity. This may lead to a habit of using services of a quack as first point of health service for their future needs. Complicated situations which can not be handled immediately by local healers may only push people to secondary or tertiary care institutions. </a:t>
            </a:r>
          </a:p>
          <a:p>
            <a:r>
              <a:rPr lang="en-US" dirty="0" smtClean="0"/>
              <a:t>According to survey report 97% of respondents had visited the clinic, out of that 98% found the services of clinic satisfactory </a:t>
            </a:r>
          </a:p>
          <a:p>
            <a:r>
              <a:rPr lang="en-US" dirty="0" smtClean="0"/>
              <a:t>Expenditure is a matter of concern for all sections of the community but affordable quality services on which community can rely are always preferred in long run.</a:t>
            </a:r>
          </a:p>
          <a:p>
            <a:endParaRPr lang="en-US" sz="2400"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6016752"/>
          </a:xfrm>
        </p:spPr>
        <p:txBody>
          <a:bodyPr/>
          <a:lstStyle/>
          <a:p>
            <a:r>
              <a:rPr lang="en-US" dirty="0" smtClean="0"/>
              <a:t>When probed about the reasons for utilizing the services of clinic, the percentage of consultation by doctor was found quite high, 98%, reasons may be due to less waiting time and appropriate time given by consultant to each patient leading to greater satisfaction.</a:t>
            </a:r>
          </a:p>
          <a:p>
            <a:r>
              <a:rPr lang="en-US" dirty="0" smtClean="0"/>
              <a:t>About the health seeking behavior of the people, majority of them prefer to avail services from provide providers. Frequency of visit to a doctor once in a week was found highest, and 74% people are spending below Rs. 50 for single visit to a health facility</a:t>
            </a:r>
          </a:p>
          <a:p>
            <a:r>
              <a:rPr lang="en-US" dirty="0" smtClean="0"/>
              <a:t>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RECOMMENDATIONS</a:t>
            </a:r>
            <a:r>
              <a:rPr lang="en-US" dirty="0" smtClean="0"/>
              <a:t/>
            </a:r>
            <a:br>
              <a:rPr lang="en-US" dirty="0" smtClean="0"/>
            </a:br>
            <a:endParaRPr lang="en-US" dirty="0"/>
          </a:p>
        </p:txBody>
      </p:sp>
      <p:sp>
        <p:nvSpPr>
          <p:cNvPr id="3" name="Content Placeholder 2"/>
          <p:cNvSpPr>
            <a:spLocks noGrp="1"/>
          </p:cNvSpPr>
          <p:nvPr>
            <p:ph sz="quarter" idx="1"/>
          </p:nvPr>
        </p:nvSpPr>
        <p:spPr>
          <a:xfrm>
            <a:off x="457200" y="457200"/>
            <a:ext cx="8229600" cy="6172200"/>
          </a:xfrm>
        </p:spPr>
        <p:txBody>
          <a:bodyPr>
            <a:noAutofit/>
          </a:bodyPr>
          <a:lstStyle/>
          <a:p>
            <a:pPr lvl="0"/>
            <a:r>
              <a:rPr lang="en-US" b="1" dirty="0" smtClean="0">
                <a:latin typeface="Times New Roman" pitchFamily="18" charset="0"/>
                <a:cs typeface="Times New Roman" pitchFamily="18" charset="0"/>
              </a:rPr>
              <a:t>Increase the clinic timings – 2 times a day</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Clinic was providing, 6 days  / week of OPD services running  at two locations each offering at least 3 days of service / week, from 5-8 pm in the evening. If clinic services are provided in early morning hours also, keeping in mind that patient don’t have to be absent from work.</a:t>
            </a:r>
          </a:p>
          <a:p>
            <a:pPr>
              <a:buNone/>
            </a:pPr>
            <a:r>
              <a:rPr lang="en-US" dirty="0" smtClean="0">
                <a:latin typeface="Times New Roman" pitchFamily="18" charset="0"/>
                <a:cs typeface="Times New Roman" pitchFamily="18" charset="0"/>
              </a:rPr>
              <a:t>      In this way more no. of population can be catered, thus </a:t>
            </a:r>
            <a:r>
              <a:rPr lang="en-US" b="1" dirty="0" smtClean="0">
                <a:latin typeface="Times New Roman" pitchFamily="18" charset="0"/>
                <a:cs typeface="Times New Roman" pitchFamily="18" charset="0"/>
              </a:rPr>
              <a:t>cost saving per patient</a:t>
            </a:r>
            <a:r>
              <a:rPr lang="en-US" dirty="0" smtClean="0">
                <a:latin typeface="Times New Roman" pitchFamily="18" charset="0"/>
                <a:cs typeface="Times New Roman" pitchFamily="18" charset="0"/>
              </a:rPr>
              <a:t> may be increased. Increase in patient load may be managed by dividing the patients in morning and evening hours.</a:t>
            </a:r>
          </a:p>
          <a:p>
            <a:pPr>
              <a:buNone/>
            </a:pPr>
            <a:r>
              <a:rPr lang="en-US" dirty="0" smtClean="0">
                <a:latin typeface="Times New Roman" pitchFamily="18" charset="0"/>
                <a:cs typeface="Times New Roman" pitchFamily="18" charset="0"/>
              </a:rPr>
              <a:t> </a:t>
            </a:r>
          </a:p>
          <a:p>
            <a:r>
              <a:rPr lang="en-US" b="1" dirty="0" smtClean="0">
                <a:latin typeface="Times New Roman" pitchFamily="18" charset="0"/>
                <a:cs typeface="Times New Roman" pitchFamily="18" charset="0"/>
              </a:rPr>
              <a:t>    Raise awareness about the clinic</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To increase the utilization of clinic , awareness should be raised by adopting methods like mobilization  pamphlets, health talks, and sent messages through community </a:t>
            </a:r>
            <a:r>
              <a:rPr lang="en-US" dirty="0" err="1" smtClean="0">
                <a:latin typeface="Times New Roman" pitchFamily="18" charset="0"/>
                <a:cs typeface="Times New Roman" pitchFamily="18" charset="0"/>
              </a:rPr>
              <a:t>mobilizers</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p>
          <a:p>
            <a:pPr>
              <a:buNone/>
            </a:pPr>
            <a:endParaRPr lang="en-US"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762000"/>
            <a:ext cx="7467600" cy="5711952"/>
          </a:xfrm>
        </p:spPr>
        <p:txBody>
          <a:bodyPr/>
          <a:lstStyle/>
          <a:p>
            <a:pPr lvl="0"/>
            <a:r>
              <a:rPr lang="en-US" b="1" dirty="0" smtClean="0">
                <a:latin typeface="Times New Roman" pitchFamily="18" charset="0"/>
                <a:cs typeface="Times New Roman" pitchFamily="18" charset="0"/>
              </a:rPr>
              <a:t>Referral and linkages</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Follow up of the referred patient should be done. Linkages with government hospitals, dispensaries, ASHA, ANM should be done, for better utilization of health schemes and to seek better secondary and tertiary care if required.</a:t>
            </a:r>
          </a:p>
          <a:p>
            <a:pPr>
              <a:buNone/>
            </a:pPr>
            <a:r>
              <a:rPr lang="en-US" dirty="0" smtClean="0">
                <a:latin typeface="Times New Roman" pitchFamily="18" charset="0"/>
                <a:cs typeface="Times New Roman" pitchFamily="18" charset="0"/>
              </a:rPr>
              <a:t> </a:t>
            </a:r>
          </a:p>
          <a:p>
            <a:pPr lvl="0"/>
            <a:r>
              <a:rPr lang="en-US" b="1" dirty="0" smtClean="0">
                <a:latin typeface="Times New Roman" pitchFamily="18" charset="0"/>
                <a:cs typeface="Times New Roman" pitchFamily="18" charset="0"/>
              </a:rPr>
              <a:t>Reduce the cost of medication per visit</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Instead of giving medication for 5 days or 7 days, it should be given for 2 or 3 days, and patient should be recalled, so that it reduces the cost of visit to the patient.</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t>LIMITATIONS</a:t>
            </a:r>
            <a:endParaRPr lang="en-US" dirty="0"/>
          </a:p>
        </p:txBody>
      </p:sp>
      <p:sp>
        <p:nvSpPr>
          <p:cNvPr id="3" name="Content Placeholder 2"/>
          <p:cNvSpPr>
            <a:spLocks noGrp="1"/>
          </p:cNvSpPr>
          <p:nvPr>
            <p:ph sz="quarter" idx="1"/>
          </p:nvPr>
        </p:nvSpPr>
        <p:spPr>
          <a:xfrm>
            <a:off x="457200" y="762000"/>
            <a:ext cx="8229600" cy="5364163"/>
          </a:xfrm>
        </p:spPr>
        <p:txBody>
          <a:bodyPr>
            <a:normAutofit/>
          </a:bodyPr>
          <a:lstStyle/>
          <a:p>
            <a:pPr lvl="0"/>
            <a:r>
              <a:rPr lang="en-US" dirty="0" smtClean="0"/>
              <a:t>Duration of the clinic was less to see the detailed impact or effectiveness on the community.</a:t>
            </a:r>
          </a:p>
          <a:p>
            <a:r>
              <a:rPr lang="en-US" dirty="0" smtClean="0"/>
              <a:t>Sample size is small, results may not reflect the view of entire community.</a:t>
            </a:r>
          </a:p>
          <a:p>
            <a:pPr lvl="0"/>
            <a:r>
              <a:rPr lang="en-US" dirty="0" smtClean="0"/>
              <a:t>Comparative analysis on expenditure could not be done because of unavailability of data.</a:t>
            </a:r>
          </a:p>
          <a:p>
            <a:pPr lvl="0"/>
            <a:r>
              <a:rPr lang="en-US" dirty="0" smtClean="0"/>
              <a:t>Pilot project duration was ending on 31</a:t>
            </a:r>
            <a:r>
              <a:rPr lang="en-US" baseline="30000" dirty="0" smtClean="0"/>
              <a:t>st</a:t>
            </a:r>
            <a:r>
              <a:rPr lang="en-US" dirty="0" smtClean="0"/>
              <a:t> January so exhaustive study could not be done. </a:t>
            </a:r>
          </a:p>
          <a:p>
            <a:pPr lvl="0">
              <a:buNone/>
            </a:pPr>
            <a:endParaRPr lang="en-US" dirty="0" smtClean="0"/>
          </a:p>
          <a:p>
            <a:pPr lvl="0"/>
            <a:endParaRPr lang="en-US" dirty="0" smtClean="0"/>
          </a:p>
          <a:p>
            <a:pPr>
              <a:buNone/>
            </a:pPr>
            <a:r>
              <a:rPr lang="en-US" b="1" dirty="0" smtClean="0"/>
              <a:t> </a:t>
            </a:r>
            <a:endParaRPr lang="en-US" dirty="0" smtClean="0"/>
          </a:p>
          <a:p>
            <a:pPr lvl="0"/>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style>
          <a:lnRef idx="0">
            <a:scrgbClr r="0" g="0" b="0"/>
          </a:lnRef>
          <a:fillRef idx="1002">
            <a:schemeClr val="lt1"/>
          </a:fillRef>
          <a:effectRef idx="0">
            <a:scrgbClr r="0" g="0" b="0"/>
          </a:effectRef>
          <a:fontRef idx="major"/>
        </p:style>
        <p:txBody>
          <a:bodyPr>
            <a:normAutofit/>
          </a:bodyPr>
          <a:lstStyle/>
          <a:p>
            <a:pPr algn="ctr">
              <a:buNone/>
            </a:pPr>
            <a:endParaRPr lang="en-US" sz="5400" dirty="0" smtClean="0"/>
          </a:p>
          <a:p>
            <a:pPr algn="ctr">
              <a:buNone/>
            </a:pP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Thank you </a:t>
            </a:r>
            <a:r>
              <a:rPr lang="en-US" sz="5400" b="1"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for patient </a:t>
            </a:r>
            <a:r>
              <a:rPr lang="en-US"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listening</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838200"/>
            <a:ext cx="7467600" cy="4876800"/>
          </a:xfrm>
        </p:spPr>
        <p:txBody>
          <a:bodyPr/>
          <a:lstStyle/>
          <a:p>
            <a:r>
              <a:rPr lang="en-US" dirty="0" smtClean="0"/>
              <a:t>The poor health conditions among slum dwellers, comprising a large section of our growing cities, needs to addressed on a priority </a:t>
            </a:r>
            <a:r>
              <a:rPr lang="en-US" dirty="0" err="1" smtClean="0"/>
              <a:t>basis.The</a:t>
            </a:r>
            <a:r>
              <a:rPr lang="en-US" dirty="0" smtClean="0"/>
              <a:t> health and productivity of this section of population are vital as they play an imperative role in the economic activities of cities which in turn contribute to the economic growth of the country.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r>
              <a:rPr lang="en-US" dirty="0" smtClean="0"/>
              <a:t>Health profile of the community</a:t>
            </a:r>
            <a:endParaRPr lang="en-US" dirty="0"/>
          </a:p>
        </p:txBody>
      </p:sp>
      <p:sp>
        <p:nvSpPr>
          <p:cNvPr id="3" name="Content Placeholder 2"/>
          <p:cNvSpPr>
            <a:spLocks noGrp="1"/>
          </p:cNvSpPr>
          <p:nvPr>
            <p:ph sz="quarter" idx="1"/>
          </p:nvPr>
        </p:nvSpPr>
        <p:spPr>
          <a:xfrm>
            <a:off x="457200" y="838200"/>
            <a:ext cx="8229600" cy="5287963"/>
          </a:xfrm>
        </p:spPr>
        <p:txBody>
          <a:bodyPr>
            <a:normAutofit/>
          </a:bodyPr>
          <a:lstStyle/>
          <a:p>
            <a:pPr>
              <a:buNone/>
            </a:pPr>
            <a:r>
              <a:rPr lang="en-US" b="1" u="sng" dirty="0" smtClean="0">
                <a:latin typeface="Times New Roman" pitchFamily="18" charset="0"/>
                <a:cs typeface="Times New Roman" pitchFamily="18" charset="0"/>
              </a:rPr>
              <a:t>Socio-economic status of the catchment area:</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Udyog</a:t>
            </a:r>
            <a:r>
              <a:rPr lang="en-US" dirty="0" smtClean="0">
                <a:latin typeface="Times New Roman" pitchFamily="18" charset="0"/>
                <a:cs typeface="Times New Roman" pitchFamily="18" charset="0"/>
              </a:rPr>
              <a:t> Nagar slum area which is a part of  </a:t>
            </a:r>
            <a:r>
              <a:rPr lang="en-US" dirty="0" err="1" smtClean="0">
                <a:latin typeface="Times New Roman" pitchFamily="18" charset="0"/>
                <a:cs typeface="Times New Roman" pitchFamily="18" charset="0"/>
              </a:rPr>
              <a:t>Mangolpuri</a:t>
            </a:r>
            <a:r>
              <a:rPr lang="en-US" dirty="0" smtClean="0">
                <a:latin typeface="Times New Roman" pitchFamily="18" charset="0"/>
                <a:cs typeface="Times New Roman" pitchFamily="18" charset="0"/>
              </a:rPr>
              <a:t> mainly consist of  </a:t>
            </a:r>
            <a:r>
              <a:rPr lang="en-US" b="1" dirty="0" smtClean="0">
                <a:latin typeface="Times New Roman" pitchFamily="18" charset="0"/>
                <a:cs typeface="Times New Roman" pitchFamily="18" charset="0"/>
              </a:rPr>
              <a:t>“</a:t>
            </a:r>
            <a:r>
              <a:rPr lang="en-US" b="1" dirty="0" err="1" smtClean="0">
                <a:latin typeface="Times New Roman" pitchFamily="18" charset="0"/>
                <a:cs typeface="Times New Roman" pitchFamily="18" charset="0"/>
              </a:rPr>
              <a:t>Jhuggi</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Jhopdi</a:t>
            </a:r>
            <a:r>
              <a:rPr lang="en-US" b="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clusters. No of households is 1200 with approx. 6000 population. </a:t>
            </a:r>
          </a:p>
          <a:p>
            <a:r>
              <a:rPr lang="en-US" dirty="0" smtClean="0">
                <a:latin typeface="Times New Roman" pitchFamily="18" charset="0"/>
                <a:cs typeface="Times New Roman" pitchFamily="18" charset="0"/>
              </a:rPr>
              <a:t>More than half the households surveyed have a </a:t>
            </a:r>
            <a:r>
              <a:rPr lang="en-US" b="1" dirty="0" smtClean="0">
                <a:latin typeface="Times New Roman" pitchFamily="18" charset="0"/>
                <a:cs typeface="Times New Roman" pitchFamily="18" charset="0"/>
              </a:rPr>
              <a:t>SC/ST/OBC </a:t>
            </a:r>
            <a:r>
              <a:rPr lang="en-US" dirty="0" smtClean="0">
                <a:latin typeface="Times New Roman" pitchFamily="18" charset="0"/>
                <a:cs typeface="Times New Roman" pitchFamily="18" charset="0"/>
              </a:rPr>
              <a:t>(78% in </a:t>
            </a:r>
            <a:r>
              <a:rPr lang="en-US" dirty="0" err="1" smtClean="0">
                <a:latin typeface="Times New Roman" pitchFamily="18" charset="0"/>
                <a:cs typeface="Times New Roman" pitchFamily="18" charset="0"/>
              </a:rPr>
              <a:t>Mangolpuri</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41% of households have </a:t>
            </a:r>
            <a:r>
              <a:rPr lang="en-US" b="1" dirty="0" smtClean="0">
                <a:latin typeface="Times New Roman" pitchFamily="18" charset="0"/>
                <a:cs typeface="Times New Roman" pitchFamily="18" charset="0"/>
              </a:rPr>
              <a:t>BPL cards</a:t>
            </a:r>
            <a:r>
              <a:rPr lang="en-US" dirty="0" smtClean="0">
                <a:latin typeface="Times New Roman" pitchFamily="18" charset="0"/>
                <a:cs typeface="Times New Roman" pitchFamily="18" charset="0"/>
              </a:rPr>
              <a:t>. </a:t>
            </a:r>
          </a:p>
          <a:p>
            <a:r>
              <a:rPr lang="en-US" b="1" u="sng" dirty="0" smtClean="0">
                <a:latin typeface="Times New Roman" pitchFamily="18" charset="0"/>
                <a:cs typeface="Times New Roman" pitchFamily="18" charset="0"/>
              </a:rPr>
              <a:t>Education</a:t>
            </a:r>
            <a:r>
              <a:rPr lang="en-US" dirty="0" smtClean="0">
                <a:latin typeface="Times New Roman" pitchFamily="18" charset="0"/>
                <a:cs typeface="Times New Roman" pitchFamily="18" charset="0"/>
              </a:rPr>
              <a:t>: Higher education levels are low2-4% , 68% of household heads educated to primary or higher.</a:t>
            </a:r>
          </a:p>
          <a:p>
            <a:r>
              <a:rPr lang="en-US" dirty="0" smtClean="0">
                <a:latin typeface="Times New Roman" pitchFamily="18" charset="0"/>
                <a:cs typeface="Times New Roman" pitchFamily="18" charset="0"/>
              </a:rPr>
              <a:t> </a:t>
            </a:r>
            <a:r>
              <a:rPr lang="en-US" b="1" u="sng" dirty="0" err="1" smtClean="0">
                <a:latin typeface="Times New Roman" pitchFamily="18" charset="0"/>
                <a:cs typeface="Times New Roman" pitchFamily="18" charset="0"/>
              </a:rPr>
              <a:t>Occupation</a:t>
            </a:r>
            <a:r>
              <a:rPr lang="en-US" dirty="0" err="1" smtClean="0">
                <a:latin typeface="Times New Roman" pitchFamily="18" charset="0"/>
                <a:cs typeface="Times New Roman" pitchFamily="18" charset="0"/>
              </a:rPr>
              <a:t>:domestic</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labour</a:t>
            </a:r>
            <a:r>
              <a:rPr lang="en-US" dirty="0" smtClean="0">
                <a:latin typeface="Times New Roman" pitchFamily="18" charset="0"/>
                <a:cs typeface="Times New Roman" pitchFamily="18" charset="0"/>
              </a:rPr>
              <a:t>, hawkers, untrained construction workers), Regular (includes working in a small scale industry or a company, and trained construction workers</a:t>
            </a:r>
          </a:p>
          <a:p>
            <a:endParaRPr lang="en-US"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5821363"/>
          </a:xfrm>
        </p:spPr>
        <p:txBody>
          <a:bodyPr>
            <a:normAutofit lnSpcReduction="10000"/>
          </a:bodyPr>
          <a:lstStyle/>
          <a:p>
            <a:pPr>
              <a:buNone/>
            </a:pPr>
            <a:r>
              <a:rPr lang="en-US" sz="2000" b="1" u="sng" dirty="0" smtClean="0">
                <a:latin typeface="Times New Roman" pitchFamily="18" charset="0"/>
                <a:cs typeface="Times New Roman" pitchFamily="18" charset="0"/>
              </a:rPr>
              <a:t>SNAPSHOT OF PRIMARY HEALTHCARE ACCESS</a:t>
            </a:r>
            <a:r>
              <a:rPr lang="en-US" sz="2000" dirty="0" smtClean="0">
                <a:latin typeface="Times New Roman" pitchFamily="18" charset="0"/>
                <a:cs typeface="Times New Roman" pitchFamily="18" charset="0"/>
              </a:rPr>
              <a:t> </a:t>
            </a:r>
          </a:p>
          <a:p>
            <a:r>
              <a:rPr lang="en-US" sz="2000" dirty="0" smtClean="0">
                <a:latin typeface="Times New Roman" pitchFamily="18" charset="0"/>
                <a:cs typeface="Times New Roman" pitchFamily="18" charset="0"/>
              </a:rPr>
              <a:t>As per </a:t>
            </a:r>
            <a:r>
              <a:rPr lang="en-US" sz="2000" b="1" dirty="0" smtClean="0">
                <a:latin typeface="Times New Roman" pitchFamily="18" charset="0"/>
                <a:cs typeface="Times New Roman" pitchFamily="18" charset="0"/>
              </a:rPr>
              <a:t>NSSO data</a:t>
            </a:r>
            <a:r>
              <a:rPr lang="en-US" sz="2000" dirty="0" smtClean="0">
                <a:latin typeface="Times New Roman" pitchFamily="18" charset="0"/>
                <a:cs typeface="Times New Roman" pitchFamily="18" charset="0"/>
              </a:rPr>
              <a:t>, per capita outpatient expense in Delhi is Rs 589 per year, compared to a national average of Rs 478. </a:t>
            </a:r>
            <a:r>
              <a:rPr lang="en-US" sz="2000" b="1" dirty="0" smtClean="0">
                <a:latin typeface="Times New Roman" pitchFamily="18" charset="0"/>
                <a:cs typeface="Times New Roman" pitchFamily="18" charset="0"/>
              </a:rPr>
              <a:t>Drug costs account for 60% of outpatient expense in Delhi,  while other medical expenses  account  for  19% (largely  consultation  and  diagnostics)</a:t>
            </a:r>
            <a:r>
              <a:rPr lang="en-US" sz="2000" dirty="0" smtClean="0">
                <a:latin typeface="Times New Roman" pitchFamily="18" charset="0"/>
                <a:cs typeface="Times New Roman" pitchFamily="18" charset="0"/>
              </a:rPr>
              <a:t>.  These  are  higher  than  national averages of 52% and 13% effectively – thus doubly adding up the burden of medical costs in Delhi. </a:t>
            </a:r>
          </a:p>
          <a:p>
            <a:endParaRPr lang="en-US" sz="2000" dirty="0" smtClean="0">
              <a:latin typeface="Times New Roman" pitchFamily="18" charset="0"/>
              <a:cs typeface="Times New Roman" pitchFamily="18" charset="0"/>
            </a:endParaRPr>
          </a:p>
          <a:p>
            <a:pPr>
              <a:buNone/>
            </a:pPr>
            <a:r>
              <a:rPr lang="en-US" sz="2000" dirty="0" smtClean="0"/>
              <a:t>According to HS 20/20 baseline survey data</a:t>
            </a:r>
            <a:r>
              <a:rPr lang="en-US" sz="2000" b="1" dirty="0" smtClean="0"/>
              <a:t>:</a:t>
            </a:r>
          </a:p>
          <a:p>
            <a:pPr>
              <a:buNone/>
            </a:pPr>
            <a:r>
              <a:rPr lang="en-US" sz="2000" b="1" dirty="0" smtClean="0"/>
              <a:t>Expenditure on OPD Treatment for Most Recent Ailments</a:t>
            </a:r>
          </a:p>
          <a:p>
            <a:r>
              <a:rPr lang="en-US" sz="2000" dirty="0" smtClean="0"/>
              <a:t>the itemized breakdown of the average total expenditure incurred for OPD treatment for the most recent reported ailments within the household responding. As can be seen, </a:t>
            </a:r>
            <a:r>
              <a:rPr lang="en-US" sz="2000" b="1" dirty="0" smtClean="0"/>
              <a:t>four-fifth (81%) of the total expenditure was incurred on medicines and doctor's fee, with medicines accounting for the major chunk (68%). The remaining one-fifth was spent on transport &amp; others expenses as well as investigations such as laboratory testing (10% and 9%, respectively).</a:t>
            </a:r>
            <a:endParaRPr lang="en-US" sz="2000" dirty="0" smtClean="0"/>
          </a:p>
          <a:p>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r>
              <a:rPr lang="en-US" dirty="0" err="1" smtClean="0"/>
              <a:t>Swasth</a:t>
            </a:r>
            <a:r>
              <a:rPr lang="en-US" dirty="0" smtClean="0"/>
              <a:t> clinic</a:t>
            </a:r>
            <a:endParaRPr lang="en-US" dirty="0"/>
          </a:p>
        </p:txBody>
      </p:sp>
      <p:sp>
        <p:nvSpPr>
          <p:cNvPr id="3" name="Content Placeholder 2"/>
          <p:cNvSpPr>
            <a:spLocks noGrp="1"/>
          </p:cNvSpPr>
          <p:nvPr>
            <p:ph sz="quarter" idx="1"/>
          </p:nvPr>
        </p:nvSpPr>
        <p:spPr>
          <a:xfrm>
            <a:off x="457200" y="1295400"/>
            <a:ext cx="8229600" cy="4830763"/>
          </a:xfrm>
        </p:spPr>
        <p:txBody>
          <a:bodyPr>
            <a:normAutofit lnSpcReduction="10000"/>
          </a:bodyPr>
          <a:lstStyle/>
          <a:p>
            <a:r>
              <a:rPr lang="en-US" sz="2000" dirty="0" err="1" smtClean="0">
                <a:latin typeface="Times New Roman" pitchFamily="18" charset="0"/>
                <a:cs typeface="Times New Roman" pitchFamily="18" charset="0"/>
              </a:rPr>
              <a:t>Swasth</a:t>
            </a:r>
            <a:r>
              <a:rPr lang="en-US" sz="2000" dirty="0" smtClean="0">
                <a:latin typeface="Times New Roman" pitchFamily="18" charset="0"/>
                <a:cs typeface="Times New Roman" pitchFamily="18" charset="0"/>
              </a:rPr>
              <a:t> Foundation started an evening clinic in </a:t>
            </a:r>
            <a:r>
              <a:rPr lang="en-US" sz="2000" dirty="0" err="1" smtClean="0">
                <a:latin typeface="Times New Roman" pitchFamily="18" charset="0"/>
                <a:cs typeface="Times New Roman" pitchFamily="18" charset="0"/>
              </a:rPr>
              <a:t>Udyog</a:t>
            </a:r>
            <a:r>
              <a:rPr lang="en-US" sz="2000" dirty="0" smtClean="0">
                <a:latin typeface="Times New Roman" pitchFamily="18" charset="0"/>
                <a:cs typeface="Times New Roman" pitchFamily="18" charset="0"/>
              </a:rPr>
              <a:t> Nagar slum area of North West Delhi in July 16</a:t>
            </a:r>
            <a:r>
              <a:rPr lang="en-US" sz="2000" baseline="30000" dirty="0" smtClean="0">
                <a:latin typeface="Times New Roman" pitchFamily="18" charset="0"/>
                <a:cs typeface="Times New Roman" pitchFamily="18" charset="0"/>
              </a:rPr>
              <a:t>th</a:t>
            </a:r>
            <a:r>
              <a:rPr lang="en-US" sz="2000" dirty="0" smtClean="0">
                <a:latin typeface="Times New Roman" pitchFamily="18" charset="0"/>
                <a:cs typeface="Times New Roman" pitchFamily="18" charset="0"/>
              </a:rPr>
              <a:t> 2011, as part of HS20/20 project on improving access to healthcare. </a:t>
            </a:r>
          </a:p>
          <a:p>
            <a:r>
              <a:rPr lang="en-US" sz="2000" dirty="0" smtClean="0">
                <a:latin typeface="Times New Roman" pitchFamily="18" charset="0"/>
                <a:cs typeface="Times New Roman" pitchFamily="18" charset="0"/>
              </a:rPr>
              <a:t>This clinic provides quality affordable care – at Rs 5 / consultation, drugs at 50% discount, and linkages with diagnostics providers for discounted rates. </a:t>
            </a:r>
          </a:p>
          <a:p>
            <a:r>
              <a:rPr lang="en-US" sz="2000" dirty="0" smtClean="0">
                <a:latin typeface="Times New Roman" pitchFamily="18" charset="0"/>
                <a:cs typeface="Times New Roman" pitchFamily="18" charset="0"/>
              </a:rPr>
              <a:t>The model has evolved to providing services at 2 locations, 3 days a week at each location.</a:t>
            </a:r>
          </a:p>
          <a:p>
            <a:pPr>
              <a:buNone/>
            </a:pPr>
            <a:r>
              <a:rPr lang="en-US" sz="2000" dirty="0" smtClean="0"/>
              <a:t>    SERVICES PROVIDE ARE :</a:t>
            </a:r>
          </a:p>
          <a:p>
            <a:pPr lvl="0"/>
            <a:r>
              <a:rPr lang="en-IN" sz="2000" dirty="0" smtClean="0"/>
              <a:t>Consultation by a doctor, basic strip based tests, dispensing of most medications prescribed by him / her, and linkages with </a:t>
            </a:r>
            <a:r>
              <a:rPr lang="en-IN" sz="2000" dirty="0" err="1" smtClean="0"/>
              <a:t>diagnositics</a:t>
            </a:r>
            <a:r>
              <a:rPr lang="en-IN" sz="2000" dirty="0" smtClean="0"/>
              <a:t> labs / referral hospitals. </a:t>
            </a:r>
            <a:endParaRPr lang="en-US" sz="2000" dirty="0" smtClean="0"/>
          </a:p>
          <a:p>
            <a:pPr lvl="0"/>
            <a:r>
              <a:rPr lang="en-IN" sz="2000" dirty="0" smtClean="0"/>
              <a:t>Thematic health awareness talks / discussions will happen on the site every week.</a:t>
            </a:r>
            <a:endParaRPr lang="en-US" sz="2000" dirty="0" smtClean="0"/>
          </a:p>
          <a:p>
            <a:pPr lvl="0"/>
            <a:r>
              <a:rPr lang="en-IN" sz="2000" dirty="0" smtClean="0"/>
              <a:t> Health assistant at the clinic will also do dispensing of chlorine and health products.</a:t>
            </a:r>
            <a:endParaRPr lang="en-US" sz="2000" dirty="0" smtClean="0"/>
          </a:p>
          <a:p>
            <a:endParaRPr lang="en-US"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8229600" cy="5668963"/>
          </a:xfrm>
        </p:spPr>
        <p:txBody>
          <a:bodyPr>
            <a:normAutofit fontScale="85000" lnSpcReduction="20000"/>
          </a:bodyPr>
          <a:lstStyle/>
          <a:p>
            <a:r>
              <a:rPr lang="en-IN" b="1" dirty="0" smtClean="0"/>
              <a:t>Consultation and Drug fees model:</a:t>
            </a:r>
            <a:endParaRPr lang="en-US" dirty="0" smtClean="0"/>
          </a:p>
          <a:p>
            <a:pPr lvl="0"/>
            <a:r>
              <a:rPr lang="en-IN" dirty="0" smtClean="0"/>
              <a:t>Consultation with a General Practitioner will be Rs 5 / visit (It will be Rs 20 for consultation with some specialists like Optometrist). Patient will be allowed free </a:t>
            </a:r>
            <a:r>
              <a:rPr lang="en-IN" dirty="0" err="1" smtClean="0"/>
              <a:t>followup</a:t>
            </a:r>
            <a:r>
              <a:rPr lang="en-IN" dirty="0" smtClean="0"/>
              <a:t> in 7 days.</a:t>
            </a:r>
            <a:endParaRPr lang="en-US" dirty="0" smtClean="0"/>
          </a:p>
          <a:p>
            <a:pPr lvl="0"/>
            <a:r>
              <a:rPr lang="en-IN" dirty="0" smtClean="0"/>
              <a:t>Drugs will be sold at 50% discount over the MRP.</a:t>
            </a:r>
            <a:endParaRPr lang="en-US" dirty="0" smtClean="0"/>
          </a:p>
          <a:p>
            <a:pPr lvl="0"/>
            <a:r>
              <a:rPr lang="en-IN" dirty="0" smtClean="0"/>
              <a:t>Common tests – </a:t>
            </a:r>
            <a:r>
              <a:rPr lang="en-IN" dirty="0" err="1" smtClean="0"/>
              <a:t>eg</a:t>
            </a:r>
            <a:r>
              <a:rPr lang="en-IN" dirty="0" smtClean="0"/>
              <a:t> Haemoglobin, Pregnancy, Malarial Parasite, Blood Sugar and Blood Pressure available in clinic – at half the consumable cost.</a:t>
            </a:r>
            <a:endParaRPr lang="en-US" dirty="0" smtClean="0"/>
          </a:p>
          <a:p>
            <a:pPr lvl="0"/>
            <a:r>
              <a:rPr lang="en-IN" dirty="0" smtClean="0"/>
              <a:t>Linkage with diagnostic labs providing </a:t>
            </a:r>
            <a:r>
              <a:rPr lang="en-IN" dirty="0" err="1" smtClean="0"/>
              <a:t>upto</a:t>
            </a:r>
            <a:r>
              <a:rPr lang="en-IN" dirty="0" smtClean="0"/>
              <a:t> 50% discounts for other tests / </a:t>
            </a:r>
            <a:r>
              <a:rPr lang="en-IN" dirty="0" err="1" smtClean="0"/>
              <a:t>diangostics</a:t>
            </a:r>
            <a:r>
              <a:rPr lang="en-IN" dirty="0" smtClean="0"/>
              <a:t> not available at the clinic.</a:t>
            </a:r>
            <a:endParaRPr lang="en-US" dirty="0" smtClean="0"/>
          </a:p>
          <a:p>
            <a:r>
              <a:rPr lang="en-IN" dirty="0" smtClean="0"/>
              <a:t> </a:t>
            </a:r>
            <a:endParaRPr lang="en-US" dirty="0" smtClean="0"/>
          </a:p>
          <a:p>
            <a:r>
              <a:rPr lang="en-IN" b="1" dirty="0" smtClean="0"/>
              <a:t>Specialities covered: </a:t>
            </a:r>
            <a:r>
              <a:rPr lang="en-IN" dirty="0" smtClean="0"/>
              <a:t>These clinics will be manned by General Practitioner on 4 days / week, with a Gynaecologist coming once a week at each location. Monthly specialists will include Optometrist, Dermatologist, ENT specialist. </a:t>
            </a:r>
            <a:endParaRPr lang="en-US" dirty="0" smtClean="0"/>
          </a:p>
          <a:p>
            <a:r>
              <a:rPr lang="en-US" dirty="0" smtClean="0"/>
              <a:t>The deployed IT system in the clinic will capture patient family details, and patient's chief complaint, diagnosis and procedure on every visit. Periodic reports will identify common chief complaints and diagnosis – the required specialists maybe invited using the linkages with various hospitals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304800"/>
            <a:ext cx="8229600" cy="5821363"/>
          </a:xfrm>
        </p:spPr>
        <p:txBody>
          <a:bodyPr/>
          <a:lstStyle/>
          <a:p>
            <a:r>
              <a:rPr lang="en-US" b="1" dirty="0" smtClean="0"/>
              <a:t>IT Support: </a:t>
            </a:r>
            <a:r>
              <a:rPr lang="en-US" dirty="0" smtClean="0"/>
              <a:t>We have deployed </a:t>
            </a:r>
            <a:r>
              <a:rPr lang="en-US" dirty="0" err="1" smtClean="0"/>
              <a:t>Swasth</a:t>
            </a:r>
            <a:r>
              <a:rPr lang="en-US" dirty="0" smtClean="0"/>
              <a:t> India's comprehensive health IT system for the pilot. This Electronic Health record has been tracking patient demographics (family details), outpatient consultation record and drugs inventory management,. Each patient will be given a case sheet printed using the system, along with referral slips wherever applicable.</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502</TotalTime>
  <Words>2692</Words>
  <Application>Microsoft Office PowerPoint</Application>
  <PresentationFormat>On-screen Show (4:3)</PresentationFormat>
  <Paragraphs>226</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Oriel</vt:lpstr>
      <vt:lpstr>To study the  effectiveness of HS 20/20 pilot project clinic model as an alternative mean of affordable, accessible and quality health care for poor and marginalized slum dwellers. </vt:lpstr>
      <vt:lpstr>Introduction- HS 20/20</vt:lpstr>
      <vt:lpstr>Slide 3</vt:lpstr>
      <vt:lpstr>Slide 4</vt:lpstr>
      <vt:lpstr>Health profile of the community</vt:lpstr>
      <vt:lpstr>Slide 6</vt:lpstr>
      <vt:lpstr>Introduction- Swasth clinic</vt:lpstr>
      <vt:lpstr>Slide 8</vt:lpstr>
      <vt:lpstr>Slide 9</vt:lpstr>
      <vt:lpstr>Slide 10</vt:lpstr>
      <vt:lpstr>  PROBLEM STATEMENT </vt:lpstr>
      <vt:lpstr>RATIONALE OF THE STUDY </vt:lpstr>
      <vt:lpstr>OBJECTIVE: </vt:lpstr>
      <vt:lpstr>Methodology: </vt:lpstr>
      <vt:lpstr>Slide 15</vt:lpstr>
      <vt:lpstr>METHODOLOGY</vt:lpstr>
      <vt:lpstr>RESULTS AND DISCUSSION </vt:lpstr>
      <vt:lpstr>2. Distance travelled to avail health facilities </vt:lpstr>
      <vt:lpstr>3. Frequency of visits to any doctor: </vt:lpstr>
      <vt:lpstr> Expenditure (single visit)</vt:lpstr>
      <vt:lpstr>Slide 21</vt:lpstr>
      <vt:lpstr>Slide 22</vt:lpstr>
      <vt:lpstr>Slide 23</vt:lpstr>
      <vt:lpstr>5.Source of treatment </vt:lpstr>
      <vt:lpstr>Slide 25</vt:lpstr>
      <vt:lpstr>FEEDBACK FOR SWASTH/LIFELINE CLINIC</vt:lpstr>
      <vt:lpstr> Satisfaction level </vt:lpstr>
      <vt:lpstr> Distance</vt:lpstr>
      <vt:lpstr>Affordability</vt:lpstr>
      <vt:lpstr>Quality of services</vt:lpstr>
      <vt:lpstr>Reasons for utilizing services of clinic</vt:lpstr>
      <vt:lpstr>CONCLUSION </vt:lpstr>
      <vt:lpstr>Slide 33</vt:lpstr>
      <vt:lpstr>RECOMMENDATIONS </vt:lpstr>
      <vt:lpstr>Slide 35</vt:lpstr>
      <vt:lpstr>LIMITATIONS</vt:lpstr>
      <vt:lpstr>Slide 37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iihmr</dc:creator>
  <cp:lastModifiedBy>iihmr</cp:lastModifiedBy>
  <cp:revision>93</cp:revision>
  <dcterms:created xsi:type="dcterms:W3CDTF">2012-05-01T10:26:13Z</dcterms:created>
  <dcterms:modified xsi:type="dcterms:W3CDTF">2012-05-03T11:02:54Z</dcterms:modified>
</cp:coreProperties>
</file>