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72" r:id="rId6"/>
    <p:sldId id="273" r:id="rId7"/>
    <p:sldId id="260" r:id="rId8"/>
    <p:sldId id="261" r:id="rId9"/>
    <p:sldId id="262" r:id="rId10"/>
    <p:sldId id="263" r:id="rId11"/>
    <p:sldId id="266" r:id="rId12"/>
    <p:sldId id="264" r:id="rId13"/>
    <p:sldId id="265" r:id="rId14"/>
    <p:sldId id="268" r:id="rId15"/>
    <p:sldId id="270" r:id="rId16"/>
    <p:sldId id="284" r:id="rId17"/>
    <p:sldId id="281" r:id="rId18"/>
    <p:sldId id="271" r:id="rId19"/>
    <p:sldId id="275" r:id="rId20"/>
    <p:sldId id="283" r:id="rId21"/>
    <p:sldId id="278" r:id="rId22"/>
    <p:sldId id="279" r:id="rId23"/>
    <p:sldId id="280" r:id="rId24"/>
    <p:sldId id="274" r:id="rId25"/>
    <p:sldId id="277" r:id="rId26"/>
    <p:sldId id="282"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chart1.xml><?xml version="1.0" encoding="utf-8"?>
<c:chartSpace xmlns:c="http://schemas.openxmlformats.org/drawingml/2006/chart" xmlns:a="http://schemas.openxmlformats.org/drawingml/2006/main" xmlns:r="http://schemas.openxmlformats.org/officeDocument/2006/relationships">
  <c:lang val="en-IN"/>
  <c:chart>
    <c:title>
      <c:layout/>
    </c:title>
    <c:plotArea>
      <c:layout/>
      <c:pieChart>
        <c:varyColors val="1"/>
        <c:ser>
          <c:idx val="0"/>
          <c:order val="0"/>
          <c:tx>
            <c:strRef>
              <c:f>Sheet1!$B$1</c:f>
              <c:strCache>
                <c:ptCount val="1"/>
                <c:pt idx="0">
                  <c:v>gravity of problem</c:v>
                </c:pt>
              </c:strCache>
            </c:strRef>
          </c:tx>
          <c:explosion val="25"/>
          <c:dLbls>
            <c:showCatName val="1"/>
            <c:showPercent val="1"/>
            <c:showLeaderLines val="1"/>
          </c:dLbls>
          <c:cat>
            <c:strRef>
              <c:f>Sheet1!$A$2:$A$5</c:f>
              <c:strCache>
                <c:ptCount val="3"/>
                <c:pt idx="0">
                  <c:v>FACILTY</c:v>
                </c:pt>
                <c:pt idx="1">
                  <c:v>DHS</c:v>
                </c:pt>
                <c:pt idx="2">
                  <c:v>STATE</c:v>
                </c:pt>
              </c:strCache>
            </c:strRef>
          </c:cat>
          <c:val>
            <c:numRef>
              <c:f>Sheet1!$B$2:$B$5</c:f>
              <c:numCache>
                <c:formatCode>General</c:formatCode>
                <c:ptCount val="4"/>
                <c:pt idx="0">
                  <c:v>7</c:v>
                </c:pt>
                <c:pt idx="1">
                  <c:v>2</c:v>
                </c:pt>
                <c:pt idx="2">
                  <c:v>1</c:v>
                </c:pt>
              </c:numCache>
            </c:numRef>
          </c:val>
        </c:ser>
        <c:dLbls>
          <c:showCatName val="1"/>
          <c:showPercent val="1"/>
        </c:dLbls>
        <c:firstSliceAng val="0"/>
      </c:pieChart>
    </c:plotArea>
    <c:plotVisOnly val="1"/>
  </c:chart>
  <c:txPr>
    <a:bodyPr/>
    <a:lstStyle/>
    <a:p>
      <a:pPr>
        <a:defRPr sz="18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n-IN"/>
  <c:chart>
    <c:plotArea>
      <c:layout/>
      <c:barChart>
        <c:barDir val="col"/>
        <c:grouping val="stacked"/>
        <c:ser>
          <c:idx val="0"/>
          <c:order val="0"/>
          <c:tx>
            <c:strRef>
              <c:f>'Sheet1'!$B$1</c:f>
              <c:strCache>
                <c:ptCount val="1"/>
                <c:pt idx="0">
                  <c:v>Utilised</c:v>
                </c:pt>
              </c:strCache>
            </c:strRef>
          </c:tx>
          <c:cat>
            <c:numRef>
              <c:f>'Sheet1'!$A$2:$A$5</c:f>
              <c:numCache>
                <c:formatCode>General</c:formatCode>
                <c:ptCount val="4"/>
                <c:pt idx="0">
                  <c:v>2009</c:v>
                </c:pt>
                <c:pt idx="1">
                  <c:v>2010</c:v>
                </c:pt>
                <c:pt idx="2">
                  <c:v>2011</c:v>
                </c:pt>
              </c:numCache>
            </c:numRef>
          </c:cat>
          <c:val>
            <c:numRef>
              <c:f>'Sheet1'!$B$2:$B$5</c:f>
              <c:numCache>
                <c:formatCode>General</c:formatCode>
                <c:ptCount val="4"/>
                <c:pt idx="0">
                  <c:v>6</c:v>
                </c:pt>
                <c:pt idx="1">
                  <c:v>6.5</c:v>
                </c:pt>
                <c:pt idx="2">
                  <c:v>3</c:v>
                </c:pt>
              </c:numCache>
            </c:numRef>
          </c:val>
        </c:ser>
        <c:ser>
          <c:idx val="1"/>
          <c:order val="1"/>
          <c:tx>
            <c:strRef>
              <c:f>'Sheet1'!$C$1</c:f>
              <c:strCache>
                <c:ptCount val="1"/>
                <c:pt idx="0">
                  <c:v>unutilised</c:v>
                </c:pt>
              </c:strCache>
            </c:strRef>
          </c:tx>
          <c:cat>
            <c:numRef>
              <c:f>'Sheet1'!$A$2:$A$5</c:f>
              <c:numCache>
                <c:formatCode>General</c:formatCode>
                <c:ptCount val="4"/>
                <c:pt idx="0">
                  <c:v>2009</c:v>
                </c:pt>
                <c:pt idx="1">
                  <c:v>2010</c:v>
                </c:pt>
                <c:pt idx="2">
                  <c:v>2011</c:v>
                </c:pt>
              </c:numCache>
            </c:numRef>
          </c:cat>
          <c:val>
            <c:numRef>
              <c:f>'Sheet1'!$C$2:$C$5</c:f>
              <c:numCache>
                <c:formatCode>General</c:formatCode>
                <c:ptCount val="4"/>
                <c:pt idx="0">
                  <c:v>4</c:v>
                </c:pt>
                <c:pt idx="1">
                  <c:v>3.5</c:v>
                </c:pt>
                <c:pt idx="2">
                  <c:v>2</c:v>
                </c:pt>
              </c:numCache>
            </c:numRef>
          </c:val>
        </c:ser>
        <c:ser>
          <c:idx val="2"/>
          <c:order val="2"/>
          <c:tx>
            <c:strRef>
              <c:f>'Sheet1'!$D$1</c:f>
              <c:strCache>
                <c:ptCount val="1"/>
                <c:pt idx="0">
                  <c:v>Column1</c:v>
                </c:pt>
              </c:strCache>
            </c:strRef>
          </c:tx>
          <c:cat>
            <c:numRef>
              <c:f>'Sheet1'!$A$2:$A$5</c:f>
              <c:numCache>
                <c:formatCode>General</c:formatCode>
                <c:ptCount val="4"/>
                <c:pt idx="0">
                  <c:v>2009</c:v>
                </c:pt>
                <c:pt idx="1">
                  <c:v>2010</c:v>
                </c:pt>
                <c:pt idx="2">
                  <c:v>2011</c:v>
                </c:pt>
              </c:numCache>
            </c:numRef>
          </c:cat>
          <c:val>
            <c:numRef>
              <c:f>'Sheet1'!$D$2:$D$5</c:f>
              <c:numCache>
                <c:formatCode>General</c:formatCode>
                <c:ptCount val="4"/>
              </c:numCache>
            </c:numRef>
          </c:val>
        </c:ser>
        <c:overlap val="100"/>
        <c:axId val="71979008"/>
        <c:axId val="71981696"/>
      </c:barChart>
      <c:catAx>
        <c:axId val="71979008"/>
        <c:scaling>
          <c:orientation val="minMax"/>
        </c:scaling>
        <c:axPos val="b"/>
        <c:numFmt formatCode="General" sourceLinked="1"/>
        <c:tickLblPos val="nextTo"/>
        <c:crossAx val="71981696"/>
        <c:crosses val="autoZero"/>
        <c:auto val="1"/>
        <c:lblAlgn val="ctr"/>
        <c:lblOffset val="100"/>
      </c:catAx>
      <c:valAx>
        <c:axId val="71981696"/>
        <c:scaling>
          <c:orientation val="minMax"/>
        </c:scaling>
        <c:axPos val="l"/>
        <c:majorGridlines/>
        <c:numFmt formatCode="General" sourceLinked="1"/>
        <c:tickLblPos val="nextTo"/>
        <c:crossAx val="71979008"/>
        <c:crosses val="autoZero"/>
        <c:crossBetween val="between"/>
      </c:valAx>
    </c:plotArea>
    <c:legend>
      <c:legendPos val="r"/>
      <c:layout/>
    </c:legend>
    <c:plotVisOnly val="1"/>
  </c:chart>
  <c:txPr>
    <a:bodyPr/>
    <a:lstStyle/>
    <a:p>
      <a:pPr>
        <a:defRPr sz="1800"/>
      </a:pPr>
      <a:endParaRPr lang="en-US"/>
    </a:p>
  </c:txPr>
  <c:externalData r:id="rId1"/>
</c:chartSpace>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EF0338EE-3166-442A-BC4B-75D8FFAF86F8}" type="datetimeFigureOut">
              <a:rPr lang="en-IN" smtClean="0"/>
              <a:pPr/>
              <a:t>01-05-2012</a:t>
            </a:fld>
            <a:endParaRPr lang="en-IN"/>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IN"/>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FC081115-8B83-47EF-938C-35D8DBA2F227}"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F0338EE-3166-442A-BC4B-75D8FFAF86F8}" type="datetimeFigureOut">
              <a:rPr lang="en-IN" smtClean="0"/>
              <a:pPr/>
              <a:t>01-05-2012</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FC081115-8B83-47EF-938C-35D8DBA2F227}"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EF0338EE-3166-442A-BC4B-75D8FFAF86F8}" type="datetimeFigureOut">
              <a:rPr lang="en-IN" smtClean="0"/>
              <a:pPr/>
              <a:t>01-05-2012</a:t>
            </a:fld>
            <a:endParaRPr lang="en-IN"/>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IN"/>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FC081115-8B83-47EF-938C-35D8DBA2F227}"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F0338EE-3166-442A-BC4B-75D8FFAF86F8}" type="datetimeFigureOut">
              <a:rPr lang="en-IN" smtClean="0"/>
              <a:pPr/>
              <a:t>01-05-2012</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FC081115-8B83-47EF-938C-35D8DBA2F227}"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EF0338EE-3166-442A-BC4B-75D8FFAF86F8}" type="datetimeFigureOut">
              <a:rPr lang="en-IN" smtClean="0"/>
              <a:pPr/>
              <a:t>01-05-2012</a:t>
            </a:fld>
            <a:endParaRPr lang="en-IN"/>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IN"/>
          </a:p>
        </p:txBody>
      </p:sp>
      <p:sp>
        <p:nvSpPr>
          <p:cNvPr id="6" name="Slide Number Placeholder 5"/>
          <p:cNvSpPr>
            <a:spLocks noGrp="1"/>
          </p:cNvSpPr>
          <p:nvPr>
            <p:ph type="sldNum" sz="quarter" idx="12"/>
          </p:nvPr>
        </p:nvSpPr>
        <p:spPr>
          <a:xfrm>
            <a:off x="6733952" y="6555112"/>
            <a:ext cx="588336" cy="228600"/>
          </a:xfrm>
        </p:spPr>
        <p:txBody>
          <a:bodyPr/>
          <a:lstStyle>
            <a:extLst/>
          </a:lstStyle>
          <a:p>
            <a:fld id="{FC081115-8B83-47EF-938C-35D8DBA2F227}"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F0338EE-3166-442A-BC4B-75D8FFAF86F8}" type="datetimeFigureOut">
              <a:rPr lang="en-IN" smtClean="0"/>
              <a:pPr/>
              <a:t>01-05-2012</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FC081115-8B83-47EF-938C-35D8DBA2F227}"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EF0338EE-3166-442A-BC4B-75D8FFAF86F8}" type="datetimeFigureOut">
              <a:rPr lang="en-IN" smtClean="0"/>
              <a:pPr/>
              <a:t>01-05-2012</a:t>
            </a:fld>
            <a:endParaRPr lang="en-IN"/>
          </a:p>
        </p:txBody>
      </p:sp>
      <p:sp>
        <p:nvSpPr>
          <p:cNvPr id="8" name="Footer Placeholder 7"/>
          <p:cNvSpPr>
            <a:spLocks noGrp="1"/>
          </p:cNvSpPr>
          <p:nvPr>
            <p:ph type="ftr" sz="quarter" idx="11"/>
          </p:nvPr>
        </p:nvSpPr>
        <p:spPr/>
        <p:txBody>
          <a:bodyPr/>
          <a:lstStyle>
            <a:extLst/>
          </a:lstStyle>
          <a:p>
            <a:endParaRPr lang="en-IN"/>
          </a:p>
        </p:txBody>
      </p:sp>
      <p:sp>
        <p:nvSpPr>
          <p:cNvPr id="9" name="Slide Number Placeholder 8"/>
          <p:cNvSpPr>
            <a:spLocks noGrp="1"/>
          </p:cNvSpPr>
          <p:nvPr>
            <p:ph type="sldNum" sz="quarter" idx="12"/>
          </p:nvPr>
        </p:nvSpPr>
        <p:spPr/>
        <p:txBody>
          <a:bodyPr/>
          <a:lstStyle>
            <a:extLst/>
          </a:lstStyle>
          <a:p>
            <a:fld id="{FC081115-8B83-47EF-938C-35D8DBA2F227}"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EF0338EE-3166-442A-BC4B-75D8FFAF86F8}" type="datetimeFigureOut">
              <a:rPr lang="en-IN" smtClean="0"/>
              <a:pPr/>
              <a:t>01-05-2012</a:t>
            </a:fld>
            <a:endParaRPr lang="en-IN"/>
          </a:p>
        </p:txBody>
      </p:sp>
      <p:sp>
        <p:nvSpPr>
          <p:cNvPr id="4" name="Footer Placeholder 3"/>
          <p:cNvSpPr>
            <a:spLocks noGrp="1"/>
          </p:cNvSpPr>
          <p:nvPr>
            <p:ph type="ftr" sz="quarter" idx="11"/>
          </p:nvPr>
        </p:nvSpPr>
        <p:spPr/>
        <p:txBody>
          <a:bodyPr/>
          <a:lstStyle>
            <a:extLst/>
          </a:lstStyle>
          <a:p>
            <a:endParaRPr lang="en-IN"/>
          </a:p>
        </p:txBody>
      </p:sp>
      <p:sp>
        <p:nvSpPr>
          <p:cNvPr id="5" name="Slide Number Placeholder 4"/>
          <p:cNvSpPr>
            <a:spLocks noGrp="1"/>
          </p:cNvSpPr>
          <p:nvPr>
            <p:ph type="sldNum" sz="quarter" idx="12"/>
          </p:nvPr>
        </p:nvSpPr>
        <p:spPr/>
        <p:txBody>
          <a:bodyPr/>
          <a:lstStyle>
            <a:extLst/>
          </a:lstStyle>
          <a:p>
            <a:fld id="{FC081115-8B83-47EF-938C-35D8DBA2F227}"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EF0338EE-3166-442A-BC4B-75D8FFAF86F8}" type="datetimeFigureOut">
              <a:rPr lang="en-IN" smtClean="0"/>
              <a:pPr/>
              <a:t>01-05-2012</a:t>
            </a:fld>
            <a:endParaRPr lang="en-IN"/>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IN"/>
          </a:p>
        </p:txBody>
      </p:sp>
      <p:sp>
        <p:nvSpPr>
          <p:cNvPr id="4" name="Slide Number Placeholder 3"/>
          <p:cNvSpPr>
            <a:spLocks noGrp="1"/>
          </p:cNvSpPr>
          <p:nvPr>
            <p:ph type="sldNum" sz="quarter" idx="12"/>
          </p:nvPr>
        </p:nvSpPr>
        <p:spPr/>
        <p:txBody>
          <a:bodyPr/>
          <a:lstStyle>
            <a:extLst/>
          </a:lstStyle>
          <a:p>
            <a:fld id="{FC081115-8B83-47EF-938C-35D8DBA2F227}"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F0338EE-3166-442A-BC4B-75D8FFAF86F8}" type="datetimeFigureOut">
              <a:rPr lang="en-IN" smtClean="0"/>
              <a:pPr/>
              <a:t>01-05-2012</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FC081115-8B83-47EF-938C-35D8DBA2F227}"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EF0338EE-3166-442A-BC4B-75D8FFAF86F8}" type="datetimeFigureOut">
              <a:rPr lang="en-IN" smtClean="0"/>
              <a:pPr/>
              <a:t>01-05-2012</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FC081115-8B83-47EF-938C-35D8DBA2F227}" type="slidenum">
              <a:rPr lang="en-IN" smtClean="0"/>
              <a:pPr/>
              <a:t>‹#›</a:t>
            </a:fld>
            <a:endParaRPr lang="en-IN"/>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EF0338EE-3166-442A-BC4B-75D8FFAF86F8}" type="datetimeFigureOut">
              <a:rPr lang="en-IN" smtClean="0"/>
              <a:pPr/>
              <a:t>01-05-2012</a:t>
            </a:fld>
            <a:endParaRPr lang="en-IN"/>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IN"/>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FC081115-8B83-47EF-938C-35D8DBA2F227}"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hyperlink" Target="Evaluation%20of%20mamta.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OUTCOMES.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annexture%202.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www.mohfw.com/"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915816" y="1844824"/>
            <a:ext cx="5105400" cy="2868168"/>
          </a:xfrm>
        </p:spPr>
        <p:txBody>
          <a:bodyPr/>
          <a:lstStyle/>
          <a:p>
            <a:r>
              <a:rPr lang="en-US" dirty="0" smtClean="0"/>
              <a:t>Situation Analysis of District Hospital, Banka</a:t>
            </a:r>
            <a:r>
              <a:rPr lang="en-IN" dirty="0" smtClean="0"/>
              <a:t/>
            </a:r>
            <a:br>
              <a:rPr lang="en-IN" dirty="0" smtClean="0"/>
            </a:br>
            <a:r>
              <a:rPr lang="en-US" dirty="0" smtClean="0"/>
              <a:t>&amp; FFH Certification</a:t>
            </a:r>
            <a:r>
              <a:rPr lang="en-IN" dirty="0" smtClean="0"/>
              <a:t/>
            </a:r>
            <a:br>
              <a:rPr lang="en-IN" dirty="0" smtClean="0"/>
            </a:br>
            <a:endParaRPr lang="en-IN" dirty="0"/>
          </a:p>
        </p:txBody>
      </p:sp>
      <p:sp>
        <p:nvSpPr>
          <p:cNvPr id="3" name="Subtitle 2"/>
          <p:cNvSpPr>
            <a:spLocks noGrp="1"/>
          </p:cNvSpPr>
          <p:nvPr>
            <p:ph type="subTitle" idx="1"/>
          </p:nvPr>
        </p:nvSpPr>
        <p:spPr>
          <a:xfrm>
            <a:off x="3491880" y="5301208"/>
            <a:ext cx="5114778" cy="1101248"/>
          </a:xfrm>
        </p:spPr>
        <p:txBody>
          <a:bodyPr>
            <a:normAutofit lnSpcReduction="10000"/>
          </a:bodyPr>
          <a:lstStyle/>
          <a:p>
            <a:r>
              <a:rPr lang="en-US" dirty="0" smtClean="0"/>
              <a:t>Submitted by:</a:t>
            </a:r>
          </a:p>
          <a:p>
            <a:r>
              <a:rPr lang="en-US" dirty="0" smtClean="0"/>
              <a:t>Anand</a:t>
            </a:r>
          </a:p>
          <a:p>
            <a:r>
              <a:rPr lang="en-US" dirty="0" smtClean="0"/>
              <a:t>PG/10/004</a:t>
            </a:r>
            <a:endParaRPr lang="en-IN"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IN" dirty="0"/>
          </a:p>
        </p:txBody>
      </p:sp>
      <p:sp>
        <p:nvSpPr>
          <p:cNvPr id="3" name="Content Placeholder 2"/>
          <p:cNvSpPr>
            <a:spLocks noGrp="1"/>
          </p:cNvSpPr>
          <p:nvPr>
            <p:ph idx="1"/>
          </p:nvPr>
        </p:nvSpPr>
        <p:spPr/>
        <p:txBody>
          <a:bodyPr/>
          <a:lstStyle/>
          <a:p>
            <a:r>
              <a:rPr lang="en-IN" b="1" dirty="0" smtClean="0"/>
              <a:t>Data analysis</a:t>
            </a:r>
            <a:endParaRPr lang="en-IN" dirty="0" smtClean="0"/>
          </a:p>
          <a:p>
            <a:pPr lvl="0">
              <a:buNone/>
            </a:pPr>
            <a:r>
              <a:rPr lang="en-IN" dirty="0" smtClean="0"/>
              <a:t>       Data collected in the hospital through FFHI / IPHS template and questionnaires were entered in Microsoft excel sheet and category wise it was analyzed</a:t>
            </a:r>
          </a:p>
          <a:p>
            <a:pPr lvl="0">
              <a:buNone/>
            </a:pPr>
            <a:endParaRPr lang="en-IN" dirty="0" smtClean="0"/>
          </a:p>
          <a:p>
            <a:r>
              <a:rPr lang="en-IN" dirty="0" smtClean="0"/>
              <a:t>Problem Bank  prepared by hospital staffs &amp; gravity of problem got decided by staffs &amp; hospital administration</a:t>
            </a:r>
            <a:endParaRPr lang="en-IN"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Results &amp; analysis….. </a:t>
            </a:r>
            <a:br>
              <a:rPr lang="en-US" dirty="0" smtClean="0"/>
            </a:br>
            <a:r>
              <a:rPr lang="en-US" dirty="0" smtClean="0"/>
              <a:t>OPD &amp; IPD</a:t>
            </a:r>
            <a:endParaRPr lang="en-IN" dirty="0"/>
          </a:p>
        </p:txBody>
      </p:sp>
      <p:graphicFrame>
        <p:nvGraphicFramePr>
          <p:cNvPr id="7" name="Content Placeholder 6"/>
          <p:cNvGraphicFramePr>
            <a:graphicFrameLocks noGrp="1"/>
          </p:cNvGraphicFramePr>
          <p:nvPr>
            <p:ph idx="1"/>
          </p:nvPr>
        </p:nvGraphicFramePr>
        <p:xfrm>
          <a:off x="467544" y="1700808"/>
          <a:ext cx="7239000" cy="1483360"/>
        </p:xfrm>
        <a:graphic>
          <a:graphicData uri="http://schemas.openxmlformats.org/drawingml/2006/table">
            <a:tbl>
              <a:tblPr firstRow="1" bandRow="1">
                <a:tableStyleId>{5C22544A-7EE6-4342-B048-85BDC9FD1C3A}</a:tableStyleId>
              </a:tblPr>
              <a:tblGrid>
                <a:gridCol w="3619500"/>
                <a:gridCol w="3619500"/>
              </a:tblGrid>
              <a:tr h="370840">
                <a:tc>
                  <a:txBody>
                    <a:bodyPr/>
                    <a:lstStyle/>
                    <a:p>
                      <a:r>
                        <a:rPr lang="en-US" dirty="0" smtClean="0"/>
                        <a:t>YEAR</a:t>
                      </a:r>
                      <a:endParaRPr lang="en-IN" dirty="0"/>
                    </a:p>
                  </a:txBody>
                  <a:tcPr/>
                </a:tc>
                <a:tc>
                  <a:txBody>
                    <a:bodyPr/>
                    <a:lstStyle/>
                    <a:p>
                      <a:r>
                        <a:rPr lang="en-US" dirty="0" smtClean="0"/>
                        <a:t>NEW CASES</a:t>
                      </a:r>
                      <a:endParaRPr lang="en-IN" dirty="0"/>
                    </a:p>
                  </a:txBody>
                  <a:tcPr/>
                </a:tc>
              </a:tr>
              <a:tr h="370840">
                <a:tc>
                  <a:txBody>
                    <a:bodyPr/>
                    <a:lstStyle/>
                    <a:p>
                      <a:r>
                        <a:rPr lang="en-US" dirty="0" smtClean="0"/>
                        <a:t>2009</a:t>
                      </a:r>
                      <a:endParaRPr lang="en-IN" dirty="0"/>
                    </a:p>
                  </a:txBody>
                  <a:tcPr/>
                </a:tc>
                <a:tc>
                  <a:txBody>
                    <a:bodyPr/>
                    <a:lstStyle/>
                    <a:p>
                      <a:r>
                        <a:rPr lang="en-US" dirty="0" smtClean="0"/>
                        <a:t>1,23058</a:t>
                      </a:r>
                      <a:endParaRPr lang="en-IN" dirty="0"/>
                    </a:p>
                  </a:txBody>
                  <a:tcPr/>
                </a:tc>
              </a:tr>
              <a:tr h="370840">
                <a:tc>
                  <a:txBody>
                    <a:bodyPr/>
                    <a:lstStyle/>
                    <a:p>
                      <a:r>
                        <a:rPr lang="en-US" dirty="0" smtClean="0"/>
                        <a:t>2010</a:t>
                      </a:r>
                      <a:endParaRPr lang="en-IN" dirty="0"/>
                    </a:p>
                  </a:txBody>
                  <a:tcPr/>
                </a:tc>
                <a:tc>
                  <a:txBody>
                    <a:bodyPr/>
                    <a:lstStyle/>
                    <a:p>
                      <a:r>
                        <a:rPr lang="en-US" dirty="0" smtClean="0"/>
                        <a:t>94,956</a:t>
                      </a:r>
                      <a:endParaRPr lang="en-IN" dirty="0"/>
                    </a:p>
                  </a:txBody>
                  <a:tcPr/>
                </a:tc>
              </a:tr>
              <a:tr h="370840">
                <a:tc>
                  <a:txBody>
                    <a:bodyPr/>
                    <a:lstStyle/>
                    <a:p>
                      <a:r>
                        <a:rPr lang="en-US" dirty="0" smtClean="0"/>
                        <a:t>2011</a:t>
                      </a:r>
                      <a:endParaRPr lang="en-IN" dirty="0"/>
                    </a:p>
                  </a:txBody>
                  <a:tcPr/>
                </a:tc>
                <a:tc>
                  <a:txBody>
                    <a:bodyPr/>
                    <a:lstStyle/>
                    <a:p>
                      <a:r>
                        <a:rPr lang="en-US" dirty="0" smtClean="0"/>
                        <a:t>1,3545</a:t>
                      </a:r>
                      <a:endParaRPr lang="en-IN" dirty="0"/>
                    </a:p>
                  </a:txBody>
                  <a:tcPr/>
                </a:tc>
              </a:tr>
            </a:tbl>
          </a:graphicData>
        </a:graphic>
      </p:graphicFrame>
      <p:graphicFrame>
        <p:nvGraphicFramePr>
          <p:cNvPr id="8" name="Table 7"/>
          <p:cNvGraphicFramePr>
            <a:graphicFrameLocks noGrp="1"/>
          </p:cNvGraphicFramePr>
          <p:nvPr/>
        </p:nvGraphicFramePr>
        <p:xfrm>
          <a:off x="467544" y="3501008"/>
          <a:ext cx="7272808" cy="2595880"/>
        </p:xfrm>
        <a:graphic>
          <a:graphicData uri="http://schemas.openxmlformats.org/drawingml/2006/table">
            <a:tbl>
              <a:tblPr firstRow="1" bandRow="1">
                <a:tableStyleId>{5C22544A-7EE6-4342-B048-85BDC9FD1C3A}</a:tableStyleId>
              </a:tblPr>
              <a:tblGrid>
                <a:gridCol w="3636404"/>
                <a:gridCol w="3636404"/>
              </a:tblGrid>
              <a:tr h="370840">
                <a:tc>
                  <a:txBody>
                    <a:bodyPr/>
                    <a:lstStyle/>
                    <a:p>
                      <a:r>
                        <a:rPr lang="en-US" dirty="0" smtClean="0"/>
                        <a:t>YEAR</a:t>
                      </a:r>
                      <a:endParaRPr lang="en-IN" dirty="0"/>
                    </a:p>
                  </a:txBody>
                  <a:tcPr/>
                </a:tc>
                <a:tc>
                  <a:txBody>
                    <a:bodyPr/>
                    <a:lstStyle/>
                    <a:p>
                      <a:r>
                        <a:rPr lang="en-US" dirty="0" smtClean="0"/>
                        <a:t>NEW CASES</a:t>
                      </a:r>
                      <a:endParaRPr lang="en-IN" dirty="0"/>
                    </a:p>
                  </a:txBody>
                  <a:tcPr/>
                </a:tc>
              </a:tr>
              <a:tr h="370840">
                <a:tc>
                  <a:txBody>
                    <a:bodyPr/>
                    <a:lstStyle/>
                    <a:p>
                      <a:r>
                        <a:rPr lang="en-US" dirty="0" smtClean="0"/>
                        <a:t>2009</a:t>
                      </a:r>
                      <a:endParaRPr lang="en-IN" dirty="0"/>
                    </a:p>
                  </a:txBody>
                  <a:tcPr/>
                </a:tc>
                <a:tc>
                  <a:txBody>
                    <a:bodyPr/>
                    <a:lstStyle/>
                    <a:p>
                      <a:r>
                        <a:rPr lang="en-US" dirty="0" smtClean="0"/>
                        <a:t>5286</a:t>
                      </a:r>
                      <a:endParaRPr lang="en-IN" dirty="0"/>
                    </a:p>
                  </a:txBody>
                  <a:tcPr/>
                </a:tc>
              </a:tr>
              <a:tr h="370840">
                <a:tc>
                  <a:txBody>
                    <a:bodyPr/>
                    <a:lstStyle/>
                    <a:p>
                      <a:r>
                        <a:rPr lang="en-US" dirty="0" smtClean="0"/>
                        <a:t>2010</a:t>
                      </a:r>
                      <a:endParaRPr lang="en-IN" dirty="0"/>
                    </a:p>
                  </a:txBody>
                  <a:tcPr/>
                </a:tc>
                <a:tc>
                  <a:txBody>
                    <a:bodyPr/>
                    <a:lstStyle/>
                    <a:p>
                      <a:r>
                        <a:rPr lang="en-US" dirty="0" smtClean="0"/>
                        <a:t>4917</a:t>
                      </a:r>
                      <a:endParaRPr lang="en-IN" dirty="0"/>
                    </a:p>
                  </a:txBody>
                  <a:tcPr/>
                </a:tc>
              </a:tr>
              <a:tr h="370840">
                <a:tc>
                  <a:txBody>
                    <a:bodyPr/>
                    <a:lstStyle/>
                    <a:p>
                      <a:r>
                        <a:rPr lang="en-US" dirty="0" smtClean="0"/>
                        <a:t>GROWTH</a:t>
                      </a:r>
                      <a:r>
                        <a:rPr lang="en-US" baseline="0" dirty="0" smtClean="0"/>
                        <a:t> OVER PREVIOUS YEAR</a:t>
                      </a:r>
                      <a:endParaRPr lang="en-IN" dirty="0"/>
                    </a:p>
                  </a:txBody>
                  <a:tcPr/>
                </a:tc>
                <a:tc>
                  <a:txBody>
                    <a:bodyPr/>
                    <a:lstStyle/>
                    <a:p>
                      <a:r>
                        <a:rPr lang="en-US" dirty="0" smtClean="0">
                          <a:solidFill>
                            <a:srgbClr val="FF0000"/>
                          </a:solidFill>
                        </a:rPr>
                        <a:t>-8 %</a:t>
                      </a:r>
                      <a:endParaRPr lang="en-IN" dirty="0">
                        <a:solidFill>
                          <a:srgbClr val="FF0000"/>
                        </a:solidFill>
                      </a:endParaRPr>
                    </a:p>
                  </a:txBody>
                  <a:tcPr/>
                </a:tc>
              </a:tr>
              <a:tr h="370840">
                <a:tc>
                  <a:txBody>
                    <a:bodyPr/>
                    <a:lstStyle/>
                    <a:p>
                      <a:endParaRPr lang="en-IN" dirty="0"/>
                    </a:p>
                  </a:txBody>
                  <a:tcPr/>
                </a:tc>
                <a:tc>
                  <a:txBody>
                    <a:bodyPr/>
                    <a:lstStyle/>
                    <a:p>
                      <a:endParaRPr lang="en-IN"/>
                    </a:p>
                  </a:txBody>
                  <a:tcPr/>
                </a:tc>
              </a:tr>
              <a:tr h="370840">
                <a:tc>
                  <a:txBody>
                    <a:bodyPr/>
                    <a:lstStyle/>
                    <a:p>
                      <a:r>
                        <a:rPr lang="en-US" dirty="0" smtClean="0"/>
                        <a:t>2011</a:t>
                      </a:r>
                      <a:endParaRPr lang="en-IN" dirty="0"/>
                    </a:p>
                  </a:txBody>
                  <a:tcPr/>
                </a:tc>
                <a:tc>
                  <a:txBody>
                    <a:bodyPr/>
                    <a:lstStyle/>
                    <a:p>
                      <a:r>
                        <a:rPr lang="en-US" dirty="0" smtClean="0"/>
                        <a:t>8690</a:t>
                      </a:r>
                      <a:endParaRPr lang="en-IN" dirty="0"/>
                    </a:p>
                  </a:txBody>
                  <a:tcPr/>
                </a:tc>
              </a:tr>
              <a:tr h="370840">
                <a:tc>
                  <a:txBody>
                    <a:bodyPr/>
                    <a:lstStyle/>
                    <a:p>
                      <a:r>
                        <a:rPr lang="en-US" dirty="0" smtClean="0"/>
                        <a:t>Growth over Previous Year</a:t>
                      </a:r>
                      <a:endParaRPr lang="en-IN" dirty="0"/>
                    </a:p>
                  </a:txBody>
                  <a:tcPr/>
                </a:tc>
                <a:tc>
                  <a:txBody>
                    <a:bodyPr/>
                    <a:lstStyle/>
                    <a:p>
                      <a:r>
                        <a:rPr lang="en-US" dirty="0" smtClean="0">
                          <a:solidFill>
                            <a:srgbClr val="FF0000"/>
                          </a:solidFill>
                        </a:rPr>
                        <a:t>+ 43 %</a:t>
                      </a:r>
                      <a:endParaRPr lang="en-IN" dirty="0">
                        <a:solidFill>
                          <a:srgbClr val="FF0000"/>
                        </a:solidFill>
                      </a:endParaRPr>
                    </a:p>
                  </a:txBody>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&amp; </a:t>
            </a:r>
            <a:r>
              <a:rPr lang="en-US" dirty="0" err="1" smtClean="0"/>
              <a:t>ANalysis</a:t>
            </a:r>
            <a:endParaRPr lang="en-IN" dirty="0"/>
          </a:p>
        </p:txBody>
      </p:sp>
      <p:graphicFrame>
        <p:nvGraphicFramePr>
          <p:cNvPr id="7" name="Content Placeholder 6"/>
          <p:cNvGraphicFramePr>
            <a:graphicFrameLocks noGrp="1"/>
          </p:cNvGraphicFramePr>
          <p:nvPr>
            <p:ph idx="1"/>
          </p:nvPr>
        </p:nvGraphicFramePr>
        <p:xfrm>
          <a:off x="457200" y="1609725"/>
          <a:ext cx="7239000" cy="484663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IN" dirty="0"/>
          </a:p>
        </p:txBody>
      </p:sp>
      <p:sp>
        <p:nvSpPr>
          <p:cNvPr id="3" name="Content Placeholder 2"/>
          <p:cNvSpPr>
            <a:spLocks noGrp="1"/>
          </p:cNvSpPr>
          <p:nvPr>
            <p:ph idx="1"/>
          </p:nvPr>
        </p:nvSpPr>
        <p:spPr/>
        <p:txBody>
          <a:bodyPr/>
          <a:lstStyle/>
          <a:p>
            <a:r>
              <a:rPr lang="en-US" dirty="0" smtClean="0"/>
              <a:t>AVG. time required for solving problem identified by Hospital</a:t>
            </a:r>
          </a:p>
          <a:p>
            <a:endParaRPr lang="en-US" dirty="0" smtClean="0"/>
          </a:p>
          <a:p>
            <a:endParaRPr lang="en-IN" dirty="0"/>
          </a:p>
        </p:txBody>
      </p:sp>
      <p:graphicFrame>
        <p:nvGraphicFramePr>
          <p:cNvPr id="4" name="Table 3"/>
          <p:cNvGraphicFramePr>
            <a:graphicFrameLocks noGrp="1"/>
          </p:cNvGraphicFramePr>
          <p:nvPr/>
        </p:nvGraphicFramePr>
        <p:xfrm>
          <a:off x="755576" y="3068960"/>
          <a:ext cx="6096000" cy="1854200"/>
        </p:xfrm>
        <a:graphic>
          <a:graphicData uri="http://schemas.openxmlformats.org/drawingml/2006/table">
            <a:tbl>
              <a:tblPr firstRow="1" bandRow="1">
                <a:tableStyleId>{5C22544A-7EE6-4342-B048-85BDC9FD1C3A}</a:tableStyleId>
              </a:tblPr>
              <a:tblGrid>
                <a:gridCol w="3048000"/>
                <a:gridCol w="3048000"/>
              </a:tblGrid>
              <a:tr h="370840">
                <a:tc>
                  <a:txBody>
                    <a:bodyPr/>
                    <a:lstStyle/>
                    <a:p>
                      <a:r>
                        <a:rPr lang="en-US" dirty="0" smtClean="0"/>
                        <a:t>FACILITY</a:t>
                      </a:r>
                      <a:endParaRPr lang="en-IN" dirty="0"/>
                    </a:p>
                  </a:txBody>
                  <a:tcPr/>
                </a:tc>
                <a:tc>
                  <a:txBody>
                    <a:bodyPr/>
                    <a:lstStyle/>
                    <a:p>
                      <a:r>
                        <a:rPr lang="en-US" dirty="0" smtClean="0"/>
                        <a:t>2 weeks</a:t>
                      </a:r>
                      <a:endParaRPr lang="en-IN" dirty="0"/>
                    </a:p>
                  </a:txBody>
                  <a:tcPr/>
                </a:tc>
              </a:tr>
              <a:tr h="370840">
                <a:tc>
                  <a:txBody>
                    <a:bodyPr/>
                    <a:lstStyle/>
                    <a:p>
                      <a:endParaRPr lang="en-IN" dirty="0"/>
                    </a:p>
                  </a:txBody>
                  <a:tcPr/>
                </a:tc>
                <a:tc>
                  <a:txBody>
                    <a:bodyPr/>
                    <a:lstStyle/>
                    <a:p>
                      <a:endParaRPr lang="en-IN"/>
                    </a:p>
                  </a:txBody>
                  <a:tcPr/>
                </a:tc>
              </a:tr>
              <a:tr h="370840">
                <a:tc>
                  <a:txBody>
                    <a:bodyPr/>
                    <a:lstStyle/>
                    <a:p>
                      <a:r>
                        <a:rPr lang="en-US" dirty="0" smtClean="0"/>
                        <a:t>DHS/</a:t>
                      </a:r>
                      <a:r>
                        <a:rPr lang="en-US" baseline="0" dirty="0" smtClean="0"/>
                        <a:t> CS OFFICE</a:t>
                      </a:r>
                      <a:endParaRPr lang="en-IN" dirty="0"/>
                    </a:p>
                  </a:txBody>
                  <a:tcPr/>
                </a:tc>
                <a:tc>
                  <a:txBody>
                    <a:bodyPr/>
                    <a:lstStyle/>
                    <a:p>
                      <a:r>
                        <a:rPr lang="en-US" dirty="0" smtClean="0"/>
                        <a:t>2-4 weeks</a:t>
                      </a:r>
                      <a:endParaRPr lang="en-IN" dirty="0"/>
                    </a:p>
                  </a:txBody>
                  <a:tcPr/>
                </a:tc>
              </a:tr>
              <a:tr h="370840">
                <a:tc>
                  <a:txBody>
                    <a:bodyPr/>
                    <a:lstStyle/>
                    <a:p>
                      <a:endParaRPr lang="en-IN"/>
                    </a:p>
                  </a:txBody>
                  <a:tcPr/>
                </a:tc>
                <a:tc>
                  <a:txBody>
                    <a:bodyPr/>
                    <a:lstStyle/>
                    <a:p>
                      <a:endParaRPr lang="en-IN"/>
                    </a:p>
                  </a:txBody>
                  <a:tcPr/>
                </a:tc>
              </a:tr>
              <a:tr h="370840">
                <a:tc>
                  <a:txBody>
                    <a:bodyPr/>
                    <a:lstStyle/>
                    <a:p>
                      <a:r>
                        <a:rPr lang="en-US" dirty="0" smtClean="0"/>
                        <a:t>STATE</a:t>
                      </a:r>
                      <a:endParaRPr lang="en-IN" dirty="0"/>
                    </a:p>
                  </a:txBody>
                  <a:tcPr/>
                </a:tc>
                <a:tc>
                  <a:txBody>
                    <a:bodyPr/>
                    <a:lstStyle/>
                    <a:p>
                      <a:r>
                        <a:rPr lang="en-US" dirty="0" smtClean="0"/>
                        <a:t>3-7</a:t>
                      </a:r>
                      <a:r>
                        <a:rPr lang="en-US" baseline="0" dirty="0" smtClean="0"/>
                        <a:t> or more than that</a:t>
                      </a:r>
                      <a:endParaRPr lang="en-IN" dirty="0"/>
                    </a:p>
                  </a:txBody>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251520" y="260648"/>
          <a:ext cx="7488830" cy="6336705"/>
        </p:xfrm>
        <a:graphic>
          <a:graphicData uri="http://schemas.openxmlformats.org/drawingml/2006/table">
            <a:tbl>
              <a:tblPr/>
              <a:tblGrid>
                <a:gridCol w="1007671"/>
                <a:gridCol w="1033846"/>
                <a:gridCol w="1282491"/>
                <a:gridCol w="1989170"/>
                <a:gridCol w="1164710"/>
                <a:gridCol w="1010942"/>
              </a:tblGrid>
              <a:tr h="1196670">
                <a:tc>
                  <a:txBody>
                    <a:bodyPr/>
                    <a:lstStyle/>
                    <a:p>
                      <a:pPr algn="l" fontAlgn="t"/>
                      <a:r>
                        <a:rPr lang="en-US" sz="1200" b="1" i="0" u="none" strike="noStrike" dirty="0">
                          <a:solidFill>
                            <a:srgbClr val="000000"/>
                          </a:solidFill>
                          <a:latin typeface="Times New Roman"/>
                        </a:rPr>
                        <a:t>Department</a:t>
                      </a:r>
                      <a:endParaRPr lang="en-IN" sz="1200" b="1" i="0" u="none" strike="noStrike" dirty="0">
                        <a:solidFill>
                          <a:srgbClr val="000000"/>
                        </a:solidFill>
                        <a:latin typeface="Times New Roman"/>
                      </a:endParaRPr>
                    </a:p>
                  </a:txBody>
                  <a:tcPr marL="5319" marR="5319" marT="531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200" b="1" i="0" u="none" strike="noStrike">
                          <a:solidFill>
                            <a:srgbClr val="000000"/>
                          </a:solidFill>
                          <a:latin typeface="Times New Roman"/>
                        </a:rPr>
                        <a:t>Problem identified/facing by staff</a:t>
                      </a:r>
                      <a:endParaRPr lang="en-IN" sz="1200" b="1" i="0" u="none" strike="noStrike">
                        <a:solidFill>
                          <a:srgbClr val="000000"/>
                        </a:solidFill>
                        <a:latin typeface="Times New Roman"/>
                      </a:endParaRPr>
                    </a:p>
                  </a:txBody>
                  <a:tcPr marL="5319" marR="5319" marT="531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200" b="1" i="0" u="none" strike="noStrike">
                          <a:solidFill>
                            <a:srgbClr val="000000"/>
                          </a:solidFill>
                          <a:latin typeface="Times New Roman"/>
                        </a:rPr>
                        <a:t>Probable solution (after having discussion with particular person/ department &amp; administration)</a:t>
                      </a:r>
                      <a:endParaRPr lang="en-IN" sz="1200" b="1" i="0" u="none" strike="noStrike">
                        <a:solidFill>
                          <a:srgbClr val="000000"/>
                        </a:solidFill>
                        <a:latin typeface="Times New Roman"/>
                      </a:endParaRPr>
                    </a:p>
                  </a:txBody>
                  <a:tcPr marL="5319" marR="5319" marT="531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200" b="1" i="0" u="none" strike="noStrike" dirty="0">
                          <a:solidFill>
                            <a:srgbClr val="000000"/>
                          </a:solidFill>
                          <a:latin typeface="Times New Roman"/>
                        </a:rPr>
                        <a:t>Person who got assigned to do solve the problem</a:t>
                      </a:r>
                      <a:endParaRPr lang="en-IN" sz="1200" b="1" i="0" u="none" strike="noStrike" dirty="0">
                        <a:solidFill>
                          <a:srgbClr val="000000"/>
                        </a:solidFill>
                        <a:latin typeface="Times New Roman"/>
                      </a:endParaRPr>
                    </a:p>
                  </a:txBody>
                  <a:tcPr marL="5319" marR="5319" marT="531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200" b="1" i="0" u="none" strike="noStrike">
                          <a:solidFill>
                            <a:srgbClr val="000000"/>
                          </a:solidFill>
                          <a:latin typeface="Times New Roman"/>
                        </a:rPr>
                        <a:t>Time allotted for Solution</a:t>
                      </a:r>
                      <a:endParaRPr lang="en-IN" sz="1200" b="1" i="0" u="none" strike="noStrike">
                        <a:solidFill>
                          <a:srgbClr val="000000"/>
                        </a:solidFill>
                        <a:latin typeface="Times New Roman"/>
                      </a:endParaRPr>
                    </a:p>
                  </a:txBody>
                  <a:tcPr marL="5319" marR="5319" marT="531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200" b="0" i="0" u="none" strike="noStrike">
                          <a:solidFill>
                            <a:srgbClr val="000000"/>
                          </a:solidFill>
                          <a:latin typeface="Times New Roman"/>
                        </a:rPr>
                        <a:t> </a:t>
                      </a:r>
                      <a:endParaRPr lang="en-IN" sz="1200" b="0" i="0" u="none" strike="noStrike">
                        <a:solidFill>
                          <a:srgbClr val="000000"/>
                        </a:solidFill>
                        <a:latin typeface="Times New Roman"/>
                      </a:endParaRPr>
                    </a:p>
                  </a:txBody>
                  <a:tcPr marL="5319" marR="5319" marT="531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17566">
                <a:tc rowSpan="2">
                  <a:txBody>
                    <a:bodyPr/>
                    <a:lstStyle/>
                    <a:p>
                      <a:pPr algn="l" fontAlgn="t"/>
                      <a:r>
                        <a:rPr lang="en-US" sz="1200" b="0" i="0" u="none" strike="noStrike">
                          <a:solidFill>
                            <a:srgbClr val="000000"/>
                          </a:solidFill>
                          <a:latin typeface="Times New Roman"/>
                        </a:rPr>
                        <a:t>OPD</a:t>
                      </a:r>
                      <a:endParaRPr lang="en-IN" sz="1200" b="0" i="0" u="none" strike="noStrike">
                        <a:solidFill>
                          <a:srgbClr val="000000"/>
                        </a:solidFill>
                        <a:latin typeface="Times New Roman"/>
                      </a:endParaRPr>
                    </a:p>
                  </a:txBody>
                  <a:tcPr marL="5319" marR="5319" marT="531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l" fontAlgn="t"/>
                      <a:r>
                        <a:rPr lang="en-US" sz="1200" b="0" i="0" u="none" strike="noStrike">
                          <a:solidFill>
                            <a:srgbClr val="000000"/>
                          </a:solidFill>
                          <a:latin typeface="Times New Roman"/>
                        </a:rPr>
                        <a:t>Sacarcity/ not regular supply of the Drug/ Medicine</a:t>
                      </a:r>
                      <a:endParaRPr lang="en-IN" sz="1200" b="0" i="0" u="none" strike="noStrike">
                        <a:solidFill>
                          <a:srgbClr val="000000"/>
                        </a:solidFill>
                        <a:latin typeface="Times New Roman"/>
                      </a:endParaRPr>
                    </a:p>
                  </a:txBody>
                  <a:tcPr marL="5319" marR="5319" marT="531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l" fontAlgn="t"/>
                      <a:r>
                        <a:rPr lang="en-US" sz="1200" b="0" i="0" u="none" strike="noStrike">
                          <a:solidFill>
                            <a:srgbClr val="000000"/>
                          </a:solidFill>
                          <a:latin typeface="Times New Roman"/>
                        </a:rPr>
                        <a:t>VED analysis to be done by the doctors</a:t>
                      </a:r>
                      <a:endParaRPr lang="en-IN" sz="1200" b="0" i="0" u="none" strike="noStrike">
                        <a:solidFill>
                          <a:srgbClr val="000000"/>
                        </a:solidFill>
                        <a:latin typeface="Times New Roman"/>
                      </a:endParaRPr>
                    </a:p>
                  </a:txBody>
                  <a:tcPr marL="5319" marR="5319" marT="531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l" fontAlgn="t"/>
                      <a:r>
                        <a:rPr lang="en-US" sz="1200" b="0" i="0" u="none" strike="noStrike">
                          <a:solidFill>
                            <a:srgbClr val="000000"/>
                          </a:solidFill>
                          <a:latin typeface="Times New Roman"/>
                        </a:rPr>
                        <a:t>Pharmacist (Ensure availability of list of drug) to Doctors &amp; collection of filled list </a:t>
                      </a:r>
                      <a:endParaRPr lang="en-IN" sz="1200" b="0" i="0" u="none" strike="noStrike">
                        <a:solidFill>
                          <a:srgbClr val="000000"/>
                        </a:solidFill>
                        <a:latin typeface="Times New Roman"/>
                      </a:endParaRPr>
                    </a:p>
                  </a:txBody>
                  <a:tcPr marL="5319" marR="5319" marT="531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l" fontAlgn="t"/>
                      <a:r>
                        <a:rPr lang="en-US" sz="1200" b="0" i="0" u="none" strike="noStrike">
                          <a:solidFill>
                            <a:srgbClr val="000000"/>
                          </a:solidFill>
                          <a:latin typeface="Times New Roman"/>
                        </a:rPr>
                        <a:t>End of March </a:t>
                      </a:r>
                      <a:endParaRPr lang="en-IN" sz="1200" b="0" i="0" u="none" strike="noStrike">
                        <a:solidFill>
                          <a:srgbClr val="000000"/>
                        </a:solidFill>
                        <a:latin typeface="Times New Roman"/>
                      </a:endParaRPr>
                    </a:p>
                  </a:txBody>
                  <a:tcPr marL="5319" marR="5319" marT="531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200" b="0" i="0" u="none" strike="noStrike">
                          <a:solidFill>
                            <a:srgbClr val="000000"/>
                          </a:solidFill>
                          <a:latin typeface="Times New Roman"/>
                        </a:rPr>
                        <a:t>Current scenario-(27/03/12)</a:t>
                      </a:r>
                      <a:endParaRPr lang="en-IN" sz="1200" b="0" i="0" u="none" strike="noStrike">
                        <a:solidFill>
                          <a:srgbClr val="000000"/>
                        </a:solidFill>
                        <a:latin typeface="Times New Roman"/>
                      </a:endParaRPr>
                    </a:p>
                  </a:txBody>
                  <a:tcPr marL="5319" marR="5319" marT="531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402739">
                <a:tc vMerge="1">
                  <a:txBody>
                    <a:bodyPr/>
                    <a:lstStyle/>
                    <a:p>
                      <a:endParaRPr lang="en-IN"/>
                    </a:p>
                  </a:txBody>
                  <a:tcPr/>
                </a:tc>
                <a:tc vMerge="1">
                  <a:txBody>
                    <a:bodyPr/>
                    <a:lstStyle/>
                    <a:p>
                      <a:endParaRPr lang="en-IN"/>
                    </a:p>
                  </a:txBody>
                  <a:tcPr/>
                </a:tc>
                <a:tc vMerge="1">
                  <a:txBody>
                    <a:bodyPr/>
                    <a:lstStyle/>
                    <a:p>
                      <a:endParaRPr lang="en-IN"/>
                    </a:p>
                  </a:txBody>
                  <a:tcPr/>
                </a:tc>
                <a:tc vMerge="1">
                  <a:txBody>
                    <a:bodyPr/>
                    <a:lstStyle/>
                    <a:p>
                      <a:endParaRPr lang="en-IN"/>
                    </a:p>
                  </a:txBody>
                  <a:tcPr/>
                </a:tc>
                <a:tc vMerge="1">
                  <a:txBody>
                    <a:bodyPr/>
                    <a:lstStyle/>
                    <a:p>
                      <a:endParaRPr lang="en-IN"/>
                    </a:p>
                  </a:txBody>
                  <a:tcPr/>
                </a:tc>
                <a:tc>
                  <a:txBody>
                    <a:bodyPr/>
                    <a:lstStyle/>
                    <a:p>
                      <a:pPr algn="l" fontAlgn="t"/>
                      <a:r>
                        <a:rPr lang="en-US" sz="1200" b="0" i="0" u="none" strike="noStrike">
                          <a:solidFill>
                            <a:srgbClr val="000000"/>
                          </a:solidFill>
                          <a:latin typeface="Times New Roman"/>
                        </a:rPr>
                        <a:t>List of drug is prepared</a:t>
                      </a:r>
                      <a:endParaRPr lang="en-IN" sz="1200" b="0" i="0" u="none" strike="noStrike">
                        <a:solidFill>
                          <a:srgbClr val="000000"/>
                        </a:solidFill>
                        <a:latin typeface="Times New Roman"/>
                      </a:endParaRPr>
                    </a:p>
                  </a:txBody>
                  <a:tcPr marL="5319" marR="5319" marT="531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r h="678202">
                <a:tc>
                  <a:txBody>
                    <a:bodyPr/>
                    <a:lstStyle/>
                    <a:p>
                      <a:pPr algn="l" fontAlgn="t"/>
                      <a:r>
                        <a:rPr lang="en-US" sz="1200" b="0" i="0" u="none" strike="noStrike">
                          <a:solidFill>
                            <a:srgbClr val="000000"/>
                          </a:solidFill>
                          <a:latin typeface="Times New Roman"/>
                        </a:rPr>
                        <a:t> </a:t>
                      </a:r>
                      <a:endParaRPr lang="en-IN" sz="1200" b="0" i="0" u="none" strike="noStrike">
                        <a:solidFill>
                          <a:srgbClr val="000000"/>
                        </a:solidFill>
                        <a:latin typeface="Times New Roman"/>
                      </a:endParaRPr>
                    </a:p>
                  </a:txBody>
                  <a:tcPr marL="5319" marR="5319" marT="531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200" b="0" i="0" u="none" strike="noStrike">
                          <a:solidFill>
                            <a:srgbClr val="000000"/>
                          </a:solidFill>
                          <a:latin typeface="Times New Roman"/>
                        </a:rPr>
                        <a:t> </a:t>
                      </a:r>
                      <a:endParaRPr lang="en-IN" sz="1200" b="0" i="0" u="none" strike="noStrike">
                        <a:solidFill>
                          <a:srgbClr val="000000"/>
                        </a:solidFill>
                        <a:latin typeface="Times New Roman"/>
                      </a:endParaRPr>
                    </a:p>
                  </a:txBody>
                  <a:tcPr marL="5319" marR="5319" marT="531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200" b="0" i="0" u="none" strike="noStrike">
                          <a:solidFill>
                            <a:srgbClr val="000000"/>
                          </a:solidFill>
                          <a:latin typeface="Times New Roman"/>
                        </a:rPr>
                        <a:t>Ensure the availability of V category durg</a:t>
                      </a:r>
                      <a:endParaRPr lang="en-IN" sz="1200" b="0" i="0" u="none" strike="noStrike">
                        <a:solidFill>
                          <a:srgbClr val="000000"/>
                        </a:solidFill>
                        <a:latin typeface="Times New Roman"/>
                      </a:endParaRPr>
                    </a:p>
                  </a:txBody>
                  <a:tcPr marL="5319" marR="5319" marT="531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200" b="0" i="0" u="none" strike="noStrike">
                          <a:solidFill>
                            <a:srgbClr val="000000"/>
                          </a:solidFill>
                          <a:latin typeface="Times New Roman"/>
                        </a:rPr>
                        <a:t>BHM &amp; MOIB</a:t>
                      </a:r>
                      <a:endParaRPr lang="en-IN" sz="1200" b="0" i="0" u="none" strike="noStrike">
                        <a:solidFill>
                          <a:srgbClr val="000000"/>
                        </a:solidFill>
                        <a:latin typeface="Times New Roman"/>
                      </a:endParaRPr>
                    </a:p>
                  </a:txBody>
                  <a:tcPr marL="5319" marR="5319" marT="531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200" b="0" i="0" u="none" strike="noStrike">
                          <a:solidFill>
                            <a:srgbClr val="000000"/>
                          </a:solidFill>
                          <a:latin typeface="Times New Roman"/>
                        </a:rPr>
                        <a:t>After the procurement of drug</a:t>
                      </a:r>
                      <a:endParaRPr lang="en-IN" sz="1200" b="0" i="0" u="none" strike="noStrike">
                        <a:solidFill>
                          <a:srgbClr val="000000"/>
                        </a:solidFill>
                        <a:latin typeface="Times New Roman"/>
                      </a:endParaRPr>
                    </a:p>
                  </a:txBody>
                  <a:tcPr marL="5319" marR="5319" marT="531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200" b="0" i="0" u="none" strike="noStrike">
                          <a:solidFill>
                            <a:srgbClr val="000000"/>
                          </a:solidFill>
                          <a:latin typeface="Times New Roman"/>
                        </a:rPr>
                        <a:t> </a:t>
                      </a:r>
                      <a:endParaRPr lang="en-IN" sz="1200" b="0" i="0" u="none" strike="noStrike">
                        <a:solidFill>
                          <a:srgbClr val="000000"/>
                        </a:solidFill>
                        <a:latin typeface="Times New Roman"/>
                      </a:endParaRPr>
                    </a:p>
                  </a:txBody>
                  <a:tcPr marL="5319" marR="5319" marT="531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47892">
                <a:tc>
                  <a:txBody>
                    <a:bodyPr/>
                    <a:lstStyle/>
                    <a:p>
                      <a:pPr algn="l" fontAlgn="t"/>
                      <a:r>
                        <a:rPr lang="en-US" sz="1200" b="0" i="0" u="none" strike="noStrike">
                          <a:solidFill>
                            <a:srgbClr val="000000"/>
                          </a:solidFill>
                          <a:latin typeface="Times New Roman"/>
                        </a:rPr>
                        <a:t> </a:t>
                      </a:r>
                      <a:endParaRPr lang="en-IN" sz="1200" b="0" i="0" u="none" strike="noStrike">
                        <a:solidFill>
                          <a:srgbClr val="000000"/>
                        </a:solidFill>
                        <a:latin typeface="Times New Roman"/>
                      </a:endParaRPr>
                    </a:p>
                  </a:txBody>
                  <a:tcPr marL="5319" marR="5319" marT="531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200" b="0" i="0" u="none" strike="noStrike">
                          <a:solidFill>
                            <a:srgbClr val="000000"/>
                          </a:solidFill>
                          <a:latin typeface="Times New Roman"/>
                        </a:rPr>
                        <a:t> </a:t>
                      </a:r>
                      <a:endParaRPr lang="en-IN" sz="1200" b="0" i="0" u="none" strike="noStrike">
                        <a:solidFill>
                          <a:srgbClr val="000000"/>
                        </a:solidFill>
                        <a:latin typeface="Times New Roman"/>
                      </a:endParaRPr>
                    </a:p>
                  </a:txBody>
                  <a:tcPr marL="5319" marR="5319" marT="531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200" b="0" i="0" u="none" strike="noStrike" dirty="0">
                          <a:solidFill>
                            <a:srgbClr val="000000"/>
                          </a:solidFill>
                          <a:latin typeface="Times New Roman"/>
                        </a:rPr>
                        <a:t> </a:t>
                      </a:r>
                      <a:endParaRPr lang="en-IN" sz="1200" b="0" i="0" u="none" strike="noStrike" dirty="0">
                        <a:solidFill>
                          <a:srgbClr val="000000"/>
                        </a:solidFill>
                        <a:latin typeface="Times New Roman"/>
                      </a:endParaRPr>
                    </a:p>
                  </a:txBody>
                  <a:tcPr marL="5319" marR="5319" marT="531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200" b="0" i="0" u="none" strike="noStrike">
                          <a:solidFill>
                            <a:srgbClr val="000000"/>
                          </a:solidFill>
                          <a:latin typeface="Times New Roman"/>
                        </a:rPr>
                        <a:t> </a:t>
                      </a:r>
                      <a:endParaRPr lang="en-IN" sz="1200" b="0" i="0" u="none" strike="noStrike">
                        <a:solidFill>
                          <a:srgbClr val="000000"/>
                        </a:solidFill>
                        <a:latin typeface="Times New Roman"/>
                      </a:endParaRPr>
                    </a:p>
                  </a:txBody>
                  <a:tcPr marL="5319" marR="5319" marT="531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200" b="1" i="1" u="none" strike="noStrike">
                          <a:solidFill>
                            <a:srgbClr val="000000"/>
                          </a:solidFill>
                          <a:latin typeface="Times New Roman"/>
                        </a:rPr>
                        <a:t>Note</a:t>
                      </a:r>
                      <a:r>
                        <a:rPr lang="en-US" sz="1200" b="0" i="0" u="none" strike="noStrike">
                          <a:solidFill>
                            <a:srgbClr val="000000"/>
                          </a:solidFill>
                          <a:latin typeface="Times New Roman"/>
                        </a:rPr>
                        <a:t>: MOIC &amp; BHM will Supervise to ensure the availability of drug throughout the month</a:t>
                      </a:r>
                      <a:endParaRPr lang="en-IN" sz="1200" b="1" i="1" u="none" strike="noStrike">
                        <a:solidFill>
                          <a:srgbClr val="000000"/>
                        </a:solidFill>
                        <a:latin typeface="Times New Roman"/>
                      </a:endParaRPr>
                    </a:p>
                  </a:txBody>
                  <a:tcPr marL="5319" marR="5319" marT="531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200" b="0" i="0" u="none" strike="noStrike">
                          <a:solidFill>
                            <a:srgbClr val="000000"/>
                          </a:solidFill>
                          <a:latin typeface="Times New Roman"/>
                        </a:rPr>
                        <a:t> </a:t>
                      </a:r>
                      <a:endParaRPr lang="en-IN" sz="1200" b="0" i="0" u="none" strike="noStrike">
                        <a:solidFill>
                          <a:srgbClr val="000000"/>
                        </a:solidFill>
                        <a:latin typeface="Times New Roman"/>
                      </a:endParaRPr>
                    </a:p>
                  </a:txBody>
                  <a:tcPr marL="5319" marR="5319" marT="531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93636">
                <a:tc>
                  <a:txBody>
                    <a:bodyPr/>
                    <a:lstStyle/>
                    <a:p>
                      <a:pPr algn="l" fontAlgn="t"/>
                      <a:r>
                        <a:rPr lang="en-US" sz="1200" b="0" i="0" u="none" strike="noStrike" dirty="0">
                          <a:solidFill>
                            <a:srgbClr val="000000"/>
                          </a:solidFill>
                          <a:latin typeface="Times New Roman"/>
                        </a:rPr>
                        <a:t> </a:t>
                      </a:r>
                      <a:endParaRPr lang="en-IN" sz="1200" b="0" i="0" u="none" strike="noStrike" dirty="0">
                        <a:solidFill>
                          <a:srgbClr val="000000"/>
                        </a:solidFill>
                        <a:latin typeface="Times New Roman"/>
                      </a:endParaRPr>
                    </a:p>
                  </a:txBody>
                  <a:tcPr marL="5319" marR="5319" marT="531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200" b="0" i="0" u="none" strike="noStrike">
                          <a:solidFill>
                            <a:srgbClr val="000000"/>
                          </a:solidFill>
                          <a:latin typeface="Times New Roman"/>
                        </a:rPr>
                        <a:t> </a:t>
                      </a:r>
                      <a:endParaRPr lang="en-IN" sz="1200" b="0" i="0" u="none" strike="noStrike">
                        <a:solidFill>
                          <a:srgbClr val="000000"/>
                        </a:solidFill>
                        <a:latin typeface="Times New Roman"/>
                      </a:endParaRPr>
                    </a:p>
                  </a:txBody>
                  <a:tcPr marL="5319" marR="5319" marT="531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200" b="0" i="0" u="none" strike="noStrike">
                          <a:solidFill>
                            <a:srgbClr val="000000"/>
                          </a:solidFill>
                          <a:latin typeface="Times New Roman"/>
                        </a:rPr>
                        <a:t> </a:t>
                      </a:r>
                      <a:endParaRPr lang="en-IN" sz="1200" b="0" i="0" u="none" strike="noStrike">
                        <a:solidFill>
                          <a:srgbClr val="000000"/>
                        </a:solidFill>
                        <a:latin typeface="Times New Roman"/>
                      </a:endParaRPr>
                    </a:p>
                  </a:txBody>
                  <a:tcPr marL="5319" marR="5319" marT="531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200" b="0" i="0" u="none" strike="noStrike" dirty="0">
                          <a:solidFill>
                            <a:srgbClr val="000000"/>
                          </a:solidFill>
                          <a:latin typeface="Times New Roman"/>
                        </a:rPr>
                        <a:t>Get drug inventory software from SDH Danapur</a:t>
                      </a:r>
                      <a:endParaRPr lang="en-IN" sz="1200" b="0" i="0" u="none" strike="noStrike" dirty="0">
                        <a:solidFill>
                          <a:srgbClr val="000000"/>
                        </a:solidFill>
                        <a:latin typeface="Times New Roman"/>
                      </a:endParaRPr>
                    </a:p>
                  </a:txBody>
                  <a:tcPr marL="5319" marR="5319" marT="531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200" b="0" i="0" u="none" strike="noStrike">
                          <a:solidFill>
                            <a:srgbClr val="000000"/>
                          </a:solidFill>
                          <a:latin typeface="Times New Roman"/>
                        </a:rPr>
                        <a:t>HM &amp; FFHI Consultant will help to arrange this as soon as possible</a:t>
                      </a:r>
                      <a:endParaRPr lang="en-IN" sz="1200" b="0" i="0" u="none" strike="noStrike">
                        <a:solidFill>
                          <a:srgbClr val="000000"/>
                        </a:solidFill>
                        <a:latin typeface="Times New Roman"/>
                      </a:endParaRPr>
                    </a:p>
                  </a:txBody>
                  <a:tcPr marL="5319" marR="5319" marT="531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200" b="0" i="0" u="none" strike="noStrike" dirty="0">
                          <a:solidFill>
                            <a:srgbClr val="000000"/>
                          </a:solidFill>
                          <a:latin typeface="Times New Roman"/>
                        </a:rPr>
                        <a:t>System are not </a:t>
                      </a:r>
                      <a:r>
                        <a:rPr lang="en-US" sz="1200" b="0" i="0" u="none" strike="noStrike" dirty="0" err="1">
                          <a:solidFill>
                            <a:srgbClr val="000000"/>
                          </a:solidFill>
                          <a:latin typeface="Times New Roman"/>
                        </a:rPr>
                        <a:t>compatable</a:t>
                      </a:r>
                      <a:r>
                        <a:rPr lang="en-US" sz="1200" b="0" i="0" u="none" strike="noStrike" dirty="0">
                          <a:solidFill>
                            <a:srgbClr val="000000"/>
                          </a:solidFill>
                          <a:latin typeface="Times New Roman"/>
                        </a:rPr>
                        <a:t> for this </a:t>
                      </a:r>
                      <a:r>
                        <a:rPr lang="en-US" sz="1200" b="0" i="0" u="none" strike="noStrike" dirty="0" err="1">
                          <a:solidFill>
                            <a:srgbClr val="000000"/>
                          </a:solidFill>
                          <a:latin typeface="Times New Roman"/>
                        </a:rPr>
                        <a:t>software,so</a:t>
                      </a:r>
                      <a:r>
                        <a:rPr lang="en-US" sz="1200" b="0" i="0" u="none" strike="noStrike" dirty="0">
                          <a:solidFill>
                            <a:srgbClr val="000000"/>
                          </a:solidFill>
                          <a:latin typeface="Times New Roman"/>
                        </a:rPr>
                        <a:t> looking for some other software(current status-27/03/12)</a:t>
                      </a:r>
                      <a:endParaRPr lang="en-IN" sz="1200" b="0" i="0" u="none" strike="noStrike" dirty="0">
                        <a:solidFill>
                          <a:srgbClr val="000000"/>
                        </a:solidFill>
                        <a:latin typeface="Times New Roman"/>
                      </a:endParaRPr>
                    </a:p>
                  </a:txBody>
                  <a:tcPr marL="5319" marR="5319" marT="5319"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Patient Feedback</a:t>
            </a:r>
            <a:endParaRPr lang="en-IN" dirty="0"/>
          </a:p>
        </p:txBody>
      </p:sp>
      <p:sp>
        <p:nvSpPr>
          <p:cNvPr id="6" name="Content Placeholder 5"/>
          <p:cNvSpPr>
            <a:spLocks noGrp="1"/>
          </p:cNvSpPr>
          <p:nvPr>
            <p:ph idx="1"/>
          </p:nvPr>
        </p:nvSpPr>
        <p:spPr/>
        <p:txBody>
          <a:bodyPr/>
          <a:lstStyle/>
          <a:p>
            <a:endParaRPr lang="en-IN" dirty="0"/>
          </a:p>
        </p:txBody>
      </p:sp>
      <p:sp>
        <p:nvSpPr>
          <p:cNvPr id="7" name="Rectangle 6">
            <a:hlinkClick r:id="rId2" action="ppaction://hlinkfile"/>
          </p:cNvPr>
          <p:cNvSpPr/>
          <p:nvPr/>
        </p:nvSpPr>
        <p:spPr>
          <a:xfrm>
            <a:off x="3131840" y="3212976"/>
            <a:ext cx="1872208"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FUND </a:t>
            </a:r>
            <a:r>
              <a:rPr lang="en-US" dirty="0" err="1" smtClean="0"/>
              <a:t>Utilisation</a:t>
            </a:r>
            <a:r>
              <a:rPr lang="en-US" dirty="0" smtClean="0"/>
              <a:t> Pattern (RKS)</a:t>
            </a:r>
            <a:endParaRPr lang="en-IN" dirty="0"/>
          </a:p>
        </p:txBody>
      </p:sp>
      <p:graphicFrame>
        <p:nvGraphicFramePr>
          <p:cNvPr id="4" name="Content Placeholder 3"/>
          <p:cNvGraphicFramePr>
            <a:graphicFrameLocks noGrp="1"/>
          </p:cNvGraphicFramePr>
          <p:nvPr>
            <p:ph idx="1"/>
          </p:nvPr>
        </p:nvGraphicFramePr>
        <p:xfrm>
          <a:off x="457200" y="1609725"/>
          <a:ext cx="7239000" cy="484663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OPD patient survey</a:t>
            </a:r>
            <a:endParaRPr lang="en-IN" dirty="0"/>
          </a:p>
        </p:txBody>
      </p:sp>
      <p:sp>
        <p:nvSpPr>
          <p:cNvPr id="3" name="Content Placeholder 2"/>
          <p:cNvSpPr>
            <a:spLocks noGrp="1"/>
          </p:cNvSpPr>
          <p:nvPr>
            <p:ph idx="1"/>
          </p:nvPr>
        </p:nvSpPr>
        <p:spPr/>
        <p:txBody>
          <a:bodyPr/>
          <a:lstStyle/>
          <a:p>
            <a:r>
              <a:rPr lang="en-IN" b="1" u="sng" dirty="0" smtClean="0"/>
              <a:t>OPD Sample- 40 Patients (as per FFH 4 % of total OPD of week)</a:t>
            </a:r>
          </a:p>
          <a:p>
            <a:endParaRPr lang="en-US" dirty="0" smtClean="0"/>
          </a:p>
          <a:p>
            <a:endParaRPr lang="en-US" dirty="0" smtClean="0"/>
          </a:p>
          <a:p>
            <a:r>
              <a:rPr lang="en-US" dirty="0" smtClean="0">
                <a:hlinkClick r:id="rId2" action="ppaction://hlinkfile"/>
              </a:rPr>
              <a:t>outcome</a:t>
            </a:r>
            <a:endParaRPr lang="en-IN"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Evalation</a:t>
            </a:r>
            <a:r>
              <a:rPr lang="en-US" dirty="0" smtClean="0"/>
              <a:t> of Hospital for FFH</a:t>
            </a:r>
            <a:endParaRPr lang="en-IN" dirty="0"/>
          </a:p>
        </p:txBody>
      </p:sp>
      <p:sp>
        <p:nvSpPr>
          <p:cNvPr id="3" name="Content Placeholder 2"/>
          <p:cNvSpPr>
            <a:spLocks noGrp="1"/>
          </p:cNvSpPr>
          <p:nvPr>
            <p:ph idx="1"/>
          </p:nvPr>
        </p:nvSpPr>
        <p:spPr/>
        <p:txBody>
          <a:bodyPr/>
          <a:lstStyle/>
          <a:p>
            <a:endParaRPr lang="en-US" dirty="0" smtClean="0">
              <a:hlinkClick r:id="rId2" action="ppaction://hlinkfile"/>
            </a:endParaRPr>
          </a:p>
          <a:p>
            <a:endParaRPr lang="en-US" dirty="0" smtClean="0">
              <a:hlinkClick r:id="rId2" action="ppaction://hlinkfile"/>
            </a:endParaRPr>
          </a:p>
          <a:p>
            <a:r>
              <a:rPr lang="en-US" dirty="0" smtClean="0">
                <a:hlinkClick r:id="rId2" action="ppaction://hlinkfile"/>
              </a:rPr>
              <a:t>Annexure</a:t>
            </a:r>
            <a:r>
              <a:rPr lang="en-US" dirty="0" smtClean="0"/>
              <a:t> </a:t>
            </a:r>
            <a:r>
              <a:rPr lang="en-US" dirty="0" smtClean="0"/>
              <a:t>2</a:t>
            </a:r>
          </a:p>
          <a:p>
            <a:endParaRPr lang="en-US" dirty="0" smtClean="0"/>
          </a:p>
          <a:p>
            <a:endParaRPr lang="en-IN"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a:t>
            </a:r>
            <a:endParaRPr lang="en-IN" dirty="0"/>
          </a:p>
        </p:txBody>
      </p:sp>
      <p:sp>
        <p:nvSpPr>
          <p:cNvPr id="3" name="Content Placeholder 2"/>
          <p:cNvSpPr>
            <a:spLocks noGrp="1"/>
          </p:cNvSpPr>
          <p:nvPr>
            <p:ph idx="1"/>
          </p:nvPr>
        </p:nvSpPr>
        <p:spPr/>
        <p:txBody>
          <a:bodyPr>
            <a:normAutofit/>
          </a:bodyPr>
          <a:lstStyle/>
          <a:p>
            <a:r>
              <a:rPr lang="en-IN" dirty="0" smtClean="0"/>
              <a:t>The overall health status of facilities at district hospital is in moderate position.</a:t>
            </a:r>
          </a:p>
          <a:p>
            <a:r>
              <a:rPr lang="en-US" dirty="0" smtClean="0"/>
              <a:t>Hospital staffs eager to work as FFHI score is increased in 2 months only.</a:t>
            </a:r>
          </a:p>
          <a:p>
            <a:r>
              <a:rPr lang="en-US" dirty="0" smtClean="0"/>
              <a:t>MNCH department require more attention from administration department.</a:t>
            </a:r>
          </a:p>
          <a:p>
            <a:pPr>
              <a:buNone/>
            </a:pPr>
            <a:r>
              <a:rPr lang="en-US" dirty="0" smtClean="0"/>
              <a:t>   (NBCC, Sterilization, 48 hr. stay, exclusive breast feeding)</a:t>
            </a:r>
            <a:endParaRPr lang="en-IN" dirty="0" smtClean="0"/>
          </a:p>
          <a:p>
            <a:r>
              <a:rPr lang="en-US" dirty="0" smtClean="0"/>
              <a:t>Inter departmental coordination is required</a:t>
            </a:r>
            <a:r>
              <a:rPr lang="en-US" dirty="0" smtClean="0"/>
              <a:t>.</a:t>
            </a:r>
          </a:p>
          <a:p>
            <a:r>
              <a:rPr lang="en-US" dirty="0" smtClean="0"/>
              <a:t>Can go for the better utilization of available funds.</a:t>
            </a:r>
            <a:endParaRPr lang="en-US" dirty="0" smtClean="0"/>
          </a:p>
          <a:p>
            <a:pPr>
              <a:buNone/>
            </a:pPr>
            <a:endParaRPr lang="en-US" dirty="0" smtClean="0"/>
          </a:p>
          <a:p>
            <a:endParaRPr lang="en-US" dirty="0" smtClean="0"/>
          </a:p>
          <a:p>
            <a:endParaRPr lang="en-US" dirty="0" smtClean="0"/>
          </a:p>
          <a:p>
            <a:endParaRPr lang="en-IN" dirty="0" smtClean="0"/>
          </a:p>
          <a:p>
            <a:endParaRPr lang="en-IN"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Department for international development (DFID)</a:t>
            </a:r>
            <a:endParaRPr lang="en-IN" dirty="0"/>
          </a:p>
        </p:txBody>
      </p:sp>
      <p:sp>
        <p:nvSpPr>
          <p:cNvPr id="3" name="Content Placeholder 2"/>
          <p:cNvSpPr>
            <a:spLocks noGrp="1"/>
          </p:cNvSpPr>
          <p:nvPr>
            <p:ph idx="1"/>
          </p:nvPr>
        </p:nvSpPr>
        <p:spPr/>
        <p:txBody>
          <a:bodyPr>
            <a:normAutofit/>
          </a:bodyPr>
          <a:lstStyle/>
          <a:p>
            <a:r>
              <a:rPr lang="en-IN" dirty="0" smtClean="0"/>
              <a:t>DFID was set up in 1997, it made fighting world poverty its top priority.</a:t>
            </a:r>
          </a:p>
          <a:p>
            <a:r>
              <a:rPr lang="en-US" dirty="0" smtClean="0"/>
              <a:t>Currently it working in A.P, W.B, Orissa, M.P &amp; BIHAR.</a:t>
            </a:r>
          </a:p>
          <a:p>
            <a:r>
              <a:rPr lang="en-US" dirty="0" smtClean="0"/>
              <a:t>In Bihar it giving technical support </a:t>
            </a:r>
            <a:r>
              <a:rPr lang="en-US" dirty="0" err="1" smtClean="0"/>
              <a:t>ny</a:t>
            </a:r>
            <a:r>
              <a:rPr lang="en-US" dirty="0" smtClean="0"/>
              <a:t> name of B-TAST</a:t>
            </a:r>
          </a:p>
          <a:p>
            <a:r>
              <a:rPr lang="en-IN" b="1" dirty="0" smtClean="0"/>
              <a:t>Goal:  “</a:t>
            </a:r>
            <a:r>
              <a:rPr lang="en-IN" b="1" dirty="0" err="1" smtClean="0"/>
              <a:t>Increaed</a:t>
            </a:r>
            <a:r>
              <a:rPr lang="en-IN" b="1" dirty="0" smtClean="0"/>
              <a:t> use of Quality, Essential, Health, Nutrition, Water&amp; Sanitation services especially by poorest people &amp; excluded one</a:t>
            </a:r>
            <a:r>
              <a:rPr lang="en-IN" dirty="0" smtClean="0"/>
              <a:t>”</a:t>
            </a:r>
          </a:p>
          <a:p>
            <a:endParaRPr lang="en-IN"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IN" dirty="0"/>
          </a:p>
        </p:txBody>
      </p:sp>
      <p:sp>
        <p:nvSpPr>
          <p:cNvPr id="3" name="Content Placeholder 2"/>
          <p:cNvSpPr>
            <a:spLocks noGrp="1"/>
          </p:cNvSpPr>
          <p:nvPr>
            <p:ph idx="1"/>
          </p:nvPr>
        </p:nvSpPr>
        <p:spPr/>
        <p:txBody>
          <a:bodyPr/>
          <a:lstStyle/>
          <a:p>
            <a:r>
              <a:rPr lang="en-US" dirty="0" smtClean="0"/>
              <a:t>Timely payment of outsourced department for better motivation.</a:t>
            </a:r>
          </a:p>
          <a:p>
            <a:r>
              <a:rPr lang="en-US" dirty="0" smtClean="0"/>
              <a:t>On </a:t>
            </a:r>
            <a:r>
              <a:rPr lang="en-US" dirty="0" smtClean="0"/>
              <a:t>the basis of </a:t>
            </a:r>
            <a:r>
              <a:rPr lang="en-US" dirty="0" smtClean="0"/>
              <a:t>FFHI </a:t>
            </a:r>
            <a:r>
              <a:rPr lang="en-US" dirty="0" smtClean="0"/>
              <a:t>guideline initially DH, Banka is able to score only 35 % marks but after the period of 2 month they upgraded them self &amp; reached to 50 % without putting much more effort</a:t>
            </a:r>
            <a:r>
              <a:rPr lang="en-US" dirty="0" smtClean="0"/>
              <a:t>.</a:t>
            </a:r>
          </a:p>
          <a:p>
            <a:r>
              <a:rPr lang="en-US" dirty="0" smtClean="0"/>
              <a:t>Hospital can get FFH certification in Shorter time</a:t>
            </a:r>
          </a:p>
          <a:p>
            <a:endParaRPr lang="en-US" dirty="0" smtClean="0"/>
          </a:p>
          <a:p>
            <a:endParaRPr lang="en-IN"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444664"/>
          </a:xfrm>
        </p:spPr>
        <p:txBody>
          <a:bodyPr>
            <a:normAutofit fontScale="90000"/>
          </a:bodyPr>
          <a:lstStyle/>
          <a:p>
            <a:r>
              <a:rPr lang="en-US" dirty="0" smtClean="0"/>
              <a:t>Recommendation</a:t>
            </a:r>
            <a:endParaRPr lang="en-IN" dirty="0"/>
          </a:p>
        </p:txBody>
      </p:sp>
      <p:sp>
        <p:nvSpPr>
          <p:cNvPr id="3" name="Content Placeholder 2"/>
          <p:cNvSpPr>
            <a:spLocks noGrp="1"/>
          </p:cNvSpPr>
          <p:nvPr>
            <p:ph idx="1"/>
          </p:nvPr>
        </p:nvSpPr>
        <p:spPr>
          <a:xfrm>
            <a:off x="457200" y="764704"/>
            <a:ext cx="7239000" cy="5691032"/>
          </a:xfrm>
        </p:spPr>
        <p:txBody>
          <a:bodyPr>
            <a:normAutofit lnSpcReduction="10000"/>
          </a:bodyPr>
          <a:lstStyle/>
          <a:p>
            <a:pPr>
              <a:buNone/>
            </a:pPr>
            <a:r>
              <a:rPr lang="en-IN" b="1" dirty="0" smtClean="0"/>
              <a:t>Structure</a:t>
            </a:r>
            <a:r>
              <a:rPr lang="en-IN" dirty="0" smtClean="0"/>
              <a:t> </a:t>
            </a:r>
          </a:p>
          <a:p>
            <a:pPr lvl="0">
              <a:buNone/>
            </a:pPr>
            <a:r>
              <a:rPr lang="en-US" dirty="0" smtClean="0"/>
              <a:t>            Stream line the process of purchasing medicines and take corrective action to utilize untied funds fully and properly so that material could not get out of the stock any time.</a:t>
            </a:r>
          </a:p>
          <a:p>
            <a:pPr lvl="0">
              <a:buNone/>
            </a:pPr>
            <a:r>
              <a:rPr lang="en-US" dirty="0" smtClean="0"/>
              <a:t> </a:t>
            </a:r>
            <a:endParaRPr lang="en-IN" dirty="0" smtClean="0"/>
          </a:p>
          <a:p>
            <a:pPr lvl="0"/>
            <a:r>
              <a:rPr lang="en-US" dirty="0" smtClean="0"/>
              <a:t>Regular maintenance of the equipments.</a:t>
            </a:r>
          </a:p>
          <a:p>
            <a:pPr lvl="0">
              <a:buNone/>
            </a:pPr>
            <a:endParaRPr lang="en-IN" dirty="0" smtClean="0"/>
          </a:p>
          <a:p>
            <a:pPr lvl="0"/>
            <a:r>
              <a:rPr lang="en-US" dirty="0" smtClean="0"/>
              <a:t>Regular training of all medical/ paramedical  staffs</a:t>
            </a:r>
          </a:p>
          <a:p>
            <a:pPr lvl="0"/>
            <a:endParaRPr lang="en-IN" dirty="0" smtClean="0"/>
          </a:p>
          <a:p>
            <a:pPr lvl="0"/>
            <a:r>
              <a:rPr lang="en-US" dirty="0" smtClean="0"/>
              <a:t>Restructuring the various department as per the standards to maintain quality</a:t>
            </a:r>
          </a:p>
          <a:p>
            <a:pPr lvl="0"/>
            <a:endParaRPr lang="en-IN"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IN" dirty="0"/>
          </a:p>
        </p:txBody>
      </p:sp>
      <p:sp>
        <p:nvSpPr>
          <p:cNvPr id="3" name="Content Placeholder 2"/>
          <p:cNvSpPr>
            <a:spLocks noGrp="1"/>
          </p:cNvSpPr>
          <p:nvPr>
            <p:ph idx="1"/>
          </p:nvPr>
        </p:nvSpPr>
        <p:spPr/>
        <p:txBody>
          <a:bodyPr>
            <a:normAutofit/>
          </a:bodyPr>
          <a:lstStyle/>
          <a:p>
            <a:pPr lvl="0"/>
            <a:r>
              <a:rPr lang="en-US" dirty="0" smtClean="0"/>
              <a:t>Maintain adequate staff at every point of service. </a:t>
            </a:r>
            <a:endParaRPr lang="en-IN" dirty="0" smtClean="0"/>
          </a:p>
          <a:p>
            <a:r>
              <a:rPr lang="en-IN" dirty="0" smtClean="0"/>
              <a:t>Increase the accountability of the staff by proper monitoring by involving local bodies</a:t>
            </a:r>
            <a:endParaRPr lang="en-IN" b="1" dirty="0" smtClean="0"/>
          </a:p>
          <a:p>
            <a:pPr>
              <a:buNone/>
            </a:pPr>
            <a:endParaRPr lang="en-IN" sz="3200" b="1" dirty="0" smtClean="0"/>
          </a:p>
          <a:p>
            <a:pPr>
              <a:buNone/>
            </a:pPr>
            <a:r>
              <a:rPr lang="en-IN" sz="3200" b="1" dirty="0" smtClean="0"/>
              <a:t>Process </a:t>
            </a:r>
          </a:p>
          <a:p>
            <a:pPr lvl="0">
              <a:buNone/>
            </a:pPr>
            <a:r>
              <a:rPr lang="en-US" dirty="0" smtClean="0"/>
              <a:t>           </a:t>
            </a:r>
          </a:p>
          <a:p>
            <a:pPr lvl="0"/>
            <a:r>
              <a:rPr lang="en-US" dirty="0" smtClean="0"/>
              <a:t>Regular collection of feedback from service recipients’</a:t>
            </a:r>
            <a:endParaRPr lang="en-IN" dirty="0" smtClean="0"/>
          </a:p>
          <a:p>
            <a:r>
              <a:rPr lang="en-IN" dirty="0" smtClean="0"/>
              <a:t>Regular process audits</a:t>
            </a:r>
            <a:endParaRPr lang="en-IN"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IN" dirty="0"/>
          </a:p>
        </p:txBody>
      </p:sp>
      <p:sp>
        <p:nvSpPr>
          <p:cNvPr id="3" name="Content Placeholder 2"/>
          <p:cNvSpPr>
            <a:spLocks noGrp="1"/>
          </p:cNvSpPr>
          <p:nvPr>
            <p:ph idx="1"/>
          </p:nvPr>
        </p:nvSpPr>
        <p:spPr/>
        <p:txBody>
          <a:bodyPr/>
          <a:lstStyle/>
          <a:p>
            <a:pPr>
              <a:buNone/>
            </a:pPr>
            <a:r>
              <a:rPr lang="en-IN" b="1" dirty="0" smtClean="0"/>
              <a:t>Outcomes</a:t>
            </a:r>
            <a:r>
              <a:rPr lang="en-IN" dirty="0" smtClean="0"/>
              <a:t> </a:t>
            </a:r>
          </a:p>
          <a:p>
            <a:pPr>
              <a:buNone/>
            </a:pPr>
            <a:endParaRPr lang="en-IN" dirty="0" smtClean="0"/>
          </a:p>
          <a:p>
            <a:pPr lvl="0">
              <a:buNone/>
            </a:pPr>
            <a:r>
              <a:rPr lang="en-US" dirty="0" smtClean="0"/>
              <a:t> Take corrective &amp; preventive action against the feedback collected</a:t>
            </a:r>
          </a:p>
          <a:p>
            <a:pPr lvl="0">
              <a:buNone/>
            </a:pPr>
            <a:endParaRPr lang="en-US" dirty="0" smtClean="0"/>
          </a:p>
          <a:p>
            <a:pPr lvl="0">
              <a:buNone/>
            </a:pPr>
            <a:endParaRPr lang="en-IN" dirty="0" smtClean="0"/>
          </a:p>
          <a:p>
            <a:r>
              <a:rPr lang="en-IN" dirty="0" smtClean="0"/>
              <a:t>Inform the service recipients about the services well </a:t>
            </a:r>
            <a:endParaRPr lang="en-IN"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588680"/>
          </a:xfrm>
        </p:spPr>
        <p:txBody>
          <a:bodyPr/>
          <a:lstStyle/>
          <a:p>
            <a:r>
              <a:rPr lang="en-US" dirty="0" smtClean="0"/>
              <a:t>Limitations</a:t>
            </a:r>
            <a:endParaRPr lang="en-IN" dirty="0"/>
          </a:p>
        </p:txBody>
      </p:sp>
      <p:sp>
        <p:nvSpPr>
          <p:cNvPr id="3" name="Content Placeholder 2"/>
          <p:cNvSpPr>
            <a:spLocks noGrp="1"/>
          </p:cNvSpPr>
          <p:nvPr>
            <p:ph idx="1"/>
          </p:nvPr>
        </p:nvSpPr>
        <p:spPr>
          <a:xfrm>
            <a:off x="0" y="908720"/>
            <a:ext cx="8172400" cy="5949280"/>
          </a:xfrm>
        </p:spPr>
        <p:txBody>
          <a:bodyPr>
            <a:normAutofit/>
          </a:bodyPr>
          <a:lstStyle/>
          <a:p>
            <a:pPr lvl="0"/>
            <a:r>
              <a:rPr lang="en-IN" dirty="0" smtClean="0"/>
              <a:t>The result of this study </a:t>
            </a:r>
            <a:r>
              <a:rPr lang="en-IN" dirty="0" err="1" smtClean="0"/>
              <a:t>i.e</a:t>
            </a:r>
            <a:r>
              <a:rPr lang="en-IN" dirty="0" smtClean="0"/>
              <a:t>,  the Situation analysis of the Health Services of the all departments of DH, which was assessed can’t be generalized because some departments like Eye, Immunization, cold chain Maintenance are good performing on physical verification and generalization of the analysis will be a biased one</a:t>
            </a:r>
          </a:p>
          <a:p>
            <a:pPr lvl="0"/>
            <a:endParaRPr lang="en-IN" dirty="0" smtClean="0"/>
          </a:p>
          <a:p>
            <a:pPr lvl="0"/>
            <a:r>
              <a:rPr lang="en-IN" dirty="0" smtClean="0"/>
              <a:t>In some cases the information was not filled for the particular data element so the other data element which was depended on that particular data element was also not generated.</a:t>
            </a:r>
          </a:p>
          <a:p>
            <a:pPr lvl="0"/>
            <a:endParaRPr lang="en-IN" dirty="0" smtClean="0"/>
          </a:p>
          <a:p>
            <a:pPr lvl="0"/>
            <a:r>
              <a:rPr lang="en-IN" dirty="0" smtClean="0"/>
              <a:t>Time constraint for completing the paper</a:t>
            </a:r>
          </a:p>
          <a:p>
            <a:endParaRPr lang="en-IN"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IN" dirty="0"/>
          </a:p>
        </p:txBody>
      </p:sp>
      <p:sp>
        <p:nvSpPr>
          <p:cNvPr id="3" name="Content Placeholder 2"/>
          <p:cNvSpPr>
            <a:spLocks noGrp="1"/>
          </p:cNvSpPr>
          <p:nvPr>
            <p:ph idx="1"/>
          </p:nvPr>
        </p:nvSpPr>
        <p:spPr/>
        <p:txBody>
          <a:bodyPr/>
          <a:lstStyle/>
          <a:p>
            <a:r>
              <a:rPr lang="en-US" dirty="0" smtClean="0"/>
              <a:t>FFHI &amp; IPHS Guideline</a:t>
            </a:r>
          </a:p>
          <a:p>
            <a:pPr lvl="0"/>
            <a:r>
              <a:rPr lang="en-IN" u="sng" dirty="0" smtClean="0">
                <a:hlinkClick r:id="rId2"/>
              </a:rPr>
              <a:t>www.mohfw.com</a:t>
            </a:r>
            <a:r>
              <a:rPr lang="en-IN" dirty="0" smtClean="0"/>
              <a:t> </a:t>
            </a:r>
          </a:p>
          <a:p>
            <a:pPr lvl="0"/>
            <a:r>
              <a:rPr lang="en-IN" dirty="0" smtClean="0"/>
              <a:t>Financial guidelines by Bihar government</a:t>
            </a:r>
          </a:p>
          <a:p>
            <a:pPr lvl="0"/>
            <a:r>
              <a:rPr lang="en-IN" dirty="0" smtClean="0"/>
              <a:t>PIP report 2012-13 Banka district.</a:t>
            </a:r>
          </a:p>
          <a:p>
            <a:pPr lvl="0"/>
            <a:r>
              <a:rPr lang="en-IN" dirty="0" smtClean="0"/>
              <a:t>Dr John </a:t>
            </a:r>
            <a:r>
              <a:rPr lang="en-IN" dirty="0" err="1" smtClean="0"/>
              <a:t>Ovretveit</a:t>
            </a:r>
            <a:r>
              <a:rPr lang="en-IN" dirty="0" smtClean="0"/>
              <a:t>, Dr Abdul Al </a:t>
            </a:r>
            <a:r>
              <a:rPr lang="en-IN" dirty="0" err="1" smtClean="0"/>
              <a:t>Serouri</a:t>
            </a:r>
            <a:r>
              <a:rPr lang="en-IN" dirty="0" smtClean="0"/>
              <a:t>- Evaluation of Quality Management System in District Hospitals; 2005</a:t>
            </a:r>
          </a:p>
          <a:p>
            <a:r>
              <a:rPr lang="en-IN" dirty="0" err="1" smtClean="0"/>
              <a:t>Donabedian</a:t>
            </a:r>
            <a:r>
              <a:rPr lang="en-IN" dirty="0" smtClean="0"/>
              <a:t> A: (2003): An introduction to Quality assurance in health care</a:t>
            </a:r>
          </a:p>
          <a:p>
            <a:pPr lvl="0"/>
            <a:endParaRPr lang="en-IN" dirty="0" smtClean="0"/>
          </a:p>
          <a:p>
            <a:pPr lvl="0"/>
            <a:endParaRPr lang="en-IN" dirty="0" smtClean="0"/>
          </a:p>
          <a:p>
            <a:pPr>
              <a:buNone/>
            </a:pPr>
            <a:endParaRPr lang="en-IN"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Thank You</a:t>
            </a:r>
            <a:endParaRPr lang="en-IN" dirty="0"/>
          </a:p>
        </p:txBody>
      </p:sp>
      <p:sp>
        <p:nvSpPr>
          <p:cNvPr id="3" name="Content Placeholder 2"/>
          <p:cNvSpPr>
            <a:spLocks noGrp="1"/>
          </p:cNvSpPr>
          <p:nvPr>
            <p:ph idx="1"/>
          </p:nvPr>
        </p:nvSpPr>
        <p:spPr/>
        <p:txBody>
          <a:bodyPr/>
          <a:lstStyle/>
          <a:p>
            <a:endParaRPr lang="en-US" dirty="0" smtClean="0"/>
          </a:p>
          <a:p>
            <a:endParaRPr lang="en-US" dirty="0" smtClean="0"/>
          </a:p>
          <a:p>
            <a:endParaRPr lang="en-US" dirty="0" smtClean="0"/>
          </a:p>
          <a:p>
            <a:endParaRPr lang="en-US" dirty="0" smtClean="0"/>
          </a:p>
          <a:p>
            <a:r>
              <a:rPr lang="en-US" dirty="0" smtClean="0"/>
              <a:t>“Behind Every Problem, there is a Truth that is not been Acknowledged”</a:t>
            </a:r>
            <a:endParaRPr 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588680"/>
          </a:xfrm>
        </p:spPr>
        <p:txBody>
          <a:bodyPr/>
          <a:lstStyle/>
          <a:p>
            <a:r>
              <a:rPr lang="en-US" dirty="0" smtClean="0"/>
              <a:t>Family friendly hospital</a:t>
            </a:r>
            <a:endParaRPr lang="en-IN" dirty="0"/>
          </a:p>
        </p:txBody>
      </p:sp>
      <p:sp>
        <p:nvSpPr>
          <p:cNvPr id="3" name="Content Placeholder 2"/>
          <p:cNvSpPr>
            <a:spLocks noGrp="1"/>
          </p:cNvSpPr>
          <p:nvPr>
            <p:ph idx="1"/>
          </p:nvPr>
        </p:nvSpPr>
        <p:spPr>
          <a:xfrm>
            <a:off x="0" y="1052736"/>
            <a:ext cx="8316416" cy="5805264"/>
          </a:xfrm>
        </p:spPr>
        <p:txBody>
          <a:bodyPr>
            <a:normAutofit/>
          </a:bodyPr>
          <a:lstStyle/>
          <a:p>
            <a:pPr>
              <a:buNone/>
            </a:pPr>
            <a:r>
              <a:rPr lang="en-IN" b="1" dirty="0" smtClean="0"/>
              <a:t>“ </a:t>
            </a:r>
            <a:r>
              <a:rPr lang="en-IN" dirty="0" smtClean="0"/>
              <a:t>A Family friendly Hospital is a health care facility where the service providers offer quality care by following evidence based protocols and check lists for all the beneficiaries with special focus on women and babies to ensure patient safety. </a:t>
            </a:r>
          </a:p>
          <a:p>
            <a:endParaRPr lang="en-IN" dirty="0" smtClean="0"/>
          </a:p>
          <a:p>
            <a:r>
              <a:rPr lang="en-IN" dirty="0" smtClean="0"/>
              <a:t>The hospital environment will be made conductive for the beneficiaries to stay comfortably in the institution. </a:t>
            </a:r>
          </a:p>
          <a:p>
            <a:endParaRPr lang="en-IN" dirty="0" smtClean="0"/>
          </a:p>
          <a:p>
            <a:r>
              <a:rPr lang="en-IN" dirty="0" smtClean="0"/>
              <a:t>The institution will also provide enabling environment for the service providers to provide quality standards</a:t>
            </a:r>
            <a:r>
              <a:rPr lang="en-IN" b="1" dirty="0" smtClean="0"/>
              <a:t>.”</a:t>
            </a:r>
            <a:endParaRPr lang="en-IN" dirty="0" smtClean="0"/>
          </a:p>
          <a:p>
            <a:endParaRPr lang="en-IN"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components</a:t>
            </a:r>
            <a:endParaRPr lang="en-IN" dirty="0"/>
          </a:p>
        </p:txBody>
      </p:sp>
      <p:sp>
        <p:nvSpPr>
          <p:cNvPr id="3" name="Content Placeholder 2"/>
          <p:cNvSpPr>
            <a:spLocks noGrp="1"/>
          </p:cNvSpPr>
          <p:nvPr>
            <p:ph idx="1"/>
          </p:nvPr>
        </p:nvSpPr>
        <p:spPr/>
        <p:txBody>
          <a:bodyPr/>
          <a:lstStyle/>
          <a:p>
            <a:r>
              <a:rPr lang="en-US" dirty="0" smtClean="0"/>
              <a:t>Patient Care (equipment, </a:t>
            </a:r>
            <a:r>
              <a:rPr lang="en-US" dirty="0" err="1" smtClean="0"/>
              <a:t>drug,Support</a:t>
            </a:r>
            <a:r>
              <a:rPr lang="en-US" dirty="0" smtClean="0"/>
              <a:t> services)</a:t>
            </a:r>
          </a:p>
          <a:p>
            <a:pPr>
              <a:buNone/>
            </a:pPr>
            <a:endParaRPr lang="en-US" dirty="0" smtClean="0"/>
          </a:p>
          <a:p>
            <a:r>
              <a:rPr lang="en-US" dirty="0" smtClean="0"/>
              <a:t>Patient Safety (protocols)</a:t>
            </a:r>
          </a:p>
          <a:p>
            <a:pPr>
              <a:buNone/>
            </a:pPr>
            <a:endParaRPr lang="en-US" dirty="0" smtClean="0"/>
          </a:p>
          <a:p>
            <a:r>
              <a:rPr lang="en-US" dirty="0" smtClean="0"/>
              <a:t>Patient Stay (bed, linen, food)</a:t>
            </a:r>
          </a:p>
          <a:p>
            <a:pPr>
              <a:buNone/>
            </a:pPr>
            <a:endParaRPr lang="en-US" dirty="0" smtClean="0"/>
          </a:p>
          <a:p>
            <a:r>
              <a:rPr lang="en-US" dirty="0" smtClean="0"/>
              <a:t>Patient Feedback</a:t>
            </a:r>
            <a:endParaRPr lang="en-IN"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FFH</a:t>
            </a:r>
            <a:endParaRPr lang="en-IN" dirty="0"/>
          </a:p>
        </p:txBody>
      </p:sp>
      <p:pic>
        <p:nvPicPr>
          <p:cNvPr id="27650" name="Picture 2"/>
          <p:cNvPicPr>
            <a:picLocks noGrp="1" noChangeAspect="1" noChangeArrowheads="1"/>
          </p:cNvPicPr>
          <p:nvPr>
            <p:ph idx="1"/>
          </p:nvPr>
        </p:nvPicPr>
        <p:blipFill>
          <a:blip r:embed="rId2" cstate="print"/>
          <a:srcRect/>
          <a:stretch>
            <a:fillRect/>
          </a:stretch>
        </p:blipFill>
        <p:spPr bwMode="auto">
          <a:xfrm>
            <a:off x="-1188640" y="188640"/>
            <a:ext cx="10332640" cy="666936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pic>
        <p:nvPicPr>
          <p:cNvPr id="28674" name="Picture 2"/>
          <p:cNvPicPr>
            <a:picLocks noGrp="1" noChangeAspect="1" noChangeArrowheads="1"/>
          </p:cNvPicPr>
          <p:nvPr>
            <p:ph idx="1"/>
          </p:nvPr>
        </p:nvPicPr>
        <p:blipFill>
          <a:blip r:embed="rId2" cstate="print"/>
          <a:srcRect/>
          <a:stretch>
            <a:fillRect/>
          </a:stretch>
        </p:blipFill>
        <p:spPr bwMode="auto">
          <a:xfrm>
            <a:off x="-1332656" y="0"/>
            <a:ext cx="10801200" cy="7029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Aim</a:t>
            </a:r>
            <a:endParaRPr lang="en-IN" dirty="0"/>
          </a:p>
        </p:txBody>
      </p:sp>
      <p:sp>
        <p:nvSpPr>
          <p:cNvPr id="3" name="Content Placeholder 2"/>
          <p:cNvSpPr>
            <a:spLocks noGrp="1"/>
          </p:cNvSpPr>
          <p:nvPr>
            <p:ph idx="1"/>
          </p:nvPr>
        </p:nvSpPr>
        <p:spPr/>
        <p:txBody>
          <a:bodyPr/>
          <a:lstStyle/>
          <a:p>
            <a:endParaRPr lang="en-US" dirty="0" smtClean="0"/>
          </a:p>
          <a:p>
            <a:endParaRPr lang="en-US" dirty="0" smtClean="0"/>
          </a:p>
          <a:p>
            <a:endParaRPr lang="en-US" dirty="0" smtClean="0"/>
          </a:p>
          <a:p>
            <a:pPr>
              <a:buNone/>
            </a:pPr>
            <a:r>
              <a:rPr lang="en-US" dirty="0" smtClean="0"/>
              <a:t>FFH certificate for the District Hospital, Banka</a:t>
            </a:r>
            <a:endParaRPr lang="en-IN"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588680"/>
          </a:xfrm>
        </p:spPr>
        <p:txBody>
          <a:bodyPr/>
          <a:lstStyle/>
          <a:p>
            <a:r>
              <a:rPr lang="en-US" dirty="0" smtClean="0"/>
              <a:t>objective</a:t>
            </a:r>
            <a:endParaRPr lang="en-IN" dirty="0"/>
          </a:p>
        </p:txBody>
      </p:sp>
      <p:sp>
        <p:nvSpPr>
          <p:cNvPr id="3" name="Content Placeholder 2"/>
          <p:cNvSpPr>
            <a:spLocks noGrp="1"/>
          </p:cNvSpPr>
          <p:nvPr>
            <p:ph idx="1"/>
          </p:nvPr>
        </p:nvSpPr>
        <p:spPr>
          <a:xfrm>
            <a:off x="0" y="908720"/>
            <a:ext cx="8100392" cy="5949280"/>
          </a:xfrm>
        </p:spPr>
        <p:txBody>
          <a:bodyPr>
            <a:normAutofit/>
          </a:bodyPr>
          <a:lstStyle/>
          <a:p>
            <a:pPr>
              <a:buNone/>
            </a:pPr>
            <a:r>
              <a:rPr lang="en-IN" b="1" dirty="0" smtClean="0"/>
              <a:t>General Objective:</a:t>
            </a:r>
            <a:endParaRPr lang="en-IN" dirty="0" smtClean="0"/>
          </a:p>
          <a:p>
            <a:r>
              <a:rPr lang="en-IN" dirty="0" smtClean="0"/>
              <a:t>This study is an attempt to study the situation of health infrastructure at District Hospital, Banka District Bihar to develop the self sustainable model of working &amp; for optimum utilisation of the available resources. </a:t>
            </a:r>
          </a:p>
          <a:p>
            <a:pPr>
              <a:buNone/>
            </a:pPr>
            <a:r>
              <a:rPr lang="en-IN" b="1" dirty="0" smtClean="0"/>
              <a:t>Specific Objective</a:t>
            </a:r>
            <a:r>
              <a:rPr lang="en-IN" b="1" u="sng" dirty="0" smtClean="0"/>
              <a:t>: </a:t>
            </a:r>
            <a:endParaRPr lang="en-IN" dirty="0" smtClean="0"/>
          </a:p>
          <a:p>
            <a:pPr lvl="0"/>
            <a:r>
              <a:rPr lang="en-IN" dirty="0" smtClean="0"/>
              <a:t>To ensure the optimum utilisation of the available resources</a:t>
            </a:r>
          </a:p>
          <a:p>
            <a:pPr lvl="0"/>
            <a:r>
              <a:rPr lang="en-IN" dirty="0" smtClean="0"/>
              <a:t>To identify the gaps as per FFHI norms &amp; guideline in related facilities</a:t>
            </a:r>
          </a:p>
          <a:p>
            <a:pPr lvl="0"/>
            <a:r>
              <a:rPr lang="en-IN" dirty="0" smtClean="0"/>
              <a:t>To implement plan of action based on assessment.</a:t>
            </a:r>
          </a:p>
          <a:p>
            <a:pPr lvl="0"/>
            <a:r>
              <a:rPr lang="en-IN" dirty="0" smtClean="0"/>
              <a:t>To develop a self sustainable model.</a:t>
            </a:r>
          </a:p>
          <a:p>
            <a:endParaRPr lang="en-IN"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methodology</a:t>
            </a:r>
            <a:endParaRPr lang="en-IN" dirty="0"/>
          </a:p>
        </p:txBody>
      </p:sp>
      <p:sp>
        <p:nvSpPr>
          <p:cNvPr id="3" name="Content Placeholder 2"/>
          <p:cNvSpPr>
            <a:spLocks noGrp="1"/>
          </p:cNvSpPr>
          <p:nvPr>
            <p:ph idx="1"/>
          </p:nvPr>
        </p:nvSpPr>
        <p:spPr/>
        <p:txBody>
          <a:bodyPr>
            <a:normAutofit lnSpcReduction="10000"/>
          </a:bodyPr>
          <a:lstStyle/>
          <a:p>
            <a:r>
              <a:rPr lang="en-IN" b="1" dirty="0" smtClean="0"/>
              <a:t>Study Period</a:t>
            </a:r>
            <a:r>
              <a:rPr lang="en-IN" dirty="0" smtClean="0"/>
              <a:t>: Three month (Jan 15 to April 15)</a:t>
            </a:r>
          </a:p>
          <a:p>
            <a:r>
              <a:rPr lang="en-IN" b="1" dirty="0" smtClean="0"/>
              <a:t>Study Area</a:t>
            </a:r>
            <a:r>
              <a:rPr lang="en-IN" dirty="0" smtClean="0"/>
              <a:t> District Hospital, Banka</a:t>
            </a:r>
          </a:p>
          <a:p>
            <a:r>
              <a:rPr lang="en-IN" b="1" dirty="0" smtClean="0"/>
              <a:t>Sampling technique &amp; sample Size: </a:t>
            </a:r>
            <a:endParaRPr lang="en-IN" dirty="0" smtClean="0"/>
          </a:p>
          <a:p>
            <a:pPr>
              <a:buNone/>
            </a:pPr>
            <a:r>
              <a:rPr lang="en-IN" b="1" dirty="0" smtClean="0"/>
              <a:t>        </a:t>
            </a:r>
            <a:r>
              <a:rPr lang="en-IN" dirty="0" smtClean="0"/>
              <a:t>All department of Hospital assessed as per FFHI standard, &amp; FGD was conducted  with entire hospital staff.</a:t>
            </a:r>
          </a:p>
          <a:p>
            <a:r>
              <a:rPr lang="en-IN" b="1" dirty="0" smtClean="0"/>
              <a:t>Description of Tool used for data collection</a:t>
            </a:r>
            <a:endParaRPr lang="en-IN" dirty="0" smtClean="0"/>
          </a:p>
          <a:p>
            <a:pPr lvl="0">
              <a:buNone/>
            </a:pPr>
            <a:r>
              <a:rPr lang="en-IN" dirty="0" smtClean="0"/>
              <a:t>           FGD </a:t>
            </a:r>
          </a:p>
          <a:p>
            <a:pPr lvl="0">
              <a:buNone/>
            </a:pPr>
            <a:r>
              <a:rPr lang="en-IN" dirty="0" smtClean="0"/>
              <a:t>           FFHI &amp; IPHS Standard guideline &amp;</a:t>
            </a:r>
          </a:p>
          <a:p>
            <a:pPr>
              <a:buNone/>
            </a:pPr>
            <a:r>
              <a:rPr lang="en-IN" dirty="0" smtClean="0"/>
              <a:t>           Secondary data</a:t>
            </a:r>
          </a:p>
          <a:p>
            <a:endParaRPr lang="en-IN" dirty="0" smtClean="0"/>
          </a:p>
          <a:p>
            <a:endParaRPr lang="en-IN"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151</TotalTime>
  <Words>1045</Words>
  <Application>Microsoft Office PowerPoint</Application>
  <PresentationFormat>On-screen Show (4:3)</PresentationFormat>
  <Paragraphs>182</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Opulent</vt:lpstr>
      <vt:lpstr>Situation Analysis of District Hospital, Banka &amp; FFH Certification </vt:lpstr>
      <vt:lpstr>Department for international development (DFID)</vt:lpstr>
      <vt:lpstr>Family friendly hospital</vt:lpstr>
      <vt:lpstr>components</vt:lpstr>
      <vt:lpstr>WHY FFH</vt:lpstr>
      <vt:lpstr>Slide 6</vt:lpstr>
      <vt:lpstr>                     Aim</vt:lpstr>
      <vt:lpstr>objective</vt:lpstr>
      <vt:lpstr>methodology</vt:lpstr>
      <vt:lpstr>Cont..</vt:lpstr>
      <vt:lpstr>Results &amp; analysis…..  OPD &amp; IPD</vt:lpstr>
      <vt:lpstr>Results &amp; ANalysis</vt:lpstr>
      <vt:lpstr>Cont..</vt:lpstr>
      <vt:lpstr>Slide 14</vt:lpstr>
      <vt:lpstr>Patient Feedback</vt:lpstr>
      <vt:lpstr>FUND Utilisation Pattern (RKS)</vt:lpstr>
      <vt:lpstr>OPD patient survey</vt:lpstr>
      <vt:lpstr>Evalation of Hospital for FFH</vt:lpstr>
      <vt:lpstr>Results</vt:lpstr>
      <vt:lpstr>Cont..</vt:lpstr>
      <vt:lpstr>Recommendation</vt:lpstr>
      <vt:lpstr>Cont..</vt:lpstr>
      <vt:lpstr>Cont..</vt:lpstr>
      <vt:lpstr>Limitations</vt:lpstr>
      <vt:lpstr>References</vt:lpstr>
      <vt:lpstr>              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Anand</dc:creator>
  <cp:lastModifiedBy>Anand</cp:lastModifiedBy>
  <cp:revision>43</cp:revision>
  <dcterms:created xsi:type="dcterms:W3CDTF">2012-04-30T17:57:49Z</dcterms:created>
  <dcterms:modified xsi:type="dcterms:W3CDTF">2012-05-01T00:52:30Z</dcterms:modified>
</cp:coreProperties>
</file>