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chart10.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charts/chart8.xml" ContentType="application/vnd.openxmlformats-officedocument.drawingml.chart+xml"/>
  <Override PartName="/ppt/charts/chart12.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2" r:id="rId5"/>
    <p:sldId id="263" r:id="rId6"/>
    <p:sldId id="264" r:id="rId7"/>
    <p:sldId id="267" r:id="rId8"/>
    <p:sldId id="268" r:id="rId9"/>
    <p:sldId id="272" r:id="rId10"/>
    <p:sldId id="274" r:id="rId11"/>
    <p:sldId id="275" r:id="rId12"/>
    <p:sldId id="300" r:id="rId13"/>
    <p:sldId id="276" r:id="rId14"/>
    <p:sldId id="277" r:id="rId15"/>
    <p:sldId id="278" r:id="rId16"/>
    <p:sldId id="281" r:id="rId17"/>
    <p:sldId id="283" r:id="rId18"/>
    <p:sldId id="284" r:id="rId19"/>
    <p:sldId id="285" r:id="rId20"/>
    <p:sldId id="286" r:id="rId21"/>
    <p:sldId id="287" r:id="rId22"/>
    <p:sldId id="288" r:id="rId23"/>
    <p:sldId id="301" r:id="rId24"/>
    <p:sldId id="302" r:id="rId25"/>
    <p:sldId id="289" r:id="rId26"/>
    <p:sldId id="290" r:id="rId27"/>
    <p:sldId id="291" r:id="rId28"/>
    <p:sldId id="293" r:id="rId29"/>
    <p:sldId id="294" r:id="rId30"/>
    <p:sldId id="308" r:id="rId31"/>
    <p:sldId id="295" r:id="rId32"/>
    <p:sldId id="304" r:id="rId33"/>
    <p:sldId id="305" r:id="rId34"/>
    <p:sldId id="306" r:id="rId35"/>
    <p:sldId id="307" r:id="rId36"/>
    <p:sldId id="296" r:id="rId37"/>
    <p:sldId id="297" r:id="rId38"/>
    <p:sldId id="299" r:id="rId39"/>
    <p:sldId id="303"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590" autoAdjust="0"/>
  </p:normalViewPr>
  <p:slideViewPr>
    <p:cSldViewPr>
      <p:cViewPr varScale="1">
        <p:scale>
          <a:sx n="66" d="100"/>
          <a:sy n="66" d="100"/>
        </p:scale>
        <p:origin x="-152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iihmr%202010\Desktop\graphs.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Documents%20and%20Settings\iihmr%202010\Desktop\graphs.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Documents%20and%20Settings\iihmr%202010\Desktop\graphs.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Documents%20and%20Settings\iihmr%202010\Desktop\graph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s%20and%20Settings\iihmr%202010\Desktop\graph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Documents%20and%20Settings\iihmr%202010\Desktop\graph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Documents%20and%20Settings\iihmr%202010\Desktop\graphs.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Documents%20and%20Settings\iihmr%202010\Desktop\graphs.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Documents%20and%20Settings\iihmr%202010\Desktop\graphs.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Documents%20and%20Settings\iihmr%202010\Desktop\graphs.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Documents%20and%20Settings\iihmr%202010\Desktop\graphs.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Documents%20and%20Settings\home\Desktop\my%20project%20of%20pt.safety\pat%20saf1(saket,PPA,GGN).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44"/>
  <c:chart>
    <c:plotArea>
      <c:layout/>
      <c:barChart>
        <c:barDir val="col"/>
        <c:grouping val="stacked"/>
        <c:ser>
          <c:idx val="0"/>
          <c:order val="0"/>
          <c:dLbls>
            <c:txPr>
              <a:bodyPr/>
              <a:lstStyle/>
              <a:p>
                <a:pPr>
                  <a:defRPr sz="2000" b="1">
                    <a:solidFill>
                      <a:schemeClr val="tx1"/>
                    </a:solidFill>
                    <a:latin typeface="Times New Roman" pitchFamily="18" charset="0"/>
                    <a:cs typeface="Times New Roman" pitchFamily="18" charset="0"/>
                  </a:defRPr>
                </a:pPr>
                <a:endParaRPr lang="en-US"/>
              </a:p>
            </c:txPr>
            <c:showVal val="1"/>
          </c:dLbls>
          <c:cat>
            <c:strRef>
              <c:f>Sheet2!$C$5:$C$9</c:f>
              <c:strCache>
                <c:ptCount val="5"/>
                <c:pt idx="0">
                  <c:v>never</c:v>
                </c:pt>
                <c:pt idx="1">
                  <c:v>rarely</c:v>
                </c:pt>
                <c:pt idx="2">
                  <c:v>sometimes</c:v>
                </c:pt>
                <c:pt idx="3">
                  <c:v>most o times</c:v>
                </c:pt>
                <c:pt idx="4">
                  <c:v>always</c:v>
                </c:pt>
              </c:strCache>
            </c:strRef>
          </c:cat>
          <c:val>
            <c:numRef>
              <c:f>Sheet2!$D$5:$D$9</c:f>
              <c:numCache>
                <c:formatCode>General</c:formatCode>
                <c:ptCount val="5"/>
                <c:pt idx="0">
                  <c:v>4</c:v>
                </c:pt>
                <c:pt idx="1">
                  <c:v>8</c:v>
                </c:pt>
                <c:pt idx="2">
                  <c:v>10</c:v>
                </c:pt>
                <c:pt idx="3">
                  <c:v>30</c:v>
                </c:pt>
                <c:pt idx="4">
                  <c:v>49</c:v>
                </c:pt>
              </c:numCache>
            </c:numRef>
          </c:val>
        </c:ser>
        <c:dLbls>
          <c:showVal val="1"/>
        </c:dLbls>
        <c:gapWidth val="75"/>
        <c:overlap val="100"/>
        <c:axId val="52396416"/>
        <c:axId val="52397952"/>
      </c:barChart>
      <c:catAx>
        <c:axId val="52396416"/>
        <c:scaling>
          <c:orientation val="minMax"/>
        </c:scaling>
        <c:axPos val="b"/>
        <c:majorTickMark val="none"/>
        <c:tickLblPos val="nextTo"/>
        <c:txPr>
          <a:bodyPr/>
          <a:lstStyle/>
          <a:p>
            <a:pPr>
              <a:defRPr sz="1800">
                <a:latin typeface="Times New Roman" pitchFamily="18" charset="0"/>
                <a:cs typeface="Times New Roman" pitchFamily="18" charset="0"/>
              </a:defRPr>
            </a:pPr>
            <a:endParaRPr lang="en-US"/>
          </a:p>
        </c:txPr>
        <c:crossAx val="52397952"/>
        <c:crosses val="autoZero"/>
        <c:auto val="1"/>
        <c:lblAlgn val="ctr"/>
        <c:lblOffset val="100"/>
      </c:catAx>
      <c:valAx>
        <c:axId val="52397952"/>
        <c:scaling>
          <c:orientation val="minMax"/>
        </c:scaling>
        <c:axPos val="l"/>
        <c:numFmt formatCode="General" sourceLinked="1"/>
        <c:majorTickMark val="none"/>
        <c:tickLblPos val="nextTo"/>
        <c:crossAx val="52396416"/>
        <c:crosses val="autoZero"/>
        <c:crossBetween val="between"/>
      </c:valAx>
    </c:plotArea>
    <c:plotVisOnly val="1"/>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US"/>
  <c:style val="44"/>
  <c:chart>
    <c:plotArea>
      <c:layout/>
      <c:barChart>
        <c:barDir val="col"/>
        <c:grouping val="stacked"/>
        <c:ser>
          <c:idx val="0"/>
          <c:order val="0"/>
          <c:cat>
            <c:strRef>
              <c:f>Sheet15!$B$3:$B$7</c:f>
              <c:strCache>
                <c:ptCount val="5"/>
                <c:pt idx="0">
                  <c:v>STRONGLY DISAGREE</c:v>
                </c:pt>
                <c:pt idx="1">
                  <c:v>DISAGREE</c:v>
                </c:pt>
                <c:pt idx="2">
                  <c:v>NEITHER</c:v>
                </c:pt>
                <c:pt idx="3">
                  <c:v>AGREE</c:v>
                </c:pt>
                <c:pt idx="4">
                  <c:v>STRONGLY AGREE</c:v>
                </c:pt>
              </c:strCache>
            </c:strRef>
          </c:cat>
          <c:val>
            <c:numRef>
              <c:f>Sheet15!$C$3:$C$7</c:f>
              <c:numCache>
                <c:formatCode>General</c:formatCode>
                <c:ptCount val="5"/>
              </c:numCache>
            </c:numRef>
          </c:val>
        </c:ser>
        <c:ser>
          <c:idx val="1"/>
          <c:order val="1"/>
          <c:dLbls>
            <c:txPr>
              <a:bodyPr/>
              <a:lstStyle/>
              <a:p>
                <a:pPr>
                  <a:defRPr sz="1800" b="1">
                    <a:solidFill>
                      <a:schemeClr val="tx1"/>
                    </a:solidFill>
                  </a:defRPr>
                </a:pPr>
                <a:endParaRPr lang="en-US"/>
              </a:p>
            </c:txPr>
            <c:showVal val="1"/>
          </c:dLbls>
          <c:cat>
            <c:strRef>
              <c:f>Sheet15!$B$3:$B$7</c:f>
              <c:strCache>
                <c:ptCount val="5"/>
                <c:pt idx="0">
                  <c:v>STRONGLY DISAGREE</c:v>
                </c:pt>
                <c:pt idx="1">
                  <c:v>DISAGREE</c:v>
                </c:pt>
                <c:pt idx="2">
                  <c:v>NEITHER</c:v>
                </c:pt>
                <c:pt idx="3">
                  <c:v>AGREE</c:v>
                </c:pt>
                <c:pt idx="4">
                  <c:v>STRONGLY AGREE</c:v>
                </c:pt>
              </c:strCache>
            </c:strRef>
          </c:cat>
          <c:val>
            <c:numRef>
              <c:f>Sheet15!$D$3:$D$7</c:f>
              <c:numCache>
                <c:formatCode>General</c:formatCode>
                <c:ptCount val="5"/>
                <c:pt idx="0">
                  <c:v>13</c:v>
                </c:pt>
                <c:pt idx="1">
                  <c:v>45</c:v>
                </c:pt>
                <c:pt idx="2">
                  <c:v>18</c:v>
                </c:pt>
                <c:pt idx="3">
                  <c:v>9</c:v>
                </c:pt>
                <c:pt idx="4">
                  <c:v>14</c:v>
                </c:pt>
              </c:numCache>
            </c:numRef>
          </c:val>
        </c:ser>
        <c:dLbls>
          <c:showVal val="1"/>
        </c:dLbls>
        <c:gapWidth val="75"/>
        <c:overlap val="100"/>
        <c:axId val="53326976"/>
        <c:axId val="53328512"/>
      </c:barChart>
      <c:catAx>
        <c:axId val="53326976"/>
        <c:scaling>
          <c:orientation val="minMax"/>
        </c:scaling>
        <c:axPos val="b"/>
        <c:majorTickMark val="none"/>
        <c:tickLblPos val="nextTo"/>
        <c:txPr>
          <a:bodyPr/>
          <a:lstStyle/>
          <a:p>
            <a:pPr>
              <a:defRPr sz="1400">
                <a:latin typeface="Times New Roman" pitchFamily="18" charset="0"/>
                <a:cs typeface="Times New Roman" pitchFamily="18" charset="0"/>
              </a:defRPr>
            </a:pPr>
            <a:endParaRPr lang="en-US"/>
          </a:p>
        </c:txPr>
        <c:crossAx val="53328512"/>
        <c:crosses val="autoZero"/>
        <c:auto val="1"/>
        <c:lblAlgn val="ctr"/>
        <c:lblOffset val="100"/>
      </c:catAx>
      <c:valAx>
        <c:axId val="53328512"/>
        <c:scaling>
          <c:orientation val="minMax"/>
        </c:scaling>
        <c:axPos val="l"/>
        <c:numFmt formatCode="General" sourceLinked="1"/>
        <c:majorTickMark val="none"/>
        <c:tickLblPos val="nextTo"/>
        <c:crossAx val="53326976"/>
        <c:crosses val="autoZero"/>
        <c:crossBetween val="between"/>
      </c:valAx>
    </c:plotArea>
    <c:plotVisOnly val="1"/>
  </c:chart>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n-US"/>
  <c:style val="44"/>
  <c:chart>
    <c:plotArea>
      <c:layout/>
      <c:barChart>
        <c:barDir val="col"/>
        <c:grouping val="stacked"/>
        <c:ser>
          <c:idx val="0"/>
          <c:order val="0"/>
          <c:cat>
            <c:strRef>
              <c:f>Sheet16!$B$3:$B$7</c:f>
              <c:strCache>
                <c:ptCount val="5"/>
                <c:pt idx="0">
                  <c:v>STRONGLY DISAGREE</c:v>
                </c:pt>
                <c:pt idx="1">
                  <c:v>DISAGREE</c:v>
                </c:pt>
                <c:pt idx="2">
                  <c:v>NEITHER</c:v>
                </c:pt>
                <c:pt idx="3">
                  <c:v>AGREE</c:v>
                </c:pt>
                <c:pt idx="4">
                  <c:v>STRONGLY AGREE</c:v>
                </c:pt>
              </c:strCache>
            </c:strRef>
          </c:cat>
          <c:val>
            <c:numRef>
              <c:f>Sheet16!$C$3:$C$7</c:f>
              <c:numCache>
                <c:formatCode>General</c:formatCode>
                <c:ptCount val="5"/>
              </c:numCache>
            </c:numRef>
          </c:val>
        </c:ser>
        <c:ser>
          <c:idx val="1"/>
          <c:order val="1"/>
          <c:dLbls>
            <c:txPr>
              <a:bodyPr/>
              <a:lstStyle/>
              <a:p>
                <a:pPr>
                  <a:defRPr sz="2000">
                    <a:solidFill>
                      <a:schemeClr val="tx1"/>
                    </a:solidFill>
                    <a:latin typeface="Times New Roman" pitchFamily="18" charset="0"/>
                    <a:cs typeface="Times New Roman" pitchFamily="18" charset="0"/>
                  </a:defRPr>
                </a:pPr>
                <a:endParaRPr lang="en-US"/>
              </a:p>
            </c:txPr>
            <c:showVal val="1"/>
          </c:dLbls>
          <c:cat>
            <c:strRef>
              <c:f>Sheet16!$B$3:$B$7</c:f>
              <c:strCache>
                <c:ptCount val="5"/>
                <c:pt idx="0">
                  <c:v>STRONGLY DISAGREE</c:v>
                </c:pt>
                <c:pt idx="1">
                  <c:v>DISAGREE</c:v>
                </c:pt>
                <c:pt idx="2">
                  <c:v>NEITHER</c:v>
                </c:pt>
                <c:pt idx="3">
                  <c:v>AGREE</c:v>
                </c:pt>
                <c:pt idx="4">
                  <c:v>STRONGLY AGREE</c:v>
                </c:pt>
              </c:strCache>
            </c:strRef>
          </c:cat>
          <c:val>
            <c:numRef>
              <c:f>Sheet16!$D$3:$D$7</c:f>
              <c:numCache>
                <c:formatCode>General</c:formatCode>
                <c:ptCount val="5"/>
                <c:pt idx="0">
                  <c:v>5</c:v>
                </c:pt>
                <c:pt idx="1">
                  <c:v>7</c:v>
                </c:pt>
                <c:pt idx="2">
                  <c:v>11</c:v>
                </c:pt>
                <c:pt idx="3">
                  <c:v>47</c:v>
                </c:pt>
                <c:pt idx="4">
                  <c:v>28</c:v>
                </c:pt>
              </c:numCache>
            </c:numRef>
          </c:val>
        </c:ser>
        <c:dLbls>
          <c:showVal val="1"/>
        </c:dLbls>
        <c:gapWidth val="75"/>
        <c:overlap val="100"/>
        <c:axId val="53554176"/>
        <c:axId val="53560064"/>
      </c:barChart>
      <c:catAx>
        <c:axId val="53554176"/>
        <c:scaling>
          <c:orientation val="minMax"/>
        </c:scaling>
        <c:axPos val="b"/>
        <c:majorTickMark val="none"/>
        <c:tickLblPos val="nextTo"/>
        <c:txPr>
          <a:bodyPr/>
          <a:lstStyle/>
          <a:p>
            <a:pPr>
              <a:defRPr sz="1600">
                <a:latin typeface="Times New Roman" pitchFamily="18" charset="0"/>
                <a:cs typeface="Times New Roman" pitchFamily="18" charset="0"/>
              </a:defRPr>
            </a:pPr>
            <a:endParaRPr lang="en-US"/>
          </a:p>
        </c:txPr>
        <c:crossAx val="53560064"/>
        <c:crosses val="autoZero"/>
        <c:auto val="1"/>
        <c:lblAlgn val="ctr"/>
        <c:lblOffset val="100"/>
      </c:catAx>
      <c:valAx>
        <c:axId val="53560064"/>
        <c:scaling>
          <c:orientation val="minMax"/>
        </c:scaling>
        <c:axPos val="l"/>
        <c:numFmt formatCode="General" sourceLinked="1"/>
        <c:majorTickMark val="none"/>
        <c:tickLblPos val="nextTo"/>
        <c:crossAx val="53554176"/>
        <c:crosses val="autoZero"/>
        <c:crossBetween val="between"/>
      </c:valAx>
    </c:plotArea>
    <c:plotVisOnly val="1"/>
  </c:chart>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n-US"/>
  <c:style val="44"/>
  <c:chart>
    <c:plotArea>
      <c:layout/>
      <c:barChart>
        <c:barDir val="col"/>
        <c:grouping val="stacked"/>
        <c:ser>
          <c:idx val="0"/>
          <c:order val="0"/>
          <c:cat>
            <c:strRef>
              <c:f>Sheet18!$B$3:$B$7</c:f>
              <c:strCache>
                <c:ptCount val="5"/>
                <c:pt idx="0">
                  <c:v>STRONGLY DISAGREE</c:v>
                </c:pt>
                <c:pt idx="1">
                  <c:v>DISAGREE</c:v>
                </c:pt>
                <c:pt idx="2">
                  <c:v>NEITHER</c:v>
                </c:pt>
                <c:pt idx="3">
                  <c:v>AGREE</c:v>
                </c:pt>
                <c:pt idx="4">
                  <c:v>STRONGLY AGREE</c:v>
                </c:pt>
              </c:strCache>
            </c:strRef>
          </c:cat>
          <c:val>
            <c:numRef>
              <c:f>Sheet18!$C$3:$C$7</c:f>
              <c:numCache>
                <c:formatCode>General</c:formatCode>
                <c:ptCount val="5"/>
              </c:numCache>
            </c:numRef>
          </c:val>
        </c:ser>
        <c:ser>
          <c:idx val="1"/>
          <c:order val="1"/>
          <c:dLbls>
            <c:txPr>
              <a:bodyPr/>
              <a:lstStyle/>
              <a:p>
                <a:pPr>
                  <a:defRPr sz="2800" b="1">
                    <a:solidFill>
                      <a:schemeClr val="tx1"/>
                    </a:solidFill>
                  </a:defRPr>
                </a:pPr>
                <a:endParaRPr lang="en-US"/>
              </a:p>
            </c:txPr>
            <c:showVal val="1"/>
          </c:dLbls>
          <c:cat>
            <c:strRef>
              <c:f>Sheet18!$B$3:$B$7</c:f>
              <c:strCache>
                <c:ptCount val="5"/>
                <c:pt idx="0">
                  <c:v>STRONGLY DISAGREE</c:v>
                </c:pt>
                <c:pt idx="1">
                  <c:v>DISAGREE</c:v>
                </c:pt>
                <c:pt idx="2">
                  <c:v>NEITHER</c:v>
                </c:pt>
                <c:pt idx="3">
                  <c:v>AGREE</c:v>
                </c:pt>
                <c:pt idx="4">
                  <c:v>STRONGLY AGREE</c:v>
                </c:pt>
              </c:strCache>
            </c:strRef>
          </c:cat>
          <c:val>
            <c:numRef>
              <c:f>Sheet18!$D$3:$D$7</c:f>
              <c:numCache>
                <c:formatCode>General</c:formatCode>
                <c:ptCount val="5"/>
                <c:pt idx="0">
                  <c:v>9</c:v>
                </c:pt>
                <c:pt idx="1">
                  <c:v>17</c:v>
                </c:pt>
                <c:pt idx="2">
                  <c:v>9</c:v>
                </c:pt>
                <c:pt idx="3">
                  <c:v>37</c:v>
                </c:pt>
                <c:pt idx="4">
                  <c:v>25</c:v>
                </c:pt>
              </c:numCache>
            </c:numRef>
          </c:val>
        </c:ser>
        <c:dLbls>
          <c:showVal val="1"/>
        </c:dLbls>
        <c:gapWidth val="75"/>
        <c:overlap val="100"/>
        <c:axId val="53610368"/>
        <c:axId val="53611904"/>
      </c:barChart>
      <c:catAx>
        <c:axId val="53610368"/>
        <c:scaling>
          <c:orientation val="minMax"/>
        </c:scaling>
        <c:axPos val="b"/>
        <c:majorTickMark val="none"/>
        <c:tickLblPos val="nextTo"/>
        <c:txPr>
          <a:bodyPr/>
          <a:lstStyle/>
          <a:p>
            <a:pPr>
              <a:defRPr sz="1800">
                <a:latin typeface="Times New Roman" pitchFamily="18" charset="0"/>
                <a:cs typeface="Times New Roman" pitchFamily="18" charset="0"/>
              </a:defRPr>
            </a:pPr>
            <a:endParaRPr lang="en-US"/>
          </a:p>
        </c:txPr>
        <c:crossAx val="53611904"/>
        <c:crosses val="autoZero"/>
        <c:auto val="1"/>
        <c:lblAlgn val="ctr"/>
        <c:lblOffset val="100"/>
      </c:catAx>
      <c:valAx>
        <c:axId val="53611904"/>
        <c:scaling>
          <c:orientation val="minMax"/>
        </c:scaling>
        <c:axPos val="l"/>
        <c:numFmt formatCode="General" sourceLinked="1"/>
        <c:majorTickMark val="none"/>
        <c:tickLblPos val="nextTo"/>
        <c:crossAx val="53610368"/>
        <c:crosses val="autoZero"/>
        <c:crossBetween val="between"/>
      </c:valAx>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42"/>
  <c:chart>
    <c:plotArea>
      <c:layout/>
      <c:barChart>
        <c:barDir val="col"/>
        <c:grouping val="stacked"/>
        <c:ser>
          <c:idx val="1"/>
          <c:order val="0"/>
          <c:dLbls>
            <c:txPr>
              <a:bodyPr/>
              <a:lstStyle/>
              <a:p>
                <a:pPr>
                  <a:defRPr sz="2400" b="1">
                    <a:solidFill>
                      <a:schemeClr val="tx1"/>
                    </a:solidFill>
                    <a:latin typeface="Times New Roman" pitchFamily="18" charset="0"/>
                    <a:cs typeface="Times New Roman" pitchFamily="18" charset="0"/>
                  </a:defRPr>
                </a:pPr>
                <a:endParaRPr lang="en-US"/>
              </a:p>
            </c:txPr>
            <c:showVal val="1"/>
          </c:dLbls>
          <c:cat>
            <c:strRef>
              <c:f>Sheet4!$B$3:$B$7</c:f>
              <c:strCache>
                <c:ptCount val="5"/>
                <c:pt idx="0">
                  <c:v>NEVER</c:v>
                </c:pt>
                <c:pt idx="1">
                  <c:v>RARELY</c:v>
                </c:pt>
                <c:pt idx="2">
                  <c:v>SOMETIMES</c:v>
                </c:pt>
                <c:pt idx="3">
                  <c:v>MOST OF THE TIMES</c:v>
                </c:pt>
                <c:pt idx="4">
                  <c:v>ALWAYS</c:v>
                </c:pt>
              </c:strCache>
            </c:strRef>
          </c:cat>
          <c:val>
            <c:numRef>
              <c:f>Sheet4!$C$3:$C$7</c:f>
              <c:numCache>
                <c:formatCode>General</c:formatCode>
                <c:ptCount val="5"/>
                <c:pt idx="0">
                  <c:v>12</c:v>
                </c:pt>
                <c:pt idx="1">
                  <c:v>12</c:v>
                </c:pt>
                <c:pt idx="2">
                  <c:v>5</c:v>
                </c:pt>
                <c:pt idx="3">
                  <c:v>33</c:v>
                </c:pt>
                <c:pt idx="4">
                  <c:v>38</c:v>
                </c:pt>
              </c:numCache>
            </c:numRef>
          </c:val>
        </c:ser>
        <c:ser>
          <c:idx val="2"/>
          <c:order val="1"/>
          <c:cat>
            <c:strRef>
              <c:f>Sheet4!$B$3:$B$7</c:f>
              <c:strCache>
                <c:ptCount val="5"/>
                <c:pt idx="0">
                  <c:v>NEVER</c:v>
                </c:pt>
                <c:pt idx="1">
                  <c:v>RARELY</c:v>
                </c:pt>
                <c:pt idx="2">
                  <c:v>SOMETIMES</c:v>
                </c:pt>
                <c:pt idx="3">
                  <c:v>MOST OF THE TIMES</c:v>
                </c:pt>
                <c:pt idx="4">
                  <c:v>ALWAYS</c:v>
                </c:pt>
              </c:strCache>
            </c:strRef>
          </c:cat>
          <c:val>
            <c:numRef>
              <c:f>Sheet4!$D$3:$D$7</c:f>
              <c:numCache>
                <c:formatCode>General</c:formatCode>
                <c:ptCount val="5"/>
              </c:numCache>
            </c:numRef>
          </c:val>
        </c:ser>
        <c:ser>
          <c:idx val="3"/>
          <c:order val="2"/>
          <c:cat>
            <c:strRef>
              <c:f>Sheet4!$B$3:$B$7</c:f>
              <c:strCache>
                <c:ptCount val="5"/>
                <c:pt idx="0">
                  <c:v>NEVER</c:v>
                </c:pt>
                <c:pt idx="1">
                  <c:v>RARELY</c:v>
                </c:pt>
                <c:pt idx="2">
                  <c:v>SOMETIMES</c:v>
                </c:pt>
                <c:pt idx="3">
                  <c:v>MOST OF THE TIMES</c:v>
                </c:pt>
                <c:pt idx="4">
                  <c:v>ALWAYS</c:v>
                </c:pt>
              </c:strCache>
            </c:strRef>
          </c:cat>
          <c:val>
            <c:numRef>
              <c:f>Sheet4!$E$3:$E$7</c:f>
              <c:numCache>
                <c:formatCode>General</c:formatCode>
                <c:ptCount val="5"/>
              </c:numCache>
            </c:numRef>
          </c:val>
        </c:ser>
        <c:dLbls>
          <c:showVal val="1"/>
        </c:dLbls>
        <c:gapWidth val="75"/>
        <c:overlap val="100"/>
        <c:axId val="52760576"/>
        <c:axId val="52762112"/>
      </c:barChart>
      <c:catAx>
        <c:axId val="52760576"/>
        <c:scaling>
          <c:orientation val="minMax"/>
        </c:scaling>
        <c:axPos val="b"/>
        <c:majorTickMark val="none"/>
        <c:tickLblPos val="nextTo"/>
        <c:txPr>
          <a:bodyPr/>
          <a:lstStyle/>
          <a:p>
            <a:pPr>
              <a:defRPr sz="1800">
                <a:latin typeface="Times New Roman" pitchFamily="18" charset="0"/>
                <a:cs typeface="Times New Roman" pitchFamily="18" charset="0"/>
              </a:defRPr>
            </a:pPr>
            <a:endParaRPr lang="en-US"/>
          </a:p>
        </c:txPr>
        <c:crossAx val="52762112"/>
        <c:crosses val="autoZero"/>
        <c:auto val="1"/>
        <c:lblAlgn val="ctr"/>
        <c:lblOffset val="100"/>
      </c:catAx>
      <c:valAx>
        <c:axId val="52762112"/>
        <c:scaling>
          <c:orientation val="minMax"/>
        </c:scaling>
        <c:axPos val="l"/>
        <c:numFmt formatCode="General" sourceLinked="1"/>
        <c:majorTickMark val="none"/>
        <c:tickLblPos val="nextTo"/>
        <c:crossAx val="52760576"/>
        <c:crosses val="autoZero"/>
        <c:crossBetween val="between"/>
      </c:valAx>
    </c:plotArea>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44"/>
  <c:chart>
    <c:title>
      <c:layout/>
    </c:title>
    <c:view3D>
      <c:perspective val="30"/>
    </c:view3D>
    <c:plotArea>
      <c:layout/>
      <c:pie3DChart>
        <c:varyColors val="1"/>
        <c:ser>
          <c:idx val="0"/>
          <c:order val="0"/>
          <c:tx>
            <c:strRef>
              <c:f>Sheet5!$C$4</c:f>
              <c:strCache>
                <c:ptCount val="1"/>
                <c:pt idx="0">
                  <c:v>Percent</c:v>
                </c:pt>
              </c:strCache>
            </c:strRef>
          </c:tx>
          <c:explosion val="25"/>
          <c:dLbls>
            <c:txPr>
              <a:bodyPr/>
              <a:lstStyle/>
              <a:p>
                <a:pPr>
                  <a:defRPr sz="2400">
                    <a:solidFill>
                      <a:schemeClr val="bg1"/>
                    </a:solidFill>
                    <a:latin typeface="Times New Roman" pitchFamily="18" charset="0"/>
                    <a:cs typeface="Times New Roman" pitchFamily="18" charset="0"/>
                  </a:defRPr>
                </a:pPr>
                <a:endParaRPr lang="en-US"/>
              </a:p>
            </c:txPr>
            <c:showCatName val="1"/>
            <c:showPercent val="1"/>
            <c:showLeaderLines val="1"/>
          </c:dLbls>
          <c:cat>
            <c:multiLvlStrRef>
              <c:f>Sheet5!$A$5:$B$6</c:f>
              <c:multiLvlStrCache>
                <c:ptCount val="2"/>
                <c:lvl>
                  <c:pt idx="0">
                    <c:v>YES</c:v>
                  </c:pt>
                  <c:pt idx="1">
                    <c:v>NO</c:v>
                  </c:pt>
                </c:lvl>
                <c:lvl>
                  <c:pt idx="0">
                    <c:v>Valid</c:v>
                  </c:pt>
                </c:lvl>
              </c:multiLvlStrCache>
            </c:multiLvlStrRef>
          </c:cat>
          <c:val>
            <c:numRef>
              <c:f>Sheet5!$C$5:$C$6</c:f>
              <c:numCache>
                <c:formatCode>General</c:formatCode>
                <c:ptCount val="2"/>
                <c:pt idx="0">
                  <c:v>74.528301886792079</c:v>
                </c:pt>
                <c:pt idx="1">
                  <c:v>25.471698113207548</c:v>
                </c:pt>
              </c:numCache>
            </c:numRef>
          </c:val>
        </c:ser>
        <c:dLbls>
          <c:showCatName val="1"/>
          <c:showPercent val="1"/>
        </c:dLbls>
      </c:pie3DChart>
    </c:plotArea>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style val="44"/>
  <c:chart>
    <c:plotArea>
      <c:layout/>
      <c:barChart>
        <c:barDir val="col"/>
        <c:grouping val="stacked"/>
        <c:ser>
          <c:idx val="0"/>
          <c:order val="0"/>
          <c:dLbls>
            <c:dLblPos val="inEnd"/>
            <c:showVal val="1"/>
          </c:dLbls>
          <c:cat>
            <c:strRef>
              <c:f>Sheet9!$B$3:$B$7</c:f>
              <c:strCache>
                <c:ptCount val="5"/>
                <c:pt idx="0">
                  <c:v>NEVER</c:v>
                </c:pt>
                <c:pt idx="1">
                  <c:v>RARELY</c:v>
                </c:pt>
                <c:pt idx="2">
                  <c:v>SOMETIMES</c:v>
                </c:pt>
                <c:pt idx="3">
                  <c:v>MOST OF THE TIMES</c:v>
                </c:pt>
                <c:pt idx="4">
                  <c:v>ALWAYS</c:v>
                </c:pt>
              </c:strCache>
            </c:strRef>
          </c:cat>
          <c:val>
            <c:numRef>
              <c:f>Sheet9!$C$3:$C$7</c:f>
              <c:numCache>
                <c:formatCode>General</c:formatCode>
                <c:ptCount val="5"/>
              </c:numCache>
            </c:numRef>
          </c:val>
        </c:ser>
        <c:ser>
          <c:idx val="1"/>
          <c:order val="1"/>
          <c:dLbls>
            <c:txPr>
              <a:bodyPr/>
              <a:lstStyle/>
              <a:p>
                <a:pPr>
                  <a:defRPr sz="3200" b="1">
                    <a:solidFill>
                      <a:schemeClr val="tx1"/>
                    </a:solidFill>
                  </a:defRPr>
                </a:pPr>
                <a:endParaRPr lang="en-US"/>
              </a:p>
            </c:txPr>
            <c:dLblPos val="inEnd"/>
            <c:showVal val="1"/>
          </c:dLbls>
          <c:cat>
            <c:strRef>
              <c:f>Sheet9!$B$3:$B$7</c:f>
              <c:strCache>
                <c:ptCount val="5"/>
                <c:pt idx="0">
                  <c:v>NEVER</c:v>
                </c:pt>
                <c:pt idx="1">
                  <c:v>RARELY</c:v>
                </c:pt>
                <c:pt idx="2">
                  <c:v>SOMETIMES</c:v>
                </c:pt>
                <c:pt idx="3">
                  <c:v>MOST OF THE TIMES</c:v>
                </c:pt>
                <c:pt idx="4">
                  <c:v>ALWAYS</c:v>
                </c:pt>
              </c:strCache>
            </c:strRef>
          </c:cat>
          <c:val>
            <c:numRef>
              <c:f>Sheet9!$D$3:$D$7</c:f>
              <c:numCache>
                <c:formatCode>General</c:formatCode>
                <c:ptCount val="5"/>
                <c:pt idx="0">
                  <c:v>6</c:v>
                </c:pt>
                <c:pt idx="1">
                  <c:v>30</c:v>
                </c:pt>
                <c:pt idx="2">
                  <c:v>23</c:v>
                </c:pt>
                <c:pt idx="3">
                  <c:v>19</c:v>
                </c:pt>
                <c:pt idx="4">
                  <c:v>21</c:v>
                </c:pt>
              </c:numCache>
            </c:numRef>
          </c:val>
        </c:ser>
        <c:dLbls>
          <c:showVal val="1"/>
        </c:dLbls>
        <c:gapWidth val="75"/>
        <c:overlap val="100"/>
        <c:axId val="53428992"/>
        <c:axId val="53430528"/>
      </c:barChart>
      <c:catAx>
        <c:axId val="53428992"/>
        <c:scaling>
          <c:orientation val="minMax"/>
        </c:scaling>
        <c:axPos val="b"/>
        <c:majorTickMark val="none"/>
        <c:tickLblPos val="nextTo"/>
        <c:txPr>
          <a:bodyPr/>
          <a:lstStyle/>
          <a:p>
            <a:pPr>
              <a:defRPr sz="1800">
                <a:latin typeface="Times New Roman" pitchFamily="18" charset="0"/>
                <a:cs typeface="Times New Roman" pitchFamily="18" charset="0"/>
              </a:defRPr>
            </a:pPr>
            <a:endParaRPr lang="en-US"/>
          </a:p>
        </c:txPr>
        <c:crossAx val="53430528"/>
        <c:crosses val="autoZero"/>
        <c:auto val="1"/>
        <c:lblAlgn val="ctr"/>
        <c:lblOffset val="100"/>
      </c:catAx>
      <c:valAx>
        <c:axId val="53430528"/>
        <c:scaling>
          <c:orientation val="minMax"/>
        </c:scaling>
        <c:axPos val="l"/>
        <c:numFmt formatCode="General" sourceLinked="1"/>
        <c:majorTickMark val="none"/>
        <c:tickLblPos val="nextTo"/>
        <c:crossAx val="53428992"/>
        <c:crosses val="autoZero"/>
        <c:crossBetween val="between"/>
      </c:valAx>
    </c:plotArea>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style val="44"/>
  <c:chart>
    <c:autoTitleDeleted val="1"/>
    <c:plotArea>
      <c:layout>
        <c:manualLayout>
          <c:layoutTarget val="inner"/>
          <c:xMode val="edge"/>
          <c:yMode val="edge"/>
          <c:x val="0.25876664722465292"/>
          <c:y val="0"/>
          <c:w val="0.73660372314571843"/>
          <c:h val="0.93826728146032068"/>
        </c:manualLayout>
      </c:layout>
      <c:barChart>
        <c:barDir val="bar"/>
        <c:grouping val="clustered"/>
        <c:ser>
          <c:idx val="0"/>
          <c:order val="0"/>
          <c:dLbls>
            <c:txPr>
              <a:bodyPr/>
              <a:lstStyle/>
              <a:p>
                <a:pPr>
                  <a:defRPr sz="1800" b="1"/>
                </a:pPr>
                <a:endParaRPr lang="en-US"/>
              </a:p>
            </c:txPr>
            <c:showVal val="1"/>
          </c:dLbls>
          <c:cat>
            <c:strRef>
              <c:f>Sheet31!$C$9:$J$9</c:f>
              <c:strCache>
                <c:ptCount val="8"/>
                <c:pt idx="0">
                  <c:v> Excessive patient load </c:v>
                </c:pt>
                <c:pt idx="1">
                  <c:v>Negative attitude of your seniors </c:v>
                </c:pt>
                <c:pt idx="2">
                  <c:v> Less error but severe actions </c:v>
                </c:pt>
                <c:pt idx="3">
                  <c:v>Fear of reporting </c:v>
                </c:pt>
                <c:pt idx="4">
                  <c:v>Poor coordination </c:v>
                </c:pt>
                <c:pt idx="5">
                  <c:v>Poor communication </c:v>
                </c:pt>
                <c:pt idx="6">
                  <c:v>Inadequate Training &amp; Skills of staff</c:v>
                </c:pt>
                <c:pt idx="7">
                  <c:v>others</c:v>
                </c:pt>
              </c:strCache>
            </c:strRef>
          </c:cat>
          <c:val>
            <c:numRef>
              <c:f>Sheet31!$C$10:$J$10</c:f>
              <c:numCache>
                <c:formatCode>General</c:formatCode>
                <c:ptCount val="8"/>
                <c:pt idx="0">
                  <c:v>66</c:v>
                </c:pt>
                <c:pt idx="1">
                  <c:v>12</c:v>
                </c:pt>
                <c:pt idx="2">
                  <c:v>12</c:v>
                </c:pt>
                <c:pt idx="3">
                  <c:v>46</c:v>
                </c:pt>
                <c:pt idx="4">
                  <c:v>42</c:v>
                </c:pt>
                <c:pt idx="5">
                  <c:v>46</c:v>
                </c:pt>
                <c:pt idx="6">
                  <c:v>55</c:v>
                </c:pt>
                <c:pt idx="7">
                  <c:v>5</c:v>
                </c:pt>
              </c:numCache>
            </c:numRef>
          </c:val>
        </c:ser>
        <c:dLbls>
          <c:showVal val="1"/>
        </c:dLbls>
        <c:overlap val="-25"/>
        <c:axId val="53467008"/>
        <c:axId val="53468544"/>
      </c:barChart>
      <c:catAx>
        <c:axId val="53467008"/>
        <c:scaling>
          <c:orientation val="minMax"/>
        </c:scaling>
        <c:axPos val="l"/>
        <c:majorTickMark val="none"/>
        <c:tickLblPos val="nextTo"/>
        <c:txPr>
          <a:bodyPr/>
          <a:lstStyle/>
          <a:p>
            <a:pPr>
              <a:defRPr sz="1800"/>
            </a:pPr>
            <a:endParaRPr lang="en-US"/>
          </a:p>
        </c:txPr>
        <c:crossAx val="53468544"/>
        <c:crosses val="autoZero"/>
        <c:auto val="1"/>
        <c:lblAlgn val="ctr"/>
        <c:lblOffset val="100"/>
      </c:catAx>
      <c:valAx>
        <c:axId val="53468544"/>
        <c:scaling>
          <c:orientation val="minMax"/>
        </c:scaling>
        <c:delete val="1"/>
        <c:axPos val="b"/>
        <c:numFmt formatCode="General" sourceLinked="1"/>
        <c:majorTickMark val="none"/>
        <c:tickLblPos val="none"/>
        <c:crossAx val="53467008"/>
        <c:crosses val="autoZero"/>
        <c:crossBetween val="between"/>
      </c:valAx>
    </c:plotArea>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style val="44"/>
  <c:chart>
    <c:title>
      <c:layout/>
    </c:title>
    <c:plotArea>
      <c:layout/>
      <c:pieChart>
        <c:varyColors val="1"/>
        <c:ser>
          <c:idx val="0"/>
          <c:order val="0"/>
          <c:tx>
            <c:strRef>
              <c:f>Sheet12!$C$2</c:f>
              <c:strCache>
                <c:ptCount val="1"/>
                <c:pt idx="0">
                  <c:v>Percent</c:v>
                </c:pt>
              </c:strCache>
            </c:strRef>
          </c:tx>
          <c:dLbls>
            <c:txPr>
              <a:bodyPr/>
              <a:lstStyle/>
              <a:p>
                <a:pPr>
                  <a:defRPr sz="1800" b="1">
                    <a:solidFill>
                      <a:schemeClr val="tx1"/>
                    </a:solidFill>
                  </a:defRPr>
                </a:pPr>
                <a:endParaRPr lang="en-US"/>
              </a:p>
            </c:txPr>
            <c:showCatName val="1"/>
            <c:showPercent val="1"/>
            <c:showLeaderLines val="1"/>
          </c:dLbls>
          <c:cat>
            <c:strRef>
              <c:f>Sheet12!$B$3:$B$4</c:f>
              <c:strCache>
                <c:ptCount val="2"/>
                <c:pt idx="0">
                  <c:v>YES</c:v>
                </c:pt>
                <c:pt idx="1">
                  <c:v>NO</c:v>
                </c:pt>
              </c:strCache>
            </c:strRef>
          </c:cat>
          <c:val>
            <c:numRef>
              <c:f>Sheet12!$C$3:$C$4</c:f>
              <c:numCache>
                <c:formatCode>General</c:formatCode>
                <c:ptCount val="2"/>
                <c:pt idx="0">
                  <c:v>68</c:v>
                </c:pt>
                <c:pt idx="1">
                  <c:v>32</c:v>
                </c:pt>
              </c:numCache>
            </c:numRef>
          </c:val>
        </c:ser>
        <c:dLbls>
          <c:showCatName val="1"/>
          <c:showPercent val="1"/>
        </c:dLbls>
        <c:firstSliceAng val="0"/>
      </c:pieChart>
    </c:plotArea>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style val="44"/>
  <c:chart>
    <c:title>
      <c:layout/>
    </c:title>
    <c:plotArea>
      <c:layout/>
      <c:pieChart>
        <c:varyColors val="1"/>
        <c:ser>
          <c:idx val="0"/>
          <c:order val="0"/>
          <c:tx>
            <c:strRef>
              <c:f>Sheet13!$C$2</c:f>
              <c:strCache>
                <c:ptCount val="1"/>
                <c:pt idx="0">
                  <c:v>Percent</c:v>
                </c:pt>
              </c:strCache>
            </c:strRef>
          </c:tx>
          <c:dLbls>
            <c:txPr>
              <a:bodyPr/>
              <a:lstStyle/>
              <a:p>
                <a:pPr>
                  <a:defRPr sz="1800" b="1">
                    <a:solidFill>
                      <a:schemeClr val="tx1"/>
                    </a:solidFill>
                  </a:defRPr>
                </a:pPr>
                <a:endParaRPr lang="en-US"/>
              </a:p>
            </c:txPr>
            <c:showCatName val="1"/>
            <c:showPercent val="1"/>
            <c:showLeaderLines val="1"/>
          </c:dLbls>
          <c:cat>
            <c:strRef>
              <c:f>Sheet13!$B$3:$B$4</c:f>
              <c:strCache>
                <c:ptCount val="2"/>
                <c:pt idx="0">
                  <c:v>YES</c:v>
                </c:pt>
                <c:pt idx="1">
                  <c:v>NO</c:v>
                </c:pt>
              </c:strCache>
            </c:strRef>
          </c:cat>
          <c:val>
            <c:numRef>
              <c:f>Sheet13!$C$3:$C$4</c:f>
              <c:numCache>
                <c:formatCode>General</c:formatCode>
                <c:ptCount val="2"/>
                <c:pt idx="0">
                  <c:v>32</c:v>
                </c:pt>
                <c:pt idx="1">
                  <c:v>69</c:v>
                </c:pt>
              </c:numCache>
            </c:numRef>
          </c:val>
        </c:ser>
        <c:dLbls>
          <c:showCatName val="1"/>
          <c:showPercent val="1"/>
        </c:dLbls>
        <c:firstSliceAng val="0"/>
      </c:pieChart>
    </c:plotArea>
    <c:plotVisOnly val="1"/>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style val="44"/>
  <c:chart>
    <c:autoTitleDeleted val="1"/>
    <c:plotArea>
      <c:layout/>
      <c:barChart>
        <c:barDir val="col"/>
        <c:grouping val="clustered"/>
        <c:ser>
          <c:idx val="0"/>
          <c:order val="0"/>
          <c:tx>
            <c:strRef>
              <c:f>Sheet30!$B$9</c:f>
              <c:strCache>
                <c:ptCount val="1"/>
                <c:pt idx="0">
                  <c:v>YES</c:v>
                </c:pt>
              </c:strCache>
            </c:strRef>
          </c:tx>
          <c:dLbls>
            <c:txPr>
              <a:bodyPr/>
              <a:lstStyle/>
              <a:p>
                <a:pPr>
                  <a:defRPr sz="2000" b="1">
                    <a:solidFill>
                      <a:schemeClr val="tx1"/>
                    </a:solidFill>
                  </a:defRPr>
                </a:pPr>
                <a:endParaRPr lang="en-US"/>
              </a:p>
            </c:txPr>
            <c:showVal val="1"/>
          </c:dLbls>
          <c:cat>
            <c:strRef>
              <c:f>Sheet30!$C$8:$E$8</c:f>
              <c:strCache>
                <c:ptCount val="3"/>
                <c:pt idx="0">
                  <c:v>Patient safety code </c:v>
                </c:pt>
                <c:pt idx="1">
                  <c:v>Rapid Response Team</c:v>
                </c:pt>
                <c:pt idx="2">
                  <c:v>Code blue</c:v>
                </c:pt>
              </c:strCache>
            </c:strRef>
          </c:cat>
          <c:val>
            <c:numRef>
              <c:f>Sheet30!$C$9:$E$9</c:f>
              <c:numCache>
                <c:formatCode>General</c:formatCode>
                <c:ptCount val="3"/>
                <c:pt idx="0">
                  <c:v>27</c:v>
                </c:pt>
                <c:pt idx="1">
                  <c:v>30</c:v>
                </c:pt>
                <c:pt idx="2">
                  <c:v>79</c:v>
                </c:pt>
              </c:numCache>
            </c:numRef>
          </c:val>
        </c:ser>
        <c:ser>
          <c:idx val="1"/>
          <c:order val="1"/>
          <c:tx>
            <c:strRef>
              <c:f>Sheet30!$B$10</c:f>
              <c:strCache>
                <c:ptCount val="1"/>
                <c:pt idx="0">
                  <c:v>NO</c:v>
                </c:pt>
              </c:strCache>
            </c:strRef>
          </c:tx>
          <c:dLbls>
            <c:txPr>
              <a:bodyPr/>
              <a:lstStyle/>
              <a:p>
                <a:pPr>
                  <a:defRPr sz="1800" b="1">
                    <a:solidFill>
                      <a:schemeClr val="tx1"/>
                    </a:solidFill>
                  </a:defRPr>
                </a:pPr>
                <a:endParaRPr lang="en-US"/>
              </a:p>
            </c:txPr>
            <c:showVal val="1"/>
          </c:dLbls>
          <c:cat>
            <c:strRef>
              <c:f>Sheet30!$C$8:$E$8</c:f>
              <c:strCache>
                <c:ptCount val="3"/>
                <c:pt idx="0">
                  <c:v>Patient safety code </c:v>
                </c:pt>
                <c:pt idx="1">
                  <c:v>Rapid Response Team</c:v>
                </c:pt>
                <c:pt idx="2">
                  <c:v>Code blue</c:v>
                </c:pt>
              </c:strCache>
            </c:strRef>
          </c:cat>
          <c:val>
            <c:numRef>
              <c:f>Sheet30!$C$10:$E$10</c:f>
              <c:numCache>
                <c:formatCode>General</c:formatCode>
                <c:ptCount val="3"/>
                <c:pt idx="0">
                  <c:v>73</c:v>
                </c:pt>
                <c:pt idx="1">
                  <c:v>70</c:v>
                </c:pt>
                <c:pt idx="2">
                  <c:v>21</c:v>
                </c:pt>
              </c:numCache>
            </c:numRef>
          </c:val>
        </c:ser>
        <c:dLbls>
          <c:showVal val="1"/>
        </c:dLbls>
        <c:gapWidth val="75"/>
        <c:axId val="53494912"/>
        <c:axId val="53496448"/>
      </c:barChart>
      <c:catAx>
        <c:axId val="53494912"/>
        <c:scaling>
          <c:orientation val="minMax"/>
        </c:scaling>
        <c:axPos val="b"/>
        <c:majorTickMark val="none"/>
        <c:tickLblPos val="nextTo"/>
        <c:txPr>
          <a:bodyPr/>
          <a:lstStyle/>
          <a:p>
            <a:pPr>
              <a:defRPr sz="1800">
                <a:latin typeface="Times New Roman" pitchFamily="18" charset="0"/>
                <a:cs typeface="Times New Roman" pitchFamily="18" charset="0"/>
              </a:defRPr>
            </a:pPr>
            <a:endParaRPr lang="en-US"/>
          </a:p>
        </c:txPr>
        <c:crossAx val="53496448"/>
        <c:crosses val="autoZero"/>
        <c:auto val="1"/>
        <c:lblAlgn val="ctr"/>
        <c:lblOffset val="100"/>
      </c:catAx>
      <c:valAx>
        <c:axId val="53496448"/>
        <c:scaling>
          <c:orientation val="minMax"/>
        </c:scaling>
        <c:axPos val="l"/>
        <c:numFmt formatCode="General" sourceLinked="1"/>
        <c:majorTickMark val="none"/>
        <c:tickLblPos val="nextTo"/>
        <c:crossAx val="53494912"/>
        <c:crosses val="autoZero"/>
        <c:crossBetween val="between"/>
      </c:valAx>
    </c:plotArea>
    <c:legend>
      <c:legendPos val="b"/>
      <c:layout/>
      <c:txPr>
        <a:bodyPr/>
        <a:lstStyle/>
        <a:p>
          <a:pPr>
            <a:defRPr sz="2000"/>
          </a:pPr>
          <a:endParaRPr lang="en-US"/>
        </a:p>
      </c:txPr>
    </c:legend>
    <c:plotVisOnly val="1"/>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style val="44"/>
  <c:chart>
    <c:plotArea>
      <c:layout>
        <c:manualLayout>
          <c:layoutTarget val="inner"/>
          <c:xMode val="edge"/>
          <c:yMode val="edge"/>
          <c:x val="0.45348840769904147"/>
          <c:y val="5.0925925925925923E-2"/>
          <c:w val="0.48121303587051617"/>
          <c:h val="0.82184784193642468"/>
        </c:manualLayout>
      </c:layout>
      <c:barChart>
        <c:barDir val="bar"/>
        <c:grouping val="clustered"/>
        <c:ser>
          <c:idx val="0"/>
          <c:order val="0"/>
          <c:dLbls>
            <c:txPr>
              <a:bodyPr/>
              <a:lstStyle/>
              <a:p>
                <a:pPr>
                  <a:defRPr sz="2000"/>
                </a:pPr>
                <a:endParaRPr lang="en-US"/>
              </a:p>
            </c:txPr>
            <c:showVal val="1"/>
          </c:dLbls>
          <c:cat>
            <c:strRef>
              <c:f>Sheet4!$E$52:$E$59</c:f>
              <c:strCache>
                <c:ptCount val="8"/>
                <c:pt idx="0">
                  <c:v>All of the above</c:v>
                </c:pt>
                <c:pt idx="1">
                  <c:v> Illegible handwriting for medicines</c:v>
                </c:pt>
                <c:pt idx="2">
                  <c:v>Staff not washing hands during patient care</c:v>
                </c:pt>
                <c:pt idx="3">
                  <c:v>Medication-wrong medication/wrong Dose</c:v>
                </c:pt>
                <c:pt idx="4">
                  <c:v>Delay in patient treatment</c:v>
                </c:pt>
                <c:pt idx="5">
                  <c:v>Not recognizing change in patient’s condition</c:v>
                </c:pt>
                <c:pt idx="6">
                  <c:v>Delayed response in an emergency Situation</c:v>
                </c:pt>
                <c:pt idx="7">
                  <c:v>Patient Fall      </c:v>
                </c:pt>
              </c:strCache>
            </c:strRef>
          </c:cat>
          <c:val>
            <c:numRef>
              <c:f>Sheet4!$F$52:$F$59</c:f>
              <c:numCache>
                <c:formatCode>0.00%</c:formatCode>
                <c:ptCount val="8"/>
                <c:pt idx="0">
                  <c:v>0.79239999999999999</c:v>
                </c:pt>
                <c:pt idx="1">
                  <c:v>4.9100000000000033E-2</c:v>
                </c:pt>
                <c:pt idx="2">
                  <c:v>4.6800000000000001E-2</c:v>
                </c:pt>
                <c:pt idx="3">
                  <c:v>4.4600000000000022E-2</c:v>
                </c:pt>
                <c:pt idx="4">
                  <c:v>3.790000000000001E-2</c:v>
                </c:pt>
                <c:pt idx="5">
                  <c:v>2.4500000000000001E-2</c:v>
                </c:pt>
                <c:pt idx="6">
                  <c:v>4.4000000000000124E-3</c:v>
                </c:pt>
                <c:pt idx="7">
                  <c:v>4.4000000000000124E-3</c:v>
                </c:pt>
              </c:numCache>
            </c:numRef>
          </c:val>
        </c:ser>
        <c:axId val="53533312"/>
        <c:axId val="53281152"/>
      </c:barChart>
      <c:catAx>
        <c:axId val="53533312"/>
        <c:scaling>
          <c:orientation val="minMax"/>
        </c:scaling>
        <c:axPos val="l"/>
        <c:tickLblPos val="nextTo"/>
        <c:txPr>
          <a:bodyPr/>
          <a:lstStyle/>
          <a:p>
            <a:pPr>
              <a:defRPr sz="1600">
                <a:latin typeface="Times New Roman" pitchFamily="18" charset="0"/>
                <a:cs typeface="Times New Roman" pitchFamily="18" charset="0"/>
              </a:defRPr>
            </a:pPr>
            <a:endParaRPr lang="en-US"/>
          </a:p>
        </c:txPr>
        <c:crossAx val="53281152"/>
        <c:crosses val="autoZero"/>
        <c:auto val="1"/>
        <c:lblAlgn val="ctr"/>
        <c:lblOffset val="100"/>
      </c:catAx>
      <c:valAx>
        <c:axId val="53281152"/>
        <c:scaling>
          <c:orientation val="minMax"/>
        </c:scaling>
        <c:axPos val="b"/>
        <c:numFmt formatCode="0.00%" sourceLinked="1"/>
        <c:tickLblPos val="nextTo"/>
        <c:crossAx val="53533312"/>
        <c:crosses val="autoZero"/>
        <c:crossBetween val="between"/>
      </c:valAx>
    </c:plotArea>
    <c:plotVisOnly val="1"/>
  </c:chart>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E3AB390-7B7F-4291-B854-F2AD05FF5BFF}" type="datetimeFigureOut">
              <a:rPr lang="en-US" smtClean="0"/>
              <a:pPr/>
              <a:t>5/21/2012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A4AC11-AC44-4FB0-A4BA-ED29F3E4BE8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3AB390-7B7F-4291-B854-F2AD05FF5BFF}" type="datetimeFigureOut">
              <a:rPr lang="en-US" smtClean="0"/>
              <a:pPr/>
              <a:t>5/21/2012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A4AC11-AC44-4FB0-A4BA-ED29F3E4BE8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3AB390-7B7F-4291-B854-F2AD05FF5BFF}" type="datetimeFigureOut">
              <a:rPr lang="en-US" smtClean="0"/>
              <a:pPr/>
              <a:t>5/21/2012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A4AC11-AC44-4FB0-A4BA-ED29F3E4BE8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3AB390-7B7F-4291-B854-F2AD05FF5BFF}" type="datetimeFigureOut">
              <a:rPr lang="en-US" smtClean="0"/>
              <a:pPr/>
              <a:t>5/21/2012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A4AC11-AC44-4FB0-A4BA-ED29F3E4BE8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3AB390-7B7F-4291-B854-F2AD05FF5BFF}" type="datetimeFigureOut">
              <a:rPr lang="en-US" smtClean="0"/>
              <a:pPr/>
              <a:t>5/21/2012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A4AC11-AC44-4FB0-A4BA-ED29F3E4BE8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E3AB390-7B7F-4291-B854-F2AD05FF5BFF}" type="datetimeFigureOut">
              <a:rPr lang="en-US" smtClean="0"/>
              <a:pPr/>
              <a:t>5/21/2012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A4AC11-AC44-4FB0-A4BA-ED29F3E4BE8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E3AB390-7B7F-4291-B854-F2AD05FF5BFF}" type="datetimeFigureOut">
              <a:rPr lang="en-US" smtClean="0"/>
              <a:pPr/>
              <a:t>5/21/2012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A4AC11-AC44-4FB0-A4BA-ED29F3E4BE8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E3AB390-7B7F-4291-B854-F2AD05FF5BFF}" type="datetimeFigureOut">
              <a:rPr lang="en-US" smtClean="0"/>
              <a:pPr/>
              <a:t>5/21/2012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A4AC11-AC44-4FB0-A4BA-ED29F3E4BE8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3AB390-7B7F-4291-B854-F2AD05FF5BFF}" type="datetimeFigureOut">
              <a:rPr lang="en-US" smtClean="0"/>
              <a:pPr/>
              <a:t>5/21/2012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A4AC11-AC44-4FB0-A4BA-ED29F3E4BE8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3AB390-7B7F-4291-B854-F2AD05FF5BFF}" type="datetimeFigureOut">
              <a:rPr lang="en-US" smtClean="0"/>
              <a:pPr/>
              <a:t>5/21/2012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A4AC11-AC44-4FB0-A4BA-ED29F3E4BE8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3AB390-7B7F-4291-B854-F2AD05FF5BFF}" type="datetimeFigureOut">
              <a:rPr lang="en-US" smtClean="0"/>
              <a:pPr/>
              <a:t>5/21/2012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A4AC11-AC44-4FB0-A4BA-ED29F3E4BE8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37000"/>
            <a:lum/>
          </a:blip>
          <a:srcRect/>
          <a:stretch>
            <a:fillRect l="-11000" r="-1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3AB390-7B7F-4291-B854-F2AD05FF5BFF}" type="datetimeFigureOut">
              <a:rPr lang="en-US" smtClean="0"/>
              <a:pPr/>
              <a:t>5/21/2012</a:t>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A4AC11-AC44-4FB0-A4BA-ED29F3E4BE8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PATIENT SAFETY CULTURE</a:t>
            </a:r>
            <a:endParaRPr lang="en-US" b="1" dirty="0"/>
          </a:p>
        </p:txBody>
      </p:sp>
      <p:sp>
        <p:nvSpPr>
          <p:cNvPr id="3" name="Subtitle 2"/>
          <p:cNvSpPr>
            <a:spLocks noGrp="1"/>
          </p:cNvSpPr>
          <p:nvPr>
            <p:ph type="subTitle" idx="1"/>
          </p:nvPr>
        </p:nvSpPr>
        <p:spPr/>
        <p:txBody>
          <a:bodyPr/>
          <a:lstStyle/>
          <a:p>
            <a:r>
              <a:rPr lang="en-US" smtClean="0">
                <a:solidFill>
                  <a:schemeClr val="tx1"/>
                </a:solidFill>
              </a:rPr>
              <a:t>Shweta Singh</a:t>
            </a:r>
          </a:p>
          <a:p>
            <a:r>
              <a:rPr lang="en-US" smtClean="0">
                <a:solidFill>
                  <a:schemeClr val="tx1"/>
                </a:solidFill>
              </a:rPr>
              <a:t>PG/10/106</a:t>
            </a:r>
            <a:endParaRPr lang="en-US"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427038"/>
          </a:xfrm>
        </p:spPr>
        <p:txBody>
          <a:bodyPr>
            <a:normAutofit fontScale="90000"/>
          </a:bodyPr>
          <a:lstStyle/>
          <a:p>
            <a:pPr lvl="0"/>
            <a:r>
              <a:rPr lang="en-US" sz="2200" b="1" dirty="0"/>
              <a:t>Does the staff freely speak up if they see something that may negatively affect patient </a:t>
            </a:r>
            <a:r>
              <a:rPr lang="en-US" sz="2200" b="1" dirty="0" smtClean="0"/>
              <a:t>care</a:t>
            </a:r>
            <a:r>
              <a:rPr lang="en-US" b="1" dirty="0" smtClean="0"/>
              <a:t>  </a:t>
            </a:r>
            <a:r>
              <a:rPr lang="en-US" dirty="0"/>
              <a:t/>
            </a:r>
            <a:br>
              <a:rPr lang="en-US" dirty="0"/>
            </a:br>
            <a:r>
              <a:rPr lang="en-US" b="1" dirty="0"/>
              <a:t>             </a:t>
            </a:r>
            <a:r>
              <a:rPr lang="en-US" b="1" dirty="0" smtClean="0"/>
              <a:t> </a:t>
            </a:r>
            <a:r>
              <a:rPr lang="en-US" dirty="0"/>
              <a:t/>
            </a:r>
            <a:br>
              <a:rPr lang="en-US" dirty="0"/>
            </a:br>
            <a:endParaRPr lang="en-US" dirty="0"/>
          </a:p>
        </p:txBody>
      </p:sp>
      <p:graphicFrame>
        <p:nvGraphicFramePr>
          <p:cNvPr id="4" name="Content Placeholder 3"/>
          <p:cNvGraphicFramePr>
            <a:graphicFrameLocks noGrp="1"/>
          </p:cNvGraphicFramePr>
          <p:nvPr>
            <p:ph idx="1"/>
          </p:nvPr>
        </p:nvGraphicFramePr>
        <p:xfrm>
          <a:off x="457200" y="1219200"/>
          <a:ext cx="8229600" cy="5334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Autofit/>
          </a:bodyPr>
          <a:lstStyle/>
          <a:p>
            <a:pPr lvl="0"/>
            <a:r>
              <a:rPr lang="en-US" sz="2400" b="1" dirty="0"/>
              <a:t>How often in this unit, we discuss ways to prevent errors from happening again</a:t>
            </a:r>
            <a:r>
              <a:rPr lang="en-US" sz="2400" dirty="0"/>
              <a:t/>
            </a:r>
            <a:br>
              <a:rPr lang="en-US" sz="2400" dirty="0"/>
            </a:br>
            <a:endParaRPr lang="en-US" sz="2400" dirty="0"/>
          </a:p>
        </p:txBody>
      </p:sp>
      <p:graphicFrame>
        <p:nvGraphicFramePr>
          <p:cNvPr id="4" name="Content Placeholder 3"/>
          <p:cNvGraphicFramePr>
            <a:graphicFrameLocks noGrp="1"/>
          </p:cNvGraphicFramePr>
          <p:nvPr>
            <p:ph idx="1"/>
          </p:nvPr>
        </p:nvGraphicFramePr>
        <p:xfrm>
          <a:off x="457200" y="1295400"/>
          <a:ext cx="8229600" cy="5029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44% of the staff says that they are provided with feedback about changes that are put onto place based on event reporting.</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INCIDENT REPORTING SYSTEM</a:t>
            </a:r>
            <a:br>
              <a:rPr lang="en-US" dirty="0" smtClean="0"/>
            </a:b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2700" b="1" dirty="0" smtClean="0">
                <a:latin typeface="Times New Roman" pitchFamily="18" charset="0"/>
                <a:cs typeface="Times New Roman" pitchFamily="18" charset="0"/>
              </a:rPr>
              <a:t>Does the  </a:t>
            </a:r>
            <a:r>
              <a:rPr lang="en-US" sz="2700" b="1" dirty="0">
                <a:latin typeface="Times New Roman" pitchFamily="18" charset="0"/>
                <a:cs typeface="Times New Roman" pitchFamily="18" charset="0"/>
              </a:rPr>
              <a:t>staff had the awareness of the incident reporting system in work area?</a:t>
            </a:r>
            <a:r>
              <a:rPr lang="en-US" dirty="0"/>
              <a:t/>
            </a:r>
            <a:br>
              <a:rPr lang="en-US" dirty="0"/>
            </a:br>
            <a:endParaRPr lang="en-US" dirty="0"/>
          </a:p>
        </p:txBody>
      </p:sp>
      <p:graphicFrame>
        <p:nvGraphicFramePr>
          <p:cNvPr id="4" name="Content Placeholder 3"/>
          <p:cNvGraphicFramePr>
            <a:graphicFrameLocks noGrp="1"/>
          </p:cNvGraphicFramePr>
          <p:nvPr>
            <p:ph idx="1"/>
          </p:nvPr>
        </p:nvGraphicFramePr>
        <p:xfrm>
          <a:off x="457200" y="1143000"/>
          <a:ext cx="8229600" cy="5257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609600"/>
            <a:ext cx="8229600" cy="5211763"/>
          </a:xfrm>
        </p:spPr>
        <p:txBody>
          <a:bodyPr>
            <a:normAutofit fontScale="92500"/>
          </a:bodyPr>
          <a:lstStyle/>
          <a:p>
            <a:r>
              <a:rPr lang="en-US" dirty="0" smtClean="0">
                <a:latin typeface="Times New Roman" pitchFamily="18" charset="0"/>
                <a:cs typeface="Times New Roman" pitchFamily="18" charset="0"/>
              </a:rPr>
              <a:t>66% of staff have not reported  any  unsafe incidents in past 12</a:t>
            </a:r>
            <a:r>
              <a:rPr lang="en-US" dirty="0"/>
              <a:t> </a:t>
            </a:r>
            <a:r>
              <a:rPr lang="en-US" dirty="0" smtClean="0"/>
              <a:t>months.</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42 %  reports when a mistake is made, but is caught and corrected before affecting the patient.</a:t>
            </a:r>
          </a:p>
          <a:p>
            <a:endParaRPr lang="en-US" dirty="0" smtClean="0"/>
          </a:p>
          <a:p>
            <a:r>
              <a:rPr lang="en-US" dirty="0" smtClean="0"/>
              <a:t>Only 21% reports when </a:t>
            </a:r>
            <a:r>
              <a:rPr lang="en-US" dirty="0"/>
              <a:t>a mistake is </a:t>
            </a:r>
            <a:r>
              <a:rPr lang="en-US" dirty="0" smtClean="0"/>
              <a:t>made, but </a:t>
            </a:r>
            <a:r>
              <a:rPr lang="en-US" dirty="0"/>
              <a:t>has no potential to harm the </a:t>
            </a:r>
            <a:r>
              <a:rPr lang="en-US" dirty="0" smtClean="0"/>
              <a:t>patient</a:t>
            </a:r>
            <a:r>
              <a:rPr lang="en-US" dirty="0"/>
              <a:t>.</a:t>
            </a:r>
          </a:p>
          <a:p>
            <a:pPr>
              <a:buNone/>
            </a:pPr>
            <a:r>
              <a:rPr lang="en-US" dirty="0" smtClean="0"/>
              <a:t/>
            </a:r>
            <a:br>
              <a:rPr lang="en-US" dirty="0" smtClean="0"/>
            </a:b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1143000"/>
          </a:xfrm>
        </p:spPr>
        <p:txBody>
          <a:bodyPr>
            <a:normAutofit fontScale="90000"/>
          </a:bodyPr>
          <a:lstStyle/>
          <a:p>
            <a:pPr lvl="0"/>
            <a:r>
              <a:rPr lang="en-US" sz="2700" b="1" dirty="0">
                <a:latin typeface="Times New Roman" pitchFamily="18" charset="0"/>
                <a:cs typeface="Times New Roman" pitchFamily="18" charset="0"/>
              </a:rPr>
              <a:t>Are you discouraged to report any </a:t>
            </a:r>
            <a:r>
              <a:rPr lang="en-US" sz="2700" b="1" dirty="0" smtClean="0">
                <a:latin typeface="Times New Roman" pitchFamily="18" charset="0"/>
                <a:cs typeface="Times New Roman" pitchFamily="18" charset="0"/>
              </a:rPr>
              <a:t>error</a:t>
            </a:r>
            <a:r>
              <a:rPr lang="en-US" dirty="0"/>
              <a:t/>
            </a:r>
            <a:br>
              <a:rPr lang="en-US" dirty="0"/>
            </a:br>
            <a:endParaRPr lang="en-US" dirty="0"/>
          </a:p>
        </p:txBody>
      </p:sp>
      <p:graphicFrame>
        <p:nvGraphicFramePr>
          <p:cNvPr id="4" name="Content Placeholder 3"/>
          <p:cNvGraphicFramePr>
            <a:graphicFrameLocks noGrp="1"/>
          </p:cNvGraphicFramePr>
          <p:nvPr>
            <p:ph idx="1"/>
          </p:nvPr>
        </p:nvGraphicFramePr>
        <p:xfrm>
          <a:off x="457200" y="1066800"/>
          <a:ext cx="8229600" cy="5410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t/>
            </a:r>
            <a:br>
              <a:rPr lang="en-US" b="1" dirty="0" smtClean="0"/>
            </a:br>
            <a:r>
              <a:rPr lang="en-US" b="1" dirty="0"/>
              <a:t/>
            </a:r>
            <a:br>
              <a:rPr lang="en-US" b="1" dirty="0"/>
            </a:br>
            <a:r>
              <a:rPr lang="en-US" b="1" dirty="0" smtClean="0"/>
              <a:t>Top </a:t>
            </a:r>
            <a:r>
              <a:rPr lang="en-US" b="1" dirty="0"/>
              <a:t>three  factors which  are responsible for more errors</a:t>
            </a:r>
            <a:r>
              <a:rPr lang="en-US" dirty="0"/>
              <a:t/>
            </a:r>
            <a:br>
              <a:rPr lang="en-US" dirty="0"/>
            </a:br>
            <a:r>
              <a:rPr lang="en-US" b="1" dirty="0"/>
              <a:t>             </a:t>
            </a:r>
            <a:r>
              <a:rPr lang="en-US" dirty="0"/>
              <a:t/>
            </a:r>
            <a:br>
              <a:rPr lang="en-US" dirty="0"/>
            </a:br>
            <a:endParaRPr lang="en-US" dirty="0"/>
          </a:p>
        </p:txBody>
      </p:sp>
      <p:graphicFrame>
        <p:nvGraphicFramePr>
          <p:cNvPr id="4" name="Content Placeholder 3"/>
          <p:cNvGraphicFramePr>
            <a:graphicFrameLocks noGrp="1"/>
          </p:cNvGraphicFramePr>
          <p:nvPr>
            <p:ph idx="1"/>
          </p:nvPr>
        </p:nvGraphicFramePr>
        <p:xfrm>
          <a:off x="457200" y="1447800"/>
          <a:ext cx="8229600" cy="5105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1" dirty="0" smtClean="0"/>
              <a:t>Training-  Patient Safety</a:t>
            </a:r>
            <a:r>
              <a:rPr lang="en-US" dirty="0" smtClean="0"/>
              <a:t/>
            </a:r>
            <a:br>
              <a:rPr lang="en-US" dirty="0" smtClean="0"/>
            </a:b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3100" b="1" dirty="0"/>
              <a:t>Are you aware of any patient safety policies in the </a:t>
            </a:r>
            <a:r>
              <a:rPr lang="en-US" sz="3100" b="1" dirty="0" smtClean="0"/>
              <a:t>hospital</a:t>
            </a:r>
            <a:r>
              <a:rPr lang="en-US" dirty="0"/>
              <a:t/>
            </a:r>
            <a:br>
              <a:rPr lang="en-US" dirty="0"/>
            </a:br>
            <a:endParaRPr lang="en-US" dirty="0"/>
          </a:p>
        </p:txBody>
      </p:sp>
      <p:graphicFrame>
        <p:nvGraphicFramePr>
          <p:cNvPr id="4" name="Content Placeholder 3"/>
          <p:cNvGraphicFramePr>
            <a:graphicFrameLocks noGrp="1"/>
          </p:cNvGraphicFramePr>
          <p:nvPr>
            <p:ph idx="1"/>
          </p:nvPr>
        </p:nvGraphicFramePr>
        <p:xfrm>
          <a:off x="457200" y="1143000"/>
          <a:ext cx="8229600" cy="5257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1"/>
            <a:ext cx="8229600" cy="5440364"/>
          </a:xfrm>
        </p:spPr>
        <p:txBody>
          <a:bodyPr/>
          <a:lstStyle/>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safety culture of an organization is the product of individual and group values, attitudes, perceptions, competencies, and patterns of behavior that determine the commitment to, and the style and proficiency of, an organization's health and safety </a:t>
            </a:r>
            <a:r>
              <a:rPr lang="en-US" dirty="0" smtClean="0">
                <a:latin typeface="Times New Roman" pitchFamily="18" charset="0"/>
                <a:cs typeface="Times New Roman" pitchFamily="18" charset="0"/>
              </a:rPr>
              <a:t>management.</a:t>
            </a:r>
            <a:endParaRPr lang="en-US"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17638"/>
          </a:xfrm>
        </p:spPr>
        <p:txBody>
          <a:bodyPr>
            <a:normAutofit fontScale="90000"/>
          </a:bodyPr>
          <a:lstStyle/>
          <a:p>
            <a:pPr lvl="0"/>
            <a:r>
              <a:rPr lang="en-US" sz="2700" b="1" dirty="0" smtClean="0">
                <a:latin typeface="Times New Roman" pitchFamily="18" charset="0"/>
                <a:cs typeface="Times New Roman" pitchFamily="18" charset="0"/>
              </a:rPr>
              <a:t>Percentage of respondents attended training </a:t>
            </a:r>
            <a:r>
              <a:rPr lang="en-US" sz="2700" b="1" dirty="0">
                <a:latin typeface="Times New Roman" pitchFamily="18" charset="0"/>
                <a:cs typeface="Times New Roman" pitchFamily="18" charset="0"/>
              </a:rPr>
              <a:t>program on </a:t>
            </a:r>
            <a:r>
              <a:rPr lang="en-US" sz="2700" b="1" dirty="0" smtClean="0">
                <a:latin typeface="Times New Roman" pitchFamily="18" charset="0"/>
                <a:cs typeface="Times New Roman" pitchFamily="18" charset="0"/>
              </a:rPr>
              <a:t>patient safety </a:t>
            </a:r>
            <a:r>
              <a:rPr lang="en-US" dirty="0"/>
              <a:t/>
            </a:r>
            <a:br>
              <a:rPr lang="en-US" dirty="0"/>
            </a:b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Awareness of the respondents</a:t>
            </a:r>
            <a:br>
              <a:rPr lang="en-US" dirty="0" smtClean="0"/>
            </a:b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219200"/>
          </a:xfrm>
        </p:spPr>
        <p:txBody>
          <a:bodyPr>
            <a:normAutofit fontScale="90000"/>
          </a:bodyPr>
          <a:lstStyle/>
          <a:p>
            <a:pPr lvl="0"/>
            <a:r>
              <a:rPr lang="en-US" b="1" dirty="0" smtClean="0"/>
              <a:t/>
            </a:r>
            <a:br>
              <a:rPr lang="en-US" b="1" dirty="0" smtClean="0"/>
            </a:br>
            <a:r>
              <a:rPr lang="en-US" b="1" dirty="0" smtClean="0"/>
              <a:t>Perception Regarding Unsafe Actions </a:t>
            </a:r>
            <a:r>
              <a:rPr lang="en-US" dirty="0"/>
              <a:t/>
            </a:r>
            <a:br>
              <a:rPr lang="en-US" dirty="0"/>
            </a:br>
            <a:r>
              <a:rPr lang="en-US" b="1" dirty="0"/>
              <a:t> </a:t>
            </a:r>
            <a:r>
              <a:rPr lang="en-US" dirty="0"/>
              <a:t/>
            </a:r>
            <a:br>
              <a:rPr lang="en-US" dirty="0"/>
            </a:br>
            <a:endParaRPr lang="en-US" dirty="0"/>
          </a:p>
        </p:txBody>
      </p:sp>
      <p:graphicFrame>
        <p:nvGraphicFramePr>
          <p:cNvPr id="4" name="Content Placeholder 3"/>
          <p:cNvGraphicFramePr>
            <a:graphicFrameLocks noGrp="1"/>
          </p:cNvGraphicFramePr>
          <p:nvPr>
            <p:ph idx="1"/>
          </p:nvPr>
        </p:nvGraphicFramePr>
        <p:xfrm>
          <a:off x="457200" y="1447800"/>
          <a:ext cx="8382000" cy="5105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ABOUT THE DEPARTMENT</a:t>
            </a:r>
            <a:endParaRPr lang="en-US" dirty="0"/>
          </a:p>
        </p:txBody>
      </p:sp>
      <p:sp>
        <p:nvSpPr>
          <p:cNvPr id="5" name="Subtitle 4"/>
          <p:cNvSpPr>
            <a:spLocks noGrp="1"/>
          </p:cNvSpPr>
          <p:nvPr>
            <p:ph type="subTitle" idx="1"/>
          </p:nvPr>
        </p:nvSpPr>
        <p:spPr/>
        <p:txBody>
          <a:bodyPr/>
          <a:lstStyle/>
          <a:p>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Approx 86% of staff believes that people support each other in unit.</a:t>
            </a:r>
          </a:p>
          <a:p>
            <a:r>
              <a:rPr lang="en-US" dirty="0" smtClean="0"/>
              <a:t>96% of staff says that they treat each other with respect.</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t> Enough </a:t>
            </a:r>
            <a:r>
              <a:rPr lang="en-US" b="1" dirty="0"/>
              <a:t>staff to handle the workload?</a:t>
            </a:r>
            <a:r>
              <a:rPr lang="en-US" dirty="0"/>
              <a:t/>
            </a:r>
            <a:br>
              <a:rPr lang="en-US" dirty="0"/>
            </a:b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Do We work in "crisis mode" trying to do too much, too quickly</a:t>
            </a:r>
            <a:endParaRPr lang="en-US" dirty="0"/>
          </a:p>
        </p:txBody>
      </p:sp>
      <p:sp>
        <p:nvSpPr>
          <p:cNvPr id="3" name="Content Placeholder 2"/>
          <p:cNvSpPr>
            <a:spLocks noGrp="1"/>
          </p:cNvSpPr>
          <p:nvPr>
            <p:ph idx="1"/>
          </p:nvPr>
        </p:nvSpPr>
        <p:spPr/>
        <p:txBody>
          <a:bodyPr/>
          <a:lstStyle/>
          <a:p>
            <a:endParaRPr lang="en-US"/>
          </a:p>
        </p:txBody>
      </p:sp>
      <p:graphicFrame>
        <p:nvGraphicFramePr>
          <p:cNvPr id="6" name="Chart 5"/>
          <p:cNvGraphicFramePr/>
          <p:nvPr/>
        </p:nvGraphicFramePr>
        <p:xfrm>
          <a:off x="914400" y="1600200"/>
          <a:ext cx="7696200" cy="4495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normAutofit fontScale="90000"/>
          </a:bodyPr>
          <a:lstStyle/>
          <a:p>
            <a:pPr lvl="0"/>
            <a:r>
              <a:rPr lang="en-US" b="1" dirty="0" smtClean="0"/>
              <a:t/>
            </a:r>
            <a:br>
              <a:rPr lang="en-US" b="1" dirty="0" smtClean="0"/>
            </a:br>
            <a:r>
              <a:rPr lang="en-US" b="1" dirty="0"/>
              <a:t/>
            </a:r>
            <a:br>
              <a:rPr lang="en-US" b="1" dirty="0"/>
            </a:br>
            <a:r>
              <a:rPr lang="en-US" b="1" dirty="0" smtClean="0"/>
              <a:t>Do </a:t>
            </a:r>
            <a:r>
              <a:rPr lang="en-US" b="1" dirty="0"/>
              <a:t>the Staffs feel like their mistakes are held against them</a:t>
            </a:r>
            <a:r>
              <a:rPr lang="en-US" dirty="0"/>
              <a:t/>
            </a:r>
            <a:br>
              <a:rPr lang="en-US" dirty="0"/>
            </a:br>
            <a:r>
              <a:rPr lang="en-US" dirty="0"/>
              <a:t> </a:t>
            </a:r>
            <a:br>
              <a:rPr lang="en-US" dirty="0"/>
            </a:b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ABOUT THE HOSPITAL</a:t>
            </a:r>
            <a:endParaRPr lang="en-US" dirty="0"/>
          </a:p>
        </p:txBody>
      </p:sp>
      <p:sp>
        <p:nvSpPr>
          <p:cNvPr id="5" name="Subtitle 4"/>
          <p:cNvSpPr>
            <a:spLocks noGrp="1"/>
          </p:cNvSpPr>
          <p:nvPr>
            <p:ph type="subTitle" idx="1"/>
          </p:nvPr>
        </p:nvSpPr>
        <p:spPr/>
        <p:txBody>
          <a:bodyPr/>
          <a:lstStyle/>
          <a:p>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324600"/>
          </a:xfrm>
        </p:spPr>
        <p:txBody>
          <a:bodyPr>
            <a:normAutofit/>
          </a:bodyPr>
          <a:lstStyle/>
          <a:p>
            <a:pPr>
              <a:lnSpc>
                <a:spcPct val="150000"/>
              </a:lnSpc>
            </a:pPr>
            <a:endParaRPr lang="en-US" sz="2000" dirty="0" smtClean="0">
              <a:latin typeface="Times New Roman" pitchFamily="18" charset="0"/>
              <a:cs typeface="Times New Roman" pitchFamily="18" charset="0"/>
            </a:endParaRPr>
          </a:p>
          <a:p>
            <a:pPr>
              <a:lnSpc>
                <a:spcPct val="150000"/>
              </a:lnSpc>
            </a:pPr>
            <a:r>
              <a:rPr lang="en-US" sz="2000" dirty="0" smtClean="0">
                <a:latin typeface="Times New Roman" pitchFamily="18" charset="0"/>
                <a:cs typeface="Times New Roman" pitchFamily="18" charset="0"/>
              </a:rPr>
              <a:t>45% of staff believes that  management provides a work climate that promotes patient safety</a:t>
            </a:r>
          </a:p>
          <a:p>
            <a:pPr lvl="0">
              <a:lnSpc>
                <a:spcPct val="150000"/>
              </a:lnSpc>
            </a:pPr>
            <a:r>
              <a:rPr lang="en-US" sz="2000" dirty="0" smtClean="0">
                <a:latin typeface="Times New Roman" pitchFamily="18" charset="0"/>
                <a:cs typeface="Times New Roman" pitchFamily="18" charset="0"/>
              </a:rPr>
              <a:t>52% Of Staff believes that </a:t>
            </a:r>
            <a:r>
              <a:rPr lang="en-US" sz="2000" dirty="0">
                <a:latin typeface="Times New Roman" pitchFamily="18" charset="0"/>
                <a:cs typeface="Times New Roman" pitchFamily="18" charset="0"/>
              </a:rPr>
              <a:t>Important patient care information is often lost during shift </a:t>
            </a:r>
            <a:r>
              <a:rPr lang="en-US" sz="2000" dirty="0" smtClean="0">
                <a:latin typeface="Times New Roman" pitchFamily="18" charset="0"/>
                <a:cs typeface="Times New Roman" pitchFamily="18" charset="0"/>
              </a:rPr>
              <a:t>changes.</a:t>
            </a:r>
          </a:p>
          <a:p>
            <a:pPr>
              <a:lnSpc>
                <a:spcPct val="150000"/>
              </a:lnSpc>
            </a:pPr>
            <a:r>
              <a:rPr lang="en-US" sz="2000" dirty="0" smtClean="0">
                <a:latin typeface="Times New Roman" pitchFamily="18" charset="0"/>
                <a:cs typeface="Times New Roman" pitchFamily="18" charset="0"/>
              </a:rPr>
              <a:t>73% of staff believes that </a:t>
            </a:r>
            <a:r>
              <a:rPr lang="en-US" sz="2000" dirty="0">
                <a:latin typeface="Times New Roman" pitchFamily="18" charset="0"/>
                <a:cs typeface="Times New Roman" pitchFamily="18" charset="0"/>
              </a:rPr>
              <a:t>Hospital units work well together to </a:t>
            </a:r>
            <a:r>
              <a:rPr lang="en-US" sz="2000" dirty="0" smtClean="0">
                <a:latin typeface="Times New Roman" pitchFamily="18" charset="0"/>
                <a:cs typeface="Times New Roman" pitchFamily="18" charset="0"/>
              </a:rPr>
              <a:t>provide </a:t>
            </a:r>
            <a:r>
              <a:rPr lang="en-US" sz="2000" dirty="0">
                <a:latin typeface="Times New Roman" pitchFamily="18" charset="0"/>
                <a:cs typeface="Times New Roman" pitchFamily="18" charset="0"/>
              </a:rPr>
              <a:t>the best care for </a:t>
            </a:r>
            <a:r>
              <a:rPr lang="en-US" sz="2000" dirty="0" smtClean="0">
                <a:latin typeface="Times New Roman" pitchFamily="18" charset="0"/>
                <a:cs typeface="Times New Roman" pitchFamily="18" charset="0"/>
              </a:rPr>
              <a:t>patients.</a:t>
            </a:r>
          </a:p>
          <a:p>
            <a:pPr>
              <a:lnSpc>
                <a:spcPct val="150000"/>
              </a:lnSpc>
            </a:pPr>
            <a:r>
              <a:rPr lang="en-US" sz="2000" dirty="0" smtClean="0">
                <a:latin typeface="Times New Roman" pitchFamily="18" charset="0"/>
                <a:cs typeface="Times New Roman" pitchFamily="18" charset="0"/>
              </a:rPr>
              <a:t>59% of staff believes that the hospital  </a:t>
            </a:r>
            <a:r>
              <a:rPr lang="en-US" sz="2000" dirty="0">
                <a:latin typeface="Times New Roman" pitchFamily="18" charset="0"/>
                <a:cs typeface="Times New Roman" pitchFamily="18" charset="0"/>
              </a:rPr>
              <a:t>procedures and systems are good at preventing errors from happening </a:t>
            </a:r>
          </a:p>
          <a:p>
            <a:pPr lvl="0">
              <a:lnSpc>
                <a:spcPct val="150000"/>
              </a:lnSpc>
            </a:pPr>
            <a:r>
              <a:rPr lang="en-US" sz="2000" dirty="0" smtClean="0">
                <a:latin typeface="Times New Roman" pitchFamily="18" charset="0"/>
                <a:cs typeface="Times New Roman" pitchFamily="18" charset="0"/>
              </a:rPr>
              <a:t>51 % of staff has confidence </a:t>
            </a:r>
            <a:r>
              <a:rPr lang="en-US" sz="2000" dirty="0">
                <a:latin typeface="Times New Roman" pitchFamily="18" charset="0"/>
                <a:cs typeface="Times New Roman" pitchFamily="18" charset="0"/>
              </a:rPr>
              <a:t>in </a:t>
            </a: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system being highly reliable, safe and efficient</a:t>
            </a:r>
          </a:p>
          <a:p>
            <a:endParaRPr lang="en-US" sz="2000" dirty="0"/>
          </a:p>
          <a:p>
            <a:endParaRPr lang="en-US" sz="2000" dirty="0"/>
          </a:p>
          <a:p>
            <a:pPr lvl="0"/>
            <a:endParaRPr lang="en-US" sz="2000" dirty="0"/>
          </a:p>
          <a:p>
            <a:endParaRPr lang="en-US" sz="20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fontScale="90000"/>
          </a:bodyPr>
          <a:lstStyle/>
          <a:p>
            <a:r>
              <a:rPr lang="en-US" b="1" u="sng" dirty="0" smtClean="0"/>
              <a:t>Importance of Patient Safety Culture</a:t>
            </a:r>
            <a:r>
              <a:rPr lang="en-US" dirty="0" smtClean="0"/>
              <a:t/>
            </a:r>
            <a:br>
              <a:rPr lang="en-US" dirty="0" smtClean="0"/>
            </a:br>
            <a:r>
              <a:rPr lang="en-US" b="1" dirty="0" smtClean="0"/>
              <a:t> </a:t>
            </a:r>
            <a:r>
              <a:rPr lang="en-US" dirty="0" smtClean="0"/>
              <a:t/>
            </a:r>
            <a:br>
              <a:rPr lang="en-US" dirty="0" smtClean="0"/>
            </a:br>
            <a:endParaRPr lang="en-US" dirty="0"/>
          </a:p>
        </p:txBody>
      </p:sp>
      <p:sp>
        <p:nvSpPr>
          <p:cNvPr id="3" name="Content Placeholder 2"/>
          <p:cNvSpPr>
            <a:spLocks noGrp="1"/>
          </p:cNvSpPr>
          <p:nvPr>
            <p:ph idx="1"/>
          </p:nvPr>
        </p:nvSpPr>
        <p:spPr>
          <a:xfrm>
            <a:off x="457200" y="1219201"/>
            <a:ext cx="8229600" cy="4906964"/>
          </a:xfrm>
        </p:spPr>
        <p:txBody>
          <a:bodyPr>
            <a:normAutofit fontScale="92500" lnSpcReduction="20000"/>
          </a:bodyPr>
          <a:lstStyle/>
          <a:p>
            <a:pPr lvl="0"/>
            <a:endParaRPr lang="en-US" dirty="0" smtClean="0"/>
          </a:p>
          <a:p>
            <a:pPr lvl="0">
              <a:lnSpc>
                <a:spcPct val="160000"/>
              </a:lnSpc>
            </a:pPr>
            <a:r>
              <a:rPr lang="en-US" dirty="0" smtClean="0"/>
              <a:t>Safety </a:t>
            </a:r>
            <a:r>
              <a:rPr lang="en-US" dirty="0"/>
              <a:t>and improvement in Quality of care</a:t>
            </a:r>
          </a:p>
          <a:p>
            <a:pPr lvl="0">
              <a:lnSpc>
                <a:spcPct val="160000"/>
              </a:lnSpc>
            </a:pPr>
            <a:r>
              <a:rPr lang="en-US" dirty="0" smtClean="0"/>
              <a:t>Staff </a:t>
            </a:r>
            <a:r>
              <a:rPr lang="en-US" dirty="0"/>
              <a:t>can learn from their </a:t>
            </a:r>
            <a:r>
              <a:rPr lang="en-US" dirty="0" smtClean="0"/>
              <a:t>mistakes</a:t>
            </a:r>
          </a:p>
          <a:p>
            <a:pPr lvl="0">
              <a:lnSpc>
                <a:spcPct val="160000"/>
              </a:lnSpc>
            </a:pPr>
            <a:r>
              <a:rPr lang="en-US" dirty="0" smtClean="0"/>
              <a:t>Proper </a:t>
            </a:r>
            <a:r>
              <a:rPr lang="en-US" dirty="0"/>
              <a:t>implementation of action </a:t>
            </a:r>
            <a:r>
              <a:rPr lang="en-US" dirty="0" smtClean="0"/>
              <a:t>plan can </a:t>
            </a:r>
            <a:r>
              <a:rPr lang="en-US" dirty="0"/>
              <a:t>help minimize </a:t>
            </a:r>
            <a:r>
              <a:rPr lang="en-US" dirty="0" smtClean="0"/>
              <a:t>medical errors.</a:t>
            </a:r>
            <a:endParaRPr lang="en-US" b="1" dirty="0"/>
          </a:p>
          <a:p>
            <a:pPr>
              <a:lnSpc>
                <a:spcPct val="160000"/>
              </a:lnSpc>
            </a:pPr>
            <a:r>
              <a:rPr lang="en-US" b="1" dirty="0" smtClean="0"/>
              <a:t> </a:t>
            </a:r>
            <a:r>
              <a:rPr lang="en-US" dirty="0">
                <a:latin typeface="Times New Roman" pitchFamily="18" charset="0"/>
                <a:cs typeface="Times New Roman" pitchFamily="18" charset="0"/>
              </a:rPr>
              <a:t>Improving health care outcomes through Research. </a:t>
            </a:r>
          </a:p>
          <a:p>
            <a:pPr>
              <a:buNone/>
            </a:pPr>
            <a:endParaRPr lang="en-US" dirty="0"/>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DISCUSSION</a:t>
            </a:r>
            <a:endParaRPr lang="en-US" dirty="0"/>
          </a:p>
        </p:txBody>
      </p:sp>
      <p:sp>
        <p:nvSpPr>
          <p:cNvPr id="7" name="Subtitle 6"/>
          <p:cNvSpPr>
            <a:spLocks noGrp="1"/>
          </p:cNvSpPr>
          <p:nvPr>
            <p:ph type="subTitle" idx="1"/>
          </p:nvPr>
        </p:nvSpPr>
        <p:spPr/>
        <p:txBody>
          <a:bodyPr/>
          <a:lstStyle/>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dirty="0" smtClean="0"/>
              <a:t/>
            </a:r>
            <a:br>
              <a:rPr lang="en-US" dirty="0" smtClean="0"/>
            </a:br>
            <a:r>
              <a:rPr lang="en-US" dirty="0" smtClean="0"/>
              <a:t/>
            </a:r>
            <a:br>
              <a:rPr lang="en-US" dirty="0" smtClean="0"/>
            </a:br>
            <a:endParaRPr lang="en-US" dirty="0"/>
          </a:p>
        </p:txBody>
      </p:sp>
      <p:sp>
        <p:nvSpPr>
          <p:cNvPr id="3" name="Content Placeholder 2"/>
          <p:cNvSpPr>
            <a:spLocks noGrp="1"/>
          </p:cNvSpPr>
          <p:nvPr>
            <p:ph idx="1"/>
          </p:nvPr>
        </p:nvSpPr>
        <p:spPr>
          <a:xfrm>
            <a:off x="457200" y="0"/>
            <a:ext cx="8229600" cy="6324599"/>
          </a:xfrm>
        </p:spPr>
        <p:txBody>
          <a:bodyPr>
            <a:normAutofit lnSpcReduction="10000"/>
          </a:bodyPr>
          <a:lstStyle/>
          <a:p>
            <a:endParaRPr lang="en-US" dirty="0" smtClean="0"/>
          </a:p>
          <a:p>
            <a:r>
              <a:rPr lang="en-US" dirty="0" smtClean="0"/>
              <a:t>There is no formal training or discussion related to prevention of errors ,we can conclude it from the survey result which shows that only 38% of interviewee stated that the discussion occurs in context to patient safety and prevention of error. </a:t>
            </a:r>
          </a:p>
          <a:p>
            <a:r>
              <a:rPr lang="en-US" dirty="0" smtClean="0"/>
              <a:t>Only 44 % of the staff feels that on reporting error the management works on it and some actions are taken place which definitely helps to boost the staff as they feel that their complains are being heard and they add a change in the system.</a:t>
            </a: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1"/>
            <a:ext cx="8229600" cy="5440364"/>
          </a:xfrm>
        </p:spPr>
        <p:txBody>
          <a:bodyPr>
            <a:normAutofit fontScale="92500" lnSpcReduction="10000"/>
          </a:bodyPr>
          <a:lstStyle/>
          <a:p>
            <a:r>
              <a:rPr lang="en-US" dirty="0" smtClean="0"/>
              <a:t>According to the survey done 66 % of staff have  not reported  incidents in last twelve months , but as such no records are maintained about the incident reporting system, Most of them are reported verbally to their seniors or the management. </a:t>
            </a:r>
          </a:p>
          <a:p>
            <a:r>
              <a:rPr lang="en-US" dirty="0" smtClean="0"/>
              <a:t>Majority of the staff says that they are discouraged in reporting error and it was observed that seniors don’t want them to be blamed for anything and if the staff do so then ,it was evident  from the previous experience that the staffs were asked to leave the organization.</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1"/>
            <a:ext cx="8229600" cy="5668964"/>
          </a:xfrm>
        </p:spPr>
        <p:txBody>
          <a:bodyPr>
            <a:normAutofit/>
          </a:bodyPr>
          <a:lstStyle/>
          <a:p>
            <a:r>
              <a:rPr lang="en-US" dirty="0" smtClean="0"/>
              <a:t>The staff was not even aware about patient safety goals and rapid response team. The main reason which could be that the staff  changes frequently and to hire staff at low wages they go for one who are inexperienced and less qualified.</a:t>
            </a:r>
          </a:p>
          <a:p>
            <a:r>
              <a:rPr lang="en-US" dirty="0" smtClean="0"/>
              <a:t>25 % of the employees feels that their mistakes are held against them and they are taken personally which is also a reason due to which the respondents restrict themselves from reporting errors.</a:t>
            </a:r>
          </a:p>
          <a:p>
            <a:endParaRPr lang="en-US" dirty="0" smtClean="0"/>
          </a:p>
          <a:p>
            <a:pPr>
              <a:buNone/>
            </a:pPr>
            <a:endParaRPr lang="en-US" dirty="0" smtClean="0"/>
          </a:p>
          <a:p>
            <a:endParaRPr lang="en-US" dirty="0" smtClean="0"/>
          </a:p>
          <a:p>
            <a:endParaRPr lang="en-US" dirty="0" smtClean="0"/>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4"/>
          </a:xfrm>
        </p:spPr>
        <p:txBody>
          <a:bodyPr>
            <a:normAutofit lnSpcReduction="10000"/>
          </a:bodyPr>
          <a:lstStyle/>
          <a:p>
            <a:r>
              <a:rPr lang="en-US" dirty="0" smtClean="0"/>
              <a:t> Due to  scaricity of staff they are often loaded with work, In such a scenario there are often chances of errors occurring while dealing with patient as the staff says that they get both mental and physical fatigue. On finding the reason behind it ,the main reason we got was that management wants to get maximum work done from limited staff employed . </a:t>
            </a:r>
          </a:p>
          <a:p>
            <a:r>
              <a:rPr lang="en-US" dirty="0" smtClean="0"/>
              <a:t>It was also found that as the work load was increasing, so instead of increasing the number of nursing staff they increased their working hours from eight to twelve.  </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 33 % of the staff says  that important patient care information is lost during shift changes .</a:t>
            </a:r>
          </a:p>
          <a:p>
            <a:r>
              <a:rPr lang="en-US" dirty="0" smtClean="0"/>
              <a:t> 33 % says that there is problem in exchange of information across the hospital, which is  a threat to the patient. Probably the reason could be due to overload of work .</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a:t>RECOMMENDATIONS</a:t>
            </a:r>
            <a:r>
              <a:rPr lang="en-US" dirty="0"/>
              <a:t/>
            </a:r>
            <a:br>
              <a:rPr lang="en-US" dirty="0"/>
            </a:br>
            <a:endParaRPr lang="en-US" dirty="0"/>
          </a:p>
        </p:txBody>
      </p:sp>
      <p:sp>
        <p:nvSpPr>
          <p:cNvPr id="4" name="Subtitle 3"/>
          <p:cNvSpPr>
            <a:spLocks noGrp="1"/>
          </p:cNvSpPr>
          <p:nvPr>
            <p:ph type="subTitle" idx="1"/>
          </p:nvPr>
        </p:nvSpPr>
        <p:spPr/>
        <p:txBody>
          <a:bodyPr/>
          <a:lstStyle/>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09600"/>
          </a:xfrm>
        </p:spPr>
        <p:txBody>
          <a:bodyPr>
            <a:normAutofit fontScale="90000"/>
          </a:bodyPr>
          <a:lstStyle/>
          <a:p>
            <a:pPr lvl="0"/>
            <a:r>
              <a:rPr lang="en-US" b="1" u="sng" dirty="0" smtClean="0"/>
              <a:t/>
            </a:r>
            <a:br>
              <a:rPr lang="en-US" b="1" u="sng" dirty="0" smtClean="0"/>
            </a:br>
            <a:r>
              <a:rPr lang="en-US" b="1" u="sng" dirty="0"/>
              <a:t/>
            </a:r>
            <a:br>
              <a:rPr lang="en-US" b="1" u="sng" dirty="0"/>
            </a:br>
            <a:r>
              <a:rPr lang="en-US" dirty="0"/>
              <a:t> </a:t>
            </a:r>
            <a:br>
              <a:rPr lang="en-US" dirty="0"/>
            </a:br>
            <a:endParaRPr lang="en-US" dirty="0"/>
          </a:p>
        </p:txBody>
      </p:sp>
      <p:sp>
        <p:nvSpPr>
          <p:cNvPr id="3" name="Content Placeholder 2"/>
          <p:cNvSpPr>
            <a:spLocks noGrp="1"/>
          </p:cNvSpPr>
          <p:nvPr>
            <p:ph idx="1"/>
          </p:nvPr>
        </p:nvSpPr>
        <p:spPr>
          <a:xfrm>
            <a:off x="457200" y="381000"/>
            <a:ext cx="8229600" cy="6019799"/>
          </a:xfrm>
        </p:spPr>
        <p:txBody>
          <a:bodyPr>
            <a:normAutofit lnSpcReduction="10000"/>
          </a:bodyPr>
          <a:lstStyle/>
          <a:p>
            <a:pPr lvl="0"/>
            <a:r>
              <a:rPr lang="en-US" sz="2200" dirty="0">
                <a:latin typeface="Times New Roman" pitchFamily="18" charset="0"/>
                <a:cs typeface="Times New Roman" pitchFamily="18" charset="0"/>
              </a:rPr>
              <a:t>Planning of hospital building must include safety aspects especially engineering controls for infection control, fire etc</a:t>
            </a:r>
            <a:r>
              <a:rPr lang="en-US" sz="2200" dirty="0" smtClean="0">
                <a:latin typeface="Times New Roman" pitchFamily="18" charset="0"/>
                <a:cs typeface="Times New Roman" pitchFamily="18" charset="0"/>
              </a:rPr>
              <a:t>.</a:t>
            </a:r>
          </a:p>
          <a:p>
            <a:pPr lvl="0"/>
            <a:endParaRPr lang="en-US" sz="2200" dirty="0" smtClean="0">
              <a:latin typeface="Times New Roman" pitchFamily="18" charset="0"/>
              <a:cs typeface="Times New Roman" pitchFamily="18" charset="0"/>
            </a:endParaRPr>
          </a:p>
          <a:p>
            <a:pPr lvl="0"/>
            <a:r>
              <a:rPr lang="en-US" sz="2200" dirty="0" smtClean="0">
                <a:latin typeface="Times New Roman" pitchFamily="18" charset="0"/>
                <a:cs typeface="Times New Roman" pitchFamily="18" charset="0"/>
              </a:rPr>
              <a:t>Physicians </a:t>
            </a:r>
            <a:r>
              <a:rPr lang="en-US" sz="2200" dirty="0">
                <a:latin typeface="Times New Roman" pitchFamily="18" charset="0"/>
                <a:cs typeface="Times New Roman" pitchFamily="18" charset="0"/>
              </a:rPr>
              <a:t>must be involved in reviewing “ Clinical Safety </a:t>
            </a:r>
            <a:r>
              <a:rPr lang="en-US" sz="2200" dirty="0" smtClean="0">
                <a:latin typeface="Times New Roman" pitchFamily="18" charset="0"/>
                <a:cs typeface="Times New Roman" pitchFamily="18" charset="0"/>
              </a:rPr>
              <a:t>“</a:t>
            </a:r>
          </a:p>
          <a:p>
            <a:endParaRPr lang="en-US" sz="2400" dirty="0"/>
          </a:p>
          <a:p>
            <a:r>
              <a:rPr lang="en-US" sz="2400" dirty="0"/>
              <a:t>Investment in good training </a:t>
            </a:r>
            <a:r>
              <a:rPr lang="en-US" sz="2400" dirty="0" smtClean="0"/>
              <a:t>infrastructure </a:t>
            </a:r>
            <a:r>
              <a:rPr lang="en-US" sz="2400" dirty="0"/>
              <a:t>is a must. </a:t>
            </a:r>
          </a:p>
          <a:p>
            <a:pPr lvl="0">
              <a:buNone/>
            </a:pPr>
            <a:endParaRPr lang="en-US" sz="2200" dirty="0">
              <a:latin typeface="Times New Roman" pitchFamily="18" charset="0"/>
              <a:cs typeface="Times New Roman" pitchFamily="18" charset="0"/>
            </a:endParaRPr>
          </a:p>
          <a:p>
            <a:pPr lvl="0">
              <a:lnSpc>
                <a:spcPct val="120000"/>
              </a:lnSpc>
            </a:pPr>
            <a:r>
              <a:rPr lang="en-US" sz="2400" dirty="0" smtClean="0">
                <a:latin typeface="Times New Roman" pitchFamily="18" charset="0"/>
                <a:cs typeface="Times New Roman" pitchFamily="18" charset="0"/>
              </a:rPr>
              <a:t>Develop policies and procedures for patient and staff safety based on international guidelines.</a:t>
            </a:r>
          </a:p>
          <a:p>
            <a:pPr>
              <a:lnSpc>
                <a:spcPct val="120000"/>
              </a:lnSpc>
            </a:pPr>
            <a:r>
              <a:rPr lang="en-US" sz="2400" dirty="0" smtClean="0">
                <a:latin typeface="Times New Roman" pitchFamily="18" charset="0"/>
                <a:cs typeface="Times New Roman" pitchFamily="18" charset="0"/>
              </a:rPr>
              <a:t> Provide regular communication on patient safety to staff and organize campaigns and events to promote awareness and participation.</a:t>
            </a:r>
          </a:p>
          <a:p>
            <a:pPr lvl="0">
              <a:lnSpc>
                <a:spcPct val="120000"/>
              </a:lnSpc>
            </a:pPr>
            <a:r>
              <a:rPr lang="en-US" sz="2400" dirty="0" smtClean="0">
                <a:latin typeface="Times New Roman" pitchFamily="18" charset="0"/>
                <a:cs typeface="Times New Roman" pitchFamily="18" charset="0"/>
              </a:rPr>
              <a:t>Encourage transparency through a blame free system for reporting errors. </a:t>
            </a:r>
          </a:p>
          <a:p>
            <a:pPr lvl="0"/>
            <a:endParaRPr lang="en-US" sz="2200" dirty="0">
              <a:latin typeface="Times New Roman" pitchFamily="18" charset="0"/>
              <a:cs typeface="Times New Roman" pitchFamily="18" charset="0"/>
            </a:endParaRPr>
          </a:p>
          <a:p>
            <a:pPr>
              <a:buNone/>
            </a:pPr>
            <a:endParaRPr lang="en-US" dirty="0"/>
          </a:p>
          <a:p>
            <a:pPr lvl="0"/>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0"/>
            <a:ext cx="8382000" cy="6858000"/>
          </a:xfrm>
        </p:spPr>
        <p:txBody>
          <a:bodyPr>
            <a:normAutofit fontScale="70000" lnSpcReduction="20000"/>
          </a:bodyPr>
          <a:lstStyle/>
          <a:p>
            <a:pPr lvl="0">
              <a:lnSpc>
                <a:spcPct val="120000"/>
              </a:lnSpc>
            </a:pPr>
            <a:r>
              <a:rPr lang="en-US" dirty="0" smtClean="0">
                <a:latin typeface="Times New Roman" pitchFamily="18" charset="0"/>
                <a:cs typeface="Times New Roman" pitchFamily="18" charset="0"/>
              </a:rPr>
              <a:t>Always evaluate impact ( financial, reputational, extent of injury to patient, risk and costs of litigation ) of each harmful event. This makes practical sense to staff , especially physicians. </a:t>
            </a:r>
          </a:p>
          <a:p>
            <a:pPr lvl="0">
              <a:lnSpc>
                <a:spcPct val="120000"/>
              </a:lnSpc>
              <a:buNone/>
            </a:pPr>
            <a:endParaRPr lang="en-US" dirty="0" smtClean="0">
              <a:latin typeface="Times New Roman" pitchFamily="18" charset="0"/>
              <a:cs typeface="Times New Roman" pitchFamily="18" charset="0"/>
            </a:endParaRPr>
          </a:p>
          <a:p>
            <a:pPr lvl="0">
              <a:lnSpc>
                <a:spcPct val="120000"/>
              </a:lnSpc>
            </a:pPr>
            <a:r>
              <a:rPr lang="en-US" dirty="0" smtClean="0">
                <a:latin typeface="Times New Roman" pitchFamily="18" charset="0"/>
                <a:cs typeface="Times New Roman" pitchFamily="18" charset="0"/>
              </a:rPr>
              <a:t>Ensure right numbers of staff and focus on training</a:t>
            </a:r>
          </a:p>
          <a:p>
            <a:pPr lvl="0"/>
            <a:endParaRPr lang="en-US" dirty="0" smtClean="0"/>
          </a:p>
          <a:p>
            <a:pPr lvl="0"/>
            <a:r>
              <a:rPr lang="en-US" dirty="0" smtClean="0"/>
              <a:t>Spend </a:t>
            </a:r>
            <a:r>
              <a:rPr lang="en-US" dirty="0"/>
              <a:t>more time in planning, rather than straightaway “ doing “ things in a hurry. Thorough planning of care, spending time on anticipating what can go wrong  will </a:t>
            </a:r>
            <a:r>
              <a:rPr lang="en-US" dirty="0" smtClean="0"/>
              <a:t>help. </a:t>
            </a:r>
            <a:endParaRPr lang="en-US" dirty="0"/>
          </a:p>
          <a:p>
            <a:pPr>
              <a:buNone/>
            </a:pPr>
            <a:r>
              <a:rPr lang="en-US" dirty="0"/>
              <a:t> </a:t>
            </a:r>
          </a:p>
          <a:p>
            <a:pPr lvl="0"/>
            <a:r>
              <a:rPr lang="en-US" dirty="0" smtClean="0"/>
              <a:t>Educate </a:t>
            </a:r>
            <a:r>
              <a:rPr lang="en-US" dirty="0"/>
              <a:t>staff and make them alert to preventing unsafe acts, as well as responding quickly when things go wrong.</a:t>
            </a:r>
          </a:p>
          <a:p>
            <a:pPr>
              <a:buNone/>
            </a:pPr>
            <a:r>
              <a:rPr lang="en-US" dirty="0"/>
              <a:t> </a:t>
            </a:r>
          </a:p>
          <a:p>
            <a:pPr lvl="0"/>
            <a:r>
              <a:rPr lang="en-US" dirty="0"/>
              <a:t>Implement patient safety education for staff, physicians, patients and families.</a:t>
            </a:r>
          </a:p>
          <a:p>
            <a:pPr>
              <a:buNone/>
            </a:pPr>
            <a:r>
              <a:rPr lang="en-US" dirty="0"/>
              <a:t> </a:t>
            </a:r>
          </a:p>
          <a:p>
            <a:pPr>
              <a:buNone/>
            </a:pPr>
            <a:r>
              <a:rPr lang="en-US" dirty="0"/>
              <a:t> </a:t>
            </a:r>
          </a:p>
          <a:p>
            <a:pPr lvl="0"/>
            <a:r>
              <a:rPr lang="en-US" dirty="0"/>
              <a:t>Celebrate small wins and keep staff motivated . Institute reward and recognitions.</a:t>
            </a:r>
          </a:p>
          <a:p>
            <a:pPr>
              <a:buNone/>
            </a:pPr>
            <a:r>
              <a:rPr lang="en-US" dirty="0"/>
              <a:t> </a:t>
            </a:r>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1"/>
            <a:ext cx="8229600" cy="5440364"/>
          </a:xfrm>
        </p:spPr>
        <p:txBody>
          <a:bodyPr>
            <a:normAutofit/>
          </a:bodyPr>
          <a:lstStyle/>
          <a:p>
            <a:pPr>
              <a:buNone/>
            </a:pPr>
            <a:endParaRPr lang="en-US" sz="8800"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endParaRPr>
          </a:p>
          <a:p>
            <a:pPr>
              <a:buNone/>
            </a:pPr>
            <a:r>
              <a:rPr lang="en-US" sz="8800"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rPr>
              <a:t>THANK YOU</a:t>
            </a:r>
            <a:endParaRPr lang="en-US" sz="8800" b="1"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831974"/>
          </a:xfrm>
        </p:spPr>
        <p:txBody>
          <a:bodyPr/>
          <a:lstStyle/>
          <a:p>
            <a:r>
              <a:rPr lang="en-US" dirty="0" smtClean="0"/>
              <a:t>METHOD AND METHODOLOGY</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1"/>
            <a:ext cx="8229600" cy="5668964"/>
          </a:xfrm>
        </p:spPr>
        <p:txBody>
          <a:bodyPr/>
          <a:lstStyle/>
          <a:p>
            <a:pPr>
              <a:buNone/>
            </a:pPr>
            <a:r>
              <a:rPr lang="en-US" b="1" u="sng" dirty="0"/>
              <a:t>AIMS</a:t>
            </a:r>
            <a:endParaRPr lang="en-US" dirty="0"/>
          </a:p>
          <a:p>
            <a:r>
              <a:rPr lang="en-US" dirty="0" smtClean="0"/>
              <a:t>To </a:t>
            </a:r>
            <a:r>
              <a:rPr lang="en-US" dirty="0"/>
              <a:t>analyze  </a:t>
            </a:r>
            <a:r>
              <a:rPr lang="en-US" dirty="0" smtClean="0"/>
              <a:t>the </a:t>
            </a:r>
            <a:r>
              <a:rPr lang="en-US" dirty="0"/>
              <a:t>culture of safety in </a:t>
            </a:r>
            <a:r>
              <a:rPr lang="en-US" dirty="0" smtClean="0"/>
              <a:t>organization.</a:t>
            </a:r>
          </a:p>
          <a:p>
            <a:pPr>
              <a:buNone/>
            </a:pPr>
            <a:r>
              <a:rPr lang="en-US" b="1" u="sng" dirty="0"/>
              <a:t>OBJECTIVES</a:t>
            </a:r>
            <a:endParaRPr lang="en-US" dirty="0"/>
          </a:p>
          <a:p>
            <a:endParaRPr lang="en-US" dirty="0"/>
          </a:p>
          <a:p>
            <a:pPr lvl="0"/>
            <a:r>
              <a:rPr lang="en-US" dirty="0"/>
              <a:t>To gain understanding of views of clinical staff on various issues related to patient safety</a:t>
            </a:r>
          </a:p>
          <a:p>
            <a:pPr>
              <a:buNone/>
            </a:pPr>
            <a:endParaRPr lang="en-US" dirty="0"/>
          </a:p>
          <a:p>
            <a:pPr lvl="0"/>
            <a:r>
              <a:rPr lang="en-US" dirty="0"/>
              <a:t>To make recommendation on the basis of findings.</a:t>
            </a:r>
            <a:r>
              <a:rPr lang="en-US" b="1" dirty="0"/>
              <a:t>   </a:t>
            </a:r>
            <a:endParaRPr lang="en-US" dirty="0"/>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Scope of study</a:t>
            </a:r>
            <a:r>
              <a:rPr lang="en-US" u="sng" dirty="0" smtClean="0"/>
              <a:t>:</a:t>
            </a:r>
            <a:r>
              <a:rPr lang="en-US" dirty="0" smtClean="0"/>
              <a:t/>
            </a:r>
            <a:br>
              <a:rPr lang="en-US" dirty="0" smtClean="0"/>
            </a:br>
            <a:endParaRPr lang="en-US" dirty="0"/>
          </a:p>
        </p:txBody>
      </p:sp>
      <p:sp>
        <p:nvSpPr>
          <p:cNvPr id="3" name="Content Placeholder 2"/>
          <p:cNvSpPr>
            <a:spLocks noGrp="1"/>
          </p:cNvSpPr>
          <p:nvPr>
            <p:ph idx="1"/>
          </p:nvPr>
        </p:nvSpPr>
        <p:spPr>
          <a:xfrm>
            <a:off x="457200" y="1295401"/>
            <a:ext cx="8229600" cy="4830764"/>
          </a:xfrm>
        </p:spPr>
        <p:txBody>
          <a:bodyPr>
            <a:normAutofit/>
          </a:bodyPr>
          <a:lstStyle/>
          <a:p>
            <a:r>
              <a:rPr lang="en-US" dirty="0" smtClean="0"/>
              <a:t> </a:t>
            </a:r>
            <a:r>
              <a:rPr lang="en-US" dirty="0"/>
              <a:t>Findings will </a:t>
            </a:r>
            <a:r>
              <a:rPr lang="en-US" dirty="0" smtClean="0"/>
              <a:t> help </a:t>
            </a:r>
            <a:r>
              <a:rPr lang="en-US" dirty="0"/>
              <a:t>raise safety awareness throughout the organization and identify areas most in need of improvement</a:t>
            </a:r>
            <a:r>
              <a:rPr lang="en-US" dirty="0" smtClean="0"/>
              <a:t>.</a:t>
            </a:r>
          </a:p>
          <a:p>
            <a:r>
              <a:rPr lang="en-US" dirty="0" smtClean="0"/>
              <a:t> </a:t>
            </a:r>
            <a:r>
              <a:rPr lang="en-US" dirty="0"/>
              <a:t>Findings will lead to the development of interventions to improve patient safety in the hospital.</a:t>
            </a:r>
          </a:p>
          <a:p>
            <a:endParaRPr lang="en-US" dirty="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Materials and Methods</a:t>
            </a:r>
            <a:endParaRPr lang="en-US" dirty="0"/>
          </a:p>
        </p:txBody>
      </p:sp>
      <p:sp>
        <p:nvSpPr>
          <p:cNvPr id="3" name="Content Placeholder 2"/>
          <p:cNvSpPr>
            <a:spLocks noGrp="1"/>
          </p:cNvSpPr>
          <p:nvPr>
            <p:ph idx="1"/>
          </p:nvPr>
        </p:nvSpPr>
        <p:spPr/>
        <p:txBody>
          <a:bodyPr/>
          <a:lstStyle/>
          <a:p>
            <a:pPr>
              <a:buNone/>
            </a:pPr>
            <a:r>
              <a:rPr lang="en-US" b="1" dirty="0" smtClean="0"/>
              <a:t>STUDY DESIGN:</a:t>
            </a:r>
            <a:r>
              <a:rPr lang="en-US" dirty="0"/>
              <a:t>A</a:t>
            </a:r>
            <a:r>
              <a:rPr lang="en-US" b="1" dirty="0"/>
              <a:t> </a:t>
            </a:r>
            <a:r>
              <a:rPr lang="en-US" dirty="0"/>
              <a:t>prospective study was carried out with the help of questionnaires for duration of 3 month. </a:t>
            </a:r>
            <a:endParaRPr lang="en-US" dirty="0" smtClean="0"/>
          </a:p>
          <a:p>
            <a:pPr lvl="0">
              <a:buNone/>
            </a:pPr>
            <a:r>
              <a:rPr lang="en-US" b="1" u="sng" dirty="0"/>
              <a:t>Place of Study</a:t>
            </a:r>
            <a:endParaRPr lang="en-US" dirty="0"/>
          </a:p>
          <a:p>
            <a:r>
              <a:rPr lang="en-US" dirty="0" err="1"/>
              <a:t>Bansal</a:t>
            </a:r>
            <a:r>
              <a:rPr lang="en-US" dirty="0"/>
              <a:t> Hospital</a:t>
            </a:r>
          </a:p>
          <a:p>
            <a:pPr>
              <a:buNone/>
            </a:pPr>
            <a:r>
              <a:rPr lang="en-US" dirty="0"/>
              <a:t>   </a:t>
            </a:r>
            <a:r>
              <a:rPr lang="en-US" b="1" u="sng" dirty="0"/>
              <a:t>Department</a:t>
            </a:r>
            <a:endParaRPr lang="en-US" dirty="0"/>
          </a:p>
          <a:p>
            <a:r>
              <a:rPr lang="en-US" dirty="0"/>
              <a:t>Quality department</a:t>
            </a:r>
          </a:p>
          <a:p>
            <a:endParaRPr lang="en-US" dirty="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1"/>
            <a:ext cx="8229600" cy="5821364"/>
          </a:xfrm>
        </p:spPr>
        <p:txBody>
          <a:bodyPr>
            <a:normAutofit fontScale="55000" lnSpcReduction="20000"/>
          </a:bodyPr>
          <a:lstStyle/>
          <a:p>
            <a:pPr>
              <a:buNone/>
            </a:pPr>
            <a:r>
              <a:rPr lang="en-US" dirty="0"/>
              <a:t> </a:t>
            </a:r>
            <a:r>
              <a:rPr lang="en-US" b="1" u="sng" dirty="0" smtClean="0">
                <a:latin typeface="Times New Roman" pitchFamily="18" charset="0"/>
                <a:cs typeface="Times New Roman" pitchFamily="18" charset="0"/>
              </a:rPr>
              <a:t>Sampling Method</a:t>
            </a:r>
            <a:r>
              <a:rPr lang="en-US" dirty="0" smtClean="0">
                <a:latin typeface="Times New Roman" pitchFamily="18" charset="0"/>
                <a:cs typeface="Times New Roman" pitchFamily="18" charset="0"/>
              </a:rPr>
              <a:t>  </a:t>
            </a:r>
          </a:p>
          <a:p>
            <a:pPr>
              <a:buNone/>
            </a:pPr>
            <a:endParaRPr lang="en-US" dirty="0">
              <a:latin typeface="Times New Roman" pitchFamily="18" charset="0"/>
              <a:cs typeface="Times New Roman" pitchFamily="18" charset="0"/>
            </a:endParaRPr>
          </a:p>
          <a:p>
            <a:pPr>
              <a:buNone/>
            </a:pPr>
            <a:endParaRPr lang="en-US" sz="4400" dirty="0" smtClean="0">
              <a:latin typeface="Times New Roman" pitchFamily="18" charset="0"/>
              <a:cs typeface="Times New Roman" pitchFamily="18" charset="0"/>
            </a:endParaRPr>
          </a:p>
          <a:p>
            <a:r>
              <a:rPr lang="en-US" sz="4400" dirty="0" smtClean="0">
                <a:latin typeface="Times New Roman" pitchFamily="18" charset="0"/>
                <a:cs typeface="Times New Roman" pitchFamily="18" charset="0"/>
              </a:rPr>
              <a:t>The </a:t>
            </a:r>
            <a:r>
              <a:rPr lang="en-US" sz="4400" dirty="0">
                <a:latin typeface="Times New Roman" pitchFamily="18" charset="0"/>
                <a:cs typeface="Times New Roman" pitchFamily="18" charset="0"/>
              </a:rPr>
              <a:t>convenience sampling method was used to select the study subjects. </a:t>
            </a:r>
            <a:endParaRPr lang="en-US" sz="4400" dirty="0" smtClean="0">
              <a:latin typeface="Times New Roman" pitchFamily="18" charset="0"/>
              <a:cs typeface="Times New Roman" pitchFamily="18" charset="0"/>
            </a:endParaRPr>
          </a:p>
          <a:p>
            <a:pPr>
              <a:buNone/>
            </a:pPr>
            <a:endParaRPr lang="en-US" dirty="0" smtClean="0"/>
          </a:p>
          <a:p>
            <a:pPr>
              <a:buNone/>
            </a:pPr>
            <a:endParaRPr lang="en-US" dirty="0" smtClean="0"/>
          </a:p>
          <a:p>
            <a:pPr lvl="0">
              <a:buNone/>
            </a:pPr>
            <a:r>
              <a:rPr lang="en-US" sz="3400" b="1" u="sng" dirty="0" smtClean="0">
                <a:latin typeface="Times New Roman" pitchFamily="18" charset="0"/>
                <a:cs typeface="Times New Roman" pitchFamily="18" charset="0"/>
              </a:rPr>
              <a:t>Sample Size</a:t>
            </a:r>
          </a:p>
          <a:p>
            <a:pPr>
              <a:buNone/>
            </a:pPr>
            <a:r>
              <a:rPr lang="en-US" sz="3600" dirty="0" smtClean="0">
                <a:latin typeface="Times New Roman" pitchFamily="18" charset="0"/>
                <a:cs typeface="Times New Roman" pitchFamily="18" charset="0"/>
              </a:rPr>
              <a:t>  The total sample size taken for the study was </a:t>
            </a:r>
            <a:r>
              <a:rPr lang="en-US" sz="3600" b="1" dirty="0" smtClean="0">
                <a:latin typeface="Times New Roman" pitchFamily="18" charset="0"/>
                <a:cs typeface="Times New Roman" pitchFamily="18" charset="0"/>
              </a:rPr>
              <a:t>106.</a:t>
            </a:r>
          </a:p>
          <a:p>
            <a:pPr lvl="0">
              <a:buNone/>
            </a:pPr>
            <a:endParaRPr lang="en-US" sz="3600" b="1" u="sng" dirty="0" smtClean="0">
              <a:latin typeface="Times New Roman" pitchFamily="18" charset="0"/>
              <a:cs typeface="Times New Roman" pitchFamily="18" charset="0"/>
            </a:endParaRPr>
          </a:p>
          <a:p>
            <a:pPr lvl="0">
              <a:buNone/>
            </a:pPr>
            <a:endParaRPr lang="en-US" sz="3600" b="1" u="sng" dirty="0" smtClean="0">
              <a:latin typeface="Times New Roman" pitchFamily="18" charset="0"/>
              <a:cs typeface="Times New Roman" pitchFamily="18" charset="0"/>
            </a:endParaRPr>
          </a:p>
          <a:p>
            <a:pPr lvl="0">
              <a:buNone/>
            </a:pPr>
            <a:r>
              <a:rPr lang="en-US" sz="3600" b="1" u="sng" dirty="0" smtClean="0">
                <a:latin typeface="Times New Roman" pitchFamily="18" charset="0"/>
                <a:cs typeface="Times New Roman" pitchFamily="18" charset="0"/>
              </a:rPr>
              <a:t>Inclusion Criteria</a:t>
            </a:r>
          </a:p>
          <a:p>
            <a:pPr>
              <a:buNone/>
            </a:pPr>
            <a:r>
              <a:rPr lang="en-US" sz="3600" dirty="0" smtClean="0">
                <a:latin typeface="Times New Roman" pitchFamily="18" charset="0"/>
                <a:cs typeface="Times New Roman" pitchFamily="18" charset="0"/>
              </a:rPr>
              <a:t>     </a:t>
            </a:r>
          </a:p>
          <a:p>
            <a:pPr lvl="1"/>
            <a:r>
              <a:rPr lang="en-US" sz="3600" dirty="0" smtClean="0">
                <a:latin typeface="Times New Roman" pitchFamily="18" charset="0"/>
                <a:cs typeface="Times New Roman" pitchFamily="18" charset="0"/>
              </a:rPr>
              <a:t>Doctors</a:t>
            </a:r>
          </a:p>
          <a:p>
            <a:pPr lvl="1"/>
            <a:r>
              <a:rPr lang="en-US" sz="3600" dirty="0" smtClean="0">
                <a:latin typeface="Times New Roman" pitchFamily="18" charset="0"/>
                <a:cs typeface="Times New Roman" pitchFamily="18" charset="0"/>
              </a:rPr>
              <a:t>Nurses</a:t>
            </a:r>
          </a:p>
          <a:p>
            <a:pPr lvl="1"/>
            <a:r>
              <a:rPr lang="en-US" sz="3600" dirty="0" smtClean="0">
                <a:latin typeface="Times New Roman" pitchFamily="18" charset="0"/>
                <a:cs typeface="Times New Roman" pitchFamily="18" charset="0"/>
              </a:rPr>
              <a:t>Dietician</a:t>
            </a:r>
          </a:p>
          <a:p>
            <a:pPr lvl="1"/>
            <a:r>
              <a:rPr lang="en-US" sz="3600" dirty="0" smtClean="0">
                <a:latin typeface="Times New Roman" pitchFamily="18" charset="0"/>
                <a:cs typeface="Times New Roman" pitchFamily="18" charset="0"/>
              </a:rPr>
              <a:t>Physiotherapist</a:t>
            </a:r>
          </a:p>
          <a:p>
            <a:pPr lvl="1"/>
            <a:r>
              <a:rPr lang="en-US" sz="3600" dirty="0" smtClean="0">
                <a:latin typeface="Times New Roman" pitchFamily="18" charset="0"/>
                <a:cs typeface="Times New Roman" pitchFamily="18" charset="0"/>
              </a:rPr>
              <a:t>Technicians</a:t>
            </a:r>
          </a:p>
          <a:p>
            <a:pPr lvl="1"/>
            <a:r>
              <a:rPr lang="en-US" sz="3600" dirty="0" smtClean="0">
                <a:latin typeface="Times New Roman" pitchFamily="18" charset="0"/>
                <a:cs typeface="Times New Roman" pitchFamily="18" charset="0"/>
              </a:rPr>
              <a:t>Bio-medical engineer</a:t>
            </a:r>
          </a:p>
          <a:p>
            <a:endParaRPr lang="en-US" dirty="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1" dirty="0"/>
              <a:t>Observations &amp; Discussions</a:t>
            </a:r>
            <a:r>
              <a:rPr lang="en-US" dirty="0"/>
              <a:t/>
            </a:r>
            <a:br>
              <a:rPr lang="en-US" dirty="0"/>
            </a:br>
            <a:endParaRPr lang="en-US" dirty="0"/>
          </a:p>
        </p:txBody>
      </p:sp>
      <p:sp>
        <p:nvSpPr>
          <p:cNvPr id="5" name="Subtitle 4"/>
          <p:cNvSpPr>
            <a:spLocks noGrp="1"/>
          </p:cNvSpPr>
          <p:nvPr>
            <p:ph type="subTitle" idx="1"/>
          </p:nvPr>
        </p:nvSpPr>
        <p:spPr/>
        <p:txBody>
          <a:bodyPr/>
          <a:lstStyle/>
          <a:p>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2255</TotalTime>
  <Words>993</Words>
  <Application>Microsoft Office PowerPoint</Application>
  <PresentationFormat>On-screen Show (4:3)</PresentationFormat>
  <Paragraphs>126</Paragraphs>
  <Slides>39</Slides>
  <Notes>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Office Theme</vt:lpstr>
      <vt:lpstr>PATIENT SAFETY CULTURE</vt:lpstr>
      <vt:lpstr>Slide 2</vt:lpstr>
      <vt:lpstr>Importance of Patient Safety Culture   </vt:lpstr>
      <vt:lpstr>METHOD AND METHODOLOGY</vt:lpstr>
      <vt:lpstr>Slide 5</vt:lpstr>
      <vt:lpstr>Scope of study: </vt:lpstr>
      <vt:lpstr>Materials and Methods</vt:lpstr>
      <vt:lpstr>Slide 8</vt:lpstr>
      <vt:lpstr>Observations &amp; Discussions </vt:lpstr>
      <vt:lpstr>Does the staff freely speak up if they see something that may negatively affect patient care                  </vt:lpstr>
      <vt:lpstr>How often in this unit, we discuss ways to prevent errors from happening again </vt:lpstr>
      <vt:lpstr>Slide 12</vt:lpstr>
      <vt:lpstr>INCIDENT REPORTING SYSTEM </vt:lpstr>
      <vt:lpstr>Does the  staff had the awareness of the incident reporting system in work area? </vt:lpstr>
      <vt:lpstr>Slide 15</vt:lpstr>
      <vt:lpstr>Are you discouraged to report any error </vt:lpstr>
      <vt:lpstr>  Top three  factors which  are responsible for more errors               </vt:lpstr>
      <vt:lpstr>Training-  Patient Safety </vt:lpstr>
      <vt:lpstr>Are you aware of any patient safety policies in the hospital </vt:lpstr>
      <vt:lpstr>Percentage of respondents attended training program on patient safety  </vt:lpstr>
      <vt:lpstr>Awareness of the respondents </vt:lpstr>
      <vt:lpstr> Perception Regarding Unsafe Actions    </vt:lpstr>
      <vt:lpstr>ABOUT THE DEPARTMENT</vt:lpstr>
      <vt:lpstr>Slide 24</vt:lpstr>
      <vt:lpstr> Enough staff to handle the workload? </vt:lpstr>
      <vt:lpstr>Do We work in "crisis mode" trying to do too much, too quickly</vt:lpstr>
      <vt:lpstr>  Do the Staffs feel like their mistakes are held against them   </vt:lpstr>
      <vt:lpstr>ABOUT THE HOSPITAL</vt:lpstr>
      <vt:lpstr>Slide 29</vt:lpstr>
      <vt:lpstr>DISCUSSION</vt:lpstr>
      <vt:lpstr>  </vt:lpstr>
      <vt:lpstr>Slide 32</vt:lpstr>
      <vt:lpstr>Slide 33</vt:lpstr>
      <vt:lpstr>Slide 34</vt:lpstr>
      <vt:lpstr>Slide 35</vt:lpstr>
      <vt:lpstr>RECOMMENDATIONS </vt:lpstr>
      <vt:lpstr>    </vt:lpstr>
      <vt:lpstr>Slide 38</vt:lpstr>
      <vt:lpstr>Slide 39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PATIENT SAFTEY CULTURE</dc:title>
  <dc:creator>iihmr</dc:creator>
  <cp:lastModifiedBy>iihmr</cp:lastModifiedBy>
  <cp:revision>17</cp:revision>
  <dcterms:created xsi:type="dcterms:W3CDTF">2012-05-02T11:58:27Z</dcterms:created>
  <dcterms:modified xsi:type="dcterms:W3CDTF">2012-05-21T17:46:39Z</dcterms:modified>
</cp:coreProperties>
</file>