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307" r:id="rId3"/>
    <p:sldId id="257" r:id="rId4"/>
    <p:sldId id="258" r:id="rId5"/>
    <p:sldId id="261" r:id="rId6"/>
    <p:sldId id="269" r:id="rId7"/>
    <p:sldId id="262" r:id="rId8"/>
    <p:sldId id="264" r:id="rId9"/>
    <p:sldId id="265" r:id="rId10"/>
    <p:sldId id="270" r:id="rId11"/>
    <p:sldId id="309" r:id="rId12"/>
    <p:sldId id="271" r:id="rId13"/>
    <p:sldId id="273" r:id="rId14"/>
    <p:sldId id="274" r:id="rId15"/>
    <p:sldId id="275" r:id="rId16"/>
    <p:sldId id="276" r:id="rId17"/>
    <p:sldId id="277" r:id="rId18"/>
    <p:sldId id="278" r:id="rId19"/>
    <p:sldId id="279" r:id="rId20"/>
    <p:sldId id="284" r:id="rId21"/>
    <p:sldId id="285" r:id="rId22"/>
    <p:sldId id="280" r:id="rId23"/>
    <p:sldId id="281" r:id="rId24"/>
    <p:sldId id="287" r:id="rId25"/>
    <p:sldId id="288" r:id="rId26"/>
    <p:sldId id="289" r:id="rId27"/>
    <p:sldId id="290" r:id="rId28"/>
    <p:sldId id="292" r:id="rId29"/>
    <p:sldId id="291" r:id="rId30"/>
    <p:sldId id="294" r:id="rId31"/>
    <p:sldId id="293" r:id="rId32"/>
    <p:sldId id="296" r:id="rId33"/>
    <p:sldId id="295" r:id="rId34"/>
    <p:sldId id="297" r:id="rId35"/>
    <p:sldId id="302" r:id="rId36"/>
    <p:sldId id="303" r:id="rId37"/>
    <p:sldId id="306" r:id="rId38"/>
    <p:sldId id="304" r:id="rId39"/>
    <p:sldId id="305" r:id="rId40"/>
    <p:sldId id="301" r:id="rId41"/>
    <p:sldId id="31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4"/>
  <c:chart>
    <c:title>
      <c:tx>
        <c:rich>
          <a:bodyPr/>
          <a:lstStyle/>
          <a:p>
            <a:pPr>
              <a:defRPr/>
            </a:pPr>
            <a:r>
              <a:rPr lang="en-US"/>
              <a:t>during this last pregnancy , did you receive any information about misoprostol</a:t>
            </a:r>
          </a:p>
        </c:rich>
      </c:tx>
      <c:layout/>
    </c:title>
    <c:plotArea>
      <c:layout/>
      <c:pieChart>
        <c:varyColors val="1"/>
        <c:ser>
          <c:idx val="0"/>
          <c:order val="0"/>
          <c:explosion val="25"/>
          <c:cat>
            <c:strRef>
              <c:f>Sheet1!$E$8:$E$9</c:f>
              <c:strCache>
                <c:ptCount val="2"/>
                <c:pt idx="0">
                  <c:v>yes</c:v>
                </c:pt>
                <c:pt idx="1">
                  <c:v>No</c:v>
                </c:pt>
              </c:strCache>
            </c:strRef>
          </c:cat>
          <c:val>
            <c:numRef>
              <c:f>Sheet1!$F$8:$F$9</c:f>
              <c:numCache>
                <c:formatCode>0.0</c:formatCode>
                <c:ptCount val="2"/>
                <c:pt idx="0">
                  <c:v>40.300000000000004</c:v>
                </c:pt>
                <c:pt idx="1">
                  <c:v>59.705159705159915</c:v>
                </c:pt>
              </c:numCache>
            </c:numRef>
          </c:val>
        </c:ser>
        <c:dLbls>
          <c:showPercent val="1"/>
        </c:dLbls>
        <c:firstSliceAng val="0"/>
      </c:pieChart>
    </c:plotArea>
    <c:legend>
      <c:legendPos val="t"/>
      <c:layout/>
    </c:legend>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a:t>would</a:t>
            </a:r>
            <a:r>
              <a:rPr lang="en-US" sz="1400" baseline="0"/>
              <a:t> you recommend to others</a:t>
            </a:r>
            <a:endParaRPr lang="en-US" sz="1400"/>
          </a:p>
        </c:rich>
      </c:tx>
      <c:layout>
        <c:manualLayout>
          <c:xMode val="edge"/>
          <c:yMode val="edge"/>
          <c:x val="0.33130312168425802"/>
          <c:y val="0"/>
        </c:manualLayout>
      </c:layout>
    </c:title>
    <c:view3D>
      <c:rotX val="30"/>
      <c:perspective val="30"/>
    </c:view3D>
    <c:plotArea>
      <c:layout/>
      <c:pie3DChart>
        <c:varyColors val="1"/>
        <c:ser>
          <c:idx val="0"/>
          <c:order val="0"/>
          <c:explosion val="25"/>
          <c:dLbls>
            <c:txPr>
              <a:bodyPr/>
              <a:lstStyle/>
              <a:p>
                <a:pPr>
                  <a:defRPr sz="1400" b="1">
                    <a:latin typeface="Times New Roman" pitchFamily="18" charset="0"/>
                    <a:cs typeface="Times New Roman" pitchFamily="18" charset="0"/>
                  </a:defRPr>
                </a:pPr>
                <a:endParaRPr lang="en-US"/>
              </a:p>
            </c:txPr>
            <c:showPercent val="1"/>
          </c:dLbls>
          <c:cat>
            <c:strRef>
              <c:f>Sheet10!$F$16:$F$18</c:f>
              <c:strCache>
                <c:ptCount val="3"/>
                <c:pt idx="0">
                  <c:v>yes</c:v>
                </c:pt>
                <c:pt idx="1">
                  <c:v>no</c:v>
                </c:pt>
                <c:pt idx="2">
                  <c:v>Don't know</c:v>
                </c:pt>
              </c:strCache>
            </c:strRef>
          </c:cat>
          <c:val>
            <c:numRef>
              <c:f>Sheet10!$G$16:$G$18</c:f>
              <c:numCache>
                <c:formatCode>General</c:formatCode>
                <c:ptCount val="3"/>
                <c:pt idx="0">
                  <c:v>79</c:v>
                </c:pt>
                <c:pt idx="1">
                  <c:v>19.399999999999999</c:v>
                </c:pt>
                <c:pt idx="2">
                  <c:v>1.6</c:v>
                </c:pt>
              </c:numCache>
            </c:numRef>
          </c:val>
        </c:ser>
        <c:dLbls>
          <c:showPercent val="1"/>
        </c:dLbls>
      </c:pie3DChart>
    </c:plotArea>
    <c:legend>
      <c:legendPos val="t"/>
      <c:layout/>
      <c:txPr>
        <a:bodyPr/>
        <a:lstStyle/>
        <a:p>
          <a:pPr>
            <a:defRPr sz="16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explosion val="25"/>
          <c:dLbls>
            <c:dLbl>
              <c:idx val="0"/>
              <c:layout/>
              <c:tx>
                <c:rich>
                  <a:bodyPr/>
                  <a:lstStyle/>
                  <a:p>
                    <a:r>
                      <a:rPr lang="en-US"/>
                      <a:t>98%</a:t>
                    </a:r>
                  </a:p>
                </c:rich>
              </c:tx>
              <c:showVal val="1"/>
            </c:dLbl>
            <c:dLbl>
              <c:idx val="1"/>
              <c:layout>
                <c:manualLayout>
                  <c:x val="-2.4987577982664546E-3"/>
                  <c:y val="3.8540051679586566E-2"/>
                </c:manualLayout>
              </c:layout>
              <c:tx>
                <c:rich>
                  <a:bodyPr/>
                  <a:lstStyle/>
                  <a:p>
                    <a:r>
                      <a:rPr lang="en-US"/>
                      <a:t>1%</a:t>
                    </a:r>
                  </a:p>
                </c:rich>
              </c:tx>
              <c:showVal val="1"/>
            </c:dLbl>
            <c:dLbl>
              <c:idx val="2"/>
              <c:layout>
                <c:manualLayout>
                  <c:x val="2.8836379027954284E-2"/>
                  <c:y val="0.12289607558139574"/>
                </c:manualLayout>
              </c:layout>
              <c:tx>
                <c:rich>
                  <a:bodyPr/>
                  <a:lstStyle/>
                  <a:p>
                    <a:r>
                      <a:rPr lang="en-US"/>
                      <a:t>1%</a:t>
                    </a:r>
                  </a:p>
                </c:rich>
              </c:tx>
              <c:showVal val="1"/>
            </c:dLbl>
            <c:showVal val="1"/>
            <c:showLeaderLines val="1"/>
          </c:dLbls>
          <c:cat>
            <c:strRef>
              <c:f>Sheet2!$F$9:$F$11</c:f>
              <c:strCache>
                <c:ptCount val="3"/>
                <c:pt idx="0">
                  <c:v>1-PREVENTS STOPS OR REDUCES THE CHANCES OF BLEEDING AFTER CHILDBIRTH</c:v>
                </c:pt>
                <c:pt idx="1">
                  <c:v>Don't know</c:v>
                </c:pt>
                <c:pt idx="2">
                  <c:v>others</c:v>
                </c:pt>
              </c:strCache>
            </c:strRef>
          </c:cat>
          <c:val>
            <c:numRef>
              <c:f>Sheet2!$G$9:$G$11</c:f>
              <c:numCache>
                <c:formatCode>General</c:formatCode>
                <c:ptCount val="3"/>
                <c:pt idx="0">
                  <c:v>98</c:v>
                </c:pt>
                <c:pt idx="1">
                  <c:v>1</c:v>
                </c:pt>
                <c:pt idx="2">
                  <c:v>1</c:v>
                </c:pt>
              </c:numCache>
            </c:numRef>
          </c:val>
        </c:ser>
        <c:firstSliceAng val="0"/>
      </c:pieChart>
    </c:plotArea>
    <c:legend>
      <c:legendPos val="r"/>
      <c:layout>
        <c:manualLayout>
          <c:xMode val="edge"/>
          <c:yMode val="edge"/>
          <c:x val="0.60985207552939458"/>
          <c:y val="6.9480626362382752E-2"/>
          <c:w val="0.35814489208266492"/>
          <c:h val="0.86017927843765285"/>
        </c:manualLayout>
      </c:layout>
    </c:legend>
    <c:plotVisOnly val="1"/>
  </c:chart>
  <c:txPr>
    <a:bodyPr/>
    <a:lstStyle/>
    <a:p>
      <a:pPr>
        <a:defRPr sz="1800"/>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aseline="0"/>
              <a:t>info about no  of  tablets</a:t>
            </a:r>
            <a:endParaRPr lang="en-US"/>
          </a:p>
        </c:rich>
      </c:tx>
      <c:layout/>
    </c:title>
    <c:plotArea>
      <c:layout/>
      <c:pieChart>
        <c:varyColors val="1"/>
        <c:ser>
          <c:idx val="0"/>
          <c:order val="0"/>
          <c:explosion val="25"/>
          <c:cat>
            <c:strRef>
              <c:f>Sheet6!$C$4:$C$5</c:f>
              <c:strCache>
                <c:ptCount val="2"/>
                <c:pt idx="0">
                  <c:v>yes</c:v>
                </c:pt>
                <c:pt idx="1">
                  <c:v>no</c:v>
                </c:pt>
              </c:strCache>
            </c:strRef>
          </c:cat>
          <c:val>
            <c:numRef>
              <c:f>Sheet6!$D$4:$D$5</c:f>
              <c:numCache>
                <c:formatCode>General</c:formatCode>
                <c:ptCount val="2"/>
                <c:pt idx="0">
                  <c:v>93.4</c:v>
                </c:pt>
                <c:pt idx="1">
                  <c:v>6.6</c:v>
                </c:pt>
              </c:numCache>
            </c:numRef>
          </c:val>
        </c:ser>
        <c:dLbls>
          <c:showPercent val="1"/>
        </c:dLbls>
        <c:firstSliceAng val="0"/>
      </c:pieChart>
    </c:plotArea>
    <c:legend>
      <c:legendPos val="t"/>
      <c:layout>
        <c:manualLayout>
          <c:xMode val="edge"/>
          <c:yMode val="edge"/>
          <c:x val="0.41160550685881248"/>
          <c:y val="0.10590772703324947"/>
          <c:w val="0.23024785816867238"/>
          <c:h val="9.7623801052259429E-2"/>
        </c:manualLayout>
      </c:layout>
      <c:txPr>
        <a:bodyPr/>
        <a:lstStyle/>
        <a:p>
          <a:pPr>
            <a:defRPr sz="16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dLbl>
              <c:idx val="0"/>
              <c:layout/>
              <c:tx>
                <c:rich>
                  <a:bodyPr/>
                  <a:lstStyle/>
                  <a:p>
                    <a:r>
                      <a:rPr lang="en-US"/>
                      <a:t>15.4%</a:t>
                    </a:r>
                  </a:p>
                </c:rich>
              </c:tx>
              <c:showVal val="1"/>
            </c:dLbl>
            <c:dLbl>
              <c:idx val="1"/>
              <c:layout/>
              <c:tx>
                <c:rich>
                  <a:bodyPr/>
                  <a:lstStyle/>
                  <a:p>
                    <a:r>
                      <a:rPr lang="en-US"/>
                      <a:t>2%</a:t>
                    </a:r>
                  </a:p>
                </c:rich>
              </c:tx>
              <c:showVal val="1"/>
            </c:dLbl>
            <c:dLbl>
              <c:idx val="2"/>
              <c:layout/>
              <c:tx>
                <c:rich>
                  <a:bodyPr/>
                  <a:lstStyle/>
                  <a:p>
                    <a:r>
                      <a:rPr lang="en-US"/>
                      <a:t>82.6%</a:t>
                    </a:r>
                  </a:p>
                </c:rich>
              </c:tx>
              <c:showVal val="1"/>
            </c:dLbl>
            <c:txPr>
              <a:bodyPr/>
              <a:lstStyle/>
              <a:p>
                <a:pPr>
                  <a:defRPr sz="1400" b="1"/>
                </a:pPr>
                <a:endParaRPr lang="en-US"/>
              </a:p>
            </c:txPr>
            <c:showVal val="1"/>
            <c:showLeaderLines val="1"/>
          </c:dLbls>
          <c:cat>
            <c:strRef>
              <c:f>Sheet7!$G$10:$G$12</c:f>
              <c:strCache>
                <c:ptCount val="3"/>
                <c:pt idx="0">
                  <c:v>1</c:v>
                </c:pt>
                <c:pt idx="1">
                  <c:v>2</c:v>
                </c:pt>
                <c:pt idx="2">
                  <c:v>3</c:v>
                </c:pt>
              </c:strCache>
            </c:strRef>
          </c:cat>
          <c:val>
            <c:numRef>
              <c:f>Sheet7!$H$10:$H$12</c:f>
              <c:numCache>
                <c:formatCode>General</c:formatCode>
                <c:ptCount val="3"/>
                <c:pt idx="0">
                  <c:v>15.4</c:v>
                </c:pt>
                <c:pt idx="1">
                  <c:v>2</c:v>
                </c:pt>
                <c:pt idx="2">
                  <c:v>82.6</c:v>
                </c:pt>
              </c:numCache>
            </c:numRef>
          </c:val>
        </c:ser>
      </c:pie3DChart>
    </c:plotArea>
    <c:legend>
      <c:legendPos val="r"/>
      <c:layout/>
      <c:txPr>
        <a:bodyPr/>
        <a:lstStyle/>
        <a:p>
          <a:pPr>
            <a:defRPr sz="1600" b="1"/>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dirty="0">
                <a:latin typeface="Times New Roman" pitchFamily="18" charset="0"/>
                <a:cs typeface="Times New Roman" pitchFamily="18" charset="0"/>
              </a:rPr>
              <a:t>did</a:t>
            </a:r>
            <a:r>
              <a:rPr lang="en-US" sz="1600" baseline="0" dirty="0">
                <a:latin typeface="Times New Roman" pitchFamily="18" charset="0"/>
                <a:cs typeface="Times New Roman" pitchFamily="18" charset="0"/>
              </a:rPr>
              <a:t> you get the injection during labor</a:t>
            </a:r>
            <a:endParaRPr lang="en-US" sz="1600" dirty="0">
              <a:latin typeface="Times New Roman" pitchFamily="18" charset="0"/>
              <a:cs typeface="Times New Roman" pitchFamily="18" charset="0"/>
            </a:endParaRPr>
          </a:p>
        </c:rich>
      </c:tx>
      <c:layout>
        <c:manualLayout>
          <c:xMode val="edge"/>
          <c:yMode val="edge"/>
          <c:x val="0.30166258950640906"/>
          <c:y val="0"/>
        </c:manualLayout>
      </c:layout>
    </c:title>
    <c:view3D>
      <c:rotX val="30"/>
      <c:perspective val="30"/>
    </c:view3D>
    <c:plotArea>
      <c:layout>
        <c:manualLayout>
          <c:layoutTarget val="inner"/>
          <c:xMode val="edge"/>
          <c:yMode val="edge"/>
          <c:x val="8.6771780954565114E-2"/>
          <c:y val="0.31552493438320262"/>
          <c:w val="0.83940142190963996"/>
          <c:h val="0.67276166137127635"/>
        </c:manualLayout>
      </c:layout>
      <c:pie3DChart>
        <c:varyColors val="1"/>
        <c:ser>
          <c:idx val="0"/>
          <c:order val="0"/>
          <c:explosion val="25"/>
          <c:dLbls>
            <c:dLbl>
              <c:idx val="2"/>
              <c:layout>
                <c:manualLayout>
                  <c:x val="1.0996801977422725E-2"/>
                  <c:y val="5.8895335451489624E-2"/>
                </c:manualLayout>
              </c:layout>
              <c:showPercent val="1"/>
            </c:dLbl>
            <c:txPr>
              <a:bodyPr/>
              <a:lstStyle/>
              <a:p>
                <a:pPr>
                  <a:defRPr sz="2400" b="1"/>
                </a:pPr>
                <a:endParaRPr lang="en-US"/>
              </a:p>
            </c:txPr>
            <c:showPercent val="1"/>
          </c:dLbls>
          <c:cat>
            <c:strRef>
              <c:f>Sheet9!$E$8:$E$10</c:f>
              <c:strCache>
                <c:ptCount val="3"/>
                <c:pt idx="0">
                  <c:v>yes</c:v>
                </c:pt>
                <c:pt idx="1">
                  <c:v>no</c:v>
                </c:pt>
                <c:pt idx="2">
                  <c:v>Don't know/ Don't remember</c:v>
                </c:pt>
              </c:strCache>
            </c:strRef>
          </c:cat>
          <c:val>
            <c:numRef>
              <c:f>Sheet9!$F$8:$F$10</c:f>
              <c:numCache>
                <c:formatCode>General</c:formatCode>
                <c:ptCount val="3"/>
                <c:pt idx="0">
                  <c:v>233</c:v>
                </c:pt>
                <c:pt idx="1">
                  <c:v>167</c:v>
                </c:pt>
                <c:pt idx="2">
                  <c:v>7</c:v>
                </c:pt>
              </c:numCache>
            </c:numRef>
          </c:val>
        </c:ser>
        <c:dLbls>
          <c:showPercent val="1"/>
        </c:dLbls>
      </c:pie3DChart>
    </c:plotArea>
    <c:legend>
      <c:legendPos val="t"/>
      <c:layout>
        <c:manualLayout>
          <c:xMode val="edge"/>
          <c:yMode val="edge"/>
          <c:x val="0.28960821038146956"/>
          <c:y val="0.12105263157894744"/>
          <c:w val="0.46123665367071826"/>
          <c:h val="0.10842957130358712"/>
        </c:manualLayout>
      </c:layout>
      <c:txPr>
        <a:bodyPr/>
        <a:lstStyle/>
        <a:p>
          <a:pPr>
            <a:defRPr sz="14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a:t>Timing of  injection </a:t>
            </a:r>
          </a:p>
        </c:rich>
      </c:tx>
      <c:layout/>
    </c:title>
    <c:view3D>
      <c:rotX val="30"/>
      <c:perspective val="30"/>
    </c:view3D>
    <c:plotArea>
      <c:layout/>
      <c:pie3DChart>
        <c:varyColors val="1"/>
        <c:ser>
          <c:idx val="0"/>
          <c:order val="0"/>
          <c:explosion val="25"/>
          <c:cat>
            <c:strRef>
              <c:f>Sheet9!$R$24:$R$27</c:f>
              <c:strCache>
                <c:ptCount val="4"/>
                <c:pt idx="0">
                  <c:v>1-During labor</c:v>
                </c:pt>
                <c:pt idx="1">
                  <c:v>2-After birth of baby but before placenta</c:v>
                </c:pt>
                <c:pt idx="2">
                  <c:v>3-After birth of placenta</c:v>
                </c:pt>
                <c:pt idx="3">
                  <c:v>other</c:v>
                </c:pt>
              </c:strCache>
            </c:strRef>
          </c:cat>
          <c:val>
            <c:numRef>
              <c:f>Sheet9!$S$24:$S$27</c:f>
              <c:numCache>
                <c:formatCode>General</c:formatCode>
                <c:ptCount val="4"/>
                <c:pt idx="0">
                  <c:v>46.4</c:v>
                </c:pt>
                <c:pt idx="1">
                  <c:v>39.6</c:v>
                </c:pt>
                <c:pt idx="2">
                  <c:v>9.9</c:v>
                </c:pt>
                <c:pt idx="3">
                  <c:v>4.0999999999999996</c:v>
                </c:pt>
              </c:numCache>
            </c:numRef>
          </c:val>
        </c:ser>
        <c:dLbls>
          <c:showPercent val="1"/>
        </c:dLbls>
      </c:pie3DChart>
    </c:plotArea>
    <c:legend>
      <c:legendPos val="r"/>
      <c:layout/>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pPr>
            <a:r>
              <a:rPr lang="en-US" sz="1600"/>
              <a:t>Did</a:t>
            </a:r>
            <a:r>
              <a:rPr lang="en-US" sz="1600" baseline="0"/>
              <a:t> you take the miso prostol</a:t>
            </a:r>
            <a:endParaRPr lang="en-US" sz="1600"/>
          </a:p>
        </c:rich>
      </c:tx>
      <c:layout/>
    </c:title>
    <c:view3D>
      <c:rotX val="30"/>
      <c:perspective val="30"/>
    </c:view3D>
    <c:plotArea>
      <c:layout/>
      <c:pie3DChart>
        <c:varyColors val="1"/>
        <c:ser>
          <c:idx val="0"/>
          <c:order val="0"/>
          <c:explosion val="25"/>
          <c:dLbls>
            <c:txPr>
              <a:bodyPr/>
              <a:lstStyle/>
              <a:p>
                <a:pPr>
                  <a:defRPr sz="1600" b="1"/>
                </a:pPr>
                <a:endParaRPr lang="en-US"/>
              </a:p>
            </c:txPr>
            <c:showPercent val="1"/>
          </c:dLbls>
          <c:cat>
            <c:strRef>
              <c:f>Sheet9!$T$35:$T$37</c:f>
              <c:strCache>
                <c:ptCount val="3"/>
                <c:pt idx="0">
                  <c:v>yes</c:v>
                </c:pt>
                <c:pt idx="1">
                  <c:v>no</c:v>
                </c:pt>
                <c:pt idx="2">
                  <c:v>Don't know</c:v>
                </c:pt>
              </c:strCache>
            </c:strRef>
          </c:cat>
          <c:val>
            <c:numRef>
              <c:f>Sheet9!$U$35:$U$37</c:f>
              <c:numCache>
                <c:formatCode>General</c:formatCode>
                <c:ptCount val="3"/>
                <c:pt idx="0">
                  <c:v>109</c:v>
                </c:pt>
                <c:pt idx="1">
                  <c:v>291</c:v>
                </c:pt>
                <c:pt idx="2">
                  <c:v>7</c:v>
                </c:pt>
              </c:numCache>
            </c:numRef>
          </c:val>
        </c:ser>
        <c:dLbls>
          <c:showPercent val="1"/>
        </c:dLbls>
      </c:pie3DChart>
    </c:plotArea>
    <c:legend>
      <c:legendPos val="t"/>
      <c:layout/>
      <c:txPr>
        <a:bodyPr/>
        <a:lstStyle/>
        <a:p>
          <a:pPr>
            <a:defRPr sz="1600"/>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a:t>When</a:t>
            </a:r>
            <a:r>
              <a:rPr lang="en-US" sz="1400" baseline="0"/>
              <a:t> did you take the misoprostol</a:t>
            </a:r>
            <a:endParaRPr lang="en-US" sz="1400"/>
          </a:p>
        </c:rich>
      </c:tx>
      <c:layout/>
    </c:title>
    <c:view3D>
      <c:rotX val="30"/>
      <c:perspective val="30"/>
    </c:view3D>
    <c:plotArea>
      <c:layout/>
      <c:pie3DChart>
        <c:varyColors val="1"/>
        <c:ser>
          <c:idx val="0"/>
          <c:order val="0"/>
          <c:explosion val="25"/>
          <c:dLbls>
            <c:txPr>
              <a:bodyPr/>
              <a:lstStyle/>
              <a:p>
                <a:pPr>
                  <a:defRPr sz="1600" b="1"/>
                </a:pPr>
                <a:endParaRPr lang="en-US"/>
              </a:p>
            </c:txPr>
            <c:showPercent val="1"/>
          </c:dLbls>
          <c:cat>
            <c:strRef>
              <c:f>Sheet11!$C$6:$C$8</c:f>
              <c:strCache>
                <c:ptCount val="3"/>
                <c:pt idx="0">
                  <c:v>1-Before baby was born</c:v>
                </c:pt>
                <c:pt idx="1">
                  <c:v>2-Baby but before placenta</c:v>
                </c:pt>
                <c:pt idx="2">
                  <c:v>3-After placenta</c:v>
                </c:pt>
              </c:strCache>
            </c:strRef>
          </c:cat>
          <c:val>
            <c:numRef>
              <c:f>Sheet11!$D$6:$D$8</c:f>
              <c:numCache>
                <c:formatCode>General</c:formatCode>
                <c:ptCount val="3"/>
                <c:pt idx="0">
                  <c:v>7.3</c:v>
                </c:pt>
                <c:pt idx="1">
                  <c:v>62.7</c:v>
                </c:pt>
                <c:pt idx="2">
                  <c:v>30</c:v>
                </c:pt>
              </c:numCache>
            </c:numRef>
          </c:val>
        </c:ser>
        <c:dLbls>
          <c:showPercent val="1"/>
        </c:dLbls>
      </c:pie3DChart>
    </c:plotArea>
    <c:legend>
      <c:legendPos val="t"/>
      <c:layout>
        <c:manualLayout>
          <c:xMode val="edge"/>
          <c:yMode val="edge"/>
          <c:x val="1.3888888888888954E-2"/>
          <c:y val="0.13162037037037036"/>
          <c:w val="0.98611111111111116"/>
          <c:h val="8.3717191601050026E-2"/>
        </c:manualLayout>
      </c:layout>
      <c:txPr>
        <a:bodyPr/>
        <a:lstStyle/>
        <a:p>
          <a:pPr>
            <a:defRPr sz="1200"/>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pPr>
            <a:r>
              <a:rPr lang="en-US" sz="1600" dirty="0"/>
              <a:t>How</a:t>
            </a:r>
            <a:r>
              <a:rPr lang="en-US" sz="1600" baseline="0" dirty="0"/>
              <a:t> many tablet </a:t>
            </a:r>
            <a:r>
              <a:rPr lang="en-US" sz="1600" baseline="0" dirty="0" smtClean="0"/>
              <a:t>did you take</a:t>
            </a:r>
            <a:endParaRPr lang="en-US" sz="1600" dirty="0"/>
          </a:p>
        </c:rich>
      </c:tx>
      <c:layout>
        <c:manualLayout>
          <c:xMode val="edge"/>
          <c:yMode val="edge"/>
          <c:x val="0.2586559139784948"/>
          <c:y val="0"/>
        </c:manualLayout>
      </c:layout>
    </c:title>
    <c:view3D>
      <c:rotX val="30"/>
      <c:perspective val="30"/>
    </c:view3D>
    <c:plotArea>
      <c:layout>
        <c:manualLayout>
          <c:layoutTarget val="inner"/>
          <c:xMode val="edge"/>
          <c:yMode val="edge"/>
          <c:x val="2.6234019134704963E-3"/>
          <c:y val="0.20432443227205296"/>
          <c:w val="0.90694444444444633"/>
          <c:h val="0.71898731408573935"/>
        </c:manualLayout>
      </c:layout>
      <c:pie3DChart>
        <c:varyColors val="1"/>
        <c:ser>
          <c:idx val="0"/>
          <c:order val="0"/>
          <c:explosion val="84"/>
          <c:dLbls>
            <c:txPr>
              <a:bodyPr/>
              <a:lstStyle/>
              <a:p>
                <a:pPr>
                  <a:defRPr sz="1400" b="1"/>
                </a:pPr>
                <a:endParaRPr lang="en-US"/>
              </a:p>
            </c:txPr>
            <c:showPercent val="1"/>
          </c:dLbls>
          <c:cat>
            <c:strRef>
              <c:f>Sheet11!$O$16:$O$21</c:f>
              <c:strCache>
                <c:ptCount val="6"/>
                <c:pt idx="0">
                  <c:v>1</c:v>
                </c:pt>
                <c:pt idx="1">
                  <c:v>2</c:v>
                </c:pt>
                <c:pt idx="2">
                  <c:v>3</c:v>
                </c:pt>
                <c:pt idx="3">
                  <c:v>4</c:v>
                </c:pt>
                <c:pt idx="4">
                  <c:v>5</c:v>
                </c:pt>
                <c:pt idx="5">
                  <c:v>8</c:v>
                </c:pt>
              </c:strCache>
            </c:strRef>
          </c:cat>
          <c:val>
            <c:numRef>
              <c:f>Sheet11!$P$16:$P$21</c:f>
              <c:numCache>
                <c:formatCode>General</c:formatCode>
                <c:ptCount val="6"/>
                <c:pt idx="0">
                  <c:v>24.8</c:v>
                </c:pt>
                <c:pt idx="1">
                  <c:v>2.8</c:v>
                </c:pt>
                <c:pt idx="2">
                  <c:v>68.8</c:v>
                </c:pt>
                <c:pt idx="3">
                  <c:v>0.9</c:v>
                </c:pt>
                <c:pt idx="4">
                  <c:v>1.8</c:v>
                </c:pt>
                <c:pt idx="5">
                  <c:v>0.9</c:v>
                </c:pt>
              </c:numCache>
            </c:numRef>
          </c:val>
        </c:ser>
        <c:dLbls>
          <c:showPercent val="1"/>
        </c:dLbls>
      </c:pie3DChart>
    </c:plotArea>
    <c:legend>
      <c:legendPos val="t"/>
      <c:layout/>
      <c:txPr>
        <a:bodyPr/>
        <a:lstStyle/>
        <a:p>
          <a:pPr>
            <a:defRPr sz="1600"/>
          </a:pPr>
          <a:endParaRPr lang="en-US"/>
        </a:p>
      </c:txPr>
    </c:legend>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0.16659</cdr:x>
      <cdr:y>0.05814</cdr:y>
    </cdr:from>
    <cdr:to>
      <cdr:x>0.53014</cdr:x>
      <cdr:y>0.125</cdr:y>
    </cdr:to>
    <cdr:sp macro="" textlink="">
      <cdr:nvSpPr>
        <cdr:cNvPr id="2" name="TextBox 1"/>
        <cdr:cNvSpPr txBox="1"/>
      </cdr:nvSpPr>
      <cdr:spPr>
        <a:xfrm xmlns:a="http://schemas.openxmlformats.org/drawingml/2006/main">
          <a:off x="564150" y="144000"/>
          <a:ext cx="1231200" cy="165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050"/>
            <a:t>misoprostol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09CA0B-8596-4208-96F3-B918B48BDE60}" type="datetimeFigureOut">
              <a:rPr lang="en-US" smtClean="0"/>
              <a:pPr/>
              <a:t>6/5/2012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3BC05-DFE7-4F21-9D75-198DDE9EBC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20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When an injection was given and a qualified health worker was present, we assumed that the injection was oxytocin. However, based only on responses to this question, our measure may over or underestimate use of oxytocin for PPH prevention</a:t>
            </a:r>
            <a:endParaRPr lang="en-US" dirty="0"/>
          </a:p>
        </p:txBody>
      </p:sp>
      <p:sp>
        <p:nvSpPr>
          <p:cNvPr id="4" name="Slide Number Placeholder 3"/>
          <p:cNvSpPr>
            <a:spLocks noGrp="1"/>
          </p:cNvSpPr>
          <p:nvPr>
            <p:ph type="sldNum" sz="quarter" idx="10"/>
          </p:nvPr>
        </p:nvSpPr>
        <p:spPr/>
        <p:txBody>
          <a:bodyPr/>
          <a:lstStyle/>
          <a:p>
            <a:fld id="{3B43BC05-DFE7-4F21-9D75-198DDE9EBC4A}"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71 %  who gave the  no they received the injection from the midwife and others answer that  their family did not want me to take </a:t>
            </a:r>
            <a:r>
              <a:rPr lang="en-US" sz="1200" kern="1200" dirty="0" err="1" smtClean="0">
                <a:solidFill>
                  <a:schemeClr val="tx1"/>
                </a:solidFill>
                <a:latin typeface="+mn-lt"/>
                <a:ea typeface="+mn-ea"/>
                <a:cs typeface="+mn-cs"/>
              </a:rPr>
              <a:t>misoprostol</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43BC05-DFE7-4F21-9D75-198DDE9EBC4A}" type="slidenum">
              <a:rPr lang="en-US" smtClean="0"/>
              <a:pPr/>
              <a:t>24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Misoprostol use was ascertained by asking if, after birth, the woman had used “Misoprostol(the name used for </a:t>
            </a:r>
            <a:r>
              <a:rPr lang="en-US" sz="1200" b="0" i="0" kern="1200" dirty="0" err="1" smtClean="0">
                <a:solidFill>
                  <a:schemeClr val="tx1"/>
                </a:solidFill>
                <a:latin typeface="+mn-lt"/>
                <a:ea typeface="+mn-ea"/>
                <a:cs typeface="+mn-cs"/>
              </a:rPr>
              <a:t>misoprostol</a:t>
            </a:r>
            <a:r>
              <a:rPr lang="en-US" sz="1200" b="0" i="0" kern="1200" dirty="0" smtClean="0">
                <a:solidFill>
                  <a:schemeClr val="tx1"/>
                </a:solidFill>
                <a:latin typeface="+mn-lt"/>
                <a:ea typeface="+mn-ea"/>
                <a:cs typeface="+mn-cs"/>
              </a:rPr>
              <a:t> distributed under the program). Our analysis assumes that women received uterotonic protection if they took 2 or 3 </a:t>
            </a:r>
            <a:r>
              <a:rPr lang="en-US" sz="1200" b="0" i="0" kern="1200" dirty="0" err="1" smtClean="0">
                <a:solidFill>
                  <a:schemeClr val="tx1"/>
                </a:solidFill>
                <a:latin typeface="+mn-lt"/>
                <a:ea typeface="+mn-ea"/>
                <a:cs typeface="+mn-cs"/>
              </a:rPr>
              <a:t>misoprostol</a:t>
            </a:r>
            <a:r>
              <a:rPr lang="en-US" sz="1200" b="0" i="0" kern="1200" dirty="0" smtClean="0">
                <a:solidFill>
                  <a:schemeClr val="tx1"/>
                </a:solidFill>
                <a:latin typeface="+mn-lt"/>
                <a:ea typeface="+mn-ea"/>
                <a:cs typeface="+mn-cs"/>
              </a:rPr>
              <a:t> tablets. </a:t>
            </a:r>
            <a:endParaRPr lang="en-US" dirty="0"/>
          </a:p>
        </p:txBody>
      </p:sp>
      <p:sp>
        <p:nvSpPr>
          <p:cNvPr id="4" name="Slide Number Placeholder 3"/>
          <p:cNvSpPr>
            <a:spLocks noGrp="1"/>
          </p:cNvSpPr>
          <p:nvPr>
            <p:ph type="sldNum" sz="quarter" idx="10"/>
          </p:nvPr>
        </p:nvSpPr>
        <p:spPr/>
        <p:txBody>
          <a:bodyPr/>
          <a:lstStyle/>
          <a:p>
            <a:fld id="{3B43BC05-DFE7-4F21-9D75-198DDE9EBC4A}" type="slidenum">
              <a:rPr lang="en-US" smtClean="0"/>
              <a:pPr/>
              <a:t>25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29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34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35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36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39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6</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40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43BC05-DFE7-4F21-9D75-198DDE9EBC4A}"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E10F819-9DF2-498A-A40F-4963A09A247B}" type="datetimeFigureOut">
              <a:rPr lang="en-US" smtClean="0"/>
              <a:pPr/>
              <a:t>6/5/2012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8F675D7-00DD-4527-B230-246B0DB193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10F819-9DF2-498A-A40F-4963A09A247B}"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10F819-9DF2-498A-A40F-4963A09A247B}"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10F819-9DF2-498A-A40F-4963A09A247B}"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10F819-9DF2-498A-A40F-4963A09A247B}" type="datetimeFigureOut">
              <a:rPr lang="en-US" smtClean="0"/>
              <a:pPr/>
              <a:t>6/5/2012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75D7-00DD-4527-B230-246B0DB193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10F819-9DF2-498A-A40F-4963A09A247B}" type="datetimeFigureOut">
              <a:rPr lang="en-US" smtClean="0"/>
              <a:pPr/>
              <a:t>6/5/2012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E10F819-9DF2-498A-A40F-4963A09A247B}" type="datetimeFigureOut">
              <a:rPr lang="en-US" smtClean="0"/>
              <a:pPr/>
              <a:t>6/5/2012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10F819-9DF2-498A-A40F-4963A09A247B}" type="datetimeFigureOut">
              <a:rPr lang="en-US" smtClean="0"/>
              <a:pPr/>
              <a:t>6/5/2012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0F819-9DF2-498A-A40F-4963A09A247B}" type="datetimeFigureOut">
              <a:rPr lang="en-US" smtClean="0"/>
              <a:pPr/>
              <a:t>6/5/2012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10F819-9DF2-498A-A40F-4963A09A247B}" type="datetimeFigureOut">
              <a:rPr lang="en-US" smtClean="0"/>
              <a:pPr/>
              <a:t>6/5/2012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75D7-00DD-4527-B230-246B0DB193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10F819-9DF2-498A-A40F-4963A09A247B}" type="datetimeFigureOut">
              <a:rPr lang="en-US" smtClean="0"/>
              <a:pPr/>
              <a:t>6/5/2012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8F675D7-00DD-4527-B230-246B0DB1935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400000"/>
                <a:alpha val="58000"/>
              </a:schemeClr>
            </a:gs>
            <a:gs pos="25000">
              <a:schemeClr val="bg2">
                <a:tint val="83000"/>
                <a:satMod val="320000"/>
              </a:schemeClr>
            </a:gs>
            <a:gs pos="100000">
              <a:schemeClr val="bg2">
                <a:shade val="15000"/>
                <a:satMod val="320000"/>
              </a:schemeClr>
            </a:gs>
          </a:gsLst>
          <a:path path="circle">
            <a:fillToRect l="10000" t="110000" r="10000" b="100000"/>
          </a:path>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10F819-9DF2-498A-A40F-4963A09A247B}" type="datetimeFigureOut">
              <a:rPr lang="en-US" smtClean="0"/>
              <a:pPr/>
              <a:t>6/5/2012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8F675D7-00DD-4527-B230-246B0DB1935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chart" Target="../charts/char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2012\Desktop\afghan_mortality_0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533400" y="1981200"/>
            <a:ext cx="7848600" cy="1981200"/>
          </a:xfrm>
        </p:spPr>
        <p:txBody>
          <a:bodyPr>
            <a:noAutofit/>
          </a:bodyPr>
          <a:lstStyle/>
          <a:p>
            <a:pPr algn="ctr"/>
            <a:r>
              <a:rPr lang="en-US" sz="3200" dirty="0" smtClean="0">
                <a:solidFill>
                  <a:schemeClr val="tx1"/>
                </a:solidFill>
                <a:latin typeface="Times New Roman" pitchFamily="18" charset="0"/>
                <a:cs typeface="Times New Roman" pitchFamily="18" charset="0"/>
              </a:rPr>
              <a:t>“To determine effectiveness of expansion of the post partum </a:t>
            </a:r>
            <a:r>
              <a:rPr lang="en-US" sz="3200" dirty="0" err="1" smtClean="0">
                <a:solidFill>
                  <a:schemeClr val="tx1"/>
                </a:solidFill>
                <a:latin typeface="Times New Roman" pitchFamily="18" charset="0"/>
                <a:cs typeface="Times New Roman" pitchFamily="18" charset="0"/>
              </a:rPr>
              <a:t>heamorrhage</a:t>
            </a:r>
            <a:r>
              <a:rPr lang="en-US" sz="3200" dirty="0" smtClean="0">
                <a:solidFill>
                  <a:schemeClr val="tx1"/>
                </a:solidFill>
                <a:latin typeface="Times New Roman" pitchFamily="18" charset="0"/>
                <a:cs typeface="Times New Roman" pitchFamily="18" charset="0"/>
              </a:rPr>
              <a:t> program in the target area of </a:t>
            </a:r>
            <a:r>
              <a:rPr lang="en-US" sz="3200" dirty="0" err="1" smtClean="0">
                <a:solidFill>
                  <a:schemeClr val="tx1"/>
                </a:solidFill>
                <a:latin typeface="Times New Roman" pitchFamily="18" charset="0"/>
                <a:cs typeface="Times New Roman" pitchFamily="18" charset="0"/>
              </a:rPr>
              <a:t>afghanistan</a:t>
            </a:r>
            <a:r>
              <a:rPr lang="en-US" sz="3200" dirty="0" smtClean="0">
                <a:solidFill>
                  <a:schemeClr val="tx1"/>
                </a:solidFill>
                <a:latin typeface="Times New Roman" pitchFamily="18" charset="0"/>
                <a:cs typeface="Times New Roman" pitchFamily="18" charset="0"/>
              </a:rPr>
              <a:t>”</a:t>
            </a:r>
            <a:br>
              <a:rPr lang="en-US" sz="3200" dirty="0" smtClean="0">
                <a:solidFill>
                  <a:schemeClr val="tx1"/>
                </a:solidFill>
                <a:latin typeface="Times New Roman" pitchFamily="18" charset="0"/>
                <a:cs typeface="Times New Roman" pitchFamily="18" charset="0"/>
              </a:rPr>
            </a:br>
            <a:endParaRPr lang="en-US" sz="3200" dirty="0">
              <a:solidFill>
                <a:schemeClr val="tx1"/>
              </a:solidFill>
              <a:latin typeface="Times New Roman" pitchFamily="18" charset="0"/>
              <a:cs typeface="Times New Roman" pitchFamily="18" charset="0"/>
            </a:endParaRPr>
          </a:p>
        </p:txBody>
      </p:sp>
      <p:sp>
        <p:nvSpPr>
          <p:cNvPr id="3" name="TextBox 2"/>
          <p:cNvSpPr txBox="1"/>
          <p:nvPr/>
        </p:nvSpPr>
        <p:spPr>
          <a:xfrm>
            <a:off x="1828800" y="4953000"/>
            <a:ext cx="7010400" cy="923330"/>
          </a:xfrm>
          <a:prstGeom prst="rect">
            <a:avLst/>
          </a:prstGeom>
          <a:noFill/>
        </p:spPr>
        <p:txBody>
          <a:bodyPr wrap="square" rtlCol="0">
            <a:spAutoFit/>
          </a:bodyPr>
          <a:lstStyle/>
          <a:p>
            <a:r>
              <a:rPr lang="en-US" dirty="0" smtClean="0">
                <a:latin typeface="Times New Roman" pitchFamily="18" charset="0"/>
                <a:cs typeface="Times New Roman" pitchFamily="18" charset="0"/>
              </a:rPr>
              <a:t>Submitted by : </a:t>
            </a:r>
            <a:r>
              <a:rPr lang="en-US" dirty="0" err="1" smtClean="0">
                <a:latin typeface="Times New Roman" pitchFamily="18" charset="0"/>
                <a:cs typeface="Times New Roman" pitchFamily="18" charset="0"/>
              </a:rPr>
              <a:t>Arshad</a:t>
            </a:r>
            <a:r>
              <a:rPr lang="en-US" dirty="0" smtClean="0">
                <a:latin typeface="Times New Roman" pitchFamily="18" charset="0"/>
                <a:cs typeface="Times New Roman" pitchFamily="18" charset="0"/>
              </a:rPr>
              <a:t> beg</a:t>
            </a:r>
          </a:p>
          <a:p>
            <a:endParaRPr lang="en-US" dirty="0" smtClean="0">
              <a:latin typeface="Times New Roman" pitchFamily="18" charset="0"/>
              <a:cs typeface="Times New Roman" pitchFamily="18" charset="0"/>
            </a:endParaRPr>
          </a:p>
          <a:p>
            <a:r>
              <a:rPr lang="en-US" smtClean="0">
                <a:latin typeface="Times New Roman" pitchFamily="18" charset="0"/>
                <a:cs typeface="Times New Roman" pitchFamily="18" charset="0"/>
              </a:rPr>
              <a:t>PG/10/072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a:bodyPr>
          <a:lstStyle/>
          <a:p>
            <a:pPr algn="ctr"/>
            <a:r>
              <a:rPr lang="en-US" sz="2400" dirty="0" smtClean="0">
                <a:latin typeface="Times New Roman" pitchFamily="18" charset="0"/>
                <a:cs typeface="Times New Roman" pitchFamily="18" charset="0"/>
              </a:rPr>
              <a:t>Objective</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990600"/>
            <a:ext cx="8229600" cy="5334000"/>
          </a:xfrm>
        </p:spPr>
        <p:txBody>
          <a:bodyPr>
            <a:normAutofit fontScale="85000" lnSpcReduction="20000"/>
          </a:bodyPr>
          <a:lstStyle/>
          <a:p>
            <a:pPr>
              <a:lnSpc>
                <a:spcPct val="150000"/>
              </a:lnSpc>
              <a:spcBef>
                <a:spcPts val="1200"/>
              </a:spcBef>
              <a:buNone/>
            </a:pPr>
            <a:r>
              <a:rPr lang="en-US" b="1" dirty="0" smtClean="0"/>
              <a:t>	General objective:</a:t>
            </a:r>
          </a:p>
          <a:p>
            <a:pPr>
              <a:lnSpc>
                <a:spcPct val="150000"/>
              </a:lnSpc>
              <a:spcBef>
                <a:spcPts val="1200"/>
              </a:spcBef>
              <a:buNone/>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general objective of the study is To determine uterotonic protection coverage  in the target area of Islamic Republic of Afghanistan</a:t>
            </a:r>
            <a:r>
              <a:rPr lang="en-US" sz="2400" dirty="0" smtClean="0"/>
              <a:t>.</a:t>
            </a:r>
          </a:p>
          <a:p>
            <a:pPr>
              <a:lnSpc>
                <a:spcPct val="150000"/>
              </a:lnSpc>
              <a:spcBef>
                <a:spcPts val="1200"/>
              </a:spcBef>
              <a:buNone/>
            </a:pPr>
            <a:r>
              <a:rPr lang="en-US" sz="2400" dirty="0" smtClean="0">
                <a:latin typeface="Times New Roman" pitchFamily="18" charset="0"/>
                <a:cs typeface="Times New Roman" pitchFamily="18" charset="0"/>
              </a:rPr>
              <a:t>	</a:t>
            </a:r>
            <a:r>
              <a:rPr lang="en-US" b="1" dirty="0" smtClean="0"/>
              <a:t>Specific objective</a:t>
            </a:r>
            <a:r>
              <a:rPr lang="en-US" sz="2400" b="1" dirty="0" smtClean="0">
                <a:latin typeface="Times New Roman" pitchFamily="18" charset="0"/>
                <a:cs typeface="Times New Roman" pitchFamily="18" charset="0"/>
              </a:rPr>
              <a:t>:</a:t>
            </a:r>
          </a:p>
          <a:p>
            <a:pPr lvl="0">
              <a:lnSpc>
                <a:spcPct val="150000"/>
              </a:lnSpc>
              <a:spcBef>
                <a:spcPts val="1200"/>
              </a:spcBef>
            </a:pPr>
            <a:r>
              <a:rPr lang="en-US" sz="2100" dirty="0" smtClean="0">
                <a:latin typeface="Times New Roman" pitchFamily="18" charset="0"/>
                <a:cs typeface="Times New Roman" pitchFamily="18" charset="0"/>
              </a:rPr>
              <a:t>To determine the overall uterotonic protection coverage in relation to the wealth index of the people .</a:t>
            </a:r>
          </a:p>
          <a:p>
            <a:pPr lvl="0">
              <a:lnSpc>
                <a:spcPct val="150000"/>
              </a:lnSpc>
              <a:spcBef>
                <a:spcPts val="1200"/>
              </a:spcBef>
            </a:pPr>
            <a:r>
              <a:rPr lang="en-US" sz="2100" dirty="0" smtClean="0">
                <a:latin typeface="Times New Roman" pitchFamily="18" charset="0"/>
                <a:cs typeface="Times New Roman" pitchFamily="18" charset="0"/>
              </a:rPr>
              <a:t>To determine the acceptability of Uterotonic protection coverage.</a:t>
            </a:r>
          </a:p>
          <a:p>
            <a:pPr lvl="0">
              <a:lnSpc>
                <a:spcPct val="150000"/>
              </a:lnSpc>
              <a:spcBef>
                <a:spcPts val="1200"/>
              </a:spcBef>
            </a:pPr>
            <a:r>
              <a:rPr lang="en-US" sz="2100" dirty="0" smtClean="0">
                <a:latin typeface="Times New Roman" pitchFamily="18" charset="0"/>
                <a:cs typeface="Times New Roman" pitchFamily="18" charset="0"/>
              </a:rPr>
              <a:t>To determine the overall uterotonic protection coverage based on the ethnic background of the people.</a:t>
            </a:r>
          </a:p>
          <a:p>
            <a:pPr lvl="0">
              <a:lnSpc>
                <a:spcPct val="150000"/>
              </a:lnSpc>
              <a:spcBef>
                <a:spcPts val="1200"/>
              </a:spcBef>
            </a:pPr>
            <a:r>
              <a:rPr lang="en-US" sz="2100" dirty="0" smtClean="0">
                <a:latin typeface="Times New Roman" pitchFamily="18" charset="0"/>
                <a:cs typeface="Times New Roman" pitchFamily="18" charset="0"/>
              </a:rPr>
              <a:t>To Identify the distance of the health facility from the homes of the subjects interviewed.</a:t>
            </a:r>
          </a:p>
          <a:p>
            <a:pPr>
              <a:buNone/>
            </a:pPr>
            <a:endParaRPr lang="en-US" sz="2400"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819912"/>
          </a:xfrm>
        </p:spPr>
        <p:txBody>
          <a:bodyPr>
            <a:normAutofit/>
          </a:bodyPr>
          <a:lstStyle/>
          <a:p>
            <a:pPr algn="ctr"/>
            <a:r>
              <a:rPr lang="en-US" sz="2400" dirty="0" smtClean="0">
                <a:latin typeface="Times New Roman" pitchFamily="18" charset="0"/>
                <a:cs typeface="Times New Roman" pitchFamily="18" charset="0"/>
              </a:rPr>
              <a:t>Uterotonic protection coverage</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fontScale="92500" lnSpcReduction="20000"/>
          </a:bodyPr>
          <a:lstStyle/>
          <a:p>
            <a:pPr marL="365760">
              <a:lnSpc>
                <a:spcPct val="150000"/>
              </a:lnSpc>
              <a:spcBef>
                <a:spcPts val="1200"/>
              </a:spcBef>
            </a:pPr>
            <a:r>
              <a:rPr lang="en-US" sz="2000" dirty="0" smtClean="0">
                <a:latin typeface="Times New Roman" pitchFamily="18" charset="0"/>
                <a:cs typeface="Times New Roman" pitchFamily="18" charset="0"/>
              </a:rPr>
              <a:t>Uterotonic drugs act directly on the smooth muscle of the uterus and increase the tone, rate, and strength of rhythmic contractions. The body produces a natural uterotonic—the hormone oxytocin—that acts to stimulate uterine contractions at the start of labor, throughout the birth process, and in the postpartum period.</a:t>
            </a:r>
          </a:p>
          <a:p>
            <a:pPr marL="365760">
              <a:lnSpc>
                <a:spcPct val="150000"/>
              </a:lnSpc>
              <a:spcBef>
                <a:spcPts val="1200"/>
              </a:spcBef>
            </a:pPr>
            <a:r>
              <a:rPr lang="en-US" sz="2000" dirty="0" smtClean="0">
                <a:latin typeface="Times New Roman" pitchFamily="18" charset="0"/>
                <a:cs typeface="Times New Roman" pitchFamily="18" charset="0"/>
              </a:rPr>
              <a:t>Drugs such as oxytocin, ergometrine, and </a:t>
            </a:r>
            <a:r>
              <a:rPr lang="en-US" sz="2000" dirty="0" err="1" smtClean="0">
                <a:latin typeface="Times New Roman" pitchFamily="18" charset="0"/>
                <a:cs typeface="Times New Roman" pitchFamily="18" charset="0"/>
              </a:rPr>
              <a:t>misoprostol</a:t>
            </a:r>
            <a:r>
              <a:rPr lang="en-US" sz="2000" dirty="0" smtClean="0">
                <a:latin typeface="Times New Roman" pitchFamily="18" charset="0"/>
                <a:cs typeface="Times New Roman" pitchFamily="18" charset="0"/>
              </a:rPr>
              <a:t> have strong uterotonic properties. Uterotonic drugs are unique because they are used for a variety of reasons – prevention of postpartum hemorrhage (PPH), treatment of PPH, induction and augmentation of labor, management of inevitable or incomplete abortion, medical elective abortion, etc. The use of a uterotonic drug immediately after the birth of the newborn is one of the most important actions used to prevent PPH.</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91312"/>
          </a:xfrm>
        </p:spPr>
        <p:txBody>
          <a:bodyPr>
            <a:normAutofit/>
          </a:bodyPr>
          <a:lstStyle/>
          <a:p>
            <a:pPr algn="ctr"/>
            <a:r>
              <a:rPr lang="en-US" sz="2400" dirty="0" smtClean="0">
                <a:latin typeface="Times New Roman" pitchFamily="18" charset="0"/>
                <a:cs typeface="Times New Roman" pitchFamily="18" charset="0"/>
              </a:rPr>
              <a:t>Methodology</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334000"/>
          </a:xfrm>
        </p:spPr>
        <p:txBody>
          <a:bodyPr>
            <a:normAutofit fontScale="85000" lnSpcReduction="20000"/>
          </a:bodyPr>
          <a:lstStyle/>
          <a:p>
            <a:pPr>
              <a:lnSpc>
                <a:spcPct val="120000"/>
              </a:lnSpc>
              <a:spcBef>
                <a:spcPts val="1200"/>
              </a:spcBef>
              <a:buNone/>
            </a:pPr>
            <a:r>
              <a:rPr lang="en-US" sz="2400" b="1" dirty="0" smtClean="0">
                <a:latin typeface="Times New Roman" pitchFamily="18" charset="0"/>
                <a:cs typeface="Times New Roman" pitchFamily="18" charset="0"/>
              </a:rPr>
              <a:t>	Study design- </a:t>
            </a:r>
            <a:r>
              <a:rPr lang="en-US" sz="2400" dirty="0" smtClean="0">
                <a:latin typeface="Times New Roman" pitchFamily="18" charset="0"/>
                <a:cs typeface="Times New Roman" pitchFamily="18" charset="0"/>
              </a:rPr>
              <a:t>Cross-sectional descriptive study</a:t>
            </a:r>
          </a:p>
          <a:p>
            <a:pPr>
              <a:lnSpc>
                <a:spcPct val="120000"/>
              </a:lnSpc>
              <a:spcBef>
                <a:spcPts val="1200"/>
              </a:spcBef>
              <a:buNone/>
            </a:pPr>
            <a:r>
              <a:rPr lang="en-US" sz="2400" b="1" dirty="0" smtClean="0">
                <a:latin typeface="Times New Roman" pitchFamily="18" charset="0"/>
                <a:cs typeface="Times New Roman" pitchFamily="18" charset="0"/>
              </a:rPr>
              <a:t>	Study Area- </a:t>
            </a:r>
            <a:r>
              <a:rPr lang="en-US" sz="2400" dirty="0" smtClean="0">
                <a:latin typeface="Times New Roman" pitchFamily="18" charset="0"/>
                <a:cs typeface="Times New Roman" pitchFamily="18" charset="0"/>
              </a:rPr>
              <a:t> 24 villages were selected out of the 5 district , proposed 4 province.</a:t>
            </a:r>
          </a:p>
          <a:p>
            <a:pPr>
              <a:lnSpc>
                <a:spcPct val="120000"/>
              </a:lnSpc>
              <a:spcBef>
                <a:spcPts val="1200"/>
              </a:spcBef>
              <a:buNone/>
            </a:pPr>
            <a:r>
              <a:rPr lang="en-US" sz="2400" b="1" dirty="0" smtClean="0">
                <a:latin typeface="Times New Roman" pitchFamily="18" charset="0"/>
                <a:cs typeface="Times New Roman" pitchFamily="18" charset="0"/>
              </a:rPr>
              <a:t>	Sampling technique- </a:t>
            </a:r>
            <a:r>
              <a:rPr lang="en-US" sz="2400" dirty="0" smtClean="0"/>
              <a:t>Stratified sampling technique was used and the sample was drawn as stratum in two levels :</a:t>
            </a:r>
          </a:p>
          <a:p>
            <a:pPr lvl="0">
              <a:lnSpc>
                <a:spcPct val="120000"/>
              </a:lnSpc>
              <a:spcBef>
                <a:spcPts val="1200"/>
              </a:spcBef>
            </a:pPr>
            <a:r>
              <a:rPr lang="en-US" sz="2400" dirty="0" smtClean="0">
                <a:latin typeface="Times New Roman" pitchFamily="18" charset="0"/>
                <a:cs typeface="Times New Roman" pitchFamily="18" charset="0"/>
              </a:rPr>
              <a:t>The districts which were considered as first level stratum </a:t>
            </a:r>
          </a:p>
          <a:p>
            <a:pPr lvl="0">
              <a:lnSpc>
                <a:spcPct val="120000"/>
              </a:lnSpc>
              <a:spcBef>
                <a:spcPts val="1200"/>
              </a:spcBef>
            </a:pPr>
            <a:r>
              <a:rPr lang="en-US" sz="2400" dirty="0" smtClean="0">
                <a:latin typeface="Times New Roman" pitchFamily="18" charset="0"/>
                <a:cs typeface="Times New Roman" pitchFamily="18" charset="0"/>
              </a:rPr>
              <a:t>The villages as the second level stratum</a:t>
            </a:r>
          </a:p>
          <a:p>
            <a:pPr algn="just">
              <a:lnSpc>
                <a:spcPct val="120000"/>
              </a:lnSpc>
              <a:spcBef>
                <a:spcPts val="1200"/>
              </a:spcBef>
            </a:pPr>
            <a:r>
              <a:rPr lang="en-US" sz="2400" dirty="0" smtClean="0">
                <a:latin typeface="Times New Roman" pitchFamily="18" charset="0"/>
                <a:cs typeface="Times New Roman" pitchFamily="18" charset="0"/>
              </a:rPr>
              <a:t>Using a proportionate to size approach , five districts were selected out of the 20 implementation districts, population of districts was divided by population of </a:t>
            </a:r>
            <a:r>
              <a:rPr lang="en-US" sz="2400" dirty="0" err="1" smtClean="0">
                <a:latin typeface="Times New Roman" pitchFamily="18" charset="0"/>
                <a:cs typeface="Times New Roman" pitchFamily="18" charset="0"/>
              </a:rPr>
              <a:t>Zibak</a:t>
            </a:r>
            <a:r>
              <a:rPr lang="en-US" sz="2400" dirty="0" smtClean="0">
                <a:latin typeface="Times New Roman" pitchFamily="18" charset="0"/>
                <a:cs typeface="Times New Roman" pitchFamily="18" charset="0"/>
              </a:rPr>
              <a:t> district (7100).Population of </a:t>
            </a:r>
            <a:r>
              <a:rPr lang="en-US" sz="2400" dirty="0" err="1" smtClean="0">
                <a:latin typeface="Times New Roman" pitchFamily="18" charset="0"/>
                <a:cs typeface="Times New Roman" pitchFamily="18" charset="0"/>
              </a:rPr>
              <a:t>Zibak</a:t>
            </a:r>
            <a:r>
              <a:rPr lang="en-US" sz="2400" dirty="0" smtClean="0">
                <a:latin typeface="Times New Roman" pitchFamily="18" charset="0"/>
                <a:cs typeface="Times New Roman" pitchFamily="18" charset="0"/>
              </a:rPr>
              <a:t> was the lowest among all and this was considered as rank of districts .Four ranks were categorized in group of four to obtain weight for sampling . the same methodology (proportionate to size approach) was applied for the selection of villages in each selected district and 24 villages were selected.</a:t>
            </a:r>
          </a:p>
          <a:p>
            <a:pPr lvl="0"/>
            <a:endParaRPr lang="en-US" sz="2400" dirty="0" smtClean="0">
              <a:latin typeface="Times New Roman" pitchFamily="18" charset="0"/>
              <a:cs typeface="Times New Roman" pitchFamily="18" charset="0"/>
            </a:endParaRPr>
          </a:p>
          <a:p>
            <a:pPr>
              <a:buNone/>
            </a:pPr>
            <a:endParaRPr lang="en-US" sz="2400" b="1"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229600" cy="1200912"/>
          </a:xfrm>
        </p:spPr>
        <p:txBody>
          <a:bodyPr>
            <a:normAutofit/>
          </a:bodyPr>
          <a:lstStyle/>
          <a:p>
            <a:pPr algn="just">
              <a:spcBef>
                <a:spcPts val="1200"/>
              </a:spcBef>
            </a:pPr>
            <a:r>
              <a:rPr lang="en-US" sz="2400" dirty="0" smtClean="0">
                <a:latin typeface="Times New Roman" pitchFamily="18" charset="0"/>
                <a:cs typeface="Times New Roman" pitchFamily="18" charset="0"/>
              </a:rPr>
              <a:t>Sample size.-</a:t>
            </a:r>
            <a:r>
              <a:rPr lang="en-US" sz="2400" dirty="0" smtClean="0"/>
              <a:t> T</a:t>
            </a:r>
            <a:r>
              <a:rPr lang="en-US" sz="2200" dirty="0" smtClean="0">
                <a:solidFill>
                  <a:schemeClr val="tx1"/>
                </a:solidFill>
                <a:latin typeface="Times New Roman" pitchFamily="18" charset="0"/>
                <a:cs typeface="Times New Roman" pitchFamily="18" charset="0"/>
              </a:rPr>
              <a:t>he sample size was estimated to be 408 recently delivered women (17 recently delivered women for each selected village</a:t>
            </a:r>
            <a:endParaRPr lang="en-US" sz="22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048000"/>
            <a:ext cx="8229600" cy="3276600"/>
          </a:xfrm>
        </p:spPr>
        <p:txBody>
          <a:bodyPr/>
          <a:lstStyle/>
          <a:p>
            <a:pPr>
              <a:buNone/>
            </a:pPr>
            <a:r>
              <a:rPr lang="en-US" sz="2400" b="1" dirty="0" smtClean="0">
                <a:latin typeface="Times New Roman" pitchFamily="18" charset="0"/>
                <a:cs typeface="Times New Roman" pitchFamily="18" charset="0"/>
              </a:rPr>
              <a:t>	Selection of  households</a:t>
            </a:r>
            <a:r>
              <a:rPr lang="en-US" sz="2400" dirty="0" smtClean="0">
                <a:latin typeface="Times New Roman" pitchFamily="18" charset="0"/>
                <a:cs typeface="Times New Roman" pitchFamily="18" charset="0"/>
              </a:rPr>
              <a:t> </a:t>
            </a:r>
            <a:r>
              <a:rPr lang="en-US" dirty="0" smtClean="0"/>
              <a:t>: </a:t>
            </a:r>
            <a:r>
              <a:rPr lang="en-US" sz="2000" dirty="0" smtClean="0">
                <a:latin typeface="Times New Roman" pitchFamily="18" charset="0"/>
                <a:cs typeface="Times New Roman" pitchFamily="18" charset="0"/>
              </a:rPr>
              <a:t> </a:t>
            </a:r>
          </a:p>
          <a:p>
            <a:pPr>
              <a:lnSpc>
                <a:spcPct val="150000"/>
              </a:lnSpc>
              <a:spcBef>
                <a:spcPts val="1200"/>
              </a:spcBef>
            </a:pPr>
            <a:r>
              <a:rPr lang="en-US" sz="2000" dirty="0" smtClean="0">
                <a:latin typeface="Times New Roman" pitchFamily="18" charset="0"/>
                <a:cs typeface="Times New Roman" pitchFamily="18" charset="0"/>
              </a:rPr>
              <a:t>They were selected through random selection from the lists  provided by district authorities.</a:t>
            </a:r>
          </a:p>
          <a:p>
            <a:pPr>
              <a:lnSpc>
                <a:spcPct val="150000"/>
              </a:lnSpc>
              <a:spcBef>
                <a:spcPts val="1200"/>
              </a:spcBef>
            </a:pPr>
            <a:r>
              <a:rPr lang="en-US" sz="2000" dirty="0" smtClean="0">
                <a:latin typeface="Times New Roman" pitchFamily="18" charset="0"/>
                <a:cs typeface="Times New Roman" pitchFamily="18" charset="0"/>
              </a:rPr>
              <a:t>Each village were “17” and were selected through random selection . it was  selected by going to either left or right side direction from the centre of the village.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400" b="1" dirty="0" smtClean="0">
                <a:latin typeface="Times New Roman" pitchFamily="18" charset="0"/>
                <a:cs typeface="Times New Roman" pitchFamily="18" charset="0"/>
              </a:rPr>
              <a:t>	Primary Sampling Unit </a:t>
            </a:r>
            <a:endParaRPr lang="en-US" sz="24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For easy understanding and feasibility of work total persons to be interviewed in each district were divided in primary sampling units. The number of persons each primary sampling unit contains were 20 meaning that PSU did not had  more than 20 women to be interviewed. i.e. for </a:t>
            </a:r>
            <a:r>
              <a:rPr lang="en-US" sz="2000" dirty="0" err="1" smtClean="0">
                <a:latin typeface="Times New Roman" pitchFamily="18" charset="0"/>
                <a:cs typeface="Times New Roman" pitchFamily="18" charset="0"/>
              </a:rPr>
              <a:t>quarabagh</a:t>
            </a:r>
            <a:r>
              <a:rPr lang="en-US" sz="2000" dirty="0" smtClean="0">
                <a:latin typeface="Times New Roman" pitchFamily="18" charset="0"/>
                <a:cs typeface="Times New Roman" pitchFamily="18" charset="0"/>
              </a:rPr>
              <a:t> we had 8 PSUs , for </a:t>
            </a:r>
            <a:r>
              <a:rPr lang="en-US" sz="2000" dirty="0" err="1" smtClean="0">
                <a:latin typeface="Times New Roman" pitchFamily="18" charset="0"/>
                <a:cs typeface="Times New Roman" pitchFamily="18" charset="0"/>
              </a:rPr>
              <a:t>Zibak</a:t>
            </a:r>
            <a:r>
              <a:rPr lang="en-US" sz="2000" dirty="0" smtClean="0">
                <a:latin typeface="Times New Roman" pitchFamily="18" charset="0"/>
                <a:cs typeface="Times New Roman" pitchFamily="18" charset="0"/>
              </a:rPr>
              <a:t> 3 , for </a:t>
            </a:r>
            <a:r>
              <a:rPr lang="en-US" sz="2000" dirty="0" err="1" smtClean="0">
                <a:latin typeface="Times New Roman" pitchFamily="18" charset="0"/>
                <a:cs typeface="Times New Roman" pitchFamily="18" charset="0"/>
              </a:rPr>
              <a:t>Acqcha</a:t>
            </a:r>
            <a:r>
              <a:rPr lang="en-US" sz="2000" dirty="0" smtClean="0">
                <a:latin typeface="Times New Roman" pitchFamily="18" charset="0"/>
                <a:cs typeface="Times New Roman" pitchFamily="18" charset="0"/>
              </a:rPr>
              <a:t> 6 and for </a:t>
            </a:r>
            <a:r>
              <a:rPr lang="en-US" sz="2000" dirty="0" err="1" smtClean="0">
                <a:latin typeface="Times New Roman" pitchFamily="18" charset="0"/>
                <a:cs typeface="Times New Roman" pitchFamily="18" charset="0"/>
              </a:rPr>
              <a:t>Kushtba</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Qaramqul</a:t>
            </a:r>
            <a:r>
              <a:rPr lang="en-US" sz="2000" dirty="0" smtClean="0">
                <a:latin typeface="Times New Roman" pitchFamily="18" charset="0"/>
                <a:cs typeface="Times New Roman" pitchFamily="18" charset="0"/>
              </a:rPr>
              <a:t> 3 PSUs respectively</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latin typeface="Times New Roman" pitchFamily="18" charset="0"/>
                <a:cs typeface="Times New Roman" pitchFamily="18" charset="0"/>
              </a:rPr>
              <a:t>	Inclusion and Exclusion criteria</a:t>
            </a:r>
            <a:endParaRPr lang="en-US" dirty="0" smtClean="0">
              <a:latin typeface="Times New Roman" pitchFamily="18" charset="0"/>
              <a:cs typeface="Times New Roman" pitchFamily="18" charset="0"/>
            </a:endParaRPr>
          </a:p>
          <a:p>
            <a:pPr>
              <a:lnSpc>
                <a:spcPct val="150000"/>
              </a:lnSpc>
            </a:pPr>
            <a:r>
              <a:rPr lang="en-US" dirty="0" smtClean="0"/>
              <a:t> </a:t>
            </a:r>
            <a:r>
              <a:rPr lang="en-US" sz="2000" dirty="0" smtClean="0">
                <a:latin typeface="Times New Roman" pitchFamily="18" charset="0"/>
                <a:cs typeface="Times New Roman" pitchFamily="18" charset="0"/>
              </a:rPr>
              <a:t>All women who delivered in the last six months (17women/village selected randomly) were  included in the study . all women who refused to participate and those who did not delivered in the past six months were  excluded from the study </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15112"/>
          </a:xfrm>
        </p:spPr>
        <p:txBody>
          <a:bodyPr>
            <a:normAutofit/>
          </a:bodyPr>
          <a:lstStyle/>
          <a:p>
            <a:pPr algn="ctr"/>
            <a:r>
              <a:rPr lang="en-US" sz="2400" dirty="0" smtClean="0">
                <a:latin typeface="Times New Roman" pitchFamily="18" charset="0"/>
                <a:cs typeface="Times New Roman" pitchFamily="18" charset="0"/>
              </a:rPr>
              <a:t>Results and findings</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fontScale="92500" lnSpcReduction="10000"/>
          </a:bodyPr>
          <a:lstStyle/>
          <a:p>
            <a:pPr>
              <a:buNone/>
            </a:pPr>
            <a:r>
              <a:rPr lang="en-US" sz="2400" b="1" dirty="0" smtClean="0">
                <a:latin typeface="Times New Roman" pitchFamily="18" charset="0"/>
                <a:cs typeface="Times New Roman" pitchFamily="18" charset="0"/>
              </a:rPr>
              <a:t>	Section 1- </a:t>
            </a:r>
            <a:r>
              <a:rPr lang="en-US" sz="2000" b="1" dirty="0" smtClean="0">
                <a:latin typeface="Times New Roman" pitchFamily="18" charset="0"/>
                <a:cs typeface="Times New Roman" pitchFamily="18" charset="0"/>
              </a:rPr>
              <a:t>exposure of Misoprostol</a:t>
            </a:r>
          </a:p>
          <a:p>
            <a:pPr>
              <a:buNone/>
            </a:pPr>
            <a:endParaRPr lang="en-US"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	Section 2-Uterotonic protection coverage</a:t>
            </a:r>
            <a:r>
              <a:rPr lang="en-US" sz="2000" b="1" dirty="0" smtClean="0">
                <a:latin typeface="Times New Roman" pitchFamily="18" charset="0"/>
                <a:cs typeface="Times New Roman" pitchFamily="18" charset="0"/>
              </a:rPr>
              <a:t>-</a:t>
            </a:r>
          </a:p>
          <a:p>
            <a:pPr algn="just">
              <a:lnSpc>
                <a:spcPct val="150000"/>
              </a:lnSpc>
            </a:pPr>
            <a:r>
              <a:rPr lang="en-US" sz="2000" dirty="0" smtClean="0">
                <a:latin typeface="Times New Roman" pitchFamily="18" charset="0"/>
                <a:cs typeface="Times New Roman" pitchFamily="18" charset="0"/>
              </a:rPr>
              <a:t>Uterotonic protection coverage is  based upon if a woman takes Misoprostol correctly, </a:t>
            </a:r>
            <a:r>
              <a:rPr lang="en-US" sz="2000" dirty="0" smtClean="0"/>
              <a:t>receive an injection in the thigh or buttock immediately after delivery.</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delivers in the presence of a skilled birth attendant, receives oxytocin immediately following delivery, and/or delivers in a health facility.</a:t>
            </a:r>
          </a:p>
          <a:p>
            <a:pPr>
              <a:buNone/>
            </a:pPr>
            <a:r>
              <a:rPr lang="en-US" sz="2400" b="1" dirty="0" smtClean="0">
                <a:latin typeface="Times New Roman" pitchFamily="18" charset="0"/>
                <a:cs typeface="Times New Roman" pitchFamily="18" charset="0"/>
              </a:rPr>
              <a:t>	Section3-</a:t>
            </a:r>
            <a:r>
              <a:rPr lang="en-US" sz="2000" b="1" dirty="0" smtClean="0">
                <a:latin typeface="Times New Roman" pitchFamily="18" charset="0"/>
                <a:cs typeface="Times New Roman" pitchFamily="18" charset="0"/>
              </a:rPr>
              <a:t>acceptability</a:t>
            </a:r>
          </a:p>
          <a:p>
            <a:pPr>
              <a:buNone/>
            </a:pPr>
            <a:r>
              <a:rPr lang="en-US" sz="2400" b="1" dirty="0" smtClean="0">
                <a:latin typeface="Times New Roman" pitchFamily="18" charset="0"/>
                <a:cs typeface="Times New Roman" pitchFamily="18" charset="0"/>
              </a:rPr>
              <a:t>	Section 4- characteristic of the respondent-</a:t>
            </a:r>
          </a:p>
          <a:p>
            <a:r>
              <a:rPr lang="en-US" sz="2000" dirty="0" smtClean="0">
                <a:latin typeface="Times New Roman" pitchFamily="18" charset="0"/>
                <a:cs typeface="Times New Roman" pitchFamily="18" charset="0"/>
              </a:rPr>
              <a:t>Wealth index</a:t>
            </a:r>
          </a:p>
          <a:p>
            <a:r>
              <a:rPr lang="en-US" sz="2000" dirty="0" smtClean="0">
                <a:latin typeface="Times New Roman" pitchFamily="18" charset="0"/>
                <a:cs typeface="Times New Roman" pitchFamily="18" charset="0"/>
              </a:rPr>
              <a:t>Ethnic background</a:t>
            </a:r>
          </a:p>
          <a:p>
            <a:pPr>
              <a:buNone/>
            </a:pPr>
            <a:r>
              <a:rPr lang="en-US" sz="2400" b="1" dirty="0" smtClean="0">
                <a:latin typeface="Times New Roman" pitchFamily="18" charset="0"/>
                <a:cs typeface="Times New Roman" pitchFamily="18" charset="0"/>
              </a:rPr>
              <a:t>	Section 5- distance from the health facility-</a:t>
            </a:r>
            <a:endParaRPr lang="en-US" sz="24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400" dirty="0" smtClean="0">
                <a:latin typeface="Times New Roman" pitchFamily="18" charset="0"/>
                <a:cs typeface="Times New Roman" pitchFamily="18" charset="0"/>
              </a:rPr>
              <a:t>Exposure of Misoprostol</a:t>
            </a:r>
            <a:endParaRPr lang="en-US"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143000" y="1828800"/>
          <a:ext cx="65532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400" dirty="0" smtClean="0">
                <a:latin typeface="Times New Roman" pitchFamily="18" charset="0"/>
                <a:cs typeface="Times New Roman" pitchFamily="18" charset="0"/>
              </a:rPr>
              <a:t>Count-</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Chart 4"/>
          <p:cNvGraphicFramePr/>
          <p:nvPr/>
        </p:nvGraphicFramePr>
        <p:xfrm>
          <a:off x="533400" y="1905000"/>
          <a:ext cx="78486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400" dirty="0" smtClean="0">
                <a:latin typeface="Times New Roman" pitchFamily="18" charset="0"/>
                <a:cs typeface="Times New Roman" pitchFamily="18" charset="0"/>
              </a:rPr>
              <a:t>Info about no of tablet should be taken</a:t>
            </a:r>
            <a:endParaRPr lang="en-US" sz="2400"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lstStyle/>
          <a:p>
            <a:endParaRPr lang="en-US" dirty="0"/>
          </a:p>
        </p:txBody>
      </p:sp>
      <p:graphicFrame>
        <p:nvGraphicFramePr>
          <p:cNvPr id="5" name="Content Placeholder 4"/>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2"/>
          </a:graphicData>
        </a:graphic>
      </p:graphicFrame>
      <p:sp>
        <p:nvSpPr>
          <p:cNvPr id="430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Chart 6"/>
          <p:cNvGraphicFramePr/>
          <p:nvPr/>
        </p:nvGraphicFramePr>
        <p:xfrm>
          <a:off x="4495800" y="2209800"/>
          <a:ext cx="4343400"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22"/>
          <p:cNvPicPr>
            <a:picLocks noChangeAspect="1" noChangeArrowheads="1"/>
          </p:cNvPicPr>
          <p:nvPr/>
        </p:nvPicPr>
        <p:blipFill>
          <a:blip r:embed="rId2" cstate="print"/>
          <a:srcRect/>
          <a:stretch>
            <a:fillRect/>
          </a:stretch>
        </p:blipFill>
        <p:spPr bwMode="auto">
          <a:xfrm>
            <a:off x="381000" y="457200"/>
            <a:ext cx="8229600" cy="175260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23"/>
          <p:cNvPicPr>
            <a:picLocks noChangeAspect="1" noChangeArrowheads="1"/>
          </p:cNvPicPr>
          <p:nvPr/>
        </p:nvPicPr>
        <p:blipFill>
          <a:blip r:embed="rId3" cstate="print"/>
          <a:srcRect/>
          <a:stretch>
            <a:fillRect/>
          </a:stretch>
        </p:blipFill>
        <p:spPr bwMode="auto">
          <a:xfrm>
            <a:off x="381000" y="2209800"/>
            <a:ext cx="8229600" cy="1600200"/>
          </a:xfrm>
          <a:prstGeom prst="rect">
            <a:avLst/>
          </a:prstGeom>
          <a:noFill/>
        </p:spPr>
      </p:pic>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24"/>
          <p:cNvPicPr>
            <a:picLocks noChangeAspect="1" noChangeArrowheads="1"/>
          </p:cNvPicPr>
          <p:nvPr/>
        </p:nvPicPr>
        <p:blipFill>
          <a:blip r:embed="rId4" cstate="print"/>
          <a:srcRect/>
          <a:stretch>
            <a:fillRect/>
          </a:stretch>
        </p:blipFill>
        <p:spPr bwMode="auto">
          <a:xfrm>
            <a:off x="381000" y="3810000"/>
            <a:ext cx="8229600" cy="14478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2400" dirty="0" smtClean="0">
                <a:latin typeface="Times New Roman" pitchFamily="18" charset="0"/>
                <a:cs typeface="Times New Roman" pitchFamily="18" charset="0"/>
              </a:rPr>
              <a:t>Live virginal birth</a:t>
            </a:r>
            <a:endParaRPr lang="en-US"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685800" y="2286000"/>
          <a:ext cx="7620001" cy="3429003"/>
        </p:xfrm>
        <a:graphic>
          <a:graphicData uri="http://schemas.openxmlformats.org/drawingml/2006/table">
            <a:tbl>
              <a:tblPr/>
              <a:tblGrid>
                <a:gridCol w="2942488"/>
                <a:gridCol w="1520152"/>
                <a:gridCol w="3157361"/>
              </a:tblGrid>
              <a:tr h="757161">
                <a:tc>
                  <a:txBody>
                    <a:bodyPr/>
                    <a:lstStyle/>
                    <a:p>
                      <a:pPr marL="0" marR="0">
                        <a:lnSpc>
                          <a:spcPct val="115000"/>
                        </a:lnSpc>
                        <a:spcBef>
                          <a:spcPts val="0"/>
                        </a:spcBef>
                        <a:spcAft>
                          <a:spcPts val="0"/>
                        </a:spcAft>
                      </a:pPr>
                      <a:r>
                        <a:rPr lang="en-US" sz="1000" dirty="0">
                          <a:latin typeface="Arial"/>
                          <a:ea typeface="Times New Roman"/>
                          <a:cs typeface="Times New Roman"/>
                        </a:rPr>
                        <a:t> </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Arial"/>
                          <a:ea typeface="Times New Roman"/>
                          <a:cs typeface="Times New Roman"/>
                        </a:rPr>
                        <a:t>Frequency</a:t>
                      </a:r>
                      <a:endParaRPr lang="en-US"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Arial"/>
                          <a:ea typeface="Times New Roman"/>
                          <a:cs typeface="Times New Roman"/>
                        </a:rPr>
                        <a:t>%</a:t>
                      </a:r>
                      <a:endParaRPr lang="en-US"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307">
                <a:tc>
                  <a:txBody>
                    <a:bodyPr/>
                    <a:lstStyle/>
                    <a:p>
                      <a:pPr marL="0" marR="0">
                        <a:lnSpc>
                          <a:spcPct val="115000"/>
                        </a:lnSpc>
                        <a:spcBef>
                          <a:spcPts val="0"/>
                        </a:spcBef>
                        <a:spcAft>
                          <a:spcPts val="0"/>
                        </a:spcAft>
                      </a:pPr>
                      <a:r>
                        <a:rPr lang="en-US" sz="1600" dirty="0">
                          <a:latin typeface="Arial"/>
                          <a:ea typeface="Times New Roman"/>
                          <a:cs typeface="Times New Roman"/>
                        </a:rPr>
                        <a:t>1-AT HOME</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Times New Roman"/>
                          <a:cs typeface="Times New Roman"/>
                        </a:rPr>
                        <a:t>157</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Times New Roman"/>
                          <a:cs typeface="Times New Roman"/>
                        </a:rPr>
                        <a:t>38.6</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307">
                <a:tc>
                  <a:txBody>
                    <a:bodyPr/>
                    <a:lstStyle/>
                    <a:p>
                      <a:pPr marL="0" marR="0">
                        <a:lnSpc>
                          <a:spcPct val="115000"/>
                        </a:lnSpc>
                        <a:spcBef>
                          <a:spcPts val="0"/>
                        </a:spcBef>
                        <a:spcAft>
                          <a:spcPts val="0"/>
                        </a:spcAft>
                      </a:pPr>
                      <a:r>
                        <a:rPr lang="en-US" sz="1600">
                          <a:latin typeface="Arial"/>
                          <a:ea typeface="Times New Roman"/>
                          <a:cs typeface="Times New Roman"/>
                        </a:rPr>
                        <a:t>3-MIDWIFES HOUSE</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Calibri"/>
                          <a:cs typeface="Times New Roman"/>
                        </a:rPr>
                        <a:t>4</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Times New Roman"/>
                          <a:cs typeface="Times New Roman"/>
                        </a:rPr>
                        <a:t>0.7</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307">
                <a:tc>
                  <a:txBody>
                    <a:bodyPr/>
                    <a:lstStyle/>
                    <a:p>
                      <a:pPr marL="0" marR="0">
                        <a:lnSpc>
                          <a:spcPct val="115000"/>
                        </a:lnSpc>
                        <a:spcBef>
                          <a:spcPts val="0"/>
                        </a:spcBef>
                        <a:spcAft>
                          <a:spcPts val="0"/>
                        </a:spcAft>
                      </a:pPr>
                      <a:r>
                        <a:rPr lang="en-US" sz="1600">
                          <a:latin typeface="Arial"/>
                          <a:ea typeface="Times New Roman"/>
                          <a:cs typeface="Times New Roman"/>
                        </a:rPr>
                        <a:t>4-BHC</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Arial"/>
                          <a:ea typeface="Times New Roman"/>
                          <a:cs typeface="Times New Roman"/>
                        </a:rPr>
                        <a:t>21</a:t>
                      </a:r>
                      <a:endParaRPr lang="en-US"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Times New Roman"/>
                          <a:cs typeface="Times New Roman"/>
                        </a:rPr>
                        <a:t>5.2</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307">
                <a:tc>
                  <a:txBody>
                    <a:bodyPr/>
                    <a:lstStyle/>
                    <a:p>
                      <a:pPr marL="0" marR="0">
                        <a:lnSpc>
                          <a:spcPct val="115000"/>
                        </a:lnSpc>
                        <a:spcBef>
                          <a:spcPts val="0"/>
                        </a:spcBef>
                        <a:spcAft>
                          <a:spcPts val="0"/>
                        </a:spcAft>
                      </a:pPr>
                      <a:r>
                        <a:rPr lang="en-US" sz="1600">
                          <a:latin typeface="Arial"/>
                          <a:ea typeface="Times New Roman"/>
                          <a:cs typeface="Times New Roman"/>
                        </a:rPr>
                        <a:t>5-MATERNITY CLINIC</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Arial"/>
                          <a:ea typeface="Times New Roman"/>
                          <a:cs typeface="Times New Roman"/>
                        </a:rPr>
                        <a:t>17</a:t>
                      </a:r>
                      <a:endParaRPr lang="en-US"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Times New Roman"/>
                          <a:cs typeface="Times New Roman"/>
                        </a:rPr>
                        <a:t>4.2</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307">
                <a:tc>
                  <a:txBody>
                    <a:bodyPr/>
                    <a:lstStyle/>
                    <a:p>
                      <a:pPr marL="0" marR="0">
                        <a:lnSpc>
                          <a:spcPct val="115000"/>
                        </a:lnSpc>
                        <a:spcBef>
                          <a:spcPts val="0"/>
                        </a:spcBef>
                        <a:spcAft>
                          <a:spcPts val="0"/>
                        </a:spcAft>
                      </a:pPr>
                      <a:r>
                        <a:rPr lang="en-US" sz="1600">
                          <a:latin typeface="Arial"/>
                          <a:ea typeface="Times New Roman"/>
                          <a:cs typeface="Times New Roman"/>
                        </a:rPr>
                        <a:t>6-CHC / HOSPITAL</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Arial"/>
                          <a:ea typeface="Times New Roman"/>
                          <a:cs typeface="Times New Roman"/>
                        </a:rPr>
                        <a:t>209</a:t>
                      </a:r>
                      <a:endParaRPr lang="en-US"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Times New Roman"/>
                          <a:cs typeface="Times New Roman"/>
                        </a:rPr>
                        <a:t>51.4</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307">
                <a:tc>
                  <a:txBody>
                    <a:bodyPr/>
                    <a:lstStyle/>
                    <a:p>
                      <a:pPr marL="0" marR="0">
                        <a:lnSpc>
                          <a:spcPct val="115000"/>
                        </a:lnSpc>
                        <a:spcBef>
                          <a:spcPts val="0"/>
                        </a:spcBef>
                        <a:spcAft>
                          <a:spcPts val="0"/>
                        </a:spcAft>
                      </a:pPr>
                      <a:r>
                        <a:rPr lang="en-US" sz="1600">
                          <a:latin typeface="Arial"/>
                          <a:ea typeface="Times New Roman"/>
                          <a:cs typeface="Times New Roman"/>
                        </a:rPr>
                        <a:t>Total</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Arial"/>
                          <a:ea typeface="Times New Roman"/>
                          <a:cs typeface="Times New Roman"/>
                        </a:rPr>
                        <a:t>407</a:t>
                      </a:r>
                      <a:endParaRPr lang="en-US"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latin typeface="Arial"/>
                          <a:ea typeface="Times New Roman"/>
                          <a:cs typeface="Times New Roman"/>
                        </a:rPr>
                        <a:t>100.0</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2400" dirty="0" smtClean="0">
                <a:latin typeface="Times New Roman" pitchFamily="18" charset="0"/>
                <a:cs typeface="Times New Roman" pitchFamily="18" charset="0"/>
              </a:rPr>
              <a:t>Who delivered him/her</a:t>
            </a:r>
            <a:endParaRPr lang="en-US"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28600" y="2286000"/>
          <a:ext cx="8381999" cy="3352798"/>
        </p:xfrm>
        <a:graphic>
          <a:graphicData uri="http://schemas.openxmlformats.org/drawingml/2006/table">
            <a:tbl>
              <a:tblPr/>
              <a:tblGrid>
                <a:gridCol w="400475"/>
                <a:gridCol w="4557373"/>
                <a:gridCol w="1725192"/>
                <a:gridCol w="1698959"/>
              </a:tblGrid>
              <a:tr h="345563">
                <a:tc gridSpan="4">
                  <a:txBody>
                    <a:bodyPr/>
                    <a:lstStyle/>
                    <a:p>
                      <a:pPr marL="0" marR="0" algn="ctr">
                        <a:lnSpc>
                          <a:spcPct val="115000"/>
                        </a:lnSpc>
                        <a:spcBef>
                          <a:spcPts val="0"/>
                        </a:spcBef>
                        <a:spcAft>
                          <a:spcPts val="0"/>
                        </a:spcAft>
                      </a:pPr>
                      <a:r>
                        <a:rPr lang="en-US" sz="1400" b="1" dirty="0">
                          <a:latin typeface="Arial"/>
                          <a:ea typeface="Times New Roman"/>
                          <a:cs typeface="Times New Roman"/>
                        </a:rPr>
                        <a:t>Who delivered him/her?</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88294">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Arial"/>
                          <a:ea typeface="Times New Roman"/>
                          <a:cs typeface="Times New Roman"/>
                        </a:rPr>
                        <a:t>Frequency</a:t>
                      </a:r>
                      <a:endParaRPr lang="en-US"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latin typeface="Arial"/>
                          <a:ea typeface="Times New Roman"/>
                          <a:cs typeface="Times New Roman"/>
                        </a:rPr>
                        <a:t>%</a:t>
                      </a:r>
                      <a:endParaRPr lang="en-US"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63">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Dai</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137</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33.7</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63">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1-Doctor-OBGYN specialist</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9</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2.2</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63">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2-Doctor-general practitioner</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14</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3.4</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63">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3- Midwife</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225</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55.3</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63">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4-TBA</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14</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3.4</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63">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5-Friend/Relative</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smtClean="0">
                          <a:latin typeface="Arial"/>
                          <a:ea typeface="Calibri"/>
                          <a:cs typeface="Times New Roman"/>
                        </a:rPr>
                        <a:t>9</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2.0</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63">
                <a:tc>
                  <a:txBody>
                    <a:bodyPr/>
                    <a:lstStyle/>
                    <a:p>
                      <a:pPr marL="0" marR="0">
                        <a:lnSpc>
                          <a:spcPct val="115000"/>
                        </a:lnSpc>
                        <a:spcBef>
                          <a:spcPts val="0"/>
                        </a:spcBef>
                        <a:spcAft>
                          <a:spcPts val="0"/>
                        </a:spcAft>
                      </a:pPr>
                      <a:r>
                        <a:rPr lang="en-US" sz="1400" b="1">
                          <a:latin typeface="Arial"/>
                          <a:ea typeface="Times New Roman"/>
                          <a:cs typeface="Times New Roman"/>
                        </a:rPr>
                        <a:t> </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Arial"/>
                          <a:ea typeface="Times New Roman"/>
                          <a:cs typeface="Times New Roman"/>
                        </a:rPr>
                        <a:t>Total</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smtClean="0">
                          <a:latin typeface="Arial"/>
                          <a:ea typeface="Times New Roman"/>
                          <a:cs typeface="Times New Roman"/>
                        </a:rPr>
                        <a:t>408</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100.0</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a:bodyPr>
          <a:lstStyle/>
          <a:p>
            <a:pPr algn="ctr"/>
            <a:r>
              <a:rPr lang="en-US" sz="2400" dirty="0" smtClean="0">
                <a:latin typeface="Times New Roman" pitchFamily="18" charset="0"/>
                <a:cs typeface="Times New Roman" pitchFamily="18" charset="0"/>
              </a:rPr>
              <a:t>Section 2-Uterotonic protection coverage-</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Chart 4"/>
          <p:cNvGraphicFramePr/>
          <p:nvPr/>
        </p:nvGraphicFramePr>
        <p:xfrm>
          <a:off x="609600" y="1905000"/>
          <a:ext cx="7848600" cy="4343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2400" dirty="0" smtClean="0">
                <a:latin typeface="Times New Roman" pitchFamily="18" charset="0"/>
                <a:cs typeface="Times New Roman" pitchFamily="18" charset="0"/>
              </a:rPr>
              <a:t>Count- when did get the injection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a:p>
        </p:txBody>
      </p:sp>
      <p:sp>
        <p:nvSpPr>
          <p:cNvPr id="440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Chart 4"/>
          <p:cNvGraphicFramePr/>
          <p:nvPr/>
        </p:nvGraphicFramePr>
        <p:xfrm>
          <a:off x="381000" y="2133600"/>
          <a:ext cx="81534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2400" dirty="0" smtClean="0">
                <a:latin typeface="Times New Roman" pitchFamily="18" charset="0"/>
                <a:cs typeface="Times New Roman" pitchFamily="18" charset="0"/>
              </a:rPr>
              <a:t>Did you take the Misoprostol</a:t>
            </a:r>
            <a:endParaRPr lang="en-US" sz="2400" dirty="0"/>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sz="half" idx="3"/>
          </p:nvPr>
        </p:nvSpPr>
        <p:spPr/>
        <p:txBody>
          <a:bodyPr>
            <a:normAutofit/>
          </a:bodyPr>
          <a:lstStyle/>
          <a:p>
            <a:r>
              <a:rPr lang="en-US" sz="2000" dirty="0" smtClean="0"/>
              <a:t>Why did not take the </a:t>
            </a:r>
            <a:r>
              <a:rPr lang="en-US" sz="2000" dirty="0" err="1" smtClean="0"/>
              <a:t>misoprostol</a:t>
            </a:r>
            <a:endParaRPr lang="en-US" sz="2000" dirty="0"/>
          </a:p>
        </p:txBody>
      </p:sp>
      <p:graphicFrame>
        <p:nvGraphicFramePr>
          <p:cNvPr id="8" name="Content Placeholder 7"/>
          <p:cNvGraphicFramePr>
            <a:graphicFrameLocks noGrp="1"/>
          </p:cNvGraphicFramePr>
          <p:nvPr>
            <p:ph sz="quarter" idx="4"/>
          </p:nvPr>
        </p:nvGraphicFramePr>
        <p:xfrm>
          <a:off x="4648200" y="2514600"/>
          <a:ext cx="4267201" cy="3962400"/>
        </p:xfrm>
        <a:graphic>
          <a:graphicData uri="http://schemas.openxmlformats.org/drawingml/2006/table">
            <a:tbl>
              <a:tblPr/>
              <a:tblGrid>
                <a:gridCol w="3308689"/>
                <a:gridCol w="479256"/>
                <a:gridCol w="479256"/>
              </a:tblGrid>
              <a:tr h="990600">
                <a:tc>
                  <a:txBody>
                    <a:bodyPr/>
                    <a:lstStyle/>
                    <a:p>
                      <a:pPr marL="0" marR="0" algn="l">
                        <a:lnSpc>
                          <a:spcPct val="115000"/>
                        </a:lnSpc>
                        <a:spcBef>
                          <a:spcPts val="0"/>
                        </a:spcBef>
                        <a:spcAft>
                          <a:spcPts val="0"/>
                        </a:spcAft>
                      </a:pPr>
                      <a:r>
                        <a:rPr lang="en-US" sz="1400" dirty="0">
                          <a:latin typeface="Arial"/>
                          <a:ea typeface="Times New Roman"/>
                          <a:cs typeface="Times New Roman"/>
                        </a:rPr>
                        <a:t>1-My Midwife Gave Me The Injection (Oxytocin) Instead,</a:t>
                      </a:r>
                      <a:endParaRPr lang="en-US" sz="1400" dirty="0">
                        <a:latin typeface="Calibri"/>
                        <a:ea typeface="Calibri"/>
                        <a:cs typeface="Times New Roman"/>
                      </a:endParaRPr>
                    </a:p>
                  </a:txBody>
                  <a:tcPr marL="44488" marR="444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latin typeface="Arial"/>
                          <a:ea typeface="Times New Roman"/>
                          <a:cs typeface="Times New Roman"/>
                        </a:rPr>
                        <a:t>102</a:t>
                      </a:r>
                      <a:endParaRPr lang="en-US" sz="1400" dirty="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latin typeface="Arial"/>
                          <a:ea typeface="Times New Roman"/>
                          <a:cs typeface="Times New Roman"/>
                        </a:rPr>
                        <a:t>33.8</a:t>
                      </a:r>
                      <a:endParaRPr lang="en-US" sz="1400" dirty="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0600">
                <a:tc>
                  <a:txBody>
                    <a:bodyPr/>
                    <a:lstStyle/>
                    <a:p>
                      <a:pPr marL="0" marR="0" algn="l">
                        <a:lnSpc>
                          <a:spcPct val="115000"/>
                        </a:lnSpc>
                        <a:spcBef>
                          <a:spcPts val="0"/>
                        </a:spcBef>
                        <a:spcAft>
                          <a:spcPts val="0"/>
                        </a:spcAft>
                      </a:pPr>
                      <a:r>
                        <a:rPr lang="en-US" sz="1400">
                          <a:latin typeface="Arial"/>
                          <a:ea typeface="Times New Roman"/>
                          <a:cs typeface="Times New Roman"/>
                        </a:rPr>
                        <a:t>7-I DidnT Have Any Information About It,</a:t>
                      </a:r>
                      <a:endParaRPr lang="en-US" sz="1400">
                        <a:latin typeface="Calibri"/>
                        <a:ea typeface="Calibri"/>
                        <a:cs typeface="Times New Roman"/>
                      </a:endParaRPr>
                    </a:p>
                  </a:txBody>
                  <a:tcPr marL="44488" marR="444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a:latin typeface="Arial"/>
                          <a:ea typeface="Times New Roman"/>
                          <a:cs typeface="Times New Roman"/>
                        </a:rPr>
                        <a:t>99</a:t>
                      </a:r>
                      <a:endParaRPr lang="en-US" sz="140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latin typeface="Arial"/>
                          <a:ea typeface="Times New Roman"/>
                          <a:cs typeface="Times New Roman"/>
                        </a:rPr>
                        <a:t>32.8</a:t>
                      </a:r>
                      <a:endParaRPr lang="en-US" sz="1400" dirty="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0600">
                <a:tc>
                  <a:txBody>
                    <a:bodyPr/>
                    <a:lstStyle/>
                    <a:p>
                      <a:pPr marL="0" marR="0" algn="l">
                        <a:lnSpc>
                          <a:spcPct val="115000"/>
                        </a:lnSpc>
                        <a:spcBef>
                          <a:spcPts val="0"/>
                        </a:spcBef>
                        <a:spcAft>
                          <a:spcPts val="0"/>
                        </a:spcAft>
                      </a:pPr>
                      <a:r>
                        <a:rPr lang="en-US" sz="1400">
                          <a:latin typeface="Arial"/>
                          <a:ea typeface="Times New Roman"/>
                          <a:cs typeface="Times New Roman"/>
                        </a:rPr>
                        <a:t>7-I DidnT Have Any Information About It,9-Did Not Have The Medication,</a:t>
                      </a:r>
                      <a:endParaRPr lang="en-US" sz="1400">
                        <a:latin typeface="Calibri"/>
                        <a:ea typeface="Calibri"/>
                        <a:cs typeface="Times New Roman"/>
                      </a:endParaRPr>
                    </a:p>
                  </a:txBody>
                  <a:tcPr marL="44488" marR="444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a:latin typeface="Arial"/>
                          <a:ea typeface="Times New Roman"/>
                          <a:cs typeface="Times New Roman"/>
                        </a:rPr>
                        <a:t>51</a:t>
                      </a:r>
                      <a:endParaRPr lang="en-US" sz="140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latin typeface="Arial"/>
                          <a:ea typeface="Times New Roman"/>
                          <a:cs typeface="Times New Roman"/>
                        </a:rPr>
                        <a:t>16.9</a:t>
                      </a:r>
                      <a:endParaRPr lang="en-US" sz="1400" dirty="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0600">
                <a:tc>
                  <a:txBody>
                    <a:bodyPr/>
                    <a:lstStyle/>
                    <a:p>
                      <a:pPr marL="0" marR="0" algn="l">
                        <a:lnSpc>
                          <a:spcPct val="115000"/>
                        </a:lnSpc>
                        <a:spcBef>
                          <a:spcPts val="0"/>
                        </a:spcBef>
                        <a:spcAft>
                          <a:spcPts val="0"/>
                        </a:spcAft>
                      </a:pPr>
                      <a:r>
                        <a:rPr lang="en-US" sz="1400" dirty="0">
                          <a:latin typeface="Arial"/>
                          <a:ea typeface="Times New Roman"/>
                          <a:cs typeface="Times New Roman"/>
                        </a:rPr>
                        <a:t>my family did allow me </a:t>
                      </a:r>
                      <a:endParaRPr lang="en-US" sz="1400" dirty="0">
                        <a:latin typeface="Calibri"/>
                        <a:ea typeface="Calibri"/>
                        <a:cs typeface="Times New Roman"/>
                      </a:endParaRPr>
                    </a:p>
                  </a:txBody>
                  <a:tcPr marL="44488" marR="444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a:latin typeface="Arial"/>
                          <a:ea typeface="Times New Roman"/>
                          <a:cs typeface="Times New Roman"/>
                        </a:rPr>
                        <a:t>40</a:t>
                      </a:r>
                      <a:endParaRPr lang="en-US" sz="140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latin typeface="Arial"/>
                          <a:ea typeface="Times New Roman"/>
                          <a:cs typeface="Times New Roman"/>
                        </a:rPr>
                        <a:t>13.2</a:t>
                      </a:r>
                      <a:endParaRPr lang="en-US" sz="1400" dirty="0">
                        <a:latin typeface="Calibri"/>
                        <a:ea typeface="Calibri"/>
                        <a:cs typeface="Times New Roman"/>
                      </a:endParaRPr>
                    </a:p>
                  </a:txBody>
                  <a:tcPr marL="44488" marR="444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Content Placeholder 6"/>
          <p:cNvGraphicFramePr>
            <a:graphicFrameLocks noGrp="1"/>
          </p:cNvGraphicFramePr>
          <p:nvPr>
            <p:ph sz="quarter" idx="2"/>
          </p:nvPr>
        </p:nvGraphicFramePr>
        <p:xfrm>
          <a:off x="457200" y="2514600"/>
          <a:ext cx="4040188" cy="384651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pPr algn="ctr"/>
            <a:r>
              <a:rPr lang="en-US" sz="2400" dirty="0" smtClean="0"/>
              <a:t>How many tablet did you take</a:t>
            </a:r>
            <a:br>
              <a:rPr lang="en-US" sz="2400" dirty="0" smtClean="0"/>
            </a:br>
            <a:endParaRPr lang="en-US" sz="2400" dirty="0"/>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sz="half" idx="3"/>
          </p:nvPr>
        </p:nvSpPr>
        <p:spPr/>
        <p:txBody>
          <a:bodyPr>
            <a:normAutofit/>
          </a:bodyPr>
          <a:lstStyle/>
          <a:p>
            <a:endParaRPr lang="en-US" dirty="0"/>
          </a:p>
        </p:txBody>
      </p:sp>
      <p:sp>
        <p:nvSpPr>
          <p:cNvPr id="5" name="Content Placeholder 4"/>
          <p:cNvSpPr>
            <a:spLocks noGrp="1"/>
          </p:cNvSpPr>
          <p:nvPr>
            <p:ph sz="quarter" idx="2"/>
          </p:nvPr>
        </p:nvSpPr>
        <p:spPr/>
        <p:txBody>
          <a:bodyPr/>
          <a:lstStyle/>
          <a:p>
            <a:endParaRPr lang="en-US" dirty="0"/>
          </a:p>
        </p:txBody>
      </p:sp>
      <p:sp>
        <p:nvSpPr>
          <p:cNvPr id="6" name="Content Placeholder 5"/>
          <p:cNvSpPr>
            <a:spLocks noGrp="1"/>
          </p:cNvSpPr>
          <p:nvPr>
            <p:ph sz="quarter" idx="4"/>
          </p:nvPr>
        </p:nvSpPr>
        <p:spPr/>
        <p:txBody>
          <a:bodyPr/>
          <a:lstStyle/>
          <a:p>
            <a:endParaRPr lang="en-US" dirty="0"/>
          </a:p>
        </p:txBody>
      </p:sp>
      <p:sp>
        <p:nvSpPr>
          <p:cNvPr id="552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Chart 7"/>
          <p:cNvGraphicFramePr/>
          <p:nvPr/>
        </p:nvGraphicFramePr>
        <p:xfrm>
          <a:off x="228600" y="2209800"/>
          <a:ext cx="42672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Chart 9"/>
          <p:cNvGraphicFramePr/>
          <p:nvPr/>
        </p:nvGraphicFramePr>
        <p:xfrm>
          <a:off x="4267200" y="1600200"/>
          <a:ext cx="4724400" cy="5257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2400" dirty="0" smtClean="0">
                <a:latin typeface="Times New Roman" pitchFamily="18" charset="0"/>
                <a:cs typeface="Times New Roman" pitchFamily="18" charset="0"/>
              </a:rPr>
              <a:t>Uterotonic coverage by wealth index</a:t>
            </a:r>
            <a:endParaRPr lang="en-US"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52400" y="2133602"/>
          <a:ext cx="8839199" cy="4114799"/>
        </p:xfrm>
        <a:graphic>
          <a:graphicData uri="http://schemas.openxmlformats.org/drawingml/2006/table">
            <a:tbl>
              <a:tblPr/>
              <a:tblGrid>
                <a:gridCol w="1182676"/>
                <a:gridCol w="1272922"/>
                <a:gridCol w="911943"/>
                <a:gridCol w="911943"/>
                <a:gridCol w="911943"/>
                <a:gridCol w="911943"/>
                <a:gridCol w="911943"/>
                <a:gridCol w="911943"/>
                <a:gridCol w="911943"/>
              </a:tblGrid>
              <a:tr h="489857">
                <a:tc>
                  <a:txBody>
                    <a:bodyPr/>
                    <a:lstStyle/>
                    <a:p>
                      <a:pPr algn="l" fontAlgn="b"/>
                      <a:r>
                        <a:rPr lang="en-US" sz="1400" b="1"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en-US" sz="1400" b="1" i="0" u="none" strike="noStrike" dirty="0">
                          <a:solidFill>
                            <a:srgbClr val="000000"/>
                          </a:solidFill>
                          <a:latin typeface="Arial"/>
                        </a:rPr>
                        <a:t>Where was (s)he born?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t"/>
                      <a:r>
                        <a:rPr lang="en-US" sz="1400" b="1" i="0" u="none" strike="noStrike" dirty="0">
                          <a:solidFill>
                            <a:srgbClr val="000000"/>
                          </a:solidFill>
                          <a:latin typeface="Arial"/>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5514">
                <a:tc>
                  <a:txBody>
                    <a:bodyPr/>
                    <a:lstStyle/>
                    <a:p>
                      <a:pPr algn="l" fontAlgn="b"/>
                      <a:r>
                        <a:rPr lang="en-US" sz="1400" b="1"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latin typeface="Arial"/>
                        </a:rPr>
                        <a:t>1-AT HOME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latin typeface="Arial"/>
                        </a:rPr>
                        <a:t>3-MIDWIFES HOUSE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latin typeface="Arial"/>
                        </a:rPr>
                        <a:t>4-BHC</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latin typeface="Arial"/>
                        </a:rPr>
                        <a:t>5-MATERNITY CLINIC</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latin typeface="Arial"/>
                        </a:rPr>
                        <a:t>6-CHC / HOSPITAL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latin typeface="Arial"/>
                        </a:rPr>
                        <a:t>96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857">
                <a:tc>
                  <a:txBody>
                    <a:bodyPr/>
                    <a:lstStyle/>
                    <a:p>
                      <a:pPr algn="l" fontAlgn="b"/>
                      <a:r>
                        <a:rPr lang="en-US" sz="1400" b="1" i="0" u="none" strike="noStrike">
                          <a:solidFill>
                            <a:srgbClr val="000000"/>
                          </a:solidFill>
                          <a:latin typeface="Arial"/>
                        </a:rPr>
                        <a:t>Wealth index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Arial"/>
                        </a:rPr>
                        <a:t>low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Arial"/>
                        </a:rPr>
                        <a:t>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857">
                <a:tc>
                  <a:txBody>
                    <a:bodyPr/>
                    <a:lstStyle/>
                    <a:p>
                      <a:pPr algn="l" fontAlgn="b"/>
                      <a:r>
                        <a:rPr lang="en-US" sz="1400" b="1" i="0" u="none" strike="noStrike">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Arial"/>
                        </a:rPr>
                        <a:t>middle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Arial"/>
                        </a:rPr>
                        <a:t>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857">
                <a:tc>
                  <a:txBody>
                    <a:bodyPr/>
                    <a:lstStyle/>
                    <a:p>
                      <a:pPr algn="l" fontAlgn="b"/>
                      <a:r>
                        <a:rPr lang="en-US" sz="1400" b="1" i="0" u="none" strike="noStrike">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Arial"/>
                        </a:rPr>
                        <a:t>fair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Arial"/>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857">
                <a:tc>
                  <a:txBody>
                    <a:bodyPr/>
                    <a:lstStyle/>
                    <a:p>
                      <a:pPr algn="l" fontAlgn="b"/>
                      <a:r>
                        <a:rPr lang="en-US" sz="1400" b="1" i="0" u="none" strike="noStrike">
                          <a:solidFill>
                            <a:srgbClr val="000000"/>
                          </a:solidFill>
                          <a:latin typeface="Arial"/>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Arial"/>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209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latin typeface="Arial"/>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Arial"/>
                        </a:rPr>
                        <a:t>407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a:r>
              <a:rPr lang="en-US" sz="2400" dirty="0" smtClean="0">
                <a:latin typeface="Times New Roman" pitchFamily="18" charset="0"/>
                <a:cs typeface="Times New Roman" pitchFamily="18" charset="0"/>
              </a:rPr>
              <a:t>Section3-acceptablity</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000" dirty="0" smtClean="0">
                <a:latin typeface="Times New Roman" pitchFamily="18" charset="0"/>
                <a:cs typeface="Times New Roman" pitchFamily="18" charset="0"/>
              </a:rPr>
              <a:t>To achieve sustained high coverage the service must be acceptable to both beneficiaries and providers. </a:t>
            </a:r>
          </a:p>
          <a:p>
            <a:pPr>
              <a:lnSpc>
                <a:spcPct val="150000"/>
              </a:lnSpc>
            </a:pPr>
            <a:r>
              <a:rPr lang="en-US" sz="2000" dirty="0" smtClean="0">
                <a:latin typeface="Times New Roman" pitchFamily="18" charset="0"/>
                <a:cs typeface="Times New Roman" pitchFamily="18" charset="0"/>
              </a:rPr>
              <a:t>Seventy-two percent of women who had live vaginal births  (293/408) received Misoprostol. Among the Misoprostol recipients, 28% (115/408) consumed no tablets. Women who received but did not take Misoprostol gave several reasons for not using it</a:t>
            </a:r>
            <a:r>
              <a:rPr lang="en-US" dirty="0" smtClean="0"/>
              <a:t>.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000" dirty="0" smtClean="0">
                <a:latin typeface="Times New Roman" pitchFamily="18" charset="0"/>
                <a:cs typeface="Times New Roman" pitchFamily="18" charset="0"/>
              </a:rPr>
              <a:t>Three quarters (102/292) stated that they did not take Misoprostol either because they delivered at a health facility, they were delivered by a health worker, or they received an injection after delivery from a health worker; our data show that 33.3 (102/292) of such women received oxytocin. The remaining quarter (192/292) of non-using recipients delivered without uterotonic protection.</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sz="2000" dirty="0" smtClean="0">
                <a:latin typeface="Times New Roman" pitchFamily="18" charset="0"/>
                <a:cs typeface="Times New Roman" pitchFamily="18" charset="0"/>
              </a:rPr>
              <a:t>The most common reasons reported were that they forgot to take it (9%) or they chose not to take it because the placenta delivered quickly and they believed (mistakenly) that once the placenta delivered it was too late to take the Misoprostol (6% of non-using recipients). Fear of side effects accounted for 5% of recipients who did not use Misoprostol</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rmAutofit fontScale="90000"/>
          </a:bodyPr>
          <a:lstStyle/>
          <a:p>
            <a:r>
              <a:rPr lang="en-US" sz="3100" dirty="0" smtClean="0"/>
              <a:t>Afghanistan centre for training and development(ACTD)</a:t>
            </a:r>
            <a:endParaRPr lang="en-US" dirty="0"/>
          </a:p>
        </p:txBody>
      </p:sp>
      <p:sp>
        <p:nvSpPr>
          <p:cNvPr id="3" name="Content Placeholder 2"/>
          <p:cNvSpPr>
            <a:spLocks noGrp="1"/>
          </p:cNvSpPr>
          <p:nvPr>
            <p:ph idx="1"/>
          </p:nvPr>
        </p:nvSpPr>
        <p:spPr/>
        <p:txBody>
          <a:bodyPr>
            <a:normAutofit/>
          </a:bodyPr>
          <a:lstStyle/>
          <a:p>
            <a:pPr>
              <a:lnSpc>
                <a:spcPct val="150000"/>
              </a:lnSpc>
              <a:spcBef>
                <a:spcPts val="1200"/>
              </a:spcBef>
            </a:pPr>
            <a:r>
              <a:rPr lang="en-US" sz="2000" dirty="0">
                <a:latin typeface="Times New Roman" pitchFamily="18" charset="0"/>
                <a:cs typeface="Times New Roman" pitchFamily="18" charset="0"/>
              </a:rPr>
              <a:t>Afghanistan Center for Training and Development “ACTD” is a registered non for </a:t>
            </a:r>
            <a:r>
              <a:rPr lang="en-US" sz="2000" dirty="0" err="1" smtClean="0">
                <a:latin typeface="Times New Roman" pitchFamily="18" charset="0"/>
                <a:cs typeface="Times New Roman" pitchFamily="18" charset="0"/>
              </a:rPr>
              <a:t>profit,non</a:t>
            </a:r>
            <a:r>
              <a:rPr lang="en-US" sz="2000" dirty="0" smtClean="0">
                <a:latin typeface="Times New Roman" pitchFamily="18" charset="0"/>
                <a:cs typeface="Times New Roman" pitchFamily="18" charset="0"/>
              </a:rPr>
              <a:t>-political </a:t>
            </a:r>
            <a:r>
              <a:rPr lang="en-US" sz="2000" dirty="0">
                <a:latin typeface="Times New Roman" pitchFamily="18" charset="0"/>
                <a:cs typeface="Times New Roman" pitchFamily="18" charset="0"/>
              </a:rPr>
              <a:t>and non-governmental organization working for development </a:t>
            </a:r>
            <a:r>
              <a:rPr lang="en-US" sz="2000" dirty="0" smtClean="0">
                <a:latin typeface="Times New Roman" pitchFamily="18" charset="0"/>
                <a:cs typeface="Times New Roman" pitchFamily="18" charset="0"/>
              </a:rPr>
              <a:t>and transformation </a:t>
            </a:r>
            <a:r>
              <a:rPr lang="en-US" sz="2000" dirty="0">
                <a:latin typeface="Times New Roman" pitchFamily="18" charset="0"/>
                <a:cs typeface="Times New Roman" pitchFamily="18" charset="0"/>
              </a:rPr>
              <a:t>of civil society in </a:t>
            </a:r>
            <a:r>
              <a:rPr lang="en-US" sz="2000" dirty="0" smtClean="0">
                <a:latin typeface="Times New Roman" pitchFamily="18" charset="0"/>
                <a:cs typeface="Times New Roman" pitchFamily="18" charset="0"/>
              </a:rPr>
              <a:t>Afghanistan.</a:t>
            </a:r>
          </a:p>
          <a:p>
            <a:pPr>
              <a:lnSpc>
                <a:spcPct val="150000"/>
              </a:lnSpc>
              <a:spcBef>
                <a:spcPts val="1200"/>
              </a:spcBef>
            </a:pPr>
            <a:r>
              <a:rPr lang="en-US" sz="2000" dirty="0">
                <a:latin typeface="Times New Roman" pitchFamily="18" charset="0"/>
                <a:cs typeface="Times New Roman" pitchFamily="18" charset="0"/>
              </a:rPr>
              <a:t>ACTD was established in March 2007 by </a:t>
            </a:r>
            <a:r>
              <a:rPr lang="en-US" sz="2000" dirty="0" smtClean="0">
                <a:latin typeface="Times New Roman" pitchFamily="18" charset="0"/>
                <a:cs typeface="Times New Roman" pitchFamily="18" charset="0"/>
              </a:rPr>
              <a:t>a group </a:t>
            </a:r>
            <a:r>
              <a:rPr lang="en-US" sz="2000" dirty="0">
                <a:latin typeface="Times New Roman" pitchFamily="18" charset="0"/>
                <a:cs typeface="Times New Roman" pitchFamily="18" charset="0"/>
              </a:rPr>
              <a:t>of Afghan professionals to offer research, training and consultancy services in order </a:t>
            </a:r>
            <a:r>
              <a:rPr lang="en-US" sz="2000" dirty="0" smtClean="0">
                <a:latin typeface="Times New Roman" pitchFamily="18" charset="0"/>
                <a:cs typeface="Times New Roman" pitchFamily="18" charset="0"/>
              </a:rPr>
              <a:t>to develop </a:t>
            </a:r>
            <a:r>
              <a:rPr lang="en-US" sz="2000" dirty="0">
                <a:latin typeface="Times New Roman" pitchFamily="18" charset="0"/>
                <a:cs typeface="Times New Roman" pitchFamily="18" charset="0"/>
              </a:rPr>
              <a:t>practically applicable knowledge.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Chart 4"/>
          <p:cNvGraphicFramePr/>
          <p:nvPr/>
        </p:nvGraphicFramePr>
        <p:xfrm>
          <a:off x="533400" y="2133600"/>
          <a:ext cx="80772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400" b="1" dirty="0" smtClean="0">
                <a:latin typeface="Times New Roman" pitchFamily="18" charset="0"/>
                <a:cs typeface="Times New Roman" pitchFamily="18" charset="0"/>
              </a:rPr>
              <a:t>Section 4- characteristic of the respondent-</a:t>
            </a:r>
            <a:endParaRPr lang="en-US" sz="2400" dirty="0"/>
          </a:p>
        </p:txBody>
      </p:sp>
      <p:graphicFrame>
        <p:nvGraphicFramePr>
          <p:cNvPr id="4" name="Content Placeholder 3"/>
          <p:cNvGraphicFramePr>
            <a:graphicFrameLocks noGrp="1"/>
          </p:cNvGraphicFramePr>
          <p:nvPr>
            <p:ph idx="1"/>
          </p:nvPr>
        </p:nvGraphicFramePr>
        <p:xfrm>
          <a:off x="685800" y="1676402"/>
          <a:ext cx="7848600" cy="4800600"/>
        </p:xfrm>
        <a:graphic>
          <a:graphicData uri="http://schemas.openxmlformats.org/drawingml/2006/table">
            <a:tbl>
              <a:tblPr/>
              <a:tblGrid>
                <a:gridCol w="3237691"/>
                <a:gridCol w="2550264"/>
                <a:gridCol w="2060645"/>
              </a:tblGrid>
              <a:tr h="716650">
                <a:tc gridSpan="3">
                  <a:txBody>
                    <a:bodyPr/>
                    <a:lstStyle/>
                    <a:p>
                      <a:pPr marL="0" marR="0">
                        <a:lnSpc>
                          <a:spcPct val="115000"/>
                        </a:lnSpc>
                        <a:spcBef>
                          <a:spcPts val="0"/>
                        </a:spcBef>
                        <a:spcAft>
                          <a:spcPts val="0"/>
                        </a:spcAft>
                      </a:pPr>
                      <a:r>
                        <a:rPr lang="en-US" sz="1600" b="1" dirty="0">
                          <a:latin typeface="Arial"/>
                          <a:ea typeface="Times New Roman"/>
                          <a:cs typeface="Times New Roman"/>
                        </a:rPr>
                        <a:t>wealth index overall</a:t>
                      </a:r>
                      <a:endParaRPr lang="en-US" sz="1600" b="1"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17350">
                <a:tc>
                  <a:txBody>
                    <a:bodyPr/>
                    <a:lstStyle/>
                    <a:p>
                      <a:pPr marL="0" marR="0">
                        <a:lnSpc>
                          <a:spcPct val="115000"/>
                        </a:lnSpc>
                        <a:spcBef>
                          <a:spcPts val="0"/>
                        </a:spcBef>
                        <a:spcAft>
                          <a:spcPts val="0"/>
                        </a:spcAft>
                      </a:pPr>
                      <a:r>
                        <a:rPr lang="en-US" sz="1600" b="1">
                          <a:latin typeface="Arial"/>
                          <a:ea typeface="Times New Roman"/>
                          <a:cs typeface="Times New Roman"/>
                        </a:rPr>
                        <a:t> </a:t>
                      </a:r>
                      <a:endParaRPr lang="en-US" sz="16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Arial"/>
                          <a:ea typeface="Times New Roman"/>
                          <a:cs typeface="Times New Roman"/>
                        </a:rPr>
                        <a:t>Frequency</a:t>
                      </a:r>
                      <a:endParaRPr lang="en-US" sz="16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Arial"/>
                          <a:ea typeface="Times New Roman"/>
                          <a:cs typeface="Times New Roman"/>
                        </a:rPr>
                        <a:t>Percent</a:t>
                      </a:r>
                      <a:endParaRPr lang="en-US"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6650">
                <a:tc>
                  <a:txBody>
                    <a:bodyPr/>
                    <a:lstStyle/>
                    <a:p>
                      <a:pPr marL="0" marR="0">
                        <a:lnSpc>
                          <a:spcPct val="115000"/>
                        </a:lnSpc>
                        <a:spcBef>
                          <a:spcPts val="0"/>
                        </a:spcBef>
                        <a:spcAft>
                          <a:spcPts val="0"/>
                        </a:spcAft>
                      </a:pPr>
                      <a:r>
                        <a:rPr lang="en-US" sz="1600" b="1">
                          <a:latin typeface="Arial"/>
                          <a:ea typeface="Times New Roman"/>
                          <a:cs typeface="Times New Roman"/>
                        </a:rPr>
                        <a:t>low income</a:t>
                      </a:r>
                      <a:endParaRPr lang="en-US" sz="16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Times New Roman"/>
                        </a:rPr>
                        <a:t>102</a:t>
                      </a:r>
                      <a:endParaRPr lang="en-US" sz="16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dirty="0">
                          <a:latin typeface="Arial"/>
                          <a:ea typeface="Times New Roman"/>
                          <a:cs typeface="Times New Roman"/>
                        </a:rPr>
                        <a:t>25.1</a:t>
                      </a:r>
                      <a:endParaRPr lang="en-US" sz="16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6650">
                <a:tc>
                  <a:txBody>
                    <a:bodyPr/>
                    <a:lstStyle/>
                    <a:p>
                      <a:pPr marL="0" marR="0">
                        <a:lnSpc>
                          <a:spcPct val="115000"/>
                        </a:lnSpc>
                        <a:spcBef>
                          <a:spcPts val="0"/>
                        </a:spcBef>
                        <a:spcAft>
                          <a:spcPts val="0"/>
                        </a:spcAft>
                      </a:pPr>
                      <a:r>
                        <a:rPr lang="en-US" sz="1600" b="1">
                          <a:latin typeface="Arial"/>
                          <a:ea typeface="Times New Roman"/>
                          <a:cs typeface="Times New Roman"/>
                        </a:rPr>
                        <a:t>middle income</a:t>
                      </a:r>
                      <a:endParaRPr lang="en-US" sz="16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Times New Roman"/>
                        </a:rPr>
                        <a:t>288</a:t>
                      </a:r>
                      <a:endParaRPr lang="en-US" sz="16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dirty="0">
                          <a:latin typeface="Arial"/>
                          <a:ea typeface="Times New Roman"/>
                          <a:cs typeface="Times New Roman"/>
                        </a:rPr>
                        <a:t>70.8</a:t>
                      </a:r>
                      <a:endParaRPr lang="en-US" sz="16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6650">
                <a:tc>
                  <a:txBody>
                    <a:bodyPr/>
                    <a:lstStyle/>
                    <a:p>
                      <a:pPr marL="0" marR="0">
                        <a:lnSpc>
                          <a:spcPct val="115000"/>
                        </a:lnSpc>
                        <a:spcBef>
                          <a:spcPts val="0"/>
                        </a:spcBef>
                        <a:spcAft>
                          <a:spcPts val="0"/>
                        </a:spcAft>
                      </a:pPr>
                      <a:r>
                        <a:rPr lang="en-US" sz="1600" b="1">
                          <a:latin typeface="Arial"/>
                          <a:ea typeface="Times New Roman"/>
                          <a:cs typeface="Times New Roman"/>
                        </a:rPr>
                        <a:t>fair income</a:t>
                      </a:r>
                      <a:endParaRPr lang="en-US" sz="16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Times New Roman"/>
                        </a:rPr>
                        <a:t>17</a:t>
                      </a:r>
                      <a:endParaRPr lang="en-US" sz="16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dirty="0">
                          <a:latin typeface="Arial"/>
                          <a:ea typeface="Times New Roman"/>
                          <a:cs typeface="Times New Roman"/>
                        </a:rPr>
                        <a:t>4.2</a:t>
                      </a:r>
                      <a:endParaRPr lang="en-US" sz="16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6650">
                <a:tc>
                  <a:txBody>
                    <a:bodyPr/>
                    <a:lstStyle/>
                    <a:p>
                      <a:pPr marL="0" marR="0">
                        <a:lnSpc>
                          <a:spcPct val="115000"/>
                        </a:lnSpc>
                        <a:spcBef>
                          <a:spcPts val="0"/>
                        </a:spcBef>
                        <a:spcAft>
                          <a:spcPts val="0"/>
                        </a:spcAft>
                      </a:pPr>
                      <a:r>
                        <a:rPr lang="en-US" sz="1600" b="1">
                          <a:latin typeface="Arial"/>
                          <a:ea typeface="Times New Roman"/>
                          <a:cs typeface="Times New Roman"/>
                        </a:rPr>
                        <a:t>Total</a:t>
                      </a:r>
                      <a:endParaRPr lang="en-US" sz="16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dirty="0" smtClean="0">
                          <a:latin typeface="Arial"/>
                          <a:ea typeface="Times New Roman"/>
                          <a:cs typeface="Times New Roman"/>
                        </a:rPr>
                        <a:t>408</a:t>
                      </a:r>
                      <a:endParaRPr lang="en-US" sz="16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dirty="0">
                          <a:latin typeface="Arial"/>
                          <a:ea typeface="Times New Roman"/>
                          <a:cs typeface="Times New Roman"/>
                        </a:rPr>
                        <a:t>100</a:t>
                      </a:r>
                      <a:endParaRPr lang="en-US" sz="16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43712"/>
          </a:xfrm>
        </p:spPr>
        <p:txBody>
          <a:bodyPr>
            <a:normAutofit fontScale="90000"/>
          </a:bodyPr>
          <a:lstStyle/>
          <a:p>
            <a:pPr algn="ctr"/>
            <a:r>
              <a:rPr lang="en-US" sz="2700" b="1" dirty="0" smtClean="0">
                <a:latin typeface="Times New Roman" pitchFamily="18" charset="0"/>
                <a:cs typeface="Times New Roman" pitchFamily="18" charset="0"/>
              </a:rPr>
              <a:t>Ethnic Background</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228602" y="1600200"/>
          <a:ext cx="8229598" cy="4267203"/>
        </p:xfrm>
        <a:graphic>
          <a:graphicData uri="http://schemas.openxmlformats.org/drawingml/2006/table">
            <a:tbl>
              <a:tblPr/>
              <a:tblGrid>
                <a:gridCol w="3434857"/>
                <a:gridCol w="2692866"/>
                <a:gridCol w="2101875"/>
              </a:tblGrid>
              <a:tr h="490410">
                <a:tc gridSpan="3">
                  <a:txBody>
                    <a:bodyPr/>
                    <a:lstStyle/>
                    <a:p>
                      <a:pPr marL="0" marR="0">
                        <a:lnSpc>
                          <a:spcPct val="115000"/>
                        </a:lnSpc>
                        <a:spcBef>
                          <a:spcPts val="0"/>
                        </a:spcBef>
                        <a:spcAft>
                          <a:spcPts val="0"/>
                        </a:spcAft>
                      </a:pPr>
                      <a:r>
                        <a:rPr lang="en-US" sz="1400" b="1" dirty="0" err="1">
                          <a:latin typeface="Arial"/>
                          <a:ea typeface="Times New Roman"/>
                          <a:cs typeface="Times New Roman"/>
                        </a:rPr>
                        <a:t>Ethenic</a:t>
                      </a:r>
                      <a:r>
                        <a:rPr lang="en-US" sz="1400" b="1" dirty="0">
                          <a:latin typeface="Arial"/>
                          <a:ea typeface="Times New Roman"/>
                          <a:cs typeface="Times New Roman"/>
                        </a:rPr>
                        <a:t> Background</a:t>
                      </a:r>
                      <a:endParaRPr lang="en-US" sz="1400" b="1"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834333">
                <a:tc>
                  <a:txBody>
                    <a:bodyPr/>
                    <a:lstStyle/>
                    <a:p>
                      <a:pPr marL="0" marR="0">
                        <a:lnSpc>
                          <a:spcPct val="115000"/>
                        </a:lnSpc>
                        <a:spcBef>
                          <a:spcPts val="0"/>
                        </a:spcBef>
                        <a:spcAft>
                          <a:spcPts val="0"/>
                        </a:spcAft>
                      </a:pPr>
                      <a:r>
                        <a:rPr lang="en-US" sz="1400" b="1" dirty="0">
                          <a:latin typeface="Arial"/>
                          <a:ea typeface="Times New Roman"/>
                          <a:cs typeface="Times New Roman"/>
                        </a:rPr>
                        <a:t> </a:t>
                      </a:r>
                      <a:endParaRPr lang="en-US" sz="1400" b="1"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Arial"/>
                          <a:ea typeface="Times New Roman"/>
                          <a:cs typeface="Times New Roman"/>
                        </a:rPr>
                        <a:t>Frequency</a:t>
                      </a:r>
                      <a:endParaRPr lang="en-US"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Arial"/>
                          <a:ea typeface="Times New Roman"/>
                          <a:cs typeface="Times New Roman"/>
                        </a:rPr>
                        <a:t>Percent</a:t>
                      </a:r>
                      <a:endParaRPr lang="en-US"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410">
                <a:tc>
                  <a:txBody>
                    <a:bodyPr/>
                    <a:lstStyle/>
                    <a:p>
                      <a:pPr marL="0" marR="0">
                        <a:lnSpc>
                          <a:spcPct val="115000"/>
                        </a:lnSpc>
                        <a:spcBef>
                          <a:spcPts val="0"/>
                        </a:spcBef>
                        <a:spcAft>
                          <a:spcPts val="0"/>
                        </a:spcAft>
                      </a:pPr>
                      <a:r>
                        <a:rPr lang="en-US" sz="1400" b="1" dirty="0">
                          <a:latin typeface="Arial"/>
                          <a:ea typeface="Times New Roman"/>
                          <a:cs typeface="Times New Roman"/>
                        </a:rPr>
                        <a:t>1-PASHTOON,</a:t>
                      </a:r>
                      <a:endParaRPr lang="en-US" sz="1400" b="1"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72</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17.4</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410">
                <a:tc>
                  <a:txBody>
                    <a:bodyPr/>
                    <a:lstStyle/>
                    <a:p>
                      <a:pPr marL="0" marR="0">
                        <a:lnSpc>
                          <a:spcPct val="115000"/>
                        </a:lnSpc>
                        <a:spcBef>
                          <a:spcPts val="0"/>
                        </a:spcBef>
                        <a:spcAft>
                          <a:spcPts val="0"/>
                        </a:spcAft>
                      </a:pPr>
                      <a:r>
                        <a:rPr lang="en-US" sz="1400" b="1" dirty="0">
                          <a:latin typeface="Arial"/>
                          <a:ea typeface="Times New Roman"/>
                          <a:cs typeface="Times New Roman"/>
                        </a:rPr>
                        <a:t>2-TAJIK,</a:t>
                      </a:r>
                      <a:endParaRPr lang="en-US" sz="1400" b="1"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141</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34.6</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410">
                <a:tc>
                  <a:txBody>
                    <a:bodyPr/>
                    <a:lstStyle/>
                    <a:p>
                      <a:pPr marL="0" marR="0">
                        <a:lnSpc>
                          <a:spcPct val="115000"/>
                        </a:lnSpc>
                        <a:spcBef>
                          <a:spcPts val="0"/>
                        </a:spcBef>
                        <a:spcAft>
                          <a:spcPts val="0"/>
                        </a:spcAft>
                      </a:pPr>
                      <a:r>
                        <a:rPr lang="en-US" sz="1400" b="1" dirty="0">
                          <a:latin typeface="Arial"/>
                          <a:ea typeface="Times New Roman"/>
                          <a:cs typeface="Times New Roman"/>
                        </a:rPr>
                        <a:t>3-UZBIK,</a:t>
                      </a:r>
                      <a:endParaRPr lang="en-US" sz="1400" b="1"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134</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32.9</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410">
                <a:tc>
                  <a:txBody>
                    <a:bodyPr/>
                    <a:lstStyle/>
                    <a:p>
                      <a:pPr marL="0" marR="0">
                        <a:lnSpc>
                          <a:spcPct val="115000"/>
                        </a:lnSpc>
                        <a:spcBef>
                          <a:spcPts val="0"/>
                        </a:spcBef>
                        <a:spcAft>
                          <a:spcPts val="0"/>
                        </a:spcAft>
                      </a:pPr>
                      <a:r>
                        <a:rPr lang="en-US" sz="1400" b="1">
                          <a:latin typeface="Arial"/>
                          <a:ea typeface="Times New Roman"/>
                          <a:cs typeface="Times New Roman"/>
                        </a:rPr>
                        <a:t>6-ARAB,</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15</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3.7</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410">
                <a:tc>
                  <a:txBody>
                    <a:bodyPr/>
                    <a:lstStyle/>
                    <a:p>
                      <a:pPr marL="0" marR="0">
                        <a:lnSpc>
                          <a:spcPct val="115000"/>
                        </a:lnSpc>
                        <a:spcBef>
                          <a:spcPts val="0"/>
                        </a:spcBef>
                        <a:spcAft>
                          <a:spcPts val="0"/>
                        </a:spcAft>
                      </a:pPr>
                      <a:r>
                        <a:rPr lang="en-US" sz="1400" b="1">
                          <a:latin typeface="Arial"/>
                          <a:ea typeface="Times New Roman"/>
                          <a:cs typeface="Times New Roman"/>
                        </a:rPr>
                        <a:t>96,</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45</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11.1</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410">
                <a:tc>
                  <a:txBody>
                    <a:bodyPr/>
                    <a:lstStyle/>
                    <a:p>
                      <a:pPr marL="0" marR="0">
                        <a:lnSpc>
                          <a:spcPct val="115000"/>
                        </a:lnSpc>
                        <a:spcBef>
                          <a:spcPts val="0"/>
                        </a:spcBef>
                        <a:spcAft>
                          <a:spcPts val="0"/>
                        </a:spcAft>
                      </a:pPr>
                      <a:r>
                        <a:rPr lang="en-US" sz="1400" b="1">
                          <a:latin typeface="Arial"/>
                          <a:ea typeface="Times New Roman"/>
                          <a:cs typeface="Times New Roman"/>
                        </a:rPr>
                        <a:t>Total</a:t>
                      </a:r>
                      <a:endParaRPr lang="en-US" sz="1400" b="1">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latin typeface="Arial"/>
                          <a:ea typeface="Times New Roman"/>
                          <a:cs typeface="Times New Roman"/>
                        </a:rPr>
                        <a:t>407</a:t>
                      </a:r>
                      <a:endParaRPr lang="en-US" sz="1400" b="1">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latin typeface="Arial"/>
                          <a:ea typeface="Times New Roman"/>
                          <a:cs typeface="Times New Roman"/>
                        </a:rPr>
                        <a:t>100</a:t>
                      </a:r>
                      <a:endParaRPr lang="en-US"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533400"/>
          </a:xfrm>
        </p:spPr>
        <p:txBody>
          <a:bodyPr>
            <a:normAutofit/>
          </a:bodyPr>
          <a:lstStyle/>
          <a:p>
            <a:pPr algn="ctr"/>
            <a:r>
              <a:rPr lang="en-US" sz="2400" dirty="0" smtClean="0">
                <a:latin typeface="Times New Roman" pitchFamily="18" charset="0"/>
                <a:cs typeface="Times New Roman" pitchFamily="18" charset="0"/>
              </a:rPr>
              <a:t>Distance from the health f</a:t>
            </a:r>
            <a:r>
              <a:rPr lang="en-US" sz="2400" dirty="0" smtClean="0"/>
              <a:t>acility</a:t>
            </a:r>
            <a:endParaRPr lang="en-US" sz="2400" dirty="0"/>
          </a:p>
        </p:txBody>
      </p:sp>
      <p:graphicFrame>
        <p:nvGraphicFramePr>
          <p:cNvPr id="4" name="Content Placeholder 3"/>
          <p:cNvGraphicFramePr>
            <a:graphicFrameLocks noGrp="1"/>
          </p:cNvGraphicFramePr>
          <p:nvPr>
            <p:ph idx="1"/>
          </p:nvPr>
        </p:nvGraphicFramePr>
        <p:xfrm>
          <a:off x="533400" y="1828800"/>
          <a:ext cx="8229600" cy="4191002"/>
        </p:xfrm>
        <a:graphic>
          <a:graphicData uri="http://schemas.openxmlformats.org/drawingml/2006/table">
            <a:tbl>
              <a:tblPr>
                <a:tableStyleId>{3C2FFA5D-87B4-456A-9821-1D502468CF0F}</a:tableStyleId>
              </a:tblPr>
              <a:tblGrid>
                <a:gridCol w="1209121"/>
                <a:gridCol w="3943254"/>
                <a:gridCol w="3077225"/>
              </a:tblGrid>
              <a:tr h="625709">
                <a:tc gridSpan="3">
                  <a:txBody>
                    <a:bodyPr/>
                    <a:lstStyle/>
                    <a:p>
                      <a:pPr marL="0" marR="0">
                        <a:lnSpc>
                          <a:spcPct val="115000"/>
                        </a:lnSpc>
                        <a:spcBef>
                          <a:spcPts val="0"/>
                        </a:spcBef>
                        <a:spcAft>
                          <a:spcPts val="0"/>
                        </a:spcAft>
                      </a:pPr>
                      <a:r>
                        <a:rPr lang="en-US" sz="1400" b="1" dirty="0"/>
                        <a:t>health facility location</a:t>
                      </a:r>
                      <a:endParaRPr lang="en-US" sz="1400" b="1" dirty="0">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r>
              <a:tr h="1062457">
                <a:tc>
                  <a:txBody>
                    <a:bodyPr/>
                    <a:lstStyle/>
                    <a:p>
                      <a:pPr marL="0" marR="0">
                        <a:lnSpc>
                          <a:spcPct val="115000"/>
                        </a:lnSpc>
                        <a:spcBef>
                          <a:spcPts val="0"/>
                        </a:spcBef>
                        <a:spcAft>
                          <a:spcPts val="0"/>
                        </a:spcAft>
                      </a:pPr>
                      <a:r>
                        <a:rPr lang="en-US" sz="1400" b="1"/>
                        <a:t> </a:t>
                      </a:r>
                      <a:endParaRPr lang="en-US" sz="1400" b="1">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a:t>Frequency</a:t>
                      </a:r>
                      <a:endParaRPr lang="en-US" sz="1400" b="1">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t>Percent</a:t>
                      </a:r>
                      <a:endParaRPr lang="en-US" sz="1400" b="1" dirty="0">
                        <a:latin typeface="Calibri"/>
                        <a:ea typeface="Calibri"/>
                        <a:cs typeface="Times New Roman"/>
                      </a:endParaRPr>
                    </a:p>
                  </a:txBody>
                  <a:tcPr marL="68580" marR="68580" marT="0" marB="0"/>
                </a:tc>
              </a:tr>
              <a:tr h="625709">
                <a:tc>
                  <a:txBody>
                    <a:bodyPr/>
                    <a:lstStyle/>
                    <a:p>
                      <a:pPr marL="0" marR="0">
                        <a:lnSpc>
                          <a:spcPct val="115000"/>
                        </a:lnSpc>
                        <a:spcBef>
                          <a:spcPts val="0"/>
                        </a:spcBef>
                        <a:spcAft>
                          <a:spcPts val="0"/>
                        </a:spcAft>
                      </a:pPr>
                      <a:r>
                        <a:rPr lang="en-US" sz="1400" b="1"/>
                        <a:t>near by</a:t>
                      </a:r>
                      <a:endParaRPr lang="en-US" sz="1400" b="1">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400" b="1"/>
                        <a:t>362</a:t>
                      </a:r>
                      <a:endParaRPr lang="en-US" sz="1400" b="1">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400" b="1" dirty="0"/>
                        <a:t>88.9</a:t>
                      </a:r>
                      <a:endParaRPr lang="en-US" sz="1400" b="1" dirty="0">
                        <a:latin typeface="Calibri"/>
                        <a:ea typeface="Calibri"/>
                        <a:cs typeface="Times New Roman"/>
                      </a:endParaRPr>
                    </a:p>
                  </a:txBody>
                  <a:tcPr marL="68580" marR="68580" marT="0" marB="0" anchor="ctr"/>
                </a:tc>
              </a:tr>
              <a:tr h="625709">
                <a:tc>
                  <a:txBody>
                    <a:bodyPr/>
                    <a:lstStyle/>
                    <a:p>
                      <a:pPr marL="0" marR="0">
                        <a:lnSpc>
                          <a:spcPct val="115000"/>
                        </a:lnSpc>
                        <a:spcBef>
                          <a:spcPts val="0"/>
                        </a:spcBef>
                        <a:spcAft>
                          <a:spcPts val="0"/>
                        </a:spcAft>
                      </a:pPr>
                      <a:r>
                        <a:rPr lang="en-US" sz="1400" b="1"/>
                        <a:t>far away</a:t>
                      </a:r>
                      <a:endParaRPr lang="en-US" sz="1400" b="1">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400" b="1"/>
                        <a:t>15</a:t>
                      </a:r>
                      <a:endParaRPr lang="en-US" sz="1400" b="1">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400" b="1" dirty="0"/>
                        <a:t>3.7</a:t>
                      </a:r>
                      <a:endParaRPr lang="en-US" sz="1400" b="1" dirty="0">
                        <a:latin typeface="Calibri"/>
                        <a:ea typeface="Calibri"/>
                        <a:cs typeface="Times New Roman"/>
                      </a:endParaRPr>
                    </a:p>
                  </a:txBody>
                  <a:tcPr marL="68580" marR="68580" marT="0" marB="0" anchor="ctr"/>
                </a:tc>
              </a:tr>
              <a:tr h="625709">
                <a:tc>
                  <a:txBody>
                    <a:bodyPr/>
                    <a:lstStyle/>
                    <a:p>
                      <a:pPr marL="0" marR="0">
                        <a:lnSpc>
                          <a:spcPct val="115000"/>
                        </a:lnSpc>
                        <a:spcBef>
                          <a:spcPts val="0"/>
                        </a:spcBef>
                        <a:spcAft>
                          <a:spcPts val="0"/>
                        </a:spcAft>
                      </a:pPr>
                      <a:r>
                        <a:rPr lang="en-US" sz="1400" b="1"/>
                        <a:t>very far away</a:t>
                      </a:r>
                      <a:endParaRPr lang="en-US" sz="1400" b="1">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400" b="1"/>
                        <a:t>30</a:t>
                      </a:r>
                      <a:endParaRPr lang="en-US" sz="1400" b="1">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400" b="1" dirty="0"/>
                        <a:t>7.4</a:t>
                      </a:r>
                      <a:endParaRPr lang="en-US" sz="1400" b="1" dirty="0">
                        <a:latin typeface="Calibri"/>
                        <a:ea typeface="Calibri"/>
                        <a:cs typeface="Times New Roman"/>
                      </a:endParaRPr>
                    </a:p>
                  </a:txBody>
                  <a:tcPr marL="68580" marR="68580" marT="0" marB="0" anchor="ctr"/>
                </a:tc>
              </a:tr>
              <a:tr h="625709">
                <a:tc>
                  <a:txBody>
                    <a:bodyPr/>
                    <a:lstStyle/>
                    <a:p>
                      <a:pPr marL="0" marR="0">
                        <a:lnSpc>
                          <a:spcPct val="115000"/>
                        </a:lnSpc>
                        <a:spcBef>
                          <a:spcPts val="0"/>
                        </a:spcBef>
                        <a:spcAft>
                          <a:spcPts val="0"/>
                        </a:spcAft>
                      </a:pPr>
                      <a:r>
                        <a:rPr lang="en-US" sz="1400" b="1"/>
                        <a:t>Total</a:t>
                      </a:r>
                      <a:endParaRPr lang="en-US" sz="1400" b="1">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400" b="1"/>
                        <a:t>407</a:t>
                      </a:r>
                      <a:endParaRPr lang="en-US" sz="1400" b="1">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400" b="1" dirty="0"/>
                        <a:t>100</a:t>
                      </a:r>
                      <a:endParaRPr lang="en-US" sz="1400" b="1" dirty="0">
                        <a:latin typeface="Calibri"/>
                        <a:ea typeface="Calibri"/>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2400" dirty="0" smtClean="0">
                <a:latin typeface="Times New Roman" pitchFamily="18" charset="0"/>
                <a:cs typeface="Times New Roman" pitchFamily="18" charset="0"/>
              </a:rPr>
              <a:t>Conclusion: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nSpc>
                <a:spcPct val="160000"/>
              </a:lnSpc>
              <a:spcBef>
                <a:spcPts val="1200"/>
              </a:spcBef>
            </a:pPr>
            <a:r>
              <a:rPr lang="en-US" sz="2000" dirty="0" smtClean="0">
                <a:latin typeface="Times New Roman" pitchFamily="18" charset="0"/>
                <a:cs typeface="Times New Roman" pitchFamily="18" charset="0"/>
              </a:rPr>
              <a:t> This study has shown that it is feasible to achieve high population coverage of Misoprostol through distribution by trained community volunteers under the government primary healthcare system in Afghanistan. The approach was especially effective in extending such protection to the disadvantaged—women who were poorer, illiterate, or living in more remote areas</a:t>
            </a:r>
            <a:r>
              <a:rPr lang="en-US" dirty="0" smtClean="0"/>
              <a:t>.</a:t>
            </a:r>
          </a:p>
          <a:p>
            <a:pPr>
              <a:lnSpc>
                <a:spcPct val="160000"/>
              </a:lnSpc>
              <a:spcBef>
                <a:spcPts val="1200"/>
              </a:spcBef>
            </a:pPr>
            <a:r>
              <a:rPr lang="en-US" sz="1800" dirty="0" smtClean="0">
                <a:latin typeface="Times New Roman" pitchFamily="18" charset="0"/>
                <a:cs typeface="Times New Roman" pitchFamily="18" charset="0"/>
              </a:rPr>
              <a:t> It showed that expanding access to uterotonic protection through community-based distribution of </a:t>
            </a:r>
            <a:r>
              <a:rPr lang="en-US" sz="1800" dirty="0" err="1" smtClean="0">
                <a:latin typeface="Times New Roman" pitchFamily="18" charset="0"/>
                <a:cs typeface="Times New Roman" pitchFamily="18" charset="0"/>
              </a:rPr>
              <a:t>misoprostol</a:t>
            </a:r>
            <a:r>
              <a:rPr lang="en-US" sz="1800" dirty="0" smtClean="0">
                <a:latin typeface="Times New Roman" pitchFamily="18" charset="0"/>
                <a:cs typeface="Times New Roman" pitchFamily="18" charset="0"/>
              </a:rPr>
              <a:t> and self-administration can complement efforts to increase institutional deliveries. According to the to finding of the study.</a:t>
            </a:r>
          </a:p>
          <a:p>
            <a:pPr>
              <a:lnSpc>
                <a:spcPct val="160000"/>
              </a:lnSpc>
              <a:spcBef>
                <a:spcPts val="1200"/>
              </a:spcBef>
            </a:pPr>
            <a:r>
              <a:rPr lang="en-US" sz="1800" dirty="0" smtClean="0">
                <a:latin typeface="Times New Roman" pitchFamily="18" charset="0"/>
                <a:cs typeface="Times New Roman" pitchFamily="18" charset="0"/>
              </a:rPr>
              <a:t>Based on findings regarding </a:t>
            </a:r>
            <a:r>
              <a:rPr lang="en-US" sz="1800" dirty="0" err="1" smtClean="0">
                <a:latin typeface="Times New Roman" pitchFamily="18" charset="0"/>
                <a:cs typeface="Times New Roman" pitchFamily="18" charset="0"/>
              </a:rPr>
              <a:t>misoprostol</a:t>
            </a:r>
            <a:r>
              <a:rPr lang="en-US" sz="1800" dirty="0" smtClean="0">
                <a:latin typeface="Times New Roman" pitchFamily="18" charset="0"/>
                <a:cs typeface="Times New Roman" pitchFamily="18" charset="0"/>
              </a:rPr>
              <a:t> Seventy-two percent of women who had live vaginal births  (293/408) received Misoprostol. Among the Misoprostol recipients, 28% (115/408) consumed no tablets. Women who received but did not take Misoprostol gave several reasons for not using it</a:t>
            </a:r>
            <a:r>
              <a:rPr lang="en-US" sz="1800" dirty="0" smtClean="0"/>
              <a:t>. </a:t>
            </a: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endParaRPr lang="en-US" dirty="0"/>
          </a:p>
        </p:txBody>
      </p:sp>
      <p:sp>
        <p:nvSpPr>
          <p:cNvPr id="3" name="Content Placeholder 2"/>
          <p:cNvSpPr>
            <a:spLocks noGrp="1"/>
          </p:cNvSpPr>
          <p:nvPr>
            <p:ph idx="1"/>
          </p:nvPr>
        </p:nvSpPr>
        <p:spPr>
          <a:xfrm>
            <a:off x="457200" y="1447800"/>
            <a:ext cx="8229600" cy="4876800"/>
          </a:xfrm>
        </p:spPr>
        <p:txBody>
          <a:bodyPr>
            <a:normAutofit/>
          </a:bodyPr>
          <a:lstStyle/>
          <a:p>
            <a:r>
              <a:rPr lang="en-US" sz="2000" dirty="0" smtClean="0">
                <a:latin typeface="Times New Roman" pitchFamily="18" charset="0"/>
                <a:cs typeface="Times New Roman" pitchFamily="18" charset="0"/>
              </a:rPr>
              <a:t>We could not found any relation between wealth index and the uterotonic protection coverage, according to finding of the study coverage was high amongst those who receive info about Misoprostol, and institutional  .</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a:r>
              <a:rPr lang="en-US" sz="2000" dirty="0" smtClean="0">
                <a:latin typeface="Times New Roman" pitchFamily="18" charset="0"/>
                <a:cs typeface="Times New Roman" pitchFamily="18" charset="0"/>
              </a:rPr>
              <a:t>Recommendations:</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pPr>
              <a:lnSpc>
                <a:spcPct val="160000"/>
              </a:lnSpc>
            </a:pPr>
            <a:r>
              <a:rPr lang="en-US" sz="2000" dirty="0" smtClean="0">
                <a:latin typeface="Times New Roman" pitchFamily="18" charset="0"/>
                <a:cs typeface="Times New Roman" pitchFamily="18" charset="0"/>
              </a:rPr>
              <a:t>Misoprostol info should be provided by CHW, and their should be a proper monitoring.</a:t>
            </a:r>
          </a:p>
          <a:p>
            <a:pPr>
              <a:lnSpc>
                <a:spcPct val="160000"/>
              </a:lnSpc>
            </a:pPr>
            <a:r>
              <a:rPr lang="en-US" sz="2000" dirty="0" smtClean="0">
                <a:latin typeface="Times New Roman" pitchFamily="18" charset="0"/>
                <a:cs typeface="Times New Roman" pitchFamily="18" charset="0"/>
              </a:rPr>
              <a:t> Misoprostol should be easily available.</a:t>
            </a:r>
          </a:p>
          <a:p>
            <a:pPr>
              <a:lnSpc>
                <a:spcPct val="160000"/>
              </a:lnSpc>
            </a:pPr>
            <a:r>
              <a:rPr lang="en-US" sz="2000" dirty="0" smtClean="0"/>
              <a:t>we suggest that uterotonic coverage—the proportion of all deliveries protected through use of oxytocin, </a:t>
            </a:r>
            <a:r>
              <a:rPr lang="en-US" sz="2000" dirty="0" err="1" smtClean="0"/>
              <a:t>misoprostol</a:t>
            </a:r>
            <a:r>
              <a:rPr lang="en-US" sz="2000" dirty="0" smtClean="0"/>
              <a:t> or other </a:t>
            </a:r>
            <a:r>
              <a:rPr lang="en-US" sz="2000" dirty="0" err="1" smtClean="0"/>
              <a:t>uterotonics</a:t>
            </a:r>
            <a:r>
              <a:rPr lang="en-US" sz="2000" dirty="0" smtClean="0"/>
              <a:t>—would be a useful indicator for monitoring progress in extending safe-motherhood services.</a:t>
            </a:r>
          </a:p>
          <a:p>
            <a:pPr>
              <a:lnSpc>
                <a:spcPct val="160000"/>
              </a:lnSpc>
            </a:pPr>
            <a:r>
              <a:rPr lang="en-US" sz="2000" dirty="0" smtClean="0"/>
              <a:t>Before making decisions on country-wide implementation, would be a limited scale-up of community-based distribution of </a:t>
            </a:r>
            <a:r>
              <a:rPr lang="en-US" sz="2000" dirty="0" err="1" smtClean="0"/>
              <a:t>misoprostol</a:t>
            </a:r>
            <a:r>
              <a:rPr lang="en-US" sz="2000" dirty="0" smtClean="0"/>
              <a:t> . validating that adequate program performance (including safe use) can be maintained using a more streamlined approach within the district public health system, minimizing the need for external resources.</a:t>
            </a:r>
          </a:p>
          <a:p>
            <a:pPr>
              <a:lnSpc>
                <a:spcPct val="16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To achieve substantial reductions in maternal risk, there is no substitute for wide use of skilled care at delivery, including a full range of clinical support services and ready access to full emergency obstetric care, continue efforts to improve coverage and quality of delivery services, interim measures can contribute to driving down the burden of maternal deaths.</a:t>
            </a:r>
          </a:p>
          <a:p>
            <a:r>
              <a:rPr lang="en-US" sz="2000" dirty="0" smtClean="0"/>
              <a:t>study has demonstrated that high coverage with a preventive dose of uterotonic can be achieved with modest means. Much wider use of Misoprostol, focusing on those not yet reachable with more definitive care, targets the principal cause of maternal death in low-resource countries and has the potential to significantly reduce PPH deaths due to atone.</a:t>
            </a:r>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2000" dirty="0" smtClean="0">
                <a:latin typeface="Times New Roman" pitchFamily="18" charset="0"/>
                <a:cs typeface="Times New Roman" pitchFamily="18" charset="0"/>
              </a:rPr>
              <a:t>References:</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648200"/>
          </a:xfrm>
        </p:spPr>
        <p:txBody>
          <a:bodyPr>
            <a:normAutofit/>
          </a:bodyPr>
          <a:lstStyle/>
          <a:p>
            <a:r>
              <a:rPr lang="en-US" sz="1600" dirty="0" err="1" smtClean="0">
                <a:latin typeface="Times New Roman" pitchFamily="18" charset="0"/>
                <a:cs typeface="Times New Roman" pitchFamily="18" charset="0"/>
              </a:rPr>
              <a:t>Rajbhandari</a:t>
            </a:r>
            <a:r>
              <a:rPr lang="en-US" sz="1600" dirty="0" smtClean="0">
                <a:latin typeface="Times New Roman" pitchFamily="18" charset="0"/>
                <a:cs typeface="Times New Roman" pitchFamily="18" charset="0"/>
              </a:rPr>
              <a:t>, S. et al. </a:t>
            </a:r>
            <a:r>
              <a:rPr lang="en-US" sz="1600" i="1" dirty="0" smtClean="0">
                <a:latin typeface="Times New Roman" pitchFamily="18" charset="0"/>
                <a:cs typeface="Times New Roman" pitchFamily="18" charset="0"/>
              </a:rPr>
              <a:t>Expanding uterotonic protection following childbirth through community-based distribution of </a:t>
            </a:r>
            <a:r>
              <a:rPr lang="en-US" sz="1600" i="1" dirty="0" err="1" smtClean="0">
                <a:latin typeface="Times New Roman" pitchFamily="18" charset="0"/>
                <a:cs typeface="Times New Roman" pitchFamily="18" charset="0"/>
              </a:rPr>
              <a:t>misoprostol</a:t>
            </a:r>
            <a:r>
              <a:rPr lang="en-US" sz="1600" dirty="0" smtClean="0">
                <a:latin typeface="Times New Roman" pitchFamily="18" charset="0"/>
                <a:cs typeface="Times New Roman" pitchFamily="18" charset="0"/>
              </a:rPr>
              <a:t>: Operations research  study in Nepal, International Journal of Gynecology and Obstetrics, 2010.</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Sanghvi, H. et al. </a:t>
            </a:r>
            <a:r>
              <a:rPr lang="en-US" sz="1600" i="1" dirty="0" smtClean="0">
                <a:latin typeface="Times New Roman" pitchFamily="18" charset="0"/>
                <a:cs typeface="Times New Roman" pitchFamily="18" charset="0"/>
              </a:rPr>
              <a:t>Prevention of postpartum hemorrhage at home birth in Afghanistan,</a:t>
            </a:r>
            <a:r>
              <a:rPr lang="en-US" sz="1600" dirty="0" smtClean="0">
                <a:latin typeface="Times New Roman" pitchFamily="18" charset="0"/>
                <a:cs typeface="Times New Roman" pitchFamily="18" charset="0"/>
              </a:rPr>
              <a:t> International Journal of Gynecology and Obstetrics, 2010.</a:t>
            </a:r>
          </a:p>
          <a:p>
            <a:endParaRPr lang="en-US" sz="1600" dirty="0" smtClean="0">
              <a:latin typeface="Times New Roman" pitchFamily="18" charset="0"/>
              <a:cs typeface="Times New Roman" pitchFamily="18" charset="0"/>
            </a:endParaRPr>
          </a:p>
          <a:p>
            <a:r>
              <a:rPr lang="en-US" sz="1600" dirty="0" err="1" smtClean="0">
                <a:latin typeface="Times New Roman" pitchFamily="18" charset="0"/>
                <a:cs typeface="Times New Roman" pitchFamily="18" charset="0"/>
              </a:rPr>
              <a:t>Prata</a:t>
            </a:r>
            <a:r>
              <a:rPr lang="en-US" sz="1600" dirty="0" smtClean="0">
                <a:latin typeface="Times New Roman" pitchFamily="18" charset="0"/>
                <a:cs typeface="Times New Roman" pitchFamily="18" charset="0"/>
              </a:rPr>
              <a:t>, N. et al. </a:t>
            </a:r>
            <a:r>
              <a:rPr lang="en-US" sz="1600" i="1" dirty="0" smtClean="0">
                <a:latin typeface="Times New Roman" pitchFamily="18" charset="0"/>
                <a:cs typeface="Times New Roman" pitchFamily="18" charset="0"/>
              </a:rPr>
              <a:t>Prevention of Postpartum Hemorrhage: Options for Home Births in Rural Ethiopia, </a:t>
            </a:r>
            <a:r>
              <a:rPr lang="en-US" sz="1600" dirty="0" smtClean="0">
                <a:latin typeface="Times New Roman" pitchFamily="18" charset="0"/>
                <a:cs typeface="Times New Roman" pitchFamily="18" charset="0"/>
              </a:rPr>
              <a:t>African Journal of Reproductive Health, 2009.</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Singh, G. et al. </a:t>
            </a:r>
            <a:r>
              <a:rPr lang="en-US" sz="1600" i="1" dirty="0" smtClean="0">
                <a:latin typeface="Times New Roman" pitchFamily="18" charset="0"/>
                <a:cs typeface="Times New Roman" pitchFamily="18" charset="0"/>
              </a:rPr>
              <a:t>Comparison of sublingual </a:t>
            </a:r>
            <a:r>
              <a:rPr lang="en-US" sz="1600" i="1" dirty="0" err="1" smtClean="0">
                <a:latin typeface="Times New Roman" pitchFamily="18" charset="0"/>
                <a:cs typeface="Times New Roman" pitchFamily="18" charset="0"/>
              </a:rPr>
              <a:t>misoprostol</a:t>
            </a:r>
            <a:r>
              <a:rPr lang="en-US" sz="1600" i="1" dirty="0" smtClean="0">
                <a:latin typeface="Times New Roman" pitchFamily="18" charset="0"/>
                <a:cs typeface="Times New Roman" pitchFamily="18" charset="0"/>
              </a:rPr>
              <a:t>, intravenous oxytocin, and intravenous </a:t>
            </a:r>
            <a:r>
              <a:rPr lang="en-US" sz="1600" i="1" dirty="0" err="1" smtClean="0">
                <a:latin typeface="Times New Roman" pitchFamily="18" charset="0"/>
                <a:cs typeface="Times New Roman" pitchFamily="18" charset="0"/>
              </a:rPr>
              <a:t>methylergometrine</a:t>
            </a:r>
            <a:r>
              <a:rPr lang="en-US" sz="1600" i="1" dirty="0" smtClean="0">
                <a:latin typeface="Times New Roman" pitchFamily="18" charset="0"/>
                <a:cs typeface="Times New Roman" pitchFamily="18" charset="0"/>
              </a:rPr>
              <a:t> in active management of the third stage of labor</a:t>
            </a:r>
            <a:r>
              <a:rPr lang="en-US" sz="1600" dirty="0" smtClean="0">
                <a:latin typeface="Times New Roman" pitchFamily="18" charset="0"/>
                <a:cs typeface="Times New Roman" pitchFamily="18" charset="0"/>
              </a:rPr>
              <a:t>, International Journal of Gynecology &amp; Obstetrics, 2009.</a:t>
            </a:r>
          </a:p>
          <a:p>
            <a:r>
              <a:rPr lang="en-US" sz="1600" dirty="0" err="1" smtClean="0">
                <a:latin typeface="Times New Roman" pitchFamily="18" charset="0"/>
                <a:cs typeface="Times New Roman" pitchFamily="18" charset="0"/>
              </a:rPr>
              <a:t>Alferivic</a:t>
            </a:r>
            <a:r>
              <a:rPr lang="en-US" sz="1600" dirty="0" smtClean="0">
                <a:latin typeface="Times New Roman" pitchFamily="18" charset="0"/>
                <a:cs typeface="Times New Roman" pitchFamily="18" charset="0"/>
              </a:rPr>
              <a:t>, Z. et al. </a:t>
            </a:r>
            <a:r>
              <a:rPr lang="en-US" sz="1600" i="1" dirty="0" smtClean="0">
                <a:latin typeface="Times New Roman" pitchFamily="18" charset="0"/>
                <a:cs typeface="Times New Roman" pitchFamily="18" charset="0"/>
              </a:rPr>
              <a:t>Prevention of postpartum hemorrhage with </a:t>
            </a:r>
            <a:r>
              <a:rPr lang="en-US" sz="1600" i="1" dirty="0" err="1" smtClean="0">
                <a:latin typeface="Times New Roman" pitchFamily="18" charset="0"/>
                <a:cs typeface="Times New Roman" pitchFamily="18" charset="0"/>
              </a:rPr>
              <a:t>misoprostol</a:t>
            </a:r>
            <a:r>
              <a:rPr lang="en-US" sz="1600" dirty="0" smtClean="0">
                <a:latin typeface="Times New Roman" pitchFamily="18" charset="0"/>
                <a:cs typeface="Times New Roman" pitchFamily="18" charset="0"/>
              </a:rPr>
              <a:t>, International Journal of Gynecology &amp; Obstetrics, 2007</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800" dirty="0" err="1" smtClean="0">
                <a:latin typeface="Times New Roman" pitchFamily="18" charset="0"/>
                <a:cs typeface="Times New Roman" pitchFamily="18" charset="0"/>
              </a:rPr>
              <a:t>Derman</a:t>
            </a:r>
            <a:r>
              <a:rPr lang="en-US" sz="1800" dirty="0" smtClean="0">
                <a:latin typeface="Times New Roman" pitchFamily="18" charset="0"/>
                <a:cs typeface="Times New Roman" pitchFamily="18" charset="0"/>
              </a:rPr>
              <a:t>, R.J. et al. </a:t>
            </a:r>
            <a:r>
              <a:rPr lang="en-US" sz="1800" i="1" dirty="0" smtClean="0">
                <a:latin typeface="Times New Roman" pitchFamily="18" charset="0"/>
                <a:cs typeface="Times New Roman" pitchFamily="18" charset="0"/>
              </a:rPr>
              <a:t>Oral </a:t>
            </a:r>
            <a:r>
              <a:rPr lang="en-US" sz="1800" i="1" dirty="0" err="1" smtClean="0">
                <a:latin typeface="Times New Roman" pitchFamily="18" charset="0"/>
                <a:cs typeface="Times New Roman" pitchFamily="18" charset="0"/>
              </a:rPr>
              <a:t>misoprostol</a:t>
            </a:r>
            <a:r>
              <a:rPr lang="en-US" sz="1800" i="1" dirty="0" smtClean="0">
                <a:latin typeface="Times New Roman" pitchFamily="18" charset="0"/>
                <a:cs typeface="Times New Roman" pitchFamily="18" charset="0"/>
              </a:rPr>
              <a:t> in preventing postpartum </a:t>
            </a:r>
            <a:r>
              <a:rPr lang="en-US" sz="1800" i="1" dirty="0" err="1" smtClean="0">
                <a:latin typeface="Times New Roman" pitchFamily="18" charset="0"/>
                <a:cs typeface="Times New Roman" pitchFamily="18" charset="0"/>
              </a:rPr>
              <a:t>haemorrhage</a:t>
            </a:r>
            <a:r>
              <a:rPr lang="en-US" sz="1800" i="1" dirty="0" smtClean="0">
                <a:latin typeface="Times New Roman" pitchFamily="18" charset="0"/>
                <a:cs typeface="Times New Roman" pitchFamily="18" charset="0"/>
              </a:rPr>
              <a:t> in resource-poor communities: a </a:t>
            </a:r>
            <a:r>
              <a:rPr lang="en-US" sz="1800" i="1" dirty="0" err="1" smtClean="0">
                <a:latin typeface="Times New Roman" pitchFamily="18" charset="0"/>
                <a:cs typeface="Times New Roman" pitchFamily="18" charset="0"/>
              </a:rPr>
              <a:t>randomised</a:t>
            </a:r>
            <a:r>
              <a:rPr lang="en-US" sz="1800" i="1" dirty="0" smtClean="0">
                <a:latin typeface="Times New Roman" pitchFamily="18" charset="0"/>
                <a:cs typeface="Times New Roman" pitchFamily="18" charset="0"/>
              </a:rPr>
              <a:t> controlled trial</a:t>
            </a:r>
            <a:r>
              <a:rPr lang="en-US" sz="1800" dirty="0" smtClean="0">
                <a:latin typeface="Times New Roman" pitchFamily="18" charset="0"/>
                <a:cs typeface="Times New Roman" pitchFamily="18" charset="0"/>
              </a:rPr>
              <a:t>, Lancet, 2006.</a:t>
            </a:r>
          </a:p>
          <a:p>
            <a:endParaRPr lang="en-US" sz="1800" dirty="0" smtClean="0">
              <a:latin typeface="Times New Roman" pitchFamily="18" charset="0"/>
              <a:cs typeface="Times New Roman" pitchFamily="18" charset="0"/>
            </a:endParaRPr>
          </a:p>
          <a:p>
            <a:r>
              <a:rPr lang="en-US" sz="1800" dirty="0" err="1" smtClean="0">
                <a:latin typeface="Times New Roman" pitchFamily="18" charset="0"/>
                <a:cs typeface="Times New Roman" pitchFamily="18" charset="0"/>
              </a:rPr>
              <a:t>Langenbach</a:t>
            </a:r>
            <a:r>
              <a:rPr lang="en-US" sz="1800" dirty="0" smtClean="0">
                <a:latin typeface="Times New Roman" pitchFamily="18" charset="0"/>
                <a:cs typeface="Times New Roman" pitchFamily="18" charset="0"/>
              </a:rPr>
              <a:t>, C. </a:t>
            </a:r>
            <a:r>
              <a:rPr lang="en-US" sz="1800" i="1" dirty="0" smtClean="0">
                <a:latin typeface="Times New Roman" pitchFamily="18" charset="0"/>
                <a:cs typeface="Times New Roman" pitchFamily="18" charset="0"/>
              </a:rPr>
              <a:t>Misoprostol in preventing postpartum hemorrhage: A meta-analysis, </a:t>
            </a:r>
            <a:r>
              <a:rPr lang="en-US" sz="1800" dirty="0" smtClean="0">
                <a:latin typeface="Times New Roman" pitchFamily="18" charset="0"/>
                <a:cs typeface="Times New Roman" pitchFamily="18" charset="0"/>
              </a:rPr>
              <a:t>International Journal of Gynecology &amp; Obstetrics, 2006.</a:t>
            </a:r>
          </a:p>
          <a:p>
            <a:endParaRPr lang="en-US" sz="1800" dirty="0" smtClean="0">
              <a:latin typeface="Times New Roman" pitchFamily="18" charset="0"/>
              <a:cs typeface="Times New Roman" pitchFamily="18" charset="0"/>
            </a:endParaRPr>
          </a:p>
          <a:p>
            <a:r>
              <a:rPr lang="en-US" sz="1800" dirty="0" err="1" smtClean="0">
                <a:latin typeface="Times New Roman" pitchFamily="18" charset="0"/>
                <a:cs typeface="Times New Roman" pitchFamily="18" charset="0"/>
              </a:rPr>
              <a:t>Prata</a:t>
            </a:r>
            <a:r>
              <a:rPr lang="en-US" sz="1800" dirty="0" smtClean="0">
                <a:latin typeface="Times New Roman" pitchFamily="18" charset="0"/>
                <a:cs typeface="Times New Roman" pitchFamily="18" charset="0"/>
              </a:rPr>
              <a:t>, N. et al. </a:t>
            </a:r>
            <a:r>
              <a:rPr lang="en-US" sz="1800" i="1" dirty="0" smtClean="0">
                <a:latin typeface="Times New Roman" pitchFamily="18" charset="0"/>
                <a:cs typeface="Times New Roman" pitchFamily="18" charset="0"/>
              </a:rPr>
              <a:t>Misoprostol and active management of the third stage of labor, </a:t>
            </a:r>
            <a:r>
              <a:rPr lang="en-US" sz="1800" dirty="0" smtClean="0">
                <a:latin typeface="Times New Roman" pitchFamily="18" charset="0"/>
                <a:cs typeface="Times New Roman" pitchFamily="18" charset="0"/>
              </a:rPr>
              <a:t>International Journal of Gynecology &amp; Obstetrics, 2006.</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Sanghvi H, </a:t>
            </a:r>
            <a:r>
              <a:rPr lang="en-US" sz="1800" dirty="0" err="1" smtClean="0">
                <a:latin typeface="Times New Roman" pitchFamily="18" charset="0"/>
                <a:cs typeface="Times New Roman" pitchFamily="18" charset="0"/>
              </a:rPr>
              <a:t>Wiknjosastro</a:t>
            </a:r>
            <a:r>
              <a:rPr lang="en-US" sz="1800" dirty="0" smtClean="0">
                <a:latin typeface="Times New Roman" pitchFamily="18" charset="0"/>
                <a:cs typeface="Times New Roman" pitchFamily="18" charset="0"/>
              </a:rPr>
              <a:t> G, </a:t>
            </a:r>
            <a:r>
              <a:rPr lang="en-US" sz="1800" dirty="0" err="1" smtClean="0">
                <a:latin typeface="Times New Roman" pitchFamily="18" charset="0"/>
                <a:cs typeface="Times New Roman" pitchFamily="18" charset="0"/>
              </a:rPr>
              <a:t>Chanpong</a:t>
            </a:r>
            <a:r>
              <a:rPr lang="en-US" sz="1800" dirty="0" smtClean="0">
                <a:latin typeface="Times New Roman" pitchFamily="18" charset="0"/>
                <a:cs typeface="Times New Roman" pitchFamily="18" charset="0"/>
              </a:rPr>
              <a:t> G, </a:t>
            </a:r>
            <a:r>
              <a:rPr lang="en-US" sz="1800" dirty="0" err="1" smtClean="0">
                <a:latin typeface="Times New Roman" pitchFamily="18" charset="0"/>
                <a:cs typeface="Times New Roman" pitchFamily="18" charset="0"/>
              </a:rPr>
              <a:t>Fishel</a:t>
            </a:r>
            <a:r>
              <a:rPr lang="en-US" sz="1800" dirty="0" smtClean="0">
                <a:latin typeface="Times New Roman" pitchFamily="18" charset="0"/>
                <a:cs typeface="Times New Roman" pitchFamily="18" charset="0"/>
              </a:rPr>
              <a:t> J, Ahmed S, </a:t>
            </a:r>
            <a:r>
              <a:rPr lang="en-US" sz="1800" dirty="0" err="1" smtClean="0">
                <a:latin typeface="Times New Roman" pitchFamily="18" charset="0"/>
                <a:cs typeface="Times New Roman" pitchFamily="18" charset="0"/>
              </a:rPr>
              <a:t>Zulkarnain</a:t>
            </a:r>
            <a:r>
              <a:rPr lang="en-US" sz="1800" dirty="0" smtClean="0">
                <a:latin typeface="Times New Roman" pitchFamily="18" charset="0"/>
                <a:cs typeface="Times New Roman" pitchFamily="18" charset="0"/>
              </a:rPr>
              <a:t> M. </a:t>
            </a:r>
          </a:p>
          <a:p>
            <a:pPr>
              <a:buNone/>
            </a:pPr>
            <a:r>
              <a:rPr lang="en-US" sz="1800" i="1" dirty="0" smtClean="0">
                <a:latin typeface="Times New Roman" pitchFamily="18" charset="0"/>
                <a:cs typeface="Times New Roman" pitchFamily="18" charset="0"/>
              </a:rPr>
              <a:t>       Prevention of postpartum hemorrhage </a:t>
            </a:r>
            <a:r>
              <a:rPr lang="en-US" sz="1800" i="1" dirty="0" err="1" smtClean="0">
                <a:latin typeface="Times New Roman" pitchFamily="18" charset="0"/>
                <a:cs typeface="Times New Roman" pitchFamily="18" charset="0"/>
              </a:rPr>
              <a:t>study</a:t>
            </a:r>
            <a:r>
              <a:rPr lang="en-US" sz="1800" b="1" dirty="0" err="1"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Baltimore</a:t>
            </a:r>
            <a:r>
              <a:rPr lang="en-US" sz="1800" dirty="0" smtClean="0">
                <a:latin typeface="Times New Roman" pitchFamily="18" charset="0"/>
                <a:cs typeface="Times New Roman" pitchFamily="18" charset="0"/>
              </a:rPr>
              <a:t>: MNH Program; 2004;</a:t>
            </a: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a:bodyPr>
          <a:lstStyle/>
          <a:p>
            <a:r>
              <a:rPr lang="en-US" sz="2800" dirty="0" smtClean="0">
                <a:solidFill>
                  <a:schemeClr val="tx1"/>
                </a:solidFill>
                <a:latin typeface="Times New Roman" pitchFamily="18" charset="0"/>
                <a:cs typeface="Times New Roman" pitchFamily="18" charset="0"/>
              </a:rPr>
              <a:t>Vision and Mission </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1752" y="2209800"/>
            <a:ext cx="8503920" cy="4114800"/>
          </a:xfrm>
        </p:spPr>
        <p:txBody>
          <a:bodyPr>
            <a:normAutofit fontScale="70000" lnSpcReduction="20000"/>
          </a:bodyPr>
          <a:lstStyle/>
          <a:p>
            <a:pPr algn="just">
              <a:lnSpc>
                <a:spcPct val="160000"/>
              </a:lnSpc>
              <a:spcBef>
                <a:spcPts val="1200"/>
              </a:spcBef>
            </a:pPr>
            <a:r>
              <a:rPr lang="en-US" dirty="0" smtClean="0"/>
              <a:t>ACTD vision is to see the realization and development of a vibrant and vital civil society in Afghanistan where the interest, concerns, and dignity of the civilians, the citizen, and the common man are taken seriously and more people have access to resources and power over choices.</a:t>
            </a:r>
          </a:p>
          <a:p>
            <a:pPr algn="just">
              <a:lnSpc>
                <a:spcPct val="160000"/>
              </a:lnSpc>
              <a:spcBef>
                <a:spcPts val="1200"/>
              </a:spcBef>
            </a:pPr>
            <a:endParaRPr lang="en-US" dirty="0" smtClean="0"/>
          </a:p>
          <a:p>
            <a:pPr algn="just">
              <a:lnSpc>
                <a:spcPct val="160000"/>
              </a:lnSpc>
              <a:spcBef>
                <a:spcPts val="1200"/>
              </a:spcBef>
            </a:pPr>
            <a:r>
              <a:rPr lang="en-US" dirty="0" smtClean="0"/>
              <a:t>ACTD  mission is to bring about and support genuine and coherent development practice among people, organizations, and institutions working for the development of Afghan Nation through civil society development, capacity building, service delivery and research.</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lnSpc>
                <a:spcPct val="170000"/>
              </a:lnSpc>
            </a:pPr>
            <a:r>
              <a:rPr lang="en-US" sz="1800" dirty="0" smtClean="0">
                <a:latin typeface="Times New Roman" pitchFamily="18" charset="0"/>
                <a:cs typeface="Times New Roman" pitchFamily="18" charset="0"/>
              </a:rPr>
              <a:t>Sanghvi H, </a:t>
            </a:r>
            <a:r>
              <a:rPr lang="en-US" sz="1800" dirty="0" err="1" smtClean="0">
                <a:latin typeface="Times New Roman" pitchFamily="18" charset="0"/>
                <a:cs typeface="Times New Roman" pitchFamily="18" charset="0"/>
              </a:rPr>
              <a:t>Wiknjosastro</a:t>
            </a:r>
            <a:r>
              <a:rPr lang="en-US" sz="1800" dirty="0" smtClean="0">
                <a:latin typeface="Times New Roman" pitchFamily="18" charset="0"/>
                <a:cs typeface="Times New Roman" pitchFamily="18" charset="0"/>
              </a:rPr>
              <a:t> G, </a:t>
            </a:r>
            <a:r>
              <a:rPr lang="en-US" sz="1800" dirty="0" err="1" smtClean="0">
                <a:latin typeface="Times New Roman" pitchFamily="18" charset="0"/>
                <a:cs typeface="Times New Roman" pitchFamily="18" charset="0"/>
              </a:rPr>
              <a:t>Chanpong</a:t>
            </a:r>
            <a:r>
              <a:rPr lang="en-US" sz="1800" dirty="0" smtClean="0">
                <a:latin typeface="Times New Roman" pitchFamily="18" charset="0"/>
                <a:cs typeface="Times New Roman" pitchFamily="18" charset="0"/>
              </a:rPr>
              <a:t> G, </a:t>
            </a:r>
            <a:r>
              <a:rPr lang="en-US" sz="1800" dirty="0" err="1" smtClean="0">
                <a:latin typeface="Times New Roman" pitchFamily="18" charset="0"/>
                <a:cs typeface="Times New Roman" pitchFamily="18" charset="0"/>
              </a:rPr>
              <a:t>Fishel</a:t>
            </a:r>
            <a:r>
              <a:rPr lang="en-US" sz="1800" dirty="0" smtClean="0">
                <a:latin typeface="Times New Roman" pitchFamily="18" charset="0"/>
                <a:cs typeface="Times New Roman" pitchFamily="18" charset="0"/>
              </a:rPr>
              <a:t> J, Ahmed S, </a:t>
            </a:r>
            <a:r>
              <a:rPr lang="en-US" sz="1800" dirty="0" err="1" smtClean="0">
                <a:latin typeface="Times New Roman" pitchFamily="18" charset="0"/>
                <a:cs typeface="Times New Roman" pitchFamily="18" charset="0"/>
              </a:rPr>
              <a:t>Zulkarnain</a:t>
            </a:r>
            <a:r>
              <a:rPr lang="en-US" sz="1800" dirty="0" smtClean="0">
                <a:latin typeface="Times New Roman" pitchFamily="18" charset="0"/>
                <a:cs typeface="Times New Roman" pitchFamily="18" charset="0"/>
              </a:rPr>
              <a:t> M. </a:t>
            </a:r>
            <a:r>
              <a:rPr lang="en-US" sz="1800" b="1" dirty="0" smtClean="0">
                <a:latin typeface="Times New Roman" pitchFamily="18" charset="0"/>
                <a:cs typeface="Times New Roman" pitchFamily="18" charset="0"/>
              </a:rPr>
              <a:t>Prevention of postpartum hemorrhage </a:t>
            </a:r>
            <a:r>
              <a:rPr lang="en-US" sz="1800" b="1" dirty="0" err="1" smtClean="0">
                <a:latin typeface="Times New Roman" pitchFamily="18" charset="0"/>
                <a:cs typeface="Times New Roman" pitchFamily="18" charset="0"/>
              </a:rPr>
              <a:t>study.</a:t>
            </a:r>
            <a:r>
              <a:rPr lang="en-US" sz="1800" dirty="0" err="1" smtClean="0">
                <a:latin typeface="Times New Roman" pitchFamily="18" charset="0"/>
                <a:cs typeface="Times New Roman" pitchFamily="18" charset="0"/>
              </a:rPr>
              <a:t>Baltimore</a:t>
            </a:r>
            <a:r>
              <a:rPr lang="en-US" sz="1800" dirty="0" smtClean="0">
                <a:latin typeface="Times New Roman" pitchFamily="18" charset="0"/>
                <a:cs typeface="Times New Roman" pitchFamily="18" charset="0"/>
              </a:rPr>
              <a:t>: MNH Program; 2004;</a:t>
            </a:r>
          </a:p>
          <a:p>
            <a:pPr fontAlgn="base">
              <a:lnSpc>
                <a:spcPct val="170000"/>
              </a:lnSpc>
            </a:pPr>
            <a:r>
              <a:rPr lang="en-US" sz="1800" dirty="0" smtClean="0">
                <a:latin typeface="Times New Roman" pitchFamily="18" charset="0"/>
                <a:cs typeface="Times New Roman" pitchFamily="18" charset="0"/>
              </a:rPr>
              <a:t>Chong YS, Su LL. </a:t>
            </a:r>
            <a:r>
              <a:rPr lang="en-US" sz="1800" b="1" dirty="0" smtClean="0">
                <a:latin typeface="Times New Roman" pitchFamily="18" charset="0"/>
                <a:cs typeface="Times New Roman" pitchFamily="18" charset="0"/>
              </a:rPr>
              <a:t>Misoprostol for preventing PPH: some lessons learned. </a:t>
            </a:r>
            <a:r>
              <a:rPr lang="en-US" sz="1800" i="1" dirty="0" smtClean="0">
                <a:latin typeface="Times New Roman" pitchFamily="18" charset="0"/>
                <a:cs typeface="Times New Roman" pitchFamily="18" charset="0"/>
              </a:rPr>
              <a:t>Lancet</a:t>
            </a:r>
            <a:r>
              <a:rPr lang="en-US" sz="1800" dirty="0" smtClean="0">
                <a:latin typeface="Times New Roman" pitchFamily="18" charset="0"/>
                <a:cs typeface="Times New Roman" pitchFamily="18" charset="0"/>
              </a:rPr>
              <a:t>. 2006;368(9543):1216–1218.</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latin typeface="Adobe Fan Heiti Std B" pitchFamily="34" charset="-128"/>
                <a:ea typeface="Adobe Fan Heiti Std B" pitchFamily="34" charset="-128"/>
              </a:rPr>
              <a:t>Thank you </a:t>
            </a:r>
            <a:endParaRPr lang="en-US" sz="5400" dirty="0">
              <a:latin typeface="Adobe Fan Heiti Std B" pitchFamily="34" charset="-128"/>
              <a:ea typeface="Adobe Fan Heiti Std B" pitchFamily="34" charset="-128"/>
            </a:endParaRPr>
          </a:p>
        </p:txBody>
      </p:sp>
      <p:sp>
        <p:nvSpPr>
          <p:cNvPr id="3" name="Subtitle 2"/>
          <p:cNvSpPr>
            <a:spLocks noGrp="1"/>
          </p:cNvSpPr>
          <p:nvPr>
            <p:ph type="subTitle" idx="1"/>
          </p:nvPr>
        </p:nvSpPr>
        <p:spPr>
          <a:xfrm>
            <a:off x="533400" y="1828800"/>
            <a:ext cx="7854696" cy="3152336"/>
          </a:xfrm>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5152" cy="1371600"/>
          </a:xfrm>
        </p:spPr>
        <p:txBody>
          <a:bodyPr>
            <a:normAutofit fontScale="90000"/>
          </a:bodyPr>
          <a:lstStyle/>
          <a:p>
            <a:r>
              <a:rPr lang="en-US" sz="3100" dirty="0" smtClean="0">
                <a:solidFill>
                  <a:schemeClr val="tx1"/>
                </a:solidFill>
                <a:latin typeface="Times New Roman" pitchFamily="18" charset="0"/>
                <a:cs typeface="Times New Roman" pitchFamily="18" charset="0"/>
              </a:rPr>
              <a:t>Learning from the organization</a:t>
            </a:r>
            <a:r>
              <a:rPr lang="en-US" dirty="0" smtClean="0">
                <a:solidFill>
                  <a:schemeClr val="tx1"/>
                </a:solidFill>
              </a:rPr>
              <a:t> </a:t>
            </a:r>
            <a:r>
              <a:rPr lang="en-US" dirty="0" smtClean="0"/>
              <a:t/>
            </a:r>
            <a:br>
              <a:rPr lang="en-US" dirty="0" smtClean="0"/>
            </a:br>
            <a:endParaRPr lang="en-US" dirty="0"/>
          </a:p>
        </p:txBody>
      </p:sp>
      <p:sp>
        <p:nvSpPr>
          <p:cNvPr id="3" name="Content Placeholder 2"/>
          <p:cNvSpPr>
            <a:spLocks noGrp="1"/>
          </p:cNvSpPr>
          <p:nvPr>
            <p:ph idx="1"/>
          </p:nvPr>
        </p:nvSpPr>
        <p:spPr>
          <a:xfrm>
            <a:off x="301752" y="1527048"/>
            <a:ext cx="8503920" cy="5102352"/>
          </a:xfrm>
        </p:spPr>
        <p:txBody>
          <a:bodyPr>
            <a:normAutofit lnSpcReduction="10000"/>
          </a:bodyPr>
          <a:lstStyle/>
          <a:p>
            <a:pPr>
              <a:lnSpc>
                <a:spcPct val="120000"/>
              </a:lnSpc>
              <a:spcBef>
                <a:spcPts val="1200"/>
              </a:spcBef>
            </a:pPr>
            <a:r>
              <a:rPr lang="en-US" sz="3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This experience helped me to learn and understand the health system of a post conflict country- Afghanistan.</a:t>
            </a:r>
          </a:p>
          <a:p>
            <a:pPr>
              <a:lnSpc>
                <a:spcPct val="120000"/>
              </a:lnSpc>
              <a:spcBef>
                <a:spcPts val="1200"/>
              </a:spcBef>
              <a:buNone/>
            </a:pPr>
            <a:endParaRPr lang="en-US" sz="2000" dirty="0" smtClean="0">
              <a:latin typeface="Times New Roman" pitchFamily="18" charset="0"/>
              <a:cs typeface="Times New Roman" pitchFamily="18" charset="0"/>
            </a:endParaRPr>
          </a:p>
          <a:p>
            <a:pPr>
              <a:lnSpc>
                <a:spcPct val="120000"/>
              </a:lnSpc>
              <a:spcBef>
                <a:spcPts val="1200"/>
              </a:spcBef>
            </a:pPr>
            <a:r>
              <a:rPr lang="en-US" sz="2000" dirty="0" smtClean="0">
                <a:latin typeface="Times New Roman" pitchFamily="18" charset="0"/>
                <a:cs typeface="Times New Roman" pitchFamily="18" charset="0"/>
              </a:rPr>
              <a:t> It helped me to learn about  the functioning and working of a National NGO in Afghanistan.</a:t>
            </a:r>
          </a:p>
          <a:p>
            <a:pPr>
              <a:lnSpc>
                <a:spcPct val="120000"/>
              </a:lnSpc>
              <a:spcBef>
                <a:spcPts val="1200"/>
              </a:spcBef>
            </a:pPr>
            <a:endParaRPr lang="en-US" sz="2000" dirty="0" smtClean="0">
              <a:latin typeface="Times New Roman" pitchFamily="18" charset="0"/>
              <a:cs typeface="Times New Roman" pitchFamily="18" charset="0"/>
            </a:endParaRPr>
          </a:p>
          <a:p>
            <a:pPr>
              <a:lnSpc>
                <a:spcPct val="120000"/>
              </a:lnSpc>
              <a:spcBef>
                <a:spcPts val="1200"/>
              </a:spcBef>
            </a:pPr>
            <a:r>
              <a:rPr lang="en-US" sz="2000" dirty="0" smtClean="0">
                <a:latin typeface="Times New Roman" pitchFamily="18" charset="0"/>
                <a:cs typeface="Times New Roman" pitchFamily="18" charset="0"/>
              </a:rPr>
              <a:t>This experience taught me that despite having fund how difficult it is to implement things in a country like Afghanistan .</a:t>
            </a:r>
          </a:p>
          <a:p>
            <a:pPr>
              <a:lnSpc>
                <a:spcPct val="120000"/>
              </a:lnSpc>
              <a:spcBef>
                <a:spcPts val="1200"/>
              </a:spcBef>
              <a:buNone/>
            </a:pPr>
            <a:endParaRPr lang="en-US" sz="2000" dirty="0" smtClean="0">
              <a:latin typeface="Times New Roman" pitchFamily="18" charset="0"/>
              <a:cs typeface="Times New Roman" pitchFamily="18" charset="0"/>
            </a:endParaRPr>
          </a:p>
          <a:p>
            <a:pPr>
              <a:lnSpc>
                <a:spcPct val="120000"/>
              </a:lnSpc>
              <a:spcBef>
                <a:spcPts val="1200"/>
              </a:spcBef>
            </a:pPr>
            <a:r>
              <a:rPr lang="en-US" sz="2000" dirty="0" smtClean="0">
                <a:latin typeface="Times New Roman" pitchFamily="18" charset="0"/>
                <a:cs typeface="Times New Roman" pitchFamily="18" charset="0"/>
              </a:rPr>
              <a:t>How to coordinate with the funding agencies and with the partners involved in the project .</a:t>
            </a:r>
          </a:p>
          <a:p>
            <a:pPr>
              <a:buNone/>
            </a:pP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91312"/>
          </a:xfrm>
        </p:spPr>
        <p:txBody>
          <a:bodyPr>
            <a:normAutofit/>
          </a:bodyPr>
          <a:lstStyle/>
          <a:p>
            <a:r>
              <a:rPr lang="en-US" sz="2800" dirty="0" smtClean="0">
                <a:latin typeface="Times New Roman" pitchFamily="18" charset="0"/>
                <a:cs typeface="Times New Roman" pitchFamily="18" charset="0"/>
              </a:rPr>
              <a:t>Introduction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normAutofit/>
          </a:bodyPr>
          <a:lstStyle/>
          <a:p>
            <a:pPr algn="just">
              <a:buNone/>
            </a:pPr>
            <a:r>
              <a:rPr lang="en-US" sz="2000" dirty="0" smtClean="0">
                <a:latin typeface="Times New Roman" pitchFamily="18" charset="0"/>
                <a:cs typeface="Times New Roman" pitchFamily="18" charset="0"/>
              </a:rPr>
              <a:t>Postpartum hemorrhage (PPH) is the single most important cause of maternal mortality worldwide, accounting for one-third of maternal deaths .</a:t>
            </a:r>
          </a:p>
          <a:p>
            <a:pPr algn="just">
              <a:buNone/>
            </a:pP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99% of these deaths occur in low-income countries in women who rarely receive prophylaxis because they give birth outside of a hospital setting .</a:t>
            </a:r>
          </a:p>
          <a:p>
            <a:pPr algn="just"/>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Failure of the uterus to contract adequately after child-birth  known as uterine </a:t>
            </a:r>
            <a:r>
              <a:rPr lang="en-US" sz="2000" dirty="0" err="1" smtClean="0">
                <a:latin typeface="Times New Roman" pitchFamily="18" charset="0"/>
                <a:cs typeface="Times New Roman" pitchFamily="18" charset="0"/>
              </a:rPr>
              <a:t>atony</a:t>
            </a:r>
            <a:r>
              <a:rPr lang="en-US" sz="2000" dirty="0" smtClean="0">
                <a:latin typeface="Times New Roman" pitchFamily="18" charset="0"/>
                <a:cs typeface="Times New Roman" pitchFamily="18" charset="0"/>
              </a:rPr>
              <a:t>  is the leading cause of PPH. </a:t>
            </a:r>
          </a:p>
          <a:p>
            <a:pPr algn="just">
              <a:buNone/>
            </a:pP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Postpartum hemorrhage is most preventable and treatable by Active management.(WHO).</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09600"/>
          </a:xfrm>
        </p:spPr>
        <p:txBody>
          <a:bodyPr>
            <a:normAutofit/>
          </a:bodyPr>
          <a:lstStyle/>
          <a:p>
            <a:r>
              <a:rPr lang="en-US" sz="3100" dirty="0" smtClean="0">
                <a:latin typeface="Times New Roman" pitchFamily="18" charset="0"/>
                <a:cs typeface="Times New Roman" pitchFamily="18" charset="0"/>
              </a:rPr>
              <a:t>Count-</a:t>
            </a:r>
            <a:endParaRPr lang="en-US" dirty="0"/>
          </a:p>
        </p:txBody>
      </p:sp>
      <p:sp>
        <p:nvSpPr>
          <p:cNvPr id="3" name="Content Placeholder 2"/>
          <p:cNvSpPr>
            <a:spLocks noGrp="1"/>
          </p:cNvSpPr>
          <p:nvPr>
            <p:ph idx="1"/>
          </p:nvPr>
        </p:nvSpPr>
        <p:spPr>
          <a:xfrm>
            <a:off x="301752" y="1524000"/>
            <a:ext cx="8503920" cy="4575048"/>
          </a:xfrm>
        </p:spPr>
        <p:txBody>
          <a:bodyPr>
            <a:normAutofit/>
          </a:bodyPr>
          <a:lstStyle/>
          <a:p>
            <a:r>
              <a:rPr lang="en-US" sz="2000" dirty="0" smtClean="0">
                <a:latin typeface="Times New Roman" pitchFamily="18" charset="0"/>
                <a:cs typeface="Times New Roman" pitchFamily="18" charset="0"/>
              </a:rPr>
              <a:t>Post partum hemorrhage is blood loss of more than 1000 ml after the delivery of the baby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Postpartum hemorrhage (PPH) due to </a:t>
            </a:r>
            <a:r>
              <a:rPr lang="en-US" sz="2000" dirty="0" err="1" smtClean="0">
                <a:latin typeface="Times New Roman" pitchFamily="18" charset="0"/>
                <a:cs typeface="Times New Roman" pitchFamily="18" charset="0"/>
              </a:rPr>
              <a:t>atonic</a:t>
            </a:r>
            <a:r>
              <a:rPr lang="en-US" sz="2000" dirty="0" smtClean="0">
                <a:latin typeface="Times New Roman" pitchFamily="18" charset="0"/>
                <a:cs typeface="Times New Roman" pitchFamily="18" charset="0"/>
              </a:rPr>
              <a:t> uterus (failure of the uterus to contract after delivery of the placenta) is the major cause of maternal mortality in Developing countries.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Once hemorrhage occurs, the woman's condition can rapidly deteriorate, requiring rapid re-</a:t>
            </a:r>
            <a:r>
              <a:rPr lang="en-US" sz="2000" dirty="0" err="1" smtClean="0">
                <a:latin typeface="Times New Roman" pitchFamily="18" charset="0"/>
                <a:cs typeface="Times New Roman" pitchFamily="18" charset="0"/>
              </a:rPr>
              <a:t>suscitation</a:t>
            </a:r>
            <a:r>
              <a:rPr lang="en-US" sz="2000" dirty="0" smtClean="0">
                <a:latin typeface="Times New Roman" pitchFamily="18" charset="0"/>
                <a:cs typeface="Times New Roman" pitchFamily="18" charset="0"/>
              </a:rPr>
              <a:t>, blood transfusion, and other costly and invasive measures.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2400" dirty="0" smtClean="0">
                <a:latin typeface="Times New Roman" pitchFamily="18" charset="0"/>
                <a:cs typeface="Times New Roman" pitchFamily="18" charset="0"/>
              </a:rPr>
              <a:t>Rational of the study</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31848"/>
            <a:ext cx="8503920" cy="3730752"/>
          </a:xfrm>
        </p:spPr>
        <p:txBody>
          <a:bodyPr>
            <a:normAutofit/>
          </a:bodyPr>
          <a:lstStyle/>
          <a:p>
            <a:pPr>
              <a:spcBef>
                <a:spcPts val="1200"/>
              </a:spcBef>
            </a:pPr>
            <a:r>
              <a:rPr lang="en-US" sz="2000" dirty="0" smtClean="0">
                <a:latin typeface="Times New Roman" pitchFamily="18" charset="0"/>
                <a:cs typeface="Times New Roman" pitchFamily="18" charset="0"/>
              </a:rPr>
              <a:t>The maternal mortality ratio in Afghanistan is 1600 per 100000 live births , one  of the highest in the world. </a:t>
            </a:r>
          </a:p>
          <a:p>
            <a:pPr>
              <a:spcBef>
                <a:spcPts val="1200"/>
              </a:spcBef>
            </a:pPr>
            <a:r>
              <a:rPr lang="en-US" sz="2000" dirty="0" smtClean="0">
                <a:latin typeface="Times New Roman" pitchFamily="18" charset="0"/>
                <a:cs typeface="Times New Roman" pitchFamily="18" charset="0"/>
              </a:rPr>
              <a:t>Hemorrhage is the most common cause of maternal mortality, responsible for about 38% of maternal deaths. </a:t>
            </a:r>
          </a:p>
          <a:p>
            <a:pPr>
              <a:spcBef>
                <a:spcPts val="1200"/>
              </a:spcBef>
            </a:pPr>
            <a:r>
              <a:rPr lang="en-US" sz="2000" dirty="0" smtClean="0">
                <a:latin typeface="Times New Roman" pitchFamily="18" charset="0"/>
                <a:cs typeface="Times New Roman" pitchFamily="18" charset="0"/>
              </a:rPr>
              <a:t>Knowledge plays a very important role in the above mentioned stats of Afghanistan as the literacy level of Afghanistan is very low . </a:t>
            </a:r>
          </a:p>
          <a:p>
            <a:pPr>
              <a:spcBef>
                <a:spcPts val="1200"/>
              </a:spcBef>
            </a:pPr>
            <a:r>
              <a:rPr lang="en-US" sz="2000" dirty="0" smtClean="0">
                <a:latin typeface="Times New Roman" pitchFamily="18" charset="0"/>
                <a:cs typeface="Times New Roman" pitchFamily="18" charset="0"/>
              </a:rPr>
              <a:t>Women are not aware about what post partum hemorrhage is basically and how fatal it can be </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400" dirty="0" smtClean="0">
                <a:latin typeface="Times New Roman" pitchFamily="18" charset="0"/>
                <a:cs typeface="Times New Roman" pitchFamily="18" charset="0"/>
              </a:rPr>
              <a:t>COUNT-</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953000"/>
          </a:xfrm>
        </p:spPr>
        <p:txBody>
          <a:bodyPr>
            <a:normAutofit/>
          </a:bodyPr>
          <a:lstStyle/>
          <a:p>
            <a:pPr>
              <a:spcBef>
                <a:spcPts val="1200"/>
              </a:spcBef>
            </a:pPr>
            <a:r>
              <a:rPr lang="en-US" sz="2000" dirty="0" smtClean="0">
                <a:latin typeface="Times New Roman" pitchFamily="18" charset="0"/>
                <a:cs typeface="Times New Roman" pitchFamily="18" charset="0"/>
              </a:rPr>
              <a:t>PPH intervention offers an appropriate and feasible method to the MOPH to reduce PPH, ultimately supporting the Millennium Development Goal to reduce maternal mortality by 75% by 2015. Taking the intervention to a larger scale will enable the MOPH to:</a:t>
            </a:r>
          </a:p>
          <a:p>
            <a:pPr>
              <a:spcBef>
                <a:spcPts val="1200"/>
              </a:spcBef>
            </a:pPr>
            <a:r>
              <a:rPr lang="en-US" sz="2000" dirty="0" smtClean="0">
                <a:latin typeface="Times New Roman" pitchFamily="18" charset="0"/>
                <a:cs typeface="Times New Roman" pitchFamily="18" charset="0"/>
              </a:rPr>
              <a:t>Provide coverage of a PPH prevention method to a large number of beneficiaries;</a:t>
            </a:r>
          </a:p>
          <a:p>
            <a:pPr lvl="0">
              <a:spcBef>
                <a:spcPts val="1200"/>
              </a:spcBef>
            </a:pPr>
            <a:r>
              <a:rPr lang="en-US" sz="2000" dirty="0" smtClean="0">
                <a:latin typeface="Times New Roman" pitchFamily="18" charset="0"/>
                <a:cs typeface="Times New Roman" pitchFamily="18" charset="0"/>
              </a:rPr>
              <a:t>Contribute to wider accessibility of health care services and preventative measures among those who need it most, ultimately leading towards more equitable services; and</a:t>
            </a:r>
          </a:p>
          <a:p>
            <a:pPr lvl="0">
              <a:spcBef>
                <a:spcPts val="1200"/>
              </a:spcBef>
            </a:pPr>
            <a:r>
              <a:rPr lang="en-US" sz="2000" dirty="0" smtClean="0">
                <a:latin typeface="Times New Roman" pitchFamily="18" charset="0"/>
                <a:cs typeface="Times New Roman" pitchFamily="18" charset="0"/>
              </a:rPr>
              <a:t>Reach one of the country’s most vulnerable populations.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814</TotalTime>
  <Words>2081</Words>
  <Application>Microsoft Office PowerPoint</Application>
  <PresentationFormat>On-screen Show (4:3)</PresentationFormat>
  <Paragraphs>340</Paragraphs>
  <Slides>41</Slides>
  <Notes>20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“To determine effectiveness of expansion of the post partum heamorrhage program in the target area of afghanistan” </vt:lpstr>
      <vt:lpstr>Slide 2</vt:lpstr>
      <vt:lpstr>Afghanistan centre for training and development(ACTD)</vt:lpstr>
      <vt:lpstr>Vision and Mission </vt:lpstr>
      <vt:lpstr>Learning from the organization  </vt:lpstr>
      <vt:lpstr>Introduction</vt:lpstr>
      <vt:lpstr>Count-</vt:lpstr>
      <vt:lpstr>Rational of the study</vt:lpstr>
      <vt:lpstr>COUNT-</vt:lpstr>
      <vt:lpstr>Objective</vt:lpstr>
      <vt:lpstr>Uterotonic protection coverage</vt:lpstr>
      <vt:lpstr>Methodology</vt:lpstr>
      <vt:lpstr>Sample size.- The sample size was estimated to be 408 recently delivered women (17 recently delivered women for each selected village</vt:lpstr>
      <vt:lpstr>Slide 14</vt:lpstr>
      <vt:lpstr>Slide 15</vt:lpstr>
      <vt:lpstr>Results and findings</vt:lpstr>
      <vt:lpstr>Exposure of Misoprostol</vt:lpstr>
      <vt:lpstr>Count-</vt:lpstr>
      <vt:lpstr>Info about no of tablet should be taken</vt:lpstr>
      <vt:lpstr>Live virginal birth</vt:lpstr>
      <vt:lpstr>Who delivered him/her</vt:lpstr>
      <vt:lpstr>Section 2-Uterotonic protection coverage-</vt:lpstr>
      <vt:lpstr>Count- when did get the injection</vt:lpstr>
      <vt:lpstr>Did you take the Misoprostol</vt:lpstr>
      <vt:lpstr>How many tablet did you take </vt:lpstr>
      <vt:lpstr>Uterotonic coverage by wealth index</vt:lpstr>
      <vt:lpstr>Section3-acceptablity</vt:lpstr>
      <vt:lpstr>Slide 28</vt:lpstr>
      <vt:lpstr>Slide 29</vt:lpstr>
      <vt:lpstr>Slide 30</vt:lpstr>
      <vt:lpstr>Section 4- characteristic of the respondent-</vt:lpstr>
      <vt:lpstr>Ethnic Background </vt:lpstr>
      <vt:lpstr>Distance from the health facility</vt:lpstr>
      <vt:lpstr>Conclusion:</vt:lpstr>
      <vt:lpstr>Slide 35</vt:lpstr>
      <vt:lpstr>Recommendations:</vt:lpstr>
      <vt:lpstr>Slide 37</vt:lpstr>
      <vt:lpstr>References:</vt:lpstr>
      <vt:lpstr>Slide 39</vt:lpstr>
      <vt:lpstr>Slide 40</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determine the knowledge of the community  related to post partum hemorrhage in the target areas of AFGHANISTAN </dc:title>
  <dc:creator>IIHMR</dc:creator>
  <cp:lastModifiedBy>pgdhm</cp:lastModifiedBy>
  <cp:revision>132</cp:revision>
  <dcterms:created xsi:type="dcterms:W3CDTF">2012-05-06T10:02:52Z</dcterms:created>
  <dcterms:modified xsi:type="dcterms:W3CDTF">2012-06-05T07:41:59Z</dcterms:modified>
</cp:coreProperties>
</file>