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257" r:id="rId3"/>
    <p:sldId id="289" r:id="rId4"/>
    <p:sldId id="285" r:id="rId5"/>
    <p:sldId id="286" r:id="rId6"/>
    <p:sldId id="275" r:id="rId7"/>
    <p:sldId id="287" r:id="rId8"/>
    <p:sldId id="288" r:id="rId9"/>
    <p:sldId id="276" r:id="rId10"/>
    <p:sldId id="259" r:id="rId11"/>
    <p:sldId id="260" r:id="rId12"/>
    <p:sldId id="261" r:id="rId13"/>
    <p:sldId id="262" r:id="rId14"/>
    <p:sldId id="263" r:id="rId15"/>
    <p:sldId id="264" r:id="rId16"/>
    <p:sldId id="265" r:id="rId17"/>
    <p:sldId id="267" r:id="rId18"/>
    <p:sldId id="266" r:id="rId19"/>
    <p:sldId id="268" r:id="rId20"/>
    <p:sldId id="269" r:id="rId21"/>
    <p:sldId id="270" r:id="rId22"/>
    <p:sldId id="271" r:id="rId23"/>
    <p:sldId id="272" r:id="rId24"/>
    <p:sldId id="273" r:id="rId25"/>
    <p:sldId id="274" r:id="rId26"/>
    <p:sldId id="278" r:id="rId27"/>
    <p:sldId id="279" r:id="rId28"/>
    <p:sldId id="280" r:id="rId29"/>
    <p:sldId id="281" r:id="rId30"/>
    <p:sldId id="282" r:id="rId31"/>
    <p:sldId id="283" r:id="rId32"/>
    <p:sldId id="284"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5" autoAdjust="0"/>
    <p:restoredTop sz="94660"/>
  </p:normalViewPr>
  <p:slideViewPr>
    <p:cSldViewPr>
      <p:cViewPr varScale="1">
        <p:scale>
          <a:sx n="69" d="100"/>
          <a:sy n="69"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pankaj.sharma\My%20Documents\Downloads\Copy%20of%20Tables%20&amp;%20Graph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My%20Documents\NeO%201\ICRA\KHSDRP\Report%20preparation\SC-PHC%20Done\Copy%20of%20Tables%20&amp;%20Graphs_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pankaj.sharma\Desktop\KHSDRP\KHSDRP%20Report\PHC\Copy%20of%20Tables%20&amp;%20Graphs_V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pankaj.sharma\Desktop\KHSDRP\KHSDRP%20Report\SC\Icra%20rep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pankaj.sharma\Desktop\KHSDRP\KHSDRP%20Report\SC\Icra%20repor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pankaj.sharma\My%20Documents\Downloads\Copy%20of%20Tables%20&amp;%20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pankaj.sharma\My%20Documents\Downloads\Copy%20of%20Tables%20&amp;%20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pankaj.sharma\Desktop\KHSDRP\KHSDRP%20Report\PHC\Copy%20of%20Tables%20&amp;%20Graphs_V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My%20Documents\NeO%201\ICRA\KHSDRP\Report%20preparation\SC-PHC%20Done\Copy%20of%20Tables%20&amp;%20Graphs_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My%20Documents\NeO%201\ICRA\KHSDRP\Report%20preparation\SC-PHC%20Done\Copy%20of%20Tables%20&amp;%20Graphs_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400"/>
            </a:pPr>
            <a:r>
              <a:rPr lang="en-US" sz="1400"/>
              <a:t>Percentage of SCs with availability of trained manpower</a:t>
            </a:r>
          </a:p>
        </c:rich>
      </c:tx>
      <c:layout/>
    </c:title>
    <c:plotArea>
      <c:layout/>
      <c:barChart>
        <c:barDir val="col"/>
        <c:grouping val="stacked"/>
        <c:ser>
          <c:idx val="0"/>
          <c:order val="0"/>
          <c:dLbls>
            <c:dLbl>
              <c:idx val="0"/>
              <c:layout>
                <c:manualLayout>
                  <c:x val="1.9755629541598469E-17"/>
                  <c:y val="-9.9373170287310283E-2"/>
                </c:manualLayout>
              </c:layout>
              <c:dLblPos val="inEnd"/>
              <c:showVal val="1"/>
            </c:dLbl>
            <c:dLbl>
              <c:idx val="1"/>
              <c:layout>
                <c:manualLayout>
                  <c:x val="0"/>
                  <c:y val="-0.11830139319917381"/>
                </c:manualLayout>
              </c:layout>
              <c:dLblPos val="inEnd"/>
              <c:showVal val="1"/>
            </c:dLbl>
            <c:dLbl>
              <c:idx val="2"/>
              <c:layout>
                <c:manualLayout>
                  <c:x val="0"/>
                  <c:y val="-9.9373170287310283E-2"/>
                </c:manualLayout>
              </c:layout>
              <c:dLblPos val="inEnd"/>
              <c:showVal val="1"/>
            </c:dLbl>
            <c:dLbl>
              <c:idx val="3"/>
              <c:layout>
                <c:manualLayout>
                  <c:x val="0"/>
                  <c:y val="-0.10883728174324472"/>
                </c:manualLayout>
              </c:layout>
              <c:dLblPos val="inEnd"/>
              <c:showVal val="1"/>
            </c:dLbl>
            <c:dLbl>
              <c:idx val="4"/>
              <c:layout>
                <c:manualLayout>
                  <c:x val="7.9022518166392274E-17"/>
                  <c:y val="-9.93731702873102E-2"/>
                </c:manualLayout>
              </c:layout>
              <c:dLblPos val="inEnd"/>
              <c:showVal val="1"/>
            </c:dLbl>
            <c:dLbl>
              <c:idx val="5"/>
              <c:layout>
                <c:manualLayout>
                  <c:x val="0"/>
                  <c:y val="-9.4641114559343167E-2"/>
                </c:manualLayout>
              </c:layout>
              <c:dLblPos val="inEnd"/>
              <c:showVal val="1"/>
            </c:dLbl>
            <c:dLbl>
              <c:idx val="6"/>
              <c:layout>
                <c:manualLayout>
                  <c:x val="0"/>
                  <c:y val="-0.13722961611104753"/>
                </c:manualLayout>
              </c:layout>
              <c:dLblPos val="inEnd"/>
              <c:showVal val="1"/>
            </c:dLbl>
            <c:txPr>
              <a:bodyPr/>
              <a:lstStyle/>
              <a:p>
                <a:pPr>
                  <a:defRPr lang="en-US"/>
                </a:pPr>
                <a:endParaRPr lang="en-US"/>
              </a:p>
            </c:txPr>
            <c:dLblPos val="inEnd"/>
            <c:showVal val="1"/>
          </c:dLbls>
          <c:cat>
            <c:strRef>
              <c:f>Sheet1!$H$2:$H$8</c:f>
              <c:strCache>
                <c:ptCount val="7"/>
                <c:pt idx="0">
                  <c:v>SBA</c:v>
                </c:pt>
                <c:pt idx="1">
                  <c:v>NBC</c:v>
                </c:pt>
                <c:pt idx="2">
                  <c:v>UIP</c:v>
                </c:pt>
                <c:pt idx="3">
                  <c:v>IUD Insertion</c:v>
                </c:pt>
                <c:pt idx="4">
                  <c:v>Diarrhoea control &amp; ORS use</c:v>
                </c:pt>
                <c:pt idx="5">
                  <c:v>ARI</c:v>
                </c:pt>
                <c:pt idx="6">
                  <c:v>NP</c:v>
                </c:pt>
              </c:strCache>
            </c:strRef>
          </c:cat>
          <c:val>
            <c:numRef>
              <c:f>Sheet1!$I$2:$I$8</c:f>
              <c:numCache>
                <c:formatCode>General</c:formatCode>
                <c:ptCount val="7"/>
                <c:pt idx="0">
                  <c:v>35.5</c:v>
                </c:pt>
                <c:pt idx="1">
                  <c:v>34.5</c:v>
                </c:pt>
                <c:pt idx="2">
                  <c:v>54.8</c:v>
                </c:pt>
                <c:pt idx="3">
                  <c:v>55.6</c:v>
                </c:pt>
                <c:pt idx="4">
                  <c:v>48</c:v>
                </c:pt>
                <c:pt idx="5">
                  <c:v>39.5</c:v>
                </c:pt>
                <c:pt idx="6">
                  <c:v>59.3</c:v>
                </c:pt>
              </c:numCache>
            </c:numRef>
          </c:val>
        </c:ser>
        <c:overlap val="100"/>
        <c:axId val="39563648"/>
        <c:axId val="39565184"/>
      </c:barChart>
      <c:catAx>
        <c:axId val="39563648"/>
        <c:scaling>
          <c:orientation val="minMax"/>
        </c:scaling>
        <c:axPos val="b"/>
        <c:tickLblPos val="nextTo"/>
        <c:txPr>
          <a:bodyPr/>
          <a:lstStyle/>
          <a:p>
            <a:pPr>
              <a:defRPr lang="en-US"/>
            </a:pPr>
            <a:endParaRPr lang="en-US"/>
          </a:p>
        </c:txPr>
        <c:crossAx val="39565184"/>
        <c:crosses val="autoZero"/>
        <c:auto val="1"/>
        <c:lblAlgn val="ctr"/>
        <c:lblOffset val="100"/>
      </c:catAx>
      <c:valAx>
        <c:axId val="39565184"/>
        <c:scaling>
          <c:orientation val="minMax"/>
        </c:scaling>
        <c:axPos val="l"/>
        <c:title>
          <c:tx>
            <c:rich>
              <a:bodyPr/>
              <a:lstStyle/>
              <a:p>
                <a:pPr>
                  <a:defRPr lang="en-US"/>
                </a:pPr>
                <a:r>
                  <a:rPr lang="en-US"/>
                  <a:t>Percentage of SCs</a:t>
                </a:r>
              </a:p>
            </c:rich>
          </c:tx>
          <c:layout>
            <c:manualLayout>
              <c:xMode val="edge"/>
              <c:yMode val="edge"/>
              <c:x val="3.0555594680733211E-2"/>
              <c:y val="0.27861598920645775"/>
            </c:manualLayout>
          </c:layout>
        </c:title>
        <c:numFmt formatCode="General" sourceLinked="1"/>
        <c:tickLblPos val="nextTo"/>
        <c:txPr>
          <a:bodyPr/>
          <a:lstStyle/>
          <a:p>
            <a:pPr>
              <a:defRPr lang="en-US"/>
            </a:pPr>
            <a:endParaRPr lang="en-US"/>
          </a:p>
        </c:txPr>
        <c:crossAx val="39563648"/>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200"/>
            </a:pPr>
            <a:r>
              <a:rPr lang="en-US" sz="1200"/>
              <a:t>Essential Medical Infrastructure at PHCs</a:t>
            </a:r>
          </a:p>
        </c:rich>
      </c:tx>
      <c:layout/>
    </c:title>
    <c:plotArea>
      <c:layout/>
      <c:barChart>
        <c:barDir val="col"/>
        <c:grouping val="clustered"/>
        <c:ser>
          <c:idx val="0"/>
          <c:order val="0"/>
          <c:dLbls>
            <c:dLbl>
              <c:idx val="0"/>
              <c:layout/>
              <c:tx>
                <c:rich>
                  <a:bodyPr/>
                  <a:lstStyle/>
                  <a:p>
                    <a:r>
                      <a:rPr lang="en-US"/>
                      <a:t>64%</a:t>
                    </a:r>
                  </a:p>
                </c:rich>
              </c:tx>
              <c:showVal val="1"/>
            </c:dLbl>
            <c:dLbl>
              <c:idx val="1"/>
              <c:layout/>
              <c:tx>
                <c:rich>
                  <a:bodyPr/>
                  <a:lstStyle/>
                  <a:p>
                    <a:r>
                      <a:rPr lang="en-US"/>
                      <a:t>90%</a:t>
                    </a:r>
                  </a:p>
                </c:rich>
              </c:tx>
              <c:showVal val="1"/>
            </c:dLbl>
            <c:dLbl>
              <c:idx val="2"/>
              <c:layout/>
              <c:tx>
                <c:rich>
                  <a:bodyPr/>
                  <a:lstStyle/>
                  <a:p>
                    <a:r>
                      <a:rPr lang="en-US"/>
                      <a:t>98%</a:t>
                    </a:r>
                  </a:p>
                </c:rich>
              </c:tx>
              <c:showVal val="1"/>
            </c:dLbl>
            <c:dLbl>
              <c:idx val="3"/>
              <c:layout/>
              <c:tx>
                <c:rich>
                  <a:bodyPr/>
                  <a:lstStyle/>
                  <a:p>
                    <a:r>
                      <a:rPr lang="en-US"/>
                      <a:t>85%</a:t>
                    </a:r>
                  </a:p>
                </c:rich>
              </c:tx>
              <c:showVal val="1"/>
            </c:dLbl>
            <c:txPr>
              <a:bodyPr/>
              <a:lstStyle/>
              <a:p>
                <a:pPr>
                  <a:defRPr lang="en-US"/>
                </a:pPr>
                <a:endParaRPr lang="en-US"/>
              </a:p>
            </c:txPr>
            <c:showVal val="1"/>
          </c:dLbls>
          <c:cat>
            <c:strRef>
              <c:f>Sheet1!$C$140:$F$140</c:f>
              <c:strCache>
                <c:ptCount val="4"/>
                <c:pt idx="0">
                  <c:v>Operation Theatre </c:v>
                </c:pt>
                <c:pt idx="1">
                  <c:v>Labour Room/ IUD room</c:v>
                </c:pt>
                <c:pt idx="2">
                  <c:v>Outpatient Room</c:v>
                </c:pt>
                <c:pt idx="3">
                  <c:v>Injection room / dressing room</c:v>
                </c:pt>
              </c:strCache>
            </c:strRef>
          </c:cat>
          <c:val>
            <c:numRef>
              <c:f>Sheet1!$C$141:$F$141</c:f>
              <c:numCache>
                <c:formatCode>0</c:formatCode>
                <c:ptCount val="4"/>
                <c:pt idx="0">
                  <c:v>63.6</c:v>
                </c:pt>
                <c:pt idx="1">
                  <c:v>89.533333333333289</c:v>
                </c:pt>
                <c:pt idx="2">
                  <c:v>98.2</c:v>
                </c:pt>
                <c:pt idx="3">
                  <c:v>85.066666666666663</c:v>
                </c:pt>
              </c:numCache>
            </c:numRef>
          </c:val>
        </c:ser>
        <c:axId val="48991616"/>
        <c:axId val="48911488"/>
      </c:barChart>
      <c:catAx>
        <c:axId val="48991616"/>
        <c:scaling>
          <c:orientation val="minMax"/>
        </c:scaling>
        <c:axPos val="b"/>
        <c:majorTickMark val="none"/>
        <c:tickLblPos val="nextTo"/>
        <c:txPr>
          <a:bodyPr/>
          <a:lstStyle/>
          <a:p>
            <a:pPr>
              <a:defRPr lang="en-US"/>
            </a:pPr>
            <a:endParaRPr lang="en-US"/>
          </a:p>
        </c:txPr>
        <c:crossAx val="48911488"/>
        <c:crosses val="autoZero"/>
        <c:auto val="1"/>
        <c:lblAlgn val="ctr"/>
        <c:lblOffset val="100"/>
      </c:catAx>
      <c:valAx>
        <c:axId val="48911488"/>
        <c:scaling>
          <c:orientation val="minMax"/>
        </c:scaling>
        <c:axPos val="l"/>
        <c:title>
          <c:tx>
            <c:rich>
              <a:bodyPr/>
              <a:lstStyle/>
              <a:p>
                <a:pPr>
                  <a:defRPr lang="en-US"/>
                </a:pPr>
                <a:r>
                  <a:rPr lang="en-US"/>
                  <a:t>% of PHC with essential medical infrastructure</a:t>
                </a:r>
              </a:p>
            </c:rich>
          </c:tx>
          <c:layout>
            <c:manualLayout>
              <c:xMode val="edge"/>
              <c:yMode val="edge"/>
              <c:x val="2.7250988065534491E-2"/>
              <c:y val="0.13924778922085956"/>
            </c:manualLayout>
          </c:layout>
        </c:title>
        <c:numFmt formatCode="0" sourceLinked="1"/>
        <c:majorTickMark val="none"/>
        <c:tickLblPos val="nextTo"/>
        <c:txPr>
          <a:bodyPr/>
          <a:lstStyle/>
          <a:p>
            <a:pPr>
              <a:defRPr lang="en-US"/>
            </a:pPr>
            <a:endParaRPr lang="en-US"/>
          </a:p>
        </c:txPr>
        <c:crossAx val="48991616"/>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050"/>
            </a:pPr>
            <a:r>
              <a:rPr lang="en-US" sz="1050"/>
              <a:t>Availability  and functionality of equipments at PHCs   </a:t>
            </a:r>
          </a:p>
        </c:rich>
      </c:tx>
      <c:layout/>
    </c:title>
    <c:plotArea>
      <c:layout/>
      <c:barChart>
        <c:barDir val="col"/>
        <c:grouping val="clustered"/>
        <c:ser>
          <c:idx val="0"/>
          <c:order val="0"/>
          <c:tx>
            <c:strRef>
              <c:f>Sheet1!$AC$27</c:f>
              <c:strCache>
                <c:ptCount val="1"/>
                <c:pt idx="0">
                  <c:v>Availability</c:v>
                </c:pt>
              </c:strCache>
            </c:strRef>
          </c:tx>
          <c:dLbls>
            <c:txPr>
              <a:bodyPr/>
              <a:lstStyle/>
              <a:p>
                <a:pPr>
                  <a:defRPr lang="en-US"/>
                </a:pPr>
                <a:endParaRPr lang="en-US"/>
              </a:p>
            </c:txPr>
            <c:showVal val="1"/>
          </c:dLbls>
          <c:cat>
            <c:strRef>
              <c:f>Sheet1!$AB$28:$AB$34</c:f>
              <c:strCache>
                <c:ptCount val="7"/>
                <c:pt idx="0">
                  <c:v>Steam sterilizer</c:v>
                </c:pt>
                <c:pt idx="1">
                  <c:v>Suction Apparatus </c:v>
                </c:pt>
                <c:pt idx="2">
                  <c:v>Oxygen Cylinder</c:v>
                </c:pt>
                <c:pt idx="3">
                  <c:v>Fumigation machine</c:v>
                </c:pt>
                <c:pt idx="4">
                  <c:v>Radiant warmer</c:v>
                </c:pt>
                <c:pt idx="5">
                  <c:v>Phototherapy unit</c:v>
                </c:pt>
                <c:pt idx="6">
                  <c:v>Autoclave</c:v>
                </c:pt>
              </c:strCache>
            </c:strRef>
          </c:cat>
          <c:val>
            <c:numRef>
              <c:f>Sheet1!$AC$28:$AC$34</c:f>
              <c:numCache>
                <c:formatCode>0</c:formatCode>
                <c:ptCount val="7"/>
                <c:pt idx="0">
                  <c:v>66.36666666666666</c:v>
                </c:pt>
                <c:pt idx="1">
                  <c:v>77.8</c:v>
                </c:pt>
                <c:pt idx="2">
                  <c:v>80.36666666666666</c:v>
                </c:pt>
                <c:pt idx="3">
                  <c:v>26.1</c:v>
                </c:pt>
                <c:pt idx="4">
                  <c:v>48.8</c:v>
                </c:pt>
                <c:pt idx="5">
                  <c:v>13.033333333333333</c:v>
                </c:pt>
                <c:pt idx="6">
                  <c:v>76.7</c:v>
                </c:pt>
              </c:numCache>
            </c:numRef>
          </c:val>
        </c:ser>
        <c:ser>
          <c:idx val="1"/>
          <c:order val="1"/>
          <c:tx>
            <c:strRef>
              <c:f>Sheet1!$AD$27</c:f>
              <c:strCache>
                <c:ptCount val="1"/>
                <c:pt idx="0">
                  <c:v>Functionality</c:v>
                </c:pt>
              </c:strCache>
            </c:strRef>
          </c:tx>
          <c:dLbls>
            <c:txPr>
              <a:bodyPr/>
              <a:lstStyle/>
              <a:p>
                <a:pPr>
                  <a:defRPr lang="en-US"/>
                </a:pPr>
                <a:endParaRPr lang="en-US"/>
              </a:p>
            </c:txPr>
            <c:showVal val="1"/>
          </c:dLbls>
          <c:cat>
            <c:strRef>
              <c:f>Sheet1!$AB$28:$AB$34</c:f>
              <c:strCache>
                <c:ptCount val="7"/>
                <c:pt idx="0">
                  <c:v>Steam sterilizer</c:v>
                </c:pt>
                <c:pt idx="1">
                  <c:v>Suction Apparatus </c:v>
                </c:pt>
                <c:pt idx="2">
                  <c:v>Oxygen Cylinder</c:v>
                </c:pt>
                <c:pt idx="3">
                  <c:v>Fumigation machine</c:v>
                </c:pt>
                <c:pt idx="4">
                  <c:v>Radiant warmer</c:v>
                </c:pt>
                <c:pt idx="5">
                  <c:v>Phototherapy unit</c:v>
                </c:pt>
                <c:pt idx="6">
                  <c:v>Autoclave</c:v>
                </c:pt>
              </c:strCache>
            </c:strRef>
          </c:cat>
          <c:val>
            <c:numRef>
              <c:f>Sheet1!$AD$28:$AD$34</c:f>
              <c:numCache>
                <c:formatCode>General</c:formatCode>
                <c:ptCount val="7"/>
                <c:pt idx="0">
                  <c:v>89</c:v>
                </c:pt>
                <c:pt idx="1">
                  <c:v>93</c:v>
                </c:pt>
                <c:pt idx="2">
                  <c:v>94</c:v>
                </c:pt>
                <c:pt idx="3">
                  <c:v>86</c:v>
                </c:pt>
                <c:pt idx="4">
                  <c:v>96</c:v>
                </c:pt>
                <c:pt idx="5">
                  <c:v>98</c:v>
                </c:pt>
                <c:pt idx="6">
                  <c:v>89</c:v>
                </c:pt>
              </c:numCache>
            </c:numRef>
          </c:val>
        </c:ser>
        <c:axId val="48945792"/>
        <c:axId val="49095040"/>
      </c:barChart>
      <c:catAx>
        <c:axId val="48945792"/>
        <c:scaling>
          <c:orientation val="minMax"/>
        </c:scaling>
        <c:axPos val="b"/>
        <c:majorTickMark val="none"/>
        <c:tickLblPos val="nextTo"/>
        <c:txPr>
          <a:bodyPr/>
          <a:lstStyle/>
          <a:p>
            <a:pPr>
              <a:defRPr lang="en-US"/>
            </a:pPr>
            <a:endParaRPr lang="en-US"/>
          </a:p>
        </c:txPr>
        <c:crossAx val="49095040"/>
        <c:crosses val="autoZero"/>
        <c:auto val="1"/>
        <c:lblAlgn val="ctr"/>
        <c:lblOffset val="100"/>
      </c:catAx>
      <c:valAx>
        <c:axId val="49095040"/>
        <c:scaling>
          <c:orientation val="minMax"/>
        </c:scaling>
        <c:axPos val="l"/>
        <c:title>
          <c:tx>
            <c:rich>
              <a:bodyPr/>
              <a:lstStyle/>
              <a:p>
                <a:pPr>
                  <a:defRPr lang="en-US"/>
                </a:pPr>
                <a:r>
                  <a:rPr lang="en-US"/>
                  <a:t>Percentage of PHCs  </a:t>
                </a:r>
              </a:p>
              <a:p>
                <a:pPr>
                  <a:defRPr lang="en-US"/>
                </a:pPr>
                <a:endParaRPr lang="en-US"/>
              </a:p>
            </c:rich>
          </c:tx>
          <c:layout/>
        </c:title>
        <c:numFmt formatCode="0" sourceLinked="1"/>
        <c:tickLblPos val="nextTo"/>
        <c:txPr>
          <a:bodyPr/>
          <a:lstStyle/>
          <a:p>
            <a:pPr>
              <a:defRPr lang="en-US"/>
            </a:pPr>
            <a:endParaRPr lang="en-US"/>
          </a:p>
        </c:txPr>
        <c:crossAx val="48945792"/>
        <c:crosses val="autoZero"/>
        <c:crossBetween val="between"/>
      </c:valAx>
    </c:plotArea>
    <c:legend>
      <c:legendPos val="t"/>
      <c:layout/>
      <c:txPr>
        <a:bodyPr/>
        <a:lstStyle/>
        <a:p>
          <a:pPr>
            <a:defRPr lang="en-US"/>
          </a:pPr>
          <a:endParaRPr lang="en-US"/>
        </a:p>
      </c:txPr>
    </c:legend>
    <c:plotVisOnly val="1"/>
  </c:chart>
  <c:txPr>
    <a:bodyPr/>
    <a:lstStyle/>
    <a:p>
      <a:pPr>
        <a:defRPr sz="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200"/>
            </a:pPr>
            <a:r>
              <a:rPr lang="en-US" sz="1200"/>
              <a:t>Percentage  of SCs with availability of utilities </a:t>
            </a:r>
          </a:p>
        </c:rich>
      </c:tx>
      <c:layout/>
    </c:title>
    <c:plotArea>
      <c:layout>
        <c:manualLayout>
          <c:layoutTarget val="inner"/>
          <c:xMode val="edge"/>
          <c:yMode val="edge"/>
          <c:x val="0.14497465065664952"/>
          <c:y val="0.19043841544207157"/>
          <c:w val="0.76163876222305471"/>
          <c:h val="0.49449730242053075"/>
        </c:manualLayout>
      </c:layout>
      <c:barChart>
        <c:barDir val="col"/>
        <c:grouping val="clustered"/>
        <c:ser>
          <c:idx val="0"/>
          <c:order val="0"/>
          <c:dLbls>
            <c:dLbl>
              <c:idx val="0"/>
              <c:layout>
                <c:manualLayout>
                  <c:x val="0"/>
                  <c:y val="-8.2936494979300251E-2"/>
                </c:manualLayout>
              </c:layout>
              <c:dLblPos val="inEnd"/>
              <c:showVal val="1"/>
            </c:dLbl>
            <c:dLbl>
              <c:idx val="1"/>
              <c:layout>
                <c:manualLayout>
                  <c:x val="0"/>
                  <c:y val="-9.1666652345543248E-2"/>
                </c:manualLayout>
              </c:layout>
              <c:dLblPos val="inEnd"/>
              <c:showVal val="1"/>
            </c:dLbl>
            <c:dLbl>
              <c:idx val="2"/>
              <c:layout>
                <c:manualLayout>
                  <c:x val="0"/>
                  <c:y val="-4.8015865514331721E-2"/>
                </c:manualLayout>
              </c:layout>
              <c:dLblPos val="inEnd"/>
              <c:showVal val="1"/>
            </c:dLbl>
            <c:txPr>
              <a:bodyPr/>
              <a:lstStyle/>
              <a:p>
                <a:pPr>
                  <a:defRPr lang="en-US"/>
                </a:pPr>
                <a:endParaRPr lang="en-US"/>
              </a:p>
            </c:txPr>
            <c:dLblPos val="inEnd"/>
            <c:showVal val="1"/>
          </c:dLbls>
          <c:cat>
            <c:strRef>
              <c:f>Sheet6!$B$13:$B$15</c:f>
              <c:strCache>
                <c:ptCount val="3"/>
                <c:pt idx="0">
                  <c:v>regular electricity supply</c:v>
                </c:pt>
                <c:pt idx="1">
                  <c:v>24x7 running water supply</c:v>
                </c:pt>
                <c:pt idx="2">
                  <c:v>Power back up</c:v>
                </c:pt>
              </c:strCache>
            </c:strRef>
          </c:cat>
          <c:val>
            <c:numRef>
              <c:f>Sheet6!$C$13:$C$15</c:f>
              <c:numCache>
                <c:formatCode>General</c:formatCode>
                <c:ptCount val="3"/>
                <c:pt idx="0">
                  <c:v>52.5</c:v>
                </c:pt>
                <c:pt idx="1">
                  <c:v>38.5</c:v>
                </c:pt>
                <c:pt idx="2">
                  <c:v>4.5999999999999996</c:v>
                </c:pt>
              </c:numCache>
            </c:numRef>
          </c:val>
        </c:ser>
        <c:axId val="39651584"/>
        <c:axId val="39661568"/>
      </c:barChart>
      <c:catAx>
        <c:axId val="39651584"/>
        <c:scaling>
          <c:orientation val="minMax"/>
        </c:scaling>
        <c:axPos val="b"/>
        <c:tickLblPos val="nextTo"/>
        <c:txPr>
          <a:bodyPr/>
          <a:lstStyle/>
          <a:p>
            <a:pPr>
              <a:defRPr lang="en-US"/>
            </a:pPr>
            <a:endParaRPr lang="en-US"/>
          </a:p>
        </c:txPr>
        <c:crossAx val="39661568"/>
        <c:crosses val="autoZero"/>
        <c:auto val="1"/>
        <c:lblAlgn val="ctr"/>
        <c:lblOffset val="100"/>
      </c:catAx>
      <c:valAx>
        <c:axId val="39661568"/>
        <c:scaling>
          <c:orientation val="minMax"/>
        </c:scaling>
        <c:axPos val="l"/>
        <c:title>
          <c:tx>
            <c:rich>
              <a:bodyPr rot="-5400000" vert="horz"/>
              <a:lstStyle/>
              <a:p>
                <a:pPr>
                  <a:defRPr lang="en-US"/>
                </a:pPr>
                <a:r>
                  <a:rPr lang="en-US"/>
                  <a:t>PERCENTAGE of SCs</a:t>
                </a:r>
              </a:p>
            </c:rich>
          </c:tx>
          <c:layout/>
        </c:title>
        <c:numFmt formatCode="General" sourceLinked="1"/>
        <c:tickLblPos val="nextTo"/>
        <c:txPr>
          <a:bodyPr/>
          <a:lstStyle/>
          <a:p>
            <a:pPr>
              <a:defRPr lang="en-US"/>
            </a:pPr>
            <a:endParaRPr lang="en-US"/>
          </a:p>
        </c:txPr>
        <c:crossAx val="3965158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200"/>
            </a:pPr>
            <a:r>
              <a:rPr lang="en-US" sz="1200"/>
              <a:t>Percentage of SCs with availability and functionality of Equipments</a:t>
            </a:r>
          </a:p>
        </c:rich>
      </c:tx>
      <c:layout/>
    </c:title>
    <c:plotArea>
      <c:layout/>
      <c:barChart>
        <c:barDir val="col"/>
        <c:grouping val="clustered"/>
        <c:ser>
          <c:idx val="0"/>
          <c:order val="0"/>
          <c:tx>
            <c:strRef>
              <c:f>Sheet4!$J$45</c:f>
              <c:strCache>
                <c:ptCount val="1"/>
                <c:pt idx="0">
                  <c:v>Availability </c:v>
                </c:pt>
              </c:strCache>
            </c:strRef>
          </c:tx>
          <c:dLbls>
            <c:txPr>
              <a:bodyPr/>
              <a:lstStyle/>
              <a:p>
                <a:pPr>
                  <a:defRPr lang="en-US"/>
                </a:pPr>
                <a:endParaRPr lang="en-US"/>
              </a:p>
            </c:txPr>
            <c:showVal val="1"/>
          </c:dLbls>
          <c:cat>
            <c:strRef>
              <c:f>Sheet4!$I$46:$I$50</c:f>
              <c:strCache>
                <c:ptCount val="5"/>
                <c:pt idx="0">
                  <c:v>B.P. Apparatus</c:v>
                </c:pt>
                <c:pt idx="1">
                  <c:v>Stethoscope</c:v>
                </c:pt>
                <c:pt idx="2">
                  <c:v>Thermometer</c:v>
                </c:pt>
                <c:pt idx="3">
                  <c:v>Vaccine Carrier</c:v>
                </c:pt>
                <c:pt idx="4">
                  <c:v>Ice Pack Box </c:v>
                </c:pt>
              </c:strCache>
            </c:strRef>
          </c:cat>
          <c:val>
            <c:numRef>
              <c:f>Sheet4!$J$46:$J$50</c:f>
              <c:numCache>
                <c:formatCode>General</c:formatCode>
                <c:ptCount val="5"/>
                <c:pt idx="0">
                  <c:v>89.4</c:v>
                </c:pt>
                <c:pt idx="1">
                  <c:v>85.2</c:v>
                </c:pt>
                <c:pt idx="2">
                  <c:v>78.599999999999994</c:v>
                </c:pt>
                <c:pt idx="3">
                  <c:v>73.900000000000006</c:v>
                </c:pt>
                <c:pt idx="4">
                  <c:v>89.3</c:v>
                </c:pt>
              </c:numCache>
            </c:numRef>
          </c:val>
        </c:ser>
        <c:ser>
          <c:idx val="1"/>
          <c:order val="1"/>
          <c:tx>
            <c:strRef>
              <c:f>Sheet4!$K$45</c:f>
              <c:strCache>
                <c:ptCount val="1"/>
                <c:pt idx="0">
                  <c:v>Functionality</c:v>
                </c:pt>
              </c:strCache>
            </c:strRef>
          </c:tx>
          <c:dLbls>
            <c:txPr>
              <a:bodyPr/>
              <a:lstStyle/>
              <a:p>
                <a:pPr>
                  <a:defRPr lang="en-US"/>
                </a:pPr>
                <a:endParaRPr lang="en-US"/>
              </a:p>
            </c:txPr>
            <c:showVal val="1"/>
          </c:dLbls>
          <c:cat>
            <c:strRef>
              <c:f>Sheet4!$I$46:$I$50</c:f>
              <c:strCache>
                <c:ptCount val="5"/>
                <c:pt idx="0">
                  <c:v>B.P. Apparatus</c:v>
                </c:pt>
                <c:pt idx="1">
                  <c:v>Stethoscope</c:v>
                </c:pt>
                <c:pt idx="2">
                  <c:v>Thermometer</c:v>
                </c:pt>
                <c:pt idx="3">
                  <c:v>Vaccine Carrier</c:v>
                </c:pt>
                <c:pt idx="4">
                  <c:v>Ice Pack Box </c:v>
                </c:pt>
              </c:strCache>
            </c:strRef>
          </c:cat>
          <c:val>
            <c:numRef>
              <c:f>Sheet4!$K$46:$K$50</c:f>
              <c:numCache>
                <c:formatCode>General</c:formatCode>
                <c:ptCount val="5"/>
                <c:pt idx="0">
                  <c:v>91.4</c:v>
                </c:pt>
                <c:pt idx="1">
                  <c:v>96.5</c:v>
                </c:pt>
                <c:pt idx="2">
                  <c:v>95</c:v>
                </c:pt>
                <c:pt idx="3">
                  <c:v>98.5</c:v>
                </c:pt>
                <c:pt idx="4">
                  <c:v>97.5</c:v>
                </c:pt>
              </c:numCache>
            </c:numRef>
          </c:val>
        </c:ser>
        <c:dLbls>
          <c:showVal val="1"/>
        </c:dLbls>
        <c:gapWidth val="75"/>
        <c:axId val="39548416"/>
        <c:axId val="39549952"/>
      </c:barChart>
      <c:catAx>
        <c:axId val="39548416"/>
        <c:scaling>
          <c:orientation val="minMax"/>
        </c:scaling>
        <c:axPos val="b"/>
        <c:majorTickMark val="none"/>
        <c:tickLblPos val="nextTo"/>
        <c:txPr>
          <a:bodyPr/>
          <a:lstStyle/>
          <a:p>
            <a:pPr>
              <a:defRPr lang="en-US"/>
            </a:pPr>
            <a:endParaRPr lang="en-US"/>
          </a:p>
        </c:txPr>
        <c:crossAx val="39549952"/>
        <c:crosses val="autoZero"/>
        <c:auto val="1"/>
        <c:lblAlgn val="ctr"/>
        <c:lblOffset val="100"/>
      </c:catAx>
      <c:valAx>
        <c:axId val="39549952"/>
        <c:scaling>
          <c:orientation val="minMax"/>
          <c:max val="100"/>
          <c:min val="0"/>
        </c:scaling>
        <c:axPos val="l"/>
        <c:title>
          <c:tx>
            <c:rich>
              <a:bodyPr rot="-5400000" vert="horz"/>
              <a:lstStyle/>
              <a:p>
                <a:pPr>
                  <a:defRPr lang="en-US"/>
                </a:pPr>
                <a:r>
                  <a:rPr lang="en-US"/>
                  <a:t>Percentage of SCs</a:t>
                </a:r>
              </a:p>
            </c:rich>
          </c:tx>
          <c:layout/>
        </c:title>
        <c:numFmt formatCode="General" sourceLinked="1"/>
        <c:majorTickMark val="none"/>
        <c:tickLblPos val="nextTo"/>
        <c:txPr>
          <a:bodyPr/>
          <a:lstStyle/>
          <a:p>
            <a:pPr>
              <a:defRPr lang="en-US"/>
            </a:pPr>
            <a:endParaRPr lang="en-US"/>
          </a:p>
        </c:txPr>
        <c:crossAx val="39548416"/>
        <c:crosses val="autoZero"/>
        <c:crossBetween val="between"/>
        <c:majorUnit val="20"/>
      </c:valAx>
    </c:plotArea>
    <c:legend>
      <c:legendPos val="b"/>
      <c:layout/>
      <c:txPr>
        <a:bodyPr/>
        <a:lstStyle/>
        <a:p>
          <a:pPr>
            <a:defRPr lang="en-US"/>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400"/>
            </a:pPr>
            <a:r>
              <a:rPr lang="en-US" sz="1400"/>
              <a:t>Subcenters with availability and Stockouts of Kits and drugs </a:t>
            </a:r>
          </a:p>
        </c:rich>
      </c:tx>
      <c:layout/>
    </c:title>
    <c:plotArea>
      <c:layout/>
      <c:barChart>
        <c:barDir val="col"/>
        <c:grouping val="clustered"/>
        <c:ser>
          <c:idx val="0"/>
          <c:order val="0"/>
          <c:tx>
            <c:strRef>
              <c:f>Sheet1!$C$40</c:f>
              <c:strCache>
                <c:ptCount val="1"/>
                <c:pt idx="0">
                  <c:v>Availability</c:v>
                </c:pt>
              </c:strCache>
            </c:strRef>
          </c:tx>
          <c:dLbls>
            <c:dLbl>
              <c:idx val="0"/>
              <c:layout>
                <c:manualLayout>
                  <c:x val="-6.5789473684210523E-3"/>
                  <c:y val="-5.5016181229774114E-2"/>
                </c:manualLayout>
              </c:layout>
              <c:dLblPos val="inEnd"/>
              <c:showVal val="1"/>
            </c:dLbl>
            <c:dLbl>
              <c:idx val="1"/>
              <c:layout>
                <c:manualLayout>
                  <c:x val="-6.5789473684210523E-3"/>
                  <c:y val="-5.8252427184466132E-2"/>
                </c:manualLayout>
              </c:layout>
              <c:dLblPos val="inEnd"/>
              <c:showVal val="1"/>
            </c:dLbl>
            <c:dLbl>
              <c:idx val="2"/>
              <c:layout>
                <c:manualLayout>
                  <c:x val="-2.1929824561403512E-3"/>
                  <c:y val="-2.5889967637541488E-2"/>
                </c:manualLayout>
              </c:layout>
              <c:dLblPos val="inEnd"/>
              <c:showVal val="1"/>
            </c:dLbl>
            <c:dLbl>
              <c:idx val="3"/>
              <c:layout>
                <c:manualLayout>
                  <c:x val="-4.3859649122807015E-3"/>
                  <c:y val="-5.8252427184466132E-2"/>
                </c:manualLayout>
              </c:layout>
              <c:dLblPos val="inEnd"/>
              <c:showVal val="1"/>
            </c:dLbl>
            <c:dLbl>
              <c:idx val="4"/>
              <c:layout>
                <c:manualLayout>
                  <c:x val="-1.0964912280701754E-2"/>
                  <c:y val="-5.1779935275080895E-2"/>
                </c:manualLayout>
              </c:layout>
              <c:dLblPos val="inEnd"/>
              <c:showVal val="1"/>
            </c:dLbl>
            <c:dLbl>
              <c:idx val="5"/>
              <c:layout>
                <c:manualLayout>
                  <c:x val="0"/>
                  <c:y val="-5.5016181229774114E-2"/>
                </c:manualLayout>
              </c:layout>
              <c:dLblPos val="inEnd"/>
              <c:showVal val="1"/>
            </c:dLbl>
            <c:dLbl>
              <c:idx val="6"/>
              <c:layout>
                <c:manualLayout>
                  <c:x val="-2.1929824561402705E-3"/>
                  <c:y val="-5.1779935275080895E-2"/>
                </c:manualLayout>
              </c:layout>
              <c:dLblPos val="inEnd"/>
              <c:showVal val="1"/>
            </c:dLbl>
            <c:dLbl>
              <c:idx val="7"/>
              <c:layout>
                <c:manualLayout>
                  <c:x val="-6.5789473684210523E-3"/>
                  <c:y val="-5.1779935275080895E-2"/>
                </c:manualLayout>
              </c:layout>
              <c:dLblPos val="inEnd"/>
              <c:showVal val="1"/>
            </c:dLbl>
            <c:txPr>
              <a:bodyPr/>
              <a:lstStyle/>
              <a:p>
                <a:pPr>
                  <a:defRPr lang="en-US"/>
                </a:pPr>
                <a:endParaRPr lang="en-US"/>
              </a:p>
            </c:txPr>
            <c:dLblPos val="inEnd"/>
            <c:showVal val="1"/>
          </c:dLbls>
          <c:cat>
            <c:strRef>
              <c:f>Sheet1!$B$41:$B$48</c:f>
              <c:strCache>
                <c:ptCount val="8"/>
                <c:pt idx="0">
                  <c:v>Kit A </c:v>
                </c:pt>
                <c:pt idx="1">
                  <c:v>KitB</c:v>
                </c:pt>
                <c:pt idx="2">
                  <c:v>Ayush kit</c:v>
                </c:pt>
                <c:pt idx="3">
                  <c:v>IFA small</c:v>
                </c:pt>
                <c:pt idx="4">
                  <c:v>IFAlarge</c:v>
                </c:pt>
                <c:pt idx="5">
                  <c:v>ATT</c:v>
                </c:pt>
                <c:pt idx="6">
                  <c:v>Vitamin A</c:v>
                </c:pt>
                <c:pt idx="7">
                  <c:v>Amoxycillin</c:v>
                </c:pt>
              </c:strCache>
            </c:strRef>
          </c:cat>
          <c:val>
            <c:numRef>
              <c:f>Sheet1!$C$41:$C$48</c:f>
              <c:numCache>
                <c:formatCode>General</c:formatCode>
                <c:ptCount val="8"/>
                <c:pt idx="0">
                  <c:v>9.9</c:v>
                </c:pt>
                <c:pt idx="1">
                  <c:v>9.5</c:v>
                </c:pt>
                <c:pt idx="2">
                  <c:v>3.9</c:v>
                </c:pt>
                <c:pt idx="3">
                  <c:v>12.9</c:v>
                </c:pt>
                <c:pt idx="4">
                  <c:v>17.7</c:v>
                </c:pt>
                <c:pt idx="5">
                  <c:v>56.7</c:v>
                </c:pt>
                <c:pt idx="6">
                  <c:v>84.1</c:v>
                </c:pt>
                <c:pt idx="7">
                  <c:v>14.9</c:v>
                </c:pt>
              </c:numCache>
            </c:numRef>
          </c:val>
        </c:ser>
        <c:ser>
          <c:idx val="1"/>
          <c:order val="1"/>
          <c:tx>
            <c:strRef>
              <c:f>Sheet1!$D$40</c:f>
              <c:strCache>
                <c:ptCount val="1"/>
                <c:pt idx="0">
                  <c:v>Stock out</c:v>
                </c:pt>
              </c:strCache>
            </c:strRef>
          </c:tx>
          <c:dLbls>
            <c:dLbl>
              <c:idx val="0"/>
              <c:layout>
                <c:manualLayout>
                  <c:x val="0"/>
                  <c:y val="-5.8252427184466132E-2"/>
                </c:manualLayout>
              </c:layout>
              <c:dLblPos val="inEnd"/>
              <c:showVal val="1"/>
            </c:dLbl>
            <c:dLbl>
              <c:idx val="1"/>
              <c:layout>
                <c:manualLayout>
                  <c:x val="0"/>
                  <c:y val="-5.8252427184466132E-2"/>
                </c:manualLayout>
              </c:layout>
              <c:dLblPos val="inEnd"/>
              <c:showVal val="1"/>
            </c:dLbl>
            <c:dLbl>
              <c:idx val="2"/>
              <c:layout>
                <c:manualLayout>
                  <c:x val="0"/>
                  <c:y val="-6.1488673139158533E-2"/>
                </c:manualLayout>
              </c:layout>
              <c:dLblPos val="inEnd"/>
              <c:showVal val="1"/>
            </c:dLbl>
            <c:dLbl>
              <c:idx val="3"/>
              <c:layout>
                <c:manualLayout>
                  <c:x val="0"/>
                  <c:y val="-5.1779935275080895E-2"/>
                </c:manualLayout>
              </c:layout>
              <c:dLblPos val="inEnd"/>
              <c:showVal val="1"/>
            </c:dLbl>
            <c:dLbl>
              <c:idx val="4"/>
              <c:layout>
                <c:manualLayout>
                  <c:x val="0"/>
                  <c:y val="-5.1779935275080895E-2"/>
                </c:manualLayout>
              </c:layout>
              <c:dLblPos val="inEnd"/>
              <c:showVal val="1"/>
            </c:dLbl>
            <c:dLbl>
              <c:idx val="5"/>
              <c:layout>
                <c:manualLayout>
                  <c:x val="6.5789473684212023E-3"/>
                  <c:y val="-5.5016181229774114E-2"/>
                </c:manualLayout>
              </c:layout>
              <c:dLblPos val="inEnd"/>
              <c:showVal val="1"/>
            </c:dLbl>
            <c:dLbl>
              <c:idx val="6"/>
              <c:layout>
                <c:manualLayout>
                  <c:x val="6.5789473684212023E-3"/>
                  <c:y val="-5.8252427184466132E-2"/>
                </c:manualLayout>
              </c:layout>
              <c:dLblPos val="inEnd"/>
              <c:showVal val="1"/>
            </c:dLbl>
            <c:dLbl>
              <c:idx val="7"/>
              <c:layout>
                <c:manualLayout>
                  <c:x val="0"/>
                  <c:y val="-6.1488673139158574E-2"/>
                </c:manualLayout>
              </c:layout>
              <c:dLblPos val="inEnd"/>
              <c:showVal val="1"/>
            </c:dLbl>
            <c:txPr>
              <a:bodyPr/>
              <a:lstStyle/>
              <a:p>
                <a:pPr>
                  <a:defRPr lang="en-US"/>
                </a:pPr>
                <a:endParaRPr lang="en-US"/>
              </a:p>
            </c:txPr>
            <c:dLblPos val="inEnd"/>
            <c:showVal val="1"/>
          </c:dLbls>
          <c:cat>
            <c:strRef>
              <c:f>Sheet1!$B$41:$B$48</c:f>
              <c:strCache>
                <c:ptCount val="8"/>
                <c:pt idx="0">
                  <c:v>Kit A </c:v>
                </c:pt>
                <c:pt idx="1">
                  <c:v>KitB</c:v>
                </c:pt>
                <c:pt idx="2">
                  <c:v>Ayush kit</c:v>
                </c:pt>
                <c:pt idx="3">
                  <c:v>IFA small</c:v>
                </c:pt>
                <c:pt idx="4">
                  <c:v>IFAlarge</c:v>
                </c:pt>
                <c:pt idx="5">
                  <c:v>ATT</c:v>
                </c:pt>
                <c:pt idx="6">
                  <c:v>Vitamin A</c:v>
                </c:pt>
                <c:pt idx="7">
                  <c:v>Amoxycillin</c:v>
                </c:pt>
              </c:strCache>
            </c:strRef>
          </c:cat>
          <c:val>
            <c:numRef>
              <c:f>Sheet1!$D$41:$D$48</c:f>
              <c:numCache>
                <c:formatCode>General</c:formatCode>
                <c:ptCount val="8"/>
                <c:pt idx="0">
                  <c:v>53.1</c:v>
                </c:pt>
                <c:pt idx="1">
                  <c:v>52.7</c:v>
                </c:pt>
                <c:pt idx="2">
                  <c:v>35.200000000000003</c:v>
                </c:pt>
                <c:pt idx="3">
                  <c:v>55.9</c:v>
                </c:pt>
                <c:pt idx="4">
                  <c:v>56.1</c:v>
                </c:pt>
                <c:pt idx="5">
                  <c:v>29.2</c:v>
                </c:pt>
                <c:pt idx="6">
                  <c:v>25.5</c:v>
                </c:pt>
                <c:pt idx="7">
                  <c:v>47.5</c:v>
                </c:pt>
              </c:numCache>
            </c:numRef>
          </c:val>
        </c:ser>
        <c:dLbls>
          <c:showVal val="1"/>
        </c:dLbls>
        <c:axId val="39863424"/>
        <c:axId val="39864960"/>
      </c:barChart>
      <c:catAx>
        <c:axId val="39863424"/>
        <c:scaling>
          <c:orientation val="minMax"/>
        </c:scaling>
        <c:axPos val="b"/>
        <c:majorTickMark val="none"/>
        <c:tickLblPos val="nextTo"/>
        <c:txPr>
          <a:bodyPr/>
          <a:lstStyle/>
          <a:p>
            <a:pPr>
              <a:defRPr lang="en-US"/>
            </a:pPr>
            <a:endParaRPr lang="en-US"/>
          </a:p>
        </c:txPr>
        <c:crossAx val="39864960"/>
        <c:crosses val="autoZero"/>
        <c:auto val="1"/>
        <c:lblAlgn val="ctr"/>
        <c:lblOffset val="100"/>
      </c:catAx>
      <c:valAx>
        <c:axId val="39864960"/>
        <c:scaling>
          <c:orientation val="minMax"/>
        </c:scaling>
        <c:axPos val="l"/>
        <c:title>
          <c:tx>
            <c:rich>
              <a:bodyPr rot="-5400000" vert="horz"/>
              <a:lstStyle/>
              <a:p>
                <a:pPr>
                  <a:defRPr lang="en-US"/>
                </a:pPr>
                <a:r>
                  <a:rPr lang="en-US"/>
                  <a:t>Percentage of SCs</a:t>
                </a:r>
              </a:p>
            </c:rich>
          </c:tx>
          <c:layout/>
        </c:title>
        <c:numFmt formatCode="General" sourceLinked="1"/>
        <c:majorTickMark val="none"/>
        <c:tickLblPos val="nextTo"/>
        <c:txPr>
          <a:bodyPr/>
          <a:lstStyle/>
          <a:p>
            <a:pPr>
              <a:defRPr lang="en-US"/>
            </a:pPr>
            <a:endParaRPr lang="en-US"/>
          </a:p>
        </c:txPr>
        <c:crossAx val="39863424"/>
        <c:crosses val="autoZero"/>
        <c:crossBetween val="between"/>
      </c:valAx>
    </c:plotArea>
    <c:legend>
      <c:legendPos val="r"/>
      <c:layout/>
      <c:txPr>
        <a:bodyPr/>
        <a:lstStyle/>
        <a:p>
          <a:pPr>
            <a:defRPr lang="en-US"/>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400"/>
            </a:pPr>
            <a:r>
              <a:rPr lang="en-US" sz="1400"/>
              <a:t>Percentage of SCs with their HMIS</a:t>
            </a:r>
          </a:p>
        </c:rich>
      </c:tx>
      <c:layout/>
    </c:title>
    <c:plotArea>
      <c:layout/>
      <c:barChart>
        <c:barDir val="col"/>
        <c:grouping val="clustered"/>
        <c:ser>
          <c:idx val="0"/>
          <c:order val="0"/>
          <c:tx>
            <c:strRef>
              <c:f>Sheet1!$AM$2</c:f>
              <c:strCache>
                <c:ptCount val="1"/>
                <c:pt idx="0">
                  <c:v>Fully complete</c:v>
                </c:pt>
              </c:strCache>
            </c:strRef>
          </c:tx>
          <c:dLbls>
            <c:txPr>
              <a:bodyPr/>
              <a:lstStyle/>
              <a:p>
                <a:pPr>
                  <a:defRPr lang="en-US"/>
                </a:pPr>
                <a:endParaRPr lang="en-US"/>
              </a:p>
            </c:txPr>
            <c:showVal val="1"/>
          </c:dLbls>
          <c:cat>
            <c:strRef>
              <c:f>Sheet1!$AL$3:$AL$6</c:f>
              <c:strCache>
                <c:ptCount val="4"/>
                <c:pt idx="0">
                  <c:v>Monthly integrated activity report</c:v>
                </c:pt>
                <c:pt idx="1">
                  <c:v>Notifiable disease report</c:v>
                </c:pt>
                <c:pt idx="2">
                  <c:v>Immunization report</c:v>
                </c:pt>
                <c:pt idx="3">
                  <c:v>Family planning register</c:v>
                </c:pt>
              </c:strCache>
            </c:strRef>
          </c:cat>
          <c:val>
            <c:numRef>
              <c:f>Sheet1!$AM$3:$AM$6</c:f>
              <c:numCache>
                <c:formatCode>0.0</c:formatCode>
                <c:ptCount val="4"/>
                <c:pt idx="0">
                  <c:v>91.533333333333289</c:v>
                </c:pt>
                <c:pt idx="1">
                  <c:v>58.2</c:v>
                </c:pt>
                <c:pt idx="2">
                  <c:v>94.633333333332658</c:v>
                </c:pt>
                <c:pt idx="3">
                  <c:v>93.566666666666663</c:v>
                </c:pt>
              </c:numCache>
            </c:numRef>
          </c:val>
        </c:ser>
        <c:ser>
          <c:idx val="1"/>
          <c:order val="1"/>
          <c:tx>
            <c:strRef>
              <c:f>Sheet1!$AN$2</c:f>
              <c:strCache>
                <c:ptCount val="1"/>
                <c:pt idx="0">
                  <c:v>Not fully complete</c:v>
                </c:pt>
              </c:strCache>
            </c:strRef>
          </c:tx>
          <c:dLbls>
            <c:dLbl>
              <c:idx val="1"/>
              <c:layout>
                <c:manualLayout>
                  <c:x val="1.6339869281046361E-3"/>
                  <c:y val="-2.6058631921824157E-2"/>
                </c:manualLayout>
              </c:layout>
              <c:showVal val="1"/>
            </c:dLbl>
            <c:txPr>
              <a:bodyPr/>
              <a:lstStyle/>
              <a:p>
                <a:pPr>
                  <a:defRPr lang="en-US"/>
                </a:pPr>
                <a:endParaRPr lang="en-US"/>
              </a:p>
            </c:txPr>
            <c:showVal val="1"/>
          </c:dLbls>
          <c:cat>
            <c:strRef>
              <c:f>Sheet1!$AL$3:$AL$6</c:f>
              <c:strCache>
                <c:ptCount val="4"/>
                <c:pt idx="0">
                  <c:v>Monthly integrated activity report</c:v>
                </c:pt>
                <c:pt idx="1">
                  <c:v>Notifiable disease report</c:v>
                </c:pt>
                <c:pt idx="2">
                  <c:v>Immunization report</c:v>
                </c:pt>
                <c:pt idx="3">
                  <c:v>Family planning register</c:v>
                </c:pt>
              </c:strCache>
            </c:strRef>
          </c:cat>
          <c:val>
            <c:numRef>
              <c:f>Sheet1!$AN$3:$AN$6</c:f>
              <c:numCache>
                <c:formatCode>0.0</c:formatCode>
                <c:ptCount val="4"/>
                <c:pt idx="0">
                  <c:v>3.8666666666666667</c:v>
                </c:pt>
                <c:pt idx="1">
                  <c:v>3.8</c:v>
                </c:pt>
                <c:pt idx="2">
                  <c:v>4.0999999999999996</c:v>
                </c:pt>
                <c:pt idx="3">
                  <c:v>4.5666666666666664</c:v>
                </c:pt>
              </c:numCache>
            </c:numRef>
          </c:val>
        </c:ser>
        <c:ser>
          <c:idx val="2"/>
          <c:order val="2"/>
          <c:tx>
            <c:strRef>
              <c:f>Sheet1!$AO$2</c:f>
              <c:strCache>
                <c:ptCount val="1"/>
                <c:pt idx="0">
                  <c:v>Not present</c:v>
                </c:pt>
              </c:strCache>
            </c:strRef>
          </c:tx>
          <c:dLbls>
            <c:txPr>
              <a:bodyPr/>
              <a:lstStyle/>
              <a:p>
                <a:pPr>
                  <a:defRPr lang="en-US"/>
                </a:pPr>
                <a:endParaRPr lang="en-US"/>
              </a:p>
            </c:txPr>
            <c:showVal val="1"/>
          </c:dLbls>
          <c:cat>
            <c:strRef>
              <c:f>Sheet1!$AL$3:$AL$6</c:f>
              <c:strCache>
                <c:ptCount val="4"/>
                <c:pt idx="0">
                  <c:v>Monthly integrated activity report</c:v>
                </c:pt>
                <c:pt idx="1">
                  <c:v>Notifiable disease report</c:v>
                </c:pt>
                <c:pt idx="2">
                  <c:v>Immunization report</c:v>
                </c:pt>
                <c:pt idx="3">
                  <c:v>Family planning register</c:v>
                </c:pt>
              </c:strCache>
            </c:strRef>
          </c:cat>
          <c:val>
            <c:numRef>
              <c:f>Sheet1!$AO$3:$AO$6</c:f>
              <c:numCache>
                <c:formatCode>0.0</c:formatCode>
                <c:ptCount val="4"/>
                <c:pt idx="0">
                  <c:v>3.1</c:v>
                </c:pt>
                <c:pt idx="1">
                  <c:v>17</c:v>
                </c:pt>
                <c:pt idx="2">
                  <c:v>1.3</c:v>
                </c:pt>
                <c:pt idx="3">
                  <c:v>1.9300000000000141</c:v>
                </c:pt>
              </c:numCache>
            </c:numRef>
          </c:val>
        </c:ser>
        <c:axId val="48711168"/>
        <c:axId val="48712704"/>
      </c:barChart>
      <c:catAx>
        <c:axId val="48711168"/>
        <c:scaling>
          <c:orientation val="minMax"/>
        </c:scaling>
        <c:axPos val="b"/>
        <c:majorTickMark val="none"/>
        <c:tickLblPos val="nextTo"/>
        <c:txPr>
          <a:bodyPr/>
          <a:lstStyle/>
          <a:p>
            <a:pPr>
              <a:defRPr lang="en-US"/>
            </a:pPr>
            <a:endParaRPr lang="en-US"/>
          </a:p>
        </c:txPr>
        <c:crossAx val="48712704"/>
        <c:crosses val="autoZero"/>
        <c:auto val="1"/>
        <c:lblAlgn val="ctr"/>
        <c:lblOffset val="100"/>
      </c:catAx>
      <c:valAx>
        <c:axId val="48712704"/>
        <c:scaling>
          <c:orientation val="minMax"/>
        </c:scaling>
        <c:axPos val="l"/>
        <c:title>
          <c:tx>
            <c:rich>
              <a:bodyPr/>
              <a:lstStyle/>
              <a:p>
                <a:pPr>
                  <a:defRPr lang="en-US"/>
                </a:pPr>
                <a:r>
                  <a:rPr lang="en-US"/>
                  <a:t>Percentage of SCs</a:t>
                </a:r>
              </a:p>
            </c:rich>
          </c:tx>
          <c:layout/>
        </c:title>
        <c:numFmt formatCode="0.0" sourceLinked="1"/>
        <c:tickLblPos val="nextTo"/>
        <c:txPr>
          <a:bodyPr/>
          <a:lstStyle/>
          <a:p>
            <a:pPr>
              <a:defRPr lang="en-US"/>
            </a:pPr>
            <a:endParaRPr lang="en-US"/>
          </a:p>
        </c:txPr>
        <c:crossAx val="48711168"/>
        <c:crosses val="autoZero"/>
        <c:crossBetween val="between"/>
      </c:valAx>
    </c:plotArea>
    <c:legend>
      <c:legendPos val="t"/>
      <c:layout/>
      <c:txPr>
        <a:bodyPr/>
        <a:lstStyle/>
        <a:p>
          <a:pPr>
            <a:defRPr lang="en-US"/>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400"/>
            </a:pPr>
            <a:r>
              <a:rPr lang="en-US" sz="1400"/>
              <a:t>Utilization Indices of SCs in the previous month</a:t>
            </a:r>
          </a:p>
        </c:rich>
      </c:tx>
      <c:layout>
        <c:manualLayout>
          <c:xMode val="edge"/>
          <c:yMode val="edge"/>
          <c:x val="0.17408334916208132"/>
          <c:y val="2.7777777777779223E-2"/>
        </c:manualLayout>
      </c:layout>
    </c:title>
    <c:plotArea>
      <c:layout/>
      <c:barChart>
        <c:barDir val="col"/>
        <c:grouping val="stacked"/>
        <c:ser>
          <c:idx val="0"/>
          <c:order val="0"/>
          <c:dLbls>
            <c:dLbl>
              <c:idx val="0"/>
              <c:layout>
                <c:manualLayout>
                  <c:x val="0"/>
                  <c:y val="-4.1666666666666664E-2"/>
                </c:manualLayout>
              </c:layout>
              <c:dLblPos val="inBase"/>
              <c:showVal val="1"/>
            </c:dLbl>
            <c:dLbl>
              <c:idx val="1"/>
              <c:layout>
                <c:manualLayout>
                  <c:x val="0"/>
                  <c:y val="-0.40355570137067376"/>
                </c:manualLayout>
              </c:layout>
              <c:dLblPos val="inBase"/>
              <c:showVal val="1"/>
            </c:dLbl>
            <c:dLbl>
              <c:idx val="2"/>
              <c:layout>
                <c:manualLayout>
                  <c:x val="0"/>
                  <c:y val="-0.10262977544473779"/>
                </c:manualLayout>
              </c:layout>
              <c:dLblPos val="inBase"/>
              <c:showVal val="1"/>
            </c:dLbl>
            <c:dLbl>
              <c:idx val="3"/>
              <c:layout>
                <c:manualLayout>
                  <c:x val="-6.3481590338802024E-3"/>
                  <c:y val="-0.14429644211141154"/>
                </c:manualLayout>
              </c:layout>
              <c:dLblPos val="inBase"/>
              <c:showVal val="1"/>
            </c:dLbl>
            <c:dLbl>
              <c:idx val="4"/>
              <c:layout>
                <c:manualLayout>
                  <c:x val="7.7587714114206134E-17"/>
                  <c:y val="-0.21296296296296838"/>
                </c:manualLayout>
              </c:layout>
              <c:dLblPos val="inBase"/>
              <c:showVal val="1"/>
            </c:dLbl>
            <c:dLbl>
              <c:idx val="5"/>
              <c:layout>
                <c:manualLayout>
                  <c:x val="-2.7778610869515627E-3"/>
                  <c:y val="-0.21374088655585308"/>
                </c:manualLayout>
              </c:layout>
              <c:dLblPos val="inBase"/>
              <c:showVal val="1"/>
            </c:dLbl>
            <c:dLbl>
              <c:idx val="6"/>
              <c:layout>
                <c:manualLayout>
                  <c:x val="-2.7779965004376783E-3"/>
                  <c:y val="-3.2407407407409272E-2"/>
                </c:manualLayout>
              </c:layout>
              <c:dLblPos val="inBase"/>
              <c:showVal val="1"/>
            </c:dLbl>
            <c:dLbl>
              <c:idx val="7"/>
              <c:layout>
                <c:manualLayout>
                  <c:x val="-2.7777777777780494E-3"/>
                  <c:y val="-0.15277777777777779"/>
                </c:manualLayout>
              </c:layout>
              <c:dLblPos val="inBase"/>
              <c:showVal val="1"/>
            </c:dLbl>
            <c:dLbl>
              <c:idx val="8"/>
              <c:layout>
                <c:manualLayout>
                  <c:x val="0"/>
                  <c:y val="-0.33874088655586654"/>
                </c:manualLayout>
              </c:layout>
              <c:dLblPos val="inBase"/>
              <c:showVal val="1"/>
            </c:dLbl>
            <c:txPr>
              <a:bodyPr/>
              <a:lstStyle/>
              <a:p>
                <a:pPr>
                  <a:defRPr lang="en-US"/>
                </a:pPr>
                <a:endParaRPr lang="en-US"/>
              </a:p>
            </c:txPr>
            <c:dLblPos val="inBase"/>
            <c:showVal val="1"/>
          </c:dLbls>
          <c:cat>
            <c:strRef>
              <c:f>Sheet1!$AV$2:$AV$8</c:f>
              <c:strCache>
                <c:ptCount val="7"/>
                <c:pt idx="0">
                  <c:v>Total Deliveries </c:v>
                </c:pt>
                <c:pt idx="1">
                  <c:v>Measles coverage %</c:v>
                </c:pt>
                <c:pt idx="2">
                  <c:v>New antenatal cases booked</c:v>
                </c:pt>
                <c:pt idx="3">
                  <c:v>Complete TT coverage of registered antenatal cases</c:v>
                </c:pt>
                <c:pt idx="4">
                  <c:v>Eligible couple protection rate </c:v>
                </c:pt>
                <c:pt idx="5">
                  <c:v>% of population covered for malaria screening</c:v>
                </c:pt>
                <c:pt idx="6">
                  <c:v>Number of high risk pregnancies detected and referred</c:v>
                </c:pt>
              </c:strCache>
            </c:strRef>
          </c:cat>
          <c:val>
            <c:numRef>
              <c:f>Sheet1!$AW$2:$AW$8</c:f>
              <c:numCache>
                <c:formatCode>0.0</c:formatCode>
                <c:ptCount val="7"/>
                <c:pt idx="0">
                  <c:v>3.2666666666666666</c:v>
                </c:pt>
                <c:pt idx="1">
                  <c:v>34.666666666665975</c:v>
                </c:pt>
                <c:pt idx="2">
                  <c:v>9.4333333333333336</c:v>
                </c:pt>
                <c:pt idx="3">
                  <c:v>13.166666666666726</c:v>
                </c:pt>
                <c:pt idx="4">
                  <c:v>19.333333333332789</c:v>
                </c:pt>
                <c:pt idx="5">
                  <c:v>19.100000000000001</c:v>
                </c:pt>
                <c:pt idx="6">
                  <c:v>2.1</c:v>
                </c:pt>
              </c:numCache>
            </c:numRef>
          </c:val>
        </c:ser>
        <c:gapWidth val="55"/>
        <c:overlap val="100"/>
        <c:axId val="48758784"/>
        <c:axId val="48760320"/>
      </c:barChart>
      <c:catAx>
        <c:axId val="48758784"/>
        <c:scaling>
          <c:orientation val="minMax"/>
        </c:scaling>
        <c:axPos val="b"/>
        <c:majorTickMark val="none"/>
        <c:tickLblPos val="nextTo"/>
        <c:txPr>
          <a:bodyPr/>
          <a:lstStyle/>
          <a:p>
            <a:pPr>
              <a:defRPr lang="en-US"/>
            </a:pPr>
            <a:endParaRPr lang="en-US"/>
          </a:p>
        </c:txPr>
        <c:crossAx val="48760320"/>
        <c:crosses val="autoZero"/>
        <c:auto val="1"/>
        <c:lblAlgn val="ctr"/>
        <c:lblOffset val="100"/>
      </c:catAx>
      <c:valAx>
        <c:axId val="48760320"/>
        <c:scaling>
          <c:orientation val="minMax"/>
        </c:scaling>
        <c:axPos val="l"/>
        <c:title>
          <c:tx>
            <c:rich>
              <a:bodyPr/>
              <a:lstStyle/>
              <a:p>
                <a:pPr>
                  <a:defRPr lang="en-US"/>
                </a:pPr>
                <a:r>
                  <a:rPr lang="en-US"/>
                  <a:t>Percentage of SCs</a:t>
                </a:r>
              </a:p>
            </c:rich>
          </c:tx>
          <c:layout/>
        </c:title>
        <c:numFmt formatCode="General" sourceLinked="0"/>
        <c:majorTickMark val="none"/>
        <c:tickLblPos val="nextTo"/>
        <c:txPr>
          <a:bodyPr/>
          <a:lstStyle/>
          <a:p>
            <a:pPr>
              <a:defRPr lang="en-US"/>
            </a:pPr>
            <a:endParaRPr lang="en-US"/>
          </a:p>
        </c:txPr>
        <c:crossAx val="4875878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400"/>
            </a:pPr>
            <a:r>
              <a:rPr lang="en-US" sz="1400"/>
              <a:t>Availability, Vacancy and Functionality of Doctors</a:t>
            </a:r>
          </a:p>
        </c:rich>
      </c:tx>
      <c:layout>
        <c:manualLayout>
          <c:xMode val="edge"/>
          <c:yMode val="edge"/>
          <c:x val="0.18857325390107171"/>
          <c:y val="2.77777777777794E-2"/>
        </c:manualLayout>
      </c:layout>
    </c:title>
    <c:plotArea>
      <c:layout/>
      <c:barChart>
        <c:barDir val="col"/>
        <c:grouping val="clustered"/>
        <c:ser>
          <c:idx val="0"/>
          <c:order val="0"/>
          <c:tx>
            <c:strRef>
              <c:f>Sheet1!$B$47</c:f>
              <c:strCache>
                <c:ptCount val="1"/>
                <c:pt idx="0">
                  <c:v>Availability</c:v>
                </c:pt>
              </c:strCache>
            </c:strRef>
          </c:tx>
          <c:dLbls>
            <c:txPr>
              <a:bodyPr/>
              <a:lstStyle/>
              <a:p>
                <a:pPr>
                  <a:defRPr lang="en-US"/>
                </a:pPr>
                <a:endParaRPr lang="en-US"/>
              </a:p>
            </c:txPr>
            <c:dLblPos val="outEnd"/>
            <c:showVal val="1"/>
          </c:dLbls>
          <c:cat>
            <c:strRef>
              <c:f>Sheet1!$A$48:$A$51</c:f>
              <c:strCache>
                <c:ptCount val="4"/>
                <c:pt idx="0">
                  <c:v>MOIC</c:v>
                </c:pt>
                <c:pt idx="1">
                  <c:v>MO</c:v>
                </c:pt>
                <c:pt idx="2">
                  <c:v>Lady Doctor</c:v>
                </c:pt>
                <c:pt idx="3">
                  <c:v>Ayush Doctor</c:v>
                </c:pt>
              </c:strCache>
            </c:strRef>
          </c:cat>
          <c:val>
            <c:numRef>
              <c:f>Sheet1!$B$48:$B$51</c:f>
              <c:numCache>
                <c:formatCode>0%</c:formatCode>
                <c:ptCount val="4"/>
                <c:pt idx="0">
                  <c:v>0.62000000000000965</c:v>
                </c:pt>
                <c:pt idx="1">
                  <c:v>0.70000000000000062</c:v>
                </c:pt>
                <c:pt idx="2">
                  <c:v>0.22</c:v>
                </c:pt>
                <c:pt idx="3">
                  <c:v>0.30000000000000032</c:v>
                </c:pt>
              </c:numCache>
            </c:numRef>
          </c:val>
        </c:ser>
        <c:ser>
          <c:idx val="1"/>
          <c:order val="1"/>
          <c:tx>
            <c:strRef>
              <c:f>Sheet1!$C$47</c:f>
              <c:strCache>
                <c:ptCount val="1"/>
                <c:pt idx="0">
                  <c:v>Vacancy</c:v>
                </c:pt>
              </c:strCache>
            </c:strRef>
          </c:tx>
          <c:dLbls>
            <c:dLbl>
              <c:idx val="2"/>
              <c:layout>
                <c:manualLayout>
                  <c:x val="-8.1135902636917528E-3"/>
                  <c:y val="2.3148148148148147E-2"/>
                </c:manualLayout>
              </c:layout>
              <c:dLblPos val="outEnd"/>
              <c:showVal val="1"/>
            </c:dLbl>
            <c:txPr>
              <a:bodyPr/>
              <a:lstStyle/>
              <a:p>
                <a:pPr>
                  <a:defRPr lang="en-US"/>
                </a:pPr>
                <a:endParaRPr lang="en-US"/>
              </a:p>
            </c:txPr>
            <c:dLblPos val="outEnd"/>
            <c:showVal val="1"/>
          </c:dLbls>
          <c:cat>
            <c:strRef>
              <c:f>Sheet1!$A$48:$A$51</c:f>
              <c:strCache>
                <c:ptCount val="4"/>
                <c:pt idx="0">
                  <c:v>MOIC</c:v>
                </c:pt>
                <c:pt idx="1">
                  <c:v>MO</c:v>
                </c:pt>
                <c:pt idx="2">
                  <c:v>Lady Doctor</c:v>
                </c:pt>
                <c:pt idx="3">
                  <c:v>Ayush Doctor</c:v>
                </c:pt>
              </c:strCache>
            </c:strRef>
          </c:cat>
          <c:val>
            <c:numRef>
              <c:f>Sheet1!$C$48:$C$51</c:f>
              <c:numCache>
                <c:formatCode>0%</c:formatCode>
                <c:ptCount val="4"/>
                <c:pt idx="0">
                  <c:v>0.39000000000000723</c:v>
                </c:pt>
                <c:pt idx="1">
                  <c:v>0.320000000000007</c:v>
                </c:pt>
                <c:pt idx="2">
                  <c:v>0.75000000000001299</c:v>
                </c:pt>
                <c:pt idx="3">
                  <c:v>0.72000000000000064</c:v>
                </c:pt>
              </c:numCache>
            </c:numRef>
          </c:val>
        </c:ser>
        <c:ser>
          <c:idx val="2"/>
          <c:order val="2"/>
          <c:tx>
            <c:strRef>
              <c:f>Sheet1!$D$47</c:f>
              <c:strCache>
                <c:ptCount val="1"/>
                <c:pt idx="0">
                  <c:v>Functionality</c:v>
                </c:pt>
              </c:strCache>
            </c:strRef>
          </c:tx>
          <c:dLbls>
            <c:txPr>
              <a:bodyPr/>
              <a:lstStyle/>
              <a:p>
                <a:pPr>
                  <a:defRPr lang="en-US"/>
                </a:pPr>
                <a:endParaRPr lang="en-US"/>
              </a:p>
            </c:txPr>
            <c:dLblPos val="outEnd"/>
            <c:showVal val="1"/>
          </c:dLbls>
          <c:cat>
            <c:strRef>
              <c:f>Sheet1!$A$48:$A$51</c:f>
              <c:strCache>
                <c:ptCount val="4"/>
                <c:pt idx="0">
                  <c:v>MOIC</c:v>
                </c:pt>
                <c:pt idx="1">
                  <c:v>MO</c:v>
                </c:pt>
                <c:pt idx="2">
                  <c:v>Lady Doctor</c:v>
                </c:pt>
                <c:pt idx="3">
                  <c:v>Ayush Doctor</c:v>
                </c:pt>
              </c:strCache>
            </c:strRef>
          </c:cat>
          <c:val>
            <c:numRef>
              <c:f>Sheet1!$D$48:$D$51</c:f>
              <c:numCache>
                <c:formatCode>0%</c:formatCode>
                <c:ptCount val="4"/>
                <c:pt idx="0">
                  <c:v>0.82000000000000062</c:v>
                </c:pt>
                <c:pt idx="1">
                  <c:v>0.76000000000001422</c:v>
                </c:pt>
                <c:pt idx="2">
                  <c:v>0.8</c:v>
                </c:pt>
                <c:pt idx="3">
                  <c:v>0.79</c:v>
                </c:pt>
              </c:numCache>
            </c:numRef>
          </c:val>
        </c:ser>
        <c:dLbls>
          <c:showVal val="1"/>
        </c:dLbls>
        <c:axId val="48825088"/>
        <c:axId val="48826624"/>
      </c:barChart>
      <c:catAx>
        <c:axId val="48825088"/>
        <c:scaling>
          <c:orientation val="minMax"/>
        </c:scaling>
        <c:axPos val="b"/>
        <c:majorTickMark val="none"/>
        <c:tickLblPos val="nextTo"/>
        <c:txPr>
          <a:bodyPr/>
          <a:lstStyle/>
          <a:p>
            <a:pPr>
              <a:defRPr lang="en-US"/>
            </a:pPr>
            <a:endParaRPr lang="en-US"/>
          </a:p>
        </c:txPr>
        <c:crossAx val="48826624"/>
        <c:crosses val="autoZero"/>
        <c:auto val="1"/>
        <c:lblAlgn val="ctr"/>
        <c:lblOffset val="100"/>
      </c:catAx>
      <c:valAx>
        <c:axId val="48826624"/>
        <c:scaling>
          <c:orientation val="minMax"/>
        </c:scaling>
        <c:axPos val="l"/>
        <c:title>
          <c:tx>
            <c:rich>
              <a:bodyPr rot="-5400000" vert="horz"/>
              <a:lstStyle/>
              <a:p>
                <a:pPr>
                  <a:defRPr lang="en-US"/>
                </a:pPr>
                <a:r>
                  <a:rPr lang="en-US"/>
                  <a:t>% of PHCs with Doctors</a:t>
                </a:r>
                <a:br>
                  <a:rPr lang="en-US"/>
                </a:br>
                <a:endParaRPr lang="en-US"/>
              </a:p>
            </c:rich>
          </c:tx>
          <c:layout/>
        </c:title>
        <c:numFmt formatCode="0%" sourceLinked="1"/>
        <c:tickLblPos val="nextTo"/>
        <c:txPr>
          <a:bodyPr/>
          <a:lstStyle/>
          <a:p>
            <a:pPr>
              <a:defRPr lang="en-US"/>
            </a:pPr>
            <a:endParaRPr lang="en-US"/>
          </a:p>
        </c:txPr>
        <c:crossAx val="48825088"/>
        <c:crosses val="autoZero"/>
        <c:crossBetween val="between"/>
      </c:valAx>
    </c:plotArea>
    <c:legend>
      <c:legendPos val="r"/>
      <c:layout/>
      <c:txPr>
        <a:bodyPr/>
        <a:lstStyle/>
        <a:p>
          <a:pPr>
            <a:defRPr lang="en-US"/>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sz="1200"/>
            </a:pPr>
            <a:r>
              <a:rPr lang="en-US" sz="1200"/>
              <a:t>Availability of Training for Medical Officer (Doctor)</a:t>
            </a:r>
          </a:p>
        </c:rich>
      </c:tx>
      <c:layout/>
    </c:title>
    <c:plotArea>
      <c:layout/>
      <c:barChart>
        <c:barDir val="col"/>
        <c:grouping val="clustered"/>
        <c:ser>
          <c:idx val="0"/>
          <c:order val="0"/>
          <c:dLbls>
            <c:dLbl>
              <c:idx val="0"/>
              <c:layout/>
              <c:tx>
                <c:rich>
                  <a:bodyPr/>
                  <a:lstStyle/>
                  <a:p>
                    <a:r>
                      <a:rPr lang="en-US"/>
                      <a:t>23%</a:t>
                    </a:r>
                  </a:p>
                </c:rich>
              </c:tx>
              <c:showVal val="1"/>
            </c:dLbl>
            <c:dLbl>
              <c:idx val="1"/>
              <c:layout/>
              <c:tx>
                <c:rich>
                  <a:bodyPr/>
                  <a:lstStyle/>
                  <a:p>
                    <a:r>
                      <a:rPr lang="en-US"/>
                      <a:t>18%</a:t>
                    </a:r>
                  </a:p>
                </c:rich>
              </c:tx>
              <c:showVal val="1"/>
            </c:dLbl>
            <c:dLbl>
              <c:idx val="2"/>
              <c:layout/>
              <c:tx>
                <c:rich>
                  <a:bodyPr/>
                  <a:lstStyle/>
                  <a:p>
                    <a:r>
                      <a:rPr lang="en-US"/>
                      <a:t>59%</a:t>
                    </a:r>
                  </a:p>
                </c:rich>
              </c:tx>
              <c:showVal val="1"/>
            </c:dLbl>
            <c:dLbl>
              <c:idx val="3"/>
              <c:layout/>
              <c:tx>
                <c:rich>
                  <a:bodyPr/>
                  <a:lstStyle/>
                  <a:p>
                    <a:r>
                      <a:rPr lang="en-US"/>
                      <a:t>20%</a:t>
                    </a:r>
                  </a:p>
                </c:rich>
              </c:tx>
              <c:showVal val="1"/>
            </c:dLbl>
            <c:dLbl>
              <c:idx val="4"/>
              <c:layout/>
              <c:tx>
                <c:rich>
                  <a:bodyPr/>
                  <a:lstStyle/>
                  <a:p>
                    <a:r>
                      <a:rPr lang="en-US"/>
                      <a:t>51%</a:t>
                    </a:r>
                  </a:p>
                </c:rich>
              </c:tx>
              <c:showVal val="1"/>
            </c:dLbl>
            <c:txPr>
              <a:bodyPr/>
              <a:lstStyle/>
              <a:p>
                <a:pPr>
                  <a:defRPr lang="en-US"/>
                </a:pPr>
                <a:endParaRPr lang="en-US"/>
              </a:p>
            </c:txPr>
            <c:showVal val="1"/>
          </c:dLbls>
          <c:cat>
            <c:strRef>
              <c:f>Sheet1!$C$52:$G$52</c:f>
              <c:strCache>
                <c:ptCount val="5"/>
                <c:pt idx="0">
                  <c:v>Tubectomy sterilization</c:v>
                </c:pt>
                <c:pt idx="1">
                  <c:v>MTP</c:v>
                </c:pt>
                <c:pt idx="2">
                  <c:v>TB (DOTS)</c:v>
                </c:pt>
                <c:pt idx="3">
                  <c:v>Emergency Obstetric care</c:v>
                </c:pt>
                <c:pt idx="4">
                  <c:v>IMNCI</c:v>
                </c:pt>
              </c:strCache>
            </c:strRef>
          </c:cat>
          <c:val>
            <c:numRef>
              <c:f>Sheet1!$C$53:$G$53</c:f>
              <c:numCache>
                <c:formatCode>0</c:formatCode>
                <c:ptCount val="5"/>
                <c:pt idx="0">
                  <c:v>22.966666666666629</c:v>
                </c:pt>
                <c:pt idx="1">
                  <c:v>18.033333333332589</c:v>
                </c:pt>
                <c:pt idx="2">
                  <c:v>58.766666666665998</c:v>
                </c:pt>
                <c:pt idx="3">
                  <c:v>19.866666666666667</c:v>
                </c:pt>
                <c:pt idx="4">
                  <c:v>50.7</c:v>
                </c:pt>
              </c:numCache>
            </c:numRef>
          </c:val>
        </c:ser>
        <c:axId val="48847872"/>
        <c:axId val="48866432"/>
      </c:barChart>
      <c:catAx>
        <c:axId val="48847872"/>
        <c:scaling>
          <c:orientation val="minMax"/>
        </c:scaling>
        <c:axPos val="b"/>
        <c:title>
          <c:tx>
            <c:rich>
              <a:bodyPr/>
              <a:lstStyle/>
              <a:p>
                <a:pPr>
                  <a:defRPr lang="en-US"/>
                </a:pPr>
                <a:r>
                  <a:rPr lang="en-US"/>
                  <a:t>Trained in </a:t>
                </a:r>
              </a:p>
            </c:rich>
          </c:tx>
          <c:layout/>
        </c:title>
        <c:majorTickMark val="none"/>
        <c:tickLblPos val="nextTo"/>
        <c:txPr>
          <a:bodyPr/>
          <a:lstStyle/>
          <a:p>
            <a:pPr>
              <a:defRPr lang="en-US"/>
            </a:pPr>
            <a:endParaRPr lang="en-US"/>
          </a:p>
        </c:txPr>
        <c:crossAx val="48866432"/>
        <c:crosses val="autoZero"/>
        <c:auto val="1"/>
        <c:lblAlgn val="ctr"/>
        <c:lblOffset val="100"/>
      </c:catAx>
      <c:valAx>
        <c:axId val="48866432"/>
        <c:scaling>
          <c:orientation val="minMax"/>
        </c:scaling>
        <c:axPos val="l"/>
        <c:title>
          <c:tx>
            <c:rich>
              <a:bodyPr/>
              <a:lstStyle/>
              <a:p>
                <a:pPr>
                  <a:defRPr lang="en-US"/>
                </a:pPr>
                <a:r>
                  <a:rPr lang="en-US"/>
                  <a:t>Percentage of PHCs with Trained Doctors</a:t>
                </a:r>
              </a:p>
            </c:rich>
          </c:tx>
          <c:layout>
            <c:manualLayout>
              <c:xMode val="edge"/>
              <c:yMode val="edge"/>
              <c:x val="3.0883367898005505E-2"/>
              <c:y val="4.3710999726827134E-2"/>
            </c:manualLayout>
          </c:layout>
        </c:title>
        <c:numFmt formatCode="0" sourceLinked="1"/>
        <c:tickLblPos val="nextTo"/>
        <c:txPr>
          <a:bodyPr/>
          <a:lstStyle/>
          <a:p>
            <a:pPr>
              <a:defRPr lang="en-US"/>
            </a:pPr>
            <a:endParaRPr lang="en-US"/>
          </a:p>
        </c:txPr>
        <c:crossAx val="48847872"/>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28"/>
  <c:chart>
    <c:title>
      <c:tx>
        <c:rich>
          <a:bodyPr/>
          <a:lstStyle/>
          <a:p>
            <a:pPr>
              <a:defRPr lang="en-US" sz="1200"/>
            </a:pPr>
            <a:r>
              <a:rPr lang="en-US" sz="1200"/>
              <a:t>Availability of Training</a:t>
            </a:r>
            <a:r>
              <a:rPr lang="en-US" sz="1200" baseline="0"/>
              <a:t> for</a:t>
            </a:r>
            <a:r>
              <a:rPr lang="en-US" sz="1200"/>
              <a:t> Staff Nurses</a:t>
            </a:r>
          </a:p>
        </c:rich>
      </c:tx>
      <c:layout/>
    </c:title>
    <c:plotArea>
      <c:layout>
        <c:manualLayout>
          <c:layoutTarget val="inner"/>
          <c:xMode val="edge"/>
          <c:yMode val="edge"/>
          <c:x val="0.24541988349017413"/>
          <c:y val="0.31548099965765325"/>
          <c:w val="0.75458011650982781"/>
          <c:h val="0.33460230514663991"/>
        </c:manualLayout>
      </c:layout>
      <c:barChart>
        <c:barDir val="col"/>
        <c:grouping val="clustered"/>
        <c:ser>
          <c:idx val="0"/>
          <c:order val="0"/>
          <c:dLbls>
            <c:dLbl>
              <c:idx val="0"/>
              <c:layout/>
              <c:tx>
                <c:rich>
                  <a:bodyPr/>
                  <a:lstStyle/>
                  <a:p>
                    <a:r>
                      <a:rPr lang="en-US"/>
                      <a:t>64%</a:t>
                    </a:r>
                  </a:p>
                </c:rich>
              </c:tx>
              <c:showVal val="1"/>
            </c:dLbl>
            <c:dLbl>
              <c:idx val="1"/>
              <c:layout/>
              <c:tx>
                <c:rich>
                  <a:bodyPr/>
                  <a:lstStyle/>
                  <a:p>
                    <a:r>
                      <a:rPr lang="en-US"/>
                      <a:t>49%</a:t>
                    </a:r>
                  </a:p>
                </c:rich>
              </c:tx>
              <c:showVal val="1"/>
            </c:dLbl>
            <c:dLbl>
              <c:idx val="2"/>
              <c:layout/>
              <c:tx>
                <c:rich>
                  <a:bodyPr/>
                  <a:lstStyle/>
                  <a:p>
                    <a:r>
                      <a:rPr lang="en-US"/>
                      <a:t>60%</a:t>
                    </a:r>
                  </a:p>
                </c:rich>
              </c:tx>
              <c:showVal val="1"/>
            </c:dLbl>
            <c:dLbl>
              <c:idx val="3"/>
              <c:layout/>
              <c:tx>
                <c:rich>
                  <a:bodyPr/>
                  <a:lstStyle/>
                  <a:p>
                    <a:r>
                      <a:rPr lang="en-US"/>
                      <a:t>46%</a:t>
                    </a:r>
                  </a:p>
                </c:rich>
              </c:tx>
              <c:showVal val="1"/>
            </c:dLbl>
            <c:dLbl>
              <c:idx val="4"/>
              <c:layout/>
              <c:tx>
                <c:rich>
                  <a:bodyPr/>
                  <a:lstStyle/>
                  <a:p>
                    <a:r>
                      <a:rPr lang="en-US"/>
                      <a:t>53%</a:t>
                    </a:r>
                  </a:p>
                </c:rich>
              </c:tx>
              <c:showVal val="1"/>
            </c:dLbl>
            <c:txPr>
              <a:bodyPr/>
              <a:lstStyle/>
              <a:p>
                <a:pPr>
                  <a:defRPr lang="en-US"/>
                </a:pPr>
                <a:endParaRPr lang="en-US"/>
              </a:p>
            </c:txPr>
            <c:showVal val="1"/>
          </c:dLbls>
          <c:cat>
            <c:strRef>
              <c:f>Sheet1!$C$76:$G$76</c:f>
              <c:strCache>
                <c:ptCount val="5"/>
                <c:pt idx="0">
                  <c:v>IUD Insertion</c:v>
                </c:pt>
                <c:pt idx="1">
                  <c:v>New Born Care</c:v>
                </c:pt>
                <c:pt idx="2">
                  <c:v>IMNCI</c:v>
                </c:pt>
                <c:pt idx="3">
                  <c:v>RCH</c:v>
                </c:pt>
                <c:pt idx="4">
                  <c:v>TB (DOTS)</c:v>
                </c:pt>
              </c:strCache>
            </c:strRef>
          </c:cat>
          <c:val>
            <c:numRef>
              <c:f>Sheet1!$C$77:$G$77</c:f>
              <c:numCache>
                <c:formatCode>0</c:formatCode>
                <c:ptCount val="5"/>
                <c:pt idx="0">
                  <c:v>63.5</c:v>
                </c:pt>
                <c:pt idx="1">
                  <c:v>49.4</c:v>
                </c:pt>
                <c:pt idx="2">
                  <c:v>59.866666666664898</c:v>
                </c:pt>
                <c:pt idx="3">
                  <c:v>46.333333333333336</c:v>
                </c:pt>
                <c:pt idx="4">
                  <c:v>52.866666666664898</c:v>
                </c:pt>
              </c:numCache>
            </c:numRef>
          </c:val>
        </c:ser>
        <c:axId val="48977024"/>
        <c:axId val="48978944"/>
      </c:barChart>
      <c:catAx>
        <c:axId val="48977024"/>
        <c:scaling>
          <c:orientation val="minMax"/>
        </c:scaling>
        <c:axPos val="b"/>
        <c:title>
          <c:tx>
            <c:rich>
              <a:bodyPr/>
              <a:lstStyle/>
              <a:p>
                <a:pPr>
                  <a:defRPr lang="en-US"/>
                </a:pPr>
                <a:r>
                  <a:rPr lang="en-US"/>
                  <a:t>Trained in</a:t>
                </a:r>
              </a:p>
            </c:rich>
          </c:tx>
          <c:layout/>
        </c:title>
        <c:majorTickMark val="none"/>
        <c:tickLblPos val="nextTo"/>
        <c:txPr>
          <a:bodyPr/>
          <a:lstStyle/>
          <a:p>
            <a:pPr>
              <a:defRPr lang="en-US"/>
            </a:pPr>
            <a:endParaRPr lang="en-US"/>
          </a:p>
        </c:txPr>
        <c:crossAx val="48978944"/>
        <c:crosses val="autoZero"/>
        <c:auto val="1"/>
        <c:lblAlgn val="ctr"/>
        <c:lblOffset val="100"/>
      </c:catAx>
      <c:valAx>
        <c:axId val="48978944"/>
        <c:scaling>
          <c:orientation val="minMax"/>
        </c:scaling>
        <c:axPos val="l"/>
        <c:title>
          <c:tx>
            <c:rich>
              <a:bodyPr/>
              <a:lstStyle/>
              <a:p>
                <a:pPr>
                  <a:defRPr lang="en-US"/>
                </a:pPr>
                <a:r>
                  <a:rPr lang="en-US"/>
                  <a:t>% of PHCs withTrained Nurses</a:t>
                </a:r>
              </a:p>
            </c:rich>
          </c:tx>
          <c:layout>
            <c:manualLayout>
              <c:xMode val="edge"/>
              <c:yMode val="edge"/>
              <c:x val="2.4751866443840431E-2"/>
              <c:y val="0.19323376427701638"/>
            </c:manualLayout>
          </c:layout>
        </c:title>
        <c:numFmt formatCode="0" sourceLinked="1"/>
        <c:tickLblPos val="nextTo"/>
        <c:txPr>
          <a:bodyPr/>
          <a:lstStyle/>
          <a:p>
            <a:pPr>
              <a:defRPr lang="en-US"/>
            </a:pPr>
            <a:endParaRPr lang="en-US"/>
          </a:p>
        </c:txPr>
        <c:crossAx val="48977024"/>
        <c:crosses val="autoZero"/>
        <c:crossBetween val="between"/>
      </c:val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B57C58-CBDE-4BA4-92DD-1F46B6BA6899}" type="datetimeFigureOut">
              <a:rPr lang="en-US" smtClean="0"/>
              <a:pPr/>
              <a:t>5/16/2012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53B33C-1E70-4681-8999-66C5DE5345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53B33C-1E70-4681-8999-66C5DE534519}"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53B33C-1E70-4681-8999-66C5DE534519}"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F7F3105-F2DE-46B8-A910-DE9BF43E9F40}" type="datetimeFigureOut">
              <a:rPr lang="en-US" smtClean="0"/>
              <a:pPr/>
              <a:t>5/16/2012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B91F609-AB6A-40E4-86C5-204A9D36098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F3105-F2DE-46B8-A910-DE9BF43E9F40}" type="datetimeFigureOut">
              <a:rPr lang="en-US" smtClean="0"/>
              <a:pPr/>
              <a:t>5/16/2012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1F609-AB6A-40E4-86C5-204A9D36098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F3105-F2DE-46B8-A910-DE9BF43E9F40}" type="datetimeFigureOut">
              <a:rPr lang="en-US" smtClean="0"/>
              <a:pPr/>
              <a:t>5/16/2012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1F609-AB6A-40E4-86C5-204A9D3609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F7F3105-F2DE-46B8-A910-DE9BF43E9F40}" type="datetimeFigureOut">
              <a:rPr lang="en-US" smtClean="0"/>
              <a:pPr/>
              <a:t>5/16/2012</a:t>
            </a:fld>
            <a:endParaRPr lang="en-US" dirty="0"/>
          </a:p>
        </p:txBody>
      </p:sp>
      <p:sp>
        <p:nvSpPr>
          <p:cNvPr id="9" name="Slide Number Placeholder 8"/>
          <p:cNvSpPr>
            <a:spLocks noGrp="1"/>
          </p:cNvSpPr>
          <p:nvPr>
            <p:ph type="sldNum" sz="quarter" idx="15"/>
          </p:nvPr>
        </p:nvSpPr>
        <p:spPr/>
        <p:txBody>
          <a:bodyPr rtlCol="0"/>
          <a:lstStyle/>
          <a:p>
            <a:fld id="{9B91F609-AB6A-40E4-86C5-204A9D360981}"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F7F3105-F2DE-46B8-A910-DE9BF43E9F40}" type="datetimeFigureOut">
              <a:rPr lang="en-US" smtClean="0"/>
              <a:pPr/>
              <a:t>5/16/2012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B91F609-AB6A-40E4-86C5-204A9D36098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F7F3105-F2DE-46B8-A910-DE9BF43E9F40}" type="datetimeFigureOut">
              <a:rPr lang="en-US" smtClean="0"/>
              <a:pPr/>
              <a:t>5/16/2012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91F609-AB6A-40E4-86C5-204A9D360981}"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F7F3105-F2DE-46B8-A910-DE9BF43E9F40}" type="datetimeFigureOut">
              <a:rPr lang="en-US" smtClean="0"/>
              <a:pPr/>
              <a:t>5/16/2012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91F609-AB6A-40E4-86C5-204A9D360981}"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F7F3105-F2DE-46B8-A910-DE9BF43E9F40}" type="datetimeFigureOut">
              <a:rPr lang="en-US" smtClean="0"/>
              <a:pPr/>
              <a:t>5/16/2012</a:t>
            </a:fld>
            <a:endParaRPr lang="en-US" dirty="0"/>
          </a:p>
        </p:txBody>
      </p:sp>
      <p:sp>
        <p:nvSpPr>
          <p:cNvPr id="7" name="Slide Number Placeholder 6"/>
          <p:cNvSpPr>
            <a:spLocks noGrp="1"/>
          </p:cNvSpPr>
          <p:nvPr>
            <p:ph type="sldNum" sz="quarter" idx="11"/>
          </p:nvPr>
        </p:nvSpPr>
        <p:spPr/>
        <p:txBody>
          <a:bodyPr rtlCol="0"/>
          <a:lstStyle/>
          <a:p>
            <a:fld id="{9B91F609-AB6A-40E4-86C5-204A9D360981}"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F3105-F2DE-46B8-A910-DE9BF43E9F40}" type="datetimeFigureOut">
              <a:rPr lang="en-US" smtClean="0"/>
              <a:pPr/>
              <a:t>5/16/2012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91F609-AB6A-40E4-86C5-204A9D36098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F7F3105-F2DE-46B8-A910-DE9BF43E9F40}" type="datetimeFigureOut">
              <a:rPr lang="en-US" smtClean="0"/>
              <a:pPr/>
              <a:t>5/16/2012</a:t>
            </a:fld>
            <a:endParaRPr lang="en-US" dirty="0"/>
          </a:p>
        </p:txBody>
      </p:sp>
      <p:sp>
        <p:nvSpPr>
          <p:cNvPr id="22" name="Slide Number Placeholder 21"/>
          <p:cNvSpPr>
            <a:spLocks noGrp="1"/>
          </p:cNvSpPr>
          <p:nvPr>
            <p:ph type="sldNum" sz="quarter" idx="15"/>
          </p:nvPr>
        </p:nvSpPr>
        <p:spPr/>
        <p:txBody>
          <a:bodyPr rtlCol="0"/>
          <a:lstStyle/>
          <a:p>
            <a:fld id="{9B91F609-AB6A-40E4-86C5-204A9D360981}"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F7F3105-F2DE-46B8-A910-DE9BF43E9F40}" type="datetimeFigureOut">
              <a:rPr lang="en-US" smtClean="0"/>
              <a:pPr/>
              <a:t>5/16/2012</a:t>
            </a:fld>
            <a:endParaRPr lang="en-US" dirty="0"/>
          </a:p>
        </p:txBody>
      </p:sp>
      <p:sp>
        <p:nvSpPr>
          <p:cNvPr id="18" name="Slide Number Placeholder 17"/>
          <p:cNvSpPr>
            <a:spLocks noGrp="1"/>
          </p:cNvSpPr>
          <p:nvPr>
            <p:ph type="sldNum" sz="quarter" idx="11"/>
          </p:nvPr>
        </p:nvSpPr>
        <p:spPr/>
        <p:txBody>
          <a:bodyPr rtlCol="0"/>
          <a:lstStyle/>
          <a:p>
            <a:fld id="{9B91F609-AB6A-40E4-86C5-204A9D360981}"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F7F3105-F2DE-46B8-A910-DE9BF43E9F40}" type="datetimeFigureOut">
              <a:rPr lang="en-US" smtClean="0"/>
              <a:pPr/>
              <a:t>5/16/2012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91F609-AB6A-40E4-86C5-204A9D36098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Primary_health_care" TargetMode="External"/><Relationship Id="rId2" Type="http://schemas.openxmlformats.org/officeDocument/2006/relationships/hyperlink" Target="http://en.wikipedia.org/wiki/Public_health" TargetMode="External"/><Relationship Id="rId1" Type="http://schemas.openxmlformats.org/officeDocument/2006/relationships/slideLayout" Target="../slideLayouts/slideLayout2.xml"/><Relationship Id="rId5" Type="http://schemas.openxmlformats.org/officeDocument/2006/relationships/hyperlink" Target="http://en.wikipedia.org/wiki/WHO" TargetMode="External"/><Relationship Id="rId4" Type="http://schemas.openxmlformats.org/officeDocument/2006/relationships/hyperlink" Target="http://en.wikipedia.org/wiki/Alma_Ata_Declaration" TargetMode="Externa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828799"/>
          </a:xfrm>
        </p:spPr>
        <p:txBody>
          <a:bodyPr>
            <a:normAutofit fontScale="90000"/>
          </a:bodyPr>
          <a:lstStyle/>
          <a:p>
            <a:r>
              <a:rPr lang="en-US" dirty="0"/>
              <a:t>Gaps in delivery of Primary Health care services in a southern state of India</a:t>
            </a:r>
            <a:br>
              <a:rPr lang="en-US" dirty="0"/>
            </a:br>
            <a:endParaRPr lang="en-US" dirty="0"/>
          </a:p>
        </p:txBody>
      </p:sp>
      <p:sp>
        <p:nvSpPr>
          <p:cNvPr id="3" name="Subtitle 2"/>
          <p:cNvSpPr>
            <a:spLocks noGrp="1"/>
          </p:cNvSpPr>
          <p:nvPr>
            <p:ph type="subTitle" idx="1"/>
          </p:nvPr>
        </p:nvSpPr>
        <p:spPr/>
        <p:txBody>
          <a:bodyPr/>
          <a:lstStyle/>
          <a:p>
            <a:r>
              <a:rPr lang="en-US" dirty="0" smtClean="0"/>
              <a:t>                                                              </a:t>
            </a:r>
            <a:r>
              <a:rPr lang="en-US" dirty="0" err="1" smtClean="0"/>
              <a:t>Richa</a:t>
            </a:r>
            <a:r>
              <a:rPr lang="en-US" dirty="0" smtClean="0"/>
              <a:t> </a:t>
            </a:r>
            <a:r>
              <a:rPr lang="en-US" dirty="0" err="1" smtClean="0"/>
              <a:t>Pathak</a:t>
            </a:r>
            <a:endParaRPr lang="en-US" dirty="0" smtClean="0"/>
          </a:p>
          <a:p>
            <a:r>
              <a:rPr lang="en-US" dirty="0" smtClean="0"/>
              <a:t>                                                               PG/10/35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A) Study Area:  </a:t>
            </a:r>
            <a:r>
              <a:rPr lang="en-US" dirty="0" smtClean="0"/>
              <a:t>All 30 districts of a developing southern state of India</a:t>
            </a:r>
            <a:endParaRPr lang="en-US" b="1" dirty="0" smtClean="0"/>
          </a:p>
          <a:p>
            <a:pPr>
              <a:buNone/>
            </a:pPr>
            <a:r>
              <a:rPr lang="en-GB" b="1" dirty="0" smtClean="0"/>
              <a:t>B) Study Design and Tool</a:t>
            </a:r>
            <a:endParaRPr lang="en-US" b="1" dirty="0" smtClean="0"/>
          </a:p>
          <a:p>
            <a:pPr>
              <a:buNone/>
            </a:pPr>
            <a:r>
              <a:rPr lang="en-US" dirty="0" smtClean="0"/>
              <a:t>    The study instruments were developed based on the “</a:t>
            </a:r>
            <a:r>
              <a:rPr lang="en-US" dirty="0" err="1" smtClean="0"/>
              <a:t>Proforma</a:t>
            </a:r>
            <a:r>
              <a:rPr lang="en-US" dirty="0" smtClean="0"/>
              <a:t> for IPHS facility survey” for  Primary healthcare .</a:t>
            </a:r>
          </a:p>
          <a:p>
            <a:pPr>
              <a:buNone/>
            </a:pPr>
            <a:r>
              <a:rPr lang="en-US" b="1" dirty="0" smtClean="0"/>
              <a:t>a) Study design	: </a:t>
            </a:r>
          </a:p>
          <a:p>
            <a:pPr>
              <a:buNone/>
            </a:pPr>
            <a:r>
              <a:rPr lang="en-GB" dirty="0" smtClean="0"/>
              <a:t>        It  is a descriptive study</a:t>
            </a:r>
          </a:p>
          <a:p>
            <a:pPr>
              <a:buNone/>
            </a:pPr>
            <a:r>
              <a:rPr lang="en-GB" b="1" dirty="0" smtClean="0"/>
              <a:t>b)Source of data-</a:t>
            </a:r>
            <a:r>
              <a:rPr lang="en-GB" dirty="0" smtClean="0"/>
              <a:t>Primary data</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buNone/>
            </a:pPr>
            <a:r>
              <a:rPr lang="en-US" b="1" dirty="0" smtClean="0"/>
              <a:t>b)Study tool          :</a:t>
            </a:r>
          </a:p>
          <a:p>
            <a:pPr>
              <a:buNone/>
            </a:pPr>
            <a:r>
              <a:rPr lang="en-US" dirty="0" smtClean="0"/>
              <a:t>   Questionnaire were used as survey tool .Each tool had different sections to capture manpower, infrastructure, Essential medical services, equipments, drugs &amp; consumables, logistics &amp; cold chain management, HMIS, JSY performance, quality parameters, performance indicators and surveyor’s observations. These questionnaires and observation points were structured in a way to make them computer friendly for ease of data entry and analysis. </a:t>
            </a:r>
          </a:p>
          <a:p>
            <a:pPr lvl="0">
              <a:buNone/>
            </a:pPr>
            <a:endParaRPr lang="en-US" dirty="0" smtClean="0"/>
          </a:p>
          <a:p>
            <a:pPr>
              <a:buNone/>
            </a:pPr>
            <a:r>
              <a:rPr lang="en-US" b="1" dirty="0" smtClean="0"/>
              <a:t>C) Sample size:</a:t>
            </a:r>
          </a:p>
          <a:p>
            <a:pPr>
              <a:buNone/>
            </a:pPr>
            <a:r>
              <a:rPr lang="en-US" dirty="0" smtClean="0"/>
              <a:t>     1176 Sub </a:t>
            </a:r>
            <a:r>
              <a:rPr lang="en-US" dirty="0" err="1" smtClean="0"/>
              <a:t>Centres</a:t>
            </a:r>
            <a:r>
              <a:rPr lang="en-US" dirty="0" smtClean="0"/>
              <a:t> and 923 Primary health </a:t>
            </a:r>
            <a:r>
              <a:rPr lang="en-US" dirty="0" err="1" smtClean="0"/>
              <a:t>Centres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7467600" cy="5864352"/>
          </a:xfrm>
        </p:spPr>
        <p:txBody>
          <a:bodyPr>
            <a:normAutofit fontScale="85000" lnSpcReduction="20000"/>
          </a:bodyPr>
          <a:lstStyle/>
          <a:p>
            <a:pPr>
              <a:buNone/>
            </a:pPr>
            <a:r>
              <a:rPr lang="en-US" b="1" dirty="0" smtClean="0"/>
              <a:t>E) Study Technique:</a:t>
            </a:r>
          </a:p>
          <a:p>
            <a:pPr>
              <a:buNone/>
            </a:pPr>
            <a:r>
              <a:rPr lang="en-US" b="1" i="1" dirty="0" smtClean="0"/>
              <a:t>a) Data entry &amp; Analysis:</a:t>
            </a:r>
            <a:r>
              <a:rPr lang="en-US" dirty="0" smtClean="0"/>
              <a:t> Data Analysis Sheet (DAS) were designed  by customizing MS-Excel sheet to survey tools. DAS had in built data validation features to avoid mistakes during data entry. Appropriate measures were taken to ensure the privacy and safety of survey data. Data analysis was done on MS-Excel software.</a:t>
            </a:r>
          </a:p>
          <a:p>
            <a:endParaRPr lang="en-US" dirty="0" smtClean="0"/>
          </a:p>
          <a:p>
            <a:pPr>
              <a:buNone/>
            </a:pPr>
            <a:r>
              <a:rPr lang="en-GB" b="1" i="1" dirty="0" smtClean="0"/>
              <a:t>b) Data  Validation and Analysis. </a:t>
            </a:r>
            <a:endParaRPr lang="en-US" b="1" dirty="0" smtClean="0"/>
          </a:p>
          <a:p>
            <a:r>
              <a:rPr lang="en-US" dirty="0" smtClean="0"/>
              <a:t>For data entry, customized Data Analysis Sheet (DAS) based on MS-Excel software, having few basic formulas integrated in it were developed. </a:t>
            </a:r>
          </a:p>
          <a:p>
            <a:r>
              <a:rPr lang="en-US" dirty="0" smtClean="0"/>
              <a:t>For final analysis, survey data from DAS were extracted to final data analysis tables where various parameters under different sections of survey tools were reorganized into definite heads as decided by the state government. </a:t>
            </a:r>
          </a:p>
          <a:p>
            <a:r>
              <a:rPr lang="en-US" dirty="0" smtClean="0"/>
              <a:t>Final analysis was done using MS-Excel software. Data analysis was done based on the initial outcomes desired pertaining to availability, functionality, key performance indicator and organizational needs.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AND FINDINGS</a:t>
            </a:r>
            <a:endParaRPr lang="en-US" dirty="0"/>
          </a:p>
        </p:txBody>
      </p:sp>
      <p:sp>
        <p:nvSpPr>
          <p:cNvPr id="3" name="Content Placeholder 2"/>
          <p:cNvSpPr>
            <a:spLocks noGrp="1"/>
          </p:cNvSpPr>
          <p:nvPr>
            <p:ph sz="quarter" idx="1"/>
          </p:nvPr>
        </p:nvSpPr>
        <p:spPr/>
        <p:txBody>
          <a:bodyPr/>
          <a:lstStyle/>
          <a:p>
            <a:r>
              <a:rPr lang="en-US" dirty="0" smtClean="0"/>
              <a:t>SUBCENTRE -</a:t>
            </a:r>
            <a:r>
              <a:rPr lang="en-US" sz="2000" dirty="0" smtClean="0">
                <a:latin typeface="Times New Roman" pitchFamily="18" charset="0"/>
                <a:cs typeface="Times New Roman" pitchFamily="18" charset="0"/>
              </a:rPr>
              <a:t>The survey sample revealed training in SBA and New born care services has been provided to health workers in 35% ,UIP and NP has been provided to health workers in 55% and 59% of SCs  .This shows the gap in training provided to health professionals at the  health centers.</a:t>
            </a:r>
          </a:p>
          <a:p>
            <a:endParaRPr lang="en-US" dirty="0" smtClean="0"/>
          </a:p>
          <a:p>
            <a:endParaRPr lang="en-US" dirty="0"/>
          </a:p>
        </p:txBody>
      </p:sp>
      <p:graphicFrame>
        <p:nvGraphicFramePr>
          <p:cNvPr id="8" name="Picture 2"/>
          <p:cNvGraphicFramePr/>
          <p:nvPr/>
        </p:nvGraphicFramePr>
        <p:xfrm>
          <a:off x="685800" y="3657600"/>
          <a:ext cx="7162800" cy="2895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EQUIPMENTS</a:t>
            </a:r>
            <a:endParaRPr lang="en-US" dirty="0"/>
          </a:p>
        </p:txBody>
      </p:sp>
      <p:graphicFrame>
        <p:nvGraphicFramePr>
          <p:cNvPr id="4" name="Picture 6"/>
          <p:cNvGraphicFramePr>
            <a:graphicFrameLocks noGrp="1"/>
          </p:cNvGraphicFramePr>
          <p:nvPr>
            <p:ph sz="quarter" idx="1"/>
          </p:nvPr>
        </p:nvGraphicFramePr>
        <p:xfrm>
          <a:off x="457200" y="1600200"/>
          <a:ext cx="80010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of drugs and consumables</a:t>
            </a:r>
            <a:endParaRPr lang="en-US" dirty="0"/>
          </a:p>
        </p:txBody>
      </p:sp>
      <p:graphicFrame>
        <p:nvGraphicFramePr>
          <p:cNvPr id="4" name="Picture 8"/>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Picture 11"/>
          <p:cNvGraphicFramePr>
            <a:graphicFrameLocks noGrp="1"/>
          </p:cNvGraphicFramePr>
          <p:nvPr>
            <p:ph sz="quarter" idx="1"/>
          </p:nvPr>
        </p:nvGraphicFramePr>
        <p:xfrm>
          <a:off x="457200" y="1600200"/>
          <a:ext cx="77724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Picture 14"/>
          <p:cNvGraphicFramePr>
            <a:graphicFrameLocks noGrp="1"/>
          </p:cNvGraphicFramePr>
          <p:nvPr>
            <p:ph sz="quarter" idx="1"/>
          </p:nvPr>
        </p:nvGraphicFramePr>
        <p:xfrm>
          <a:off x="457200" y="1600200"/>
          <a:ext cx="81534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health centre</a:t>
            </a:r>
            <a:endParaRPr lang="en-US" dirty="0"/>
          </a:p>
        </p:txBody>
      </p:sp>
      <p:graphicFrame>
        <p:nvGraphicFramePr>
          <p:cNvPr id="4" name="Picture 19"/>
          <p:cNvGraphicFramePr>
            <a:graphicFrameLocks noGrp="1"/>
          </p:cNvGraphicFramePr>
          <p:nvPr>
            <p:ph sz="quarter" idx="1"/>
          </p:nvPr>
        </p:nvGraphicFramePr>
        <p:xfrm>
          <a:off x="457200" y="1600200"/>
          <a:ext cx="79248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a:t>
            </a:r>
            <a:r>
              <a:rPr lang="en-US" b="1" dirty="0" smtClean="0"/>
              <a:t>Primary Health care</a:t>
            </a:r>
            <a:r>
              <a:rPr lang="en-US" dirty="0" smtClean="0"/>
              <a:t> is the basic structural and functional unit of the </a:t>
            </a:r>
            <a:r>
              <a:rPr lang="en-US" u="sng" dirty="0" smtClean="0">
                <a:hlinkClick r:id="rId2" tooltip="Public health"/>
              </a:rPr>
              <a:t>public health</a:t>
            </a:r>
            <a:r>
              <a:rPr lang="en-US" dirty="0" smtClean="0"/>
              <a:t> services in developing countries. PHCs were established to provide accessible, affordable and available </a:t>
            </a:r>
            <a:r>
              <a:rPr lang="en-US" u="sng" dirty="0" smtClean="0">
                <a:hlinkClick r:id="rId3" tooltip="Primary health care"/>
              </a:rPr>
              <a:t>primary health care</a:t>
            </a:r>
            <a:r>
              <a:rPr lang="en-US" dirty="0" smtClean="0"/>
              <a:t> to people, in accordance with the </a:t>
            </a:r>
            <a:r>
              <a:rPr lang="en-US" u="sng" dirty="0" smtClean="0">
                <a:hlinkClick r:id="rId4" tooltip="Alma Ata Declaration"/>
              </a:rPr>
              <a:t>Alma Ata Declaration</a:t>
            </a:r>
            <a:r>
              <a:rPr lang="en-US" dirty="0" smtClean="0"/>
              <a:t> of 1978 by the member nations of the World Health </a:t>
            </a:r>
            <a:r>
              <a:rPr lang="en-US" dirty="0" err="1" smtClean="0"/>
              <a:t>Organisation</a:t>
            </a:r>
            <a:r>
              <a:rPr lang="en-US" dirty="0" smtClean="0"/>
              <a:t> </a:t>
            </a:r>
            <a:r>
              <a:rPr lang="en-US" u="sng" dirty="0" smtClean="0">
                <a:hlinkClick r:id="rId5" tooltip="WHO"/>
              </a:rPr>
              <a:t>WHO</a:t>
            </a:r>
            <a:r>
              <a:rPr lang="en-US" dirty="0" smtClean="0"/>
              <a:t>. </a:t>
            </a:r>
          </a:p>
          <a:p>
            <a:r>
              <a:rPr lang="en-US" dirty="0" smtClean="0"/>
              <a:t>With a high maternal mortality ratio (of 212 per 100000 live births), provision of quality maternal healthcare services has remained a challenge in India. With the launch of NRHM in 2005 the pillars of primary health are being improved and special focus is given on primary health care catering to rural community.</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Training</a:t>
            </a:r>
            <a:endParaRPr lang="en-US"/>
          </a:p>
        </p:txBody>
      </p:sp>
      <p:graphicFrame>
        <p:nvGraphicFramePr>
          <p:cNvPr id="4" name="Content Placeholder 3"/>
          <p:cNvGraphicFramePr>
            <a:graphicFrameLocks noGrp="1"/>
          </p:cNvGraphicFramePr>
          <p:nvPr>
            <p:ph sz="quarter" idx="1"/>
          </p:nvPr>
        </p:nvGraphicFramePr>
        <p:xfrm>
          <a:off x="1143000" y="1371601"/>
          <a:ext cx="71628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1066800" y="4232564"/>
          <a:ext cx="6857999" cy="2409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in </a:t>
            </a:r>
            <a:r>
              <a:rPr lang="en-US" dirty="0" err="1" smtClean="0"/>
              <a:t>phcs</a:t>
            </a:r>
            <a:r>
              <a:rPr lang="en-US" dirty="0" smtClean="0"/>
              <a:t> surveyed</a:t>
            </a:r>
            <a:endParaRPr lang="en-US" dirty="0"/>
          </a:p>
        </p:txBody>
      </p:sp>
      <p:graphicFrame>
        <p:nvGraphicFramePr>
          <p:cNvPr id="4" name="Picture 2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EQUIPMENTS</a:t>
            </a:r>
            <a:endParaRPr lang="en-US" dirty="0"/>
          </a:p>
        </p:txBody>
      </p:sp>
      <p:sp>
        <p:nvSpPr>
          <p:cNvPr id="3" name="Content Placeholder 2"/>
          <p:cNvSpPr>
            <a:spLocks noGrp="1"/>
          </p:cNvSpPr>
          <p:nvPr>
            <p:ph sz="quarter" idx="1"/>
          </p:nvPr>
        </p:nvSpPr>
        <p:spPr/>
        <p:txBody>
          <a:bodyPr/>
          <a:lstStyle/>
          <a:p>
            <a:r>
              <a:rPr lang="en-US" sz="1800" dirty="0" smtClean="0"/>
              <a:t>More than 90% of PHCs surveyed had a Deep freezer (94%), ILR (96%), Cold Box (90%) and Vaccine Carrier (99%) available. However, only 49% PHCs surveyed had a Radiant Warmer, 13% a Phototherapy unit, 66% a Steam Sterilizer and 26% a Fumigation Machine available.</a:t>
            </a:r>
          </a:p>
          <a:p>
            <a:endParaRPr lang="en-US" dirty="0"/>
          </a:p>
        </p:txBody>
      </p:sp>
      <p:graphicFrame>
        <p:nvGraphicFramePr>
          <p:cNvPr id="4" name="Picture 26"/>
          <p:cNvGraphicFramePr/>
          <p:nvPr/>
        </p:nvGraphicFramePr>
        <p:xfrm>
          <a:off x="609600" y="2971800"/>
          <a:ext cx="8077200" cy="3657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and consumables</a:t>
            </a:r>
            <a:endParaRPr lang="en-US" dirty="0"/>
          </a:p>
        </p:txBody>
      </p:sp>
      <p:sp>
        <p:nvSpPr>
          <p:cNvPr id="5" name="Content Placeholder 4"/>
          <p:cNvSpPr>
            <a:spLocks noGrp="1"/>
          </p:cNvSpPr>
          <p:nvPr>
            <p:ph sz="quarter" idx="1"/>
          </p:nvPr>
        </p:nvSpPr>
        <p:spPr/>
        <p:txBody>
          <a:bodyPr/>
          <a:lstStyle/>
          <a:p>
            <a:r>
              <a:rPr lang="en-US" dirty="0" smtClean="0"/>
              <a:t>Percentage availability of contraceptives is moderate to good (75% for oral pills to 93% copper-T). All vaccines are available in more than 90% of PHCs, however, only 35% of PHCs had DT available. Similarly, in more than 90% PHCs ATT, </a:t>
            </a:r>
            <a:r>
              <a:rPr lang="en-US" dirty="0" err="1" smtClean="0"/>
              <a:t>Chloroquine</a:t>
            </a:r>
            <a:r>
              <a:rPr lang="en-US" dirty="0" smtClean="0"/>
              <a:t>, </a:t>
            </a:r>
            <a:r>
              <a:rPr lang="en-US" dirty="0" err="1" smtClean="0"/>
              <a:t>VitaminA</a:t>
            </a:r>
            <a:r>
              <a:rPr lang="en-US" dirty="0" smtClean="0"/>
              <a:t>, ORS, antipyretics, I/V fluids, and emergency drugs were available. Only 23% PHCs had IFA (small) and 36% PHCs had IFA (large) and only 26% of PHCs had AYUSH medicine available.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b="1" i="1" dirty="0" smtClean="0"/>
              <a:t>JSY performance:</a:t>
            </a:r>
            <a:endParaRPr lang="en-US" dirty="0" smtClean="0"/>
          </a:p>
          <a:p>
            <a:r>
              <a:rPr lang="en-US" dirty="0" smtClean="0"/>
              <a:t>JSY </a:t>
            </a:r>
            <a:r>
              <a:rPr lang="en-US" dirty="0" err="1" smtClean="0"/>
              <a:t>programme</a:t>
            </a:r>
            <a:r>
              <a:rPr lang="en-US" dirty="0" smtClean="0"/>
              <a:t> was launched under NRHM to promote institutional deliveries and decrease MMR &amp; IMR by providing financial aid during and after pregnancy for healthy food intake. 96% of PHCs reported proper receipt of funds and 80% received funds in advance; it is observed that only 52% of PHCs provide the payment at the time of discharge.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Discussion- </a:t>
            </a:r>
            <a:r>
              <a:rPr lang="en-US" dirty="0" err="1" smtClean="0"/>
              <a:t>Subcentre</a:t>
            </a:r>
            <a:endParaRPr lang="en-US" dirty="0"/>
          </a:p>
        </p:txBody>
      </p:sp>
      <p:graphicFrame>
        <p:nvGraphicFramePr>
          <p:cNvPr id="4" name="Content Placeholder 3"/>
          <p:cNvGraphicFramePr>
            <a:graphicFrameLocks noGrp="1"/>
          </p:cNvGraphicFramePr>
          <p:nvPr>
            <p:ph sz="quarter" idx="1"/>
          </p:nvPr>
        </p:nvGraphicFramePr>
        <p:xfrm>
          <a:off x="457200" y="914400"/>
          <a:ext cx="7848600" cy="5334000"/>
        </p:xfrm>
        <a:graphic>
          <a:graphicData uri="http://schemas.openxmlformats.org/drawingml/2006/table">
            <a:tbl>
              <a:tblPr firstRow="1" bandRow="1">
                <a:tableStyleId>{5C22544A-7EE6-4342-B048-85BDC9FD1C3A}</a:tableStyleId>
              </a:tblPr>
              <a:tblGrid>
                <a:gridCol w="3924300"/>
                <a:gridCol w="3924300"/>
              </a:tblGrid>
              <a:tr h="330541">
                <a:tc>
                  <a:txBody>
                    <a:bodyPr/>
                    <a:lstStyle/>
                    <a:p>
                      <a:pPr marL="0" marR="0" algn="ctr">
                        <a:lnSpc>
                          <a:spcPct val="115000"/>
                        </a:lnSpc>
                        <a:spcBef>
                          <a:spcPts val="0"/>
                        </a:spcBef>
                        <a:spcAft>
                          <a:spcPts val="0"/>
                        </a:spcAft>
                      </a:pPr>
                      <a:r>
                        <a:rPr lang="en-US" sz="1400" b="1" dirty="0">
                          <a:solidFill>
                            <a:srgbClr val="FFFFFF"/>
                          </a:solidFill>
                          <a:latin typeface="Times New Roman"/>
                          <a:ea typeface="Calibri"/>
                          <a:cs typeface="Mangal"/>
                        </a:rPr>
                        <a:t>Strengths</a:t>
                      </a:r>
                      <a:endParaRPr lang="en-US" sz="1400" dirty="0">
                        <a:latin typeface="Calibri"/>
                        <a:ea typeface="Calibri"/>
                        <a:cs typeface="Mangal"/>
                      </a:endParaRPr>
                    </a:p>
                  </a:txBody>
                  <a:tcPr marL="68580" marR="68580" marT="0" marB="0" anchor="ctr"/>
                </a:tc>
                <a:tc>
                  <a:txBody>
                    <a:bodyPr/>
                    <a:lstStyle/>
                    <a:p>
                      <a:pPr marL="0" marR="0" algn="ctr">
                        <a:lnSpc>
                          <a:spcPct val="115000"/>
                        </a:lnSpc>
                        <a:spcBef>
                          <a:spcPts val="0"/>
                        </a:spcBef>
                        <a:spcAft>
                          <a:spcPts val="0"/>
                        </a:spcAft>
                      </a:pPr>
                      <a:r>
                        <a:rPr lang="en-US" sz="1400" b="0" dirty="0">
                          <a:solidFill>
                            <a:srgbClr val="FFFFFF"/>
                          </a:solidFill>
                          <a:latin typeface="Times New Roman"/>
                          <a:ea typeface="Calibri"/>
                          <a:cs typeface="Mangal"/>
                        </a:rPr>
                        <a:t>Weaknesses</a:t>
                      </a:r>
                      <a:endParaRPr lang="en-US" sz="1400" b="0" dirty="0">
                        <a:latin typeface="Calibri"/>
                        <a:ea typeface="Calibri"/>
                        <a:cs typeface="Mangal"/>
                      </a:endParaRPr>
                    </a:p>
                  </a:txBody>
                  <a:tcPr marL="68580" marR="68580" marT="0" marB="0" anchor="ctr"/>
                </a:tc>
              </a:tr>
              <a:tr h="658368">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Availability of BP apparatus, Stethoscope and Weighing machines for adults is &gt;85%</a:t>
                      </a:r>
                    </a:p>
                  </a:txBody>
                  <a:tcPr marL="68580" marR="68580" marT="0" marB="0"/>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Inadequate trained staff in SBA (35.47%) and Newborn care (34.57%)</a:t>
                      </a:r>
                    </a:p>
                  </a:txBody>
                  <a:tcPr marL="68580" marR="68580" marT="0" marB="0"/>
                </a:tc>
              </a:tr>
              <a:tr h="658368">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Online submission of immunization data under HMIS services</a:t>
                      </a:r>
                    </a:p>
                  </a:txBody>
                  <a:tcPr marL="68580" marR="68580" marT="0" marB="0"/>
                </a:tc>
                <a:tc>
                  <a:txBody>
                    <a:bodyPr/>
                    <a:lstStyle/>
                    <a:p>
                      <a:pPr marL="0" marR="0">
                        <a:lnSpc>
                          <a:spcPct val="115000"/>
                        </a:lnSpc>
                        <a:spcBef>
                          <a:spcPts val="0"/>
                        </a:spcBef>
                        <a:spcAft>
                          <a:spcPts val="0"/>
                        </a:spcAft>
                      </a:pPr>
                      <a:r>
                        <a:rPr lang="en-US" sz="1600">
                          <a:latin typeface="Times New Roman" pitchFamily="18" charset="0"/>
                          <a:ea typeface="Calibri"/>
                          <a:cs typeface="Times New Roman" pitchFamily="18" charset="0"/>
                        </a:rPr>
                        <a:t>Poor availability of delivery services (26%) </a:t>
                      </a:r>
                    </a:p>
                  </a:txBody>
                  <a:tcPr marL="68580" marR="68580" marT="0" marB="0"/>
                </a:tc>
              </a:tr>
              <a:tr h="1247613">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Availability of family planning and contraceptive services is 92.80%</a:t>
                      </a:r>
                    </a:p>
                  </a:txBody>
                  <a:tcPr marL="68580" marR="68580" marT="0" marB="0"/>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Poor availability of Mucous aspiration set, weighing machines for babies, normal delivery kit, sterilizer and episiotomy suturing set</a:t>
                      </a:r>
                    </a:p>
                  </a:txBody>
                  <a:tcPr marL="68580" marR="68580" marT="0" marB="0"/>
                </a:tc>
              </a:tr>
              <a:tr h="929332">
                <a:tc>
                  <a:txBody>
                    <a:bodyPr/>
                    <a:lstStyle/>
                    <a:p>
                      <a:pPr marL="0" marR="0">
                        <a:lnSpc>
                          <a:spcPct val="115000"/>
                        </a:lnSpc>
                        <a:spcBef>
                          <a:spcPts val="0"/>
                        </a:spcBef>
                        <a:spcAft>
                          <a:spcPts val="0"/>
                        </a:spcAft>
                      </a:pPr>
                      <a:endParaRPr lang="en-GB" sz="1600" dirty="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Poor availability and frequent stock outs of Kit A, Kit B, IFA (small &amp; large) tablets and reagent strips.</a:t>
                      </a:r>
                    </a:p>
                  </a:txBody>
                  <a:tcPr marL="68580" marR="68580" marT="0" marB="0"/>
                </a:tc>
              </a:tr>
              <a:tr h="580446">
                <a:tc>
                  <a:txBody>
                    <a:bodyPr/>
                    <a:lstStyle/>
                    <a:p>
                      <a:pPr marL="0" marR="0">
                        <a:lnSpc>
                          <a:spcPct val="115000"/>
                        </a:lnSpc>
                        <a:spcBef>
                          <a:spcPts val="0"/>
                        </a:spcBef>
                        <a:spcAft>
                          <a:spcPts val="0"/>
                        </a:spcAft>
                      </a:pPr>
                      <a:endParaRPr lang="en-GB" sz="1600" dirty="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Presence of expired IFA tablets </a:t>
                      </a:r>
                    </a:p>
                  </a:txBody>
                  <a:tcPr marL="68580" marR="68580" marT="0" marB="0"/>
                </a:tc>
              </a:tr>
              <a:tr h="929332">
                <a:tc>
                  <a:txBody>
                    <a:bodyPr/>
                    <a:lstStyle/>
                    <a:p>
                      <a:pPr marL="0" marR="0">
                        <a:lnSpc>
                          <a:spcPct val="115000"/>
                        </a:lnSpc>
                        <a:spcBef>
                          <a:spcPts val="0"/>
                        </a:spcBef>
                        <a:spcAft>
                          <a:spcPts val="0"/>
                        </a:spcAft>
                      </a:pPr>
                      <a:endParaRPr lang="en-GB" sz="1600" dirty="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600" dirty="0">
                          <a:latin typeface="Times New Roman" pitchFamily="18" charset="0"/>
                          <a:ea typeface="Calibri"/>
                          <a:cs typeface="Times New Roman" pitchFamily="18" charset="0"/>
                        </a:rPr>
                        <a:t>Inadequate trained staff in UIP, control of diarrheal diseases &amp; Oral rehydration therapy and management of ARI</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Primary health centre</a:t>
            </a:r>
            <a:endParaRPr lang="en-US" dirty="0"/>
          </a:p>
        </p:txBody>
      </p:sp>
      <p:graphicFrame>
        <p:nvGraphicFramePr>
          <p:cNvPr id="4" name="Content Placeholder 3"/>
          <p:cNvGraphicFramePr>
            <a:graphicFrameLocks noGrp="1"/>
          </p:cNvGraphicFramePr>
          <p:nvPr>
            <p:ph sz="quarter" idx="1"/>
          </p:nvPr>
        </p:nvGraphicFramePr>
        <p:xfrm>
          <a:off x="609600" y="914400"/>
          <a:ext cx="7467600" cy="5906482"/>
        </p:xfrm>
        <a:graphic>
          <a:graphicData uri="http://schemas.openxmlformats.org/drawingml/2006/table">
            <a:tbl>
              <a:tblPr firstRow="1" bandRow="1">
                <a:tableStyleId>{5C22544A-7EE6-4342-B048-85BDC9FD1C3A}</a:tableStyleId>
              </a:tblPr>
              <a:tblGrid>
                <a:gridCol w="3733800"/>
                <a:gridCol w="3733800"/>
              </a:tblGrid>
              <a:tr h="279495">
                <a:tc>
                  <a:txBody>
                    <a:bodyPr/>
                    <a:lstStyle/>
                    <a:p>
                      <a:pPr marL="0" marR="0" algn="ctr">
                        <a:lnSpc>
                          <a:spcPct val="115000"/>
                        </a:lnSpc>
                        <a:spcBef>
                          <a:spcPts val="0"/>
                        </a:spcBef>
                        <a:spcAft>
                          <a:spcPts val="0"/>
                        </a:spcAft>
                      </a:pPr>
                      <a:r>
                        <a:rPr lang="en-US" sz="1400" b="0" dirty="0">
                          <a:solidFill>
                            <a:srgbClr val="FFFFFF"/>
                          </a:solidFill>
                          <a:latin typeface="Times New Roman" pitchFamily="18" charset="0"/>
                          <a:ea typeface="Calibri"/>
                          <a:cs typeface="Times New Roman" pitchFamily="18" charset="0"/>
                        </a:rPr>
                        <a:t>Strengths</a:t>
                      </a:r>
                      <a:endParaRPr lang="en-US" sz="1400" b="0" dirty="0">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400" b="0" dirty="0">
                          <a:solidFill>
                            <a:srgbClr val="FFFFFF"/>
                          </a:solidFill>
                          <a:latin typeface="Times New Roman" pitchFamily="18" charset="0"/>
                          <a:ea typeface="Calibri"/>
                          <a:cs typeface="Times New Roman" pitchFamily="18" charset="0"/>
                        </a:rPr>
                        <a:t>Weaknesses</a:t>
                      </a:r>
                      <a:endParaRPr lang="en-US" sz="1400" b="0" dirty="0">
                        <a:latin typeface="Times New Roman" pitchFamily="18" charset="0"/>
                        <a:ea typeface="Calibri"/>
                        <a:cs typeface="Times New Roman" pitchFamily="18" charset="0"/>
                      </a:endParaRPr>
                    </a:p>
                  </a:txBody>
                  <a:tcPr marL="68580" marR="68580" marT="0" marB="0" anchor="ctr"/>
                </a:tc>
              </a:tr>
              <a:tr h="279495">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Availability of </a:t>
                      </a:r>
                      <a:r>
                        <a:rPr lang="en-US" sz="1400" dirty="0" err="1">
                          <a:latin typeface="Times New Roman" pitchFamily="18" charset="0"/>
                          <a:ea typeface="Calibri"/>
                          <a:cs typeface="Times New Roman" pitchFamily="18" charset="0"/>
                        </a:rPr>
                        <a:t>labour</a:t>
                      </a:r>
                      <a:r>
                        <a:rPr lang="en-US" sz="1400" dirty="0">
                          <a:latin typeface="Times New Roman" pitchFamily="18" charset="0"/>
                          <a:ea typeface="Calibri"/>
                          <a:cs typeface="Times New Roman" pitchFamily="18" charset="0"/>
                        </a:rPr>
                        <a:t> rooms (89.5%)</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Inadequate trained staff in EOC &amp; RCH</a:t>
                      </a:r>
                    </a:p>
                  </a:txBody>
                  <a:tcPr marL="68580" marR="68580" marT="0" marB="0"/>
                </a:tc>
              </a:tr>
              <a:tr h="279495">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Availability of ANC services (97.9%)</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Residential facilities for staff ~ 50% </a:t>
                      </a:r>
                    </a:p>
                  </a:txBody>
                  <a:tcPr marL="68580" marR="68580" marT="0" marB="0"/>
                </a:tc>
              </a:tr>
              <a:tr h="103978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Facility for </a:t>
                      </a:r>
                      <a:r>
                        <a:rPr lang="en-US" sz="1400" dirty="0" err="1">
                          <a:latin typeface="Times New Roman" pitchFamily="18" charset="0"/>
                          <a:ea typeface="Calibri"/>
                          <a:cs typeface="Times New Roman" pitchFamily="18" charset="0"/>
                        </a:rPr>
                        <a:t>Hb</a:t>
                      </a:r>
                      <a:r>
                        <a:rPr lang="en-US" sz="1400" dirty="0">
                          <a:latin typeface="Times New Roman" pitchFamily="18" charset="0"/>
                          <a:ea typeface="Calibri"/>
                          <a:cs typeface="Times New Roman" pitchFamily="18" charset="0"/>
                        </a:rPr>
                        <a:t> estimation (89%),TT(99.4%) IFA tablets (85.4%), </a:t>
                      </a:r>
                      <a:r>
                        <a:rPr lang="en-US" sz="1400" dirty="0" err="1">
                          <a:latin typeface="Times New Roman" pitchFamily="18" charset="0"/>
                          <a:ea typeface="Calibri"/>
                          <a:cs typeface="Times New Roman" pitchFamily="18" charset="0"/>
                        </a:rPr>
                        <a:t>labour</a:t>
                      </a:r>
                      <a:r>
                        <a:rPr lang="en-US" sz="1400" dirty="0">
                          <a:latin typeface="Times New Roman" pitchFamily="18" charset="0"/>
                          <a:ea typeface="Calibri"/>
                          <a:cs typeface="Times New Roman" pitchFamily="18" charset="0"/>
                        </a:rPr>
                        <a:t> room with McIntosh sheet (92%), Availability &amp; functionality of BP apparatus and WMs</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Availability of OT (64%)</a:t>
                      </a:r>
                    </a:p>
                  </a:txBody>
                  <a:tcPr marL="68580" marR="68580" marT="0" marB="0"/>
                </a:tc>
              </a:tr>
              <a:tr h="405747">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Good availability of all vaccines </a:t>
                      </a:r>
                      <a:r>
                        <a:rPr lang="en-US" sz="1400" dirty="0" smtClean="0">
                          <a:latin typeface="Times New Roman" pitchFamily="18" charset="0"/>
                          <a:ea typeface="Calibri"/>
                          <a:cs typeface="Times New Roman" pitchFamily="18" charset="0"/>
                        </a:rPr>
                        <a:t> </a:t>
                      </a:r>
                      <a:r>
                        <a:rPr lang="en-US" sz="1400" dirty="0">
                          <a:latin typeface="Times New Roman" pitchFamily="18" charset="0"/>
                          <a:ea typeface="Calibri"/>
                          <a:cs typeface="Times New Roman" pitchFamily="18" charset="0"/>
                        </a:rPr>
                        <a:t>for immunization (&gt;=90%)</a:t>
                      </a:r>
                    </a:p>
                  </a:txBody>
                  <a:tcPr marL="68580" marR="68580" marT="0" marB="0"/>
                </a:tc>
                <a:tc>
                  <a:txBody>
                    <a:bodyPr/>
                    <a:lstStyle/>
                    <a:p>
                      <a:pPr marL="0" marR="0">
                        <a:lnSpc>
                          <a:spcPct val="115000"/>
                        </a:lnSpc>
                        <a:spcBef>
                          <a:spcPts val="0"/>
                        </a:spcBef>
                        <a:spcAft>
                          <a:spcPts val="0"/>
                        </a:spcAft>
                      </a:pPr>
                      <a:r>
                        <a:rPr lang="en-US" sz="1400">
                          <a:latin typeface="Times New Roman" pitchFamily="18" charset="0"/>
                          <a:ea typeface="Calibri"/>
                          <a:cs typeface="Times New Roman" pitchFamily="18" charset="0"/>
                        </a:rPr>
                        <a:t>Facilities for conducting deliveries (81%)</a:t>
                      </a:r>
                    </a:p>
                  </a:txBody>
                  <a:tcPr marL="68580" marR="68580" marT="0" marB="0"/>
                </a:tc>
              </a:tr>
              <a:tr h="405747">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Good availability &amp; functionality of cold chain equipments</a:t>
                      </a:r>
                    </a:p>
                  </a:txBody>
                  <a:tcPr marL="68580" marR="68580" marT="0" marB="0"/>
                </a:tc>
                <a:tc>
                  <a:txBody>
                    <a:bodyPr/>
                    <a:lstStyle/>
                    <a:p>
                      <a:pPr marL="0" marR="0">
                        <a:lnSpc>
                          <a:spcPct val="115000"/>
                        </a:lnSpc>
                        <a:spcBef>
                          <a:spcPts val="0"/>
                        </a:spcBef>
                        <a:spcAft>
                          <a:spcPts val="0"/>
                        </a:spcAft>
                      </a:pPr>
                      <a:r>
                        <a:rPr lang="en-US" sz="1400">
                          <a:latin typeface="Times New Roman" pitchFamily="18" charset="0"/>
                          <a:ea typeface="Calibri"/>
                          <a:cs typeface="Times New Roman" pitchFamily="18" charset="0"/>
                        </a:rPr>
                        <a:t>Facility for assisted delivery (28%)</a:t>
                      </a:r>
                    </a:p>
                  </a:txBody>
                  <a:tcPr marL="68580" marR="68580" marT="0" marB="0"/>
                </a:tc>
              </a:tr>
              <a:tr h="279495">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Good availability of Vitamin A and ORS</a:t>
                      </a:r>
                    </a:p>
                  </a:txBody>
                  <a:tcPr marL="68580" marR="68580" marT="0" marB="0"/>
                </a:tc>
                <a:tc>
                  <a:txBody>
                    <a:bodyPr/>
                    <a:lstStyle/>
                    <a:p>
                      <a:pPr marL="0" marR="0">
                        <a:lnSpc>
                          <a:spcPct val="115000"/>
                        </a:lnSpc>
                        <a:spcBef>
                          <a:spcPts val="0"/>
                        </a:spcBef>
                        <a:spcAft>
                          <a:spcPts val="0"/>
                        </a:spcAft>
                      </a:pPr>
                      <a:r>
                        <a:rPr lang="en-US" sz="1400">
                          <a:latin typeface="Times New Roman" pitchFamily="18" charset="0"/>
                          <a:ea typeface="Calibri"/>
                          <a:cs typeface="Times New Roman" pitchFamily="18" charset="0"/>
                        </a:rPr>
                        <a:t>Facilities for PPH management (67%)</a:t>
                      </a:r>
                    </a:p>
                  </a:txBody>
                  <a:tcPr marL="68580" marR="68580" marT="0" marB="0"/>
                </a:tc>
              </a:tr>
              <a:tr h="405747">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Good online reporting of immunization data under HMIS</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Availability of suction apparatus (78%)</a:t>
                      </a:r>
                    </a:p>
                  </a:txBody>
                  <a:tcPr marL="68580" marR="68580" marT="0" marB="0"/>
                </a:tc>
              </a:tr>
              <a:tr h="279495">
                <a:tc>
                  <a:txBody>
                    <a:bodyPr/>
                    <a:lstStyle/>
                    <a:p>
                      <a:pPr marL="0" marR="0">
                        <a:lnSpc>
                          <a:spcPct val="115000"/>
                        </a:lnSpc>
                        <a:spcBef>
                          <a:spcPts val="0"/>
                        </a:spcBef>
                        <a:spcAft>
                          <a:spcPts val="0"/>
                        </a:spcAft>
                      </a:pPr>
                      <a:r>
                        <a:rPr lang="en-US" sz="1400">
                          <a:latin typeface="Times New Roman" pitchFamily="18" charset="0"/>
                          <a:ea typeface="Calibri"/>
                          <a:cs typeface="Times New Roman" pitchFamily="18" charset="0"/>
                        </a:rPr>
                        <a:t>Availability of emergency drugs &gt; 90%</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Availability of Oxygen cylinder (80%)</a:t>
                      </a:r>
                    </a:p>
                  </a:txBody>
                  <a:tcPr marL="68580" marR="68580" marT="0" marB="0"/>
                </a:tc>
              </a:tr>
              <a:tr h="279495">
                <a:tc>
                  <a:txBody>
                    <a:bodyPr/>
                    <a:lstStyle/>
                    <a:p>
                      <a:endParaRPr lang="en-US" sz="1400">
                        <a:latin typeface="Times New Roman" pitchFamily="18" charset="0"/>
                        <a:ea typeface="Times New Roman"/>
                        <a:cs typeface="Times New Roman" pitchFamily="18" charset="0"/>
                      </a:endParaRPr>
                    </a:p>
                  </a:txBody>
                  <a:tcPr marL="68580" marR="68580" marT="0" marB="0"/>
                </a:tc>
                <a:tc>
                  <a:txBody>
                    <a:bodyPr/>
                    <a:lstStyle/>
                    <a:p>
                      <a:endParaRPr lang="en-US" sz="1400" dirty="0">
                        <a:latin typeface="Times New Roman" pitchFamily="18" charset="0"/>
                        <a:ea typeface="Times New Roman"/>
                        <a:cs typeface="Times New Roman" pitchFamily="18" charset="0"/>
                      </a:endParaRPr>
                    </a:p>
                  </a:txBody>
                  <a:tcPr marL="68580" marR="68580" marT="0" marB="0"/>
                </a:tc>
              </a:tr>
              <a:tr h="405747">
                <a:tc>
                  <a:txBody>
                    <a:bodyPr/>
                    <a:lstStyle/>
                    <a:p>
                      <a:pPr marL="0" marR="0">
                        <a:lnSpc>
                          <a:spcPct val="115000"/>
                        </a:lnSpc>
                        <a:spcBef>
                          <a:spcPts val="0"/>
                        </a:spcBef>
                        <a:spcAft>
                          <a:spcPts val="0"/>
                        </a:spcAft>
                      </a:pPr>
                      <a:r>
                        <a:rPr lang="en-US" sz="1400">
                          <a:latin typeface="Times New Roman" pitchFamily="18" charset="0"/>
                          <a:ea typeface="Calibri"/>
                          <a:cs typeface="Times New Roman" pitchFamily="18" charset="0"/>
                        </a:rPr>
                        <a:t>Availability and functionality of Needle Destroyers &gt; 95%</a:t>
                      </a: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Poor availability and more stock outs of IFA tablets</a:t>
                      </a:r>
                    </a:p>
                  </a:txBody>
                  <a:tcPr marL="68580" marR="68580" marT="0" marB="0"/>
                </a:tc>
              </a:tr>
              <a:tr h="405747">
                <a:tc>
                  <a:txBody>
                    <a:bodyPr/>
                    <a:lstStyle/>
                    <a:p>
                      <a:pPr marL="0" marR="0">
                        <a:lnSpc>
                          <a:spcPct val="115000"/>
                        </a:lnSpc>
                        <a:spcBef>
                          <a:spcPts val="0"/>
                        </a:spcBef>
                        <a:spcAft>
                          <a:spcPts val="0"/>
                        </a:spcAft>
                      </a:pPr>
                      <a:endParaRPr lang="en-GB" sz="140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Only 18% registration under JSY&amp; only 52% payment made at the time of discharge</a:t>
                      </a:r>
                    </a:p>
                  </a:txBody>
                  <a:tcPr marL="68580" marR="68580" marT="0" marB="0"/>
                </a:tc>
              </a:tr>
              <a:tr h="617091">
                <a:tc>
                  <a:txBody>
                    <a:bodyPr/>
                    <a:lstStyle/>
                    <a:p>
                      <a:pPr marL="0" marR="0">
                        <a:lnSpc>
                          <a:spcPct val="115000"/>
                        </a:lnSpc>
                        <a:spcBef>
                          <a:spcPts val="0"/>
                        </a:spcBef>
                        <a:spcAft>
                          <a:spcPts val="0"/>
                        </a:spcAft>
                      </a:pPr>
                      <a:endParaRPr lang="en-GB" sz="140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Inadequate trained staff in IMNCI , NBC </a:t>
                      </a:r>
                      <a:r>
                        <a:rPr lang="en-US" sz="1400" dirty="0" err="1">
                          <a:latin typeface="Times New Roman" pitchFamily="18" charset="0"/>
                          <a:ea typeface="Calibri"/>
                          <a:cs typeface="Times New Roman" pitchFamily="18" charset="0"/>
                        </a:rPr>
                        <a:t>Tubectomy</a:t>
                      </a:r>
                      <a:r>
                        <a:rPr lang="en-US" sz="1400" dirty="0">
                          <a:latin typeface="Times New Roman" pitchFamily="18" charset="0"/>
                          <a:ea typeface="Calibri"/>
                          <a:cs typeface="Times New Roman" pitchFamily="18" charset="0"/>
                        </a:rPr>
                        <a:t> sterilization, MTP (&lt;25%) &amp; IUD insertion (64%)</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
          </p:nvPr>
        </p:nvSpPr>
        <p:spPr/>
        <p:txBody>
          <a:bodyPr>
            <a:normAutofit lnSpcReduction="10000"/>
          </a:bodyPr>
          <a:lstStyle/>
          <a:p>
            <a:r>
              <a:rPr lang="en-US" b="1" dirty="0" smtClean="0"/>
              <a:t>Conclusion</a:t>
            </a:r>
          </a:p>
          <a:p>
            <a:r>
              <a:rPr lang="en-US" dirty="0" smtClean="0"/>
              <a:t>Primary health care plays a central role in health care systems worldwide. It can offer families cost-effective services close to home in rural areas</a:t>
            </a:r>
          </a:p>
          <a:p>
            <a:r>
              <a:rPr lang="en-US" dirty="0" smtClean="0"/>
              <a:t>All too often, however, the coverage and effectiveness of primary care services are limited by insufficient resources and staff, erratic drug supplies, and faulty equipment.</a:t>
            </a:r>
          </a:p>
          <a:p>
            <a:r>
              <a:rPr lang="en-US" dirty="0" smtClean="0"/>
              <a:t>Governments increasingly recognize that adequate delivery of primary care services is fundamental to the effective functioning of health systems, to keeping families </a:t>
            </a:r>
            <a:r>
              <a:rPr lang="en-US" dirty="0" err="1" smtClean="0"/>
              <a:t>healthy,and</a:t>
            </a:r>
            <a:r>
              <a:rPr lang="en-US" dirty="0" smtClean="0"/>
              <a:t> to achieving </a:t>
            </a:r>
            <a:r>
              <a:rPr lang="en-US" dirty="0" err="1" smtClean="0"/>
              <a:t>millenium</a:t>
            </a:r>
            <a:r>
              <a:rPr lang="en-US" dirty="0" smtClean="0"/>
              <a:t> development  goals.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The study is carried out in a </a:t>
            </a:r>
            <a:r>
              <a:rPr lang="en-US" dirty="0" smtClean="0"/>
              <a:t> </a:t>
            </a:r>
            <a:r>
              <a:rPr lang="en-US" dirty="0" smtClean="0"/>
              <a:t>state in southern </a:t>
            </a:r>
            <a:r>
              <a:rPr lang="en-US" dirty="0" err="1" smtClean="0"/>
              <a:t>India.It</a:t>
            </a:r>
            <a:r>
              <a:rPr lang="en-US" dirty="0" smtClean="0"/>
              <a:t> is a state that has one of the best indicators for </a:t>
            </a:r>
            <a:r>
              <a:rPr lang="en-US" dirty="0" err="1" smtClean="0"/>
              <a:t>health.But</a:t>
            </a:r>
            <a:r>
              <a:rPr lang="en-US" dirty="0" smtClean="0"/>
              <a:t> the study brought out</a:t>
            </a:r>
          </a:p>
          <a:p>
            <a:pPr>
              <a:buNone/>
            </a:pPr>
            <a:r>
              <a:rPr lang="en-US" dirty="0" smtClean="0"/>
              <a:t>   Some of the factors responsible for the poor functional status of the primary health  system are:</a:t>
            </a:r>
          </a:p>
          <a:p>
            <a:pPr lvl="0"/>
            <a:r>
              <a:rPr lang="en-GB" dirty="0" smtClean="0"/>
              <a:t>Mismatch between personnel and infrastructure;</a:t>
            </a:r>
            <a:endParaRPr lang="en-US" dirty="0" smtClean="0"/>
          </a:p>
          <a:p>
            <a:pPr lvl="0"/>
            <a:r>
              <a:rPr lang="en-GB" dirty="0" smtClean="0"/>
              <a:t> Lack of Continuing Training programmes for orientation and skill </a:t>
            </a:r>
            <a:r>
              <a:rPr lang="en-US" dirty="0" err="1" smtClean="0"/>
              <a:t>upgradation</a:t>
            </a:r>
            <a:r>
              <a:rPr lang="en-US" dirty="0" smtClean="0"/>
              <a:t> of the personnel;</a:t>
            </a:r>
          </a:p>
          <a:p>
            <a:pPr lvl="0"/>
            <a:r>
              <a:rPr lang="en-GB" dirty="0" smtClean="0"/>
              <a:t>Lack of appropriate functional referral system;</a:t>
            </a:r>
            <a:endParaRPr lang="en-US" dirty="0" smtClean="0"/>
          </a:p>
          <a:p>
            <a:pPr lvl="0"/>
            <a:r>
              <a:rPr lang="en-GB" dirty="0" smtClean="0"/>
              <a:t> Absence of well established linkages between different components of the system.</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ANMs are overburdened with responsibilities that should be shared with other health personnel at the primary level.</a:t>
            </a:r>
          </a:p>
          <a:p>
            <a:r>
              <a:rPr lang="en-US" dirty="0" smtClean="0"/>
              <a:t>Lack of monitoring of drugs supply and equipments.</a:t>
            </a:r>
          </a:p>
          <a:p>
            <a:r>
              <a:rPr lang="en-US" dirty="0" smtClean="0"/>
              <a:t>Proper infrastructure and appropriate allocation of resources play important roles in improving health in the villages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endParaRPr lang="en-US" dirty="0"/>
          </a:p>
        </p:txBody>
      </p:sp>
      <p:graphicFrame>
        <p:nvGraphicFramePr>
          <p:cNvPr id="6" name="Content Placeholder 5"/>
          <p:cNvGraphicFramePr>
            <a:graphicFrameLocks noGrp="1"/>
          </p:cNvGraphicFramePr>
          <p:nvPr>
            <p:ph sz="quarter" idx="1"/>
          </p:nvPr>
        </p:nvGraphicFramePr>
        <p:xfrm>
          <a:off x="838200" y="3974599"/>
          <a:ext cx="7467600" cy="2375401"/>
        </p:xfrm>
        <a:graphic>
          <a:graphicData uri="http://schemas.openxmlformats.org/drawingml/2006/table">
            <a:tbl>
              <a:tblPr firstRow="1" bandRow="1">
                <a:tableStyleId>{5C22544A-7EE6-4342-B048-85BDC9FD1C3A}</a:tableStyleId>
              </a:tblPr>
              <a:tblGrid>
                <a:gridCol w="2489200"/>
                <a:gridCol w="2489200"/>
                <a:gridCol w="2489200"/>
              </a:tblGrid>
              <a:tr h="787105">
                <a:tc>
                  <a:txBody>
                    <a:bodyPr/>
                    <a:lstStyle/>
                    <a:p>
                      <a:r>
                        <a:rPr lang="en-US" dirty="0" smtClean="0"/>
                        <a:t>Centre</a:t>
                      </a:r>
                      <a:endParaRPr lang="en-US" dirty="0"/>
                    </a:p>
                  </a:txBody>
                  <a:tcPr marL="82973" marR="82973"/>
                </a:tc>
                <a:tc>
                  <a:txBody>
                    <a:bodyPr/>
                    <a:lstStyle/>
                    <a:p>
                      <a:r>
                        <a:rPr lang="en-US" dirty="0" smtClean="0"/>
                        <a:t>Plain</a:t>
                      </a:r>
                      <a:r>
                        <a:rPr lang="en-US" baseline="0" dirty="0" smtClean="0"/>
                        <a:t>  Area Population catered</a:t>
                      </a:r>
                      <a:endParaRPr lang="en-US" dirty="0"/>
                    </a:p>
                  </a:txBody>
                  <a:tcPr marL="82973" marR="82973"/>
                </a:tc>
                <a:tc>
                  <a:txBody>
                    <a:bodyPr/>
                    <a:lstStyle/>
                    <a:p>
                      <a:r>
                        <a:rPr lang="en-US" dirty="0" smtClean="0"/>
                        <a:t>Hilly /Tribal/Difficult Area  population catered</a:t>
                      </a:r>
                      <a:endParaRPr lang="en-US" dirty="0"/>
                    </a:p>
                  </a:txBody>
                  <a:tcPr marL="82973" marR="82973"/>
                </a:tc>
              </a:tr>
              <a:tr h="546601">
                <a:tc>
                  <a:txBody>
                    <a:bodyPr/>
                    <a:lstStyle/>
                    <a:p>
                      <a:r>
                        <a:rPr lang="en-US" dirty="0" smtClean="0"/>
                        <a:t>Sub Centre</a:t>
                      </a:r>
                      <a:endParaRPr lang="en-US" dirty="0"/>
                    </a:p>
                  </a:txBody>
                  <a:tcPr marL="82973" marR="82973"/>
                </a:tc>
                <a:tc>
                  <a:txBody>
                    <a:bodyPr/>
                    <a:lstStyle/>
                    <a:p>
                      <a:r>
                        <a:rPr lang="en-US" dirty="0" smtClean="0"/>
                        <a:t>5000</a:t>
                      </a:r>
                      <a:endParaRPr lang="en-US" dirty="0"/>
                    </a:p>
                  </a:txBody>
                  <a:tcPr marL="82973" marR="82973"/>
                </a:tc>
                <a:tc>
                  <a:txBody>
                    <a:bodyPr/>
                    <a:lstStyle/>
                    <a:p>
                      <a:r>
                        <a:rPr lang="en-US" dirty="0" smtClean="0"/>
                        <a:t>3000</a:t>
                      </a:r>
                      <a:endParaRPr lang="en-US" dirty="0"/>
                    </a:p>
                  </a:txBody>
                  <a:tcPr marL="82973" marR="82973"/>
                </a:tc>
              </a:tr>
              <a:tr h="550974">
                <a:tc>
                  <a:txBody>
                    <a:bodyPr/>
                    <a:lstStyle/>
                    <a:p>
                      <a:r>
                        <a:rPr lang="en-US" dirty="0" smtClean="0"/>
                        <a:t>Primary Health Centre</a:t>
                      </a:r>
                      <a:endParaRPr lang="en-US" dirty="0"/>
                    </a:p>
                  </a:txBody>
                  <a:tcPr marL="82973" marR="82973"/>
                </a:tc>
                <a:tc>
                  <a:txBody>
                    <a:bodyPr/>
                    <a:lstStyle/>
                    <a:p>
                      <a:r>
                        <a:rPr lang="en-US" dirty="0" smtClean="0"/>
                        <a:t>30,000</a:t>
                      </a:r>
                      <a:endParaRPr lang="en-US" dirty="0"/>
                    </a:p>
                  </a:txBody>
                  <a:tcPr marL="82973" marR="82973"/>
                </a:tc>
                <a:tc>
                  <a:txBody>
                    <a:bodyPr/>
                    <a:lstStyle/>
                    <a:p>
                      <a:r>
                        <a:rPr lang="en-US" dirty="0" smtClean="0"/>
                        <a:t>20,000</a:t>
                      </a:r>
                      <a:endParaRPr lang="en-US" dirty="0"/>
                    </a:p>
                  </a:txBody>
                  <a:tcPr marL="82973" marR="82973"/>
                </a:tc>
              </a:tr>
            </a:tbl>
          </a:graphicData>
        </a:graphic>
      </p:graphicFrame>
      <p:sp>
        <p:nvSpPr>
          <p:cNvPr id="4" name="Rectangle 3"/>
          <p:cNvSpPr/>
          <p:nvPr/>
        </p:nvSpPr>
        <p:spPr>
          <a:xfrm>
            <a:off x="762000" y="1676400"/>
            <a:ext cx="7467600" cy="830997"/>
          </a:xfrm>
          <a:prstGeom prst="rect">
            <a:avLst/>
          </a:prstGeom>
        </p:spPr>
        <p:txBody>
          <a:bodyPr wrap="square">
            <a:spAutoFit/>
          </a:bodyPr>
          <a:lstStyle/>
          <a:p>
            <a:r>
              <a:rPr lang="en-US" sz="1600" dirty="0" smtClean="0">
                <a:latin typeface="Times New Roman" pitchFamily="18" charset="0"/>
                <a:cs typeface="Times New Roman" pitchFamily="18" charset="0"/>
              </a:rPr>
              <a:t>In developing countries, these  primary health centers usually offer a broad range of services, including prenatal care, immunizations, treatment of childhood illnesses, treatmentof  malaria and other common infectious diseases, and other basic medical care</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1. To ensure the availability, adequacy and functionality of health infrastructural facilities including the medical and </a:t>
            </a:r>
            <a:r>
              <a:rPr lang="en-US" dirty="0" err="1" smtClean="0"/>
              <a:t>para</a:t>
            </a:r>
            <a:r>
              <a:rPr lang="en-US" dirty="0" smtClean="0"/>
              <a:t>-medical staff in PHCs, </a:t>
            </a:r>
          </a:p>
          <a:p>
            <a:pPr>
              <a:buNone/>
            </a:pPr>
            <a:r>
              <a:rPr lang="en-US" dirty="0" smtClean="0"/>
              <a:t>     There is an urgent need to emphasize the systemic mechanism of supervision, monitoring and review of the functioning of primary health care institutions. </a:t>
            </a:r>
          </a:p>
          <a:p>
            <a:pPr>
              <a:buNone/>
            </a:pPr>
            <a:r>
              <a:rPr lang="en-US" dirty="0" smtClean="0"/>
              <a:t>2. A holistic approach to primary health care system needs to be adopted which should strive to integrate the allopathic system of medicine with Indian systems of medicine. The Indian systems of medicine has advantage over the western system of medicine on many counts. For instance, the allopathic treatment and medicines are becoming increasingly unaffordable and the study has clearly brought home the point that non-availability of medicines in PHCs as  one of the main constraints being faced by the people in general and the poorest of the poor in particular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3.If the adequate number of lady doctors are not available for posting in the rural areas, the </a:t>
            </a:r>
            <a:r>
              <a:rPr lang="en-US" dirty="0" err="1" smtClean="0"/>
              <a:t>para</a:t>
            </a:r>
            <a:r>
              <a:rPr lang="en-US" dirty="0" smtClean="0"/>
              <a:t>-medical staff especially the Nurses should be provided training on obstetric/</a:t>
            </a:r>
            <a:r>
              <a:rPr lang="en-US" dirty="0" err="1" smtClean="0"/>
              <a:t>gynaecology</a:t>
            </a:r>
            <a:r>
              <a:rPr lang="en-US" dirty="0" smtClean="0"/>
              <a:t> so as to enable them to </a:t>
            </a:r>
            <a:r>
              <a:rPr lang="en-US" dirty="0" err="1" smtClean="0"/>
              <a:t>popularise</a:t>
            </a:r>
            <a:r>
              <a:rPr lang="en-US" dirty="0" smtClean="0"/>
              <a:t> and facilitate the institutional deliveries.</a:t>
            </a:r>
          </a:p>
          <a:p>
            <a:pPr>
              <a:buNone/>
            </a:pPr>
            <a:r>
              <a:rPr lang="en-US" dirty="0" smtClean="0"/>
              <a:t>4. The existing PHCs should be made equipped with essential infrastructure and  diagnostic facilities which will help increase the </a:t>
            </a:r>
            <a:r>
              <a:rPr lang="en-US" dirty="0" err="1" smtClean="0"/>
              <a:t>utilisation</a:t>
            </a:r>
            <a:r>
              <a:rPr lang="en-US" dirty="0" smtClean="0"/>
              <a:t> rate. Besides,</a:t>
            </a:r>
          </a:p>
          <a:p>
            <a:pPr>
              <a:buNone/>
            </a:pPr>
            <a:r>
              <a:rPr lang="en-GB" dirty="0" smtClean="0"/>
              <a:t>5.</a:t>
            </a:r>
            <a:r>
              <a:rPr lang="en-US" dirty="0" smtClean="0"/>
              <a:t>Strengthening sub-centre through an untied fund to enable local planning and action and more Multi Purpose Workers (MPWs). </a:t>
            </a:r>
          </a:p>
          <a:p>
            <a:pPr>
              <a:buNone/>
            </a:pPr>
            <a:r>
              <a:rPr lang="en-US" dirty="0" smtClean="0"/>
              <a:t>6.There is need to improve round the clock presence of doctors and healthcare workers at primary health </a:t>
            </a:r>
            <a:r>
              <a:rPr lang="en-US" dirty="0" err="1" smtClean="0"/>
              <a:t>centresbecause</a:t>
            </a:r>
            <a:r>
              <a:rPr lang="en-US" dirty="0" smtClean="0"/>
              <a:t> many women had to seek other facilities as they found primary health </a:t>
            </a:r>
            <a:r>
              <a:rPr lang="en-US" dirty="0" err="1" smtClean="0"/>
              <a:t>centres</a:t>
            </a:r>
            <a:r>
              <a:rPr lang="en-US" dirty="0" smtClean="0"/>
              <a:t> closed.</a:t>
            </a:r>
          </a:p>
          <a:p>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Health Care Management Advancement Program. New Delhi: Aga Khan Foundation.</a:t>
            </a:r>
          </a:p>
          <a:p>
            <a:r>
              <a:rPr lang="en-US" dirty="0" smtClean="0"/>
              <a:t> Government of India. 2012. Bulletin on rural health statistics in India. New Delhi:</a:t>
            </a:r>
          </a:p>
          <a:p>
            <a:pPr>
              <a:buNone/>
            </a:pPr>
            <a:r>
              <a:rPr lang="en-US" dirty="0" smtClean="0"/>
              <a:t>     Department of Family Welfare. Ministry of Health &amp; Family Welfare. March.</a:t>
            </a:r>
          </a:p>
          <a:p>
            <a:r>
              <a:rPr lang="en-US" dirty="0" smtClean="0"/>
              <a:t> </a:t>
            </a:r>
          </a:p>
          <a:p>
            <a:r>
              <a:rPr lang="en-US" dirty="0" smtClean="0"/>
              <a:t>Park K. 2002. Textbook of preventive and social medicine. 17th Edition</a:t>
            </a:r>
          </a:p>
          <a:p>
            <a:r>
              <a:rPr lang="en-US" dirty="0" smtClean="0"/>
              <a:t>Population Council. 1995. Situation analysis of Family Welfare </a:t>
            </a:r>
            <a:r>
              <a:rPr lang="en-US" dirty="0" err="1" smtClean="0"/>
              <a:t>Programme</a:t>
            </a:r>
            <a:r>
              <a:rPr lang="en-US" dirty="0" smtClean="0"/>
              <a:t> in UP in district</a:t>
            </a:r>
          </a:p>
          <a:p>
            <a:r>
              <a:rPr lang="en-US" dirty="0" smtClean="0"/>
              <a:t>Quality of care in obstetric services in rural South</a:t>
            </a:r>
          </a:p>
          <a:p>
            <a:pPr>
              <a:buNone/>
            </a:pPr>
            <a:r>
              <a:rPr lang="en-US" dirty="0" smtClean="0"/>
              <a:t>       India: evidence from two studies with gap of ten </a:t>
            </a:r>
            <a:r>
              <a:rPr lang="en-US" dirty="0" err="1" smtClean="0"/>
              <a:t>years.Asha</a:t>
            </a:r>
            <a:r>
              <a:rPr lang="en-US" dirty="0" smtClean="0"/>
              <a:t> </a:t>
            </a:r>
            <a:r>
              <a:rPr lang="en-US" dirty="0" err="1" smtClean="0"/>
              <a:t>Kilaru</a:t>
            </a:r>
            <a:r>
              <a:rPr lang="en-US" dirty="0" smtClean="0"/>
              <a:t>*, </a:t>
            </a:r>
            <a:r>
              <a:rPr lang="en-US" dirty="0" err="1" smtClean="0"/>
              <a:t>Saraswathy</a:t>
            </a:r>
            <a:r>
              <a:rPr lang="en-US" dirty="0" smtClean="0"/>
              <a:t> </a:t>
            </a:r>
            <a:r>
              <a:rPr lang="en-US" dirty="0" err="1" smtClean="0"/>
              <a:t>Ganapathy</a:t>
            </a:r>
            <a:r>
              <a:rPr lang="en-US" dirty="0" smtClean="0"/>
              <a:t>, </a:t>
            </a:r>
            <a:r>
              <a:rPr lang="en-US" dirty="0" err="1" smtClean="0"/>
              <a:t>Baneen</a:t>
            </a:r>
            <a:r>
              <a:rPr lang="en-US" dirty="0" smtClean="0"/>
              <a:t> </a:t>
            </a:r>
            <a:r>
              <a:rPr lang="en-US" dirty="0" err="1" smtClean="0"/>
              <a:t>Karachiwala</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230876.wmf"/>
          <p:cNvPicPr>
            <a:picLocks noChangeAspect="1" noChangeArrowheads="1"/>
          </p:cNvPicPr>
          <p:nvPr/>
        </p:nvPicPr>
        <p:blipFill>
          <a:blip r:embed="rId2"/>
          <a:srcRect/>
          <a:stretch>
            <a:fillRect/>
          </a:stretch>
        </p:blipFill>
        <p:spPr bwMode="auto">
          <a:xfrm>
            <a:off x="1905000" y="0"/>
            <a:ext cx="7239000" cy="6858000"/>
          </a:xfrm>
          <a:prstGeom prst="rect">
            <a:avLst/>
          </a:prstGeom>
          <a:noFill/>
        </p:spPr>
      </p:pic>
      <p:sp>
        <p:nvSpPr>
          <p:cNvPr id="3" name="Title 2"/>
          <p:cNvSpPr>
            <a:spLocks noGrp="1"/>
          </p:cNvSpPr>
          <p:nvPr>
            <p:ph type="ctrTitle"/>
          </p:nvPr>
        </p:nvSpPr>
        <p:spPr/>
        <p:txBody>
          <a:bodyPr>
            <a:normAutofit/>
          </a:bodyPr>
          <a:lstStyle/>
          <a:p>
            <a:r>
              <a:rPr lang="en-US" sz="4400" dirty="0" smtClean="0"/>
              <a:t>THANK YOU</a:t>
            </a:r>
            <a:endParaRPr lang="en-US" sz="4400" dirty="0"/>
          </a:p>
        </p:txBody>
      </p:sp>
      <p:sp>
        <p:nvSpPr>
          <p:cNvPr id="5" name="Subtitle 4"/>
          <p:cNvSpPr>
            <a:spLocks noGrp="1"/>
          </p:cNvSpPr>
          <p:nvPr>
            <p:ph type="subTitle" idx="1"/>
          </p:nvPr>
        </p:nvSpPr>
        <p:spPr/>
        <p:txBody>
          <a:bodyPr>
            <a:normAutofit/>
          </a:bodyPr>
          <a:lstStyle/>
          <a:p>
            <a:r>
              <a:rPr lang="en-US" sz="4000" dirty="0" smtClean="0"/>
              <a:t>                                                 </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RATIONALE OF THE STUDY</a:t>
            </a:r>
            <a:endParaRPr lang="en-US" dirty="0"/>
          </a:p>
        </p:txBody>
      </p:sp>
      <p:sp>
        <p:nvSpPr>
          <p:cNvPr id="3" name="Content Placeholder 2"/>
          <p:cNvSpPr>
            <a:spLocks noGrp="1"/>
          </p:cNvSpPr>
          <p:nvPr>
            <p:ph sz="quarter" idx="1"/>
          </p:nvPr>
        </p:nvSpPr>
        <p:spPr/>
        <p:txBody>
          <a:bodyPr/>
          <a:lstStyle/>
          <a:p>
            <a:pPr>
              <a:buNone/>
            </a:pPr>
            <a:r>
              <a:rPr lang="en-US" b="1" dirty="0" smtClean="0"/>
              <a:t> </a:t>
            </a:r>
          </a:p>
          <a:p>
            <a:pPr>
              <a:buNone/>
            </a:pPr>
            <a:r>
              <a:rPr lang="en-US" dirty="0" smtClean="0"/>
              <a:t>    The project provides an insight of </a:t>
            </a:r>
            <a:r>
              <a:rPr lang="en-US" smtClean="0"/>
              <a:t>a </a:t>
            </a:r>
            <a:r>
              <a:rPr lang="en-US" smtClean="0"/>
              <a:t>southern </a:t>
            </a:r>
            <a:r>
              <a:rPr lang="en-US" dirty="0" smtClean="0"/>
              <a:t>state in India and shows the gap in availability and functionality of various resources of primary health care </a:t>
            </a:r>
            <a:r>
              <a:rPr lang="en-US" dirty="0" err="1" smtClean="0"/>
              <a:t>pillars.Beside</a:t>
            </a:r>
            <a:r>
              <a:rPr lang="en-US" dirty="0" smtClean="0"/>
              <a:t> this  aim of this report is to bring out very clear priority areas for making policies for resource deployment and strengthening of the healthcare status in the state.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 of the project</a:t>
            </a:r>
            <a:endParaRPr lang="en-US" dirty="0"/>
          </a:p>
        </p:txBody>
      </p:sp>
      <p:sp>
        <p:nvSpPr>
          <p:cNvPr id="3" name="Content Placeholder 2"/>
          <p:cNvSpPr>
            <a:spLocks noGrp="1"/>
          </p:cNvSpPr>
          <p:nvPr>
            <p:ph sz="quarter" idx="1"/>
          </p:nvPr>
        </p:nvSpPr>
        <p:spPr/>
        <p:txBody>
          <a:bodyPr>
            <a:normAutofit fontScale="85000" lnSpcReduction="10000"/>
          </a:bodyPr>
          <a:lstStyle/>
          <a:p>
            <a:endParaRPr lang="en-US" dirty="0" smtClean="0"/>
          </a:p>
          <a:p>
            <a:r>
              <a:rPr lang="en-US" dirty="0" smtClean="0"/>
              <a:t> General objective: </a:t>
            </a:r>
          </a:p>
          <a:p>
            <a:pPr marL="457200" indent="-457200">
              <a:buFont typeface="+mj-lt"/>
              <a:buAutoNum type="alphaLcParenR"/>
            </a:pPr>
            <a:r>
              <a:rPr lang="en-US" dirty="0" smtClean="0"/>
              <a:t>To Study the primary health care services in the state and find out the gaps associated with delivery of these services</a:t>
            </a:r>
          </a:p>
          <a:p>
            <a:pPr>
              <a:buNone/>
            </a:pPr>
            <a:r>
              <a:rPr lang="en-US" dirty="0" smtClean="0"/>
              <a:t>The Specific objectives of the facility survey are to assess:</a:t>
            </a:r>
          </a:p>
          <a:p>
            <a:pPr lvl="0"/>
            <a:r>
              <a:rPr lang="en-GB" dirty="0" smtClean="0"/>
              <a:t>Percent of Primary healthcare infrastructure as per the IPHS norms;</a:t>
            </a:r>
            <a:endParaRPr lang="en-US" dirty="0" smtClean="0"/>
          </a:p>
          <a:p>
            <a:pPr lvl="0"/>
            <a:r>
              <a:rPr lang="en-GB" dirty="0" smtClean="0"/>
              <a:t>To identify the gaps of available and functional manpower at various levels of public healthcare facilities as per IPHS norms; </a:t>
            </a:r>
            <a:endParaRPr lang="en-US" dirty="0" smtClean="0"/>
          </a:p>
          <a:p>
            <a:pPr lvl="0"/>
            <a:r>
              <a:rPr lang="en-GB" dirty="0" smtClean="0"/>
              <a:t>Percentage availability and functionality of </a:t>
            </a:r>
            <a:r>
              <a:rPr lang="en-GB" dirty="0" err="1" smtClean="0"/>
              <a:t>equipments,logistics,drugs</a:t>
            </a:r>
            <a:r>
              <a:rPr lang="en-GB" dirty="0" smtClean="0"/>
              <a:t> and consumables as per IPHS norms  </a:t>
            </a:r>
            <a:endParaRPr lang="en-US" dirty="0" smtClean="0"/>
          </a:p>
          <a:p>
            <a:pPr lvl="0"/>
            <a:r>
              <a:rPr lang="en-GB" dirty="0" smtClean="0"/>
              <a:t>JSY performance as per IPHS norms in the state.</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t>
            </a:r>
            <a:r>
              <a:rPr lang="en-US" dirty="0" err="1" smtClean="0"/>
              <a:t>Litreature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err="1" smtClean="0"/>
              <a:t>Pal,Tiwari</a:t>
            </a:r>
            <a:r>
              <a:rPr lang="en-US" dirty="0" smtClean="0"/>
              <a:t> </a:t>
            </a:r>
            <a:r>
              <a:rPr lang="en-US" i="1" dirty="0" smtClean="0"/>
              <a:t>et al</a:t>
            </a:r>
            <a:r>
              <a:rPr lang="en-US" dirty="0" smtClean="0"/>
              <a:t> studied functioning of the Sub Health Centers (SHCs) in Madhya Pradesh and found  12.5% SHCs’ performance of antenatal services was good while 87.5% of the SHCs (35 out of 40) were placed either in the category of satisfactory (42.5%) or poor (45%). All  SHCs included in the study performed poorly mainly because of the absence of the HW(F)s at the time of delivery, small fraction of the deliveries being institutional and overdependence on family members or trained birth attendants for conducting the deliveries. Only 35% of the SHCs studied had regular water supply, space for examination of female patient and a store room for storing drugs and other materials whereas 45% of the SHCs had toilet facility and electric supply.</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D. </a:t>
            </a:r>
            <a:r>
              <a:rPr lang="en-US" dirty="0" err="1" smtClean="0"/>
              <a:t>Varatharajan</a:t>
            </a:r>
            <a:r>
              <a:rPr lang="en-US" dirty="0" smtClean="0"/>
              <a:t> </a:t>
            </a:r>
            <a:r>
              <a:rPr lang="en-US" i="1" dirty="0" smtClean="0"/>
              <a:t>et al </a:t>
            </a:r>
            <a:r>
              <a:rPr lang="en-US" dirty="0" smtClean="0"/>
              <a:t>(2004) studied the performance of PHCs under decentralized government and found that </a:t>
            </a:r>
            <a:r>
              <a:rPr lang="en-US" i="1" dirty="0" err="1" smtClean="0"/>
              <a:t>Panchayats</a:t>
            </a:r>
            <a:r>
              <a:rPr lang="en-US" i="1" dirty="0" smtClean="0"/>
              <a:t> </a:t>
            </a:r>
            <a:r>
              <a:rPr lang="en-US" dirty="0" smtClean="0"/>
              <a:t>allocated a lower proportion of resources to health than that allocated by the state government prior to decentralization; while </a:t>
            </a:r>
            <a:r>
              <a:rPr lang="en-US" i="1" dirty="0" err="1" smtClean="0"/>
              <a:t>panchayat</a:t>
            </a:r>
            <a:r>
              <a:rPr lang="en-US" i="1" dirty="0" smtClean="0"/>
              <a:t> </a:t>
            </a:r>
            <a:r>
              <a:rPr lang="en-US" dirty="0" smtClean="0"/>
              <a:t>resources grew at an annual rate of 30.7%, health resources grew at 7.9%. PHCs were funded to the extent of 0.7–2.7% of the total cost. An additional 2% in PHC resources was associated with improved patient load (63.5%), cost-effectiveness (50.8%), medicine supply (49.4%), information (32.8%) and patient satisfaction (12.7%).</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err="1" smtClean="0"/>
              <a:t>Kilaru</a:t>
            </a:r>
            <a:r>
              <a:rPr lang="en-US" dirty="0" smtClean="0"/>
              <a:t> </a:t>
            </a:r>
            <a:r>
              <a:rPr lang="en-US" i="1" dirty="0" smtClean="0"/>
              <a:t>et al </a:t>
            </a:r>
            <a:r>
              <a:rPr lang="en-US" dirty="0" smtClean="0"/>
              <a:t>(2012)</a:t>
            </a:r>
            <a:r>
              <a:rPr lang="en-US" i="1" dirty="0" smtClean="0"/>
              <a:t> </a:t>
            </a:r>
            <a:r>
              <a:rPr lang="en-US" dirty="0" smtClean="0"/>
              <a:t>studied quality of obstetric care in rural south India and results of two studies done at an interval of ten years and found that 30% of women delivered at other than their planned place of delivery for reasons excluding direct referrals from healthcare services. This level remained similar (33%) in the second  study indicating little change in birth preparedness and emergency planning. proportion of deliveries happening at healthcare  institutions increased from 35% to over 80%. Skilled birth attendance by Auxiliary Nurse Midwife (ANM) in case of deliveries happening at home reduced from 34% to 17% in spite of the lower incidence of home births. The number and appropriate timings of antenatal care visits improved including the content of care package (blood pressure examination, iron and folic acids supplements) across the two time periods.</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Rural health statistics –Rural healthcare system in India,2012</a:t>
            </a:r>
          </a:p>
          <a:p>
            <a:r>
              <a:rPr lang="en-US" dirty="0" smtClean="0"/>
              <a:t>The statistics showed the overall shortfall of HW(F)/ANMs was 3.8%  and HW(M)  was  64.7%of total requirement as per the norm of one HW(F) and one HW (M)  per Sub Centre and PHC in the country. 62.7% of Sub </a:t>
            </a:r>
            <a:r>
              <a:rPr lang="en-US" dirty="0" err="1" smtClean="0"/>
              <a:t>Centres</a:t>
            </a:r>
            <a:r>
              <a:rPr lang="en-US" dirty="0" smtClean="0"/>
              <a:t>, 86.7% of PHCs .62.7% of Sub </a:t>
            </a:r>
            <a:r>
              <a:rPr lang="en-US" dirty="0" err="1" smtClean="0"/>
              <a:t>Centres</a:t>
            </a:r>
            <a:r>
              <a:rPr lang="en-US" dirty="0" smtClean="0"/>
              <a:t> and  86.7% of PHCs are located in the Government buildings as on March 2011.3.2 % Subcentres  are running without ANMs and 49.1% without multipurpose </a:t>
            </a:r>
            <a:r>
              <a:rPr lang="en-US" dirty="0" err="1" smtClean="0"/>
              <a:t>healthworker</a:t>
            </a:r>
            <a:r>
              <a:rPr lang="en-US" dirty="0" smtClean="0"/>
              <a:t> in India</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273</TotalTime>
  <Words>2394</Words>
  <Application>Microsoft Office PowerPoint</Application>
  <PresentationFormat>On-screen Show (4:3)</PresentationFormat>
  <Paragraphs>209</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Oriel</vt:lpstr>
      <vt:lpstr>Gaps in delivery of Primary Health care services in a southern state of India </vt:lpstr>
      <vt:lpstr>Introduction</vt:lpstr>
      <vt:lpstr>Slide 3</vt:lpstr>
      <vt:lpstr>RATIONALE OF THE STUDY</vt:lpstr>
      <vt:lpstr>Objective of the project</vt:lpstr>
      <vt:lpstr>Review of Litreature</vt:lpstr>
      <vt:lpstr>Slide 7</vt:lpstr>
      <vt:lpstr>Slide 8</vt:lpstr>
      <vt:lpstr>Slide 9</vt:lpstr>
      <vt:lpstr>Methodology</vt:lpstr>
      <vt:lpstr>Slide 11</vt:lpstr>
      <vt:lpstr>Slide 12</vt:lpstr>
      <vt:lpstr>RESULTS AND FINDINGS</vt:lpstr>
      <vt:lpstr>Infrastructure</vt:lpstr>
      <vt:lpstr>EQUIPMENTS</vt:lpstr>
      <vt:lpstr>Availability of drugs and consumables</vt:lpstr>
      <vt:lpstr>Slide 17</vt:lpstr>
      <vt:lpstr>Slide 18</vt:lpstr>
      <vt:lpstr>Primary health centre</vt:lpstr>
      <vt:lpstr>Training</vt:lpstr>
      <vt:lpstr>Infrastructure in phcs surveyed</vt:lpstr>
      <vt:lpstr>EQUIPMENTS</vt:lpstr>
      <vt:lpstr>Drugs and consumables</vt:lpstr>
      <vt:lpstr>Slide 24</vt:lpstr>
      <vt:lpstr>Discussion- Subcentre</vt:lpstr>
      <vt:lpstr>Primary health centre</vt:lpstr>
      <vt:lpstr>Slide 27</vt:lpstr>
      <vt:lpstr>Slide 28</vt:lpstr>
      <vt:lpstr>Slide 29</vt:lpstr>
      <vt:lpstr>Recommendations</vt:lpstr>
      <vt:lpstr>Slide 31</vt:lpstr>
      <vt:lpstr>refrences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Gaps in delivery of Primary Health care services in a southern state of India </dc:title>
  <dc:creator>IIHMR</dc:creator>
  <cp:lastModifiedBy>IIHMR</cp:lastModifiedBy>
  <cp:revision>33</cp:revision>
  <dcterms:created xsi:type="dcterms:W3CDTF">2012-04-30T17:21:55Z</dcterms:created>
  <dcterms:modified xsi:type="dcterms:W3CDTF">2012-05-16T07:45:14Z</dcterms:modified>
</cp:coreProperties>
</file>