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2"/>
  </p:notesMasterIdLst>
  <p:sldIdLst>
    <p:sldId id="256" r:id="rId3"/>
    <p:sldId id="258" r:id="rId4"/>
    <p:sldId id="274" r:id="rId5"/>
    <p:sldId id="275" r:id="rId6"/>
    <p:sldId id="276" r:id="rId7"/>
    <p:sldId id="259" r:id="rId8"/>
    <p:sldId id="271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8" r:id="rId17"/>
    <p:sldId id="277" r:id="rId18"/>
    <p:sldId id="269" r:id="rId19"/>
    <p:sldId id="270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IN"/>
              <a:t>Availability of BCG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32 (100%)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Sheet1!$B$3:$C$3</c:f>
              <c:strCache>
                <c:ptCount val="2"/>
                <c:pt idx="0">
                  <c:v>Sessions Monitored</c:v>
                </c:pt>
                <c:pt idx="1">
                  <c:v>Availability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32</c:v>
                </c:pt>
                <c:pt idx="1">
                  <c:v>32</c:v>
                </c:pt>
              </c:numCache>
            </c:numRef>
          </c:val>
        </c:ser>
        <c:dLbls>
          <c:showVal val="1"/>
        </c:dLbls>
        <c:overlap val="-25"/>
        <c:axId val="35930112"/>
        <c:axId val="35931648"/>
      </c:barChart>
      <c:catAx>
        <c:axId val="35930112"/>
        <c:scaling>
          <c:orientation val="minMax"/>
        </c:scaling>
        <c:axPos val="b"/>
        <c:majorTickMark val="none"/>
        <c:tickLblPos val="nextTo"/>
        <c:crossAx val="35931648"/>
        <c:crosses val="autoZero"/>
        <c:auto val="1"/>
        <c:lblAlgn val="ctr"/>
        <c:lblOffset val="100"/>
      </c:catAx>
      <c:valAx>
        <c:axId val="35931648"/>
        <c:scaling>
          <c:orientation val="minMax"/>
        </c:scaling>
        <c:delete val="1"/>
        <c:axPos val="l"/>
        <c:numFmt formatCode="General" sourceLinked="1"/>
        <c:tickLblPos val="none"/>
        <c:crossAx val="359301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IN"/>
              <a:t>Availability of OPV</a:t>
            </a:r>
          </a:p>
        </c:rich>
      </c:tx>
      <c:layout>
        <c:manualLayout>
          <c:xMode val="edge"/>
          <c:yMode val="edge"/>
          <c:x val="0.34410104986876633"/>
          <c:y val="2.5254299527923615E-2"/>
        </c:manualLayout>
      </c:layout>
    </c:title>
    <c:plotArea>
      <c:layout/>
      <c:barChart>
        <c:barDir val="col"/>
        <c:grouping val="clustered"/>
        <c:ser>
          <c:idx val="0"/>
          <c:order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18 (56.25%)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Sheet1!$O$3:$P$3</c:f>
              <c:strCache>
                <c:ptCount val="2"/>
                <c:pt idx="0">
                  <c:v>Sessions Monitored</c:v>
                </c:pt>
                <c:pt idx="1">
                  <c:v>Availability</c:v>
                </c:pt>
              </c:strCache>
            </c:strRef>
          </c:cat>
          <c:val>
            <c:numRef>
              <c:f>Sheet1!$O$4:$P$4</c:f>
              <c:numCache>
                <c:formatCode>General</c:formatCode>
                <c:ptCount val="2"/>
                <c:pt idx="0">
                  <c:v>32</c:v>
                </c:pt>
                <c:pt idx="1">
                  <c:v>10</c:v>
                </c:pt>
              </c:numCache>
            </c:numRef>
          </c:val>
        </c:ser>
        <c:dLbls>
          <c:showVal val="1"/>
        </c:dLbls>
        <c:overlap val="-25"/>
        <c:axId val="35972608"/>
        <c:axId val="35974144"/>
      </c:barChart>
      <c:catAx>
        <c:axId val="35972608"/>
        <c:scaling>
          <c:orientation val="minMax"/>
        </c:scaling>
        <c:axPos val="b"/>
        <c:majorTickMark val="none"/>
        <c:tickLblPos val="nextTo"/>
        <c:crossAx val="35974144"/>
        <c:crosses val="autoZero"/>
        <c:auto val="1"/>
        <c:lblAlgn val="ctr"/>
        <c:lblOffset val="100"/>
      </c:catAx>
      <c:valAx>
        <c:axId val="35974144"/>
        <c:scaling>
          <c:orientation val="minMax"/>
        </c:scaling>
        <c:delete val="1"/>
        <c:axPos val="l"/>
        <c:numFmt formatCode="General" sourceLinked="1"/>
        <c:tickLblPos val="none"/>
        <c:crossAx val="359726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IN"/>
              <a:t>Availability of DPT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32 (100%)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Sheet1!$K$3:$L$3</c:f>
              <c:strCache>
                <c:ptCount val="2"/>
                <c:pt idx="0">
                  <c:v>Sessions Monitored</c:v>
                </c:pt>
                <c:pt idx="1">
                  <c:v>Availability</c:v>
                </c:pt>
              </c:strCache>
            </c:strRef>
          </c:cat>
          <c:val>
            <c:numRef>
              <c:f>Sheet1!$K$4:$L$4</c:f>
              <c:numCache>
                <c:formatCode>General</c:formatCode>
                <c:ptCount val="2"/>
                <c:pt idx="0">
                  <c:v>32</c:v>
                </c:pt>
                <c:pt idx="1">
                  <c:v>32</c:v>
                </c:pt>
              </c:numCache>
            </c:numRef>
          </c:val>
        </c:ser>
        <c:dLbls>
          <c:showVal val="1"/>
        </c:dLbls>
        <c:overlap val="-25"/>
        <c:axId val="36326400"/>
        <c:axId val="36332288"/>
      </c:barChart>
      <c:catAx>
        <c:axId val="36326400"/>
        <c:scaling>
          <c:orientation val="minMax"/>
        </c:scaling>
        <c:axPos val="b"/>
        <c:majorTickMark val="none"/>
        <c:tickLblPos val="nextTo"/>
        <c:crossAx val="36332288"/>
        <c:crosses val="autoZero"/>
        <c:auto val="1"/>
        <c:lblAlgn val="ctr"/>
        <c:lblOffset val="100"/>
      </c:catAx>
      <c:valAx>
        <c:axId val="36332288"/>
        <c:scaling>
          <c:orientation val="minMax"/>
        </c:scaling>
        <c:delete val="1"/>
        <c:axPos val="l"/>
        <c:numFmt formatCode="General" sourceLinked="1"/>
        <c:tickLblPos val="none"/>
        <c:crossAx val="363264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IN"/>
              <a:t>Availability of Hepatitis B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28 (87.5%)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Sheet1!$T$3:$U$3</c:f>
              <c:strCache>
                <c:ptCount val="2"/>
                <c:pt idx="0">
                  <c:v>Sessions Monitored</c:v>
                </c:pt>
                <c:pt idx="1">
                  <c:v>Availability</c:v>
                </c:pt>
              </c:strCache>
            </c:strRef>
          </c:cat>
          <c:val>
            <c:numRef>
              <c:f>Sheet1!$T$4:$U$4</c:f>
              <c:numCache>
                <c:formatCode>General</c:formatCode>
                <c:ptCount val="2"/>
                <c:pt idx="0">
                  <c:v>32</c:v>
                </c:pt>
                <c:pt idx="1">
                  <c:v>28</c:v>
                </c:pt>
              </c:numCache>
            </c:numRef>
          </c:val>
        </c:ser>
        <c:dLbls>
          <c:showVal val="1"/>
        </c:dLbls>
        <c:overlap val="-25"/>
        <c:axId val="36365056"/>
        <c:axId val="36366592"/>
      </c:barChart>
      <c:catAx>
        <c:axId val="36365056"/>
        <c:scaling>
          <c:orientation val="minMax"/>
        </c:scaling>
        <c:axPos val="b"/>
        <c:majorTickMark val="none"/>
        <c:tickLblPos val="nextTo"/>
        <c:crossAx val="36366592"/>
        <c:crosses val="autoZero"/>
        <c:auto val="1"/>
        <c:lblAlgn val="ctr"/>
        <c:lblOffset val="100"/>
      </c:catAx>
      <c:valAx>
        <c:axId val="36366592"/>
        <c:scaling>
          <c:orientation val="minMax"/>
        </c:scaling>
        <c:delete val="1"/>
        <c:axPos val="l"/>
        <c:numFmt formatCode="General" sourceLinked="1"/>
        <c:tickLblPos val="none"/>
        <c:crossAx val="363650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IN"/>
              <a:t>Availability of Measles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32 (100%)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Sheet1!$F$3:$G$3</c:f>
              <c:strCache>
                <c:ptCount val="2"/>
                <c:pt idx="0">
                  <c:v>Sessions Monitored</c:v>
                </c:pt>
                <c:pt idx="1">
                  <c:v>Availability</c:v>
                </c:pt>
              </c:strCache>
            </c:strRef>
          </c:cat>
          <c:val>
            <c:numRef>
              <c:f>Sheet1!$F$4:$G$4</c:f>
              <c:numCache>
                <c:formatCode>General</c:formatCode>
                <c:ptCount val="2"/>
                <c:pt idx="0">
                  <c:v>32</c:v>
                </c:pt>
                <c:pt idx="1">
                  <c:v>32</c:v>
                </c:pt>
              </c:numCache>
            </c:numRef>
          </c:val>
        </c:ser>
        <c:dLbls>
          <c:showVal val="1"/>
        </c:dLbls>
        <c:overlap val="-25"/>
        <c:axId val="36534528"/>
        <c:axId val="36544512"/>
      </c:barChart>
      <c:catAx>
        <c:axId val="36534528"/>
        <c:scaling>
          <c:orientation val="minMax"/>
        </c:scaling>
        <c:axPos val="b"/>
        <c:majorTickMark val="none"/>
        <c:tickLblPos val="nextTo"/>
        <c:crossAx val="36544512"/>
        <c:crosses val="autoZero"/>
        <c:auto val="1"/>
        <c:lblAlgn val="ctr"/>
        <c:lblOffset val="100"/>
      </c:catAx>
      <c:valAx>
        <c:axId val="36544512"/>
        <c:scaling>
          <c:orientation val="minMax"/>
        </c:scaling>
        <c:delete val="1"/>
        <c:axPos val="l"/>
        <c:numFmt formatCode="General" sourceLinked="1"/>
        <c:tickLblPos val="none"/>
        <c:crossAx val="365345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US"/>
              <a:t>Availability of Functional Hub-Cutter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10 (31.25%)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Sheet2!$B$2:$C$2</c:f>
              <c:strCache>
                <c:ptCount val="2"/>
                <c:pt idx="0">
                  <c:v>Sessions Monitored</c:v>
                </c:pt>
                <c:pt idx="1">
                  <c:v>Availability</c:v>
                </c:pt>
              </c:strCache>
            </c:strRef>
          </c:cat>
          <c:val>
            <c:numRef>
              <c:f>Sheet2!$B$3:$C$3</c:f>
              <c:numCache>
                <c:formatCode>General</c:formatCode>
                <c:ptCount val="2"/>
                <c:pt idx="0">
                  <c:v>32</c:v>
                </c:pt>
                <c:pt idx="1">
                  <c:v>10</c:v>
                </c:pt>
              </c:numCache>
            </c:numRef>
          </c:val>
        </c:ser>
        <c:dLbls>
          <c:showVal val="1"/>
        </c:dLbls>
        <c:overlap val="-25"/>
        <c:axId val="39723008"/>
        <c:axId val="39724544"/>
      </c:barChart>
      <c:catAx>
        <c:axId val="39723008"/>
        <c:scaling>
          <c:orientation val="minMax"/>
        </c:scaling>
        <c:axPos val="b"/>
        <c:majorTickMark val="none"/>
        <c:tickLblPos val="nextTo"/>
        <c:crossAx val="39724544"/>
        <c:crosses val="autoZero"/>
        <c:auto val="1"/>
        <c:lblAlgn val="ctr"/>
        <c:lblOffset val="100"/>
      </c:catAx>
      <c:valAx>
        <c:axId val="39724544"/>
        <c:scaling>
          <c:orientation val="minMax"/>
        </c:scaling>
        <c:delete val="1"/>
        <c:axPos val="l"/>
        <c:numFmt formatCode="General" sourceLinked="1"/>
        <c:tickLblPos val="none"/>
        <c:crossAx val="397230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IN"/>
              <a:t>Percentage Target Achieved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485</a:t>
                    </a:r>
                    <a:r>
                      <a:rPr lang="en-US" baseline="0"/>
                      <a:t> (43.6%)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Sheet2!$J$2:$K$2</c:f>
              <c:strCache>
                <c:ptCount val="2"/>
                <c:pt idx="0">
                  <c:v>Number of Beneficiaries to be Immunized</c:v>
                </c:pt>
                <c:pt idx="1">
                  <c:v>Number of Beneficiaries Immunized</c:v>
                </c:pt>
              </c:strCache>
            </c:strRef>
          </c:cat>
          <c:val>
            <c:numRef>
              <c:f>Sheet2!$J$3:$K$3</c:f>
              <c:numCache>
                <c:formatCode>General</c:formatCode>
                <c:ptCount val="2"/>
                <c:pt idx="0">
                  <c:v>1113</c:v>
                </c:pt>
                <c:pt idx="1">
                  <c:v>485</c:v>
                </c:pt>
              </c:numCache>
            </c:numRef>
          </c:val>
        </c:ser>
        <c:dLbls>
          <c:showVal val="1"/>
        </c:dLbls>
        <c:overlap val="-25"/>
        <c:axId val="39757312"/>
        <c:axId val="39758848"/>
      </c:barChart>
      <c:catAx>
        <c:axId val="39757312"/>
        <c:scaling>
          <c:orientation val="minMax"/>
        </c:scaling>
        <c:axPos val="b"/>
        <c:majorTickMark val="none"/>
        <c:tickLblPos val="nextTo"/>
        <c:crossAx val="39758848"/>
        <c:crosses val="autoZero"/>
        <c:auto val="1"/>
        <c:lblAlgn val="ctr"/>
        <c:lblOffset val="100"/>
      </c:catAx>
      <c:valAx>
        <c:axId val="39758848"/>
        <c:scaling>
          <c:orientation val="minMax"/>
        </c:scaling>
        <c:delete val="1"/>
        <c:axPos val="l"/>
        <c:numFmt formatCode="General" sourceLinked="1"/>
        <c:tickLblPos val="none"/>
        <c:crossAx val="397573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4D4BB-FFD0-408C-ADF0-F1F85D853474}" type="datetimeFigureOut">
              <a:rPr lang="en-IN" smtClean="0"/>
              <a:pPr/>
              <a:t>21-05-2012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C331B-DB26-4477-AB1F-49922CA26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4A1750-9A12-4036-AF21-69F38DDCF3A6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3204" y="8685552"/>
            <a:ext cx="2973247" cy="45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584" tIns="44792" rIns="89584" bIns="44792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FF23BCD-6E7A-40CD-9839-DD5AC64E460A}" type="slidenum">
              <a:rPr lang="en-US" sz="1200" smtClean="0">
                <a:solidFill>
                  <a:prstClr val="black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696D0F-3669-43D0-956A-08C3B11504C1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993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4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66" tIns="46584" rIns="93166" bIns="46584"/>
          <a:lstStyle/>
          <a:p>
            <a:pPr eaLnBrk="1" hangingPunct="1">
              <a:lnSpc>
                <a:spcPct val="90000"/>
              </a:lnSpc>
            </a:pPr>
            <a:r>
              <a:rPr lang="en-US" sz="1100" dirty="0"/>
              <a:t>Since 2006, two new vaccines have been introduced in select districts &amp; states: </a:t>
            </a:r>
            <a:r>
              <a:rPr lang="en-US" sz="1100" dirty="0" err="1"/>
              <a:t>Hep</a:t>
            </a:r>
            <a:r>
              <a:rPr lang="en-US" sz="1100" dirty="0"/>
              <a:t> B and JE</a:t>
            </a:r>
          </a:p>
          <a:p>
            <a:pPr eaLnBrk="1" hangingPunct="1">
              <a:lnSpc>
                <a:spcPct val="90000"/>
              </a:lnSpc>
            </a:pPr>
            <a:endParaRPr lang="en-US" sz="1100" dirty="0"/>
          </a:p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9459" name="Slide Number Placeholder 3"/>
          <p:cNvSpPr txBox="1">
            <a:spLocks noGrp="1"/>
          </p:cNvSpPr>
          <p:nvPr/>
        </p:nvSpPr>
        <p:spPr bwMode="auto">
          <a:xfrm>
            <a:off x="3884753" y="8685552"/>
            <a:ext cx="2971697" cy="45688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66" tIns="46584" rIns="93166" bIns="46584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ACB621B1-364F-4B1A-9655-B0EB776A7E6B}" type="slidenum">
              <a:rPr lang="en-US" sz="1200">
                <a:solidFill>
                  <a:prstClr val="black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z="12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A041CA-35BA-4E65-8240-A92F315AA44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0"/>
          </p:nvPr>
        </p:nvSpPr>
        <p:spPr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Immunization Division, MOHFW, Govt. of India</a:t>
            </a:r>
            <a:endParaRPr lang="en-US" altLang="en-US" sz="12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Immunization Division, MOHFW, Govt. of India</a:t>
            </a:r>
            <a:endParaRPr lang="en-US" altLang="en-US" sz="12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solidFill>
            <a:schemeClr val="bg1"/>
          </a:solidFill>
        </p:spPr>
        <p:txBody>
          <a:bodyPr/>
          <a:lstStyle>
            <a:lvl1pPr algn="ctr" eaLnBrk="1" latinLnBrk="0" hangingPunct="1">
              <a:defRPr kumimoji="0" sz="1400" b="1" dirty="0" smtClean="0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buFont typeface="Wingdings" pitchFamily="2" charset="2"/>
              <a:buChar char="Ø"/>
              <a:defRPr sz="24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Wingdings" pitchFamily="2" charset="2"/>
              <a:buChar char="Ø"/>
              <a:defRPr sz="1800"/>
            </a:lvl4pPr>
            <a:lvl5pPr>
              <a:buFont typeface="Wingdings" pitchFamily="2" charset="2"/>
              <a:buChar char="Ø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dirty="0" smtClean="0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dirty="0" smtClean="0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" y="6477000"/>
            <a:ext cx="9144000" cy="381000"/>
          </a:xfrm>
          <a:prstGeom prst="rect">
            <a:avLst/>
          </a:prstGeom>
          <a:solidFill>
            <a:schemeClr val="tx1"/>
          </a:solidFill>
        </p:spPr>
        <p:txBody>
          <a:bodyPr lIns="45720" rIns="45720" bIns="0"/>
          <a:lstStyle>
            <a:lvl1pPr algn="ctr" eaLnBrk="1" latinLnBrk="0" hangingPunct="1">
              <a:defRPr kumimoji="0" sz="1200" b="1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smtClean="0">
                <a:latin typeface="Arial" charset="0"/>
                <a:cs typeface="Arial" charset="0"/>
              </a:rPr>
              <a:t>Immunization Division, MOHFW, Govt. of India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dirty="0" smtClean="0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dirty="0" smtClean="0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1" y="6477000"/>
            <a:ext cx="9144000" cy="381000"/>
          </a:xfrm>
          <a:prstGeom prst="rect">
            <a:avLst/>
          </a:prstGeom>
          <a:solidFill>
            <a:schemeClr val="tx1"/>
          </a:solidFill>
        </p:spPr>
        <p:txBody>
          <a:bodyPr lIns="45720" rIns="45720" bIns="0"/>
          <a:lstStyle>
            <a:lvl1pPr algn="ctr" eaLnBrk="1" latinLnBrk="0" hangingPunct="1">
              <a:defRPr kumimoji="0" sz="1200" b="1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smtClean="0">
                <a:latin typeface="Arial" charset="0"/>
                <a:cs typeface="Arial" charset="0"/>
              </a:rPr>
              <a:t>Immunization Division, MOHFW, Govt. of India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6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Immunization Division, MOHFW, Govt. of India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C36A28-07CC-4646-80A8-58F244A9BA10}" type="slidenum">
              <a:rPr lang="en-US" altLang="en-US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bIns="0" rtlCol="0" anchor="t"/>
          <a:lstStyle>
            <a:lvl1pPr algn="ctr" eaLnBrk="1" latinLnBrk="0" hangingPunct="1">
              <a:defRPr kumimoji="0" sz="1400" b="1" dirty="0" smtClean="0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>
                <a:latin typeface="Arial" charset="0"/>
                <a:cs typeface="Arial" charset="0"/>
              </a:rPr>
              <a:t>Immunization Division, MOHFW, Govt. of India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AC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B58B80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C398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A19574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india.org/LinkFiles/Routine_Immunization_Acknowledgements_contents.pdf" TargetMode="External"/><Relationship Id="rId2" Type="http://schemas.openxmlformats.org/officeDocument/2006/relationships/hyperlink" Target="http://www.whoindia.org/LinkFiles/Routine_Immunization_Immunization_Handbook_for_Health_Workers_2006.zip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E</a:t>
            </a:r>
            <a:r>
              <a:rPr lang="en-IN" b="1" dirty="0" smtClean="0">
                <a:latin typeface="Calibri" pitchFamily="34" charset="0"/>
                <a:cs typeface="Calibri" pitchFamily="34" charset="0"/>
              </a:rPr>
              <a:t>VALUATION OF ROUTINE IMMUNIZATION PROGRAM IN A DISTRICT OF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MADHYA PRADESH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IN" dirty="0" smtClean="0">
                <a:latin typeface="Calibri" pitchFamily="34" charset="0"/>
                <a:cs typeface="Calibri" pitchFamily="34" charset="0"/>
              </a:rPr>
            </a:b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Dr.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Abhishek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Yadav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Administrative formalities and processes resulting in delay in implementation of activities, hence impacting the uptake of services.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Uneven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geographical distribution leads to poor connectivity to reach the facility.</a:t>
            </a:r>
          </a:p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Inappropriate implementation of micro plan.</a:t>
            </a:r>
          </a:p>
          <a:p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OBSERVATIONS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Ensuring timely sessions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Supply related factors – Vaccines, Logistics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Improving injection safety &amp; cold chain system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Increasing the no. of health workers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Increasing outreach services &amp; IEC activities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Frequent catch up rounds  </a:t>
            </a:r>
          </a:p>
          <a:p>
            <a:r>
              <a:rPr lang="en-US" dirty="0" err="1" smtClean="0">
                <a:latin typeface="Calibri" pitchFamily="34" charset="0"/>
                <a:cs typeface="Calibri" pitchFamily="34" charset="0"/>
              </a:rPr>
              <a:t>Behavioural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change, Motivation, Training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RECOMMENDATIONS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600" i="1" dirty="0" smtClean="0"/>
              <a:t>Immunization Handbook for Health Workers, </a:t>
            </a:r>
            <a:r>
              <a:rPr lang="en-IN" sz="1600" dirty="0" smtClean="0"/>
              <a:t>New Delhi, Government of India,2006, (</a:t>
            </a:r>
            <a:r>
              <a:rPr lang="en-IN" sz="1600" dirty="0" smtClean="0">
                <a:hlinkClick r:id="rId2"/>
              </a:rPr>
              <a:t>http://www.whoindia.org/LinkFiles/Routine_Immunization_Immunization_Handbook_for_Health_Workers_2006.zip</a:t>
            </a:r>
            <a:r>
              <a:rPr lang="en-IN" sz="1600" dirty="0" smtClean="0"/>
              <a:t>)</a:t>
            </a:r>
          </a:p>
          <a:p>
            <a:r>
              <a:rPr lang="en-IN" sz="1600" i="1" dirty="0" smtClean="0"/>
              <a:t>India National Universal Immunization Programme Review, </a:t>
            </a:r>
            <a:r>
              <a:rPr lang="en-IN" sz="1600" dirty="0" smtClean="0"/>
              <a:t>New Delhi, United Nations Children’s Fund- World Health Organization, 2004,(</a:t>
            </a:r>
            <a:r>
              <a:rPr lang="en-IN" sz="1600" dirty="0" smtClean="0">
                <a:hlinkClick r:id="rId3"/>
              </a:rPr>
              <a:t>http://www.whoindia.org/LinkFiles/Routine_Immunization_Acknowledgements_contents.pdf</a:t>
            </a:r>
            <a:r>
              <a:rPr lang="en-IN" sz="1600" dirty="0" smtClean="0"/>
              <a:t>)</a:t>
            </a:r>
          </a:p>
          <a:p>
            <a:r>
              <a:rPr lang="en-IN" sz="1600" i="1" dirty="0" smtClean="0"/>
              <a:t>National Family Health Survey (NFHS-3), 2005-06: India, </a:t>
            </a:r>
            <a:r>
              <a:rPr lang="en-IN" sz="1600" dirty="0" smtClean="0"/>
              <a:t>Mumbai, International Institute of Population Sciences and Macro International, 2007, (http://nfhsindia.org/nfhs3_national_report.html)</a:t>
            </a:r>
          </a:p>
          <a:p>
            <a:r>
              <a:rPr lang="en-IN" sz="1600" i="1" dirty="0" smtClean="0"/>
              <a:t>Training for Mid level Managers Modules (MLM), </a:t>
            </a:r>
            <a:r>
              <a:rPr lang="en-IN" sz="1600" dirty="0" smtClean="0"/>
              <a:t>Geneva, World Health Organization,2008 (http://www.who.int/immunization_delivery/systems_policy/training/en/index1.html)</a:t>
            </a:r>
          </a:p>
          <a:p>
            <a:r>
              <a:rPr lang="en-IN" sz="1600" i="1" dirty="0" smtClean="0"/>
              <a:t>Text book of Public Health &amp; Community Medicine, </a:t>
            </a:r>
            <a:r>
              <a:rPr lang="en-IN" sz="1600" dirty="0" smtClean="0"/>
              <a:t>Department of Community Medicine, AFMC, </a:t>
            </a:r>
            <a:r>
              <a:rPr lang="en-IN" sz="1600" dirty="0" err="1" smtClean="0"/>
              <a:t>Pune</a:t>
            </a:r>
            <a:r>
              <a:rPr lang="en-IN" sz="1600" dirty="0" smtClean="0"/>
              <a:t>, 2009</a:t>
            </a:r>
          </a:p>
          <a:p>
            <a:r>
              <a:rPr lang="en-IN" sz="1600" dirty="0" smtClean="0"/>
              <a:t>http://www.who.int/topics/immunization/en/ Accessed on April 30, 2012</a:t>
            </a:r>
            <a:endParaRPr lang="en-IN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Monitoring and Supervision</a:t>
            </a:r>
          </a:p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Technical and managerial support to the district officials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Reviewing the micro plan</a:t>
            </a:r>
          </a:p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Capacity building of the ANMs and other personnel involved with immunization in the district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MANAGERIAL DUTIES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goi emblem cop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400" b="4445"/>
          <a:stretch>
            <a:fillRect/>
          </a:stretch>
        </p:blipFill>
        <p:spPr bwMode="auto">
          <a:xfrm>
            <a:off x="304800" y="233363"/>
            <a:ext cx="93186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6" descr="NRHM-LOGO copy"/>
          <p:cNvPicPr>
            <a:picLocks noChangeAspect="1" noChangeArrowheads="1"/>
          </p:cNvPicPr>
          <p:nvPr/>
        </p:nvPicPr>
        <p:blipFill>
          <a:blip r:embed="rId4" cstate="print"/>
          <a:srcRect l="10385" t="14369" r="13461"/>
          <a:stretch>
            <a:fillRect/>
          </a:stretch>
        </p:blipFill>
        <p:spPr bwMode="auto">
          <a:xfrm>
            <a:off x="7124700" y="211138"/>
            <a:ext cx="1714500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India’s Immunization </a:t>
            </a: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Programme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5" name="Subtitle 7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r>
              <a:rPr lang="en-US" dirty="0" smtClean="0"/>
              <a:t>An Update</a:t>
            </a:r>
          </a:p>
          <a:p>
            <a:endParaRPr lang="en-US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Immunization Division, MOHFW, Govt. of </a:t>
            </a:r>
            <a:r>
              <a:rPr lang="en-US" altLang="en-US" dirty="0" smtClean="0"/>
              <a:t>India</a:t>
            </a:r>
            <a:endParaRPr lang="en-US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Overview of Universal Immunization </a:t>
            </a: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Programme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 (UIP)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One of the largest, ongoing public health interventions in the country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Centrally sponsored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programme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under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National Rural health Mission - NRHM (2005-12) </a:t>
            </a:r>
          </a:p>
          <a:p>
            <a:r>
              <a:rPr lang="en-US" dirty="0" err="1" smtClean="0">
                <a:latin typeface="Calibri" pitchFamily="34" charset="0"/>
                <a:cs typeface="Calibri" pitchFamily="34" charset="0"/>
              </a:rPr>
              <a:t>Programme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targeted ~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26 million infants and 30 million pregnant women in 2009-10</a:t>
            </a: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All the vaccines are procured by central government with 100% domestic funding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Immunization Division, MOHFW, Govt. of India</a:t>
            </a:r>
            <a:endParaRPr lang="en-US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00"/>
            <a:ext cx="8610600" cy="12510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Full Immunization Coverage (DLHS-3)</a:t>
            </a:r>
            <a:endParaRPr lang="en-US" dirty="0">
              <a:solidFill>
                <a:schemeClr val="accent1">
                  <a:satMod val="1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/>
        </p:nvGraphicFramePr>
        <p:xfrm>
          <a:off x="228600" y="1600200"/>
          <a:ext cx="8763000" cy="4460506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041863"/>
                <a:gridCol w="6721137"/>
              </a:tblGrid>
              <a:tr h="663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Coverage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879" marR="95879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States/UT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879" marR="95879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3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Low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(&lt;50%)</a:t>
                      </a:r>
                      <a:endParaRPr lang="en-US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879" marR="95879" anchor="ctr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Uttar Pradesh, Meghalaya, Madhya Pradesh, Tripura, Arunachal Pradesh, Bihar, Manipur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and 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Rajasthan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95879" marR="95879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447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Medium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(50-70%)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879" marR="95879" anchor="ctr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Mizoram, Assam, Jharkhand, Gujarat, Chhattisgarh, Haryana, Orissa, Jammu &amp; Kashmir, </a:t>
                      </a:r>
                      <a:r>
                        <a:rPr lang="en-US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Uttarakhand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Andhra Pradesh, Delhi, D&amp;NH and Maharashtra</a:t>
                      </a:r>
                    </a:p>
                  </a:txBody>
                  <a:tcPr marL="95879" marR="95879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63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High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(&gt;70%)</a:t>
                      </a:r>
                      <a:endParaRPr lang="en-U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879" marR="95879" anchor="ctr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Chandigarh, West Bengal, Karnataka, Sikkim, Kerala, Punjab, Pondicherry, Himachal Pradesh, Tamil Nadu, Lakshadweep, A &amp; N Islands, Daman &amp; Diu and Goa</a:t>
                      </a:r>
                    </a:p>
                  </a:txBody>
                  <a:tcPr marL="95879" marR="95879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To evaluate routine immunization program in the district  at end user perspective.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OBJECTIVE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To assess the supply of vaccines and logistics</a:t>
            </a:r>
          </a:p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To understand the challenges and opportunities for improving the immunization coverage.</a:t>
            </a:r>
          </a:p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To identify the constraints from service provider side for better immunization performance and facilitate corrective actions through the district steering committee.</a:t>
            </a:r>
          </a:p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To strengthen the capacity of district and block level officials for better monitoring and supervision of routine immunization program at district level.</a:t>
            </a:r>
          </a:p>
          <a:p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SPECIFIC OBJECTIVES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Study Design – Cross Sectional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Study Duration –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Dec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,2011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to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Feb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,2012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Study Area – AWCs in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ikamgarh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Dis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Data Collection – R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I session monitoring format approved by the state government authorities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Data Analysis – MS Excel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Limitations – Few AWCs, Cold Chain Focal Points not covered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METHODOLOGY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RESULTS &amp; FINDINGS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310</TotalTime>
  <Words>632</Words>
  <Application>Microsoft Office PowerPoint</Application>
  <PresentationFormat>On-screen Show (4:3)</PresentationFormat>
  <Paragraphs>83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Concourse</vt:lpstr>
      <vt:lpstr>Module</vt:lpstr>
      <vt:lpstr>EVALUATION OF ROUTINE IMMUNIZATION PROGRAM IN A DISTRICT OF MADHYA PRADESH </vt:lpstr>
      <vt:lpstr>MANAGERIAL DUTIES</vt:lpstr>
      <vt:lpstr>India’s Immunization Programme  </vt:lpstr>
      <vt:lpstr>Overview of Universal Immunization Programme (UIP)</vt:lpstr>
      <vt:lpstr>Full Immunization Coverage (DLHS-3)</vt:lpstr>
      <vt:lpstr>OBJECTIVE</vt:lpstr>
      <vt:lpstr>SPECIFIC OBJECTIVES</vt:lpstr>
      <vt:lpstr>METHODOLOGY</vt:lpstr>
      <vt:lpstr>RESULTS &amp; FINDINGS</vt:lpstr>
      <vt:lpstr>Slide 10</vt:lpstr>
      <vt:lpstr>Slide 11</vt:lpstr>
      <vt:lpstr>Slide 12</vt:lpstr>
      <vt:lpstr>Slide 13</vt:lpstr>
      <vt:lpstr>Slide 14</vt:lpstr>
      <vt:lpstr>Slide 15</vt:lpstr>
      <vt:lpstr>OBSERVATIONS</vt:lpstr>
      <vt:lpstr>RECOMMENDATIONS</vt:lpstr>
      <vt:lpstr>REFERENCES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ROUTINE IMMUNIZATION PROGRAM IN A DISTRICT OF MADHYA PRADESH </dc:title>
  <dc:creator>Abhi</dc:creator>
  <cp:lastModifiedBy>Abhi</cp:lastModifiedBy>
  <cp:revision>76</cp:revision>
  <dcterms:created xsi:type="dcterms:W3CDTF">2006-08-16T00:00:00Z</dcterms:created>
  <dcterms:modified xsi:type="dcterms:W3CDTF">2012-05-21T12:32:17Z</dcterms:modified>
</cp:coreProperties>
</file>