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7"/>
  </p:notesMasterIdLst>
  <p:sldIdLst>
    <p:sldId id="271" r:id="rId2"/>
    <p:sldId id="272" r:id="rId3"/>
    <p:sldId id="356" r:id="rId4"/>
    <p:sldId id="439" r:id="rId5"/>
    <p:sldId id="440" r:id="rId6"/>
    <p:sldId id="429" r:id="rId7"/>
    <p:sldId id="430" r:id="rId8"/>
    <p:sldId id="260" r:id="rId9"/>
    <p:sldId id="294" r:id="rId10"/>
    <p:sldId id="295" r:id="rId11"/>
    <p:sldId id="433" r:id="rId12"/>
    <p:sldId id="296" r:id="rId13"/>
    <p:sldId id="434" r:id="rId14"/>
    <p:sldId id="435" r:id="rId15"/>
    <p:sldId id="431" r:id="rId16"/>
    <p:sldId id="259" r:id="rId17"/>
    <p:sldId id="366" r:id="rId18"/>
    <p:sldId id="368" r:id="rId19"/>
    <p:sldId id="371" r:id="rId20"/>
    <p:sldId id="372" r:id="rId21"/>
    <p:sldId id="369" r:id="rId22"/>
    <p:sldId id="370" r:id="rId23"/>
    <p:sldId id="373" r:id="rId24"/>
    <p:sldId id="375" r:id="rId25"/>
    <p:sldId id="377" r:id="rId26"/>
    <p:sldId id="432" r:id="rId27"/>
    <p:sldId id="381" r:id="rId28"/>
    <p:sldId id="382" r:id="rId29"/>
    <p:sldId id="383" r:id="rId30"/>
    <p:sldId id="384" r:id="rId31"/>
    <p:sldId id="263" r:id="rId32"/>
    <p:sldId id="388" r:id="rId33"/>
    <p:sldId id="389" r:id="rId34"/>
    <p:sldId id="302" r:id="rId35"/>
    <p:sldId id="436" r:id="rId36"/>
    <p:sldId id="264" r:id="rId37"/>
    <p:sldId id="391" r:id="rId38"/>
    <p:sldId id="392" r:id="rId39"/>
    <p:sldId id="393" r:id="rId40"/>
    <p:sldId id="394" r:id="rId41"/>
    <p:sldId id="395" r:id="rId42"/>
    <p:sldId id="437" r:id="rId43"/>
    <p:sldId id="438" r:id="rId44"/>
    <p:sldId id="396" r:id="rId45"/>
    <p:sldId id="397" r:id="rId46"/>
    <p:sldId id="398" r:id="rId47"/>
    <p:sldId id="399" r:id="rId48"/>
    <p:sldId id="400" r:id="rId49"/>
    <p:sldId id="268" r:id="rId50"/>
    <p:sldId id="426" r:id="rId51"/>
    <p:sldId id="427" r:id="rId52"/>
    <p:sldId id="428" r:id="rId53"/>
    <p:sldId id="421" r:id="rId54"/>
    <p:sldId id="422" r:id="rId55"/>
    <p:sldId id="307" r:id="rId56"/>
    <p:sldId id="308" r:id="rId57"/>
    <p:sldId id="309" r:id="rId58"/>
    <p:sldId id="310" r:id="rId59"/>
    <p:sldId id="311" r:id="rId60"/>
    <p:sldId id="403" r:id="rId61"/>
    <p:sldId id="404" r:id="rId62"/>
    <p:sldId id="441" r:id="rId63"/>
    <p:sldId id="423" r:id="rId64"/>
    <p:sldId id="424" r:id="rId65"/>
    <p:sldId id="425" r:id="rId66"/>
    <p:sldId id="269" r:id="rId67"/>
    <p:sldId id="270" r:id="rId68"/>
    <p:sldId id="273" r:id="rId69"/>
    <p:sldId id="274" r:id="rId70"/>
    <p:sldId id="275" r:id="rId71"/>
    <p:sldId id="276" r:id="rId72"/>
    <p:sldId id="277" r:id="rId73"/>
    <p:sldId id="279" r:id="rId74"/>
    <p:sldId id="280" r:id="rId75"/>
    <p:sldId id="281" r:id="rId76"/>
    <p:sldId id="282" r:id="rId77"/>
    <p:sldId id="283" r:id="rId78"/>
    <p:sldId id="284" r:id="rId79"/>
    <p:sldId id="285" r:id="rId80"/>
    <p:sldId id="286" r:id="rId81"/>
    <p:sldId id="287" r:id="rId82"/>
    <p:sldId id="288" r:id="rId83"/>
    <p:sldId id="289" r:id="rId84"/>
    <p:sldId id="290" r:id="rId85"/>
    <p:sldId id="347" r:id="rId86"/>
    <p:sldId id="349" r:id="rId87"/>
    <p:sldId id="350" r:id="rId88"/>
    <p:sldId id="348" r:id="rId89"/>
    <p:sldId id="445" r:id="rId90"/>
    <p:sldId id="446" r:id="rId91"/>
    <p:sldId id="447" r:id="rId92"/>
    <p:sldId id="448" r:id="rId93"/>
    <p:sldId id="291" r:id="rId94"/>
    <p:sldId id="449" r:id="rId95"/>
    <p:sldId id="450" r:id="rId96"/>
    <p:sldId id="451" r:id="rId97"/>
    <p:sldId id="452" r:id="rId98"/>
    <p:sldId id="453" r:id="rId99"/>
    <p:sldId id="442" r:id="rId100"/>
    <p:sldId id="351" r:id="rId101"/>
    <p:sldId id="407" r:id="rId102"/>
    <p:sldId id="408" r:id="rId103"/>
    <p:sldId id="409" r:id="rId104"/>
    <p:sldId id="410" r:id="rId105"/>
    <p:sldId id="406" r:id="rId106"/>
    <p:sldId id="411" r:id="rId107"/>
    <p:sldId id="412" r:id="rId108"/>
    <p:sldId id="413" r:id="rId109"/>
    <p:sldId id="415" r:id="rId110"/>
    <p:sldId id="416" r:id="rId111"/>
    <p:sldId id="417" r:id="rId112"/>
    <p:sldId id="418" r:id="rId113"/>
    <p:sldId id="419" r:id="rId114"/>
    <p:sldId id="420" r:id="rId115"/>
    <p:sldId id="293" r:id="rId1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60"/>
  </p:normalViewPr>
  <p:slideViewPr>
    <p:cSldViewPr>
      <p:cViewPr varScale="1">
        <p:scale>
          <a:sx n="21" d="100"/>
          <a:sy n="21" d="100"/>
        </p:scale>
        <p:origin x="-108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raining_cdc1a.00.12\Desktop\sapna\Book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raining_cdc1a.00.12\Desktop\sapna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My%20Documents\Book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 Spending as % of GDP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</c:spPr>
          <c:dPt>
            <c:idx val="1"/>
            <c:spPr>
              <a:solidFill>
                <a:schemeClr val="accent3"/>
              </a:solidFill>
            </c:spPr>
          </c:dPt>
          <c:dLbls>
            <c:showVal val="1"/>
          </c:dLbls>
          <c:cat>
            <c:strRef>
              <c:f>Sheet2!$A$2:$A$7</c:f>
              <c:strCache>
                <c:ptCount val="6"/>
                <c:pt idx="0">
                  <c:v>USA</c:v>
                </c:pt>
                <c:pt idx="1">
                  <c:v>INDIA</c:v>
                </c:pt>
                <c:pt idx="2">
                  <c:v>CHINA</c:v>
                </c:pt>
                <c:pt idx="3">
                  <c:v>BRAZIL</c:v>
                </c:pt>
                <c:pt idx="4">
                  <c:v>UK</c:v>
                </c:pt>
                <c:pt idx="5">
                  <c:v>GLOBAL</c:v>
                </c:pt>
              </c:strCache>
            </c:strRef>
          </c:cat>
          <c:val>
            <c:numRef>
              <c:f>Sheet2!$B$2:$B$7</c:f>
              <c:numCache>
                <c:formatCode>0.00%</c:formatCode>
                <c:ptCount val="6"/>
                <c:pt idx="0">
                  <c:v>0.15700000000000044</c:v>
                </c:pt>
                <c:pt idx="1">
                  <c:v>4.1000000000000002E-2</c:v>
                </c:pt>
                <c:pt idx="2">
                  <c:v>4.3000000000000003E-2</c:v>
                </c:pt>
                <c:pt idx="3">
                  <c:v>8.4000000000000088E-2</c:v>
                </c:pt>
                <c:pt idx="4">
                  <c:v>8.4000000000000088E-2</c:v>
                </c:pt>
                <c:pt idx="5">
                  <c:v>9.7000000000000045E-2</c:v>
                </c:pt>
              </c:numCache>
            </c:numRef>
          </c:val>
        </c:ser>
        <c:dLbls>
          <c:showVal val="1"/>
        </c:dLbls>
        <c:gapWidth val="75"/>
        <c:axId val="73881472"/>
        <c:axId val="73883008"/>
      </c:barChart>
      <c:catAx>
        <c:axId val="73881472"/>
        <c:scaling>
          <c:orientation val="minMax"/>
        </c:scaling>
        <c:axPos val="b"/>
        <c:majorTickMark val="none"/>
        <c:tickLblPos val="nextTo"/>
        <c:crossAx val="73883008"/>
        <c:crosses val="autoZero"/>
        <c:auto val="1"/>
        <c:lblAlgn val="ctr"/>
        <c:lblOffset val="100"/>
      </c:catAx>
      <c:valAx>
        <c:axId val="73883008"/>
        <c:scaling>
          <c:orientation val="minMax"/>
          <c:max val="0.18000000000000024"/>
          <c:min val="0"/>
        </c:scaling>
        <c:axPos val="l"/>
        <c:numFmt formatCode="0.00%" sourceLinked="1"/>
        <c:majorTickMark val="none"/>
        <c:tickLblPos val="nextTo"/>
        <c:crossAx val="73881472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Number</a:t>
            </a:r>
            <a:r>
              <a:rPr lang="en-US" baseline="0"/>
              <a:t> of Hospitals in different cities of india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cat>
            <c:strRef>
              <c:f>Sheet3!$A$1:$A$3</c:f>
              <c:strCache>
                <c:ptCount val="3"/>
                <c:pt idx="0">
                  <c:v>Tier II</c:v>
                </c:pt>
                <c:pt idx="1">
                  <c:v>Tier III</c:v>
                </c:pt>
                <c:pt idx="2">
                  <c:v>Metro</c:v>
                </c:pt>
              </c:strCache>
            </c:strRef>
          </c:cat>
          <c:val>
            <c:numRef>
              <c:f>Sheet3!$B$1:$B$3</c:f>
              <c:numCache>
                <c:formatCode>General</c:formatCode>
                <c:ptCount val="3"/>
                <c:pt idx="0">
                  <c:v>29</c:v>
                </c:pt>
                <c:pt idx="1">
                  <c:v>18</c:v>
                </c:pt>
                <c:pt idx="2">
                  <c:v>53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Indian</a:t>
            </a:r>
            <a:r>
              <a:rPr lang="en-US" baseline="0"/>
              <a:t> medical technology industry-key segments</a:t>
            </a:r>
            <a:endParaRPr lang="en-US"/>
          </a:p>
        </c:rich>
      </c:tx>
      <c:layout/>
    </c:title>
    <c:plotArea>
      <c:layout/>
      <c:pieChart>
        <c:varyColors val="1"/>
        <c:ser>
          <c:idx val="0"/>
          <c:order val="0"/>
          <c:cat>
            <c:strRef>
              <c:f>Sheet2!$A$2:$A$8</c:f>
              <c:strCache>
                <c:ptCount val="7"/>
                <c:pt idx="0">
                  <c:v>Medical equipments and appliances</c:v>
                </c:pt>
                <c:pt idx="1">
                  <c:v>Orthopedic or prosthetic goods</c:v>
                </c:pt>
                <c:pt idx="2">
                  <c:v>Syringes Needles and catheters</c:v>
                </c:pt>
                <c:pt idx="3">
                  <c:v>Electromedical</c:v>
                </c:pt>
                <c:pt idx="4">
                  <c:v>X-Ray apparatus</c:v>
                </c:pt>
                <c:pt idx="5">
                  <c:v>bandages and other medical supplies</c:v>
                </c:pt>
                <c:pt idx="6">
                  <c:v>others</c:v>
                </c:pt>
              </c:strCache>
            </c:strRef>
          </c:cat>
          <c:val>
            <c:numRef>
              <c:f>Sheet2!$B$2:$B$8</c:f>
              <c:numCache>
                <c:formatCode>0%</c:formatCode>
                <c:ptCount val="7"/>
                <c:pt idx="0" formatCode="0.00%">
                  <c:v>0.251</c:v>
                </c:pt>
                <c:pt idx="1">
                  <c:v>0.2</c:v>
                </c:pt>
                <c:pt idx="2" formatCode="0.00%">
                  <c:v>0.12400000000000012</c:v>
                </c:pt>
                <c:pt idx="3" formatCode="0.00%">
                  <c:v>0.10199999999999998</c:v>
                </c:pt>
                <c:pt idx="4" formatCode="0.00%">
                  <c:v>9.5000000000000043E-2</c:v>
                </c:pt>
                <c:pt idx="5" formatCode="0.00%">
                  <c:v>7.5999999999999998E-2</c:v>
                </c:pt>
                <c:pt idx="6" formatCode="0.00%">
                  <c:v>0.15300000000000041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Market</a:t>
            </a:r>
            <a:r>
              <a:rPr lang="en-US" baseline="0"/>
              <a:t> share of key players in health insurance companies  </a:t>
            </a:r>
            <a:endParaRPr lang="en-US"/>
          </a:p>
        </c:rich>
      </c:tx>
      <c:layout>
        <c:manualLayout>
          <c:xMode val="edge"/>
          <c:yMode val="edge"/>
          <c:x val="0.10822922134733394"/>
          <c:y val="1.8518518518518583E-2"/>
        </c:manualLayout>
      </c:layout>
    </c:title>
    <c:plotArea>
      <c:layout/>
      <c:pieChart>
        <c:varyColors val="1"/>
        <c:ser>
          <c:idx val="0"/>
          <c:order val="0"/>
          <c:cat>
            <c:strRef>
              <c:f>Sheet1!$A$2:$A$10</c:f>
              <c:strCache>
                <c:ptCount val="9"/>
                <c:pt idx="0">
                  <c:v>New India</c:v>
                </c:pt>
                <c:pt idx="1">
                  <c:v>ICICI Lombard</c:v>
                </c:pt>
                <c:pt idx="2">
                  <c:v>United India</c:v>
                </c:pt>
                <c:pt idx="3">
                  <c:v>National</c:v>
                </c:pt>
                <c:pt idx="4">
                  <c:v>Oriental</c:v>
                </c:pt>
                <c:pt idx="5">
                  <c:v>Reliance</c:v>
                </c:pt>
                <c:pt idx="6">
                  <c:v>Bajaj allianz</c:v>
                </c:pt>
                <c:pt idx="7">
                  <c:v>Star Health</c:v>
                </c:pt>
                <c:pt idx="8">
                  <c:v>otehrs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0.24000000000000021</c:v>
                </c:pt>
                <c:pt idx="1">
                  <c:v>0.12000000000000002</c:v>
                </c:pt>
                <c:pt idx="2">
                  <c:v>0.14000000000000001</c:v>
                </c:pt>
                <c:pt idx="3">
                  <c:v>0.13</c:v>
                </c:pt>
                <c:pt idx="4">
                  <c:v>0.11</c:v>
                </c:pt>
                <c:pt idx="5">
                  <c:v>0.05</c:v>
                </c:pt>
                <c:pt idx="6">
                  <c:v>0.05</c:v>
                </c:pt>
                <c:pt idx="7">
                  <c:v>3.0000000000000002E-2</c:v>
                </c:pt>
                <c:pt idx="8">
                  <c:v>8.0000000000000043E-2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Public</a:t>
            </a:r>
            <a:r>
              <a:rPr lang="en-US" baseline="0"/>
              <a:t> Vs Private Health insurance Companies Market India  </a:t>
            </a:r>
            <a:endParaRPr lang="en-US"/>
          </a:p>
        </c:rich>
      </c:tx>
    </c:title>
    <c:plotArea>
      <c:layout/>
      <c:pieChart>
        <c:varyColors val="1"/>
        <c:ser>
          <c:idx val="0"/>
          <c:order val="0"/>
          <c:cat>
            <c:strRef>
              <c:f>Sheet2!$A$2:$A$3</c:f>
              <c:strCache>
                <c:ptCount val="2"/>
                <c:pt idx="0">
                  <c:v>Public</c:v>
                </c:pt>
                <c:pt idx="1">
                  <c:v>Private</c:v>
                </c:pt>
              </c:strCache>
            </c:strRef>
          </c:cat>
          <c:val>
            <c:numRef>
              <c:f>Sheet2!$B$2:$B$3</c:f>
              <c:numCache>
                <c:formatCode>0%</c:formatCode>
                <c:ptCount val="2"/>
                <c:pt idx="0">
                  <c:v>0.62000000000000965</c:v>
                </c:pt>
                <c:pt idx="1">
                  <c:v>0.38000000000000572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0.97569</cdr:y>
    </cdr:from>
    <cdr:to>
      <cdr:x>1</cdr:x>
      <cdr:y>0.97917</cdr:y>
    </cdr:to>
    <cdr:sp macro="" textlink="">
      <cdr:nvSpPr>
        <cdr:cNvPr id="3" name="Straight Connector 2"/>
        <cdr:cNvSpPr/>
      </cdr:nvSpPr>
      <cdr:spPr>
        <a:xfrm xmlns:a="http://schemas.openxmlformats.org/drawingml/2006/main">
          <a:off x="0" y="2676525"/>
          <a:ext cx="4572000" cy="95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E5F29-DB9E-4F13-91E4-43D340909294}" type="datetimeFigureOut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80498-CBF1-4B11-991B-3AA861E5FA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80498-CBF1-4B11-991B-3AA861E5FA26}" type="slidenum">
              <a:rPr lang="en-US" smtClean="0"/>
              <a:pPr/>
              <a:t>115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741E53B-2905-41D9-84FF-00D0F89E285E}" type="datetimeFigureOut">
              <a:rPr/>
              <a:pPr>
                <a:defRPr/>
              </a:pPr>
              <a:t>4/20/2012</a:t>
            </a:fld>
            <a:endParaRPr dirty="0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AD4FD92-1DCB-487E-A9A0-84CF027317B7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E8B88-CA13-46FE-9F89-B6539C444E57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88F9F-D30B-4B52-B2FF-C157659935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DC8857-232E-4248-9A2D-831EAE1CB68F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8584E82-668D-4AC2-93EF-14CBDFB91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808D3-3DDD-4CF7-82BB-84CA869D25BE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23DE2-D317-4112-BFF2-62562C003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DACA8F0-5852-4F30-933E-F3C29D51F704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13E1B9-546B-454F-96A3-B455644926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3B3CA-53BE-4AA9-80C7-23A6F9379D94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82290-592C-447C-A87C-69F0ED1D8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B3FBC-C6C3-4D56-B7E8-7DFCE10B45FC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D076A-8F23-45E3-AB76-FEECAFD45D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D7EE4-E8D9-48C0-B268-AE6B9F78578D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AB574-1AD2-463E-AFE6-405D7DB93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F8161-2DE6-495B-A60C-E8961A0BBE1B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16391-E8CF-49F2-AE3D-997FF50198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176DE-EF4E-4E7C-BB4A-D97332E012E4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C185E-620A-4C44-9223-298C2AAFAA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990D68-FB49-4471-8F93-A24C33250F34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5463AC-99AC-45BD-8D6F-8E7E600AB2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06A3CE7-7BE1-43A0-BA1E-12A7135BE961}" type="datetimeFigureOut">
              <a:rPr lang="en-US"/>
              <a:pPr>
                <a:defRPr/>
              </a:pPr>
              <a:t>5/21/2012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676D6B6-670B-4D44-A7C2-9C3392478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5" r:id="rId2"/>
    <p:sldLayoutId id="2147483733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4" r:id="rId9"/>
    <p:sldLayoutId id="2147483731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2465832"/>
            <a:ext cx="5105400" cy="286816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 smtClean="0"/>
              <a:t>MARKET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8380" y="5375752"/>
            <a:ext cx="5802220" cy="110124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INDIAN HEALTHCARE  IT INDUSTRY FOR ACCENTURE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315" name="Date Placeholder 8"/>
          <p:cNvSpPr>
            <a:spLocks noGrp="1"/>
          </p:cNvSpPr>
          <p:nvPr>
            <p:ph type="dt" sz="quarter" idx="10"/>
          </p:nvPr>
        </p:nvSpPr>
        <p:spPr bwMode="auto">
          <a:xfrm>
            <a:off x="152400" y="6477000"/>
            <a:ext cx="2001838" cy="227013"/>
          </a:xfrm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8DA091-A3CE-4FC2-ABEA-9D1F32C2F5AF}" type="datetime1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4/20/2012</a:t>
            </a:fld>
            <a:endParaRPr/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7B4BD0-9EB2-426B-957A-2D303DA18DF9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/>
          </a:p>
        </p:txBody>
      </p:sp>
      <p:pic>
        <p:nvPicPr>
          <p:cNvPr id="4" name="Picture 3" descr="mathsymbolsgreaterthanbnw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200400" y="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-5486400" y="1548825"/>
            <a:ext cx="4209806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HIGH</a:t>
            </a:r>
            <a:r>
              <a:rPr lang="en-US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PERFORMANCE</a:t>
            </a:r>
            <a:r>
              <a:rPr lang="en-US" sz="3200" b="1" dirty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2304" y="1600200"/>
            <a:ext cx="226215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DELIVERED</a:t>
            </a:r>
            <a:endParaRPr lang="en-US" sz="3200" b="1" dirty="0">
              <a:ln w="50800"/>
              <a:solidFill>
                <a:schemeClr val="bg1">
                  <a:shade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556E-17 3.33333E-6 L 0.64167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0259E-7 L 0.62326 -0.0018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6.75301E-7 L -0.41493 -6.75301E-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  <a:normAutofit fontScale="90000"/>
          </a:bodyPr>
          <a:lstStyle/>
          <a:p>
            <a:r>
              <a:rPr lang="en-US" u="sng" dirty="0" smtClean="0"/>
              <a:t>Healthcare Spending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cap="none" dirty="0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Graph showing Comparison of spending on healthcare as % of GDP by USA, INDIA, CHINA, BRAZIL, UK and Global spending.</a:t>
            </a:r>
          </a:p>
          <a:p>
            <a:pPr>
              <a:buNone/>
            </a:pPr>
            <a:r>
              <a:rPr lang="en-US" sz="1400" dirty="0" smtClean="0"/>
              <a:t>      Source: WHO World Health Statistics 2010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457200" y="1600200"/>
          <a:ext cx="72390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OBJECTIVE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study the Healthcare IT status in different hospitals including both private and public hospitals.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METHODOLOGY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survey was conducted February 2012 to April 2012. </a:t>
            </a:r>
          </a:p>
          <a:p>
            <a:r>
              <a:rPr lang="en-US" dirty="0" smtClean="0"/>
              <a:t>Sample size of 25 respondents was taken. The different respondents taken for the study are as follows:</a:t>
            </a:r>
          </a:p>
          <a:p>
            <a:pPr lvl="0">
              <a:buNone/>
            </a:pPr>
            <a:r>
              <a:rPr lang="en-US" dirty="0" smtClean="0"/>
              <a:t>   Private Hospitals - 15</a:t>
            </a:r>
          </a:p>
          <a:p>
            <a:pPr lvl="0">
              <a:buNone/>
            </a:pPr>
            <a:r>
              <a:rPr lang="en-US" dirty="0" smtClean="0"/>
              <a:t>   Public Hospitals - 10  </a:t>
            </a:r>
          </a:p>
          <a:p>
            <a:r>
              <a:rPr lang="en-US" dirty="0" smtClean="0"/>
              <a:t> Scheduling method via questionnaire was used for data collection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obtained was coded and analyzed using SPSS version 16 and MS excel.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OBSERVATIONS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Computerization of Departments</a:t>
            </a:r>
          </a:p>
          <a:p>
            <a:endParaRPr lang="en-US" b="1" u="sng" dirty="0" smtClean="0"/>
          </a:p>
          <a:p>
            <a:endParaRPr lang="en-US" b="1" u="sng" dirty="0" smtClean="0"/>
          </a:p>
          <a:p>
            <a:endParaRPr lang="en-US" b="1" u="sng" dirty="0" smtClean="0"/>
          </a:p>
          <a:p>
            <a:endParaRPr lang="en-US" b="1" u="sng" dirty="0" smtClean="0"/>
          </a:p>
          <a:p>
            <a:endParaRPr lang="en-US" b="1" u="sng" dirty="0" smtClean="0"/>
          </a:p>
          <a:p>
            <a:endParaRPr lang="en-US" b="1" u="sng" dirty="0" smtClean="0"/>
          </a:p>
          <a:p>
            <a:endParaRPr lang="en-US" b="1" u="sng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i="1" dirty="0" smtClean="0"/>
              <a:t>Graph showing computerization of admission and discharge department both in public and private hospitals)</a:t>
            </a:r>
            <a:endParaRPr lang="en-US" dirty="0" smtClean="0"/>
          </a:p>
          <a:p>
            <a:endParaRPr lang="en-US" b="1" u="sng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81200"/>
            <a:ext cx="6324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Admission and discharge in government hospitals is 100% computerized mostly for the IPD patients.</a:t>
            </a:r>
          </a:p>
          <a:p>
            <a:r>
              <a:rPr lang="en-US" dirty="0" smtClean="0"/>
              <a:t>Admission and discharge information is managed by medical record department (MRD). They are following ICD 10 coding.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Some government hospitals have billing module but these modules are standalone These hospitals are under some insurance scheme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Computerization of Purchase Department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work in the purchase department is done on paper and only some government hospitals are using Microsoft Excel for maintaining the records of purchases.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>
              <a:buNone/>
            </a:pPr>
            <a:r>
              <a:rPr lang="en-US" i="1" dirty="0" smtClean="0"/>
              <a:t>(Graph showing computerization of purchase dept in public and private hospital).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7848600" cy="502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Application of wireless network </a:t>
            </a:r>
            <a:endParaRPr lang="en-US" dirty="0" smtClean="0"/>
          </a:p>
          <a:p>
            <a:r>
              <a:rPr lang="en-US" dirty="0" smtClean="0"/>
              <a:t>Public hospitals: Only research department have this facility.</a:t>
            </a:r>
          </a:p>
          <a:p>
            <a:r>
              <a:rPr lang="en-US" dirty="0" smtClean="0"/>
              <a:t>Private Hospitals: most of the hospitals have </a:t>
            </a:r>
            <a:r>
              <a:rPr lang="en-US" dirty="0" err="1" smtClean="0"/>
              <a:t>Wifi</a:t>
            </a:r>
            <a:r>
              <a:rPr lang="en-US" dirty="0" smtClean="0"/>
              <a:t> connection as they are using web enabled software applications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Data warehouse</a:t>
            </a:r>
            <a:endParaRPr lang="en-US" dirty="0" smtClean="0"/>
          </a:p>
          <a:p>
            <a:r>
              <a:rPr lang="en-US" dirty="0" smtClean="0"/>
              <a:t>All hospitals both private and public have a data warehouse. As Indian courts are yet to admit EMR as evidence in medico-legal case, thus most hospitals have to maintain both paper and electronic records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Challenges faced during implementation of </a:t>
            </a:r>
            <a:r>
              <a:rPr lang="en-US" u="sng" dirty="0" err="1" smtClean="0"/>
              <a:t>hmis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Major Challenges faced are following:</a:t>
            </a:r>
          </a:p>
          <a:p>
            <a:pPr lvl="0"/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Allocation of funds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To convince and motivate clinicians, nurses, and other personnel to use HMIS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Recruitment of IT personnel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Training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Infrastructure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Growth in the Healthcare Industry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to grow from USD 65 billion in 2012 to USD 280 billion by 2020.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Healthcare sector sales have been rising at an impressive 17 per cent </a:t>
            </a:r>
            <a:r>
              <a:rPr lang="en-US" dirty="0" err="1" smtClean="0"/>
              <a:t>cagr</a:t>
            </a:r>
            <a:r>
              <a:rPr lang="en-US" dirty="0" smtClean="0"/>
              <a:t> over the period 2005-10 the average </a:t>
            </a:r>
            <a:r>
              <a:rPr lang="en-US" dirty="0" err="1" smtClean="0"/>
              <a:t>cagr</a:t>
            </a:r>
            <a:r>
              <a:rPr lang="en-US" dirty="0" smtClean="0"/>
              <a:t> for the next 10 years, therefore, has been estimated at ~ 21 percent.(KPMG and IBEF).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public hospitals, allocation of funds was the major challenge after that training and infrastructure were other challenges.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private hospitals the major challenge was to convince and motivate clinicians, nurses, and other personnel to use </a:t>
            </a:r>
            <a:r>
              <a:rPr lang="en-US" dirty="0" err="1" smtClean="0"/>
              <a:t>hmis</a:t>
            </a:r>
            <a:r>
              <a:rPr lang="en-US" dirty="0" smtClean="0"/>
              <a:t>, after that training and funds were other challenges.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i="1" dirty="0" smtClean="0"/>
          </a:p>
          <a:p>
            <a:pPr lvl="1">
              <a:buNone/>
            </a:pPr>
            <a:r>
              <a:rPr lang="en-US" i="1" dirty="0" smtClean="0"/>
              <a:t>Graph showing importance of challenge that is convincing doctors to use HMIS in public and private hospital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53400" cy="5105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 lvl="1">
              <a:buNone/>
            </a:pPr>
            <a:r>
              <a:rPr lang="en-US" i="1" dirty="0" smtClean="0"/>
              <a:t>   Graph showing importance of allocation of funds for implementation of HMIS in public and private hospitals.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53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DISCUSSION: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study showed that the private hospitals are using information technology </a:t>
            </a:r>
            <a:r>
              <a:rPr lang="en-US" dirty="0" err="1" smtClean="0"/>
              <a:t>softwares</a:t>
            </a:r>
            <a:r>
              <a:rPr lang="en-US" dirty="0" smtClean="0"/>
              <a:t> to improve clinical and financial processes.</a:t>
            </a:r>
          </a:p>
          <a:p>
            <a:r>
              <a:rPr lang="en-US" dirty="0" smtClean="0"/>
              <a:t>Public hospitals are using information technology for admission processes only.</a:t>
            </a:r>
          </a:p>
          <a:p>
            <a:r>
              <a:rPr lang="en-US" dirty="0" smtClean="0"/>
              <a:t>Public hospitals are only concerned with the reports regarding number of births, deaths, </a:t>
            </a:r>
            <a:r>
              <a:rPr lang="en-US" dirty="0" err="1" smtClean="0"/>
              <a:t>ipd</a:t>
            </a:r>
            <a:r>
              <a:rPr lang="en-US" dirty="0" smtClean="0"/>
              <a:t> admissions, length of stay, disease profile etc.</a:t>
            </a:r>
            <a:endParaRPr 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err="1" smtClean="0"/>
              <a:t>Subash</a:t>
            </a:r>
            <a:r>
              <a:rPr lang="en-US" i="1" dirty="0" smtClean="0"/>
              <a:t> Chandra </a:t>
            </a:r>
            <a:r>
              <a:rPr lang="en-US" i="1" dirty="0" err="1" smtClean="0"/>
              <a:t>Mahapatra</a:t>
            </a:r>
            <a:r>
              <a:rPr lang="en-US" i="1" dirty="0" smtClean="0"/>
              <a:t> et al. / Current e-Governance Scenario in Healthcare sector of India)</a:t>
            </a:r>
            <a:endParaRPr lang="en-US" dirty="0" smtClean="0"/>
          </a:p>
          <a:p>
            <a:pPr lvl="0"/>
            <a:r>
              <a:rPr lang="en-US" i="1" dirty="0" smtClean="0"/>
              <a:t>KIT: Health insurance market in India, </a:t>
            </a:r>
            <a:r>
              <a:rPr lang="en-US" i="1" dirty="0" err="1" smtClean="0"/>
              <a:t>Technopak</a:t>
            </a:r>
            <a:r>
              <a:rPr lang="en-US" i="1" dirty="0" smtClean="0"/>
              <a:t> Advisors / New Delhi Oct 24, 2011, 00:23 IST</a:t>
            </a:r>
            <a:endParaRPr lang="en-US" dirty="0" smtClean="0"/>
          </a:p>
          <a:p>
            <a:pPr lvl="0"/>
            <a:r>
              <a:rPr lang="en-US" i="1" dirty="0" smtClean="0"/>
              <a:t>Opportunities in Indian Healthcare IT </a:t>
            </a:r>
            <a:r>
              <a:rPr lang="en-US" i="1" dirty="0" err="1" smtClean="0"/>
              <a:t>Market,Dion</a:t>
            </a:r>
            <a:r>
              <a:rPr lang="en-US" i="1" dirty="0" smtClean="0"/>
              <a:t> Global Solutions Ltd., Oct 2010, Pages: 18</a:t>
            </a:r>
            <a:endParaRPr lang="en-US" dirty="0" smtClean="0"/>
          </a:p>
          <a:p>
            <a:pPr lvl="0"/>
            <a:r>
              <a:rPr lang="en-US" i="1" dirty="0" smtClean="0"/>
              <a:t>Healthcare Information Technology Market in </a:t>
            </a:r>
            <a:r>
              <a:rPr lang="en-US" i="1" dirty="0" err="1" smtClean="0"/>
              <a:t>India,Frost</a:t>
            </a:r>
            <a:r>
              <a:rPr lang="en-US" i="1" dirty="0" smtClean="0"/>
              <a:t> &amp; Sullivan, Aug 2010, Pages: 83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724400"/>
            <a:ext cx="6255488" cy="13620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Dr </a:t>
            </a:r>
            <a:r>
              <a:rPr lang="en-US" dirty="0" err="1" smtClean="0"/>
              <a:t>jasmeet</a:t>
            </a:r>
            <a:r>
              <a:rPr lang="en-US" dirty="0" smtClean="0"/>
              <a:t> </a:t>
            </a:r>
            <a:r>
              <a:rPr lang="en-US" dirty="0" err="1" smtClean="0"/>
              <a:t>singh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7106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4750" cy="742950"/>
          </a:xfrm>
        </p:spPr>
        <p:txBody>
          <a:bodyPr/>
          <a:lstStyle/>
          <a:p>
            <a:pPr eaLnBrk="1" hangingPunct="1"/>
            <a:r>
              <a:rPr lang="en-US" sz="6000" smtClean="0"/>
              <a:t>THANK YOU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endParaRPr lang="en-US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Source: Hospital Market – India by research on India, </a:t>
            </a:r>
            <a:r>
              <a:rPr lang="en-US" i="1" dirty="0" err="1" smtClean="0"/>
              <a:t>Aranca</a:t>
            </a:r>
            <a:r>
              <a:rPr lang="en-US" i="1" dirty="0" smtClean="0"/>
              <a:t> Research</a:t>
            </a:r>
          </a:p>
        </p:txBody>
      </p:sp>
      <p:pic>
        <p:nvPicPr>
          <p:cNvPr id="54276" name="Chart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077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Drivers of growth for the Healthcare Sector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Demographic factors</a:t>
            </a:r>
            <a:r>
              <a:rPr lang="en-US" b="1" dirty="0"/>
              <a:t>:</a:t>
            </a:r>
            <a:endParaRPr lang="en-US" dirty="0"/>
          </a:p>
          <a:p>
            <a:r>
              <a:rPr lang="en-US" u="sng" dirty="0"/>
              <a:t>Increasing </a:t>
            </a:r>
            <a:r>
              <a:rPr lang="en-US" u="sng" dirty="0" smtClean="0"/>
              <a:t>Population</a:t>
            </a:r>
          </a:p>
          <a:p>
            <a:r>
              <a:rPr lang="en-US" u="sng" dirty="0" smtClean="0"/>
              <a:t>Rising </a:t>
            </a:r>
            <a:r>
              <a:rPr lang="en-US" u="sng" dirty="0"/>
              <a:t>disposable </a:t>
            </a:r>
            <a:r>
              <a:rPr lang="en-US" u="sng" dirty="0" smtClean="0"/>
              <a:t>income</a:t>
            </a:r>
          </a:p>
          <a:p>
            <a:r>
              <a:rPr lang="en-US" u="sng" dirty="0"/>
              <a:t>Shift in </a:t>
            </a:r>
            <a:r>
              <a:rPr lang="en-US" u="sng" dirty="0" smtClean="0"/>
              <a:t>demographics</a:t>
            </a:r>
          </a:p>
          <a:p>
            <a:r>
              <a:rPr lang="en-US" u="sng" dirty="0"/>
              <a:t>Increasing incidence of lifestyle-related </a:t>
            </a:r>
            <a:r>
              <a:rPr lang="en-US" u="sng" dirty="0" smtClean="0"/>
              <a:t>diseases</a:t>
            </a:r>
          </a:p>
          <a:p>
            <a:r>
              <a:rPr lang="en-US" u="sng" dirty="0"/>
              <a:t>Rising </a:t>
            </a:r>
            <a:r>
              <a:rPr lang="en-US" u="sng" dirty="0" smtClean="0"/>
              <a:t>Literacy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/>
              <a:t>Economic factors</a:t>
            </a:r>
            <a:r>
              <a:rPr lang="en-US" b="1" dirty="0"/>
              <a:t>:</a:t>
            </a:r>
            <a:endParaRPr lang="en-US" dirty="0"/>
          </a:p>
          <a:p>
            <a:r>
              <a:rPr lang="en-US" u="sng" dirty="0"/>
              <a:t>Tax benefits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u="sng" dirty="0"/>
              <a:t>Insurance coverage</a:t>
            </a:r>
            <a:r>
              <a:rPr lang="en-US" dirty="0" smtClean="0"/>
              <a:t>:</a:t>
            </a:r>
          </a:p>
          <a:p>
            <a:r>
              <a:rPr lang="en-US" u="sng" dirty="0"/>
              <a:t>Medical </a:t>
            </a:r>
            <a:r>
              <a:rPr lang="en-US" u="sng" dirty="0" smtClean="0"/>
              <a:t>Tourism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HOSPITAL INDUSTRY - contents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 And Current Scenario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Growth Trends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Key Players In The Indian Market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Key Developments In Hospital Sector 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Major Investments Plans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Recent deals and expansion plans:  state wise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 Provider And Products In Indian Hospital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HOSPITAL INDUSTRY 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Current Scenario: US$ 52.4 Billion by 2012.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Growth Trends: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USD 280 billion by 2020 as against USD 44 billion in 2010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Revenue is USD 30 billion in 2010.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Healthcare Delivery Landscape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1.37 Million Total Beds but only 50% beds are Functional and Relevant</a:t>
            </a:r>
          </a:p>
          <a:p>
            <a:pPr lvl="0"/>
            <a:r>
              <a:rPr lang="en-US" dirty="0" smtClean="0"/>
              <a:t>1 Bed per 1000 Population, much lower than other BRIC nations including China and Brazil</a:t>
            </a:r>
          </a:p>
          <a:p>
            <a:pPr lvl="0"/>
            <a:r>
              <a:rPr lang="en-US" dirty="0" smtClean="0"/>
              <a:t>40% beds Located in Top 20 Cities where only 10% of the population resides</a:t>
            </a:r>
          </a:p>
          <a:p>
            <a:pPr lvl="0"/>
            <a:r>
              <a:rPr lang="en-US" dirty="0" smtClean="0"/>
              <a:t>60% private hospital Beds cater to 80%of all Patients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000" i="1" dirty="0" smtClean="0"/>
              <a:t>Chart  depicts percentage of hospitals in tier I, II and II cities in India.</a:t>
            </a:r>
          </a:p>
          <a:p>
            <a:r>
              <a:rPr lang="en-US" sz="2000" dirty="0" smtClean="0"/>
              <a:t>75 per cent of all the hospitals and 40 per cent of hospital beds in the country are in the private sector. </a:t>
            </a:r>
          </a:p>
          <a:p>
            <a:r>
              <a:rPr lang="en-US" sz="2000" dirty="0" smtClean="0"/>
              <a:t>Private sector provides 60 per cent of all out-patient care in </a:t>
            </a:r>
            <a:r>
              <a:rPr lang="en-US" sz="2000" dirty="0" err="1" smtClean="0"/>
              <a:t>india</a:t>
            </a:r>
            <a:r>
              <a:rPr lang="en-US" sz="2000" dirty="0" smtClean="0"/>
              <a:t> and as much as 40 per cent of all in-patient care. 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304800"/>
          <a:ext cx="580517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Growth Trends: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2010-2015 the Indian hospital service industry is projected to grow at a CAGR of more than 9%.</a:t>
            </a:r>
          </a:p>
          <a:p>
            <a:r>
              <a:rPr lang="en-US" dirty="0" smtClean="0"/>
              <a:t>Hospitals and Diagnostic centers have received FDI worth USD 786. 14 million between April 2000 and April 2010 </a:t>
            </a:r>
          </a:p>
          <a:p>
            <a:r>
              <a:rPr lang="en-US" dirty="0" smtClean="0"/>
              <a:t>Some of the companies that are planning to expand include Anil </a:t>
            </a:r>
            <a:r>
              <a:rPr lang="en-US" dirty="0" err="1" smtClean="0"/>
              <a:t>Ambani’s</a:t>
            </a:r>
            <a:r>
              <a:rPr lang="en-US" dirty="0" smtClean="0"/>
              <a:t> Reliance Health, </a:t>
            </a:r>
            <a:r>
              <a:rPr lang="en-US" dirty="0" err="1" smtClean="0"/>
              <a:t>Hindujas</a:t>
            </a:r>
            <a:r>
              <a:rPr lang="en-US" dirty="0" smtClean="0"/>
              <a:t>, Sahara Group, Apollo </a:t>
            </a:r>
            <a:r>
              <a:rPr lang="en-US" dirty="0" err="1" smtClean="0"/>
              <a:t>Tyres</a:t>
            </a:r>
            <a:r>
              <a:rPr lang="en-US" dirty="0" smtClean="0"/>
              <a:t> and Panacea Group.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/>
              <a:t>Market Research to find Business Opportunity for Accenture in India’s Healthcare IT Industry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5410200" y="3886200"/>
            <a:ext cx="3200400" cy="1828800"/>
          </a:xfrm>
        </p:spPr>
        <p:txBody>
          <a:bodyPr/>
          <a:lstStyle/>
          <a:p>
            <a:pPr eaLnBrk="1" hangingPunct="1"/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Submitted by:</a:t>
            </a:r>
            <a:endParaRPr lang="en-US" sz="24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Dr.Jasmeet Singh                                                                                                                Dr.Sapna Bansa</a:t>
            </a:r>
            <a:r>
              <a:rPr lang="en-US" sz="2400" b="1" smtClean="0">
                <a:solidFill>
                  <a:schemeClr val="tx1"/>
                </a:solidFill>
              </a:rPr>
              <a:t>l</a:t>
            </a:r>
            <a:endParaRPr lang="en-US" sz="2400" smtClean="0">
              <a:solidFill>
                <a:schemeClr val="tx1"/>
              </a:solidFill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Key players in the Indian market: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INDIA INSTITUTE OF MEDICAL SCIENCES, NEW DELHI </a:t>
            </a:r>
          </a:p>
          <a:p>
            <a:r>
              <a:rPr lang="en-US" dirty="0" smtClean="0"/>
              <a:t>FORTIS HEALTHCARE LIMITED </a:t>
            </a:r>
          </a:p>
          <a:p>
            <a:r>
              <a:rPr lang="en-US" dirty="0" smtClean="0"/>
              <a:t>APOLLO HOSPITAL ENTERPRISE LTD </a:t>
            </a:r>
          </a:p>
          <a:p>
            <a:r>
              <a:rPr lang="en-US" dirty="0" smtClean="0"/>
              <a:t>GLOBAL HOSPITALS </a:t>
            </a:r>
          </a:p>
          <a:p>
            <a:r>
              <a:rPr lang="en-US" dirty="0" smtClean="0"/>
              <a:t>CARE HOSPITAL</a:t>
            </a:r>
          </a:p>
          <a:p>
            <a:r>
              <a:rPr lang="en-US" dirty="0" smtClean="0"/>
              <a:t>TATA  MEMORIAL CENTRE, PAREL, MUMBAI </a:t>
            </a:r>
          </a:p>
          <a:p>
            <a:r>
              <a:rPr lang="en-US" dirty="0" smtClean="0"/>
              <a:t>National Institute of Mental Health and </a:t>
            </a:r>
            <a:r>
              <a:rPr lang="en-US" dirty="0" err="1" smtClean="0"/>
              <a:t>Neuro</a:t>
            </a:r>
            <a:r>
              <a:rPr lang="en-US" dirty="0" smtClean="0"/>
              <a:t> Sciences, NIMHANS, Bangalore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u="sng" dirty="0" smtClean="0"/>
              <a:t>Key Developments in Hospital Sector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Country’s first healthcare special economic zone (SEZ), frontier </a:t>
            </a:r>
            <a:r>
              <a:rPr lang="en-US" dirty="0" err="1" smtClean="0"/>
              <a:t>mediville</a:t>
            </a:r>
            <a:r>
              <a:rPr lang="en-US" dirty="0" smtClean="0"/>
              <a:t>, is being set up by frontier lifeline hospital at </a:t>
            </a:r>
            <a:r>
              <a:rPr lang="en-US" dirty="0" err="1" smtClean="0"/>
              <a:t>Elavoor</a:t>
            </a:r>
            <a:r>
              <a:rPr lang="en-US" dirty="0" smtClean="0"/>
              <a:t>, near Chennai.</a:t>
            </a:r>
          </a:p>
          <a:p>
            <a:r>
              <a:rPr lang="en-US" dirty="0" smtClean="0"/>
              <a:t>Major healthcare players such as Fortis and Apollo are expanding to tier-ii and tier-iii cities, along with urban cities,</a:t>
            </a:r>
          </a:p>
          <a:p>
            <a:r>
              <a:rPr lang="en-US" dirty="0" smtClean="0"/>
              <a:t>Apollo, max healthcare and </a:t>
            </a:r>
            <a:r>
              <a:rPr lang="en-US" dirty="0" err="1" smtClean="0"/>
              <a:t>Manipal</a:t>
            </a:r>
            <a:r>
              <a:rPr lang="en-US" dirty="0" smtClean="0"/>
              <a:t> group are targeting new segments such as primary care and diagnostics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India’s share in the global medical tourism industry is predicted to be around 3 per cent by the end of 2013, according to a report ‘booming medical tourism in India’ by research firm RNCOS, released in December 2010. </a:t>
            </a:r>
          </a:p>
          <a:p>
            <a:r>
              <a:rPr lang="en-US" dirty="0" smtClean="0"/>
              <a:t>Sector is expected to generate around US$ 3 billion in revenues by 2013, with the number of medical tourists to grow at a CAGR of over 19 per cent during 2011-2013 to reach 1.3 million by 2013.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Indian medical technology industry is expected to reach US$ 14 billion by 2020 from US$ 2.7 billion in 2008, according to a report by PwC and an industry body.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Medical Technology in India: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medical technology market in India was valued at US$2.75 billion* in 2008, a growth of approximately 14% over 2007. The market is estimated to reach US$5 billion* by 2012 with an annual growth rate of nearly 15%.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Chart: depicts medical technology industry key segments % wise.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2743200"/>
          <a:ext cx="7239000" cy="3800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HEALTH INSURANCE</a:t>
            </a:r>
            <a:r>
              <a:rPr lang="en-US" dirty="0" smtClean="0"/>
              <a:t> - contents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33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/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Government Sponsored And Private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 Scenario: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Market Size And Growth Rate, growth Projection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Key Developments In Health Insurance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Major Health Insurance Companies In India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Emerging Role Of TPA’s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Technology As A Tool For Health Insurance Schemes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Possibilities For India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HEALTH INSURANCE-</a:t>
            </a:r>
            <a:r>
              <a:rPr lang="en-US" dirty="0" smtClean="0"/>
              <a:t> </a:t>
            </a:r>
            <a:r>
              <a:rPr lang="en-US" u="sng" dirty="0" smtClean="0"/>
              <a:t>CURRENT SCENARIO: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health insurance cover is still limited to only 15 per cent of the total population of India. Indian Health insurance market is expected to grow at a CAGR of 43 per cent between 2011 and 2015. The market penetration will be three fold higher in 2015 as it is one of the fastest growing segments in non-life insurance. 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Developments in health insurance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Indian health insurance market represents one the fastest growing and second largest non-life insurance segment in the country; according to a report by research firm RNCOS. The health insurance premium is expected to grow at a Compound Annual Growth rate (CAGR) of over 25 per cent for the period spanning from 2009-10 to 2013-14, according to the report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General objective:</a:t>
            </a:r>
          </a:p>
          <a:p>
            <a:r>
              <a:rPr lang="en-US" dirty="0" smtClean="0"/>
              <a:t>To  analyze Indian healthcare Market</a:t>
            </a:r>
          </a:p>
          <a:p>
            <a:r>
              <a:rPr lang="en-US" dirty="0" smtClean="0"/>
              <a:t>To find out opportunities for Accenture in India’s Healthcare IT Industry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Specific Objective:</a:t>
            </a:r>
          </a:p>
          <a:p>
            <a:r>
              <a:rPr lang="en-US" dirty="0" smtClean="0"/>
              <a:t>To find and analyze untapped market of India’s Healthcare IT for Accenture.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u="sng" dirty="0" smtClean="0"/>
              <a:t>PUBLIC HEALTH SECTOR IN INDIA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Introduction And Current Scenario: 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Structure Of Public Health In India 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Key Developments In Public Health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HMIS – A Digital Initiative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Key Developments in public health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Rural healthcare sector in the country is also witnessing an upsurge. The rural health sector has added around 15,000 health sub-</a:t>
            </a:r>
            <a:r>
              <a:rPr lang="en-US" dirty="0" err="1" smtClean="0"/>
              <a:t>centres</a:t>
            </a:r>
            <a:r>
              <a:rPr lang="en-US" dirty="0" smtClean="0"/>
              <a:t> and 28,000 nurses and midwives during the last five years, according to the Rural Health Survey Report 2009, released by the Ministry of Health.</a:t>
            </a:r>
          </a:p>
          <a:p>
            <a:r>
              <a:rPr lang="en-US" dirty="0" smtClean="0"/>
              <a:t> The number of primary health centers has increased by 84 per cent, taking the number to 20,107, according to the report.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Computer-based bio-surveillance projects generating data about diseases and creating databases on healthcare in rural areas are gaining popularity in India with various organizations such as </a:t>
            </a:r>
            <a:r>
              <a:rPr lang="en-US" dirty="0" err="1" smtClean="0"/>
              <a:t>Narayana</a:t>
            </a:r>
            <a:r>
              <a:rPr lang="en-US" dirty="0" smtClean="0"/>
              <a:t> </a:t>
            </a:r>
            <a:r>
              <a:rPr lang="en-US" dirty="0" err="1" smtClean="0"/>
              <a:t>Hrudayalaya</a:t>
            </a:r>
            <a:r>
              <a:rPr lang="en-US" dirty="0" smtClean="0"/>
              <a:t> and the </a:t>
            </a:r>
            <a:r>
              <a:rPr lang="en-US" dirty="0" err="1" smtClean="0"/>
              <a:t>Mazumdar</a:t>
            </a:r>
            <a:r>
              <a:rPr lang="en-US" dirty="0" smtClean="0"/>
              <a:t> Shaw Cancer Centre entering into this sector.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HMIS – A Digital Initiative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Emerging trends in the Indian healthcare sector: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Dual Disease Burden</a:t>
            </a:r>
            <a:endParaRPr lang="en-US" dirty="0"/>
          </a:p>
          <a:p>
            <a:r>
              <a:rPr lang="en-US" u="sng" dirty="0"/>
              <a:t>Expansion to tier-II and tier-III </a:t>
            </a:r>
            <a:r>
              <a:rPr lang="en-US" u="sng" dirty="0" smtClean="0"/>
              <a:t>cities</a:t>
            </a:r>
          </a:p>
          <a:p>
            <a:r>
              <a:rPr lang="en-US" u="sng" dirty="0"/>
              <a:t>Management </a:t>
            </a:r>
            <a:r>
              <a:rPr lang="en-US" u="sng" dirty="0" smtClean="0"/>
              <a:t>contracts</a:t>
            </a:r>
          </a:p>
          <a:p>
            <a:r>
              <a:rPr lang="en-US" u="sng"/>
              <a:t>Emergence of telemedicine: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HEALTH CARE IT - contents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Healthcare IT Spending In India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Key Growth Drivers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Opportunities In Health  IT In India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Impact Of Healthcare  IT Growth On the Healthcare Delivery Segment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health: A Revolution In The Making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HEALTH CARE IT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Healthcare IT Spending In India : 274.2 million in 2009 to $609.5 in 2013. 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 : (CAGR) of 22 per cent from 2009-2013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Key growth drivers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hospital chains is primary consumer and financier of HIT</a:t>
            </a:r>
          </a:p>
          <a:p>
            <a:r>
              <a:rPr lang="en-US" dirty="0" smtClean="0"/>
              <a:t>Health Insurance</a:t>
            </a:r>
          </a:p>
          <a:p>
            <a:r>
              <a:rPr lang="en-US" dirty="0" smtClean="0"/>
              <a:t>Topography and travel/cost factors</a:t>
            </a:r>
          </a:p>
          <a:p>
            <a:r>
              <a:rPr lang="en-US" dirty="0" smtClean="0"/>
              <a:t>Innovation and upgrade of existing technology </a:t>
            </a:r>
          </a:p>
          <a:p>
            <a:r>
              <a:rPr lang="en-US" dirty="0" smtClean="0"/>
              <a:t>Proactive wellness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CHALLENGES AND ISSUES for adopting hit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Funding</a:t>
            </a:r>
          </a:p>
          <a:p>
            <a:r>
              <a:rPr lang="en-US" dirty="0" smtClean="0"/>
              <a:t>Computer literacy</a:t>
            </a:r>
          </a:p>
          <a:p>
            <a:r>
              <a:rPr lang="en-US" dirty="0" smtClean="0"/>
              <a:t>Infrastructure and Coordination</a:t>
            </a:r>
          </a:p>
          <a:p>
            <a:r>
              <a:rPr lang="en-US" dirty="0" smtClean="0"/>
              <a:t>Legacy Systems</a:t>
            </a:r>
          </a:p>
          <a:p>
            <a:r>
              <a:rPr lang="en-US" dirty="0" smtClean="0"/>
              <a:t>Standards and Guidelines</a:t>
            </a:r>
          </a:p>
          <a:p>
            <a:r>
              <a:rPr lang="en-US" dirty="0" smtClean="0"/>
              <a:t>Interoperability</a:t>
            </a:r>
          </a:p>
          <a:p>
            <a:r>
              <a:rPr lang="en-US" dirty="0" smtClean="0"/>
              <a:t>Privacy</a:t>
            </a:r>
          </a:p>
          <a:p>
            <a:r>
              <a:rPr lang="en-US" dirty="0" smtClean="0"/>
              <a:t>Information Overload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Regulations in HIT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Framework for Information Technology Infrastructure for Health (ITIH)</a:t>
            </a:r>
            <a:endParaRPr lang="en-US" dirty="0" smtClean="0"/>
          </a:p>
          <a:p>
            <a:r>
              <a:rPr lang="en-US" dirty="0" smtClean="0"/>
              <a:t>In consultation with Apollo Health Street Limited, the Department of Technology created the ITIH Framework in 2003. </a:t>
            </a:r>
          </a:p>
          <a:p>
            <a:r>
              <a:rPr lang="en-US" dirty="0" smtClean="0"/>
              <a:t>It is a guideline document and comprehensive roadmap that prescribes IT standards and guidelines for each stakeholder across diverse healthcare settings in India with the goal of building an Integrated Healthcare Information Network.(IHIN)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Study Methodology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Type of Study:</a:t>
            </a:r>
          </a:p>
          <a:p>
            <a:r>
              <a:rPr lang="en-US" dirty="0" smtClean="0"/>
              <a:t>The study is an exploratory study. Indian Healthcare system is studied; health IT in public health, hospitals and health insurance markets in India is studied and described. </a:t>
            </a:r>
          </a:p>
          <a:p>
            <a:r>
              <a:rPr lang="en-US" dirty="0" smtClean="0"/>
              <a:t>The business opportunities available for Accenture in these markets in India are being explored and analyzed.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National Knowledge Commission (NKC)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high-level advisory body to the Prime Minister of India, with the objective of transforming India into a knowledge society.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u="sng" dirty="0" smtClean="0"/>
              <a:t>Recommendations by NKC</a:t>
            </a:r>
            <a:endParaRPr lang="en-US" dirty="0" smtClean="0"/>
          </a:p>
          <a:p>
            <a:r>
              <a:rPr lang="en-US" dirty="0" smtClean="0"/>
              <a:t>Initiate Indian health information network development (I-Hind)(web based)network, connecting all health care establishment in both private and public sector.</a:t>
            </a:r>
          </a:p>
          <a:p>
            <a:r>
              <a:rPr lang="en-US" dirty="0" smtClean="0"/>
              <a:t>Establish national standards for clinical terminology and health informatics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common electronic health record.</a:t>
            </a:r>
          </a:p>
          <a:p>
            <a:r>
              <a:rPr lang="en-US" dirty="0" smtClean="0"/>
              <a:t>Medical informatics to be a part of medical and pharmacy curriculum</a:t>
            </a:r>
          </a:p>
          <a:p>
            <a:r>
              <a:rPr lang="en-US" dirty="0" smtClean="0"/>
              <a:t>Create an institutional framework for implementation</a:t>
            </a:r>
          </a:p>
          <a:p>
            <a:r>
              <a:rPr lang="en-US" dirty="0" smtClean="0"/>
              <a:t>Create appropriate policy framework to protect health data of citizens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TELEMEDICINE IN INDIA - contents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 And Current Scenario: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Telemedicine System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Utility Of Telemedicine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Challenges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Potential For Growth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Latest GOI Initiative: e-way To Health: Govt Bets Big On Telemedicine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Key Players In The Telemedicine Ecosystem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Initiatives By Department Of Information Technology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Build Up By The Ministry Of Health And Family Welfare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Business Opportunities For India Regarding HIT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Investment Opportunity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TELEMEDICINE IN INDIA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size of the Indian telemedicine market to be around US$7.5 million.  (</a:t>
            </a:r>
            <a:r>
              <a:rPr lang="en-US" dirty="0" err="1" smtClean="0"/>
              <a:t>Technopak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Expected to grow at a CAGR of 20% over the next five years</a:t>
            </a:r>
          </a:p>
          <a:p>
            <a:r>
              <a:rPr lang="en-US" dirty="0" smtClean="0"/>
              <a:t>11th Five-Year plan in India allocates priority for Telemedicine, providing accessible health care to rural population </a:t>
            </a:r>
          </a:p>
          <a:p>
            <a:r>
              <a:rPr lang="en-US" dirty="0" smtClean="0"/>
              <a:t>42 super-specialty hospitals with 8 mobile vans and 200 rural and remote hospitals are using telemedicine.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Telemedicine at present is mainly used for non-invasive and non-surgical diagnosis and treatment</a:t>
            </a:r>
          </a:p>
          <a:p>
            <a:r>
              <a:rPr lang="en-US" dirty="0" smtClean="0"/>
              <a:t>Making healthcare financially viable to non-insured and poor people.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Players in the Telemedicine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Medisoft</a:t>
            </a:r>
            <a:r>
              <a:rPr lang="en-US" dirty="0" smtClean="0"/>
              <a:t> Telemedicine Pvt. Ltd.( </a:t>
            </a:r>
            <a:r>
              <a:rPr lang="en-US" dirty="0" err="1" smtClean="0"/>
              <a:t>Ahmedabad</a:t>
            </a:r>
            <a:r>
              <a:rPr lang="en-US" dirty="0" smtClean="0"/>
              <a:t>, Gujarat)</a:t>
            </a:r>
          </a:p>
          <a:p>
            <a:r>
              <a:rPr lang="en-US" dirty="0" smtClean="0"/>
              <a:t>Apollo Telemedicine Networking Foundation (ATNF)</a:t>
            </a:r>
          </a:p>
          <a:p>
            <a:r>
              <a:rPr lang="en-US" dirty="0" smtClean="0"/>
              <a:t>American </a:t>
            </a:r>
            <a:r>
              <a:rPr lang="en-US" dirty="0" err="1" smtClean="0"/>
              <a:t>Heartcare</a:t>
            </a:r>
            <a:r>
              <a:rPr lang="en-US" dirty="0" smtClean="0"/>
              <a:t> Limited (AHL)</a:t>
            </a:r>
          </a:p>
          <a:p>
            <a:r>
              <a:rPr lang="en-US" dirty="0" smtClean="0"/>
              <a:t>Centre for Development of Advanced Computing (C-DAC)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GOI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 the 12th plan (2012-17), all district hospitals would be linked to leading tertiary care centers through telemedicine, Skype and similar audio visual media. </a:t>
            </a:r>
          </a:p>
          <a:p>
            <a:r>
              <a:rPr lang="en-US" dirty="0" smtClean="0"/>
              <a:t>M-health will be used to speed up transmission of data.</a:t>
            </a:r>
          </a:p>
          <a:p>
            <a:pPr>
              <a:buNone/>
            </a:pPr>
            <a:r>
              <a:rPr lang="en-US" b="1" u="sng" dirty="0" smtClean="0"/>
              <a:t>Citizen Health Information System (CHIS) </a:t>
            </a:r>
          </a:p>
          <a:p>
            <a:pPr>
              <a:buNone/>
            </a:pPr>
            <a:r>
              <a:rPr lang="en-US" dirty="0" smtClean="0"/>
              <a:t>  is a biometric based health information system which will constantly update health record of every citizen-family. 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of the CHIS 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Registration of births, deaths and cause of death. </a:t>
            </a:r>
          </a:p>
          <a:p>
            <a:r>
              <a:rPr lang="en-US" dirty="0" smtClean="0"/>
              <a:t>Maternal and infant death reviews</a:t>
            </a:r>
          </a:p>
          <a:p>
            <a:r>
              <a:rPr lang="en-US" dirty="0" smtClean="0"/>
              <a:t> Nutrition surveillance, particularly among under-six children and women</a:t>
            </a:r>
          </a:p>
          <a:p>
            <a:r>
              <a:rPr lang="en-US" dirty="0" smtClean="0"/>
              <a:t> Service delivery in the public health system</a:t>
            </a:r>
          </a:p>
          <a:p>
            <a:r>
              <a:rPr lang="en-US" dirty="0" smtClean="0"/>
              <a:t> Hospital information service </a:t>
            </a:r>
          </a:p>
          <a:p>
            <a:r>
              <a:rPr lang="en-US" dirty="0" smtClean="0"/>
              <a:t>Access of public to their own health information and medical records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Accenture In Health Care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SWOT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Competitors In Health IT In India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Upcoming Technologies In Indian Healthcare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RFPs In Indian Health Care IT Market</a:t>
            </a:r>
          </a:p>
          <a:p>
            <a:pPr eaLnBrk="1" hangingPunct="1"/>
            <a:r>
              <a:rPr lang="en-US" smtClean="0">
                <a:latin typeface="Times New Roman" pitchFamily="18" charset="0"/>
                <a:cs typeface="Times New Roman" pitchFamily="18" charset="0"/>
              </a:rPr>
              <a:t>Succeeding In Indian Healthcare Market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Study duration:</a:t>
            </a:r>
          </a:p>
          <a:p>
            <a:pPr>
              <a:buNone/>
            </a:pPr>
            <a:r>
              <a:rPr lang="en-US" dirty="0" smtClean="0"/>
              <a:t>The study was conducted in April 2012.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Type of Data: </a:t>
            </a:r>
          </a:p>
          <a:p>
            <a:pPr>
              <a:buNone/>
            </a:pPr>
            <a:r>
              <a:rPr lang="en-US" dirty="0" smtClean="0"/>
              <a:t>Secondary data: Through review of websites of</a:t>
            </a:r>
          </a:p>
          <a:p>
            <a:pPr>
              <a:buNone/>
            </a:pPr>
            <a:r>
              <a:rPr lang="en-US" dirty="0" smtClean="0"/>
              <a:t>hospitals, insurance companies, public health</a:t>
            </a:r>
          </a:p>
          <a:p>
            <a:pPr>
              <a:buNone/>
            </a:pPr>
            <a:r>
              <a:rPr lang="en-US" dirty="0" smtClean="0"/>
              <a:t>websites, new releases and review of articles,</a:t>
            </a:r>
          </a:p>
          <a:p>
            <a:pPr>
              <a:buNone/>
            </a:pPr>
            <a:r>
              <a:rPr lang="en-US" dirty="0" smtClean="0"/>
              <a:t>journals, Reports etc.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Succeeding in the India healthcare market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is a small healthcare market-65 billion in spending today</a:t>
            </a:r>
          </a:p>
          <a:p>
            <a:r>
              <a:rPr lang="en-US" dirty="0" smtClean="0"/>
              <a:t>Penetration is very low- Still under-penetrated in number of hospital beds, insurance penetration, infrastructure, number of doctors and overall healthcare spending </a:t>
            </a:r>
          </a:p>
          <a:p>
            <a:pPr lvl="0"/>
            <a:r>
              <a:rPr lang="en-US" dirty="0" smtClean="0"/>
              <a:t>Industry structure is highly skewed toward the organized sector. It is a very small segment of the overall healthcare landscape.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is quite nascent, so regulations, standards, and different parameters of how the health system is set up are in their infancy and are being created.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Tremendous amount of price sensitivity in this market, so the point of affordability is absolutely paramount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Avoid Pitfalls in Indian healthcare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taking a portfolio approach -need to think about a near-term strategy, but also makes bets for the longer term</a:t>
            </a:r>
          </a:p>
          <a:p>
            <a:r>
              <a:rPr lang="en-US" dirty="0" smtClean="0"/>
              <a:t>Products should be localized</a:t>
            </a:r>
          </a:p>
          <a:p>
            <a:r>
              <a:rPr lang="en-US" dirty="0" smtClean="0"/>
              <a:t>Not being overly seduced by the big numbers in terms of population .Indian rural market - number of people is very large but cracking that market is extremely difficult and complex.</a:t>
            </a:r>
          </a:p>
          <a:p>
            <a:r>
              <a:rPr lang="en-US" dirty="0" smtClean="0"/>
              <a:t>Going it alone can often be a big mistake-right level of due diligence is required.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Swot</a:t>
            </a:r>
            <a:r>
              <a:rPr lang="en-US" dirty="0" smtClean="0"/>
              <a:t> analysis- </a:t>
            </a:r>
            <a:r>
              <a:rPr lang="en-US" dirty="0" err="1" smtClean="0"/>
              <a:t>accenture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Brand value</a:t>
            </a:r>
          </a:p>
          <a:p>
            <a:r>
              <a:rPr lang="en-US" dirty="0" smtClean="0"/>
              <a:t>Strong financials</a:t>
            </a:r>
          </a:p>
          <a:p>
            <a:r>
              <a:rPr lang="en-US" dirty="0" smtClean="0"/>
              <a:t>Global reach and scale</a:t>
            </a:r>
          </a:p>
          <a:p>
            <a:r>
              <a:rPr lang="en-US" dirty="0" smtClean="0"/>
              <a:t>Experience in  Global healthcare Industry  in providing services</a:t>
            </a:r>
          </a:p>
          <a:p>
            <a:r>
              <a:rPr lang="en-US" dirty="0" smtClean="0"/>
              <a:t>Experience in consulting services.</a:t>
            </a:r>
          </a:p>
          <a:p>
            <a:r>
              <a:rPr lang="en-US" dirty="0" smtClean="0"/>
              <a:t>Healthcare Domain SME’s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Accenture’s superior brand image and its multiple touch points with global companies place it in a prime position to recruit the best talent from around the world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Weaknesses: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in Product development.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collaboration with Product vendors in India.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Privatization of hospitals and Insurance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Government initiatives for adoption e-health Initiative.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Positive outlook for healthcare IT spending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Positive Growth Trends in healthcare market</a:t>
            </a:r>
          </a:p>
          <a:p>
            <a:r>
              <a:rPr lang="en-US" dirty="0" smtClean="0"/>
              <a:t>Increase in spending on health care by government.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Growing Demand for EMR, HMIS, Telemedicine in India.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Investment Plans in hospital sector are High and chains of hospitals expanding.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Corporate Hospitals adopting new technologies like patient tracking system and cloud computing.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Rapidly Growing medical tourism industry in India further increases the demand for electronic data exchange and interoperability of information exchange. </a:t>
            </a:r>
          </a:p>
          <a:p>
            <a:r>
              <a:rPr lang="en-US" dirty="0" smtClean="0"/>
              <a:t>Increase Indian hospitals need for medical equipment and devices provide Opportunity to partner with medical device companies to increase market share in under-penetrated markets.</a:t>
            </a:r>
          </a:p>
          <a:p>
            <a:r>
              <a:rPr lang="en-US" dirty="0" smtClean="0"/>
              <a:t>M Health gaining momentum in India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INDIAN HEALTHCARE INDUSTRY-contents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 Size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 In The Healthcare Industry :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Drivers Of Growth For The Healthcare Sector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Healthcare Spending  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Spending As % of GDP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Comparison of Healthcare Spending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Per Capita Spending US $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State-wise Per Capita Health Expenditure And      number Of Government Hospital Beds Available Per 100,000 Population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Threats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Multinational companies like GE Healthcare, Siemens, McKesson, Microsoft, IBM, Computer Sciences Corporation (CSC), Perot Systems, TCS, HCL and Cognizant, have entered the services side of healthcare industry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IBM and Wipro are collaborating with product vendors in India.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 field of telemedicine-Cisco alliance with Apollo telemedicine centre.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Dell providing cloud computing services in Max healthcare and </a:t>
            </a:r>
            <a:r>
              <a:rPr lang="en-US" b="1" dirty="0" smtClean="0"/>
              <a:t>Fortis </a:t>
            </a:r>
            <a:r>
              <a:rPr lang="en-US" dirty="0" smtClean="0"/>
              <a:t>is setting up its own private cloud in collaboration with group company </a:t>
            </a:r>
            <a:r>
              <a:rPr lang="en-US" dirty="0" err="1" smtClean="0"/>
              <a:t>Religare</a:t>
            </a:r>
            <a:r>
              <a:rPr lang="en-US" dirty="0" smtClean="0"/>
              <a:t> </a:t>
            </a:r>
            <a:r>
              <a:rPr lang="en-US" dirty="0" err="1" smtClean="0"/>
              <a:t>Technova</a:t>
            </a:r>
            <a:r>
              <a:rPr lang="en-US" dirty="0" smtClean="0"/>
              <a:t> and HCL </a:t>
            </a:r>
            <a:r>
              <a:rPr lang="en-US" dirty="0" err="1" smtClean="0"/>
              <a:t>Infosystems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 ANALYSIS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-4"/>
          <a:ext cx="8991600" cy="6858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200"/>
                <a:gridCol w="2997200"/>
                <a:gridCol w="2997200"/>
              </a:tblGrid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Calibri"/>
                          <a:cs typeface="Times New Roman"/>
                        </a:rPr>
                        <a:t>Hospitals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Calibri"/>
                          <a:cs typeface="Times New Roman"/>
                        </a:rPr>
                        <a:t>Solution Provider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Times New Roman"/>
                          <a:ea typeface="Calibri"/>
                          <a:cs typeface="Times New Roman"/>
                        </a:rPr>
                        <a:t>product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Max health care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Dell services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Vista HER-Open Source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Fortis Health care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M-tac-intersystem and HCL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Medtrack(HIS and EMR)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Artemis 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Isoft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Isoft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Lal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Path Lab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IBM-Project management services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Star lims-LMIS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Apollo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In-house –HIS,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Rajiv Gandhi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Ohum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Shristi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(HIS),  Vista(EHR)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Ruby Hall Pune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Napier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P.D.Hinduja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e-symphony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e-symphony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Yashodha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Hospitals, Hyderabad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e-symphony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e-symphony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ESIC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Wipro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Wipro(k21)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MCD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Wipro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Wipro(k21)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0070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Sir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Ganga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Ram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Intersystem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Trackcare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(EMR)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Prodigius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(HIS)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Speedminer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(BI)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DDU </a:t>
                      </a: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Shimla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HISP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Open MRS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Medanta Medicity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CSC &amp; SAP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Times New Roman"/>
                          <a:ea typeface="Calibri"/>
                          <a:cs typeface="Times New Roman"/>
                        </a:rPr>
                        <a:t>Isoft</a:t>
                      </a: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 &amp; SAP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Dharmshila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Paras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latin typeface="Times New Roman"/>
                          <a:ea typeface="Calibri"/>
                          <a:cs typeface="Times New Roman"/>
                        </a:rPr>
                        <a:t>Shristi</a:t>
                      </a:r>
                      <a:endParaRPr lang="en-US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Rockland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Wipro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Wipro(k21)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219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AIIMS (Emergency Dept)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Vista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Table: </a:t>
            </a:r>
            <a:r>
              <a:rPr lang="en-US" dirty="0"/>
              <a:t>COMPETITORS ANALYSIS   A.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" y="1600200"/>
          <a:ext cx="9143995" cy="5626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285"/>
                <a:gridCol w="1306285"/>
                <a:gridCol w="1306285"/>
                <a:gridCol w="1306285"/>
                <a:gridCol w="1306285"/>
                <a:gridCol w="1306285"/>
                <a:gridCol w="1306285"/>
              </a:tblGrid>
              <a:tr h="410774">
                <a:tc>
                  <a:txBody>
                    <a:bodyPr/>
                    <a:lstStyle/>
                    <a:p>
                      <a:r>
                        <a:rPr lang="en-US" dirty="0" smtClean="0"/>
                        <a:t>Competitors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Consulting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Packaged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Solution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Product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development/</a:t>
                      </a: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Customization 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of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Product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Implementation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Support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Cloud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Computing</a:t>
                      </a:r>
                    </a:p>
                  </a:txBody>
                  <a:tcPr marL="68580" marR="68580" marT="0" marB="0"/>
                </a:tc>
              </a:tr>
              <a:tr h="42742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TCS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WIPRO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21st Century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Intel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111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1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Religare technologies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HCL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IBM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CSC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PWC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50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Dell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1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% of companies  providing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18%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800" b="1" dirty="0"/>
              <a:t>Table 1.6 COMPETITORS ANALYSIS </a:t>
            </a:r>
            <a:r>
              <a:rPr lang="en-US" sz="2800" b="1" dirty="0" smtClean="0"/>
              <a:t>B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" y="990600"/>
          <a:ext cx="9143998" cy="5867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6"/>
                <a:gridCol w="2302934"/>
                <a:gridCol w="1253066"/>
                <a:gridCol w="1608666"/>
                <a:gridCol w="2624666"/>
              </a:tblGrid>
              <a:tr h="4377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States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Govt Healthcare IT Projects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Cost of the Project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IT Companies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Services 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808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Tamil Nadu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To develop a suitable solution to maintain  (EMR)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26 District hospitals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162 </a:t>
                      </a:r>
                      <a:r>
                        <a:rPr lang="en-US" sz="1050" dirty="0" err="1">
                          <a:latin typeface="Times New Roman"/>
                          <a:ea typeface="Calibri"/>
                          <a:cs typeface="Times New Roman"/>
                        </a:rPr>
                        <a:t>Taluka</a:t>
                      </a: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 Hospitals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77 Non </a:t>
                      </a:r>
                      <a:r>
                        <a:rPr lang="en-US" sz="1050" dirty="0" err="1">
                          <a:latin typeface="Times New Roman"/>
                          <a:ea typeface="Calibri"/>
                          <a:cs typeface="Times New Roman"/>
                        </a:rPr>
                        <a:t>taluka</a:t>
                      </a: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 hospitals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5 crore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TCS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Manage in-patient and out-patient details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Medical records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Office automation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Lab and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Pharmacy services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745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Delhi (MCD)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HIS in 6 hospitals of MCD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Wipro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28 modules: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Patient registration,demographic details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outpatient visits, doctors' appointment scheduling, Admission/ Discharge/ Transfer, Order Entry, Laboratory/ Radiology/ Cardiology Result Reporting, Operation Theatre Management and Pharmacy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745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Goa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Hospital Management Information System (HMIS) called Health NET in Goa Medical College (GMC) Hospital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2.5 crore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21st Century Health Management Solutions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PatientManagementSystems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Hospital Management Systems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Laboratory Management System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Blood Bank Management System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Advanced Imaging System Library and Academic Section Management System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Management Information System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7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Maharashtra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19 Govt. hospital and 14 medical colleges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100 crore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HP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2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AP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Application of ICT at grass root level covering 459 ANM in 67 PHC in Nalgonda district of Andhra Pradesh.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latin typeface="Times New Roman"/>
                          <a:ea typeface="Calibri"/>
                          <a:cs typeface="Times New Roman"/>
                        </a:rPr>
                        <a:t>CMC</a:t>
                      </a:r>
                      <a:endParaRPr lang="en-US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latin typeface="Times New Roman"/>
                          <a:ea typeface="Calibri"/>
                          <a:cs typeface="Times New Roman"/>
                        </a:rPr>
                        <a:t>Hand held mobile computing devices like Personal Digital Assistants (PDAs)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opportunity –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opportunity  I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</a:t>
            </a:r>
            <a:r>
              <a:rPr lang="en-US" b="1" u="sng" smtClean="0"/>
              <a:t>Trend: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New Hospitals are coming up in tier II and tier III cities.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</a:t>
            </a:r>
            <a:r>
              <a:rPr lang="en-US" b="1" u="sng" smtClean="0"/>
              <a:t>Description: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As per union Budget 2012, the new hospital with at least hundred beds,  deduction has been stepped up to 150 %( from last year’s 100 % )of the capital expenditure.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</a:t>
            </a:r>
            <a:r>
              <a:rPr lang="en-US" b="1" u="sng" smtClean="0"/>
              <a:t> Trend: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Major Investments plans are coming up to set new hospitals by  Private key players in Indian hospital industry.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 </a:t>
            </a:r>
            <a:r>
              <a:rPr lang="en-US" b="1" u="sng" smtClean="0"/>
              <a:t>Description</a:t>
            </a:r>
            <a:r>
              <a:rPr lang="en-US" i="1" u="sng" smtClean="0"/>
              <a:t>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•Wockhardt Hospitals plans to invest up to US$ 158.32 million to double its bed capacity to 2,000 by 2013.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•Max Healthcare India plans to develop 4 hospitals to increase 2,000 beds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Healthcare Consulting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Information system strategic Planning and software selection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Accelerating application package planning and implementation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IT strategy and business alignment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IT governance &amp; organization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IT cost and performance management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Sourcing and offshore advisory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Business process management</a:t>
            </a:r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smtClean="0">
              <a:solidFill>
                <a:schemeClr val="tx1"/>
              </a:solidFill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Integration strategy and roadmap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Project and portfolio management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Data center and computing as well as virtualization technologies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mtClean="0">
                <a:solidFill>
                  <a:schemeClr val="tx1"/>
                </a:solidFill>
              </a:rPr>
              <a:t>IT asset, service and capacity management</a:t>
            </a:r>
          </a:p>
          <a:p>
            <a:pPr lvl="1" eaLnBrk="1" hangingPunct="1"/>
            <a:endParaRPr lang="en-US" smtClean="0">
              <a:solidFill>
                <a:schemeClr val="tx1"/>
              </a:solidFill>
            </a:endParaRPr>
          </a:p>
          <a:p>
            <a:pPr eaLnBrk="1" hangingPunct="1"/>
            <a:r>
              <a:rPr lang="en-US" smtClean="0"/>
              <a:t> Project management services</a:t>
            </a:r>
          </a:p>
          <a:p>
            <a:pPr eaLnBrk="1" hangingPunct="1"/>
            <a:r>
              <a:rPr lang="en-US" smtClean="0"/>
              <a:t> Collaboration with software vendors to provide Software Implementation  and support services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Emerging Trends In The Indian Healthcare Sector: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Union Budget 2012: Better Healthcare Services For The Poor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Opportunity  II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</a:t>
            </a:r>
            <a:r>
              <a:rPr lang="en-US" b="1" u="sng" smtClean="0"/>
              <a:t>Trends:</a:t>
            </a:r>
            <a:r>
              <a:rPr lang="en-US" i="1" u="sng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Increase in Diagnostic services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</a:t>
            </a:r>
            <a:r>
              <a:rPr lang="en-US" b="1" u="sng" smtClean="0"/>
              <a:t>Description:</a:t>
            </a:r>
            <a:r>
              <a:rPr lang="en-US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As per Union Healthcare budget (2012-13) with the provision for deduction of up to Rs 5000 for preventive health check-ups in place, one can be assured of an increase in the demand for diagnostic services as well.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IBM is providing project management services to Dr Lal Path labs in implementing Star LIMS software</a:t>
            </a:r>
          </a:p>
          <a:p>
            <a:pPr eaLnBrk="1" hangingPunct="1"/>
            <a:r>
              <a:rPr lang="en-US" smtClean="0"/>
              <a:t>Metropolis Healthcare, announced to launch 15 Greenfield laboratories in tier II and tier III cities</a:t>
            </a:r>
          </a:p>
          <a:p>
            <a:pPr eaLnBrk="1" hangingPunct="1"/>
            <a:r>
              <a:rPr lang="en-US" smtClean="0"/>
              <a:t>GE Healthcare will invest US$ 50 million to set up more facilities for developing diagnostic services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Management services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Professionals are experts in all aspects of project and portfolio management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Experience in implementation projects, which is an asset for the delivery of PMO projects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Multidisciplinary capacity:  strategy, security issues or contingency plans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Partnership with the vendor company or with labs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Opportunity III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  </a:t>
            </a:r>
            <a:r>
              <a:rPr lang="en-US" b="1" u="sng" smtClean="0"/>
              <a:t>Trends:</a:t>
            </a:r>
            <a:r>
              <a:rPr lang="en-US" u="sng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As per union budget 2012, Under Pradhan mantri swasthya suraksha yojna: Up gradation of Existing government medical college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Healthcare consultancy</a:t>
            </a:r>
          </a:p>
          <a:p>
            <a:pPr eaLnBrk="1" hangingPunct="1"/>
            <a:r>
              <a:rPr lang="en-US" smtClean="0"/>
              <a:t>Information system strategic Planning and software selection</a:t>
            </a:r>
          </a:p>
          <a:p>
            <a:pPr eaLnBrk="1" hangingPunct="1"/>
            <a:r>
              <a:rPr lang="en-US" smtClean="0"/>
              <a:t>Process Optimization &amp; analysis of IT requirements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Creation of working groups to carry out the reengineering 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Delivery comprises business process reengineering and an analysis of requirements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Opportunity IV</a:t>
            </a:r>
            <a:endParaRPr lang="en-US" dirty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Trend: Govt. focuses on telemedicine Market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Description: </a:t>
            </a:r>
          </a:p>
          <a:p>
            <a:pPr eaLnBrk="1" hangingPunct="1"/>
            <a:r>
              <a:rPr lang="en-US" dirty="0" smtClean="0"/>
              <a:t> In the 12th plan (2012-17), all district hospitals would be linked to leading tertiary care centers through telemedicine, Skype and similar audio visual media.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 Healthcare major Apollo Hospital tie up with IT giant Cisco for providing Telemedicine services in the country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Accenture can tie up with telemedicine vendors to provide implementation and support services.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Tie up with hospitals to provide telemedicine services.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Opportunity  V</a:t>
            </a:r>
            <a:endParaRPr lang="en-US" dirty="0"/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Launch of National Urban health mission (Union Budget 2012)</a:t>
            </a:r>
          </a:p>
          <a:p>
            <a:pPr eaLnBrk="1" hangingPunct="1"/>
            <a:r>
              <a:rPr lang="en-US" smtClean="0"/>
              <a:t>As they already have HMIS in NRHM they may Require HMIS Portal in NUHM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Management of IT Projects/Programs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Opportunity VI</a:t>
            </a:r>
            <a:endParaRPr 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smtClean="0"/>
              <a:t>   </a:t>
            </a:r>
            <a:r>
              <a:rPr lang="en-US" b="1" u="sng" smtClean="0"/>
              <a:t>Trends:</a:t>
            </a:r>
            <a:r>
              <a:rPr lang="en-US" u="sng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Chains of hospitals Expansion plans and looking forward for new technologies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</a:t>
            </a:r>
            <a:r>
              <a:rPr lang="en-US" b="1" u="sng" smtClean="0"/>
              <a:t>Description: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Dell Services has converted the information technology infrastructure of all eight Max Healthcare facilities into a private MPLS (Multi-Protocol Label Switching) cloud running remotely from Dell Services Data Centre in Noida.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INDIAN HEALTHCARE INDUSTRY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 Size : USD 65 billion industry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 In The Healthcare Industry :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17 % CAGR over the period 2005-10.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21 % CAGR for the next 10 years</a:t>
            </a: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</p:txBody>
      </p:sp>
      <p:pic>
        <p:nvPicPr>
          <p:cNvPr id="4" name="Chart 1"/>
          <p:cNvPicPr>
            <a:picLocks noChangeArrowheads="1"/>
          </p:cNvPicPr>
          <p:nvPr/>
        </p:nvPicPr>
        <p:blipFill>
          <a:blip r:embed="rId2" cstate="print"/>
          <a:srcRect b="-63"/>
          <a:stretch>
            <a:fillRect/>
          </a:stretch>
        </p:blipFill>
        <p:spPr bwMode="auto">
          <a:xfrm>
            <a:off x="1295400" y="3505200"/>
            <a:ext cx="5638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505200" y="4724400"/>
            <a:ext cx="1171575" cy="323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 dirty="0">
                <a:latin typeface="Times New Roman" pitchFamily="18" charset="0"/>
              </a:rPr>
              <a:t>CAGR 21 %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Hyderabad-based Razi Healthcare, which has 50 primary care hospitals across India, has adopted iON – a branded on-demand cloud computing offering from Tata Consultancy Services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Cloud Computing in Hospitals</a:t>
            </a:r>
          </a:p>
          <a:p>
            <a:pPr eaLnBrk="1" hangingPunct="1"/>
            <a:r>
              <a:rPr lang="en-US" dirty="0" smtClean="0"/>
              <a:t>Accenture can also come up with KPO for Cloud computing in Healthcare.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Opportunity VII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</a:t>
            </a:r>
            <a:r>
              <a:rPr lang="en-US" b="1" dirty="0" smtClean="0"/>
              <a:t>Trend: </a:t>
            </a:r>
            <a:r>
              <a:rPr lang="en-US" dirty="0" smtClean="0"/>
              <a:t>Health insurance market is expected to grow at a CAGR of 43 per cent between 2011 and 2015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The privatization of medical insurance will become a major driver of HIT adoption in the future, which will create a big push for comprehensive patient information and consequently the use of HIT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HealthSprint has a growing customer base of providers, such as Wockhardt, Manipal, and Payers, such as TTK, MediAssist, Anyuta, Spurthi, UHC, DHC.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Partnership  with vendors and help with  Implementation and support services 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/>
              <a:t>Trend</a:t>
            </a:r>
            <a:r>
              <a:rPr lang="en-US" dirty="0" smtClean="0"/>
              <a:t> :As India is facing double Disease burden so various Health </a:t>
            </a:r>
            <a:r>
              <a:rPr lang="en-US" dirty="0" err="1" smtClean="0"/>
              <a:t>programmes</a:t>
            </a:r>
            <a:r>
              <a:rPr lang="en-US" dirty="0" smtClean="0"/>
              <a:t> are started at State and national Level.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Accenture can collaborate with state governments and can provide Consulting services for Implementation, monitoring and utilization of these to run effectively.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Accenture can enter Indian healthcare industry by collaborating with the state government. The progressive and proactive state governments are:</a:t>
            </a:r>
          </a:p>
          <a:p>
            <a:r>
              <a:rPr lang="en-US" dirty="0" smtClean="0"/>
              <a:t>1.	Tamil Nadu</a:t>
            </a:r>
          </a:p>
          <a:p>
            <a:r>
              <a:rPr lang="en-US" dirty="0" smtClean="0"/>
              <a:t>2.	Andhra Pradesh</a:t>
            </a:r>
          </a:p>
          <a:p>
            <a:r>
              <a:rPr lang="en-US" dirty="0" smtClean="0"/>
              <a:t>3.	Gujarat</a:t>
            </a:r>
          </a:p>
          <a:p>
            <a:r>
              <a:rPr lang="en-US" dirty="0" smtClean="0"/>
              <a:t>4.	Kerala</a:t>
            </a:r>
          </a:p>
          <a:p>
            <a:r>
              <a:rPr lang="en-US" dirty="0" smtClean="0"/>
              <a:t>5.	Uttaranchal</a:t>
            </a:r>
          </a:p>
          <a:p>
            <a:r>
              <a:rPr lang="en-US" dirty="0" smtClean="0"/>
              <a:t>6.	Bihar</a:t>
            </a:r>
          </a:p>
          <a:p>
            <a:r>
              <a:rPr lang="en-US" dirty="0" smtClean="0"/>
              <a:t>7.	Orissa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Center for Public Health Informatics (CPHI) has developed 1st NRHM portal for prevention of Dengue. 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Trend:</a:t>
            </a:r>
            <a:r>
              <a:rPr lang="en-US" dirty="0" smtClean="0"/>
              <a:t> M-health gaining momentum in India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Description</a:t>
            </a:r>
          </a:p>
          <a:p>
            <a:pPr>
              <a:buNone/>
            </a:pPr>
            <a:r>
              <a:rPr lang="en-US" dirty="0" smtClean="0"/>
              <a:t>Health 2.0 puts on conference in the US around the latest IT-enabled health solutions has plans to come to India in the next year to start stoking the Indian </a:t>
            </a:r>
            <a:r>
              <a:rPr lang="en-US" dirty="0" err="1" smtClean="0"/>
              <a:t>mHealth</a:t>
            </a:r>
            <a:r>
              <a:rPr lang="en-US" dirty="0" smtClean="0"/>
              <a:t> flame.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endParaRPr lang="en-US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Chart showing percentage wise breakup of health industry across Hospital, Diagnosis,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Pharma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insurance and Medical equipment.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400" dirty="0" smtClean="0"/>
              <a:t>Source: IDFC Securities Hospital Sector November 2010, KPMG Report)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23669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2228" name="Object 2"/>
          <p:cNvGraphicFramePr>
            <a:graphicFrameLocks/>
          </p:cNvGraphicFramePr>
          <p:nvPr/>
        </p:nvGraphicFramePr>
        <p:xfrm>
          <a:off x="381000" y="228600"/>
          <a:ext cx="7467600" cy="4191000"/>
        </p:xfrm>
        <a:graphic>
          <a:graphicData uri="http://schemas.openxmlformats.org/presentationml/2006/ole">
            <p:oleObj spid="_x0000_s52228" name="Chart" r:id="rId3" imgW="3779848" imgH="2121592" progId="Excel.Sheet.8">
              <p:embed/>
            </p:oleObj>
          </a:graphicData>
        </a:graphic>
      </p:graphicFrame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4491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Accenture can  Collaborate with vendors like </a:t>
            </a:r>
            <a:r>
              <a:rPr lang="en-US" dirty="0" err="1" smtClean="0"/>
              <a:t>Airtel</a:t>
            </a:r>
            <a:r>
              <a:rPr lang="en-US" dirty="0" smtClean="0"/>
              <a:t> and </a:t>
            </a:r>
            <a:r>
              <a:rPr lang="en-US" dirty="0" err="1" smtClean="0"/>
              <a:t>Aircel</a:t>
            </a:r>
            <a:r>
              <a:rPr lang="en-US" dirty="0" smtClean="0"/>
              <a:t> to give services for  Triage software</a:t>
            </a:r>
          </a:p>
          <a:p>
            <a:pPr lvl="0"/>
            <a:r>
              <a:rPr lang="en-US" dirty="0" smtClean="0"/>
              <a:t>They can Collaborate with software vendors in </a:t>
            </a:r>
            <a:r>
              <a:rPr lang="en-US" dirty="0" err="1" smtClean="0"/>
              <a:t>mhealth</a:t>
            </a:r>
            <a:r>
              <a:rPr lang="en-US" dirty="0" smtClean="0"/>
              <a:t> to provide consultation and  Implementation support </a:t>
            </a:r>
          </a:p>
          <a:p>
            <a:r>
              <a:rPr lang="en-US" dirty="0" smtClean="0"/>
              <a:t>They can come up with KPO for m Health</a:t>
            </a:r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Trend </a:t>
            </a:r>
            <a:r>
              <a:rPr lang="en-US" dirty="0" smtClean="0"/>
              <a:t>:Increase Indian hospitals need for medical Imaging and medical technology and devices</a:t>
            </a:r>
          </a:p>
          <a:p>
            <a:pPr>
              <a:buNone/>
            </a:pPr>
            <a:r>
              <a:rPr lang="en-US" dirty="0" smtClean="0"/>
              <a:t>   Description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Accenture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Can partner with medical device and PACS vendors to provide consultancy and implementation support and also evaluation of medical devices.</a:t>
            </a:r>
          </a:p>
          <a:p>
            <a:pPr lvl="0"/>
            <a:r>
              <a:rPr lang="en-US" dirty="0" smtClean="0"/>
              <a:t>Accenture can set up a regulatory body as FDA in US for medical devices industry in India.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Innovative Project</a:t>
            </a:r>
            <a:endParaRPr lang="en-US" dirty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   Conversion of paper based medical records into electronic format and applying business intelligence tool to generate reports which helps in strategic decision making for healthcare organization. (Mainly hospitals)( copy write)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Michael Porter’s Five Forces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Factor 1)Threat of New Entrants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It is easier for new companies to enter the industry, the more cut-throat competition there will be. </a:t>
            </a:r>
          </a:p>
          <a:p>
            <a:pPr>
              <a:buNone/>
            </a:pPr>
            <a:r>
              <a:rPr lang="en-US" dirty="0" smtClean="0"/>
              <a:t>Barriers to Entry</a:t>
            </a:r>
          </a:p>
          <a:p>
            <a:pPr lvl="0"/>
            <a:r>
              <a:rPr lang="en-US" dirty="0" smtClean="0"/>
              <a:t>High capital requirement</a:t>
            </a:r>
          </a:p>
          <a:p>
            <a:pPr lvl="0"/>
            <a:r>
              <a:rPr lang="en-US" dirty="0" smtClean="0"/>
              <a:t>High fix cost</a:t>
            </a:r>
          </a:p>
          <a:p>
            <a:pPr lvl="0"/>
            <a:r>
              <a:rPr lang="en-US" dirty="0" smtClean="0"/>
              <a:t>Brand equity</a:t>
            </a:r>
          </a:p>
          <a:p>
            <a:pPr lvl="0"/>
            <a:r>
              <a:rPr lang="en-US" dirty="0" smtClean="0"/>
              <a:t>Entry Protections(patents, rights)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Factor2) Power of Suppliers</a:t>
            </a:r>
            <a:r>
              <a:rPr lang="en-US" dirty="0" smtClean="0"/>
              <a:t>: how much pressure suppliers can place on a business</a:t>
            </a:r>
          </a:p>
          <a:p>
            <a:pPr lvl="0"/>
            <a:r>
              <a:rPr lang="en-US" dirty="0" smtClean="0"/>
              <a:t>Product importance for Accenture: As Accenture is does not have its own product so for giving services they require supplier’s product.</a:t>
            </a:r>
          </a:p>
          <a:p>
            <a:pPr lvl="0"/>
            <a:r>
              <a:rPr lang="en-US" dirty="0" smtClean="0"/>
              <a:t>Forward Integration by suppliers as many product vendors started providing implementation and support services by their own. Like e-</a:t>
            </a:r>
            <a:r>
              <a:rPr lang="en-US" dirty="0" err="1" smtClean="0"/>
              <a:t>symphony,iSoft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Factor 3) Power of Buyers/ Customers: how</a:t>
            </a:r>
            <a:r>
              <a:rPr lang="en-US" dirty="0" smtClean="0"/>
              <a:t> much pressure customers can place on a business. </a:t>
            </a:r>
          </a:p>
          <a:p>
            <a:pPr lvl="0"/>
            <a:r>
              <a:rPr lang="en-US" dirty="0" smtClean="0"/>
              <a:t>Customers are Price Sensitive</a:t>
            </a:r>
          </a:p>
          <a:p>
            <a:pPr lvl="0"/>
            <a:r>
              <a:rPr lang="en-US" dirty="0" smtClean="0"/>
              <a:t>Backward Integration as Hospitals like </a:t>
            </a:r>
            <a:r>
              <a:rPr lang="en-US" dirty="0" err="1" smtClean="0"/>
              <a:t>Ramchandrani</a:t>
            </a:r>
            <a:r>
              <a:rPr lang="en-US" dirty="0" smtClean="0"/>
              <a:t> medical college and hospitals, Chennai has its own inbuilt HMIS, </a:t>
            </a:r>
            <a:r>
              <a:rPr lang="en-US" dirty="0" err="1" smtClean="0"/>
              <a:t>fortis</a:t>
            </a:r>
            <a:r>
              <a:rPr lang="en-US" dirty="0" smtClean="0"/>
              <a:t> chain has in built cloud.</a:t>
            </a:r>
          </a:p>
          <a:p>
            <a:pPr lvl="0"/>
            <a:r>
              <a:rPr lang="en-US" dirty="0" smtClean="0"/>
              <a:t>Availability of Existing Substitute services in the market.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Factor 4) Availability of </a:t>
            </a:r>
            <a:r>
              <a:rPr lang="en-US" b="1" dirty="0" err="1" smtClean="0"/>
              <a:t>Substitutes</a:t>
            </a:r>
            <a:r>
              <a:rPr lang="en-US" dirty="0" err="1" smtClean="0"/>
              <a:t>:What</a:t>
            </a:r>
            <a:r>
              <a:rPr lang="en-US" dirty="0" smtClean="0"/>
              <a:t> is the likelihood that someone will switch to a competitive product or service? If the cost of switching is low, then this poses to be a serious threat</a:t>
            </a:r>
          </a:p>
          <a:p>
            <a:pPr lvl="0"/>
            <a:r>
              <a:rPr lang="en-US" dirty="0" smtClean="0"/>
              <a:t>Technology Changes and Product/service environment.</a:t>
            </a:r>
          </a:p>
          <a:p>
            <a:pPr lvl="0"/>
            <a:r>
              <a:rPr lang="en-US" dirty="0" smtClean="0"/>
              <a:t>Perceived level of service differentiation</a:t>
            </a:r>
          </a:p>
          <a:p>
            <a:pPr lvl="0"/>
            <a:r>
              <a:rPr lang="en-US" dirty="0" smtClean="0"/>
              <a:t>Relative Price Performance of substitute services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Factor 5) Competitive </a:t>
            </a:r>
            <a:r>
              <a:rPr lang="en-US" b="1" dirty="0" err="1" smtClean="0"/>
              <a:t>Rivalry:</a:t>
            </a:r>
            <a:r>
              <a:rPr lang="en-US" dirty="0" err="1" smtClean="0"/>
              <a:t>And</a:t>
            </a:r>
            <a:r>
              <a:rPr lang="en-US" dirty="0" smtClean="0"/>
              <a:t> last but not least, this describes the intensity of competition between existing firms in an industry. </a:t>
            </a:r>
          </a:p>
          <a:p>
            <a:pPr lvl="0"/>
            <a:r>
              <a:rPr lang="en-US" dirty="0" smtClean="0"/>
              <a:t>Number of competitors</a:t>
            </a:r>
          </a:p>
          <a:p>
            <a:pPr lvl="0"/>
            <a:r>
              <a:rPr lang="en-US" dirty="0" smtClean="0"/>
              <a:t>Rate of industry growth</a:t>
            </a:r>
          </a:p>
          <a:p>
            <a:pPr lvl="0"/>
            <a:r>
              <a:rPr lang="en-US" dirty="0" smtClean="0"/>
              <a:t>Intermittent industry overcapacity</a:t>
            </a:r>
          </a:p>
          <a:p>
            <a:pPr lvl="0"/>
            <a:r>
              <a:rPr lang="en-US" dirty="0" smtClean="0"/>
              <a:t>Diversity of competitors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study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908</TotalTime>
  <Words>4424</Words>
  <Application>Microsoft Office PowerPoint</Application>
  <PresentationFormat>On-screen Show (4:3)</PresentationFormat>
  <Paragraphs>738</Paragraphs>
  <Slides>115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115</vt:i4>
      </vt:variant>
    </vt:vector>
  </HeadingPairs>
  <TitlesOfParts>
    <vt:vector size="117" baseType="lpstr">
      <vt:lpstr>Opulent</vt:lpstr>
      <vt:lpstr>Chart</vt:lpstr>
      <vt:lpstr>MARKET ANALYSIS</vt:lpstr>
      <vt:lpstr>Market Research to find Business Opportunity for Accenture in India’s Healthcare IT Industry </vt:lpstr>
      <vt:lpstr>OBJECTIVE OF STUDY</vt:lpstr>
      <vt:lpstr>Study Methodology </vt:lpstr>
      <vt:lpstr>Slide 5</vt:lpstr>
      <vt:lpstr>INDIAN HEALTHCARE INDUSTRY-contents</vt:lpstr>
      <vt:lpstr>Slide 7</vt:lpstr>
      <vt:lpstr>INDIAN HEALTHCARE INDUSTRY</vt:lpstr>
      <vt:lpstr>Slide 9</vt:lpstr>
      <vt:lpstr>Healthcare Spending  </vt:lpstr>
      <vt:lpstr>Growth in the Healthcare Industry </vt:lpstr>
      <vt:lpstr>Slide 12</vt:lpstr>
      <vt:lpstr>Drivers of growth for the Healthcare Sector</vt:lpstr>
      <vt:lpstr>Slide 14</vt:lpstr>
      <vt:lpstr> HOSPITAL INDUSTRY - contents </vt:lpstr>
      <vt:lpstr> HOSPITAL INDUSTRY  </vt:lpstr>
      <vt:lpstr>Healthcare Delivery Landscape </vt:lpstr>
      <vt:lpstr>Slide 18</vt:lpstr>
      <vt:lpstr>Growth Trends:  </vt:lpstr>
      <vt:lpstr>Key players in the Indian market: </vt:lpstr>
      <vt:lpstr>Key Developments in Hospital Sector </vt:lpstr>
      <vt:lpstr>Slide 22</vt:lpstr>
      <vt:lpstr>Slide 23</vt:lpstr>
      <vt:lpstr>Medical Technology in India: </vt:lpstr>
      <vt:lpstr>Slide 25</vt:lpstr>
      <vt:lpstr>HEALTH INSURANCE - contents </vt:lpstr>
      <vt:lpstr>HEALTH INSURANCE- CURRENT SCENARIO: </vt:lpstr>
      <vt:lpstr>Key Developments in health insurance </vt:lpstr>
      <vt:lpstr>Slide 29</vt:lpstr>
      <vt:lpstr>Slide 30</vt:lpstr>
      <vt:lpstr>PUBLIC HEALTH SECTOR IN INDIA</vt:lpstr>
      <vt:lpstr>Key Developments in public health </vt:lpstr>
      <vt:lpstr>Slide 33</vt:lpstr>
      <vt:lpstr>Emerging trends in the Indian healthcare sector: </vt:lpstr>
      <vt:lpstr> HEALTH CARE IT - contents </vt:lpstr>
      <vt:lpstr> HEALTH CARE IT  </vt:lpstr>
      <vt:lpstr> Key growth drivers  </vt:lpstr>
      <vt:lpstr> CHALLENGES AND ISSUES for adopting hit  </vt:lpstr>
      <vt:lpstr>Regulations in HIT </vt:lpstr>
      <vt:lpstr>National Knowledge Commission (NKC)  </vt:lpstr>
      <vt:lpstr>Slide 41</vt:lpstr>
      <vt:lpstr> TELEMEDICINE IN INDIA - contents </vt:lpstr>
      <vt:lpstr>Slide 43</vt:lpstr>
      <vt:lpstr>TELEMEDICINE IN INDIA </vt:lpstr>
      <vt:lpstr>Slide 45</vt:lpstr>
      <vt:lpstr>Key Players in the Telemedicine </vt:lpstr>
      <vt:lpstr>Latest GOI Initiative</vt:lpstr>
      <vt:lpstr>functions of the CHIS   </vt:lpstr>
      <vt:lpstr>Slide 49</vt:lpstr>
      <vt:lpstr>Succeeding in the India healthcare market </vt:lpstr>
      <vt:lpstr>Slide 51</vt:lpstr>
      <vt:lpstr>Avoid Pitfalls in Indian healthcare Market</vt:lpstr>
      <vt:lpstr>Swot analysis- accenture</vt:lpstr>
      <vt:lpstr>Strengths </vt:lpstr>
      <vt:lpstr>Slide 55</vt:lpstr>
      <vt:lpstr>Weaknesses: </vt:lpstr>
      <vt:lpstr>OPPORTUNITY:</vt:lpstr>
      <vt:lpstr>Slide 58</vt:lpstr>
      <vt:lpstr>Slide 59</vt:lpstr>
      <vt:lpstr>Threats </vt:lpstr>
      <vt:lpstr>Slide 61</vt:lpstr>
      <vt:lpstr>COMPETITORS ANALYSIS </vt:lpstr>
      <vt:lpstr>Slide 63</vt:lpstr>
      <vt:lpstr>Table: COMPETITORS ANALYSIS   A.</vt:lpstr>
      <vt:lpstr>Table 1.6 COMPETITORS ANALYSIS B</vt:lpstr>
      <vt:lpstr>   opportunity –        opportunity  I</vt:lpstr>
      <vt:lpstr>Slide 67</vt:lpstr>
      <vt:lpstr>How Accenture can help</vt:lpstr>
      <vt:lpstr>Slide 69</vt:lpstr>
      <vt:lpstr>Opportunity  II</vt:lpstr>
      <vt:lpstr>Slide 71</vt:lpstr>
      <vt:lpstr>How Accenture can help</vt:lpstr>
      <vt:lpstr>Opportunity III</vt:lpstr>
      <vt:lpstr>How Accenture can help</vt:lpstr>
      <vt:lpstr>Opportunity IV</vt:lpstr>
      <vt:lpstr>How Accenture can help</vt:lpstr>
      <vt:lpstr>Opportunity  V</vt:lpstr>
      <vt:lpstr>How Accenture can help</vt:lpstr>
      <vt:lpstr>Opportunity VI</vt:lpstr>
      <vt:lpstr>Slide 80</vt:lpstr>
      <vt:lpstr>How Accenture can help</vt:lpstr>
      <vt:lpstr>Opportunity VII</vt:lpstr>
      <vt:lpstr>Slide 83</vt:lpstr>
      <vt:lpstr>How Accenture can help</vt:lpstr>
      <vt:lpstr>Opportunity viii</vt:lpstr>
      <vt:lpstr>Slide 86</vt:lpstr>
      <vt:lpstr>Slide 87</vt:lpstr>
      <vt:lpstr>Slide 88</vt:lpstr>
      <vt:lpstr>Opportunity ix</vt:lpstr>
      <vt:lpstr>How Accenture can help</vt:lpstr>
      <vt:lpstr>Opportunity x</vt:lpstr>
      <vt:lpstr>How Accenture can help</vt:lpstr>
      <vt:lpstr>Innovative Project</vt:lpstr>
      <vt:lpstr>Michael Porter’s Five Forces </vt:lpstr>
      <vt:lpstr>Slide 95</vt:lpstr>
      <vt:lpstr>Slide 96</vt:lpstr>
      <vt:lpstr>Slide 97</vt:lpstr>
      <vt:lpstr>Slide 98</vt:lpstr>
      <vt:lpstr>Quantitative study</vt:lpstr>
      <vt:lpstr>OBJECTIVE </vt:lpstr>
      <vt:lpstr>METHODOLOGY </vt:lpstr>
      <vt:lpstr>Slide 102</vt:lpstr>
      <vt:lpstr>OBSERVATIONS </vt:lpstr>
      <vt:lpstr>Slide 104</vt:lpstr>
      <vt:lpstr>Computerization of Purchase Department </vt:lpstr>
      <vt:lpstr>Slide 106</vt:lpstr>
      <vt:lpstr>Slide 107</vt:lpstr>
      <vt:lpstr>Slide 108</vt:lpstr>
      <vt:lpstr>Challenges faced during implementation of hmis</vt:lpstr>
      <vt:lpstr>Slide 110</vt:lpstr>
      <vt:lpstr>Slide 111</vt:lpstr>
      <vt:lpstr>Slide 112</vt:lpstr>
      <vt:lpstr>DISCUSSION: </vt:lpstr>
      <vt:lpstr>References: </vt:lpstr>
      <vt:lpstr>Dr jasmeet singh </vt:lpstr>
    </vt:vector>
  </TitlesOfParts>
  <Company>IIHMR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Research to find Business Opportunity for Accenture in India’s Healthcare IT Industry </dc:title>
  <dc:creator>IIHMR</dc:creator>
  <cp:lastModifiedBy>iihmr</cp:lastModifiedBy>
  <cp:revision>111</cp:revision>
  <dcterms:created xsi:type="dcterms:W3CDTF">2012-04-19T15:13:30Z</dcterms:created>
  <dcterms:modified xsi:type="dcterms:W3CDTF">2012-05-21T09:45:52Z</dcterms:modified>
</cp:coreProperties>
</file>