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825" r:id="rId2"/>
  </p:sldMasterIdLst>
  <p:notesMasterIdLst>
    <p:notesMasterId r:id="rId57"/>
  </p:notesMasterIdLst>
  <p:sldIdLst>
    <p:sldId id="256" r:id="rId3"/>
    <p:sldId id="258" r:id="rId4"/>
    <p:sldId id="302" r:id="rId5"/>
    <p:sldId id="329" r:id="rId6"/>
    <p:sldId id="259" r:id="rId7"/>
    <p:sldId id="308" r:id="rId8"/>
    <p:sldId id="309" r:id="rId9"/>
    <p:sldId id="262" r:id="rId10"/>
    <p:sldId id="357" r:id="rId11"/>
    <p:sldId id="264" r:id="rId12"/>
    <p:sldId id="358" r:id="rId13"/>
    <p:sldId id="304" r:id="rId14"/>
    <p:sldId id="295" r:id="rId15"/>
    <p:sldId id="359" r:id="rId16"/>
    <p:sldId id="296" r:id="rId17"/>
    <p:sldId id="360" r:id="rId18"/>
    <p:sldId id="266" r:id="rId19"/>
    <p:sldId id="369" r:id="rId20"/>
    <p:sldId id="268" r:id="rId21"/>
    <p:sldId id="269" r:id="rId22"/>
    <p:sldId id="270" r:id="rId23"/>
    <p:sldId id="271" r:id="rId24"/>
    <p:sldId id="272" r:id="rId25"/>
    <p:sldId id="273" r:id="rId26"/>
    <p:sldId id="306" r:id="rId27"/>
    <p:sldId id="310" r:id="rId28"/>
    <p:sldId id="311" r:id="rId29"/>
    <p:sldId id="336" r:id="rId30"/>
    <p:sldId id="364" r:id="rId31"/>
    <p:sldId id="365" r:id="rId32"/>
    <p:sldId id="366" r:id="rId33"/>
    <p:sldId id="343" r:id="rId34"/>
    <p:sldId id="344" r:id="rId35"/>
    <p:sldId id="346" r:id="rId36"/>
    <p:sldId id="347" r:id="rId37"/>
    <p:sldId id="348" r:id="rId38"/>
    <p:sldId id="349" r:id="rId39"/>
    <p:sldId id="322" r:id="rId40"/>
    <p:sldId id="350" r:id="rId41"/>
    <p:sldId id="351" r:id="rId42"/>
    <p:sldId id="352" r:id="rId43"/>
    <p:sldId id="353" r:id="rId44"/>
    <p:sldId id="354" r:id="rId45"/>
    <p:sldId id="333" r:id="rId46"/>
    <p:sldId id="355" r:id="rId47"/>
    <p:sldId id="356" r:id="rId48"/>
    <p:sldId id="285" r:id="rId49"/>
    <p:sldId id="362" r:id="rId50"/>
    <p:sldId id="287" r:id="rId51"/>
    <p:sldId id="288" r:id="rId52"/>
    <p:sldId id="291" r:id="rId53"/>
    <p:sldId id="368" r:id="rId54"/>
    <p:sldId id="293" r:id="rId55"/>
    <p:sldId id="294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kshay%20b\Desktop\war\final%20iihmr%20presentation\Book1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akshay%20b\Desktop\war\final%20iihmr%20presentation\Book1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kshay%20b\Desktop\war\final%20iihmr%20presentation\Book1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kshay%20b\Desktop\war\data%20anaylsis%20shee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kshay%20b\Desktop\war\final%20iihmr%20presentation\Book1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kshay%20b\Desktop\war\final%20iihmr%20presentation\Book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kshay%20b\Desktop\war\final%20iihmr%20presentation\Book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pieChart>
        <c:varyColors val="1"/>
        <c:ser>
          <c:idx val="0"/>
          <c:order val="0"/>
          <c:explosion val="12"/>
          <c:dLbls>
            <c:showVal val="1"/>
            <c:showLeaderLines val="1"/>
          </c:dLbls>
          <c:cat>
            <c:strRef>
              <c:f>Sheet9!$A$1:$A$4</c:f>
              <c:strCache>
                <c:ptCount val="4"/>
                <c:pt idx="0">
                  <c:v>Al shifa iCT health</c:v>
                </c:pt>
                <c:pt idx="1">
                  <c:v>cerner</c:v>
                </c:pt>
                <c:pt idx="2">
                  <c:v>vista</c:v>
                </c:pt>
                <c:pt idx="3">
                  <c:v>Intel </c:v>
                </c:pt>
              </c:strCache>
            </c:strRef>
          </c:cat>
          <c:val>
            <c:numRef>
              <c:f>Sheet9!$B$1:$B$4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stacked"/>
        <c:ser>
          <c:idx val="0"/>
          <c:order val="0"/>
          <c:cat>
            <c:strRef>
              <c:f>Sheet3!$A$26:$A$40</c:f>
              <c:strCache>
                <c:ptCount val="15"/>
                <c:pt idx="0">
                  <c:v>Action balaji</c:v>
                </c:pt>
                <c:pt idx="1">
                  <c:v>Kukreja hospital</c:v>
                </c:pt>
                <c:pt idx="2">
                  <c:v>Bansal Hospital</c:v>
                </c:pt>
                <c:pt idx="3">
                  <c:v>Jaipur Golden</c:v>
                </c:pt>
                <c:pt idx="4">
                  <c:v>National Heart Institute</c:v>
                </c:pt>
                <c:pt idx="5">
                  <c:v>Delhi Heart &amp; Lung Institute</c:v>
                </c:pt>
                <c:pt idx="6">
                  <c:v>Center for Sight</c:v>
                </c:pt>
                <c:pt idx="7">
                  <c:v>Bhagat Hospital</c:v>
                </c:pt>
                <c:pt idx="8">
                  <c:v>Umkal Hospital</c:v>
                </c:pt>
                <c:pt idx="9">
                  <c:v>Vinayaka Hospital</c:v>
                </c:pt>
                <c:pt idx="10">
                  <c:v>Prakash Hospital</c:v>
                </c:pt>
                <c:pt idx="11">
                  <c:v>Kalyani hospital</c:v>
                </c:pt>
                <c:pt idx="12">
                  <c:v>Maharaja hospital</c:v>
                </c:pt>
                <c:pt idx="13">
                  <c:v>Ridge Hospital</c:v>
                </c:pt>
                <c:pt idx="14">
                  <c:v>MGS hospital</c:v>
                </c:pt>
              </c:strCache>
            </c:strRef>
          </c:cat>
          <c:val>
            <c:numRef>
              <c:f>Sheet3!$B$26:$B$40</c:f>
              <c:numCache>
                <c:formatCode>General</c:formatCode>
                <c:ptCount val="15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1</c:v>
                </c:pt>
              </c:numCache>
            </c:numRef>
          </c:val>
        </c:ser>
        <c:overlap val="100"/>
        <c:axId val="71119616"/>
        <c:axId val="71121152"/>
      </c:barChart>
      <c:catAx>
        <c:axId val="7111961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1121152"/>
        <c:crosses val="autoZero"/>
        <c:auto val="1"/>
        <c:lblAlgn val="ctr"/>
        <c:lblOffset val="100"/>
      </c:catAx>
      <c:valAx>
        <c:axId val="71121152"/>
        <c:scaling>
          <c:orientation val="minMax"/>
        </c:scaling>
        <c:axPos val="l"/>
        <c:majorGridlines/>
        <c:numFmt formatCode="General" sourceLinked="1"/>
        <c:tickLblPos val="nextTo"/>
        <c:crossAx val="71119616"/>
        <c:crosses val="autoZero"/>
        <c:crossBetween val="between"/>
      </c:valAx>
    </c:plotArea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8.9471396720571222E-2"/>
          <c:y val="1.9559353028630877E-2"/>
          <c:w val="0.91052860327942875"/>
          <c:h val="0.61489738166328978"/>
        </c:manualLayout>
      </c:layout>
      <c:barChart>
        <c:barDir val="col"/>
        <c:grouping val="stacked"/>
        <c:ser>
          <c:idx val="0"/>
          <c:order val="0"/>
          <c:cat>
            <c:strRef>
              <c:f>Sheet5!$A$1:$A$15</c:f>
              <c:strCache>
                <c:ptCount val="15"/>
                <c:pt idx="0">
                  <c:v>Kukreja hospital</c:v>
                </c:pt>
                <c:pt idx="1">
                  <c:v>Bansal Hospital</c:v>
                </c:pt>
                <c:pt idx="2">
                  <c:v>Bhagat Hospital</c:v>
                </c:pt>
                <c:pt idx="3">
                  <c:v>Umkal Hospital</c:v>
                </c:pt>
                <c:pt idx="4">
                  <c:v>Jaipur Golden</c:v>
                </c:pt>
                <c:pt idx="5">
                  <c:v>Action balaji</c:v>
                </c:pt>
                <c:pt idx="6">
                  <c:v>Delhi Heart &amp; Lung Institute</c:v>
                </c:pt>
                <c:pt idx="7">
                  <c:v>Center for Sight</c:v>
                </c:pt>
                <c:pt idx="8">
                  <c:v>Vinayaka Hospital</c:v>
                </c:pt>
                <c:pt idx="9">
                  <c:v>Prakash Hospital</c:v>
                </c:pt>
                <c:pt idx="10">
                  <c:v>Maharaja hospital</c:v>
                </c:pt>
                <c:pt idx="11">
                  <c:v>Ridge Hospital</c:v>
                </c:pt>
                <c:pt idx="12">
                  <c:v>National Heart Institute</c:v>
                </c:pt>
                <c:pt idx="13">
                  <c:v>Kalyani hospital</c:v>
                </c:pt>
                <c:pt idx="14">
                  <c:v>MGS hospital</c:v>
                </c:pt>
              </c:strCache>
            </c:strRef>
          </c:cat>
          <c:val>
            <c:numRef>
              <c:f>Sheet5!$B$1:$B$15</c:f>
              <c:numCache>
                <c:formatCode>General</c:formatCode>
                <c:ptCount val="15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2</c:v>
                </c:pt>
                <c:pt idx="14">
                  <c:v>1</c:v>
                </c:pt>
              </c:numCache>
            </c:numRef>
          </c:val>
        </c:ser>
        <c:overlap val="100"/>
        <c:axId val="71217536"/>
        <c:axId val="71245824"/>
      </c:barChart>
      <c:catAx>
        <c:axId val="71217536"/>
        <c:scaling>
          <c:orientation val="minMax"/>
        </c:scaling>
        <c:axPos val="b"/>
        <c:tickLblPos val="nextTo"/>
        <c:crossAx val="71245824"/>
        <c:crosses val="autoZero"/>
        <c:auto val="1"/>
        <c:lblAlgn val="ctr"/>
        <c:lblOffset val="100"/>
      </c:catAx>
      <c:valAx>
        <c:axId val="71245824"/>
        <c:scaling>
          <c:orientation val="minMax"/>
        </c:scaling>
        <c:axPos val="l"/>
        <c:majorGridlines/>
        <c:numFmt formatCode="General" sourceLinked="1"/>
        <c:tickLblPos val="nextTo"/>
        <c:crossAx val="71217536"/>
        <c:crosses val="autoZero"/>
        <c:crossBetween val="between"/>
      </c:valAx>
    </c:plotArea>
    <c:plotVisOnly val="1"/>
  </c:chart>
  <c:txPr>
    <a:bodyPr/>
    <a:lstStyle/>
    <a:p>
      <a:pPr>
        <a:defRPr sz="1200"/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stacked"/>
        <c:ser>
          <c:idx val="0"/>
          <c:order val="0"/>
          <c:cat>
            <c:strRef>
              <c:f>Sheet6!$A$1:$A$15</c:f>
              <c:strCache>
                <c:ptCount val="15"/>
                <c:pt idx="0">
                  <c:v>Jaipur Golden</c:v>
                </c:pt>
                <c:pt idx="1">
                  <c:v>Delhi Heart &amp; Lung Institute</c:v>
                </c:pt>
                <c:pt idx="2">
                  <c:v>Center for Sight</c:v>
                </c:pt>
                <c:pt idx="3">
                  <c:v>Bansal Hospital</c:v>
                </c:pt>
                <c:pt idx="4">
                  <c:v>Umkal Hospital</c:v>
                </c:pt>
                <c:pt idx="5">
                  <c:v>Vinayaka Hospital</c:v>
                </c:pt>
                <c:pt idx="6">
                  <c:v>Action balaji</c:v>
                </c:pt>
                <c:pt idx="7">
                  <c:v>MGS hospital</c:v>
                </c:pt>
                <c:pt idx="8">
                  <c:v>Kukreja hospital</c:v>
                </c:pt>
                <c:pt idx="9">
                  <c:v>Maharaja hospital</c:v>
                </c:pt>
                <c:pt idx="10">
                  <c:v>Ridge Hospital</c:v>
                </c:pt>
                <c:pt idx="11">
                  <c:v>National Heart Institute</c:v>
                </c:pt>
                <c:pt idx="12">
                  <c:v>Bhagat Hospital</c:v>
                </c:pt>
                <c:pt idx="13">
                  <c:v>Prakash Hospital</c:v>
                </c:pt>
                <c:pt idx="14">
                  <c:v>Kalyani hospital</c:v>
                </c:pt>
              </c:strCache>
            </c:strRef>
          </c:cat>
          <c:val>
            <c:numRef>
              <c:f>Sheet6!$B$1:$B$15</c:f>
              <c:numCache>
                <c:formatCode>General</c:formatCode>
                <c:ptCount val="15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4</c:v>
                </c:pt>
                <c:pt idx="14">
                  <c:v>3</c:v>
                </c:pt>
              </c:numCache>
            </c:numRef>
          </c:val>
        </c:ser>
        <c:overlap val="100"/>
        <c:axId val="71146880"/>
        <c:axId val="71377280"/>
      </c:barChart>
      <c:catAx>
        <c:axId val="71146880"/>
        <c:scaling>
          <c:orientation val="minMax"/>
        </c:scaling>
        <c:axPos val="b"/>
        <c:tickLblPos val="nextTo"/>
        <c:crossAx val="71377280"/>
        <c:crosses val="autoZero"/>
        <c:auto val="1"/>
        <c:lblAlgn val="ctr"/>
        <c:lblOffset val="100"/>
      </c:catAx>
      <c:valAx>
        <c:axId val="71377280"/>
        <c:scaling>
          <c:orientation val="minMax"/>
        </c:scaling>
        <c:axPos val="l"/>
        <c:majorGridlines/>
        <c:numFmt formatCode="General" sourceLinked="1"/>
        <c:tickLblPos val="nextTo"/>
        <c:crossAx val="71146880"/>
        <c:crosses val="autoZero"/>
        <c:crossBetween val="between"/>
      </c:valAx>
    </c:plotArea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5796065422377759"/>
          <c:y val="1.9966402595149819E-2"/>
          <c:w val="0.7973058228832508"/>
          <c:h val="0.5869566322128571"/>
        </c:manualLayout>
      </c:layout>
      <c:barChart>
        <c:barDir val="col"/>
        <c:grouping val="stacked"/>
        <c:ser>
          <c:idx val="0"/>
          <c:order val="0"/>
          <c:cat>
            <c:strRef>
              <c:f>Sheet7!$A$1:$A$15</c:f>
              <c:strCache>
                <c:ptCount val="15"/>
                <c:pt idx="0">
                  <c:v>Jaipur Golden</c:v>
                </c:pt>
                <c:pt idx="1">
                  <c:v>Umkal Hospital</c:v>
                </c:pt>
                <c:pt idx="2">
                  <c:v>Prakash Hospital</c:v>
                </c:pt>
                <c:pt idx="3">
                  <c:v>MGS hospital</c:v>
                </c:pt>
                <c:pt idx="4">
                  <c:v>Maharaja hospital</c:v>
                </c:pt>
                <c:pt idx="5">
                  <c:v>Ridge Hospital</c:v>
                </c:pt>
                <c:pt idx="6">
                  <c:v>National Heart Institute</c:v>
                </c:pt>
                <c:pt idx="7">
                  <c:v>Delhi Heart &amp; Lung Institute</c:v>
                </c:pt>
                <c:pt idx="8">
                  <c:v>Center for Sight</c:v>
                </c:pt>
                <c:pt idx="9">
                  <c:v>Bansal Hospital</c:v>
                </c:pt>
                <c:pt idx="10">
                  <c:v>Bhagat Hospital</c:v>
                </c:pt>
                <c:pt idx="11">
                  <c:v>Vinayaka Hospital</c:v>
                </c:pt>
                <c:pt idx="12">
                  <c:v>Action balaji</c:v>
                </c:pt>
                <c:pt idx="13">
                  <c:v>Kalyani hospital</c:v>
                </c:pt>
                <c:pt idx="14">
                  <c:v>Kukreja hospital</c:v>
                </c:pt>
              </c:strCache>
            </c:strRef>
          </c:cat>
          <c:val>
            <c:numRef>
              <c:f>Sheet7!$B$1:$B$15</c:f>
              <c:numCache>
                <c:formatCode>General</c:formatCode>
                <c:ptCount val="15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</c:numCache>
            </c:numRef>
          </c:val>
        </c:ser>
        <c:overlap val="100"/>
        <c:axId val="71306240"/>
        <c:axId val="71328512"/>
      </c:barChart>
      <c:catAx>
        <c:axId val="71306240"/>
        <c:scaling>
          <c:orientation val="minMax"/>
        </c:scaling>
        <c:axPos val="b"/>
        <c:tickLblPos val="nextTo"/>
        <c:crossAx val="71328512"/>
        <c:crosses val="autoZero"/>
        <c:auto val="1"/>
        <c:lblAlgn val="ctr"/>
        <c:lblOffset val="100"/>
      </c:catAx>
      <c:valAx>
        <c:axId val="71328512"/>
        <c:scaling>
          <c:orientation val="minMax"/>
        </c:scaling>
        <c:axPos val="l"/>
        <c:majorGridlines/>
        <c:numFmt formatCode="General" sourceLinked="1"/>
        <c:tickLblPos val="nextTo"/>
        <c:crossAx val="71306240"/>
        <c:crosses val="autoZero"/>
        <c:crossBetween val="between"/>
      </c:valAx>
    </c:plotArea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plotArea>
      <c:layout>
        <c:manualLayout>
          <c:layoutTarget val="inner"/>
          <c:xMode val="edge"/>
          <c:yMode val="edge"/>
          <c:x val="0.2665021872265968"/>
          <c:y val="7.4548702245552642E-2"/>
          <c:w val="0.73269356955380605"/>
          <c:h val="0.74172061825605173"/>
        </c:manualLayout>
      </c:layout>
      <c:barChart>
        <c:barDir val="col"/>
        <c:grouping val="stacked"/>
        <c:ser>
          <c:idx val="0"/>
          <c:order val="0"/>
          <c:cat>
            <c:strRef>
              <c:f>Sheet28!$A$1:$A$5</c:f>
              <c:strCache>
                <c:ptCount val="5"/>
                <c:pt idx="0">
                  <c:v>Columbia Asia</c:v>
                </c:pt>
                <c:pt idx="1">
                  <c:v>Artemis</c:v>
                </c:pt>
                <c:pt idx="2">
                  <c:v>Paras</c:v>
                </c:pt>
                <c:pt idx="3">
                  <c:v>Yashoda</c:v>
                </c:pt>
                <c:pt idx="4">
                  <c:v>Rockland</c:v>
                </c:pt>
              </c:strCache>
            </c:strRef>
          </c:cat>
          <c:val>
            <c:numRef>
              <c:f>Sheet28!$B$1:$B$5</c:f>
              <c:numCache>
                <c:formatCode>General</c:formatCode>
                <c:ptCount val="5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</c:ser>
        <c:overlap val="100"/>
        <c:axId val="71344128"/>
        <c:axId val="71345664"/>
      </c:barChart>
      <c:catAx>
        <c:axId val="71344128"/>
        <c:scaling>
          <c:orientation val="minMax"/>
        </c:scaling>
        <c:axPos val="b"/>
        <c:tickLblPos val="nextTo"/>
        <c:crossAx val="71345664"/>
        <c:crosses val="autoZero"/>
        <c:auto val="1"/>
        <c:lblAlgn val="ctr"/>
        <c:lblOffset val="100"/>
      </c:catAx>
      <c:valAx>
        <c:axId val="71345664"/>
        <c:scaling>
          <c:orientation val="minMax"/>
        </c:scaling>
        <c:axPos val="l"/>
        <c:majorGridlines/>
        <c:numFmt formatCode="General" sourceLinked="1"/>
        <c:tickLblPos val="nextTo"/>
        <c:crossAx val="713441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.54147455526392529"/>
          <c:w val="1"/>
          <c:h val="1.8902376786235055E-2"/>
        </c:manualLayout>
      </c:layout>
    </c:legend>
    <c:plotVisOnly val="1"/>
  </c:chart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5.6599291067997944E-2"/>
          <c:y val="0.12455255201472365"/>
          <c:w val="0.83465581621884921"/>
          <c:h val="0.80067136004791373"/>
        </c:manualLayout>
      </c:layout>
      <c:barChart>
        <c:barDir val="col"/>
        <c:grouping val="stacked"/>
        <c:ser>
          <c:idx val="0"/>
          <c:order val="0"/>
          <c:cat>
            <c:strRef>
              <c:f>Sheet8!$A$1:$A$5</c:f>
              <c:strCache>
                <c:ptCount val="5"/>
                <c:pt idx="0">
                  <c:v>Columbia Asia</c:v>
                </c:pt>
                <c:pt idx="1">
                  <c:v>Artemis Hospital</c:v>
                </c:pt>
                <c:pt idx="2">
                  <c:v>Yashoda Hospital</c:v>
                </c:pt>
                <c:pt idx="3">
                  <c:v>Rockland Hospital</c:v>
                </c:pt>
                <c:pt idx="4">
                  <c:v>Paras Hospital</c:v>
                </c:pt>
              </c:strCache>
            </c:strRef>
          </c:cat>
          <c:val>
            <c:numRef>
              <c:f>Sheet8!$B$1:$B$5</c:f>
              <c:numCache>
                <c:formatCode>General</c:formatCode>
                <c:ptCount val="5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</c:ser>
        <c:overlap val="100"/>
        <c:axId val="71357952"/>
        <c:axId val="71359488"/>
      </c:barChart>
      <c:catAx>
        <c:axId val="71357952"/>
        <c:scaling>
          <c:orientation val="minMax"/>
        </c:scaling>
        <c:axPos val="b"/>
        <c:tickLblPos val="nextTo"/>
        <c:crossAx val="71359488"/>
        <c:crosses val="autoZero"/>
        <c:auto val="1"/>
        <c:lblAlgn val="ctr"/>
        <c:lblOffset val="100"/>
      </c:catAx>
      <c:valAx>
        <c:axId val="71359488"/>
        <c:scaling>
          <c:orientation val="minMax"/>
        </c:scaling>
        <c:axPos val="l"/>
        <c:majorGridlines/>
        <c:numFmt formatCode="General" sourceLinked="1"/>
        <c:tickLblPos val="nextTo"/>
        <c:crossAx val="7135795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stacked"/>
        <c:ser>
          <c:idx val="0"/>
          <c:order val="0"/>
          <c:cat>
            <c:strRef>
              <c:f>Sheet9!$A$2:$A$5</c:f>
              <c:strCache>
                <c:ptCount val="4"/>
                <c:pt idx="0">
                  <c:v>B.L.KAPOOR</c:v>
                </c:pt>
                <c:pt idx="1">
                  <c:v>Ganga Ram Hospital</c:v>
                </c:pt>
                <c:pt idx="2">
                  <c:v>Park Hospital</c:v>
                </c:pt>
                <c:pt idx="3">
                  <c:v>Rajiv Gandhi Cancer Institute</c:v>
                </c:pt>
              </c:strCache>
            </c:strRef>
          </c:cat>
          <c:val>
            <c:numRef>
              <c:f>Sheet9!$B$2:$B$5</c:f>
              <c:numCache>
                <c:formatCode>General</c:formatCode>
                <c:ptCount val="4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4</c:v>
                </c:pt>
              </c:numCache>
            </c:numRef>
          </c:val>
        </c:ser>
        <c:overlap val="100"/>
        <c:axId val="71613056"/>
        <c:axId val="71508352"/>
      </c:barChart>
      <c:catAx>
        <c:axId val="71613056"/>
        <c:scaling>
          <c:orientation val="minMax"/>
        </c:scaling>
        <c:axPos val="b"/>
        <c:tickLblPos val="nextTo"/>
        <c:crossAx val="71508352"/>
        <c:crosses val="autoZero"/>
        <c:auto val="1"/>
        <c:lblAlgn val="ctr"/>
        <c:lblOffset val="100"/>
      </c:catAx>
      <c:valAx>
        <c:axId val="71508352"/>
        <c:scaling>
          <c:orientation val="minMax"/>
        </c:scaling>
        <c:axPos val="l"/>
        <c:majorGridlines/>
        <c:numFmt formatCode="General" sourceLinked="1"/>
        <c:tickLblPos val="nextTo"/>
        <c:crossAx val="71613056"/>
        <c:crosses val="autoZero"/>
        <c:crossBetween val="between"/>
      </c:valAx>
    </c:plotArea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stacked"/>
        <c:ser>
          <c:idx val="0"/>
          <c:order val="0"/>
          <c:cat>
            <c:strRef>
              <c:f>Sheet10!$A$2:$A$5</c:f>
              <c:strCache>
                <c:ptCount val="4"/>
                <c:pt idx="0">
                  <c:v>B.L.KAPOOR</c:v>
                </c:pt>
                <c:pt idx="1">
                  <c:v>Ganga Ram Hospital</c:v>
                </c:pt>
                <c:pt idx="2">
                  <c:v>Park Hospital</c:v>
                </c:pt>
                <c:pt idx="3">
                  <c:v>Rajiv Gandhi Cancer Institute</c:v>
                </c:pt>
              </c:strCache>
            </c:strRef>
          </c:cat>
          <c:val>
            <c:numRef>
              <c:f>Sheet10!$B$2:$B$5</c:f>
              <c:numCache>
                <c:formatCode>General</c:formatCode>
                <c:ptCount val="4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</c:numCache>
            </c:numRef>
          </c:val>
        </c:ser>
        <c:overlap val="100"/>
        <c:axId val="71512448"/>
        <c:axId val="71521408"/>
      </c:barChart>
      <c:catAx>
        <c:axId val="71512448"/>
        <c:scaling>
          <c:orientation val="minMax"/>
        </c:scaling>
        <c:axPos val="b"/>
        <c:tickLblPos val="nextTo"/>
        <c:crossAx val="71521408"/>
        <c:crosses val="autoZero"/>
        <c:auto val="1"/>
        <c:lblAlgn val="ctr"/>
        <c:lblOffset val="100"/>
      </c:catAx>
      <c:valAx>
        <c:axId val="71521408"/>
        <c:scaling>
          <c:orientation val="minMax"/>
        </c:scaling>
        <c:axPos val="l"/>
        <c:majorGridlines/>
        <c:numFmt formatCode="General" sourceLinked="1"/>
        <c:tickLblPos val="nextTo"/>
        <c:crossAx val="7151244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stacked"/>
        <c:ser>
          <c:idx val="0"/>
          <c:order val="0"/>
          <c:cat>
            <c:strRef>
              <c:f>Sheet25!$A$10:$A$17</c:f>
              <c:strCache>
                <c:ptCount val="8"/>
                <c:pt idx="0">
                  <c:v>Columbia Asia</c:v>
                </c:pt>
                <c:pt idx="1">
                  <c:v>Rockland hospital</c:v>
                </c:pt>
                <c:pt idx="2">
                  <c:v>Center for sight</c:v>
                </c:pt>
                <c:pt idx="3">
                  <c:v>Bansal Hospital</c:v>
                </c:pt>
                <c:pt idx="4">
                  <c:v>Prakash</c:v>
                </c:pt>
                <c:pt idx="5">
                  <c:v>Jeevan Mala Hospital</c:v>
                </c:pt>
                <c:pt idx="6">
                  <c:v>Jivodhaya Hospital</c:v>
                </c:pt>
                <c:pt idx="7">
                  <c:v>Orthonova </c:v>
                </c:pt>
              </c:strCache>
            </c:strRef>
          </c:cat>
          <c:val>
            <c:numRef>
              <c:f>Sheet25!$B$10:$B$17</c:f>
              <c:numCache>
                <c:formatCode>General</c:formatCode>
                <c:ptCount val="8"/>
                <c:pt idx="0">
                  <c:v>4</c:v>
                </c:pt>
                <c:pt idx="1">
                  <c:v>4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overlap val="100"/>
        <c:axId val="71447296"/>
        <c:axId val="71448832"/>
      </c:barChart>
      <c:catAx>
        <c:axId val="71447296"/>
        <c:scaling>
          <c:orientation val="minMax"/>
        </c:scaling>
        <c:axPos val="b"/>
        <c:tickLblPos val="nextTo"/>
        <c:crossAx val="71448832"/>
        <c:crosses val="autoZero"/>
        <c:auto val="1"/>
        <c:lblAlgn val="ctr"/>
        <c:lblOffset val="100"/>
      </c:catAx>
      <c:valAx>
        <c:axId val="71448832"/>
        <c:scaling>
          <c:orientation val="minMax"/>
        </c:scaling>
        <c:axPos val="l"/>
        <c:majorGridlines/>
        <c:numFmt formatCode="General" sourceLinked="1"/>
        <c:tickLblPos val="nextTo"/>
        <c:crossAx val="7144729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Sheet10!$B$1</c:f>
              <c:strCache>
                <c:ptCount val="1"/>
                <c:pt idx="0">
                  <c:v>stage</c:v>
                </c:pt>
              </c:strCache>
            </c:strRef>
          </c:tx>
          <c:cat>
            <c:strRef>
              <c:f>Sheet10!$A$2:$A$12</c:f>
              <c:strCache>
                <c:ptCount val="11"/>
                <c:pt idx="0">
                  <c:v>Jaipur Golden</c:v>
                </c:pt>
                <c:pt idx="1">
                  <c:v>Kalyani hospital</c:v>
                </c:pt>
                <c:pt idx="2">
                  <c:v>MGS hospital</c:v>
                </c:pt>
                <c:pt idx="3">
                  <c:v>Kukreja hospital</c:v>
                </c:pt>
                <c:pt idx="4">
                  <c:v>Ridge Heart Institute</c:v>
                </c:pt>
                <c:pt idx="5">
                  <c:v>National Heart Institute</c:v>
                </c:pt>
                <c:pt idx="6">
                  <c:v>Delhi Heart &amp; Lung Institute</c:v>
                </c:pt>
                <c:pt idx="7">
                  <c:v>Vinayak</c:v>
                </c:pt>
                <c:pt idx="8">
                  <c:v>Umkal</c:v>
                </c:pt>
                <c:pt idx="9">
                  <c:v>Bhagat</c:v>
                </c:pt>
                <c:pt idx="10">
                  <c:v>Kalra Hospital</c:v>
                </c:pt>
              </c:strCache>
            </c:strRef>
          </c:cat>
          <c:val>
            <c:numRef>
              <c:f>Sheet10!$B$2:$B$12</c:f>
              <c:numCache>
                <c:formatCode>General</c:formatCode>
                <c:ptCount val="11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1</c:v>
                </c:pt>
              </c:numCache>
            </c:numRef>
          </c:val>
        </c:ser>
        <c:overlap val="100"/>
        <c:axId val="71468928"/>
        <c:axId val="71470464"/>
      </c:barChart>
      <c:catAx>
        <c:axId val="71468928"/>
        <c:scaling>
          <c:orientation val="minMax"/>
        </c:scaling>
        <c:axPos val="b"/>
        <c:tickLblPos val="nextTo"/>
        <c:crossAx val="71470464"/>
        <c:crosses val="autoZero"/>
        <c:auto val="1"/>
        <c:lblAlgn val="ctr"/>
        <c:lblOffset val="100"/>
      </c:catAx>
      <c:valAx>
        <c:axId val="71470464"/>
        <c:scaling>
          <c:orientation val="minMax"/>
        </c:scaling>
        <c:axPos val="l"/>
        <c:majorGridlines/>
        <c:numFmt formatCode="General" sourceLinked="1"/>
        <c:tickLblPos val="nextTo"/>
        <c:crossAx val="7146892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Sheet6!$B$1</c:f>
              <c:strCache>
                <c:ptCount val="1"/>
              </c:strCache>
            </c:strRef>
          </c:tx>
          <c:dLbls>
            <c:showVal val="1"/>
            <c:showLeaderLines val="1"/>
          </c:dLbls>
          <c:cat>
            <c:strRef>
              <c:f>Sheet6!$A$2:$A$5</c:f>
              <c:strCache>
                <c:ptCount val="4"/>
                <c:pt idx="0">
                  <c:v>Dr</c:v>
                </c:pt>
                <c:pt idx="1">
                  <c:v>Admin</c:v>
                </c:pt>
                <c:pt idx="2">
                  <c:v>Nursing staff</c:v>
                </c:pt>
                <c:pt idx="3">
                  <c:v>IT staff</c:v>
                </c:pt>
              </c:strCache>
            </c:strRef>
          </c:cat>
          <c:val>
            <c:numRef>
              <c:f>Sheet6!$B$2:$B$5</c:f>
              <c:numCache>
                <c:formatCode>0%</c:formatCode>
                <c:ptCount val="4"/>
                <c:pt idx="0">
                  <c:v>0.15000000000000005</c:v>
                </c:pt>
                <c:pt idx="1">
                  <c:v>0.44</c:v>
                </c:pt>
                <c:pt idx="2">
                  <c:v>6.0000000000000019E-2</c:v>
                </c:pt>
                <c:pt idx="3">
                  <c:v>0.35000000000000009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Sheet11!$B$4</c:f>
              <c:strCache>
                <c:ptCount val="1"/>
                <c:pt idx="0">
                  <c:v>stage</c:v>
                </c:pt>
              </c:strCache>
            </c:strRef>
          </c:tx>
          <c:cat>
            <c:strRef>
              <c:f>Sheet11!$A$5:$A$8</c:f>
              <c:strCache>
                <c:ptCount val="4"/>
                <c:pt idx="0">
                  <c:v>Rajiv Gandhi Cancer Institute</c:v>
                </c:pt>
                <c:pt idx="1">
                  <c:v>Artemis Hospital</c:v>
                </c:pt>
                <c:pt idx="2">
                  <c:v>Paras Hospital</c:v>
                </c:pt>
                <c:pt idx="3">
                  <c:v>Yashoda hospital</c:v>
                </c:pt>
              </c:strCache>
            </c:strRef>
          </c:cat>
          <c:val>
            <c:numRef>
              <c:f>Sheet11!$B$5:$B$8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</c:numCache>
            </c:numRef>
          </c:val>
        </c:ser>
        <c:overlap val="100"/>
        <c:axId val="71711360"/>
        <c:axId val="71758208"/>
      </c:barChart>
      <c:catAx>
        <c:axId val="71711360"/>
        <c:scaling>
          <c:orientation val="minMax"/>
        </c:scaling>
        <c:axPos val="b"/>
        <c:tickLblPos val="nextTo"/>
        <c:crossAx val="71758208"/>
        <c:crosses val="autoZero"/>
        <c:auto val="1"/>
        <c:lblAlgn val="ctr"/>
        <c:lblOffset val="100"/>
      </c:catAx>
      <c:valAx>
        <c:axId val="71758208"/>
        <c:scaling>
          <c:orientation val="minMax"/>
        </c:scaling>
        <c:axPos val="l"/>
        <c:majorGridlines/>
        <c:numFmt formatCode="General" sourceLinked="1"/>
        <c:tickLblPos val="nextTo"/>
        <c:crossAx val="7171136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Sheet12!$B$2</c:f>
              <c:strCache>
                <c:ptCount val="1"/>
                <c:pt idx="0">
                  <c:v>Hospital Stage</c:v>
                </c:pt>
              </c:strCache>
            </c:strRef>
          </c:tx>
          <c:cat>
            <c:strRef>
              <c:f>Sheet12!$A$3:$A$5</c:f>
              <c:strCache>
                <c:ptCount val="3"/>
                <c:pt idx="0">
                  <c:v>Park Hospital</c:v>
                </c:pt>
                <c:pt idx="1">
                  <c:v>B.L Kapoor Hospital</c:v>
                </c:pt>
                <c:pt idx="2">
                  <c:v>Maharaja Agarseen</c:v>
                </c:pt>
              </c:strCache>
            </c:strRef>
          </c:cat>
          <c:val>
            <c:numRef>
              <c:f>Sheet12!$B$3:$B$5</c:f>
              <c:numCache>
                <c:formatCode>General</c:formatCode>
                <c:ptCount val="3"/>
                <c:pt idx="0">
                  <c:v>5</c:v>
                </c:pt>
                <c:pt idx="1">
                  <c:v>4</c:v>
                </c:pt>
                <c:pt idx="2">
                  <c:v>3</c:v>
                </c:pt>
              </c:numCache>
            </c:numRef>
          </c:val>
        </c:ser>
        <c:overlap val="100"/>
        <c:axId val="71864704"/>
        <c:axId val="71866240"/>
      </c:barChart>
      <c:catAx>
        <c:axId val="71864704"/>
        <c:scaling>
          <c:orientation val="minMax"/>
        </c:scaling>
        <c:axPos val="b"/>
        <c:tickLblPos val="nextTo"/>
        <c:crossAx val="71866240"/>
        <c:crosses val="autoZero"/>
        <c:auto val="1"/>
        <c:lblAlgn val="ctr"/>
        <c:lblOffset val="100"/>
      </c:catAx>
      <c:valAx>
        <c:axId val="71866240"/>
        <c:scaling>
          <c:orientation val="minMax"/>
        </c:scaling>
        <c:axPos val="l"/>
        <c:majorGridlines/>
        <c:numFmt formatCode="General" sourceLinked="1"/>
        <c:tickLblPos val="nextTo"/>
        <c:crossAx val="7186470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Sheet15!$B$1</c:f>
              <c:strCache>
                <c:ptCount val="1"/>
                <c:pt idx="0">
                  <c:v>stage</c:v>
                </c:pt>
              </c:strCache>
            </c:strRef>
          </c:tx>
          <c:cat>
            <c:strRef>
              <c:f>Sheet15!$A$2:$A$5</c:f>
              <c:strCache>
                <c:ptCount val="4"/>
                <c:pt idx="0">
                  <c:v>Ganga Ram Hospital</c:v>
                </c:pt>
                <c:pt idx="1">
                  <c:v>Action balaji</c:v>
                </c:pt>
                <c:pt idx="2">
                  <c:v>GB Pant</c:v>
                </c:pt>
                <c:pt idx="3">
                  <c:v>Deen dayal upadhya</c:v>
                </c:pt>
              </c:strCache>
            </c:strRef>
          </c:cat>
          <c:val>
            <c:numRef>
              <c:f>Sheet15!$B$2:$B$5</c:f>
              <c:numCache>
                <c:formatCode>General</c:formatCode>
                <c:ptCount val="4"/>
                <c:pt idx="0">
                  <c:v>5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overlap val="100"/>
        <c:axId val="71882240"/>
        <c:axId val="71883776"/>
      </c:barChart>
      <c:catAx>
        <c:axId val="71882240"/>
        <c:scaling>
          <c:orientation val="minMax"/>
        </c:scaling>
        <c:axPos val="b"/>
        <c:tickLblPos val="nextTo"/>
        <c:crossAx val="71883776"/>
        <c:crosses val="autoZero"/>
        <c:auto val="1"/>
        <c:lblAlgn val="ctr"/>
        <c:lblOffset val="100"/>
      </c:catAx>
      <c:valAx>
        <c:axId val="71883776"/>
        <c:scaling>
          <c:orientation val="minMax"/>
        </c:scaling>
        <c:axPos val="l"/>
        <c:majorGridlines/>
        <c:numFmt formatCode="General" sourceLinked="1"/>
        <c:tickLblPos val="nextTo"/>
        <c:crossAx val="7188224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16%</a:t>
                    </a:r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50%</a:t>
                    </a:r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15%</a:t>
                    </a:r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Sheet4!$A$1:$A$5</c:f>
              <c:strCache>
                <c:ptCount val="5"/>
                <c:pt idx="0">
                  <c:v>stage1</c:v>
                </c:pt>
                <c:pt idx="1">
                  <c:v>stage2</c:v>
                </c:pt>
                <c:pt idx="2">
                  <c:v>stage3</c:v>
                </c:pt>
                <c:pt idx="3">
                  <c:v>stage4</c:v>
                </c:pt>
                <c:pt idx="4">
                  <c:v>stage5</c:v>
                </c:pt>
              </c:strCache>
            </c:strRef>
          </c:cat>
          <c:val>
            <c:numRef>
              <c:f>Sheet4!$B$1:$B$5</c:f>
              <c:numCache>
                <c:formatCode>General</c:formatCode>
                <c:ptCount val="5"/>
                <c:pt idx="0">
                  <c:v>16</c:v>
                </c:pt>
                <c:pt idx="1">
                  <c:v>3</c:v>
                </c:pt>
                <c:pt idx="2">
                  <c:v>50</c:v>
                </c:pt>
                <c:pt idx="3">
                  <c:v>15</c:v>
                </c:pt>
                <c:pt idx="4">
                  <c:v>13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pieChart>
        <c:varyColors val="1"/>
        <c:ser>
          <c:idx val="0"/>
          <c:order val="0"/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28%</a:t>
                    </a:r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31%</a:t>
                    </a:r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16%</a:t>
                    </a:r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Sheet13!$A$2:$A$9</c:f>
              <c:strCache>
                <c:ptCount val="8"/>
                <c:pt idx="0">
                  <c:v>Care21</c:v>
                </c:pt>
                <c:pt idx="1">
                  <c:v>Akshil system</c:v>
                </c:pt>
                <c:pt idx="2">
                  <c:v>Accurate</c:v>
                </c:pt>
                <c:pt idx="3">
                  <c:v>Shivam</c:v>
                </c:pt>
                <c:pt idx="4">
                  <c:v>Wipro</c:v>
                </c:pt>
                <c:pt idx="5">
                  <c:v>I soft</c:v>
                </c:pt>
                <c:pt idx="6">
                  <c:v>Medtrack</c:v>
                </c:pt>
                <c:pt idx="7">
                  <c:v>Administrator plus</c:v>
                </c:pt>
              </c:strCache>
            </c:strRef>
          </c:cat>
          <c:val>
            <c:numRef>
              <c:f>Sheet13!$B$2:$B$9</c:f>
              <c:numCache>
                <c:formatCode>General</c:formatCode>
                <c:ptCount val="8"/>
                <c:pt idx="0">
                  <c:v>5</c:v>
                </c:pt>
                <c:pt idx="1">
                  <c:v>28</c:v>
                </c:pt>
                <c:pt idx="2">
                  <c:v>31</c:v>
                </c:pt>
                <c:pt idx="3">
                  <c:v>16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73200131233595811"/>
          <c:y val="0.14198308544765242"/>
          <c:w val="0.25688757655293087"/>
          <c:h val="0.85801691455234752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perspective val="30"/>
    </c:view3D>
    <c:backWall>
      <c:spPr>
        <a:noFill/>
        <a:ln w="25400">
          <a:noFill/>
        </a:ln>
      </c:spPr>
    </c:backWall>
    <c:plotArea>
      <c:layout/>
      <c:bar3DChart>
        <c:barDir val="col"/>
        <c:grouping val="standard"/>
        <c:ser>
          <c:idx val="0"/>
          <c:order val="0"/>
          <c:dLbls>
            <c:dLbl>
              <c:idx val="0"/>
              <c:layout>
                <c:manualLayout>
                  <c:x val="5.1282051282051282E-3"/>
                  <c:y val="0.16279069767441856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>
                <c:manualLayout>
                  <c:x val="1.0256410256410256E-2"/>
                  <c:y val="1.5503875968992248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0.15116279069767441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showVal val="1"/>
          </c:dLbls>
          <c:cat>
            <c:strRef>
              <c:f>Sheet1!$A$3:$A$5</c:f>
              <c:strCache>
                <c:ptCount val="3"/>
                <c:pt idx="0">
                  <c:v>yes </c:v>
                </c:pt>
                <c:pt idx="1">
                  <c:v>no </c:v>
                </c:pt>
                <c:pt idx="2">
                  <c:v>can't say</c:v>
                </c:pt>
              </c:strCache>
            </c:strRef>
          </c:cat>
          <c:val>
            <c:numRef>
              <c:f>Sheet1!$B$3:$B$5</c:f>
              <c:numCache>
                <c:formatCode>General</c:formatCode>
                <c:ptCount val="3"/>
                <c:pt idx="0">
                  <c:v>3</c:v>
                </c:pt>
                <c:pt idx="1">
                  <c:v>0</c:v>
                </c:pt>
                <c:pt idx="2">
                  <c:v>2</c:v>
                </c:pt>
              </c:numCache>
            </c:numRef>
          </c:val>
        </c:ser>
        <c:shape val="box"/>
        <c:axId val="113197056"/>
        <c:axId val="113422336"/>
        <c:axId val="113755904"/>
      </c:bar3DChart>
      <c:catAx>
        <c:axId val="113197056"/>
        <c:scaling>
          <c:orientation val="minMax"/>
        </c:scaling>
        <c:axPos val="b"/>
        <c:tickLblPos val="nextTo"/>
        <c:crossAx val="113422336"/>
        <c:crosses val="autoZero"/>
        <c:auto val="1"/>
        <c:lblAlgn val="ctr"/>
        <c:lblOffset val="100"/>
      </c:catAx>
      <c:valAx>
        <c:axId val="113422336"/>
        <c:scaling>
          <c:orientation val="minMax"/>
        </c:scaling>
        <c:axPos val="l"/>
        <c:numFmt formatCode="General" sourceLinked="1"/>
        <c:tickLblPos val="nextTo"/>
        <c:crossAx val="113197056"/>
        <c:crosses val="autoZero"/>
        <c:crossBetween val="between"/>
      </c:valAx>
      <c:serAx>
        <c:axId val="113755904"/>
        <c:scaling>
          <c:orientation val="minMax"/>
        </c:scaling>
        <c:axPos val="b"/>
        <c:tickLblPos val="nextTo"/>
        <c:crossAx val="113422336"/>
        <c:crosses val="autoZero"/>
      </c:ser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stacked"/>
        <c:ser>
          <c:idx val="0"/>
          <c:order val="0"/>
          <c:dLbls>
            <c:showVal val="1"/>
          </c:dLbls>
          <c:cat>
            <c:strRef>
              <c:f>Sheet2!$A$2:$A$4</c:f>
              <c:strCache>
                <c:ptCount val="3"/>
                <c:pt idx="0">
                  <c:v>yes </c:v>
                </c:pt>
                <c:pt idx="1">
                  <c:v>no</c:v>
                </c:pt>
                <c:pt idx="2">
                  <c:v>can't say</c:v>
                </c:pt>
              </c:strCache>
            </c:strRef>
          </c:cat>
          <c:val>
            <c:numRef>
              <c:f>Sheet2!$B$2:$B$4</c:f>
              <c:numCache>
                <c:formatCode>General</c:formatCode>
                <c:ptCount val="3"/>
                <c:pt idx="0">
                  <c:v>2</c:v>
                </c:pt>
                <c:pt idx="1">
                  <c:v>1</c:v>
                </c:pt>
                <c:pt idx="2">
                  <c:v>2</c:v>
                </c:pt>
              </c:numCache>
            </c:numRef>
          </c:val>
        </c:ser>
        <c:overlap val="100"/>
        <c:axId val="112721920"/>
        <c:axId val="113425024"/>
      </c:barChart>
      <c:catAx>
        <c:axId val="112721920"/>
        <c:scaling>
          <c:orientation val="minMax"/>
        </c:scaling>
        <c:axPos val="b"/>
        <c:tickLblPos val="nextTo"/>
        <c:crossAx val="113425024"/>
        <c:crosses val="autoZero"/>
        <c:auto val="1"/>
        <c:lblAlgn val="ctr"/>
        <c:lblOffset val="100"/>
      </c:catAx>
      <c:valAx>
        <c:axId val="113425024"/>
        <c:scaling>
          <c:orientation val="minMax"/>
        </c:scaling>
        <c:axPos val="l"/>
        <c:majorGridlines/>
        <c:numFmt formatCode="General" sourceLinked="1"/>
        <c:tickLblPos val="nextTo"/>
        <c:crossAx val="112721920"/>
        <c:crosses val="autoZero"/>
        <c:crossBetween val="between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stacked"/>
        <c:ser>
          <c:idx val="0"/>
          <c:order val="0"/>
          <c:cat>
            <c:strRef>
              <c:f>Sheet3!$A$2:$A$4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can't say</c:v>
                </c:pt>
              </c:strCache>
            </c:strRef>
          </c:cat>
          <c:val>
            <c:numRef>
              <c:f>Sheet3!$B$2:$B$4</c:f>
              <c:numCache>
                <c:formatCode>General</c:formatCode>
                <c:ptCount val="3"/>
                <c:pt idx="0">
                  <c:v>2</c:v>
                </c:pt>
                <c:pt idx="1">
                  <c:v>1</c:v>
                </c:pt>
                <c:pt idx="2">
                  <c:v>2</c:v>
                </c:pt>
              </c:numCache>
            </c:numRef>
          </c:val>
        </c:ser>
        <c:overlap val="100"/>
        <c:axId val="78281344"/>
        <c:axId val="78534528"/>
      </c:barChart>
      <c:catAx>
        <c:axId val="78281344"/>
        <c:scaling>
          <c:orientation val="minMax"/>
        </c:scaling>
        <c:axPos val="b"/>
        <c:tickLblPos val="nextTo"/>
        <c:crossAx val="78534528"/>
        <c:crosses val="autoZero"/>
        <c:auto val="1"/>
        <c:lblAlgn val="ctr"/>
        <c:lblOffset val="100"/>
      </c:catAx>
      <c:valAx>
        <c:axId val="78534528"/>
        <c:scaling>
          <c:orientation val="minMax"/>
        </c:scaling>
        <c:axPos val="l"/>
        <c:majorGridlines/>
        <c:numFmt formatCode="General" sourceLinked="1"/>
        <c:tickLblPos val="nextTo"/>
        <c:crossAx val="78281344"/>
        <c:crosses val="autoZero"/>
        <c:crossBetween val="between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"/>
  <c:chart>
    <c:plotArea>
      <c:layout/>
      <c:barChart>
        <c:barDir val="col"/>
        <c:grouping val="stacked"/>
        <c:ser>
          <c:idx val="0"/>
          <c:order val="0"/>
          <c:cat>
            <c:strRef>
              <c:f>Sheet1!$A$1:$A$3</c:f>
              <c:strCache>
                <c:ptCount val="3"/>
                <c:pt idx="0">
                  <c:v>Rate the current IT process as compared to earlier process without IT ?</c:v>
                </c:pt>
                <c:pt idx="1">
                  <c:v>How comfortable are you with current IT systems ?</c:v>
                </c:pt>
                <c:pt idx="2">
                  <c:v>How would you rate the system performance (load handling)?</c:v>
                </c:pt>
              </c:strCache>
            </c:strRef>
          </c:cat>
          <c:val>
            <c:numRef>
              <c:f>Sheet1!$B$1:$B$3</c:f>
              <c:numCache>
                <c:formatCode>General</c:formatCode>
                <c:ptCount val="3"/>
                <c:pt idx="0">
                  <c:v>5</c:v>
                </c:pt>
                <c:pt idx="1">
                  <c:v>4</c:v>
                </c:pt>
                <c:pt idx="2">
                  <c:v>4</c:v>
                </c:pt>
              </c:numCache>
            </c:numRef>
          </c:val>
        </c:ser>
        <c:overlap val="100"/>
        <c:axId val="52710400"/>
        <c:axId val="52749056"/>
      </c:barChart>
      <c:catAx>
        <c:axId val="5271040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2749056"/>
        <c:crosses val="autoZero"/>
        <c:auto val="1"/>
        <c:lblAlgn val="ctr"/>
        <c:lblOffset val="100"/>
      </c:catAx>
      <c:valAx>
        <c:axId val="52749056"/>
        <c:scaling>
          <c:orientation val="minMax"/>
        </c:scaling>
        <c:axPos val="l"/>
        <c:majorGridlines/>
        <c:numFmt formatCode="General" sourceLinked="1"/>
        <c:tickLblPos val="nextTo"/>
        <c:crossAx val="52710400"/>
        <c:crosses val="autoZero"/>
        <c:crossBetween val="between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stacked"/>
        <c:ser>
          <c:idx val="0"/>
          <c:order val="0"/>
          <c:cat>
            <c:strRef>
              <c:f>Sheet3!$A$3:$A$17</c:f>
              <c:strCache>
                <c:ptCount val="15"/>
                <c:pt idx="0">
                  <c:v>Jaipur Golden</c:v>
                </c:pt>
                <c:pt idx="1">
                  <c:v>Delhi Heart &amp; Lung Institute</c:v>
                </c:pt>
                <c:pt idx="2">
                  <c:v>Center for Sight</c:v>
                </c:pt>
                <c:pt idx="3">
                  <c:v>Vinayaka Hospital</c:v>
                </c:pt>
                <c:pt idx="4">
                  <c:v>Action balaji</c:v>
                </c:pt>
                <c:pt idx="5">
                  <c:v>Kukreja hospital</c:v>
                </c:pt>
                <c:pt idx="6">
                  <c:v>Maharaja hospital</c:v>
                </c:pt>
                <c:pt idx="7">
                  <c:v>Ridge Hospital</c:v>
                </c:pt>
                <c:pt idx="8">
                  <c:v>Bansal Hospital</c:v>
                </c:pt>
                <c:pt idx="9">
                  <c:v>Bhagat Hospital</c:v>
                </c:pt>
                <c:pt idx="10">
                  <c:v>Umkal Hospital</c:v>
                </c:pt>
                <c:pt idx="11">
                  <c:v>Prakash Hospital</c:v>
                </c:pt>
                <c:pt idx="12">
                  <c:v>Kalyani hospital</c:v>
                </c:pt>
                <c:pt idx="13">
                  <c:v>MGS hospital</c:v>
                </c:pt>
                <c:pt idx="14">
                  <c:v>National Heart Institute</c:v>
                </c:pt>
              </c:strCache>
            </c:strRef>
          </c:cat>
          <c:val>
            <c:numRef>
              <c:f>Sheet3!$B$3:$B$17</c:f>
              <c:numCache>
                <c:formatCode>General</c:formatCode>
                <c:ptCount val="15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</c:numCache>
            </c:numRef>
          </c:val>
        </c:ser>
        <c:overlap val="100"/>
        <c:axId val="71209344"/>
        <c:axId val="71210880"/>
      </c:barChart>
      <c:catAx>
        <c:axId val="71209344"/>
        <c:scaling>
          <c:orientation val="minMax"/>
        </c:scaling>
        <c:axPos val="b"/>
        <c:tickLblPos val="nextTo"/>
        <c:crossAx val="71210880"/>
        <c:crosses val="autoZero"/>
        <c:auto val="1"/>
        <c:lblAlgn val="ctr"/>
        <c:lblOffset val="100"/>
      </c:catAx>
      <c:valAx>
        <c:axId val="71210880"/>
        <c:scaling>
          <c:orientation val="minMax"/>
        </c:scaling>
        <c:axPos val="l"/>
        <c:majorGridlines/>
        <c:numFmt formatCode="General" sourceLinked="1"/>
        <c:tickLblPos val="nextTo"/>
        <c:crossAx val="71209344"/>
        <c:crosses val="autoZero"/>
        <c:crossBetween val="between"/>
      </c:valAx>
    </c:plotArea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0.40407</cdr:y>
    </cdr:from>
    <cdr:to>
      <cdr:x>0.03704</cdr:x>
      <cdr:y>0.6061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1828800"/>
          <a:ext cx="3048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0.08751</cdr:x>
      <cdr:y>0.87068</cdr:y>
    </cdr:to>
    <cdr:sp macro="" textlink="">
      <cdr:nvSpPr>
        <cdr:cNvPr id="4" name="TextBox 6"/>
        <cdr:cNvSpPr txBox="1"/>
      </cdr:nvSpPr>
      <cdr:spPr>
        <a:xfrm xmlns:a="http://schemas.openxmlformats.org/drawingml/2006/main" rot="16200000">
          <a:off x="-994169" y="994169"/>
          <a:ext cx="2388448" cy="400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US" sz="2000" dirty="0"/>
            <a:t>Rating</a:t>
          </a:r>
          <a:r>
            <a:rPr lang="en-US" sz="2000" baseline="0" dirty="0"/>
            <a:t> scale</a:t>
          </a:r>
          <a:endParaRPr lang="en-US" sz="20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026CCC-9212-4C4E-8D11-C5D042C91FD9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644207-206A-4604-AF33-BD584E874B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44207-206A-4604-AF33-BD584E874B0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85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5800" y="2209800"/>
            <a:ext cx="7772400" cy="936625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70C0"/>
                </a:solidFill>
                <a:latin typeface="Cambria" pitchFamily="18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371600" y="3222625"/>
            <a:ext cx="6400800" cy="1349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4744-7B2F-4931-ADFF-0C8D19F81951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0DF0D-F284-4B76-812E-54E31ADDD2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0"/>
          <p:cNvSpPr>
            <a:spLocks noGrp="1"/>
          </p:cNvSpPr>
          <p:nvPr>
            <p:ph type="title"/>
          </p:nvPr>
        </p:nvSpPr>
        <p:spPr>
          <a:xfrm>
            <a:off x="609600" y="76200"/>
            <a:ext cx="8153400" cy="914424"/>
          </a:xfrm>
          <a:noFill/>
        </p:spPr>
        <p:txBody>
          <a:bodyPr>
            <a:normAutofit/>
          </a:bodyPr>
          <a:lstStyle>
            <a:lvl1pPr algn="l">
              <a:defRPr sz="3600" b="1">
                <a:solidFill>
                  <a:srgbClr val="0070C0"/>
                </a:solidFill>
                <a:latin typeface="Cambr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85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609600" y="857250"/>
            <a:ext cx="815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09600" y="1295400"/>
            <a:ext cx="8153400" cy="48482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-24977" y="6508376"/>
            <a:ext cx="365760" cy="2743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fld id="{DEFC853A-B5A1-4006-A706-D3541BFB0E52}" type="slidenum">
              <a:rPr lang="en-US" sz="1100" smtClean="0">
                <a:solidFill>
                  <a:schemeClr val="bg1"/>
                </a:solidFill>
              </a:rPr>
              <a:pPr algn="ctr"/>
              <a:t>‹#›</a:t>
            </a:fld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flipV="1">
            <a:off x="-1496704" y="4462790"/>
            <a:ext cx="3276600" cy="230832"/>
          </a:xfrm>
          <a:prstGeom prst="rect">
            <a:avLst/>
          </a:prstGeom>
          <a:noFill/>
          <a:scene3d>
            <a:camera prst="orthographicFront">
              <a:rot lat="0" lon="0" rev="162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kern="1200" dirty="0" smtClean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© Kasper</a:t>
            </a:r>
            <a:r>
              <a:rPr lang="en-US" sz="900" kern="1200" baseline="0" dirty="0" smtClean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 C</a:t>
            </a:r>
            <a:r>
              <a:rPr lang="en-US" sz="900" kern="1200" dirty="0" smtClean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onsulting Private Limited</a:t>
            </a:r>
            <a:endParaRPr lang="en-US" sz="900" kern="1200" dirty="0">
              <a:solidFill>
                <a:schemeClr val="bg1"/>
              </a:solidFill>
              <a:latin typeface="+mn-lt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85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609600" y="857250"/>
            <a:ext cx="815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0"/>
          <p:cNvSpPr>
            <a:spLocks noGrp="1"/>
          </p:cNvSpPr>
          <p:nvPr>
            <p:ph type="title"/>
          </p:nvPr>
        </p:nvSpPr>
        <p:spPr>
          <a:xfrm>
            <a:off x="609600" y="76200"/>
            <a:ext cx="8153400" cy="914424"/>
          </a:xfrm>
          <a:noFill/>
        </p:spPr>
        <p:txBody>
          <a:bodyPr>
            <a:normAutofit/>
          </a:bodyPr>
          <a:lstStyle>
            <a:lvl1pPr algn="l">
              <a:defRPr sz="3600" b="1">
                <a:solidFill>
                  <a:srgbClr val="0070C0"/>
                </a:solidFill>
                <a:latin typeface="Cambr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flipV="1">
            <a:off x="-1496704" y="4462790"/>
            <a:ext cx="3276600" cy="230832"/>
          </a:xfrm>
          <a:prstGeom prst="rect">
            <a:avLst/>
          </a:prstGeom>
          <a:noFill/>
          <a:scene3d>
            <a:camera prst="orthographicFront">
              <a:rot lat="0" lon="0" rev="162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900" kern="1200" dirty="0" smtClean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© Kasper</a:t>
            </a:r>
            <a:r>
              <a:rPr lang="en-US" sz="900" kern="1200" baseline="0" dirty="0" smtClean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 C</a:t>
            </a:r>
            <a:r>
              <a:rPr lang="en-US" sz="900" kern="1200" dirty="0" smtClean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onsulting Private Limited</a:t>
            </a:r>
            <a:endParaRPr lang="en-US" sz="900" kern="1200" dirty="0">
              <a:solidFill>
                <a:schemeClr val="bg1"/>
              </a:solidFill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24977" y="6508376"/>
            <a:ext cx="365760" cy="2743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fld id="{DEFC853A-B5A1-4006-A706-D3541BFB0E52}" type="slidenum">
              <a:rPr lang="en-US" sz="1100" smtClean="0">
                <a:solidFill>
                  <a:schemeClr val="bg1"/>
                </a:solidFill>
              </a:rPr>
              <a:pPr algn="ctr"/>
              <a:t>‹#›</a:t>
            </a:fld>
            <a:endParaRPr lang="en-US" sz="11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4"/>
          <p:cNvCxnSpPr/>
          <p:nvPr/>
        </p:nvCxnSpPr>
        <p:spPr>
          <a:xfrm>
            <a:off x="609600" y="857250"/>
            <a:ext cx="815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85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09600" y="1295400"/>
            <a:ext cx="8153400" cy="48482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0"/>
          <p:cNvSpPr>
            <a:spLocks noGrp="1"/>
          </p:cNvSpPr>
          <p:nvPr>
            <p:ph type="title"/>
          </p:nvPr>
        </p:nvSpPr>
        <p:spPr>
          <a:xfrm>
            <a:off x="609600" y="152400"/>
            <a:ext cx="7010400" cy="838200"/>
          </a:xfr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2000" b="1" kern="1200" dirty="0">
                <a:solidFill>
                  <a:srgbClr val="0070C0"/>
                </a:solidFill>
                <a:latin typeface="Cambria" pitchFamily="18" charset="0"/>
                <a:ea typeface="ＭＳ Ｐゴシック" pitchFamily="34" charset="-128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-42664" y="1142984"/>
            <a:ext cx="323165" cy="5181616"/>
          </a:xfrm>
          <a:prstGeom prst="rect">
            <a:avLst/>
          </a:prstGeom>
          <a:noFill/>
        </p:spPr>
        <p:txBody>
          <a:bodyPr vert="vert270" wrap="square" anchor="ctr" anchorCtr="0">
            <a:spAutoFit/>
          </a:bodyPr>
          <a:lstStyle/>
          <a:p>
            <a:r>
              <a:rPr lang="en-US" sz="900" kern="12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+mn-ea"/>
                <a:cs typeface="Arial" charset="0"/>
              </a:rPr>
              <a:t>© Kasper</a:t>
            </a:r>
            <a:r>
              <a:rPr lang="en-US" sz="900" kern="1200" baseline="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+mn-ea"/>
                <a:cs typeface="Arial" charset="0"/>
              </a:rPr>
              <a:t> C</a:t>
            </a:r>
            <a:r>
              <a:rPr lang="en-US" sz="900" kern="1200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+mn-ea"/>
                <a:cs typeface="Arial" charset="0"/>
              </a:rPr>
              <a:t>onsulting Private Limited</a:t>
            </a:r>
            <a:endParaRPr lang="en-US" sz="900" kern="1200" dirty="0">
              <a:solidFill>
                <a:schemeClr val="bg2">
                  <a:lumMod val="75000"/>
                </a:schemeClr>
              </a:solidFill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029" y="6477000"/>
            <a:ext cx="892689" cy="3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Slide Number Placeholder 5"/>
          <p:cNvSpPr txBox="1">
            <a:spLocks/>
          </p:cNvSpPr>
          <p:nvPr/>
        </p:nvSpPr>
        <p:spPr>
          <a:xfrm>
            <a:off x="-88316" y="6427689"/>
            <a:ext cx="455924" cy="346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EBD013-BD84-4E90-8044-185C32F990B9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70697" y="328483"/>
            <a:ext cx="1016000" cy="4953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2B4744-7B2F-4931-ADFF-0C8D19F81951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D0DF0D-F284-4B76-812E-54E31ADDD2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pic>
        <p:nvPicPr>
          <p:cNvPr id="7" name="Picture 6" descr="Kasper Logo New_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441328" y="273268"/>
            <a:ext cx="1295400" cy="51369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76" r:id="rId5"/>
  </p:sldLayoutIdLst>
  <p:transition>
    <p:fade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80000"/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564CF2E0-CCC4-4E1E-9902-C3C36AB3FDA4}" type="datetimeFigureOut">
              <a:rPr lang="en-US" smtClean="0"/>
              <a:pPr algn="r" eaLnBrk="1" latinLnBrk="0" hangingPunct="1"/>
              <a:t>5/7/2012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1" latinLnBrk="0" hangingPunct="1"/>
            <a:fld id="{6F42FDE4-A7DD-41A7-A0A6-9B649FB43336}" type="slidenum">
              <a:rPr kumimoji="0" lang="en-US" smtClean="0"/>
              <a:pPr algn="ctr" eaLnBrk="1" latinLnBrk="0" hangingPunct="1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Questionaire%20Finalized(4).version3.docx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‘’Assessment  </a:t>
            </a:r>
            <a:r>
              <a:rPr lang="en-US" dirty="0" smtClean="0"/>
              <a:t>of hospital IT landscape in Delhi NCR </a:t>
            </a:r>
            <a:r>
              <a:rPr lang="en-US" dirty="0" smtClean="0"/>
              <a:t>‘’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smtClean="0"/>
              <a:t>Under the esteemed guidance of Prof. Indrajit Bhattacharya, Dr.Anandhi Ramachandran, Mr.Tarun </a:t>
            </a:r>
            <a:r>
              <a:rPr lang="en-US" dirty="0" smtClean="0"/>
              <a:t>Gautama</a:t>
            </a:r>
            <a:r>
              <a:rPr lang="en-US" dirty="0" smtClean="0"/>
              <a:t>(Co owner Kasper Consultancy),  Dr. T. Muthukumar 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By </a:t>
            </a:r>
            <a:r>
              <a:rPr lang="en-US" dirty="0" smtClean="0"/>
              <a:t>Akshay soni</a:t>
            </a:r>
          </a:p>
          <a:p>
            <a:pPr algn="just"/>
            <a:r>
              <a:rPr lang="en-US" dirty="0" smtClean="0"/>
              <a:t>PG/10/066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7640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/>
              <a:t>The Questionnaire been made  </a:t>
            </a:r>
            <a:r>
              <a:rPr lang="en-US" sz="2400" dirty="0" smtClean="0"/>
              <a:t>consisted of quantitative as well as qualitative Questions .</a:t>
            </a:r>
          </a:p>
          <a:p>
            <a:pPr algn="just"/>
            <a:r>
              <a:rPr lang="en-US" sz="2400" dirty="0" err="1" smtClean="0">
                <a:hlinkClick r:id="rId2" action="ppaction://hlinkfile"/>
              </a:rPr>
              <a:t>Questionaire</a:t>
            </a:r>
            <a:r>
              <a:rPr lang="en-US" sz="2400" dirty="0" smtClean="0">
                <a:hlinkClick r:id="rId2" action="ppaction://hlinkfile"/>
              </a:rPr>
              <a:t> Finalized(4).version3.docx</a:t>
            </a:r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r>
              <a:rPr lang="en-US" sz="2400" b="1" dirty="0" smtClean="0"/>
              <a:t>Sample Size:</a:t>
            </a:r>
            <a:endParaRPr lang="en-US" sz="2400" dirty="0" smtClean="0"/>
          </a:p>
          <a:p>
            <a:pPr lvl="0" algn="just"/>
            <a:r>
              <a:rPr lang="en-US" sz="2400" dirty="0" smtClean="0"/>
              <a:t>Sample of 31 </a:t>
            </a:r>
            <a:r>
              <a:rPr lang="en-US" sz="2400" dirty="0" smtClean="0"/>
              <a:t>Hospital </a:t>
            </a:r>
            <a:r>
              <a:rPr lang="en-US" sz="2400" dirty="0" smtClean="0"/>
              <a:t>across </a:t>
            </a:r>
            <a:r>
              <a:rPr lang="en-US" sz="2400" dirty="0" smtClean="0"/>
              <a:t>Delhi and NCR region</a:t>
            </a:r>
            <a:r>
              <a:rPr lang="en-US" sz="2400" dirty="0" smtClean="0"/>
              <a:t>.</a:t>
            </a:r>
          </a:p>
          <a:p>
            <a:pPr lvl="0" algn="just"/>
            <a:r>
              <a:rPr lang="en-US" sz="2400" dirty="0" smtClean="0"/>
              <a:t>Analysis by MS Excel.</a:t>
            </a:r>
            <a:endParaRPr lang="en-US" sz="2400" dirty="0" smtClean="0"/>
          </a:p>
          <a:p>
            <a:pPr lvl="0"/>
            <a:endParaRPr lang="en-US" sz="2400" dirty="0" smtClean="0"/>
          </a:p>
        </p:txBody>
      </p:sp>
      <p:pic>
        <p:nvPicPr>
          <p:cNvPr id="4" name="Picture 3" descr="https://encrypted-tbn2.google.com/images?q=tbn:ANd9GcQZesvdWDHUxqCZ-r8H3Shp5v0GaOpPpqmlA26EY50pL0FMrD74hTh381k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4800600"/>
            <a:ext cx="16383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Contd…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D0DF0D-F284-4B76-812E-54E31ADDD2E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just"/>
            <a:r>
              <a:rPr lang="en-US" b="1" dirty="0" smtClean="0"/>
              <a:t>Total the Research team met 34 people </a:t>
            </a:r>
            <a:r>
              <a:rPr lang="en-US" b="1" dirty="0" smtClean="0"/>
              <a:t>.</a:t>
            </a:r>
            <a:endParaRPr lang="en-US" dirty="0" smtClean="0"/>
          </a:p>
          <a:p>
            <a:pPr lvl="0" algn="just"/>
            <a:r>
              <a:rPr lang="en-US" dirty="0" smtClean="0"/>
              <a:t> It included  total  5 Dr  ,15 administrators ,2 nurses ,12 IT staff people  .</a:t>
            </a:r>
            <a:endParaRPr lang="en-US" dirty="0" smtClean="0"/>
          </a:p>
          <a:p>
            <a:pPr lvl="0" algn="just"/>
            <a:r>
              <a:rPr lang="en-US" b="1" dirty="0" smtClean="0"/>
              <a:t>Convenient </a:t>
            </a:r>
            <a:r>
              <a:rPr lang="en-US" b="1" dirty="0" smtClean="0"/>
              <a:t>sampling </a:t>
            </a:r>
            <a:r>
              <a:rPr lang="en-US" b="1" dirty="0" smtClean="0"/>
              <a:t>: </a:t>
            </a:r>
            <a:r>
              <a:rPr lang="en-US" dirty="0" smtClean="0"/>
              <a:t>As  the Choosing  of sample of hospitals in Delhi NCR was as per the convenience of the Researchers at kasper.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Respondents profile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sz="2400" dirty="0" smtClean="0"/>
              <a:t>Bulk of the respondents were administrators 42%,then came IT staff 36% .</a:t>
            </a:r>
          </a:p>
          <a:p>
            <a:pPr lvl="0" algn="just"/>
            <a:r>
              <a:rPr lang="en-US" sz="2400" dirty="0" smtClean="0"/>
              <a:t>The Respondents were doctors, CEO, administrators, IT department heads and nursing staff</a:t>
            </a:r>
            <a:r>
              <a:rPr lang="en-US" sz="1400" dirty="0" smtClean="0"/>
              <a:t>.</a:t>
            </a:r>
          </a:p>
          <a:p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381000" y="3124200"/>
          <a:ext cx="57912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4267200"/>
            <a:ext cx="11334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b="1" dirty="0" smtClean="0"/>
              <a:t>Electronic Medical Record Adoption Model,</a:t>
            </a:r>
            <a:r>
              <a:rPr lang="en-US" sz="2400" dirty="0" smtClean="0"/>
              <a:t> rating system called </a:t>
            </a:r>
            <a:r>
              <a:rPr lang="en-US" sz="2400" b="1" dirty="0" smtClean="0"/>
              <a:t>EMRAM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algn="just"/>
            <a:r>
              <a:rPr lang="en-US" sz="2400" dirty="0" smtClean="0"/>
              <a:t> </a:t>
            </a:r>
            <a:r>
              <a:rPr lang="en-US" sz="2400" dirty="0" smtClean="0"/>
              <a:t>HIMSS Analytics</a:t>
            </a:r>
            <a:r>
              <a:rPr lang="en-US" sz="2400" dirty="0" smtClean="0"/>
              <a:t>, a division of the </a:t>
            </a:r>
            <a:r>
              <a:rPr lang="en-US" sz="2400" b="1" dirty="0" smtClean="0"/>
              <a:t>Health Information and Management Systems Society (HIMSS)</a:t>
            </a:r>
            <a:r>
              <a:rPr lang="en-US" sz="2400" dirty="0" smtClean="0"/>
              <a:t>, devised the score model in 2005 to help track a hospital’s progress away from paper, supporting healthcare organizations.</a:t>
            </a:r>
            <a:endParaRPr lang="en-US" sz="2400" b="1" dirty="0" smtClean="0"/>
          </a:p>
          <a:p>
            <a:pPr algn="just"/>
            <a:r>
              <a:rPr lang="en-US" sz="2400" dirty="0" smtClean="0"/>
              <a:t> It  defines stage 0 as having no or very little installed ancillaries and stage 7 as having a fully electronic operation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smtClean="0"/>
              <a:t>(Reference www.vahimss.org)</a:t>
            </a:r>
            <a:endParaRPr lang="en-US" sz="2400" dirty="0" smtClean="0"/>
          </a:p>
          <a:p>
            <a:endParaRPr lang="en-US" sz="1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D0DF0D-F284-4B76-812E-54E31ADDD2ED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Content Placeholder 3" descr="http://www.himssasiapac.org/images/EMRAdoptionModel.pn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90600"/>
            <a:ext cx="6934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EMR adoption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2600" dirty="0" smtClean="0"/>
              <a:t>HIMMS have stages on EMR adoption model</a:t>
            </a:r>
          </a:p>
          <a:p>
            <a:pPr algn="just"/>
            <a:r>
              <a:rPr lang="en-US" sz="2600" dirty="0" smtClean="0"/>
              <a:t>Stage 7 - Medical records are fully </a:t>
            </a:r>
            <a:r>
              <a:rPr lang="en-US" sz="2600" dirty="0" smtClean="0"/>
              <a:t>electronic, data </a:t>
            </a:r>
            <a:r>
              <a:rPr lang="en-US" sz="2600" dirty="0" smtClean="0"/>
              <a:t>warehousing is in use</a:t>
            </a:r>
          </a:p>
          <a:p>
            <a:pPr algn="just"/>
            <a:r>
              <a:rPr lang="en-US" sz="2600" dirty="0" smtClean="0"/>
              <a:t>Stage 6 - Physician documentation in structured templates; full </a:t>
            </a:r>
            <a:r>
              <a:rPr lang="en-US" sz="2600" dirty="0" smtClean="0">
                <a:solidFill>
                  <a:schemeClr val="tx2">
                    <a:lumMod val="50000"/>
                  </a:schemeClr>
                </a:solidFill>
              </a:rPr>
              <a:t>clinical decision support </a:t>
            </a:r>
            <a:r>
              <a:rPr lang="en-US" sz="2600" dirty="0" smtClean="0"/>
              <a:t>system in use; full </a:t>
            </a:r>
            <a:r>
              <a:rPr lang="en-US" sz="2600" dirty="0" smtClean="0"/>
              <a:t>  </a:t>
            </a:r>
            <a:r>
              <a:rPr lang="en-US" sz="2600" dirty="0" smtClean="0"/>
              <a:t>picture archiving systems in use</a:t>
            </a:r>
          </a:p>
          <a:p>
            <a:pPr algn="just"/>
            <a:r>
              <a:rPr lang="en-US" sz="2600" dirty="0" smtClean="0"/>
              <a:t>Stage 5 - Closed loop medication administration that addresses every step of medication use </a:t>
            </a:r>
            <a:r>
              <a:rPr lang="en-US" sz="2600" dirty="0" smtClean="0"/>
              <a:t>process.</a:t>
            </a:r>
            <a:endParaRPr lang="en-US" sz="2600" dirty="0" smtClean="0"/>
          </a:p>
          <a:p>
            <a:pPr algn="just"/>
            <a:r>
              <a:rPr lang="en-US" sz="2600" dirty="0" smtClean="0"/>
              <a:t>Stage 4 - Computerized physician order entry system in </a:t>
            </a:r>
            <a:r>
              <a:rPr lang="en-US" sz="2600" dirty="0" smtClean="0"/>
              <a:t>use, </a:t>
            </a:r>
            <a:r>
              <a:rPr lang="en-US" sz="2600" dirty="0" smtClean="0"/>
              <a:t>clinical decision support system in </a:t>
            </a:r>
            <a:r>
              <a:rPr lang="en-US" sz="2600" dirty="0" smtClean="0"/>
              <a:t>use.</a:t>
            </a:r>
            <a:endParaRPr lang="en-US" sz="2600" dirty="0" smtClean="0"/>
          </a:p>
          <a:p>
            <a:pPr algn="just"/>
            <a:r>
              <a:rPr lang="en-US" sz="2600" dirty="0" smtClean="0"/>
              <a:t>Stage 3 - </a:t>
            </a:r>
            <a:r>
              <a:rPr lang="en-US" sz="2600" dirty="0" smtClean="0"/>
              <a:t>Clinical </a:t>
            </a:r>
            <a:r>
              <a:rPr lang="en-US" sz="2600" dirty="0" smtClean="0"/>
              <a:t>decision support system in use for error checking; photographic archiving system in use outside </a:t>
            </a:r>
            <a:r>
              <a:rPr lang="en-US" sz="2600" dirty="0" smtClean="0"/>
              <a:t>radiology.</a:t>
            </a:r>
            <a:endParaRPr lang="en-US" sz="2600" dirty="0" smtClean="0"/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Contd..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D0DF0D-F284-4B76-812E-54E31ADDD2E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Stage 2 </a:t>
            </a:r>
            <a:r>
              <a:rPr lang="en-US" sz="2400" dirty="0" smtClean="0"/>
              <a:t> -  Clinical </a:t>
            </a:r>
            <a:r>
              <a:rPr lang="en-US" sz="2400" dirty="0" smtClean="0"/>
              <a:t>data repository; controlled medical vocabulary, </a:t>
            </a:r>
            <a:r>
              <a:rPr lang="en-US" sz="2400" dirty="0" smtClean="0"/>
              <a:t> </a:t>
            </a:r>
            <a:r>
              <a:rPr lang="en-US" sz="2400" dirty="0" smtClean="0"/>
              <a:t>may have document imaging.</a:t>
            </a:r>
          </a:p>
          <a:p>
            <a:r>
              <a:rPr lang="en-US" sz="2400" dirty="0" smtClean="0"/>
              <a:t>Stage </a:t>
            </a:r>
            <a:r>
              <a:rPr lang="en-US" sz="2400" dirty="0" smtClean="0"/>
              <a:t>1 - </a:t>
            </a:r>
            <a:r>
              <a:rPr lang="en-US" sz="2400" dirty="0" smtClean="0"/>
              <a:t>Ancillaries (lab, radiology, pharmacy) are installed</a:t>
            </a:r>
          </a:p>
          <a:p>
            <a:r>
              <a:rPr lang="en-US" sz="2400" dirty="0" smtClean="0"/>
              <a:t>Stage </a:t>
            </a:r>
            <a:r>
              <a:rPr lang="en-US" sz="2400" dirty="0" smtClean="0"/>
              <a:t>0 -   </a:t>
            </a:r>
            <a:r>
              <a:rPr lang="en-US" sz="2400" dirty="0" smtClean="0"/>
              <a:t>None of the three ancillaries are installed.(</a:t>
            </a:r>
            <a:r>
              <a:rPr lang="en-US" sz="2400" dirty="0" smtClean="0"/>
              <a:t>www.medicexchange.com</a:t>
            </a:r>
            <a:r>
              <a:rPr lang="en-US" sz="2400" dirty="0" smtClean="0"/>
              <a:t> </a:t>
            </a:r>
            <a:r>
              <a:rPr lang="en-US" sz="2400" dirty="0" smtClean="0"/>
              <a:t>Reference</a:t>
            </a:r>
            <a:r>
              <a:rPr lang="en-US" sz="2400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Hospitals list in study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06963"/>
          </a:xfrm>
        </p:spPr>
        <p:txBody>
          <a:bodyPr numCol="1">
            <a:normAutofit fontScale="70000" lnSpcReduction="20000"/>
          </a:bodyPr>
          <a:lstStyle/>
          <a:p>
            <a:pPr algn="just"/>
            <a:r>
              <a:rPr lang="en-US" sz="3400" dirty="0" smtClean="0"/>
              <a:t>Deen dayal upadhya (stage 1   )                  </a:t>
            </a:r>
            <a:r>
              <a:rPr lang="en-US" sz="3400" dirty="0" smtClean="0"/>
              <a:t>    500bed</a:t>
            </a:r>
            <a:endParaRPr lang="en-US" sz="3400" dirty="0" smtClean="0"/>
          </a:p>
          <a:p>
            <a:pPr algn="just"/>
            <a:r>
              <a:rPr lang="en-US" sz="3400" dirty="0" smtClean="0"/>
              <a:t>Jeevan Mala Hospital ( stage 1)                 </a:t>
            </a:r>
            <a:r>
              <a:rPr lang="en-US" sz="3400" dirty="0" smtClean="0"/>
              <a:t>      30 </a:t>
            </a:r>
            <a:r>
              <a:rPr lang="en-US" sz="3400" dirty="0" smtClean="0"/>
              <a:t>beds</a:t>
            </a:r>
          </a:p>
          <a:p>
            <a:pPr algn="just"/>
            <a:r>
              <a:rPr lang="en-US" sz="3400" dirty="0" smtClean="0"/>
              <a:t>Jivodhaya Hospital (  stage 1     )                  </a:t>
            </a:r>
            <a:r>
              <a:rPr lang="en-US" sz="3400" dirty="0" smtClean="0"/>
              <a:t>   4 5 </a:t>
            </a:r>
            <a:r>
              <a:rPr lang="en-US" sz="3400" dirty="0" smtClean="0"/>
              <a:t>beds</a:t>
            </a:r>
          </a:p>
          <a:p>
            <a:pPr algn="just"/>
            <a:r>
              <a:rPr lang="en-US" sz="3400" dirty="0" smtClean="0"/>
              <a:t>Kalra Hospital ( stage 1     )                           </a:t>
            </a:r>
            <a:r>
              <a:rPr lang="en-US" sz="3400" dirty="0" smtClean="0"/>
              <a:t>   150 </a:t>
            </a:r>
            <a:r>
              <a:rPr lang="en-US" sz="3400" dirty="0" smtClean="0"/>
              <a:t>beds</a:t>
            </a:r>
          </a:p>
          <a:p>
            <a:pPr algn="just"/>
            <a:r>
              <a:rPr lang="en-US" sz="3400" dirty="0" smtClean="0"/>
              <a:t>Orthonova Hospitals (stage 1  )                   </a:t>
            </a:r>
            <a:r>
              <a:rPr lang="en-US" sz="3400" dirty="0" smtClean="0"/>
              <a:t>   40  </a:t>
            </a:r>
            <a:r>
              <a:rPr lang="en-US" sz="3400" dirty="0" smtClean="0"/>
              <a:t>beds</a:t>
            </a:r>
          </a:p>
          <a:p>
            <a:pPr algn="just"/>
            <a:r>
              <a:rPr lang="en-US" sz="3400" dirty="0" smtClean="0"/>
              <a:t>GB Pant( stage 2  )                                          </a:t>
            </a:r>
            <a:r>
              <a:rPr lang="en-US" sz="3400" dirty="0" smtClean="0"/>
              <a:t>   613 </a:t>
            </a:r>
            <a:r>
              <a:rPr lang="en-US" sz="3400" dirty="0" smtClean="0"/>
              <a:t>beds</a:t>
            </a:r>
          </a:p>
          <a:p>
            <a:pPr algn="just"/>
            <a:r>
              <a:rPr lang="en-US" sz="3400" dirty="0" smtClean="0"/>
              <a:t>Prakash (stage 3   )                                         </a:t>
            </a:r>
            <a:r>
              <a:rPr lang="en-US" sz="3400" dirty="0" smtClean="0"/>
              <a:t>   100 </a:t>
            </a:r>
            <a:r>
              <a:rPr lang="en-US" sz="3400" dirty="0" smtClean="0"/>
              <a:t>beds</a:t>
            </a:r>
          </a:p>
          <a:p>
            <a:pPr algn="just"/>
            <a:r>
              <a:rPr lang="en-US" sz="3400" dirty="0" smtClean="0"/>
              <a:t>Vinayak hospital( stage 3   )                          </a:t>
            </a:r>
            <a:r>
              <a:rPr lang="en-US" sz="3400" dirty="0" smtClean="0"/>
              <a:t>   45 </a:t>
            </a:r>
            <a:r>
              <a:rPr lang="en-US" sz="3400" dirty="0" smtClean="0"/>
              <a:t>beds</a:t>
            </a:r>
          </a:p>
          <a:p>
            <a:pPr algn="just"/>
            <a:r>
              <a:rPr lang="en-US" sz="3400" dirty="0" smtClean="0"/>
              <a:t>Bansal Hospital( stage 3  )                             </a:t>
            </a:r>
            <a:r>
              <a:rPr lang="en-US" sz="3400" dirty="0" smtClean="0"/>
              <a:t>   50 </a:t>
            </a:r>
            <a:r>
              <a:rPr lang="en-US" sz="3400" dirty="0" smtClean="0"/>
              <a:t> beds </a:t>
            </a:r>
            <a:endParaRPr lang="en-US" sz="3400" dirty="0" smtClean="0"/>
          </a:p>
          <a:p>
            <a:pPr algn="just"/>
            <a:r>
              <a:rPr lang="en-US" sz="3400" dirty="0" smtClean="0"/>
              <a:t>Center for sight( stage 3 )                            </a:t>
            </a:r>
            <a:r>
              <a:rPr lang="en-US" sz="3400" dirty="0" smtClean="0"/>
              <a:t>     4   </a:t>
            </a:r>
            <a:r>
              <a:rPr lang="en-US" sz="3400" dirty="0" smtClean="0"/>
              <a:t>beds</a:t>
            </a:r>
          </a:p>
          <a:p>
            <a:pPr algn="just"/>
            <a:r>
              <a:rPr lang="en-US" sz="3400" dirty="0" smtClean="0"/>
              <a:t>Jaipur Golden( stage 3 )                                     </a:t>
            </a:r>
            <a:r>
              <a:rPr lang="en-US" sz="3400" dirty="0" smtClean="0"/>
              <a:t>120 </a:t>
            </a:r>
            <a:r>
              <a:rPr lang="en-US" sz="3400" dirty="0" smtClean="0"/>
              <a:t>beds</a:t>
            </a:r>
          </a:p>
          <a:p>
            <a:pPr algn="just"/>
            <a:r>
              <a:rPr lang="en-US" sz="3400" dirty="0" smtClean="0"/>
              <a:t>Action balaji (stage 3 </a:t>
            </a:r>
            <a:r>
              <a:rPr lang="en-US" sz="3400" dirty="0" smtClean="0"/>
              <a:t>     </a:t>
            </a:r>
            <a:r>
              <a:rPr lang="en-US" sz="3400" dirty="0" smtClean="0"/>
              <a:t>)                                    </a:t>
            </a:r>
            <a:r>
              <a:rPr lang="en-US" sz="3400" dirty="0" smtClean="0"/>
              <a:t>600 </a:t>
            </a:r>
            <a:r>
              <a:rPr lang="en-US" sz="3400" dirty="0" smtClean="0"/>
              <a:t>beds</a:t>
            </a:r>
          </a:p>
          <a:p>
            <a:pPr algn="just"/>
            <a:r>
              <a:rPr lang="en-US" sz="3400" dirty="0" smtClean="0"/>
              <a:t>Kalyani hospital( stage 3  )                                 </a:t>
            </a:r>
            <a:r>
              <a:rPr lang="en-US" sz="3400" dirty="0" smtClean="0"/>
              <a:t>125  </a:t>
            </a:r>
            <a:r>
              <a:rPr lang="en-US" sz="3400" dirty="0" smtClean="0"/>
              <a:t>beds</a:t>
            </a:r>
          </a:p>
          <a:p>
            <a:pPr algn="just"/>
            <a:endParaRPr lang="en-US" sz="1400" dirty="0" smtClean="0"/>
          </a:p>
          <a:p>
            <a:pPr algn="just"/>
            <a:endParaRPr lang="en-US" sz="1500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18</a:t>
            </a:fld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en-US" sz="2800" dirty="0" smtClean="0"/>
              <a:t>Delhi Heart &amp; Lung Institute (stage 3  )            101 beds</a:t>
            </a:r>
          </a:p>
          <a:p>
            <a:pPr algn="just"/>
            <a:r>
              <a:rPr lang="en-US" sz="2800" dirty="0" err="1" smtClean="0"/>
              <a:t>Umkal</a:t>
            </a:r>
            <a:r>
              <a:rPr lang="en-US" sz="2800" dirty="0" smtClean="0"/>
              <a:t>  hospital  (stage 3     )                               150  beds</a:t>
            </a:r>
          </a:p>
          <a:p>
            <a:pPr algn="just"/>
            <a:r>
              <a:rPr lang="en-US" sz="2800" dirty="0" err="1" smtClean="0"/>
              <a:t>Bhagat</a:t>
            </a:r>
            <a:r>
              <a:rPr lang="en-US" sz="2800" dirty="0" smtClean="0"/>
              <a:t> hospital (stage 3    )                                120 beds</a:t>
            </a:r>
          </a:p>
          <a:p>
            <a:pPr algn="just"/>
            <a:r>
              <a:rPr lang="en-US" sz="2800" dirty="0" smtClean="0"/>
              <a:t>MGS hospital (stage 3 )                                       110 beds</a:t>
            </a:r>
          </a:p>
          <a:p>
            <a:pPr algn="just"/>
            <a:r>
              <a:rPr lang="en-US" sz="2800" dirty="0" smtClean="0"/>
              <a:t>Maharaja </a:t>
            </a:r>
            <a:r>
              <a:rPr lang="en-US" sz="2800" dirty="0" err="1" smtClean="0"/>
              <a:t>Agarseen</a:t>
            </a:r>
            <a:r>
              <a:rPr lang="en-US" sz="2800" dirty="0" smtClean="0"/>
              <a:t>  (stage 3   )                          380 beds</a:t>
            </a:r>
          </a:p>
          <a:p>
            <a:pPr algn="just"/>
            <a:r>
              <a:rPr lang="en-US" sz="2800" dirty="0" err="1" smtClean="0"/>
              <a:t>Kukreja</a:t>
            </a:r>
            <a:r>
              <a:rPr lang="en-US" sz="2800" dirty="0" smtClean="0"/>
              <a:t> hospital ( stage 3    )                              110 beds</a:t>
            </a:r>
          </a:p>
          <a:p>
            <a:pPr algn="just"/>
            <a:r>
              <a:rPr lang="en-US" sz="2800" dirty="0" smtClean="0"/>
              <a:t>Ridge Heart Institute( stage 3   )                        180 beds</a:t>
            </a:r>
          </a:p>
          <a:p>
            <a:pPr algn="just"/>
            <a:r>
              <a:rPr lang="en-US" sz="2800" dirty="0" smtClean="0"/>
              <a:t>National Heart Institute (stage 3  )                    104  beds</a:t>
            </a:r>
          </a:p>
          <a:p>
            <a:pPr algn="just"/>
            <a:r>
              <a:rPr lang="en-US" sz="2800" dirty="0" smtClean="0"/>
              <a:t>Rockland hospital (stage 4     )                            100 beds</a:t>
            </a:r>
          </a:p>
          <a:p>
            <a:pPr algn="just"/>
            <a:r>
              <a:rPr lang="en-US" sz="2800" dirty="0" smtClean="0"/>
              <a:t>Columbia Asia (stage 4      )                                 90 beds</a:t>
            </a:r>
          </a:p>
          <a:p>
            <a:pPr algn="just"/>
            <a:r>
              <a:rPr lang="en-US" sz="2800" dirty="0" smtClean="0"/>
              <a:t>Artemis Hospital (stage 4)                                   300 beds</a:t>
            </a:r>
          </a:p>
          <a:p>
            <a:pPr algn="just"/>
            <a:r>
              <a:rPr lang="en-US" sz="2800" dirty="0" err="1" smtClean="0"/>
              <a:t>Paras</a:t>
            </a:r>
            <a:r>
              <a:rPr lang="en-US" sz="2800" dirty="0" smtClean="0"/>
              <a:t> Hospital (stage 4  )                                     250  beds</a:t>
            </a:r>
          </a:p>
          <a:p>
            <a:pPr algn="just"/>
            <a:r>
              <a:rPr lang="en-US" sz="2800" dirty="0" err="1" smtClean="0"/>
              <a:t>Yashoda</a:t>
            </a:r>
            <a:r>
              <a:rPr lang="en-US" sz="2800" dirty="0" smtClean="0"/>
              <a:t> hospital (stage 4   )                               300 beds</a:t>
            </a:r>
          </a:p>
          <a:p>
            <a:pPr algn="just"/>
            <a:r>
              <a:rPr lang="en-US" sz="2800" dirty="0" smtClean="0"/>
              <a:t>Park Hospital (stage 5   )                                      304 beds</a:t>
            </a:r>
          </a:p>
          <a:p>
            <a:pPr algn="just"/>
            <a:r>
              <a:rPr lang="en-US" sz="2800" dirty="0" smtClean="0"/>
              <a:t>B.L </a:t>
            </a:r>
            <a:r>
              <a:rPr lang="en-US" sz="2800" dirty="0" err="1" smtClean="0"/>
              <a:t>Kapoor</a:t>
            </a:r>
            <a:r>
              <a:rPr lang="en-US" sz="2800" dirty="0" smtClean="0"/>
              <a:t> Hospital (stage 5  )                           308 beds</a:t>
            </a:r>
          </a:p>
          <a:p>
            <a:pPr algn="just"/>
            <a:r>
              <a:rPr lang="en-US" sz="2800" dirty="0" err="1" smtClean="0"/>
              <a:t>Ganga</a:t>
            </a:r>
            <a:r>
              <a:rPr lang="en-US" sz="2800" dirty="0" smtClean="0"/>
              <a:t> Ram Hospital (stage 5  )                          650 beds</a:t>
            </a:r>
          </a:p>
          <a:p>
            <a:pPr algn="just"/>
            <a:r>
              <a:rPr lang="en-US" sz="2800" dirty="0" smtClean="0"/>
              <a:t>Rajiv Gandhi hospital  (stage 5)                         241 beds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Hospitals according to stages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sz="2400" dirty="0" smtClean="0"/>
              <a:t>50 % of the hospitals are in stage 3 .</a:t>
            </a:r>
          </a:p>
          <a:p>
            <a:pPr algn="just"/>
            <a:r>
              <a:rPr lang="en-US" sz="2400" dirty="0" smtClean="0"/>
              <a:t>16% are in stage 4 and stage 1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2209800" y="2514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Kasper consultancy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Kasper Consulting, setup in 2008, is an Information Technology and Business consulting firm founded by a group of CIOs, CTOs and experienced management </a:t>
            </a:r>
            <a:r>
              <a:rPr lang="en-US" dirty="0" smtClean="0"/>
              <a:t>professionals to  </a:t>
            </a:r>
            <a:r>
              <a:rPr lang="en-US" dirty="0" smtClean="0"/>
              <a:t>evaluate and recommend the hardware/software for hospitals  based upon there  business needs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 smtClean="0"/>
          </a:p>
        </p:txBody>
      </p:sp>
      <p:pic>
        <p:nvPicPr>
          <p:cNvPr id="4" name="Picture 3" descr="Logo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3733800"/>
            <a:ext cx="4572000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1143000"/>
          </a:xfrm>
        </p:spPr>
        <p:txBody>
          <a:bodyPr/>
          <a:lstStyle/>
          <a:p>
            <a:r>
              <a:rPr lang="en-US" dirty="0" smtClean="0"/>
              <a:t>Stage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Features of Hospitals in stage 1 </a:t>
            </a:r>
          </a:p>
          <a:p>
            <a:pPr algn="just"/>
            <a:r>
              <a:rPr lang="en-US" sz="2000" dirty="0" smtClean="0"/>
              <a:t>They Have </a:t>
            </a:r>
            <a:r>
              <a:rPr lang="en-US" sz="2000" dirty="0" smtClean="0"/>
              <a:t>basic patient registration</a:t>
            </a:r>
          </a:p>
          <a:p>
            <a:pPr algn="just"/>
            <a:r>
              <a:rPr lang="en-US" sz="2000" dirty="0" smtClean="0"/>
              <a:t>They have </a:t>
            </a:r>
            <a:r>
              <a:rPr lang="en-US" sz="2000" dirty="0" smtClean="0"/>
              <a:t>Patient </a:t>
            </a:r>
            <a:r>
              <a:rPr lang="en-US" sz="2000" dirty="0" smtClean="0"/>
              <a:t>appointment </a:t>
            </a:r>
          </a:p>
          <a:p>
            <a:pPr algn="just"/>
            <a:r>
              <a:rPr lang="en-US" sz="2000" dirty="0" smtClean="0"/>
              <a:t> </a:t>
            </a:r>
            <a:r>
              <a:rPr lang="en-US" sz="2000" dirty="0" smtClean="0"/>
              <a:t>T</a:t>
            </a:r>
            <a:r>
              <a:rPr lang="en-US" sz="2000" dirty="0" smtClean="0"/>
              <a:t>hey have Dr </a:t>
            </a:r>
            <a:r>
              <a:rPr lang="en-US" sz="2000" dirty="0" smtClean="0"/>
              <a:t>.scheduling</a:t>
            </a:r>
          </a:p>
          <a:p>
            <a:pPr algn="just"/>
            <a:endParaRPr lang="en-US" sz="1400" dirty="0"/>
          </a:p>
          <a:p>
            <a:pPr algn="just"/>
            <a:r>
              <a:rPr lang="en-US" sz="2000" dirty="0" smtClean="0"/>
              <a:t>List of hospitals in stage 1 </a:t>
            </a:r>
          </a:p>
          <a:p>
            <a:pPr algn="just"/>
            <a:r>
              <a:rPr lang="en-US" sz="2000" dirty="0" smtClean="0"/>
              <a:t>Deen dayal upadhya stage 1                       500bed</a:t>
            </a:r>
          </a:p>
          <a:p>
            <a:pPr algn="just"/>
            <a:r>
              <a:rPr lang="en-US" sz="2000" dirty="0" smtClean="0"/>
              <a:t>Jeevan Mala Hospital  stage 1                   30 beds</a:t>
            </a:r>
          </a:p>
          <a:p>
            <a:pPr algn="just"/>
            <a:r>
              <a:rPr lang="en-US" sz="2000" dirty="0" smtClean="0"/>
              <a:t>Jivodhaya Hospital   stage 1                       45 beds</a:t>
            </a:r>
          </a:p>
          <a:p>
            <a:pPr algn="just"/>
            <a:r>
              <a:rPr lang="en-US" sz="2000" dirty="0" smtClean="0"/>
              <a:t>Kalra Hospital stage 1                                  150 beds</a:t>
            </a:r>
          </a:p>
          <a:p>
            <a:pPr algn="just"/>
            <a:r>
              <a:rPr lang="en-US" sz="2000" dirty="0" smtClean="0"/>
              <a:t>Orthonova Hospitals stage 1                      40  beds</a:t>
            </a:r>
          </a:p>
          <a:p>
            <a:endParaRPr lang="en-US" sz="1400" dirty="0" smtClean="0"/>
          </a:p>
          <a:p>
            <a:endParaRPr lang="en-US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1981200"/>
            <a:ext cx="175260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Features of Hospitals in stage 2</a:t>
            </a:r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smtClean="0"/>
              <a:t>They Hospitals </a:t>
            </a:r>
            <a:r>
              <a:rPr lang="en-US" sz="2000" dirty="0" smtClean="0"/>
              <a:t>having  IT in pharmacy and laboratory .</a:t>
            </a:r>
          </a:p>
          <a:p>
            <a:pPr algn="just"/>
            <a:r>
              <a:rPr lang="en-US" sz="2000" dirty="0" smtClean="0"/>
              <a:t>They have  </a:t>
            </a:r>
            <a:r>
              <a:rPr lang="en-US" sz="2000" dirty="0" smtClean="0"/>
              <a:t>Basic Pacs(Picture Archival and communication system)</a:t>
            </a:r>
          </a:p>
          <a:p>
            <a:pPr algn="just"/>
            <a:endParaRPr lang="en-US" sz="2000" dirty="0" smtClean="0"/>
          </a:p>
          <a:p>
            <a:pPr algn="just"/>
            <a:endParaRPr lang="en-US" sz="2000" dirty="0"/>
          </a:p>
          <a:p>
            <a:pPr algn="just"/>
            <a:r>
              <a:rPr lang="en-US" sz="2000" dirty="0" smtClean="0"/>
              <a:t>List of hospital in stage </a:t>
            </a:r>
            <a:r>
              <a:rPr lang="en-US" sz="2000" dirty="0" smtClean="0"/>
              <a:t>2</a:t>
            </a:r>
          </a:p>
          <a:p>
            <a:pPr algn="just"/>
            <a:r>
              <a:rPr lang="en-US" sz="2000" dirty="0" smtClean="0"/>
              <a:t>GB </a:t>
            </a:r>
            <a:r>
              <a:rPr lang="en-US" sz="2000" dirty="0" smtClean="0"/>
              <a:t>Pant stage 2                                            613 beds</a:t>
            </a:r>
          </a:p>
          <a:p>
            <a:pPr>
              <a:buNone/>
            </a:pPr>
            <a:endParaRPr lang="en-US" sz="14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4648200"/>
            <a:ext cx="11811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3352800"/>
            <a:ext cx="8382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sz="2400" dirty="0" smtClean="0"/>
              <a:t> Feature of Hospitals in stage 3</a:t>
            </a:r>
          </a:p>
          <a:p>
            <a:pPr algn="just"/>
            <a:r>
              <a:rPr lang="en-US" sz="2400" dirty="0" smtClean="0"/>
              <a:t>They Having </a:t>
            </a:r>
            <a:r>
              <a:rPr lang="en-US" sz="2400" dirty="0" smtClean="0"/>
              <a:t>HIS Non clinical modules</a:t>
            </a:r>
          </a:p>
          <a:p>
            <a:pPr algn="just"/>
            <a:r>
              <a:rPr lang="en-US" sz="2400" dirty="0" smtClean="0"/>
              <a:t>They have Inventory </a:t>
            </a:r>
            <a:r>
              <a:rPr lang="en-US" sz="2400" dirty="0" smtClean="0"/>
              <a:t>management through HIS (Hospital information systems ).</a:t>
            </a:r>
          </a:p>
          <a:p>
            <a:pPr algn="just"/>
            <a:r>
              <a:rPr lang="en-US" sz="2400" dirty="0" smtClean="0"/>
              <a:t>They have Patient billing .&amp; Bed allocation.</a:t>
            </a:r>
          </a:p>
          <a:p>
            <a:pPr algn="just"/>
            <a:r>
              <a:rPr lang="en-US" sz="2400" dirty="0" smtClean="0"/>
              <a:t>List of hospital in stage 3</a:t>
            </a:r>
          </a:p>
          <a:p>
            <a:pPr algn="just"/>
            <a:r>
              <a:rPr lang="en-US" sz="2400" dirty="0" err="1" smtClean="0"/>
              <a:t>Prakash</a:t>
            </a:r>
            <a:r>
              <a:rPr lang="en-US" sz="2400" dirty="0" smtClean="0"/>
              <a:t> stage 3                                              100 beds  </a:t>
            </a:r>
          </a:p>
          <a:p>
            <a:pPr algn="just"/>
            <a:r>
              <a:rPr lang="en-US" sz="2400" dirty="0" err="1" smtClean="0"/>
              <a:t>Vinayak</a:t>
            </a:r>
            <a:r>
              <a:rPr lang="en-US" sz="2400" dirty="0" smtClean="0"/>
              <a:t> </a:t>
            </a:r>
            <a:r>
              <a:rPr lang="en-US" sz="2400" dirty="0" smtClean="0"/>
              <a:t>hospital stage 3                              </a:t>
            </a:r>
            <a:r>
              <a:rPr lang="en-US" sz="2400" dirty="0" smtClean="0"/>
              <a:t>  </a:t>
            </a:r>
            <a:r>
              <a:rPr lang="en-US" sz="2400" dirty="0" smtClean="0"/>
              <a:t>45 beds</a:t>
            </a:r>
          </a:p>
          <a:p>
            <a:pPr algn="just"/>
            <a:r>
              <a:rPr lang="en-US" sz="2400" dirty="0" smtClean="0"/>
              <a:t>Bansal Hospital stage 3                                 </a:t>
            </a:r>
            <a:r>
              <a:rPr lang="en-US" sz="2400" dirty="0" smtClean="0"/>
              <a:t> 50 </a:t>
            </a:r>
            <a:r>
              <a:rPr lang="en-US" sz="2400" dirty="0" smtClean="0"/>
              <a:t>beds</a:t>
            </a:r>
          </a:p>
          <a:p>
            <a:pPr algn="just"/>
            <a:r>
              <a:rPr lang="en-US" sz="2400" dirty="0" smtClean="0"/>
              <a:t>Center for sight stage 3                                 4 beds</a:t>
            </a:r>
          </a:p>
          <a:p>
            <a:pPr algn="just"/>
            <a:r>
              <a:rPr lang="en-US" sz="2400" dirty="0" smtClean="0"/>
              <a:t>Jaipur Golden stage 3                                   </a:t>
            </a:r>
            <a:r>
              <a:rPr lang="en-US" sz="2400" dirty="0" smtClean="0"/>
              <a:t> </a:t>
            </a:r>
            <a:r>
              <a:rPr lang="en-US" sz="2400" dirty="0" smtClean="0"/>
              <a:t>120 beds</a:t>
            </a:r>
          </a:p>
          <a:p>
            <a:pPr algn="just"/>
            <a:r>
              <a:rPr lang="en-US" sz="2400" dirty="0" smtClean="0"/>
              <a:t>Action balaji stage </a:t>
            </a:r>
            <a:r>
              <a:rPr lang="en-US" sz="2400" dirty="0" smtClean="0"/>
              <a:t>		           600 </a:t>
            </a:r>
            <a:r>
              <a:rPr lang="en-US" sz="2400" dirty="0" smtClean="0"/>
              <a:t>beds</a:t>
            </a:r>
          </a:p>
          <a:p>
            <a:pPr algn="just"/>
            <a:r>
              <a:rPr lang="en-US" sz="2400" dirty="0" smtClean="0"/>
              <a:t>Kalyani hospital stage 3                                  125  beds</a:t>
            </a:r>
          </a:p>
          <a:p>
            <a:pPr algn="just"/>
            <a:r>
              <a:rPr lang="en-US" sz="2400" dirty="0" smtClean="0"/>
              <a:t>Delhi Heart &amp; Lung Institute stage 3            101 beds</a:t>
            </a:r>
          </a:p>
          <a:p>
            <a:pPr algn="just"/>
            <a:r>
              <a:rPr lang="en-US" sz="2400" dirty="0" smtClean="0"/>
              <a:t>Umkal  stage 3                                                 150  beds</a:t>
            </a:r>
          </a:p>
          <a:p>
            <a:pPr algn="just"/>
            <a:r>
              <a:rPr lang="en-US" sz="2400" dirty="0" smtClean="0"/>
              <a:t>Bhagat hospital stage 3                                  120 beds</a:t>
            </a:r>
          </a:p>
          <a:p>
            <a:endParaRPr lang="en-US" sz="1400" dirty="0" smtClean="0"/>
          </a:p>
          <a:p>
            <a:endParaRPr lang="en-US" sz="3600" dirty="0" smtClean="0"/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2971800"/>
            <a:ext cx="121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4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sz="1400" dirty="0" smtClean="0"/>
              <a:t> </a:t>
            </a:r>
            <a:r>
              <a:rPr lang="en-US" sz="1800" dirty="0" smtClean="0"/>
              <a:t>Features of hospitals in stage 4 </a:t>
            </a:r>
          </a:p>
          <a:p>
            <a:pPr algn="just"/>
            <a:r>
              <a:rPr lang="en-US" sz="1800" dirty="0" smtClean="0"/>
              <a:t>They have HIS </a:t>
            </a:r>
            <a:r>
              <a:rPr lang="en-US" sz="1800" dirty="0" smtClean="0"/>
              <a:t>with clinical modules.</a:t>
            </a:r>
          </a:p>
          <a:p>
            <a:pPr algn="just"/>
            <a:r>
              <a:rPr lang="en-US" sz="1800" dirty="0" smtClean="0"/>
              <a:t>They have Medication </a:t>
            </a:r>
            <a:r>
              <a:rPr lang="en-US" sz="1800" dirty="0" smtClean="0"/>
              <a:t>orders .</a:t>
            </a:r>
          </a:p>
          <a:p>
            <a:pPr algn="just"/>
            <a:r>
              <a:rPr lang="en-US" sz="1800" dirty="0" smtClean="0"/>
              <a:t>They have CDSS </a:t>
            </a:r>
            <a:r>
              <a:rPr lang="en-US" sz="1800" dirty="0" smtClean="0"/>
              <a:t>clinical decision support systems .</a:t>
            </a:r>
          </a:p>
          <a:p>
            <a:pPr algn="just"/>
            <a:r>
              <a:rPr lang="en-US" sz="1800" dirty="0" smtClean="0"/>
              <a:t>List of hospital in stage 4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Rockland hospital stage 4                                 100 beds</a:t>
            </a:r>
          </a:p>
          <a:p>
            <a:pPr algn="just"/>
            <a:r>
              <a:rPr lang="en-US" sz="1800" dirty="0" smtClean="0"/>
              <a:t>Columbia Asia stage 4                                        90 beds</a:t>
            </a:r>
          </a:p>
          <a:p>
            <a:pPr algn="just"/>
            <a:r>
              <a:rPr lang="en-US" sz="1800" dirty="0" smtClean="0"/>
              <a:t>Artemis Hospital stage 4                                   </a:t>
            </a:r>
            <a:r>
              <a:rPr lang="en-US" sz="1800" dirty="0" smtClean="0"/>
              <a:t> </a:t>
            </a:r>
            <a:r>
              <a:rPr lang="en-US" sz="1800" dirty="0" smtClean="0"/>
              <a:t>300 beds</a:t>
            </a:r>
          </a:p>
          <a:p>
            <a:pPr algn="just"/>
            <a:r>
              <a:rPr lang="en-US" sz="1800" dirty="0" smtClean="0"/>
              <a:t>Paras Hospital stage 4                                        </a:t>
            </a:r>
            <a:r>
              <a:rPr lang="en-US" sz="1800" dirty="0" smtClean="0"/>
              <a:t>250  </a:t>
            </a:r>
            <a:r>
              <a:rPr lang="en-US" sz="1800" dirty="0" smtClean="0"/>
              <a:t>beds</a:t>
            </a:r>
          </a:p>
          <a:p>
            <a:pPr algn="just"/>
            <a:r>
              <a:rPr lang="en-US" sz="1800" dirty="0" smtClean="0"/>
              <a:t>Yashoda hospital stage 4                                   300 beds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Stage 5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400" dirty="0" smtClean="0"/>
              <a:t> </a:t>
            </a:r>
            <a:r>
              <a:rPr lang="en-US" sz="1400" dirty="0" smtClean="0"/>
              <a:t>Feature s of hospitals in stage 5 </a:t>
            </a:r>
          </a:p>
          <a:p>
            <a:pPr algn="just"/>
            <a:r>
              <a:rPr lang="en-US" sz="1400" dirty="0" smtClean="0"/>
              <a:t>They have CPOE</a:t>
            </a:r>
            <a:r>
              <a:rPr lang="en-US" sz="1400" dirty="0" smtClean="0"/>
              <a:t>( </a:t>
            </a:r>
            <a:r>
              <a:rPr lang="en-US" sz="1400" dirty="0" err="1" smtClean="0"/>
              <a:t>Computerised</a:t>
            </a:r>
            <a:r>
              <a:rPr lang="en-US" sz="1400" dirty="0" smtClean="0"/>
              <a:t>  Physician order entry)</a:t>
            </a:r>
          </a:p>
          <a:p>
            <a:pPr algn="just"/>
            <a:r>
              <a:rPr lang="en-US" sz="1400" dirty="0" smtClean="0"/>
              <a:t>They have </a:t>
            </a:r>
            <a:r>
              <a:rPr lang="en-US" sz="1400" dirty="0" err="1" smtClean="0"/>
              <a:t>Pacs</a:t>
            </a:r>
            <a:r>
              <a:rPr lang="en-US" sz="1400" dirty="0" smtClean="0"/>
              <a:t> </a:t>
            </a:r>
            <a:r>
              <a:rPr lang="en-US" sz="1400" dirty="0" smtClean="0"/>
              <a:t>FULL</a:t>
            </a:r>
          </a:p>
          <a:p>
            <a:pPr algn="just"/>
            <a:r>
              <a:rPr lang="en-US" sz="1400" dirty="0" smtClean="0"/>
              <a:t>They have BCMA </a:t>
            </a:r>
            <a:r>
              <a:rPr lang="en-US" sz="1400" dirty="0" smtClean="0"/>
              <a:t>(Bar coded medication administration)</a:t>
            </a:r>
          </a:p>
          <a:p>
            <a:pPr algn="just"/>
            <a:r>
              <a:rPr lang="en-US" sz="1400" dirty="0" smtClean="0"/>
              <a:t>They have ERP  </a:t>
            </a:r>
            <a:r>
              <a:rPr lang="en-US" sz="1400" dirty="0" smtClean="0"/>
              <a:t>Enterprise resource planning (ERP) systems integrate management information across an entire organization, embracing finance , sales and service etc. ERP systems has an integrated software  application</a:t>
            </a:r>
          </a:p>
          <a:p>
            <a:pPr algn="just"/>
            <a:r>
              <a:rPr lang="en-US" sz="1400" dirty="0" smtClean="0"/>
              <a:t>Hospitals in stage 5 are :</a:t>
            </a:r>
          </a:p>
          <a:p>
            <a:pPr algn="just"/>
            <a:r>
              <a:rPr lang="en-US" sz="1400" dirty="0" smtClean="0"/>
              <a:t>Park Hospital stage 5                                                   304 beds</a:t>
            </a:r>
          </a:p>
          <a:p>
            <a:pPr algn="just"/>
            <a:r>
              <a:rPr lang="en-US" sz="1400" dirty="0" smtClean="0"/>
              <a:t>B.L Kapoor Hospital stage 5( due to  cpoe    )             308 beds</a:t>
            </a:r>
          </a:p>
          <a:p>
            <a:pPr algn="just"/>
            <a:r>
              <a:rPr lang="en-US" sz="1400" dirty="0" smtClean="0"/>
              <a:t>Ganga Ram Hospital stage 5                                        650 beds</a:t>
            </a:r>
          </a:p>
          <a:p>
            <a:pPr algn="just"/>
            <a:endParaRPr lang="en-US" sz="1400" dirty="0" smtClean="0"/>
          </a:p>
          <a:p>
            <a:pPr algn="just"/>
            <a:r>
              <a:rPr lang="en-US" sz="1400" dirty="0" smtClean="0"/>
              <a:t>Rajiv Gandhi hospital  stage  (due to   cpoe,pacs )   241 beds</a:t>
            </a:r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4038600"/>
            <a:ext cx="1828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3124200"/>
            <a:ext cx="8286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ended questions analysis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sz="2400" dirty="0" smtClean="0"/>
              <a:t>Challenges faced by hospitals are </a:t>
            </a:r>
            <a:r>
              <a:rPr lang="en-US" sz="2400" dirty="0" smtClean="0"/>
              <a:t>:-</a:t>
            </a:r>
          </a:p>
          <a:p>
            <a:pPr algn="just"/>
            <a:r>
              <a:rPr lang="en-US" sz="2400" dirty="0" smtClean="0"/>
              <a:t>New </a:t>
            </a:r>
            <a:r>
              <a:rPr lang="en-US" sz="2400" dirty="0" smtClean="0"/>
              <a:t>Recruits training on systems .</a:t>
            </a:r>
          </a:p>
          <a:p>
            <a:pPr algn="just"/>
            <a:r>
              <a:rPr lang="en-US" sz="2400" dirty="0" smtClean="0"/>
              <a:t>Dr. adoption of IT systems.</a:t>
            </a:r>
          </a:p>
          <a:p>
            <a:pPr algn="just"/>
            <a:r>
              <a:rPr lang="en-US" sz="2400" dirty="0" smtClean="0"/>
              <a:t>Integration of various system in hospitals</a:t>
            </a:r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pPr>
              <a:buNone/>
            </a:pPr>
            <a:r>
              <a:rPr lang="en-US" sz="1400" dirty="0" smtClean="0"/>
              <a:t> 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https://encrypted-tbn1.google.com/images?q=tbn:ANd9GcQcoq1nxannG81s5ZVrdZ3XkOHv1rrY4dBMzcZGABk-FIRYiHx71O43e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3581400"/>
            <a:ext cx="1676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Technology used in hospitals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en-US" sz="2400" dirty="0"/>
          </a:p>
          <a:p>
            <a:pPr algn="just"/>
            <a:r>
              <a:rPr lang="en-US" sz="2400" dirty="0" smtClean="0"/>
              <a:t>Hospitals using medical transcription 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lvl="1" algn="just"/>
            <a:r>
              <a:rPr lang="en-US" sz="2400" dirty="0" smtClean="0"/>
              <a:t>Kalyani </a:t>
            </a:r>
          </a:p>
          <a:p>
            <a:pPr lvl="1" algn="just"/>
            <a:r>
              <a:rPr lang="en-US" sz="2400" dirty="0" smtClean="0"/>
              <a:t>Jaipur Golden </a:t>
            </a:r>
          </a:p>
          <a:p>
            <a:pPr lvl="1" algn="just"/>
            <a:r>
              <a:rPr lang="en-US" sz="2400" dirty="0" smtClean="0"/>
              <a:t>Action balaji</a:t>
            </a:r>
          </a:p>
          <a:p>
            <a:pPr lvl="1" algn="just"/>
            <a:r>
              <a:rPr lang="en-US" sz="2400" dirty="0" smtClean="0"/>
              <a:t>Park hospital		</a:t>
            </a:r>
          </a:p>
          <a:p>
            <a:pPr lvl="1" algn="just"/>
            <a:r>
              <a:rPr lang="en-US" sz="2400" dirty="0" smtClean="0"/>
              <a:t>Bansal hospital</a:t>
            </a:r>
            <a:endParaRPr lang="en-US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vendors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sz="2400" dirty="0" smtClean="0"/>
              <a:t>In Delhi NCR major health IT players</a:t>
            </a:r>
          </a:p>
          <a:p>
            <a:pPr algn="just"/>
            <a:r>
              <a:rPr lang="en-US" sz="2400" dirty="0" smtClean="0"/>
              <a:t>Akhil systems and accurate been majorly implemented In Delhi NCR hospitals 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133600" y="2971800"/>
          <a:ext cx="45720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 you feel the need of IT in labs </a:t>
            </a:r>
            <a:br>
              <a:rPr lang="en-US" dirty="0" smtClean="0"/>
            </a:br>
            <a:r>
              <a:rPr lang="en-US" dirty="0" smtClean="0"/>
              <a:t>and radiology ?( For stage1hospitals)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95400" y="2895600"/>
          <a:ext cx="7010400" cy="2667000"/>
        </p:xfrm>
        <a:graphic>
          <a:graphicData uri="http://schemas.openxmlformats.org/drawingml/2006/table">
            <a:tbl>
              <a:tblPr/>
              <a:tblGrid>
                <a:gridCol w="3707580"/>
                <a:gridCol w="3302820"/>
              </a:tblGrid>
              <a:tr h="6545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Feel the need of IT in lab &amp;radiology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Name of Hospitals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332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Jiyodhya,Jeevanmala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5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kalra hospital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5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can't say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orthonova,deen dayal upadhya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Stage1,Are you satisfied with your</a:t>
            </a:r>
            <a:br>
              <a:rPr lang="en-US" dirty="0" smtClean="0"/>
            </a:br>
            <a:r>
              <a:rPr lang="en-US" dirty="0" smtClean="0"/>
              <a:t>inventory management .system?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0DF0D-F284-4B76-812E-54E31ADDD2ED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dirty="0" smtClean="0"/>
              <a:t> Hospitals saying yes were Jeevanmala,Kalra and orthonova Hospital. </a:t>
            </a:r>
          </a:p>
          <a:p>
            <a:r>
              <a:rPr lang="en-US" dirty="0" smtClean="0"/>
              <a:t>2 Hospitals saying can’t say were  Deendayal and Jiyodhaya hospital.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946666" y="4082534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No. of Hospitals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086600" y="5638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N=5</a:t>
            </a:r>
            <a:endParaRPr lang="en-US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2133600" y="3048000"/>
          <a:ext cx="49530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of study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just"/>
            <a:r>
              <a:rPr lang="en-US" sz="3600" dirty="0" smtClean="0"/>
              <a:t>To assess the hospital IT landscape in Delhi- NCR Region.</a:t>
            </a:r>
          </a:p>
          <a:p>
            <a:pPr lvl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4876800"/>
            <a:ext cx="1171575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Stage1,Are you satisfied with TAT in your </a:t>
            </a:r>
            <a:br>
              <a:rPr lang="en-US" sz="3200" dirty="0" smtClean="0"/>
            </a:br>
            <a:r>
              <a:rPr lang="en-US" sz="3200" dirty="0" smtClean="0"/>
              <a:t>labs?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0DF0D-F284-4B76-812E-54E31ADDD2ED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371600"/>
            <a:ext cx="7772400" cy="4572000"/>
          </a:xfrm>
        </p:spPr>
        <p:txBody>
          <a:bodyPr/>
          <a:lstStyle/>
          <a:p>
            <a:r>
              <a:rPr lang="en-US" dirty="0" smtClean="0"/>
              <a:t>2 hospitals saying yes were Jeevanmala and Jiyodhaya .</a:t>
            </a:r>
          </a:p>
          <a:p>
            <a:r>
              <a:rPr lang="en-US" dirty="0" smtClean="0"/>
              <a:t>1 hospital saying No was Kalra hospital.</a:t>
            </a:r>
          </a:p>
          <a:p>
            <a:r>
              <a:rPr lang="en-US" dirty="0" smtClean="0"/>
              <a:t>2 Hospitals saying can’t say were Deen dayal and orthonova.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5" name="Chart 4"/>
          <p:cNvGraphicFramePr/>
          <p:nvPr/>
        </p:nvGraphicFramePr>
        <p:xfrm>
          <a:off x="2514600" y="3124200"/>
          <a:ext cx="43434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086600" y="5562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N=5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1251466" y="3777734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No. of Hospitals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 you feel trouble managing your inventory?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0DF0D-F284-4B76-812E-54E31ADDD2ED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Hospitals saying yes are Jeevanmala, Jivodhaya .</a:t>
            </a:r>
          </a:p>
          <a:p>
            <a:r>
              <a:rPr lang="en-US" dirty="0" smtClean="0"/>
              <a:t>Hospitals saying no are  Kalra .</a:t>
            </a:r>
          </a:p>
          <a:p>
            <a:r>
              <a:rPr lang="en-US" dirty="0" smtClean="0"/>
              <a:t>Hospitals saying can’t say  Deendayal ,Orthonova .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2286000" y="31242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 rot="16200000">
            <a:off x="870466" y="4044434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No. of Hospitals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086600" y="5562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N=5</a:t>
            </a:r>
            <a:endParaRPr lang="en-US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0DF0D-F284-4B76-812E-54E31ADDD2ED}" type="slidenum">
              <a:rPr lang="en-US" smtClean="0"/>
              <a:pPr/>
              <a:t>32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1905000" y="1066800"/>
          <a:ext cx="6557041" cy="5536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1752600" y="381000"/>
            <a:ext cx="58674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Stage 2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83367" y="4143343"/>
            <a:ext cx="3810000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Rating</a:t>
            </a:r>
            <a:r>
              <a:rPr lang="en-US" sz="2000" baseline="0" dirty="0"/>
              <a:t> scale</a:t>
            </a:r>
            <a:endParaRPr lang="en-US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Stage 3,Do you think HIS system has helped in improving quality of care?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D0DF0D-F284-4B76-812E-54E31ADDD2ED}" type="slidenum">
              <a:rPr lang="en-US" smtClean="0"/>
              <a:pPr/>
              <a:t>33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1143000" y="1600200"/>
          <a:ext cx="54864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 rot="16200000">
            <a:off x="-292584" y="2654784"/>
            <a:ext cx="2209800" cy="40543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Rating</a:t>
            </a:r>
            <a:r>
              <a:rPr lang="en-US" sz="2000" baseline="0" dirty="0"/>
              <a:t> scale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609600" y="5943600"/>
            <a:ext cx="75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Scale 1=strongly disagree,2disgaree,3=can’t say,4=agree,5=strongly agree.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Stage3, Do you think your HIS should have feature of clinical and medication orders?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D0DF0D-F284-4B76-812E-54E31ADDD2ED}" type="slidenum">
              <a:rPr lang="en-US" smtClean="0"/>
              <a:pPr/>
              <a:t>34</a:t>
            </a:fld>
            <a:endParaRPr lang="en-US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"/>
          </p:nvPr>
        </p:nvGraphicFramePr>
        <p:xfrm>
          <a:off x="1524000" y="1676400"/>
          <a:ext cx="7620000" cy="4449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 rot="16200000">
            <a:off x="-381908" y="3429908"/>
            <a:ext cx="2388448" cy="40543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Rating</a:t>
            </a:r>
            <a:r>
              <a:rPr lang="en-US" sz="2000" baseline="0" dirty="0"/>
              <a:t> scale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609600" y="5943600"/>
            <a:ext cx="75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Scale 1=strongly disagree,2disgaree,3=can’t say,4=agree,5=strongly agree.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Stage 3,Would you like to incorporate basic CDSS (such as allergy info, drug-drug interaction) ?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D0DF0D-F284-4B76-812E-54E31ADDD2ED}" type="slidenum">
              <a:rPr lang="en-US" smtClean="0"/>
              <a:pPr/>
              <a:t>35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990600" y="1752600"/>
          <a:ext cx="70866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 rot="16200000">
            <a:off x="-724808" y="3087008"/>
            <a:ext cx="3074248" cy="40543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Rating</a:t>
            </a:r>
            <a:r>
              <a:rPr lang="en-US" sz="2000" baseline="0" dirty="0"/>
              <a:t> scale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 rot="10800000" flipV="1">
            <a:off x="2057400" y="5928477"/>
            <a:ext cx="480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Scale 1=strongly disagree,2disgaree,3=can’t say,4=agree,5=strongly agree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Stage 3,Do you think the HIS system has helped in improving operational efficiency</a:t>
            </a:r>
            <a:r>
              <a:rPr lang="en-US" sz="3200" dirty="0"/>
              <a:t>?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D0DF0D-F284-4B76-812E-54E31ADDD2ED}" type="slidenum">
              <a:rPr lang="en-US" smtClean="0"/>
              <a:pPr/>
              <a:t>36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2271713" y="2057400"/>
          <a:ext cx="6872287" cy="3929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235974" y="6019801"/>
            <a:ext cx="77650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Scale 1=strongly disagree,2disgaree,3=can’t say,4=agree,5=strongly agree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-13124" y="3432569"/>
            <a:ext cx="2388448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Rating</a:t>
            </a:r>
            <a:r>
              <a:rPr lang="en-US" sz="2000" baseline="0" dirty="0"/>
              <a:t> scale</a:t>
            </a:r>
            <a:endParaRPr lang="en-US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</a:t>
            </a:r>
            <a:r>
              <a:rPr lang="en-US" sz="3200" dirty="0" smtClean="0"/>
              <a:t>tage 3 ,Please rate the proficiency of staff using IT systems?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D0DF0D-F284-4B76-812E-54E31ADDD2ED}" type="slidenum">
              <a:rPr lang="en-US" smtClean="0"/>
              <a:pPr/>
              <a:t>37</a:t>
            </a:fld>
            <a:endParaRPr lang="en-US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1"/>
          </p:nvPr>
        </p:nvGraphicFramePr>
        <p:xfrm>
          <a:off x="0" y="1371600"/>
          <a:ext cx="8229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 rot="10800000" flipV="1">
            <a:off x="533400" y="6084331"/>
            <a:ext cx="7391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Scale 1=strongly disagree,2disgaree,3=can’tsay,4=agree,5=strongly agree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-13124" y="3432569"/>
            <a:ext cx="2388448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Rating</a:t>
            </a:r>
            <a:r>
              <a:rPr lang="en-US" sz="2000" baseline="0" dirty="0"/>
              <a:t> scale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914400" y="5333999"/>
            <a:ext cx="62533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80 % staff proficient with IT System .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S</a:t>
            </a:r>
            <a:r>
              <a:rPr lang="en-US" sz="3200" dirty="0" smtClean="0"/>
              <a:t>tage 4 ,Do you think the IT system has helped in improving operational efficiency? 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All hospitals in stage 4 agree on this point here.</a:t>
            </a:r>
            <a:endParaRPr lang="en-US" sz="24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438400" y="3276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1143000" y="6019800"/>
            <a:ext cx="7239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Scale 1=strongly disagree,2disgaree,3=can’t say,4=agree,5=strongly agree.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</a:t>
            </a:r>
            <a:r>
              <a:rPr lang="en-US" sz="3200" dirty="0" smtClean="0"/>
              <a:t>tage 4 ,How much comfortable are you with the current IT systems?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D0DF0D-F284-4B76-812E-54E31ADDD2ED}" type="slidenum">
              <a:rPr lang="en-US" smtClean="0"/>
              <a:pPr/>
              <a:t>39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1752600" y="1447800"/>
          <a:ext cx="73914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1143000" y="6019800"/>
            <a:ext cx="7239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Scale 1=strongly disagree,2disgaree,3=can’t say,4=agree,5=strongly agree.</a:t>
            </a:r>
          </a:p>
        </p:txBody>
      </p:sp>
      <p:sp>
        <p:nvSpPr>
          <p:cNvPr id="8" name="TextBox 7"/>
          <p:cNvSpPr txBox="1"/>
          <p:nvPr/>
        </p:nvSpPr>
        <p:spPr>
          <a:xfrm rot="16200000">
            <a:off x="-13124" y="3432569"/>
            <a:ext cx="2388448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Rating</a:t>
            </a:r>
            <a:r>
              <a:rPr lang="en-US" sz="2000" baseline="0" dirty="0"/>
              <a:t> scale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914400" y="5598826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80% of hospitals here are comfortable with the IT systems.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Healthcare Landscape in Delhi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Delhi NCR is </a:t>
            </a:r>
            <a:r>
              <a:rPr lang="en-US" sz="3600" dirty="0" smtClean="0"/>
              <a:t>the hub </a:t>
            </a:r>
            <a:r>
              <a:rPr lang="en-US" sz="3600" dirty="0" smtClean="0"/>
              <a:t>of </a:t>
            </a:r>
            <a:r>
              <a:rPr lang="en-US" sz="3600" dirty="0" smtClean="0"/>
              <a:t>India’s  </a:t>
            </a:r>
            <a:r>
              <a:rPr lang="en-US" sz="3600" dirty="0" smtClean="0"/>
              <a:t>best hospitals and </a:t>
            </a:r>
            <a:r>
              <a:rPr lang="en-US" sz="3600" dirty="0" smtClean="0"/>
              <a:t>therefore </a:t>
            </a:r>
            <a:r>
              <a:rPr lang="en-US" sz="3600" dirty="0" smtClean="0"/>
              <a:t>attracts </a:t>
            </a:r>
            <a:r>
              <a:rPr lang="en-US" sz="3600" dirty="0" smtClean="0"/>
              <a:t>many patients from </a:t>
            </a:r>
            <a:r>
              <a:rPr lang="en-US" sz="3600" dirty="0" smtClean="0"/>
              <a:t>around the globe </a:t>
            </a:r>
            <a:r>
              <a:rPr lang="en-US" sz="3600" dirty="0" smtClean="0"/>
              <a:t>.</a:t>
            </a:r>
          </a:p>
          <a:p>
            <a:endParaRPr lang="en-US" sz="3600" dirty="0" smtClean="0"/>
          </a:p>
          <a:p>
            <a:r>
              <a:rPr lang="en-US" sz="3600" dirty="0" smtClean="0"/>
              <a:t>Landscape of </a:t>
            </a:r>
            <a:r>
              <a:rPr lang="en-US" sz="3600" dirty="0" smtClean="0"/>
              <a:t>E.M.R  </a:t>
            </a:r>
            <a:r>
              <a:rPr lang="en-US" sz="3600" dirty="0" smtClean="0"/>
              <a:t>in Delhi/NCR is at a stage </a:t>
            </a:r>
            <a:r>
              <a:rPr lang="en-US" sz="3600" dirty="0" smtClean="0"/>
              <a:t>,where  </a:t>
            </a:r>
            <a:r>
              <a:rPr lang="en-US" sz="3600" dirty="0" smtClean="0"/>
              <a:t>most of the hospitals have only </a:t>
            </a:r>
            <a:r>
              <a:rPr lang="en-US" sz="3600" dirty="0" smtClean="0"/>
              <a:t>H.I.S(without </a:t>
            </a:r>
            <a:r>
              <a:rPr lang="en-US" sz="3600" dirty="0" smtClean="0"/>
              <a:t>clinical modules).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Stage 5,Do you think the IT system has helped in improving operational efficiency?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D0DF0D-F284-4B76-812E-54E31ADDD2ED}" type="slidenum">
              <a:rPr lang="en-US" smtClean="0"/>
              <a:pPr/>
              <a:t>40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1209675" y="1814513"/>
          <a:ext cx="7934325" cy="4052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1143000" y="6019800"/>
            <a:ext cx="7239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Scale 1=strongly disagree,2disgaree,3=can’t say,4=agree,5=strongly agree.</a:t>
            </a:r>
          </a:p>
        </p:txBody>
      </p:sp>
      <p:sp>
        <p:nvSpPr>
          <p:cNvPr id="7" name="TextBox 6"/>
          <p:cNvSpPr txBox="1"/>
          <p:nvPr/>
        </p:nvSpPr>
        <p:spPr>
          <a:xfrm rot="16200000">
            <a:off x="-934885" y="3356367"/>
            <a:ext cx="2540846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Rating</a:t>
            </a:r>
            <a:r>
              <a:rPr lang="en-US" sz="2000" baseline="0" dirty="0"/>
              <a:t> scale</a:t>
            </a:r>
            <a:endParaRPr lang="en-US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Stage5,Rate your modified workflows against old practices without IT systems?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D0DF0D-F284-4B76-812E-54E31ADDD2ED}" type="slidenum">
              <a:rPr lang="en-US" smtClean="0"/>
              <a:pPr/>
              <a:t>41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2133600" y="1981200"/>
          <a:ext cx="7010400" cy="4144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1143000" y="6019800"/>
            <a:ext cx="7239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Scale 1=strongly disagree,2disgaree,3=can’t say,4=agree,5=strongly agree.</a:t>
            </a:r>
          </a:p>
        </p:txBody>
      </p:sp>
      <p:sp>
        <p:nvSpPr>
          <p:cNvPr id="7" name="TextBox 6"/>
          <p:cNvSpPr txBox="1"/>
          <p:nvPr/>
        </p:nvSpPr>
        <p:spPr>
          <a:xfrm rot="16200000">
            <a:off x="-89078" y="3508764"/>
            <a:ext cx="2236045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Rating</a:t>
            </a:r>
            <a:r>
              <a:rPr lang="en-US" sz="2000" baseline="0" dirty="0"/>
              <a:t> scale</a:t>
            </a:r>
            <a:endParaRPr lang="en-US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0-100 Bed Range v/s stage Analysis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D0DF0D-F284-4B76-812E-54E31ADDD2ED}" type="slidenum">
              <a:rPr lang="en-US" smtClean="0"/>
              <a:pPr/>
              <a:t>42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1447800" y="2057400"/>
          <a:ext cx="69342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 rot="16200000">
            <a:off x="-89078" y="3508764"/>
            <a:ext cx="2236045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/>
              <a:t>Hospital stage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1905000" y="1472864"/>
            <a:ext cx="4953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/>
              <a:t>37% hospitals are in stage 3 in 0-100 bed range.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101-200 Bed range v/s stage analysis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D0DF0D-F284-4B76-812E-54E31ADDD2ED}" type="slidenum">
              <a:rPr lang="en-US" smtClean="0"/>
              <a:pPr/>
              <a:t>43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1447800" y="2362200"/>
          <a:ext cx="7696200" cy="3763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1752600" y="1981201"/>
            <a:ext cx="510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91% of hospitals in bed range 100-200 are in stage 3.</a:t>
            </a:r>
          </a:p>
        </p:txBody>
      </p:sp>
      <p:sp>
        <p:nvSpPr>
          <p:cNvPr id="7" name="TextBox 6"/>
          <p:cNvSpPr txBox="1"/>
          <p:nvPr/>
        </p:nvSpPr>
        <p:spPr>
          <a:xfrm rot="16200000">
            <a:off x="-89078" y="3508764"/>
            <a:ext cx="2236045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/>
              <a:t>Hospital stage</a:t>
            </a:r>
            <a:endParaRPr lang="en-US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201-300 Bed range v/s stage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2362200" y="2819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 rot="16200000">
            <a:off x="809654" y="4067146"/>
            <a:ext cx="1828801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/>
              <a:t>Hospital stage</a:t>
            </a:r>
            <a:endParaRPr lang="en-US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301-400 Bed range v/s stages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D0DF0D-F284-4B76-812E-54E31ADDD2ED}" type="slidenum">
              <a:rPr lang="en-US" smtClean="0"/>
              <a:pPr/>
              <a:t>45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2667000" y="2514600"/>
          <a:ext cx="6477000" cy="3611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 rot="16200000">
            <a:off x="619156" y="3571846"/>
            <a:ext cx="2209798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/>
              <a:t>Hospital stage</a:t>
            </a:r>
            <a:endParaRPr lang="en-US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400 above Bed range v/s stage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D0DF0D-F284-4B76-812E-54E31ADDD2ED}" type="slidenum">
              <a:rPr lang="en-US" smtClean="0"/>
              <a:pPr/>
              <a:t>46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1524000" y="1752600"/>
          <a:ext cx="76200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 rot="16200000">
            <a:off x="-219044" y="3495644"/>
            <a:ext cx="2209798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/>
              <a:t>Hospital stage</a:t>
            </a:r>
            <a:endParaRPr lang="en-US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SWOT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algn="just">
              <a:buFont typeface="Wingdings" pitchFamily="2" charset="2"/>
              <a:buChar char="Ø"/>
            </a:pPr>
            <a:r>
              <a:rPr lang="en-US" sz="2600" b="1" dirty="0" smtClean="0"/>
              <a:t>SWOT</a:t>
            </a:r>
            <a:r>
              <a:rPr lang="en-US" sz="2600" dirty="0" smtClean="0"/>
              <a:t> of healthcare IT landscape in Delhi NCR </a:t>
            </a:r>
          </a:p>
          <a:p>
            <a:pPr marL="971550" lvl="1" indent="-514350" algn="just">
              <a:buFont typeface="Wingdings" pitchFamily="2" charset="2"/>
              <a:buChar char="Ø"/>
            </a:pPr>
            <a:r>
              <a:rPr lang="en-US" sz="2600" b="1" dirty="0" smtClean="0">
                <a:solidFill>
                  <a:schemeClr val="tx1"/>
                </a:solidFill>
              </a:rPr>
              <a:t>Strengths </a:t>
            </a:r>
          </a:p>
          <a:p>
            <a:pPr marL="971550" lvl="1" indent="-514350" algn="just"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tx1"/>
                </a:solidFill>
              </a:rPr>
              <a:t>Majority of hospitals have HIS(without clinical module) so its stage 3, now </a:t>
            </a:r>
            <a:r>
              <a:rPr lang="en-US" sz="2600" dirty="0" smtClean="0">
                <a:solidFill>
                  <a:schemeClr val="tx1"/>
                </a:solidFill>
              </a:rPr>
              <a:t>they can  integrate </a:t>
            </a:r>
            <a:r>
              <a:rPr lang="en-US" sz="2600" dirty="0" smtClean="0">
                <a:solidFill>
                  <a:schemeClr val="tx1"/>
                </a:solidFill>
              </a:rPr>
              <a:t>EMR into their </a:t>
            </a:r>
            <a:r>
              <a:rPr lang="en-US" sz="2600" dirty="0" smtClean="0">
                <a:solidFill>
                  <a:schemeClr val="tx1"/>
                </a:solidFill>
              </a:rPr>
              <a:t>systems.</a:t>
            </a:r>
            <a:endParaRPr lang="en-US" sz="2600" dirty="0" smtClean="0">
              <a:solidFill>
                <a:schemeClr val="tx1"/>
              </a:solidFill>
            </a:endParaRPr>
          </a:p>
          <a:p>
            <a:pPr marL="971550" lvl="1" indent="-514350" algn="just"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tx1"/>
                </a:solidFill>
              </a:rPr>
              <a:t>Technical skills of IT professionals.</a:t>
            </a:r>
          </a:p>
          <a:p>
            <a:pPr marL="971550" lvl="1" indent="-514350" algn="just"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smtClean="0">
                <a:solidFill>
                  <a:schemeClr val="tx1"/>
                </a:solidFill>
              </a:rPr>
              <a:t>Availability of various vendors in healthcare information systems domain.</a:t>
            </a:r>
          </a:p>
          <a:p>
            <a:pPr marL="971550" lvl="1" indent="-514350" algn="just">
              <a:buFont typeface="Wingdings" pitchFamily="2" charset="2"/>
              <a:buChar char="Ø"/>
            </a:pPr>
            <a:r>
              <a:rPr lang="en-US" sz="2600" b="1" dirty="0" smtClean="0">
                <a:solidFill>
                  <a:schemeClr val="tx1"/>
                </a:solidFill>
              </a:rPr>
              <a:t>Weakness </a:t>
            </a:r>
            <a:r>
              <a:rPr lang="en-US" sz="2600" b="1" dirty="0" smtClean="0"/>
              <a:t> </a:t>
            </a:r>
            <a:endParaRPr lang="en-US" sz="2600" dirty="0" smtClean="0"/>
          </a:p>
          <a:p>
            <a:pPr marL="971550" lvl="1" indent="-514350" algn="just"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tx1"/>
                </a:solidFill>
              </a:rPr>
              <a:t>No standards in India on Healthcare IT.</a:t>
            </a:r>
          </a:p>
          <a:p>
            <a:pPr marL="971550" lvl="1" indent="-514350" algn="just"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tx1"/>
                </a:solidFill>
              </a:rPr>
              <a:t>IT been limited to accounts and registration process ,without taking clinical part .</a:t>
            </a:r>
          </a:p>
          <a:p>
            <a:pPr marL="971550" lvl="1" indent="-514350" algn="just"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tx1"/>
                </a:solidFill>
              </a:rPr>
              <a:t>High initial investment and high training cost.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Contd…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D0DF0D-F284-4B76-812E-54E31ADDD2ED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42900" lvl="1" indent="-342900"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Clinical, administrative, and financial systems are not linked, and as a result, many healthcare institutions are not yet maximizing their IT potential.</a:t>
            </a:r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User resistance among medical staff.</a:t>
            </a:r>
          </a:p>
          <a:p>
            <a:pPr marL="971550" lvl="1" indent="-514350" algn="just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</a:rPr>
              <a:t>Opportunity </a:t>
            </a:r>
          </a:p>
          <a:p>
            <a:pPr marL="971550" lvl="1" indent="-514350"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Much of hospitals in Delhi NCR  have HIS  .</a:t>
            </a:r>
          </a:p>
          <a:p>
            <a:pPr marL="971550" lvl="1" indent="-514350"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Increase in Quality care of patients If EMR been used for clinical modules (drug –drug alerts etc.)</a:t>
            </a:r>
          </a:p>
          <a:p>
            <a:pPr marL="971550" lvl="1" indent="-514350"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Use in drug discovery and clinical trials  from Data mining is opportunity in health IT .</a:t>
            </a:r>
            <a:r>
              <a:rPr lang="en-US" sz="2400" dirty="0" smtClean="0"/>
              <a:t> 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971550" lvl="1" indent="-514350" algn="just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</a:rPr>
              <a:t>Threat 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971550" lvl="1" indent="-514350"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High initial cost in EMR .</a:t>
            </a:r>
          </a:p>
          <a:p>
            <a:pPr marL="971550" lvl="1" indent="-514350"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Negative perception of EMR as being external system.</a:t>
            </a:r>
          </a:p>
          <a:p>
            <a:pPr marL="971550" lvl="1" indent="-514350"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Resistance towards adoption of technology.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Learning's from internship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US" sz="1800" dirty="0" smtClean="0"/>
              <a:t> </a:t>
            </a:r>
            <a:r>
              <a:rPr lang="en-US" sz="2400" dirty="0" smtClean="0"/>
              <a:t>Regarding Various healthcare technologies(H.I.S, EMR, Voice to text  EMR) in hospitals.</a:t>
            </a:r>
          </a:p>
          <a:p>
            <a:pPr lvl="0" algn="just"/>
            <a:r>
              <a:rPr lang="en-US" sz="2400" dirty="0" smtClean="0"/>
              <a:t>Part of </a:t>
            </a:r>
            <a:r>
              <a:rPr lang="en-US" sz="2400" dirty="0" smtClean="0"/>
              <a:t>Business </a:t>
            </a:r>
            <a:r>
              <a:rPr lang="en-US" sz="2400" dirty="0" smtClean="0"/>
              <a:t>Development </a:t>
            </a:r>
            <a:r>
              <a:rPr lang="en-US" sz="2400" dirty="0" smtClean="0"/>
              <a:t> team  for  </a:t>
            </a:r>
            <a:r>
              <a:rPr lang="en-US" sz="2400" dirty="0" smtClean="0"/>
              <a:t>Middle East markets.</a:t>
            </a:r>
          </a:p>
          <a:p>
            <a:pPr lvl="0" algn="just"/>
            <a:r>
              <a:rPr lang="en-US" sz="2400" dirty="0" smtClean="0"/>
              <a:t>Gave Presentation on Work flows in various departments like Lab and pharmacy.</a:t>
            </a:r>
          </a:p>
          <a:p>
            <a:pPr lvl="0" algn="just"/>
            <a:r>
              <a:rPr lang="en-US" sz="2400" dirty="0" smtClean="0"/>
              <a:t> Did presentation of As is and To be processes in Implementation.</a:t>
            </a:r>
          </a:p>
          <a:p>
            <a:pPr lvl="0" algn="just"/>
            <a:r>
              <a:rPr lang="en-US" sz="2400" dirty="0" smtClean="0"/>
              <a:t>Attended Demos for </a:t>
            </a:r>
            <a:r>
              <a:rPr lang="en-US" sz="2400" dirty="0" smtClean="0"/>
              <a:t>Open source software’s.</a:t>
            </a:r>
          </a:p>
          <a:p>
            <a:pPr lvl="0" algn="just"/>
            <a:r>
              <a:rPr lang="en-US" sz="2400" dirty="0" smtClean="0"/>
              <a:t>Gave Presentation on  EMR implementation best practice around the globe.</a:t>
            </a:r>
          </a:p>
          <a:p>
            <a:pPr lvl="0" algn="just"/>
            <a:r>
              <a:rPr lang="en-US" sz="2400" dirty="0" smtClean="0"/>
              <a:t> Did Assessment of pharmacy in   House or Outsourced in hospital set up.</a:t>
            </a:r>
          </a:p>
          <a:p>
            <a:pPr lvl="0"/>
            <a:endParaRPr lang="en-US" sz="1800" dirty="0" smtClean="0"/>
          </a:p>
          <a:p>
            <a:pPr lvl="0"/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Limitations of study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Not been able to meet many doctors </a:t>
            </a:r>
            <a:r>
              <a:rPr lang="en-US" sz="2400" dirty="0" smtClean="0"/>
              <a:t>(only 11% respondents were Dr’s ),as </a:t>
            </a:r>
            <a:r>
              <a:rPr lang="en-US" sz="2400" dirty="0" smtClean="0"/>
              <a:t>the people organization gave permission  only those are available for survey interaction.</a:t>
            </a:r>
          </a:p>
          <a:p>
            <a:pPr algn="just"/>
            <a:r>
              <a:rPr lang="en-US" sz="2400" dirty="0" smtClean="0"/>
              <a:t>Few organizations been approached ,as </a:t>
            </a:r>
            <a:r>
              <a:rPr lang="en-US" sz="2400" dirty="0" smtClean="0"/>
              <a:t>there was only </a:t>
            </a:r>
            <a:r>
              <a:rPr lang="en-US" sz="2400" dirty="0" smtClean="0"/>
              <a:t> </a:t>
            </a:r>
            <a:r>
              <a:rPr lang="en-US" sz="2400" dirty="0" smtClean="0"/>
              <a:t>3 months time </a:t>
            </a:r>
            <a:r>
              <a:rPr lang="en-US" sz="2400" dirty="0" smtClean="0"/>
              <a:t>duration for the study.</a:t>
            </a:r>
            <a:endParaRPr lang="en-US" sz="2400" dirty="0" smtClean="0"/>
          </a:p>
          <a:p>
            <a:pPr algn="just"/>
            <a:r>
              <a:rPr lang="en-US" sz="2400" dirty="0" smtClean="0"/>
              <a:t>Many hospitals refuse to give access to there staff for the meeting 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Recommendations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High level awareness </a:t>
            </a:r>
            <a:r>
              <a:rPr lang="en-US" sz="2400" dirty="0" smtClean="0"/>
              <a:t>needs </a:t>
            </a:r>
            <a:r>
              <a:rPr lang="en-US" sz="2400" dirty="0" smtClean="0"/>
              <a:t>to </a:t>
            </a:r>
            <a:r>
              <a:rPr lang="en-US" sz="2400" dirty="0" smtClean="0"/>
              <a:t>be  planed to reach all hospitals . </a:t>
            </a:r>
          </a:p>
          <a:p>
            <a:pPr algn="just"/>
            <a:r>
              <a:rPr lang="en-US" sz="2400" dirty="0" smtClean="0"/>
              <a:t>Possible ROI study to be done in hospitals who are feel  the need of Health IT .</a:t>
            </a:r>
          </a:p>
          <a:p>
            <a:pPr algn="just"/>
            <a:r>
              <a:rPr lang="en-US" sz="2400" dirty="0" smtClean="0"/>
              <a:t>Proper change management to make dr’s,nurses and administrators  realize the benefits of EMR adoption .</a:t>
            </a:r>
          </a:p>
          <a:p>
            <a:pPr algn="just"/>
            <a:r>
              <a:rPr lang="en-US" sz="2400" dirty="0" smtClean="0"/>
              <a:t>Govt. should give  recognition of excellence to hospitals who have used IT in improving patient care </a:t>
            </a:r>
          </a:p>
          <a:p>
            <a:pPr algn="just"/>
            <a:r>
              <a:rPr lang="en-US" sz="2400" dirty="0" smtClean="0"/>
              <a:t>HIS/EMR modules should be  built recognizing High patient load in Indian hospitals.</a:t>
            </a:r>
          </a:p>
          <a:p>
            <a:endParaRPr lang="en-US" sz="1400" dirty="0" smtClean="0"/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Conclusions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sz="2400" dirty="0" smtClean="0"/>
              <a:t>70 % of hospitals using HIS without clinical modules ,so much scope is there  for EMR adoption and improve in quality of care of patients .</a:t>
            </a:r>
          </a:p>
          <a:p>
            <a:pPr algn="just"/>
            <a:r>
              <a:rPr lang="en-US" sz="2400" dirty="0" smtClean="0"/>
              <a:t>Much efforts is needed  in imparting awareness to hospital management on benefits of IT in healthcare  .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Reference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sz="2600" dirty="0" smtClean="0"/>
              <a:t>http://what-when-how.com/medical-informatics/information-technology-it-and-the-healthcare-industry-a-swot-analysis.</a:t>
            </a:r>
          </a:p>
          <a:p>
            <a:pPr algn="just"/>
            <a:r>
              <a:rPr lang="en-US" sz="2600" dirty="0"/>
              <a:t>http://</a:t>
            </a:r>
            <a:r>
              <a:rPr lang="en-US" sz="2600" dirty="0" smtClean="0"/>
              <a:t>www.medicexchange.com/Healthcare-Informatics/emram-as-the-roadmap-to-going-paperless.html</a:t>
            </a:r>
            <a:endParaRPr lang="en-US" sz="2600" dirty="0"/>
          </a:p>
          <a:p>
            <a:pPr lvl="0" algn="just"/>
            <a:r>
              <a:rPr lang="en-US" sz="2600" dirty="0" smtClean="0"/>
              <a:t>Bates </a:t>
            </a:r>
            <a:r>
              <a:rPr lang="en-US" sz="2600" dirty="0" err="1" smtClean="0"/>
              <a:t>Dw</a:t>
            </a:r>
            <a:r>
              <a:rPr lang="en-US" sz="2600" dirty="0" smtClean="0"/>
              <a:t>. Using Information Technology to Reduce Rates of Medication Errors in Hospital. </a:t>
            </a:r>
            <a:r>
              <a:rPr lang="en-US" sz="2600" dirty="0" err="1" smtClean="0"/>
              <a:t>Bmj</a:t>
            </a:r>
            <a:r>
              <a:rPr lang="en-US" sz="2600" dirty="0" smtClean="0"/>
              <a:t> 2000; 320:788-91.</a:t>
            </a:r>
          </a:p>
          <a:p>
            <a:pPr lvl="0" algn="just"/>
            <a:r>
              <a:rPr lang="en-US" sz="2600" dirty="0" err="1"/>
              <a:t>Bizovi</a:t>
            </a:r>
            <a:r>
              <a:rPr lang="en-US" sz="2600" dirty="0"/>
              <a:t> </a:t>
            </a:r>
            <a:r>
              <a:rPr lang="en-US" sz="2600" dirty="0" err="1"/>
              <a:t>Ke</a:t>
            </a:r>
            <a:r>
              <a:rPr lang="en-US" sz="2600" dirty="0"/>
              <a:t>, Beckley Be, </a:t>
            </a:r>
            <a:r>
              <a:rPr lang="en-US" sz="2600" dirty="0" err="1"/>
              <a:t>Mcdade</a:t>
            </a:r>
            <a:r>
              <a:rPr lang="en-US" sz="2600" dirty="0"/>
              <a:t> Mc, Adams, Al, Lowe Ra, </a:t>
            </a:r>
            <a:r>
              <a:rPr lang="en-US" sz="2600" dirty="0" err="1"/>
              <a:t>Zechnich</a:t>
            </a:r>
            <a:r>
              <a:rPr lang="en-US" sz="2600" dirty="0"/>
              <a:t> Ad, Hedges </a:t>
            </a:r>
            <a:r>
              <a:rPr lang="en-US" sz="2600" dirty="0" err="1"/>
              <a:t>Jr.The</a:t>
            </a:r>
            <a:r>
              <a:rPr lang="en-US" sz="2600" dirty="0"/>
              <a:t> Effect Of Computer-Assisted Prescription Writing On Emergency Department Prescription Errors. Academic Emergency Medicine 2002; 9:1168-1175.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8800" dirty="0" smtClean="0"/>
              <a:t>THANKS</a:t>
            </a:r>
            <a:endParaRPr lang="en-US" sz="8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Implementation studies in World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sz="quarter" idx="1"/>
          </p:nvPr>
        </p:nvSpPr>
        <p:spPr>
          <a:xfrm>
            <a:off x="609600" y="1066800"/>
            <a:ext cx="8229600" cy="5791200"/>
          </a:xfrm>
        </p:spPr>
        <p:txBody>
          <a:bodyPr>
            <a:noAutofit/>
          </a:bodyPr>
          <a:lstStyle/>
          <a:p>
            <a:pPr algn="just"/>
            <a:r>
              <a:rPr lang="en-US" sz="2000" dirty="0" smtClean="0"/>
              <a:t>Studied implementations and healthcare industry in these countries. </a:t>
            </a:r>
          </a:p>
          <a:p>
            <a:pPr algn="just"/>
            <a:r>
              <a:rPr lang="en-US" sz="2000" dirty="0" smtClean="0"/>
              <a:t> Oman</a:t>
            </a:r>
          </a:p>
          <a:p>
            <a:pPr algn="just"/>
            <a:r>
              <a:rPr lang="en-US" sz="2000" dirty="0" smtClean="0"/>
              <a:t>Qatar  (National health information  platform program with Cerner IN H.M.C)</a:t>
            </a:r>
          </a:p>
          <a:p>
            <a:pPr algn="just"/>
            <a:r>
              <a:rPr lang="en-US" sz="2000" dirty="0" smtClean="0"/>
              <a:t>Egypt</a:t>
            </a:r>
          </a:p>
          <a:p>
            <a:pPr algn="just"/>
            <a:r>
              <a:rPr lang="en-US" sz="2000" dirty="0" smtClean="0"/>
              <a:t>Turkey</a:t>
            </a:r>
          </a:p>
          <a:p>
            <a:pPr algn="just"/>
            <a:r>
              <a:rPr lang="en-US" sz="2000" dirty="0" smtClean="0"/>
              <a:t>Israel</a:t>
            </a:r>
          </a:p>
          <a:p>
            <a:pPr algn="just"/>
            <a:r>
              <a:rPr lang="en-US" sz="2000" dirty="0" smtClean="0"/>
              <a:t>S.africa</a:t>
            </a:r>
          </a:p>
          <a:p>
            <a:pPr algn="just"/>
            <a:r>
              <a:rPr lang="en-US" sz="2000" dirty="0" smtClean="0"/>
              <a:t>Malaysia</a:t>
            </a:r>
          </a:p>
          <a:p>
            <a:pPr algn="just"/>
            <a:r>
              <a:rPr lang="en-US" sz="2000" dirty="0" smtClean="0"/>
              <a:t>Algeria</a:t>
            </a:r>
          </a:p>
          <a:p>
            <a:pPr algn="just"/>
            <a:r>
              <a:rPr lang="en-US" sz="2000" dirty="0" smtClean="0"/>
              <a:t>Sri lanka</a:t>
            </a:r>
          </a:p>
          <a:p>
            <a:pPr algn="just"/>
            <a:r>
              <a:rPr lang="en-US" sz="2000" dirty="0" smtClean="0"/>
              <a:t>Morocco</a:t>
            </a:r>
          </a:p>
          <a:p>
            <a:pPr algn="just"/>
            <a:r>
              <a:rPr lang="en-US" sz="2000" dirty="0" smtClean="0"/>
              <a:t>Syria</a:t>
            </a:r>
          </a:p>
          <a:p>
            <a:pPr algn="just"/>
            <a:r>
              <a:rPr lang="en-US" sz="2000" dirty="0" smtClean="0"/>
              <a:t>Iran</a:t>
            </a:r>
          </a:p>
          <a:p>
            <a:pPr algn="just"/>
            <a:r>
              <a:rPr lang="en-US" sz="2000" dirty="0" smtClean="0"/>
              <a:t>Lebanon</a:t>
            </a:r>
          </a:p>
          <a:p>
            <a:pPr algn="just"/>
            <a:r>
              <a:rPr lang="en-US" sz="2000" dirty="0" smtClean="0"/>
              <a:t>S.Arabia</a:t>
            </a:r>
            <a:endParaRPr lang="en-US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4" y="2895600"/>
            <a:ext cx="300037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/>
          <a:lstStyle/>
          <a:p>
            <a:r>
              <a:rPr lang="en-US" dirty="0" smtClean="0"/>
              <a:t>Middle east Implementations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Al shifa </a:t>
            </a:r>
            <a:r>
              <a:rPr lang="en-US" sz="2400" dirty="0" smtClean="0"/>
              <a:t>E.M.R project </a:t>
            </a:r>
            <a:r>
              <a:rPr lang="en-US" sz="2400" dirty="0" smtClean="0"/>
              <a:t>in Oman.</a:t>
            </a:r>
          </a:p>
          <a:p>
            <a:pPr algn="just"/>
            <a:r>
              <a:rPr lang="en-US" sz="2400" dirty="0" smtClean="0"/>
              <a:t>Intel projects in Oman</a:t>
            </a:r>
          </a:p>
          <a:p>
            <a:pPr algn="just"/>
            <a:r>
              <a:rPr lang="en-US" sz="2400" dirty="0" smtClean="0"/>
              <a:t>IcT  Health </a:t>
            </a:r>
            <a:r>
              <a:rPr lang="en-US" sz="2400" dirty="0" smtClean="0"/>
              <a:t>firm’s </a:t>
            </a:r>
            <a:r>
              <a:rPr lang="en-US" sz="2400" dirty="0" smtClean="0"/>
              <a:t>projects  </a:t>
            </a:r>
            <a:r>
              <a:rPr lang="en-US" sz="2400" dirty="0" smtClean="0"/>
              <a:t>in Oman</a:t>
            </a:r>
          </a:p>
          <a:p>
            <a:pPr algn="just"/>
            <a:r>
              <a:rPr lang="en-US" sz="2400" dirty="0" smtClean="0"/>
              <a:t>Cerner projects in Qatar ,Egypt</a:t>
            </a:r>
            <a:r>
              <a:rPr lang="en-US" sz="2400" dirty="0"/>
              <a:t>.</a:t>
            </a:r>
            <a:endParaRPr lang="en-US" sz="2400" dirty="0" smtClean="0"/>
          </a:p>
          <a:p>
            <a:pPr algn="just"/>
            <a:r>
              <a:rPr lang="en-US" sz="2400" dirty="0" smtClean="0"/>
              <a:t>Vista projects in Egypt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smtClean="0"/>
              <a:t>These numbers in the pie chart shows number of implementation by vendor.</a:t>
            </a:r>
            <a:endParaRPr lang="en-US" sz="24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676400" y="3733800"/>
          <a:ext cx="6858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EMR </a:t>
            </a:r>
            <a:r>
              <a:rPr lang="en-US" dirty="0" smtClean="0"/>
              <a:t>Types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sz="3400" dirty="0" smtClean="0"/>
              <a:t>Two types </a:t>
            </a:r>
          </a:p>
          <a:p>
            <a:pPr algn="just"/>
            <a:r>
              <a:rPr lang="en-US" sz="3400" dirty="0" smtClean="0"/>
              <a:t>A)The </a:t>
            </a:r>
            <a:r>
              <a:rPr lang="en-US" sz="3400" dirty="0" smtClean="0"/>
              <a:t>Web based system </a:t>
            </a:r>
            <a:endParaRPr lang="en-US" sz="3400" dirty="0" smtClean="0"/>
          </a:p>
          <a:p>
            <a:pPr algn="just"/>
            <a:r>
              <a:rPr lang="en-US" sz="3400" dirty="0" smtClean="0"/>
              <a:t>It </a:t>
            </a:r>
            <a:r>
              <a:rPr lang="en-US" sz="3400" dirty="0" smtClean="0"/>
              <a:t>is </a:t>
            </a:r>
            <a:r>
              <a:rPr lang="en-US" sz="3400" dirty="0" smtClean="0"/>
              <a:t>a remotely hosted electronic medical system accessed via an internet web browser. Such systems are accessed by paying a rental </a:t>
            </a:r>
            <a:r>
              <a:rPr lang="en-US" sz="3400" dirty="0" smtClean="0"/>
              <a:t> </a:t>
            </a:r>
            <a:r>
              <a:rPr lang="en-US" sz="3400" dirty="0" smtClean="0"/>
              <a:t>fee.</a:t>
            </a:r>
          </a:p>
          <a:p>
            <a:pPr algn="just"/>
            <a:r>
              <a:rPr lang="en-US" sz="3400" dirty="0" smtClean="0"/>
              <a:t> The server on which the application is hosted is located outside the Practice.</a:t>
            </a:r>
          </a:p>
          <a:p>
            <a:pPr algn="just"/>
            <a:r>
              <a:rPr lang="en-US" sz="3400" dirty="0" smtClean="0"/>
              <a:t> All technical aspects of the server </a:t>
            </a:r>
            <a:r>
              <a:rPr lang="en-US" sz="3400" dirty="0" smtClean="0"/>
              <a:t>like maintenance  </a:t>
            </a:r>
            <a:r>
              <a:rPr lang="en-US" sz="3400" dirty="0" smtClean="0"/>
              <a:t>etc. are maintained by a professional IT company. </a:t>
            </a:r>
          </a:p>
          <a:p>
            <a:pPr algn="just"/>
            <a:r>
              <a:rPr lang="en-US" sz="3400" dirty="0" smtClean="0"/>
              <a:t>One </a:t>
            </a:r>
            <a:r>
              <a:rPr lang="en-US" sz="3400" dirty="0" smtClean="0"/>
              <a:t> </a:t>
            </a:r>
            <a:r>
              <a:rPr lang="en-US" sz="3400" dirty="0" smtClean="0"/>
              <a:t>disadvantage is that the confidential information of the patients </a:t>
            </a:r>
            <a:r>
              <a:rPr lang="en-US" sz="3400" dirty="0" smtClean="0"/>
              <a:t> </a:t>
            </a:r>
            <a:r>
              <a:rPr lang="en-US" sz="3400" dirty="0" smtClean="0"/>
              <a:t>will have to be left at the mercy of the vendor.</a:t>
            </a:r>
          </a:p>
          <a:p>
            <a:endParaRPr lang="en-US" sz="3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3800" dirty="0" smtClean="0"/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D0DF0D-F284-4B76-812E-54E31ADDD2E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algn="just"/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B) The client / Server model </a:t>
            </a:r>
          </a:p>
          <a:p>
            <a:pPr algn="just"/>
            <a:r>
              <a:rPr lang="en-US" sz="2600" dirty="0" smtClean="0"/>
              <a:t>Client </a:t>
            </a:r>
            <a:r>
              <a:rPr lang="en-US" sz="2600" dirty="0" smtClean="0"/>
              <a:t>/ Server systems </a:t>
            </a:r>
            <a:r>
              <a:rPr lang="en-US" sz="2600" dirty="0" smtClean="0"/>
              <a:t> allows </a:t>
            </a:r>
            <a:r>
              <a:rPr lang="en-US" sz="2600" dirty="0" smtClean="0"/>
              <a:t>a practice to have complete control over its data</a:t>
            </a:r>
            <a:r>
              <a:rPr lang="en-US" sz="2600" dirty="0" smtClean="0"/>
              <a:t>.</a:t>
            </a:r>
          </a:p>
          <a:p>
            <a:pPr algn="just"/>
            <a:r>
              <a:rPr lang="en-US" sz="2600" dirty="0" smtClean="0"/>
              <a:t> </a:t>
            </a:r>
            <a:r>
              <a:rPr lang="en-US" sz="2600" dirty="0" smtClean="0"/>
              <a:t>This allows the practice to directly make arrangements of backup without having to get in touch with a vendor. ( Reference what-when-how.com</a:t>
            </a:r>
            <a:r>
              <a:rPr lang="en-US" sz="2600" dirty="0" smtClean="0"/>
              <a:t>)</a:t>
            </a:r>
          </a:p>
          <a:p>
            <a:pPr algn="just"/>
            <a:r>
              <a:rPr lang="en-US" sz="2600" dirty="0" smtClean="0"/>
              <a:t>This allows for a much faster response </a:t>
            </a:r>
            <a:r>
              <a:rPr lang="en-US" sz="2600" dirty="0" smtClean="0"/>
              <a:t>time.</a:t>
            </a:r>
            <a:endParaRPr lang="en-US" sz="2600" dirty="0" smtClean="0"/>
          </a:p>
          <a:p>
            <a:pPr algn="just"/>
            <a:r>
              <a:rPr lang="en-US" sz="2600" dirty="0" smtClean="0"/>
              <a:t> </a:t>
            </a:r>
            <a:r>
              <a:rPr lang="en-US" sz="2600" dirty="0" smtClean="0"/>
              <a:t>D</a:t>
            </a:r>
            <a:r>
              <a:rPr lang="en-US" sz="2600" dirty="0" smtClean="0"/>
              <a:t>isadvantage is  </a:t>
            </a:r>
            <a:r>
              <a:rPr lang="en-US" sz="2600" dirty="0" smtClean="0"/>
              <a:t>that initial costs are high as “onsite hardware” requirements are more.</a:t>
            </a:r>
          </a:p>
          <a:p>
            <a:endParaRPr lang="en-US" dirty="0"/>
          </a:p>
        </p:txBody>
      </p:sp>
      <p:pic>
        <p:nvPicPr>
          <p:cNvPr id="5" name="il_fi" descr="http://t1.gstatic.com/images?q=tbn:ANd9GcTcKVuobqwqfPXcPpyhipSXZ6DjzrNuCvKwzvaxKXi5HjQim4T4Ag&amp;t=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4724400"/>
            <a:ext cx="619125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Theme1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1F497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3239</TotalTime>
  <Words>2397</Words>
  <Application>Microsoft Office PowerPoint</Application>
  <PresentationFormat>On-screen Show (4:3)</PresentationFormat>
  <Paragraphs>363</Paragraphs>
  <Slides>54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54</vt:i4>
      </vt:variant>
    </vt:vector>
  </HeadingPairs>
  <TitlesOfParts>
    <vt:vector size="56" baseType="lpstr">
      <vt:lpstr>Theme1</vt:lpstr>
      <vt:lpstr>Equity</vt:lpstr>
      <vt:lpstr>‘’Assessment  of hospital IT landscape in Delhi NCR ‘’</vt:lpstr>
      <vt:lpstr>Kasper consultancy </vt:lpstr>
      <vt:lpstr>Objective of study </vt:lpstr>
      <vt:lpstr>Healthcare Landscape in Delhi</vt:lpstr>
      <vt:lpstr>Learning's from internship</vt:lpstr>
      <vt:lpstr>Implementation studies in World</vt:lpstr>
      <vt:lpstr>Middle east Implementations</vt:lpstr>
      <vt:lpstr>EMR Types </vt:lpstr>
      <vt:lpstr>Slide 9</vt:lpstr>
      <vt:lpstr>Methodology </vt:lpstr>
      <vt:lpstr>Contd… </vt:lpstr>
      <vt:lpstr>Respondents profile </vt:lpstr>
      <vt:lpstr>EMRAM</vt:lpstr>
      <vt:lpstr>Slide 14</vt:lpstr>
      <vt:lpstr>EMR adoption model</vt:lpstr>
      <vt:lpstr>Contd..</vt:lpstr>
      <vt:lpstr>Hospitals list in study </vt:lpstr>
      <vt:lpstr>Slide 18</vt:lpstr>
      <vt:lpstr>Hospitals according to stages</vt:lpstr>
      <vt:lpstr>Stage 1</vt:lpstr>
      <vt:lpstr>Stage 2</vt:lpstr>
      <vt:lpstr>Stage 3</vt:lpstr>
      <vt:lpstr>Stage 4 </vt:lpstr>
      <vt:lpstr>Stage 5 </vt:lpstr>
      <vt:lpstr>Open ended questions analysis </vt:lpstr>
      <vt:lpstr>Technology used in hospitals </vt:lpstr>
      <vt:lpstr>Major vendors</vt:lpstr>
      <vt:lpstr>Do you feel the need of IT in labs  and radiology ?( For stage1hospitals)</vt:lpstr>
      <vt:lpstr>Stage1,Are you satisfied with your inventory management .system?</vt:lpstr>
      <vt:lpstr>Stage1,Are you satisfied with TAT in your  labs?</vt:lpstr>
      <vt:lpstr>Do you feel trouble managing your inventory?</vt:lpstr>
      <vt:lpstr>Slide 32</vt:lpstr>
      <vt:lpstr>Stage 3,Do you think HIS system has helped in improving quality of care?</vt:lpstr>
      <vt:lpstr>Stage3, Do you think your HIS should have feature of clinical and medication orders?</vt:lpstr>
      <vt:lpstr>Stage 3,Would you like to incorporate basic CDSS (such as allergy info, drug-drug interaction) ?</vt:lpstr>
      <vt:lpstr>Stage 3,Do you think the HIS system has helped in improving operational efficiency? </vt:lpstr>
      <vt:lpstr>Stage 3 ,Please rate the proficiency of staff using IT systems? </vt:lpstr>
      <vt:lpstr>Stage 4 ,Do you think the IT system has helped in improving operational efficiency? </vt:lpstr>
      <vt:lpstr>Stage 4 ,How much comfortable are you with the current IT systems? </vt:lpstr>
      <vt:lpstr>Stage 5,Do you think the IT system has helped in improving operational efficiency?</vt:lpstr>
      <vt:lpstr>Stage5,Rate your modified workflows against old practices without IT systems?</vt:lpstr>
      <vt:lpstr>0-100 Bed Range v/s stage Analysis</vt:lpstr>
      <vt:lpstr>101-200 Bed range v/s stage analysis</vt:lpstr>
      <vt:lpstr>201-300 Bed range v/s stage</vt:lpstr>
      <vt:lpstr>301-400 Bed range v/s stages</vt:lpstr>
      <vt:lpstr>400 above Bed range v/s stage</vt:lpstr>
      <vt:lpstr>SWOT </vt:lpstr>
      <vt:lpstr>Contd…</vt:lpstr>
      <vt:lpstr>Contd…</vt:lpstr>
      <vt:lpstr>Limitations of study</vt:lpstr>
      <vt:lpstr>Recommendations </vt:lpstr>
      <vt:lpstr>Conclusions </vt:lpstr>
      <vt:lpstr>Reference</vt:lpstr>
      <vt:lpstr>Slide 54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 of hospital IT landscape in Delhi Ncr </dc:title>
  <dc:creator>iihmr</dc:creator>
  <cp:lastModifiedBy>iihmr</cp:lastModifiedBy>
  <cp:revision>329</cp:revision>
  <dcterms:created xsi:type="dcterms:W3CDTF">2012-05-03T00:16:03Z</dcterms:created>
  <dcterms:modified xsi:type="dcterms:W3CDTF">2012-05-08T14:55:45Z</dcterms:modified>
</cp:coreProperties>
</file>