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7.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rawings/drawing1.xml" ContentType="application/vnd.openxmlformats-officedocument.drawingml.chartshapes+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charts/chart8.xml" ContentType="application/vnd.openxmlformats-officedocument.drawingml.chart+xml"/>
  <Override PartName="/ppt/slideLayouts/slideLayout10.xml" ContentType="application/vnd.openxmlformats-officedocument.presentationml.slideLayout+xml"/>
  <Override PartName="/ppt/charts/chart6.xml" ContentType="application/vnd.openxmlformats-officedocument.drawingml.char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52"/>
  </p:notesMasterIdLst>
  <p:sldIdLst>
    <p:sldId id="303" r:id="rId2"/>
    <p:sldId id="304" r:id="rId3"/>
    <p:sldId id="309" r:id="rId4"/>
    <p:sldId id="310" r:id="rId5"/>
    <p:sldId id="314" r:id="rId6"/>
    <p:sldId id="311" r:id="rId7"/>
    <p:sldId id="328" r:id="rId8"/>
    <p:sldId id="329" r:id="rId9"/>
    <p:sldId id="330" r:id="rId10"/>
    <p:sldId id="256" r:id="rId11"/>
    <p:sldId id="257" r:id="rId12"/>
    <p:sldId id="302" r:id="rId13"/>
    <p:sldId id="324" r:id="rId14"/>
    <p:sldId id="325" r:id="rId15"/>
    <p:sldId id="261" r:id="rId16"/>
    <p:sldId id="300" r:id="rId17"/>
    <p:sldId id="264" r:id="rId18"/>
    <p:sldId id="326" r:id="rId19"/>
    <p:sldId id="272" r:id="rId20"/>
    <p:sldId id="265" r:id="rId21"/>
    <p:sldId id="267" r:id="rId22"/>
    <p:sldId id="268" r:id="rId23"/>
    <p:sldId id="269" r:id="rId24"/>
    <p:sldId id="313" r:id="rId25"/>
    <p:sldId id="327" r:id="rId26"/>
    <p:sldId id="271" r:id="rId27"/>
    <p:sldId id="273" r:id="rId28"/>
    <p:sldId id="298" r:id="rId29"/>
    <p:sldId id="274" r:id="rId30"/>
    <p:sldId id="323" r:id="rId31"/>
    <p:sldId id="277" r:id="rId32"/>
    <p:sldId id="278" r:id="rId33"/>
    <p:sldId id="279" r:id="rId34"/>
    <p:sldId id="280" r:id="rId35"/>
    <p:sldId id="281" r:id="rId36"/>
    <p:sldId id="294" r:id="rId37"/>
    <p:sldId id="284" r:id="rId38"/>
    <p:sldId id="299" r:id="rId39"/>
    <p:sldId id="285" r:id="rId40"/>
    <p:sldId id="296" r:id="rId41"/>
    <p:sldId id="316" r:id="rId42"/>
    <p:sldId id="331" r:id="rId43"/>
    <p:sldId id="332" r:id="rId44"/>
    <p:sldId id="291" r:id="rId45"/>
    <p:sldId id="292" r:id="rId46"/>
    <p:sldId id="289" r:id="rId47"/>
    <p:sldId id="295" r:id="rId48"/>
    <p:sldId id="312" r:id="rId49"/>
    <p:sldId id="315" r:id="rId50"/>
    <p:sldId id="321" r:id="rId5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47" autoAdjust="0"/>
    <p:restoredTop sz="94660"/>
  </p:normalViewPr>
  <p:slideViewPr>
    <p:cSldViewPr>
      <p:cViewPr varScale="1">
        <p:scale>
          <a:sx n="69" d="100"/>
          <a:sy n="69" d="100"/>
        </p:scale>
        <p:origin x="-1434"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1" Type="http://schemas.openxmlformats.org/officeDocument/2006/relationships/oleObject" Target="file:///D:\Burnout\Burnout%20data%20in%20excel%20(4).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D:\Burnout\Burnout%20data%20in%20excel%20(4).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Documents%20and%20Settings\Admin\Desktop\Burnout%20data%20in%20excel%20(2).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Documents%20and%20Settings\Admin\Desktop\Burnout%20data%20in%20excel%20(2).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Documents%20and%20Settings\Admin\Desktop\excel%20burnout.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Neha.dang\Desktop\Burnout%20data%20in%20excel%20(4).xlsx" TargetMode="External"/></Relationships>
</file>

<file path=ppt/charts/_rels/chart7.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Documents%20and%20Settings\Admin\Desktop\Burnout%20data%20in%20excel%20(2).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Documents%20and%20Settings\Admin\Desktop\Burnout%20data%20in%20excel%20(2).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manualLayout>
          <c:layoutTarget val="inner"/>
          <c:xMode val="edge"/>
          <c:yMode val="edge"/>
          <c:x val="0.24173075240594941"/>
          <c:y val="0"/>
          <c:w val="0.44950951443569581"/>
          <c:h val="0.98074803149606304"/>
        </c:manualLayout>
      </c:layout>
      <c:pieChart>
        <c:varyColors val="1"/>
        <c:ser>
          <c:idx val="0"/>
          <c:order val="0"/>
          <c:tx>
            <c:strRef>
              <c:f>Sheet6!$C$1</c:f>
              <c:strCache>
                <c:ptCount val="1"/>
                <c:pt idx="0">
                  <c:v>Frequency</c:v>
                </c:pt>
              </c:strCache>
            </c:strRef>
          </c:tx>
          <c:dLbls>
            <c:dLbl>
              <c:idx val="0"/>
              <c:layout>
                <c:manualLayout>
                  <c:x val="-8.5119313210848646E-2"/>
                  <c:y val="2.0300644237652107E-3"/>
                </c:manualLayout>
              </c:layout>
              <c:showPercent val="1"/>
            </c:dLbl>
            <c:dLbl>
              <c:idx val="1"/>
              <c:layout>
                <c:manualLayout>
                  <c:x val="7.0634623797025523E-2"/>
                  <c:y val="-7.9913385826772126E-2"/>
                </c:manualLayout>
              </c:layout>
              <c:showPercent val="1"/>
            </c:dLbl>
            <c:dLbl>
              <c:idx val="2"/>
              <c:layout>
                <c:manualLayout>
                  <c:x val="6.4767443132108957E-2"/>
                  <c:y val="9.411715581006963E-2"/>
                </c:manualLayout>
              </c:layout>
              <c:showPercent val="1"/>
            </c:dLbl>
            <c:dLbl>
              <c:idx val="3"/>
              <c:layout>
                <c:manualLayout>
                  <c:x val="2.5485400262467216E-2"/>
                  <c:y val="5.4545454545454536E-2"/>
                </c:manualLayout>
              </c:layout>
              <c:showPercent val="1"/>
            </c:dLbl>
            <c:txPr>
              <a:bodyPr/>
              <a:lstStyle/>
              <a:p>
                <a:pPr>
                  <a:defRPr sz="1600" b="1">
                    <a:latin typeface="+mj-lt"/>
                  </a:defRPr>
                </a:pPr>
                <a:endParaRPr lang="en-US"/>
              </a:p>
            </c:txPr>
            <c:showPercent val="1"/>
          </c:dLbls>
          <c:cat>
            <c:strRef>
              <c:f>Sheet6!$B$2:$B$5</c:f>
              <c:strCache>
                <c:ptCount val="4"/>
                <c:pt idx="0">
                  <c:v>&lt;35yrs</c:v>
                </c:pt>
                <c:pt idx="1">
                  <c:v>35-44yrs</c:v>
                </c:pt>
                <c:pt idx="2">
                  <c:v>45-54yrs</c:v>
                </c:pt>
                <c:pt idx="3">
                  <c:v>55yrs and above</c:v>
                </c:pt>
              </c:strCache>
            </c:strRef>
          </c:cat>
          <c:val>
            <c:numRef>
              <c:f>Sheet6!$C$2:$C$5</c:f>
              <c:numCache>
                <c:formatCode>General</c:formatCode>
                <c:ptCount val="4"/>
                <c:pt idx="0">
                  <c:v>68</c:v>
                </c:pt>
                <c:pt idx="1">
                  <c:v>31</c:v>
                </c:pt>
                <c:pt idx="2">
                  <c:v>20</c:v>
                </c:pt>
                <c:pt idx="3">
                  <c:v>10</c:v>
                </c:pt>
              </c:numCache>
            </c:numRef>
          </c:val>
        </c:ser>
        <c:dLbls>
          <c:showPercent val="1"/>
        </c:dLbls>
        <c:firstSliceAng val="0"/>
      </c:pieChart>
    </c:plotArea>
    <c:legend>
      <c:legendPos val="r"/>
      <c:layout>
        <c:manualLayout>
          <c:xMode val="edge"/>
          <c:yMode val="edge"/>
          <c:x val="0.79269313210849113"/>
          <c:y val="0.34594559770937905"/>
          <c:w val="0.16147353455818073"/>
          <c:h val="0.39901789549033762"/>
        </c:manualLayout>
      </c:layout>
      <c:txPr>
        <a:bodyPr/>
        <a:lstStyle/>
        <a:p>
          <a:pPr>
            <a:defRPr sz="1400" b="1">
              <a:latin typeface="Calibri" pitchFamily="34" charset="0"/>
              <a:cs typeface="Calibri" pitchFamily="34" charset="0"/>
            </a:defRPr>
          </a:pPr>
          <a:endParaRPr lang="en-US"/>
        </a:p>
      </c:txPr>
    </c:legend>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manualLayout>
          <c:layoutTarget val="inner"/>
          <c:xMode val="edge"/>
          <c:yMode val="edge"/>
          <c:x val="0.21310657682212841"/>
          <c:y val="3.5564304461942253E-2"/>
          <c:w val="0.4979624722390501"/>
          <c:h val="0.92478744844394467"/>
        </c:manualLayout>
      </c:layout>
      <c:pieChart>
        <c:varyColors val="1"/>
        <c:ser>
          <c:idx val="0"/>
          <c:order val="0"/>
          <c:tx>
            <c:strRef>
              <c:f>'[Burnout data in excel (4).xlsx]Sheet6'!$C$25</c:f>
              <c:strCache>
                <c:ptCount val="1"/>
                <c:pt idx="0">
                  <c:v>Frequency</c:v>
                </c:pt>
              </c:strCache>
            </c:strRef>
          </c:tx>
          <c:dLbls>
            <c:dLbl>
              <c:idx val="0"/>
              <c:layout>
                <c:manualLayout>
                  <c:x val="-8.9080544619422566E-2"/>
                  <c:y val="-1.202896512935883E-2"/>
                </c:manualLayout>
              </c:layout>
              <c:showPercent val="1"/>
            </c:dLbl>
            <c:dLbl>
              <c:idx val="1"/>
              <c:layout>
                <c:manualLayout>
                  <c:x val="0.10328298505956"/>
                  <c:y val="4.2423134608173992E-2"/>
                </c:manualLayout>
              </c:layout>
              <c:showPercent val="1"/>
            </c:dLbl>
            <c:txPr>
              <a:bodyPr/>
              <a:lstStyle/>
              <a:p>
                <a:pPr>
                  <a:defRPr sz="1600" b="1">
                    <a:latin typeface="+mj-lt"/>
                  </a:defRPr>
                </a:pPr>
                <a:endParaRPr lang="en-US"/>
              </a:p>
            </c:txPr>
            <c:showPercent val="1"/>
          </c:dLbls>
          <c:cat>
            <c:strRef>
              <c:f>'[Burnout data in excel (4).xlsx]Sheet6'!$B$26:$B$27</c:f>
              <c:strCache>
                <c:ptCount val="2"/>
                <c:pt idx="0">
                  <c:v>Male</c:v>
                </c:pt>
                <c:pt idx="1">
                  <c:v>Female</c:v>
                </c:pt>
              </c:strCache>
            </c:strRef>
          </c:cat>
          <c:val>
            <c:numRef>
              <c:f>'[Burnout data in excel (4).xlsx]Sheet6'!$C$26:$C$27</c:f>
              <c:numCache>
                <c:formatCode>General</c:formatCode>
                <c:ptCount val="2"/>
                <c:pt idx="0">
                  <c:v>75</c:v>
                </c:pt>
                <c:pt idx="1">
                  <c:v>54</c:v>
                </c:pt>
              </c:numCache>
            </c:numRef>
          </c:val>
        </c:ser>
        <c:dLbls>
          <c:showPercent val="1"/>
        </c:dLbls>
        <c:firstSliceAng val="0"/>
      </c:pieChart>
    </c:plotArea>
    <c:legend>
      <c:legendPos val="r"/>
      <c:layout>
        <c:manualLayout>
          <c:xMode val="edge"/>
          <c:yMode val="edge"/>
          <c:x val="0.84579408944074363"/>
          <c:y val="0.32263263967004252"/>
          <c:w val="0.14459052594387237"/>
          <c:h val="0.27727924634420698"/>
        </c:manualLayout>
      </c:layout>
      <c:txPr>
        <a:bodyPr/>
        <a:lstStyle/>
        <a:p>
          <a:pPr>
            <a:defRPr sz="1600" b="1"/>
          </a:pPr>
          <a:endParaRPr lang="en-US"/>
        </a:p>
      </c:txPr>
    </c:legend>
    <c:plotVisOnly val="1"/>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manualLayout>
          <c:layoutTarget val="inner"/>
          <c:xMode val="edge"/>
          <c:yMode val="edge"/>
          <c:x val="0.12847222222222221"/>
          <c:y val="0"/>
          <c:w val="0.64035087719298478"/>
          <c:h val="1"/>
        </c:manualLayout>
      </c:layout>
      <c:pieChart>
        <c:varyColors val="1"/>
        <c:ser>
          <c:idx val="0"/>
          <c:order val="0"/>
          <c:tx>
            <c:strRef>
              <c:f>Sheet6!$C$43</c:f>
              <c:strCache>
                <c:ptCount val="1"/>
                <c:pt idx="0">
                  <c:v>Frequency</c:v>
                </c:pt>
              </c:strCache>
            </c:strRef>
          </c:tx>
          <c:dLbls>
            <c:dLbl>
              <c:idx val="0"/>
              <c:layout>
                <c:manualLayout>
                  <c:x val="-0.27418441773725838"/>
                  <c:y val="-0.25311114127975382"/>
                </c:manualLayout>
              </c:layout>
              <c:spPr>
                <a:noFill/>
              </c:spPr>
              <c:txPr>
                <a:bodyPr/>
                <a:lstStyle/>
                <a:p>
                  <a:pPr>
                    <a:defRPr sz="1800" b="1"/>
                  </a:pPr>
                  <a:endParaRPr lang="en-US"/>
                </a:p>
              </c:txPr>
              <c:showCatName val="1"/>
              <c:showPercent val="1"/>
            </c:dLbl>
            <c:dLbl>
              <c:idx val="1"/>
              <c:layout>
                <c:manualLayout>
                  <c:x val="0.18909076990376203"/>
                  <c:y val="3.6778579760863413E-2"/>
                </c:manualLayout>
              </c:layout>
              <c:spPr>
                <a:noFill/>
              </c:spPr>
              <c:txPr>
                <a:bodyPr/>
                <a:lstStyle/>
                <a:p>
                  <a:pPr>
                    <a:defRPr sz="1800" b="1"/>
                  </a:pPr>
                  <a:endParaRPr lang="en-US"/>
                </a:p>
              </c:txPr>
              <c:showCatName val="1"/>
              <c:showPercent val="1"/>
            </c:dLbl>
            <c:spPr>
              <a:noFill/>
            </c:spPr>
            <c:showCatName val="1"/>
            <c:showPercent val="1"/>
            <c:showLeaderLines val="1"/>
          </c:dLbls>
          <c:cat>
            <c:strRef>
              <c:f>Sheet6!$B$44:$B$45</c:f>
              <c:strCache>
                <c:ptCount val="2"/>
                <c:pt idx="0">
                  <c:v>Government</c:v>
                </c:pt>
                <c:pt idx="1">
                  <c:v>Private</c:v>
                </c:pt>
              </c:strCache>
            </c:strRef>
          </c:cat>
          <c:val>
            <c:numRef>
              <c:f>Sheet6!$C$44:$C$45</c:f>
              <c:numCache>
                <c:formatCode>General</c:formatCode>
                <c:ptCount val="2"/>
                <c:pt idx="0">
                  <c:v>76</c:v>
                </c:pt>
                <c:pt idx="1">
                  <c:v>53</c:v>
                </c:pt>
              </c:numCache>
            </c:numRef>
          </c:val>
        </c:ser>
        <c:dLbls>
          <c:showCatName val="1"/>
          <c:showPercent val="1"/>
        </c:dLbls>
        <c:firstSliceAng val="0"/>
      </c:pieChart>
    </c:plotArea>
    <c:plotVisOnly val="1"/>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manualLayout>
          <c:layoutTarget val="inner"/>
          <c:xMode val="edge"/>
          <c:yMode val="edge"/>
          <c:x val="0.12738868719254401"/>
          <c:y val="0"/>
          <c:w val="0.72962044415106864"/>
          <c:h val="1"/>
        </c:manualLayout>
      </c:layout>
      <c:pieChart>
        <c:varyColors val="1"/>
        <c:ser>
          <c:idx val="0"/>
          <c:order val="0"/>
          <c:tx>
            <c:strRef>
              <c:f>Sheet6!$C$77</c:f>
              <c:strCache>
                <c:ptCount val="1"/>
                <c:pt idx="0">
                  <c:v>Frequency</c:v>
                </c:pt>
              </c:strCache>
            </c:strRef>
          </c:tx>
          <c:dLbls>
            <c:dLbl>
              <c:idx val="0"/>
              <c:layout>
                <c:manualLayout>
                  <c:x val="-0.2008270295307262"/>
                  <c:y val="5.4865152725474466E-2"/>
                </c:manualLayout>
              </c:layout>
              <c:spPr>
                <a:noFill/>
              </c:spPr>
              <c:txPr>
                <a:bodyPr/>
                <a:lstStyle/>
                <a:p>
                  <a:pPr algn="ctr" rtl="0">
                    <a:defRPr lang="en-US" sz="1800" b="1" i="0" u="none" strike="noStrike" kern="1200" baseline="0" dirty="0">
                      <a:solidFill>
                        <a:prstClr val="black"/>
                      </a:solidFill>
                      <a:latin typeface="+mj-lt"/>
                      <a:ea typeface="+mn-ea"/>
                      <a:cs typeface="+mn-cs"/>
                    </a:defRPr>
                  </a:pPr>
                  <a:endParaRPr lang="en-US"/>
                </a:p>
              </c:txPr>
              <c:showCatName val="1"/>
              <c:showPercent val="1"/>
            </c:dLbl>
            <c:dLbl>
              <c:idx val="1"/>
              <c:layout>
                <c:manualLayout>
                  <c:x val="0.13223508767284098"/>
                  <c:y val="-0.25987922705313993"/>
                </c:manualLayout>
              </c:layout>
              <c:tx>
                <c:rich>
                  <a:bodyPr/>
                  <a:lstStyle/>
                  <a:p>
                    <a:r>
                      <a:rPr lang="en-US" sz="1800" b="1" dirty="0">
                        <a:latin typeface="+mj-lt"/>
                      </a:rPr>
                      <a:t>S</a:t>
                    </a:r>
                    <a:r>
                      <a:rPr lang="en-US" sz="1600" dirty="0">
                        <a:latin typeface="+mj-lt"/>
                      </a:rPr>
                      <a:t>urgical
38%</a:t>
                    </a:r>
                  </a:p>
                </c:rich>
              </c:tx>
              <c:showCatName val="1"/>
              <c:showPercent val="1"/>
            </c:dLbl>
            <c:dLbl>
              <c:idx val="2"/>
              <c:layout>
                <c:manualLayout>
                  <c:x val="0.10723625647219069"/>
                  <c:y val="0.21339437683925874"/>
                </c:manualLayout>
              </c:layout>
              <c:tx>
                <c:rich>
                  <a:bodyPr/>
                  <a:lstStyle/>
                  <a:p>
                    <a:r>
                      <a:rPr lang="en-US" sz="1800" b="1" dirty="0">
                        <a:latin typeface="+mj-lt"/>
                      </a:rPr>
                      <a:t>G</a:t>
                    </a:r>
                    <a:r>
                      <a:rPr lang="en-US" sz="1600" b="1" dirty="0">
                        <a:latin typeface="+mj-lt"/>
                      </a:rPr>
                      <a:t>P
22%</a:t>
                    </a:r>
                  </a:p>
                </c:rich>
              </c:tx>
              <c:showCatName val="1"/>
              <c:showPercent val="1"/>
            </c:dLbl>
            <c:spPr>
              <a:noFill/>
            </c:spPr>
            <c:txPr>
              <a:bodyPr/>
              <a:lstStyle/>
              <a:p>
                <a:pPr>
                  <a:defRPr sz="1800" b="1">
                    <a:latin typeface="+mj-lt"/>
                  </a:defRPr>
                </a:pPr>
                <a:endParaRPr lang="en-US"/>
              </a:p>
            </c:txPr>
            <c:showCatName val="1"/>
            <c:showPercent val="1"/>
            <c:showLeaderLines val="1"/>
          </c:dLbls>
          <c:cat>
            <c:strRef>
              <c:f>Sheet6!$B$78:$B$80</c:f>
              <c:strCache>
                <c:ptCount val="3"/>
                <c:pt idx="0">
                  <c:v>Medical</c:v>
                </c:pt>
                <c:pt idx="1">
                  <c:v>Surgical</c:v>
                </c:pt>
                <c:pt idx="2">
                  <c:v>GP</c:v>
                </c:pt>
              </c:strCache>
            </c:strRef>
          </c:cat>
          <c:val>
            <c:numRef>
              <c:f>Sheet6!$C$78:$C$80</c:f>
              <c:numCache>
                <c:formatCode>General</c:formatCode>
                <c:ptCount val="3"/>
                <c:pt idx="0">
                  <c:v>51</c:v>
                </c:pt>
                <c:pt idx="1">
                  <c:v>49</c:v>
                </c:pt>
                <c:pt idx="2">
                  <c:v>29</c:v>
                </c:pt>
              </c:numCache>
            </c:numRef>
          </c:val>
        </c:ser>
        <c:dLbls>
          <c:showCatName val="1"/>
          <c:showPercent val="1"/>
        </c:dLbls>
        <c:firstSliceAng val="0"/>
      </c:pieChart>
    </c:plotArea>
    <c:plotVisOnly val="1"/>
  </c:chart>
  <c:externalData r:id="rId1"/>
</c:chartSpace>
</file>

<file path=ppt/charts/chart5.xml><?xml version="1.0" encoding="utf-8"?>
<c:chartSpace xmlns:c="http://schemas.openxmlformats.org/drawingml/2006/chart" xmlns:a="http://schemas.openxmlformats.org/drawingml/2006/main" xmlns:r="http://schemas.openxmlformats.org/officeDocument/2006/relationships">
  <c:lang val="en-US"/>
  <c:chart>
    <c:autoTitleDeleted val="1"/>
    <c:plotArea>
      <c:layout>
        <c:manualLayout>
          <c:layoutTarget val="inner"/>
          <c:xMode val="edge"/>
          <c:yMode val="edge"/>
          <c:x val="0.26904418197725377"/>
          <c:y val="1.6320088430475287E-2"/>
          <c:w val="0.51283756197141883"/>
          <c:h val="0.96150098520607541"/>
        </c:manualLayout>
      </c:layout>
      <c:pieChart>
        <c:varyColors val="1"/>
        <c:ser>
          <c:idx val="0"/>
          <c:order val="0"/>
          <c:dLbls>
            <c:dLbl>
              <c:idx val="2"/>
              <c:layout/>
              <c:tx>
                <c:rich>
                  <a:bodyPr/>
                  <a:lstStyle/>
                  <a:p>
                    <a:r>
                      <a:rPr lang="en-US"/>
                      <a:t>Medical officers
</a:t>
                    </a:r>
                    <a:r>
                      <a:rPr lang="en-US" smtClean="0"/>
                      <a:t>(Govt.)41</a:t>
                    </a:r>
                    <a:r>
                      <a:rPr lang="en-US"/>
                      <a:t>%</a:t>
                    </a:r>
                  </a:p>
                </c:rich>
              </c:tx>
              <c:showCatName val="1"/>
              <c:showPercent val="1"/>
            </c:dLbl>
            <c:txPr>
              <a:bodyPr/>
              <a:lstStyle/>
              <a:p>
                <a:pPr>
                  <a:defRPr sz="1600" b="1">
                    <a:latin typeface="+mj-lt"/>
                  </a:defRPr>
                </a:pPr>
                <a:endParaRPr lang="en-US"/>
              </a:p>
            </c:txPr>
            <c:showCatName val="1"/>
            <c:showPercent val="1"/>
            <c:showLeaderLines val="1"/>
          </c:dLbls>
          <c:cat>
            <c:strRef>
              <c:f>Sheet6!$B$141:$B$145</c:f>
              <c:strCache>
                <c:ptCount val="5"/>
                <c:pt idx="0">
                  <c:v>Designation</c:v>
                </c:pt>
                <c:pt idx="1">
                  <c:v>Resident doctors</c:v>
                </c:pt>
                <c:pt idx="2">
                  <c:v>Medical officers</c:v>
                </c:pt>
                <c:pt idx="3">
                  <c:v>Junior consultant</c:v>
                </c:pt>
                <c:pt idx="4">
                  <c:v>Consultant</c:v>
                </c:pt>
              </c:strCache>
            </c:strRef>
          </c:cat>
          <c:val>
            <c:numRef>
              <c:f>Sheet6!$C$141:$C$145</c:f>
              <c:numCache>
                <c:formatCode>General</c:formatCode>
                <c:ptCount val="5"/>
                <c:pt idx="1">
                  <c:v>39</c:v>
                </c:pt>
                <c:pt idx="2">
                  <c:v>53</c:v>
                </c:pt>
                <c:pt idx="3">
                  <c:v>20</c:v>
                </c:pt>
                <c:pt idx="4">
                  <c:v>17</c:v>
                </c:pt>
              </c:numCache>
            </c:numRef>
          </c:val>
        </c:ser>
        <c:dLbls>
          <c:showCatName val="1"/>
          <c:showPercent val="1"/>
        </c:dLbls>
        <c:firstSliceAng val="0"/>
      </c:pieChart>
    </c:plotArea>
    <c:plotVisOnly val="1"/>
  </c:chart>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manualLayout>
          <c:layoutTarget val="inner"/>
          <c:xMode val="edge"/>
          <c:yMode val="edge"/>
          <c:x val="5.3472222222222324E-2"/>
          <c:y val="2.8205128205128206E-2"/>
          <c:w val="0.65451388888888884"/>
          <c:h val="0.96666666666666667"/>
        </c:manualLayout>
      </c:layout>
      <c:pieChart>
        <c:varyColors val="1"/>
        <c:ser>
          <c:idx val="1"/>
          <c:order val="1"/>
          <c:tx>
            <c:strRef>
              <c:f>Sheet6!$C$60</c:f>
              <c:strCache>
                <c:ptCount val="1"/>
                <c:pt idx="0">
                  <c:v>Frequency</c:v>
                </c:pt>
              </c:strCache>
            </c:strRef>
          </c:tx>
          <c:dLbls>
            <c:txPr>
              <a:bodyPr/>
              <a:lstStyle/>
              <a:p>
                <a:pPr>
                  <a:defRPr sz="1600" b="1">
                    <a:latin typeface="+mj-lt"/>
                  </a:defRPr>
                </a:pPr>
                <a:endParaRPr lang="en-US"/>
              </a:p>
            </c:txPr>
            <c:showPercent val="1"/>
          </c:dLbls>
          <c:cat>
            <c:strRef>
              <c:f>Sheet6!$B$61:$B$64</c:f>
              <c:strCache>
                <c:ptCount val="4"/>
                <c:pt idx="0">
                  <c:v>&lt;5hours per week</c:v>
                </c:pt>
                <c:pt idx="1">
                  <c:v>5-9 hours per week</c:v>
                </c:pt>
                <c:pt idx="2">
                  <c:v>10-14 hours per week</c:v>
                </c:pt>
                <c:pt idx="3">
                  <c:v>15 hours and above</c:v>
                </c:pt>
              </c:strCache>
            </c:strRef>
          </c:cat>
          <c:val>
            <c:numRef>
              <c:f>Sheet6!$C$61:$C$64</c:f>
              <c:numCache>
                <c:formatCode>General</c:formatCode>
                <c:ptCount val="4"/>
                <c:pt idx="0">
                  <c:v>80</c:v>
                </c:pt>
                <c:pt idx="1">
                  <c:v>31</c:v>
                </c:pt>
                <c:pt idx="2">
                  <c:v>12</c:v>
                </c:pt>
                <c:pt idx="3">
                  <c:v>6</c:v>
                </c:pt>
              </c:numCache>
            </c:numRef>
          </c:val>
        </c:ser>
        <c:ser>
          <c:idx val="0"/>
          <c:order val="0"/>
          <c:tx>
            <c:strRef>
              <c:f>Sheet6!$C$60</c:f>
              <c:strCache>
                <c:ptCount val="1"/>
                <c:pt idx="0">
                  <c:v>Frequency</c:v>
                </c:pt>
              </c:strCache>
            </c:strRef>
          </c:tx>
          <c:cat>
            <c:strRef>
              <c:f>Sheet6!$B$61:$B$64</c:f>
              <c:strCache>
                <c:ptCount val="4"/>
                <c:pt idx="0">
                  <c:v>&lt;5hours per week</c:v>
                </c:pt>
                <c:pt idx="1">
                  <c:v>5-9 hours per week</c:v>
                </c:pt>
                <c:pt idx="2">
                  <c:v>10-14 hours per week</c:v>
                </c:pt>
                <c:pt idx="3">
                  <c:v>15 hours and above</c:v>
                </c:pt>
              </c:strCache>
            </c:strRef>
          </c:cat>
          <c:val>
            <c:numRef>
              <c:f>Sheet6!$C$61:$C$64</c:f>
              <c:numCache>
                <c:formatCode>General</c:formatCode>
                <c:ptCount val="4"/>
                <c:pt idx="0">
                  <c:v>80</c:v>
                </c:pt>
                <c:pt idx="1">
                  <c:v>31</c:v>
                </c:pt>
                <c:pt idx="2">
                  <c:v>12</c:v>
                </c:pt>
                <c:pt idx="3">
                  <c:v>6</c:v>
                </c:pt>
              </c:numCache>
            </c:numRef>
          </c:val>
        </c:ser>
        <c:dLbls>
          <c:showPercent val="1"/>
        </c:dLbls>
        <c:firstSliceAng val="0"/>
      </c:pieChart>
    </c:plotArea>
    <c:legend>
      <c:legendPos val="r"/>
      <c:layout>
        <c:manualLayout>
          <c:xMode val="edge"/>
          <c:yMode val="edge"/>
          <c:x val="0.7438362093036246"/>
          <c:y val="0.20756561679790103"/>
          <c:w val="0.23949712402970921"/>
          <c:h val="0.62190580344124002"/>
        </c:manualLayout>
      </c:layout>
      <c:txPr>
        <a:bodyPr/>
        <a:lstStyle/>
        <a:p>
          <a:pPr>
            <a:defRPr sz="1400" b="1">
              <a:latin typeface="Calibri" pitchFamily="34" charset="0"/>
              <a:cs typeface="Calibri" pitchFamily="34" charset="0"/>
            </a:defRPr>
          </a:pPr>
          <a:endParaRPr lang="en-US"/>
        </a:p>
      </c:txPr>
    </c:legend>
    <c:plotVisOnly val="1"/>
  </c:chart>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barChart>
        <c:barDir val="col"/>
        <c:grouping val="clustered"/>
        <c:ser>
          <c:idx val="0"/>
          <c:order val="0"/>
          <c:tx>
            <c:strRef>
              <c:f>Sheet6!$C$97</c:f>
              <c:strCache>
                <c:ptCount val="1"/>
                <c:pt idx="0">
                  <c:v>Frequency</c:v>
                </c:pt>
              </c:strCache>
            </c:strRef>
          </c:tx>
          <c:val>
            <c:numRef>
              <c:f>Sheet6!$C$98:$C$105</c:f>
              <c:numCache>
                <c:formatCode>General</c:formatCode>
                <c:ptCount val="8"/>
                <c:pt idx="0">
                  <c:v>28</c:v>
                </c:pt>
                <c:pt idx="1">
                  <c:v>12</c:v>
                </c:pt>
                <c:pt idx="2">
                  <c:v>8</c:v>
                </c:pt>
                <c:pt idx="3">
                  <c:v>13</c:v>
                </c:pt>
                <c:pt idx="4">
                  <c:v>14</c:v>
                </c:pt>
                <c:pt idx="5">
                  <c:v>16</c:v>
                </c:pt>
                <c:pt idx="6">
                  <c:v>9</c:v>
                </c:pt>
                <c:pt idx="7">
                  <c:v>29</c:v>
                </c:pt>
              </c:numCache>
            </c:numRef>
          </c:val>
        </c:ser>
        <c:axId val="64764544"/>
        <c:axId val="64873984"/>
      </c:barChart>
      <c:catAx>
        <c:axId val="64764544"/>
        <c:scaling>
          <c:orientation val="minMax"/>
        </c:scaling>
        <c:axPos val="b"/>
        <c:title>
          <c:tx>
            <c:rich>
              <a:bodyPr/>
              <a:lstStyle/>
              <a:p>
                <a:pPr>
                  <a:defRPr sz="1400" b="1">
                    <a:latin typeface="+mj-lt"/>
                  </a:defRPr>
                </a:pPr>
                <a:r>
                  <a:rPr lang="en-US" sz="1400" b="1">
                    <a:latin typeface="+mj-lt"/>
                  </a:rPr>
                  <a:t>PHASE OF</a:t>
                </a:r>
                <a:r>
                  <a:rPr lang="en-US" sz="1400" b="1" baseline="0">
                    <a:latin typeface="+mj-lt"/>
                  </a:rPr>
                  <a:t> BURNOUT</a:t>
                </a:r>
                <a:endParaRPr lang="en-US" sz="1400" b="1">
                  <a:latin typeface="+mj-lt"/>
                </a:endParaRPr>
              </a:p>
            </c:rich>
          </c:tx>
          <c:layout/>
        </c:title>
        <c:majorTickMark val="none"/>
        <c:tickLblPos val="nextTo"/>
        <c:txPr>
          <a:bodyPr/>
          <a:lstStyle/>
          <a:p>
            <a:pPr>
              <a:defRPr sz="1100"/>
            </a:pPr>
            <a:endParaRPr lang="en-US"/>
          </a:p>
        </c:txPr>
        <c:crossAx val="64873984"/>
        <c:crosses val="autoZero"/>
        <c:auto val="1"/>
        <c:lblAlgn val="ctr"/>
        <c:lblOffset val="100"/>
      </c:catAx>
      <c:valAx>
        <c:axId val="64873984"/>
        <c:scaling>
          <c:orientation val="minMax"/>
        </c:scaling>
        <c:axPos val="l"/>
        <c:majorGridlines/>
        <c:title>
          <c:tx>
            <c:rich>
              <a:bodyPr/>
              <a:lstStyle/>
              <a:p>
                <a:pPr>
                  <a:defRPr sz="1400">
                    <a:latin typeface="+mj-lt"/>
                  </a:defRPr>
                </a:pPr>
                <a:r>
                  <a:rPr lang="en-US" sz="1400">
                    <a:latin typeface="+mj-lt"/>
                  </a:rPr>
                  <a:t>FREQUENCY</a:t>
                </a:r>
              </a:p>
            </c:rich>
          </c:tx>
          <c:layout/>
        </c:title>
        <c:numFmt formatCode="General" sourceLinked="1"/>
        <c:tickLblPos val="nextTo"/>
        <c:crossAx val="64764544"/>
        <c:crosses val="autoZero"/>
        <c:crossBetween val="between"/>
      </c:valAx>
      <c:spPr>
        <a:noFill/>
        <a:ln w="25400">
          <a:noFill/>
        </a:ln>
      </c:spPr>
    </c:plotArea>
    <c:plotVisOnly val="1"/>
  </c:chart>
  <c:externalData r:id="rId1"/>
  <c:userShapes r:id="rId2"/>
</c:chartSpace>
</file>

<file path=ppt/charts/chart8.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manualLayout>
          <c:layoutTarget val="inner"/>
          <c:xMode val="edge"/>
          <c:yMode val="edge"/>
          <c:x val="0.11144685039370048"/>
          <c:y val="5.1400554097404488E-2"/>
          <c:w val="0.85799759405074361"/>
          <c:h val="0.80852216389617959"/>
        </c:manualLayout>
      </c:layout>
      <c:barChart>
        <c:barDir val="col"/>
        <c:grouping val="clustered"/>
        <c:ser>
          <c:idx val="0"/>
          <c:order val="0"/>
          <c:tx>
            <c:strRef>
              <c:f>Sheet6!$C$117</c:f>
              <c:strCache>
                <c:ptCount val="1"/>
                <c:pt idx="0">
                  <c:v>Frequency</c:v>
                </c:pt>
              </c:strCache>
            </c:strRef>
          </c:tx>
          <c:val>
            <c:numRef>
              <c:f>Sheet6!$C$118:$C$120</c:f>
              <c:numCache>
                <c:formatCode>General</c:formatCode>
                <c:ptCount val="3"/>
                <c:pt idx="0">
                  <c:v>48</c:v>
                </c:pt>
                <c:pt idx="1">
                  <c:v>27</c:v>
                </c:pt>
                <c:pt idx="2">
                  <c:v>54</c:v>
                </c:pt>
              </c:numCache>
            </c:numRef>
          </c:val>
        </c:ser>
        <c:axId val="64806912"/>
        <c:axId val="65085440"/>
      </c:barChart>
      <c:catAx>
        <c:axId val="64806912"/>
        <c:scaling>
          <c:orientation val="minMax"/>
        </c:scaling>
        <c:axPos val="b"/>
        <c:title>
          <c:tx>
            <c:rich>
              <a:bodyPr/>
              <a:lstStyle/>
              <a:p>
                <a:pPr>
                  <a:defRPr sz="1400">
                    <a:latin typeface="+mj-lt"/>
                  </a:defRPr>
                </a:pPr>
                <a:r>
                  <a:rPr lang="en-US" sz="1400">
                    <a:latin typeface="+mj-lt"/>
                  </a:rPr>
                  <a:t>TRIPHASE</a:t>
                </a:r>
              </a:p>
            </c:rich>
          </c:tx>
          <c:layout/>
        </c:title>
        <c:majorTickMark val="none"/>
        <c:tickLblPos val="nextTo"/>
        <c:crossAx val="65085440"/>
        <c:crosses val="autoZero"/>
        <c:auto val="1"/>
        <c:lblAlgn val="ctr"/>
        <c:lblOffset val="100"/>
      </c:catAx>
      <c:valAx>
        <c:axId val="65085440"/>
        <c:scaling>
          <c:orientation val="minMax"/>
        </c:scaling>
        <c:axPos val="l"/>
        <c:majorGridlines/>
        <c:title>
          <c:tx>
            <c:rich>
              <a:bodyPr/>
              <a:lstStyle/>
              <a:p>
                <a:pPr>
                  <a:defRPr sz="1400">
                    <a:latin typeface="+mj-lt"/>
                  </a:defRPr>
                </a:pPr>
                <a:r>
                  <a:rPr lang="en-US" sz="1400" dirty="0">
                    <a:latin typeface="+mj-lt"/>
                  </a:rPr>
                  <a:t>FREQUENCY</a:t>
                </a:r>
              </a:p>
            </c:rich>
          </c:tx>
          <c:layout>
            <c:manualLayout>
              <c:xMode val="edge"/>
              <c:yMode val="edge"/>
              <c:x val="1.1111111111111125E-2"/>
              <c:y val="0.32692330125401348"/>
            </c:manualLayout>
          </c:layout>
        </c:title>
        <c:numFmt formatCode="General" sourceLinked="1"/>
        <c:tickLblPos val="nextTo"/>
        <c:crossAx val="64806912"/>
        <c:crosses val="autoZero"/>
        <c:crossBetween val="between"/>
      </c:valAx>
    </c:plotArea>
    <c:plotVisOnly val="1"/>
  </c:chart>
  <c:externalData r:id="rId1"/>
</c:chartSpace>
</file>

<file path=ppt/drawings/drawing1.xml><?xml version="1.0" encoding="utf-8"?>
<c:userShapes xmlns:c="http://schemas.openxmlformats.org/drawingml/2006/chart">
  <cdr:relSizeAnchor xmlns:cdr="http://schemas.openxmlformats.org/drawingml/2006/chartDrawing">
    <cdr:from>
      <cdr:x>0.21495</cdr:x>
      <cdr:y>0.51563</cdr:y>
    </cdr:from>
    <cdr:to>
      <cdr:x>0.28972</cdr:x>
      <cdr:y>0.57813</cdr:y>
    </cdr:to>
    <cdr:sp macro="" textlink="">
      <cdr:nvSpPr>
        <cdr:cNvPr id="2" name="TextBox 17"/>
        <cdr:cNvSpPr txBox="1"/>
      </cdr:nvSpPr>
      <cdr:spPr>
        <a:xfrm xmlns:a="http://schemas.openxmlformats.org/drawingml/2006/main">
          <a:off x="1752600" y="2514600"/>
          <a:ext cx="609600" cy="304800"/>
        </a:xfrm>
        <a:prstGeom xmlns:a="http://schemas.openxmlformats.org/drawingml/2006/main" prst="rect">
          <a:avLst/>
        </a:prstGeom>
        <a:solidFill xmlns:a="http://schemas.openxmlformats.org/drawingml/2006/main">
          <a:sysClr val="window" lastClr="FFFFFF"/>
        </a:solidFill>
        <a:ln xmlns:a="http://schemas.openxmlformats.org/drawingml/2006/main" w="9525" cmpd="sng">
          <a:noFill/>
        </a:ln>
        <a:effectLst xmlns:a="http://schemas.openxmlformats.org/drawingml/2006/mai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ysClr val="windowText" lastClr="000000"/>
              </a:solidFill>
              <a:latin typeface="Calibri"/>
            </a:defRPr>
          </a:lvl1pPr>
          <a:lvl2pPr marL="457200" indent="0">
            <a:defRPr sz="1100">
              <a:solidFill>
                <a:sysClr val="windowText" lastClr="000000"/>
              </a:solidFill>
              <a:latin typeface="Calibri"/>
            </a:defRPr>
          </a:lvl2pPr>
          <a:lvl3pPr marL="914400" indent="0">
            <a:defRPr sz="1100">
              <a:solidFill>
                <a:sysClr val="windowText" lastClr="000000"/>
              </a:solidFill>
              <a:latin typeface="Calibri"/>
            </a:defRPr>
          </a:lvl3pPr>
          <a:lvl4pPr marL="1371600" indent="0">
            <a:defRPr sz="1100">
              <a:solidFill>
                <a:sysClr val="windowText" lastClr="000000"/>
              </a:solidFill>
              <a:latin typeface="Calibri"/>
            </a:defRPr>
          </a:lvl4pPr>
          <a:lvl5pPr marL="1828800" indent="0">
            <a:defRPr sz="1100">
              <a:solidFill>
                <a:sysClr val="windowText" lastClr="000000"/>
              </a:solidFill>
              <a:latin typeface="Calibri"/>
            </a:defRPr>
          </a:lvl5pPr>
          <a:lvl6pPr marL="2286000" indent="0">
            <a:defRPr sz="1100">
              <a:solidFill>
                <a:sysClr val="windowText" lastClr="000000"/>
              </a:solidFill>
              <a:latin typeface="Calibri"/>
            </a:defRPr>
          </a:lvl6pPr>
          <a:lvl7pPr marL="2743200" indent="0">
            <a:defRPr sz="1100">
              <a:solidFill>
                <a:sysClr val="windowText" lastClr="000000"/>
              </a:solidFill>
              <a:latin typeface="Calibri"/>
            </a:defRPr>
          </a:lvl7pPr>
          <a:lvl8pPr marL="3200400" indent="0">
            <a:defRPr sz="1100">
              <a:solidFill>
                <a:sysClr val="windowText" lastClr="000000"/>
              </a:solidFill>
              <a:latin typeface="Calibri"/>
            </a:defRPr>
          </a:lvl8pPr>
          <a:lvl9pPr marL="3657600" indent="0">
            <a:defRPr sz="1100">
              <a:solidFill>
                <a:sysClr val="windowText" lastClr="000000"/>
              </a:solidFill>
              <a:latin typeface="Calibri"/>
            </a:defRPr>
          </a:lvl9pPr>
        </a:lstStyle>
        <a:p xmlns:a="http://schemas.openxmlformats.org/drawingml/2006/main">
          <a:r>
            <a:rPr lang="en-US" sz="1400" b="1" dirty="0" smtClean="0">
              <a:solidFill>
                <a:sysClr val="windowText" lastClr="000000"/>
              </a:solidFill>
              <a:latin typeface="Calibri"/>
            </a:rPr>
            <a:t>9 %</a:t>
          </a:r>
          <a:endParaRPr lang="en-US" sz="1400" b="1" dirty="0">
            <a:solidFill>
              <a:sysClr val="windowText" lastClr="000000"/>
            </a:solidFill>
            <a:latin typeface="Calibri"/>
          </a:endParaRPr>
        </a:p>
      </cdr:txBody>
    </cdr:sp>
  </cdr:relSizeAnchor>
  <cdr:relSizeAnchor xmlns:cdr="http://schemas.openxmlformats.org/drawingml/2006/chartDrawing">
    <cdr:from>
      <cdr:x>0.8972</cdr:x>
      <cdr:y>0.07813</cdr:y>
    </cdr:from>
    <cdr:to>
      <cdr:x>0.97196</cdr:x>
      <cdr:y>0.14063</cdr:y>
    </cdr:to>
    <cdr:sp macro="" textlink="">
      <cdr:nvSpPr>
        <cdr:cNvPr id="3" name="TextBox 17"/>
        <cdr:cNvSpPr txBox="1"/>
      </cdr:nvSpPr>
      <cdr:spPr>
        <a:xfrm xmlns:a="http://schemas.openxmlformats.org/drawingml/2006/main">
          <a:off x="7315200" y="381000"/>
          <a:ext cx="609600" cy="304800"/>
        </a:xfrm>
        <a:prstGeom xmlns:a="http://schemas.openxmlformats.org/drawingml/2006/main" prst="rect">
          <a:avLst/>
        </a:prstGeom>
        <a:solidFill xmlns:a="http://schemas.openxmlformats.org/drawingml/2006/main">
          <a:sysClr val="window" lastClr="FFFFFF"/>
        </a:solidFill>
        <a:ln xmlns:a="http://schemas.openxmlformats.org/drawingml/2006/main" w="9525" cmpd="sng">
          <a:noFill/>
        </a:ln>
        <a:effectLst xmlns:a="http://schemas.openxmlformats.org/drawingml/2006/mai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ysClr val="windowText" lastClr="000000"/>
              </a:solidFill>
              <a:latin typeface="Calibri"/>
            </a:defRPr>
          </a:lvl1pPr>
          <a:lvl2pPr marL="457200" indent="0">
            <a:defRPr sz="1100">
              <a:solidFill>
                <a:sysClr val="windowText" lastClr="000000"/>
              </a:solidFill>
              <a:latin typeface="Calibri"/>
            </a:defRPr>
          </a:lvl2pPr>
          <a:lvl3pPr marL="914400" indent="0">
            <a:defRPr sz="1100">
              <a:solidFill>
                <a:sysClr val="windowText" lastClr="000000"/>
              </a:solidFill>
              <a:latin typeface="Calibri"/>
            </a:defRPr>
          </a:lvl3pPr>
          <a:lvl4pPr marL="1371600" indent="0">
            <a:defRPr sz="1100">
              <a:solidFill>
                <a:sysClr val="windowText" lastClr="000000"/>
              </a:solidFill>
              <a:latin typeface="Calibri"/>
            </a:defRPr>
          </a:lvl4pPr>
          <a:lvl5pPr marL="1828800" indent="0">
            <a:defRPr sz="1100">
              <a:solidFill>
                <a:sysClr val="windowText" lastClr="000000"/>
              </a:solidFill>
              <a:latin typeface="Calibri"/>
            </a:defRPr>
          </a:lvl5pPr>
          <a:lvl6pPr marL="2286000" indent="0">
            <a:defRPr sz="1100">
              <a:solidFill>
                <a:sysClr val="windowText" lastClr="000000"/>
              </a:solidFill>
              <a:latin typeface="Calibri"/>
            </a:defRPr>
          </a:lvl6pPr>
          <a:lvl7pPr marL="2743200" indent="0">
            <a:defRPr sz="1100">
              <a:solidFill>
                <a:sysClr val="windowText" lastClr="000000"/>
              </a:solidFill>
              <a:latin typeface="Calibri"/>
            </a:defRPr>
          </a:lvl7pPr>
          <a:lvl8pPr marL="3200400" indent="0">
            <a:defRPr sz="1100">
              <a:solidFill>
                <a:sysClr val="windowText" lastClr="000000"/>
              </a:solidFill>
              <a:latin typeface="Calibri"/>
            </a:defRPr>
          </a:lvl8pPr>
          <a:lvl9pPr marL="3657600" indent="0">
            <a:defRPr sz="1100">
              <a:solidFill>
                <a:sysClr val="windowText" lastClr="000000"/>
              </a:solidFill>
              <a:latin typeface="Calibri"/>
            </a:defRPr>
          </a:lvl9pPr>
        </a:lstStyle>
        <a:p xmlns:a="http://schemas.openxmlformats.org/drawingml/2006/main">
          <a:r>
            <a:rPr lang="en-US" sz="1400" b="1" dirty="0" smtClean="0">
              <a:solidFill>
                <a:sysClr val="windowText" lastClr="000000"/>
              </a:solidFill>
              <a:latin typeface="Calibri"/>
            </a:rPr>
            <a:t>23 %</a:t>
          </a:r>
          <a:endParaRPr lang="en-US" sz="1400" b="1" dirty="0">
            <a:solidFill>
              <a:sysClr val="windowText" lastClr="000000"/>
            </a:solidFill>
            <a:latin typeface="Calibri"/>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EBE380E-7B97-4268-A696-44532EF81D69}" type="datetimeFigureOut">
              <a:rPr lang="en-US" smtClean="0"/>
              <a:pPr/>
              <a:t>5/1/2012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FA78D91-9A46-4907-8117-8460F6C508D1}"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292F8FD7-5839-4C90-BE17-94DE1ED61AB8}" type="datetimeFigureOut">
              <a:rPr lang="en-US" smtClean="0"/>
              <a:pPr/>
              <a:t>5/1/2012</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944CE16E-D48D-488F-8C3C-B6A8384ED460}"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92F8FD7-5839-4C90-BE17-94DE1ED61AB8}" type="datetimeFigureOut">
              <a:rPr lang="en-US" smtClean="0"/>
              <a:pPr/>
              <a:t>5/1/2012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44CE16E-D48D-488F-8C3C-B6A8384ED460}"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92F8FD7-5839-4C90-BE17-94DE1ED61AB8}" type="datetimeFigureOut">
              <a:rPr lang="en-US" smtClean="0"/>
              <a:pPr/>
              <a:t>5/1/2012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44CE16E-D48D-488F-8C3C-B6A8384ED460}"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92F8FD7-5839-4C90-BE17-94DE1ED61AB8}" type="datetimeFigureOut">
              <a:rPr lang="en-US" smtClean="0"/>
              <a:pPr/>
              <a:t>5/1/2012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44CE16E-D48D-488F-8C3C-B6A8384ED460}"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92F8FD7-5839-4C90-BE17-94DE1ED61AB8}" type="datetimeFigureOut">
              <a:rPr lang="en-US" smtClean="0"/>
              <a:pPr/>
              <a:t>5/1/2012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44CE16E-D48D-488F-8C3C-B6A8384ED460}"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92F8FD7-5839-4C90-BE17-94DE1ED61AB8}" type="datetimeFigureOut">
              <a:rPr lang="en-US" smtClean="0"/>
              <a:pPr/>
              <a:t>5/1/2012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44CE16E-D48D-488F-8C3C-B6A8384ED460}"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292F8FD7-5839-4C90-BE17-94DE1ED61AB8}" type="datetimeFigureOut">
              <a:rPr lang="en-US" smtClean="0"/>
              <a:pPr/>
              <a:t>5/1/2012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44CE16E-D48D-488F-8C3C-B6A8384ED460}"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92F8FD7-5839-4C90-BE17-94DE1ED61AB8}" type="datetimeFigureOut">
              <a:rPr lang="en-US" smtClean="0"/>
              <a:pPr/>
              <a:t>5/1/2012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44CE16E-D48D-488F-8C3C-B6A8384ED460}"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2F8FD7-5839-4C90-BE17-94DE1ED61AB8}" type="datetimeFigureOut">
              <a:rPr lang="en-US" smtClean="0"/>
              <a:pPr/>
              <a:t>5/1/2012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44CE16E-D48D-488F-8C3C-B6A8384ED460}"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92F8FD7-5839-4C90-BE17-94DE1ED61AB8}" type="datetimeFigureOut">
              <a:rPr lang="en-US" smtClean="0"/>
              <a:pPr/>
              <a:t>5/1/2012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44CE16E-D48D-488F-8C3C-B6A8384ED460}"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92F8FD7-5839-4C90-BE17-94DE1ED61AB8}" type="datetimeFigureOut">
              <a:rPr lang="en-US" smtClean="0"/>
              <a:pPr/>
              <a:t>5/1/2012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077200" y="6356350"/>
            <a:ext cx="609600" cy="365125"/>
          </a:xfrm>
        </p:spPr>
        <p:txBody>
          <a:bodyPr/>
          <a:lstStyle/>
          <a:p>
            <a:fld id="{944CE16E-D48D-488F-8C3C-B6A8384ED460}" type="slidenum">
              <a:rPr lang="en-US" smtClean="0"/>
              <a:pPr/>
              <a:t>‹#›</a:t>
            </a:fld>
            <a:endParaRPr lang="en-US"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dirty="0"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92F8FD7-5839-4C90-BE17-94DE1ED61AB8}" type="datetimeFigureOut">
              <a:rPr lang="en-US" smtClean="0"/>
              <a:pPr/>
              <a:t>5/1/2012</a:t>
            </a:fld>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944CE16E-D48D-488F-8C3C-B6A8384ED460}" type="slidenum">
              <a:rPr lang="en-US" smtClean="0"/>
              <a:pPr/>
              <a:t>‹#›</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fontScale="90000"/>
          </a:bodyPr>
          <a:lstStyle/>
          <a:p>
            <a:r>
              <a:rPr lang="en-US" dirty="0" smtClean="0"/>
              <a:t>PREVALENCE OF BURNOUT AMONGST DOCTORS</a:t>
            </a:r>
            <a:endParaRPr lang="en-US" dirty="0"/>
          </a:p>
        </p:txBody>
      </p:sp>
      <p:sp>
        <p:nvSpPr>
          <p:cNvPr id="5" name="Subtitle 4"/>
          <p:cNvSpPr>
            <a:spLocks noGrp="1"/>
          </p:cNvSpPr>
          <p:nvPr>
            <p:ph type="subTitle" idx="1"/>
          </p:nvPr>
        </p:nvSpPr>
        <p:spPr>
          <a:xfrm>
            <a:off x="533400" y="4419600"/>
            <a:ext cx="8305800" cy="1752600"/>
          </a:xfrm>
        </p:spPr>
        <p:txBody>
          <a:bodyPr>
            <a:normAutofit fontScale="92500" lnSpcReduction="10000"/>
          </a:bodyPr>
          <a:lstStyle/>
          <a:p>
            <a:endParaRPr lang="en-US" dirty="0" smtClean="0"/>
          </a:p>
          <a:p>
            <a:endParaRPr lang="en-US" dirty="0" smtClean="0"/>
          </a:p>
          <a:p>
            <a:pPr algn="l"/>
            <a:r>
              <a:rPr lang="en-US" dirty="0" smtClean="0"/>
              <a:t>                                                                                     Presented by</a:t>
            </a:r>
          </a:p>
          <a:p>
            <a:r>
              <a:rPr lang="en-US" dirty="0" smtClean="0"/>
              <a:t>  Neha Dang</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76400"/>
            <a:ext cx="7851648" cy="3962400"/>
          </a:xfrm>
        </p:spPr>
        <p:txBody>
          <a:bodyPr>
            <a:normAutofit fontScale="90000"/>
          </a:bodyPr>
          <a:lstStyle/>
          <a:p>
            <a:pPr algn="just"/>
            <a:r>
              <a:rPr lang="en-US" dirty="0" smtClean="0"/>
              <a:t/>
            </a:r>
            <a:br>
              <a:rPr lang="en-US" dirty="0" smtClean="0"/>
            </a:br>
            <a:r>
              <a:rPr lang="en-US" dirty="0" smtClean="0"/>
              <a:t/>
            </a:r>
            <a:br>
              <a:rPr lang="en-US" dirty="0" smtClean="0"/>
            </a:br>
            <a:r>
              <a:rPr lang="en-US" dirty="0" smtClean="0"/>
              <a:t>A descriptive study to measure the prevalence of burnout amongst doctors of private and government hospitals in Delhi</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562600"/>
          </a:xfrm>
        </p:spPr>
        <p:txBody>
          <a:bodyPr>
            <a:normAutofit/>
          </a:bodyPr>
          <a:lstStyle/>
          <a:p>
            <a:pPr lvl="0"/>
            <a:endParaRPr kumimoji="0" lang="en-US"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p>
            <a:pPr lvl="0" algn="just"/>
            <a:r>
              <a:rPr kumimoji="0" lang="en-US" sz="2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Burnout can be defined as the negative emotional/psychological state of an individual functioning in a workplace, induced as a result of prolonged emotional and interpersonal work-related stressors and mediated by individual characteristics (</a:t>
            </a:r>
            <a:r>
              <a:rPr kumimoji="0" lang="en-US" sz="28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Golembiewski</a:t>
            </a:r>
            <a:r>
              <a:rPr kumimoji="0" lang="en-US" sz="2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et al.1998).</a:t>
            </a:r>
          </a:p>
          <a:p>
            <a:pPr lvl="0"/>
            <a:endParaRPr kumimoji="0" lang="en-US"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p>
            <a:pPr algn="just"/>
            <a:r>
              <a:rPr lang="en-US" sz="2800" dirty="0">
                <a:latin typeface="Calibri" pitchFamily="34" charset="0"/>
                <a:ea typeface="Calibri" pitchFamily="34" charset="0"/>
                <a:cs typeface="Times New Roman" pitchFamily="18" charset="0"/>
              </a:rPr>
              <a:t>"Burnout is the index of dislocation between what people are and what they have to do. It represents an erosion </a:t>
            </a:r>
            <a:r>
              <a:rPr lang="en-US" sz="2800" dirty="0" smtClean="0">
                <a:latin typeface="Calibri" pitchFamily="34" charset="0"/>
                <a:ea typeface="Calibri" pitchFamily="34" charset="0"/>
                <a:cs typeface="Times New Roman" pitchFamily="18" charset="0"/>
              </a:rPr>
              <a:t>in values</a:t>
            </a:r>
            <a:r>
              <a:rPr lang="en-US" sz="2800" dirty="0">
                <a:latin typeface="Calibri" pitchFamily="34" charset="0"/>
                <a:ea typeface="Calibri" pitchFamily="34" charset="0"/>
                <a:cs typeface="Times New Roman" pitchFamily="18" charset="0"/>
              </a:rPr>
              <a:t>, dignity, </a:t>
            </a:r>
            <a:r>
              <a:rPr lang="en-US" sz="2800" dirty="0" smtClean="0">
                <a:latin typeface="Calibri" pitchFamily="34" charset="0"/>
                <a:ea typeface="Calibri" pitchFamily="34" charset="0"/>
                <a:cs typeface="Times New Roman" pitchFamily="18" charset="0"/>
              </a:rPr>
              <a:t>spirit </a:t>
            </a:r>
            <a:r>
              <a:rPr lang="en-US" sz="2800" dirty="0">
                <a:latin typeface="Calibri" pitchFamily="34" charset="0"/>
                <a:ea typeface="Calibri" pitchFamily="34" charset="0"/>
                <a:cs typeface="Times New Roman" pitchFamily="18" charset="0"/>
              </a:rPr>
              <a:t>and erosion of the human </a:t>
            </a:r>
            <a:r>
              <a:rPr lang="en-US" sz="2800" dirty="0" smtClean="0">
                <a:latin typeface="Calibri" pitchFamily="34" charset="0"/>
                <a:ea typeface="Calibri" pitchFamily="34" charset="0"/>
                <a:cs typeface="Times New Roman" pitchFamily="18" charset="0"/>
              </a:rPr>
              <a:t>soul”(</a:t>
            </a:r>
            <a:r>
              <a:rPr lang="en-US" sz="2800" dirty="0" err="1" smtClean="0">
                <a:latin typeface="Calibri" pitchFamily="34" charset="0"/>
                <a:ea typeface="Calibri" pitchFamily="34" charset="0"/>
                <a:cs typeface="Times New Roman" pitchFamily="18" charset="0"/>
              </a:rPr>
              <a:t>Maslach</a:t>
            </a:r>
            <a:r>
              <a:rPr lang="en-US" sz="2800" dirty="0" smtClean="0">
                <a:latin typeface="Calibri" pitchFamily="34" charset="0"/>
                <a:ea typeface="Calibri" pitchFamily="34" charset="0"/>
                <a:cs typeface="Times New Roman" pitchFamily="18" charset="0"/>
              </a:rPr>
              <a:t> 1997)</a:t>
            </a:r>
          </a:p>
          <a:p>
            <a:pPr lvl="0">
              <a:buNone/>
            </a:pPr>
            <a:endParaRPr kumimoji="0" lang="en-US" sz="4400" b="0" i="0" u="none" strike="noStrike" cap="none" normalizeH="0" baseline="0" dirty="0" smtClean="0">
              <a:ln>
                <a:noFill/>
              </a:ln>
              <a:solidFill>
                <a:schemeClr val="tx1"/>
              </a:solidFill>
              <a:effectLst/>
              <a:latin typeface="Arial" pitchFamily="34" charset="0"/>
              <a:cs typeface="Arial" pitchFamily="34" charset="0"/>
            </a:endParaRPr>
          </a:p>
          <a:p>
            <a:endParaRPr lang="en-US" dirty="0"/>
          </a:p>
        </p:txBody>
      </p:sp>
      <p:sp>
        <p:nvSpPr>
          <p:cNvPr id="4" name="TextBox 3"/>
          <p:cNvSpPr txBox="1"/>
          <p:nvPr/>
        </p:nvSpPr>
        <p:spPr>
          <a:xfrm>
            <a:off x="0" y="0"/>
            <a:ext cx="2895600" cy="461665"/>
          </a:xfrm>
          <a:prstGeom prst="rect">
            <a:avLst/>
          </a:prstGeom>
          <a:noFill/>
        </p:spPr>
        <p:txBody>
          <a:bodyPr wrap="square" rtlCol="0">
            <a:spAutoFit/>
          </a:bodyPr>
          <a:lstStyle/>
          <a:p>
            <a:r>
              <a:rPr lang="en-US" sz="2400" b="1" dirty="0" smtClean="0">
                <a:solidFill>
                  <a:schemeClr val="bg2">
                    <a:lumMod val="25000"/>
                  </a:schemeClr>
                </a:solidFill>
              </a:rPr>
              <a:t>Definition</a:t>
            </a:r>
            <a:endParaRPr lang="en-US" sz="2400" b="1" dirty="0">
              <a:solidFill>
                <a:schemeClr val="bg2">
                  <a:lumMod val="25000"/>
                </a:schemeClr>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867400"/>
          </a:xfrm>
        </p:spPr>
        <p:txBody>
          <a:bodyPr/>
          <a:lstStyle/>
          <a:p>
            <a:pPr>
              <a:buFont typeface="Wingdings" pitchFamily="2" charset="2"/>
              <a:buChar char="Ø"/>
            </a:pPr>
            <a:r>
              <a:rPr lang="en-US" sz="2800" u="sng" dirty="0" smtClean="0">
                <a:latin typeface="Calibri" pitchFamily="34" charset="0"/>
                <a:ea typeface="Calibri" pitchFamily="34" charset="0"/>
                <a:cs typeface="Times New Roman" pitchFamily="18" charset="0"/>
              </a:rPr>
              <a:t>Dearth of Doctors </a:t>
            </a:r>
            <a:r>
              <a:rPr lang="en-US" sz="2800" dirty="0" smtClean="0">
                <a:latin typeface="Calibri" pitchFamily="34" charset="0"/>
                <a:ea typeface="Calibri" pitchFamily="34" charset="0"/>
                <a:cs typeface="Times New Roman" pitchFamily="18" charset="0"/>
              </a:rPr>
              <a:t>-   Doctor-population ratio in India is 1:1700(MCI) in comparison to world average  of  1.5:1000</a:t>
            </a:r>
          </a:p>
          <a:p>
            <a:pPr>
              <a:buFont typeface="Wingdings" pitchFamily="2" charset="2"/>
              <a:buChar char="Ø"/>
            </a:pPr>
            <a:endParaRPr lang="en-US" dirty="0" smtClean="0"/>
          </a:p>
          <a:p>
            <a:pPr>
              <a:buFont typeface="Wingdings" pitchFamily="2" charset="2"/>
              <a:buChar char="Ø"/>
            </a:pPr>
            <a:r>
              <a:rPr lang="en-US" sz="2800" u="sng" dirty="0" smtClean="0">
                <a:latin typeface="Calibri" pitchFamily="34" charset="0"/>
                <a:ea typeface="Calibri" pitchFamily="34" charset="0"/>
                <a:cs typeface="Times New Roman" pitchFamily="18" charset="0"/>
              </a:rPr>
              <a:t>Correlation with Negative responses to the job</a:t>
            </a:r>
          </a:p>
          <a:p>
            <a:pPr>
              <a:buFont typeface="Wingdings" pitchFamily="2" charset="2"/>
              <a:buChar char="Ø"/>
            </a:pPr>
            <a:endParaRPr lang="en-US" sz="2800" dirty="0" smtClean="0">
              <a:latin typeface="Calibri" pitchFamily="34" charset="0"/>
              <a:ea typeface="Calibri" pitchFamily="34" charset="0"/>
              <a:cs typeface="Times New Roman" pitchFamily="18" charset="0"/>
            </a:endParaRPr>
          </a:p>
          <a:p>
            <a:pPr>
              <a:buFont typeface="Wingdings" pitchFamily="2" charset="2"/>
              <a:buChar char="Ø"/>
            </a:pPr>
            <a:r>
              <a:rPr lang="en-US" sz="2800" u="sng" dirty="0" smtClean="0">
                <a:latin typeface="Calibri" pitchFamily="34" charset="0"/>
                <a:ea typeface="Calibri" pitchFamily="34" charset="0"/>
                <a:cs typeface="Times New Roman" pitchFamily="18" charset="0"/>
              </a:rPr>
              <a:t>Performance</a:t>
            </a:r>
            <a:r>
              <a:rPr lang="en-US" sz="2800" dirty="0" smtClean="0">
                <a:latin typeface="Calibri" pitchFamily="34" charset="0"/>
                <a:ea typeface="Calibri" pitchFamily="34" charset="0"/>
                <a:cs typeface="Times New Roman" pitchFamily="18" charset="0"/>
              </a:rPr>
              <a:t> – can have devastating consequences for patient</a:t>
            </a:r>
          </a:p>
          <a:p>
            <a:pPr>
              <a:buNone/>
            </a:pPr>
            <a:endParaRPr lang="en-US" sz="2800" dirty="0" smtClean="0">
              <a:latin typeface="Calibri" pitchFamily="34" charset="0"/>
              <a:ea typeface="Calibri" pitchFamily="34" charset="0"/>
              <a:cs typeface="Times New Roman" pitchFamily="18" charset="0"/>
            </a:endParaRPr>
          </a:p>
          <a:p>
            <a:pPr>
              <a:buFont typeface="Wingdings" pitchFamily="2" charset="2"/>
              <a:buChar char="Ø"/>
            </a:pPr>
            <a:r>
              <a:rPr lang="en-US" sz="2800" u="sng" dirty="0" smtClean="0">
                <a:latin typeface="Calibri" pitchFamily="34" charset="0"/>
                <a:ea typeface="Calibri" pitchFamily="34" charset="0"/>
                <a:cs typeface="Times New Roman" pitchFamily="18" charset="0"/>
              </a:rPr>
              <a:t>More in service industry</a:t>
            </a:r>
          </a:p>
          <a:p>
            <a:pPr>
              <a:buFont typeface="Wingdings" pitchFamily="2" charset="2"/>
              <a:buChar char="Ø"/>
            </a:pPr>
            <a:endParaRPr lang="en-US" sz="2800" dirty="0" smtClean="0">
              <a:latin typeface="Calibri" pitchFamily="34" charset="0"/>
              <a:ea typeface="Calibri" pitchFamily="34" charset="0"/>
              <a:cs typeface="Times New Roman" pitchFamily="18" charset="0"/>
            </a:endParaRPr>
          </a:p>
          <a:p>
            <a:pPr>
              <a:buFont typeface="Wingdings" pitchFamily="2" charset="2"/>
              <a:buChar char="Ø"/>
            </a:pPr>
            <a:r>
              <a:rPr lang="en-US" sz="2800" u="sng" dirty="0" smtClean="0">
                <a:latin typeface="Calibri" pitchFamily="34" charset="0"/>
                <a:ea typeface="Calibri" pitchFamily="34" charset="0"/>
                <a:cs typeface="Times New Roman" pitchFamily="18" charset="0"/>
              </a:rPr>
              <a:t>Global Pandemic  (Boudreau,2000)</a:t>
            </a:r>
          </a:p>
          <a:p>
            <a:endParaRPr lang="en-US" sz="2800" dirty="0" smtClean="0">
              <a:latin typeface="Calibri" pitchFamily="34" charset="0"/>
              <a:ea typeface="Calibri" pitchFamily="34" charset="0"/>
              <a:cs typeface="Times New Roman" pitchFamily="18" charset="0"/>
            </a:endParaRPr>
          </a:p>
          <a:p>
            <a:endParaRPr lang="en-US" sz="2800" dirty="0" smtClean="0">
              <a:latin typeface="Calibri" pitchFamily="34" charset="0"/>
              <a:ea typeface="Calibri" pitchFamily="34" charset="0"/>
              <a:cs typeface="Times New Roman" pitchFamily="18" charset="0"/>
            </a:endParaRPr>
          </a:p>
          <a:p>
            <a:endParaRPr lang="en-US" dirty="0" smtClean="0"/>
          </a:p>
          <a:p>
            <a:endParaRPr lang="en-US" dirty="0"/>
          </a:p>
        </p:txBody>
      </p:sp>
      <p:sp>
        <p:nvSpPr>
          <p:cNvPr id="4" name="TextBox 3"/>
          <p:cNvSpPr txBox="1"/>
          <p:nvPr/>
        </p:nvSpPr>
        <p:spPr>
          <a:xfrm>
            <a:off x="0" y="0"/>
            <a:ext cx="4343400" cy="461665"/>
          </a:xfrm>
          <a:prstGeom prst="rect">
            <a:avLst/>
          </a:prstGeom>
          <a:noFill/>
        </p:spPr>
        <p:txBody>
          <a:bodyPr wrap="square" rtlCol="0">
            <a:spAutoFit/>
          </a:bodyPr>
          <a:lstStyle/>
          <a:p>
            <a:r>
              <a:rPr lang="en-US" sz="2400" b="1" dirty="0" smtClean="0">
                <a:solidFill>
                  <a:schemeClr val="bg2">
                    <a:lumMod val="25000"/>
                  </a:schemeClr>
                </a:solidFill>
              </a:rPr>
              <a:t>RATIONALE </a:t>
            </a:r>
            <a:endParaRPr lang="en-US" sz="2400" b="1" dirty="0">
              <a:solidFill>
                <a:schemeClr val="bg2">
                  <a:lumMod val="25000"/>
                </a:schemeClr>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638800"/>
          </a:xfrm>
        </p:spPr>
        <p:txBody>
          <a:bodyPr/>
          <a:lstStyle/>
          <a:p>
            <a:pPr algn="just">
              <a:buFont typeface="Wingdings" pitchFamily="2" charset="2"/>
              <a:buChar char="Ø"/>
            </a:pPr>
            <a:r>
              <a:rPr lang="en-US" sz="2400" dirty="0" smtClean="0">
                <a:latin typeface="Calibri" pitchFamily="34" charset="0"/>
                <a:cs typeface="Calibri" pitchFamily="34" charset="0"/>
              </a:rPr>
              <a:t> </a:t>
            </a:r>
            <a:r>
              <a:rPr lang="en-US" sz="2800" dirty="0" smtClean="0">
                <a:latin typeface="Calibri" pitchFamily="34" charset="0"/>
                <a:cs typeface="Calibri" pitchFamily="34" charset="0"/>
              </a:rPr>
              <a:t>The well-being of physicians is related to </a:t>
            </a:r>
            <a:r>
              <a:rPr lang="en-US" sz="2800" u="sng" dirty="0" smtClean="0">
                <a:latin typeface="Calibri" pitchFamily="34" charset="0"/>
                <a:cs typeface="Calibri" pitchFamily="34" charset="0"/>
              </a:rPr>
              <a:t>patient</a:t>
            </a:r>
            <a:r>
              <a:rPr lang="en-US" sz="2800" dirty="0" smtClean="0">
                <a:latin typeface="Calibri" pitchFamily="34" charset="0"/>
                <a:cs typeface="Calibri" pitchFamily="34" charset="0"/>
              </a:rPr>
              <a:t> </a:t>
            </a:r>
            <a:r>
              <a:rPr lang="en-US" sz="2800" u="sng" dirty="0" smtClean="0">
                <a:latin typeface="Calibri" pitchFamily="34" charset="0"/>
                <a:cs typeface="Calibri" pitchFamily="34" charset="0"/>
              </a:rPr>
              <a:t>satisfaction</a:t>
            </a:r>
            <a:endParaRPr lang="en-US" sz="2800" dirty="0" smtClean="0">
              <a:latin typeface="Calibri" pitchFamily="34" charset="0"/>
              <a:cs typeface="Calibri" pitchFamily="34" charset="0"/>
            </a:endParaRPr>
          </a:p>
          <a:p>
            <a:pPr algn="just">
              <a:buNone/>
            </a:pPr>
            <a:endParaRPr lang="en-US" sz="2800" dirty="0" smtClean="0">
              <a:latin typeface="Calibri" pitchFamily="34" charset="0"/>
              <a:cs typeface="Calibri" pitchFamily="34" charset="0"/>
            </a:endParaRPr>
          </a:p>
          <a:p>
            <a:pPr algn="just">
              <a:buFont typeface="Wingdings" pitchFamily="2" charset="2"/>
              <a:buChar char="Ø"/>
            </a:pPr>
            <a:r>
              <a:rPr lang="en-US" sz="2800" dirty="0" smtClean="0">
                <a:latin typeface="Calibri" pitchFamily="34" charset="0"/>
                <a:cs typeface="Calibri" pitchFamily="34" charset="0"/>
              </a:rPr>
              <a:t> The satisfaction of physicians in an organization will </a:t>
            </a:r>
            <a:r>
              <a:rPr lang="en-US" sz="2800" u="sng" dirty="0" smtClean="0">
                <a:latin typeface="Calibri" pitchFamily="34" charset="0"/>
                <a:cs typeface="Calibri" pitchFamily="34" charset="0"/>
              </a:rPr>
              <a:t>enhance recruitment and retention </a:t>
            </a:r>
            <a:r>
              <a:rPr lang="en-US" sz="2800" dirty="0" smtClean="0">
                <a:latin typeface="Calibri" pitchFamily="34" charset="0"/>
                <a:cs typeface="Calibri" pitchFamily="34" charset="0"/>
              </a:rPr>
              <a:t>of staff, saving the enormous cost of staff and physician turnover</a:t>
            </a:r>
          </a:p>
          <a:p>
            <a:pPr algn="just">
              <a:buNone/>
            </a:pPr>
            <a:endParaRPr lang="en-US" sz="2800" dirty="0" smtClean="0">
              <a:latin typeface="Calibri" pitchFamily="34" charset="0"/>
              <a:cs typeface="Calibri" pitchFamily="34" charset="0"/>
            </a:endParaRPr>
          </a:p>
          <a:p>
            <a:pPr algn="just">
              <a:buFont typeface="Wingdings" pitchFamily="2" charset="2"/>
              <a:buChar char="Ø"/>
            </a:pPr>
            <a:r>
              <a:rPr lang="en-US" sz="2800" dirty="0" smtClean="0">
                <a:latin typeface="Calibri" pitchFamily="34" charset="0"/>
                <a:cs typeface="Calibri" pitchFamily="34" charset="0"/>
              </a:rPr>
              <a:t> Physician well-being </a:t>
            </a:r>
            <a:r>
              <a:rPr lang="en-US" sz="2800" u="sng" dirty="0" smtClean="0">
                <a:latin typeface="Calibri" pitchFamily="34" charset="0"/>
                <a:cs typeface="Calibri" pitchFamily="34" charset="0"/>
              </a:rPr>
              <a:t>increases productivity </a:t>
            </a:r>
            <a:r>
              <a:rPr lang="en-US" sz="2800" dirty="0" smtClean="0">
                <a:latin typeface="Calibri" pitchFamily="34" charset="0"/>
                <a:cs typeface="Calibri" pitchFamily="34" charset="0"/>
              </a:rPr>
              <a:t>and </a:t>
            </a:r>
            <a:r>
              <a:rPr lang="en-US" sz="2800" u="sng" dirty="0" smtClean="0">
                <a:latin typeface="Calibri" pitchFamily="34" charset="0"/>
                <a:cs typeface="Calibri" pitchFamily="34" charset="0"/>
              </a:rPr>
              <a:t>promotes patient safety </a:t>
            </a:r>
            <a:r>
              <a:rPr lang="en-US" sz="2800" dirty="0" smtClean="0">
                <a:latin typeface="Calibri" pitchFamily="34" charset="0"/>
                <a:cs typeface="Calibri" pitchFamily="34" charset="0"/>
              </a:rPr>
              <a:t>and reduces the probability of errors.</a:t>
            </a:r>
          </a:p>
          <a:p>
            <a:pPr>
              <a:buFont typeface="Wingdings" pitchFamily="2" charset="2"/>
              <a:buChar char="Ø"/>
            </a:pPr>
            <a:endParaRPr lang="en-US" sz="28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0" y="1392942"/>
          <a:ext cx="8991600" cy="5465057"/>
        </p:xfrm>
        <a:graphic>
          <a:graphicData uri="http://schemas.openxmlformats.org/drawingml/2006/table">
            <a:tbl>
              <a:tblPr firstRow="1" bandRow="1">
                <a:tableStyleId>{21E4AEA4-8DFA-4A89-87EB-49C32662AFE0}</a:tableStyleId>
              </a:tblPr>
              <a:tblGrid>
                <a:gridCol w="4495800"/>
                <a:gridCol w="4495800"/>
              </a:tblGrid>
              <a:tr h="673403">
                <a:tc>
                  <a:txBody>
                    <a:bodyPr/>
                    <a:lstStyle/>
                    <a:p>
                      <a:r>
                        <a:rPr lang="en-US" sz="3200" dirty="0" smtClean="0"/>
                        <a:t>        BURNOUT</a:t>
                      </a:r>
                      <a:endParaRPr lang="en-US" sz="3200" dirty="0"/>
                    </a:p>
                  </a:txBody>
                  <a:tcPr/>
                </a:tc>
                <a:tc>
                  <a:txBody>
                    <a:bodyPr/>
                    <a:lstStyle/>
                    <a:p>
                      <a:r>
                        <a:rPr lang="en-US" sz="3200" dirty="0" smtClean="0"/>
                        <a:t>        STRESS</a:t>
                      </a:r>
                      <a:endParaRPr lang="en-US" sz="3200" dirty="0"/>
                    </a:p>
                  </a:txBody>
                  <a:tcPr/>
                </a:tc>
              </a:tr>
              <a:tr h="854224">
                <a:tc>
                  <a:txBody>
                    <a:bodyPr/>
                    <a:lstStyle/>
                    <a:p>
                      <a:r>
                        <a:rPr lang="en-US" sz="2400" dirty="0" smtClean="0">
                          <a:latin typeface="+mn-lt"/>
                        </a:rPr>
                        <a:t>Characterised by disengagement</a:t>
                      </a:r>
                      <a:endParaRPr lang="en-US" sz="2400" dirty="0">
                        <a:latin typeface="+mn-lt"/>
                      </a:endParaRPr>
                    </a:p>
                  </a:txBody>
                  <a:tcPr/>
                </a:tc>
                <a:tc>
                  <a:txBody>
                    <a:bodyPr/>
                    <a:lstStyle/>
                    <a:p>
                      <a:r>
                        <a:rPr lang="en-US" sz="2400" dirty="0" smtClean="0">
                          <a:latin typeface="+mn-lt"/>
                        </a:rPr>
                        <a:t>Characterised by overengagement</a:t>
                      </a:r>
                      <a:endParaRPr lang="en-US" sz="2400" dirty="0">
                        <a:latin typeface="+mn-lt"/>
                      </a:endParaRPr>
                    </a:p>
                  </a:txBody>
                  <a:tcPr/>
                </a:tc>
              </a:tr>
              <a:tr h="854224">
                <a:tc>
                  <a:txBody>
                    <a:bodyPr/>
                    <a:lstStyle/>
                    <a:p>
                      <a:r>
                        <a:rPr lang="en-US" sz="2400" kern="1200" dirty="0" smtClean="0">
                          <a:latin typeface="+mn-lt"/>
                        </a:rPr>
                        <a:t>Loss of motivation, ideals, and hope</a:t>
                      </a:r>
                      <a:endParaRPr lang="en-US" sz="2400" dirty="0">
                        <a:latin typeface="+mn-lt"/>
                      </a:endParaRPr>
                    </a:p>
                  </a:txBody>
                  <a:tcPr/>
                </a:tc>
                <a:tc>
                  <a:txBody>
                    <a:bodyPr/>
                    <a:lstStyle/>
                    <a:p>
                      <a:r>
                        <a:rPr lang="en-US" sz="2400" kern="1200" dirty="0" smtClean="0">
                          <a:latin typeface="+mn-lt"/>
                        </a:rPr>
                        <a:t>Loss of energy</a:t>
                      </a:r>
                      <a:endParaRPr lang="en-US" sz="2400" dirty="0">
                        <a:latin typeface="+mn-lt"/>
                      </a:endParaRPr>
                    </a:p>
                  </a:txBody>
                  <a:tcPr/>
                </a:tc>
              </a:tr>
              <a:tr h="854224">
                <a:tc>
                  <a:txBody>
                    <a:bodyPr/>
                    <a:lstStyle/>
                    <a:p>
                      <a:r>
                        <a:rPr lang="en-US" sz="2400" kern="1200" dirty="0" smtClean="0">
                          <a:latin typeface="+mn-lt"/>
                        </a:rPr>
                        <a:t>Leads to detachment and depression</a:t>
                      </a:r>
                      <a:endParaRPr lang="en-US" sz="2400" dirty="0">
                        <a:latin typeface="+mn-lt"/>
                      </a:endParaRPr>
                    </a:p>
                  </a:txBody>
                  <a:tcPr/>
                </a:tc>
                <a:tc>
                  <a:txBody>
                    <a:bodyPr/>
                    <a:lstStyle/>
                    <a:p>
                      <a:r>
                        <a:rPr lang="en-US" sz="2400" kern="1200" dirty="0" smtClean="0">
                          <a:latin typeface="+mn-lt"/>
                        </a:rPr>
                        <a:t>Leads to anxiety disorders</a:t>
                      </a:r>
                      <a:endParaRPr lang="en-US" sz="2400" dirty="0">
                        <a:latin typeface="+mn-lt"/>
                      </a:endParaRPr>
                    </a:p>
                  </a:txBody>
                  <a:tcPr/>
                </a:tc>
              </a:tr>
              <a:tr h="673403">
                <a:tc>
                  <a:txBody>
                    <a:bodyPr/>
                    <a:lstStyle/>
                    <a:p>
                      <a:r>
                        <a:rPr lang="en-US" sz="2400" kern="1200" dirty="0" smtClean="0">
                          <a:latin typeface="+mn-lt"/>
                        </a:rPr>
                        <a:t>Emotions are blunted</a:t>
                      </a:r>
                      <a:endParaRPr lang="en-US" sz="2400" dirty="0">
                        <a:latin typeface="+mn-lt"/>
                      </a:endParaRPr>
                    </a:p>
                  </a:txBody>
                  <a:tcPr/>
                </a:tc>
                <a:tc>
                  <a:txBody>
                    <a:bodyPr/>
                    <a:lstStyle/>
                    <a:p>
                      <a:r>
                        <a:rPr lang="en-US" sz="2400" kern="1200" dirty="0" smtClean="0">
                          <a:latin typeface="+mn-lt"/>
                        </a:rPr>
                        <a:t>Emotions are overreactive</a:t>
                      </a:r>
                      <a:endParaRPr lang="en-US" sz="2400" dirty="0">
                        <a:latin typeface="+mn-lt"/>
                      </a:endParaRPr>
                    </a:p>
                  </a:txBody>
                  <a:tcPr/>
                </a:tc>
              </a:tr>
              <a:tr h="854224">
                <a:tc>
                  <a:txBody>
                    <a:bodyPr/>
                    <a:lstStyle/>
                    <a:p>
                      <a:r>
                        <a:rPr lang="en-US" sz="2400" kern="1200" dirty="0" smtClean="0">
                          <a:latin typeface="+mn-lt"/>
                        </a:rPr>
                        <a:t>Produces helplessness and hopelessness</a:t>
                      </a:r>
                      <a:endParaRPr lang="en-US" sz="2400" dirty="0">
                        <a:latin typeface="+mn-lt"/>
                      </a:endParaRPr>
                    </a:p>
                  </a:txBody>
                  <a:tcPr/>
                </a:tc>
                <a:tc>
                  <a:txBody>
                    <a:bodyPr/>
                    <a:lstStyle/>
                    <a:p>
                      <a:r>
                        <a:rPr lang="en-US" sz="2400" kern="1200" dirty="0" smtClean="0">
                          <a:latin typeface="+mn-lt"/>
                        </a:rPr>
                        <a:t>Produces urgency and hyperactivity</a:t>
                      </a:r>
                      <a:endParaRPr lang="en-US" sz="2400" dirty="0">
                        <a:latin typeface="+mn-lt"/>
                      </a:endParaRPr>
                    </a:p>
                  </a:txBody>
                  <a:tcPr/>
                </a:tc>
              </a:tr>
              <a:tr h="701355">
                <a:tc>
                  <a:txBody>
                    <a:bodyPr/>
                    <a:lstStyle/>
                    <a:p>
                      <a:r>
                        <a:rPr lang="en-US" sz="2400" kern="1200" dirty="0" smtClean="0">
                          <a:latin typeface="+mn-lt"/>
                        </a:rPr>
                        <a:t>Primary damage is emotional</a:t>
                      </a:r>
                      <a:endParaRPr lang="en-US" sz="2400" dirty="0">
                        <a:latin typeface="+mn-lt"/>
                      </a:endParaRPr>
                    </a:p>
                  </a:txBody>
                  <a:tcPr/>
                </a:tc>
                <a:tc>
                  <a:txBody>
                    <a:bodyPr/>
                    <a:lstStyle/>
                    <a:p>
                      <a:r>
                        <a:rPr lang="en-US" sz="2400" kern="1200" dirty="0" smtClean="0">
                          <a:latin typeface="+mn-lt"/>
                        </a:rPr>
                        <a:t>Primary damage is physical</a:t>
                      </a:r>
                      <a:endParaRPr lang="en-US" sz="2400" dirty="0">
                        <a:latin typeface="+mn-lt"/>
                      </a:endParaRPr>
                    </a:p>
                  </a:txBody>
                  <a:tcPr/>
                </a:tc>
              </a:tr>
            </a:tbl>
          </a:graphicData>
        </a:graphic>
      </p:graphicFrame>
      <p:sp>
        <p:nvSpPr>
          <p:cNvPr id="3" name="TextBox 2"/>
          <p:cNvSpPr txBox="1"/>
          <p:nvPr/>
        </p:nvSpPr>
        <p:spPr>
          <a:xfrm>
            <a:off x="381000" y="228600"/>
            <a:ext cx="8382000" cy="369332"/>
          </a:xfrm>
          <a:prstGeom prst="rect">
            <a:avLst/>
          </a:prstGeom>
          <a:noFill/>
        </p:spPr>
        <p:txBody>
          <a:bodyPr wrap="square" rtlCol="0">
            <a:spAutoFit/>
          </a:bodyPr>
          <a:lstStyle/>
          <a:p>
            <a:endParaRPr lang="en-US" dirty="0"/>
          </a:p>
        </p:txBody>
      </p:sp>
      <p:sp>
        <p:nvSpPr>
          <p:cNvPr id="5" name="TextBox 4"/>
          <p:cNvSpPr txBox="1"/>
          <p:nvPr/>
        </p:nvSpPr>
        <p:spPr>
          <a:xfrm>
            <a:off x="228600" y="838200"/>
            <a:ext cx="8915400" cy="523220"/>
          </a:xfrm>
          <a:prstGeom prst="rect">
            <a:avLst/>
          </a:prstGeom>
          <a:noFill/>
        </p:spPr>
        <p:txBody>
          <a:bodyPr wrap="square" rtlCol="0">
            <a:spAutoFit/>
          </a:bodyPr>
          <a:lstStyle/>
          <a:p>
            <a:pPr algn="just"/>
            <a:r>
              <a:rPr lang="en-US" sz="2800" b="1" u="sng" dirty="0" smtClean="0">
                <a:solidFill>
                  <a:schemeClr val="bg2">
                    <a:lumMod val="25000"/>
                  </a:schemeClr>
                </a:solidFill>
              </a:rPr>
              <a:t>DIFFERENCE  BETWEEN   BURNOUT &amp; STRESS</a:t>
            </a:r>
            <a:endParaRPr lang="en-US" sz="2800" b="1" u="sng" dirty="0">
              <a:solidFill>
                <a:schemeClr val="bg2">
                  <a:lumMod val="25000"/>
                </a:schemeClr>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477000"/>
          </a:xfrm>
        </p:spPr>
        <p:txBody>
          <a:bodyPr>
            <a:normAutofit/>
          </a:bodyPr>
          <a:lstStyle/>
          <a:p>
            <a:pPr>
              <a:buNone/>
            </a:pPr>
            <a:r>
              <a:rPr lang="en-US" dirty="0" smtClean="0"/>
              <a:t>  </a:t>
            </a:r>
          </a:p>
          <a:p>
            <a:pPr>
              <a:buNone/>
            </a:pPr>
            <a:r>
              <a:rPr lang="en-US" dirty="0" smtClean="0"/>
              <a:t>    </a:t>
            </a:r>
            <a:r>
              <a:rPr lang="en-US" sz="2800" b="1" u="sng" dirty="0" smtClean="0">
                <a:solidFill>
                  <a:schemeClr val="bg2">
                    <a:lumMod val="25000"/>
                  </a:schemeClr>
                </a:solidFill>
              </a:rPr>
              <a:t>CAUSES OF BURNOUT</a:t>
            </a:r>
          </a:p>
          <a:p>
            <a:pPr algn="just"/>
            <a:r>
              <a:rPr lang="en-US" sz="2800" dirty="0" smtClean="0">
                <a:latin typeface="+mj-lt"/>
              </a:rPr>
              <a:t>Low pay package</a:t>
            </a:r>
          </a:p>
          <a:p>
            <a:pPr algn="just"/>
            <a:r>
              <a:rPr lang="en-US" sz="2800" dirty="0" smtClean="0">
                <a:latin typeface="+mj-lt"/>
              </a:rPr>
              <a:t>Enormous workload</a:t>
            </a:r>
          </a:p>
          <a:p>
            <a:pPr algn="just"/>
            <a:r>
              <a:rPr lang="en-US" sz="2800" dirty="0" smtClean="0">
                <a:latin typeface="+mj-lt"/>
              </a:rPr>
              <a:t>Lack of support from supervisor and colleagues</a:t>
            </a:r>
          </a:p>
          <a:p>
            <a:pPr algn="just"/>
            <a:r>
              <a:rPr lang="en-US" sz="2800" dirty="0" smtClean="0">
                <a:latin typeface="+mj-lt"/>
              </a:rPr>
              <a:t>Lack of equipment (latest technology)to work </a:t>
            </a:r>
          </a:p>
          <a:p>
            <a:pPr lvl="0" algn="just"/>
            <a:r>
              <a:rPr lang="en-US" sz="2800" dirty="0" smtClean="0">
                <a:latin typeface="+mj-lt"/>
              </a:rPr>
              <a:t>Fear, grief </a:t>
            </a:r>
            <a:r>
              <a:rPr lang="en-US" sz="2800" dirty="0">
                <a:latin typeface="+mj-lt"/>
              </a:rPr>
              <a:t>and guilt about patient death or unsatisfactory </a:t>
            </a:r>
            <a:r>
              <a:rPr lang="en-US" sz="2800" dirty="0" smtClean="0">
                <a:latin typeface="+mj-lt"/>
              </a:rPr>
              <a:t>outcome</a:t>
            </a:r>
          </a:p>
          <a:p>
            <a:pPr algn="just"/>
            <a:r>
              <a:rPr lang="en-US" sz="2800" dirty="0">
                <a:latin typeface="+mj-lt"/>
              </a:rPr>
              <a:t>Feeling isolated / not enough time to connect with </a:t>
            </a:r>
            <a:r>
              <a:rPr lang="en-US" sz="2800" dirty="0" smtClean="0">
                <a:latin typeface="+mj-lt"/>
              </a:rPr>
              <a:t>personal and social life</a:t>
            </a:r>
            <a:endParaRPr lang="en-US" sz="2800" dirty="0">
              <a:latin typeface="+mj-lt"/>
            </a:endParaRPr>
          </a:p>
          <a:p>
            <a:pPr algn="just"/>
            <a:r>
              <a:rPr lang="en-US" sz="2800" dirty="0">
                <a:latin typeface="+mj-lt"/>
              </a:rPr>
              <a:t>Insufficient protected research time and </a:t>
            </a:r>
            <a:r>
              <a:rPr lang="en-US" sz="2800" dirty="0" smtClean="0">
                <a:latin typeface="+mj-lt"/>
              </a:rPr>
              <a:t>funding</a:t>
            </a:r>
          </a:p>
          <a:p>
            <a:pPr lvl="0" algn="just"/>
            <a:r>
              <a:rPr lang="en-US" sz="2800" dirty="0">
                <a:latin typeface="+mj-lt"/>
              </a:rPr>
              <a:t>Setting unrealistic goals or having them imposed on oneself</a:t>
            </a:r>
          </a:p>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3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3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9" fill="hold">
                            <p:stCondLst>
                              <p:cond delay="3000"/>
                            </p:stCondLst>
                            <p:childTnLst>
                              <p:par>
                                <p:cTn id="10" presetID="2" presetClass="entr" presetSubtype="4" fill="hold" nodeType="after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 calcmode="lin" valueType="num">
                                      <p:cBhvr additive="base">
                                        <p:cTn id="12" dur="3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3" dur="3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par>
                          <p:cTn id="14" fill="hold">
                            <p:stCondLst>
                              <p:cond delay="6000"/>
                            </p:stCondLst>
                            <p:childTnLst>
                              <p:par>
                                <p:cTn id="15" presetID="2" presetClass="entr" presetSubtype="4" fill="hold" nodeType="after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 calcmode="lin" valueType="num">
                                      <p:cBhvr additive="base">
                                        <p:cTn id="17" dur="3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8" dur="3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par>
                          <p:cTn id="19" fill="hold">
                            <p:stCondLst>
                              <p:cond delay="9000"/>
                            </p:stCondLst>
                            <p:childTnLst>
                              <p:par>
                                <p:cTn id="20" presetID="2" presetClass="entr" presetSubtype="4" fill="hold" nodeType="after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 calcmode="lin" valueType="num">
                                      <p:cBhvr additive="base">
                                        <p:cTn id="22" dur="3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3" dur="30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par>
                          <p:cTn id="24" fill="hold">
                            <p:stCondLst>
                              <p:cond delay="12000"/>
                            </p:stCondLst>
                            <p:childTnLst>
                              <p:par>
                                <p:cTn id="25" presetID="2" presetClass="entr" presetSubtype="4" fill="hold" nodeType="after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 calcmode="lin" valueType="num">
                                      <p:cBhvr additive="base">
                                        <p:cTn id="27" dur="30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8" dur="30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par>
                          <p:cTn id="29" fill="hold">
                            <p:stCondLst>
                              <p:cond delay="15000"/>
                            </p:stCondLst>
                            <p:childTnLst>
                              <p:par>
                                <p:cTn id="30" presetID="2" presetClass="entr" presetSubtype="4" fill="hold" nodeType="after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 calcmode="lin" valueType="num">
                                      <p:cBhvr additive="base">
                                        <p:cTn id="32" dur="30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3" dur="30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par>
                          <p:cTn id="34" fill="hold">
                            <p:stCondLst>
                              <p:cond delay="18000"/>
                            </p:stCondLst>
                            <p:childTnLst>
                              <p:par>
                                <p:cTn id="35" presetID="2" presetClass="entr" presetSubtype="4" fill="hold" nodeType="after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 calcmode="lin" valueType="num">
                                      <p:cBhvr additive="base">
                                        <p:cTn id="37" dur="30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8" dur="30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par>
                          <p:cTn id="39" fill="hold">
                            <p:stCondLst>
                              <p:cond delay="21000"/>
                            </p:stCondLst>
                            <p:childTnLst>
                              <p:par>
                                <p:cTn id="40" presetID="2" presetClass="entr" presetSubtype="4" fill="hold" nodeType="afterEffect">
                                  <p:stCondLst>
                                    <p:cond delay="0"/>
                                  </p:stCondLst>
                                  <p:childTnLst>
                                    <p:set>
                                      <p:cBhvr>
                                        <p:cTn id="41" dur="1" fill="hold">
                                          <p:stCondLst>
                                            <p:cond delay="0"/>
                                          </p:stCondLst>
                                        </p:cTn>
                                        <p:tgtEl>
                                          <p:spTgt spid="3">
                                            <p:txEl>
                                              <p:pRg st="9" end="9"/>
                                            </p:txEl>
                                          </p:spTgt>
                                        </p:tgtEl>
                                        <p:attrNameLst>
                                          <p:attrName>style.visibility</p:attrName>
                                        </p:attrNameLst>
                                      </p:cBhvr>
                                      <p:to>
                                        <p:strVal val="visible"/>
                                      </p:to>
                                    </p:set>
                                    <p:anim calcmode="lin" valueType="num">
                                      <p:cBhvr additive="base">
                                        <p:cTn id="42" dur="30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3" dur="30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12649200" cy="5257800"/>
          </a:xfrm>
        </p:spPr>
        <p:txBody>
          <a:bodyPr/>
          <a:lstStyle/>
          <a:p>
            <a:pPr>
              <a:buNone/>
            </a:pPr>
            <a:r>
              <a:rPr lang="en-US" sz="2800" b="1" dirty="0" smtClean="0"/>
              <a:t>                         </a:t>
            </a:r>
            <a:r>
              <a:rPr lang="en-US" sz="3600" b="1" dirty="0" smtClean="0">
                <a:solidFill>
                  <a:schemeClr val="bg2">
                    <a:lumMod val="25000"/>
                  </a:schemeClr>
                </a:solidFill>
                <a:latin typeface="+mj-lt"/>
              </a:rPr>
              <a:t>OBJECTIVES</a:t>
            </a:r>
          </a:p>
          <a:p>
            <a:pPr algn="just"/>
            <a:endParaRPr lang="en-US" dirty="0" smtClean="0"/>
          </a:p>
          <a:p>
            <a:pPr algn="just"/>
            <a:r>
              <a:rPr lang="en-US" sz="2800" dirty="0" smtClean="0">
                <a:latin typeface="+mj-lt"/>
              </a:rPr>
              <a:t>To find out the prevalence of burnout amongst doctors </a:t>
            </a:r>
          </a:p>
          <a:p>
            <a:pPr algn="just">
              <a:buNone/>
            </a:pPr>
            <a:r>
              <a:rPr lang="en-US" sz="2800" dirty="0" smtClean="0">
                <a:latin typeface="+mj-lt"/>
              </a:rPr>
              <a:t>    practicing in Delhi.</a:t>
            </a:r>
          </a:p>
          <a:p>
            <a:pPr algn="just"/>
            <a:endParaRPr lang="en-US" sz="2800" dirty="0" smtClean="0">
              <a:latin typeface="+mj-lt"/>
            </a:endParaRPr>
          </a:p>
          <a:p>
            <a:pPr algn="just"/>
            <a:r>
              <a:rPr lang="en-US" sz="2800" dirty="0" smtClean="0">
                <a:latin typeface="+mj-lt"/>
              </a:rPr>
              <a:t>To find out the relationship between burnout and </a:t>
            </a:r>
          </a:p>
          <a:p>
            <a:pPr algn="just">
              <a:buNone/>
            </a:pPr>
            <a:r>
              <a:rPr lang="en-US" sz="2800" dirty="0" smtClean="0">
                <a:latin typeface="+mj-lt"/>
              </a:rPr>
              <a:t>   demographic variables like age, gender, organisation, </a:t>
            </a:r>
          </a:p>
          <a:p>
            <a:pPr algn="just">
              <a:buNone/>
            </a:pPr>
            <a:r>
              <a:rPr lang="en-US" sz="2800" dirty="0" smtClean="0">
                <a:latin typeface="+mj-lt"/>
              </a:rPr>
              <a:t>   speciality, designation and time spent on hobbies or</a:t>
            </a:r>
          </a:p>
          <a:p>
            <a:pPr algn="just">
              <a:buNone/>
            </a:pPr>
            <a:r>
              <a:rPr lang="en-US" sz="2800" dirty="0" smtClean="0">
                <a:latin typeface="+mj-lt"/>
              </a:rPr>
              <a:t>   areas of interest other than medicine</a:t>
            </a:r>
            <a:endParaRPr lang="en-US" sz="2800" dirty="0">
              <a:latin typeface="+mj-lt"/>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762000"/>
          </a:xfrm>
        </p:spPr>
        <p:txBody>
          <a:bodyPr>
            <a:normAutofit/>
          </a:bodyPr>
          <a:lstStyle/>
          <a:p>
            <a:pPr algn="l"/>
            <a:r>
              <a:rPr lang="en-US" sz="3600" b="1" dirty="0" smtClean="0"/>
              <a:t>                    </a:t>
            </a:r>
            <a:r>
              <a:rPr lang="en-US" sz="3600" b="1" dirty="0" smtClean="0">
                <a:solidFill>
                  <a:schemeClr val="bg2">
                    <a:lumMod val="25000"/>
                  </a:schemeClr>
                </a:solidFill>
              </a:rPr>
              <a:t>METHODOLOGY</a:t>
            </a:r>
            <a:endParaRPr lang="en-US" sz="3600" dirty="0">
              <a:solidFill>
                <a:schemeClr val="bg2">
                  <a:lumMod val="25000"/>
                </a:schemeClr>
              </a:solidFill>
            </a:endParaRPr>
          </a:p>
        </p:txBody>
      </p:sp>
      <p:sp>
        <p:nvSpPr>
          <p:cNvPr id="3" name="Content Placeholder 2"/>
          <p:cNvSpPr>
            <a:spLocks noGrp="1"/>
          </p:cNvSpPr>
          <p:nvPr>
            <p:ph idx="1"/>
          </p:nvPr>
        </p:nvSpPr>
        <p:spPr>
          <a:xfrm>
            <a:off x="0" y="1219200"/>
            <a:ext cx="9144000" cy="5638800"/>
          </a:xfrm>
        </p:spPr>
        <p:txBody>
          <a:bodyPr>
            <a:normAutofit/>
          </a:bodyPr>
          <a:lstStyle/>
          <a:p>
            <a:pPr>
              <a:buNone/>
            </a:pPr>
            <a:r>
              <a:rPr lang="en-US" dirty="0" smtClean="0"/>
              <a:t> </a:t>
            </a:r>
            <a:r>
              <a:rPr lang="en-US" sz="2800" dirty="0" smtClean="0">
                <a:latin typeface="+mj-lt"/>
              </a:rPr>
              <a:t>   </a:t>
            </a:r>
            <a:r>
              <a:rPr lang="en-US" sz="2800" u="sng" dirty="0" smtClean="0">
                <a:latin typeface="+mj-lt"/>
              </a:rPr>
              <a:t>Study Design</a:t>
            </a:r>
            <a:r>
              <a:rPr lang="en-US" sz="2800" b="1" u="sng" dirty="0" smtClean="0">
                <a:latin typeface="+mj-lt"/>
              </a:rPr>
              <a:t>-</a:t>
            </a:r>
            <a:r>
              <a:rPr lang="en-US" sz="2800" u="sng" dirty="0" smtClean="0">
                <a:latin typeface="+mj-lt"/>
              </a:rPr>
              <a:t> </a:t>
            </a:r>
            <a:r>
              <a:rPr lang="en-US" sz="2800" dirty="0" smtClean="0">
                <a:latin typeface="+mj-lt"/>
              </a:rPr>
              <a:t>Descriptive, Cross sectional  </a:t>
            </a:r>
          </a:p>
          <a:p>
            <a:pPr>
              <a:buNone/>
            </a:pPr>
            <a:endParaRPr lang="en-US" sz="2800" dirty="0" smtClean="0">
              <a:latin typeface="+mj-lt"/>
            </a:endParaRPr>
          </a:p>
          <a:p>
            <a:pPr algn="just">
              <a:buNone/>
            </a:pPr>
            <a:r>
              <a:rPr lang="en-US" sz="2800" dirty="0" smtClean="0">
                <a:latin typeface="+mj-lt"/>
              </a:rPr>
              <a:t>    </a:t>
            </a:r>
            <a:r>
              <a:rPr lang="en-US" sz="2800" u="sng" dirty="0" smtClean="0">
                <a:latin typeface="+mj-lt"/>
              </a:rPr>
              <a:t>Sample Size- </a:t>
            </a:r>
            <a:r>
              <a:rPr lang="en-US" sz="2800" dirty="0" smtClean="0">
                <a:latin typeface="+mj-lt"/>
              </a:rPr>
              <a:t>A total of 260 questionnaires were distributed in both private and government hospitals and 144</a:t>
            </a:r>
            <a:r>
              <a:rPr lang="en-US" sz="2800" b="1" dirty="0" smtClean="0">
                <a:latin typeface="+mj-lt"/>
              </a:rPr>
              <a:t> </a:t>
            </a:r>
            <a:r>
              <a:rPr lang="en-US" sz="2800" dirty="0" smtClean="0">
                <a:latin typeface="+mj-lt"/>
              </a:rPr>
              <a:t>were returned back  with response rate of 55 </a:t>
            </a:r>
            <a:r>
              <a:rPr lang="en-US" sz="2800" b="1" dirty="0" smtClean="0">
                <a:latin typeface="+mj-lt"/>
              </a:rPr>
              <a:t>%.</a:t>
            </a:r>
            <a:r>
              <a:rPr lang="en-US" sz="2800" dirty="0" smtClean="0">
                <a:latin typeface="+mj-lt"/>
              </a:rPr>
              <a:t> </a:t>
            </a:r>
          </a:p>
          <a:p>
            <a:pPr algn="just">
              <a:buNone/>
            </a:pPr>
            <a:endParaRPr lang="en-US" sz="2800" dirty="0" smtClean="0">
              <a:latin typeface="+mj-lt"/>
            </a:endParaRPr>
          </a:p>
          <a:p>
            <a:pPr algn="just">
              <a:buNone/>
            </a:pPr>
            <a:r>
              <a:rPr lang="en-US" sz="2800" dirty="0" smtClean="0">
                <a:latin typeface="+mj-lt"/>
              </a:rPr>
              <a:t>    Out of the 144 samples received, 15 samples were rejected due to the inadequate/partial fulfillment of the data remaining with </a:t>
            </a:r>
            <a:r>
              <a:rPr lang="en-US" sz="2800" b="1" dirty="0" smtClean="0">
                <a:latin typeface="+mj-lt"/>
              </a:rPr>
              <a:t>129</a:t>
            </a:r>
            <a:r>
              <a:rPr lang="en-US" sz="2800" dirty="0" smtClean="0">
                <a:latin typeface="+mj-lt"/>
              </a:rPr>
              <a:t>(50%) samples.</a:t>
            </a:r>
          </a:p>
          <a:p>
            <a:pPr algn="just">
              <a:buNone/>
            </a:pPr>
            <a:r>
              <a:rPr lang="en-US" sz="2800" dirty="0" smtClean="0">
                <a:latin typeface="+mj-lt"/>
              </a:rPr>
              <a:t>    </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400800"/>
          </a:xfrm>
        </p:spPr>
        <p:txBody>
          <a:bodyPr>
            <a:normAutofit/>
          </a:bodyPr>
          <a:lstStyle/>
          <a:p>
            <a:pPr algn="just">
              <a:buNone/>
            </a:pPr>
            <a:r>
              <a:rPr lang="en-US" sz="2800" dirty="0" smtClean="0">
                <a:latin typeface="+mj-lt"/>
              </a:rPr>
              <a:t>Convenience sampling method</a:t>
            </a:r>
          </a:p>
          <a:p>
            <a:pPr algn="just">
              <a:buNone/>
            </a:pPr>
            <a:r>
              <a:rPr lang="en-US" sz="2800" dirty="0" smtClean="0">
                <a:latin typeface="+mj-lt"/>
              </a:rPr>
              <a:t>The list of hospitals where the study was conducted is as below:</a:t>
            </a:r>
          </a:p>
          <a:p>
            <a:pPr algn="just">
              <a:buNone/>
            </a:pPr>
            <a:r>
              <a:rPr lang="en-US" sz="2800" dirty="0" smtClean="0">
                <a:latin typeface="+mj-lt"/>
              </a:rPr>
              <a:t>Government Hospitals</a:t>
            </a:r>
          </a:p>
          <a:p>
            <a:pPr>
              <a:buFont typeface="Wingdings" pitchFamily="2" charset="2"/>
              <a:buChar char="Ø"/>
            </a:pPr>
            <a:r>
              <a:rPr lang="en-US" sz="2800" dirty="0" smtClean="0">
                <a:latin typeface="+mj-lt"/>
              </a:rPr>
              <a:t>Hindu Rao Hospital</a:t>
            </a:r>
          </a:p>
          <a:p>
            <a:pPr>
              <a:buFont typeface="Wingdings" pitchFamily="2" charset="2"/>
              <a:buChar char="Ø"/>
            </a:pPr>
            <a:r>
              <a:rPr lang="en-US" sz="2800" dirty="0" smtClean="0">
                <a:latin typeface="+mj-lt"/>
              </a:rPr>
              <a:t>ESI Hospital,Jhilmil</a:t>
            </a:r>
          </a:p>
          <a:p>
            <a:pPr>
              <a:buFont typeface="Wingdings" pitchFamily="2" charset="2"/>
              <a:buChar char="Ø"/>
            </a:pPr>
            <a:r>
              <a:rPr lang="en-US" sz="2800" dirty="0" smtClean="0">
                <a:latin typeface="+mj-lt"/>
              </a:rPr>
              <a:t>Swami Dayanand Hospital</a:t>
            </a:r>
          </a:p>
          <a:p>
            <a:pPr>
              <a:buNone/>
            </a:pPr>
            <a:r>
              <a:rPr lang="en-US" sz="2800" dirty="0" smtClean="0">
                <a:latin typeface="+mj-lt"/>
              </a:rPr>
              <a:t>Private Hospitals</a:t>
            </a:r>
          </a:p>
          <a:p>
            <a:pPr>
              <a:buFont typeface="Wingdings" pitchFamily="2" charset="2"/>
              <a:buChar char="Ø"/>
            </a:pPr>
            <a:r>
              <a:rPr lang="en-US" sz="2800" dirty="0" smtClean="0">
                <a:latin typeface="+mj-lt"/>
              </a:rPr>
              <a:t>Fortis Hospital, Shalimar Bagh</a:t>
            </a:r>
          </a:p>
          <a:p>
            <a:pPr>
              <a:buFont typeface="Wingdings" pitchFamily="2" charset="2"/>
              <a:buChar char="Ø"/>
            </a:pPr>
            <a:r>
              <a:rPr lang="en-US" sz="2800" dirty="0" smtClean="0">
                <a:latin typeface="+mj-lt"/>
              </a:rPr>
              <a:t> St. Stephen’s Hospital</a:t>
            </a:r>
          </a:p>
          <a:p>
            <a:pPr>
              <a:buFont typeface="Wingdings" pitchFamily="2" charset="2"/>
              <a:buChar char="Ø"/>
            </a:pPr>
            <a:r>
              <a:rPr lang="en-US" sz="2800" dirty="0" err="1" smtClean="0">
                <a:latin typeface="+mj-lt"/>
              </a:rPr>
              <a:t>Sant</a:t>
            </a:r>
            <a:r>
              <a:rPr lang="en-US" sz="2800" dirty="0" smtClean="0">
                <a:latin typeface="+mj-lt"/>
              </a:rPr>
              <a:t> Parmanand Hospital</a:t>
            </a:r>
          </a:p>
          <a:p>
            <a:pPr>
              <a:buFont typeface="Wingdings" pitchFamily="2" charset="2"/>
              <a:buChar char="Ø"/>
            </a:pPr>
            <a:r>
              <a:rPr lang="en-US" sz="2800" dirty="0" smtClean="0">
                <a:latin typeface="+mj-lt"/>
              </a:rPr>
              <a:t>Holy Family Hospital</a:t>
            </a:r>
          </a:p>
          <a:p>
            <a:pPr>
              <a:buFont typeface="Wingdings" pitchFamily="2" charset="2"/>
              <a:buChar char="Ø"/>
            </a:pPr>
            <a:endParaRPr lang="en-US" sz="2800" dirty="0" smtClean="0">
              <a:latin typeface="+mj-lt"/>
            </a:endParaRPr>
          </a:p>
          <a:p>
            <a:pPr>
              <a:buFont typeface="Wingdings" pitchFamily="2" charset="2"/>
              <a:buChar char="Ø"/>
            </a:pPr>
            <a:endParaRPr lang="en-US" sz="2800" dirty="0" smtClean="0">
              <a:latin typeface="+mj-lt"/>
            </a:endParaRPr>
          </a:p>
          <a:p>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a:bodyPr>
          <a:lstStyle/>
          <a:p>
            <a:pPr>
              <a:buNone/>
            </a:pPr>
            <a:endParaRPr lang="en-US" dirty="0" smtClean="0"/>
          </a:p>
          <a:p>
            <a:pPr>
              <a:buNone/>
            </a:pPr>
            <a:r>
              <a:rPr lang="en-US" sz="2800" dirty="0" smtClean="0">
                <a:latin typeface="+mj-lt"/>
              </a:rPr>
              <a:t>   </a:t>
            </a:r>
            <a:endParaRPr lang="en-US" dirty="0" smtClean="0"/>
          </a:p>
          <a:p>
            <a:pPr>
              <a:buNone/>
            </a:pPr>
            <a:r>
              <a:rPr lang="en-US" sz="2800" dirty="0" smtClean="0">
                <a:latin typeface="+mj-lt"/>
              </a:rPr>
              <a:t>The independent variables used for the study includes:</a:t>
            </a:r>
          </a:p>
          <a:p>
            <a:pPr lvl="0"/>
            <a:r>
              <a:rPr lang="en-US" sz="2800" dirty="0" smtClean="0">
                <a:latin typeface="+mj-lt"/>
              </a:rPr>
              <a:t>Age</a:t>
            </a:r>
          </a:p>
          <a:p>
            <a:pPr lvl="0"/>
            <a:r>
              <a:rPr lang="en-US" sz="2800" dirty="0" smtClean="0">
                <a:latin typeface="+mj-lt"/>
              </a:rPr>
              <a:t>Gender</a:t>
            </a:r>
          </a:p>
          <a:p>
            <a:pPr lvl="0"/>
            <a:r>
              <a:rPr lang="en-US" sz="2800" dirty="0" smtClean="0">
                <a:latin typeface="+mj-lt"/>
              </a:rPr>
              <a:t>Organization (Govt. /private)</a:t>
            </a:r>
          </a:p>
          <a:p>
            <a:pPr lvl="0"/>
            <a:r>
              <a:rPr lang="en-US" sz="2800" dirty="0" smtClean="0">
                <a:latin typeface="+mj-lt"/>
              </a:rPr>
              <a:t>Designation</a:t>
            </a:r>
          </a:p>
          <a:p>
            <a:pPr lvl="0"/>
            <a:r>
              <a:rPr lang="en-US" sz="2800" dirty="0" smtClean="0">
                <a:latin typeface="+mj-lt"/>
              </a:rPr>
              <a:t>Speciality</a:t>
            </a:r>
          </a:p>
          <a:p>
            <a:pPr lvl="0"/>
            <a:r>
              <a:rPr lang="en-US" sz="2800" dirty="0" smtClean="0">
                <a:latin typeface="+mj-lt"/>
              </a:rPr>
              <a:t>Time spent on hobbies or areas of interest other than medicine</a:t>
            </a:r>
          </a:p>
          <a:p>
            <a:pPr lvl="0"/>
            <a:endParaRPr lang="en-US" sz="2800" dirty="0" smtClean="0">
              <a:latin typeface="+mj-lt"/>
            </a:endParaRPr>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990600"/>
            <a:ext cx="5791200" cy="914400"/>
          </a:xfrm>
        </p:spPr>
        <p:txBody>
          <a:bodyPr>
            <a:normAutofit fontScale="70000" lnSpcReduction="20000"/>
          </a:bodyPr>
          <a:lstStyle/>
          <a:p>
            <a:pPr>
              <a:buNone/>
            </a:pPr>
            <a:r>
              <a:rPr lang="en-US" sz="3600" b="1" dirty="0" smtClean="0">
                <a:latin typeface="Times New Roman" pitchFamily="18" charset="0"/>
                <a:cs typeface="Times New Roman" pitchFamily="18" charset="0"/>
              </a:rPr>
              <a:t>  Shri Jaiprakash Gaur</a:t>
            </a:r>
          </a:p>
          <a:p>
            <a:pPr>
              <a:buNone/>
            </a:pPr>
            <a:r>
              <a:rPr lang="en-US" b="1" dirty="0" smtClean="0"/>
              <a:t>       Revered Founder Chairman of the Jaypee Group</a:t>
            </a:r>
            <a:endParaRPr lang="en-IN" b="1" dirty="0" smtClean="0"/>
          </a:p>
          <a:p>
            <a:endParaRPr lang="en-US" dirty="0"/>
          </a:p>
        </p:txBody>
      </p:sp>
      <p:pic>
        <p:nvPicPr>
          <p:cNvPr id="4" name="Picture 2" descr="C:\Users\praheli\Desktop\jaiprakash_gaur_20110305.jpg"/>
          <p:cNvPicPr>
            <a:picLocks noChangeAspect="1" noChangeArrowheads="1"/>
          </p:cNvPicPr>
          <p:nvPr/>
        </p:nvPicPr>
        <p:blipFill>
          <a:blip r:embed="rId2" cstate="print"/>
          <a:srcRect l="15240" r="16181"/>
          <a:stretch>
            <a:fillRect/>
          </a:stretch>
        </p:blipFill>
        <p:spPr bwMode="auto">
          <a:xfrm>
            <a:off x="7010400" y="838200"/>
            <a:ext cx="1743322" cy="1843086"/>
          </a:xfrm>
          <a:prstGeom prst="rect">
            <a:avLst/>
          </a:prstGeom>
          <a:noFill/>
        </p:spPr>
      </p:pic>
      <p:sp>
        <p:nvSpPr>
          <p:cNvPr id="5" name="Rectangle 4"/>
          <p:cNvSpPr/>
          <p:nvPr/>
        </p:nvSpPr>
        <p:spPr>
          <a:xfrm>
            <a:off x="228600" y="3048000"/>
            <a:ext cx="8915400" cy="3847207"/>
          </a:xfrm>
          <a:prstGeom prst="rect">
            <a:avLst/>
          </a:prstGeom>
        </p:spPr>
        <p:txBody>
          <a:bodyPr wrap="square">
            <a:spAutoFit/>
          </a:bodyPr>
          <a:lstStyle/>
          <a:p>
            <a:pPr>
              <a:buFont typeface="Wingdings" pitchFamily="2" charset="2"/>
              <a:buChar char="Ø"/>
            </a:pPr>
            <a:r>
              <a:rPr lang="en-US" sz="2800" dirty="0" smtClean="0">
                <a:latin typeface="+mj-lt"/>
              </a:rPr>
              <a:t>The group has a turnover of approximately </a:t>
            </a:r>
          </a:p>
          <a:p>
            <a:r>
              <a:rPr lang="en-US" sz="2800" b="1" dirty="0" smtClean="0">
                <a:latin typeface="+mj-lt"/>
              </a:rPr>
              <a:t>     US $ 3.3 Billion</a:t>
            </a:r>
          </a:p>
          <a:p>
            <a:endParaRPr lang="en-US" sz="2800" b="1" dirty="0" smtClean="0">
              <a:latin typeface="+mj-lt"/>
              <a:cs typeface="Times New Roman" pitchFamily="18" charset="0"/>
            </a:endParaRPr>
          </a:p>
          <a:p>
            <a:pPr>
              <a:buFont typeface="Wingdings" pitchFamily="2" charset="2"/>
              <a:buChar char="Ø"/>
            </a:pPr>
            <a:endParaRPr lang="en-US" sz="2800" dirty="0" smtClean="0">
              <a:latin typeface="+mj-lt"/>
              <a:cs typeface="Times New Roman" pitchFamily="18" charset="0"/>
            </a:endParaRPr>
          </a:p>
          <a:p>
            <a:pPr>
              <a:buFont typeface="Wingdings" pitchFamily="2" charset="2"/>
              <a:buChar char="Ø"/>
            </a:pPr>
            <a:r>
              <a:rPr lang="en-US" sz="2800" dirty="0" smtClean="0">
                <a:latin typeface="+mj-lt"/>
                <a:cs typeface="Times New Roman" pitchFamily="18" charset="0"/>
              </a:rPr>
              <a:t>Jaypee Group is five decade old conglomerate based in    </a:t>
            </a:r>
          </a:p>
          <a:p>
            <a:r>
              <a:rPr lang="en-US" sz="2800" dirty="0" smtClean="0">
                <a:latin typeface="+mj-lt"/>
                <a:cs typeface="Times New Roman" pitchFamily="18" charset="0"/>
              </a:rPr>
              <a:t>    Noida, India</a:t>
            </a:r>
          </a:p>
          <a:p>
            <a:endParaRPr lang="en-US" sz="2800" dirty="0" smtClean="0">
              <a:latin typeface="+mj-lt"/>
              <a:cs typeface="Times New Roman" pitchFamily="18" charset="0"/>
            </a:endParaRPr>
          </a:p>
          <a:p>
            <a:pPr>
              <a:buFont typeface="Wingdings" pitchFamily="2" charset="2"/>
              <a:buChar char="Ø"/>
            </a:pPr>
            <a:endParaRPr lang="en-US" sz="2800" dirty="0" smtClean="0">
              <a:latin typeface="+mj-lt"/>
              <a:cs typeface="Times New Roman" pitchFamily="18" charset="0"/>
            </a:endParaRPr>
          </a:p>
          <a:p>
            <a:pPr>
              <a:buFont typeface="Wingdings" pitchFamily="2" charset="2"/>
              <a:buChar char="Ø"/>
            </a:pPr>
            <a:endParaRPr lang="en-US" sz="2000" dirty="0" smtClean="0">
              <a:latin typeface="Times New Roman" pitchFamily="18" charset="0"/>
              <a:cs typeface="Times New Roman" pitchFamily="18" charset="0"/>
            </a:endParaRPr>
          </a:p>
        </p:txBody>
      </p:sp>
      <p:sp>
        <p:nvSpPr>
          <p:cNvPr id="6" name="TextBox 5"/>
          <p:cNvSpPr txBox="1"/>
          <p:nvPr/>
        </p:nvSpPr>
        <p:spPr>
          <a:xfrm>
            <a:off x="533400" y="6324600"/>
            <a:ext cx="5165581" cy="307777"/>
          </a:xfrm>
          <a:prstGeom prst="rect">
            <a:avLst/>
          </a:prstGeom>
          <a:noFill/>
        </p:spPr>
        <p:txBody>
          <a:bodyPr wrap="none" rtlCol="0">
            <a:spAutoFit/>
          </a:bodyPr>
          <a:lstStyle/>
          <a:p>
            <a:r>
              <a:rPr lang="en-US" sz="1400" dirty="0" smtClean="0"/>
              <a:t>Source – JMC website http://jaypeehealthcare.com/about_group</a:t>
            </a:r>
            <a:endParaRPr lang="en-US" sz="1400" dirty="0"/>
          </a:p>
        </p:txBody>
      </p:sp>
      <p:sp>
        <p:nvSpPr>
          <p:cNvPr id="7" name="TextBox 6"/>
          <p:cNvSpPr txBox="1"/>
          <p:nvPr/>
        </p:nvSpPr>
        <p:spPr>
          <a:xfrm>
            <a:off x="152400" y="0"/>
            <a:ext cx="2514600" cy="369332"/>
          </a:xfrm>
          <a:prstGeom prst="rect">
            <a:avLst/>
          </a:prstGeom>
          <a:noFill/>
        </p:spPr>
        <p:txBody>
          <a:bodyPr wrap="square" rtlCol="0">
            <a:spAutoFit/>
          </a:bodyPr>
          <a:lstStyle/>
          <a:p>
            <a:r>
              <a:rPr lang="en-US" b="1" dirty="0" smtClean="0">
                <a:solidFill>
                  <a:schemeClr val="bg2">
                    <a:lumMod val="10000"/>
                  </a:schemeClr>
                </a:solidFill>
              </a:rPr>
              <a:t>ABOUT   JAYPEE </a:t>
            </a:r>
            <a:endParaRPr lang="en-US" b="1" dirty="0">
              <a:solidFill>
                <a:schemeClr val="bg2">
                  <a:lumMod val="10000"/>
                </a:schemeClr>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458200" cy="6477000"/>
          </a:xfrm>
        </p:spPr>
        <p:txBody>
          <a:bodyPr>
            <a:normAutofit/>
          </a:bodyPr>
          <a:lstStyle/>
          <a:p>
            <a:pPr lvl="0"/>
            <a:endParaRPr lang="en-US" dirty="0" smtClean="0"/>
          </a:p>
          <a:p>
            <a:pPr lvl="0">
              <a:buNone/>
            </a:pPr>
            <a:r>
              <a:rPr lang="en-US" sz="2800" b="1" dirty="0" smtClean="0">
                <a:latin typeface="+mj-lt"/>
              </a:rPr>
              <a:t>   Instrument for Data Collection:-</a:t>
            </a:r>
          </a:p>
          <a:p>
            <a:pPr algn="just">
              <a:buNone/>
            </a:pPr>
            <a:r>
              <a:rPr lang="en-US" sz="2800" dirty="0" smtClean="0">
                <a:latin typeface="+mj-lt"/>
              </a:rPr>
              <a:t>   </a:t>
            </a:r>
            <a:r>
              <a:rPr lang="en-US" sz="2800" u="sng" dirty="0" smtClean="0">
                <a:latin typeface="+mj-lt"/>
              </a:rPr>
              <a:t>Boudreau Burnout Questionnaire </a:t>
            </a:r>
            <a:r>
              <a:rPr lang="en-US" sz="2800" dirty="0" smtClean="0">
                <a:latin typeface="+mj-lt"/>
              </a:rPr>
              <a:t>(BBQ)- an instrument which has been used for several studies</a:t>
            </a:r>
          </a:p>
          <a:p>
            <a:pPr algn="just">
              <a:buNone/>
            </a:pPr>
            <a:r>
              <a:rPr lang="en-US" sz="2800" dirty="0" smtClean="0">
                <a:latin typeface="+mj-lt"/>
              </a:rPr>
              <a:t>   Found to be </a:t>
            </a:r>
            <a:r>
              <a:rPr lang="en-US" sz="2800" u="sng" dirty="0" smtClean="0">
                <a:latin typeface="+mj-lt"/>
              </a:rPr>
              <a:t>valid</a:t>
            </a:r>
            <a:r>
              <a:rPr lang="en-US" sz="2800" dirty="0" smtClean="0">
                <a:latin typeface="+mj-lt"/>
              </a:rPr>
              <a:t> and </a:t>
            </a:r>
            <a:r>
              <a:rPr lang="en-US" sz="2800" u="sng" dirty="0" smtClean="0">
                <a:latin typeface="+mj-lt"/>
              </a:rPr>
              <a:t>reliable</a:t>
            </a:r>
            <a:r>
              <a:rPr lang="en-US" sz="2800" dirty="0" smtClean="0">
                <a:latin typeface="+mj-lt"/>
              </a:rPr>
              <a:t> after doing the psychometric analysis (Hair et al.,1998).</a:t>
            </a:r>
          </a:p>
          <a:p>
            <a:pPr>
              <a:buNone/>
            </a:pPr>
            <a:r>
              <a:rPr lang="en-US" sz="2800" dirty="0" smtClean="0">
                <a:latin typeface="+mj-lt"/>
              </a:rPr>
              <a:t>   </a:t>
            </a:r>
            <a:r>
              <a:rPr lang="en-US" sz="2800" dirty="0" smtClean="0"/>
              <a:t> </a:t>
            </a:r>
            <a:r>
              <a:rPr lang="en-US" sz="2800" dirty="0" smtClean="0">
                <a:latin typeface="+mj-lt"/>
              </a:rPr>
              <a:t>For its measurement, the  single syndrome is defined          by three components; </a:t>
            </a:r>
          </a:p>
          <a:p>
            <a:pPr marL="514350" lvl="0" indent="-514350">
              <a:buFont typeface="+mj-lt"/>
              <a:buAutoNum type="arabicParenR"/>
            </a:pPr>
            <a:r>
              <a:rPr lang="en-US" sz="2800" b="1" dirty="0" smtClean="0">
                <a:latin typeface="+mj-lt"/>
              </a:rPr>
              <a:t>Emotional Exhaustion</a:t>
            </a:r>
          </a:p>
          <a:p>
            <a:pPr marL="514350" lvl="0" indent="-514350">
              <a:buFont typeface="+mj-lt"/>
              <a:buAutoNum type="arabicParenR"/>
            </a:pPr>
            <a:endParaRPr lang="en-US" sz="2800" b="1" dirty="0" smtClean="0">
              <a:latin typeface="+mj-lt"/>
            </a:endParaRPr>
          </a:p>
          <a:p>
            <a:pPr marL="514350" lvl="0" indent="-514350">
              <a:buFont typeface="+mj-lt"/>
              <a:buAutoNum type="arabicParenR"/>
            </a:pPr>
            <a:r>
              <a:rPr lang="en-US" sz="2800" b="1" dirty="0" smtClean="0">
                <a:latin typeface="+mj-lt"/>
              </a:rPr>
              <a:t>Depersonalization</a:t>
            </a:r>
          </a:p>
          <a:p>
            <a:pPr marL="514350" lvl="0" indent="-514350">
              <a:buFont typeface="+mj-lt"/>
              <a:buAutoNum type="arabicParenR"/>
            </a:pPr>
            <a:endParaRPr lang="en-US" sz="2800" b="1" dirty="0" smtClean="0">
              <a:latin typeface="+mj-lt"/>
            </a:endParaRPr>
          </a:p>
          <a:p>
            <a:pPr marL="514350" lvl="0" indent="-514350">
              <a:buFont typeface="+mj-lt"/>
              <a:buAutoNum type="arabicParenR"/>
            </a:pPr>
            <a:r>
              <a:rPr lang="en-US" sz="2800" b="1" dirty="0" smtClean="0">
                <a:latin typeface="+mj-lt"/>
              </a:rPr>
              <a:t>Reduced Personal Accomplishment                    </a:t>
            </a:r>
            <a:endParaRPr lang="en-US" sz="2800" dirty="0" smtClean="0">
              <a:latin typeface="+mj-lt"/>
            </a:endParaRPr>
          </a:p>
          <a:p>
            <a:pPr lvl="0" algn="just"/>
            <a:endParaRPr lang="en-US" dirty="0" smtClean="0"/>
          </a:p>
          <a:p>
            <a:endParaRPr lang="en-US" dirty="0"/>
          </a:p>
        </p:txBody>
      </p:sp>
      <p:sp>
        <p:nvSpPr>
          <p:cNvPr id="4" name="TextBox 3"/>
          <p:cNvSpPr txBox="1"/>
          <p:nvPr/>
        </p:nvSpPr>
        <p:spPr>
          <a:xfrm>
            <a:off x="7924800" y="6172200"/>
            <a:ext cx="1524000" cy="523220"/>
          </a:xfrm>
          <a:prstGeom prst="rect">
            <a:avLst/>
          </a:prstGeom>
          <a:noFill/>
        </p:spPr>
        <p:txBody>
          <a:bodyPr wrap="square" rtlCol="0">
            <a:spAutoFit/>
          </a:bodyPr>
          <a:lstStyle/>
          <a:p>
            <a:r>
              <a:rPr lang="en-US" sz="2800" b="1" dirty="0" err="1" smtClean="0"/>
              <a:t>Cntd</a:t>
            </a:r>
            <a:r>
              <a:rPr lang="en-US" sz="2800" b="1" dirty="0" smtClean="0"/>
              <a:t>..</a:t>
            </a:r>
            <a:endParaRPr lang="en-US" sz="2800" b="1"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229600" cy="6629400"/>
          </a:xfrm>
        </p:spPr>
        <p:txBody>
          <a:bodyPr>
            <a:normAutofit lnSpcReduction="10000"/>
          </a:bodyPr>
          <a:lstStyle/>
          <a:p>
            <a:pPr algn="just">
              <a:buNone/>
            </a:pPr>
            <a:r>
              <a:rPr lang="en-US" sz="2800" dirty="0" smtClean="0">
                <a:latin typeface="+mj-lt"/>
              </a:rPr>
              <a:t>  </a:t>
            </a:r>
          </a:p>
          <a:p>
            <a:pPr algn="just">
              <a:buNone/>
            </a:pPr>
            <a:endParaRPr lang="en-US" sz="2800" dirty="0" smtClean="0">
              <a:latin typeface="+mj-lt"/>
            </a:endParaRPr>
          </a:p>
          <a:p>
            <a:pPr algn="just">
              <a:buNone/>
            </a:pPr>
            <a:r>
              <a:rPr lang="en-US" sz="2800" dirty="0" smtClean="0">
                <a:latin typeface="+mj-lt"/>
              </a:rPr>
              <a:t>  A respondent answers 30 questions in the Boudreau burnout questionnaire(10 –Each)</a:t>
            </a:r>
          </a:p>
          <a:p>
            <a:pPr algn="just">
              <a:buNone/>
            </a:pPr>
            <a:r>
              <a:rPr lang="en-US" sz="2800" dirty="0" smtClean="0">
                <a:latin typeface="+mj-lt"/>
              </a:rPr>
              <a:t>  </a:t>
            </a:r>
          </a:p>
          <a:p>
            <a:pPr algn="just">
              <a:buNone/>
            </a:pPr>
            <a:r>
              <a:rPr lang="en-US" sz="2800" dirty="0" smtClean="0">
                <a:latin typeface="+mj-lt"/>
              </a:rPr>
              <a:t> Each question is scored on a 7 point Likert scale  with “Completely False“- 1 and “Absolutely True" - 7</a:t>
            </a:r>
          </a:p>
          <a:p>
            <a:pPr>
              <a:buNone/>
            </a:pPr>
            <a:endParaRPr lang="en-US" sz="2800" dirty="0" smtClean="0">
              <a:latin typeface="+mj-lt"/>
            </a:endParaRPr>
          </a:p>
          <a:p>
            <a:pPr>
              <a:buNone/>
            </a:pPr>
            <a:r>
              <a:rPr lang="en-US" sz="2800" dirty="0" smtClean="0">
                <a:latin typeface="+mj-lt"/>
              </a:rPr>
              <a:t> Categorized into HI(high) or LO(low) categories</a:t>
            </a:r>
          </a:p>
          <a:p>
            <a:pPr>
              <a:buNone/>
            </a:pPr>
            <a:endParaRPr lang="en-US" sz="2800" dirty="0" smtClean="0">
              <a:latin typeface="+mj-lt"/>
            </a:endParaRPr>
          </a:p>
          <a:p>
            <a:pPr>
              <a:buNone/>
            </a:pPr>
            <a:r>
              <a:rPr lang="en-US" sz="2800" dirty="0" smtClean="0">
                <a:latin typeface="+mj-lt"/>
              </a:rPr>
              <a:t>  The median split values for the components are : </a:t>
            </a:r>
          </a:p>
          <a:p>
            <a:r>
              <a:rPr lang="en-US" sz="2800" dirty="0" smtClean="0">
                <a:latin typeface="+mj-lt"/>
              </a:rPr>
              <a:t>22 for depersonalization</a:t>
            </a:r>
          </a:p>
          <a:p>
            <a:r>
              <a:rPr lang="en-US" sz="2800" dirty="0" smtClean="0">
                <a:latin typeface="+mj-lt"/>
              </a:rPr>
              <a:t>29 for lack of personal accomplishment </a:t>
            </a:r>
          </a:p>
          <a:p>
            <a:r>
              <a:rPr lang="en-US" sz="2800" dirty="0" smtClean="0">
                <a:latin typeface="+mj-lt"/>
              </a:rPr>
              <a:t>32 for emotional exhaustion</a:t>
            </a:r>
          </a:p>
        </p:txBody>
      </p:sp>
      <p:sp>
        <p:nvSpPr>
          <p:cNvPr id="4" name="TextBox 3"/>
          <p:cNvSpPr txBox="1"/>
          <p:nvPr/>
        </p:nvSpPr>
        <p:spPr>
          <a:xfrm>
            <a:off x="7620000" y="6096000"/>
            <a:ext cx="1905000" cy="523220"/>
          </a:xfrm>
          <a:prstGeom prst="rect">
            <a:avLst/>
          </a:prstGeom>
          <a:noFill/>
        </p:spPr>
        <p:txBody>
          <a:bodyPr wrap="square" rtlCol="0">
            <a:spAutoFit/>
          </a:bodyPr>
          <a:lstStyle/>
          <a:p>
            <a:r>
              <a:rPr lang="en-US" sz="2800" b="1" dirty="0" err="1" smtClean="0"/>
              <a:t>Cntd</a:t>
            </a:r>
            <a:r>
              <a:rPr lang="en-US" sz="2800" b="1" dirty="0" smtClean="0"/>
              <a:t>..</a:t>
            </a:r>
            <a:endParaRPr lang="en-US" sz="2800" b="1"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3352799"/>
          </a:xfrm>
        </p:spPr>
        <p:txBody>
          <a:bodyPr>
            <a:normAutofit/>
          </a:bodyPr>
          <a:lstStyle/>
          <a:p>
            <a:pPr>
              <a:buNone/>
            </a:pPr>
            <a:r>
              <a:rPr lang="en-US" dirty="0" smtClean="0"/>
              <a:t>   </a:t>
            </a:r>
          </a:p>
          <a:p>
            <a:pPr algn="just">
              <a:buNone/>
            </a:pPr>
            <a:r>
              <a:rPr lang="en-US" sz="2800" dirty="0" smtClean="0">
                <a:latin typeface="+mj-lt"/>
              </a:rPr>
              <a:t>Using the </a:t>
            </a:r>
            <a:r>
              <a:rPr lang="en-US" sz="2800" u="sng" dirty="0" smtClean="0">
                <a:latin typeface="+mj-lt"/>
              </a:rPr>
              <a:t>Phase Model Approach</a:t>
            </a:r>
            <a:r>
              <a:rPr lang="en-US" sz="2800" dirty="0" smtClean="0">
                <a:latin typeface="+mj-lt"/>
              </a:rPr>
              <a:t>, the respondent </a:t>
            </a:r>
          </a:p>
          <a:p>
            <a:pPr algn="just">
              <a:buNone/>
            </a:pPr>
            <a:r>
              <a:rPr lang="en-US" sz="2800" dirty="0" smtClean="0">
                <a:latin typeface="+mj-lt"/>
              </a:rPr>
              <a:t>is classified into one of the eight phases of burnout, as </a:t>
            </a:r>
          </a:p>
          <a:p>
            <a:pPr algn="just">
              <a:buNone/>
            </a:pPr>
            <a:r>
              <a:rPr lang="en-US" sz="2800" dirty="0" smtClean="0">
                <a:latin typeface="+mj-lt"/>
              </a:rPr>
              <a:t>shown in the following table</a:t>
            </a:r>
          </a:p>
          <a:p>
            <a:pPr>
              <a:buNone/>
            </a:pPr>
            <a:endParaRPr lang="en-US" dirty="0" smtClean="0"/>
          </a:p>
          <a:p>
            <a:pPr>
              <a:buNone/>
            </a:pPr>
            <a:r>
              <a:rPr lang="en-US" dirty="0" smtClean="0"/>
              <a:t>    </a:t>
            </a:r>
          </a:p>
          <a:p>
            <a:endParaRPr lang="en-US" dirty="0"/>
          </a:p>
        </p:txBody>
      </p:sp>
      <p:cxnSp>
        <p:nvCxnSpPr>
          <p:cNvPr id="12" name="Straight Connector 11"/>
          <p:cNvCxnSpPr/>
          <p:nvPr/>
        </p:nvCxnSpPr>
        <p:spPr>
          <a:xfrm>
            <a:off x="1600200" y="3733800"/>
            <a:ext cx="0" cy="0"/>
          </a:xfrm>
          <a:prstGeom prst="line">
            <a:avLst/>
          </a:prstGeom>
        </p:spPr>
        <p:style>
          <a:lnRef idx="1">
            <a:schemeClr val="accent1"/>
          </a:lnRef>
          <a:fillRef idx="0">
            <a:schemeClr val="accent1"/>
          </a:fillRef>
          <a:effectRef idx="0">
            <a:schemeClr val="accent1"/>
          </a:effectRef>
          <a:fontRef idx="minor">
            <a:schemeClr val="tx1"/>
          </a:fontRef>
        </p:style>
      </p:cxnSp>
      <p:pic>
        <p:nvPicPr>
          <p:cNvPr id="1030" name="Picture 6"/>
          <p:cNvPicPr>
            <a:picLocks noChangeAspect="1" noChangeArrowheads="1"/>
          </p:cNvPicPr>
          <p:nvPr/>
        </p:nvPicPr>
        <p:blipFill>
          <a:blip r:embed="rId2" cstate="print"/>
          <a:srcRect/>
          <a:stretch>
            <a:fillRect/>
          </a:stretch>
        </p:blipFill>
        <p:spPr bwMode="auto">
          <a:xfrm>
            <a:off x="381000" y="2971800"/>
            <a:ext cx="8496090" cy="2362200"/>
          </a:xfrm>
          <a:prstGeom prst="rect">
            <a:avLst/>
          </a:prstGeom>
          <a:noFill/>
          <a:ln w="9525">
            <a:noFill/>
            <a:miter lim="800000"/>
            <a:headEnd/>
            <a:tailEnd/>
          </a:ln>
        </p:spPr>
      </p:pic>
      <p:sp>
        <p:nvSpPr>
          <p:cNvPr id="6" name="TextBox 5"/>
          <p:cNvSpPr txBox="1"/>
          <p:nvPr/>
        </p:nvSpPr>
        <p:spPr>
          <a:xfrm>
            <a:off x="7543800" y="6172200"/>
            <a:ext cx="1371600" cy="523220"/>
          </a:xfrm>
          <a:prstGeom prst="rect">
            <a:avLst/>
          </a:prstGeom>
          <a:noFill/>
        </p:spPr>
        <p:txBody>
          <a:bodyPr wrap="square" rtlCol="0">
            <a:spAutoFit/>
          </a:bodyPr>
          <a:lstStyle/>
          <a:p>
            <a:r>
              <a:rPr lang="en-US" sz="2800" b="1" dirty="0" err="1" smtClean="0"/>
              <a:t>Cntd</a:t>
            </a:r>
            <a:r>
              <a:rPr lang="en-US" sz="2800" b="1" dirty="0" smtClean="0"/>
              <a:t>..</a:t>
            </a:r>
            <a:endParaRPr lang="en-US" sz="2800" b="1"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229600" cy="6858000"/>
          </a:xfrm>
        </p:spPr>
        <p:txBody>
          <a:bodyPr>
            <a:normAutofit fontScale="77500" lnSpcReduction="20000"/>
          </a:bodyPr>
          <a:lstStyle/>
          <a:p>
            <a:pPr>
              <a:buNone/>
            </a:pPr>
            <a:r>
              <a:rPr lang="en-US" dirty="0" smtClean="0"/>
              <a:t>    </a:t>
            </a:r>
          </a:p>
          <a:p>
            <a:pPr>
              <a:buNone/>
            </a:pPr>
            <a:r>
              <a:rPr lang="en-US" dirty="0" smtClean="0"/>
              <a:t>.</a:t>
            </a:r>
          </a:p>
          <a:p>
            <a:pPr>
              <a:buNone/>
            </a:pPr>
            <a:r>
              <a:rPr lang="en-US" dirty="0" smtClean="0">
                <a:latin typeface="+mj-lt"/>
              </a:rPr>
              <a:t>   </a:t>
            </a:r>
          </a:p>
          <a:p>
            <a:pPr algn="just">
              <a:buNone/>
            </a:pPr>
            <a:r>
              <a:rPr lang="en-US" sz="3300" dirty="0" smtClean="0">
                <a:latin typeface="+mj-lt"/>
              </a:rPr>
              <a:t>    </a:t>
            </a:r>
            <a:r>
              <a:rPr lang="en-US" sz="3600" dirty="0" smtClean="0">
                <a:latin typeface="+mj-lt"/>
              </a:rPr>
              <a:t>The next step in measuring burnout is to compress the eight phases into three for ease of understanding.   </a:t>
            </a:r>
          </a:p>
          <a:p>
            <a:pPr algn="just">
              <a:buNone/>
            </a:pPr>
            <a:r>
              <a:rPr lang="en-US" sz="3600" dirty="0" smtClean="0">
                <a:latin typeface="+mj-lt"/>
              </a:rPr>
              <a:t>    These are</a:t>
            </a:r>
          </a:p>
          <a:p>
            <a:pPr lvl="0" algn="just">
              <a:buFont typeface="Wingdings" pitchFamily="2" charset="2"/>
              <a:buChar char="§"/>
            </a:pPr>
            <a:r>
              <a:rPr lang="en-US" sz="3600" dirty="0" smtClean="0">
                <a:latin typeface="+mj-lt"/>
              </a:rPr>
              <a:t>Initial phase : 1 to 3</a:t>
            </a:r>
          </a:p>
          <a:p>
            <a:pPr lvl="0" algn="just">
              <a:buNone/>
            </a:pPr>
            <a:endParaRPr lang="en-US" sz="3600" dirty="0" smtClean="0">
              <a:latin typeface="+mj-lt"/>
            </a:endParaRPr>
          </a:p>
          <a:p>
            <a:pPr lvl="0" algn="just">
              <a:buFont typeface="Wingdings" pitchFamily="2" charset="2"/>
              <a:buChar char="§"/>
            </a:pPr>
            <a:r>
              <a:rPr lang="en-US" sz="3600" dirty="0" smtClean="0">
                <a:latin typeface="+mj-lt"/>
              </a:rPr>
              <a:t>Moderate phase : 4 &amp; 5 </a:t>
            </a:r>
          </a:p>
          <a:p>
            <a:pPr lvl="0" algn="just">
              <a:buNone/>
            </a:pPr>
            <a:endParaRPr lang="en-US" sz="3600" dirty="0" smtClean="0">
              <a:latin typeface="+mj-lt"/>
            </a:endParaRPr>
          </a:p>
          <a:p>
            <a:pPr lvl="0" algn="just">
              <a:buFont typeface="Wingdings" pitchFamily="2" charset="2"/>
              <a:buChar char="§"/>
            </a:pPr>
            <a:r>
              <a:rPr lang="en-US" sz="3600" dirty="0" smtClean="0">
                <a:latin typeface="+mj-lt"/>
              </a:rPr>
              <a:t>Advanced phase : 6 to 8</a:t>
            </a:r>
          </a:p>
          <a:p>
            <a:pPr algn="just"/>
            <a:endParaRPr lang="en-US" sz="3600" dirty="0" smtClean="0">
              <a:latin typeface="+mj-lt"/>
            </a:endParaRPr>
          </a:p>
          <a:p>
            <a:pPr algn="just">
              <a:buNone/>
            </a:pPr>
            <a:r>
              <a:rPr lang="en-US" sz="3600" dirty="0" smtClean="0">
                <a:latin typeface="+mj-lt"/>
              </a:rPr>
              <a:t>   The data collected was entered in the statistical package for social sciences (SPSS) version 16.0 and Microsoft excel for  analysis. </a:t>
            </a:r>
          </a:p>
          <a:p>
            <a:endParaRPr lang="en-US" sz="2800" dirty="0" smtClean="0"/>
          </a:p>
          <a:p>
            <a:pPr lvl="0">
              <a:buFont typeface="Wingdings" pitchFamily="2" charset="2"/>
              <a:buChar char="§"/>
            </a:pPr>
            <a:endParaRPr lang="en-US" sz="2800" dirty="0" smtClean="0">
              <a:latin typeface="+mj-lt"/>
            </a:endParaRPr>
          </a:p>
          <a:p>
            <a:pPr>
              <a:buNone/>
            </a:pPr>
            <a:r>
              <a:rPr lang="en-US" sz="2800" dirty="0" smtClean="0">
                <a:latin typeface="+mj-lt"/>
              </a:rPr>
              <a:t> </a:t>
            </a:r>
            <a:endParaRPr lang="en-US" sz="2800" dirty="0">
              <a:latin typeface="+mj-lt"/>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143000"/>
            <a:ext cx="9144000" cy="4876800"/>
          </a:xfrm>
        </p:spPr>
        <p:txBody>
          <a:bodyPr>
            <a:normAutofit/>
          </a:bodyPr>
          <a:lstStyle/>
          <a:p>
            <a:pPr algn="just"/>
            <a:r>
              <a:rPr lang="en-US" sz="2800" dirty="0" smtClean="0">
                <a:latin typeface="Calibri" pitchFamily="34" charset="0"/>
                <a:cs typeface="Calibri" pitchFamily="34" charset="0"/>
              </a:rPr>
              <a:t>Hypothesis 1: Doctors in younger age group tend to have higher rates of burnout(</a:t>
            </a:r>
            <a:r>
              <a:rPr lang="en-US" sz="2800" dirty="0" err="1" smtClean="0">
                <a:latin typeface="Calibri" pitchFamily="34" charset="0"/>
                <a:cs typeface="Calibri" pitchFamily="34" charset="0"/>
              </a:rPr>
              <a:t>Maslach</a:t>
            </a:r>
            <a:r>
              <a:rPr lang="en-US" sz="2800" dirty="0" smtClean="0">
                <a:latin typeface="Calibri" pitchFamily="34" charset="0"/>
                <a:cs typeface="Calibri" pitchFamily="34" charset="0"/>
              </a:rPr>
              <a:t> and Leiter 2001)</a:t>
            </a:r>
          </a:p>
          <a:p>
            <a:pPr algn="just">
              <a:buNone/>
            </a:pPr>
            <a:endParaRPr lang="en-US" sz="2800" dirty="0" smtClean="0">
              <a:latin typeface="Calibri" pitchFamily="34" charset="0"/>
              <a:cs typeface="Calibri" pitchFamily="34" charset="0"/>
            </a:endParaRPr>
          </a:p>
          <a:p>
            <a:pPr algn="just"/>
            <a:r>
              <a:rPr lang="en-US" sz="2800" dirty="0" smtClean="0">
                <a:latin typeface="Calibri" pitchFamily="34" charset="0"/>
                <a:cs typeface="Calibri" pitchFamily="34" charset="0"/>
              </a:rPr>
              <a:t>Hypothesis 2: Female doctors tend to have higher rates of burnout(McMurray et al.2000)</a:t>
            </a:r>
          </a:p>
          <a:p>
            <a:pPr algn="just">
              <a:buNone/>
            </a:pPr>
            <a:endParaRPr lang="en-US" sz="2800" dirty="0" smtClean="0">
              <a:latin typeface="Calibri" pitchFamily="34" charset="0"/>
              <a:cs typeface="Calibri" pitchFamily="34" charset="0"/>
            </a:endParaRPr>
          </a:p>
          <a:p>
            <a:pPr algn="just"/>
            <a:r>
              <a:rPr lang="en-US" sz="2800" dirty="0" smtClean="0">
                <a:latin typeface="Calibri" pitchFamily="34" charset="0"/>
                <a:cs typeface="Calibri" pitchFamily="34" charset="0"/>
              </a:rPr>
              <a:t>Hypothesis 3: Doctors working in govt. organisation tend to have higher rates of burnout</a:t>
            </a:r>
          </a:p>
          <a:p>
            <a:pPr algn="just"/>
            <a:endParaRPr lang="en-US" sz="2800" dirty="0" smtClean="0">
              <a:latin typeface="Calibri" pitchFamily="34" charset="0"/>
              <a:cs typeface="Calibri" pitchFamily="34" charset="0"/>
            </a:endParaRPr>
          </a:p>
          <a:p>
            <a:pPr algn="just"/>
            <a:endParaRPr lang="en-US" sz="2800" dirty="0" smtClean="0">
              <a:latin typeface="Calibri" pitchFamily="34" charset="0"/>
              <a:cs typeface="Calibri" pitchFamily="34" charset="0"/>
            </a:endParaRPr>
          </a:p>
          <a:p>
            <a:pPr algn="just"/>
            <a:endParaRPr lang="en-US" sz="2800" dirty="0" smtClean="0">
              <a:latin typeface="Calibri" pitchFamily="34" charset="0"/>
              <a:cs typeface="Calibri" pitchFamily="34" charset="0"/>
            </a:endParaRPr>
          </a:p>
          <a:p>
            <a:pPr algn="just"/>
            <a:endParaRPr lang="en-US" sz="2800" dirty="0" smtClean="0">
              <a:latin typeface="Calibri" pitchFamily="34" charset="0"/>
              <a:cs typeface="Calibri" pitchFamily="34" charset="0"/>
            </a:endParaRPr>
          </a:p>
          <a:p>
            <a:endParaRPr lang="en-US" sz="2800" dirty="0" smtClean="0">
              <a:latin typeface="Calibri" pitchFamily="34" charset="0"/>
              <a:cs typeface="Calibri" pitchFamily="34" charset="0"/>
            </a:endParaRPr>
          </a:p>
          <a:p>
            <a:endParaRPr lang="en-US" sz="2800" dirty="0">
              <a:latin typeface="Calibri" pitchFamily="34" charset="0"/>
              <a:cs typeface="Calibri" pitchFamily="34" charset="0"/>
            </a:endParaRPr>
          </a:p>
        </p:txBody>
      </p:sp>
      <p:sp>
        <p:nvSpPr>
          <p:cNvPr id="4" name="TextBox 3"/>
          <p:cNvSpPr txBox="1"/>
          <p:nvPr/>
        </p:nvSpPr>
        <p:spPr>
          <a:xfrm>
            <a:off x="457200" y="0"/>
            <a:ext cx="6400800" cy="461665"/>
          </a:xfrm>
          <a:prstGeom prst="rect">
            <a:avLst/>
          </a:prstGeom>
          <a:noFill/>
        </p:spPr>
        <p:txBody>
          <a:bodyPr wrap="square" rtlCol="0">
            <a:spAutoFit/>
          </a:bodyPr>
          <a:lstStyle/>
          <a:p>
            <a:r>
              <a:rPr lang="en-US" sz="2400" b="1" dirty="0" smtClean="0">
                <a:latin typeface="+mj-lt"/>
              </a:rPr>
              <a:t>Hypothesis of the Study</a:t>
            </a:r>
            <a:endParaRPr lang="en-US" sz="2400" b="1" dirty="0">
              <a:latin typeface="+mj-lt"/>
            </a:endParaRPr>
          </a:p>
        </p:txBody>
      </p:sp>
      <p:sp>
        <p:nvSpPr>
          <p:cNvPr id="5" name="TextBox 4"/>
          <p:cNvSpPr txBox="1"/>
          <p:nvPr/>
        </p:nvSpPr>
        <p:spPr>
          <a:xfrm>
            <a:off x="7620000" y="6096000"/>
            <a:ext cx="1905000" cy="523220"/>
          </a:xfrm>
          <a:prstGeom prst="rect">
            <a:avLst/>
          </a:prstGeom>
          <a:noFill/>
        </p:spPr>
        <p:txBody>
          <a:bodyPr wrap="square" rtlCol="0">
            <a:spAutoFit/>
          </a:bodyPr>
          <a:lstStyle/>
          <a:p>
            <a:r>
              <a:rPr lang="en-US" sz="2800" b="1" dirty="0" err="1" smtClean="0"/>
              <a:t>Cntd</a:t>
            </a:r>
            <a:r>
              <a:rPr lang="en-US" sz="2800" b="1" dirty="0" smtClean="0"/>
              <a:t>..</a:t>
            </a:r>
            <a:endParaRPr lang="en-US" sz="2800" b="1"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5029200"/>
          </a:xfrm>
        </p:spPr>
        <p:txBody>
          <a:bodyPr/>
          <a:lstStyle/>
          <a:p>
            <a:pPr algn="just"/>
            <a:r>
              <a:rPr lang="en-US" sz="2800" dirty="0" smtClean="0">
                <a:latin typeface="Calibri" pitchFamily="34" charset="0"/>
                <a:cs typeface="Calibri" pitchFamily="34" charset="0"/>
              </a:rPr>
              <a:t>Hypothesis 4: Medical Specialists tend to have higher rates of burnout (Schmoldt&amp;Freeborn,1994) </a:t>
            </a:r>
          </a:p>
          <a:p>
            <a:pPr algn="just"/>
            <a:endParaRPr lang="en-US" sz="2800" dirty="0" smtClean="0">
              <a:latin typeface="Calibri" pitchFamily="34" charset="0"/>
              <a:cs typeface="Calibri" pitchFamily="34" charset="0"/>
            </a:endParaRPr>
          </a:p>
          <a:p>
            <a:pPr algn="just"/>
            <a:r>
              <a:rPr lang="en-US" sz="2800" dirty="0" smtClean="0">
                <a:latin typeface="Calibri" pitchFamily="34" charset="0"/>
                <a:cs typeface="Calibri" pitchFamily="34" charset="0"/>
              </a:rPr>
              <a:t>Hypothesis5: Resident Doctors tend to  have higher rates of burnout</a:t>
            </a:r>
          </a:p>
          <a:p>
            <a:pPr algn="just">
              <a:buNone/>
            </a:pPr>
            <a:endParaRPr lang="en-US" sz="2800" dirty="0" smtClean="0">
              <a:latin typeface="Calibri" pitchFamily="34" charset="0"/>
              <a:cs typeface="Calibri" pitchFamily="34" charset="0"/>
            </a:endParaRPr>
          </a:p>
          <a:p>
            <a:pPr algn="just"/>
            <a:r>
              <a:rPr lang="en-US" sz="2800" dirty="0" smtClean="0">
                <a:latin typeface="Calibri" pitchFamily="34" charset="0"/>
                <a:cs typeface="Calibri" pitchFamily="34" charset="0"/>
              </a:rPr>
              <a:t>Hypothesis 6: Doctors spending less time on hobbies tend to have higher rates of burnout(Edwards and </a:t>
            </a:r>
            <a:r>
              <a:rPr lang="en-US" sz="2800" dirty="0" err="1" smtClean="0">
                <a:latin typeface="Calibri" pitchFamily="34" charset="0"/>
                <a:cs typeface="Calibri" pitchFamily="34" charset="0"/>
              </a:rPr>
              <a:t>Silversin</a:t>
            </a:r>
            <a:r>
              <a:rPr lang="en-US" sz="2800" dirty="0" smtClean="0">
                <a:latin typeface="Calibri" pitchFamily="34" charset="0"/>
                <a:cs typeface="Calibri" pitchFamily="34" charset="0"/>
              </a:rPr>
              <a:t> 2002)</a:t>
            </a:r>
          </a:p>
          <a:p>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0"/>
            <a:ext cx="8458200" cy="6858000"/>
          </a:xfrm>
        </p:spPr>
        <p:txBody>
          <a:bodyPr/>
          <a:lstStyle/>
          <a:p>
            <a:pPr algn="just">
              <a:buNone/>
            </a:pPr>
            <a:r>
              <a:rPr lang="en-US" b="1" dirty="0" smtClean="0"/>
              <a:t>            </a:t>
            </a:r>
          </a:p>
          <a:p>
            <a:pPr algn="just">
              <a:buNone/>
            </a:pPr>
            <a:r>
              <a:rPr lang="en-US" dirty="0" smtClean="0"/>
              <a:t>                   </a:t>
            </a:r>
          </a:p>
          <a:p>
            <a:pPr algn="just">
              <a:buNone/>
            </a:pPr>
            <a:r>
              <a:rPr lang="en-US" dirty="0" smtClean="0"/>
              <a:t>            </a:t>
            </a:r>
            <a:r>
              <a:rPr lang="en-US" sz="3600" b="1" dirty="0" smtClean="0">
                <a:solidFill>
                  <a:schemeClr val="tx2"/>
                </a:solidFill>
                <a:latin typeface="+mj-lt"/>
                <a:ea typeface="+mj-ea"/>
                <a:cs typeface="+mj-cs"/>
              </a:rPr>
              <a:t>OBSERVATIONS AND FINDINGS</a:t>
            </a:r>
          </a:p>
          <a:p>
            <a:pPr algn="just">
              <a:buNone/>
            </a:pPr>
            <a:r>
              <a:rPr lang="en-US" sz="2400" dirty="0" smtClean="0">
                <a:latin typeface="+mj-lt"/>
              </a:rPr>
              <a:t>1.Respondent analysis:  Age Distribution of the Sample</a:t>
            </a:r>
          </a:p>
          <a:p>
            <a:pPr algn="just">
              <a:buNone/>
            </a:pPr>
            <a:endParaRPr lang="en-US" sz="2400" dirty="0" smtClean="0"/>
          </a:p>
          <a:p>
            <a:pPr algn="just">
              <a:buNone/>
            </a:pPr>
            <a:endParaRPr lang="en-US" sz="2400" dirty="0" smtClean="0"/>
          </a:p>
          <a:p>
            <a:pPr algn="just">
              <a:buNone/>
            </a:pPr>
            <a:endParaRPr lang="en-US" sz="2400" dirty="0" smtClean="0"/>
          </a:p>
        </p:txBody>
      </p:sp>
      <p:sp>
        <p:nvSpPr>
          <p:cNvPr id="10" name="TextBox 9"/>
          <p:cNvSpPr txBox="1"/>
          <p:nvPr/>
        </p:nvSpPr>
        <p:spPr>
          <a:xfrm>
            <a:off x="304800" y="6400800"/>
            <a:ext cx="7315200" cy="369332"/>
          </a:xfrm>
          <a:prstGeom prst="rect">
            <a:avLst/>
          </a:prstGeom>
          <a:noFill/>
        </p:spPr>
        <p:txBody>
          <a:bodyPr wrap="square" rtlCol="0">
            <a:spAutoFit/>
          </a:bodyPr>
          <a:lstStyle/>
          <a:p>
            <a:r>
              <a:rPr lang="en-US" dirty="0" smtClean="0"/>
              <a:t> </a:t>
            </a:r>
            <a:r>
              <a:rPr lang="en-US" b="1" dirty="0" smtClean="0"/>
              <a:t>Figure 1: Age distribution of the sample (</a:t>
            </a:r>
            <a:r>
              <a:rPr lang="en-US" b="1" dirty="0" smtClean="0">
                <a:latin typeface="+mj-lt"/>
              </a:rPr>
              <a:t>129) </a:t>
            </a:r>
            <a:endParaRPr lang="en-US" b="1" dirty="0">
              <a:latin typeface="+mj-lt"/>
            </a:endParaRPr>
          </a:p>
        </p:txBody>
      </p:sp>
      <p:graphicFrame>
        <p:nvGraphicFramePr>
          <p:cNvPr id="12" name="Chart 11"/>
          <p:cNvGraphicFramePr/>
          <p:nvPr/>
        </p:nvGraphicFramePr>
        <p:xfrm>
          <a:off x="0" y="2057400"/>
          <a:ext cx="9144000" cy="4191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lstStyle/>
          <a:p>
            <a:pPr>
              <a:buNone/>
            </a:pPr>
            <a:r>
              <a:rPr lang="en-US" dirty="0" smtClean="0"/>
              <a:t>   </a:t>
            </a:r>
          </a:p>
          <a:p>
            <a:pPr>
              <a:buNone/>
            </a:pPr>
            <a:r>
              <a:rPr lang="en-US" dirty="0" smtClean="0"/>
              <a:t> </a:t>
            </a:r>
            <a:r>
              <a:rPr lang="en-US" sz="2800" dirty="0" smtClean="0">
                <a:latin typeface="+mj-lt"/>
              </a:rPr>
              <a:t>Gender Distribution of the sample(129):</a:t>
            </a:r>
            <a:endParaRPr lang="en-US" sz="2800" dirty="0">
              <a:latin typeface="+mj-lt"/>
            </a:endParaRPr>
          </a:p>
        </p:txBody>
      </p:sp>
      <p:sp>
        <p:nvSpPr>
          <p:cNvPr id="7" name="TextBox 16"/>
          <p:cNvSpPr txBox="1"/>
          <p:nvPr/>
        </p:nvSpPr>
        <p:spPr>
          <a:xfrm>
            <a:off x="457200" y="5867400"/>
            <a:ext cx="5486400" cy="533400"/>
          </a:xfrm>
          <a:prstGeom prst="rect">
            <a:avLst/>
          </a:prstGeom>
          <a:solidFill>
            <a:sysClr val="window" lastClr="FFFFFF"/>
          </a:solidFill>
          <a:ln w="9525" cmpd="sng">
            <a:noFill/>
          </a:ln>
          <a:effectLst/>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800" b="1" dirty="0" smtClean="0"/>
              <a:t>Figure2 : Gender Distribution of the sample (</a:t>
            </a:r>
            <a:r>
              <a:rPr lang="en-US" sz="1800" b="1" dirty="0" smtClean="0">
                <a:latin typeface="+mj-lt"/>
              </a:rPr>
              <a:t>129)</a:t>
            </a:r>
          </a:p>
          <a:p>
            <a:endParaRPr lang="en-US" sz="1600" b="1" dirty="0"/>
          </a:p>
        </p:txBody>
      </p:sp>
      <p:graphicFrame>
        <p:nvGraphicFramePr>
          <p:cNvPr id="10" name="Chart 9"/>
          <p:cNvGraphicFramePr/>
          <p:nvPr/>
        </p:nvGraphicFramePr>
        <p:xfrm>
          <a:off x="304800" y="1371600"/>
          <a:ext cx="7924800" cy="42672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lstStyle/>
          <a:p>
            <a:pPr>
              <a:buNone/>
            </a:pPr>
            <a:r>
              <a:rPr lang="en-US" dirty="0" smtClean="0"/>
              <a:t>  </a:t>
            </a:r>
          </a:p>
          <a:p>
            <a:pPr>
              <a:buNone/>
            </a:pPr>
            <a:r>
              <a:rPr lang="en-US" dirty="0" smtClean="0"/>
              <a:t> </a:t>
            </a:r>
            <a:r>
              <a:rPr lang="en-US" sz="2800" dirty="0" smtClean="0">
                <a:latin typeface="+mj-lt"/>
              </a:rPr>
              <a:t>Organisation in which the respondents work:</a:t>
            </a:r>
          </a:p>
          <a:p>
            <a:endParaRPr lang="en-US" dirty="0"/>
          </a:p>
        </p:txBody>
      </p:sp>
      <p:sp>
        <p:nvSpPr>
          <p:cNvPr id="5" name="TextBox 16"/>
          <p:cNvSpPr txBox="1"/>
          <p:nvPr/>
        </p:nvSpPr>
        <p:spPr>
          <a:xfrm>
            <a:off x="533400" y="6324600"/>
            <a:ext cx="6172200" cy="533400"/>
          </a:xfrm>
          <a:prstGeom prst="rect">
            <a:avLst/>
          </a:prstGeom>
          <a:solidFill>
            <a:sysClr val="window" lastClr="FFFFFF"/>
          </a:solidFill>
          <a:ln w="9525" cmpd="sng">
            <a:noFill/>
          </a:ln>
          <a:effectLst/>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800" b="1" dirty="0" smtClean="0"/>
              <a:t>Figure 3: Organisation, the respondents belong to</a:t>
            </a:r>
          </a:p>
          <a:p>
            <a:endParaRPr lang="en-US" sz="1800" b="1" dirty="0" smtClean="0"/>
          </a:p>
          <a:p>
            <a:endParaRPr lang="en-US" sz="1600" b="1" dirty="0"/>
          </a:p>
        </p:txBody>
      </p:sp>
      <p:graphicFrame>
        <p:nvGraphicFramePr>
          <p:cNvPr id="7" name="Chart 6"/>
          <p:cNvGraphicFramePr/>
          <p:nvPr/>
        </p:nvGraphicFramePr>
        <p:xfrm>
          <a:off x="1066800" y="1600200"/>
          <a:ext cx="7239000" cy="44196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lstStyle/>
          <a:p>
            <a:pPr>
              <a:buNone/>
            </a:pPr>
            <a:r>
              <a:rPr lang="en-US" dirty="0" smtClean="0"/>
              <a:t> </a:t>
            </a:r>
            <a:endParaRPr lang="en-US" sz="2800" dirty="0" smtClean="0">
              <a:latin typeface="+mj-lt"/>
            </a:endParaRPr>
          </a:p>
          <a:p>
            <a:pPr>
              <a:buNone/>
            </a:pPr>
            <a:r>
              <a:rPr lang="en-US" sz="2800" dirty="0" smtClean="0">
                <a:latin typeface="+mj-lt"/>
              </a:rPr>
              <a:t> Speciality profile of the respondents:</a:t>
            </a:r>
            <a:endParaRPr lang="en-US" sz="2800" dirty="0">
              <a:latin typeface="+mj-lt"/>
            </a:endParaRPr>
          </a:p>
        </p:txBody>
      </p:sp>
      <p:graphicFrame>
        <p:nvGraphicFramePr>
          <p:cNvPr id="4" name="Chart 3"/>
          <p:cNvGraphicFramePr/>
          <p:nvPr/>
        </p:nvGraphicFramePr>
        <p:xfrm>
          <a:off x="533401" y="1752600"/>
          <a:ext cx="7924799" cy="449580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16"/>
          <p:cNvSpPr txBox="1"/>
          <p:nvPr/>
        </p:nvSpPr>
        <p:spPr>
          <a:xfrm>
            <a:off x="304800" y="6324600"/>
            <a:ext cx="5867400" cy="533400"/>
          </a:xfrm>
          <a:prstGeom prst="rect">
            <a:avLst/>
          </a:prstGeom>
          <a:solidFill>
            <a:sysClr val="window" lastClr="FFFFFF"/>
          </a:solidFill>
          <a:ln w="9525" cmpd="sng">
            <a:noFill/>
          </a:ln>
          <a:effectLst/>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800" b="1" dirty="0" smtClean="0"/>
              <a:t>Figure 4: Speciality profile of the respondents </a:t>
            </a:r>
            <a:r>
              <a:rPr lang="en-US" sz="1800" b="1" dirty="0" smtClean="0">
                <a:latin typeface="+mj-lt"/>
              </a:rPr>
              <a:t>(129)</a:t>
            </a:r>
          </a:p>
          <a:p>
            <a:endParaRPr lang="en-US" sz="1800" b="1" dirty="0" smtClean="0"/>
          </a:p>
          <a:p>
            <a:endParaRPr lang="en-US" sz="1600"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D:\jaypee\REAR.JPG"/>
          <p:cNvPicPr>
            <a:picLocks noGrp="1"/>
          </p:cNvPicPr>
          <p:nvPr>
            <p:ph idx="1"/>
          </p:nvPr>
        </p:nvPicPr>
        <p:blipFill>
          <a:blip r:embed="rId2" cstate="print"/>
          <a:srcRect l="1329" r="4941"/>
          <a:stretch>
            <a:fillRect/>
          </a:stretch>
        </p:blipFill>
        <p:spPr bwMode="auto">
          <a:xfrm>
            <a:off x="0" y="0"/>
            <a:ext cx="9144000" cy="6858000"/>
          </a:xfrm>
          <a:prstGeom prst="rect">
            <a:avLst/>
          </a:prstGeom>
          <a:noFill/>
          <a:ln w="9525">
            <a:noFill/>
            <a:miter lim="800000"/>
            <a:headEnd/>
            <a:tailEnd/>
          </a:ln>
        </p:spPr>
      </p:pic>
      <p:sp>
        <p:nvSpPr>
          <p:cNvPr id="3" name="TextBox 2"/>
          <p:cNvSpPr txBox="1"/>
          <p:nvPr/>
        </p:nvSpPr>
        <p:spPr>
          <a:xfrm>
            <a:off x="304800" y="152400"/>
            <a:ext cx="3962400" cy="400110"/>
          </a:xfrm>
          <a:prstGeom prst="rect">
            <a:avLst/>
          </a:prstGeom>
          <a:noFill/>
        </p:spPr>
        <p:txBody>
          <a:bodyPr wrap="square" rtlCol="0">
            <a:spAutoFit/>
          </a:bodyPr>
          <a:lstStyle/>
          <a:p>
            <a:r>
              <a:rPr lang="en-US" sz="2000" b="1" dirty="0" smtClean="0">
                <a:solidFill>
                  <a:schemeClr val="bg2">
                    <a:lumMod val="10000"/>
                  </a:schemeClr>
                </a:solidFill>
              </a:rPr>
              <a:t>JAYPEE MEDICAL CENTRE</a:t>
            </a:r>
            <a:endParaRPr lang="en-US" sz="2000" b="1" dirty="0">
              <a:solidFill>
                <a:schemeClr val="bg2">
                  <a:lumMod val="10000"/>
                </a:schemeClr>
              </a:solidFil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normAutofit/>
          </a:bodyPr>
          <a:lstStyle/>
          <a:p>
            <a:pPr marL="274320" indent="-274320">
              <a:spcBef>
                <a:spcPct val="20000"/>
              </a:spcBef>
              <a:buClr>
                <a:schemeClr val="accent3"/>
              </a:buClr>
              <a:buSzPct val="95000"/>
            </a:pPr>
            <a:r>
              <a:rPr lang="en-US" sz="2800" dirty="0" smtClean="0">
                <a:solidFill>
                  <a:schemeClr val="tx1"/>
                </a:solidFill>
                <a:ea typeface="+mn-ea"/>
                <a:cs typeface="+mn-cs"/>
              </a:rPr>
              <a:t>Designation of the respondents:</a:t>
            </a:r>
            <a:endParaRPr lang="en-US" sz="2800" dirty="0">
              <a:solidFill>
                <a:schemeClr val="tx1"/>
              </a:solidFill>
              <a:ea typeface="+mn-ea"/>
              <a:cs typeface="+mn-cs"/>
            </a:endParaRPr>
          </a:p>
        </p:txBody>
      </p:sp>
      <p:graphicFrame>
        <p:nvGraphicFramePr>
          <p:cNvPr id="4" name="Content Placeholder 3"/>
          <p:cNvGraphicFramePr>
            <a:graphicFrameLocks noGrp="1"/>
          </p:cNvGraphicFramePr>
          <p:nvPr>
            <p:ph idx="1"/>
          </p:nvPr>
        </p:nvGraphicFramePr>
        <p:xfrm>
          <a:off x="457200" y="1828800"/>
          <a:ext cx="8229600" cy="4389437"/>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16"/>
          <p:cNvSpPr txBox="1"/>
          <p:nvPr/>
        </p:nvSpPr>
        <p:spPr>
          <a:xfrm>
            <a:off x="304800" y="6324600"/>
            <a:ext cx="5105400" cy="533400"/>
          </a:xfrm>
          <a:prstGeom prst="rect">
            <a:avLst/>
          </a:prstGeom>
          <a:solidFill>
            <a:sysClr val="window" lastClr="FFFFFF"/>
          </a:solidFill>
          <a:ln w="9525" cmpd="sng">
            <a:noFill/>
          </a:ln>
          <a:effectLst/>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800" b="1" dirty="0" smtClean="0"/>
              <a:t>Figure 5: Designation of the respondents</a:t>
            </a:r>
            <a:r>
              <a:rPr lang="en-US" sz="1800" b="1" dirty="0" smtClean="0">
                <a:latin typeface="+mj-lt"/>
              </a:rPr>
              <a:t>(129)</a:t>
            </a:r>
          </a:p>
          <a:p>
            <a:endParaRPr lang="en-US" sz="1800" b="1" dirty="0" smtClean="0"/>
          </a:p>
          <a:p>
            <a:endParaRPr lang="en-US" sz="1600" b="1"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lstStyle/>
          <a:p>
            <a:pPr>
              <a:buNone/>
            </a:pPr>
            <a:endParaRPr lang="en-US" dirty="0" smtClean="0"/>
          </a:p>
          <a:p>
            <a:pPr>
              <a:buNone/>
            </a:pPr>
            <a:r>
              <a:rPr lang="en-US" dirty="0" smtClean="0"/>
              <a:t> </a:t>
            </a:r>
            <a:r>
              <a:rPr lang="en-US" sz="2800" dirty="0" smtClean="0">
                <a:latin typeface="+mj-lt"/>
              </a:rPr>
              <a:t>Time spent on hobbies/areas of special interest</a:t>
            </a:r>
          </a:p>
          <a:p>
            <a:endParaRPr lang="en-US" dirty="0"/>
          </a:p>
        </p:txBody>
      </p:sp>
      <p:sp>
        <p:nvSpPr>
          <p:cNvPr id="5" name="TextBox 16"/>
          <p:cNvSpPr txBox="1"/>
          <p:nvPr/>
        </p:nvSpPr>
        <p:spPr>
          <a:xfrm>
            <a:off x="0" y="6400800"/>
            <a:ext cx="6553200" cy="457200"/>
          </a:xfrm>
          <a:prstGeom prst="rect">
            <a:avLst/>
          </a:prstGeom>
          <a:solidFill>
            <a:sysClr val="window" lastClr="FFFFFF"/>
          </a:solidFill>
          <a:ln w="9525" cmpd="sng">
            <a:noFill/>
          </a:ln>
          <a:effectLst/>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800" b="1" dirty="0" smtClean="0"/>
              <a:t> Figure 6: Time spent on hobbies/areas of special interest</a:t>
            </a:r>
          </a:p>
          <a:p>
            <a:endParaRPr lang="en-US" sz="1600" b="1" dirty="0"/>
          </a:p>
        </p:txBody>
      </p:sp>
      <p:graphicFrame>
        <p:nvGraphicFramePr>
          <p:cNvPr id="6" name="Chart 5"/>
          <p:cNvGraphicFramePr/>
          <p:nvPr/>
        </p:nvGraphicFramePr>
        <p:xfrm>
          <a:off x="1143000" y="1371600"/>
          <a:ext cx="7162800" cy="48768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lstStyle/>
          <a:p>
            <a:pPr>
              <a:buNone/>
            </a:pPr>
            <a:r>
              <a:rPr lang="en-US" dirty="0" smtClean="0"/>
              <a:t>   </a:t>
            </a:r>
          </a:p>
          <a:p>
            <a:pPr>
              <a:buNone/>
            </a:pPr>
            <a:r>
              <a:rPr lang="en-US" dirty="0" smtClean="0"/>
              <a:t>   Frequency of respondents in each Phase of burnout</a:t>
            </a:r>
            <a:endParaRPr lang="en-US" dirty="0"/>
          </a:p>
        </p:txBody>
      </p:sp>
      <p:graphicFrame>
        <p:nvGraphicFramePr>
          <p:cNvPr id="4" name="Chart 3"/>
          <p:cNvGraphicFramePr/>
          <p:nvPr/>
        </p:nvGraphicFramePr>
        <p:xfrm>
          <a:off x="381000" y="1524000"/>
          <a:ext cx="8153400" cy="487680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17"/>
          <p:cNvSpPr txBox="1"/>
          <p:nvPr/>
        </p:nvSpPr>
        <p:spPr>
          <a:xfrm>
            <a:off x="1828800" y="2362200"/>
            <a:ext cx="685800" cy="152400"/>
          </a:xfrm>
          <a:prstGeom prst="rect">
            <a:avLst/>
          </a:prstGeom>
          <a:solidFill>
            <a:sysClr val="window" lastClr="FFFFFF"/>
          </a:solidFill>
          <a:ln w="9525" cmpd="sng">
            <a:noFill/>
          </a:ln>
          <a:effectLst/>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400" b="1" dirty="0" smtClean="0">
                <a:solidFill>
                  <a:sysClr val="windowText" lastClr="000000"/>
                </a:solidFill>
                <a:latin typeface="Calibri"/>
              </a:rPr>
              <a:t>22%</a:t>
            </a:r>
            <a:endParaRPr lang="en-US" sz="1400" b="1" dirty="0">
              <a:solidFill>
                <a:sysClr val="windowText" lastClr="000000"/>
              </a:solidFill>
              <a:latin typeface="Calibri"/>
            </a:endParaRPr>
          </a:p>
        </p:txBody>
      </p:sp>
      <p:sp>
        <p:nvSpPr>
          <p:cNvPr id="6" name="TextBox 17"/>
          <p:cNvSpPr txBox="1"/>
          <p:nvPr/>
        </p:nvSpPr>
        <p:spPr>
          <a:xfrm>
            <a:off x="6781800" y="4267200"/>
            <a:ext cx="609600" cy="304800"/>
          </a:xfrm>
          <a:prstGeom prst="rect">
            <a:avLst/>
          </a:prstGeom>
          <a:solidFill>
            <a:sysClr val="window" lastClr="FFFFFF"/>
          </a:solidFill>
          <a:ln w="9525" cmpd="sng">
            <a:noFill/>
          </a:ln>
          <a:effectLst/>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400" b="1" dirty="0" smtClean="0">
                <a:solidFill>
                  <a:sysClr val="windowText" lastClr="000000"/>
                </a:solidFill>
                <a:latin typeface="Calibri"/>
              </a:rPr>
              <a:t>7 %</a:t>
            </a:r>
            <a:endParaRPr lang="en-US" sz="1400" b="1" dirty="0">
              <a:solidFill>
                <a:sysClr val="windowText" lastClr="000000"/>
              </a:solidFill>
              <a:latin typeface="Calibri"/>
            </a:endParaRPr>
          </a:p>
        </p:txBody>
      </p:sp>
      <p:sp>
        <p:nvSpPr>
          <p:cNvPr id="7" name="TextBox 17"/>
          <p:cNvSpPr txBox="1"/>
          <p:nvPr/>
        </p:nvSpPr>
        <p:spPr>
          <a:xfrm>
            <a:off x="5943600" y="3581400"/>
            <a:ext cx="609600" cy="228600"/>
          </a:xfrm>
          <a:prstGeom prst="rect">
            <a:avLst/>
          </a:prstGeom>
          <a:solidFill>
            <a:sysClr val="window" lastClr="FFFFFF"/>
          </a:solidFill>
          <a:ln w="9525" cmpd="sng">
            <a:noFill/>
          </a:ln>
          <a:effectLst/>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400" b="1" dirty="0" smtClean="0">
                <a:solidFill>
                  <a:sysClr val="windowText" lastClr="000000"/>
                </a:solidFill>
                <a:latin typeface="Calibri"/>
              </a:rPr>
              <a:t>12 %</a:t>
            </a:r>
            <a:endParaRPr lang="en-US" sz="1400" b="1" dirty="0">
              <a:solidFill>
                <a:sysClr val="windowText" lastClr="000000"/>
              </a:solidFill>
              <a:latin typeface="Calibri"/>
            </a:endParaRPr>
          </a:p>
        </p:txBody>
      </p:sp>
      <p:sp>
        <p:nvSpPr>
          <p:cNvPr id="8" name="TextBox 17"/>
          <p:cNvSpPr txBox="1"/>
          <p:nvPr/>
        </p:nvSpPr>
        <p:spPr>
          <a:xfrm>
            <a:off x="4953000" y="3733800"/>
            <a:ext cx="609600" cy="228600"/>
          </a:xfrm>
          <a:prstGeom prst="rect">
            <a:avLst/>
          </a:prstGeom>
          <a:solidFill>
            <a:sysClr val="window" lastClr="FFFFFF"/>
          </a:solidFill>
          <a:ln w="9525" cmpd="sng">
            <a:noFill/>
          </a:ln>
          <a:effectLst/>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400" b="1" dirty="0" smtClean="0">
                <a:solidFill>
                  <a:sysClr val="windowText" lastClr="000000"/>
                </a:solidFill>
                <a:latin typeface="Calibri"/>
              </a:rPr>
              <a:t>11 %</a:t>
            </a:r>
            <a:endParaRPr lang="en-US" sz="1400" b="1" dirty="0">
              <a:solidFill>
                <a:sysClr val="windowText" lastClr="000000"/>
              </a:solidFill>
              <a:latin typeface="Calibri"/>
            </a:endParaRPr>
          </a:p>
        </p:txBody>
      </p:sp>
      <p:sp>
        <p:nvSpPr>
          <p:cNvPr id="9" name="TextBox 17"/>
          <p:cNvSpPr txBox="1"/>
          <p:nvPr/>
        </p:nvSpPr>
        <p:spPr>
          <a:xfrm>
            <a:off x="3962400" y="3657600"/>
            <a:ext cx="609600" cy="228600"/>
          </a:xfrm>
          <a:prstGeom prst="rect">
            <a:avLst/>
          </a:prstGeom>
          <a:solidFill>
            <a:sysClr val="window" lastClr="FFFFFF"/>
          </a:solidFill>
          <a:ln w="9525" cmpd="sng">
            <a:noFill/>
          </a:ln>
          <a:effectLst/>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400" b="1" dirty="0" smtClean="0">
                <a:solidFill>
                  <a:sysClr val="windowText" lastClr="000000"/>
                </a:solidFill>
                <a:latin typeface="Calibri"/>
              </a:rPr>
              <a:t>10 %</a:t>
            </a:r>
            <a:endParaRPr lang="en-US" sz="1400" b="1" dirty="0">
              <a:solidFill>
                <a:sysClr val="windowText" lastClr="000000"/>
              </a:solidFill>
              <a:latin typeface="Calibri"/>
            </a:endParaRPr>
          </a:p>
        </p:txBody>
      </p:sp>
      <p:sp>
        <p:nvSpPr>
          <p:cNvPr id="10" name="TextBox 17"/>
          <p:cNvSpPr txBox="1"/>
          <p:nvPr/>
        </p:nvSpPr>
        <p:spPr>
          <a:xfrm>
            <a:off x="3048000" y="4191000"/>
            <a:ext cx="457200" cy="304800"/>
          </a:xfrm>
          <a:prstGeom prst="rect">
            <a:avLst/>
          </a:prstGeom>
          <a:solidFill>
            <a:sysClr val="window" lastClr="FFFFFF"/>
          </a:solidFill>
          <a:ln w="9525" cmpd="sng">
            <a:noFill/>
          </a:ln>
          <a:effectLst/>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400" b="1" dirty="0" smtClean="0">
                <a:solidFill>
                  <a:sysClr val="windowText" lastClr="000000"/>
                </a:solidFill>
                <a:latin typeface="Calibri"/>
              </a:rPr>
              <a:t>6%</a:t>
            </a:r>
            <a:endParaRPr lang="en-US" sz="1400" b="1" dirty="0">
              <a:solidFill>
                <a:sysClr val="windowText" lastClr="000000"/>
              </a:solidFill>
              <a:latin typeface="Calibri"/>
            </a:endParaRPr>
          </a:p>
        </p:txBody>
      </p:sp>
      <p:sp>
        <p:nvSpPr>
          <p:cNvPr id="11" name="Rectangle 10"/>
          <p:cNvSpPr/>
          <p:nvPr/>
        </p:nvSpPr>
        <p:spPr>
          <a:xfrm>
            <a:off x="0" y="6324600"/>
            <a:ext cx="8382000" cy="646331"/>
          </a:xfrm>
          <a:prstGeom prst="rect">
            <a:avLst/>
          </a:prstGeom>
        </p:spPr>
        <p:txBody>
          <a:bodyPr wrap="square">
            <a:spAutoFit/>
          </a:bodyPr>
          <a:lstStyle/>
          <a:p>
            <a:r>
              <a:rPr lang="en-US" b="1" dirty="0" smtClean="0"/>
              <a:t>Figure7: Frequency of respondents in each phase of burnout</a:t>
            </a:r>
          </a:p>
          <a:p>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lstStyle/>
          <a:p>
            <a:pPr>
              <a:buNone/>
            </a:pPr>
            <a:r>
              <a:rPr lang="en-US" dirty="0" smtClean="0"/>
              <a:t>   </a:t>
            </a:r>
          </a:p>
          <a:p>
            <a:pPr>
              <a:buNone/>
            </a:pPr>
            <a:r>
              <a:rPr lang="en-US" dirty="0" smtClean="0"/>
              <a:t>    Frequency of respondents categorized in three</a:t>
            </a:r>
          </a:p>
          <a:p>
            <a:pPr>
              <a:buNone/>
            </a:pPr>
            <a:r>
              <a:rPr lang="en-US" dirty="0" smtClean="0"/>
              <a:t>    Phases of burnout</a:t>
            </a:r>
            <a:endParaRPr lang="en-US" dirty="0"/>
          </a:p>
        </p:txBody>
      </p:sp>
      <p:graphicFrame>
        <p:nvGraphicFramePr>
          <p:cNvPr id="4" name="Chart 3"/>
          <p:cNvGraphicFramePr/>
          <p:nvPr/>
        </p:nvGraphicFramePr>
        <p:xfrm>
          <a:off x="533400" y="1585912"/>
          <a:ext cx="8153400" cy="4510088"/>
        </p:xfrm>
        <a:graphic>
          <a:graphicData uri="http://schemas.openxmlformats.org/drawingml/2006/chart">
            <c:chart xmlns:c="http://schemas.openxmlformats.org/drawingml/2006/chart" xmlns:r="http://schemas.openxmlformats.org/officeDocument/2006/relationships" r:id="rId2"/>
          </a:graphicData>
        </a:graphic>
      </p:graphicFrame>
      <p:sp>
        <p:nvSpPr>
          <p:cNvPr id="5" name="Rectangle 4"/>
          <p:cNvSpPr/>
          <p:nvPr/>
        </p:nvSpPr>
        <p:spPr>
          <a:xfrm>
            <a:off x="0" y="6248400"/>
            <a:ext cx="9144000" cy="369332"/>
          </a:xfrm>
          <a:prstGeom prst="rect">
            <a:avLst/>
          </a:prstGeom>
        </p:spPr>
        <p:txBody>
          <a:bodyPr wrap="square">
            <a:spAutoFit/>
          </a:bodyPr>
          <a:lstStyle/>
          <a:p>
            <a:r>
              <a:rPr lang="en-US" b="1" dirty="0" smtClean="0"/>
              <a:t>Figure8: Frequency of respondents categorized in three Phases of burnout</a:t>
            </a:r>
            <a:endParaRPr lang="en-US" dirty="0"/>
          </a:p>
        </p:txBody>
      </p:sp>
      <p:sp>
        <p:nvSpPr>
          <p:cNvPr id="6" name="TextBox 17"/>
          <p:cNvSpPr txBox="1"/>
          <p:nvPr/>
        </p:nvSpPr>
        <p:spPr>
          <a:xfrm>
            <a:off x="2362200" y="2895600"/>
            <a:ext cx="533400" cy="228600"/>
          </a:xfrm>
          <a:prstGeom prst="rect">
            <a:avLst/>
          </a:prstGeom>
          <a:solidFill>
            <a:schemeClr val="accent2">
              <a:lumMod val="40000"/>
              <a:lumOff val="60000"/>
            </a:schemeClr>
          </a:solidFill>
          <a:ln w="9525" cmpd="sng">
            <a:noFill/>
          </a:ln>
          <a:effectLst/>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400" b="1" dirty="0" smtClean="0">
                <a:solidFill>
                  <a:sysClr val="windowText" lastClr="000000"/>
                </a:solidFill>
                <a:latin typeface="Calibri"/>
              </a:rPr>
              <a:t>37%</a:t>
            </a:r>
            <a:endParaRPr lang="en-US" sz="1400" b="1" dirty="0">
              <a:solidFill>
                <a:sysClr val="windowText" lastClr="000000"/>
              </a:solidFill>
              <a:latin typeface="Calibri"/>
            </a:endParaRPr>
          </a:p>
        </p:txBody>
      </p:sp>
      <p:sp>
        <p:nvSpPr>
          <p:cNvPr id="7" name="TextBox 17"/>
          <p:cNvSpPr txBox="1"/>
          <p:nvPr/>
        </p:nvSpPr>
        <p:spPr>
          <a:xfrm>
            <a:off x="4648200" y="4038600"/>
            <a:ext cx="533400" cy="228600"/>
          </a:xfrm>
          <a:prstGeom prst="rect">
            <a:avLst/>
          </a:prstGeom>
          <a:solidFill>
            <a:schemeClr val="accent2">
              <a:lumMod val="40000"/>
              <a:lumOff val="60000"/>
            </a:schemeClr>
          </a:solidFill>
          <a:ln w="9525" cmpd="sng">
            <a:noFill/>
          </a:ln>
          <a:effectLst/>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400" b="1" dirty="0" smtClean="0">
                <a:solidFill>
                  <a:sysClr val="windowText" lastClr="000000"/>
                </a:solidFill>
                <a:latin typeface="Calibri"/>
              </a:rPr>
              <a:t>21%</a:t>
            </a:r>
            <a:endParaRPr lang="en-US" sz="1400" b="1" dirty="0">
              <a:solidFill>
                <a:sysClr val="windowText" lastClr="000000"/>
              </a:solidFill>
              <a:latin typeface="Calibri"/>
            </a:endParaRPr>
          </a:p>
        </p:txBody>
      </p:sp>
      <p:sp>
        <p:nvSpPr>
          <p:cNvPr id="8" name="TextBox 17"/>
          <p:cNvSpPr txBox="1"/>
          <p:nvPr/>
        </p:nvSpPr>
        <p:spPr>
          <a:xfrm>
            <a:off x="7010400" y="2438400"/>
            <a:ext cx="533400" cy="228600"/>
          </a:xfrm>
          <a:prstGeom prst="rect">
            <a:avLst/>
          </a:prstGeom>
          <a:solidFill>
            <a:schemeClr val="accent2">
              <a:lumMod val="40000"/>
              <a:lumOff val="60000"/>
            </a:schemeClr>
          </a:solidFill>
          <a:ln w="9525" cmpd="sng">
            <a:noFill/>
          </a:ln>
          <a:effectLst/>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400" b="1" dirty="0" smtClean="0">
                <a:solidFill>
                  <a:sysClr val="windowText" lastClr="000000"/>
                </a:solidFill>
                <a:latin typeface="Calibri"/>
              </a:rPr>
              <a:t>42%</a:t>
            </a:r>
            <a:endParaRPr lang="en-US" sz="1400" b="1" dirty="0">
              <a:solidFill>
                <a:sysClr val="windowText" lastClr="000000"/>
              </a:solidFill>
              <a:latin typeface="Calibri"/>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229600" cy="6858000"/>
          </a:xfrm>
        </p:spPr>
        <p:txBody>
          <a:bodyPr/>
          <a:lstStyle/>
          <a:p>
            <a:pPr>
              <a:buNone/>
            </a:pPr>
            <a:endParaRPr lang="en-US" dirty="0" smtClean="0"/>
          </a:p>
          <a:p>
            <a:pPr>
              <a:buNone/>
            </a:pPr>
            <a:endParaRPr lang="en-US" dirty="0" smtClean="0"/>
          </a:p>
          <a:p>
            <a:pPr>
              <a:buNone/>
            </a:pPr>
            <a:r>
              <a:rPr lang="en-US" sz="3200" dirty="0" smtClean="0"/>
              <a:t>Test of hypothesis</a:t>
            </a:r>
          </a:p>
          <a:p>
            <a:pPr>
              <a:buNone/>
            </a:pPr>
            <a:r>
              <a:rPr lang="en-US" dirty="0" smtClean="0"/>
              <a:t>Age in relation to the levels of burnout</a:t>
            </a:r>
            <a:endParaRPr lang="en-US" dirty="0"/>
          </a:p>
        </p:txBody>
      </p:sp>
      <p:pic>
        <p:nvPicPr>
          <p:cNvPr id="1026" name="Picture 2"/>
          <p:cNvPicPr>
            <a:picLocks noChangeAspect="1" noChangeArrowheads="1"/>
          </p:cNvPicPr>
          <p:nvPr/>
        </p:nvPicPr>
        <p:blipFill>
          <a:blip r:embed="rId2" cstate="print"/>
          <a:srcRect/>
          <a:stretch>
            <a:fillRect/>
          </a:stretch>
        </p:blipFill>
        <p:spPr bwMode="auto">
          <a:xfrm>
            <a:off x="381000" y="1981200"/>
            <a:ext cx="8235146" cy="3235521"/>
          </a:xfrm>
          <a:prstGeom prst="rect">
            <a:avLst/>
          </a:prstGeom>
          <a:noFill/>
          <a:ln w="9525">
            <a:noFill/>
            <a:miter lim="800000"/>
            <a:headEnd/>
            <a:tailEnd/>
          </a:ln>
        </p:spPr>
      </p:pic>
      <p:grpSp>
        <p:nvGrpSpPr>
          <p:cNvPr id="10" name="Group 9"/>
          <p:cNvGrpSpPr/>
          <p:nvPr/>
        </p:nvGrpSpPr>
        <p:grpSpPr>
          <a:xfrm>
            <a:off x="1219200" y="5257800"/>
            <a:ext cx="6851650" cy="992188"/>
            <a:chOff x="1447800" y="5257800"/>
            <a:chExt cx="6851650" cy="992188"/>
          </a:xfrm>
        </p:grpSpPr>
        <p:pic>
          <p:nvPicPr>
            <p:cNvPr id="4101" name="Picture 5"/>
            <p:cNvPicPr>
              <a:picLocks noChangeAspect="1" noChangeArrowheads="1"/>
            </p:cNvPicPr>
            <p:nvPr/>
          </p:nvPicPr>
          <p:blipFill>
            <a:blip r:embed="rId3" cstate="print"/>
            <a:srcRect/>
            <a:stretch>
              <a:fillRect/>
            </a:stretch>
          </p:blipFill>
          <p:spPr bwMode="auto">
            <a:xfrm>
              <a:off x="1447800" y="5257800"/>
              <a:ext cx="6851650" cy="990600"/>
            </a:xfrm>
            <a:prstGeom prst="rect">
              <a:avLst/>
            </a:prstGeom>
            <a:noFill/>
            <a:ln w="9525">
              <a:noFill/>
              <a:miter lim="800000"/>
              <a:headEnd/>
              <a:tailEnd/>
            </a:ln>
          </p:spPr>
        </p:pic>
        <p:cxnSp>
          <p:nvCxnSpPr>
            <p:cNvPr id="7" name="Straight Connector 6"/>
            <p:cNvCxnSpPr/>
            <p:nvPr/>
          </p:nvCxnSpPr>
          <p:spPr>
            <a:xfrm>
              <a:off x="1600200" y="6248400"/>
              <a:ext cx="6477000" cy="1588"/>
            </a:xfrm>
            <a:prstGeom prst="line">
              <a:avLst/>
            </a:prstGeom>
          </p:spPr>
          <p:style>
            <a:lnRef idx="2">
              <a:schemeClr val="dk1"/>
            </a:lnRef>
            <a:fillRef idx="0">
              <a:schemeClr val="dk1"/>
            </a:fillRef>
            <a:effectRef idx="1">
              <a:schemeClr val="dk1"/>
            </a:effectRef>
            <a:fontRef idx="minor">
              <a:schemeClr val="tx1"/>
            </a:fontRef>
          </p:style>
        </p:cxnSp>
      </p:grpSp>
      <p:sp>
        <p:nvSpPr>
          <p:cNvPr id="8" name="TextBox 7"/>
          <p:cNvSpPr txBox="1"/>
          <p:nvPr/>
        </p:nvSpPr>
        <p:spPr>
          <a:xfrm>
            <a:off x="304800" y="0"/>
            <a:ext cx="3048000" cy="369332"/>
          </a:xfrm>
          <a:prstGeom prst="rect">
            <a:avLst/>
          </a:prstGeom>
          <a:noFill/>
        </p:spPr>
        <p:txBody>
          <a:bodyPr wrap="square" rtlCol="0">
            <a:spAutoFit/>
          </a:bodyPr>
          <a:lstStyle/>
          <a:p>
            <a:r>
              <a:rPr lang="en-US" b="1" dirty="0" smtClean="0"/>
              <a:t>Chi Square Test</a:t>
            </a:r>
            <a:endParaRPr lang="en-US" b="1" dirty="0"/>
          </a:p>
        </p:txBody>
      </p:sp>
      <p:sp>
        <p:nvSpPr>
          <p:cNvPr id="9" name="Oval 8"/>
          <p:cNvSpPr/>
          <p:nvPr/>
        </p:nvSpPr>
        <p:spPr>
          <a:xfrm>
            <a:off x="6705600" y="5943600"/>
            <a:ext cx="990600" cy="304800"/>
          </a:xfrm>
          <a:prstGeom prst="ellips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6858000" y="5943600"/>
            <a:ext cx="762000" cy="369332"/>
          </a:xfrm>
          <a:prstGeom prst="rect">
            <a:avLst/>
          </a:prstGeom>
          <a:noFill/>
        </p:spPr>
        <p:txBody>
          <a:bodyPr wrap="square" rtlCol="0">
            <a:spAutoFit/>
          </a:bodyPr>
          <a:lstStyle/>
          <a:p>
            <a:r>
              <a:rPr lang="en-US" b="1" dirty="0" smtClean="0"/>
              <a:t>.</a:t>
            </a:r>
            <a:r>
              <a:rPr lang="en-US" b="1" dirty="0" smtClean="0">
                <a:latin typeface="+mj-lt"/>
              </a:rPr>
              <a:t>003</a:t>
            </a:r>
            <a:endParaRPr lang="en-US" b="1" dirty="0">
              <a:latin typeface="+mj-lt"/>
            </a:endParaRPr>
          </a:p>
        </p:txBody>
      </p:sp>
      <p:sp>
        <p:nvSpPr>
          <p:cNvPr id="15" name="TextBox 14"/>
          <p:cNvSpPr txBox="1"/>
          <p:nvPr/>
        </p:nvSpPr>
        <p:spPr>
          <a:xfrm>
            <a:off x="6248400" y="6324600"/>
            <a:ext cx="2895600" cy="369332"/>
          </a:xfrm>
          <a:prstGeom prst="rect">
            <a:avLst/>
          </a:prstGeom>
          <a:noFill/>
        </p:spPr>
        <p:txBody>
          <a:bodyPr wrap="square" rtlCol="0">
            <a:spAutoFit/>
          </a:bodyPr>
          <a:lstStyle/>
          <a:p>
            <a:r>
              <a:rPr lang="en-US" b="1" dirty="0" smtClean="0">
                <a:latin typeface="+mj-lt"/>
              </a:rPr>
              <a:t>Threshold value-0.05</a:t>
            </a:r>
            <a:endParaRPr lang="en-US" b="1" dirty="0">
              <a:latin typeface="+mj-lt"/>
            </a:endParaRPr>
          </a:p>
        </p:txBody>
      </p:sp>
      <p:sp>
        <p:nvSpPr>
          <p:cNvPr id="11" name="Oval 10"/>
          <p:cNvSpPr/>
          <p:nvPr/>
        </p:nvSpPr>
        <p:spPr>
          <a:xfrm>
            <a:off x="6477000" y="3124200"/>
            <a:ext cx="838200" cy="304800"/>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6477000" y="3657600"/>
            <a:ext cx="838200" cy="304800"/>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6477000" y="4191000"/>
            <a:ext cx="838200" cy="304800"/>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4983163"/>
          </a:xfrm>
        </p:spPr>
        <p:txBody>
          <a:bodyPr/>
          <a:lstStyle/>
          <a:p>
            <a:pPr>
              <a:buNone/>
            </a:pPr>
            <a:r>
              <a:rPr lang="en-US" dirty="0" smtClean="0"/>
              <a:t>     Gender in relation to levels of burnout</a:t>
            </a:r>
            <a:endParaRPr lang="en-US" dirty="0"/>
          </a:p>
        </p:txBody>
      </p:sp>
      <p:pic>
        <p:nvPicPr>
          <p:cNvPr id="5122" name="Picture 2"/>
          <p:cNvPicPr>
            <a:picLocks noChangeAspect="1" noChangeArrowheads="1"/>
          </p:cNvPicPr>
          <p:nvPr/>
        </p:nvPicPr>
        <p:blipFill>
          <a:blip r:embed="rId2" cstate="print"/>
          <a:srcRect/>
          <a:stretch>
            <a:fillRect/>
          </a:stretch>
        </p:blipFill>
        <p:spPr bwMode="auto">
          <a:xfrm>
            <a:off x="0" y="1905000"/>
            <a:ext cx="8710612" cy="3029778"/>
          </a:xfrm>
          <a:prstGeom prst="rect">
            <a:avLst/>
          </a:prstGeom>
          <a:noFill/>
          <a:ln w="9525">
            <a:noFill/>
            <a:miter lim="800000"/>
            <a:headEnd/>
            <a:tailEnd/>
          </a:ln>
        </p:spPr>
      </p:pic>
      <p:pic>
        <p:nvPicPr>
          <p:cNvPr id="5123" name="Picture 3"/>
          <p:cNvPicPr>
            <a:picLocks noChangeAspect="1" noChangeArrowheads="1"/>
          </p:cNvPicPr>
          <p:nvPr/>
        </p:nvPicPr>
        <p:blipFill>
          <a:blip r:embed="rId3" cstate="print"/>
          <a:srcRect/>
          <a:stretch>
            <a:fillRect/>
          </a:stretch>
        </p:blipFill>
        <p:spPr bwMode="auto">
          <a:xfrm>
            <a:off x="1066800" y="5181600"/>
            <a:ext cx="6553200" cy="1126087"/>
          </a:xfrm>
          <a:prstGeom prst="rect">
            <a:avLst/>
          </a:prstGeom>
          <a:noFill/>
          <a:ln w="9525">
            <a:noFill/>
            <a:miter lim="800000"/>
            <a:headEnd/>
            <a:tailEnd/>
          </a:ln>
        </p:spPr>
      </p:pic>
      <p:cxnSp>
        <p:nvCxnSpPr>
          <p:cNvPr id="5" name="Straight Connector 4"/>
          <p:cNvCxnSpPr/>
          <p:nvPr/>
        </p:nvCxnSpPr>
        <p:spPr>
          <a:xfrm>
            <a:off x="1295400" y="6324600"/>
            <a:ext cx="6096000" cy="0"/>
          </a:xfrm>
          <a:prstGeom prst="line">
            <a:avLst/>
          </a:prstGeom>
          <a:ln w="31750" cmpd="thickThi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a:xfrm>
            <a:off x="838200" y="609600"/>
            <a:ext cx="3453959" cy="584775"/>
          </a:xfrm>
          <a:prstGeom prst="rect">
            <a:avLst/>
          </a:prstGeom>
        </p:spPr>
        <p:txBody>
          <a:bodyPr wrap="none">
            <a:spAutoFit/>
          </a:bodyPr>
          <a:lstStyle/>
          <a:p>
            <a:r>
              <a:rPr lang="en-US" sz="3200" dirty="0" smtClean="0"/>
              <a:t> Test of hypothesis</a:t>
            </a:r>
            <a:endParaRPr lang="en-US" sz="3200" dirty="0"/>
          </a:p>
        </p:txBody>
      </p:sp>
      <p:sp>
        <p:nvSpPr>
          <p:cNvPr id="8" name="Oval 7"/>
          <p:cNvSpPr/>
          <p:nvPr/>
        </p:nvSpPr>
        <p:spPr>
          <a:xfrm>
            <a:off x="6248400" y="6019800"/>
            <a:ext cx="990600" cy="304800"/>
          </a:xfrm>
          <a:prstGeom prst="ellips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t>
            </a:r>
            <a:endParaRPr lang="en-US" dirty="0"/>
          </a:p>
        </p:txBody>
      </p:sp>
      <p:sp>
        <p:nvSpPr>
          <p:cNvPr id="9" name="TextBox 8"/>
          <p:cNvSpPr txBox="1"/>
          <p:nvPr/>
        </p:nvSpPr>
        <p:spPr>
          <a:xfrm>
            <a:off x="6400800" y="6019800"/>
            <a:ext cx="762000" cy="369332"/>
          </a:xfrm>
          <a:prstGeom prst="rect">
            <a:avLst/>
          </a:prstGeom>
          <a:noFill/>
        </p:spPr>
        <p:txBody>
          <a:bodyPr wrap="square" rtlCol="0">
            <a:spAutoFit/>
          </a:bodyPr>
          <a:lstStyle/>
          <a:p>
            <a:r>
              <a:rPr lang="en-US" b="1" dirty="0" smtClean="0">
                <a:latin typeface="+mj-lt"/>
              </a:rPr>
              <a:t>.534</a:t>
            </a:r>
            <a:endParaRPr lang="en-US" b="1" dirty="0">
              <a:latin typeface="+mj-lt"/>
            </a:endParaRPr>
          </a:p>
        </p:txBody>
      </p:sp>
      <p:sp>
        <p:nvSpPr>
          <p:cNvPr id="10" name="TextBox 9"/>
          <p:cNvSpPr txBox="1"/>
          <p:nvPr/>
        </p:nvSpPr>
        <p:spPr>
          <a:xfrm>
            <a:off x="6248400" y="6488668"/>
            <a:ext cx="2895600" cy="369332"/>
          </a:xfrm>
          <a:prstGeom prst="rect">
            <a:avLst/>
          </a:prstGeom>
          <a:noFill/>
        </p:spPr>
        <p:txBody>
          <a:bodyPr wrap="square" rtlCol="0">
            <a:spAutoFit/>
          </a:bodyPr>
          <a:lstStyle/>
          <a:p>
            <a:r>
              <a:rPr lang="en-US" b="1" dirty="0" smtClean="0">
                <a:latin typeface="+mj-lt"/>
              </a:rPr>
              <a:t>Threshold value-0.05</a:t>
            </a:r>
            <a:endParaRPr lang="en-US" b="1" dirty="0">
              <a:latin typeface="+mj-lt"/>
            </a:endParaRPr>
          </a:p>
        </p:txBody>
      </p:sp>
      <p:sp>
        <p:nvSpPr>
          <p:cNvPr id="11" name="TextBox 10"/>
          <p:cNvSpPr txBox="1"/>
          <p:nvPr/>
        </p:nvSpPr>
        <p:spPr>
          <a:xfrm>
            <a:off x="304800" y="0"/>
            <a:ext cx="3048000" cy="369332"/>
          </a:xfrm>
          <a:prstGeom prst="rect">
            <a:avLst/>
          </a:prstGeom>
          <a:noFill/>
        </p:spPr>
        <p:txBody>
          <a:bodyPr wrap="square" rtlCol="0">
            <a:spAutoFit/>
          </a:bodyPr>
          <a:lstStyle/>
          <a:p>
            <a:r>
              <a:rPr lang="en-US" b="1" dirty="0" smtClean="0"/>
              <a:t>Chi Square Test</a:t>
            </a:r>
            <a:endParaRPr lang="en-US" b="1"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8437"/>
            <a:ext cx="8458200" cy="5973763"/>
          </a:xfrm>
        </p:spPr>
        <p:txBody>
          <a:bodyPr/>
          <a:lstStyle/>
          <a:p>
            <a:pPr>
              <a:buNone/>
            </a:pPr>
            <a:r>
              <a:rPr lang="en-US" dirty="0" smtClean="0"/>
              <a:t> </a:t>
            </a:r>
          </a:p>
          <a:p>
            <a:pPr>
              <a:buNone/>
            </a:pPr>
            <a:r>
              <a:rPr lang="en-US" sz="3200" dirty="0" smtClean="0"/>
              <a:t>  Test of hypothesis</a:t>
            </a:r>
          </a:p>
          <a:p>
            <a:pPr>
              <a:buNone/>
            </a:pPr>
            <a:r>
              <a:rPr lang="en-US" dirty="0" smtClean="0"/>
              <a:t>  Organisation in relation to the levels of burnout</a:t>
            </a:r>
            <a:endParaRPr lang="en-US" dirty="0"/>
          </a:p>
        </p:txBody>
      </p:sp>
      <p:pic>
        <p:nvPicPr>
          <p:cNvPr id="4098" name="Picture 2"/>
          <p:cNvPicPr>
            <a:picLocks noChangeAspect="1" noChangeArrowheads="1"/>
          </p:cNvPicPr>
          <p:nvPr/>
        </p:nvPicPr>
        <p:blipFill>
          <a:blip r:embed="rId2" cstate="print"/>
          <a:srcRect/>
          <a:stretch>
            <a:fillRect/>
          </a:stretch>
        </p:blipFill>
        <p:spPr bwMode="auto">
          <a:xfrm>
            <a:off x="355871" y="2286000"/>
            <a:ext cx="8788129" cy="2819400"/>
          </a:xfrm>
          <a:prstGeom prst="rect">
            <a:avLst/>
          </a:prstGeom>
          <a:noFill/>
          <a:ln w="9525">
            <a:noFill/>
            <a:miter lim="800000"/>
            <a:headEnd/>
            <a:tailEnd/>
          </a:ln>
        </p:spPr>
      </p:pic>
      <p:pic>
        <p:nvPicPr>
          <p:cNvPr id="4099" name="Picture 3"/>
          <p:cNvPicPr>
            <a:picLocks noChangeAspect="1" noChangeArrowheads="1"/>
          </p:cNvPicPr>
          <p:nvPr/>
        </p:nvPicPr>
        <p:blipFill>
          <a:blip r:embed="rId3" cstate="print"/>
          <a:srcRect/>
          <a:stretch>
            <a:fillRect/>
          </a:stretch>
        </p:blipFill>
        <p:spPr bwMode="auto">
          <a:xfrm>
            <a:off x="990600" y="5334000"/>
            <a:ext cx="7162800" cy="931394"/>
          </a:xfrm>
          <a:prstGeom prst="rect">
            <a:avLst/>
          </a:prstGeom>
          <a:noFill/>
          <a:ln w="9525">
            <a:noFill/>
            <a:miter lim="800000"/>
            <a:headEnd/>
            <a:tailEnd/>
          </a:ln>
        </p:spPr>
      </p:pic>
      <p:cxnSp>
        <p:nvCxnSpPr>
          <p:cNvPr id="6" name="Straight Connector 5"/>
          <p:cNvCxnSpPr/>
          <p:nvPr/>
        </p:nvCxnSpPr>
        <p:spPr>
          <a:xfrm>
            <a:off x="1143000" y="6324600"/>
            <a:ext cx="6705600" cy="0"/>
          </a:xfrm>
          <a:prstGeom prst="line">
            <a:avLst/>
          </a:prstGeom>
          <a:ln w="31750" cmpd="thickThi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7" name="Oval 6"/>
          <p:cNvSpPr/>
          <p:nvPr/>
        </p:nvSpPr>
        <p:spPr>
          <a:xfrm>
            <a:off x="6705600" y="6019800"/>
            <a:ext cx="1066800" cy="304800"/>
          </a:xfrm>
          <a:prstGeom prst="ellips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6858000" y="6019800"/>
            <a:ext cx="914400" cy="369332"/>
          </a:xfrm>
          <a:prstGeom prst="rect">
            <a:avLst/>
          </a:prstGeom>
          <a:noFill/>
        </p:spPr>
        <p:txBody>
          <a:bodyPr wrap="square" rtlCol="0">
            <a:spAutoFit/>
          </a:bodyPr>
          <a:lstStyle/>
          <a:p>
            <a:r>
              <a:rPr lang="en-US" b="1" dirty="0" smtClean="0">
                <a:latin typeface="+mj-lt"/>
              </a:rPr>
              <a:t> .026</a:t>
            </a:r>
            <a:endParaRPr lang="en-US" b="1" dirty="0">
              <a:latin typeface="+mj-lt"/>
            </a:endParaRPr>
          </a:p>
        </p:txBody>
      </p:sp>
      <p:sp>
        <p:nvSpPr>
          <p:cNvPr id="19" name="TextBox 18"/>
          <p:cNvSpPr txBox="1"/>
          <p:nvPr/>
        </p:nvSpPr>
        <p:spPr>
          <a:xfrm>
            <a:off x="6248400" y="6488668"/>
            <a:ext cx="2895600" cy="369332"/>
          </a:xfrm>
          <a:prstGeom prst="rect">
            <a:avLst/>
          </a:prstGeom>
          <a:noFill/>
        </p:spPr>
        <p:txBody>
          <a:bodyPr wrap="square" rtlCol="0">
            <a:spAutoFit/>
          </a:bodyPr>
          <a:lstStyle/>
          <a:p>
            <a:r>
              <a:rPr lang="en-US" b="1" dirty="0" smtClean="0">
                <a:latin typeface="+mj-lt"/>
              </a:rPr>
              <a:t>Threshold value-0.05</a:t>
            </a:r>
            <a:endParaRPr lang="en-US" b="1" dirty="0">
              <a:latin typeface="+mj-lt"/>
            </a:endParaRPr>
          </a:p>
        </p:txBody>
      </p:sp>
      <p:sp>
        <p:nvSpPr>
          <p:cNvPr id="9" name="TextBox 8"/>
          <p:cNvSpPr txBox="1"/>
          <p:nvPr/>
        </p:nvSpPr>
        <p:spPr>
          <a:xfrm>
            <a:off x="304800" y="0"/>
            <a:ext cx="3048000" cy="369332"/>
          </a:xfrm>
          <a:prstGeom prst="rect">
            <a:avLst/>
          </a:prstGeom>
          <a:noFill/>
        </p:spPr>
        <p:txBody>
          <a:bodyPr wrap="square" rtlCol="0">
            <a:spAutoFit/>
          </a:bodyPr>
          <a:lstStyle/>
          <a:p>
            <a:r>
              <a:rPr lang="en-US" b="1" dirty="0" smtClean="0"/>
              <a:t>Chi Square Test</a:t>
            </a:r>
            <a:endParaRPr lang="en-US" b="1" dirty="0"/>
          </a:p>
        </p:txBody>
      </p:sp>
      <p:sp>
        <p:nvSpPr>
          <p:cNvPr id="10" name="Oval 9"/>
          <p:cNvSpPr/>
          <p:nvPr/>
        </p:nvSpPr>
        <p:spPr>
          <a:xfrm>
            <a:off x="7086600" y="4038600"/>
            <a:ext cx="762000" cy="3048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7086600" y="3505200"/>
            <a:ext cx="762000" cy="3048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685800"/>
            <a:ext cx="8229600" cy="1143000"/>
          </a:xfrm>
        </p:spPr>
        <p:txBody>
          <a:bodyPr>
            <a:normAutofit/>
          </a:bodyPr>
          <a:lstStyle/>
          <a:p>
            <a:pPr>
              <a:buNone/>
            </a:pPr>
            <a:r>
              <a:rPr lang="en-US" sz="3200" dirty="0" smtClean="0"/>
              <a:t>Test of hypothesis</a:t>
            </a:r>
          </a:p>
          <a:p>
            <a:pPr>
              <a:buNone/>
            </a:pPr>
            <a:r>
              <a:rPr lang="en-US" dirty="0" smtClean="0"/>
              <a:t>Speciality in relation to levels of burnout</a:t>
            </a:r>
          </a:p>
          <a:p>
            <a:pPr>
              <a:buNone/>
            </a:pPr>
            <a:endParaRPr lang="en-US" dirty="0"/>
          </a:p>
        </p:txBody>
      </p:sp>
      <p:pic>
        <p:nvPicPr>
          <p:cNvPr id="2051" name="Picture 3"/>
          <p:cNvPicPr>
            <a:picLocks noChangeAspect="1" noChangeArrowheads="1"/>
          </p:cNvPicPr>
          <p:nvPr/>
        </p:nvPicPr>
        <p:blipFill>
          <a:blip r:embed="rId2" cstate="print"/>
          <a:srcRect/>
          <a:stretch>
            <a:fillRect/>
          </a:stretch>
        </p:blipFill>
        <p:spPr bwMode="auto">
          <a:xfrm>
            <a:off x="381000" y="1752600"/>
            <a:ext cx="8001000" cy="2977718"/>
          </a:xfrm>
          <a:prstGeom prst="rect">
            <a:avLst/>
          </a:prstGeom>
          <a:noFill/>
          <a:ln w="9525">
            <a:noFill/>
            <a:miter lim="800000"/>
            <a:headEnd/>
            <a:tailEnd/>
          </a:ln>
        </p:spPr>
      </p:pic>
      <p:pic>
        <p:nvPicPr>
          <p:cNvPr id="2052" name="Picture 4"/>
          <p:cNvPicPr>
            <a:picLocks noChangeAspect="1" noChangeArrowheads="1"/>
          </p:cNvPicPr>
          <p:nvPr/>
        </p:nvPicPr>
        <p:blipFill>
          <a:blip r:embed="rId3" cstate="print"/>
          <a:srcRect/>
          <a:stretch>
            <a:fillRect/>
          </a:stretch>
        </p:blipFill>
        <p:spPr bwMode="auto">
          <a:xfrm>
            <a:off x="990600" y="5486400"/>
            <a:ext cx="6934200" cy="914400"/>
          </a:xfrm>
          <a:prstGeom prst="rect">
            <a:avLst/>
          </a:prstGeom>
          <a:noFill/>
          <a:ln w="9525">
            <a:noFill/>
            <a:miter lim="800000"/>
            <a:headEnd/>
            <a:tailEnd/>
          </a:ln>
        </p:spPr>
      </p:pic>
      <p:cxnSp>
        <p:nvCxnSpPr>
          <p:cNvPr id="6" name="Straight Connector 5"/>
          <p:cNvCxnSpPr/>
          <p:nvPr/>
        </p:nvCxnSpPr>
        <p:spPr>
          <a:xfrm>
            <a:off x="1143000" y="6400800"/>
            <a:ext cx="6629400" cy="0"/>
          </a:xfrm>
          <a:prstGeom prst="line">
            <a:avLst/>
          </a:prstGeom>
          <a:ln w="31750" cmpd="thickThi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8" name="Oval 7"/>
          <p:cNvSpPr/>
          <p:nvPr/>
        </p:nvSpPr>
        <p:spPr>
          <a:xfrm>
            <a:off x="6553200" y="6096000"/>
            <a:ext cx="990600" cy="304800"/>
          </a:xfrm>
          <a:prstGeom prst="ellips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6705600" y="6096000"/>
            <a:ext cx="762000" cy="369332"/>
          </a:xfrm>
          <a:prstGeom prst="rect">
            <a:avLst/>
          </a:prstGeom>
          <a:noFill/>
        </p:spPr>
        <p:txBody>
          <a:bodyPr wrap="square" rtlCol="0">
            <a:spAutoFit/>
          </a:bodyPr>
          <a:lstStyle/>
          <a:p>
            <a:r>
              <a:rPr lang="en-US" b="1" dirty="0" smtClean="0">
                <a:latin typeface="+mj-lt"/>
              </a:rPr>
              <a:t>.224</a:t>
            </a:r>
            <a:endParaRPr lang="en-US" b="1" dirty="0">
              <a:latin typeface="+mj-lt"/>
            </a:endParaRPr>
          </a:p>
        </p:txBody>
      </p:sp>
      <p:sp>
        <p:nvSpPr>
          <p:cNvPr id="10" name="TextBox 9"/>
          <p:cNvSpPr txBox="1"/>
          <p:nvPr/>
        </p:nvSpPr>
        <p:spPr>
          <a:xfrm>
            <a:off x="6248400" y="6488668"/>
            <a:ext cx="2895600" cy="369332"/>
          </a:xfrm>
          <a:prstGeom prst="rect">
            <a:avLst/>
          </a:prstGeom>
          <a:noFill/>
        </p:spPr>
        <p:txBody>
          <a:bodyPr wrap="square" rtlCol="0">
            <a:spAutoFit/>
          </a:bodyPr>
          <a:lstStyle/>
          <a:p>
            <a:r>
              <a:rPr lang="en-US" b="1" dirty="0" smtClean="0">
                <a:latin typeface="+mj-lt"/>
              </a:rPr>
              <a:t>Threshold value-0.05</a:t>
            </a:r>
            <a:endParaRPr lang="en-US" b="1" dirty="0">
              <a:latin typeface="+mj-lt"/>
            </a:endParaRPr>
          </a:p>
        </p:txBody>
      </p:sp>
      <p:sp>
        <p:nvSpPr>
          <p:cNvPr id="11" name="TextBox 10"/>
          <p:cNvSpPr txBox="1"/>
          <p:nvPr/>
        </p:nvSpPr>
        <p:spPr>
          <a:xfrm>
            <a:off x="304800" y="0"/>
            <a:ext cx="3048000" cy="369332"/>
          </a:xfrm>
          <a:prstGeom prst="rect">
            <a:avLst/>
          </a:prstGeom>
          <a:noFill/>
        </p:spPr>
        <p:txBody>
          <a:bodyPr wrap="square" rtlCol="0">
            <a:spAutoFit/>
          </a:bodyPr>
          <a:lstStyle/>
          <a:p>
            <a:r>
              <a:rPr lang="en-US" b="1" dirty="0" smtClean="0"/>
              <a:t>Chi Square Test</a:t>
            </a:r>
            <a:endParaRPr lang="en-US" b="1"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lstStyle/>
          <a:p>
            <a:pPr>
              <a:buNone/>
            </a:pPr>
            <a:endParaRPr lang="en-US" dirty="0" smtClean="0"/>
          </a:p>
          <a:p>
            <a:pPr>
              <a:buNone/>
            </a:pPr>
            <a:r>
              <a:rPr lang="en-US" sz="3200" dirty="0" smtClean="0"/>
              <a:t>Test of hypothesis</a:t>
            </a:r>
          </a:p>
          <a:p>
            <a:pPr>
              <a:buNone/>
            </a:pPr>
            <a:r>
              <a:rPr lang="en-US" dirty="0" smtClean="0"/>
              <a:t>Designation in relation to levels of burnout</a:t>
            </a:r>
            <a:endParaRPr lang="en-US" dirty="0"/>
          </a:p>
        </p:txBody>
      </p:sp>
      <p:pic>
        <p:nvPicPr>
          <p:cNvPr id="2050" name="Picture 2"/>
          <p:cNvPicPr>
            <a:picLocks noChangeAspect="1" noChangeArrowheads="1"/>
          </p:cNvPicPr>
          <p:nvPr/>
        </p:nvPicPr>
        <p:blipFill>
          <a:blip r:embed="rId2" cstate="print"/>
          <a:srcRect/>
          <a:stretch>
            <a:fillRect/>
          </a:stretch>
        </p:blipFill>
        <p:spPr bwMode="auto">
          <a:xfrm>
            <a:off x="228600" y="1830482"/>
            <a:ext cx="8686800" cy="2970117"/>
          </a:xfrm>
          <a:prstGeom prst="rect">
            <a:avLst/>
          </a:prstGeom>
          <a:noFill/>
          <a:ln w="9525">
            <a:noFill/>
            <a:miter lim="800000"/>
            <a:headEnd/>
            <a:tailEnd/>
          </a:ln>
        </p:spPr>
      </p:pic>
      <p:pic>
        <p:nvPicPr>
          <p:cNvPr id="2051" name="Picture 3"/>
          <p:cNvPicPr>
            <a:picLocks noChangeAspect="1" noChangeArrowheads="1"/>
          </p:cNvPicPr>
          <p:nvPr/>
        </p:nvPicPr>
        <p:blipFill>
          <a:blip r:embed="rId3" cstate="print"/>
          <a:srcRect/>
          <a:stretch>
            <a:fillRect/>
          </a:stretch>
        </p:blipFill>
        <p:spPr bwMode="auto">
          <a:xfrm>
            <a:off x="533400" y="4953000"/>
            <a:ext cx="8001000" cy="914400"/>
          </a:xfrm>
          <a:prstGeom prst="rect">
            <a:avLst/>
          </a:prstGeom>
          <a:noFill/>
          <a:ln w="9525">
            <a:noFill/>
            <a:miter lim="800000"/>
            <a:headEnd/>
            <a:tailEnd/>
          </a:ln>
        </p:spPr>
      </p:pic>
      <p:sp>
        <p:nvSpPr>
          <p:cNvPr id="9" name="Oval 8"/>
          <p:cNvSpPr/>
          <p:nvPr/>
        </p:nvSpPr>
        <p:spPr>
          <a:xfrm>
            <a:off x="7239000" y="5638800"/>
            <a:ext cx="990600" cy="304800"/>
          </a:xfrm>
          <a:prstGeom prst="ellips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7467600" y="5638800"/>
            <a:ext cx="685800" cy="369332"/>
          </a:xfrm>
          <a:prstGeom prst="rect">
            <a:avLst/>
          </a:prstGeom>
          <a:noFill/>
        </p:spPr>
        <p:txBody>
          <a:bodyPr wrap="square" rtlCol="0">
            <a:spAutoFit/>
          </a:bodyPr>
          <a:lstStyle/>
          <a:p>
            <a:r>
              <a:rPr lang="en-US" b="1" dirty="0" smtClean="0">
                <a:latin typeface="+mj-lt"/>
              </a:rPr>
              <a:t>.348</a:t>
            </a:r>
            <a:endParaRPr lang="en-US" b="1" dirty="0">
              <a:latin typeface="+mj-lt"/>
            </a:endParaRPr>
          </a:p>
        </p:txBody>
      </p:sp>
      <p:sp>
        <p:nvSpPr>
          <p:cNvPr id="11" name="TextBox 10"/>
          <p:cNvSpPr txBox="1"/>
          <p:nvPr/>
        </p:nvSpPr>
        <p:spPr>
          <a:xfrm>
            <a:off x="6248400" y="6324600"/>
            <a:ext cx="2895600" cy="369332"/>
          </a:xfrm>
          <a:prstGeom prst="rect">
            <a:avLst/>
          </a:prstGeom>
          <a:noFill/>
        </p:spPr>
        <p:txBody>
          <a:bodyPr wrap="square" rtlCol="0">
            <a:spAutoFit/>
          </a:bodyPr>
          <a:lstStyle/>
          <a:p>
            <a:r>
              <a:rPr lang="en-US" b="1" dirty="0" smtClean="0">
                <a:latin typeface="+mj-lt"/>
              </a:rPr>
              <a:t>Threshold value-0.05</a:t>
            </a:r>
            <a:endParaRPr lang="en-US" b="1" dirty="0">
              <a:latin typeface="+mj-lt"/>
            </a:endParaRPr>
          </a:p>
        </p:txBody>
      </p:sp>
      <p:sp>
        <p:nvSpPr>
          <p:cNvPr id="12" name="TextBox 11"/>
          <p:cNvSpPr txBox="1"/>
          <p:nvPr/>
        </p:nvSpPr>
        <p:spPr>
          <a:xfrm>
            <a:off x="304800" y="0"/>
            <a:ext cx="3048000" cy="369332"/>
          </a:xfrm>
          <a:prstGeom prst="rect">
            <a:avLst/>
          </a:prstGeom>
          <a:noFill/>
        </p:spPr>
        <p:txBody>
          <a:bodyPr wrap="square" rtlCol="0">
            <a:spAutoFit/>
          </a:bodyPr>
          <a:lstStyle/>
          <a:p>
            <a:r>
              <a:rPr lang="en-US" b="1" dirty="0" smtClean="0"/>
              <a:t>Chi Square Test</a:t>
            </a:r>
            <a:endParaRPr lang="en-US" b="1" dirty="0"/>
          </a:p>
        </p:txBody>
      </p:sp>
      <p:cxnSp>
        <p:nvCxnSpPr>
          <p:cNvPr id="18" name="Straight Connector 17"/>
          <p:cNvCxnSpPr/>
          <p:nvPr/>
        </p:nvCxnSpPr>
        <p:spPr>
          <a:xfrm>
            <a:off x="685800" y="5943600"/>
            <a:ext cx="7696200"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609600"/>
            <a:ext cx="8382000" cy="990600"/>
          </a:xfrm>
        </p:spPr>
        <p:txBody>
          <a:bodyPr>
            <a:normAutofit/>
          </a:bodyPr>
          <a:lstStyle/>
          <a:p>
            <a:pPr>
              <a:buNone/>
            </a:pPr>
            <a:r>
              <a:rPr lang="en-US" dirty="0" smtClean="0"/>
              <a:t>Time spent on hobbies/areas of special interest </a:t>
            </a:r>
          </a:p>
          <a:p>
            <a:pPr>
              <a:buNone/>
            </a:pPr>
            <a:r>
              <a:rPr lang="en-US" dirty="0" smtClean="0"/>
              <a:t>in relation to levels of burnout</a:t>
            </a:r>
          </a:p>
          <a:p>
            <a:pPr>
              <a:buNone/>
            </a:pPr>
            <a:endParaRPr lang="en-US" dirty="0"/>
          </a:p>
        </p:txBody>
      </p:sp>
      <p:pic>
        <p:nvPicPr>
          <p:cNvPr id="6147" name="Picture 3"/>
          <p:cNvPicPr>
            <a:picLocks noChangeAspect="1" noChangeArrowheads="1"/>
          </p:cNvPicPr>
          <p:nvPr/>
        </p:nvPicPr>
        <p:blipFill>
          <a:blip r:embed="rId2" cstate="print"/>
          <a:srcRect/>
          <a:stretch>
            <a:fillRect/>
          </a:stretch>
        </p:blipFill>
        <p:spPr bwMode="auto">
          <a:xfrm>
            <a:off x="38680" y="1600200"/>
            <a:ext cx="9105320" cy="3581400"/>
          </a:xfrm>
          <a:prstGeom prst="rect">
            <a:avLst/>
          </a:prstGeom>
          <a:noFill/>
          <a:ln w="9525">
            <a:noFill/>
            <a:miter lim="800000"/>
            <a:headEnd/>
            <a:tailEnd/>
          </a:ln>
        </p:spPr>
      </p:pic>
      <p:pic>
        <p:nvPicPr>
          <p:cNvPr id="6148" name="Picture 4"/>
          <p:cNvPicPr>
            <a:picLocks noChangeAspect="1" noChangeArrowheads="1"/>
          </p:cNvPicPr>
          <p:nvPr/>
        </p:nvPicPr>
        <p:blipFill>
          <a:blip r:embed="rId3" cstate="print"/>
          <a:srcRect/>
          <a:stretch>
            <a:fillRect/>
          </a:stretch>
        </p:blipFill>
        <p:spPr bwMode="auto">
          <a:xfrm>
            <a:off x="990600" y="5181600"/>
            <a:ext cx="7010400" cy="1219200"/>
          </a:xfrm>
          <a:prstGeom prst="rect">
            <a:avLst/>
          </a:prstGeom>
          <a:noFill/>
          <a:ln w="9525">
            <a:noFill/>
            <a:miter lim="800000"/>
            <a:headEnd/>
            <a:tailEnd/>
          </a:ln>
        </p:spPr>
      </p:pic>
      <p:cxnSp>
        <p:nvCxnSpPr>
          <p:cNvPr id="8" name="Straight Connector 7"/>
          <p:cNvCxnSpPr/>
          <p:nvPr/>
        </p:nvCxnSpPr>
        <p:spPr>
          <a:xfrm>
            <a:off x="1143000" y="6400800"/>
            <a:ext cx="6705600" cy="0"/>
          </a:xfrm>
          <a:prstGeom prst="line">
            <a:avLst/>
          </a:prstGeom>
          <a:ln w="31750" cmpd="thickThi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7" name="Oval 6"/>
          <p:cNvSpPr/>
          <p:nvPr/>
        </p:nvSpPr>
        <p:spPr>
          <a:xfrm>
            <a:off x="6705600" y="6096000"/>
            <a:ext cx="990600" cy="304800"/>
          </a:xfrm>
          <a:prstGeom prst="ellips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6934200" y="6096000"/>
            <a:ext cx="762000" cy="369332"/>
          </a:xfrm>
          <a:prstGeom prst="rect">
            <a:avLst/>
          </a:prstGeom>
          <a:noFill/>
        </p:spPr>
        <p:txBody>
          <a:bodyPr wrap="square" rtlCol="0">
            <a:spAutoFit/>
          </a:bodyPr>
          <a:lstStyle/>
          <a:p>
            <a:r>
              <a:rPr lang="en-US" b="1" dirty="0" smtClean="0">
                <a:latin typeface="+mj-lt"/>
              </a:rPr>
              <a:t>.159</a:t>
            </a:r>
            <a:endParaRPr lang="en-US" b="1" dirty="0">
              <a:latin typeface="+mj-lt"/>
            </a:endParaRPr>
          </a:p>
        </p:txBody>
      </p:sp>
      <p:sp>
        <p:nvSpPr>
          <p:cNvPr id="10" name="TextBox 9"/>
          <p:cNvSpPr txBox="1"/>
          <p:nvPr/>
        </p:nvSpPr>
        <p:spPr>
          <a:xfrm>
            <a:off x="6248400" y="6488668"/>
            <a:ext cx="2895600" cy="369332"/>
          </a:xfrm>
          <a:prstGeom prst="rect">
            <a:avLst/>
          </a:prstGeom>
          <a:noFill/>
        </p:spPr>
        <p:txBody>
          <a:bodyPr wrap="square" rtlCol="0">
            <a:spAutoFit/>
          </a:bodyPr>
          <a:lstStyle/>
          <a:p>
            <a:r>
              <a:rPr lang="en-US" b="1" dirty="0" smtClean="0">
                <a:latin typeface="+mj-lt"/>
              </a:rPr>
              <a:t>Threshold value-0.05</a:t>
            </a:r>
            <a:endParaRPr lang="en-US" b="1" dirty="0">
              <a:latin typeface="+mj-lt"/>
            </a:endParaRPr>
          </a:p>
        </p:txBody>
      </p:sp>
      <p:sp>
        <p:nvSpPr>
          <p:cNvPr id="11" name="TextBox 10"/>
          <p:cNvSpPr txBox="1"/>
          <p:nvPr/>
        </p:nvSpPr>
        <p:spPr>
          <a:xfrm>
            <a:off x="304800" y="0"/>
            <a:ext cx="3048000" cy="369332"/>
          </a:xfrm>
          <a:prstGeom prst="rect">
            <a:avLst/>
          </a:prstGeom>
          <a:noFill/>
        </p:spPr>
        <p:txBody>
          <a:bodyPr wrap="square" rtlCol="0">
            <a:spAutoFit/>
          </a:bodyPr>
          <a:lstStyle/>
          <a:p>
            <a:r>
              <a:rPr lang="en-US" b="1" dirty="0" smtClean="0"/>
              <a:t>Chi Square Test</a:t>
            </a:r>
            <a:endParaRPr lang="en-US" b="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66800"/>
            <a:ext cx="7848600" cy="515112"/>
          </a:xfrm>
        </p:spPr>
        <p:txBody>
          <a:bodyPr>
            <a:noAutofit/>
          </a:bodyPr>
          <a:lstStyle/>
          <a:p>
            <a:r>
              <a:rPr lang="en-US" sz="4000" kern="0" dirty="0" smtClean="0">
                <a:solidFill>
                  <a:schemeClr val="accent1">
                    <a:lumMod val="75000"/>
                  </a:schemeClr>
                </a:solidFill>
                <a:latin typeface="Constantia" pitchFamily="18" charset="0"/>
                <a:cs typeface="Times New Roman" pitchFamily="18" charset="0"/>
              </a:rPr>
              <a:t>                   </a:t>
            </a:r>
            <a:r>
              <a:rPr lang="en-US" sz="4000" b="1" kern="0" dirty="0" smtClean="0">
                <a:solidFill>
                  <a:schemeClr val="bg2">
                    <a:lumMod val="25000"/>
                  </a:schemeClr>
                </a:solidFill>
                <a:latin typeface="Constantia" pitchFamily="18" charset="0"/>
                <a:cs typeface="Times New Roman" pitchFamily="18" charset="0"/>
              </a:rPr>
              <a:t>VISION </a:t>
            </a:r>
            <a:endParaRPr lang="en-US" sz="4000" b="1" dirty="0">
              <a:solidFill>
                <a:schemeClr val="bg2">
                  <a:lumMod val="25000"/>
                </a:schemeClr>
              </a:solidFill>
              <a:latin typeface="Constantia" pitchFamily="18" charset="0"/>
            </a:endParaRPr>
          </a:p>
        </p:txBody>
      </p:sp>
      <p:sp>
        <p:nvSpPr>
          <p:cNvPr id="3" name="Content Placeholder 2"/>
          <p:cNvSpPr>
            <a:spLocks noGrp="1"/>
          </p:cNvSpPr>
          <p:nvPr>
            <p:ph idx="1"/>
          </p:nvPr>
        </p:nvSpPr>
        <p:spPr>
          <a:xfrm>
            <a:off x="457200" y="1524000"/>
            <a:ext cx="8229600" cy="4495800"/>
          </a:xfrm>
        </p:spPr>
        <p:txBody>
          <a:bodyPr>
            <a:normAutofit/>
          </a:bodyPr>
          <a:lstStyle/>
          <a:p>
            <a:pPr algn="just">
              <a:buNone/>
            </a:pPr>
            <a:r>
              <a:rPr lang="en-US" sz="4500" kern="0" dirty="0" smtClean="0">
                <a:latin typeface="Times New Roman" pitchFamily="18" charset="0"/>
                <a:cs typeface="Times New Roman" pitchFamily="18" charset="0"/>
              </a:rPr>
              <a:t>  </a:t>
            </a:r>
            <a:r>
              <a:rPr lang="en-US" sz="4500" u="sng" kern="0" dirty="0" smtClean="0">
                <a:latin typeface="Times New Roman" pitchFamily="18" charset="0"/>
                <a:cs typeface="Times New Roman" pitchFamily="18" charset="0"/>
              </a:rPr>
              <a:t> </a:t>
            </a:r>
            <a:endParaRPr lang="en-US" sz="5100" u="sng" kern="0" dirty="0" smtClean="0">
              <a:latin typeface="Calibri" pitchFamily="34" charset="0"/>
              <a:cs typeface="Calibri" pitchFamily="34" charset="0"/>
            </a:endParaRPr>
          </a:p>
          <a:p>
            <a:pPr algn="just">
              <a:buNone/>
            </a:pPr>
            <a:r>
              <a:rPr lang="en-US" sz="4500" kern="0" dirty="0" smtClean="0">
                <a:latin typeface="Times New Roman" pitchFamily="18" charset="0"/>
                <a:cs typeface="Times New Roman" pitchFamily="18" charset="0"/>
              </a:rPr>
              <a:t> </a:t>
            </a:r>
            <a:r>
              <a:rPr lang="en-US" sz="3200" b="1" kern="0" dirty="0" smtClean="0">
                <a:solidFill>
                  <a:schemeClr val="bg2">
                    <a:lumMod val="25000"/>
                  </a:schemeClr>
                </a:solidFill>
                <a:cs typeface="Calibri" pitchFamily="34" charset="0"/>
              </a:rPr>
              <a:t>“Promoting healthcare to the common masses with the growing needs of  society by providing  quality and affordable  medical care with commitment.”</a:t>
            </a:r>
          </a:p>
          <a:p>
            <a:pPr>
              <a:buNone/>
            </a:pPr>
            <a:r>
              <a:rPr lang="en-US" sz="3200" b="1" kern="0" dirty="0" smtClean="0">
                <a:solidFill>
                  <a:schemeClr val="bg2">
                    <a:lumMod val="25000"/>
                  </a:schemeClr>
                </a:solidFill>
                <a:cs typeface="Times New Roman" pitchFamily="18" charset="0"/>
              </a:rPr>
              <a:t>   </a:t>
            </a:r>
            <a:endParaRPr lang="en-US" sz="3200" b="1" dirty="0" smtClean="0">
              <a:solidFill>
                <a:schemeClr val="bg2">
                  <a:lumMod val="25000"/>
                </a:schemeClr>
              </a:solidFill>
            </a:endParaRPr>
          </a:p>
          <a:p>
            <a:endParaRPr lang="en-US" sz="4000"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686800" cy="6477000"/>
          </a:xfrm>
        </p:spPr>
        <p:txBody>
          <a:bodyPr>
            <a:normAutofit fontScale="92500" lnSpcReduction="10000"/>
          </a:bodyPr>
          <a:lstStyle/>
          <a:p>
            <a:pPr>
              <a:buNone/>
            </a:pPr>
            <a:endParaRPr lang="en-US" b="1" dirty="0" smtClean="0"/>
          </a:p>
          <a:p>
            <a:pPr>
              <a:buNone/>
            </a:pPr>
            <a:r>
              <a:rPr lang="en-US" sz="3000" b="1" dirty="0" smtClean="0">
                <a:latin typeface="+mj-lt"/>
              </a:rPr>
              <a:t>   Summary of Hypothesis and Results </a:t>
            </a:r>
          </a:p>
          <a:p>
            <a:pPr>
              <a:buNone/>
            </a:pPr>
            <a:endParaRPr lang="en-US" sz="3000" dirty="0" smtClean="0">
              <a:latin typeface="+mj-lt"/>
            </a:endParaRPr>
          </a:p>
          <a:p>
            <a:pPr algn="just"/>
            <a:r>
              <a:rPr lang="en-US" sz="3000" dirty="0" smtClean="0">
                <a:latin typeface="+mj-lt"/>
              </a:rPr>
              <a:t>The result shows that 42% of doctors are in the </a:t>
            </a:r>
          </a:p>
          <a:p>
            <a:pPr algn="just">
              <a:buNone/>
            </a:pPr>
            <a:r>
              <a:rPr lang="en-US" sz="3000" dirty="0" smtClean="0">
                <a:latin typeface="+mj-lt"/>
              </a:rPr>
              <a:t>    advanced state of Burnout.</a:t>
            </a:r>
          </a:p>
          <a:p>
            <a:pPr algn="just">
              <a:buNone/>
            </a:pPr>
            <a:endParaRPr lang="en-US" sz="3000" dirty="0" smtClean="0"/>
          </a:p>
          <a:p>
            <a:pPr algn="just"/>
            <a:r>
              <a:rPr lang="en-US" sz="3000" dirty="0" smtClean="0">
                <a:latin typeface="+mj-lt"/>
              </a:rPr>
              <a:t>Hypothesis 1: </a:t>
            </a:r>
            <a:r>
              <a:rPr lang="en-US" sz="3000" dirty="0" smtClean="0">
                <a:latin typeface="Calibri" pitchFamily="34" charset="0"/>
                <a:cs typeface="Calibri" pitchFamily="34" charset="0"/>
              </a:rPr>
              <a:t>Doctors in younger age group tend to have higher rates of burnout is supported</a:t>
            </a:r>
            <a:endParaRPr lang="en-US" sz="3000" dirty="0" smtClean="0">
              <a:latin typeface="+mj-lt"/>
            </a:endParaRPr>
          </a:p>
          <a:p>
            <a:pPr algn="just">
              <a:buNone/>
            </a:pPr>
            <a:endParaRPr lang="en-US" sz="3000" dirty="0" smtClean="0">
              <a:latin typeface="+mj-lt"/>
            </a:endParaRPr>
          </a:p>
          <a:p>
            <a:pPr algn="just"/>
            <a:r>
              <a:rPr lang="en-US" sz="3000" dirty="0" smtClean="0">
                <a:latin typeface="+mj-lt"/>
              </a:rPr>
              <a:t>Hypothesis 2: F</a:t>
            </a:r>
            <a:r>
              <a:rPr lang="en-US" sz="3000" dirty="0" smtClean="0">
                <a:latin typeface="Calibri" pitchFamily="34" charset="0"/>
                <a:cs typeface="Calibri" pitchFamily="34" charset="0"/>
              </a:rPr>
              <a:t>emale doctors tend to have higher rates of burnout  </a:t>
            </a:r>
            <a:r>
              <a:rPr lang="en-US" sz="3000" dirty="0" smtClean="0">
                <a:latin typeface="+mj-lt"/>
              </a:rPr>
              <a:t>is  not supported.</a:t>
            </a:r>
          </a:p>
          <a:p>
            <a:pPr algn="just">
              <a:buNone/>
            </a:pPr>
            <a:endParaRPr lang="en-US" sz="3000" dirty="0" smtClean="0">
              <a:latin typeface="+mj-lt"/>
            </a:endParaRPr>
          </a:p>
          <a:p>
            <a:pPr algn="just"/>
            <a:r>
              <a:rPr lang="en-US" sz="3000" dirty="0" smtClean="0">
                <a:latin typeface="+mj-lt"/>
              </a:rPr>
              <a:t>Hypothesis 3:</a:t>
            </a:r>
            <a:r>
              <a:rPr lang="en-US" sz="3000" dirty="0" smtClean="0">
                <a:latin typeface="Calibri" pitchFamily="34" charset="0"/>
                <a:cs typeface="Calibri" pitchFamily="34" charset="0"/>
              </a:rPr>
              <a:t> Doctors working in govt. organisation tend to have higher rates of burnout stands supported</a:t>
            </a:r>
            <a:endParaRPr lang="en-US" sz="3000" dirty="0">
              <a:latin typeface="+mj-lt"/>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0"/>
            <a:ext cx="8229600" cy="5029200"/>
          </a:xfrm>
        </p:spPr>
        <p:txBody>
          <a:bodyPr>
            <a:normAutofit/>
          </a:bodyPr>
          <a:lstStyle/>
          <a:p>
            <a:r>
              <a:rPr lang="en-US" sz="2800" dirty="0" smtClean="0">
                <a:latin typeface="Calibri" pitchFamily="34" charset="0"/>
                <a:cs typeface="Calibri" pitchFamily="34" charset="0"/>
              </a:rPr>
              <a:t>Hypothesis 4: Medical Specialists tend to have higher rates of burnout is not supported</a:t>
            </a:r>
          </a:p>
          <a:p>
            <a:endParaRPr lang="en-US" sz="2800" dirty="0" smtClean="0">
              <a:latin typeface="Calibri" pitchFamily="34" charset="0"/>
              <a:cs typeface="Calibri" pitchFamily="34" charset="0"/>
            </a:endParaRPr>
          </a:p>
          <a:p>
            <a:pPr algn="just"/>
            <a:r>
              <a:rPr lang="en-US" sz="2800" dirty="0" smtClean="0">
                <a:latin typeface="Calibri" pitchFamily="34" charset="0"/>
                <a:cs typeface="Calibri" pitchFamily="34" charset="0"/>
              </a:rPr>
              <a:t>Hypothesis5: Resident Doctors tend to  have higher rates of burnout is not supported</a:t>
            </a:r>
          </a:p>
          <a:p>
            <a:pPr algn="just">
              <a:buNone/>
            </a:pPr>
            <a:endParaRPr lang="en-US" sz="2800" dirty="0" smtClean="0">
              <a:latin typeface="Calibri" pitchFamily="34" charset="0"/>
              <a:cs typeface="Calibri" pitchFamily="34" charset="0"/>
            </a:endParaRPr>
          </a:p>
          <a:p>
            <a:pPr algn="just"/>
            <a:r>
              <a:rPr lang="en-US" sz="2800" dirty="0" smtClean="0">
                <a:latin typeface="Calibri" pitchFamily="34" charset="0"/>
                <a:cs typeface="Calibri" pitchFamily="34" charset="0"/>
              </a:rPr>
              <a:t>Hypothesis 6: Doctors spending less time on hobbies tend to have higher rates of burnout is not supported</a:t>
            </a:r>
            <a:endParaRPr lang="en-US" sz="2800" dirty="0">
              <a:latin typeface="Calibri" pitchFamily="34" charset="0"/>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458200" cy="5867400"/>
          </a:xfrm>
        </p:spPr>
        <p:txBody>
          <a:bodyPr>
            <a:normAutofit/>
          </a:bodyPr>
          <a:lstStyle/>
          <a:p>
            <a:pPr algn="ctr">
              <a:spcBef>
                <a:spcPct val="0"/>
              </a:spcBef>
              <a:buNone/>
            </a:pPr>
            <a:r>
              <a:rPr lang="en-US" dirty="0" smtClean="0"/>
              <a:t>   </a:t>
            </a:r>
            <a:r>
              <a:rPr lang="en-US" sz="3600" b="1" dirty="0" smtClean="0">
                <a:solidFill>
                  <a:schemeClr val="tx2"/>
                </a:solidFill>
                <a:latin typeface="+mj-lt"/>
                <a:ea typeface="+mj-ea"/>
                <a:cs typeface="+mj-cs"/>
              </a:rPr>
              <a:t>DISCUSSION</a:t>
            </a:r>
          </a:p>
          <a:p>
            <a:pPr algn="just">
              <a:spcBef>
                <a:spcPct val="0"/>
              </a:spcBef>
              <a:buNone/>
            </a:pPr>
            <a:r>
              <a:rPr lang="en-US" sz="2800" dirty="0" smtClean="0">
                <a:latin typeface="+mj-lt"/>
              </a:rPr>
              <a:t>   The study shows that India, too, is experiencing the global pandemic of burnout.  The agony of the sick, the bleeding, the dying coupled with superhuman expectations from the doctors day in and day out is bound to put lots of cumulative strain on their minds and burnout is a natural consequence of that</a:t>
            </a:r>
            <a:r>
              <a:rPr lang="en-US" sz="2800" dirty="0" smtClean="0">
                <a:latin typeface="+mj-lt"/>
              </a:rPr>
              <a:t>.</a:t>
            </a:r>
          </a:p>
          <a:p>
            <a:pPr algn="just">
              <a:spcBef>
                <a:spcPct val="0"/>
              </a:spcBef>
              <a:buNone/>
            </a:pPr>
            <a:endParaRPr lang="en-US" sz="2800" dirty="0" smtClean="0">
              <a:latin typeface="+mj-lt"/>
            </a:endParaRPr>
          </a:p>
          <a:p>
            <a:pPr algn="just">
              <a:spcBef>
                <a:spcPct val="0"/>
              </a:spcBef>
              <a:buNone/>
            </a:pPr>
            <a:r>
              <a:rPr lang="en-US" sz="2800" dirty="0" smtClean="0">
                <a:latin typeface="+mj-lt"/>
              </a:rPr>
              <a:t>    Doctors in younger age group have high levels of burnout    This age is the most productive age group Younger doctors usually do relentless 36 hours shifts, going without sleep and without meals</a:t>
            </a:r>
            <a:r>
              <a:rPr lang="en-US" sz="2800" dirty="0" smtClean="0">
                <a:latin typeface="+mj-lt"/>
              </a:rPr>
              <a:t>. Added </a:t>
            </a:r>
            <a:r>
              <a:rPr lang="en-US" sz="2800" dirty="0" smtClean="0">
                <a:latin typeface="+mj-lt"/>
              </a:rPr>
              <a:t>to this, are the ambiguities pertaining to the career.</a:t>
            </a:r>
          </a:p>
          <a:p>
            <a:pPr>
              <a:spcBef>
                <a:spcPct val="0"/>
              </a:spcBef>
              <a:buNone/>
            </a:pPr>
            <a:endParaRPr lang="en-US" sz="2800" dirty="0" smtClean="0">
              <a:latin typeface="+mj-lt"/>
            </a:endParaRPr>
          </a:p>
          <a:p>
            <a:pPr algn="ctr">
              <a:spcBef>
                <a:spcPct val="0"/>
              </a:spcBef>
              <a:buNone/>
            </a:pPr>
            <a:endParaRPr lang="en-US" sz="3600" b="1" dirty="0" smtClean="0">
              <a:solidFill>
                <a:schemeClr val="tx2"/>
              </a:solidFill>
              <a:latin typeface="+mj-lt"/>
              <a:ea typeface="+mj-ea"/>
              <a:cs typeface="+mj-cs"/>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943600"/>
          </a:xfrm>
        </p:spPr>
        <p:txBody>
          <a:bodyPr>
            <a:normAutofit lnSpcReduction="10000"/>
          </a:bodyPr>
          <a:lstStyle/>
          <a:p>
            <a:pPr algn="just"/>
            <a:r>
              <a:rPr lang="en-US" sz="2800" dirty="0" smtClean="0">
                <a:latin typeface="+mj-lt"/>
              </a:rPr>
              <a:t>Doctors working in government hospitals in a city like Delhi face heavy workloads </a:t>
            </a:r>
            <a:r>
              <a:rPr lang="en-US" sz="2800" dirty="0" smtClean="0">
                <a:latin typeface="+mj-lt"/>
              </a:rPr>
              <a:t>with </a:t>
            </a:r>
            <a:r>
              <a:rPr lang="en-US" sz="2800" dirty="0" smtClean="0">
                <a:latin typeface="+mj-lt"/>
              </a:rPr>
              <a:t>never ending OPD queues and wards overflowing with patients</a:t>
            </a:r>
            <a:r>
              <a:rPr lang="en-US" sz="2800" dirty="0" smtClean="0">
                <a:latin typeface="+mj-lt"/>
              </a:rPr>
              <a:t>. Further </a:t>
            </a:r>
            <a:r>
              <a:rPr lang="en-US" sz="2800" dirty="0" smtClean="0">
                <a:latin typeface="+mj-lt"/>
              </a:rPr>
              <a:t>there are inadequate </a:t>
            </a:r>
            <a:r>
              <a:rPr lang="en-US" sz="2800" dirty="0" smtClean="0">
                <a:latin typeface="+mj-lt"/>
              </a:rPr>
              <a:t>resources, poor </a:t>
            </a:r>
            <a:r>
              <a:rPr lang="en-US" sz="2800" dirty="0" smtClean="0">
                <a:latin typeface="+mj-lt"/>
              </a:rPr>
              <a:t>working conditions, occupational hazards and salaries perceived to  be not in commensurate with the workloads. Doctors working in private settings do have their own stressors such as higher accountability, stiff competition in the industry, the fears of litigation etc.</a:t>
            </a:r>
          </a:p>
          <a:p>
            <a:pPr algn="just"/>
            <a:r>
              <a:rPr lang="en-US" sz="2800" dirty="0" smtClean="0">
                <a:latin typeface="+mj-lt"/>
              </a:rPr>
              <a:t>It is imperative that the policy makers, the professional bodies and the doctors themselves take a serious note of this and move for change to mitigate this misery.</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533400"/>
            <a:ext cx="6781800" cy="838200"/>
          </a:xfrm>
        </p:spPr>
        <p:txBody>
          <a:bodyPr>
            <a:normAutofit/>
          </a:bodyPr>
          <a:lstStyle/>
          <a:p>
            <a:r>
              <a:rPr lang="en-US" sz="3600" b="1" dirty="0" smtClean="0"/>
              <a:t>RECOMMENDATIONS</a:t>
            </a:r>
            <a:endParaRPr lang="en-US" sz="3600" b="1" dirty="0"/>
          </a:p>
        </p:txBody>
      </p:sp>
      <p:sp>
        <p:nvSpPr>
          <p:cNvPr id="3" name="Content Placeholder 2"/>
          <p:cNvSpPr>
            <a:spLocks noGrp="1"/>
          </p:cNvSpPr>
          <p:nvPr>
            <p:ph idx="1"/>
          </p:nvPr>
        </p:nvSpPr>
        <p:spPr>
          <a:xfrm>
            <a:off x="457200" y="1447800"/>
            <a:ext cx="8229600" cy="5105400"/>
          </a:xfrm>
        </p:spPr>
        <p:txBody>
          <a:bodyPr/>
          <a:lstStyle/>
          <a:p>
            <a:pPr>
              <a:buNone/>
            </a:pPr>
            <a:r>
              <a:rPr lang="en-US" dirty="0" smtClean="0"/>
              <a:t>   </a:t>
            </a:r>
            <a:r>
              <a:rPr lang="en-US" sz="2800" dirty="0" smtClean="0">
                <a:latin typeface="+mj-lt"/>
              </a:rPr>
              <a:t>Individual level (for doctors)</a:t>
            </a:r>
          </a:p>
          <a:p>
            <a:pPr>
              <a:buNone/>
            </a:pPr>
            <a:endParaRPr lang="en-US" sz="2800" dirty="0" smtClean="0">
              <a:latin typeface="+mj-lt"/>
            </a:endParaRPr>
          </a:p>
          <a:p>
            <a:r>
              <a:rPr lang="en-US" sz="2800" dirty="0" smtClean="0">
                <a:latin typeface="+mj-lt"/>
              </a:rPr>
              <a:t>Need to recognise and accept that they are suffering</a:t>
            </a:r>
          </a:p>
          <a:p>
            <a:endParaRPr lang="en-US" sz="2800" dirty="0" smtClean="0">
              <a:latin typeface="+mj-lt"/>
            </a:endParaRPr>
          </a:p>
          <a:p>
            <a:r>
              <a:rPr lang="en-US" sz="2800" dirty="0" smtClean="0">
                <a:latin typeface="+mj-lt"/>
              </a:rPr>
              <a:t>Adopt healthy work and lifestyle habits</a:t>
            </a:r>
          </a:p>
          <a:p>
            <a:pPr>
              <a:buNone/>
            </a:pPr>
            <a:endParaRPr lang="en-US" sz="2800" dirty="0" smtClean="0">
              <a:latin typeface="+mj-lt"/>
            </a:endParaRPr>
          </a:p>
          <a:p>
            <a:r>
              <a:rPr lang="en-US" sz="2800" dirty="0" smtClean="0">
                <a:latin typeface="+mj-lt"/>
              </a:rPr>
              <a:t>Practice stress management techniques and seek counseling</a:t>
            </a:r>
            <a:endParaRPr lang="en-US" sz="2800" dirty="0">
              <a:latin typeface="+mj-lt"/>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458200" cy="6324600"/>
          </a:xfrm>
        </p:spPr>
        <p:txBody>
          <a:bodyPr>
            <a:normAutofit fontScale="92500" lnSpcReduction="20000"/>
          </a:bodyPr>
          <a:lstStyle/>
          <a:p>
            <a:pPr>
              <a:buNone/>
            </a:pPr>
            <a:r>
              <a:rPr lang="en-US" dirty="0" smtClean="0"/>
              <a:t>   </a:t>
            </a:r>
          </a:p>
          <a:p>
            <a:pPr>
              <a:buNone/>
            </a:pPr>
            <a:endParaRPr lang="en-US" dirty="0" smtClean="0"/>
          </a:p>
          <a:p>
            <a:pPr>
              <a:buNone/>
            </a:pPr>
            <a:r>
              <a:rPr lang="en-US" dirty="0" smtClean="0"/>
              <a:t>     </a:t>
            </a:r>
            <a:r>
              <a:rPr lang="en-US" sz="3000" dirty="0" smtClean="0">
                <a:latin typeface="+mj-lt"/>
              </a:rPr>
              <a:t>Organisation level</a:t>
            </a:r>
          </a:p>
          <a:p>
            <a:pPr>
              <a:buNone/>
            </a:pPr>
            <a:endParaRPr lang="en-US" sz="3000" dirty="0" smtClean="0">
              <a:latin typeface="+mj-lt"/>
            </a:endParaRPr>
          </a:p>
          <a:p>
            <a:pPr algn="just">
              <a:buFont typeface="Wingdings" pitchFamily="2" charset="2"/>
              <a:buChar char="§"/>
            </a:pPr>
            <a:r>
              <a:rPr lang="en-US" sz="3000" dirty="0" smtClean="0">
                <a:latin typeface="+mj-lt"/>
              </a:rPr>
              <a:t>Establishment of a physician health committee, whose function will be to review corporate decisions for their impact on physician wellness and measure physician well-being as an outcome.</a:t>
            </a:r>
          </a:p>
          <a:p>
            <a:pPr algn="just">
              <a:buFont typeface="Wingdings" pitchFamily="2" charset="2"/>
              <a:buChar char="§"/>
            </a:pPr>
            <a:endParaRPr lang="en-US" sz="3000" dirty="0" smtClean="0">
              <a:latin typeface="+mj-lt"/>
            </a:endParaRPr>
          </a:p>
          <a:p>
            <a:pPr algn="just">
              <a:buFont typeface="Wingdings" pitchFamily="2" charset="2"/>
              <a:buChar char="§"/>
            </a:pPr>
            <a:r>
              <a:rPr lang="en-US" sz="3000" dirty="0" smtClean="0">
                <a:latin typeface="+mj-lt"/>
              </a:rPr>
              <a:t>Establishment of a mentor program  to guide and support doctors for career development and help them in balancing their personal and professional lives.  </a:t>
            </a:r>
          </a:p>
          <a:p>
            <a:pPr algn="just">
              <a:buFont typeface="Wingdings" pitchFamily="2" charset="2"/>
              <a:buChar char="§"/>
            </a:pPr>
            <a:endParaRPr lang="en-US" sz="3000" dirty="0" smtClean="0">
              <a:latin typeface="+mj-lt"/>
            </a:endParaRPr>
          </a:p>
          <a:p>
            <a:pPr algn="just">
              <a:buFont typeface="Wingdings" pitchFamily="2" charset="2"/>
              <a:buChar char="§"/>
            </a:pPr>
            <a:r>
              <a:rPr lang="en-US" sz="3000" dirty="0" smtClean="0">
                <a:latin typeface="Calibri" pitchFamily="34" charset="0"/>
                <a:cs typeface="Calibri" pitchFamily="34" charset="0"/>
              </a:rPr>
              <a:t>Provision of periodic continuing medical education programs on various topics related to well-being</a:t>
            </a:r>
            <a:r>
              <a:rPr lang="en-US" sz="3000" dirty="0" smtClean="0"/>
              <a:t>.</a:t>
            </a:r>
          </a:p>
          <a:p>
            <a:pPr>
              <a:buNone/>
            </a:pPr>
            <a:endParaRPr lang="en-US"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143000"/>
            <a:ext cx="8686800" cy="5440363"/>
          </a:xfrm>
        </p:spPr>
        <p:txBody>
          <a:bodyPr>
            <a:normAutofit/>
          </a:bodyPr>
          <a:lstStyle/>
          <a:p>
            <a:pPr algn="just">
              <a:buNone/>
            </a:pPr>
            <a:endParaRPr lang="en-US" dirty="0" smtClean="0"/>
          </a:p>
          <a:p>
            <a:pPr algn="just">
              <a:buFont typeface="Wingdings" pitchFamily="2" charset="2"/>
              <a:buChar char="§"/>
            </a:pPr>
            <a:r>
              <a:rPr lang="en-US" sz="2800" dirty="0" smtClean="0">
                <a:latin typeface="+mj-lt"/>
              </a:rPr>
              <a:t>Flexible scheduling to allow time off for critical family events and leaves to pursue travel and  vocational interests </a:t>
            </a:r>
          </a:p>
          <a:p>
            <a:pPr algn="just">
              <a:buFont typeface="Wingdings" pitchFamily="2" charset="2"/>
              <a:buChar char="§"/>
            </a:pPr>
            <a:r>
              <a:rPr lang="en-US" sz="2800" dirty="0" smtClean="0">
                <a:latin typeface="+mj-lt"/>
              </a:rPr>
              <a:t> Paperwork </a:t>
            </a:r>
            <a:r>
              <a:rPr lang="en-US" sz="2800" dirty="0" smtClean="0">
                <a:latin typeface="+mj-lt"/>
              </a:rPr>
              <a:t>reduction </a:t>
            </a:r>
            <a:endParaRPr lang="en-US" sz="2800" dirty="0" smtClean="0">
              <a:latin typeface="+mj-lt"/>
            </a:endParaRPr>
          </a:p>
          <a:p>
            <a:pPr algn="just">
              <a:buFont typeface="Wingdings" pitchFamily="2" charset="2"/>
              <a:buChar char="§"/>
            </a:pPr>
            <a:r>
              <a:rPr lang="en-US" sz="2800" dirty="0" smtClean="0">
                <a:latin typeface="+mj-lt"/>
              </a:rPr>
              <a:t>Involvement of physicians in the design and management of their practice </a:t>
            </a:r>
            <a:r>
              <a:rPr lang="en-US" sz="2800" dirty="0" smtClean="0">
                <a:latin typeface="+mj-lt"/>
              </a:rPr>
              <a:t>environments</a:t>
            </a:r>
            <a:endParaRPr lang="en-US" sz="2800" dirty="0" smtClean="0">
              <a:latin typeface="+mj-lt"/>
            </a:endParaRPr>
          </a:p>
          <a:p>
            <a:pPr algn="just">
              <a:buFont typeface="Wingdings" pitchFamily="2" charset="2"/>
              <a:buChar char="§"/>
            </a:pPr>
            <a:r>
              <a:rPr lang="en-US" sz="2800" dirty="0" smtClean="0">
                <a:latin typeface="Calibri" pitchFamily="34" charset="0"/>
                <a:cs typeface="Calibri" pitchFamily="34" charset="0"/>
              </a:rPr>
              <a:t>A sabbatical program linked to productivity </a:t>
            </a:r>
            <a:r>
              <a:rPr lang="en-US" sz="2800" dirty="0" smtClean="0">
                <a:latin typeface="Calibri" pitchFamily="34" charset="0"/>
                <a:cs typeface="Calibri" pitchFamily="34" charset="0"/>
              </a:rPr>
              <a:t>incentives</a:t>
            </a:r>
            <a:endParaRPr lang="en-US" sz="2800" b="1" dirty="0" smtClean="0">
              <a:latin typeface="+mj-lt"/>
            </a:endParaRPr>
          </a:p>
          <a:p>
            <a:r>
              <a:rPr lang="en-US" sz="2800" dirty="0" smtClean="0">
                <a:latin typeface="+mj-lt"/>
              </a:rPr>
              <a:t>Provision of membership in fitness center and focusing on welfare programmes </a:t>
            </a:r>
            <a:endParaRPr lang="en-US" sz="2800" dirty="0">
              <a:latin typeface="+mj-lt"/>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229600" cy="6858000"/>
          </a:xfrm>
        </p:spPr>
        <p:txBody>
          <a:bodyPr>
            <a:normAutofit lnSpcReduction="10000"/>
          </a:bodyPr>
          <a:lstStyle/>
          <a:p>
            <a:pPr lvl="0"/>
            <a:endParaRPr lang="en-US" dirty="0" smtClean="0"/>
          </a:p>
          <a:p>
            <a:pPr lvl="0">
              <a:buNone/>
            </a:pPr>
            <a:endParaRPr lang="en-US" dirty="0" smtClean="0"/>
          </a:p>
          <a:p>
            <a:pPr lvl="0">
              <a:spcBef>
                <a:spcPct val="0"/>
              </a:spcBef>
              <a:buNone/>
            </a:pPr>
            <a:r>
              <a:rPr lang="en-US" sz="3600" b="1" dirty="0" smtClean="0">
                <a:solidFill>
                  <a:schemeClr val="tx2"/>
                </a:solidFill>
                <a:latin typeface="+mj-lt"/>
                <a:ea typeface="+mj-ea"/>
                <a:cs typeface="+mj-cs"/>
              </a:rPr>
              <a:t>                  LIMITATIONS</a:t>
            </a:r>
          </a:p>
          <a:p>
            <a:pPr lvl="0" algn="just"/>
            <a:r>
              <a:rPr lang="en-US" sz="2800" dirty="0" smtClean="0">
                <a:latin typeface="+mj-lt"/>
              </a:rPr>
              <a:t>The study was essentially hospital based. For a more magnified view, such a study should have a broader base involving doctors running small nursing homes/hospitals and those having standalone </a:t>
            </a:r>
            <a:r>
              <a:rPr lang="en-US" sz="2800" dirty="0" smtClean="0">
                <a:latin typeface="+mj-lt"/>
              </a:rPr>
              <a:t>practice</a:t>
            </a:r>
            <a:endParaRPr lang="en-US" sz="2800" dirty="0" smtClean="0">
              <a:latin typeface="+mj-lt"/>
            </a:endParaRPr>
          </a:p>
          <a:p>
            <a:pPr lvl="0" algn="just"/>
            <a:r>
              <a:rPr lang="en-US" sz="2800" dirty="0" smtClean="0">
                <a:latin typeface="+mj-lt"/>
              </a:rPr>
              <a:t>The study was done only in one city, </a:t>
            </a:r>
            <a:r>
              <a:rPr lang="en-US" sz="2800" dirty="0" smtClean="0">
                <a:latin typeface="+mj-lt"/>
              </a:rPr>
              <a:t>Delhi </a:t>
            </a:r>
            <a:endParaRPr lang="en-US" sz="2800" dirty="0" smtClean="0">
              <a:latin typeface="+mj-lt"/>
            </a:endParaRPr>
          </a:p>
          <a:p>
            <a:pPr lvl="0" algn="just"/>
            <a:r>
              <a:rPr lang="en-US" sz="2800" dirty="0" smtClean="0">
                <a:latin typeface="+mj-lt"/>
              </a:rPr>
              <a:t>The study did not take into account workload perceptions. This variable although, difficult to measure, can provide further insight into the burnout </a:t>
            </a:r>
            <a:r>
              <a:rPr lang="en-US" sz="2800" dirty="0" smtClean="0">
                <a:latin typeface="+mj-lt"/>
              </a:rPr>
              <a:t>phenomenon</a:t>
            </a:r>
            <a:endParaRPr lang="en-US" sz="2800" dirty="0" smtClean="0">
              <a:latin typeface="+mj-lt"/>
            </a:endParaRPr>
          </a:p>
          <a:p>
            <a:pPr algn="just"/>
            <a:r>
              <a:rPr lang="en-US" sz="2800" dirty="0" smtClean="0">
                <a:latin typeface="+mj-lt"/>
              </a:rPr>
              <a:t>Burnout can also be due to some other reasons like family circumstances and personal factors</a:t>
            </a:r>
            <a:endParaRPr lang="en-US" sz="2800" b="1" dirty="0">
              <a:latin typeface="+mj-lt"/>
            </a:endParaRP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295400"/>
            <a:ext cx="8839200" cy="5562600"/>
          </a:xfrm>
        </p:spPr>
        <p:txBody>
          <a:bodyPr>
            <a:noAutofit/>
          </a:bodyPr>
          <a:lstStyle/>
          <a:p>
            <a:pPr algn="just">
              <a:buNone/>
            </a:pPr>
            <a:r>
              <a:rPr lang="en-US" sz="2800" dirty="0" smtClean="0">
                <a:latin typeface="Calibri" pitchFamily="34" charset="0"/>
                <a:cs typeface="Calibri" pitchFamily="34" charset="0"/>
              </a:rPr>
              <a:t>   The results of the study throw some light on phenomenon of burnout in doctors .Percentage of doctors in advanced burnout stage is alarmingly high. Younger doctors and those working in government hospitals are the most likely candidates to suffer burnout. The phenomenon is seen across the specialities whether medical and surgical and both the genders are equally vulnerable to the malady.</a:t>
            </a:r>
          </a:p>
          <a:p>
            <a:pPr algn="just">
              <a:buNone/>
            </a:pPr>
            <a:endParaRPr lang="en-US" sz="2800" dirty="0" smtClean="0">
              <a:latin typeface="Calibri" pitchFamily="34" charset="0"/>
              <a:cs typeface="Calibri" pitchFamily="34" charset="0"/>
            </a:endParaRPr>
          </a:p>
          <a:p>
            <a:pPr algn="just">
              <a:buNone/>
            </a:pPr>
            <a:endParaRPr lang="en-US" sz="2800" dirty="0" smtClean="0">
              <a:latin typeface="Calibri" pitchFamily="34" charset="0"/>
              <a:cs typeface="Calibri" pitchFamily="34" charset="0"/>
            </a:endParaRPr>
          </a:p>
          <a:p>
            <a:pPr algn="just">
              <a:buNone/>
            </a:pPr>
            <a:endParaRPr lang="en-US" sz="2800" dirty="0" smtClean="0">
              <a:latin typeface="Calibri" pitchFamily="34" charset="0"/>
              <a:cs typeface="Calibri" pitchFamily="34" charset="0"/>
            </a:endParaRPr>
          </a:p>
          <a:p>
            <a:pPr algn="just">
              <a:buNone/>
            </a:pPr>
            <a:endParaRPr lang="en-US" sz="2800" dirty="0" smtClean="0">
              <a:latin typeface="Calibri" pitchFamily="34" charset="0"/>
              <a:cs typeface="Calibri" pitchFamily="34" charset="0"/>
            </a:endParaRPr>
          </a:p>
          <a:p>
            <a:pPr algn="just">
              <a:buNone/>
            </a:pPr>
            <a:endParaRPr lang="en-US" sz="2800" dirty="0" smtClean="0">
              <a:latin typeface="Calibri" pitchFamily="34" charset="0"/>
              <a:cs typeface="Calibri" pitchFamily="34" charset="0"/>
            </a:endParaRPr>
          </a:p>
          <a:p>
            <a:pPr algn="just">
              <a:buNone/>
            </a:pPr>
            <a:r>
              <a:rPr lang="en-US" sz="2800" dirty="0" smtClean="0">
                <a:latin typeface="Calibri" pitchFamily="34" charset="0"/>
                <a:cs typeface="Calibri" pitchFamily="34" charset="0"/>
              </a:rPr>
              <a:t> </a:t>
            </a:r>
            <a:endParaRPr lang="en-US" sz="2800" dirty="0">
              <a:latin typeface="Calibri" pitchFamily="34" charset="0"/>
              <a:cs typeface="Calibri" pitchFamily="34" charset="0"/>
            </a:endParaRPr>
          </a:p>
        </p:txBody>
      </p:sp>
      <p:sp>
        <p:nvSpPr>
          <p:cNvPr id="5" name="TextBox 4"/>
          <p:cNvSpPr txBox="1"/>
          <p:nvPr/>
        </p:nvSpPr>
        <p:spPr>
          <a:xfrm>
            <a:off x="2514600" y="609600"/>
            <a:ext cx="3429000" cy="646331"/>
          </a:xfrm>
          <a:prstGeom prst="rect">
            <a:avLst/>
          </a:prstGeom>
          <a:noFill/>
        </p:spPr>
        <p:txBody>
          <a:bodyPr wrap="square" rtlCol="0">
            <a:spAutoFit/>
          </a:bodyPr>
          <a:lstStyle/>
          <a:p>
            <a:r>
              <a:rPr lang="en-US" sz="3600" b="1" dirty="0" smtClean="0">
                <a:solidFill>
                  <a:schemeClr val="tx2"/>
                </a:solidFill>
                <a:latin typeface="+mj-lt"/>
              </a:rPr>
              <a:t>CONCLUSION</a:t>
            </a:r>
            <a:endParaRPr lang="en-US" sz="3600" dirty="0">
              <a:latin typeface="+mj-lt"/>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4419600" cy="515112"/>
          </a:xfrm>
        </p:spPr>
        <p:txBody>
          <a:bodyPr>
            <a:normAutofit/>
          </a:bodyPr>
          <a:lstStyle/>
          <a:p>
            <a:r>
              <a:rPr lang="en-US" sz="2800" b="1" dirty="0" smtClean="0"/>
              <a:t>Direction for future research</a:t>
            </a:r>
            <a:endParaRPr lang="en-US" sz="2800" b="1" dirty="0"/>
          </a:p>
        </p:txBody>
      </p:sp>
      <p:sp>
        <p:nvSpPr>
          <p:cNvPr id="8" name="Content Placeholder 7"/>
          <p:cNvSpPr>
            <a:spLocks noGrp="1"/>
          </p:cNvSpPr>
          <p:nvPr>
            <p:ph idx="1"/>
          </p:nvPr>
        </p:nvSpPr>
        <p:spPr>
          <a:xfrm>
            <a:off x="152400" y="838200"/>
            <a:ext cx="8991600" cy="6019800"/>
          </a:xfrm>
        </p:spPr>
        <p:txBody>
          <a:bodyPr>
            <a:normAutofit fontScale="92500" lnSpcReduction="10000"/>
          </a:bodyPr>
          <a:lstStyle/>
          <a:p>
            <a:pPr>
              <a:buNone/>
            </a:pPr>
            <a:r>
              <a:rPr lang="en-US" sz="3300" dirty="0" smtClean="0">
                <a:latin typeface="+mj-lt"/>
              </a:rPr>
              <a:t>   </a:t>
            </a:r>
          </a:p>
          <a:p>
            <a:pPr algn="just">
              <a:buNone/>
            </a:pPr>
            <a:r>
              <a:rPr lang="en-US" sz="3300" dirty="0" smtClean="0">
                <a:latin typeface="+mj-lt"/>
              </a:rPr>
              <a:t>   </a:t>
            </a:r>
            <a:r>
              <a:rPr lang="en-US" sz="3000" dirty="0" smtClean="0">
                <a:latin typeface="+mj-lt"/>
              </a:rPr>
              <a:t>An article pertaining to burnout was published in Times of India on 24 February 2011</a:t>
            </a:r>
          </a:p>
          <a:p>
            <a:pPr algn="just">
              <a:buNone/>
            </a:pPr>
            <a:r>
              <a:rPr lang="en-US" sz="3000" dirty="0" smtClean="0">
                <a:latin typeface="+mj-lt"/>
              </a:rPr>
              <a:t>  “A  new research suggests that </a:t>
            </a:r>
            <a:r>
              <a:rPr lang="en-US" sz="3000" u="sng" dirty="0" smtClean="0">
                <a:latin typeface="+mj-lt"/>
              </a:rPr>
              <a:t>spit and blood tests can detect burnout before it happens</a:t>
            </a:r>
            <a:r>
              <a:rPr lang="en-US" sz="3000" dirty="0" smtClean="0">
                <a:latin typeface="+mj-lt"/>
              </a:rPr>
              <a:t>” by researchers Sonia </a:t>
            </a:r>
            <a:r>
              <a:rPr lang="en-US" sz="3000" dirty="0" err="1" smtClean="0">
                <a:latin typeface="+mj-lt"/>
              </a:rPr>
              <a:t>Lupien</a:t>
            </a:r>
            <a:r>
              <a:rPr lang="en-US" sz="3000" dirty="0" smtClean="0">
                <a:latin typeface="+mj-lt"/>
              </a:rPr>
              <a:t> and Robert –Paul </a:t>
            </a:r>
            <a:r>
              <a:rPr lang="en-US" sz="3000" dirty="0" err="1" smtClean="0">
                <a:latin typeface="+mj-lt"/>
              </a:rPr>
              <a:t>Juster</a:t>
            </a:r>
            <a:r>
              <a:rPr lang="en-US" sz="3000" dirty="0" smtClean="0">
                <a:latin typeface="+mj-lt"/>
              </a:rPr>
              <a:t> of the University of Montreal.     </a:t>
            </a:r>
          </a:p>
          <a:p>
            <a:pPr algn="just">
              <a:buNone/>
            </a:pPr>
            <a:r>
              <a:rPr lang="en-US" sz="3000" dirty="0" smtClean="0">
                <a:latin typeface="+mj-lt"/>
              </a:rPr>
              <a:t>   The levels of stress hormone </a:t>
            </a:r>
            <a:r>
              <a:rPr lang="en-US" sz="3000" dirty="0" err="1" smtClean="0">
                <a:latin typeface="+mj-lt"/>
              </a:rPr>
              <a:t>cortisol</a:t>
            </a:r>
            <a:r>
              <a:rPr lang="en-US" sz="3000" dirty="0" smtClean="0">
                <a:latin typeface="+mj-lt"/>
              </a:rPr>
              <a:t> are often high in people suffering from depression, while it tends to be low in cases of burnout. </a:t>
            </a:r>
          </a:p>
          <a:p>
            <a:pPr algn="just">
              <a:buNone/>
            </a:pPr>
            <a:r>
              <a:rPr lang="en-US" sz="3000" dirty="0" smtClean="0">
                <a:latin typeface="+mj-lt"/>
              </a:rPr>
              <a:t>   Future research on the phenomenon can attempt to </a:t>
            </a:r>
            <a:r>
              <a:rPr lang="en-US" sz="3000" u="sng" dirty="0" smtClean="0">
                <a:latin typeface="+mj-lt"/>
              </a:rPr>
              <a:t>relate</a:t>
            </a:r>
            <a:r>
              <a:rPr lang="en-US" sz="3000" dirty="0" smtClean="0">
                <a:latin typeface="+mj-lt"/>
              </a:rPr>
              <a:t> </a:t>
            </a:r>
            <a:r>
              <a:rPr lang="en-US" sz="3000" u="sng" dirty="0" smtClean="0">
                <a:latin typeface="+mj-lt"/>
              </a:rPr>
              <a:t>the biochemical profile of an individual with the burnout </a:t>
            </a:r>
            <a:r>
              <a:rPr lang="en-US" sz="3000" dirty="0" smtClean="0">
                <a:latin typeface="+mj-lt"/>
              </a:rPr>
              <a:t>levels which should help in predicting and treating burnout.</a:t>
            </a:r>
          </a:p>
          <a:p>
            <a:pPr>
              <a:buNone/>
            </a:pPr>
            <a:endParaRPr lang="en-US" sz="3000" dirty="0" smtClean="0">
              <a:latin typeface="+mj-lt"/>
            </a:endParaRPr>
          </a:p>
          <a:p>
            <a:endParaRPr lang="en-US" sz="3000" dirty="0">
              <a:latin typeface="+mj-lt"/>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0800" y="838200"/>
            <a:ext cx="6019800" cy="819912"/>
          </a:xfrm>
        </p:spPr>
        <p:txBody>
          <a:bodyPr>
            <a:normAutofit/>
          </a:bodyPr>
          <a:lstStyle/>
          <a:p>
            <a:r>
              <a:rPr lang="en-US" sz="4000" b="1" dirty="0" smtClean="0">
                <a:latin typeface="+mn-lt"/>
              </a:rPr>
              <a:t>MISSION</a:t>
            </a:r>
            <a:endParaRPr lang="en-US" sz="4000" b="1" dirty="0">
              <a:latin typeface="+mn-lt"/>
            </a:endParaRPr>
          </a:p>
        </p:txBody>
      </p:sp>
      <p:sp>
        <p:nvSpPr>
          <p:cNvPr id="3" name="Content Placeholder 2"/>
          <p:cNvSpPr>
            <a:spLocks noGrp="1"/>
          </p:cNvSpPr>
          <p:nvPr>
            <p:ph idx="1"/>
          </p:nvPr>
        </p:nvSpPr>
        <p:spPr>
          <a:xfrm>
            <a:off x="0" y="1752600"/>
            <a:ext cx="9144000" cy="4572000"/>
          </a:xfrm>
        </p:spPr>
        <p:txBody>
          <a:bodyPr>
            <a:normAutofit/>
          </a:bodyPr>
          <a:lstStyle/>
          <a:p>
            <a:pPr>
              <a:buNone/>
            </a:pPr>
            <a:r>
              <a:rPr lang="en-US" sz="2800" kern="0" dirty="0" smtClean="0">
                <a:cs typeface="Times New Roman" pitchFamily="18" charset="0"/>
              </a:rPr>
              <a:t> </a:t>
            </a:r>
          </a:p>
          <a:p>
            <a:pPr algn="just">
              <a:buNone/>
            </a:pPr>
            <a:r>
              <a:rPr lang="en-US" sz="2800" kern="0" dirty="0" smtClean="0">
                <a:cs typeface="Times New Roman" pitchFamily="18" charset="0"/>
              </a:rPr>
              <a:t> </a:t>
            </a:r>
            <a:r>
              <a:rPr lang="en-US" sz="2800" b="1" kern="0" dirty="0" smtClean="0">
                <a:solidFill>
                  <a:schemeClr val="bg2">
                    <a:lumMod val="25000"/>
                  </a:schemeClr>
                </a:solidFill>
                <a:cs typeface="Times New Roman" pitchFamily="18" charset="0"/>
              </a:rPr>
              <a:t>“</a:t>
            </a:r>
            <a:r>
              <a:rPr lang="en-US" sz="2800" b="1" dirty="0" smtClean="0">
                <a:solidFill>
                  <a:schemeClr val="bg2">
                    <a:lumMod val="25000"/>
                  </a:schemeClr>
                </a:solidFill>
                <a:cs typeface="Times New Roman" pitchFamily="18" charset="0"/>
              </a:rPr>
              <a:t>The Jaypee Group is committed to meet the healthcare needs of the population in Noida and the surrounding regions through building Jaypee Medical Centre as a super speciality hospital with advanced healthcare facilities, the latest diagnostic services, and state-of-the-art technology focused on medical specialities that meet the needs of the population.  The Jaypee Medical Centre will be the ultimate choice for  medical care.”</a:t>
            </a:r>
          </a:p>
          <a:p>
            <a:endParaRPr lang="en-US" b="1" dirty="0">
              <a:solidFill>
                <a:schemeClr val="bg2">
                  <a:lumMod val="25000"/>
                </a:schemeClr>
              </a:solidFill>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Grp="1" noChangeAspect="1" noChangeArrowheads="1"/>
          </p:cNvPicPr>
          <p:nvPr>
            <p:ph idx="1"/>
          </p:nvPr>
        </p:nvPicPr>
        <p:blipFill>
          <a:blip r:embed="rId2" cstate="print"/>
          <a:srcRect/>
          <a:stretch>
            <a:fillRect/>
          </a:stretch>
        </p:blipFill>
        <p:spPr bwMode="auto">
          <a:xfrm>
            <a:off x="533400" y="1295401"/>
            <a:ext cx="8153400" cy="4572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458200" cy="6096000"/>
          </a:xfrm>
        </p:spPr>
        <p:txBody>
          <a:bodyPr>
            <a:normAutofit lnSpcReduction="10000"/>
          </a:bodyPr>
          <a:lstStyle/>
          <a:p>
            <a:pPr algn="just"/>
            <a:endParaRPr lang="en-US" sz="2800" dirty="0" smtClean="0">
              <a:latin typeface="+mj-lt"/>
            </a:endParaRPr>
          </a:p>
          <a:p>
            <a:pPr algn="just"/>
            <a:r>
              <a:rPr lang="en-US" sz="2800" dirty="0" smtClean="0">
                <a:latin typeface="+mj-lt"/>
              </a:rPr>
              <a:t>The hospital would be spread over 8.5 lakh sq feet with a 507 bed capacity (ICU beds: 117) and plans to upgrade by another 500 beds in the future</a:t>
            </a:r>
          </a:p>
          <a:p>
            <a:pPr algn="just"/>
            <a:r>
              <a:rPr lang="en-US" sz="2800" kern="0" dirty="0" smtClean="0">
                <a:latin typeface="+mj-lt"/>
                <a:cs typeface="Times New Roman" pitchFamily="18" charset="0"/>
              </a:rPr>
              <a:t>Key Highlights</a:t>
            </a:r>
          </a:p>
          <a:p>
            <a:pPr algn="just">
              <a:buNone/>
            </a:pPr>
            <a:r>
              <a:rPr lang="en-US" sz="2800" kern="0" dirty="0" smtClean="0">
                <a:latin typeface="+mj-lt"/>
                <a:cs typeface="Times New Roman" pitchFamily="18" charset="0"/>
              </a:rPr>
              <a:t>   13 </a:t>
            </a:r>
            <a:r>
              <a:rPr lang="en-US" sz="2800" dirty="0" smtClean="0">
                <a:latin typeface="+mj-lt"/>
              </a:rPr>
              <a:t>modular OT’s, 3 </a:t>
            </a:r>
            <a:r>
              <a:rPr lang="en-US" sz="2800" dirty="0" err="1" smtClean="0">
                <a:latin typeface="+mj-lt"/>
              </a:rPr>
              <a:t>Cath</a:t>
            </a:r>
            <a:r>
              <a:rPr lang="en-US" sz="2800" dirty="0" smtClean="0">
                <a:latin typeface="+mj-lt"/>
              </a:rPr>
              <a:t> labs, Endoscopy Suite, Cardiac Suite, PET CT, MRI, CT , Gamma Camera, Fully automated lab, Ultra Modern Blood Bank, IVF Complex, Linac and Brachy etc </a:t>
            </a:r>
            <a:endParaRPr lang="en-US" sz="2800" kern="0" dirty="0" smtClean="0">
              <a:latin typeface="+mj-lt"/>
              <a:cs typeface="Times New Roman" pitchFamily="18" charset="0"/>
            </a:endParaRPr>
          </a:p>
          <a:p>
            <a:r>
              <a:rPr lang="en-US" sz="2800" kern="0" dirty="0" smtClean="0">
                <a:latin typeface="+mj-lt"/>
                <a:cs typeface="Times New Roman" pitchFamily="18" charset="0"/>
              </a:rPr>
              <a:t>Proposed Nursing School on campus </a:t>
            </a:r>
          </a:p>
          <a:p>
            <a:r>
              <a:rPr lang="en-US" sz="2800" kern="0" dirty="0" smtClean="0">
                <a:latin typeface="+mj-lt"/>
                <a:cs typeface="Times New Roman" pitchFamily="18" charset="0"/>
              </a:rPr>
              <a:t>Would be a LEED Certified building</a:t>
            </a:r>
          </a:p>
          <a:p>
            <a:r>
              <a:rPr lang="en-US" sz="2800" kern="0" dirty="0" smtClean="0">
                <a:latin typeface="+mj-lt"/>
                <a:cs typeface="Times New Roman" pitchFamily="18" charset="0"/>
              </a:rPr>
              <a:t>Would target for  Joint Commission International  accreditation  in first year</a:t>
            </a: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477000"/>
          </a:xfrm>
        </p:spPr>
        <p:txBody>
          <a:bodyPr>
            <a:normAutofit/>
          </a:bodyPr>
          <a:lstStyle/>
          <a:p>
            <a:endParaRPr lang="en-US" sz="2800" dirty="0" smtClean="0">
              <a:latin typeface="+mj-lt"/>
            </a:endParaRPr>
          </a:p>
          <a:p>
            <a:r>
              <a:rPr lang="en-US" sz="2800" dirty="0" smtClean="0">
                <a:latin typeface="+mj-lt"/>
              </a:rPr>
              <a:t>The Jaypee Medical Center will emerge as an international level quality healthcare facility for the residents of the Noida Township, as well as nearby villages, the neighboring areas of Delhi and the National Capital Region</a:t>
            </a:r>
          </a:p>
          <a:p>
            <a:pPr>
              <a:buNone/>
            </a:pPr>
            <a:r>
              <a:rPr lang="en-US" sz="2800" b="1" dirty="0" smtClean="0">
                <a:latin typeface="+mj-lt"/>
              </a:rPr>
              <a:t>    </a:t>
            </a:r>
            <a:r>
              <a:rPr lang="en-US" sz="2800" b="1" dirty="0" err="1" smtClean="0">
                <a:latin typeface="+mj-lt"/>
              </a:rPr>
              <a:t>Centres</a:t>
            </a:r>
            <a:r>
              <a:rPr lang="en-US" sz="2800" b="1" dirty="0" smtClean="0">
                <a:latin typeface="+mj-lt"/>
              </a:rPr>
              <a:t> of Excellence</a:t>
            </a:r>
            <a:r>
              <a:rPr lang="en-US" sz="2800" dirty="0" smtClean="0">
                <a:latin typeface="+mj-lt"/>
              </a:rPr>
              <a:t>:</a:t>
            </a:r>
          </a:p>
          <a:p>
            <a:pPr marL="231775" indent="-231775">
              <a:lnSpc>
                <a:spcPts val="5000"/>
              </a:lnSpc>
              <a:spcBef>
                <a:spcPts val="0"/>
              </a:spcBef>
              <a:buClr>
                <a:schemeClr val="accent1"/>
              </a:buClr>
              <a:buSzPct val="100000"/>
              <a:buFont typeface="Wingdings" pitchFamily="2" charset="2"/>
              <a:buChar char="§"/>
            </a:pPr>
            <a:r>
              <a:rPr lang="en-US" sz="2800" dirty="0" smtClean="0">
                <a:latin typeface="+mj-lt"/>
              </a:rPr>
              <a:t>Cardiology and Cardiac Surgery</a:t>
            </a:r>
          </a:p>
          <a:p>
            <a:pPr marL="231775" indent="-231775">
              <a:lnSpc>
                <a:spcPts val="5000"/>
              </a:lnSpc>
              <a:spcBef>
                <a:spcPts val="0"/>
              </a:spcBef>
              <a:buClr>
                <a:schemeClr val="accent1"/>
              </a:buClr>
              <a:buSzPct val="100000"/>
              <a:buFont typeface="Wingdings" pitchFamily="2" charset="2"/>
              <a:buChar char="§"/>
            </a:pPr>
            <a:r>
              <a:rPr lang="en-US" sz="2800" dirty="0" smtClean="0">
                <a:latin typeface="+mj-lt"/>
              </a:rPr>
              <a:t>Neurology and </a:t>
            </a:r>
            <a:r>
              <a:rPr lang="en-US" sz="2800" dirty="0" err="1" smtClean="0">
                <a:latin typeface="+mj-lt"/>
              </a:rPr>
              <a:t>Neuro</a:t>
            </a:r>
            <a:r>
              <a:rPr lang="en-US" sz="2800" dirty="0" smtClean="0">
                <a:latin typeface="+mj-lt"/>
              </a:rPr>
              <a:t> Surgery</a:t>
            </a:r>
          </a:p>
          <a:p>
            <a:pPr marL="231775" indent="-231775">
              <a:lnSpc>
                <a:spcPts val="5000"/>
              </a:lnSpc>
              <a:spcBef>
                <a:spcPts val="0"/>
              </a:spcBef>
              <a:buClr>
                <a:schemeClr val="accent1"/>
              </a:buClr>
              <a:buSzPct val="100000"/>
              <a:buFont typeface="Wingdings" pitchFamily="2" charset="2"/>
              <a:buChar char="§"/>
            </a:pPr>
            <a:r>
              <a:rPr lang="en-US" sz="2800" dirty="0" smtClean="0">
                <a:latin typeface="+mj-lt"/>
              </a:rPr>
              <a:t>Orthopedics and Joints</a:t>
            </a:r>
          </a:p>
          <a:p>
            <a:pPr marL="231775" indent="-231775">
              <a:lnSpc>
                <a:spcPts val="5000"/>
              </a:lnSpc>
              <a:spcBef>
                <a:spcPts val="0"/>
              </a:spcBef>
              <a:buClr>
                <a:schemeClr val="accent1"/>
              </a:buClr>
              <a:buSzPct val="100000"/>
              <a:buFont typeface="Wingdings" pitchFamily="2" charset="2"/>
              <a:buChar char="§"/>
            </a:pPr>
            <a:r>
              <a:rPr lang="en-US" sz="2800" dirty="0" smtClean="0">
                <a:latin typeface="+mj-lt"/>
              </a:rPr>
              <a:t>Solid Organ Transplant</a:t>
            </a:r>
          </a:p>
          <a:p>
            <a:pPr marL="231775" indent="-231775">
              <a:lnSpc>
                <a:spcPts val="5000"/>
              </a:lnSpc>
              <a:spcBef>
                <a:spcPts val="0"/>
              </a:spcBef>
              <a:buClr>
                <a:schemeClr val="accent1"/>
              </a:buClr>
              <a:buSzPct val="100000"/>
              <a:buFont typeface="Wingdings" pitchFamily="2" charset="2"/>
              <a:buChar char="§"/>
            </a:pPr>
            <a:r>
              <a:rPr lang="en-US" sz="2800" dirty="0" smtClean="0">
                <a:latin typeface="+mj-lt"/>
              </a:rPr>
              <a:t>Minimal invasive surgery</a:t>
            </a:r>
          </a:p>
          <a:p>
            <a:endParaRPr lang="en-US" sz="2800" dirty="0" smtClean="0">
              <a:latin typeface="+mj-lt"/>
            </a:endParaRP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6248400"/>
          </a:xfrm>
        </p:spPr>
        <p:txBody>
          <a:bodyPr>
            <a:normAutofit/>
          </a:bodyPr>
          <a:lstStyle/>
          <a:p>
            <a:pPr marL="231775" indent="-231775">
              <a:lnSpc>
                <a:spcPts val="5000"/>
              </a:lnSpc>
              <a:spcBef>
                <a:spcPts val="0"/>
              </a:spcBef>
              <a:buClr>
                <a:schemeClr val="accent1"/>
              </a:buClr>
              <a:buSzPct val="100000"/>
              <a:buFont typeface="Wingdings" pitchFamily="2" charset="2"/>
              <a:buChar char="§"/>
            </a:pPr>
            <a:r>
              <a:rPr lang="en-US" sz="2800" dirty="0" smtClean="0">
                <a:latin typeface="+mj-lt"/>
              </a:rPr>
              <a:t>Oncology</a:t>
            </a:r>
          </a:p>
          <a:p>
            <a:pPr marL="231775" indent="-231775">
              <a:lnSpc>
                <a:spcPts val="5000"/>
              </a:lnSpc>
              <a:spcBef>
                <a:spcPts val="0"/>
              </a:spcBef>
              <a:buClr>
                <a:schemeClr val="accent1"/>
              </a:buClr>
              <a:buSzPct val="100000"/>
              <a:buFont typeface="Wingdings" pitchFamily="2" charset="2"/>
              <a:buChar char="§"/>
            </a:pPr>
            <a:r>
              <a:rPr lang="en-US" sz="2800" dirty="0" smtClean="0">
                <a:latin typeface="+mj-lt"/>
              </a:rPr>
              <a:t>And more…</a:t>
            </a:r>
          </a:p>
          <a:p>
            <a:pPr marL="231775" indent="-231775">
              <a:lnSpc>
                <a:spcPts val="5000"/>
              </a:lnSpc>
              <a:spcBef>
                <a:spcPts val="0"/>
              </a:spcBef>
              <a:buClr>
                <a:schemeClr val="accent1"/>
              </a:buClr>
              <a:buSzPct val="100000"/>
              <a:buNone/>
            </a:pPr>
            <a:r>
              <a:rPr lang="en-US" sz="2800" b="1" dirty="0" smtClean="0">
                <a:latin typeface="+mj-lt"/>
              </a:rPr>
              <a:t>  Specialties and Super Specialties</a:t>
            </a:r>
            <a:endParaRPr lang="en-US" sz="2800" dirty="0" smtClean="0">
              <a:latin typeface="+mj-lt"/>
            </a:endParaRPr>
          </a:p>
          <a:p>
            <a:pPr marL="231775" indent="-231775">
              <a:lnSpc>
                <a:spcPts val="5000"/>
              </a:lnSpc>
              <a:spcBef>
                <a:spcPts val="0"/>
              </a:spcBef>
              <a:buClr>
                <a:schemeClr val="accent1"/>
              </a:buClr>
              <a:buSzPct val="100000"/>
              <a:buFont typeface="Wingdings" pitchFamily="2" charset="2"/>
              <a:buChar char="§"/>
            </a:pPr>
            <a:r>
              <a:rPr lang="en-US" sz="2800" dirty="0" smtClean="0">
                <a:latin typeface="+mj-lt"/>
              </a:rPr>
              <a:t>Critical Care Medicine  &amp; Trauma</a:t>
            </a:r>
          </a:p>
          <a:p>
            <a:pPr marL="231775" indent="-231775">
              <a:lnSpc>
                <a:spcPts val="5000"/>
              </a:lnSpc>
              <a:spcBef>
                <a:spcPts val="0"/>
              </a:spcBef>
              <a:buClr>
                <a:schemeClr val="accent1"/>
              </a:buClr>
              <a:buSzPct val="100000"/>
              <a:buFont typeface="Wingdings" pitchFamily="2" charset="2"/>
              <a:buChar char="§"/>
            </a:pPr>
            <a:r>
              <a:rPr lang="en-US" sz="2800" dirty="0" smtClean="0">
                <a:latin typeface="+mj-lt"/>
              </a:rPr>
              <a:t>Mother &amp; Child Care</a:t>
            </a:r>
          </a:p>
          <a:p>
            <a:pPr marL="231775" indent="-231775">
              <a:lnSpc>
                <a:spcPts val="5000"/>
              </a:lnSpc>
              <a:spcBef>
                <a:spcPts val="0"/>
              </a:spcBef>
              <a:buClr>
                <a:schemeClr val="accent1"/>
              </a:buClr>
              <a:buSzPct val="100000"/>
              <a:buFont typeface="Wingdings" pitchFamily="2" charset="2"/>
              <a:buChar char="§"/>
            </a:pPr>
            <a:r>
              <a:rPr lang="en-US" sz="2800" dirty="0" smtClean="0">
                <a:latin typeface="+mj-lt"/>
              </a:rPr>
              <a:t>Gastroenterology &amp; GI Surgery</a:t>
            </a:r>
          </a:p>
          <a:p>
            <a:pPr marL="225425" indent="-225425">
              <a:lnSpc>
                <a:spcPts val="5000"/>
              </a:lnSpc>
              <a:spcBef>
                <a:spcPts val="0"/>
              </a:spcBef>
              <a:buClr>
                <a:schemeClr val="accent1"/>
              </a:buClr>
              <a:buSzPct val="100000"/>
              <a:buFont typeface="Wingdings" pitchFamily="2" charset="2"/>
              <a:buChar char="§"/>
            </a:pPr>
            <a:r>
              <a:rPr lang="en-US" sz="2800" dirty="0" smtClean="0">
                <a:latin typeface="+mj-lt"/>
              </a:rPr>
              <a:t>Internal Medicine &amp; General Surgery</a:t>
            </a:r>
          </a:p>
          <a:p>
            <a:pPr marL="225425" indent="-225425">
              <a:lnSpc>
                <a:spcPts val="5000"/>
              </a:lnSpc>
              <a:spcBef>
                <a:spcPts val="0"/>
              </a:spcBef>
              <a:buClr>
                <a:schemeClr val="accent1"/>
              </a:buClr>
              <a:buSzPct val="100000"/>
              <a:buFont typeface="Wingdings" pitchFamily="2" charset="2"/>
              <a:buChar char="§"/>
            </a:pPr>
            <a:r>
              <a:rPr lang="en-US" sz="2800" dirty="0" smtClean="0">
                <a:latin typeface="+mj-lt"/>
              </a:rPr>
              <a:t>Endocrinology</a:t>
            </a:r>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867400"/>
          </a:xfrm>
        </p:spPr>
        <p:txBody>
          <a:bodyPr>
            <a:normAutofit/>
          </a:bodyPr>
          <a:lstStyle/>
          <a:p>
            <a:pPr marL="225425" indent="-225425">
              <a:lnSpc>
                <a:spcPts val="5000"/>
              </a:lnSpc>
              <a:spcBef>
                <a:spcPts val="0"/>
              </a:spcBef>
              <a:buClr>
                <a:schemeClr val="accent1"/>
              </a:buClr>
              <a:buSzPct val="100000"/>
              <a:buFont typeface="Wingdings" pitchFamily="2" charset="2"/>
              <a:buChar char="§"/>
            </a:pPr>
            <a:r>
              <a:rPr lang="en-US" sz="2800" dirty="0" smtClean="0">
                <a:latin typeface="+mj-lt"/>
              </a:rPr>
              <a:t>Rheumatology</a:t>
            </a:r>
          </a:p>
          <a:p>
            <a:pPr marL="225425" indent="-225425">
              <a:lnSpc>
                <a:spcPts val="5000"/>
              </a:lnSpc>
              <a:spcBef>
                <a:spcPts val="0"/>
              </a:spcBef>
              <a:buClr>
                <a:schemeClr val="accent1"/>
              </a:buClr>
              <a:buSzPct val="100000"/>
              <a:buFont typeface="Wingdings" pitchFamily="2" charset="2"/>
              <a:buChar char="§"/>
            </a:pPr>
            <a:r>
              <a:rPr lang="en-US" sz="2800" dirty="0" smtClean="0">
                <a:latin typeface="+mj-lt"/>
              </a:rPr>
              <a:t>Urology &amp; Nephrology</a:t>
            </a:r>
          </a:p>
          <a:p>
            <a:pPr marL="231775" indent="-231775">
              <a:lnSpc>
                <a:spcPts val="5000"/>
              </a:lnSpc>
              <a:spcBef>
                <a:spcPts val="0"/>
              </a:spcBef>
              <a:buClr>
                <a:schemeClr val="accent1"/>
              </a:buClr>
              <a:buSzPct val="100000"/>
              <a:buFont typeface="Wingdings" pitchFamily="2" charset="2"/>
              <a:buChar char="§"/>
            </a:pPr>
            <a:r>
              <a:rPr lang="en-US" sz="2800" dirty="0" smtClean="0">
                <a:latin typeface="+mj-lt"/>
              </a:rPr>
              <a:t>Physical Medicine &amp; Rehabilitation Services</a:t>
            </a:r>
          </a:p>
          <a:p>
            <a:pPr marL="225425" indent="-225425">
              <a:lnSpc>
                <a:spcPts val="5000"/>
              </a:lnSpc>
              <a:spcBef>
                <a:spcPts val="0"/>
              </a:spcBef>
              <a:buClr>
                <a:schemeClr val="accent1"/>
              </a:buClr>
              <a:buSzPct val="100000"/>
              <a:buFont typeface="Wingdings" pitchFamily="2" charset="2"/>
              <a:buChar char="§"/>
            </a:pPr>
            <a:r>
              <a:rPr lang="en-US" sz="2800" dirty="0" smtClean="0">
                <a:latin typeface="+mj-lt"/>
              </a:rPr>
              <a:t>Advanced Diagnostics-Lab Medicine/Radio Imaging/Transfusion Medicine</a:t>
            </a:r>
          </a:p>
          <a:p>
            <a:pPr marL="225425" indent="-225425">
              <a:lnSpc>
                <a:spcPts val="5000"/>
              </a:lnSpc>
              <a:spcBef>
                <a:spcPts val="0"/>
              </a:spcBef>
              <a:buClr>
                <a:schemeClr val="accent1"/>
              </a:buClr>
              <a:buSzPct val="100000"/>
              <a:buFont typeface="Wingdings" pitchFamily="2" charset="2"/>
              <a:buChar char="§"/>
            </a:pPr>
            <a:r>
              <a:rPr lang="en-US" sz="2800" dirty="0" smtClean="0">
                <a:latin typeface="+mj-lt"/>
              </a:rPr>
              <a:t>Aesthetic Medicine Centre </a:t>
            </a:r>
          </a:p>
          <a:p>
            <a:pPr marL="225425" indent="-225425">
              <a:lnSpc>
                <a:spcPts val="5000"/>
              </a:lnSpc>
              <a:spcBef>
                <a:spcPts val="0"/>
              </a:spcBef>
              <a:buClr>
                <a:schemeClr val="accent1"/>
              </a:buClr>
              <a:buSzPct val="100000"/>
              <a:buFont typeface="Wingdings" pitchFamily="2" charset="2"/>
              <a:buChar char="§"/>
            </a:pPr>
            <a:r>
              <a:rPr lang="en-US" sz="2800" dirty="0" smtClean="0">
                <a:latin typeface="+mj-lt"/>
              </a:rPr>
              <a:t>Behavioral Science</a:t>
            </a:r>
          </a:p>
          <a:p>
            <a:pPr marL="225425" indent="-225425">
              <a:lnSpc>
                <a:spcPts val="5000"/>
              </a:lnSpc>
              <a:spcBef>
                <a:spcPts val="0"/>
              </a:spcBef>
              <a:buClr>
                <a:schemeClr val="accent1"/>
              </a:buClr>
              <a:buSzPct val="100000"/>
              <a:buFont typeface="Wingdings" pitchFamily="2" charset="2"/>
              <a:buChar char="§"/>
            </a:pPr>
            <a:r>
              <a:rPr lang="en-US" sz="2800" dirty="0" smtClean="0">
                <a:latin typeface="+mj-lt"/>
              </a:rPr>
              <a:t>And many more…</a:t>
            </a:r>
          </a:p>
          <a:p>
            <a:pPr marL="225425" indent="-225425">
              <a:lnSpc>
                <a:spcPts val="5000"/>
              </a:lnSpc>
              <a:spcBef>
                <a:spcPts val="0"/>
              </a:spcBef>
              <a:buClr>
                <a:schemeClr val="accent1"/>
              </a:buClr>
              <a:buSzPct val="100000"/>
              <a:buFont typeface="Wingdings" pitchFamily="2" charset="2"/>
              <a:buChar char="§"/>
            </a:pPr>
            <a:endParaRPr lang="en-US" sz="2800" dirty="0" smtClean="0">
              <a:latin typeface="+mj-lt"/>
            </a:endParaRPr>
          </a:p>
          <a:p>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3239</TotalTime>
  <Words>2229</Words>
  <Application>Microsoft Office PowerPoint</Application>
  <PresentationFormat>On-screen Show (4:3)</PresentationFormat>
  <Paragraphs>356</Paragraphs>
  <Slides>50</Slides>
  <Notes>0</Notes>
  <HiddenSlides>0</HiddenSlides>
  <MMClips>0</MMClips>
  <ScaleCrop>false</ScaleCrop>
  <HeadingPairs>
    <vt:vector size="4" baseType="variant">
      <vt:variant>
        <vt:lpstr>Theme</vt:lpstr>
      </vt:variant>
      <vt:variant>
        <vt:i4>1</vt:i4>
      </vt:variant>
      <vt:variant>
        <vt:lpstr>Slide Titles</vt:lpstr>
      </vt:variant>
      <vt:variant>
        <vt:i4>50</vt:i4>
      </vt:variant>
    </vt:vector>
  </HeadingPairs>
  <TitlesOfParts>
    <vt:vector size="51" baseType="lpstr">
      <vt:lpstr>Flow</vt:lpstr>
      <vt:lpstr>PREVALENCE OF BURNOUT AMONGST DOCTORS</vt:lpstr>
      <vt:lpstr>Slide 2</vt:lpstr>
      <vt:lpstr>Slide 3</vt:lpstr>
      <vt:lpstr>                   VISION </vt:lpstr>
      <vt:lpstr>MISSION</vt:lpstr>
      <vt:lpstr>Slide 6</vt:lpstr>
      <vt:lpstr>Slide 7</vt:lpstr>
      <vt:lpstr>Slide 8</vt:lpstr>
      <vt:lpstr>Slide 9</vt:lpstr>
      <vt:lpstr>  A descriptive study to measure the prevalence of burnout amongst doctors of private and government hospitals in Delhi</vt:lpstr>
      <vt:lpstr>Slide 11</vt:lpstr>
      <vt:lpstr>Slide 12</vt:lpstr>
      <vt:lpstr>Slide 13</vt:lpstr>
      <vt:lpstr>Slide 14</vt:lpstr>
      <vt:lpstr>Slide 15</vt:lpstr>
      <vt:lpstr>Slide 16</vt:lpstr>
      <vt:lpstr>                    METHODOLOGY</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Designation of the respondents:</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RECOMMENDATIONS</vt:lpstr>
      <vt:lpstr>Slide 45</vt:lpstr>
      <vt:lpstr>Slide 46</vt:lpstr>
      <vt:lpstr>Slide 47</vt:lpstr>
      <vt:lpstr>Slide 48</vt:lpstr>
      <vt:lpstr>Direction for future research</vt:lpstr>
      <vt:lpstr>Slide 50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Burnout Amongst doctors</dc:title>
  <dc:creator>Neha.dang</dc:creator>
  <cp:lastModifiedBy>iihmr</cp:lastModifiedBy>
  <cp:revision>299</cp:revision>
  <dcterms:created xsi:type="dcterms:W3CDTF">2012-04-21T06:56:34Z</dcterms:created>
  <dcterms:modified xsi:type="dcterms:W3CDTF">2012-05-01T09:19:52Z</dcterms:modified>
</cp:coreProperties>
</file>