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78" r:id="rId2"/>
    <p:sldId id="280" r:id="rId3"/>
    <p:sldId id="281" r:id="rId4"/>
    <p:sldId id="282" r:id="rId5"/>
    <p:sldId id="285" r:id="rId6"/>
    <p:sldId id="286" r:id="rId7"/>
    <p:sldId id="283" r:id="rId8"/>
    <p:sldId id="256" r:id="rId9"/>
    <p:sldId id="264" r:id="rId10"/>
    <p:sldId id="270" r:id="rId11"/>
    <p:sldId id="263" r:id="rId12"/>
    <p:sldId id="258" r:id="rId13"/>
    <p:sldId id="269" r:id="rId14"/>
    <p:sldId id="287" r:id="rId15"/>
    <p:sldId id="288" r:id="rId16"/>
    <p:sldId id="289" r:id="rId17"/>
    <p:sldId id="293" r:id="rId18"/>
    <p:sldId id="294" r:id="rId19"/>
    <p:sldId id="295" r:id="rId20"/>
    <p:sldId id="290" r:id="rId21"/>
    <p:sldId id="291" r:id="rId22"/>
    <p:sldId id="271" r:id="rId23"/>
    <p:sldId id="292" r:id="rId24"/>
    <p:sldId id="272" r:id="rId25"/>
    <p:sldId id="274" r:id="rId26"/>
    <p:sldId id="275" r:id="rId27"/>
    <p:sldId id="284" r:id="rId28"/>
    <p:sldId id="27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hish.joshi\AppData\Local\Microsoft\Windows\Temporary%20Internet%20Files\Low\Content.IE5\4IFT8KH6\Anjali_Excel_sheet_2012,_final%5b1%5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Frequency, (%) of websites with maximum</a:t>
            </a:r>
            <a:r>
              <a:rPr lang="en-US" baseline="0"/>
              <a:t> number of National Health Programs in India</a:t>
            </a:r>
            <a:endParaRPr lang="en-US"/>
          </a:p>
        </c:rich>
      </c:tx>
      <c:layout/>
    </c:title>
    <c:plotArea>
      <c:layout/>
      <c:barChart>
        <c:barDir val="col"/>
        <c:grouping val="clustered"/>
        <c:ser>
          <c:idx val="0"/>
          <c:order val="0"/>
          <c:tx>
            <c:strRef>
              <c:f>Sheet2!$D$26</c:f>
              <c:strCache>
                <c:ptCount val="1"/>
                <c:pt idx="0">
                  <c:v>Frequency, (%)</c:v>
                </c:pt>
              </c:strCache>
            </c:strRef>
          </c:tx>
          <c:dLbls>
            <c:txPr>
              <a:bodyPr/>
              <a:lstStyle/>
              <a:p>
                <a:pPr>
                  <a:defRPr sz="1100">
                    <a:latin typeface="Arial" pitchFamily="34" charset="0"/>
                    <a:cs typeface="Arial" pitchFamily="34" charset="0"/>
                  </a:defRPr>
                </a:pPr>
                <a:endParaRPr lang="en-US"/>
              </a:p>
            </c:txPr>
            <c:showVal val="1"/>
          </c:dLbls>
          <c:cat>
            <c:strRef>
              <c:f>Sheet2!$C$27:$C$35</c:f>
              <c:strCache>
                <c:ptCount val="9"/>
                <c:pt idx="0">
                  <c:v>NPCB</c:v>
                </c:pt>
                <c:pt idx="1">
                  <c:v>NIDDCP</c:v>
                </c:pt>
                <c:pt idx="2">
                  <c:v>NRHM</c:v>
                </c:pt>
                <c:pt idx="3">
                  <c:v>RCHP</c:v>
                </c:pt>
                <c:pt idx="4">
                  <c:v>NMHP</c:v>
                </c:pt>
                <c:pt idx="5">
                  <c:v>NLEP</c:v>
                </c:pt>
                <c:pt idx="6">
                  <c:v>NACP</c:v>
                </c:pt>
                <c:pt idx="7">
                  <c:v>RNTP</c:v>
                </c:pt>
                <c:pt idx="8">
                  <c:v>NVBDCP</c:v>
                </c:pt>
              </c:strCache>
            </c:strRef>
          </c:cat>
          <c:val>
            <c:numRef>
              <c:f>Sheet2!$D$27:$D$35</c:f>
              <c:numCache>
                <c:formatCode>General</c:formatCode>
                <c:ptCount val="9"/>
                <c:pt idx="0">
                  <c:v>18.75</c:v>
                </c:pt>
                <c:pt idx="1">
                  <c:v>18.75</c:v>
                </c:pt>
                <c:pt idx="2">
                  <c:v>25</c:v>
                </c:pt>
                <c:pt idx="3">
                  <c:v>31.25</c:v>
                </c:pt>
                <c:pt idx="4">
                  <c:v>31.25</c:v>
                </c:pt>
                <c:pt idx="5">
                  <c:v>43.75</c:v>
                </c:pt>
                <c:pt idx="6">
                  <c:v>50</c:v>
                </c:pt>
                <c:pt idx="7">
                  <c:v>50</c:v>
                </c:pt>
                <c:pt idx="8">
                  <c:v>62.5</c:v>
                </c:pt>
              </c:numCache>
            </c:numRef>
          </c:val>
        </c:ser>
        <c:dLbls>
          <c:showVal val="1"/>
        </c:dLbls>
        <c:overlap val="-25"/>
        <c:axId val="76333056"/>
        <c:axId val="76334592"/>
      </c:barChart>
      <c:catAx>
        <c:axId val="76333056"/>
        <c:scaling>
          <c:orientation val="minMax"/>
        </c:scaling>
        <c:axPos val="b"/>
        <c:majorTickMark val="none"/>
        <c:tickLblPos val="nextTo"/>
        <c:txPr>
          <a:bodyPr/>
          <a:lstStyle/>
          <a:p>
            <a:pPr>
              <a:defRPr sz="1100">
                <a:latin typeface="Arial" pitchFamily="34" charset="0"/>
                <a:cs typeface="Arial" pitchFamily="34" charset="0"/>
              </a:defRPr>
            </a:pPr>
            <a:endParaRPr lang="en-US"/>
          </a:p>
        </c:txPr>
        <c:crossAx val="76334592"/>
        <c:crosses val="autoZero"/>
        <c:auto val="1"/>
        <c:lblAlgn val="ctr"/>
        <c:lblOffset val="100"/>
      </c:catAx>
      <c:valAx>
        <c:axId val="76334592"/>
        <c:scaling>
          <c:orientation val="minMax"/>
        </c:scaling>
        <c:delete val="1"/>
        <c:axPos val="l"/>
        <c:numFmt formatCode="General" sourceLinked="1"/>
        <c:tickLblPos val="none"/>
        <c:crossAx val="76333056"/>
        <c:crosses val="autoZero"/>
        <c:crossBetween val="between"/>
      </c:valAx>
    </c:plotArea>
    <c:legend>
      <c:legendPos val="t"/>
      <c:layout>
        <c:manualLayout>
          <c:xMode val="edge"/>
          <c:yMode val="edge"/>
          <c:x val="8.5488631068308726E-3"/>
          <c:y val="0.34710666375036636"/>
          <c:w val="0.18330078694136384"/>
          <c:h val="7.1877380312624126E-2"/>
        </c:manualLayout>
      </c:layout>
      <c:txPr>
        <a:bodyPr/>
        <a:lstStyle/>
        <a:p>
          <a:pPr>
            <a:defRPr sz="1100">
              <a:latin typeface="Arial" pitchFamily="34" charset="0"/>
              <a:cs typeface="Arial" pitchFamily="34" charset="0"/>
            </a:defRPr>
          </a:pPr>
          <a:endParaRPr lang="en-US"/>
        </a:p>
      </c:txPr>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0E0A7E-B95B-45B4-96CD-03A240EA99E9}" type="datetimeFigureOut">
              <a:rPr lang="en-US" smtClean="0"/>
              <a:pPr/>
              <a:t>17-May-12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6B8C8B-2F39-4B0E-AC8D-85A62D187A5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1019D19-F5A2-43E3-8DB6-B4327F2968E7}"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C9601E-0579-4B17-9D71-FF87E8D695EB}" type="datetimeFigureOut">
              <a:rPr lang="en-US" smtClean="0"/>
              <a:pPr/>
              <a:t>17-May-12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C9601E-0579-4B17-9D71-FF87E8D695EB}" type="datetimeFigureOut">
              <a:rPr lang="en-US" smtClean="0"/>
              <a:pPr/>
              <a:t>17-May-12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C9601E-0579-4B17-9D71-FF87E8D695EB}" type="datetimeFigureOut">
              <a:rPr lang="en-US" smtClean="0"/>
              <a:pPr/>
              <a:t>17-May-12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C9601E-0579-4B17-9D71-FF87E8D695EB}" type="datetimeFigureOut">
              <a:rPr lang="en-US" smtClean="0"/>
              <a:pPr/>
              <a:t>17-May-12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C9601E-0579-4B17-9D71-FF87E8D695EB}" type="datetimeFigureOut">
              <a:rPr lang="en-US" smtClean="0"/>
              <a:pPr/>
              <a:t>17-May-12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C9601E-0579-4B17-9D71-FF87E8D695EB}" type="datetimeFigureOut">
              <a:rPr lang="en-US" smtClean="0"/>
              <a:pPr/>
              <a:t>17-May-12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C9601E-0579-4B17-9D71-FF87E8D695EB}" type="datetimeFigureOut">
              <a:rPr lang="en-US" smtClean="0"/>
              <a:pPr/>
              <a:t>17-May-12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C9601E-0579-4B17-9D71-FF87E8D695EB}" type="datetimeFigureOut">
              <a:rPr lang="en-US" smtClean="0"/>
              <a:pPr/>
              <a:t>17-May-12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9601E-0579-4B17-9D71-FF87E8D695EB}" type="datetimeFigureOut">
              <a:rPr lang="en-US" smtClean="0"/>
              <a:pPr/>
              <a:t>17-May-12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C9601E-0579-4B17-9D71-FF87E8D695EB}" type="datetimeFigureOut">
              <a:rPr lang="en-US" smtClean="0"/>
              <a:pPr/>
              <a:t>17-May-12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C9601E-0579-4B17-9D71-FF87E8D695EB}" type="datetimeFigureOut">
              <a:rPr lang="en-US" smtClean="0"/>
              <a:pPr/>
              <a:t>17-May-12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479BC-FB11-45E3-BCD3-C9B1DCC1667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9601E-0579-4B17-9D71-FF87E8D695EB}" type="datetimeFigureOut">
              <a:rPr lang="en-US" smtClean="0"/>
              <a:pPr/>
              <a:t>17-May-12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479BC-FB11-45E3-BCD3-C9B1DCC166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spub.com/journal/the-internet-journal-of-medical-informatics/volume-1-number-2/how-the-public-access-health-information-on-the-internet-a-study-involving-public-internet-access-points.html" TargetMode="External"/><Relationship Id="rId2" Type="http://schemas.openxmlformats.org/officeDocument/2006/relationships/hyperlink" Target="http://bmj.com/cgi/content/full/324/7337/573?view=full&amp;pmid=11884321" TargetMode="External"/><Relationship Id="rId1" Type="http://schemas.openxmlformats.org/officeDocument/2006/relationships/slideLayout" Target="../slideLayouts/slideLayout2.xml"/><Relationship Id="rId5" Type="http://schemas.openxmlformats.org/officeDocument/2006/relationships/hyperlink" Target="http://www.ahcpr.gov/data/infoqual.htm" TargetMode="External"/><Relationship Id="rId4" Type="http://schemas.openxmlformats.org/officeDocument/2006/relationships/hyperlink" Target="http://www.jamia.org/cgi/content/full/9/1/73"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bizmba.com/directo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ewinternet.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p:cNvSpPr>
            <a:spLocks noGrp="1"/>
          </p:cNvSpPr>
          <p:nvPr>
            <p:ph type="subTitle" idx="1"/>
          </p:nvPr>
        </p:nvSpPr>
        <p:spPr>
          <a:xfrm>
            <a:off x="457200" y="1371600"/>
            <a:ext cx="8153400" cy="5105400"/>
          </a:xfrm>
        </p:spPr>
        <p:txBody>
          <a:bodyPr>
            <a:normAutofit fontScale="77500" lnSpcReduction="20000"/>
          </a:bodyPr>
          <a:lstStyle/>
          <a:p>
            <a:r>
              <a:rPr lang="en-US" dirty="0" smtClean="0">
                <a:solidFill>
                  <a:schemeClr val="tx1"/>
                </a:solidFill>
              </a:rPr>
              <a:t>Internship  and Dissertation report submitted</a:t>
            </a:r>
          </a:p>
          <a:p>
            <a:endParaRPr lang="en-US" dirty="0" smtClean="0">
              <a:solidFill>
                <a:schemeClr val="tx1"/>
              </a:solidFill>
            </a:endParaRPr>
          </a:p>
          <a:p>
            <a:r>
              <a:rPr lang="en-US" dirty="0" smtClean="0">
                <a:solidFill>
                  <a:schemeClr val="tx1"/>
                </a:solidFill>
              </a:rPr>
              <a:t>By</a:t>
            </a:r>
          </a:p>
          <a:p>
            <a:endParaRPr lang="en-US" dirty="0" smtClean="0">
              <a:solidFill>
                <a:schemeClr val="tx1"/>
              </a:solidFill>
            </a:endParaRPr>
          </a:p>
          <a:p>
            <a:r>
              <a:rPr lang="en-US" dirty="0" smtClean="0">
                <a:solidFill>
                  <a:schemeClr val="tx1"/>
                </a:solidFill>
              </a:rPr>
              <a:t>Dr. Anjali Nanda</a:t>
            </a:r>
          </a:p>
          <a:p>
            <a:r>
              <a:rPr lang="en-US" dirty="0" smtClean="0">
                <a:solidFill>
                  <a:schemeClr val="tx1"/>
                </a:solidFill>
              </a:rPr>
              <a:t>PG/06/002</a:t>
            </a:r>
          </a:p>
          <a:p>
            <a:r>
              <a:rPr lang="en-US" dirty="0" smtClean="0">
                <a:solidFill>
                  <a:schemeClr val="tx1"/>
                </a:solidFill>
              </a:rPr>
              <a:t>Health IT </a:t>
            </a:r>
          </a:p>
          <a:p>
            <a:endParaRPr lang="en-US" dirty="0" smtClean="0">
              <a:solidFill>
                <a:schemeClr val="tx1"/>
              </a:solidFill>
            </a:endParaRPr>
          </a:p>
          <a:p>
            <a:r>
              <a:rPr lang="en-US" dirty="0" smtClean="0">
                <a:solidFill>
                  <a:schemeClr val="tx1"/>
                </a:solidFill>
              </a:rPr>
              <a:t> </a:t>
            </a:r>
          </a:p>
          <a:p>
            <a:endParaRPr lang="en-US" sz="2300" dirty="0" smtClean="0">
              <a:solidFill>
                <a:schemeClr val="tx1"/>
              </a:solidFill>
              <a:latin typeface="Arial" pitchFamily="34" charset="0"/>
              <a:cs typeface="Arial" pitchFamily="34" charset="0"/>
            </a:endParaRPr>
          </a:p>
          <a:p>
            <a:endParaRPr lang="en-US" sz="2300" dirty="0" smtClean="0">
              <a:solidFill>
                <a:schemeClr val="tx1"/>
              </a:solidFill>
              <a:latin typeface="Arial" pitchFamily="34" charset="0"/>
              <a:cs typeface="Arial" pitchFamily="34" charset="0"/>
            </a:endParaRPr>
          </a:p>
          <a:p>
            <a:endParaRPr lang="en-US" sz="2300" dirty="0" smtClean="0">
              <a:solidFill>
                <a:schemeClr val="tx1"/>
              </a:solidFill>
              <a:latin typeface="Arial" pitchFamily="34" charset="0"/>
              <a:cs typeface="Arial" pitchFamily="34" charset="0"/>
            </a:endParaRPr>
          </a:p>
          <a:p>
            <a:r>
              <a:rPr lang="en-US" sz="2300" dirty="0" smtClean="0">
                <a:solidFill>
                  <a:schemeClr val="tx1"/>
                </a:solidFill>
                <a:latin typeface="Arial" pitchFamily="34" charset="0"/>
                <a:cs typeface="Arial" pitchFamily="34" charset="0"/>
              </a:rPr>
              <a:t>International Institute of Health Management Research</a:t>
            </a:r>
          </a:p>
          <a:p>
            <a:r>
              <a:rPr lang="en-US" sz="2300" dirty="0" smtClean="0">
                <a:solidFill>
                  <a:schemeClr val="tx1"/>
                </a:solidFill>
                <a:latin typeface="Times New Roman" pitchFamily="18" charset="0"/>
                <a:cs typeface="Times New Roman" pitchFamily="18" charset="0"/>
              </a:rPr>
              <a:t>New Delhi -110075</a:t>
            </a:r>
          </a:p>
          <a:p>
            <a:r>
              <a:rPr lang="en-US" sz="2300" dirty="0" smtClean="0">
                <a:solidFill>
                  <a:schemeClr val="tx1"/>
                </a:solidFill>
                <a:latin typeface="Times New Roman" pitchFamily="18" charset="0"/>
                <a:cs typeface="Times New Roman" pitchFamily="18" charset="0"/>
              </a:rPr>
              <a:t>1</a:t>
            </a:r>
            <a:r>
              <a:rPr lang="en-US" sz="2300" baseline="30000" dirty="0" smtClean="0">
                <a:solidFill>
                  <a:schemeClr val="tx1"/>
                </a:solidFill>
                <a:latin typeface="Times New Roman" pitchFamily="18" charset="0"/>
                <a:cs typeface="Times New Roman" pitchFamily="18" charset="0"/>
              </a:rPr>
              <a:t>st</a:t>
            </a:r>
            <a:r>
              <a:rPr lang="en-US" sz="2300" dirty="0" smtClean="0">
                <a:solidFill>
                  <a:schemeClr val="tx1"/>
                </a:solidFill>
                <a:latin typeface="Times New Roman" pitchFamily="18" charset="0"/>
                <a:cs typeface="Times New Roman" pitchFamily="18" charset="0"/>
              </a:rPr>
              <a:t> May 2012</a:t>
            </a:r>
          </a:p>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3" name="Picture 12"/>
          <p:cNvPicPr/>
          <p:nvPr/>
        </p:nvPicPr>
        <p:blipFill>
          <a:blip r:embed="rId2" cstate="print"/>
          <a:srcRect/>
          <a:stretch>
            <a:fillRect/>
          </a:stretch>
        </p:blipFill>
        <p:spPr bwMode="auto">
          <a:xfrm>
            <a:off x="3429000" y="4343400"/>
            <a:ext cx="2362200" cy="890905"/>
          </a:xfrm>
          <a:prstGeom prst="rect">
            <a:avLst/>
          </a:prstGeom>
          <a:noFill/>
          <a:ln w="9525">
            <a:noFill/>
            <a:miter lim="800000"/>
            <a:headEnd/>
            <a:tailEnd/>
          </a:ln>
        </p:spPr>
      </p:pic>
      <p:sp>
        <p:nvSpPr>
          <p:cNvPr id="36865" name="Rectangle 1"/>
          <p:cNvSpPr>
            <a:spLocks noChangeArrowheads="1"/>
          </p:cNvSpPr>
          <p:nvPr/>
        </p:nvSpPr>
        <p:spPr bwMode="auto">
          <a:xfrm>
            <a:off x="0" y="615553"/>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Post-Graduate Diploma in Health and Hospital Management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685800"/>
            <a:ext cx="7024688" cy="762000"/>
          </a:xfrm>
        </p:spPr>
        <p:txBody>
          <a:bodyPr/>
          <a:lstStyle/>
          <a:p>
            <a:r>
              <a:rPr lang="en-US" b="1" smtClean="0"/>
              <a:t>Methodology</a:t>
            </a:r>
            <a:endParaRPr lang="en-US" smtClean="0"/>
          </a:p>
        </p:txBody>
      </p:sp>
      <p:sp>
        <p:nvSpPr>
          <p:cNvPr id="12291" name="Content Placeholder 2"/>
          <p:cNvSpPr>
            <a:spLocks noGrp="1"/>
          </p:cNvSpPr>
          <p:nvPr>
            <p:ph idx="1"/>
          </p:nvPr>
        </p:nvSpPr>
        <p:spPr>
          <a:xfrm>
            <a:off x="685800" y="1524000"/>
            <a:ext cx="7848600" cy="4876800"/>
          </a:xfrm>
        </p:spPr>
        <p:txBody>
          <a:bodyPr>
            <a:normAutofit lnSpcReduction="10000"/>
          </a:bodyPr>
          <a:lstStyle/>
          <a:p>
            <a:pPr algn="just"/>
            <a:r>
              <a:rPr lang="en-US" sz="2400" b="1" dirty="0" smtClean="0"/>
              <a:t>Search engine:</a:t>
            </a:r>
            <a:r>
              <a:rPr lang="en-US" sz="2400" dirty="0" smtClean="0"/>
              <a:t> Google</a:t>
            </a:r>
          </a:p>
          <a:p>
            <a:pPr algn="just"/>
            <a:r>
              <a:rPr lang="en-US" sz="2400" b="1" dirty="0" smtClean="0"/>
              <a:t>Search terms:</a:t>
            </a:r>
            <a:r>
              <a:rPr lang="en-US" sz="2400" dirty="0" smtClean="0"/>
              <a:t> </a:t>
            </a:r>
            <a:r>
              <a:rPr lang="en-US" sz="2400" i="1" dirty="0" smtClean="0"/>
              <a:t>National Health </a:t>
            </a:r>
            <a:r>
              <a:rPr lang="en-US" sz="2400" i="1" dirty="0" err="1" smtClean="0"/>
              <a:t>programmes</a:t>
            </a:r>
            <a:r>
              <a:rPr lang="en-US" sz="2400" dirty="0" smtClean="0"/>
              <a:t> OR </a:t>
            </a:r>
            <a:r>
              <a:rPr lang="en-US" sz="2400" i="1" dirty="0" smtClean="0"/>
              <a:t>Public Health </a:t>
            </a:r>
            <a:r>
              <a:rPr lang="en-US" sz="2400" i="1" dirty="0" err="1" smtClean="0"/>
              <a:t>Programmes</a:t>
            </a:r>
            <a:r>
              <a:rPr lang="en-US" sz="2400" dirty="0" smtClean="0"/>
              <a:t> OR </a:t>
            </a:r>
            <a:r>
              <a:rPr lang="en-US" sz="2400" i="1" dirty="0" smtClean="0"/>
              <a:t>Health </a:t>
            </a:r>
            <a:r>
              <a:rPr lang="en-US" sz="2400" i="1" dirty="0" err="1" smtClean="0"/>
              <a:t>Programmes</a:t>
            </a:r>
            <a:r>
              <a:rPr lang="en-US" sz="2400" b="1" dirty="0" smtClean="0"/>
              <a:t> </a:t>
            </a:r>
            <a:r>
              <a:rPr lang="en-US" sz="2400" dirty="0" smtClean="0"/>
              <a:t>AND </a:t>
            </a:r>
            <a:r>
              <a:rPr lang="en-US" sz="2400" i="1" dirty="0" smtClean="0"/>
              <a:t>India </a:t>
            </a:r>
          </a:p>
          <a:p>
            <a:pPr algn="just"/>
            <a:r>
              <a:rPr lang="en-US" sz="2400" b="1" dirty="0" smtClean="0"/>
              <a:t>Search duration</a:t>
            </a:r>
            <a:r>
              <a:rPr lang="en-US" sz="2400" dirty="0" smtClean="0"/>
              <a:t>: Jan 1- Jan 20’ 2011 </a:t>
            </a:r>
          </a:p>
          <a:p>
            <a:pPr algn="just">
              <a:buFont typeface="Wingdings 2" pitchFamily="18" charset="2"/>
              <a:buNone/>
            </a:pPr>
            <a:r>
              <a:rPr lang="en-US" sz="2400" dirty="0" smtClean="0"/>
              <a:t>- Website identification: Chose first 20 </a:t>
            </a:r>
            <a:r>
              <a:rPr lang="en-US" sz="2400" dirty="0" err="1" smtClean="0"/>
              <a:t>weblinks</a:t>
            </a:r>
            <a:r>
              <a:rPr lang="en-US" sz="2400" dirty="0" smtClean="0"/>
              <a:t> across all the three search terms to yield 60 websites.</a:t>
            </a:r>
          </a:p>
          <a:p>
            <a:pPr algn="just">
              <a:buFont typeface="Wingdings 2" pitchFamily="18" charset="2"/>
              <a:buNone/>
            </a:pPr>
            <a:r>
              <a:rPr lang="en-US" sz="2400" dirty="0" smtClean="0"/>
              <a:t>- Website inclusion criteria: sites mentioning information about national health </a:t>
            </a:r>
            <a:r>
              <a:rPr lang="en-US" sz="2400" dirty="0" err="1" smtClean="0"/>
              <a:t>programme</a:t>
            </a:r>
            <a:endParaRPr lang="en-US" sz="2400" dirty="0" smtClean="0"/>
          </a:p>
          <a:p>
            <a:pPr algn="just">
              <a:buFont typeface="Wingdings 2" pitchFamily="18" charset="2"/>
              <a:buNone/>
            </a:pPr>
            <a:r>
              <a:rPr lang="en-US" sz="2400" dirty="0" smtClean="0"/>
              <a:t>-  Website exclusion criteria: Sites that were </a:t>
            </a:r>
          </a:p>
          <a:p>
            <a:pPr marL="2057400" lvl="4" algn="just"/>
            <a:r>
              <a:rPr lang="en-US" sz="2000" dirty="0" smtClean="0"/>
              <a:t>Duplicates</a:t>
            </a:r>
          </a:p>
          <a:p>
            <a:pPr marL="2057400" lvl="4" algn="just"/>
            <a:r>
              <a:rPr lang="en-US" sz="2000" dirty="0" smtClean="0"/>
              <a:t>non-functional . </a:t>
            </a:r>
          </a:p>
          <a:p>
            <a:r>
              <a:rPr lang="en-US" sz="2200" dirty="0" smtClean="0">
                <a:latin typeface="Times New Roman" pitchFamily="18" charset="0"/>
                <a:cs typeface="Times New Roman" pitchFamily="18" charset="0"/>
              </a:rPr>
              <a:t>Sampling Technique: convenience sampling</a:t>
            </a:r>
          </a:p>
          <a:p>
            <a:r>
              <a:rPr lang="en-US" sz="2200" dirty="0" smtClean="0">
                <a:latin typeface="Times New Roman" pitchFamily="18" charset="0"/>
                <a:cs typeface="Times New Roman" pitchFamily="18" charset="0"/>
              </a:rPr>
              <a:t>Data Type: primary data</a:t>
            </a:r>
          </a:p>
          <a:p>
            <a:pPr marL="2057400" lvl="4" algn="just"/>
            <a:endParaRPr lang="en-US"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819400" y="3200400"/>
            <a:ext cx="3200400" cy="496888"/>
          </a:xfrm>
        </p:spPr>
        <p:txBody>
          <a:bodyPr>
            <a:normAutofit fontScale="90000"/>
          </a:bodyPr>
          <a:lstStyle/>
          <a:p>
            <a:pPr>
              <a:defRPr/>
            </a:pPr>
            <a:r>
              <a:rPr lang="en-US" dirty="0" smtClean="0">
                <a:solidFill>
                  <a:srgbClr val="002060"/>
                </a:solidFill>
                <a:effectLst>
                  <a:outerShdw blurRad="38100" dist="38100" dir="2700000" algn="tl">
                    <a:srgbClr val="000000">
                      <a:alpha val="43137"/>
                    </a:srgbClr>
                  </a:outerShdw>
                </a:effectLst>
              </a:rPr>
              <a:t>PROGRAMS</a:t>
            </a:r>
          </a:p>
        </p:txBody>
      </p:sp>
      <p:sp>
        <p:nvSpPr>
          <p:cNvPr id="4" name="Oval 3"/>
          <p:cNvSpPr/>
          <p:nvPr/>
        </p:nvSpPr>
        <p:spPr>
          <a:xfrm>
            <a:off x="3200400" y="1905000"/>
            <a:ext cx="1828800" cy="685800"/>
          </a:xfrm>
          <a:prstGeom prst="ellipse">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NACP-III (2007-12)</a:t>
            </a:r>
          </a:p>
        </p:txBody>
      </p:sp>
      <p:sp>
        <p:nvSpPr>
          <p:cNvPr id="6" name="Oval 5"/>
          <p:cNvSpPr/>
          <p:nvPr/>
        </p:nvSpPr>
        <p:spPr>
          <a:xfrm>
            <a:off x="1295400" y="3124200"/>
            <a:ext cx="1447800" cy="8382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NVDCP - 2005</a:t>
            </a:r>
          </a:p>
        </p:txBody>
      </p:sp>
      <p:sp>
        <p:nvSpPr>
          <p:cNvPr id="7" name="Oval 6"/>
          <p:cNvSpPr/>
          <p:nvPr/>
        </p:nvSpPr>
        <p:spPr>
          <a:xfrm>
            <a:off x="3352800" y="3657600"/>
            <a:ext cx="2133600" cy="1219200"/>
          </a:xfrm>
          <a:prstGeom prst="ellipse">
            <a:avLst/>
          </a:prstGeom>
          <a:solidFill>
            <a:srgbClr val="FFC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Yaws Eradication Programme 1996</a:t>
            </a:r>
          </a:p>
        </p:txBody>
      </p:sp>
      <p:sp>
        <p:nvSpPr>
          <p:cNvPr id="8" name="Oval 7"/>
          <p:cNvSpPr/>
          <p:nvPr/>
        </p:nvSpPr>
        <p:spPr>
          <a:xfrm>
            <a:off x="838200" y="1905000"/>
            <a:ext cx="2057400" cy="914400"/>
          </a:xfrm>
          <a:prstGeom prst="ellipse">
            <a:avLst/>
          </a:prstGeom>
          <a:solidFill>
            <a:srgbClr val="FF0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Nutritional programs</a:t>
            </a:r>
          </a:p>
        </p:txBody>
      </p:sp>
      <p:sp>
        <p:nvSpPr>
          <p:cNvPr id="9" name="Oval 8"/>
          <p:cNvSpPr/>
          <p:nvPr/>
        </p:nvSpPr>
        <p:spPr>
          <a:xfrm>
            <a:off x="5105400" y="1905000"/>
            <a:ext cx="1752600" cy="1219200"/>
          </a:xfrm>
          <a:prstGeom prst="ellipse">
            <a:avLst/>
          </a:prstGeom>
          <a:solidFill>
            <a:schemeClr val="accent5">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National urban health mission</a:t>
            </a:r>
          </a:p>
        </p:txBody>
      </p:sp>
      <p:sp>
        <p:nvSpPr>
          <p:cNvPr id="10" name="Oval 9"/>
          <p:cNvSpPr/>
          <p:nvPr/>
        </p:nvSpPr>
        <p:spPr>
          <a:xfrm>
            <a:off x="1676400" y="609600"/>
            <a:ext cx="2362200" cy="1066800"/>
          </a:xfrm>
          <a:prstGeom prst="ellipse">
            <a:avLst/>
          </a:prstGeom>
          <a:solidFill>
            <a:schemeClr val="accent5">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National rural health mission - 2005</a:t>
            </a:r>
          </a:p>
        </p:txBody>
      </p:sp>
      <p:sp>
        <p:nvSpPr>
          <p:cNvPr id="11" name="Oval 10"/>
          <p:cNvSpPr/>
          <p:nvPr/>
        </p:nvSpPr>
        <p:spPr>
          <a:xfrm>
            <a:off x="4038600" y="1219200"/>
            <a:ext cx="1828800" cy="609600"/>
          </a:xfrm>
          <a:prstGeom prst="ellipse">
            <a:avLst/>
          </a:prstGeom>
          <a:solidFill>
            <a:srgbClr val="FFC0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rPr>
              <a:t>RCH – II </a:t>
            </a:r>
          </a:p>
          <a:p>
            <a:pPr algn="ctr">
              <a:defRPr/>
            </a:pPr>
            <a:r>
              <a:rPr lang="en-US" dirty="0">
                <a:ln>
                  <a:solidFill>
                    <a:sysClr val="windowText" lastClr="000000"/>
                  </a:solidFill>
                </a:ln>
              </a:rPr>
              <a:t>2005</a:t>
            </a:r>
          </a:p>
        </p:txBody>
      </p:sp>
      <p:sp>
        <p:nvSpPr>
          <p:cNvPr id="12" name="Oval 11"/>
          <p:cNvSpPr/>
          <p:nvPr/>
        </p:nvSpPr>
        <p:spPr>
          <a:xfrm>
            <a:off x="5715000" y="3581400"/>
            <a:ext cx="2057400" cy="1219200"/>
          </a:xfrm>
          <a:prstGeom prst="ellipse">
            <a:avLst/>
          </a:prstGeom>
          <a:solidFill>
            <a:schemeClr val="accent4">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Rabies Control Programme (2007-12)</a:t>
            </a:r>
          </a:p>
        </p:txBody>
      </p:sp>
      <p:sp>
        <p:nvSpPr>
          <p:cNvPr id="13" name="Oval 12"/>
          <p:cNvSpPr/>
          <p:nvPr/>
        </p:nvSpPr>
        <p:spPr>
          <a:xfrm>
            <a:off x="6172200" y="914400"/>
            <a:ext cx="2362200" cy="1219200"/>
          </a:xfrm>
          <a:prstGeom prst="ellipse">
            <a:avLst/>
          </a:prstGeom>
          <a:solidFill>
            <a:schemeClr val="accent3">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Integrated Disease Surveillance project</a:t>
            </a:r>
          </a:p>
        </p:txBody>
      </p:sp>
      <p:sp>
        <p:nvSpPr>
          <p:cNvPr id="14" name="Oval 13"/>
          <p:cNvSpPr/>
          <p:nvPr/>
        </p:nvSpPr>
        <p:spPr>
          <a:xfrm>
            <a:off x="685800" y="5715000"/>
            <a:ext cx="1752600" cy="609600"/>
          </a:xfrm>
          <a:prstGeom prst="ellipse">
            <a:avLst/>
          </a:prstGeom>
          <a:solidFill>
            <a:schemeClr val="accent6">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NIDDCP - 1992</a:t>
            </a:r>
          </a:p>
        </p:txBody>
      </p:sp>
      <p:sp>
        <p:nvSpPr>
          <p:cNvPr id="15" name="Oval 14"/>
          <p:cNvSpPr/>
          <p:nvPr/>
        </p:nvSpPr>
        <p:spPr>
          <a:xfrm>
            <a:off x="4876800" y="4876800"/>
            <a:ext cx="1676400" cy="685800"/>
          </a:xfrm>
          <a:prstGeom prst="ellipse">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NLEP - 2005</a:t>
            </a:r>
          </a:p>
        </p:txBody>
      </p:sp>
      <p:sp>
        <p:nvSpPr>
          <p:cNvPr id="16" name="Oval 15"/>
          <p:cNvSpPr/>
          <p:nvPr/>
        </p:nvSpPr>
        <p:spPr>
          <a:xfrm>
            <a:off x="6934200" y="2971800"/>
            <a:ext cx="1676400" cy="685800"/>
          </a:xfrm>
          <a:prstGeom prst="ellipse">
            <a:avLst/>
          </a:prstGeom>
          <a:solidFill>
            <a:schemeClr val="accent6">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RNTCP</a:t>
            </a:r>
          </a:p>
          <a:p>
            <a:pPr algn="ctr">
              <a:defRPr/>
            </a:pPr>
            <a:r>
              <a:rPr lang="en-US" dirty="0">
                <a:ln>
                  <a:solidFill>
                    <a:sysClr val="windowText" lastClr="000000"/>
                  </a:solidFill>
                </a:ln>
                <a:solidFill>
                  <a:schemeClr val="tx1"/>
                </a:solidFill>
              </a:rPr>
              <a:t>1997</a:t>
            </a:r>
          </a:p>
        </p:txBody>
      </p:sp>
      <p:sp>
        <p:nvSpPr>
          <p:cNvPr id="17" name="Oval 16"/>
          <p:cNvSpPr/>
          <p:nvPr/>
        </p:nvSpPr>
        <p:spPr>
          <a:xfrm>
            <a:off x="2438400" y="5181600"/>
            <a:ext cx="2590800" cy="1295400"/>
          </a:xfrm>
          <a:prstGeom prst="ellipse">
            <a:avLst/>
          </a:prstGeom>
          <a:solidFill>
            <a:schemeClr val="accent3">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Basic minimum service program (2006-11)</a:t>
            </a:r>
          </a:p>
        </p:txBody>
      </p:sp>
      <p:sp>
        <p:nvSpPr>
          <p:cNvPr id="19" name="Oval 18"/>
          <p:cNvSpPr/>
          <p:nvPr/>
        </p:nvSpPr>
        <p:spPr>
          <a:xfrm>
            <a:off x="609600" y="4114800"/>
            <a:ext cx="2590800" cy="1143000"/>
          </a:xfrm>
          <a:prstGeom prst="ellipse">
            <a:avLst/>
          </a:prstGeom>
          <a:solidFill>
            <a:schemeClr val="accent6">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National Mental health program -1982</a:t>
            </a:r>
          </a:p>
        </p:txBody>
      </p:sp>
      <p:sp>
        <p:nvSpPr>
          <p:cNvPr id="20" name="Oval 19"/>
          <p:cNvSpPr/>
          <p:nvPr/>
        </p:nvSpPr>
        <p:spPr>
          <a:xfrm>
            <a:off x="6248400" y="5334000"/>
            <a:ext cx="2362200" cy="1143000"/>
          </a:xfrm>
          <a:prstGeom prst="ellipse">
            <a:avLst/>
          </a:prstGeom>
          <a:solidFill>
            <a:schemeClr val="accent5">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n>
                  <a:solidFill>
                    <a:sysClr val="windowText" lastClr="000000"/>
                  </a:solidFill>
                </a:ln>
                <a:solidFill>
                  <a:schemeClr val="tx1"/>
                </a:solidFill>
              </a:rPr>
              <a:t>National emergency preparedness plan: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90600" y="685800"/>
            <a:ext cx="7024688" cy="1143000"/>
          </a:xfrm>
        </p:spPr>
        <p:txBody>
          <a:bodyPr/>
          <a:lstStyle/>
          <a:p>
            <a:pPr eaLnBrk="1" hangingPunct="1"/>
            <a:r>
              <a:rPr lang="en-US" smtClean="0"/>
              <a:t>Background</a:t>
            </a:r>
          </a:p>
        </p:txBody>
      </p:sp>
      <p:sp>
        <p:nvSpPr>
          <p:cNvPr id="7171" name="Content Placeholder 2"/>
          <p:cNvSpPr>
            <a:spLocks noGrp="1"/>
          </p:cNvSpPr>
          <p:nvPr>
            <p:ph idx="1"/>
          </p:nvPr>
        </p:nvSpPr>
        <p:spPr>
          <a:xfrm>
            <a:off x="762000" y="1981200"/>
            <a:ext cx="7620000" cy="4038600"/>
          </a:xfrm>
        </p:spPr>
        <p:txBody>
          <a:bodyPr>
            <a:normAutofit fontScale="92500" lnSpcReduction="10000"/>
          </a:bodyPr>
          <a:lstStyle/>
          <a:p>
            <a:pPr algn="just" eaLnBrk="1" hangingPunct="1"/>
            <a:r>
              <a:rPr lang="en-US" dirty="0" smtClean="0"/>
              <a:t>The health scenario in India is a cause for grave concern.</a:t>
            </a:r>
          </a:p>
          <a:p>
            <a:pPr algn="just" eaLnBrk="1" hangingPunct="1">
              <a:buFont typeface="Wingdings 2" pitchFamily="18" charset="2"/>
              <a:buNone/>
            </a:pPr>
            <a:endParaRPr lang="en-US" dirty="0" smtClean="0"/>
          </a:p>
          <a:p>
            <a:pPr algn="just" eaLnBrk="1" hangingPunct="1"/>
            <a:r>
              <a:rPr lang="en-US" dirty="0" smtClean="0"/>
              <a:t> The government has introduced various Public health programs and policies.</a:t>
            </a:r>
          </a:p>
          <a:p>
            <a:pPr algn="just" eaLnBrk="1" hangingPunct="1"/>
            <a:endParaRPr lang="en-US" dirty="0" smtClean="0"/>
          </a:p>
          <a:p>
            <a:pPr algn="just" eaLnBrk="1" hangingPunct="1"/>
            <a:r>
              <a:rPr lang="en-US" dirty="0" smtClean="0"/>
              <a:t>it is highly imperative to provide information to all the relevant stakeholders.</a:t>
            </a:r>
          </a:p>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52400" y="914400"/>
            <a:ext cx="8382000" cy="5334000"/>
          </a:xfrm>
        </p:spPr>
        <p:txBody>
          <a:bodyPr>
            <a:normAutofit lnSpcReduction="10000"/>
          </a:bodyPr>
          <a:lstStyle/>
          <a:p>
            <a:pPr>
              <a:buFont typeface="Wingdings 2" pitchFamily="18" charset="2"/>
              <a:buNone/>
            </a:pPr>
            <a:r>
              <a:rPr lang="en-US" sz="2400" b="1" smtClean="0">
                <a:solidFill>
                  <a:schemeClr val="accent1"/>
                </a:solidFill>
              </a:rPr>
              <a:t>       </a:t>
            </a:r>
            <a:r>
              <a:rPr lang="en-US" sz="3200" b="1" smtClean="0">
                <a:solidFill>
                  <a:schemeClr val="accent1"/>
                </a:solidFill>
              </a:rPr>
              <a:t>Stakeholders  have a right to know</a:t>
            </a:r>
            <a:endParaRPr lang="en-US" sz="2400" smtClean="0">
              <a:solidFill>
                <a:schemeClr val="accent1"/>
              </a:solidFill>
            </a:endParaRPr>
          </a:p>
          <a:p>
            <a:pPr algn="just">
              <a:buFontTx/>
              <a:buNone/>
            </a:pPr>
            <a:endParaRPr lang="en-US" sz="2000" smtClean="0"/>
          </a:p>
          <a:p>
            <a:pPr marL="742950" lvl="1" indent="-285750" algn="just">
              <a:buFontTx/>
              <a:buNone/>
            </a:pPr>
            <a:r>
              <a:rPr lang="en-US" sz="2000" smtClean="0"/>
              <a:t>   Stakeholders: those involved in program operations (government, program managers, program staff, funding agencies), those served or affected by programs (general public, community members, elected officials, health care systems)</a:t>
            </a:r>
            <a:endParaRPr lang="en-US" smtClean="0"/>
          </a:p>
          <a:p>
            <a:pPr marL="742950" lvl="1" indent="-285750" algn="just"/>
            <a:endParaRPr lang="en-US" sz="2000" b="1" smtClean="0"/>
          </a:p>
          <a:p>
            <a:pPr marL="742950" lvl="1" indent="-285750" algn="just"/>
            <a:r>
              <a:rPr lang="en-US" b="1" smtClean="0"/>
              <a:t>Increased awareness will lead to stakeholder participation and engagement in success of the programs, will increase credibility</a:t>
            </a:r>
          </a:p>
          <a:p>
            <a:pPr marL="742950" lvl="1" indent="-285750" algn="just">
              <a:buFont typeface="Wingdings 2" pitchFamily="18" charset="2"/>
              <a:buNone/>
            </a:pPr>
            <a:endParaRPr lang="en-US" b="1" smtClean="0"/>
          </a:p>
          <a:p>
            <a:pPr marL="742950" lvl="1" indent="-285750" algn="just"/>
            <a:r>
              <a:rPr lang="en-US" b="1" smtClean="0"/>
              <a:t>Stakeholders engagement will aid in future planning and investments</a:t>
            </a:r>
          </a:p>
          <a:p>
            <a:pPr algn="just">
              <a:buFontTx/>
              <a:buChar char="-"/>
            </a:pPr>
            <a:endParaRPr lang="en-US" sz="2400" b="1" smtClean="0"/>
          </a:p>
          <a:p>
            <a:pPr>
              <a:buFontTx/>
              <a:buChar char="-"/>
            </a:pPr>
            <a:endParaRPr lang="en-US" smtClean="0"/>
          </a:p>
          <a:p>
            <a:pPr>
              <a:buFontTx/>
              <a:buChar char="-"/>
            </a:pPr>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US" dirty="0" smtClean="0"/>
              <a:t>Search Results</a:t>
            </a:r>
            <a:endParaRPr lang="en-US" dirty="0"/>
          </a:p>
        </p:txBody>
      </p:sp>
      <p:pic>
        <p:nvPicPr>
          <p:cNvPr id="4" name="Content Placeholder 3"/>
          <p:cNvPicPr>
            <a:picLocks noGrp="1" noChangeAspect="1" noChangeArrowheads="1"/>
          </p:cNvPicPr>
          <p:nvPr>
            <p:ph idx="1"/>
          </p:nvPr>
        </p:nvPicPr>
        <p:blipFill>
          <a:blip r:embed="rId2" cstate="print"/>
          <a:srcRect b="3571"/>
          <a:stretch>
            <a:fillRect/>
          </a:stretch>
        </p:blipFill>
        <p:spPr bwMode="auto">
          <a:xfrm>
            <a:off x="457200" y="1622507"/>
            <a:ext cx="8229600" cy="4481348"/>
          </a:xfrm>
          <a:prstGeom prst="rect">
            <a:avLst/>
          </a:prstGeom>
          <a:noFill/>
          <a:ln w="9525">
            <a:noFill/>
            <a:miter lim="800000"/>
            <a:headEnd/>
            <a:tailEnd/>
          </a:ln>
        </p:spPr>
      </p:pic>
      <p:sp>
        <p:nvSpPr>
          <p:cNvPr id="5" name="TextBox 4"/>
          <p:cNvSpPr txBox="1"/>
          <p:nvPr/>
        </p:nvSpPr>
        <p:spPr>
          <a:xfrm>
            <a:off x="467544" y="1052736"/>
            <a:ext cx="5448286" cy="369332"/>
          </a:xfrm>
          <a:prstGeom prst="rect">
            <a:avLst/>
          </a:prstGeom>
          <a:noFill/>
        </p:spPr>
        <p:txBody>
          <a:bodyPr wrap="none" rtlCol="0">
            <a:spAutoFit/>
          </a:bodyPr>
          <a:lstStyle/>
          <a:p>
            <a:r>
              <a:rPr lang="en-US" dirty="0" smtClean="0"/>
              <a:t>The list of 60 websites selected after preliminary search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000" dirty="0" smtClean="0"/>
              <a:t>The list of the 16 websites selected after final analysis and application of the exclusion and inclusion criteria</a:t>
            </a:r>
            <a:endParaRPr lang="en-US" sz="20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1885954"/>
            <a:ext cx="8229600" cy="395445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3923928" y="1124744"/>
            <a:ext cx="1228725" cy="5112568"/>
          </a:xfrm>
          <a:prstGeom prst="rect">
            <a:avLst/>
          </a:prstGeom>
          <a:noFill/>
          <a:ln w="9525">
            <a:noFill/>
            <a:miter lim="800000"/>
            <a:headEnd/>
            <a:tailEnd/>
          </a:ln>
        </p:spPr>
      </p:pic>
      <p:sp>
        <p:nvSpPr>
          <p:cNvPr id="6" name="TextBox 5"/>
          <p:cNvSpPr txBox="1"/>
          <p:nvPr/>
        </p:nvSpPr>
        <p:spPr>
          <a:xfrm>
            <a:off x="539552" y="260648"/>
            <a:ext cx="8352928" cy="707886"/>
          </a:xfrm>
          <a:prstGeom prst="rect">
            <a:avLst/>
          </a:prstGeom>
          <a:noFill/>
        </p:spPr>
        <p:txBody>
          <a:bodyPr wrap="square" rtlCol="0">
            <a:spAutoFit/>
          </a:bodyPr>
          <a:lstStyle/>
          <a:p>
            <a:r>
              <a:rPr lang="en-US" sz="2000" b="1" dirty="0" smtClean="0"/>
              <a:t>The table shows the website categories with the percentage of the national health program in each category across the three search terms</a:t>
            </a:r>
            <a:endParaRPr lang="en-US" sz="2000" b="1" dirty="0"/>
          </a:p>
        </p:txBody>
      </p:sp>
      <p:pic>
        <p:nvPicPr>
          <p:cNvPr id="21505" name="Picture 1"/>
          <p:cNvPicPr>
            <a:picLocks noChangeAspect="1" noChangeArrowheads="1"/>
          </p:cNvPicPr>
          <p:nvPr/>
        </p:nvPicPr>
        <p:blipFill>
          <a:blip r:embed="rId3" cstate="print"/>
          <a:srcRect/>
          <a:stretch>
            <a:fillRect/>
          </a:stretch>
        </p:blipFill>
        <p:spPr bwMode="auto">
          <a:xfrm>
            <a:off x="3203848" y="1412776"/>
            <a:ext cx="735013" cy="4824536"/>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Frequency of the websites presenting information about the common National Health Programs in India</a:t>
            </a:r>
            <a:endParaRPr lang="en-US" sz="28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2700" b="1" dirty="0" smtClean="0">
                <a:latin typeface="Times New Roman"/>
                <a:ea typeface="Calibri"/>
                <a:cs typeface="Times New Roman"/>
              </a:rPr>
              <a:t>the table shows the percentage of different national health programs across the website categories selected.</a:t>
            </a:r>
            <a:r>
              <a:rPr lang="en-US" sz="4000" dirty="0" smtClean="0">
                <a:ea typeface="Calibri"/>
                <a:cs typeface="Times New Roman"/>
              </a:rPr>
              <a:t/>
            </a:r>
            <a:br>
              <a:rPr lang="en-US" sz="4000" dirty="0" smtClean="0">
                <a:ea typeface="Calibri"/>
                <a:cs typeface="Times New Roman"/>
              </a:rPr>
            </a:br>
            <a:endParaRPr lang="en-US" dirty="0"/>
          </a:p>
        </p:txBody>
      </p:sp>
      <p:pic>
        <p:nvPicPr>
          <p:cNvPr id="44034" name="Picture 2"/>
          <p:cNvPicPr>
            <a:picLocks noGrp="1" noChangeAspect="1" noChangeArrowheads="1"/>
          </p:cNvPicPr>
          <p:nvPr>
            <p:ph idx="1"/>
          </p:nvPr>
        </p:nvPicPr>
        <p:blipFill>
          <a:blip r:embed="rId2" cstate="print"/>
          <a:srcRect/>
          <a:stretch>
            <a:fillRect/>
          </a:stretch>
        </p:blipFill>
        <p:spPr bwMode="auto">
          <a:xfrm>
            <a:off x="3490691" y="1938234"/>
            <a:ext cx="2162618" cy="3849894"/>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51520" y="620687"/>
          <a:ext cx="8640960" cy="6145754"/>
        </p:xfrm>
        <a:graphic>
          <a:graphicData uri="http://schemas.openxmlformats.org/drawingml/2006/table">
            <a:tbl>
              <a:tblPr/>
              <a:tblGrid>
                <a:gridCol w="2531187"/>
                <a:gridCol w="2400267"/>
                <a:gridCol w="1989313"/>
                <a:gridCol w="1720193"/>
              </a:tblGrid>
              <a:tr h="524532">
                <a:tc>
                  <a:txBody>
                    <a:bodyPr/>
                    <a:lstStyle/>
                    <a:p>
                      <a:pPr marL="0" marR="0" algn="ctr">
                        <a:lnSpc>
                          <a:spcPct val="150000"/>
                        </a:lnSpc>
                        <a:spcBef>
                          <a:spcPts val="0"/>
                        </a:spcBef>
                        <a:spcAft>
                          <a:spcPts val="0"/>
                        </a:spcAft>
                      </a:pPr>
                      <a:r>
                        <a:rPr lang="en-US" sz="1400" dirty="0">
                          <a:latin typeface="Arial"/>
                          <a:ea typeface="Calibri"/>
                          <a:cs typeface="Times New Roman"/>
                        </a:rPr>
                        <a:t>Search Term</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Arial"/>
                          <a:ea typeface="Calibri"/>
                          <a:cs typeface="Times New Roman"/>
                        </a:rPr>
                        <a:t>Name of the Website</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Arial"/>
                          <a:ea typeface="Calibri"/>
                          <a:cs typeface="Times New Roman"/>
                        </a:rPr>
                        <a:t>Website category</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Frequency % of the program</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999">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latin typeface="Arial"/>
                          <a:ea typeface="Calibri"/>
                          <a:cs typeface="Times New Roman"/>
                        </a:rPr>
                        <a:t>Ministry of Health &amp; Family Welfare-Government of India</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a:t>
                      </a:r>
                      <a:r>
                        <a:rPr lang="en-US" sz="1200" dirty="0" err="1">
                          <a:latin typeface="Arial"/>
                          <a:ea typeface="Calibri"/>
                          <a:cs typeface="Times New Roman"/>
                        </a:rPr>
                        <a:t>nic</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54.55</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631">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latin typeface="Arial"/>
                          <a:ea typeface="Calibri"/>
                          <a:cs typeface="Times New Roman"/>
                        </a:rPr>
                        <a:t>Health and Family Welfare: National Portal of India</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a:t>
                      </a:r>
                      <a:r>
                        <a:rPr lang="en-US" sz="1200" dirty="0" err="1">
                          <a:latin typeface="Arial"/>
                          <a:ea typeface="Calibri"/>
                          <a:cs typeface="Times New Roman"/>
                        </a:rPr>
                        <a:t>gov</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13.64</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579">
                <a:tc>
                  <a:txBody>
                    <a:bodyPr/>
                    <a:lstStyle/>
                    <a:p>
                      <a:pPr marL="0" marR="0" algn="ctr">
                        <a:lnSpc>
                          <a:spcPct val="115000"/>
                        </a:lnSpc>
                        <a:spcBef>
                          <a:spcPts val="0"/>
                        </a:spcBef>
                        <a:spcAft>
                          <a:spcPts val="0"/>
                        </a:spcAft>
                      </a:pPr>
                      <a:r>
                        <a:rPr lang="en-US" sz="1400">
                          <a:latin typeface="Arial"/>
                          <a:ea typeface="Calibri"/>
                          <a:cs typeface="Times New Roman"/>
                        </a:rPr>
                        <a:t>NHP-India</a:t>
                      </a:r>
                      <a:endParaRPr lang="en-US" sz="14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India Development Gateway</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other</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36.36</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400">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National Leprosy Eradication Program</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.nic</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4.55</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51">
                <a:tc>
                  <a:txBody>
                    <a:bodyPr/>
                    <a:lstStyle/>
                    <a:p>
                      <a:pPr marL="0" marR="0" algn="ctr">
                        <a:lnSpc>
                          <a:spcPct val="115000"/>
                        </a:lnSpc>
                        <a:spcBef>
                          <a:spcPts val="0"/>
                        </a:spcBef>
                        <a:spcAft>
                          <a:spcPts val="0"/>
                        </a:spcAft>
                      </a:pPr>
                      <a:r>
                        <a:rPr lang="en-US" sz="1400">
                          <a:latin typeface="Arial"/>
                          <a:ea typeface="Calibri"/>
                          <a:cs typeface="Times New Roman"/>
                        </a:rPr>
                        <a:t>NHP-India</a:t>
                      </a:r>
                      <a:endParaRPr lang="en-US" sz="14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National Vector Borne Disease Control Program</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.gov</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4.55</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51">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National Institute of Health and Family Welfare</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.org</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9.09</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51">
                <a:tc>
                  <a:txBody>
                    <a:bodyPr/>
                    <a:lstStyle/>
                    <a:p>
                      <a:pPr marL="0" marR="0" algn="ctr">
                        <a:lnSpc>
                          <a:spcPct val="115000"/>
                        </a:lnSpc>
                        <a:spcBef>
                          <a:spcPts val="0"/>
                        </a:spcBef>
                        <a:spcAft>
                          <a:spcPts val="0"/>
                        </a:spcAft>
                      </a:pPr>
                      <a:r>
                        <a:rPr lang="en-US" sz="1400">
                          <a:latin typeface="Arial"/>
                          <a:ea typeface="Calibri"/>
                          <a:cs typeface="Times New Roman"/>
                        </a:rPr>
                        <a:t>NHP-India</a:t>
                      </a:r>
                      <a:endParaRPr lang="en-US" sz="14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Govt of Maharashtra - National Health Programs</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.gov</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45.45</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520">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Maharashtra Online Health</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other</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27.27</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520">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Azad India Foundation</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.org</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4.55</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520">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GHD online</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.org</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13.64</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520">
                <a:tc>
                  <a:txBody>
                    <a:bodyPr/>
                    <a:lstStyle/>
                    <a:p>
                      <a:pPr marL="0" marR="0" algn="ctr">
                        <a:lnSpc>
                          <a:spcPct val="115000"/>
                        </a:lnSpc>
                        <a:spcBef>
                          <a:spcPts val="0"/>
                        </a:spcBef>
                        <a:spcAft>
                          <a:spcPts val="0"/>
                        </a:spcAft>
                      </a:pPr>
                      <a:r>
                        <a:rPr lang="en-US" sz="1400" dirty="0">
                          <a:latin typeface="Arial"/>
                          <a:ea typeface="Calibri"/>
                          <a:cs typeface="Times New Roman"/>
                        </a:rPr>
                        <a:t>NHP-India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National health programs</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a:t>
                      </a:r>
                      <a:r>
                        <a:rPr lang="en-US" sz="1200" dirty="0" err="1">
                          <a:latin typeface="Arial"/>
                          <a:ea typeface="Calibri"/>
                          <a:cs typeface="Times New Roman"/>
                        </a:rPr>
                        <a:t>nic</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9.09</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520">
                <a:tc>
                  <a:txBody>
                    <a:bodyPr/>
                    <a:lstStyle/>
                    <a:p>
                      <a:pPr marL="0" marR="0" algn="ctr">
                        <a:lnSpc>
                          <a:spcPct val="115000"/>
                        </a:lnSpc>
                        <a:spcBef>
                          <a:spcPts val="0"/>
                        </a:spcBef>
                        <a:spcAft>
                          <a:spcPts val="0"/>
                        </a:spcAft>
                      </a:pPr>
                      <a:r>
                        <a:rPr lang="en-US" sz="1400">
                          <a:solidFill>
                            <a:srgbClr val="000000"/>
                          </a:solidFill>
                          <a:latin typeface="Arial"/>
                          <a:ea typeface="Calibri"/>
                          <a:cs typeface="Times New Roman"/>
                        </a:rPr>
                        <a:t>PHP-India</a:t>
                      </a:r>
                      <a:endParaRPr lang="en-US" sz="14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solidFill>
                            <a:srgbClr val="000000"/>
                          </a:solidFill>
                          <a:latin typeface="Arial"/>
                          <a:ea typeface="Calibri"/>
                          <a:cs typeface="Times New Roman"/>
                        </a:rPr>
                        <a:t>NRHM</a:t>
                      </a:r>
                      <a:endParaRPr lang="en-US" sz="10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a:latin typeface="Arial"/>
                          <a:ea typeface="Calibri"/>
                          <a:cs typeface="Times New Roman"/>
                        </a:rPr>
                        <a:t>.gov</a:t>
                      </a:r>
                      <a:endParaRPr lang="en-US" sz="12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100" dirty="0">
                          <a:latin typeface="Arial"/>
                          <a:ea typeface="Calibri"/>
                          <a:cs typeface="Times New Roman"/>
                        </a:rPr>
                        <a:t>0</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027">
                <a:tc>
                  <a:txBody>
                    <a:bodyPr/>
                    <a:lstStyle/>
                    <a:p>
                      <a:pPr marL="0" marR="0" algn="ctr">
                        <a:lnSpc>
                          <a:spcPct val="115000"/>
                        </a:lnSpc>
                        <a:spcBef>
                          <a:spcPts val="0"/>
                        </a:spcBef>
                        <a:spcAft>
                          <a:spcPts val="0"/>
                        </a:spcAft>
                      </a:pPr>
                      <a:r>
                        <a:rPr lang="en-US" sz="1400" dirty="0">
                          <a:latin typeface="Arial"/>
                          <a:ea typeface="Calibri"/>
                          <a:cs typeface="Times New Roman"/>
                        </a:rPr>
                        <a:t>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India - health, nutrition and population</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.org</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22.73</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51">
                <a:tc>
                  <a:txBody>
                    <a:bodyPr/>
                    <a:lstStyle/>
                    <a:p>
                      <a:pPr marL="0" marR="0" algn="ctr">
                        <a:lnSpc>
                          <a:spcPct val="115000"/>
                        </a:lnSpc>
                        <a:spcBef>
                          <a:spcPts val="0"/>
                        </a:spcBef>
                        <a:spcAft>
                          <a:spcPts val="0"/>
                        </a:spcAft>
                      </a:pPr>
                      <a:r>
                        <a:rPr lang="en-US" sz="1400">
                          <a:latin typeface="Arial"/>
                          <a:ea typeface="Calibri"/>
                          <a:cs typeface="Times New Roman"/>
                        </a:rPr>
                        <a:t>HP-India</a:t>
                      </a:r>
                      <a:endParaRPr lang="en-US" sz="14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The Hindu - repackaging mental health programs</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.com</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4.55</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44">
                <a:tc>
                  <a:txBody>
                    <a:bodyPr/>
                    <a:lstStyle/>
                    <a:p>
                      <a:pPr marL="0" marR="0" algn="ctr">
                        <a:lnSpc>
                          <a:spcPct val="115000"/>
                        </a:lnSpc>
                        <a:spcBef>
                          <a:spcPts val="0"/>
                        </a:spcBef>
                        <a:spcAft>
                          <a:spcPts val="0"/>
                        </a:spcAft>
                      </a:pPr>
                      <a:r>
                        <a:rPr lang="en-US" sz="1400" dirty="0">
                          <a:latin typeface="Arial"/>
                          <a:ea typeface="Calibri"/>
                          <a:cs typeface="Times New Roman"/>
                        </a:rPr>
                        <a:t>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District Mental Health Program</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a:t>
                      </a:r>
                      <a:r>
                        <a:rPr lang="en-US" sz="1200" dirty="0" err="1">
                          <a:latin typeface="Arial"/>
                          <a:ea typeface="Calibri"/>
                          <a:cs typeface="Times New Roman"/>
                        </a:rPr>
                        <a:t>nic</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Arial"/>
                          <a:ea typeface="Calibri"/>
                          <a:cs typeface="Times New Roman"/>
                        </a:rPr>
                        <a:t>4.55</a:t>
                      </a:r>
                      <a:endParaRPr lang="en-US" sz="110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44">
                <a:tc>
                  <a:txBody>
                    <a:bodyPr/>
                    <a:lstStyle/>
                    <a:p>
                      <a:pPr marL="0" marR="0" algn="ctr">
                        <a:lnSpc>
                          <a:spcPct val="115000"/>
                        </a:lnSpc>
                        <a:spcBef>
                          <a:spcPts val="0"/>
                        </a:spcBef>
                        <a:spcAft>
                          <a:spcPts val="0"/>
                        </a:spcAft>
                      </a:pPr>
                      <a:r>
                        <a:rPr lang="en-US" sz="1400" dirty="0">
                          <a:latin typeface="Arial"/>
                          <a:ea typeface="Calibri"/>
                          <a:cs typeface="Times New Roman"/>
                        </a:rPr>
                        <a:t>HP-India</a:t>
                      </a:r>
                      <a:endParaRPr lang="en-US" sz="14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solidFill>
                            <a:srgbClr val="000000"/>
                          </a:solidFill>
                          <a:latin typeface="Arial"/>
                          <a:ea typeface="Calibri"/>
                          <a:cs typeface="Times New Roman"/>
                        </a:rPr>
                        <a:t>Reproductive and child health programs</a:t>
                      </a:r>
                      <a:endParaRPr lang="en-US" sz="10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200" dirty="0">
                          <a:latin typeface="Arial"/>
                          <a:ea typeface="Calibri"/>
                          <a:cs typeface="Times New Roman"/>
                        </a:rPr>
                        <a:t>.</a:t>
                      </a:r>
                      <a:r>
                        <a:rPr lang="en-US" sz="1200" dirty="0" err="1">
                          <a:latin typeface="Arial"/>
                          <a:ea typeface="Calibri"/>
                          <a:cs typeface="Times New Roman"/>
                        </a:rPr>
                        <a:t>nic</a:t>
                      </a:r>
                      <a:endParaRPr lang="en-US" sz="12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Arial"/>
                          <a:ea typeface="Calibri"/>
                          <a:cs typeface="Times New Roman"/>
                        </a:rPr>
                        <a:t>31.82</a:t>
                      </a:r>
                      <a:endParaRPr lang="en-US" sz="1100" dirty="0">
                        <a:latin typeface="Calibri"/>
                        <a:ea typeface="Calibri"/>
                        <a:cs typeface="Times New Roman"/>
                      </a:endParaRPr>
                    </a:p>
                  </a:txBody>
                  <a:tcPr marL="23186" marR="231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1"/>
            <a:ext cx="8229600" cy="1371600"/>
          </a:xfrm>
        </p:spPr>
        <p:txBody>
          <a:bodyPr>
            <a:normAutofit/>
          </a:bodyPr>
          <a:lstStyle/>
          <a:p>
            <a:pPr algn="ctr">
              <a:buNone/>
            </a:pPr>
            <a:r>
              <a:rPr lang="en-US" sz="4000" dirty="0" smtClean="0"/>
              <a:t>PART I: INTERNSHIP </a:t>
            </a:r>
            <a:endParaRPr lang="en-US" sz="4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ChangeAspect="1"/>
          </p:cNvGraphicFramePr>
          <p:nvPr>
            <p:ph idx="1"/>
          </p:nvPr>
        </p:nvGraphicFramePr>
        <p:xfrm>
          <a:off x="1065213" y="1116013"/>
          <a:ext cx="7013575" cy="4765675"/>
        </p:xfrm>
        <a:graphic>
          <a:graphicData uri="http://schemas.openxmlformats.org/presentationml/2006/ole">
            <p:oleObj spid="_x0000_s4098" name="Worksheet" r:id="rId3" imgW="12449133" imgH="8458099" progId="Excel.Sheet.8">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ChangeAspect="1"/>
          </p:cNvGraphicFramePr>
          <p:nvPr>
            <p:ph idx="1"/>
          </p:nvPr>
        </p:nvGraphicFramePr>
        <p:xfrm>
          <a:off x="179512" y="260648"/>
          <a:ext cx="8754938" cy="6308725"/>
        </p:xfrm>
        <a:graphic>
          <a:graphicData uri="http://schemas.openxmlformats.org/presentationml/2006/ole">
            <p:oleObj spid="_x0000_s5123" name="Worksheet" r:id="rId3" imgW="12153818" imgH="8581998" progId="Excel.Sheet.8">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33400" y="457200"/>
            <a:ext cx="7543800" cy="762000"/>
          </a:xfrm>
        </p:spPr>
        <p:txBody>
          <a:bodyPr/>
          <a:lstStyle/>
          <a:p>
            <a:r>
              <a:rPr lang="en-US" b="1" smtClean="0"/>
              <a:t>Result</a:t>
            </a:r>
            <a:endParaRPr lang="en-US" smtClean="0"/>
          </a:p>
        </p:txBody>
      </p:sp>
      <p:sp>
        <p:nvSpPr>
          <p:cNvPr id="13315" name="Content Placeholder 2"/>
          <p:cNvSpPr>
            <a:spLocks noGrp="1"/>
          </p:cNvSpPr>
          <p:nvPr>
            <p:ph idx="1"/>
          </p:nvPr>
        </p:nvSpPr>
        <p:spPr>
          <a:xfrm>
            <a:off x="609600" y="1219200"/>
            <a:ext cx="7924800" cy="5105400"/>
          </a:xfrm>
        </p:spPr>
        <p:txBody>
          <a:bodyPr>
            <a:normAutofit lnSpcReduction="10000"/>
          </a:bodyPr>
          <a:lstStyle/>
          <a:p>
            <a:pPr algn="just"/>
            <a:r>
              <a:rPr lang="en-US" sz="2400" dirty="0" smtClean="0"/>
              <a:t>National Health Programs AND India </a:t>
            </a:r>
          </a:p>
          <a:p>
            <a:pPr algn="just">
              <a:buFont typeface="Wingdings 2" pitchFamily="18" charset="2"/>
              <a:buNone/>
            </a:pPr>
            <a:r>
              <a:rPr lang="en-US" sz="2400" dirty="0" smtClean="0"/>
              <a:t>                47,700,000 results (0.17 seconds) </a:t>
            </a:r>
          </a:p>
          <a:p>
            <a:pPr algn="just"/>
            <a:endParaRPr lang="en-US" sz="2400" dirty="0" smtClean="0"/>
          </a:p>
          <a:p>
            <a:pPr algn="just"/>
            <a:r>
              <a:rPr lang="en-US" sz="2400" dirty="0" smtClean="0"/>
              <a:t>Public Health Programs AND India </a:t>
            </a:r>
          </a:p>
          <a:p>
            <a:pPr algn="just">
              <a:buFont typeface="Wingdings 2" pitchFamily="18" charset="2"/>
              <a:buNone/>
            </a:pPr>
            <a:r>
              <a:rPr lang="en-US" sz="2400" dirty="0" smtClean="0"/>
              <a:t>               10,300,000 results (0.25 seconds) </a:t>
            </a:r>
          </a:p>
          <a:p>
            <a:pPr algn="just"/>
            <a:endParaRPr lang="en-US" sz="2400" dirty="0" smtClean="0"/>
          </a:p>
          <a:p>
            <a:pPr algn="just"/>
            <a:r>
              <a:rPr lang="en-US" sz="2400" dirty="0" smtClean="0"/>
              <a:t>Health programs AND India </a:t>
            </a:r>
          </a:p>
          <a:p>
            <a:pPr algn="just">
              <a:buFont typeface="Wingdings 2" pitchFamily="18" charset="2"/>
              <a:buNone/>
            </a:pPr>
            <a:r>
              <a:rPr lang="en-US" sz="2400" dirty="0" smtClean="0"/>
              <a:t>               11,000,000 results (0.26 seconds) </a:t>
            </a:r>
          </a:p>
          <a:p>
            <a:pPr algn="just"/>
            <a:endParaRPr lang="en-US" sz="2400" dirty="0" smtClean="0"/>
          </a:p>
          <a:p>
            <a:pPr algn="just"/>
            <a:r>
              <a:rPr lang="en-US" sz="2400" dirty="0" smtClean="0"/>
              <a:t>Website category ‘.org’ were more relevant compared to the other website categories for all the three key words. Website category “other” was also found to be relevant.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maximum amount of information was found to be available about the National Vector Borne Disease control </a:t>
            </a:r>
            <a:r>
              <a:rPr lang="en-US" dirty="0" err="1" smtClean="0"/>
              <a:t>Programme</a:t>
            </a:r>
            <a:endParaRPr lang="en-US" dirty="0" smtClean="0"/>
          </a:p>
          <a:p>
            <a:r>
              <a:rPr lang="en-US" dirty="0" smtClean="0"/>
              <a:t>The website with maximum information was found to be “Ministry of health and family welfare”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smtClean="0"/>
              <a:t>Challenges: </a:t>
            </a:r>
            <a:br>
              <a:rPr lang="en-US" smtClean="0"/>
            </a:br>
            <a:r>
              <a:rPr lang="en-US" sz="2800" i="1" smtClean="0">
                <a:solidFill>
                  <a:srgbClr val="002060"/>
                </a:solidFill>
              </a:rPr>
              <a:t>looking for a needle in a haystack</a:t>
            </a:r>
            <a:endParaRPr lang="en-US" i="1" smtClean="0">
              <a:solidFill>
                <a:srgbClr val="002060"/>
              </a:solidFill>
            </a:endParaRPr>
          </a:p>
        </p:txBody>
      </p:sp>
      <p:sp>
        <p:nvSpPr>
          <p:cNvPr id="15363" name="Content Placeholder 2"/>
          <p:cNvSpPr>
            <a:spLocks noGrp="1"/>
          </p:cNvSpPr>
          <p:nvPr>
            <p:ph idx="1"/>
          </p:nvPr>
        </p:nvSpPr>
        <p:spPr>
          <a:xfrm>
            <a:off x="609600" y="2362200"/>
            <a:ext cx="8001000" cy="3962400"/>
          </a:xfrm>
        </p:spPr>
        <p:txBody>
          <a:bodyPr>
            <a:normAutofit fontScale="92500" lnSpcReduction="10000"/>
          </a:bodyPr>
          <a:lstStyle/>
          <a:p>
            <a:pPr algn="just"/>
            <a:r>
              <a:rPr lang="en-US" smtClean="0"/>
              <a:t>Relevant and credible online source of information is missing</a:t>
            </a:r>
          </a:p>
          <a:p>
            <a:pPr algn="just"/>
            <a:r>
              <a:rPr lang="en-US" smtClean="0"/>
              <a:t>Information is outdated at many places, dispersed</a:t>
            </a:r>
          </a:p>
          <a:p>
            <a:pPr algn="just"/>
            <a:r>
              <a:rPr lang="en-US" smtClean="0"/>
              <a:t>Difficult to search </a:t>
            </a:r>
          </a:p>
          <a:p>
            <a:pPr algn="just"/>
            <a:r>
              <a:rPr lang="en-US" smtClean="0"/>
              <a:t>Information specific to the </a:t>
            </a:r>
          </a:p>
          <a:p>
            <a:pPr algn="just">
              <a:buFont typeface="Wingdings 2" pitchFamily="18" charset="2"/>
              <a:buNone/>
            </a:pPr>
            <a:r>
              <a:rPr lang="en-US" smtClean="0"/>
              <a:t>   needs of different stakeholders </a:t>
            </a:r>
          </a:p>
          <a:p>
            <a:pPr algn="just">
              <a:buFont typeface="Wingdings 2" pitchFamily="18" charset="2"/>
              <a:buNone/>
            </a:pPr>
            <a:r>
              <a:rPr lang="en-US" smtClean="0"/>
              <a:t>   is missing</a:t>
            </a:r>
          </a:p>
        </p:txBody>
      </p:sp>
      <p:pic>
        <p:nvPicPr>
          <p:cNvPr id="15364" name="Picture 4"/>
          <p:cNvPicPr>
            <a:picLocks noChangeAspect="1" noChangeArrowheads="1"/>
          </p:cNvPicPr>
          <p:nvPr/>
        </p:nvPicPr>
        <p:blipFill>
          <a:blip r:embed="rId2" cstate="print"/>
          <a:srcRect/>
          <a:stretch>
            <a:fillRect/>
          </a:stretch>
        </p:blipFill>
        <p:spPr bwMode="auto">
          <a:xfrm>
            <a:off x="5943600" y="3886200"/>
            <a:ext cx="2562225" cy="2209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90600" y="762000"/>
            <a:ext cx="7024688" cy="838200"/>
          </a:xfrm>
        </p:spPr>
        <p:txBody>
          <a:bodyPr/>
          <a:lstStyle/>
          <a:p>
            <a:pPr eaLnBrk="1" hangingPunct="1"/>
            <a:r>
              <a:rPr lang="en-US" smtClean="0"/>
              <a:t>Discussion</a:t>
            </a:r>
          </a:p>
        </p:txBody>
      </p:sp>
      <p:sp>
        <p:nvSpPr>
          <p:cNvPr id="17411" name="Content Placeholder 2"/>
          <p:cNvSpPr>
            <a:spLocks noGrp="1"/>
          </p:cNvSpPr>
          <p:nvPr>
            <p:ph idx="1"/>
          </p:nvPr>
        </p:nvSpPr>
        <p:spPr>
          <a:xfrm>
            <a:off x="685800" y="1676400"/>
            <a:ext cx="7848600" cy="4194175"/>
          </a:xfrm>
        </p:spPr>
        <p:txBody>
          <a:bodyPr/>
          <a:lstStyle/>
          <a:p>
            <a:pPr algn="just" eaLnBrk="1" hangingPunct="1"/>
            <a:endParaRPr lang="en-US" smtClean="0"/>
          </a:p>
          <a:p>
            <a:pPr algn="just" eaLnBrk="1" hangingPunct="1"/>
            <a:r>
              <a:rPr lang="en-US" smtClean="0"/>
              <a:t>New strategies and policies need to be developed to help stakeholders access relevant and credible health information</a:t>
            </a:r>
          </a:p>
          <a:p>
            <a:pPr algn="just" eaLnBrk="1" hangingPunct="1">
              <a:buFont typeface="Wingdings 2" pitchFamily="18" charset="2"/>
              <a:buNone/>
            </a:pPr>
            <a:endParaRPr lang="en-US" smtClean="0"/>
          </a:p>
          <a:p>
            <a:pPr algn="just" eaLnBrk="1" hangingPunct="1"/>
            <a:r>
              <a:rPr lang="en-US" smtClean="0"/>
              <a:t>To help them use such information to make informed health-related decisions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914400"/>
            <a:ext cx="7024688" cy="685800"/>
          </a:xfrm>
        </p:spPr>
        <p:txBody>
          <a:bodyPr/>
          <a:lstStyle/>
          <a:p>
            <a:r>
              <a:rPr lang="en-US" sz="3600" b="1" smtClean="0"/>
              <a:t>Conclusion</a:t>
            </a:r>
            <a:endParaRPr lang="en-US" sz="3600" smtClean="0"/>
          </a:p>
        </p:txBody>
      </p:sp>
      <p:sp>
        <p:nvSpPr>
          <p:cNvPr id="18435" name="Content Placeholder 2"/>
          <p:cNvSpPr>
            <a:spLocks noGrp="1"/>
          </p:cNvSpPr>
          <p:nvPr>
            <p:ph idx="1"/>
          </p:nvPr>
        </p:nvSpPr>
        <p:spPr>
          <a:xfrm>
            <a:off x="609600" y="1828800"/>
            <a:ext cx="7924800" cy="4003675"/>
          </a:xfrm>
        </p:spPr>
        <p:txBody>
          <a:bodyPr>
            <a:normAutofit lnSpcReduction="10000"/>
          </a:bodyPr>
          <a:lstStyle/>
          <a:p>
            <a:pPr algn="just"/>
            <a:r>
              <a:rPr lang="en-US" dirty="0" smtClean="0"/>
              <a:t>The study demonstrates some of the challenges that exist to gather information about the existing health programs in India. </a:t>
            </a:r>
          </a:p>
          <a:p>
            <a:pPr algn="just"/>
            <a:endParaRPr lang="en-US" dirty="0" smtClean="0"/>
          </a:p>
          <a:p>
            <a:pPr algn="just"/>
            <a:r>
              <a:rPr lang="en-US" dirty="0" smtClean="0"/>
              <a:t>This suggests a need to develop an online source of information that can disseminate information tailored to the needs of diverse group of stakeholders.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References</a:t>
            </a:r>
            <a:endParaRPr lang="en-US" dirty="0"/>
          </a:p>
        </p:txBody>
      </p:sp>
      <p:sp>
        <p:nvSpPr>
          <p:cNvPr id="3" name="Content Placeholder 2"/>
          <p:cNvSpPr>
            <a:spLocks noGrp="1"/>
          </p:cNvSpPr>
          <p:nvPr>
            <p:ph idx="1"/>
          </p:nvPr>
        </p:nvSpPr>
        <p:spPr>
          <a:xfrm>
            <a:off x="457200" y="1052736"/>
            <a:ext cx="8229600" cy="5805264"/>
          </a:xfrm>
        </p:spPr>
        <p:txBody>
          <a:bodyPr>
            <a:noAutofit/>
          </a:bodyPr>
          <a:lstStyle/>
          <a:p>
            <a:pPr>
              <a:buAutoNum type="arabicPeriod"/>
            </a:pPr>
            <a:r>
              <a:rPr lang="en-US" sz="1600" dirty="0" err="1" smtClean="0"/>
              <a:t>Eysenbach</a:t>
            </a:r>
            <a:r>
              <a:rPr lang="en-US" sz="1600" dirty="0" smtClean="0"/>
              <a:t> G, Kohler C. How do consumers search for and appraise health information on the world wide web? Qualitative study using focus groups, usability tests, and in-depth interviews. BMJ 2002 Mar 9;324(7337):573-577. </a:t>
            </a:r>
            <a:r>
              <a:rPr lang="en-US" sz="1600" dirty="0" smtClean="0">
                <a:hlinkClick r:id="rId2"/>
              </a:rPr>
              <a:t>http://bmj.com/cgi/content/full/324/7337/573?view=full&amp;pmid=11884321</a:t>
            </a:r>
            <a:endParaRPr lang="en-US" sz="1600" dirty="0" smtClean="0"/>
          </a:p>
          <a:p>
            <a:pPr>
              <a:buAutoNum type="arabicPeriod"/>
            </a:pPr>
            <a:r>
              <a:rPr lang="en-US" sz="1600" dirty="0" err="1" smtClean="0"/>
              <a:t>Larner</a:t>
            </a:r>
            <a:r>
              <a:rPr lang="en-US" sz="1600" dirty="0" smtClean="0"/>
              <a:t> A Prevalence of internet access and use for medical information URL: </a:t>
            </a:r>
            <a:r>
              <a:rPr lang="en-US" sz="1600" dirty="0" smtClean="0">
                <a:hlinkClick r:id="rId3"/>
              </a:rPr>
              <a:t>http://bmj.com/cgi/eletters/324/7337/577#20976</a:t>
            </a:r>
            <a:r>
              <a:rPr lang="en-US" sz="1600" dirty="0" smtClean="0"/>
              <a:t> [Accessed on 2/03/03] </a:t>
            </a:r>
          </a:p>
          <a:p>
            <a:pPr>
              <a:buAutoNum type="arabicPeriod"/>
            </a:pPr>
            <a:r>
              <a:rPr lang="en-US" sz="1600" dirty="0" err="1" smtClean="0"/>
              <a:t>Fallis</a:t>
            </a:r>
            <a:r>
              <a:rPr lang="en-US" sz="1600" dirty="0" smtClean="0"/>
              <a:t> D., Fricke M. (2002). Indicators of Accuracy of Consumer Health Information on the Internet: A Study of Indicators Relating to Information for Managing Fever in Children in the Home. J. Am. Med. Inform. Assoc. 9: 73-79 </a:t>
            </a:r>
            <a:r>
              <a:rPr lang="en-US" sz="1600" dirty="0" smtClean="0">
                <a:hlinkClick r:id="rId4"/>
              </a:rPr>
              <a:t>http://www.jamia.org/cgi/content/full/9/1/73</a:t>
            </a:r>
            <a:endParaRPr lang="en-US" sz="1600" dirty="0" smtClean="0"/>
          </a:p>
          <a:p>
            <a:pPr>
              <a:buAutoNum type="arabicPeriod"/>
            </a:pPr>
            <a:r>
              <a:rPr lang="en-US" sz="1600" dirty="0" smtClean="0"/>
              <a:t>A study of undue pain and surfing: using hierarchical criteria to assess website quality </a:t>
            </a:r>
            <a:r>
              <a:rPr lang="en-US" sz="1600" i="1" dirty="0" smtClean="0"/>
              <a:t>Health Informatics Journal (2008) 14(3): 155-173 </a:t>
            </a:r>
            <a:endParaRPr lang="en-US" sz="1600" dirty="0" smtClean="0"/>
          </a:p>
          <a:p>
            <a:pPr>
              <a:buAutoNum type="arabicPeriod"/>
            </a:pPr>
            <a:r>
              <a:rPr lang="en-US" sz="1600" dirty="0" smtClean="0"/>
              <a:t>Patients retrieving additional information via the Internet: A trend analysis in a Swedish population, 2000--05 </a:t>
            </a:r>
            <a:r>
              <a:rPr lang="en-US" sz="1600" i="1" dirty="0" smtClean="0"/>
              <a:t>Scand J Public Health (2007) 35(5): 533-539</a:t>
            </a:r>
          </a:p>
          <a:p>
            <a:pPr>
              <a:buAutoNum type="arabicPeriod"/>
            </a:pPr>
            <a:r>
              <a:rPr lang="en-US" sz="1600" dirty="0" smtClean="0"/>
              <a:t>Agency for Health Care Policy and Research. (1999). Criteria for assessing the quality of health information on the Internet – policy paper. Retrieved </a:t>
            </a:r>
            <a:r>
              <a:rPr lang="en-US" sz="1600" dirty="0" err="1" smtClean="0"/>
              <a:t>Feburary</a:t>
            </a:r>
            <a:r>
              <a:rPr lang="en-US" sz="1600" dirty="0" smtClean="0"/>
              <a:t>, 2000, from the World Wide Web: </a:t>
            </a:r>
            <a:r>
              <a:rPr lang="en-US" sz="1600" u="sng" dirty="0" smtClean="0">
                <a:hlinkClick r:id="rId5" tooltip="Link to external resource: http://www.ahcpr.gov/data/infoqual.htm"/>
              </a:rPr>
              <a:t>http://www.ahcpr.gov/data/infoqual.htm</a:t>
            </a:r>
            <a:endParaRPr lang="en-US" sz="1600" u="sng" dirty="0" smtClean="0"/>
          </a:p>
          <a:p>
            <a:pPr>
              <a:buAutoNum type="arabicPeriod"/>
            </a:pPr>
            <a:r>
              <a:rPr lang="en-US" sz="1600" dirty="0" smtClean="0"/>
              <a:t>Global Water Supply and Sanitation Assessment 2000 Report. World Health Organization, United Nations Children’s Fund, and Water Supply and Sanitation Collaborative Council, 2000</a:t>
            </a:r>
          </a:p>
          <a:p>
            <a:pPr>
              <a:buAutoNum type="arabicPeriod"/>
            </a:pPr>
            <a:r>
              <a:rPr lang="en-US" sz="1600" dirty="0" smtClean="0"/>
              <a:t>Government Policy and Investment in Water Supply and Sanitation in India. </a:t>
            </a:r>
            <a:r>
              <a:rPr lang="en-US" sz="1600" dirty="0" err="1" smtClean="0"/>
              <a:t>Katailiha</a:t>
            </a:r>
            <a:r>
              <a:rPr lang="en-US" sz="1600" dirty="0" smtClean="0"/>
              <a:t>, K. P., Shelter, Vol. 5, No.1, HUDCO and HSMI, January 2002.</a:t>
            </a:r>
          </a:p>
          <a:p>
            <a:pPr>
              <a:buAutoNum type="arabicPeriod"/>
            </a:pPr>
            <a:r>
              <a:rPr lang="en-US" sz="1600" dirty="0" smtClean="0"/>
              <a:t>Groundwater Regulation and Management. South Asia Rural Development Series, The World Bank and Allied Publishers, New Delhi, 1999</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2286000"/>
            <a:ext cx="7024688" cy="1143000"/>
          </a:xfrm>
        </p:spPr>
        <p:txBody>
          <a:bodyPr/>
          <a:lstStyle/>
          <a:p>
            <a:pPr>
              <a:defRPr/>
            </a:pPr>
            <a:r>
              <a:rPr lang="en-US" sz="6600" i="1" dirty="0" smtClean="0">
                <a:solidFill>
                  <a:schemeClr val="accent1">
                    <a:lumMod val="50000"/>
                  </a:schemeClr>
                </a:solidFill>
              </a:rPr>
              <a:t>Thanks...</a:t>
            </a:r>
            <a:endParaRPr lang="en-US" sz="6600" i="1" dirty="0">
              <a:solidFill>
                <a:schemeClr val="accent1">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US" dirty="0"/>
          </a:p>
        </p:txBody>
      </p:sp>
      <p:sp>
        <p:nvSpPr>
          <p:cNvPr id="3" name="Content Placeholder 2"/>
          <p:cNvSpPr>
            <a:spLocks noGrp="1"/>
          </p:cNvSpPr>
          <p:nvPr>
            <p:ph idx="1"/>
          </p:nvPr>
        </p:nvSpPr>
        <p:spPr/>
        <p:txBody>
          <a:bodyPr>
            <a:normAutofit/>
          </a:bodyPr>
          <a:lstStyle/>
          <a:p>
            <a:r>
              <a:rPr lang="en-US" sz="2400" dirty="0" smtClean="0"/>
              <a:t>Internship done at: Centre for Public Health Informatics</a:t>
            </a:r>
          </a:p>
          <a:p>
            <a:pPr algn="just"/>
            <a:r>
              <a:rPr lang="en-US" sz="2000" dirty="0" smtClean="0"/>
              <a:t>Centre for public health informatics consists of a diverse group of public health and informatics experts focused to translate rigorous and multidisciplinary research into action to improve population health.</a:t>
            </a:r>
          </a:p>
          <a:p>
            <a:pPr algn="just"/>
            <a:r>
              <a:rPr lang="en-US" sz="2000" dirty="0" smtClean="0"/>
              <a:t>The mission of CPHI is to improve public health through use of novel and effective informatics applications to enhance early detection of disease, continuous disease monitoring and multifaceted interventions to support disease management, and prevent or reduce morbidity.</a:t>
            </a:r>
          </a:p>
          <a:p>
            <a:pPr algn="just"/>
            <a:r>
              <a:rPr lang="en-US" sz="2000" dirty="0" smtClean="0"/>
              <a:t>CPHI aims to enhance public awareness, and formulate policy on best applications and/or methods of informatics for use in public health.</a:t>
            </a:r>
          </a:p>
          <a:p>
            <a:pPr algn="just"/>
            <a:r>
              <a:rPr lang="en-US" sz="2000" dirty="0" smtClean="0"/>
              <a:t>Research Areas: Consumer Informatics, Public Health Surveillance, </a:t>
            </a:r>
            <a:r>
              <a:rPr lang="en-US" sz="2000" dirty="0" err="1" smtClean="0"/>
              <a:t>Telehealth</a:t>
            </a:r>
            <a:r>
              <a:rPr lang="en-US" sz="2000" dirty="0" smtClean="0"/>
              <a:t>, Health outcomes Research</a:t>
            </a:r>
          </a:p>
          <a:p>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7380312" y="188640"/>
            <a:ext cx="1368152" cy="13144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Analyzing the online sources of health information</a:t>
            </a: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r>
              <a:rPr lang="en-US" b="1" dirty="0" smtClean="0"/>
              <a:t>Objective of the research: </a:t>
            </a:r>
            <a:endParaRPr lang="en-US" dirty="0" smtClean="0"/>
          </a:p>
          <a:p>
            <a:pPr>
              <a:buFontTx/>
              <a:buChar char="-"/>
            </a:pPr>
            <a:r>
              <a:rPr lang="en-US" sz="2400" dirty="0" smtClean="0"/>
              <a:t>to construct a framework to systematically analyze and compare the content of health information websites. </a:t>
            </a:r>
          </a:p>
          <a:p>
            <a:pPr>
              <a:buFontTx/>
              <a:buChar char="-"/>
            </a:pPr>
            <a:r>
              <a:rPr lang="en-US" sz="2400" dirty="0" smtClean="0"/>
              <a:t>There is very little published literature available to guide this study, therefore the dimensions of the content were selected based on health communications literature</a:t>
            </a:r>
          </a:p>
          <a:p>
            <a:r>
              <a:rPr lang="en-US" b="1" dirty="0" smtClean="0"/>
              <a:t>Research Findings</a:t>
            </a:r>
          </a:p>
          <a:p>
            <a:pPr>
              <a:buNone/>
            </a:pPr>
            <a:r>
              <a:rPr lang="en-US" dirty="0" smtClean="0"/>
              <a:t>- </a:t>
            </a:r>
            <a:r>
              <a:rPr lang="en-US" sz="2400" dirty="0" smtClean="0"/>
              <a:t>Data on the top ranking health related websites in the U.S </a:t>
            </a:r>
            <a:r>
              <a:rPr lang="en-US" sz="1600" dirty="0" smtClean="0"/>
              <a:t>(Source of data: </a:t>
            </a:r>
            <a:r>
              <a:rPr lang="en-US" sz="1600" u="sng" dirty="0" err="1" smtClean="0">
                <a:hlinkClick r:id="rId2"/>
              </a:rPr>
              <a:t>eBizMBA</a:t>
            </a:r>
            <a:r>
              <a:rPr lang="en-US" sz="1600" u="sng" dirty="0" smtClean="0"/>
              <a:t>)</a:t>
            </a:r>
            <a:endParaRPr lang="en-US" sz="1600" dirty="0" smtClean="0"/>
          </a:p>
          <a:p>
            <a:pPr>
              <a:buFontTx/>
              <a:buChar char="-"/>
            </a:pPr>
            <a:r>
              <a:rPr lang="en-US" sz="2400" dirty="0" smtClean="0"/>
              <a:t>Data on the top ranking health related sites in India </a:t>
            </a:r>
            <a:r>
              <a:rPr lang="en-US" sz="1600" dirty="0" smtClean="0"/>
              <a:t>(Source of Data: Indian Council of medical research - ICMR)</a:t>
            </a:r>
          </a:p>
          <a:p>
            <a:pPr>
              <a:buFontTx/>
              <a:buChar char="-"/>
            </a:pPr>
            <a:r>
              <a:rPr lang="en-US" sz="2200" dirty="0" smtClean="0"/>
              <a:t>The research consisting of collecting primary data on the health related websites on the internet and Secondary data from the published literature.</a:t>
            </a:r>
            <a:endParaRPr lang="en-US" sz="3500" dirty="0" smtClean="0"/>
          </a:p>
          <a:p>
            <a:endParaRPr lang="en-US" b="1" dirty="0" smtClean="0"/>
          </a:p>
          <a:p>
            <a:endParaRPr lang="en-US" b="1" dirty="0" smtClean="0"/>
          </a:p>
          <a:p>
            <a:pPr>
              <a:buFontTx/>
              <a:buChar char="-"/>
            </a:pP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Analysis and Interpretation</a:t>
            </a:r>
            <a:endParaRPr lang="en-US" dirty="0"/>
          </a:p>
        </p:txBody>
      </p:sp>
      <p:sp>
        <p:nvSpPr>
          <p:cNvPr id="3" name="Content Placeholder 2"/>
          <p:cNvSpPr>
            <a:spLocks noGrp="1"/>
          </p:cNvSpPr>
          <p:nvPr>
            <p:ph idx="1"/>
          </p:nvPr>
        </p:nvSpPr>
        <p:spPr>
          <a:xfrm>
            <a:off x="457200" y="1268760"/>
            <a:ext cx="8229600" cy="5184576"/>
          </a:xfrm>
        </p:spPr>
        <p:txBody>
          <a:bodyPr>
            <a:normAutofit fontScale="62500" lnSpcReduction="20000"/>
          </a:bodyPr>
          <a:lstStyle/>
          <a:p>
            <a:pPr>
              <a:buNone/>
            </a:pPr>
            <a:r>
              <a:rPr lang="en-US" sz="2400" dirty="0" smtClean="0"/>
              <a:t>The research revealed that following factors lead to the effectiveness of website quality:</a:t>
            </a:r>
          </a:p>
          <a:p>
            <a:pPr lvl="0"/>
            <a:r>
              <a:rPr lang="en-US" b="1" dirty="0" smtClean="0"/>
              <a:t>Usability:</a:t>
            </a:r>
            <a:r>
              <a:rPr lang="en-US" dirty="0" smtClean="0"/>
              <a:t>  encompasses a combination of factors that affect a  user’s experience accessing a website. Depends on the need of the target audience and the purpose of the website.</a:t>
            </a:r>
          </a:p>
          <a:p>
            <a:pPr lvl="0"/>
            <a:endParaRPr lang="en-US" dirty="0" smtClean="0"/>
          </a:p>
          <a:p>
            <a:pPr lvl="0"/>
            <a:r>
              <a:rPr lang="en-US" b="1" dirty="0" smtClean="0"/>
              <a:t>Quality of information: </a:t>
            </a:r>
            <a:r>
              <a:rPr lang="en-US" dirty="0" smtClean="0"/>
              <a:t>Many internet sites provide information that is misleading, incorrect and possibly dangerous. Due to sheer volume of the health information websites coupled with the changing nature of the website content, the task of rating and monitoring the website content is daunting. </a:t>
            </a:r>
          </a:p>
          <a:p>
            <a:endParaRPr lang="en-US" dirty="0" smtClean="0"/>
          </a:p>
          <a:p>
            <a:pPr lvl="0"/>
            <a:r>
              <a:rPr lang="en-US" b="1" dirty="0" smtClean="0"/>
              <a:t>Purpose: </a:t>
            </a:r>
            <a:r>
              <a:rPr lang="en-US" dirty="0" smtClean="0"/>
              <a:t>Purpose of a health related website can include: health promotion, health protection, prevention, condition/ disease management, social support, health news, healthcare systems, service delivery etc.</a:t>
            </a:r>
          </a:p>
          <a:p>
            <a:pPr>
              <a:buNone/>
            </a:pPr>
            <a:endParaRPr lang="en-US" dirty="0" smtClean="0"/>
          </a:p>
          <a:p>
            <a:pPr lvl="0"/>
            <a:r>
              <a:rPr lang="en-US" b="1" dirty="0" smtClean="0"/>
              <a:t>Audience:</a:t>
            </a:r>
            <a:r>
              <a:rPr lang="en-US" dirty="0" smtClean="0"/>
              <a:t> A thorough analysis of intended audience should be conducted</a:t>
            </a:r>
          </a:p>
          <a:p>
            <a:pPr lvl="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597352"/>
          </a:xfrm>
        </p:spPr>
        <p:txBody>
          <a:bodyPr>
            <a:normAutofit fontScale="62500" lnSpcReduction="20000"/>
          </a:bodyPr>
          <a:lstStyle/>
          <a:p>
            <a:endParaRPr lang="en-US" dirty="0" smtClean="0"/>
          </a:p>
          <a:p>
            <a:pPr algn="just"/>
            <a:r>
              <a:rPr lang="en-US" b="1" dirty="0" smtClean="0"/>
              <a:t>Accountability :</a:t>
            </a:r>
            <a:r>
              <a:rPr lang="en-US" dirty="0" smtClean="0"/>
              <a:t> Accountability for a website is defined as a system by which a named person or persons have a duty to respond to the questions and issues raised by users in a reasonable time. In a small organization this may be one person who simultaneously performs many other tasks. Easy to use tools for providing feedback to a site should be used wherever appropriate.</a:t>
            </a:r>
          </a:p>
          <a:p>
            <a:pPr algn="just"/>
            <a:endParaRPr lang="en-US" dirty="0" smtClean="0"/>
          </a:p>
          <a:p>
            <a:pPr algn="just"/>
            <a:r>
              <a:rPr lang="en-US" b="1" dirty="0" smtClean="0"/>
              <a:t>Credentials : </a:t>
            </a:r>
            <a:r>
              <a:rPr lang="en-US" dirty="0" smtClean="0"/>
              <a:t>Where information is provided by a person or organization on the basis of profession, such as physician, nurse, midwife or other health professional, the qualification and where and when it was obtained, should be made clearly visible on the site. Where possible, links to the organization issuing the qualification should be provided.</a:t>
            </a:r>
          </a:p>
          <a:p>
            <a:pPr algn="just"/>
            <a:endParaRPr lang="en-US" dirty="0" smtClean="0"/>
          </a:p>
          <a:p>
            <a:pPr algn="just"/>
            <a:r>
              <a:rPr lang="en-US" b="1" dirty="0" smtClean="0"/>
              <a:t>Funding: </a:t>
            </a:r>
            <a:r>
              <a:rPr lang="en-US" dirty="0" smtClean="0"/>
              <a:t>The term as used in the Guidelines includes any financial, material or in-kind support provided by organizations or individuals towards the development or maintenance of the website.</a:t>
            </a:r>
          </a:p>
          <a:p>
            <a:pPr algn="just"/>
            <a:endParaRPr lang="en-US" dirty="0" smtClean="0"/>
          </a:p>
          <a:p>
            <a:pPr algn="just"/>
            <a:r>
              <a:rPr lang="en-US" b="1" dirty="0" smtClean="0"/>
              <a:t>Interoperability: </a:t>
            </a:r>
            <a:r>
              <a:rPr lang="en-US" dirty="0" smtClean="0"/>
              <a:t>Interoperability is defined "functional interconnection and interaction" and is "the ability to exchange information and mutually to use the information which has been exchanged;" In relation to web-based health services it is the possibility for two or more systems to functionally interconnect and interact.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196752"/>
            <a:ext cx="8229600" cy="5661248"/>
          </a:xfrm>
        </p:spPr>
        <p:txBody>
          <a:bodyPr>
            <a:normAutofit/>
          </a:bodyPr>
          <a:lstStyle/>
          <a:p>
            <a:pPr>
              <a:buAutoNum type="arabicPeriod"/>
            </a:pPr>
            <a:r>
              <a:rPr lang="en-US" sz="1800" dirty="0" smtClean="0"/>
              <a:t>Kim, P., Eng, T. R., </a:t>
            </a:r>
            <a:r>
              <a:rPr lang="en-US" sz="1800" dirty="0" err="1" smtClean="0"/>
              <a:t>Deering</a:t>
            </a:r>
            <a:r>
              <a:rPr lang="en-US" sz="1800" dirty="0" smtClean="0"/>
              <a:t>, M. J. and </a:t>
            </a:r>
            <a:r>
              <a:rPr lang="en-US" sz="1800" dirty="0" err="1" smtClean="0"/>
              <a:t>Maxfield</a:t>
            </a:r>
            <a:r>
              <a:rPr lang="en-US" sz="1800" dirty="0" smtClean="0"/>
              <a:t>, A. (1999) Published criteria for evaluating health related web sites: review. British Medical Journal, 318, 647–649.</a:t>
            </a:r>
          </a:p>
          <a:p>
            <a:pPr>
              <a:buFont typeface="Arial" pitchFamily="34" charset="0"/>
              <a:buAutoNum type="arabicPeriod"/>
            </a:pPr>
            <a:r>
              <a:rPr lang="en-US" sz="1800" dirty="0" smtClean="0"/>
              <a:t>Morris, T. A., Guard, J. R., Marine, S. A., Schick, L., Haag, D., </a:t>
            </a:r>
            <a:r>
              <a:rPr lang="en-US" sz="1800" dirty="0" err="1" smtClean="0"/>
              <a:t>Tsipis</a:t>
            </a:r>
            <a:r>
              <a:rPr lang="en-US" sz="1800" dirty="0" smtClean="0"/>
              <a:t>, G. et al. (1997) Approaching equity in consumer health information delivery: </a:t>
            </a:r>
            <a:r>
              <a:rPr lang="en-US" sz="1800" dirty="0" err="1" smtClean="0"/>
              <a:t>NetWellness</a:t>
            </a:r>
            <a:r>
              <a:rPr lang="en-US" sz="1800" dirty="0" smtClean="0"/>
              <a:t>. Journal of the American Medical Information Association, 4, 6–13.</a:t>
            </a:r>
          </a:p>
          <a:p>
            <a:pPr>
              <a:buFont typeface="Arial" pitchFamily="34" charset="0"/>
              <a:buAutoNum type="arabicPeriod"/>
            </a:pPr>
            <a:r>
              <a:rPr lang="en-US" sz="1800" dirty="0" smtClean="0"/>
              <a:t>Pew Internet and American Life Project (2000a) The Online Health Care Revolution: How the Web helps Americans take Better Care of Themselves. </a:t>
            </a:r>
            <a:r>
              <a:rPr lang="en-US" sz="1800" dirty="0" smtClean="0">
                <a:hlinkClick r:id="rId2"/>
              </a:rPr>
              <a:t>Http://www.pewinternet.org</a:t>
            </a:r>
            <a:r>
              <a:rPr lang="en-US" sz="1800" dirty="0" smtClean="0"/>
              <a:t> (last accessed 13 February 2002).</a:t>
            </a:r>
          </a:p>
          <a:p>
            <a:pPr>
              <a:buFont typeface="Arial" pitchFamily="34" charset="0"/>
              <a:buAutoNum type="arabicPeriod"/>
            </a:pPr>
            <a:r>
              <a:rPr lang="en-US" sz="1800" dirty="0" smtClean="0"/>
              <a:t>Robinson, C., Flowers, C. W., </a:t>
            </a:r>
            <a:r>
              <a:rPr lang="en-US" sz="1800" dirty="0" err="1" smtClean="0"/>
              <a:t>Alperson</a:t>
            </a:r>
            <a:r>
              <a:rPr lang="en-US" sz="1800" dirty="0" smtClean="0"/>
              <a:t>, B. L. and Norris, K. C. (1999) Internet access and use among disadvantaged inner-city patients. Journal of the American Medical Association, 281, 988–989.</a:t>
            </a:r>
          </a:p>
          <a:p>
            <a:pPr>
              <a:buFont typeface="Arial" pitchFamily="34" charset="0"/>
              <a:buAutoNum type="arabicPeriod"/>
            </a:pPr>
            <a:r>
              <a:rPr lang="en-US" sz="1800" i="1" dirty="0" smtClean="0"/>
              <a:t>.</a:t>
            </a:r>
            <a:r>
              <a:rPr lang="en-US" sz="1800" dirty="0" smtClean="0"/>
              <a:t> </a:t>
            </a:r>
            <a:r>
              <a:rPr lang="en-US" sz="1800" dirty="0" err="1" smtClean="0"/>
              <a:t>Shepperd</a:t>
            </a:r>
            <a:r>
              <a:rPr lang="en-US" sz="1800" dirty="0" smtClean="0"/>
              <a:t>, S., </a:t>
            </a:r>
            <a:r>
              <a:rPr lang="en-US" sz="1800" dirty="0" err="1" smtClean="0"/>
              <a:t>Charnock</a:t>
            </a:r>
            <a:r>
              <a:rPr lang="en-US" sz="1800" dirty="0" smtClean="0"/>
              <a:t>, D. and Gann, B. (1999) Helping patients access high quality health information. British Medical Journal, 319, 764–766.</a:t>
            </a:r>
          </a:p>
          <a:p>
            <a:pPr>
              <a:buFont typeface="Arial" pitchFamily="34" charset="0"/>
              <a:buAutoNum type="arabicPeriod"/>
            </a:pPr>
            <a:r>
              <a:rPr lang="en-US" sz="1800" dirty="0" smtClean="0"/>
              <a:t>Winker, M. A., </a:t>
            </a:r>
            <a:r>
              <a:rPr lang="en-US" sz="1800" dirty="0" err="1" smtClean="0"/>
              <a:t>Flanagin</a:t>
            </a:r>
            <a:r>
              <a:rPr lang="en-US" sz="1800" dirty="0" smtClean="0"/>
              <a:t>, A., Chi-</a:t>
            </a:r>
            <a:r>
              <a:rPr lang="en-US" sz="1800" dirty="0" err="1" smtClean="0"/>
              <a:t>Lum</a:t>
            </a:r>
            <a:r>
              <a:rPr lang="en-US" sz="1800" dirty="0" smtClean="0"/>
              <a:t>, B., White, J., Andrews, K., Kennett, R. L. et al. (2000) Guidelines for medical and health information sites on the internet: principles governing AMA web sites. American Medical Association. Journal of the American Medical Association, 283, 1600–1606</a:t>
            </a:r>
            <a:r>
              <a:rPr lang="en-US" sz="1800" i="1" dirty="0" smtClean="0"/>
              <a:t>.</a:t>
            </a:r>
          </a:p>
          <a:p>
            <a:pPr>
              <a:buFont typeface="Arial" pitchFamily="34" charset="0"/>
              <a:buAutoNum type="arabicPeriod"/>
            </a:pPr>
            <a:r>
              <a:rPr lang="en-US" sz="1800" dirty="0" smtClean="0"/>
              <a:t>Kim P, Eng TR, </a:t>
            </a:r>
            <a:r>
              <a:rPr lang="en-US" sz="1800" dirty="0" err="1" smtClean="0"/>
              <a:t>Deering</a:t>
            </a:r>
            <a:r>
              <a:rPr lang="en-US" sz="1800" dirty="0" smtClean="0"/>
              <a:t> MJ, </a:t>
            </a:r>
            <a:r>
              <a:rPr lang="en-US" sz="1800" dirty="0" err="1" smtClean="0"/>
              <a:t>Maxfield</a:t>
            </a:r>
            <a:r>
              <a:rPr lang="en-US" sz="1800" dirty="0" smtClean="0"/>
              <a:t> A</a:t>
            </a:r>
            <a:r>
              <a:rPr lang="en-US" sz="1800" i="1" dirty="0" smtClean="0"/>
              <a:t>. Published criteria for evaluating health related web sites: review. BMJ 1999; 318: 647–649.</a:t>
            </a:r>
            <a:endParaRPr lang="en-US" sz="1800" dirty="0" smtClean="0"/>
          </a:p>
          <a:p>
            <a:pPr>
              <a:buFont typeface="Arial" pitchFamily="34" charset="0"/>
              <a:buAutoNum type="arabicPeriod"/>
            </a:pPr>
            <a:endParaRPr lang="en-US" sz="1800" dirty="0" smtClean="0"/>
          </a:p>
          <a:p>
            <a:pPr>
              <a:buFont typeface="Arial" pitchFamily="34" charset="0"/>
              <a:buAutoNum type="arabicPeriod"/>
            </a:pPr>
            <a:endParaRPr lang="en-US" sz="1800" dirty="0" smtClean="0"/>
          </a:p>
          <a:p>
            <a:pPr>
              <a:buFont typeface="Arial" pitchFamily="34" charset="0"/>
              <a:buAutoNum type="arabicPeriod"/>
            </a:pPr>
            <a:endParaRPr lang="en-US" sz="1800" dirty="0" smtClean="0"/>
          </a:p>
          <a:p>
            <a:pPr>
              <a:buFont typeface="Arial" pitchFamily="34" charset="0"/>
              <a:buAutoNum type="arabicPeriod"/>
            </a:pPr>
            <a:endParaRPr lang="en-US" sz="1800" dirty="0" smtClean="0"/>
          </a:p>
          <a:p>
            <a:pPr>
              <a:buFont typeface="Arial" pitchFamily="34" charset="0"/>
              <a:buAutoNum type="arabicPeriod"/>
            </a:pPr>
            <a:endParaRPr lang="en-US" sz="1800" dirty="0" smtClean="0"/>
          </a:p>
          <a:p>
            <a:pPr>
              <a:buAutoNum type="arabicPeriod"/>
            </a:pPr>
            <a:endParaRPr lang="en-US" sz="1800"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2475707"/>
          </a:xfrm>
        </p:spPr>
        <p:txBody>
          <a:bodyPr>
            <a:normAutofit fontScale="90000"/>
          </a:bodyPr>
          <a:lstStyle/>
          <a:p>
            <a:r>
              <a:rPr lang="en-IN" dirty="0" smtClean="0"/>
              <a:t>Part II: Dissertation</a:t>
            </a:r>
            <a:br>
              <a:rPr lang="en-IN" dirty="0" smtClean="0"/>
            </a:br>
            <a:r>
              <a:rPr lang="en-IN" dirty="0" smtClean="0"/>
              <a:t/>
            </a:r>
            <a:br>
              <a:rPr lang="en-IN" dirty="0" smtClean="0"/>
            </a:br>
            <a:r>
              <a:rPr lang="en-IN" dirty="0" smtClean="0"/>
              <a:t>Analyzing the online resources available for information about National Health programs in India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187624" y="404664"/>
            <a:ext cx="7024688" cy="1143000"/>
          </a:xfrm>
        </p:spPr>
        <p:txBody>
          <a:bodyPr/>
          <a:lstStyle/>
          <a:p>
            <a:pPr eaLnBrk="1" hangingPunct="1"/>
            <a:r>
              <a:rPr lang="en-US" b="1" dirty="0" smtClean="0"/>
              <a:t>Objective</a:t>
            </a:r>
            <a:endParaRPr lang="en-US" dirty="0" smtClean="0"/>
          </a:p>
        </p:txBody>
      </p:sp>
      <p:sp>
        <p:nvSpPr>
          <p:cNvPr id="9219" name="Content Placeholder 2"/>
          <p:cNvSpPr>
            <a:spLocks noGrp="1"/>
          </p:cNvSpPr>
          <p:nvPr>
            <p:ph idx="1"/>
          </p:nvPr>
        </p:nvSpPr>
        <p:spPr>
          <a:xfrm>
            <a:off x="611560" y="1412776"/>
            <a:ext cx="7848600" cy="5184576"/>
          </a:xfrm>
        </p:spPr>
        <p:txBody>
          <a:bodyPr>
            <a:normAutofit fontScale="77500" lnSpcReduction="20000"/>
          </a:bodyPr>
          <a:lstStyle/>
          <a:p>
            <a:pPr algn="just" eaLnBrk="1" hangingPunct="1"/>
            <a:r>
              <a:rPr lang="en-US" dirty="0" smtClean="0"/>
              <a:t>General Objective:</a:t>
            </a:r>
          </a:p>
          <a:p>
            <a:pPr algn="just"/>
            <a:r>
              <a:rPr lang="en-US" dirty="0" smtClean="0"/>
              <a:t>Analyzing the online resources of information available about National Health Programs in India </a:t>
            </a:r>
          </a:p>
          <a:p>
            <a:pPr algn="just" eaLnBrk="1" hangingPunct="1">
              <a:buFont typeface="Wingdings 2" pitchFamily="18" charset="2"/>
              <a:buNone/>
            </a:pPr>
            <a:r>
              <a:rPr lang="en-US" dirty="0" smtClean="0"/>
              <a:t>   To examine and gather availability of information over the internet about the various existing National health programs in India. </a:t>
            </a:r>
          </a:p>
          <a:p>
            <a:pPr algn="just"/>
            <a:r>
              <a:rPr lang="en-US" dirty="0" smtClean="0"/>
              <a:t>Specific Objective:</a:t>
            </a:r>
          </a:p>
          <a:p>
            <a:pPr algn="just">
              <a:buFontTx/>
              <a:buChar char="-"/>
            </a:pPr>
            <a:r>
              <a:rPr lang="en-US" dirty="0" smtClean="0"/>
              <a:t>Demonstrating a need to develop an online source of information that can disseminate information tailored to the needs of diverse group of stakeholders.</a:t>
            </a:r>
          </a:p>
          <a:p>
            <a:pPr algn="just">
              <a:buFontTx/>
              <a:buChar char="-"/>
            </a:pPr>
            <a:r>
              <a:rPr lang="en-US" dirty="0" smtClean="0"/>
              <a:t>Rationale of the study:</a:t>
            </a:r>
          </a:p>
          <a:p>
            <a:r>
              <a:rPr lang="en-US" dirty="0" smtClean="0"/>
              <a:t> New strategies and policies need to be developed to help stakeholders access relevant and credible health information specifically related to the national health programs in India</a:t>
            </a:r>
          </a:p>
          <a:p>
            <a:pPr algn="just">
              <a:buFontTx/>
              <a:buChar char="-"/>
            </a:pPr>
            <a:endParaRPr lang="en-US" dirty="0" smtClean="0"/>
          </a:p>
          <a:p>
            <a:pPr algn="just">
              <a:buFontTx/>
              <a:buChar char="-"/>
            </a:pPr>
            <a:endParaRPr lang="en-US" dirty="0" smtClean="0"/>
          </a:p>
          <a:p>
            <a:pPr algn="just" eaLnBrk="1" hangingPunct="1">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2039</Words>
  <Application>Microsoft Office PowerPoint</Application>
  <PresentationFormat>On-screen Show (4:3)</PresentationFormat>
  <Paragraphs>233</Paragraphs>
  <Slides>28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Worksheet</vt:lpstr>
      <vt:lpstr>Slide 1</vt:lpstr>
      <vt:lpstr>Slide 2</vt:lpstr>
      <vt:lpstr>Organization Profile</vt:lpstr>
      <vt:lpstr>Analyzing the online sources of health information</vt:lpstr>
      <vt:lpstr>Analysis and Interpretation</vt:lpstr>
      <vt:lpstr>Slide 6</vt:lpstr>
      <vt:lpstr>References</vt:lpstr>
      <vt:lpstr>Part II: Dissertation  Analyzing the online resources available for information about National Health programs in India</vt:lpstr>
      <vt:lpstr>Objective</vt:lpstr>
      <vt:lpstr>Methodology</vt:lpstr>
      <vt:lpstr>PROGRAMS</vt:lpstr>
      <vt:lpstr>Background</vt:lpstr>
      <vt:lpstr>Slide 13</vt:lpstr>
      <vt:lpstr>Search Results</vt:lpstr>
      <vt:lpstr>The list of the 16 websites selected after final analysis and application of the exclusion and inclusion criteria</vt:lpstr>
      <vt:lpstr>Slide 16</vt:lpstr>
      <vt:lpstr>Frequency of the websites presenting information about the common National Health Programs in India</vt:lpstr>
      <vt:lpstr>the table shows the percentage of different national health programs across the website categories selected. </vt:lpstr>
      <vt:lpstr>Slide 19</vt:lpstr>
      <vt:lpstr>Slide 20</vt:lpstr>
      <vt:lpstr>Slide 21</vt:lpstr>
      <vt:lpstr>Result</vt:lpstr>
      <vt:lpstr>Slide 23</vt:lpstr>
      <vt:lpstr>Challenges:  looking for a needle in a haystack</vt:lpstr>
      <vt:lpstr>Discussion</vt:lpstr>
      <vt:lpstr>Conclusion</vt:lpstr>
      <vt:lpstr>References</vt:lpstr>
      <vt:lpstr>Thanks...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Disseminating information about National Health programs in India</dc:title>
  <dc:creator>Anjali Nanda</dc:creator>
  <cp:lastModifiedBy>Anjali Nanda</cp:lastModifiedBy>
  <cp:revision>43</cp:revision>
  <dcterms:created xsi:type="dcterms:W3CDTF">2012-04-18T17:29:49Z</dcterms:created>
  <dcterms:modified xsi:type="dcterms:W3CDTF">2012-05-17T15:34:56Z</dcterms:modified>
</cp:coreProperties>
</file>