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1" r:id="rId7"/>
    <p:sldId id="272" r:id="rId8"/>
    <p:sldId id="261" r:id="rId9"/>
    <p:sldId id="262" r:id="rId10"/>
    <p:sldId id="263" r:id="rId11"/>
    <p:sldId id="265" r:id="rId12"/>
    <p:sldId id="266" r:id="rId13"/>
    <p:sldId id="267" r:id="rId14"/>
    <p:sldId id="268" r:id="rId15"/>
    <p:sldId id="269" r:id="rId16"/>
    <p:sldId id="270"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792"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8BCAA4CB-9BDA-40FD-9C29-1063A57B4C93}" type="datetimeFigureOut">
              <a:rPr lang="en-US" smtClean="0"/>
              <a:t>5/2/2012</a:t>
            </a:fld>
            <a:endParaRPr lang="en-IN"/>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endParaRPr lang="en-IN"/>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2944365F-0D95-4A90-A370-A4813B3308C1}" type="slidenum">
              <a:rPr lang="en-IN" smtClean="0"/>
              <a:t>‹#›</a:t>
            </a:fld>
            <a:endParaRPr lang="en-IN"/>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smtClean="0"/>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BCAA4CB-9BDA-40FD-9C29-1063A57B4C93}" type="datetimeFigureOut">
              <a:rPr lang="en-US" smtClean="0"/>
              <a:t>5/2/2012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44365F-0D95-4A90-A370-A4813B3308C1}"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BCAA4CB-9BDA-40FD-9C29-1063A57B4C93}" type="datetimeFigureOut">
              <a:rPr lang="en-US" smtClean="0"/>
              <a:t>5/2/2012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7848600" y="533400"/>
            <a:ext cx="762000" cy="609600"/>
          </a:xfrm>
        </p:spPr>
        <p:txBody>
          <a:bodyPr/>
          <a:lstStyle/>
          <a:p>
            <a:fld id="{2944365F-0D95-4A90-A370-A4813B3308C1}"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BCAA4CB-9BDA-40FD-9C29-1063A57B4C93}" type="datetimeFigureOut">
              <a:rPr lang="en-US" smtClean="0"/>
              <a:t>5/2/2012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44365F-0D95-4A90-A370-A4813B3308C1}"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8BCAA4CB-9BDA-40FD-9C29-1063A57B4C93}" type="datetimeFigureOut">
              <a:rPr lang="en-US" smtClean="0"/>
              <a:t>5/2/2012</a:t>
            </a:fld>
            <a:endParaRPr lang="en-IN"/>
          </a:p>
        </p:txBody>
      </p:sp>
      <p:sp>
        <p:nvSpPr>
          <p:cNvPr id="5" name="Footer Placeholder 4"/>
          <p:cNvSpPr>
            <a:spLocks noGrp="1"/>
          </p:cNvSpPr>
          <p:nvPr>
            <p:ph type="ftr" sz="quarter" idx="11"/>
          </p:nvPr>
        </p:nvSpPr>
        <p:spPr>
          <a:xfrm>
            <a:off x="1892808" y="6556248"/>
            <a:ext cx="1673352" cy="228600"/>
          </a:xfrm>
        </p:spPr>
        <p:txBody>
          <a:bodyPr/>
          <a:lstStyle/>
          <a:p>
            <a:endParaRPr lang="en-IN"/>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2944365F-0D95-4A90-A370-A4813B3308C1}"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8BCAA4CB-9BDA-40FD-9C29-1063A57B4C93}" type="datetimeFigureOut">
              <a:rPr lang="en-US" smtClean="0"/>
              <a:t>5/2/2012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44365F-0D95-4A90-A370-A4813B3308C1}"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8BCAA4CB-9BDA-40FD-9C29-1063A57B4C93}" type="datetimeFigureOut">
              <a:rPr lang="en-US" smtClean="0"/>
              <a:t>5/2/2012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944365F-0D95-4A90-A370-A4813B3308C1}"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8BCAA4CB-9BDA-40FD-9C29-1063A57B4C93}" type="datetimeFigureOut">
              <a:rPr lang="en-US" smtClean="0"/>
              <a:t>5/2/2012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944365F-0D95-4A90-A370-A4813B3308C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8BCAA4CB-9BDA-40FD-9C29-1063A57B4C93}" type="datetimeFigureOut">
              <a:rPr lang="en-US" smtClean="0"/>
              <a:t>5/2/2012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944365F-0D95-4A90-A370-A4813B3308C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CAA4CB-9BDA-40FD-9C29-1063A57B4C93}" type="datetimeFigureOut">
              <a:rPr lang="en-US" smtClean="0"/>
              <a:t>5/2/2012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44365F-0D95-4A90-A370-A4813B3308C1}"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8BCAA4CB-9BDA-40FD-9C29-1063A57B4C93}" type="datetimeFigureOut">
              <a:rPr lang="en-US" smtClean="0"/>
              <a:t>5/2/2012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44365F-0D95-4A90-A370-A4813B3308C1}"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8BCAA4CB-9BDA-40FD-9C29-1063A57B4C93}" type="datetimeFigureOut">
              <a:rPr lang="en-US" smtClean="0"/>
              <a:t>5/2/2012</a:t>
            </a:fld>
            <a:endParaRPr lang="en-IN"/>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endParaRPr lang="en-IN"/>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2944365F-0D95-4A90-A370-A4813B3308C1}"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1600" dirty="0" smtClean="0">
                <a:solidFill>
                  <a:schemeClr val="tx1"/>
                </a:solidFill>
                <a:effectLst>
                  <a:outerShdw blurRad="38100" dist="38100" dir="2700000" algn="tl">
                    <a:srgbClr val="000000">
                      <a:alpha val="43137"/>
                    </a:srgbClr>
                  </a:outerShdw>
                </a:effectLst>
                <a:latin typeface="Arial Rounded MT Bold" pitchFamily="34" charset="0"/>
              </a:rPr>
              <a:t>To explore the factors that influence GP consultation by women with breast cancer symptoms                         BY : Dr Veera Sardana</a:t>
            </a:r>
          </a:p>
          <a:p>
            <a:endParaRPr lang="en-IN" sz="1600" dirty="0">
              <a:solidFill>
                <a:schemeClr val="tx1"/>
              </a:solidFill>
              <a:effectLst>
                <a:outerShdw blurRad="38100" dist="38100" dir="2700000" algn="tl">
                  <a:srgbClr val="000000">
                    <a:alpha val="43137"/>
                  </a:srgbClr>
                </a:outerShdw>
              </a:effectLst>
              <a:latin typeface="Arial Rounded MT Bold" pitchFamily="34" charset="0"/>
            </a:endParaRPr>
          </a:p>
        </p:txBody>
      </p:sp>
      <p:sp>
        <p:nvSpPr>
          <p:cNvPr id="2" name="Title 1"/>
          <p:cNvSpPr>
            <a:spLocks noGrp="1"/>
          </p:cNvSpPr>
          <p:nvPr>
            <p:ph type="ctrTitle"/>
          </p:nvPr>
        </p:nvSpPr>
        <p:spPr/>
        <p:txBody>
          <a:bodyPr/>
          <a:lstStyle/>
          <a:p>
            <a:r>
              <a:rPr lang="en-US" sz="3200" b="1" dirty="0" smtClean="0">
                <a:effectLst>
                  <a:outerShdw blurRad="38100" dist="38100" dir="2700000" algn="tl">
                    <a:srgbClr val="000000">
                      <a:alpha val="43137"/>
                    </a:srgbClr>
                  </a:outerShdw>
                </a:effectLst>
                <a:latin typeface="Arial Rounded MT Bold" pitchFamily="34" charset="0"/>
              </a:rPr>
              <a:t>Project report presentation</a:t>
            </a:r>
            <a:endParaRPr lang="en-IN" sz="3200" b="1" dirty="0">
              <a:effectLst>
                <a:outerShdw blurRad="38100" dist="38100" dir="2700000" algn="tl">
                  <a:srgbClr val="000000">
                    <a:alpha val="43137"/>
                  </a:srgbClr>
                </a:outerShdw>
              </a:effectLst>
              <a:latin typeface="Arial Rounded MT Bold" pitchFamily="34" charset="0"/>
            </a:endParaRPr>
          </a:p>
        </p:txBody>
      </p:sp>
      <p:pic>
        <p:nvPicPr>
          <p:cNvPr id="2355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428596" y="478632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3555" name="Picture 3"/>
          <p:cNvPicPr>
            <a:picLocks noChangeAspect="1" noChangeArrowheads="1"/>
          </p:cNvPicPr>
          <p:nvPr/>
        </p:nvPicPr>
        <p:blipFill>
          <a:blip r:embed="rId3"/>
          <a:srcRect/>
          <a:stretch>
            <a:fillRect/>
          </a:stretch>
        </p:blipFill>
        <p:spPr bwMode="auto">
          <a:xfrm>
            <a:off x="2786050" y="142852"/>
            <a:ext cx="4643469" cy="443861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spd="med">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effectLst>
                  <a:outerShdw blurRad="38100" dist="38100" dir="2700000" algn="tl">
                    <a:srgbClr val="000000">
                      <a:alpha val="43137"/>
                    </a:srgbClr>
                  </a:outerShdw>
                </a:effectLst>
                <a:latin typeface="Arial Rounded MT Bold" pitchFamily="34" charset="0"/>
              </a:rPr>
              <a:t/>
            </a:r>
            <a:br>
              <a:rPr lang="en-US" sz="2800" b="1" dirty="0" smtClean="0">
                <a:effectLst>
                  <a:outerShdw blurRad="38100" dist="38100" dir="2700000" algn="tl">
                    <a:srgbClr val="000000">
                      <a:alpha val="43137"/>
                    </a:srgbClr>
                  </a:outerShdw>
                </a:effectLst>
                <a:latin typeface="Arial Rounded MT Bold" pitchFamily="34" charset="0"/>
              </a:rPr>
            </a:br>
            <a:r>
              <a:rPr lang="en-US" sz="2800" b="1" dirty="0" smtClean="0">
                <a:effectLst>
                  <a:outerShdw blurRad="38100" dist="38100" dir="2700000" algn="tl">
                    <a:srgbClr val="000000">
                      <a:alpha val="43137"/>
                    </a:srgbClr>
                  </a:outerShdw>
                </a:effectLst>
                <a:latin typeface="Arial Rounded MT Bold" pitchFamily="34" charset="0"/>
              </a:rPr>
              <a:t>METHODOLOGY</a:t>
            </a:r>
            <a:r>
              <a:rPr lang="en-US" sz="2800" b="1" dirty="0" smtClean="0">
                <a:effectLst>
                  <a:outerShdw blurRad="38100" dist="38100" dir="2700000" algn="tl">
                    <a:srgbClr val="000000">
                      <a:alpha val="43137"/>
                    </a:srgbClr>
                  </a:outerShdw>
                </a:effectLst>
                <a:latin typeface="Arial Rounded MT Bold" pitchFamily="34" charset="0"/>
              </a:rPr>
              <a:t/>
            </a:r>
            <a:br>
              <a:rPr lang="en-US" sz="2800" b="1" dirty="0" smtClean="0">
                <a:effectLst>
                  <a:outerShdw blurRad="38100" dist="38100" dir="2700000" algn="tl">
                    <a:srgbClr val="000000">
                      <a:alpha val="43137"/>
                    </a:srgbClr>
                  </a:outerShdw>
                </a:effectLst>
                <a:latin typeface="Arial Rounded MT Bold" pitchFamily="34" charset="0"/>
              </a:rPr>
            </a:br>
            <a:endParaRPr lang="en-IN" sz="2800" b="1" dirty="0"/>
          </a:p>
        </p:txBody>
      </p:sp>
      <p:sp>
        <p:nvSpPr>
          <p:cNvPr id="3" name="Content Placeholder 2"/>
          <p:cNvSpPr>
            <a:spLocks noGrp="1"/>
          </p:cNvSpPr>
          <p:nvPr>
            <p:ph idx="1"/>
          </p:nvPr>
        </p:nvSpPr>
        <p:spPr/>
        <p:txBody>
          <a:bodyPr>
            <a:normAutofit/>
          </a:bodyPr>
          <a:lstStyle/>
          <a:p>
            <a:r>
              <a:rPr lang="en-IN" sz="2000" dirty="0" smtClean="0">
                <a:latin typeface="Arial Rounded MT Bold" pitchFamily="34" charset="0"/>
              </a:rPr>
              <a:t>Interviews were conducted eight weeks after diagnosis.</a:t>
            </a:r>
          </a:p>
          <a:p>
            <a:r>
              <a:rPr lang="en-IN" sz="2000" dirty="0" smtClean="0">
                <a:latin typeface="Arial Rounded MT Bold" pitchFamily="34" charset="0"/>
              </a:rPr>
              <a:t>Of breast cancer, comparing two groups of women divided according to the extent of delay between onset of symptoms and seeking medical care. Fifteen women had sought advice from their GP within two weeks of symptom discovery (‘non-delayers’) and 31 had waited 12 weeks or more before seeing their doctor (‘delayers’).</a:t>
            </a:r>
          </a:p>
          <a:p>
            <a:endParaRPr lang="en-IN" dirty="0"/>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linds(horizontal)">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effectLst>
                  <a:outerShdw blurRad="38100" dist="38100" dir="2700000" algn="tl">
                    <a:srgbClr val="000000">
                      <a:alpha val="43137"/>
                    </a:srgbClr>
                  </a:outerShdw>
                </a:effectLst>
                <a:latin typeface="Arial Rounded MT Bold" pitchFamily="34" charset="0"/>
              </a:rPr>
              <a:t/>
            </a:r>
            <a:br>
              <a:rPr lang="en-US" sz="2800" b="1" dirty="0" smtClean="0">
                <a:effectLst>
                  <a:outerShdw blurRad="38100" dist="38100" dir="2700000" algn="tl">
                    <a:srgbClr val="000000">
                      <a:alpha val="43137"/>
                    </a:srgbClr>
                  </a:outerShdw>
                </a:effectLst>
                <a:latin typeface="Arial Rounded MT Bold" pitchFamily="34" charset="0"/>
              </a:rPr>
            </a:br>
            <a:r>
              <a:rPr lang="en-US" sz="2800" b="1" dirty="0" smtClean="0">
                <a:effectLst>
                  <a:outerShdw blurRad="38100" dist="38100" dir="2700000" algn="tl">
                    <a:srgbClr val="000000">
                      <a:alpha val="43137"/>
                    </a:srgbClr>
                  </a:outerShdw>
                </a:effectLst>
                <a:latin typeface="Arial Rounded MT Bold" pitchFamily="34" charset="0"/>
              </a:rPr>
              <a:t>DATA </a:t>
            </a:r>
            <a:r>
              <a:rPr lang="en-US" sz="2800" b="1" dirty="0" smtClean="0">
                <a:effectLst>
                  <a:outerShdw blurRad="38100" dist="38100" dir="2700000" algn="tl">
                    <a:srgbClr val="000000">
                      <a:alpha val="43137"/>
                    </a:srgbClr>
                  </a:outerShdw>
                </a:effectLst>
                <a:latin typeface="Arial Rounded MT Bold" pitchFamily="34" charset="0"/>
              </a:rPr>
              <a:t>ANALYSIS</a:t>
            </a:r>
            <a:br>
              <a:rPr lang="en-US" sz="2800" b="1" dirty="0" smtClean="0">
                <a:effectLst>
                  <a:outerShdw blurRad="38100" dist="38100" dir="2700000" algn="tl">
                    <a:srgbClr val="000000">
                      <a:alpha val="43137"/>
                    </a:srgbClr>
                  </a:outerShdw>
                </a:effectLst>
                <a:latin typeface="Arial Rounded MT Bold" pitchFamily="34" charset="0"/>
              </a:rPr>
            </a:br>
            <a:endParaRPr lang="en-IN" sz="2800" b="1" dirty="0">
              <a:latin typeface="Arial Rounded MT Bold" pitchFamily="34" charset="0"/>
            </a:endParaRPr>
          </a:p>
        </p:txBody>
      </p:sp>
      <p:sp>
        <p:nvSpPr>
          <p:cNvPr id="3" name="Content Placeholder 2"/>
          <p:cNvSpPr>
            <a:spLocks noGrp="1"/>
          </p:cNvSpPr>
          <p:nvPr>
            <p:ph idx="1"/>
          </p:nvPr>
        </p:nvSpPr>
        <p:spPr/>
        <p:txBody>
          <a:bodyPr/>
          <a:lstStyle/>
          <a:p>
            <a:r>
              <a:rPr lang="en-IN" sz="2000" dirty="0" smtClean="0">
                <a:latin typeface="Arial Rounded MT Bold" pitchFamily="34" charset="0"/>
              </a:rPr>
              <a:t>Each interview was </a:t>
            </a:r>
            <a:r>
              <a:rPr lang="en-IN" sz="2000" dirty="0" smtClean="0">
                <a:latin typeface="Arial Rounded MT Bold" pitchFamily="34" charset="0"/>
              </a:rPr>
              <a:t>hand written </a:t>
            </a:r>
            <a:r>
              <a:rPr lang="en-IN" sz="2000" dirty="0" smtClean="0">
                <a:latin typeface="Arial Rounded MT Bold" pitchFamily="34" charset="0"/>
              </a:rPr>
              <a:t>with the patients’ permission and transcribed verbatim. Data were analysed using the ‘framework’ method of qualitative data </a:t>
            </a:r>
            <a:r>
              <a:rPr lang="en-IN" sz="2000" dirty="0" smtClean="0">
                <a:latin typeface="Arial Rounded MT Bold" pitchFamily="34" charset="0"/>
              </a:rPr>
              <a:t>analysis. Notes  </a:t>
            </a:r>
            <a:r>
              <a:rPr lang="en-IN" sz="2000" dirty="0" smtClean="0">
                <a:latin typeface="Arial Rounded MT Bold" pitchFamily="34" charset="0"/>
              </a:rPr>
              <a:t>were studied repeatedly to identify and list important and recurrent themes in women’s accounts of their experiences</a:t>
            </a:r>
          </a:p>
          <a:p>
            <a:endParaRPr lang="en-IN" dirty="0"/>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effectLst>
                  <a:outerShdw blurRad="38100" dist="38100" dir="2700000" algn="tl">
                    <a:srgbClr val="000000">
                      <a:alpha val="43137"/>
                    </a:srgbClr>
                  </a:outerShdw>
                </a:effectLst>
                <a:latin typeface="Arial Rounded MT Bold" pitchFamily="34" charset="0"/>
              </a:rPr>
              <a:t>RESULTS AND CONCLUSIONS</a:t>
            </a:r>
            <a:endParaRPr lang="en-IN" sz="2800" b="1" dirty="0">
              <a:latin typeface="Arial Rounded MT Bold" pitchFamily="34" charset="0"/>
            </a:endParaRPr>
          </a:p>
        </p:txBody>
      </p:sp>
      <p:sp>
        <p:nvSpPr>
          <p:cNvPr id="3" name="Content Placeholder 2"/>
          <p:cNvSpPr>
            <a:spLocks noGrp="1"/>
          </p:cNvSpPr>
          <p:nvPr>
            <p:ph idx="1"/>
          </p:nvPr>
        </p:nvSpPr>
        <p:spPr>
          <a:xfrm>
            <a:off x="2428860" y="2357430"/>
            <a:ext cx="6248400" cy="3840163"/>
          </a:xfrm>
        </p:spPr>
        <p:txBody>
          <a:bodyPr>
            <a:normAutofit fontScale="85000" lnSpcReduction="20000"/>
          </a:bodyPr>
          <a:lstStyle/>
          <a:p>
            <a:r>
              <a:rPr lang="en-IN" dirty="0" smtClean="0">
                <a:latin typeface="Arial Rounded MT Bold" pitchFamily="34" charset="0"/>
              </a:rPr>
              <a:t> Qualitative analysis suggested that the help-seeking process is influenced by a mixture of knowledge, perceptions, beliefs, and attitudes, including: </a:t>
            </a:r>
            <a:endParaRPr lang="en-IN" dirty="0" smtClean="0">
              <a:latin typeface="Arial Rounded MT Bold" pitchFamily="34" charset="0"/>
            </a:endParaRPr>
          </a:p>
          <a:p>
            <a:r>
              <a:rPr lang="en-IN" dirty="0" smtClean="0">
                <a:latin typeface="Arial Rounded MT Bold" pitchFamily="34" charset="0"/>
              </a:rPr>
              <a:t>(</a:t>
            </a:r>
            <a:r>
              <a:rPr lang="en-IN" dirty="0" smtClean="0">
                <a:latin typeface="Arial Rounded MT Bold" pitchFamily="34" charset="0"/>
              </a:rPr>
              <a:t>a) the process of symptom interpretation; </a:t>
            </a:r>
            <a:r>
              <a:rPr lang="en-IN" dirty="0" smtClean="0">
                <a:latin typeface="Arial Rounded MT Bold" pitchFamily="34" charset="0"/>
              </a:rPr>
              <a:t> </a:t>
            </a:r>
          </a:p>
          <a:p>
            <a:r>
              <a:rPr lang="en-IN" dirty="0" smtClean="0">
                <a:latin typeface="Arial Rounded MT Bold" pitchFamily="34" charset="0"/>
              </a:rPr>
              <a:t>(</a:t>
            </a:r>
            <a:r>
              <a:rPr lang="en-IN" dirty="0" smtClean="0">
                <a:latin typeface="Arial Rounded MT Bold" pitchFamily="34" charset="0"/>
              </a:rPr>
              <a:t>b) attitudes towards attending a GP; </a:t>
            </a:r>
            <a:endParaRPr lang="en-IN" dirty="0" smtClean="0">
              <a:latin typeface="Arial Rounded MT Bold" pitchFamily="34" charset="0"/>
            </a:endParaRPr>
          </a:p>
          <a:p>
            <a:r>
              <a:rPr lang="en-IN" dirty="0" smtClean="0">
                <a:latin typeface="Arial Rounded MT Bold" pitchFamily="34" charset="0"/>
              </a:rPr>
              <a:t>(</a:t>
            </a:r>
            <a:r>
              <a:rPr lang="en-IN" dirty="0" smtClean="0">
                <a:latin typeface="Arial Rounded MT Bold" pitchFamily="34" charset="0"/>
              </a:rPr>
              <a:t>c) beliefs and fears about the </a:t>
            </a:r>
            <a:r>
              <a:rPr lang="en-IN" dirty="0" smtClean="0">
                <a:latin typeface="Arial Rounded MT Bold" pitchFamily="34" charset="0"/>
              </a:rPr>
              <a:t>consequences Of </a:t>
            </a:r>
            <a:r>
              <a:rPr lang="en-IN" dirty="0" smtClean="0">
                <a:latin typeface="Arial Rounded MT Bold" pitchFamily="34" charset="0"/>
              </a:rPr>
              <a:t>medical help-seeking; and </a:t>
            </a:r>
            <a:endParaRPr lang="en-IN" dirty="0" smtClean="0">
              <a:latin typeface="Arial Rounded MT Bold" pitchFamily="34" charset="0"/>
            </a:endParaRPr>
          </a:p>
          <a:p>
            <a:r>
              <a:rPr lang="en-IN" dirty="0" smtClean="0">
                <a:latin typeface="Arial Rounded MT Bold" pitchFamily="34" charset="0"/>
              </a:rPr>
              <a:t>(</a:t>
            </a:r>
            <a:r>
              <a:rPr lang="en-IN" dirty="0" smtClean="0">
                <a:latin typeface="Arial Rounded MT Bold" pitchFamily="34" charset="0"/>
              </a:rPr>
              <a:t>d) perceptions of competing priorities. In addition, it was possible to ascertain factors associated with eventual help-seeking in those who delayed. </a:t>
            </a:r>
            <a:endParaRPr lang="en-IN" dirty="0">
              <a:latin typeface="Arial Rounded MT Bold" pitchFamily="34" charset="0"/>
            </a:endParaRPr>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linds(horizontal)">
                                      <p:cBhvr>
                                        <p:cTn id="14" dur="500"/>
                                        <p:tgtEl>
                                          <p:spTgt spid="3">
                                            <p:txEl>
                                              <p:pRg st="1" end="1"/>
                                            </p:txEl>
                                          </p:spTgt>
                                        </p:tgtEl>
                                      </p:cBhvr>
                                    </p:animEffect>
                                  </p:childTnLst>
                                </p:cTn>
                              </p:par>
                              <p:par>
                                <p:cTn id="15" presetID="3"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outerShdw blurRad="38100" dist="38100" dir="2700000" algn="tl">
                    <a:srgbClr val="000000">
                      <a:alpha val="43137"/>
                    </a:srgbClr>
                  </a:outerShdw>
                </a:effectLst>
                <a:latin typeface="Arial Rounded MT Bold" pitchFamily="34" charset="0"/>
              </a:rPr>
              <a:t>SYMPTOM INTERPRETATION</a:t>
            </a:r>
            <a:endParaRPr lang="en-IN" sz="2800" b="1" dirty="0">
              <a:effectLst>
                <a:outerShdw blurRad="38100" dist="38100" dir="2700000" algn="tl">
                  <a:srgbClr val="000000">
                    <a:alpha val="43137"/>
                  </a:srgbClr>
                </a:outerShdw>
              </a:effectLst>
              <a:latin typeface="Arial Rounded MT Bold" pitchFamily="34" charset="0"/>
            </a:endParaRPr>
          </a:p>
        </p:txBody>
      </p:sp>
      <p:sp>
        <p:nvSpPr>
          <p:cNvPr id="3" name="Content Placeholder 2"/>
          <p:cNvSpPr>
            <a:spLocks noGrp="1"/>
          </p:cNvSpPr>
          <p:nvPr>
            <p:ph idx="1"/>
          </p:nvPr>
        </p:nvSpPr>
        <p:spPr/>
        <p:txBody>
          <a:bodyPr/>
          <a:lstStyle/>
          <a:p>
            <a:r>
              <a:rPr lang="en-IN" i="1" dirty="0" smtClean="0">
                <a:latin typeface="Arial Rounded MT Bold" pitchFamily="34" charset="0"/>
              </a:rPr>
              <a:t>‘I never realised there was anything wrong. Because I couldn’t feel a lump and the only thing I knew about breast cancer was you should feel a lump … there was an inversion of the nipple ... but I never knew that was a symptom.’ </a:t>
            </a:r>
            <a:r>
              <a:rPr lang="en-IN" dirty="0" smtClean="0">
                <a:latin typeface="Arial Rounded MT Bold" pitchFamily="34" charset="0"/>
              </a:rPr>
              <a:t>(Delayer.)</a:t>
            </a:r>
          </a:p>
          <a:p>
            <a:r>
              <a:rPr lang="en-IN" i="1" dirty="0" smtClean="0">
                <a:latin typeface="Arial Rounded MT Bold" pitchFamily="34" charset="0"/>
              </a:rPr>
              <a:t>Every time I ... tested myself there were no lumps, it was just that there was this dent down my breast.’ </a:t>
            </a:r>
            <a:r>
              <a:rPr lang="en-IN" dirty="0" smtClean="0">
                <a:latin typeface="Arial Rounded MT Bold" pitchFamily="34" charset="0"/>
              </a:rPr>
              <a:t>(Delayer.)</a:t>
            </a:r>
          </a:p>
          <a:p>
            <a:endParaRPr lang="en-IN" dirty="0"/>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outerShdw blurRad="38100" dist="38100" dir="2700000" algn="tl">
                    <a:srgbClr val="000000">
                      <a:alpha val="43137"/>
                    </a:srgbClr>
                  </a:outerShdw>
                </a:effectLst>
                <a:latin typeface="Arial Rounded MT Bold" pitchFamily="34" charset="0"/>
              </a:rPr>
              <a:t>ATTITUDES TOWARDS MEETING A GP</a:t>
            </a:r>
            <a:endParaRPr lang="en-IN" sz="2800" b="1" dirty="0">
              <a:effectLst>
                <a:outerShdw blurRad="38100" dist="38100" dir="2700000" algn="tl">
                  <a:srgbClr val="000000">
                    <a:alpha val="43137"/>
                  </a:srgbClr>
                </a:outerShdw>
              </a:effectLst>
              <a:latin typeface="Arial Rounded MT Bold" pitchFamily="34" charset="0"/>
            </a:endParaRPr>
          </a:p>
        </p:txBody>
      </p:sp>
      <p:sp>
        <p:nvSpPr>
          <p:cNvPr id="3" name="Content Placeholder 2"/>
          <p:cNvSpPr>
            <a:spLocks noGrp="1"/>
          </p:cNvSpPr>
          <p:nvPr>
            <p:ph idx="1"/>
          </p:nvPr>
        </p:nvSpPr>
        <p:spPr/>
        <p:txBody>
          <a:bodyPr>
            <a:normAutofit fontScale="92500" lnSpcReduction="10000"/>
          </a:bodyPr>
          <a:lstStyle/>
          <a:p>
            <a:r>
              <a:rPr lang="en-IN" i="1" dirty="0" smtClean="0">
                <a:latin typeface="Arial Rounded MT Bold" pitchFamily="34" charset="0"/>
              </a:rPr>
              <a:t>I mean some people are health conscious, they </a:t>
            </a:r>
            <a:r>
              <a:rPr lang="en-IN" i="1" dirty="0" smtClean="0">
                <a:latin typeface="Arial Rounded MT Bold" pitchFamily="34" charset="0"/>
              </a:rPr>
              <a:t>keep examining </a:t>
            </a:r>
            <a:r>
              <a:rPr lang="en-IN" i="1" dirty="0" smtClean="0">
                <a:latin typeface="Arial Rounded MT Bold" pitchFamily="34" charset="0"/>
              </a:rPr>
              <a:t>themselves and go to the doctor about </a:t>
            </a:r>
            <a:r>
              <a:rPr lang="en-IN" i="1" dirty="0" smtClean="0">
                <a:latin typeface="Arial Rounded MT Bold" pitchFamily="34" charset="0"/>
              </a:rPr>
              <a:t>their toenail</a:t>
            </a:r>
            <a:r>
              <a:rPr lang="en-IN" i="1" dirty="0" smtClean="0">
                <a:latin typeface="Arial Rounded MT Bold" pitchFamily="34" charset="0"/>
              </a:rPr>
              <a:t>, you know, stupid things, ear-ache or sore </a:t>
            </a:r>
            <a:r>
              <a:rPr lang="en-IN" i="1" dirty="0" smtClean="0">
                <a:latin typeface="Arial Rounded MT Bold" pitchFamily="34" charset="0"/>
              </a:rPr>
              <a:t>throat, things </a:t>
            </a:r>
            <a:r>
              <a:rPr lang="en-IN" i="1" dirty="0" smtClean="0">
                <a:latin typeface="Arial Rounded MT Bold" pitchFamily="34" charset="0"/>
              </a:rPr>
              <a:t>you could treat yourself, they waste people’s </a:t>
            </a:r>
            <a:r>
              <a:rPr lang="en-IN" i="1" dirty="0" smtClean="0">
                <a:latin typeface="Arial Rounded MT Bold" pitchFamily="34" charset="0"/>
              </a:rPr>
              <a:t>time’</a:t>
            </a:r>
          </a:p>
          <a:p>
            <a:r>
              <a:rPr lang="en-IN" i="1" dirty="0" smtClean="0">
                <a:latin typeface="Arial Rounded MT Bold" pitchFamily="34" charset="0"/>
              </a:rPr>
              <a:t>My body is telling me that something is not right. And </a:t>
            </a:r>
            <a:r>
              <a:rPr lang="en-IN" i="1" dirty="0" smtClean="0">
                <a:latin typeface="Arial Rounded MT Bold" pitchFamily="34" charset="0"/>
              </a:rPr>
              <a:t>I noticed </a:t>
            </a:r>
            <a:r>
              <a:rPr lang="en-IN" i="1" dirty="0" smtClean="0">
                <a:latin typeface="Arial Rounded MT Bold" pitchFamily="34" charset="0"/>
              </a:rPr>
              <a:t>the lump and thought I’d best get it sorted </a:t>
            </a:r>
            <a:r>
              <a:rPr lang="en-IN" i="1" dirty="0" smtClean="0">
                <a:latin typeface="Arial Rounded MT Bold" pitchFamily="34" charset="0"/>
              </a:rPr>
              <a:t>out. I’m </a:t>
            </a:r>
            <a:r>
              <a:rPr lang="en-IN" i="1" dirty="0" smtClean="0">
                <a:latin typeface="Arial Rounded MT Bold" pitchFamily="34" charset="0"/>
              </a:rPr>
              <a:t>not one to make a fuss or anything. If there is </a:t>
            </a:r>
            <a:r>
              <a:rPr lang="en-IN" i="1" dirty="0" smtClean="0">
                <a:latin typeface="Arial Rounded MT Bold" pitchFamily="34" charset="0"/>
              </a:rPr>
              <a:t>something wrong </a:t>
            </a:r>
            <a:r>
              <a:rPr lang="en-IN" i="1" dirty="0" smtClean="0">
                <a:latin typeface="Arial Rounded MT Bold" pitchFamily="34" charset="0"/>
              </a:rPr>
              <a:t>with me I just go straight to the doctor, </a:t>
            </a:r>
            <a:r>
              <a:rPr lang="en-IN" i="1" dirty="0" err="1" smtClean="0">
                <a:latin typeface="Arial Rounded MT Bold" pitchFamily="34" charset="0"/>
              </a:rPr>
              <a:t>Idon’t</a:t>
            </a:r>
            <a:r>
              <a:rPr lang="en-IN" i="1" dirty="0" smtClean="0">
                <a:latin typeface="Arial Rounded MT Bold" pitchFamily="34" charset="0"/>
              </a:rPr>
              <a:t> </a:t>
            </a:r>
            <a:r>
              <a:rPr lang="en-IN" i="1" dirty="0" smtClean="0">
                <a:latin typeface="Arial Rounded MT Bold" pitchFamily="34" charset="0"/>
              </a:rPr>
              <a:t>have any inhibitions about going</a:t>
            </a:r>
            <a:r>
              <a:rPr lang="en-IN" i="1" dirty="0" smtClean="0"/>
              <a:t>.’</a:t>
            </a:r>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outerShdw blurRad="38100" dist="38100" dir="2700000" algn="tl">
                    <a:srgbClr val="000000">
                      <a:alpha val="43137"/>
                    </a:srgbClr>
                  </a:outerShdw>
                </a:effectLst>
                <a:latin typeface="Arial Rounded MT Bold" pitchFamily="34" charset="0"/>
              </a:rPr>
              <a:t>BELIEFS &amp; FEARS</a:t>
            </a:r>
            <a:endParaRPr lang="en-IN" sz="2800" b="1" dirty="0">
              <a:effectLst>
                <a:outerShdw blurRad="38100" dist="38100" dir="2700000" algn="tl">
                  <a:srgbClr val="000000">
                    <a:alpha val="43137"/>
                  </a:srgbClr>
                </a:outerShdw>
              </a:effectLst>
              <a:latin typeface="Arial Rounded MT Bold" pitchFamily="34" charset="0"/>
            </a:endParaRPr>
          </a:p>
        </p:txBody>
      </p:sp>
      <p:sp>
        <p:nvSpPr>
          <p:cNvPr id="3" name="Content Placeholder 2"/>
          <p:cNvSpPr>
            <a:spLocks noGrp="1"/>
          </p:cNvSpPr>
          <p:nvPr>
            <p:ph idx="1"/>
          </p:nvPr>
        </p:nvSpPr>
        <p:spPr/>
        <p:txBody>
          <a:bodyPr>
            <a:normAutofit/>
          </a:bodyPr>
          <a:lstStyle/>
          <a:p>
            <a:r>
              <a:rPr lang="en-IN" i="1" dirty="0" smtClean="0"/>
              <a:t>‘</a:t>
            </a:r>
            <a:r>
              <a:rPr lang="en-IN" sz="2000" i="1" dirty="0" smtClean="0">
                <a:latin typeface="Arial Rounded MT Bold" pitchFamily="34" charset="0"/>
              </a:rPr>
              <a:t>I did feel frightened because it was only a few </a:t>
            </a:r>
            <a:r>
              <a:rPr lang="en-IN" sz="2000" i="1" dirty="0" smtClean="0">
                <a:latin typeface="Arial Rounded MT Bold" pitchFamily="34" charset="0"/>
              </a:rPr>
              <a:t>months ago </a:t>
            </a:r>
            <a:r>
              <a:rPr lang="en-IN" sz="2000" i="1" dirty="0" smtClean="0">
                <a:latin typeface="Arial Rounded MT Bold" pitchFamily="34" charset="0"/>
              </a:rPr>
              <a:t>we lost my father with cancer, and not very </a:t>
            </a:r>
            <a:r>
              <a:rPr lang="en-IN" sz="2000" i="1" dirty="0" smtClean="0">
                <a:latin typeface="Arial Rounded MT Bold" pitchFamily="34" charset="0"/>
              </a:rPr>
              <a:t>much was </a:t>
            </a:r>
            <a:r>
              <a:rPr lang="en-IN" sz="2000" i="1" dirty="0" smtClean="0">
                <a:latin typeface="Arial Rounded MT Bold" pitchFamily="34" charset="0"/>
              </a:rPr>
              <a:t>done for him, he was just sort of sent home and </a:t>
            </a:r>
            <a:r>
              <a:rPr lang="en-IN" sz="2000" i="1" dirty="0" smtClean="0">
                <a:latin typeface="Arial Rounded MT Bold" pitchFamily="34" charset="0"/>
              </a:rPr>
              <a:t>left to </a:t>
            </a:r>
            <a:r>
              <a:rPr lang="en-IN" sz="2000" i="1" dirty="0" smtClean="0">
                <a:latin typeface="Arial Rounded MT Bold" pitchFamily="34" charset="0"/>
              </a:rPr>
              <a:t>get on with it, and I could just imagine myself — </a:t>
            </a:r>
            <a:r>
              <a:rPr lang="en-IN" sz="2000" i="1" dirty="0" smtClean="0">
                <a:latin typeface="Arial Rounded MT Bold" pitchFamily="34" charset="0"/>
              </a:rPr>
              <a:t>same sort </a:t>
            </a:r>
            <a:r>
              <a:rPr lang="en-IN" sz="2000" i="1" dirty="0" smtClean="0">
                <a:latin typeface="Arial Rounded MT Bold" pitchFamily="34" charset="0"/>
              </a:rPr>
              <a:t>of thing happening to me</a:t>
            </a:r>
            <a:r>
              <a:rPr lang="en-IN" i="1" dirty="0" smtClean="0"/>
              <a:t>.’</a:t>
            </a:r>
            <a:endParaRPr lang="en-IN" dirty="0"/>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outerShdw blurRad="38100" dist="38100" dir="2700000" algn="tl">
                    <a:srgbClr val="000000">
                      <a:alpha val="43137"/>
                    </a:srgbClr>
                  </a:outerShdw>
                </a:effectLst>
                <a:latin typeface="Arial Rounded MT Bold" pitchFamily="34" charset="0"/>
              </a:rPr>
              <a:t>PRIORITIES</a:t>
            </a:r>
            <a:endParaRPr lang="en-IN" sz="2800" b="1" dirty="0">
              <a:effectLst>
                <a:outerShdw blurRad="38100" dist="38100" dir="2700000" algn="tl">
                  <a:srgbClr val="000000">
                    <a:alpha val="43137"/>
                  </a:srgbClr>
                </a:outerShdw>
              </a:effectLst>
              <a:latin typeface="Arial Rounded MT Bold" pitchFamily="34" charset="0"/>
            </a:endParaRPr>
          </a:p>
        </p:txBody>
      </p:sp>
      <p:sp>
        <p:nvSpPr>
          <p:cNvPr id="3" name="Content Placeholder 2"/>
          <p:cNvSpPr>
            <a:spLocks noGrp="1"/>
          </p:cNvSpPr>
          <p:nvPr>
            <p:ph idx="1"/>
          </p:nvPr>
        </p:nvSpPr>
        <p:spPr/>
        <p:txBody>
          <a:bodyPr>
            <a:normAutofit/>
          </a:bodyPr>
          <a:lstStyle/>
          <a:p>
            <a:r>
              <a:rPr lang="en-IN" sz="2000" i="1" dirty="0" smtClean="0">
                <a:latin typeface="Arial Rounded MT Bold" pitchFamily="34" charset="0"/>
              </a:rPr>
              <a:t>It sounds awful to neglect your body, but life was </a:t>
            </a:r>
            <a:r>
              <a:rPr lang="en-IN" sz="2000" i="1" dirty="0" smtClean="0">
                <a:latin typeface="Arial Rounded MT Bold" pitchFamily="34" charset="0"/>
              </a:rPr>
              <a:t>busy and </a:t>
            </a:r>
            <a:r>
              <a:rPr lang="en-IN" sz="2000" i="1" dirty="0" smtClean="0">
                <a:latin typeface="Arial Rounded MT Bold" pitchFamily="34" charset="0"/>
              </a:rPr>
              <a:t>I’m a bit of a martyr, I don’t necessarily put </a:t>
            </a:r>
            <a:r>
              <a:rPr lang="en-IN" sz="2000" i="1" dirty="0" smtClean="0">
                <a:latin typeface="Arial Rounded MT Bold" pitchFamily="34" charset="0"/>
              </a:rPr>
              <a:t>myself first</a:t>
            </a:r>
            <a:r>
              <a:rPr lang="en-IN" sz="2000" i="1" dirty="0" smtClean="0">
                <a:latin typeface="Arial Rounded MT Bold" pitchFamily="34" charset="0"/>
              </a:rPr>
              <a:t>. I let my job take me </a:t>
            </a:r>
            <a:r>
              <a:rPr lang="en-IN" sz="2000" i="1" dirty="0" smtClean="0">
                <a:latin typeface="Arial Rounded MT Bold" pitchFamily="34" charset="0"/>
              </a:rPr>
              <a:t>over</a:t>
            </a:r>
          </a:p>
          <a:p>
            <a:r>
              <a:rPr lang="en-IN" sz="2000" i="1" dirty="0" smtClean="0">
                <a:latin typeface="Arial Rounded MT Bold" pitchFamily="34" charset="0"/>
              </a:rPr>
              <a:t>My mother died, it went on for a few months and ... I </a:t>
            </a:r>
            <a:r>
              <a:rPr lang="en-IN" sz="2000" i="1" dirty="0" smtClean="0">
                <a:latin typeface="Arial Rounded MT Bold" pitchFamily="34" charset="0"/>
              </a:rPr>
              <a:t>didn’t go </a:t>
            </a:r>
            <a:r>
              <a:rPr lang="en-IN" sz="2000" i="1" dirty="0" smtClean="0">
                <a:latin typeface="Arial Rounded MT Bold" pitchFamily="34" charset="0"/>
              </a:rPr>
              <a:t>to the clinic ... if it was my daughters and my </a:t>
            </a:r>
            <a:r>
              <a:rPr lang="en-IN" sz="2000" i="1" dirty="0" smtClean="0">
                <a:latin typeface="Arial Rounded MT Bold" pitchFamily="34" charset="0"/>
              </a:rPr>
              <a:t>husband I’d </a:t>
            </a:r>
            <a:r>
              <a:rPr lang="en-IN" sz="2000" i="1" dirty="0" smtClean="0">
                <a:latin typeface="Arial Rounded MT Bold" pitchFamily="34" charset="0"/>
              </a:rPr>
              <a:t>see it was done, but yourself you tend to leave</a:t>
            </a:r>
            <a:endParaRPr lang="en-IN" sz="2000" dirty="0">
              <a:latin typeface="Arial Rounded MT Bold" pitchFamily="34" charset="0"/>
            </a:endParaRPr>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srcRect/>
          <a:stretch>
            <a:fillRect/>
          </a:stretch>
        </p:blipFill>
        <p:spPr bwMode="auto">
          <a:xfrm>
            <a:off x="0" y="71414"/>
            <a:ext cx="9215470" cy="66989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itle 1"/>
          <p:cNvSpPr>
            <a:spLocks noGrp="1"/>
          </p:cNvSpPr>
          <p:nvPr>
            <p:ph type="title"/>
          </p:nvPr>
        </p:nvSpPr>
        <p:spPr>
          <a:xfrm>
            <a:off x="2438400" y="228600"/>
            <a:ext cx="6248400" cy="1143000"/>
          </a:xfrm>
        </p:spPr>
        <p:txBody>
          <a:bodyPr/>
          <a:lstStyle/>
          <a:p>
            <a:pPr algn="l"/>
            <a:r>
              <a:rPr lang="en-US" b="1" dirty="0" smtClean="0">
                <a:solidFill>
                  <a:schemeClr val="accent2"/>
                </a:solidFill>
                <a:latin typeface="BlackChancery" pitchFamily="2" charset="0"/>
              </a:rPr>
              <a:t>THANK  YOU</a:t>
            </a:r>
            <a:endParaRPr lang="en-IN" b="1" dirty="0">
              <a:solidFill>
                <a:schemeClr val="accent2"/>
              </a:solidFill>
              <a:latin typeface="BlackChancery" pitchFamily="2"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outerShdw blurRad="38100" dist="38100" dir="2700000" algn="tl">
                    <a:srgbClr val="000000">
                      <a:alpha val="43137"/>
                    </a:srgbClr>
                  </a:outerShdw>
                </a:effectLst>
                <a:latin typeface="Arial Rounded MT Bold" pitchFamily="34" charset="0"/>
              </a:rPr>
              <a:t>FLOW OF THE PRESENTATION</a:t>
            </a:r>
            <a:endParaRPr lang="en-IN" sz="2800" b="1" dirty="0">
              <a:effectLst>
                <a:outerShdw blurRad="38100" dist="38100" dir="2700000" algn="tl">
                  <a:srgbClr val="000000">
                    <a:alpha val="43137"/>
                  </a:srgbClr>
                </a:outerShdw>
              </a:effectLst>
              <a:latin typeface="Arial Rounded MT Bold"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effectLst>
                  <a:outerShdw blurRad="38100" dist="38100" dir="2700000" algn="tl">
                    <a:srgbClr val="000000">
                      <a:alpha val="43137"/>
                    </a:srgbClr>
                  </a:outerShdw>
                </a:effectLst>
                <a:latin typeface="Arial Rounded MT Bold" pitchFamily="34" charset="0"/>
              </a:rPr>
              <a:t>INTRODUCTION OF THE TOPIC</a:t>
            </a:r>
          </a:p>
          <a:p>
            <a:r>
              <a:rPr lang="en-US" dirty="0" smtClean="0">
                <a:effectLst>
                  <a:outerShdw blurRad="38100" dist="38100" dir="2700000" algn="tl">
                    <a:srgbClr val="000000">
                      <a:alpha val="43137"/>
                    </a:srgbClr>
                  </a:outerShdw>
                </a:effectLst>
                <a:latin typeface="Arial Rounded MT Bold" pitchFamily="34" charset="0"/>
              </a:rPr>
              <a:t>EPIDEMIOLOGY</a:t>
            </a:r>
          </a:p>
          <a:p>
            <a:r>
              <a:rPr lang="en-US" dirty="0" smtClean="0">
                <a:effectLst>
                  <a:outerShdw blurRad="38100" dist="38100" dir="2700000" algn="tl">
                    <a:srgbClr val="000000">
                      <a:alpha val="43137"/>
                    </a:srgbClr>
                  </a:outerShdw>
                </a:effectLst>
                <a:latin typeface="Arial Rounded MT Bold" pitchFamily="34" charset="0"/>
              </a:rPr>
              <a:t>OBJECTIVE OF THE STUDY</a:t>
            </a:r>
          </a:p>
          <a:p>
            <a:r>
              <a:rPr lang="en-US" dirty="0" smtClean="0">
                <a:effectLst>
                  <a:outerShdw blurRad="38100" dist="38100" dir="2700000" algn="tl">
                    <a:srgbClr val="000000">
                      <a:alpha val="43137"/>
                    </a:srgbClr>
                  </a:outerShdw>
                </a:effectLst>
                <a:latin typeface="Arial Rounded MT Bold" pitchFamily="34" charset="0"/>
              </a:rPr>
              <a:t>RATIONALE</a:t>
            </a:r>
          </a:p>
          <a:p>
            <a:r>
              <a:rPr lang="en-US" dirty="0" smtClean="0">
                <a:effectLst>
                  <a:outerShdw blurRad="38100" dist="38100" dir="2700000" algn="tl">
                    <a:srgbClr val="000000">
                      <a:alpha val="43137"/>
                    </a:srgbClr>
                  </a:outerShdw>
                </a:effectLst>
                <a:latin typeface="Arial Rounded MT Bold" pitchFamily="34" charset="0"/>
              </a:rPr>
              <a:t>METHODOLOGY</a:t>
            </a:r>
          </a:p>
          <a:p>
            <a:r>
              <a:rPr lang="en-US" dirty="0" smtClean="0">
                <a:effectLst>
                  <a:outerShdw blurRad="38100" dist="38100" dir="2700000" algn="tl">
                    <a:srgbClr val="000000">
                      <a:alpha val="43137"/>
                    </a:srgbClr>
                  </a:outerShdw>
                </a:effectLst>
                <a:latin typeface="Arial Rounded MT Bold" pitchFamily="34" charset="0"/>
              </a:rPr>
              <a:t>DATA ANALYSIS</a:t>
            </a:r>
          </a:p>
          <a:p>
            <a:r>
              <a:rPr lang="en-US" dirty="0" smtClean="0">
                <a:effectLst>
                  <a:outerShdw blurRad="38100" dist="38100" dir="2700000" algn="tl">
                    <a:srgbClr val="000000">
                      <a:alpha val="43137"/>
                    </a:srgbClr>
                  </a:outerShdw>
                </a:effectLst>
                <a:latin typeface="Arial Rounded MT Bold" pitchFamily="34" charset="0"/>
              </a:rPr>
              <a:t>RESULTS AND CONCLUSIONS</a:t>
            </a:r>
          </a:p>
          <a:p>
            <a:r>
              <a:rPr lang="en-US" dirty="0" smtClean="0">
                <a:effectLst>
                  <a:outerShdw blurRad="38100" dist="38100" dir="2700000" algn="tl">
                    <a:srgbClr val="000000">
                      <a:alpha val="43137"/>
                    </a:srgbClr>
                  </a:outerShdw>
                </a:effectLst>
                <a:latin typeface="Arial Rounded MT Bold" pitchFamily="34" charset="0"/>
              </a:rPr>
              <a:t>LIMITATIONS</a:t>
            </a:r>
            <a:endParaRPr lang="en-IN" dirty="0">
              <a:effectLst>
                <a:outerShdw blurRad="38100" dist="38100" dir="2700000" algn="tl">
                  <a:srgbClr val="000000">
                    <a:alpha val="43137"/>
                  </a:srgbClr>
                </a:outerShdw>
              </a:effectLst>
              <a:latin typeface="Arial Rounded MT Bold" pitchFamily="34" charset="0"/>
            </a:endParaRPr>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57158"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2000"/>
                                        <p:tgtEl>
                                          <p:spTgt spid="3">
                                            <p:txEl>
                                              <p:pRg st="0" end="0"/>
                                            </p:txEl>
                                          </p:spTgt>
                                        </p:tgtEl>
                                      </p:cBhvr>
                                    </p:animEffect>
                                  </p:childTnLst>
                                </p:cTn>
                              </p:par>
                              <p:par>
                                <p:cTn id="14" presetID="53"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8" dur="2000"/>
                                        <p:tgtEl>
                                          <p:spTgt spid="3">
                                            <p:txEl>
                                              <p:pRg st="1" end="1"/>
                                            </p:txEl>
                                          </p:spTgt>
                                        </p:tgtEl>
                                      </p:cBhvr>
                                    </p:animEffect>
                                  </p:childTnLst>
                                </p:cTn>
                              </p:par>
                              <p:par>
                                <p:cTn id="19" presetID="53"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2000"/>
                                        <p:tgtEl>
                                          <p:spTgt spid="3">
                                            <p:txEl>
                                              <p:pRg st="2" end="2"/>
                                            </p:txEl>
                                          </p:spTgt>
                                        </p:tgtEl>
                                      </p:cBhvr>
                                    </p:animEffect>
                                  </p:childTnLst>
                                </p:cTn>
                              </p:par>
                              <p:par>
                                <p:cTn id="24" presetID="53"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2000"/>
                                        <p:tgtEl>
                                          <p:spTgt spid="3">
                                            <p:txEl>
                                              <p:pRg st="3" end="3"/>
                                            </p:txEl>
                                          </p:spTgt>
                                        </p:tgtEl>
                                      </p:cBhvr>
                                    </p:animEffect>
                                  </p:childTnLst>
                                </p:cTn>
                              </p:par>
                              <p:par>
                                <p:cTn id="29" presetID="53"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3">
                                            <p:txEl>
                                              <p:pRg st="4" end="4"/>
                                            </p:txEl>
                                          </p:spTgt>
                                        </p:tgtEl>
                                      </p:cBhvr>
                                    </p:animEffect>
                                  </p:childTnLst>
                                </p:cTn>
                              </p:par>
                              <p:par>
                                <p:cTn id="34" presetID="53"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8" dur="2000"/>
                                        <p:tgtEl>
                                          <p:spTgt spid="3">
                                            <p:txEl>
                                              <p:pRg st="5" end="5"/>
                                            </p:txEl>
                                          </p:spTgt>
                                        </p:tgtEl>
                                      </p:cBhvr>
                                    </p:animEffect>
                                  </p:childTnLst>
                                </p:cTn>
                              </p:par>
                              <p:par>
                                <p:cTn id="39" presetID="53"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2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3" dur="2000"/>
                                        <p:tgtEl>
                                          <p:spTgt spid="3">
                                            <p:txEl>
                                              <p:pRg st="6" end="6"/>
                                            </p:txEl>
                                          </p:spTgt>
                                        </p:tgtEl>
                                      </p:cBhvr>
                                    </p:animEffect>
                                  </p:childTnLst>
                                </p:cTn>
                              </p:par>
                              <p:par>
                                <p:cTn id="44" presetID="53"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p:cTn id="46"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7" dur="20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8"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outerShdw blurRad="38100" dist="38100" dir="2700000" algn="tl">
                    <a:srgbClr val="000000">
                      <a:alpha val="43137"/>
                    </a:srgbClr>
                  </a:outerShdw>
                </a:effectLst>
                <a:latin typeface="Arial Rounded MT Bold" pitchFamily="34" charset="0"/>
              </a:rPr>
              <a:t>INTRODUCTION OF THE STUDY</a:t>
            </a:r>
            <a:endParaRPr lang="en-IN" sz="2800" b="1" dirty="0">
              <a:effectLst>
                <a:outerShdw blurRad="38100" dist="38100" dir="2700000" algn="tl">
                  <a:srgbClr val="000000">
                    <a:alpha val="43137"/>
                  </a:srgbClr>
                </a:outerShdw>
              </a:effectLst>
              <a:latin typeface="Arial Rounded MT Bold" pitchFamily="34" charset="0"/>
            </a:endParaRPr>
          </a:p>
        </p:txBody>
      </p:sp>
      <p:sp>
        <p:nvSpPr>
          <p:cNvPr id="3" name="Content Placeholder 2"/>
          <p:cNvSpPr>
            <a:spLocks noGrp="1"/>
          </p:cNvSpPr>
          <p:nvPr>
            <p:ph idx="1"/>
          </p:nvPr>
        </p:nvSpPr>
        <p:spPr/>
        <p:txBody>
          <a:bodyPr>
            <a:normAutofit fontScale="92500"/>
          </a:bodyPr>
          <a:lstStyle/>
          <a:p>
            <a:r>
              <a:rPr lang="en-IN" dirty="0" smtClean="0">
                <a:latin typeface="Arial Rounded MT Bold" pitchFamily="34" charset="0"/>
              </a:rPr>
              <a:t>A recent fall in deaths from breast cancer has been reported, owing to improved survival from a combination of earlier diagnosis, breast screening, and better treatment</a:t>
            </a:r>
            <a:r>
              <a:rPr lang="en-IN" dirty="0" smtClean="0">
                <a:latin typeface="Arial Rounded MT Bold" pitchFamily="34" charset="0"/>
              </a:rPr>
              <a:t>.</a:t>
            </a:r>
          </a:p>
          <a:p>
            <a:r>
              <a:rPr lang="en-IN" dirty="0" smtClean="0">
                <a:latin typeface="Arial Rounded MT Bold" pitchFamily="34" charset="0"/>
              </a:rPr>
              <a:t>DELAYED presentation of symptomatic breast cancer of three months or more is associated with lower survival rates from this disease</a:t>
            </a:r>
            <a:r>
              <a:rPr lang="en-IN" dirty="0" smtClean="0">
                <a:latin typeface="Arial Rounded MT Bold" pitchFamily="34" charset="0"/>
              </a:rPr>
              <a:t>.</a:t>
            </a:r>
          </a:p>
          <a:p>
            <a:r>
              <a:rPr lang="en-IN" dirty="0" smtClean="0">
                <a:latin typeface="Arial Rounded MT Bold" pitchFamily="34" charset="0"/>
              </a:rPr>
              <a:t>The relative contribution of these factors remains to be evaluated</a:t>
            </a:r>
            <a:r>
              <a:rPr lang="en-IN" dirty="0" smtClean="0">
                <a:latin typeface="Arial Rounded MT Bold" pitchFamily="34" charset="0"/>
              </a:rPr>
              <a:t>.</a:t>
            </a:r>
          </a:p>
          <a:p>
            <a:pPr>
              <a:buNone/>
            </a:pPr>
            <a:endParaRPr lang="en-IN" dirty="0">
              <a:effectLst>
                <a:outerShdw blurRad="38100" dist="38100" dir="2700000" algn="tl">
                  <a:srgbClr val="000000">
                    <a:alpha val="43137"/>
                  </a:srgbClr>
                </a:outerShdw>
              </a:effectLst>
              <a:latin typeface="Arial Rounded MT Bold" pitchFamily="34" charset="0"/>
            </a:endParaRPr>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linds(horizontal)">
                                      <p:cBhvr>
                                        <p:cTn id="14" dur="500"/>
                                        <p:tgtEl>
                                          <p:spTgt spid="3">
                                            <p:txEl>
                                              <p:pRg st="1" end="1"/>
                                            </p:txEl>
                                          </p:spTgt>
                                        </p:tgtEl>
                                      </p:cBhvr>
                                    </p:animEffect>
                                  </p:childTnLst>
                                </p:cTn>
                              </p:par>
                              <p:par>
                                <p:cTn id="15" presetID="3"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outerShdw blurRad="38100" dist="38100" dir="2700000" algn="tl">
                    <a:srgbClr val="000000">
                      <a:alpha val="43137"/>
                    </a:srgbClr>
                  </a:outerShdw>
                </a:effectLst>
                <a:latin typeface="Arial Rounded MT Bold" pitchFamily="34" charset="0"/>
              </a:rPr>
              <a:t>INTRODUCTION OF THE STUDY</a:t>
            </a:r>
            <a:endParaRPr lang="en-IN" sz="2800" dirty="0">
              <a:latin typeface="Arial Rounded MT Bold" pitchFamily="34" charset="0"/>
            </a:endParaRPr>
          </a:p>
        </p:txBody>
      </p:sp>
      <p:sp>
        <p:nvSpPr>
          <p:cNvPr id="3" name="Content Placeholder 2"/>
          <p:cNvSpPr>
            <a:spLocks noGrp="1"/>
          </p:cNvSpPr>
          <p:nvPr>
            <p:ph idx="1"/>
          </p:nvPr>
        </p:nvSpPr>
        <p:spPr/>
        <p:txBody>
          <a:bodyPr>
            <a:normAutofit/>
          </a:bodyPr>
          <a:lstStyle/>
          <a:p>
            <a:r>
              <a:rPr lang="en-IN" sz="2000" dirty="0" smtClean="0">
                <a:latin typeface="Arial Rounded MT Bold" pitchFamily="34" charset="0"/>
              </a:rPr>
              <a:t>In the meantime, breast cancer mortality continues to represent a major public health </a:t>
            </a:r>
            <a:r>
              <a:rPr lang="en-IN" sz="2000" dirty="0" smtClean="0">
                <a:latin typeface="Arial Rounded MT Bold" pitchFamily="34" charset="0"/>
              </a:rPr>
              <a:t>problem</a:t>
            </a:r>
          </a:p>
          <a:p>
            <a:r>
              <a:rPr lang="en-IN" sz="2000" dirty="0" smtClean="0">
                <a:latin typeface="Arial Rounded MT Bold" pitchFamily="34" charset="0"/>
              </a:rPr>
              <a:t>It </a:t>
            </a:r>
            <a:r>
              <a:rPr lang="en-IN" sz="2000" dirty="0" smtClean="0">
                <a:latin typeface="Arial Rounded MT Bold" pitchFamily="34" charset="0"/>
              </a:rPr>
              <a:t>is therefore important to understand the factors that influence patient delay and to develop strategies for reducing it. </a:t>
            </a:r>
            <a:endParaRPr lang="en-IN" sz="2000" dirty="0" smtClean="0">
              <a:latin typeface="Arial Rounded MT Bold" pitchFamily="34" charset="0"/>
            </a:endParaRPr>
          </a:p>
          <a:p>
            <a:r>
              <a:rPr lang="en-IN" sz="2000" dirty="0" smtClean="0">
                <a:latin typeface="Arial Rounded MT Bold" pitchFamily="34" charset="0"/>
              </a:rPr>
              <a:t>This </a:t>
            </a:r>
            <a:r>
              <a:rPr lang="en-IN" sz="2000" dirty="0" smtClean="0">
                <a:latin typeface="Arial Rounded MT Bold" pitchFamily="34" charset="0"/>
              </a:rPr>
              <a:t>qualitative analysis was undertaken to examine important beliefs and attitudes associated with medical </a:t>
            </a:r>
            <a:r>
              <a:rPr lang="en-IN" sz="2000" dirty="0" smtClean="0">
                <a:latin typeface="Arial Rounded MT Bold" pitchFamily="34" charset="0"/>
              </a:rPr>
              <a:t>help-seeking</a:t>
            </a:r>
            <a:r>
              <a:rPr lang="en-IN" sz="2000" dirty="0" smtClean="0">
                <a:effectLst>
                  <a:outerShdw blurRad="38100" dist="38100" dir="2700000" algn="tl">
                    <a:srgbClr val="000000">
                      <a:alpha val="43137"/>
                    </a:srgbClr>
                  </a:outerShdw>
                </a:effectLst>
                <a:latin typeface="Arial Rounded MT Bold" pitchFamily="34" charset="0"/>
              </a:rPr>
              <a:t>.</a:t>
            </a:r>
            <a:endParaRPr lang="en-IN" sz="2000" dirty="0">
              <a:effectLst>
                <a:outerShdw blurRad="38100" dist="38100" dir="2700000" algn="tl">
                  <a:srgbClr val="000000">
                    <a:alpha val="43137"/>
                  </a:srgbClr>
                </a:outerShdw>
              </a:effectLst>
              <a:latin typeface="Arial Rounded MT Bold" pitchFamily="34" charset="0"/>
            </a:endParaRPr>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linds(horizontal)">
                                      <p:cBhvr>
                                        <p:cTn id="14" dur="500"/>
                                        <p:tgtEl>
                                          <p:spTgt spid="3">
                                            <p:txEl>
                                              <p:pRg st="1" end="1"/>
                                            </p:txEl>
                                          </p:spTgt>
                                        </p:tgtEl>
                                      </p:cBhvr>
                                    </p:animEffect>
                                  </p:childTnLst>
                                </p:cTn>
                              </p:par>
                              <p:par>
                                <p:cTn id="15" presetID="3"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b="1" dirty="0" smtClean="0">
                <a:effectLst>
                  <a:outerShdw blurRad="38100" dist="38100" dir="2700000" algn="tl">
                    <a:srgbClr val="000000">
                      <a:alpha val="43137"/>
                    </a:srgbClr>
                  </a:outerShdw>
                </a:effectLst>
                <a:latin typeface="Arial Rounded MT Bold" pitchFamily="34" charset="0"/>
              </a:rPr>
              <a:t/>
            </a:r>
            <a:br>
              <a:rPr lang="en-US" sz="3200" b="1" dirty="0" smtClean="0">
                <a:effectLst>
                  <a:outerShdw blurRad="38100" dist="38100" dir="2700000" algn="tl">
                    <a:srgbClr val="000000">
                      <a:alpha val="43137"/>
                    </a:srgbClr>
                  </a:outerShdw>
                </a:effectLst>
                <a:latin typeface="Arial Rounded MT Bold" pitchFamily="34" charset="0"/>
              </a:rPr>
            </a:br>
            <a:r>
              <a:rPr lang="en-US" sz="3200" b="1" dirty="0" smtClean="0">
                <a:effectLst>
                  <a:outerShdw blurRad="38100" dist="38100" dir="2700000" algn="tl">
                    <a:srgbClr val="000000">
                      <a:alpha val="43137"/>
                    </a:srgbClr>
                  </a:outerShdw>
                </a:effectLst>
                <a:latin typeface="Arial Rounded MT Bold" pitchFamily="34" charset="0"/>
              </a:rPr>
              <a:t>EPIDEMIOLOGY</a:t>
            </a:r>
            <a:r>
              <a:rPr lang="en-US" sz="3200" b="1" dirty="0" smtClean="0">
                <a:effectLst>
                  <a:outerShdw blurRad="38100" dist="38100" dir="2700000" algn="tl">
                    <a:srgbClr val="000000">
                      <a:alpha val="43137"/>
                    </a:srgbClr>
                  </a:outerShdw>
                </a:effectLst>
                <a:latin typeface="Arial Rounded MT Bold" pitchFamily="34" charset="0"/>
              </a:rPr>
              <a:t/>
            </a:r>
            <a:br>
              <a:rPr lang="en-US" sz="3200" b="1" dirty="0" smtClean="0">
                <a:effectLst>
                  <a:outerShdw blurRad="38100" dist="38100" dir="2700000" algn="tl">
                    <a:srgbClr val="000000">
                      <a:alpha val="43137"/>
                    </a:srgbClr>
                  </a:outerShdw>
                </a:effectLst>
                <a:latin typeface="Arial Rounded MT Bold" pitchFamily="34" charset="0"/>
              </a:rPr>
            </a:br>
            <a:endParaRPr lang="en-IN" sz="3200" b="1" dirty="0"/>
          </a:p>
        </p:txBody>
      </p:sp>
      <p:sp>
        <p:nvSpPr>
          <p:cNvPr id="3" name="Content Placeholder 2"/>
          <p:cNvSpPr>
            <a:spLocks noGrp="1"/>
          </p:cNvSpPr>
          <p:nvPr>
            <p:ph idx="1"/>
          </p:nvPr>
        </p:nvSpPr>
        <p:spPr/>
        <p:txBody>
          <a:bodyPr>
            <a:normAutofit/>
          </a:bodyPr>
          <a:lstStyle/>
          <a:p>
            <a:r>
              <a:rPr lang="en-IN" sz="2000" dirty="0" smtClean="0">
                <a:latin typeface="Arial Rounded MT Bold" pitchFamily="34" charset="0"/>
              </a:rPr>
              <a:t>Breast </a:t>
            </a:r>
            <a:r>
              <a:rPr lang="en-IN" sz="2000" dirty="0" smtClean="0">
                <a:latin typeface="Arial Rounded MT Bold" pitchFamily="34" charset="0"/>
              </a:rPr>
              <a:t>Cancer Incidence, Mortality &amp; </a:t>
            </a:r>
            <a:r>
              <a:rPr lang="en-IN" sz="2000" dirty="0" smtClean="0">
                <a:latin typeface="Arial Rounded MT Bold" pitchFamily="34" charset="0"/>
              </a:rPr>
              <a:t>Trends</a:t>
            </a:r>
          </a:p>
          <a:p>
            <a:r>
              <a:rPr lang="en-IN" sz="2000" dirty="0" smtClean="0">
                <a:latin typeface="Arial Rounded MT Bold" pitchFamily="34" charset="0"/>
              </a:rPr>
              <a:t> </a:t>
            </a:r>
            <a:r>
              <a:rPr lang="en-IN" sz="2000" dirty="0" smtClean="0">
                <a:latin typeface="Arial Rounded MT Bold" pitchFamily="34" charset="0"/>
              </a:rPr>
              <a:t>Globally, 1.3 million women are diagnosed with breast cancer every year. Increased </a:t>
            </a:r>
            <a:r>
              <a:rPr lang="en-IN" sz="2000" dirty="0" smtClean="0">
                <a:latin typeface="Arial Rounded MT Bold" pitchFamily="34" charset="0"/>
              </a:rPr>
              <a:t> screening</a:t>
            </a:r>
            <a:r>
              <a:rPr lang="en-IN" sz="2000" dirty="0" smtClean="0">
                <a:latin typeface="Arial Rounded MT Bold" pitchFamily="34" charset="0"/>
              </a:rPr>
              <a:t>, that detects cancer in the earlier stages, has caused incidence rates to rise in the </a:t>
            </a:r>
            <a:r>
              <a:rPr lang="en-IN" sz="2000" dirty="0" smtClean="0">
                <a:latin typeface="Arial Rounded MT Bold" pitchFamily="34" charset="0"/>
              </a:rPr>
              <a:t> past </a:t>
            </a:r>
            <a:r>
              <a:rPr lang="en-IN" sz="2000" dirty="0" smtClean="0">
                <a:latin typeface="Arial Rounded MT Bold" pitchFamily="34" charset="0"/>
              </a:rPr>
              <a:t>25 years</a:t>
            </a:r>
            <a:r>
              <a:rPr lang="en-IN" sz="2000" dirty="0" smtClean="0">
                <a:latin typeface="Arial Rounded MT Bold" pitchFamily="34" charset="0"/>
              </a:rPr>
              <a:t>.</a:t>
            </a:r>
          </a:p>
          <a:p>
            <a:r>
              <a:rPr lang="en-IN" sz="2000" dirty="0" smtClean="0">
                <a:latin typeface="Arial Rounded MT Bold" pitchFamily="34" charset="0"/>
              </a:rPr>
              <a:t> </a:t>
            </a:r>
            <a:r>
              <a:rPr lang="en-IN" sz="2000" dirty="0" smtClean="0">
                <a:latin typeface="Arial Rounded MT Bold" pitchFamily="34" charset="0"/>
              </a:rPr>
              <a:t>However, breast cancer deaths have also been dropping steadily since 1990 </a:t>
            </a:r>
            <a:r>
              <a:rPr lang="en-IN" sz="2000" dirty="0" smtClean="0">
                <a:latin typeface="Arial Rounded MT Bold" pitchFamily="34" charset="0"/>
              </a:rPr>
              <a:t> because </a:t>
            </a:r>
            <a:r>
              <a:rPr lang="en-IN" sz="2000" dirty="0" smtClean="0">
                <a:latin typeface="Arial Rounded MT Bold" pitchFamily="34" charset="0"/>
              </a:rPr>
              <a:t>of earlier detection and better </a:t>
            </a:r>
            <a:r>
              <a:rPr lang="en-IN" sz="2000" dirty="0" smtClean="0">
                <a:latin typeface="Arial Rounded MT Bold" pitchFamily="34" charset="0"/>
              </a:rPr>
              <a:t>treatments.</a:t>
            </a:r>
            <a:endParaRPr lang="en-IN" sz="2000" dirty="0" smtClean="0">
              <a:latin typeface="Arial Rounded MT Bold" pitchFamily="34" charset="0"/>
            </a:endParaRPr>
          </a:p>
          <a:p>
            <a:pPr>
              <a:buNone/>
            </a:pPr>
            <a:endParaRPr lang="en-IN" dirty="0"/>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linds(horizontal)">
                                      <p:cBhvr>
                                        <p:cTn id="14" dur="500"/>
                                        <p:tgtEl>
                                          <p:spTgt spid="3">
                                            <p:txEl>
                                              <p:pRg st="1" end="1"/>
                                            </p:txEl>
                                          </p:spTgt>
                                        </p:tgtEl>
                                      </p:cBhvr>
                                    </p:animEffect>
                                  </p:childTnLst>
                                </p:cTn>
                              </p:par>
                              <p:par>
                                <p:cTn id="15" presetID="3"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outerShdw blurRad="38100" dist="38100" dir="2700000" algn="tl">
                    <a:srgbClr val="000000">
                      <a:alpha val="43137"/>
                    </a:srgbClr>
                  </a:outerShdw>
                </a:effectLst>
                <a:latin typeface="Arial Rounded MT Bold" pitchFamily="34" charset="0"/>
              </a:rPr>
              <a:t>EPIDEMIOLOGY</a:t>
            </a:r>
            <a:br>
              <a:rPr lang="en-US" sz="2800" b="1" dirty="0" smtClean="0">
                <a:effectLst>
                  <a:outerShdw blurRad="38100" dist="38100" dir="2700000" algn="tl">
                    <a:srgbClr val="000000">
                      <a:alpha val="43137"/>
                    </a:srgbClr>
                  </a:outerShdw>
                </a:effectLst>
                <a:latin typeface="Arial Rounded MT Bold" pitchFamily="34" charset="0"/>
              </a:rPr>
            </a:br>
            <a:endParaRPr lang="en-IN" sz="2800" dirty="0">
              <a:latin typeface="Arial Rounded MT Bold" pitchFamily="34" charset="0"/>
            </a:endParaRPr>
          </a:p>
        </p:txBody>
      </p:sp>
      <p:sp>
        <p:nvSpPr>
          <p:cNvPr id="3" name="Content Placeholder 2"/>
          <p:cNvSpPr>
            <a:spLocks noGrp="1"/>
          </p:cNvSpPr>
          <p:nvPr>
            <p:ph idx="1"/>
          </p:nvPr>
        </p:nvSpPr>
        <p:spPr/>
        <p:txBody>
          <a:bodyPr>
            <a:normAutofit fontScale="85000" lnSpcReduction="20000"/>
          </a:bodyPr>
          <a:lstStyle/>
          <a:p>
            <a:r>
              <a:rPr lang="en-IN" dirty="0" smtClean="0">
                <a:latin typeface="Arial Rounded MT Bold" pitchFamily="34" charset="0"/>
              </a:rPr>
              <a:t>India has a relatively low breast cancer incidence rate, in spite of its large population </a:t>
            </a:r>
            <a:r>
              <a:rPr lang="en-IN" dirty="0" smtClean="0">
                <a:latin typeface="Arial Rounded MT Bold" pitchFamily="34" charset="0"/>
              </a:rPr>
              <a:t> size</a:t>
            </a:r>
            <a:r>
              <a:rPr lang="en-IN" dirty="0" smtClean="0">
                <a:latin typeface="Arial Rounded MT Bold" pitchFamily="34" charset="0"/>
              </a:rPr>
              <a:t>. </a:t>
            </a:r>
            <a:r>
              <a:rPr lang="en-IN" dirty="0" smtClean="0">
                <a:latin typeface="Arial Rounded MT Bold" pitchFamily="34" charset="0"/>
              </a:rPr>
              <a:t>  </a:t>
            </a:r>
            <a:r>
              <a:rPr lang="en-IN" dirty="0" smtClean="0">
                <a:latin typeface="Arial Rounded MT Bold" pitchFamily="34" charset="0"/>
              </a:rPr>
              <a:t>19.1 per 100,000 women compared to 87 in the UK and 101 in the US per 100,000 </a:t>
            </a:r>
            <a:r>
              <a:rPr lang="en-IN" dirty="0" smtClean="0">
                <a:latin typeface="Arial Rounded MT Bold" pitchFamily="34" charset="0"/>
              </a:rPr>
              <a:t> women.</a:t>
            </a:r>
            <a:endParaRPr lang="en-IN" dirty="0" smtClean="0">
              <a:latin typeface="Arial Rounded MT Bold" pitchFamily="34" charset="0"/>
            </a:endParaRPr>
          </a:p>
          <a:p>
            <a:r>
              <a:rPr lang="en-IN" dirty="0" smtClean="0">
                <a:latin typeface="Arial Rounded MT Bold" pitchFamily="34" charset="0"/>
              </a:rPr>
              <a:t> </a:t>
            </a:r>
            <a:r>
              <a:rPr lang="en-IN" dirty="0" smtClean="0">
                <a:latin typeface="Arial Rounded MT Bold" pitchFamily="34" charset="0"/>
              </a:rPr>
              <a:t>This could be due to lack of screening programmes and lack of a culture of frequent </a:t>
            </a:r>
          </a:p>
          <a:p>
            <a:r>
              <a:rPr lang="en-IN" dirty="0" smtClean="0">
                <a:latin typeface="Arial Rounded MT Bold" pitchFamily="34" charset="0"/>
              </a:rPr>
              <a:t>self examination or breast awareness</a:t>
            </a:r>
          </a:p>
          <a:p>
            <a:r>
              <a:rPr lang="en-IN" dirty="0" smtClean="0">
                <a:latin typeface="Arial Rounded MT Bold" pitchFamily="34" charset="0"/>
              </a:rPr>
              <a:t>  </a:t>
            </a:r>
            <a:r>
              <a:rPr lang="en-IN" dirty="0" smtClean="0">
                <a:latin typeface="Arial Rounded MT Bold" pitchFamily="34" charset="0"/>
              </a:rPr>
              <a:t>However, to make matters worse, India has one of the highest death per incident </a:t>
            </a:r>
            <a:r>
              <a:rPr lang="en-IN" dirty="0" smtClean="0">
                <a:latin typeface="Arial Rounded MT Bold" pitchFamily="34" charset="0"/>
              </a:rPr>
              <a:t>ratio</a:t>
            </a:r>
            <a:r>
              <a:rPr lang="en-IN" dirty="0" smtClean="0">
                <a:latin typeface="Arial Rounded MT Bold" pitchFamily="34" charset="0"/>
              </a:rPr>
              <a:t>, at almost 50%, compared to 30% in China and 18% in the US</a:t>
            </a:r>
            <a:endParaRPr lang="en-IN" dirty="0">
              <a:latin typeface="Arial Rounded MT Bold" pitchFamily="34" charset="0"/>
            </a:endParaRPr>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linds(horizontal)">
                                      <p:cBhvr>
                                        <p:cTn id="14" dur="500"/>
                                        <p:tgtEl>
                                          <p:spTgt spid="3">
                                            <p:txEl>
                                              <p:pRg st="1" end="1"/>
                                            </p:txEl>
                                          </p:spTgt>
                                        </p:tgtEl>
                                      </p:cBhvr>
                                    </p:animEffect>
                                  </p:childTnLst>
                                </p:cTn>
                              </p:par>
                              <p:par>
                                <p:cTn id="15" presetID="3"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outerShdw blurRad="38100" dist="38100" dir="2700000" algn="tl">
                    <a:srgbClr val="000000">
                      <a:alpha val="43137"/>
                    </a:srgbClr>
                  </a:outerShdw>
                </a:effectLst>
                <a:latin typeface="Arial Rounded MT Bold" pitchFamily="34" charset="0"/>
              </a:rPr>
              <a:t>EPIDEMIOLOGY</a:t>
            </a:r>
            <a:br>
              <a:rPr lang="en-US" sz="2800" b="1" dirty="0" smtClean="0">
                <a:effectLst>
                  <a:outerShdw blurRad="38100" dist="38100" dir="2700000" algn="tl">
                    <a:srgbClr val="000000">
                      <a:alpha val="43137"/>
                    </a:srgbClr>
                  </a:outerShdw>
                </a:effectLst>
                <a:latin typeface="Arial Rounded MT Bold" pitchFamily="34" charset="0"/>
              </a:rPr>
            </a:br>
            <a:endParaRPr lang="en-IN" sz="2800" dirty="0">
              <a:latin typeface="Arial Rounded MT Bold" pitchFamily="34" charset="0"/>
            </a:endParaRPr>
          </a:p>
        </p:txBody>
      </p:sp>
      <p:sp>
        <p:nvSpPr>
          <p:cNvPr id="3" name="Content Placeholder 2"/>
          <p:cNvSpPr>
            <a:spLocks noGrp="1"/>
          </p:cNvSpPr>
          <p:nvPr>
            <p:ph idx="1"/>
          </p:nvPr>
        </p:nvSpPr>
        <p:spPr/>
        <p:txBody>
          <a:bodyPr>
            <a:normAutofit fontScale="85000" lnSpcReduction="10000"/>
          </a:bodyPr>
          <a:lstStyle/>
          <a:p>
            <a:r>
              <a:rPr lang="en-IN" dirty="0" smtClean="0">
                <a:latin typeface="Arial Rounded MT Bold" pitchFamily="34" charset="0"/>
              </a:rPr>
              <a:t>Trends in India that are increasing the overall risk and rate of breast cancer </a:t>
            </a:r>
            <a:r>
              <a:rPr lang="en-IN" dirty="0" smtClean="0">
                <a:latin typeface="Arial Rounded MT Bold" pitchFamily="34" charset="0"/>
              </a:rPr>
              <a:t>incidence</a:t>
            </a:r>
          </a:p>
          <a:p>
            <a:r>
              <a:rPr lang="en-IN" dirty="0" smtClean="0">
                <a:latin typeface="Arial Rounded MT Bold" pitchFamily="34" charset="0"/>
              </a:rPr>
              <a:t>  </a:t>
            </a:r>
            <a:r>
              <a:rPr lang="en-IN" dirty="0" smtClean="0">
                <a:latin typeface="Arial Rounded MT Bold" pitchFamily="34" charset="0"/>
              </a:rPr>
              <a:t>Social: Later age at childbirth, fewer children and shorter duration of breast feeding </a:t>
            </a:r>
          </a:p>
          <a:p>
            <a:r>
              <a:rPr lang="en-IN" dirty="0" smtClean="0">
                <a:latin typeface="Arial Rounded MT Bold" pitchFamily="34" charset="0"/>
              </a:rPr>
              <a:t>Cultural</a:t>
            </a:r>
            <a:r>
              <a:rPr lang="en-IN" dirty="0" smtClean="0">
                <a:latin typeface="Arial Rounded MT Bold" pitchFamily="34" charset="0"/>
              </a:rPr>
              <a:t>: Fear of self examination and detection of cancer, fear of chemotherapy and </a:t>
            </a:r>
            <a:r>
              <a:rPr lang="en-IN" dirty="0" smtClean="0">
                <a:latin typeface="Arial Rounded MT Bold" pitchFamily="34" charset="0"/>
              </a:rPr>
              <a:t>hair </a:t>
            </a:r>
            <a:r>
              <a:rPr lang="en-IN" dirty="0" smtClean="0">
                <a:latin typeface="Arial Rounded MT Bold" pitchFamily="34" charset="0"/>
              </a:rPr>
              <a:t>loss, fear of disruption in family responsibilities </a:t>
            </a:r>
          </a:p>
          <a:p>
            <a:r>
              <a:rPr lang="en-IN" dirty="0" smtClean="0">
                <a:latin typeface="Arial Rounded MT Bold" pitchFamily="34" charset="0"/>
              </a:rPr>
              <a:t>Economic</a:t>
            </a:r>
            <a:r>
              <a:rPr lang="en-IN" dirty="0" smtClean="0">
                <a:latin typeface="Arial Rounded MT Bold" pitchFamily="34" charset="0"/>
              </a:rPr>
              <a:t>: With increasing number of women in the workforce and with little time for </a:t>
            </a:r>
            <a:r>
              <a:rPr lang="en-IN" dirty="0" smtClean="0">
                <a:latin typeface="Arial Rounded MT Bold" pitchFamily="34" charset="0"/>
              </a:rPr>
              <a:t>proper </a:t>
            </a:r>
            <a:r>
              <a:rPr lang="en-IN" dirty="0" smtClean="0">
                <a:latin typeface="Arial Rounded MT Bold" pitchFamily="34" charset="0"/>
              </a:rPr>
              <a:t>cooked meals, the consumption of fatty foods has increased substantially</a:t>
            </a:r>
            <a:endParaRPr lang="en-IN" dirty="0">
              <a:latin typeface="Arial Rounded MT Bold" pitchFamily="34" charset="0"/>
            </a:endParaRPr>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linds(horizontal)">
                                      <p:cBhvr>
                                        <p:cTn id="14" dur="500"/>
                                        <p:tgtEl>
                                          <p:spTgt spid="3">
                                            <p:txEl>
                                              <p:pRg st="1" end="1"/>
                                            </p:txEl>
                                          </p:spTgt>
                                        </p:tgtEl>
                                      </p:cBhvr>
                                    </p:animEffect>
                                  </p:childTnLst>
                                </p:cTn>
                              </p:par>
                              <p:par>
                                <p:cTn id="15" presetID="3"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b="1" dirty="0" smtClean="0">
                <a:effectLst>
                  <a:outerShdw blurRad="38100" dist="38100" dir="2700000" algn="tl">
                    <a:srgbClr val="000000">
                      <a:alpha val="43137"/>
                    </a:srgbClr>
                  </a:outerShdw>
                </a:effectLst>
                <a:latin typeface="Arial Rounded MT Bold" pitchFamily="34" charset="0"/>
              </a:rPr>
              <a:t/>
            </a:r>
            <a:br>
              <a:rPr lang="en-US" sz="3100" b="1" dirty="0" smtClean="0">
                <a:effectLst>
                  <a:outerShdw blurRad="38100" dist="38100" dir="2700000" algn="tl">
                    <a:srgbClr val="000000">
                      <a:alpha val="43137"/>
                    </a:srgbClr>
                  </a:outerShdw>
                </a:effectLst>
                <a:latin typeface="Arial Rounded MT Bold" pitchFamily="34" charset="0"/>
              </a:rPr>
            </a:br>
            <a:r>
              <a:rPr lang="en-US" sz="3100" b="1" dirty="0" smtClean="0">
                <a:effectLst>
                  <a:outerShdw blurRad="38100" dist="38100" dir="2700000" algn="tl">
                    <a:srgbClr val="000000">
                      <a:alpha val="43137"/>
                    </a:srgbClr>
                  </a:outerShdw>
                </a:effectLst>
                <a:latin typeface="Arial Rounded MT Bold" pitchFamily="34" charset="0"/>
              </a:rPr>
              <a:t>OBJECTIVE </a:t>
            </a:r>
            <a:r>
              <a:rPr lang="en-US" sz="3100" b="1" dirty="0" smtClean="0">
                <a:effectLst>
                  <a:outerShdw blurRad="38100" dist="38100" dir="2700000" algn="tl">
                    <a:srgbClr val="000000">
                      <a:alpha val="43137"/>
                    </a:srgbClr>
                  </a:outerShdw>
                </a:effectLst>
                <a:latin typeface="Arial Rounded MT Bold" pitchFamily="34" charset="0"/>
              </a:rPr>
              <a:t>OF THE STUDY</a:t>
            </a:r>
            <a:r>
              <a:rPr lang="en-US" dirty="0" smtClean="0">
                <a:effectLst>
                  <a:outerShdw blurRad="38100" dist="38100" dir="2700000" algn="tl">
                    <a:srgbClr val="000000">
                      <a:alpha val="43137"/>
                    </a:srgbClr>
                  </a:outerShdw>
                </a:effectLst>
                <a:latin typeface="Arial Rounded MT Bold" pitchFamily="34" charset="0"/>
              </a:rPr>
              <a:t/>
            </a:r>
            <a:br>
              <a:rPr lang="en-US" dirty="0" smtClean="0">
                <a:effectLst>
                  <a:outerShdw blurRad="38100" dist="38100" dir="2700000" algn="tl">
                    <a:srgbClr val="000000">
                      <a:alpha val="43137"/>
                    </a:srgbClr>
                  </a:outerShdw>
                </a:effectLst>
                <a:latin typeface="Arial Rounded MT Bold" pitchFamily="34" charset="0"/>
              </a:rPr>
            </a:br>
            <a:endParaRPr lang="en-IN" dirty="0"/>
          </a:p>
        </p:txBody>
      </p:sp>
      <p:sp>
        <p:nvSpPr>
          <p:cNvPr id="3" name="Content Placeholder 2"/>
          <p:cNvSpPr>
            <a:spLocks noGrp="1"/>
          </p:cNvSpPr>
          <p:nvPr>
            <p:ph idx="1"/>
          </p:nvPr>
        </p:nvSpPr>
        <p:spPr/>
        <p:txBody>
          <a:bodyPr>
            <a:normAutofit/>
          </a:bodyPr>
          <a:lstStyle/>
          <a:p>
            <a:pPr>
              <a:buNone/>
            </a:pPr>
            <a:endParaRPr lang="en-IN" sz="2000" dirty="0" smtClean="0">
              <a:latin typeface="Arial Rounded MT Bold" pitchFamily="34" charset="0"/>
            </a:endParaRPr>
          </a:p>
          <a:p>
            <a:pPr>
              <a:buNone/>
            </a:pPr>
            <a:r>
              <a:rPr lang="en-IN" sz="2000" dirty="0" smtClean="0">
                <a:latin typeface="Arial Rounded MT Bold" pitchFamily="34" charset="0"/>
              </a:rPr>
              <a:t>        </a:t>
            </a:r>
          </a:p>
          <a:p>
            <a:pPr>
              <a:buNone/>
            </a:pPr>
            <a:endParaRPr lang="en-IN" sz="2000" dirty="0" smtClean="0">
              <a:latin typeface="Arial Rounded MT Bold" pitchFamily="34" charset="0"/>
            </a:endParaRPr>
          </a:p>
          <a:p>
            <a:r>
              <a:rPr lang="en-IN" sz="2000" dirty="0" smtClean="0">
                <a:effectLst>
                  <a:outerShdw blurRad="38100" dist="38100" dir="2700000" algn="tl">
                    <a:srgbClr val="000000">
                      <a:alpha val="43137"/>
                    </a:srgbClr>
                  </a:outerShdw>
                </a:effectLst>
                <a:latin typeface="Arial Rounded MT Bold" pitchFamily="34" charset="0"/>
              </a:rPr>
              <a:t>To </a:t>
            </a:r>
            <a:r>
              <a:rPr lang="en-IN" sz="2000" dirty="0" smtClean="0">
                <a:effectLst>
                  <a:outerShdw blurRad="38100" dist="38100" dir="2700000" algn="tl">
                    <a:srgbClr val="000000">
                      <a:alpha val="43137"/>
                    </a:srgbClr>
                  </a:outerShdw>
                </a:effectLst>
                <a:latin typeface="Arial Rounded MT Bold" pitchFamily="34" charset="0"/>
              </a:rPr>
              <a:t>explore the factors that influence GP consultation by women with breast cancer symptoms</a:t>
            </a:r>
            <a:endParaRPr lang="en-IN" sz="2000" dirty="0">
              <a:effectLst>
                <a:outerShdw blurRad="38100" dist="38100" dir="2700000" algn="tl">
                  <a:srgbClr val="000000">
                    <a:alpha val="43137"/>
                  </a:srgbClr>
                </a:outerShdw>
              </a:effectLst>
              <a:latin typeface="Arial Rounded MT Bold" pitchFamily="34" charset="0"/>
            </a:endParaRPr>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linds(horizontal)">
                                      <p:cBhvr>
                                        <p:cTn id="1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b="1" dirty="0" smtClean="0">
                <a:effectLst>
                  <a:outerShdw blurRad="38100" dist="38100" dir="2700000" algn="tl">
                    <a:srgbClr val="000000">
                      <a:alpha val="43137"/>
                    </a:srgbClr>
                  </a:outerShdw>
                </a:effectLst>
                <a:latin typeface="Arial Rounded MT Bold" pitchFamily="34" charset="0"/>
              </a:rPr>
              <a:t/>
            </a:r>
            <a:br>
              <a:rPr lang="en-US" sz="3200" b="1" dirty="0" smtClean="0">
                <a:effectLst>
                  <a:outerShdw blurRad="38100" dist="38100" dir="2700000" algn="tl">
                    <a:srgbClr val="000000">
                      <a:alpha val="43137"/>
                    </a:srgbClr>
                  </a:outerShdw>
                </a:effectLst>
                <a:latin typeface="Arial Rounded MT Bold" pitchFamily="34" charset="0"/>
              </a:rPr>
            </a:br>
            <a:r>
              <a:rPr lang="en-US" sz="3200" b="1" dirty="0" smtClean="0">
                <a:effectLst>
                  <a:outerShdw blurRad="38100" dist="38100" dir="2700000" algn="tl">
                    <a:srgbClr val="000000">
                      <a:alpha val="43137"/>
                    </a:srgbClr>
                  </a:outerShdw>
                </a:effectLst>
                <a:latin typeface="Arial Rounded MT Bold" pitchFamily="34" charset="0"/>
              </a:rPr>
              <a:t>RATIONALE</a:t>
            </a:r>
            <a:r>
              <a:rPr lang="en-US" sz="3200" b="1" dirty="0" smtClean="0">
                <a:effectLst>
                  <a:outerShdw blurRad="38100" dist="38100" dir="2700000" algn="tl">
                    <a:srgbClr val="000000">
                      <a:alpha val="43137"/>
                    </a:srgbClr>
                  </a:outerShdw>
                </a:effectLst>
                <a:latin typeface="Arial Rounded MT Bold" pitchFamily="34" charset="0"/>
              </a:rPr>
              <a:t/>
            </a:r>
            <a:br>
              <a:rPr lang="en-US" sz="3200" b="1" dirty="0" smtClean="0">
                <a:effectLst>
                  <a:outerShdw blurRad="38100" dist="38100" dir="2700000" algn="tl">
                    <a:srgbClr val="000000">
                      <a:alpha val="43137"/>
                    </a:srgbClr>
                  </a:outerShdw>
                </a:effectLst>
                <a:latin typeface="Arial Rounded MT Bold" pitchFamily="34" charset="0"/>
              </a:rPr>
            </a:br>
            <a:endParaRPr lang="en-IN" sz="3200" b="1" dirty="0"/>
          </a:p>
        </p:txBody>
      </p:sp>
      <p:sp>
        <p:nvSpPr>
          <p:cNvPr id="3" name="Content Placeholder 2"/>
          <p:cNvSpPr>
            <a:spLocks noGrp="1"/>
          </p:cNvSpPr>
          <p:nvPr>
            <p:ph idx="1"/>
          </p:nvPr>
        </p:nvSpPr>
        <p:spPr/>
        <p:txBody>
          <a:bodyPr/>
          <a:lstStyle/>
          <a:p>
            <a:r>
              <a:rPr lang="en-US" dirty="0" smtClean="0">
                <a:latin typeface="Arial Rounded MT Bold" pitchFamily="34" charset="0"/>
              </a:rPr>
              <a:t>Awareness amongst the couple about the breast cancer.</a:t>
            </a:r>
          </a:p>
          <a:p>
            <a:r>
              <a:rPr lang="en-US" dirty="0" smtClean="0">
                <a:latin typeface="Arial Rounded MT Bold" pitchFamily="34" charset="0"/>
              </a:rPr>
              <a:t>Making females proactive about preventive annual health checks</a:t>
            </a:r>
          </a:p>
          <a:p>
            <a:r>
              <a:rPr lang="en-US" dirty="0" smtClean="0">
                <a:latin typeface="Arial Rounded MT Bold" pitchFamily="34" charset="0"/>
              </a:rPr>
              <a:t>Creating awareness in female about SBE.</a:t>
            </a:r>
          </a:p>
          <a:p>
            <a:r>
              <a:rPr lang="en-US" dirty="0" smtClean="0">
                <a:latin typeface="Arial Rounded MT Bold" pitchFamily="34" charset="0"/>
              </a:rPr>
              <a:t>Creating awareness amongst females about benefits of breast feeding</a:t>
            </a:r>
            <a:endParaRPr lang="en-IN" dirty="0">
              <a:latin typeface="Arial Rounded MT Bold" pitchFamily="34" charset="0"/>
            </a:endParaRPr>
          </a:p>
        </p:txBody>
      </p:sp>
      <p:pic>
        <p:nvPicPr>
          <p:cNvPr id="4" name="Picture 2" descr="http://t2.gstatic.com/images?q=tbn:ANd9GcQjgIfJNbSJpIYCu_YuOP8bLNx_91WEDFzhz5kZZu_bm-cFznfh"/>
          <p:cNvPicPr>
            <a:picLocks noChangeAspect="1" noChangeArrowheads="1"/>
          </p:cNvPicPr>
          <p:nvPr/>
        </p:nvPicPr>
        <p:blipFill>
          <a:blip r:embed="rId2"/>
          <a:srcRect/>
          <a:stretch>
            <a:fillRect/>
          </a:stretch>
        </p:blipFill>
        <p:spPr bwMode="auto">
          <a:xfrm>
            <a:off x="382616" y="142852"/>
            <a:ext cx="90323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Mod">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115</TotalTime>
  <Words>975</Words>
  <Application>Microsoft Office PowerPoint</Application>
  <PresentationFormat>On-screen Show (4:3)</PresentationFormat>
  <Paragraphs>66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Mod</vt:lpstr>
      <vt:lpstr>Project report presentation</vt:lpstr>
      <vt:lpstr>FLOW OF THE PRESENTATION</vt:lpstr>
      <vt:lpstr>INTRODUCTION OF THE STUDY</vt:lpstr>
      <vt:lpstr>INTRODUCTION OF THE STUDY</vt:lpstr>
      <vt:lpstr> EPIDEMIOLOGY </vt:lpstr>
      <vt:lpstr>EPIDEMIOLOGY </vt:lpstr>
      <vt:lpstr>EPIDEMIOLOGY </vt:lpstr>
      <vt:lpstr> OBJECTIVE OF THE STUDY </vt:lpstr>
      <vt:lpstr> RATIONALE </vt:lpstr>
      <vt:lpstr> METHODOLOGY </vt:lpstr>
      <vt:lpstr> DATA ANALYSIS </vt:lpstr>
      <vt:lpstr>RESULTS AND CONCLUSIONS</vt:lpstr>
      <vt:lpstr>SYMPTOM INTERPRETATION</vt:lpstr>
      <vt:lpstr>ATTITUDES TOWARDS MEETING A GP</vt:lpstr>
      <vt:lpstr>BELIEFS &amp; FEARS</vt:lpstr>
      <vt:lpstr>PRIORITIES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report presentation</dc:title>
  <dc:creator>Rahul</dc:creator>
  <cp:lastModifiedBy>Rahul</cp:lastModifiedBy>
  <cp:revision>22</cp:revision>
  <dcterms:created xsi:type="dcterms:W3CDTF">2012-05-02T05:16:14Z</dcterms:created>
  <dcterms:modified xsi:type="dcterms:W3CDTF">2012-05-02T07:11:57Z</dcterms:modified>
</cp:coreProperties>
</file>