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rawings/drawing2.xml" ContentType="application/vnd.openxmlformats-officedocument.drawingml.chartshapes+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charts/chart3.xml" ContentType="application/vnd.openxmlformats-officedocument.drawingml.chart+xml"/>
  <Override PartName="/ppt/charts/chart4.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rawings/drawing1.xml" ContentType="application/vnd.openxmlformats-officedocument.drawingml.chartshape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4" r:id="rId9"/>
    <p:sldId id="265" r:id="rId10"/>
    <p:sldId id="266" r:id="rId11"/>
    <p:sldId id="267" r:id="rId12"/>
    <p:sldId id="268" r:id="rId13"/>
    <p:sldId id="270" r:id="rId14"/>
    <p:sldId id="271" r:id="rId15"/>
    <p:sldId id="272" r:id="rId16"/>
    <p:sldId id="286" r:id="rId17"/>
    <p:sldId id="273" r:id="rId18"/>
    <p:sldId id="274" r:id="rId19"/>
    <p:sldId id="276" r:id="rId20"/>
    <p:sldId id="278" r:id="rId21"/>
    <p:sldId id="279" r:id="rId22"/>
    <p:sldId id="280" r:id="rId23"/>
    <p:sldId id="292" r:id="rId24"/>
    <p:sldId id="282" r:id="rId25"/>
    <p:sldId id="283" r:id="rId26"/>
    <p:sldId id="284" r:id="rId27"/>
    <p:sldId id="285" r:id="rId28"/>
    <p:sldId id="293" r:id="rId29"/>
    <p:sldId id="287" r:id="rId30"/>
    <p:sldId id="288" r:id="rId31"/>
    <p:sldId id="289" r:id="rId32"/>
    <p:sldId id="290" r:id="rId33"/>
    <p:sldId id="291" r:id="rId34"/>
    <p:sldId id="294"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5" d="100"/>
          <a:sy n="55" d="100"/>
        </p:scale>
        <p:origin x="-1806"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E:\Assignments%20and%20projects\DISSERTATION\data%20table%20for%20survey.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E:\Assignments%20and%20projects\DISSERTATION\data%20table%20for%20survey.xlsx"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E:\Assignments%20and%20projects\DISSERTATION\data%20table%20for%20survey.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E:\Assignments%20and%20projects\DISSERTATION\data%20table%20for%20survey.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2400" b="0">
                <a:solidFill>
                  <a:schemeClr val="bg1"/>
                </a:solidFill>
                <a:latin typeface="Arial Rounded MT Bold" pitchFamily="34" charset="0"/>
              </a:defRPr>
            </a:pPr>
            <a:r>
              <a:rPr lang="en-US" sz="2400" b="0" dirty="0">
                <a:solidFill>
                  <a:schemeClr val="bg1"/>
                </a:solidFill>
                <a:latin typeface="Arial Rounded MT Bold" pitchFamily="34" charset="0"/>
              </a:rPr>
              <a:t>Type</a:t>
            </a:r>
            <a:r>
              <a:rPr lang="en-US" sz="2400" b="0" baseline="0" dirty="0">
                <a:solidFill>
                  <a:schemeClr val="bg1"/>
                </a:solidFill>
                <a:latin typeface="Arial Rounded MT Bold" pitchFamily="34" charset="0"/>
              </a:rPr>
              <a:t> of diseases suffered by employees</a:t>
            </a:r>
            <a:endParaRPr lang="en-US" sz="2400" b="0" dirty="0">
              <a:solidFill>
                <a:schemeClr val="bg1"/>
              </a:solidFill>
              <a:latin typeface="Arial Rounded MT Bold" pitchFamily="34" charset="0"/>
            </a:endParaRPr>
          </a:p>
        </c:rich>
      </c:tx>
      <c:layout>
        <c:manualLayout>
          <c:xMode val="edge"/>
          <c:yMode val="edge"/>
          <c:x val="0.17716097987751531"/>
          <c:y val="2.075678040244968E-3"/>
        </c:manualLayout>
      </c:layout>
      <c:overlay val="1"/>
    </c:title>
    <c:view3D>
      <c:rAngAx val="1"/>
    </c:view3D>
    <c:plotArea>
      <c:layout>
        <c:manualLayout>
          <c:layoutTarget val="inner"/>
          <c:xMode val="edge"/>
          <c:yMode val="edge"/>
          <c:x val="0.16466118315136336"/>
          <c:y val="0.11280046389550133"/>
          <c:w val="0.66172037974807241"/>
          <c:h val="0.69874117535862235"/>
        </c:manualLayout>
      </c:layout>
      <c:bar3DChart>
        <c:barDir val="col"/>
        <c:grouping val="clustered"/>
        <c:ser>
          <c:idx val="0"/>
          <c:order val="0"/>
          <c:tx>
            <c:strRef>
              <c:f>Sheet2!$E$3</c:f>
              <c:strCache>
                <c:ptCount val="1"/>
                <c:pt idx="0">
                  <c:v>Diseases</c:v>
                </c:pt>
              </c:strCache>
            </c:strRef>
          </c:tx>
          <c:cat>
            <c:numRef>
              <c:f>Sheet2!$D$4:$D$7</c:f>
              <c:numCache>
                <c:formatCode>General</c:formatCode>
                <c:ptCount val="4"/>
              </c:numCache>
            </c:numRef>
          </c:cat>
          <c:val>
            <c:numRef>
              <c:f>Sheet2!$E$4:$E$7</c:f>
              <c:numCache>
                <c:formatCode>General</c:formatCode>
                <c:ptCount val="4"/>
                <c:pt idx="0">
                  <c:v>0</c:v>
                </c:pt>
                <c:pt idx="1">
                  <c:v>0</c:v>
                </c:pt>
                <c:pt idx="2">
                  <c:v>0</c:v>
                </c:pt>
                <c:pt idx="3">
                  <c:v>0</c:v>
                </c:pt>
              </c:numCache>
            </c:numRef>
          </c:val>
        </c:ser>
        <c:ser>
          <c:idx val="1"/>
          <c:order val="1"/>
          <c:tx>
            <c:strRef>
              <c:f>Sheet2!$F$3</c:f>
              <c:strCache>
                <c:ptCount val="1"/>
                <c:pt idx="0">
                  <c:v>No of people</c:v>
                </c:pt>
              </c:strCache>
            </c:strRef>
          </c:tx>
          <c:cat>
            <c:numRef>
              <c:f>Sheet2!$D$4:$D$7</c:f>
              <c:numCache>
                <c:formatCode>General</c:formatCode>
                <c:ptCount val="4"/>
              </c:numCache>
            </c:numRef>
          </c:cat>
          <c:val>
            <c:numRef>
              <c:f>Sheet2!$F$4:$F$7</c:f>
              <c:numCache>
                <c:formatCode>_(* #,##0.00_);_(* \(#,##0.00\);_(* "-"??_);_(@_)</c:formatCode>
                <c:ptCount val="4"/>
                <c:pt idx="0" formatCode="General">
                  <c:v>0.18000000000000019</c:v>
                </c:pt>
                <c:pt idx="1">
                  <c:v>0.18000000000000019</c:v>
                </c:pt>
                <c:pt idx="2" formatCode="General">
                  <c:v>0.52</c:v>
                </c:pt>
                <c:pt idx="3" formatCode="General">
                  <c:v>0.12000000000000002</c:v>
                </c:pt>
              </c:numCache>
            </c:numRef>
          </c:val>
        </c:ser>
        <c:shape val="box"/>
        <c:axId val="59494784"/>
        <c:axId val="59496320"/>
        <c:axId val="0"/>
      </c:bar3DChart>
      <c:catAx>
        <c:axId val="59494784"/>
        <c:scaling>
          <c:orientation val="minMax"/>
        </c:scaling>
        <c:axPos val="b"/>
        <c:numFmt formatCode="General" sourceLinked="1"/>
        <c:tickLblPos val="nextTo"/>
        <c:crossAx val="59496320"/>
        <c:crosses val="autoZero"/>
        <c:auto val="1"/>
        <c:lblAlgn val="ctr"/>
        <c:lblOffset val="100"/>
      </c:catAx>
      <c:valAx>
        <c:axId val="59496320"/>
        <c:scaling>
          <c:orientation val="minMax"/>
        </c:scaling>
        <c:axPos val="l"/>
        <c:majorGridlines/>
        <c:numFmt formatCode="General" sourceLinked="1"/>
        <c:tickLblPos val="nextTo"/>
        <c:crossAx val="59494784"/>
        <c:crosses val="autoZero"/>
        <c:crossBetween val="between"/>
      </c:valAx>
    </c:plotArea>
    <c:legend>
      <c:legendPos val="r"/>
      <c:legendEntry>
        <c:idx val="1"/>
        <c:delete val="1"/>
      </c:legendEntry>
      <c:layout>
        <c:manualLayout>
          <c:xMode val="edge"/>
          <c:yMode val="edge"/>
          <c:x val="0.81073578627950504"/>
          <c:y val="0.43885584753083989"/>
          <c:w val="0.16136873225419332"/>
          <c:h val="0.10602813713210972"/>
        </c:manualLayout>
      </c:layout>
      <c:txPr>
        <a:bodyPr/>
        <a:lstStyle/>
        <a:p>
          <a:pPr>
            <a:defRPr sz="1200" b="1">
              <a:solidFill>
                <a:schemeClr val="bg2">
                  <a:lumMod val="10000"/>
                </a:schemeClr>
              </a:solidFill>
            </a:defRPr>
          </a:pPr>
          <a:endParaRPr lang="en-US"/>
        </a:p>
      </c:txPr>
    </c:legend>
    <c:plotVisOnly val="1"/>
  </c:chart>
  <c:externalData r:id="rId1"/>
  <c:userShapes r:id="rId2"/>
</c:chartSpace>
</file>

<file path=ppt/charts/chart2.xml><?xml version="1.0" encoding="utf-8"?>
<c:chartSpace xmlns:c="http://schemas.openxmlformats.org/drawingml/2006/chart" xmlns:a="http://schemas.openxmlformats.org/drawingml/2006/main" xmlns:r="http://schemas.openxmlformats.org/officeDocument/2006/relationships">
  <c:lang val="en-US"/>
  <c:style val="42"/>
  <c:chart>
    <c:title>
      <c:tx>
        <c:rich>
          <a:bodyPr/>
          <a:lstStyle/>
          <a:p>
            <a:pPr>
              <a:defRPr/>
            </a:pPr>
            <a:r>
              <a:rPr lang="en-US"/>
              <a:t>BARRIERS FOR STRESS MANAGEMENT</a:t>
            </a:r>
          </a:p>
        </c:rich>
      </c:tx>
      <c:layout/>
      <c:overlay val="1"/>
    </c:title>
    <c:plotArea>
      <c:layout>
        <c:manualLayout>
          <c:layoutTarget val="inner"/>
          <c:xMode val="edge"/>
          <c:yMode val="edge"/>
          <c:x val="5.7028790163318584E-2"/>
          <c:y val="0.17358184657297596"/>
          <c:w val="0.51063829787234039"/>
          <c:h val="0.82641815342702418"/>
        </c:manualLayout>
      </c:layout>
      <c:doughnutChart>
        <c:varyColors val="1"/>
        <c:ser>
          <c:idx val="0"/>
          <c:order val="0"/>
          <c:cat>
            <c:strRef>
              <c:f>Sheet3!$E$6:$E$9</c:f>
              <c:strCache>
                <c:ptCount val="4"/>
                <c:pt idx="0">
                  <c:v>LACK OF INTEREST</c:v>
                </c:pt>
                <c:pt idx="1">
                  <c:v>LACK OF AWARENESS</c:v>
                </c:pt>
                <c:pt idx="2">
                  <c:v>LACK OF TIME</c:v>
                </c:pt>
                <c:pt idx="3">
                  <c:v>LACK OF EFFORT</c:v>
                </c:pt>
              </c:strCache>
            </c:strRef>
          </c:cat>
          <c:val>
            <c:numRef>
              <c:f>Sheet3!$F$6:$F$9</c:f>
              <c:numCache>
                <c:formatCode>General</c:formatCode>
                <c:ptCount val="4"/>
              </c:numCache>
            </c:numRef>
          </c:val>
        </c:ser>
        <c:ser>
          <c:idx val="1"/>
          <c:order val="1"/>
          <c:cat>
            <c:strRef>
              <c:f>Sheet3!$E$6:$E$9</c:f>
              <c:strCache>
                <c:ptCount val="4"/>
                <c:pt idx="0">
                  <c:v>LACK OF INTEREST</c:v>
                </c:pt>
                <c:pt idx="1">
                  <c:v>LACK OF AWARENESS</c:v>
                </c:pt>
                <c:pt idx="2">
                  <c:v>LACK OF TIME</c:v>
                </c:pt>
                <c:pt idx="3">
                  <c:v>LACK OF EFFORT</c:v>
                </c:pt>
              </c:strCache>
            </c:strRef>
          </c:cat>
          <c:val>
            <c:numRef>
              <c:f>Sheet3!$G$6:$G$9</c:f>
              <c:numCache>
                <c:formatCode>General</c:formatCode>
                <c:ptCount val="4"/>
                <c:pt idx="0">
                  <c:v>4</c:v>
                </c:pt>
                <c:pt idx="1">
                  <c:v>3</c:v>
                </c:pt>
                <c:pt idx="2">
                  <c:v>14</c:v>
                </c:pt>
                <c:pt idx="3">
                  <c:v>4</c:v>
                </c:pt>
              </c:numCache>
            </c:numRef>
          </c:val>
        </c:ser>
        <c:ser>
          <c:idx val="2"/>
          <c:order val="2"/>
          <c:cat>
            <c:strRef>
              <c:f>Sheet3!$E$6:$E$9</c:f>
              <c:strCache>
                <c:ptCount val="4"/>
                <c:pt idx="0">
                  <c:v>LACK OF INTEREST</c:v>
                </c:pt>
                <c:pt idx="1">
                  <c:v>LACK OF AWARENESS</c:v>
                </c:pt>
                <c:pt idx="2">
                  <c:v>LACK OF TIME</c:v>
                </c:pt>
                <c:pt idx="3">
                  <c:v>LACK OF EFFORT</c:v>
                </c:pt>
              </c:strCache>
            </c:strRef>
          </c:cat>
          <c:val>
            <c:numRef>
              <c:f>Sheet3!$H$6:$H$9</c:f>
              <c:numCache>
                <c:formatCode>General</c:formatCode>
                <c:ptCount val="4"/>
              </c:numCache>
            </c:numRef>
          </c:val>
        </c:ser>
        <c:ser>
          <c:idx val="3"/>
          <c:order val="3"/>
          <c:cat>
            <c:strRef>
              <c:f>Sheet3!$E$6:$E$9</c:f>
              <c:strCache>
                <c:ptCount val="4"/>
                <c:pt idx="0">
                  <c:v>LACK OF INTEREST</c:v>
                </c:pt>
                <c:pt idx="1">
                  <c:v>LACK OF AWARENESS</c:v>
                </c:pt>
                <c:pt idx="2">
                  <c:v>LACK OF TIME</c:v>
                </c:pt>
                <c:pt idx="3">
                  <c:v>LACK OF EFFORT</c:v>
                </c:pt>
              </c:strCache>
            </c:strRef>
          </c:cat>
          <c:val>
            <c:numRef>
              <c:f>Sheet3!$H$4</c:f>
              <c:numCache>
                <c:formatCode>General</c:formatCode>
                <c:ptCount val="1"/>
                <c:pt idx="0">
                  <c:v>0</c:v>
                </c:pt>
              </c:numCache>
            </c:numRef>
          </c:val>
        </c:ser>
        <c:firstSliceAng val="0"/>
        <c:holeSize val="50"/>
      </c:doughnutChart>
    </c:plotArea>
    <c:legend>
      <c:legendPos val="r"/>
      <c:layout>
        <c:manualLayout>
          <c:xMode val="edge"/>
          <c:yMode val="edge"/>
          <c:x val="0.61468841539875274"/>
          <c:y val="0.24401674474235038"/>
          <c:w val="0.36864486716723305"/>
          <c:h val="0.62589056114821129"/>
        </c:manualLayout>
      </c:layout>
    </c:legend>
    <c:plotVisOnly val="1"/>
  </c:chart>
  <c:txPr>
    <a:bodyPr/>
    <a:lstStyle/>
    <a:p>
      <a:pPr>
        <a:defRPr sz="1800"/>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solidFill>
                  <a:schemeClr val="bg1"/>
                </a:solidFill>
              </a:defRPr>
            </a:pPr>
            <a:r>
              <a:rPr lang="en-US" sz="2400" b="0" dirty="0">
                <a:solidFill>
                  <a:schemeClr val="bg1"/>
                </a:solidFill>
                <a:latin typeface="Arial Rounded MT Bold" pitchFamily="34" charset="0"/>
              </a:rPr>
              <a:t>WORKLIFE BALANCE</a:t>
            </a:r>
          </a:p>
        </c:rich>
      </c:tx>
      <c:layout>
        <c:manualLayout>
          <c:xMode val="edge"/>
          <c:yMode val="edge"/>
          <c:x val="0.35118364647068551"/>
          <c:y val="3.974892941013955E-2"/>
        </c:manualLayout>
      </c:layout>
      <c:overlay val="1"/>
    </c:title>
    <c:plotArea>
      <c:layout>
        <c:manualLayout>
          <c:layoutTarget val="inner"/>
          <c:xMode val="edge"/>
          <c:yMode val="edge"/>
          <c:x val="3.9993559832798661E-2"/>
          <c:y val="1.1826588536898011E-2"/>
          <c:w val="0.84724798289102754"/>
          <c:h val="0.86016633095281669"/>
        </c:manualLayout>
      </c:layout>
      <c:barChart>
        <c:barDir val="col"/>
        <c:grouping val="clustered"/>
        <c:ser>
          <c:idx val="0"/>
          <c:order val="0"/>
          <c:tx>
            <c:strRef>
              <c:f>Sheet4!$F$5</c:f>
              <c:strCache>
                <c:ptCount val="1"/>
                <c:pt idx="0">
                  <c:v>MALE</c:v>
                </c:pt>
              </c:strCache>
            </c:strRef>
          </c:tx>
          <c:dLbls>
            <c:txPr>
              <a:bodyPr/>
              <a:lstStyle/>
              <a:p>
                <a:pPr>
                  <a:defRPr sz="1600" b="1">
                    <a:solidFill>
                      <a:schemeClr val="bg2">
                        <a:lumMod val="10000"/>
                      </a:schemeClr>
                    </a:solidFill>
                  </a:defRPr>
                </a:pPr>
                <a:endParaRPr lang="en-US"/>
              </a:p>
            </c:txPr>
            <c:dLblPos val="ctr"/>
            <c:showVal val="1"/>
          </c:dLbls>
          <c:cat>
            <c:strRef>
              <c:f>Sheet4!$G$4:$H$4</c:f>
              <c:strCache>
                <c:ptCount val="2"/>
                <c:pt idx="0">
                  <c:v>YES</c:v>
                </c:pt>
                <c:pt idx="1">
                  <c:v>NO</c:v>
                </c:pt>
              </c:strCache>
            </c:strRef>
          </c:cat>
          <c:val>
            <c:numRef>
              <c:f>Sheet4!$G$5:$H$5</c:f>
              <c:numCache>
                <c:formatCode>General</c:formatCode>
                <c:ptCount val="2"/>
                <c:pt idx="0">
                  <c:v>8</c:v>
                </c:pt>
                <c:pt idx="1">
                  <c:v>10</c:v>
                </c:pt>
              </c:numCache>
            </c:numRef>
          </c:val>
        </c:ser>
        <c:ser>
          <c:idx val="1"/>
          <c:order val="1"/>
          <c:tx>
            <c:strRef>
              <c:f>Sheet4!$F$6</c:f>
              <c:strCache>
                <c:ptCount val="1"/>
                <c:pt idx="0">
                  <c:v>FEMALE</c:v>
                </c:pt>
              </c:strCache>
            </c:strRef>
          </c:tx>
          <c:dLbls>
            <c:txPr>
              <a:bodyPr/>
              <a:lstStyle/>
              <a:p>
                <a:pPr>
                  <a:defRPr sz="1600" b="1">
                    <a:solidFill>
                      <a:schemeClr val="bg2">
                        <a:lumMod val="10000"/>
                      </a:schemeClr>
                    </a:solidFill>
                  </a:defRPr>
                </a:pPr>
                <a:endParaRPr lang="en-US"/>
              </a:p>
            </c:txPr>
            <c:dLblPos val="ctr"/>
            <c:showVal val="1"/>
          </c:dLbls>
          <c:cat>
            <c:strRef>
              <c:f>Sheet4!$G$4:$H$4</c:f>
              <c:strCache>
                <c:ptCount val="2"/>
                <c:pt idx="0">
                  <c:v>YES</c:v>
                </c:pt>
                <c:pt idx="1">
                  <c:v>NO</c:v>
                </c:pt>
              </c:strCache>
            </c:strRef>
          </c:cat>
          <c:val>
            <c:numRef>
              <c:f>Sheet4!$G$6:$H$6</c:f>
              <c:numCache>
                <c:formatCode>General</c:formatCode>
                <c:ptCount val="2"/>
                <c:pt idx="0">
                  <c:v>9</c:v>
                </c:pt>
                <c:pt idx="1">
                  <c:v>8</c:v>
                </c:pt>
              </c:numCache>
            </c:numRef>
          </c:val>
        </c:ser>
        <c:dLbls>
          <c:showVal val="1"/>
        </c:dLbls>
        <c:axId val="60300288"/>
        <c:axId val="60318464"/>
      </c:barChart>
      <c:catAx>
        <c:axId val="60300288"/>
        <c:scaling>
          <c:orientation val="minMax"/>
        </c:scaling>
        <c:delete val="1"/>
        <c:axPos val="b"/>
        <c:tickLblPos val="none"/>
        <c:crossAx val="60318464"/>
        <c:crosses val="autoZero"/>
        <c:auto val="1"/>
        <c:lblAlgn val="ctr"/>
        <c:lblOffset val="100"/>
      </c:catAx>
      <c:valAx>
        <c:axId val="60318464"/>
        <c:scaling>
          <c:orientation val="minMax"/>
        </c:scaling>
        <c:axPos val="l"/>
        <c:majorGridlines/>
        <c:numFmt formatCode="General" sourceLinked="1"/>
        <c:tickLblPos val="nextTo"/>
        <c:crossAx val="60300288"/>
        <c:crosses val="autoZero"/>
        <c:crossBetween val="between"/>
      </c:valAx>
    </c:plotArea>
    <c:legend>
      <c:legendPos val="r"/>
      <c:layout>
        <c:manualLayout>
          <c:xMode val="edge"/>
          <c:yMode val="edge"/>
          <c:x val="0.84980646021788164"/>
          <c:y val="0.37720486352633481"/>
          <c:w val="0.13567448352077591"/>
          <c:h val="0.41255783434047488"/>
        </c:manualLayout>
      </c:layout>
      <c:txPr>
        <a:bodyPr/>
        <a:lstStyle/>
        <a:p>
          <a:pPr>
            <a:defRPr sz="1800">
              <a:solidFill>
                <a:schemeClr val="bg2">
                  <a:lumMod val="10000"/>
                </a:schemeClr>
              </a:solidFill>
              <a:latin typeface="Arial" pitchFamily="34" charset="0"/>
              <a:cs typeface="Arial" pitchFamily="34" charset="0"/>
            </a:defRPr>
          </a:pPr>
          <a:endParaRPr lang="en-US"/>
        </a:p>
      </c:txPr>
    </c:legend>
    <c:plotVisOnly val="1"/>
  </c:chart>
  <c:externalData r:id="rId1"/>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2400" b="0">
                <a:solidFill>
                  <a:schemeClr val="bg1"/>
                </a:solidFill>
                <a:latin typeface="Arial Rounded MT Bold" pitchFamily="34" charset="0"/>
              </a:defRPr>
            </a:pPr>
            <a:r>
              <a:rPr lang="en-US" sz="2400" b="0" dirty="0">
                <a:solidFill>
                  <a:schemeClr val="bg1"/>
                </a:solidFill>
                <a:latin typeface="Arial Rounded MT Bold" pitchFamily="34" charset="0"/>
              </a:rPr>
              <a:t>USE OF IT FOR SELF MEDICATION</a:t>
            </a:r>
          </a:p>
        </c:rich>
      </c:tx>
      <c:layout>
        <c:manualLayout>
          <c:xMode val="edge"/>
          <c:yMode val="edge"/>
          <c:x val="0.24444408975905046"/>
          <c:y val="1.6563137941090701E-2"/>
        </c:manualLayout>
      </c:layout>
      <c:overlay val="1"/>
    </c:title>
    <c:view3D>
      <c:rAngAx val="1"/>
    </c:view3D>
    <c:plotArea>
      <c:layout/>
      <c:bar3DChart>
        <c:barDir val="col"/>
        <c:grouping val="clustered"/>
        <c:ser>
          <c:idx val="0"/>
          <c:order val="0"/>
          <c:dLbls>
            <c:dLbl>
              <c:idx val="0"/>
              <c:layout>
                <c:manualLayout>
                  <c:x val="1.6516516516516491E-2"/>
                  <c:y val="0.32394366197183122"/>
                </c:manualLayout>
              </c:layout>
              <c:spPr/>
              <c:txPr>
                <a:bodyPr/>
                <a:lstStyle/>
                <a:p>
                  <a:pPr>
                    <a:defRPr sz="2000">
                      <a:solidFill>
                        <a:schemeClr val="bg2">
                          <a:lumMod val="10000"/>
                        </a:schemeClr>
                      </a:solidFill>
                    </a:defRPr>
                  </a:pPr>
                  <a:endParaRPr lang="en-US"/>
                </a:p>
              </c:txPr>
              <c:showVal val="1"/>
            </c:dLbl>
            <c:dLbl>
              <c:idx val="1"/>
              <c:layout>
                <c:manualLayout>
                  <c:x val="2.1021021021020984E-2"/>
                  <c:y val="0.29577464788732405"/>
                </c:manualLayout>
              </c:layout>
              <c:spPr/>
              <c:txPr>
                <a:bodyPr/>
                <a:lstStyle/>
                <a:p>
                  <a:pPr>
                    <a:defRPr sz="2000">
                      <a:solidFill>
                        <a:schemeClr val="bg2">
                          <a:lumMod val="10000"/>
                        </a:schemeClr>
                      </a:solidFill>
                    </a:defRPr>
                  </a:pPr>
                  <a:endParaRPr lang="en-US"/>
                </a:p>
              </c:txPr>
              <c:showVal val="1"/>
            </c:dLbl>
            <c:dLbl>
              <c:idx val="2"/>
              <c:layout>
                <c:manualLayout>
                  <c:x val="1.0510510510510515E-2"/>
                  <c:y val="0.20187793427230061"/>
                </c:manualLayout>
              </c:layout>
              <c:spPr/>
              <c:txPr>
                <a:bodyPr/>
                <a:lstStyle/>
                <a:p>
                  <a:pPr>
                    <a:defRPr sz="2000">
                      <a:solidFill>
                        <a:schemeClr val="bg2">
                          <a:lumMod val="10000"/>
                        </a:schemeClr>
                      </a:solidFill>
                    </a:defRPr>
                  </a:pPr>
                  <a:endParaRPr lang="en-US"/>
                </a:p>
              </c:txPr>
              <c:showVal val="1"/>
            </c:dLbl>
            <c:txPr>
              <a:bodyPr/>
              <a:lstStyle/>
              <a:p>
                <a:pPr>
                  <a:defRPr sz="1800">
                    <a:solidFill>
                      <a:schemeClr val="bg2">
                        <a:lumMod val="10000"/>
                      </a:schemeClr>
                    </a:solidFill>
                  </a:defRPr>
                </a:pPr>
                <a:endParaRPr lang="en-US"/>
              </a:p>
            </c:txPr>
            <c:showVal val="1"/>
          </c:dLbls>
          <c:cat>
            <c:strRef>
              <c:f>Sheet5!$F$7:$F$9</c:f>
              <c:strCache>
                <c:ptCount val="3"/>
                <c:pt idx="0">
                  <c:v>NO</c:v>
                </c:pt>
                <c:pt idx="1">
                  <c:v>YES</c:v>
                </c:pt>
                <c:pt idx="2">
                  <c:v>RARELY</c:v>
                </c:pt>
              </c:strCache>
            </c:strRef>
          </c:cat>
          <c:val>
            <c:numRef>
              <c:f>Sheet5!$G$7:$G$9</c:f>
              <c:numCache>
                <c:formatCode>General</c:formatCode>
                <c:ptCount val="3"/>
                <c:pt idx="0">
                  <c:v>15</c:v>
                </c:pt>
                <c:pt idx="1">
                  <c:v>12</c:v>
                </c:pt>
                <c:pt idx="2">
                  <c:v>8</c:v>
                </c:pt>
              </c:numCache>
            </c:numRef>
          </c:val>
        </c:ser>
        <c:dLbls>
          <c:showVal val="1"/>
        </c:dLbls>
        <c:shape val="cylinder"/>
        <c:axId val="60558336"/>
        <c:axId val="60560128"/>
        <c:axId val="0"/>
      </c:bar3DChart>
      <c:catAx>
        <c:axId val="60558336"/>
        <c:scaling>
          <c:orientation val="minMax"/>
        </c:scaling>
        <c:delete val="1"/>
        <c:axPos val="b"/>
        <c:tickLblPos val="none"/>
        <c:crossAx val="60560128"/>
        <c:crosses val="autoZero"/>
        <c:auto val="1"/>
        <c:lblAlgn val="ctr"/>
        <c:lblOffset val="100"/>
      </c:catAx>
      <c:valAx>
        <c:axId val="60560128"/>
        <c:scaling>
          <c:orientation val="minMax"/>
        </c:scaling>
        <c:axPos val="l"/>
        <c:numFmt formatCode="General" sourceLinked="1"/>
        <c:tickLblPos val="nextTo"/>
        <c:crossAx val="60558336"/>
        <c:crosses val="autoZero"/>
        <c:crossBetween val="between"/>
      </c:valAx>
    </c:plotArea>
    <c:plotVisOnly val="1"/>
  </c:chart>
  <c:externalData r:id="rId1"/>
</c:chartSpace>
</file>

<file path=ppt/drawings/drawing1.xml><?xml version="1.0" encoding="utf-8"?>
<c:userShapes xmlns:c="http://schemas.openxmlformats.org/drawingml/2006/chart">
  <cdr:relSizeAnchor xmlns:cdr="http://schemas.openxmlformats.org/drawingml/2006/chartDrawing">
    <cdr:from>
      <cdr:x>0.16729</cdr:x>
      <cdr:y>0.97866</cdr:y>
    </cdr:from>
    <cdr:to>
      <cdr:x>0.27138</cdr:x>
      <cdr:y>0.99329</cdr:y>
    </cdr:to>
    <cdr:sp macro="" textlink="">
      <cdr:nvSpPr>
        <cdr:cNvPr id="2" name="TextBox 1"/>
        <cdr:cNvSpPr txBox="1"/>
      </cdr:nvSpPr>
      <cdr:spPr>
        <a:xfrm xmlns:a="http://schemas.openxmlformats.org/drawingml/2006/main">
          <a:off x="857250" y="3057525"/>
          <a:ext cx="533400" cy="4571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0.17658</cdr:x>
      <cdr:y>0.81929</cdr:y>
    </cdr:from>
    <cdr:to>
      <cdr:x>0.38848</cdr:x>
      <cdr:y>0.90582</cdr:y>
    </cdr:to>
    <cdr:sp macro="" textlink="">
      <cdr:nvSpPr>
        <cdr:cNvPr id="3" name="TextBox 2"/>
        <cdr:cNvSpPr txBox="1"/>
      </cdr:nvSpPr>
      <cdr:spPr>
        <a:xfrm xmlns:a="http://schemas.openxmlformats.org/drawingml/2006/main">
          <a:off x="904876" y="2817156"/>
          <a:ext cx="1085850" cy="29752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600" dirty="0"/>
            <a:t>HYPERTENSION</a:t>
          </a:r>
        </a:p>
      </cdr:txBody>
    </cdr:sp>
  </cdr:relSizeAnchor>
  <cdr:relSizeAnchor xmlns:cdr="http://schemas.openxmlformats.org/drawingml/2006/chartDrawing">
    <cdr:from>
      <cdr:x>0.4052</cdr:x>
      <cdr:y>0.88643</cdr:y>
    </cdr:from>
    <cdr:to>
      <cdr:x>0.5632</cdr:x>
      <cdr:y>0.9446</cdr:y>
    </cdr:to>
    <cdr:sp macro="" textlink="">
      <cdr:nvSpPr>
        <cdr:cNvPr id="4" name="TextBox 3"/>
        <cdr:cNvSpPr txBox="1"/>
      </cdr:nvSpPr>
      <cdr:spPr>
        <a:xfrm xmlns:a="http://schemas.openxmlformats.org/drawingml/2006/main">
          <a:off x="2076450" y="3048001"/>
          <a:ext cx="809625" cy="20002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0.39219</cdr:x>
      <cdr:y>0.82271</cdr:y>
    </cdr:from>
    <cdr:to>
      <cdr:x>0.54275</cdr:x>
      <cdr:y>0.88089</cdr:y>
    </cdr:to>
    <cdr:sp macro="" textlink="">
      <cdr:nvSpPr>
        <cdr:cNvPr id="5" name="TextBox 4"/>
        <cdr:cNvSpPr txBox="1"/>
      </cdr:nvSpPr>
      <cdr:spPr>
        <a:xfrm xmlns:a="http://schemas.openxmlformats.org/drawingml/2006/main">
          <a:off x="2009775" y="2828926"/>
          <a:ext cx="771525" cy="20002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600" dirty="0"/>
            <a:t>OBESITY</a:t>
          </a:r>
        </a:p>
      </cdr:txBody>
    </cdr:sp>
  </cdr:relSizeAnchor>
  <cdr:relSizeAnchor xmlns:cdr="http://schemas.openxmlformats.org/drawingml/2006/chartDrawing">
    <cdr:from>
      <cdr:x>0.52602</cdr:x>
      <cdr:y>0.83103</cdr:y>
    </cdr:from>
    <cdr:to>
      <cdr:x>0.69145</cdr:x>
      <cdr:y>0.8892</cdr:y>
    </cdr:to>
    <cdr:sp macro="" textlink="">
      <cdr:nvSpPr>
        <cdr:cNvPr id="6" name="TextBox 5"/>
        <cdr:cNvSpPr txBox="1"/>
      </cdr:nvSpPr>
      <cdr:spPr>
        <a:xfrm xmlns:a="http://schemas.openxmlformats.org/drawingml/2006/main">
          <a:off x="2695574" y="2857501"/>
          <a:ext cx="847725" cy="20002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600" dirty="0"/>
            <a:t>HEADACHE</a:t>
          </a:r>
        </a:p>
      </cdr:txBody>
    </cdr:sp>
  </cdr:relSizeAnchor>
  <cdr:relSizeAnchor xmlns:cdr="http://schemas.openxmlformats.org/drawingml/2006/chartDrawing">
    <cdr:from>
      <cdr:x>0.69145</cdr:x>
      <cdr:y>0.81994</cdr:y>
    </cdr:from>
    <cdr:to>
      <cdr:x>0.85688</cdr:x>
      <cdr:y>0.88089</cdr:y>
    </cdr:to>
    <cdr:sp macro="" textlink="">
      <cdr:nvSpPr>
        <cdr:cNvPr id="7" name="TextBox 6"/>
        <cdr:cNvSpPr txBox="1"/>
      </cdr:nvSpPr>
      <cdr:spPr>
        <a:xfrm xmlns:a="http://schemas.openxmlformats.org/drawingml/2006/main">
          <a:off x="3543299" y="2819401"/>
          <a:ext cx="847725" cy="20955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600" dirty="0"/>
            <a:t>DIABETES</a:t>
          </a:r>
        </a:p>
      </cdr:txBody>
    </cdr:sp>
  </cdr:relSizeAnchor>
</c:userShapes>
</file>

<file path=ppt/drawings/drawing2.xml><?xml version="1.0" encoding="utf-8"?>
<c:userShapes xmlns:c="http://schemas.openxmlformats.org/drawingml/2006/chart">
  <cdr:relSizeAnchor xmlns:cdr="http://schemas.openxmlformats.org/drawingml/2006/chartDrawing">
    <cdr:from>
      <cdr:x>0.20833</cdr:x>
      <cdr:y>0.88372</cdr:y>
    </cdr:from>
    <cdr:to>
      <cdr:x>0.41667</cdr:x>
      <cdr:y>0.96512</cdr:y>
    </cdr:to>
    <cdr:sp macro="" textlink="">
      <cdr:nvSpPr>
        <cdr:cNvPr id="2" name="TextBox 1"/>
        <cdr:cNvSpPr txBox="1"/>
      </cdr:nvSpPr>
      <cdr:spPr>
        <a:xfrm xmlns:a="http://schemas.openxmlformats.org/drawingml/2006/main">
          <a:off x="1905000" y="5791200"/>
          <a:ext cx="1905000"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2400" dirty="0" smtClean="0"/>
            <a:t>YES</a:t>
          </a:r>
          <a:endParaRPr lang="en-US" sz="2400" dirty="0"/>
        </a:p>
      </cdr:txBody>
    </cdr:sp>
  </cdr:relSizeAnchor>
  <cdr:relSizeAnchor xmlns:cdr="http://schemas.openxmlformats.org/drawingml/2006/chartDrawing">
    <cdr:from>
      <cdr:x>0.63333</cdr:x>
      <cdr:y>0.88372</cdr:y>
    </cdr:from>
    <cdr:to>
      <cdr:x>0.86667</cdr:x>
      <cdr:y>0.95349</cdr:y>
    </cdr:to>
    <cdr:sp macro="" textlink="">
      <cdr:nvSpPr>
        <cdr:cNvPr id="3" name="TextBox 2"/>
        <cdr:cNvSpPr txBox="1"/>
      </cdr:nvSpPr>
      <cdr:spPr>
        <a:xfrm xmlns:a="http://schemas.openxmlformats.org/drawingml/2006/main">
          <a:off x="5791200" y="5791200"/>
          <a:ext cx="2133600" cy="4572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2400" dirty="0" smtClean="0"/>
            <a:t>NO</a:t>
          </a:r>
          <a:endParaRPr lang="en-US" sz="2400" dirty="0"/>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D6E4017E-9BD2-4C11-9394-3CFDFDB5DC75}" type="datetimeFigureOut">
              <a:rPr lang="en-US" smtClean="0"/>
              <a:pPr/>
              <a:t>5/4/2012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2C294C-89E3-48E6-8258-78A7E35C05A7}" type="slidenum">
              <a:rPr lang="en-US" smtClean="0"/>
              <a:pPr/>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6E4017E-9BD2-4C11-9394-3CFDFDB5DC75}" type="datetimeFigureOut">
              <a:rPr lang="en-US" smtClean="0"/>
              <a:pPr/>
              <a:t>5/4/2012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2C294C-89E3-48E6-8258-78A7E35C05A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6E4017E-9BD2-4C11-9394-3CFDFDB5DC75}" type="datetimeFigureOut">
              <a:rPr lang="en-US" smtClean="0"/>
              <a:pPr/>
              <a:t>5/4/2012</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A72C294C-89E3-48E6-8258-78A7E35C05A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6E4017E-9BD2-4C11-9394-3CFDFDB5DC75}" type="datetimeFigureOut">
              <a:rPr lang="en-US" smtClean="0"/>
              <a:pPr/>
              <a:t>5/4/2012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2C294C-89E3-48E6-8258-78A7E35C05A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6E4017E-9BD2-4C11-9394-3CFDFDB5DC75}" type="datetimeFigureOut">
              <a:rPr lang="en-US" smtClean="0"/>
              <a:pPr/>
              <a:t>5/4/2012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2C294C-89E3-48E6-8258-78A7E35C05A7}"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6E4017E-9BD2-4C11-9394-3CFDFDB5DC75}" type="datetimeFigureOut">
              <a:rPr lang="en-US" smtClean="0"/>
              <a:pPr/>
              <a:t>5/4/2012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2C294C-89E3-48E6-8258-78A7E35C05A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6E4017E-9BD2-4C11-9394-3CFDFDB5DC75}" type="datetimeFigureOut">
              <a:rPr lang="en-US" smtClean="0"/>
              <a:pPr/>
              <a:t>5/4/2012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72C294C-89E3-48E6-8258-78A7E35C05A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6E4017E-9BD2-4C11-9394-3CFDFDB5DC75}" type="datetimeFigureOut">
              <a:rPr lang="en-US" smtClean="0"/>
              <a:pPr/>
              <a:t>5/4/2012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72C294C-89E3-48E6-8258-78A7E35C05A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E4017E-9BD2-4C11-9394-3CFDFDB5DC75}" type="datetimeFigureOut">
              <a:rPr lang="en-US" smtClean="0"/>
              <a:pPr/>
              <a:t>5/4/2012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72C294C-89E3-48E6-8258-78A7E35C05A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6E4017E-9BD2-4C11-9394-3CFDFDB5DC75}" type="datetimeFigureOut">
              <a:rPr lang="en-US" smtClean="0"/>
              <a:pPr/>
              <a:t>5/4/2012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2C294C-89E3-48E6-8258-78A7E35C05A7}" type="slidenum">
              <a:rPr lang="en-US" smtClean="0"/>
              <a:pPr/>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D6E4017E-9BD2-4C11-9394-3CFDFDB5DC75}" type="datetimeFigureOut">
              <a:rPr lang="en-US" smtClean="0"/>
              <a:pPr/>
              <a:t>5/4/2012</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A72C294C-89E3-48E6-8258-78A7E35C05A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D6E4017E-9BD2-4C11-9394-3CFDFDB5DC75}" type="datetimeFigureOut">
              <a:rPr lang="en-US" smtClean="0"/>
              <a:pPr/>
              <a:t>5/4/2012</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A72C294C-89E3-48E6-8258-78A7E35C05A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8" Type="http://schemas.openxmlformats.org/officeDocument/2006/relationships/hyperlink" Target="http://healthcareinformatics3000feet.blogspot.in/2008/03/hl7v3-and-ebxml-part-3.html" TargetMode="External"/><Relationship Id="rId13" Type="http://schemas.openxmlformats.org/officeDocument/2006/relationships/hyperlink" Target="http://www.djc.com/news/co/12005222.html" TargetMode="External"/><Relationship Id="rId18" Type="http://schemas.openxmlformats.org/officeDocument/2006/relationships/hyperlink" Target="http://en.wikipedia.org/wiki/CCOW" TargetMode="External"/><Relationship Id="rId3" Type="http://schemas.openxmlformats.org/officeDocument/2006/relationships/hyperlink" Target="http://www.outsource2india.com/Healthcare/articles/hl7.asp" TargetMode="External"/><Relationship Id="rId21" Type="http://schemas.openxmlformats.org/officeDocument/2006/relationships/hyperlink" Target="http://blog.galenhealthcare.com/2011/09/19/top-3-ehr-data-integration-challenges/" TargetMode="External"/><Relationship Id="rId7" Type="http://schemas.openxmlformats.org/officeDocument/2006/relationships/hyperlink" Target="http://www.gillogley.com/hl7_interface_planning.shtml" TargetMode="External"/><Relationship Id="rId12" Type="http://schemas.openxmlformats.org/officeDocument/2006/relationships/hyperlink" Target="http://www.impact-advisors.com/UserFiles/file/IA%20Whitepaper%20-%20HC%20Data%20Integrator%20Market%20Overview%202008030.pdf" TargetMode="External"/><Relationship Id="rId17" Type="http://schemas.openxmlformats.org/officeDocument/2006/relationships/hyperlink" Target="http://searchhealthit.techtarget.com/definition/Clinical-Document-Architecture-CDA" TargetMode="External"/><Relationship Id="rId2" Type="http://schemas.openxmlformats.org/officeDocument/2006/relationships/hyperlink" Target="http://www.siemens.co.in/en/about_us/index.htm" TargetMode="External"/><Relationship Id="rId16" Type="http://schemas.openxmlformats.org/officeDocument/2006/relationships/hyperlink" Target="http://www.who.int/" TargetMode="External"/><Relationship Id="rId20" Type="http://schemas.openxmlformats.org/officeDocument/2006/relationships/hyperlink" Target="http://www.informationweek.com/" TargetMode="External"/><Relationship Id="rId1" Type="http://schemas.openxmlformats.org/officeDocument/2006/relationships/slideLayout" Target="../slideLayouts/slideLayout2.xml"/><Relationship Id="rId6" Type="http://schemas.openxmlformats.org/officeDocument/2006/relationships/hyperlink" Target="http://www.nocalhimss.org/events/presentations/HL7-Overview%20.ppt" TargetMode="External"/><Relationship Id="rId11" Type="http://schemas.openxmlformats.org/officeDocument/2006/relationships/hyperlink" Target="http://en.wikipedia.org/wiki/Digital_signature" TargetMode="External"/><Relationship Id="rId5" Type="http://schemas.openxmlformats.org/officeDocument/2006/relationships/hyperlink" Target="http://www.siemens.com/pool/de/investor.../cmd_feb_2008_miller.pdf" TargetMode="External"/><Relationship Id="rId15" Type="http://schemas.openxmlformats.org/officeDocument/2006/relationships/hyperlink" Target="http://www.hipaa-edi-info.com/" TargetMode="External"/><Relationship Id="rId10" Type="http://schemas.openxmlformats.org/officeDocument/2006/relationships/hyperlink" Target="http://www.thesmartphr.com/pdf/SmartPHRPrivacySecurityPolicy.pdf" TargetMode="External"/><Relationship Id="rId19" Type="http://schemas.openxmlformats.org/officeDocument/2006/relationships/hyperlink" Target="http://www.practicefusion.com/ehrbloggers/2010/07/how-does-hl7-fit-into-emr.html" TargetMode="External"/><Relationship Id="rId4" Type="http://schemas.openxmlformats.org/officeDocument/2006/relationships/hyperlink" Target="http://www.interfaceware.com/hl7.html" TargetMode="External"/><Relationship Id="rId9" Type="http://schemas.openxmlformats.org/officeDocument/2006/relationships/hyperlink" Target="http://wiki.hl7.org/index.php?title=Introduction_to_HL7:_Content" TargetMode="External"/><Relationship Id="rId14" Type="http://schemas.openxmlformats.org/officeDocument/2006/relationships/hyperlink" Target="http://www.hl7.org/documentcenter/public_temp_D658A79D-1C23-BA17-0C3225A1F7AAB6AA/calendarofevents/FirstTime/Glossary%20of%20terms.pdf" TargetMode="External"/><Relationship Id="rId22" Type="http://schemas.openxmlformats.org/officeDocument/2006/relationships/hyperlink" Target="http://www.assocham.org/events/recent/event_310/sess3_Nagpal.pdf"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7772400" cy="914400"/>
          </a:xfrm>
        </p:spPr>
        <p:txBody>
          <a:bodyPr>
            <a:noAutofit/>
          </a:bodyPr>
          <a:lstStyle/>
          <a:p>
            <a:pPr lvl="0" algn="ctr" fontAlgn="base">
              <a:spcAft>
                <a:spcPct val="0"/>
              </a:spcAft>
            </a:pPr>
            <a:r>
              <a:rPr kumimoji="0" lang="en-US" sz="2800" b="1" i="0" u="none" strike="noStrike" cap="none" normalizeH="0" baseline="0" dirty="0" smtClean="0">
                <a:ln>
                  <a:noFill/>
                </a:ln>
                <a:solidFill>
                  <a:schemeClr val="tx1"/>
                </a:solidFill>
                <a:effectLst/>
              </a:rPr>
              <a:t>Dissertation </a:t>
            </a:r>
            <a:br>
              <a:rPr kumimoji="0" lang="en-US" sz="2800" b="1" i="0" u="none" strike="noStrike" cap="none" normalizeH="0" baseline="0" dirty="0" smtClean="0">
                <a:ln>
                  <a:noFill/>
                </a:ln>
                <a:solidFill>
                  <a:schemeClr val="tx1"/>
                </a:solidFill>
                <a:effectLst/>
              </a:rPr>
            </a:br>
            <a:r>
              <a:rPr kumimoji="0" lang="en-US" sz="2800" b="1" i="0" u="none" strike="noStrike" cap="none" normalizeH="0" baseline="0" dirty="0" smtClean="0">
                <a:ln>
                  <a:noFill/>
                </a:ln>
                <a:solidFill>
                  <a:schemeClr val="tx1"/>
                </a:solidFill>
                <a:effectLst/>
              </a:rPr>
              <a:t>in </a:t>
            </a:r>
            <a:br>
              <a:rPr kumimoji="0" lang="en-US" sz="2800" b="1" i="0" u="none" strike="noStrike" cap="none" normalizeH="0" baseline="0" dirty="0" smtClean="0">
                <a:ln>
                  <a:noFill/>
                </a:ln>
                <a:solidFill>
                  <a:schemeClr val="tx1"/>
                </a:solidFill>
                <a:effectLst/>
              </a:rPr>
            </a:br>
            <a:r>
              <a:rPr lang="en-US" sz="2800" b="1" dirty="0" smtClean="0">
                <a:ea typeface="Times New Roman" pitchFamily="18" charset="0"/>
              </a:rPr>
              <a:t>Siemens Information Systems Limited(SISL), Kolkata</a:t>
            </a:r>
            <a:endParaRPr lang="en-US" sz="2800" dirty="0"/>
          </a:p>
        </p:txBody>
      </p:sp>
      <p:sp>
        <p:nvSpPr>
          <p:cNvPr id="3" name="Subtitle 2"/>
          <p:cNvSpPr>
            <a:spLocks noGrp="1"/>
          </p:cNvSpPr>
          <p:nvPr>
            <p:ph type="subTitle" idx="1"/>
          </p:nvPr>
        </p:nvSpPr>
        <p:spPr>
          <a:xfrm>
            <a:off x="1143000" y="4572000"/>
            <a:ext cx="7467600" cy="2057400"/>
          </a:xfrm>
        </p:spPr>
        <p:txBody>
          <a:bodyPr>
            <a:normAutofit fontScale="85000" lnSpcReduction="20000"/>
          </a:bodyPr>
          <a:lstStyle/>
          <a:p>
            <a:r>
              <a:rPr lang="en-US" sz="2800" b="1" dirty="0" smtClean="0">
                <a:latin typeface="Century Schoolbook" pitchFamily="18" charset="0"/>
              </a:rPr>
              <a:t>Project Report on</a:t>
            </a:r>
          </a:p>
          <a:p>
            <a:endParaRPr lang="en-US" sz="2800" b="1" dirty="0" smtClean="0">
              <a:latin typeface="Century Schoolbook" pitchFamily="18" charset="0"/>
            </a:endParaRPr>
          </a:p>
          <a:p>
            <a:r>
              <a:rPr lang="en-US" sz="2800" b="1" dirty="0" smtClean="0">
                <a:solidFill>
                  <a:srgbClr val="002060"/>
                </a:solidFill>
                <a:latin typeface="Copperplate Gothic Bold" pitchFamily="34" charset="0"/>
              </a:rPr>
              <a:t>Qualitative Study on the  Adoption of HL7 in Indian Scenario</a:t>
            </a:r>
          </a:p>
          <a:p>
            <a:endParaRPr lang="en-US" b="1" dirty="0">
              <a:latin typeface="Copperplate Gothic Bold" pitchFamily="34" charset="0"/>
            </a:endParaRPr>
          </a:p>
          <a:p>
            <a:r>
              <a:rPr lang="en-US" sz="2800" b="1" dirty="0" smtClean="0">
                <a:solidFill>
                  <a:srgbClr val="CC0000"/>
                </a:solidFill>
                <a:latin typeface="Copperplate Gothic Bold" pitchFamily="34" charset="0"/>
              </a:rPr>
              <a:t>Presented By</a:t>
            </a:r>
          </a:p>
          <a:p>
            <a:r>
              <a:rPr lang="en-US" sz="2800" b="1" dirty="0" err="1" smtClean="0">
                <a:solidFill>
                  <a:srgbClr val="CC0000"/>
                </a:solidFill>
                <a:latin typeface="Copperplate Gothic Bold" pitchFamily="34" charset="0"/>
              </a:rPr>
              <a:t>Shruti</a:t>
            </a:r>
            <a:r>
              <a:rPr lang="en-US" sz="2800" b="1" dirty="0" smtClean="0">
                <a:solidFill>
                  <a:srgbClr val="CC0000"/>
                </a:solidFill>
                <a:latin typeface="Copperplate Gothic Bold" pitchFamily="34" charset="0"/>
              </a:rPr>
              <a:t> </a:t>
            </a:r>
            <a:r>
              <a:rPr lang="en-US" sz="2800" b="1" dirty="0" smtClean="0">
                <a:solidFill>
                  <a:srgbClr val="CC0000"/>
                </a:solidFill>
                <a:latin typeface="Copperplate Gothic Bold" pitchFamily="34" charset="0"/>
              </a:rPr>
              <a:t> </a:t>
            </a:r>
            <a:r>
              <a:rPr lang="en-US" sz="2800" b="1" dirty="0" err="1" smtClean="0">
                <a:solidFill>
                  <a:srgbClr val="CC0000"/>
                </a:solidFill>
                <a:latin typeface="Copperplate Gothic Bold" pitchFamily="34" charset="0"/>
              </a:rPr>
              <a:t>Sengupta</a:t>
            </a:r>
            <a:r>
              <a:rPr lang="en-US" sz="2800" b="1" dirty="0" smtClean="0">
                <a:solidFill>
                  <a:srgbClr val="CC0000"/>
                </a:solidFill>
                <a:latin typeface="Copperplate Gothic Bold" pitchFamily="34" charset="0"/>
              </a:rPr>
              <a:t> ( PG/10/043)</a:t>
            </a:r>
            <a:endParaRPr lang="en-US" sz="2800" b="1" dirty="0">
              <a:solidFill>
                <a:srgbClr val="CC0000"/>
              </a:solidFill>
              <a:latin typeface="Copperplate Gothic Bold" pitchFamily="34" charset="0"/>
            </a:endParaRPr>
          </a:p>
        </p:txBody>
      </p:sp>
      <p:pic>
        <p:nvPicPr>
          <p:cNvPr id="4" name="Picture 3" descr="images.jpg"/>
          <p:cNvPicPr>
            <a:picLocks noChangeAspect="1"/>
          </p:cNvPicPr>
          <p:nvPr/>
        </p:nvPicPr>
        <p:blipFill>
          <a:blip r:embed="rId2" cstate="print"/>
          <a:stretch>
            <a:fillRect/>
          </a:stretch>
        </p:blipFill>
        <p:spPr>
          <a:xfrm>
            <a:off x="2286000" y="2819400"/>
            <a:ext cx="4429125" cy="8382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Health Level 7 (HL7)</a:t>
            </a:r>
            <a:endParaRPr lang="en-US" dirty="0"/>
          </a:p>
        </p:txBody>
      </p:sp>
      <p:sp>
        <p:nvSpPr>
          <p:cNvPr id="3" name="Content Placeholder 2"/>
          <p:cNvSpPr>
            <a:spLocks noGrp="1"/>
          </p:cNvSpPr>
          <p:nvPr>
            <p:ph idx="1"/>
          </p:nvPr>
        </p:nvSpPr>
        <p:spPr/>
        <p:txBody>
          <a:bodyPr>
            <a:normAutofit/>
          </a:bodyPr>
          <a:lstStyle/>
          <a:p>
            <a:r>
              <a:rPr lang="en-US" dirty="0" smtClean="0"/>
              <a:t>It is concerned with the interoperability within the healthcare enterprise related to exchange, integration, sharing and retrieval of electronic health information.</a:t>
            </a:r>
          </a:p>
          <a:p>
            <a:pPr>
              <a:buNone/>
            </a:pPr>
            <a:endParaRPr lang="en-US" dirty="0" smtClean="0"/>
          </a:p>
          <a:p>
            <a:r>
              <a:rPr lang="en-US" dirty="0" smtClean="0"/>
              <a:t>The name comes from "Health Level 7", which refers to the top layer (Level 7) of the Open Systems Interconnection (OSI) layer protocol for the health environment. </a:t>
            </a:r>
            <a:endParaRPr lang="en-US" dirty="0"/>
          </a:p>
        </p:txBody>
      </p:sp>
      <p:pic>
        <p:nvPicPr>
          <p:cNvPr id="4" name="Picture 3" descr="images.jpg"/>
          <p:cNvPicPr>
            <a:picLocks noChangeAspect="1"/>
          </p:cNvPicPr>
          <p:nvPr/>
        </p:nvPicPr>
        <p:blipFill>
          <a:blip r:embed="rId2" cstate="print"/>
          <a:stretch>
            <a:fillRect/>
          </a:stretch>
        </p:blipFill>
        <p:spPr>
          <a:xfrm>
            <a:off x="7239000" y="6400800"/>
            <a:ext cx="1905000" cy="457200"/>
          </a:xfrm>
          <a:prstGeom prst="rect">
            <a:avLst/>
          </a:prstGeom>
        </p:spPr>
      </p:pic>
      <p:pic>
        <p:nvPicPr>
          <p:cNvPr id="5" name="Picture 4" descr="images.jpg"/>
          <p:cNvPicPr>
            <a:picLocks noChangeAspect="1"/>
          </p:cNvPicPr>
          <p:nvPr/>
        </p:nvPicPr>
        <p:blipFill>
          <a:blip r:embed="rId2" cstate="print"/>
          <a:stretch>
            <a:fillRect/>
          </a:stretch>
        </p:blipFill>
        <p:spPr>
          <a:xfrm>
            <a:off x="7315200" y="6477000"/>
            <a:ext cx="1828800" cy="381000"/>
          </a:xfrm>
          <a:prstGeom prst="rect">
            <a:avLst/>
          </a:prstGeom>
        </p:spPr>
      </p:pic>
      <p:pic>
        <p:nvPicPr>
          <p:cNvPr id="6" name="Picture 5" descr="images.jpg"/>
          <p:cNvPicPr>
            <a:picLocks noChangeAspect="1"/>
          </p:cNvPicPr>
          <p:nvPr/>
        </p:nvPicPr>
        <p:blipFill>
          <a:blip r:embed="rId2" cstate="print"/>
          <a:stretch>
            <a:fillRect/>
          </a:stretch>
        </p:blipFill>
        <p:spPr>
          <a:xfrm>
            <a:off x="7315200" y="6324600"/>
            <a:ext cx="1828800" cy="533400"/>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HL7 Versions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Recent version is HL7 Version 3.0 (Earlier version was 2.0)</a:t>
            </a:r>
          </a:p>
          <a:p>
            <a:pPr>
              <a:buNone/>
            </a:pPr>
            <a:endParaRPr lang="en-US" dirty="0" smtClean="0"/>
          </a:p>
          <a:p>
            <a:r>
              <a:rPr lang="en-US" dirty="0" smtClean="0"/>
              <a:t>It has the aim to support all hospital workflows.</a:t>
            </a:r>
          </a:p>
          <a:p>
            <a:pPr>
              <a:buNone/>
            </a:pPr>
            <a:endParaRPr lang="en-US" dirty="0" smtClean="0"/>
          </a:p>
          <a:p>
            <a:r>
              <a:rPr lang="en-US" dirty="0" smtClean="0"/>
              <a:t>HL7 version 3 addresses the interfaces among various healthcare IT systems that involve admissions/registration, discharge/transfer(ADT), data , queries, patient scheduling, clinical observation, billing, master file </a:t>
            </a:r>
            <a:r>
              <a:rPr lang="en-US" dirty="0" err="1" smtClean="0"/>
              <a:t>updation</a:t>
            </a:r>
            <a:r>
              <a:rPr lang="en-US" dirty="0" smtClean="0"/>
              <a:t> information, OPD, clinical lab automation.</a:t>
            </a:r>
          </a:p>
          <a:p>
            <a:endParaRPr lang="en-US" dirty="0"/>
          </a:p>
        </p:txBody>
      </p:sp>
      <p:pic>
        <p:nvPicPr>
          <p:cNvPr id="4" name="Picture 3" descr="images.jpg"/>
          <p:cNvPicPr>
            <a:picLocks noChangeAspect="1"/>
          </p:cNvPicPr>
          <p:nvPr/>
        </p:nvPicPr>
        <p:blipFill>
          <a:blip r:embed="rId2" cstate="print"/>
          <a:stretch>
            <a:fillRect/>
          </a:stretch>
        </p:blipFill>
        <p:spPr>
          <a:xfrm>
            <a:off x="7239000" y="6400800"/>
            <a:ext cx="1905000" cy="457200"/>
          </a:xfrm>
          <a:prstGeom prst="rect">
            <a:avLst/>
          </a:prstGeom>
        </p:spPr>
      </p:pic>
      <p:pic>
        <p:nvPicPr>
          <p:cNvPr id="5" name="Picture 4" descr="images.jpg"/>
          <p:cNvPicPr>
            <a:picLocks noChangeAspect="1"/>
          </p:cNvPicPr>
          <p:nvPr/>
        </p:nvPicPr>
        <p:blipFill>
          <a:blip r:embed="rId2" cstate="print"/>
          <a:stretch>
            <a:fillRect/>
          </a:stretch>
        </p:blipFill>
        <p:spPr>
          <a:xfrm>
            <a:off x="7315200" y="6477000"/>
            <a:ext cx="1828800" cy="381000"/>
          </a:xfrm>
          <a:prstGeom prst="rect">
            <a:avLst/>
          </a:prstGeom>
        </p:spPr>
      </p:pic>
      <p:pic>
        <p:nvPicPr>
          <p:cNvPr id="6" name="Picture 5" descr="images.jpg"/>
          <p:cNvPicPr>
            <a:picLocks noChangeAspect="1"/>
          </p:cNvPicPr>
          <p:nvPr/>
        </p:nvPicPr>
        <p:blipFill>
          <a:blip r:embed="rId2" cstate="print"/>
          <a:stretch>
            <a:fillRect/>
          </a:stretch>
        </p:blipFill>
        <p:spPr>
          <a:xfrm>
            <a:off x="7315200" y="6324600"/>
            <a:ext cx="1828800" cy="533400"/>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Interoperability</a:t>
            </a:r>
            <a:endParaRPr lang="en-US" dirty="0"/>
          </a:p>
        </p:txBody>
      </p:sp>
      <p:sp>
        <p:nvSpPr>
          <p:cNvPr id="3" name="Content Placeholder 2"/>
          <p:cNvSpPr>
            <a:spLocks noGrp="1"/>
          </p:cNvSpPr>
          <p:nvPr>
            <p:ph idx="1"/>
          </p:nvPr>
        </p:nvSpPr>
        <p:spPr/>
        <p:txBody>
          <a:bodyPr/>
          <a:lstStyle/>
          <a:p>
            <a:pPr>
              <a:buFont typeface="Wingdings" pitchFamily="2" charset="2"/>
              <a:buChar char="q"/>
            </a:pPr>
            <a:r>
              <a:rPr lang="en-US" dirty="0" smtClean="0"/>
              <a:t>  Ability to communicate and exchange data accurately, effectively, securely, consistently with different information technology systems, software applications and networks in various settings.</a:t>
            </a:r>
          </a:p>
          <a:p>
            <a:pPr>
              <a:buNone/>
            </a:pPr>
            <a:endParaRPr lang="en-US" dirty="0" smtClean="0"/>
          </a:p>
          <a:p>
            <a:pPr>
              <a:buFont typeface="Wingdings" pitchFamily="2" charset="2"/>
              <a:buChar char="q"/>
            </a:pPr>
            <a:r>
              <a:rPr lang="en-US" dirty="0" smtClean="0"/>
              <a:t> Data should be exchanged so the clinical or operational purpose and meaning of data are preserved and unaltered</a:t>
            </a:r>
            <a:endParaRPr lang="en-US" dirty="0"/>
          </a:p>
        </p:txBody>
      </p:sp>
      <p:pic>
        <p:nvPicPr>
          <p:cNvPr id="4" name="Picture 3" descr="images.jpg"/>
          <p:cNvPicPr>
            <a:picLocks noChangeAspect="1"/>
          </p:cNvPicPr>
          <p:nvPr/>
        </p:nvPicPr>
        <p:blipFill>
          <a:blip r:embed="rId2" cstate="print"/>
          <a:stretch>
            <a:fillRect/>
          </a:stretch>
        </p:blipFill>
        <p:spPr>
          <a:xfrm>
            <a:off x="7239000" y="6400800"/>
            <a:ext cx="1905000" cy="457200"/>
          </a:xfrm>
          <a:prstGeom prst="rect">
            <a:avLst/>
          </a:prstGeom>
        </p:spPr>
      </p:pic>
      <p:pic>
        <p:nvPicPr>
          <p:cNvPr id="5" name="Picture 4" descr="images.jpg"/>
          <p:cNvPicPr>
            <a:picLocks noChangeAspect="1"/>
          </p:cNvPicPr>
          <p:nvPr/>
        </p:nvPicPr>
        <p:blipFill>
          <a:blip r:embed="rId2" cstate="print"/>
          <a:stretch>
            <a:fillRect/>
          </a:stretch>
        </p:blipFill>
        <p:spPr>
          <a:xfrm>
            <a:off x="7315200" y="6477000"/>
            <a:ext cx="1828800" cy="381000"/>
          </a:xfrm>
          <a:prstGeom prst="rect">
            <a:avLst/>
          </a:prstGeom>
        </p:spPr>
      </p:pic>
      <p:pic>
        <p:nvPicPr>
          <p:cNvPr id="7" name="Picture 6" descr="images.jpg"/>
          <p:cNvPicPr>
            <a:picLocks noChangeAspect="1"/>
          </p:cNvPicPr>
          <p:nvPr/>
        </p:nvPicPr>
        <p:blipFill>
          <a:blip r:embed="rId2" cstate="print"/>
          <a:stretch>
            <a:fillRect/>
          </a:stretch>
        </p:blipFill>
        <p:spPr>
          <a:xfrm>
            <a:off x="7315200" y="6324600"/>
            <a:ext cx="1828800" cy="533400"/>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a:p>
        </p:txBody>
      </p:sp>
      <p:pic>
        <p:nvPicPr>
          <p:cNvPr id="4" name="Picture 3" descr="images.jpg"/>
          <p:cNvPicPr>
            <a:picLocks noChangeAspect="1"/>
          </p:cNvPicPr>
          <p:nvPr/>
        </p:nvPicPr>
        <p:blipFill>
          <a:blip r:embed="rId2" cstate="print"/>
          <a:stretch>
            <a:fillRect/>
          </a:stretch>
        </p:blipFill>
        <p:spPr>
          <a:xfrm>
            <a:off x="7239000" y="6400800"/>
            <a:ext cx="1905000" cy="457200"/>
          </a:xfrm>
          <a:prstGeom prst="rect">
            <a:avLst/>
          </a:prstGeom>
        </p:spPr>
      </p:pic>
      <p:pic>
        <p:nvPicPr>
          <p:cNvPr id="5" name="Picture 4" descr="images.jpg"/>
          <p:cNvPicPr>
            <a:picLocks noChangeAspect="1"/>
          </p:cNvPicPr>
          <p:nvPr/>
        </p:nvPicPr>
        <p:blipFill>
          <a:blip r:embed="rId2" cstate="print"/>
          <a:stretch>
            <a:fillRect/>
          </a:stretch>
        </p:blipFill>
        <p:spPr>
          <a:xfrm>
            <a:off x="7315200" y="6477000"/>
            <a:ext cx="1828800" cy="381000"/>
          </a:xfrm>
          <a:prstGeom prst="rect">
            <a:avLst/>
          </a:prstGeom>
        </p:spPr>
      </p:pic>
      <p:pic>
        <p:nvPicPr>
          <p:cNvPr id="6" name="Picture 5" descr="E:\Assignments and projects\DISSERTATION\HL7 pics\HIE.jpg"/>
          <p:cNvPicPr/>
          <p:nvPr/>
        </p:nvPicPr>
        <p:blipFill>
          <a:blip r:embed="rId3" cstate="print"/>
          <a:srcRect/>
          <a:stretch>
            <a:fillRect/>
          </a:stretch>
        </p:blipFill>
        <p:spPr bwMode="auto">
          <a:xfrm>
            <a:off x="0" y="228600"/>
            <a:ext cx="9144000" cy="6629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Privacy &amp; Security of HIE</a:t>
            </a:r>
            <a:endParaRPr lang="en-US" dirty="0"/>
          </a:p>
        </p:txBody>
      </p:sp>
      <p:sp>
        <p:nvSpPr>
          <p:cNvPr id="3" name="Content Placeholder 2"/>
          <p:cNvSpPr>
            <a:spLocks noGrp="1"/>
          </p:cNvSpPr>
          <p:nvPr>
            <p:ph idx="1"/>
          </p:nvPr>
        </p:nvSpPr>
        <p:spPr/>
        <p:txBody>
          <a:bodyPr/>
          <a:lstStyle/>
          <a:p>
            <a:pPr>
              <a:buNone/>
            </a:pPr>
            <a:r>
              <a:rPr lang="en-US" dirty="0" smtClean="0"/>
              <a:t>Causes of patient data loss-</a:t>
            </a:r>
          </a:p>
          <a:p>
            <a:pPr lvl="0"/>
            <a:r>
              <a:rPr lang="en-US" dirty="0" smtClean="0"/>
              <a:t>Unintentional action</a:t>
            </a:r>
          </a:p>
          <a:p>
            <a:pPr lvl="0"/>
            <a:r>
              <a:rPr lang="en-US" dirty="0" smtClean="0"/>
              <a:t>Malicious insider</a:t>
            </a:r>
          </a:p>
          <a:p>
            <a:pPr lvl="0"/>
            <a:r>
              <a:rPr lang="en-US" dirty="0" smtClean="0"/>
              <a:t>Lost or stolen computing device</a:t>
            </a:r>
          </a:p>
          <a:p>
            <a:pPr lvl="0"/>
            <a:r>
              <a:rPr lang="en-US" dirty="0" smtClean="0"/>
              <a:t>Technical systems problems</a:t>
            </a:r>
          </a:p>
          <a:p>
            <a:pPr lvl="0"/>
            <a:r>
              <a:rPr lang="en-US" dirty="0" smtClean="0"/>
              <a:t>Criminal attack</a:t>
            </a:r>
          </a:p>
          <a:p>
            <a:endParaRPr lang="en-US" dirty="0"/>
          </a:p>
        </p:txBody>
      </p:sp>
      <p:pic>
        <p:nvPicPr>
          <p:cNvPr id="4" name="Picture 3" descr="images.jpg"/>
          <p:cNvPicPr>
            <a:picLocks noChangeAspect="1"/>
          </p:cNvPicPr>
          <p:nvPr/>
        </p:nvPicPr>
        <p:blipFill>
          <a:blip r:embed="rId2" cstate="print"/>
          <a:stretch>
            <a:fillRect/>
          </a:stretch>
        </p:blipFill>
        <p:spPr>
          <a:xfrm>
            <a:off x="7239000" y="6400800"/>
            <a:ext cx="1905000" cy="457200"/>
          </a:xfrm>
          <a:prstGeom prst="rect">
            <a:avLst/>
          </a:prstGeom>
        </p:spPr>
      </p:pic>
      <p:pic>
        <p:nvPicPr>
          <p:cNvPr id="5" name="Picture 4" descr="images.jpg"/>
          <p:cNvPicPr>
            <a:picLocks noChangeAspect="1"/>
          </p:cNvPicPr>
          <p:nvPr/>
        </p:nvPicPr>
        <p:blipFill>
          <a:blip r:embed="rId2" cstate="print"/>
          <a:stretch>
            <a:fillRect/>
          </a:stretch>
        </p:blipFill>
        <p:spPr>
          <a:xfrm>
            <a:off x="7315200" y="6477000"/>
            <a:ext cx="1828800" cy="381000"/>
          </a:xfrm>
          <a:prstGeom prst="rect">
            <a:avLst/>
          </a:prstGeom>
        </p:spPr>
      </p:pic>
      <p:pic>
        <p:nvPicPr>
          <p:cNvPr id="6" name="Picture 5" descr="images.jpg"/>
          <p:cNvPicPr>
            <a:picLocks noChangeAspect="1"/>
          </p:cNvPicPr>
          <p:nvPr/>
        </p:nvPicPr>
        <p:blipFill>
          <a:blip r:embed="rId2" cstate="print"/>
          <a:stretch>
            <a:fillRect/>
          </a:stretch>
        </p:blipFill>
        <p:spPr>
          <a:xfrm>
            <a:off x="7315200" y="6324600"/>
            <a:ext cx="1828800" cy="533400"/>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8229600" cy="1143000"/>
          </a:xfrm>
        </p:spPr>
        <p:txBody>
          <a:bodyPr/>
          <a:lstStyle/>
          <a:p>
            <a:r>
              <a:rPr lang="en-US" dirty="0" smtClean="0"/>
              <a:t>Solutions</a:t>
            </a:r>
            <a:endParaRPr lang="en-US" dirty="0"/>
          </a:p>
        </p:txBody>
      </p:sp>
      <p:sp>
        <p:nvSpPr>
          <p:cNvPr id="3" name="Content Placeholder 2"/>
          <p:cNvSpPr>
            <a:spLocks noGrp="1"/>
          </p:cNvSpPr>
          <p:nvPr>
            <p:ph idx="1"/>
          </p:nvPr>
        </p:nvSpPr>
        <p:spPr/>
        <p:txBody>
          <a:bodyPr/>
          <a:lstStyle/>
          <a:p>
            <a:pPr>
              <a:buFont typeface="Wingdings" pitchFamily="2" charset="2"/>
              <a:buChar char="Ø"/>
            </a:pPr>
            <a:r>
              <a:rPr lang="en-US" b="1" dirty="0" smtClean="0"/>
              <a:t>User/access rights</a:t>
            </a:r>
          </a:p>
          <a:p>
            <a:pPr>
              <a:buFont typeface="Wingdings" pitchFamily="2" charset="2"/>
              <a:buChar char="Ø"/>
            </a:pPr>
            <a:r>
              <a:rPr lang="en-US" b="1" dirty="0" smtClean="0"/>
              <a:t>Patient consent</a:t>
            </a:r>
            <a:endParaRPr lang="en-US" dirty="0" smtClean="0"/>
          </a:p>
          <a:p>
            <a:pPr>
              <a:buFont typeface="Wingdings" pitchFamily="2" charset="2"/>
              <a:buChar char="Ø"/>
            </a:pPr>
            <a:r>
              <a:rPr lang="en-US" b="1" dirty="0" smtClean="0"/>
              <a:t>Authorization</a:t>
            </a:r>
            <a:endParaRPr lang="en-US" dirty="0" smtClean="0"/>
          </a:p>
          <a:p>
            <a:pPr>
              <a:buFont typeface="Wingdings" pitchFamily="2" charset="2"/>
              <a:buChar char="Ø"/>
            </a:pPr>
            <a:r>
              <a:rPr lang="en-US" b="1" dirty="0" smtClean="0"/>
              <a:t>Data security and safeguarding</a:t>
            </a:r>
          </a:p>
          <a:p>
            <a:pPr>
              <a:buFont typeface="Wingdings" pitchFamily="2" charset="2"/>
              <a:buChar char="Ø"/>
            </a:pPr>
            <a:r>
              <a:rPr lang="en-US" b="1" dirty="0" smtClean="0"/>
              <a:t>Digital signatures</a:t>
            </a:r>
          </a:p>
          <a:p>
            <a:pPr>
              <a:buFont typeface="Wingdings" pitchFamily="2" charset="2"/>
              <a:buChar char="Ø"/>
            </a:pPr>
            <a:r>
              <a:rPr lang="en-US" b="1" dirty="0" smtClean="0"/>
              <a:t>Data encryption</a:t>
            </a:r>
            <a:endParaRPr lang="en-US" dirty="0" smtClean="0"/>
          </a:p>
          <a:p>
            <a:pPr>
              <a:buFont typeface="Wingdings" pitchFamily="2" charset="2"/>
              <a:buChar char="Ø"/>
            </a:pPr>
            <a:r>
              <a:rPr lang="en-US" b="1" dirty="0" smtClean="0"/>
              <a:t>Data protection and verification</a:t>
            </a:r>
            <a:endParaRPr lang="en-US" dirty="0" smtClean="0"/>
          </a:p>
          <a:p>
            <a:pPr>
              <a:buFont typeface="Wingdings" pitchFamily="2" charset="2"/>
              <a:buChar char="Ø"/>
            </a:pPr>
            <a:endParaRPr lang="en-US" dirty="0" smtClean="0"/>
          </a:p>
          <a:p>
            <a:pPr>
              <a:buFont typeface="Wingdings" pitchFamily="2" charset="2"/>
              <a:buChar char="Ø"/>
            </a:pPr>
            <a:endParaRPr lang="en-US" dirty="0"/>
          </a:p>
        </p:txBody>
      </p:sp>
      <p:pic>
        <p:nvPicPr>
          <p:cNvPr id="4" name="Picture 3" descr="images.jpg"/>
          <p:cNvPicPr>
            <a:picLocks noChangeAspect="1"/>
          </p:cNvPicPr>
          <p:nvPr/>
        </p:nvPicPr>
        <p:blipFill>
          <a:blip r:embed="rId2" cstate="print"/>
          <a:stretch>
            <a:fillRect/>
          </a:stretch>
        </p:blipFill>
        <p:spPr>
          <a:xfrm>
            <a:off x="7239000" y="6400800"/>
            <a:ext cx="1905000" cy="457200"/>
          </a:xfrm>
          <a:prstGeom prst="rect">
            <a:avLst/>
          </a:prstGeom>
        </p:spPr>
      </p:pic>
      <p:pic>
        <p:nvPicPr>
          <p:cNvPr id="5" name="Picture 4" descr="images.jpg"/>
          <p:cNvPicPr>
            <a:picLocks noChangeAspect="1"/>
          </p:cNvPicPr>
          <p:nvPr/>
        </p:nvPicPr>
        <p:blipFill>
          <a:blip r:embed="rId2" cstate="print"/>
          <a:stretch>
            <a:fillRect/>
          </a:stretch>
        </p:blipFill>
        <p:spPr>
          <a:xfrm>
            <a:off x="7315200" y="6477000"/>
            <a:ext cx="1828800" cy="381000"/>
          </a:xfrm>
          <a:prstGeom prst="rect">
            <a:avLst/>
          </a:prstGeom>
        </p:spPr>
      </p:pic>
      <p:pic>
        <p:nvPicPr>
          <p:cNvPr id="6" name="Picture 5" descr="images.jpg"/>
          <p:cNvPicPr>
            <a:picLocks noChangeAspect="1"/>
          </p:cNvPicPr>
          <p:nvPr/>
        </p:nvPicPr>
        <p:blipFill>
          <a:blip r:embed="rId2" cstate="print"/>
          <a:stretch>
            <a:fillRect/>
          </a:stretch>
        </p:blipFill>
        <p:spPr>
          <a:xfrm>
            <a:off x="7315200" y="6324600"/>
            <a:ext cx="1828800" cy="533400"/>
          </a:xfrm>
          <a:prstGeom prst="rect">
            <a:avLst/>
          </a:prstGeo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124200"/>
            <a:ext cx="8229600" cy="1143000"/>
          </a:xfrm>
        </p:spPr>
        <p:txBody>
          <a:bodyPr>
            <a:normAutofit fontScale="90000"/>
          </a:bodyPr>
          <a:lstStyle/>
          <a:p>
            <a:r>
              <a:rPr lang="en-US" dirty="0" smtClean="0"/>
              <a:t>Process of data exchange in USA</a:t>
            </a:r>
            <a:br>
              <a:rPr lang="en-US" dirty="0" smtClean="0"/>
            </a:br>
            <a:endParaRPr lang="en-US" dirty="0"/>
          </a:p>
        </p:txBody>
      </p:sp>
      <p:pic>
        <p:nvPicPr>
          <p:cNvPr id="4" name="Content Placeholder 3" descr="images.jpg"/>
          <p:cNvPicPr>
            <a:picLocks noGrp="1" noChangeAspect="1"/>
          </p:cNvPicPr>
          <p:nvPr>
            <p:ph idx="1"/>
          </p:nvPr>
        </p:nvPicPr>
        <p:blipFill>
          <a:blip r:embed="rId2" cstate="print"/>
          <a:stretch>
            <a:fillRect/>
          </a:stretch>
        </p:blipFill>
        <p:spPr>
          <a:xfrm>
            <a:off x="7005638" y="6400800"/>
            <a:ext cx="2138362" cy="457200"/>
          </a:xfrm>
          <a:prstGeom prst="rect">
            <a:avLst/>
          </a:prstGeo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5719"/>
          </a:xfrm>
        </p:spPr>
        <p:txBody>
          <a:bodyPr>
            <a:normAutofit fontScale="90000"/>
          </a:bodyPr>
          <a:lstStyle/>
          <a:p>
            <a:r>
              <a:rPr lang="en-US" dirty="0" smtClean="0"/>
              <a:t/>
            </a:r>
            <a:br>
              <a:rPr lang="en-US" dirty="0" smtClean="0"/>
            </a:br>
            <a:endParaRPr lang="en-US" dirty="0"/>
          </a:p>
        </p:txBody>
      </p:sp>
      <p:pic>
        <p:nvPicPr>
          <p:cNvPr id="6" name="Content Placeholder 5" descr="US Healthcare workflow.gif"/>
          <p:cNvPicPr>
            <a:picLocks noGrp="1" noChangeAspect="1"/>
          </p:cNvPicPr>
          <p:nvPr>
            <p:ph idx="1"/>
          </p:nvPr>
        </p:nvPicPr>
        <p:blipFill>
          <a:blip r:embed="rId2" cstate="print"/>
          <a:stretch>
            <a:fillRect/>
          </a:stretch>
        </p:blipFill>
        <p:spPr>
          <a:xfrm>
            <a:off x="0" y="76200"/>
            <a:ext cx="9144000" cy="6858000"/>
          </a:xfrm>
        </p:spPr>
      </p:pic>
      <p:pic>
        <p:nvPicPr>
          <p:cNvPr id="4" name="Picture 3" descr="images.jpg"/>
          <p:cNvPicPr>
            <a:picLocks noChangeAspect="1"/>
          </p:cNvPicPr>
          <p:nvPr/>
        </p:nvPicPr>
        <p:blipFill>
          <a:blip r:embed="rId3" cstate="print"/>
          <a:stretch>
            <a:fillRect/>
          </a:stretch>
        </p:blipFill>
        <p:spPr>
          <a:xfrm>
            <a:off x="7239000" y="6400800"/>
            <a:ext cx="1905000" cy="457200"/>
          </a:xfrm>
          <a:prstGeom prst="rect">
            <a:avLst/>
          </a:prstGeom>
        </p:spPr>
      </p:pic>
      <p:pic>
        <p:nvPicPr>
          <p:cNvPr id="5" name="Picture 4" descr="images.jpg"/>
          <p:cNvPicPr>
            <a:picLocks noChangeAspect="1"/>
          </p:cNvPicPr>
          <p:nvPr/>
        </p:nvPicPr>
        <p:blipFill>
          <a:blip r:embed="rId3" cstate="print"/>
          <a:stretch>
            <a:fillRect/>
          </a:stretch>
        </p:blipFill>
        <p:spPr>
          <a:xfrm>
            <a:off x="7315200" y="6477000"/>
            <a:ext cx="1828800" cy="381000"/>
          </a:xfrm>
          <a:prstGeom prst="rect">
            <a:avLst/>
          </a:prstGeom>
        </p:spPr>
      </p:pic>
      <p:pic>
        <p:nvPicPr>
          <p:cNvPr id="7" name="Picture 6" descr="images.jpg"/>
          <p:cNvPicPr>
            <a:picLocks noChangeAspect="1"/>
          </p:cNvPicPr>
          <p:nvPr/>
        </p:nvPicPr>
        <p:blipFill>
          <a:blip r:embed="rId3" cstate="print"/>
          <a:stretch>
            <a:fillRect/>
          </a:stretch>
        </p:blipFill>
        <p:spPr>
          <a:xfrm>
            <a:off x="7315200" y="6400800"/>
            <a:ext cx="1828800" cy="457200"/>
          </a:xfrm>
          <a:prstGeom prst="rect">
            <a:avLst/>
          </a:prstGeo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8229600" cy="45719"/>
          </a:xfrm>
        </p:spPr>
        <p:txBody>
          <a:bodyPr>
            <a:normAutofit fontScale="90000"/>
          </a:bodyPr>
          <a:lstStyle/>
          <a:p>
            <a:r>
              <a:rPr lang="en-US" dirty="0" smtClean="0"/>
              <a:t>Where HL7 protocols are used at present</a:t>
            </a:r>
            <a:endParaRPr lang="en-US" dirty="0"/>
          </a:p>
        </p:txBody>
      </p:sp>
      <p:sp>
        <p:nvSpPr>
          <p:cNvPr id="3" name="Content Placeholder 2"/>
          <p:cNvSpPr>
            <a:spLocks noGrp="1"/>
          </p:cNvSpPr>
          <p:nvPr>
            <p:ph idx="1"/>
          </p:nvPr>
        </p:nvSpPr>
        <p:spPr>
          <a:xfrm>
            <a:off x="685800" y="1417637"/>
            <a:ext cx="8229600" cy="5440363"/>
          </a:xfrm>
        </p:spPr>
        <p:txBody>
          <a:bodyPr>
            <a:normAutofit/>
          </a:bodyPr>
          <a:lstStyle/>
          <a:p>
            <a:pPr>
              <a:buNone/>
            </a:pPr>
            <a:r>
              <a:rPr lang="en-US" dirty="0" smtClean="0"/>
              <a:t>   </a:t>
            </a:r>
          </a:p>
          <a:p>
            <a:pPr lvl="0">
              <a:buNone/>
            </a:pPr>
            <a:r>
              <a:rPr lang="en-US" dirty="0" smtClean="0"/>
              <a:t>  </a:t>
            </a:r>
          </a:p>
          <a:p>
            <a:pPr lvl="0">
              <a:buNone/>
            </a:pPr>
            <a:r>
              <a:rPr lang="en-US" dirty="0" smtClean="0"/>
              <a:t>    When the healthcare provider organization </a:t>
            </a:r>
            <a:r>
              <a:rPr lang="en-US" dirty="0" err="1" smtClean="0"/>
              <a:t>i.e</a:t>
            </a:r>
            <a:r>
              <a:rPr lang="en-US" dirty="0" smtClean="0"/>
              <a:t> hospital is submitting claim to the insurance company, data exchange takes place and HL7 protocol is used in this process.</a:t>
            </a:r>
          </a:p>
          <a:p>
            <a:pPr>
              <a:buNone/>
            </a:pPr>
            <a:endParaRPr lang="en-US" dirty="0" smtClean="0"/>
          </a:p>
          <a:p>
            <a:pPr>
              <a:buNone/>
            </a:pPr>
            <a:r>
              <a:rPr lang="en-US" dirty="0" smtClean="0"/>
              <a:t>     </a:t>
            </a:r>
          </a:p>
          <a:p>
            <a:endParaRPr lang="en-US" dirty="0"/>
          </a:p>
        </p:txBody>
      </p:sp>
      <p:pic>
        <p:nvPicPr>
          <p:cNvPr id="4" name="Picture 3" descr="images.jpg"/>
          <p:cNvPicPr>
            <a:picLocks noChangeAspect="1"/>
          </p:cNvPicPr>
          <p:nvPr/>
        </p:nvPicPr>
        <p:blipFill>
          <a:blip r:embed="rId2" cstate="print"/>
          <a:stretch>
            <a:fillRect/>
          </a:stretch>
        </p:blipFill>
        <p:spPr>
          <a:xfrm>
            <a:off x="7239000" y="6400800"/>
            <a:ext cx="1905000" cy="457200"/>
          </a:xfrm>
          <a:prstGeom prst="rect">
            <a:avLst/>
          </a:prstGeom>
        </p:spPr>
      </p:pic>
      <p:pic>
        <p:nvPicPr>
          <p:cNvPr id="5" name="Picture 4" descr="images.jpg"/>
          <p:cNvPicPr>
            <a:picLocks noChangeAspect="1"/>
          </p:cNvPicPr>
          <p:nvPr/>
        </p:nvPicPr>
        <p:blipFill>
          <a:blip r:embed="rId2" cstate="print"/>
          <a:stretch>
            <a:fillRect/>
          </a:stretch>
        </p:blipFill>
        <p:spPr>
          <a:xfrm>
            <a:off x="7315200" y="6477000"/>
            <a:ext cx="1828800" cy="381000"/>
          </a:xfrm>
          <a:prstGeom prst="rect">
            <a:avLst/>
          </a:prstGeom>
        </p:spPr>
      </p:pic>
      <p:pic>
        <p:nvPicPr>
          <p:cNvPr id="6" name="Picture 5" descr="images.jpg"/>
          <p:cNvPicPr>
            <a:picLocks noChangeAspect="1"/>
          </p:cNvPicPr>
          <p:nvPr/>
        </p:nvPicPr>
        <p:blipFill>
          <a:blip r:embed="rId2" cstate="print"/>
          <a:stretch>
            <a:fillRect/>
          </a:stretch>
        </p:blipFill>
        <p:spPr>
          <a:xfrm>
            <a:off x="7315200" y="6324600"/>
            <a:ext cx="1828800" cy="533400"/>
          </a:xfrm>
          <a:prstGeom prst="rect">
            <a:avLst/>
          </a:prstGeo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Where HL7 can be applied In FUTURE</a:t>
            </a:r>
            <a:endParaRPr lang="en-US" dirty="0"/>
          </a:p>
        </p:txBody>
      </p:sp>
      <p:sp>
        <p:nvSpPr>
          <p:cNvPr id="3" name="Content Placeholder 2"/>
          <p:cNvSpPr>
            <a:spLocks noGrp="1"/>
          </p:cNvSpPr>
          <p:nvPr>
            <p:ph idx="1"/>
          </p:nvPr>
        </p:nvSpPr>
        <p:spPr/>
        <p:txBody>
          <a:bodyPr>
            <a:normAutofit fontScale="85000" lnSpcReduction="10000"/>
          </a:bodyPr>
          <a:lstStyle/>
          <a:p>
            <a:pPr>
              <a:buNone/>
            </a:pPr>
            <a:endParaRPr lang="en-US" dirty="0" smtClean="0"/>
          </a:p>
          <a:p>
            <a:pPr lvl="0"/>
            <a:r>
              <a:rPr lang="en-US" dirty="0" smtClean="0"/>
              <a:t>When the insurance company and health provider organization is entering into a contract, data transfer about the type of medical expenses to be covered, policy terms and conditions, beneficiaries involved etc takes place and this can be done through HL7.</a:t>
            </a:r>
          </a:p>
          <a:p>
            <a:pPr>
              <a:buNone/>
            </a:pPr>
            <a:endParaRPr lang="en-US" dirty="0" smtClean="0"/>
          </a:p>
          <a:p>
            <a:pPr lvl="0"/>
            <a:r>
              <a:rPr lang="en-US" dirty="0" smtClean="0"/>
              <a:t>The cash reimbursement process involves submitting of medical documents, settling of TPA claims, checking and cross checking of valid documents etc for which use of HL7 can be done for easy, convenient and accurate data exchange.</a:t>
            </a:r>
            <a:endParaRPr lang="en-US" dirty="0"/>
          </a:p>
        </p:txBody>
      </p:sp>
      <p:pic>
        <p:nvPicPr>
          <p:cNvPr id="4" name="Picture 3" descr="images.jpg"/>
          <p:cNvPicPr>
            <a:picLocks noChangeAspect="1"/>
          </p:cNvPicPr>
          <p:nvPr/>
        </p:nvPicPr>
        <p:blipFill>
          <a:blip r:embed="rId2" cstate="print"/>
          <a:stretch>
            <a:fillRect/>
          </a:stretch>
        </p:blipFill>
        <p:spPr>
          <a:xfrm>
            <a:off x="7315200" y="6400800"/>
            <a:ext cx="1828800" cy="45720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00400" y="0"/>
            <a:ext cx="8229600" cy="1143000"/>
          </a:xfrm>
        </p:spPr>
        <p:txBody>
          <a:bodyPr/>
          <a:lstStyle/>
          <a:p>
            <a:r>
              <a:rPr lang="en-US" dirty="0" smtClean="0"/>
              <a:t>Contents</a:t>
            </a:r>
            <a:endParaRPr lang="en-US" dirty="0"/>
          </a:p>
        </p:txBody>
      </p:sp>
      <p:sp>
        <p:nvSpPr>
          <p:cNvPr id="4" name="Content Placeholder 3"/>
          <p:cNvSpPr txBox="1">
            <a:spLocks noGrp="1"/>
          </p:cNvSpPr>
          <p:nvPr>
            <p:ph idx="1"/>
          </p:nvPr>
        </p:nvSpPr>
        <p:spPr>
          <a:xfrm>
            <a:off x="457200" y="1676400"/>
            <a:ext cx="8229600" cy="7314823"/>
          </a:xfrm>
          <a:prstGeom prst="rect">
            <a:avLst/>
          </a:prstGeom>
          <a:noFill/>
        </p:spPr>
        <p:txBody>
          <a:bodyPr wrap="square" rtlCol="0">
            <a:spAutoFit/>
          </a:bodyPr>
          <a:lstStyle/>
          <a:p>
            <a:pPr marL="342900" indent="-342900">
              <a:buFont typeface="+mj-lt"/>
              <a:buAutoNum type="arabicPeriod"/>
            </a:pPr>
            <a:r>
              <a:rPr lang="en-US" sz="2400" dirty="0" smtClean="0">
                <a:latin typeface="Bernard MT Condensed" pitchFamily="18" charset="0"/>
              </a:rPr>
              <a:t>Introduction        </a:t>
            </a:r>
          </a:p>
          <a:p>
            <a:pPr marL="342900" indent="-342900">
              <a:buFont typeface="+mj-lt"/>
              <a:buAutoNum type="arabicPeriod"/>
            </a:pPr>
            <a:r>
              <a:rPr lang="en-US" sz="2400" dirty="0" smtClean="0">
                <a:latin typeface="Bernard MT Condensed" pitchFamily="18" charset="0"/>
              </a:rPr>
              <a:t>Background                                                                                    </a:t>
            </a:r>
          </a:p>
          <a:p>
            <a:pPr marL="342900" indent="-342900">
              <a:buFont typeface="+mj-lt"/>
              <a:buAutoNum type="arabicPeriod"/>
            </a:pPr>
            <a:r>
              <a:rPr lang="en-US" sz="2400" dirty="0" smtClean="0">
                <a:latin typeface="Bernard MT Condensed" pitchFamily="18" charset="0"/>
              </a:rPr>
              <a:t>Need Of The Study      </a:t>
            </a:r>
          </a:p>
          <a:p>
            <a:pPr marL="342900" indent="-342900">
              <a:buFont typeface="+mj-lt"/>
              <a:buAutoNum type="arabicPeriod"/>
            </a:pPr>
            <a:r>
              <a:rPr lang="en-US" sz="2400" dirty="0" smtClean="0">
                <a:latin typeface="Bernard MT Condensed" pitchFamily="18" charset="0"/>
              </a:rPr>
              <a:t>Vision</a:t>
            </a:r>
          </a:p>
          <a:p>
            <a:pPr marL="342900" indent="-342900">
              <a:buFont typeface="+mj-lt"/>
              <a:buAutoNum type="arabicPeriod"/>
            </a:pPr>
            <a:r>
              <a:rPr lang="en-US" sz="2400" dirty="0" smtClean="0">
                <a:latin typeface="Bernard MT Condensed" pitchFamily="18" charset="0"/>
              </a:rPr>
              <a:t>General Objective</a:t>
            </a:r>
          </a:p>
          <a:p>
            <a:pPr marL="342900" indent="-342900">
              <a:buFont typeface="+mj-lt"/>
              <a:buAutoNum type="arabicPeriod"/>
            </a:pPr>
            <a:r>
              <a:rPr lang="en-US" sz="2400" dirty="0" smtClean="0">
                <a:latin typeface="Bernard MT Condensed" pitchFamily="18" charset="0"/>
              </a:rPr>
              <a:t>Assumptions</a:t>
            </a:r>
          </a:p>
          <a:p>
            <a:pPr marL="342900" indent="-342900">
              <a:buFont typeface="+mj-lt"/>
              <a:buAutoNum type="arabicPeriod"/>
            </a:pPr>
            <a:r>
              <a:rPr lang="en-US" sz="2400" dirty="0" smtClean="0">
                <a:latin typeface="Bernard MT Condensed" pitchFamily="18" charset="0"/>
              </a:rPr>
              <a:t>Limitations</a:t>
            </a:r>
            <a:endParaRPr lang="en-GB" sz="2400" dirty="0" smtClean="0">
              <a:latin typeface="Bernard MT Condensed" pitchFamily="18" charset="0"/>
            </a:endParaRPr>
          </a:p>
          <a:p>
            <a:pPr marL="342900" indent="-342900">
              <a:buFont typeface="+mj-lt"/>
              <a:buAutoNum type="arabicPeriod"/>
            </a:pPr>
            <a:r>
              <a:rPr lang="en-GB" sz="2400" dirty="0" smtClean="0">
                <a:latin typeface="Bernard MT Condensed" pitchFamily="18" charset="0"/>
              </a:rPr>
              <a:t> </a:t>
            </a:r>
            <a:r>
              <a:rPr lang="en-US" sz="2400" dirty="0" smtClean="0">
                <a:latin typeface="Bernard MT Condensed" pitchFamily="18" charset="0"/>
              </a:rPr>
              <a:t>HL7</a:t>
            </a:r>
          </a:p>
          <a:p>
            <a:pPr marL="342900" indent="-342900">
              <a:buFont typeface="+mj-lt"/>
              <a:buAutoNum type="arabicPeriod"/>
            </a:pPr>
            <a:r>
              <a:rPr lang="en-US" sz="2400" dirty="0" smtClean="0">
                <a:latin typeface="Bernard MT Condensed" pitchFamily="18" charset="0"/>
              </a:rPr>
              <a:t>Challenges of HL7 interface</a:t>
            </a:r>
          </a:p>
          <a:p>
            <a:pPr marL="342900" indent="-342900">
              <a:buFont typeface="+mj-lt"/>
              <a:buAutoNum type="arabicPeriod"/>
            </a:pPr>
            <a:r>
              <a:rPr lang="en-US" sz="2400" dirty="0" smtClean="0">
                <a:latin typeface="Bernard MT Condensed" pitchFamily="18" charset="0"/>
              </a:rPr>
              <a:t>Recommendations</a:t>
            </a:r>
          </a:p>
          <a:p>
            <a:pPr marL="342900" indent="-342900">
              <a:buFont typeface="+mj-lt"/>
              <a:buAutoNum type="arabicPeriod"/>
            </a:pPr>
            <a:r>
              <a:rPr lang="en-US" sz="2400" dirty="0" smtClean="0">
                <a:latin typeface="Bernard MT Condensed" pitchFamily="18" charset="0"/>
              </a:rPr>
              <a:t>Case Study</a:t>
            </a:r>
          </a:p>
          <a:p>
            <a:pPr marL="342900" indent="-342900">
              <a:buFont typeface="+mj-lt"/>
              <a:buAutoNum type="arabicPeriod"/>
            </a:pPr>
            <a:r>
              <a:rPr lang="en-US" sz="2400" dirty="0" smtClean="0">
                <a:latin typeface="Bernard MT Condensed" pitchFamily="18" charset="0"/>
              </a:rPr>
              <a:t>References</a:t>
            </a:r>
          </a:p>
          <a:p>
            <a:pPr marL="342900" indent="-342900">
              <a:buFont typeface="+mj-lt"/>
              <a:buAutoNum type="arabicPeriod"/>
            </a:pPr>
            <a:endParaRPr lang="en-US" sz="2400" dirty="0" smtClean="0"/>
          </a:p>
          <a:p>
            <a:pPr marL="342900" indent="-342900">
              <a:buFont typeface="+mj-lt"/>
              <a:buAutoNum type="arabicPeriod"/>
            </a:pPr>
            <a:endParaRPr lang="en-US" sz="1600" dirty="0" smtClean="0"/>
          </a:p>
          <a:p>
            <a:pPr marL="342900" indent="-342900">
              <a:buFont typeface="+mj-lt"/>
              <a:buAutoNum type="arabicPeriod"/>
            </a:pPr>
            <a:endParaRPr lang="en-US" sz="1600" dirty="0" smtClean="0"/>
          </a:p>
          <a:p>
            <a:pPr marL="400050" indent="-400050"/>
            <a:r>
              <a:rPr lang="en-US" sz="1600" dirty="0" smtClean="0"/>
              <a:t>                </a:t>
            </a:r>
          </a:p>
          <a:p>
            <a:pPr marL="342900" indent="-342900"/>
            <a:endParaRPr lang="en-US" sz="1600" dirty="0" smtClean="0"/>
          </a:p>
        </p:txBody>
      </p:sp>
      <p:pic>
        <p:nvPicPr>
          <p:cNvPr id="5" name="Picture 4" descr="images.jpg"/>
          <p:cNvPicPr>
            <a:picLocks noChangeAspect="1"/>
          </p:cNvPicPr>
          <p:nvPr/>
        </p:nvPicPr>
        <p:blipFill>
          <a:blip r:embed="rId2" cstate="print"/>
          <a:stretch>
            <a:fillRect/>
          </a:stretch>
        </p:blipFill>
        <p:spPr>
          <a:xfrm>
            <a:off x="7315200" y="6324600"/>
            <a:ext cx="1828800" cy="5334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HL7 Adoption in India</a:t>
            </a:r>
            <a:endParaRPr lang="en-US" dirty="0"/>
          </a:p>
        </p:txBody>
      </p:sp>
      <p:sp>
        <p:nvSpPr>
          <p:cNvPr id="3" name="Content Placeholder 2"/>
          <p:cNvSpPr>
            <a:spLocks noGrp="1"/>
          </p:cNvSpPr>
          <p:nvPr>
            <p:ph idx="1"/>
          </p:nvPr>
        </p:nvSpPr>
        <p:spPr>
          <a:xfrm>
            <a:off x="609600" y="1752600"/>
            <a:ext cx="8229600" cy="4724400"/>
          </a:xfrm>
        </p:spPr>
        <p:txBody>
          <a:bodyPr>
            <a:normAutofit lnSpcReduction="10000"/>
          </a:bodyPr>
          <a:lstStyle/>
          <a:p>
            <a:r>
              <a:rPr lang="en-US" dirty="0" smtClean="0"/>
              <a:t>In India, most of the processes are manual processes and there is no implementation of healthcare IT.  So the data standards pertaining to data exchanges are also not there. </a:t>
            </a:r>
          </a:p>
          <a:p>
            <a:endParaRPr lang="en-US" dirty="0" smtClean="0"/>
          </a:p>
          <a:p>
            <a:r>
              <a:rPr lang="en-US" dirty="0" smtClean="0"/>
              <a:t>Standards like HL7 needs to be implemented for fast, rapid, error free, accurate, timely exchange of health data among different service providers.</a:t>
            </a:r>
          </a:p>
          <a:p>
            <a:endParaRPr lang="en-US" dirty="0"/>
          </a:p>
        </p:txBody>
      </p:sp>
      <p:pic>
        <p:nvPicPr>
          <p:cNvPr id="4" name="Picture 3" descr="images.jpg"/>
          <p:cNvPicPr>
            <a:picLocks noChangeAspect="1"/>
          </p:cNvPicPr>
          <p:nvPr/>
        </p:nvPicPr>
        <p:blipFill>
          <a:blip r:embed="rId2" cstate="print"/>
          <a:stretch>
            <a:fillRect/>
          </a:stretch>
        </p:blipFill>
        <p:spPr>
          <a:xfrm>
            <a:off x="7315200" y="6400800"/>
            <a:ext cx="1828800" cy="457200"/>
          </a:xfrm>
          <a:prstGeom prst="rect">
            <a:avLst/>
          </a:prstGeom>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IHL7(Indian Health Level 7)</a:t>
            </a:r>
            <a:endParaRPr lang="en-US" dirty="0"/>
          </a:p>
        </p:txBody>
      </p:sp>
      <p:graphicFrame>
        <p:nvGraphicFramePr>
          <p:cNvPr id="4" name="Content Placeholder 3"/>
          <p:cNvGraphicFramePr>
            <a:graphicFrameLocks noGrp="1"/>
          </p:cNvGraphicFramePr>
          <p:nvPr>
            <p:ph idx="1"/>
          </p:nvPr>
        </p:nvGraphicFramePr>
        <p:xfrm>
          <a:off x="457200" y="1676396"/>
          <a:ext cx="8229601" cy="5232919"/>
        </p:xfrm>
        <a:graphic>
          <a:graphicData uri="http://schemas.openxmlformats.org/drawingml/2006/table">
            <a:tbl>
              <a:tblPr firstRow="1" bandRow="1">
                <a:tableStyleId>{D7AC3CCA-C797-4891-BE02-D94E43425B78}</a:tableStyleId>
              </a:tblPr>
              <a:tblGrid>
                <a:gridCol w="1447800"/>
                <a:gridCol w="6781801"/>
              </a:tblGrid>
              <a:tr h="714479">
                <a:tc>
                  <a:txBody>
                    <a:bodyPr/>
                    <a:lstStyle/>
                    <a:p>
                      <a:r>
                        <a:rPr lang="en-US" sz="2000" dirty="0" smtClean="0"/>
                        <a:t>PROCEDURE</a:t>
                      </a:r>
                      <a:r>
                        <a:rPr lang="en-US" sz="2000" baseline="0" dirty="0" smtClean="0"/>
                        <a:t> CODES</a:t>
                      </a:r>
                      <a:endParaRPr lang="en-US" sz="2000" dirty="0"/>
                    </a:p>
                  </a:txBody>
                  <a:tcPr/>
                </a:tc>
                <a:tc>
                  <a:txBody>
                    <a:bodyPr/>
                    <a:lstStyle/>
                    <a:p>
                      <a:r>
                        <a:rPr lang="en-US" sz="2000" dirty="0" smtClean="0"/>
                        <a:t>DEFINITIONS</a:t>
                      </a:r>
                      <a:endParaRPr lang="en-US" sz="2000" dirty="0"/>
                    </a:p>
                  </a:txBody>
                  <a:tcPr/>
                </a:tc>
              </a:tr>
              <a:tr h="451844">
                <a:tc>
                  <a:txBody>
                    <a:bodyPr/>
                    <a:lstStyle/>
                    <a:p>
                      <a:r>
                        <a:rPr lang="en-US" dirty="0" smtClean="0"/>
                        <a:t>HL001</a:t>
                      </a:r>
                      <a:endParaRPr lang="en-US" dirty="0"/>
                    </a:p>
                  </a:txBody>
                  <a:tcPr/>
                </a:tc>
                <a:tc>
                  <a:txBody>
                    <a:bodyPr/>
                    <a:lstStyle/>
                    <a:p>
                      <a:r>
                        <a:rPr lang="en-US" dirty="0" smtClean="0"/>
                        <a:t>PATIENT</a:t>
                      </a:r>
                      <a:r>
                        <a:rPr lang="en-US" baseline="0" dirty="0" smtClean="0"/>
                        <a:t> NAME (</a:t>
                      </a:r>
                      <a:r>
                        <a:rPr lang="en-US" sz="1800" kern="1200" dirty="0" smtClean="0">
                          <a:solidFill>
                            <a:schemeClr val="dk1"/>
                          </a:solidFill>
                          <a:latin typeface="+mn-lt"/>
                          <a:ea typeface="+mn-ea"/>
                          <a:cs typeface="+mn-cs"/>
                        </a:rPr>
                        <a:t>First name, middle name, last </a:t>
                      </a:r>
                      <a:r>
                        <a:rPr lang="en-US" sz="1800" kern="1200" dirty="0" err="1" smtClean="0">
                          <a:solidFill>
                            <a:schemeClr val="dk1"/>
                          </a:solidFill>
                          <a:latin typeface="+mn-lt"/>
                          <a:ea typeface="+mn-ea"/>
                          <a:cs typeface="+mn-cs"/>
                        </a:rPr>
                        <a:t>name,title,suffix</a:t>
                      </a:r>
                      <a:r>
                        <a:rPr lang="en-US" sz="1800" kern="1200" dirty="0" smtClean="0">
                          <a:solidFill>
                            <a:schemeClr val="dk1"/>
                          </a:solidFill>
                          <a:latin typeface="+mn-lt"/>
                          <a:ea typeface="+mn-ea"/>
                          <a:cs typeface="+mn-cs"/>
                        </a:rPr>
                        <a:t>)</a:t>
                      </a:r>
                      <a:endParaRPr lang="en-US" dirty="0"/>
                    </a:p>
                  </a:txBody>
                  <a:tcPr/>
                </a:tc>
              </a:tr>
              <a:tr h="451844">
                <a:tc>
                  <a:txBody>
                    <a:bodyPr/>
                    <a:lstStyle/>
                    <a:p>
                      <a:r>
                        <a:rPr lang="en-US" dirty="0" smtClean="0"/>
                        <a:t>HL002</a:t>
                      </a:r>
                      <a:endParaRPr lang="en-US" dirty="0"/>
                    </a:p>
                  </a:txBody>
                  <a:tcPr/>
                </a:tc>
                <a:tc>
                  <a:txBody>
                    <a:bodyPr/>
                    <a:lstStyle/>
                    <a:p>
                      <a:r>
                        <a:rPr lang="en-US" dirty="0" smtClean="0"/>
                        <a:t>DEMOGRAPHIC DETAILS</a:t>
                      </a:r>
                      <a:endParaRPr lang="en-US" dirty="0"/>
                    </a:p>
                  </a:txBody>
                  <a:tcPr/>
                </a:tc>
              </a:tr>
              <a:tr h="451844">
                <a:tc>
                  <a:txBody>
                    <a:bodyPr/>
                    <a:lstStyle/>
                    <a:p>
                      <a:r>
                        <a:rPr lang="en-US" dirty="0" smtClean="0"/>
                        <a:t>HL003</a:t>
                      </a:r>
                      <a:endParaRPr lang="en-US" dirty="0"/>
                    </a:p>
                  </a:txBody>
                  <a:tcPr/>
                </a:tc>
                <a:tc>
                  <a:txBody>
                    <a:bodyPr/>
                    <a:lstStyle/>
                    <a:p>
                      <a:r>
                        <a:rPr lang="en-US" dirty="0" smtClean="0"/>
                        <a:t>DIAGNOSIS/TREATMENT( FOLLOWING ICD 10 CODES)</a:t>
                      </a:r>
                      <a:endParaRPr lang="en-US" dirty="0"/>
                    </a:p>
                  </a:txBody>
                  <a:tcPr/>
                </a:tc>
              </a:tr>
              <a:tr h="451844">
                <a:tc>
                  <a:txBody>
                    <a:bodyPr/>
                    <a:lstStyle/>
                    <a:p>
                      <a:r>
                        <a:rPr lang="en-US" dirty="0" smtClean="0"/>
                        <a:t>HL004</a:t>
                      </a:r>
                      <a:endParaRPr lang="en-US" dirty="0"/>
                    </a:p>
                  </a:txBody>
                  <a:tcPr/>
                </a:tc>
                <a:tc>
                  <a:txBody>
                    <a:bodyPr/>
                    <a:lstStyle/>
                    <a:p>
                      <a:r>
                        <a:rPr lang="en-US" dirty="0" smtClean="0"/>
                        <a:t>DATE AND TIME OF ADMISSION</a:t>
                      </a:r>
                      <a:endParaRPr lang="en-US" dirty="0"/>
                    </a:p>
                  </a:txBody>
                  <a:tcPr/>
                </a:tc>
              </a:tr>
              <a:tr h="451844">
                <a:tc>
                  <a:txBody>
                    <a:bodyPr/>
                    <a:lstStyle/>
                    <a:p>
                      <a:r>
                        <a:rPr lang="en-US" dirty="0" smtClean="0"/>
                        <a:t>HL005</a:t>
                      </a:r>
                      <a:endParaRPr lang="en-US" dirty="0"/>
                    </a:p>
                  </a:txBody>
                  <a:tcPr/>
                </a:tc>
                <a:tc>
                  <a:txBody>
                    <a:bodyPr/>
                    <a:lstStyle/>
                    <a:p>
                      <a:r>
                        <a:rPr lang="en-US" dirty="0" smtClean="0"/>
                        <a:t>TYPE OF ADMISSION(Scheduled/</a:t>
                      </a:r>
                      <a:r>
                        <a:rPr lang="en-US" baseline="0" dirty="0" smtClean="0"/>
                        <a:t>Unscheduled/Emergency/Transfer)</a:t>
                      </a:r>
                      <a:endParaRPr lang="en-US" dirty="0"/>
                    </a:p>
                  </a:txBody>
                  <a:tcPr/>
                </a:tc>
              </a:tr>
              <a:tr h="451844">
                <a:tc>
                  <a:txBody>
                    <a:bodyPr/>
                    <a:lstStyle/>
                    <a:p>
                      <a:r>
                        <a:rPr lang="en-US" dirty="0" smtClean="0"/>
                        <a:t>HL006</a:t>
                      </a:r>
                      <a:endParaRPr lang="en-US" dirty="0"/>
                    </a:p>
                  </a:txBody>
                  <a:tcPr/>
                </a:tc>
                <a:tc>
                  <a:txBody>
                    <a:bodyPr/>
                    <a:lstStyle/>
                    <a:p>
                      <a:r>
                        <a:rPr lang="en-US" dirty="0" smtClean="0"/>
                        <a:t>PAYER INFORMATION(Self/Covered</a:t>
                      </a:r>
                      <a:r>
                        <a:rPr lang="en-US" baseline="0" dirty="0" smtClean="0"/>
                        <a:t> by Insurance/Employer etc)</a:t>
                      </a:r>
                      <a:endParaRPr lang="en-US" dirty="0"/>
                    </a:p>
                  </a:txBody>
                  <a:tcPr/>
                </a:tc>
              </a:tr>
              <a:tr h="451844">
                <a:tc>
                  <a:txBody>
                    <a:bodyPr/>
                    <a:lstStyle/>
                    <a:p>
                      <a:r>
                        <a:rPr lang="en-US" dirty="0" smtClean="0"/>
                        <a:t>HL007</a:t>
                      </a:r>
                      <a:endParaRPr lang="en-US" dirty="0"/>
                    </a:p>
                  </a:txBody>
                  <a:tcPr/>
                </a:tc>
                <a:tc>
                  <a:txBody>
                    <a:bodyPr/>
                    <a:lstStyle/>
                    <a:p>
                      <a:r>
                        <a:rPr lang="en-US" dirty="0" smtClean="0"/>
                        <a:t>BIRTH</a:t>
                      </a:r>
                      <a:r>
                        <a:rPr lang="en-US" baseline="0" dirty="0" smtClean="0"/>
                        <a:t> HISTORY(Date and time of birth, Name of hospital)</a:t>
                      </a:r>
                      <a:endParaRPr lang="en-US" dirty="0"/>
                    </a:p>
                  </a:txBody>
                  <a:tcPr/>
                </a:tc>
              </a:tr>
              <a:tr h="451844">
                <a:tc>
                  <a:txBody>
                    <a:bodyPr/>
                    <a:lstStyle/>
                    <a:p>
                      <a:r>
                        <a:rPr lang="en-US" dirty="0" smtClean="0"/>
                        <a:t>HL008</a:t>
                      </a:r>
                      <a:endParaRPr lang="en-US" dirty="0"/>
                    </a:p>
                  </a:txBody>
                  <a:tcPr/>
                </a:tc>
                <a:tc>
                  <a:txBody>
                    <a:bodyPr/>
                    <a:lstStyle/>
                    <a:p>
                      <a:r>
                        <a:rPr lang="en-US" dirty="0" smtClean="0"/>
                        <a:t>IMMUNIZATIONS</a:t>
                      </a:r>
                      <a:endParaRPr lang="en-US" dirty="0"/>
                    </a:p>
                  </a:txBody>
                  <a:tcPr/>
                </a:tc>
              </a:tr>
              <a:tr h="451844">
                <a:tc>
                  <a:txBody>
                    <a:bodyPr/>
                    <a:lstStyle/>
                    <a:p>
                      <a:r>
                        <a:rPr lang="en-US" dirty="0" smtClean="0"/>
                        <a:t>HL009</a:t>
                      </a:r>
                      <a:endParaRPr lang="en-US" dirty="0"/>
                    </a:p>
                  </a:txBody>
                  <a:tcPr/>
                </a:tc>
                <a:tc>
                  <a:txBody>
                    <a:bodyPr/>
                    <a:lstStyle/>
                    <a:p>
                      <a:r>
                        <a:rPr lang="en-US" dirty="0" smtClean="0"/>
                        <a:t>DRUG DETAILS(Dosage, Strength, Preparation)</a:t>
                      </a:r>
                      <a:endParaRPr lang="en-US" dirty="0"/>
                    </a:p>
                  </a:txBody>
                  <a:tcPr/>
                </a:tc>
              </a:tr>
              <a:tr h="451844">
                <a:tc>
                  <a:txBody>
                    <a:bodyPr/>
                    <a:lstStyle/>
                    <a:p>
                      <a:r>
                        <a:rPr lang="en-US" dirty="0" smtClean="0"/>
                        <a:t>HL010</a:t>
                      </a:r>
                      <a:endParaRPr lang="en-US" dirty="0"/>
                    </a:p>
                  </a:txBody>
                  <a:tcPr/>
                </a:tc>
                <a:tc>
                  <a:txBody>
                    <a:bodyPr/>
                    <a:lstStyle/>
                    <a:p>
                      <a:r>
                        <a:rPr lang="en-US" dirty="0" smtClean="0"/>
                        <a:t>INSURANCE</a:t>
                      </a:r>
                      <a:r>
                        <a:rPr lang="en-US" baseline="0" dirty="0" smtClean="0"/>
                        <a:t> DATA</a:t>
                      </a:r>
                      <a:endParaRPr lang="en-US" dirty="0"/>
                    </a:p>
                  </a:txBody>
                  <a:tcPr/>
                </a:tc>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RESULTS (Gap Analysis)</a:t>
            </a:r>
            <a:endParaRPr lang="en-US" dirty="0"/>
          </a:p>
        </p:txBody>
      </p:sp>
      <p:graphicFrame>
        <p:nvGraphicFramePr>
          <p:cNvPr id="4" name="Content Placeholder 3"/>
          <p:cNvGraphicFramePr>
            <a:graphicFrameLocks noGrp="1"/>
          </p:cNvGraphicFramePr>
          <p:nvPr>
            <p:ph idx="1"/>
          </p:nvPr>
        </p:nvGraphicFramePr>
        <p:xfrm>
          <a:off x="457200" y="1066801"/>
          <a:ext cx="8382000" cy="5742664"/>
        </p:xfrm>
        <a:graphic>
          <a:graphicData uri="http://schemas.openxmlformats.org/drawingml/2006/table">
            <a:tbl>
              <a:tblPr firstRow="1" bandRow="1">
                <a:tableStyleId>{5C22544A-7EE6-4342-B048-85BDC9FD1C3A}</a:tableStyleId>
              </a:tblPr>
              <a:tblGrid>
                <a:gridCol w="2173111"/>
                <a:gridCol w="2483556"/>
                <a:gridCol w="3725333"/>
              </a:tblGrid>
              <a:tr h="463224">
                <a:tc>
                  <a:txBody>
                    <a:bodyPr/>
                    <a:lstStyle/>
                    <a:p>
                      <a:r>
                        <a:rPr lang="en-US" dirty="0" smtClean="0">
                          <a:latin typeface="Arial Rounded MT Bold" pitchFamily="34" charset="0"/>
                        </a:rPr>
                        <a:t>GAPS</a:t>
                      </a:r>
                      <a:endParaRPr lang="en-US" dirty="0">
                        <a:latin typeface="Arial Rounded MT Bold" pitchFamily="34" charset="0"/>
                      </a:endParaRPr>
                    </a:p>
                  </a:txBody>
                  <a:tcPr/>
                </a:tc>
                <a:tc>
                  <a:txBody>
                    <a:bodyPr/>
                    <a:lstStyle/>
                    <a:p>
                      <a:r>
                        <a:rPr lang="en-US" dirty="0" smtClean="0">
                          <a:latin typeface="Arial Rounded MT Bold" pitchFamily="34" charset="0"/>
                        </a:rPr>
                        <a:t>USA HEALTHCARE</a:t>
                      </a:r>
                      <a:endParaRPr lang="en-US" dirty="0">
                        <a:latin typeface="Arial Rounded MT Bold" pitchFamily="34" charset="0"/>
                      </a:endParaRPr>
                    </a:p>
                  </a:txBody>
                  <a:tcPr/>
                </a:tc>
                <a:tc>
                  <a:txBody>
                    <a:bodyPr/>
                    <a:lstStyle/>
                    <a:p>
                      <a:r>
                        <a:rPr lang="en-US" dirty="0" smtClean="0">
                          <a:latin typeface="Arial Rounded MT Bold" pitchFamily="34" charset="0"/>
                        </a:rPr>
                        <a:t>INDIAN HEALTHCARE</a:t>
                      </a:r>
                      <a:endParaRPr lang="en-US" dirty="0">
                        <a:latin typeface="Arial Rounded MT Bold" pitchFamily="34" charset="0"/>
                      </a:endParaRPr>
                    </a:p>
                  </a:txBody>
                  <a:tcPr/>
                </a:tc>
              </a:tr>
              <a:tr h="398622">
                <a:tc>
                  <a:txBody>
                    <a:bodyPr/>
                    <a:lstStyle/>
                    <a:p>
                      <a:r>
                        <a:rPr lang="en-US" b="0" dirty="0" smtClean="0">
                          <a:latin typeface="Arial Narrow" pitchFamily="34" charset="0"/>
                        </a:rPr>
                        <a:t>USE OF HL7</a:t>
                      </a:r>
                      <a:endParaRPr lang="en-US" b="0" dirty="0">
                        <a:latin typeface="Arial Narrow" pitchFamily="34" charset="0"/>
                      </a:endParaRPr>
                    </a:p>
                  </a:txBody>
                  <a:tcPr/>
                </a:tc>
                <a:tc>
                  <a:txBody>
                    <a:bodyPr/>
                    <a:lstStyle/>
                    <a:p>
                      <a:r>
                        <a:rPr lang="en-US" dirty="0" smtClean="0"/>
                        <a:t>Widespread use</a:t>
                      </a:r>
                      <a:endParaRPr lang="en-US" dirty="0"/>
                    </a:p>
                  </a:txBody>
                  <a:tcPr/>
                </a:tc>
                <a:tc>
                  <a:txBody>
                    <a:bodyPr/>
                    <a:lstStyle/>
                    <a:p>
                      <a:r>
                        <a:rPr lang="en-US" dirty="0" smtClean="0"/>
                        <a:t>Limited use</a:t>
                      </a:r>
                      <a:endParaRPr lang="en-US" dirty="0"/>
                    </a:p>
                  </a:txBody>
                  <a:tcPr/>
                </a:tc>
              </a:tr>
              <a:tr h="405497">
                <a:tc>
                  <a:txBody>
                    <a:bodyPr/>
                    <a:lstStyle/>
                    <a:p>
                      <a:r>
                        <a:rPr lang="en-US" b="0" dirty="0" smtClean="0">
                          <a:latin typeface="Arial Narrow" pitchFamily="34" charset="0"/>
                        </a:rPr>
                        <a:t>GOVTT.</a:t>
                      </a:r>
                      <a:r>
                        <a:rPr lang="en-US" b="0" baseline="0" dirty="0" smtClean="0">
                          <a:latin typeface="Arial Narrow" pitchFamily="34" charset="0"/>
                        </a:rPr>
                        <a:t> INVOLVMENT</a:t>
                      </a:r>
                      <a:endParaRPr lang="en-US" b="0" dirty="0">
                        <a:latin typeface="Arial Narrow" pitchFamily="34" charset="0"/>
                      </a:endParaRPr>
                    </a:p>
                  </a:txBody>
                  <a:tcPr/>
                </a:tc>
                <a:tc>
                  <a:txBody>
                    <a:bodyPr/>
                    <a:lstStyle/>
                    <a:p>
                      <a:r>
                        <a:rPr lang="en-US" dirty="0" smtClean="0"/>
                        <a:t>Direct Involvement</a:t>
                      </a:r>
                      <a:endParaRPr lang="en-US" dirty="0"/>
                    </a:p>
                  </a:txBody>
                  <a:tcPr/>
                </a:tc>
                <a:tc>
                  <a:txBody>
                    <a:bodyPr/>
                    <a:lstStyle/>
                    <a:p>
                      <a:r>
                        <a:rPr lang="en-US" dirty="0" smtClean="0"/>
                        <a:t>Mix</a:t>
                      </a:r>
                      <a:r>
                        <a:rPr lang="en-US" baseline="0" dirty="0" smtClean="0"/>
                        <a:t>  of Public &amp; Private Partnership</a:t>
                      </a:r>
                      <a:endParaRPr lang="en-US" dirty="0"/>
                    </a:p>
                  </a:txBody>
                  <a:tcPr/>
                </a:tc>
              </a:tr>
              <a:tr h="658138">
                <a:tc>
                  <a:txBody>
                    <a:bodyPr/>
                    <a:lstStyle/>
                    <a:p>
                      <a:r>
                        <a:rPr lang="en-US" b="0" dirty="0" smtClean="0">
                          <a:latin typeface="Arial Narrow" pitchFamily="34" charset="0"/>
                        </a:rPr>
                        <a:t>USE OF HEALTH INSURANCE</a:t>
                      </a:r>
                      <a:endParaRPr lang="en-US" b="0" dirty="0">
                        <a:latin typeface="Arial Narrow"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Prevalence of Medicare</a:t>
                      </a:r>
                    </a:p>
                    <a:p>
                      <a:endParaRPr lang="en-US" dirty="0"/>
                    </a:p>
                  </a:txBody>
                  <a:tcPr/>
                </a:tc>
                <a:tc>
                  <a:txBody>
                    <a:bodyPr/>
                    <a:lstStyle/>
                    <a:p>
                      <a:r>
                        <a:rPr lang="en-US" dirty="0" smtClean="0"/>
                        <a:t>Less than 15% of people have health insurance(assocham.org)</a:t>
                      </a:r>
                      <a:endParaRPr lang="en-US" dirty="0"/>
                    </a:p>
                  </a:txBody>
                  <a:tcPr/>
                </a:tc>
              </a:tr>
              <a:tr h="660059">
                <a:tc>
                  <a:txBody>
                    <a:bodyPr/>
                    <a:lstStyle/>
                    <a:p>
                      <a:r>
                        <a:rPr lang="en-US" b="0" dirty="0" smtClean="0">
                          <a:latin typeface="Arial Narrow" pitchFamily="34" charset="0"/>
                        </a:rPr>
                        <a:t>ELECTRONIC DATA INTERCHANGE (EDI)</a:t>
                      </a:r>
                      <a:endParaRPr lang="en-US" b="0" dirty="0">
                        <a:latin typeface="Arial Narrow" pitchFamily="34" charset="0"/>
                      </a:endParaRPr>
                    </a:p>
                  </a:txBody>
                  <a:tcPr/>
                </a:tc>
                <a:tc>
                  <a:txBody>
                    <a:bodyPr/>
                    <a:lstStyle/>
                    <a:p>
                      <a:r>
                        <a:rPr lang="en-US" dirty="0" smtClean="0"/>
                        <a:t>Insurance payers</a:t>
                      </a:r>
                      <a:r>
                        <a:rPr lang="en-US" baseline="0" dirty="0" smtClean="0"/>
                        <a:t> use EDI</a:t>
                      </a:r>
                      <a:endParaRPr lang="en-US" dirty="0"/>
                    </a:p>
                  </a:txBody>
                  <a:tcPr/>
                </a:tc>
                <a:tc>
                  <a:txBody>
                    <a:bodyPr/>
                    <a:lstStyle/>
                    <a:p>
                      <a:r>
                        <a:rPr lang="en-US" dirty="0" smtClean="0"/>
                        <a:t>Less enforcement of standards</a:t>
                      </a:r>
                      <a:endParaRPr lang="en-US" dirty="0"/>
                    </a:p>
                  </a:txBody>
                  <a:tcPr/>
                </a:tc>
              </a:tr>
              <a:tr h="658138">
                <a:tc>
                  <a:txBody>
                    <a:bodyPr/>
                    <a:lstStyle/>
                    <a:p>
                      <a:r>
                        <a:rPr lang="en-US" b="0" dirty="0" smtClean="0">
                          <a:latin typeface="Arial Narrow" pitchFamily="34" charset="0"/>
                        </a:rPr>
                        <a:t>REGULATORY ENVIRONMENT</a:t>
                      </a:r>
                      <a:endParaRPr lang="en-US" b="0" dirty="0">
                        <a:latin typeface="Arial Narrow" pitchFamily="34" charset="0"/>
                      </a:endParaRPr>
                    </a:p>
                  </a:txBody>
                  <a:tcPr/>
                </a:tc>
                <a:tc>
                  <a:txBody>
                    <a:bodyPr/>
                    <a:lstStyle/>
                    <a:p>
                      <a:r>
                        <a:rPr lang="en-US" dirty="0" smtClean="0"/>
                        <a:t>Defined</a:t>
                      </a:r>
                      <a:r>
                        <a:rPr lang="en-US" baseline="0" dirty="0" smtClean="0"/>
                        <a:t> guidelines under JCAHO</a:t>
                      </a:r>
                      <a:endParaRPr lang="en-US" dirty="0"/>
                    </a:p>
                  </a:txBody>
                  <a:tcPr/>
                </a:tc>
                <a:tc>
                  <a:txBody>
                    <a:bodyPr/>
                    <a:lstStyle/>
                    <a:p>
                      <a:r>
                        <a:rPr lang="en-US" dirty="0" smtClean="0"/>
                        <a:t>Largely unregulated without any use of</a:t>
                      </a:r>
                      <a:r>
                        <a:rPr lang="en-US" baseline="0" dirty="0" smtClean="0"/>
                        <a:t> IT Intervention</a:t>
                      </a:r>
                      <a:endParaRPr lang="en-US" dirty="0"/>
                    </a:p>
                  </a:txBody>
                  <a:tcPr/>
                </a:tc>
              </a:tr>
              <a:tr h="658138">
                <a:tc>
                  <a:txBody>
                    <a:bodyPr/>
                    <a:lstStyle/>
                    <a:p>
                      <a:r>
                        <a:rPr lang="en-US" b="0" dirty="0" smtClean="0">
                          <a:latin typeface="Arial Narrow" pitchFamily="34" charset="0"/>
                        </a:rPr>
                        <a:t>SPENDING</a:t>
                      </a:r>
                      <a:endParaRPr lang="en-US" b="0" dirty="0">
                        <a:latin typeface="Arial Narrow" pitchFamily="34" charset="0"/>
                      </a:endParaRPr>
                    </a:p>
                  </a:txBody>
                  <a:tcPr/>
                </a:tc>
                <a:tc>
                  <a:txBody>
                    <a:bodyPr/>
                    <a:lstStyle/>
                    <a:p>
                      <a:r>
                        <a:rPr lang="en-US" dirty="0" smtClean="0"/>
                        <a:t>Larger IT spend (10-15%  budgetary allocation)</a:t>
                      </a:r>
                      <a:endParaRPr lang="en-US" dirty="0"/>
                    </a:p>
                  </a:txBody>
                  <a:tcPr/>
                </a:tc>
                <a:tc>
                  <a:txBody>
                    <a:bodyPr/>
                    <a:lstStyle/>
                    <a:p>
                      <a:r>
                        <a:rPr lang="en-US" sz="1800" kern="1200" dirty="0" smtClean="0">
                          <a:solidFill>
                            <a:schemeClr val="dk1"/>
                          </a:solidFill>
                          <a:latin typeface="+mn-lt"/>
                          <a:ea typeface="+mn-ea"/>
                          <a:cs typeface="+mn-cs"/>
                        </a:rPr>
                        <a:t>Minimum IT spend(1-2% of revenues- Frost &amp; Sullivan report)</a:t>
                      </a:r>
                      <a:endParaRPr lang="en-US" dirty="0"/>
                    </a:p>
                  </a:txBody>
                  <a:tcPr/>
                </a:tc>
              </a:tr>
              <a:tr h="463224">
                <a:tc>
                  <a:txBody>
                    <a:bodyPr/>
                    <a:lstStyle/>
                    <a:p>
                      <a:r>
                        <a:rPr lang="en-US" b="0" dirty="0" smtClean="0">
                          <a:latin typeface="Arial Narrow" pitchFamily="34" charset="0"/>
                        </a:rPr>
                        <a:t>CUSTOMIZATION</a:t>
                      </a:r>
                      <a:r>
                        <a:rPr lang="en-US" b="0" baseline="0" dirty="0" smtClean="0">
                          <a:latin typeface="Arial Narrow" pitchFamily="34" charset="0"/>
                        </a:rPr>
                        <a:t> </a:t>
                      </a:r>
                      <a:endParaRPr lang="en-US" b="0" dirty="0">
                        <a:latin typeface="Arial Narrow" pitchFamily="34" charset="0"/>
                      </a:endParaRPr>
                    </a:p>
                  </a:txBody>
                  <a:tcPr/>
                </a:tc>
                <a:tc>
                  <a:txBody>
                    <a:bodyPr/>
                    <a:lstStyle/>
                    <a:p>
                      <a:r>
                        <a:rPr lang="en-US" dirty="0" smtClean="0"/>
                        <a:t>Little/No customization</a:t>
                      </a:r>
                      <a:r>
                        <a:rPr lang="en-US" baseline="0" dirty="0" smtClean="0"/>
                        <a:t> </a:t>
                      </a:r>
                      <a:endParaRPr lang="en-US" dirty="0"/>
                    </a:p>
                  </a:txBody>
                  <a:tcPr/>
                </a:tc>
                <a:tc>
                  <a:txBody>
                    <a:bodyPr/>
                    <a:lstStyle/>
                    <a:p>
                      <a:r>
                        <a:rPr lang="en-US" dirty="0" smtClean="0"/>
                        <a:t>High degree of customization</a:t>
                      </a:r>
                      <a:endParaRPr lang="en-US" dirty="0"/>
                    </a:p>
                  </a:txBody>
                  <a:tcPr/>
                </a:tc>
              </a:tr>
              <a:tr h="463224">
                <a:tc>
                  <a:txBody>
                    <a:bodyPr/>
                    <a:lstStyle/>
                    <a:p>
                      <a:r>
                        <a:rPr lang="en-US" b="0" dirty="0" smtClean="0">
                          <a:latin typeface="Arial Narrow" pitchFamily="34" charset="0"/>
                        </a:rPr>
                        <a:t>ADOPTION OF IT</a:t>
                      </a:r>
                      <a:endParaRPr lang="en-US" b="0" dirty="0">
                        <a:latin typeface="Arial Narrow" pitchFamily="34" charset="0"/>
                      </a:endParaRPr>
                    </a:p>
                  </a:txBody>
                  <a:tcPr/>
                </a:tc>
                <a:tc>
                  <a:txBody>
                    <a:bodyPr/>
                    <a:lstStyle/>
                    <a:p>
                      <a:pPr marL="0" marR="0">
                        <a:lnSpc>
                          <a:spcPct val="115000"/>
                        </a:lnSpc>
                        <a:spcBef>
                          <a:spcPts val="0"/>
                        </a:spcBef>
                        <a:spcAft>
                          <a:spcPts val="0"/>
                        </a:spcAft>
                      </a:pPr>
                      <a:r>
                        <a:rPr lang="en-US" sz="1800" dirty="0">
                          <a:solidFill>
                            <a:srgbClr val="1D1B11"/>
                          </a:solidFill>
                          <a:latin typeface="+mn-lt"/>
                          <a:ea typeface="Calibri"/>
                          <a:cs typeface="Times New Roman"/>
                        </a:rPr>
                        <a:t>High degree of </a:t>
                      </a:r>
                      <a:r>
                        <a:rPr lang="en-US" sz="1800" dirty="0" smtClean="0">
                          <a:solidFill>
                            <a:srgbClr val="1D1B11"/>
                          </a:solidFill>
                          <a:latin typeface="+mn-lt"/>
                          <a:ea typeface="Calibri"/>
                          <a:cs typeface="Times New Roman"/>
                        </a:rPr>
                        <a:t>adoption</a:t>
                      </a:r>
                      <a:endParaRPr lang="en-US" sz="1800" dirty="0">
                        <a:latin typeface="+mn-lt"/>
                        <a:ea typeface="Calibri"/>
                        <a:cs typeface="Times New Roman"/>
                      </a:endParaRPr>
                    </a:p>
                  </a:txBody>
                  <a:tcPr marL="68580" marR="68580" marT="0" marB="0"/>
                </a:tc>
                <a:tc>
                  <a:txBody>
                    <a:bodyPr/>
                    <a:lstStyle/>
                    <a:p>
                      <a:pPr marL="0" marR="0">
                        <a:lnSpc>
                          <a:spcPct val="115000"/>
                        </a:lnSpc>
                        <a:spcBef>
                          <a:spcPts val="0"/>
                        </a:spcBef>
                        <a:spcAft>
                          <a:spcPts val="0"/>
                        </a:spcAft>
                      </a:pPr>
                      <a:r>
                        <a:rPr lang="en-US" sz="1800" dirty="0">
                          <a:solidFill>
                            <a:srgbClr val="1D1B11"/>
                          </a:solidFill>
                          <a:latin typeface="+mn-lt"/>
                          <a:ea typeface="Calibri"/>
                          <a:cs typeface="Times New Roman"/>
                        </a:rPr>
                        <a:t>Manual systems still widely prevalent.</a:t>
                      </a:r>
                      <a:endParaRPr lang="en-US" sz="1800" dirty="0">
                        <a:latin typeface="+mn-lt"/>
                        <a:ea typeface="Calibri"/>
                        <a:cs typeface="Times New Roman"/>
                      </a:endParaRPr>
                    </a:p>
                  </a:txBody>
                  <a:tcPr marL="68580" marR="68580" marT="0" marB="0"/>
                </a:tc>
              </a:tr>
              <a:tr h="658138">
                <a:tc>
                  <a:txBody>
                    <a:bodyPr/>
                    <a:lstStyle/>
                    <a:p>
                      <a:r>
                        <a:rPr lang="en-US" b="0" dirty="0" smtClean="0">
                          <a:latin typeface="Arial Narrow" pitchFamily="34" charset="0"/>
                        </a:rPr>
                        <a:t>DATA INTEGRATION</a:t>
                      </a:r>
                      <a:endParaRPr lang="en-US" b="0" dirty="0">
                        <a:latin typeface="Arial Narrow" pitchFamily="34" charset="0"/>
                      </a:endParaRPr>
                    </a:p>
                  </a:txBody>
                  <a:tcPr/>
                </a:tc>
                <a:tc>
                  <a:txBody>
                    <a:bodyPr/>
                    <a:lstStyle/>
                    <a:p>
                      <a:r>
                        <a:rPr lang="en-US" sz="1800" kern="1200" dirty="0" smtClean="0">
                          <a:solidFill>
                            <a:schemeClr val="dk1"/>
                          </a:solidFill>
                          <a:latin typeface="+mn-lt"/>
                          <a:ea typeface="+mn-ea"/>
                          <a:cs typeface="+mn-cs"/>
                        </a:rPr>
                        <a:t>Centralized data repository </a:t>
                      </a:r>
                      <a:r>
                        <a:rPr lang="en-US" sz="1800" kern="1200" dirty="0" smtClean="0">
                          <a:solidFill>
                            <a:schemeClr val="dk1"/>
                          </a:solidFill>
                          <a:latin typeface="+mn-lt"/>
                          <a:ea typeface="+mn-ea"/>
                          <a:cs typeface="+mn-cs"/>
                        </a:rPr>
                        <a:t> in most cases</a:t>
                      </a:r>
                      <a:endParaRPr lang="en-US" dirty="0"/>
                    </a:p>
                  </a:txBody>
                  <a:tcPr/>
                </a:tc>
                <a:tc>
                  <a:txBody>
                    <a:bodyPr/>
                    <a:lstStyle/>
                    <a:p>
                      <a:r>
                        <a:rPr lang="en-US" sz="1800" kern="1200" dirty="0" smtClean="0">
                          <a:solidFill>
                            <a:schemeClr val="dk1"/>
                          </a:solidFill>
                          <a:latin typeface="+mn-lt"/>
                          <a:ea typeface="+mn-ea"/>
                          <a:cs typeface="+mn-cs"/>
                        </a:rPr>
                        <a:t>Decentralized data repository </a:t>
                      </a:r>
                      <a:endParaRPr lang="en-US" dirty="0"/>
                    </a:p>
                  </a:txBody>
                  <a:tcPr/>
                </a:tc>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HL7 Challenges</a:t>
            </a:r>
            <a:endParaRPr lang="en-US" dirty="0"/>
          </a:p>
        </p:txBody>
      </p:sp>
      <p:sp>
        <p:nvSpPr>
          <p:cNvPr id="3" name="Content Placeholder 2"/>
          <p:cNvSpPr>
            <a:spLocks noGrp="1"/>
          </p:cNvSpPr>
          <p:nvPr>
            <p:ph idx="1"/>
          </p:nvPr>
        </p:nvSpPr>
        <p:spPr/>
        <p:txBody>
          <a:bodyPr/>
          <a:lstStyle/>
          <a:p>
            <a:pPr>
              <a:buFont typeface="Wingdings" pitchFamily="2" charset="2"/>
              <a:buChar char="ü"/>
            </a:pPr>
            <a:r>
              <a:rPr lang="en-US" dirty="0" smtClean="0"/>
              <a:t>Less IT penetration</a:t>
            </a:r>
          </a:p>
          <a:p>
            <a:pPr>
              <a:buFont typeface="Wingdings" pitchFamily="2" charset="2"/>
              <a:buChar char="ü"/>
            </a:pPr>
            <a:r>
              <a:rPr lang="en-US" dirty="0" smtClean="0"/>
              <a:t>HL7 standards for USA, none for India</a:t>
            </a:r>
          </a:p>
          <a:p>
            <a:pPr>
              <a:buFont typeface="Wingdings" pitchFamily="2" charset="2"/>
              <a:buChar char="ü"/>
            </a:pPr>
            <a:r>
              <a:rPr lang="en-US" dirty="0" smtClean="0"/>
              <a:t>Integration Issues</a:t>
            </a:r>
          </a:p>
          <a:p>
            <a:pPr>
              <a:buFont typeface="Wingdings" pitchFamily="2" charset="2"/>
              <a:buChar char="ü"/>
            </a:pPr>
            <a:r>
              <a:rPr lang="en-US" dirty="0" smtClean="0"/>
              <a:t>Lack of skilled Health IT manpower</a:t>
            </a:r>
          </a:p>
          <a:p>
            <a:pPr>
              <a:buFont typeface="Wingdings" pitchFamily="2" charset="2"/>
              <a:buChar char="ü"/>
            </a:pPr>
            <a:r>
              <a:rPr lang="en-US" dirty="0" smtClean="0"/>
              <a:t>Lack of funds for HIT implementation</a:t>
            </a:r>
          </a:p>
          <a:p>
            <a:pPr>
              <a:buFont typeface="Wingdings" pitchFamily="2" charset="2"/>
              <a:buChar char="ü"/>
            </a:pPr>
            <a:r>
              <a:rPr lang="en-US" dirty="0" smtClean="0"/>
              <a:t>Lack of data verification and validation</a:t>
            </a:r>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a:t>
            </a:r>
            <a:endParaRPr lang="en-US" dirty="0"/>
          </a:p>
        </p:txBody>
      </p:sp>
      <p:sp>
        <p:nvSpPr>
          <p:cNvPr id="3" name="Content Placeholder 2"/>
          <p:cNvSpPr>
            <a:spLocks noGrp="1"/>
          </p:cNvSpPr>
          <p:nvPr>
            <p:ph idx="1"/>
          </p:nvPr>
        </p:nvSpPr>
        <p:spPr>
          <a:xfrm>
            <a:off x="533400" y="1828800"/>
            <a:ext cx="8229600" cy="4648200"/>
          </a:xfrm>
        </p:spPr>
        <p:txBody>
          <a:bodyPr/>
          <a:lstStyle/>
          <a:p>
            <a:r>
              <a:rPr lang="en-US" dirty="0" smtClean="0"/>
              <a:t>IT implementation</a:t>
            </a:r>
          </a:p>
          <a:p>
            <a:r>
              <a:rPr lang="en-US" dirty="0" smtClean="0"/>
              <a:t>Nationwide standard for data exchange</a:t>
            </a:r>
          </a:p>
          <a:p>
            <a:r>
              <a:rPr lang="en-US" dirty="0" smtClean="0"/>
              <a:t>Data Validation and Verification</a:t>
            </a:r>
          </a:p>
          <a:p>
            <a:r>
              <a:rPr lang="en-US" dirty="0" smtClean="0"/>
              <a:t>Appropriate IT funding</a:t>
            </a:r>
          </a:p>
          <a:p>
            <a:r>
              <a:rPr lang="en-US" dirty="0" smtClean="0"/>
              <a:t>Patient Data Security and Privacy</a:t>
            </a:r>
          </a:p>
          <a:p>
            <a:endParaRPr lang="en-US" dirty="0" smtClean="0"/>
          </a:p>
          <a:p>
            <a:endParaRPr lang="en-US" dirty="0" smtClean="0"/>
          </a:p>
          <a:p>
            <a:endParaRPr lang="en-US" dirty="0"/>
          </a:p>
        </p:txBody>
      </p:sp>
      <p:pic>
        <p:nvPicPr>
          <p:cNvPr id="4" name="Picture 3" descr="images.jpg"/>
          <p:cNvPicPr>
            <a:picLocks noChangeAspect="1"/>
          </p:cNvPicPr>
          <p:nvPr/>
        </p:nvPicPr>
        <p:blipFill>
          <a:blip r:embed="rId2" cstate="print"/>
          <a:stretch>
            <a:fillRect/>
          </a:stretch>
        </p:blipFill>
        <p:spPr>
          <a:xfrm>
            <a:off x="7315200" y="6324600"/>
            <a:ext cx="1828800" cy="533400"/>
          </a:xfrm>
          <a:prstGeom prst="rect">
            <a:avLst/>
          </a:prstGeo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STUDY</a:t>
            </a:r>
            <a:endParaRPr lang="en-US" dirty="0"/>
          </a:p>
        </p:txBody>
      </p:sp>
      <p:sp>
        <p:nvSpPr>
          <p:cNvPr id="3" name="Content Placeholder 2"/>
          <p:cNvSpPr>
            <a:spLocks noGrp="1"/>
          </p:cNvSpPr>
          <p:nvPr>
            <p:ph idx="1"/>
          </p:nvPr>
        </p:nvSpPr>
        <p:spPr>
          <a:xfrm>
            <a:off x="381000" y="1676400"/>
            <a:ext cx="8458200" cy="4800600"/>
          </a:xfrm>
        </p:spPr>
        <p:txBody>
          <a:bodyPr/>
          <a:lstStyle/>
          <a:p>
            <a:endParaRPr lang="en-US" dirty="0" smtClean="0"/>
          </a:p>
          <a:p>
            <a:pPr>
              <a:buNone/>
            </a:pPr>
            <a:endParaRPr lang="en-US" dirty="0" smtClean="0"/>
          </a:p>
          <a:p>
            <a:pPr>
              <a:buNone/>
            </a:pPr>
            <a:r>
              <a:rPr lang="en-US" dirty="0" smtClean="0"/>
              <a:t>    </a:t>
            </a:r>
            <a:r>
              <a:rPr lang="en-US" b="1" dirty="0" smtClean="0">
                <a:latin typeface="Felix Titling" pitchFamily="82" charset="0"/>
                <a:cs typeface="Arial" pitchFamily="34" charset="0"/>
              </a:rPr>
              <a:t>Study  on  work  life  balance and  use  of  IT   for  health promotion  activities  among  IT professionals. </a:t>
            </a:r>
            <a:endParaRPr lang="en-US" dirty="0" smtClean="0">
              <a:latin typeface="Felix Titling" pitchFamily="82" charset="0"/>
              <a:cs typeface="Arial" pitchFamily="34" charset="0"/>
            </a:endParaRPr>
          </a:p>
          <a:p>
            <a:pPr>
              <a:buNone/>
            </a:pPr>
            <a:endParaRPr lang="en-US" sz="3600" dirty="0"/>
          </a:p>
        </p:txBody>
      </p:sp>
      <p:pic>
        <p:nvPicPr>
          <p:cNvPr id="4" name="Picture 3" descr="images.jpg"/>
          <p:cNvPicPr>
            <a:picLocks noChangeAspect="1"/>
          </p:cNvPicPr>
          <p:nvPr/>
        </p:nvPicPr>
        <p:blipFill>
          <a:blip r:embed="rId2" cstate="print"/>
          <a:stretch>
            <a:fillRect/>
          </a:stretch>
        </p:blipFill>
        <p:spPr>
          <a:xfrm>
            <a:off x="7315200" y="6324600"/>
            <a:ext cx="1828800" cy="533400"/>
          </a:xfrm>
          <a:prstGeom prst="rect">
            <a:avLst/>
          </a:prstGeom>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a:xfrm>
            <a:off x="457200" y="1600200"/>
            <a:ext cx="8229600" cy="4876800"/>
          </a:xfrm>
        </p:spPr>
        <p:txBody>
          <a:bodyPr>
            <a:normAutofit/>
          </a:bodyPr>
          <a:lstStyle/>
          <a:p>
            <a:r>
              <a:rPr lang="en-US" sz="2800" b="1" dirty="0" smtClean="0">
                <a:solidFill>
                  <a:schemeClr val="bg2">
                    <a:lumMod val="10000"/>
                  </a:schemeClr>
                </a:solidFill>
                <a:latin typeface="Arial Narrow" pitchFamily="34" charset="0"/>
              </a:rPr>
              <a:t>Work–life balance</a:t>
            </a:r>
            <a:r>
              <a:rPr lang="en-US" sz="2800" dirty="0" smtClean="0">
                <a:solidFill>
                  <a:schemeClr val="bg2">
                    <a:lumMod val="10000"/>
                  </a:schemeClr>
                </a:solidFill>
                <a:latin typeface="Arial Narrow" pitchFamily="34" charset="0"/>
              </a:rPr>
              <a:t> includes  proper prioritizing between career, ambition and health, pleasure, family and spiritual development on the other</a:t>
            </a:r>
            <a:r>
              <a:rPr lang="en-US" dirty="0" smtClean="0">
                <a:solidFill>
                  <a:schemeClr val="bg2">
                    <a:lumMod val="10000"/>
                  </a:schemeClr>
                </a:solidFill>
                <a:latin typeface="Arial Narrow" pitchFamily="34" charset="0"/>
              </a:rPr>
              <a:t>.</a:t>
            </a:r>
          </a:p>
          <a:p>
            <a:pPr>
              <a:buNone/>
            </a:pPr>
            <a:endParaRPr lang="en-US" dirty="0" smtClean="0">
              <a:solidFill>
                <a:schemeClr val="bg2">
                  <a:lumMod val="10000"/>
                </a:schemeClr>
              </a:solidFill>
              <a:latin typeface="Arial Narrow" pitchFamily="34" charset="0"/>
            </a:endParaRPr>
          </a:p>
          <a:p>
            <a:r>
              <a:rPr lang="en-US" sz="2800" dirty="0" smtClean="0">
                <a:latin typeface="Arial Narrow" pitchFamily="34" charset="0"/>
              </a:rPr>
              <a:t>The long working hours, overwork, hectic work schedule, frequent official trips, tremendous pressures, deadlines at work in the IT sector have posed serious mental and physical health related issues of the employees</a:t>
            </a:r>
            <a:r>
              <a:rPr lang="en-US" sz="2800" dirty="0" smtClean="0"/>
              <a:t>.</a:t>
            </a:r>
          </a:p>
          <a:p>
            <a:endParaRPr lang="en-US" dirty="0">
              <a:solidFill>
                <a:schemeClr val="bg2">
                  <a:lumMod val="10000"/>
                </a:schemeClr>
              </a:solidFill>
              <a:latin typeface="Arial Narrow" pitchFamily="34" charset="0"/>
            </a:endParaRPr>
          </a:p>
        </p:txBody>
      </p:sp>
      <p:pic>
        <p:nvPicPr>
          <p:cNvPr id="4" name="Picture 3" descr="images.jpg"/>
          <p:cNvPicPr>
            <a:picLocks noChangeAspect="1"/>
          </p:cNvPicPr>
          <p:nvPr/>
        </p:nvPicPr>
        <p:blipFill>
          <a:blip r:embed="rId2" cstate="print"/>
          <a:stretch>
            <a:fillRect/>
          </a:stretch>
        </p:blipFill>
        <p:spPr>
          <a:xfrm>
            <a:off x="7315200" y="6324600"/>
            <a:ext cx="1828800" cy="533400"/>
          </a:xfrm>
          <a:prstGeom prst="rect">
            <a:avLst/>
          </a:prstGeom>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Methodology</a:t>
            </a:r>
            <a:endParaRPr lang="en-US" dirty="0"/>
          </a:p>
        </p:txBody>
      </p:sp>
      <p:sp>
        <p:nvSpPr>
          <p:cNvPr id="3" name="Content Placeholder 2"/>
          <p:cNvSpPr>
            <a:spLocks noGrp="1"/>
          </p:cNvSpPr>
          <p:nvPr>
            <p:ph idx="1"/>
          </p:nvPr>
        </p:nvSpPr>
        <p:spPr/>
        <p:txBody>
          <a:bodyPr/>
          <a:lstStyle/>
          <a:p>
            <a:pPr>
              <a:buNone/>
            </a:pPr>
            <a:r>
              <a:rPr lang="en-US" dirty="0" smtClean="0"/>
              <a:t>    Primary data was collected by using structured questionnaires. 35 people in the age group of 25-45 years were interviewed on a one to one basis. All of them are employees of the same IT company.</a:t>
            </a:r>
            <a:endParaRPr lang="en-US" dirty="0"/>
          </a:p>
        </p:txBody>
      </p:sp>
      <p:pic>
        <p:nvPicPr>
          <p:cNvPr id="4" name="Picture 3" descr="images.jpg"/>
          <p:cNvPicPr>
            <a:picLocks noChangeAspect="1"/>
          </p:cNvPicPr>
          <p:nvPr/>
        </p:nvPicPr>
        <p:blipFill>
          <a:blip r:embed="rId2" cstate="print"/>
          <a:stretch>
            <a:fillRect/>
          </a:stretch>
        </p:blipFill>
        <p:spPr>
          <a:xfrm>
            <a:off x="7315200" y="6324600"/>
            <a:ext cx="1828800" cy="533400"/>
          </a:xfrm>
          <a:prstGeom prst="rect">
            <a:avLst/>
          </a:prstGeom>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0" y="3581400"/>
            <a:ext cx="8229600" cy="1143000"/>
          </a:xfrm>
        </p:spPr>
        <p:txBody>
          <a:bodyPr/>
          <a:lstStyle/>
          <a:p>
            <a:r>
              <a:rPr lang="en-US" dirty="0" smtClean="0"/>
              <a:t>Results</a:t>
            </a:r>
            <a:endParaRPr lang="en-US" dirty="0"/>
          </a:p>
        </p:txBody>
      </p:sp>
      <p:sp>
        <p:nvSpPr>
          <p:cNvPr id="3" name="Content Placeholder 2"/>
          <p:cNvSpPr>
            <a:spLocks noGrp="1"/>
          </p:cNvSpPr>
          <p:nvPr>
            <p:ph idx="1"/>
          </p:nvPr>
        </p:nvSpPr>
        <p:spPr>
          <a:xfrm>
            <a:off x="2133600" y="2438400"/>
            <a:ext cx="8229600" cy="4625609"/>
          </a:xfrm>
        </p:spPr>
        <p:txBody>
          <a:bodyPr/>
          <a:lstStyle/>
          <a:p>
            <a:pPr>
              <a:buNone/>
            </a:pP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5" name="Content Placeholder 4"/>
          <p:cNvGraphicFramePr>
            <a:graphicFrameLocks noGrp="1"/>
          </p:cNvGraphicFramePr>
          <p:nvPr>
            <p:ph idx="1"/>
          </p:nvPr>
        </p:nvGraphicFramePr>
        <p:xfrm>
          <a:off x="457200" y="762000"/>
          <a:ext cx="8229600" cy="5715000"/>
        </p:xfrm>
        <a:graphic>
          <a:graphicData uri="http://schemas.openxmlformats.org/drawingml/2006/chart">
            <c:chart xmlns:c="http://schemas.openxmlformats.org/drawingml/2006/chart" xmlns:r="http://schemas.openxmlformats.org/officeDocument/2006/relationships" r:id="rId2"/>
          </a:graphicData>
        </a:graphic>
      </p:graphicFrame>
      <p:pic>
        <p:nvPicPr>
          <p:cNvPr id="4" name="Picture 3" descr="images.jpg"/>
          <p:cNvPicPr>
            <a:picLocks noChangeAspect="1"/>
          </p:cNvPicPr>
          <p:nvPr/>
        </p:nvPicPr>
        <p:blipFill>
          <a:blip r:embed="rId3" cstate="print"/>
          <a:stretch>
            <a:fillRect/>
          </a:stretch>
        </p:blipFill>
        <p:spPr>
          <a:xfrm>
            <a:off x="7315200" y="6324600"/>
            <a:ext cx="1828800" cy="533400"/>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a:t>
            </a:r>
            <a:r>
              <a:rPr lang="en-US" sz="3200" dirty="0" smtClean="0"/>
              <a:t>About Siemens</a:t>
            </a:r>
            <a:r>
              <a:rPr lang="en-US" dirty="0" smtClean="0"/>
              <a:t>)</a:t>
            </a:r>
            <a:endParaRPr lang="en-US" dirty="0"/>
          </a:p>
        </p:txBody>
      </p:sp>
      <p:sp>
        <p:nvSpPr>
          <p:cNvPr id="3" name="Content Placeholder 2"/>
          <p:cNvSpPr>
            <a:spLocks noGrp="1"/>
          </p:cNvSpPr>
          <p:nvPr>
            <p:ph idx="1"/>
          </p:nvPr>
        </p:nvSpPr>
        <p:spPr/>
        <p:txBody>
          <a:bodyPr>
            <a:normAutofit/>
          </a:bodyPr>
          <a:lstStyle/>
          <a:p>
            <a:r>
              <a:rPr lang="en-US" dirty="0" smtClean="0"/>
              <a:t>Technology giant in more than 190 countries</a:t>
            </a:r>
          </a:p>
          <a:p>
            <a:r>
              <a:rPr lang="en-US" dirty="0" smtClean="0"/>
              <a:t>Founded </a:t>
            </a:r>
            <a:r>
              <a:rPr lang="en-US" dirty="0"/>
              <a:t>in Berlin by Werner von Siemens in </a:t>
            </a:r>
            <a:r>
              <a:rPr lang="en-US" dirty="0" smtClean="0"/>
              <a:t>1847.</a:t>
            </a:r>
          </a:p>
          <a:p>
            <a:r>
              <a:rPr lang="en-US" dirty="0" smtClean="0"/>
              <a:t>Leading industries- Energy, Healthcare, Communications, IT, Transportation, , Consumer Products, Automation, Financial Solutions etc</a:t>
            </a:r>
          </a:p>
          <a:p>
            <a:pPr>
              <a:buNone/>
            </a:pPr>
            <a:endParaRPr lang="en-US" dirty="0"/>
          </a:p>
        </p:txBody>
      </p:sp>
      <p:pic>
        <p:nvPicPr>
          <p:cNvPr id="4" name="Picture 3" descr="images.jpg"/>
          <p:cNvPicPr>
            <a:picLocks noChangeAspect="1"/>
          </p:cNvPicPr>
          <p:nvPr/>
        </p:nvPicPr>
        <p:blipFill>
          <a:blip r:embed="rId2" cstate="print"/>
          <a:stretch>
            <a:fillRect/>
          </a:stretch>
        </p:blipFill>
        <p:spPr>
          <a:xfrm>
            <a:off x="7315200" y="6477000"/>
            <a:ext cx="1828800" cy="381000"/>
          </a:xfrm>
          <a:prstGeom prst="rect">
            <a:avLst/>
          </a:prstGeom>
        </p:spPr>
      </p:pic>
      <p:pic>
        <p:nvPicPr>
          <p:cNvPr id="5" name="Picture 4" descr="images.jpg"/>
          <p:cNvPicPr>
            <a:picLocks noChangeAspect="1"/>
          </p:cNvPicPr>
          <p:nvPr/>
        </p:nvPicPr>
        <p:blipFill>
          <a:blip r:embed="rId2" cstate="print"/>
          <a:stretch>
            <a:fillRect/>
          </a:stretch>
        </p:blipFill>
        <p:spPr>
          <a:xfrm>
            <a:off x="7315200" y="6324600"/>
            <a:ext cx="1828800" cy="533400"/>
          </a:xfrm>
          <a:prstGeom prst="rect">
            <a:avLst/>
          </a:prstGeom>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5" name="Picture 4" descr="images.jpg"/>
          <p:cNvPicPr>
            <a:picLocks noChangeAspect="1"/>
          </p:cNvPicPr>
          <p:nvPr/>
        </p:nvPicPr>
        <p:blipFill>
          <a:blip r:embed="rId2" cstate="print"/>
          <a:stretch>
            <a:fillRect/>
          </a:stretch>
        </p:blipFill>
        <p:spPr>
          <a:xfrm>
            <a:off x="7315200" y="6400800"/>
            <a:ext cx="1828800" cy="457200"/>
          </a:xfrm>
          <a:prstGeom prst="rect">
            <a:avLst/>
          </a:prstGeom>
        </p:spPr>
      </p:pic>
      <p:graphicFrame>
        <p:nvGraphicFramePr>
          <p:cNvPr id="8" name="Content Placeholder 7"/>
          <p:cNvGraphicFramePr>
            <a:graphicFrameLocks noGrp="1"/>
          </p:cNvGraphicFramePr>
          <p:nvPr>
            <p:ph idx="1"/>
          </p:nvPr>
        </p:nvGraphicFramePr>
        <p:xfrm>
          <a:off x="457200" y="1774825"/>
          <a:ext cx="8229600" cy="462597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graphicFrame>
        <p:nvGraphicFramePr>
          <p:cNvPr id="6" name="Content Placeholder 5"/>
          <p:cNvGraphicFramePr>
            <a:graphicFrameLocks noGrp="1"/>
          </p:cNvGraphicFramePr>
          <p:nvPr>
            <p:ph idx="1"/>
          </p:nvPr>
        </p:nvGraphicFramePr>
        <p:xfrm>
          <a:off x="0" y="304800"/>
          <a:ext cx="9144000" cy="6553200"/>
        </p:xfrm>
        <a:graphic>
          <a:graphicData uri="http://schemas.openxmlformats.org/drawingml/2006/chart">
            <c:chart xmlns:c="http://schemas.openxmlformats.org/drawingml/2006/chart" xmlns:r="http://schemas.openxmlformats.org/officeDocument/2006/relationships" r:id="rId2"/>
          </a:graphicData>
        </a:graphic>
      </p:graphicFrame>
      <p:pic>
        <p:nvPicPr>
          <p:cNvPr id="4" name="Picture 3" descr="images.jpg"/>
          <p:cNvPicPr>
            <a:picLocks noChangeAspect="1"/>
          </p:cNvPicPr>
          <p:nvPr/>
        </p:nvPicPr>
        <p:blipFill>
          <a:blip r:embed="rId3" cstate="print"/>
          <a:stretch>
            <a:fillRect/>
          </a:stretch>
        </p:blipFill>
        <p:spPr>
          <a:xfrm>
            <a:off x="7315200" y="6477000"/>
            <a:ext cx="1828800" cy="381000"/>
          </a:xfrm>
          <a:prstGeom prst="rect">
            <a:avLst/>
          </a:prstGeom>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nvPr>
        </p:nvGraphicFramePr>
        <p:xfrm>
          <a:off x="381000" y="457200"/>
          <a:ext cx="8458200" cy="58674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2057400" y="5943600"/>
            <a:ext cx="1981200" cy="400110"/>
          </a:xfrm>
          <a:prstGeom prst="rect">
            <a:avLst/>
          </a:prstGeom>
          <a:noFill/>
        </p:spPr>
        <p:txBody>
          <a:bodyPr wrap="square" rtlCol="0">
            <a:spAutoFit/>
          </a:bodyPr>
          <a:lstStyle/>
          <a:p>
            <a:r>
              <a:rPr lang="en-US" sz="2000" dirty="0" smtClean="0"/>
              <a:t>NO</a:t>
            </a:r>
            <a:endParaRPr lang="en-US" sz="2000" dirty="0"/>
          </a:p>
        </p:txBody>
      </p:sp>
      <p:sp>
        <p:nvSpPr>
          <p:cNvPr id="6" name="TextBox 5"/>
          <p:cNvSpPr txBox="1"/>
          <p:nvPr/>
        </p:nvSpPr>
        <p:spPr>
          <a:xfrm>
            <a:off x="4419600" y="5943600"/>
            <a:ext cx="1905000" cy="400110"/>
          </a:xfrm>
          <a:prstGeom prst="rect">
            <a:avLst/>
          </a:prstGeom>
          <a:noFill/>
        </p:spPr>
        <p:txBody>
          <a:bodyPr wrap="square" rtlCol="0">
            <a:spAutoFit/>
          </a:bodyPr>
          <a:lstStyle/>
          <a:p>
            <a:r>
              <a:rPr lang="en-US" sz="2000" dirty="0" smtClean="0"/>
              <a:t>YES</a:t>
            </a:r>
            <a:endParaRPr lang="en-US" sz="2000" dirty="0"/>
          </a:p>
        </p:txBody>
      </p:sp>
      <p:sp>
        <p:nvSpPr>
          <p:cNvPr id="7" name="TextBox 6"/>
          <p:cNvSpPr txBox="1"/>
          <p:nvPr/>
        </p:nvSpPr>
        <p:spPr>
          <a:xfrm>
            <a:off x="6629400" y="6019800"/>
            <a:ext cx="990600" cy="400110"/>
          </a:xfrm>
          <a:prstGeom prst="rect">
            <a:avLst/>
          </a:prstGeom>
          <a:noFill/>
        </p:spPr>
        <p:txBody>
          <a:bodyPr wrap="square" rtlCol="0">
            <a:spAutoFit/>
          </a:bodyPr>
          <a:lstStyle/>
          <a:p>
            <a:r>
              <a:rPr lang="en-US" sz="2000" dirty="0" smtClean="0"/>
              <a:t>RARELY</a:t>
            </a:r>
            <a:endParaRPr lang="en-US" sz="2000" dirty="0"/>
          </a:p>
        </p:txBody>
      </p:sp>
      <p:pic>
        <p:nvPicPr>
          <p:cNvPr id="8" name="Picture 7" descr="images.jpg"/>
          <p:cNvPicPr>
            <a:picLocks noChangeAspect="1"/>
          </p:cNvPicPr>
          <p:nvPr/>
        </p:nvPicPr>
        <p:blipFill>
          <a:blip r:embed="rId3" cstate="print"/>
          <a:stretch>
            <a:fillRect/>
          </a:stretch>
        </p:blipFill>
        <p:spPr>
          <a:xfrm>
            <a:off x="7315200" y="6477000"/>
            <a:ext cx="1828800" cy="381000"/>
          </a:xfrm>
          <a:prstGeom prst="rect">
            <a:avLst/>
          </a:prstGeom>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References</a:t>
            </a:r>
            <a:endParaRPr lang="en-US" dirty="0"/>
          </a:p>
        </p:txBody>
      </p:sp>
      <p:sp>
        <p:nvSpPr>
          <p:cNvPr id="3" name="Content Placeholder 2"/>
          <p:cNvSpPr>
            <a:spLocks noGrp="1"/>
          </p:cNvSpPr>
          <p:nvPr>
            <p:ph idx="1"/>
          </p:nvPr>
        </p:nvSpPr>
        <p:spPr>
          <a:xfrm>
            <a:off x="457200" y="1600200"/>
            <a:ext cx="8229600" cy="5638800"/>
          </a:xfrm>
        </p:spPr>
        <p:txBody>
          <a:bodyPr>
            <a:normAutofit fontScale="47500" lnSpcReduction="20000"/>
          </a:bodyPr>
          <a:lstStyle/>
          <a:p>
            <a:r>
              <a:rPr lang="en-US" u="sng" dirty="0" smtClean="0">
                <a:hlinkClick r:id="rId2"/>
              </a:rPr>
              <a:t>http://www.siemens.co.in/en/about_us/index.htm</a:t>
            </a:r>
            <a:endParaRPr lang="en-US" dirty="0" smtClean="0"/>
          </a:p>
          <a:p>
            <a:r>
              <a:rPr lang="en-US" u="sng" dirty="0" smtClean="0">
                <a:hlinkClick r:id="rId3"/>
              </a:rPr>
              <a:t>http://www.outsource2india.com/Healthcare/articles/hl7.asp</a:t>
            </a:r>
            <a:endParaRPr lang="en-US" dirty="0" smtClean="0"/>
          </a:p>
          <a:p>
            <a:r>
              <a:rPr lang="en-US" u="sng" dirty="0" smtClean="0">
                <a:hlinkClick r:id="rId4"/>
              </a:rPr>
              <a:t>http://www.interfaceware.com/hl7.html</a:t>
            </a:r>
            <a:endParaRPr lang="en-US" dirty="0" smtClean="0"/>
          </a:p>
          <a:p>
            <a:r>
              <a:rPr lang="en-US" u="sng" dirty="0" smtClean="0">
                <a:hlinkClick r:id="rId5"/>
              </a:rPr>
              <a:t>www.siemens.com/pool/de/investor.../cmd_feb_2008_miller.pdf</a:t>
            </a:r>
            <a:endParaRPr lang="en-US" dirty="0" smtClean="0"/>
          </a:p>
          <a:p>
            <a:r>
              <a:rPr lang="en-US" u="sng" dirty="0" smtClean="0">
                <a:hlinkClick r:id="rId6"/>
              </a:rPr>
              <a:t>www.nocalhimss.org/events/presentations/HL7-Overview%20.ppt</a:t>
            </a:r>
            <a:endParaRPr lang="en-US" dirty="0" smtClean="0"/>
          </a:p>
          <a:p>
            <a:r>
              <a:rPr lang="en-US" u="sng" dirty="0" smtClean="0">
                <a:hlinkClick r:id="rId7"/>
              </a:rPr>
              <a:t>http://www.gillogley.com/hl7_interface_planning.shtml</a:t>
            </a:r>
            <a:endParaRPr lang="en-US" dirty="0" smtClean="0"/>
          </a:p>
          <a:p>
            <a:r>
              <a:rPr lang="en-US" u="sng" dirty="0" smtClean="0">
                <a:hlinkClick r:id="rId8"/>
              </a:rPr>
              <a:t>http://healthcareinformatics3000feet.blogspot.in/2008/03/hl7v3-and-ebxml-part-3.html</a:t>
            </a:r>
            <a:endParaRPr lang="en-US" dirty="0" smtClean="0"/>
          </a:p>
          <a:p>
            <a:r>
              <a:rPr lang="en-US" u="sng" dirty="0" smtClean="0">
                <a:hlinkClick r:id="rId9"/>
              </a:rPr>
              <a:t>http://wiki.hl7.org/index.php?title=Introduction_to_HL7:_Content</a:t>
            </a:r>
            <a:endParaRPr lang="en-US" dirty="0" smtClean="0"/>
          </a:p>
          <a:p>
            <a:r>
              <a:rPr lang="en-US" u="sng" dirty="0" smtClean="0">
                <a:hlinkClick r:id="rId10"/>
              </a:rPr>
              <a:t>http://www.thesmartphr.com/pdf/SmartPHRPrivacySecurityPolicy.pdf</a:t>
            </a:r>
            <a:endParaRPr lang="en-US" dirty="0" smtClean="0"/>
          </a:p>
          <a:p>
            <a:r>
              <a:rPr lang="en-US" u="sng" dirty="0" smtClean="0">
                <a:hlinkClick r:id="rId11"/>
              </a:rPr>
              <a:t>http://en.wikipedia.org/wiki/Digital_signature</a:t>
            </a:r>
            <a:endParaRPr lang="en-US" dirty="0" smtClean="0"/>
          </a:p>
          <a:p>
            <a:r>
              <a:rPr lang="en-US" u="sng" dirty="0" smtClean="0">
                <a:hlinkClick r:id="rId12"/>
              </a:rPr>
              <a:t>http://www.impact-advisors.com/UserFiles/file/IA%20Whitepaper%20-%20HC%20Data%20Integrator%20Market%20Overview%202008030.pdf</a:t>
            </a:r>
            <a:endParaRPr lang="en-US" dirty="0" smtClean="0"/>
          </a:p>
          <a:p>
            <a:r>
              <a:rPr lang="en-US" u="sng" dirty="0" smtClean="0">
                <a:hlinkClick r:id="rId13"/>
              </a:rPr>
              <a:t>http://www.djc.com/news/co/12005222.html</a:t>
            </a:r>
            <a:endParaRPr lang="en-US" dirty="0" smtClean="0"/>
          </a:p>
          <a:p>
            <a:r>
              <a:rPr lang="en-US" u="sng" dirty="0" smtClean="0">
                <a:hlinkClick r:id="rId14"/>
              </a:rPr>
              <a:t>http://www.hl7.org/documentcenter/public_temp_D658A79D-1C23-BA17-0C3225A1F7AAB6AA/calendarofevents/FirstTime/Glossary%20of%20terms.pdf</a:t>
            </a:r>
            <a:endParaRPr lang="en-US" dirty="0" smtClean="0"/>
          </a:p>
          <a:p>
            <a:r>
              <a:rPr lang="en-US" u="sng" dirty="0" smtClean="0">
                <a:hlinkClick r:id="rId15"/>
              </a:rPr>
              <a:t>http://www.hipaa-edi-info.com/</a:t>
            </a:r>
            <a:endParaRPr lang="en-US" dirty="0" smtClean="0"/>
          </a:p>
          <a:p>
            <a:r>
              <a:rPr lang="en-US" u="sng" dirty="0" smtClean="0">
                <a:hlinkClick r:id="rId16"/>
              </a:rPr>
              <a:t>www.who.int</a:t>
            </a:r>
            <a:endParaRPr lang="en-US" dirty="0" smtClean="0"/>
          </a:p>
          <a:p>
            <a:r>
              <a:rPr lang="en-US" u="sng" dirty="0" smtClean="0">
                <a:hlinkClick r:id="rId17"/>
              </a:rPr>
              <a:t>http://searchhealthit.techtarget.com/definition/Clinical-Document-Architecture-CDA</a:t>
            </a:r>
            <a:endParaRPr lang="en-US" dirty="0" smtClean="0"/>
          </a:p>
          <a:p>
            <a:r>
              <a:rPr lang="en-US" u="sng" dirty="0" smtClean="0">
                <a:hlinkClick r:id="rId18"/>
              </a:rPr>
              <a:t>http://en.wikipedia.org/wiki/CCOW</a:t>
            </a:r>
            <a:endParaRPr lang="en-US" dirty="0" smtClean="0"/>
          </a:p>
          <a:p>
            <a:r>
              <a:rPr lang="en-US" u="sng" dirty="0" smtClean="0">
                <a:hlinkClick r:id="rId19"/>
              </a:rPr>
              <a:t>http://www.practicefusion.com/ehrbloggers/2010/07/how-does-hl7-fit-into-emr.html</a:t>
            </a:r>
            <a:endParaRPr lang="en-US" dirty="0" smtClean="0"/>
          </a:p>
          <a:p>
            <a:r>
              <a:rPr lang="en-US" dirty="0" smtClean="0"/>
              <a:t>http:// </a:t>
            </a:r>
            <a:r>
              <a:rPr lang="en-US" u="sng" dirty="0" smtClean="0">
                <a:hlinkClick r:id="rId20"/>
              </a:rPr>
              <a:t>www.informationweek.com</a:t>
            </a:r>
            <a:endParaRPr lang="en-US" dirty="0" smtClean="0"/>
          </a:p>
          <a:p>
            <a:r>
              <a:rPr lang="en-US" u="sng" dirty="0" smtClean="0">
                <a:hlinkClick r:id="rId12"/>
              </a:rPr>
              <a:t>http://www.impact-advisors.com/UserFiles/file/IA%20Whitepaper%20-%20HC%20Data%20Integrator%20Market%20Overview%202008030.pdf</a:t>
            </a:r>
            <a:endParaRPr lang="en-US" dirty="0" smtClean="0"/>
          </a:p>
          <a:p>
            <a:r>
              <a:rPr lang="en-US" u="sng" dirty="0" smtClean="0">
                <a:hlinkClick r:id="rId21"/>
              </a:rPr>
              <a:t>http://blog.galenhealthcare.com/2011/09/19/top-3-ehr-data-integration-challenges/</a:t>
            </a:r>
            <a:endParaRPr lang="en-US" dirty="0" smtClean="0"/>
          </a:p>
          <a:p>
            <a:r>
              <a:rPr lang="en-US" u="sng" dirty="0" smtClean="0">
                <a:hlinkClick r:id="rId22"/>
              </a:rPr>
              <a:t>http://www.assocham.org/events/recent/event_310/sess3_Nagpal.pdf</a:t>
            </a:r>
            <a:endParaRPr lang="en-US" dirty="0" smtClean="0"/>
          </a:p>
          <a:p>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752600" y="3352800"/>
            <a:ext cx="7772400" cy="4572000"/>
          </a:xfrm>
        </p:spPr>
        <p:txBody>
          <a:bodyPr>
            <a:normAutofit/>
          </a:bodyPr>
          <a:lstStyle/>
          <a:p>
            <a:pPr>
              <a:buNone/>
            </a:pPr>
            <a:r>
              <a:rPr lang="en-US" sz="6600" dirty="0" smtClean="0">
                <a:solidFill>
                  <a:srgbClr val="FF0000"/>
                </a:solidFill>
                <a:latin typeface="Kristen ITC" pitchFamily="66" charset="0"/>
              </a:rPr>
              <a:t>THANK YOU</a:t>
            </a:r>
            <a:endParaRPr lang="en-US" sz="6600" dirty="0">
              <a:solidFill>
                <a:srgbClr val="FF0000"/>
              </a:solidFill>
              <a:latin typeface="Kristen ITC" pitchFamily="66"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IT solutions for healthcare</a:t>
            </a:r>
            <a:br>
              <a:rPr lang="en-US" dirty="0" smtClean="0"/>
            </a:br>
            <a:endParaRPr lang="en-US" dirty="0"/>
          </a:p>
        </p:txBody>
      </p:sp>
      <p:sp>
        <p:nvSpPr>
          <p:cNvPr id="3" name="Content Placeholder 2"/>
          <p:cNvSpPr>
            <a:spLocks noGrp="1"/>
          </p:cNvSpPr>
          <p:nvPr>
            <p:ph idx="1"/>
          </p:nvPr>
        </p:nvSpPr>
        <p:spPr>
          <a:xfrm>
            <a:off x="457200" y="1981200"/>
            <a:ext cx="8229600" cy="4625609"/>
          </a:xfrm>
        </p:spPr>
        <p:txBody>
          <a:bodyPr/>
          <a:lstStyle/>
          <a:p>
            <a:pPr>
              <a:buFont typeface="Wingdings" pitchFamily="2" charset="2"/>
              <a:buChar char="v"/>
            </a:pPr>
            <a:r>
              <a:rPr lang="en-US" dirty="0" smtClean="0"/>
              <a:t>Ambulatory&amp; Home Health</a:t>
            </a:r>
          </a:p>
          <a:p>
            <a:pPr>
              <a:buFont typeface="Wingdings" pitchFamily="2" charset="2"/>
              <a:buChar char="v"/>
            </a:pPr>
            <a:r>
              <a:rPr lang="en-US" dirty="0" smtClean="0"/>
              <a:t>Clinicals</a:t>
            </a:r>
          </a:p>
          <a:p>
            <a:pPr>
              <a:buFont typeface="Wingdings" pitchFamily="2" charset="2"/>
              <a:buChar char="v"/>
            </a:pPr>
            <a:r>
              <a:rPr lang="en-US" dirty="0" smtClean="0"/>
              <a:t>Departmentals</a:t>
            </a:r>
          </a:p>
          <a:p>
            <a:pPr>
              <a:buFont typeface="Wingdings" pitchFamily="2" charset="2"/>
              <a:buChar char="v"/>
            </a:pPr>
            <a:r>
              <a:rPr lang="en-US" dirty="0" smtClean="0"/>
              <a:t>Business Intelligence</a:t>
            </a:r>
          </a:p>
          <a:p>
            <a:pPr>
              <a:buFont typeface="Wingdings" pitchFamily="2" charset="2"/>
              <a:buChar char="v"/>
            </a:pPr>
            <a:r>
              <a:rPr lang="en-US" dirty="0" smtClean="0"/>
              <a:t>Integration Engines</a:t>
            </a:r>
          </a:p>
          <a:p>
            <a:pPr>
              <a:buFont typeface="Wingdings" pitchFamily="2" charset="2"/>
              <a:buChar char="v"/>
            </a:pPr>
            <a:r>
              <a:rPr lang="en-US" dirty="0" smtClean="0"/>
              <a:t>Healthcare Information Solutions etc</a:t>
            </a:r>
          </a:p>
          <a:p>
            <a:endParaRPr lang="en-US" dirty="0"/>
          </a:p>
        </p:txBody>
      </p:sp>
      <p:pic>
        <p:nvPicPr>
          <p:cNvPr id="4" name="Picture 3" descr="images.jpg"/>
          <p:cNvPicPr>
            <a:picLocks noChangeAspect="1"/>
          </p:cNvPicPr>
          <p:nvPr/>
        </p:nvPicPr>
        <p:blipFill>
          <a:blip r:embed="rId2" cstate="print"/>
          <a:stretch>
            <a:fillRect/>
          </a:stretch>
        </p:blipFill>
        <p:spPr>
          <a:xfrm>
            <a:off x="7315200" y="6400800"/>
            <a:ext cx="1828800" cy="457200"/>
          </a:xfrm>
          <a:prstGeom prst="rect">
            <a:avLst/>
          </a:prstGeom>
        </p:spPr>
      </p:pic>
      <p:pic>
        <p:nvPicPr>
          <p:cNvPr id="5" name="Picture 4" descr="images.jpg"/>
          <p:cNvPicPr>
            <a:picLocks noChangeAspect="1"/>
          </p:cNvPicPr>
          <p:nvPr/>
        </p:nvPicPr>
        <p:blipFill>
          <a:blip r:embed="rId2" cstate="print"/>
          <a:stretch>
            <a:fillRect/>
          </a:stretch>
        </p:blipFill>
        <p:spPr>
          <a:xfrm>
            <a:off x="7315200" y="6477000"/>
            <a:ext cx="1828800" cy="381000"/>
          </a:xfrm>
          <a:prstGeom prst="rect">
            <a:avLst/>
          </a:prstGeom>
        </p:spPr>
      </p:pic>
      <p:pic>
        <p:nvPicPr>
          <p:cNvPr id="6" name="Picture 5" descr="images.jpg"/>
          <p:cNvPicPr>
            <a:picLocks noChangeAspect="1"/>
          </p:cNvPicPr>
          <p:nvPr/>
        </p:nvPicPr>
        <p:blipFill>
          <a:blip r:embed="rId2" cstate="print"/>
          <a:stretch>
            <a:fillRect/>
          </a:stretch>
        </p:blipFill>
        <p:spPr>
          <a:xfrm>
            <a:off x="7315200" y="6324600"/>
            <a:ext cx="1828800" cy="533400"/>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Need of the Study</a:t>
            </a:r>
            <a:endParaRPr lang="en-US" dirty="0"/>
          </a:p>
        </p:txBody>
      </p:sp>
      <p:sp>
        <p:nvSpPr>
          <p:cNvPr id="3" name="Content Placeholder 2"/>
          <p:cNvSpPr>
            <a:spLocks noGrp="1"/>
          </p:cNvSpPr>
          <p:nvPr>
            <p:ph idx="1"/>
          </p:nvPr>
        </p:nvSpPr>
        <p:spPr>
          <a:xfrm>
            <a:off x="457200" y="1600200"/>
            <a:ext cx="8229600" cy="4648200"/>
          </a:xfrm>
        </p:spPr>
        <p:txBody>
          <a:bodyPr>
            <a:normAutofit fontScale="92500" lnSpcReduction="10000"/>
          </a:bodyPr>
          <a:lstStyle/>
          <a:p>
            <a:r>
              <a:rPr lang="en-US" dirty="0" smtClean="0"/>
              <a:t>Huge </a:t>
            </a:r>
            <a:r>
              <a:rPr lang="en-US" dirty="0"/>
              <a:t>difference between healthcare delivery in western countries and healthcare in India. </a:t>
            </a:r>
            <a:endParaRPr lang="en-US" dirty="0" smtClean="0"/>
          </a:p>
          <a:p>
            <a:pPr>
              <a:buNone/>
            </a:pPr>
            <a:endParaRPr lang="en-US" dirty="0" smtClean="0"/>
          </a:p>
          <a:p>
            <a:r>
              <a:rPr lang="en-US" dirty="0" smtClean="0"/>
              <a:t>Out </a:t>
            </a:r>
            <a:r>
              <a:rPr lang="en-US" dirty="0"/>
              <a:t>of all the standards, HL7 is most relevant for the data flow between healthcare entities. </a:t>
            </a:r>
            <a:endParaRPr lang="en-US" dirty="0" smtClean="0"/>
          </a:p>
          <a:p>
            <a:pPr>
              <a:buNone/>
            </a:pPr>
            <a:endParaRPr lang="en-US" dirty="0" smtClean="0"/>
          </a:p>
          <a:p>
            <a:r>
              <a:rPr lang="en-US" dirty="0" smtClean="0"/>
              <a:t>So </a:t>
            </a:r>
            <a:r>
              <a:rPr lang="en-US" dirty="0"/>
              <a:t>the HL7 standard for data exchange should be modified and made simpler so that it suits the needs and demands’ of the Indian healthcare </a:t>
            </a:r>
            <a:r>
              <a:rPr lang="en-US" dirty="0" smtClean="0"/>
              <a:t>industry.</a:t>
            </a:r>
            <a:endParaRPr lang="en-US" dirty="0"/>
          </a:p>
        </p:txBody>
      </p:sp>
      <p:pic>
        <p:nvPicPr>
          <p:cNvPr id="4" name="Picture 3" descr="images.jpg"/>
          <p:cNvPicPr>
            <a:picLocks noChangeAspect="1"/>
          </p:cNvPicPr>
          <p:nvPr/>
        </p:nvPicPr>
        <p:blipFill>
          <a:blip r:embed="rId2" cstate="print"/>
          <a:stretch>
            <a:fillRect/>
          </a:stretch>
        </p:blipFill>
        <p:spPr>
          <a:xfrm>
            <a:off x="7239000" y="6400800"/>
            <a:ext cx="1905000" cy="457200"/>
          </a:xfrm>
          <a:prstGeom prst="rect">
            <a:avLst/>
          </a:prstGeom>
        </p:spPr>
      </p:pic>
      <p:pic>
        <p:nvPicPr>
          <p:cNvPr id="5" name="Picture 4" descr="images.jpg"/>
          <p:cNvPicPr>
            <a:picLocks noChangeAspect="1"/>
          </p:cNvPicPr>
          <p:nvPr/>
        </p:nvPicPr>
        <p:blipFill>
          <a:blip r:embed="rId2" cstate="print"/>
          <a:stretch>
            <a:fillRect/>
          </a:stretch>
        </p:blipFill>
        <p:spPr>
          <a:xfrm>
            <a:off x="7315200" y="6477000"/>
            <a:ext cx="1828800" cy="381000"/>
          </a:xfrm>
          <a:prstGeom prst="rect">
            <a:avLst/>
          </a:prstGeom>
        </p:spPr>
      </p:pic>
      <p:pic>
        <p:nvPicPr>
          <p:cNvPr id="6" name="Picture 5" descr="images.jpg"/>
          <p:cNvPicPr>
            <a:picLocks noChangeAspect="1"/>
          </p:cNvPicPr>
          <p:nvPr/>
        </p:nvPicPr>
        <p:blipFill>
          <a:blip r:embed="rId2" cstate="print"/>
          <a:stretch>
            <a:fillRect/>
          </a:stretch>
        </p:blipFill>
        <p:spPr>
          <a:xfrm>
            <a:off x="7315200" y="6324600"/>
            <a:ext cx="1828800" cy="533400"/>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Vision</a:t>
            </a:r>
            <a:endParaRPr lang="en-US" dirty="0"/>
          </a:p>
        </p:txBody>
      </p:sp>
      <p:sp>
        <p:nvSpPr>
          <p:cNvPr id="3" name="Content Placeholder 2"/>
          <p:cNvSpPr>
            <a:spLocks noGrp="1"/>
          </p:cNvSpPr>
          <p:nvPr>
            <p:ph idx="1"/>
          </p:nvPr>
        </p:nvSpPr>
        <p:spPr/>
        <p:txBody>
          <a:bodyPr/>
          <a:lstStyle/>
          <a:p>
            <a:r>
              <a:rPr lang="en-US" dirty="0"/>
              <a:t>To modify the HL7 standard used in USA in accordance with the needs of Indian Healthcare in order to provide  accurate, timely, relevant information to physicians and other healthcare entities for rendering better care to patients.</a:t>
            </a:r>
          </a:p>
        </p:txBody>
      </p:sp>
      <p:pic>
        <p:nvPicPr>
          <p:cNvPr id="4" name="Picture 3" descr="images.jpg"/>
          <p:cNvPicPr>
            <a:picLocks noChangeAspect="1"/>
          </p:cNvPicPr>
          <p:nvPr/>
        </p:nvPicPr>
        <p:blipFill>
          <a:blip r:embed="rId2" cstate="print"/>
          <a:stretch>
            <a:fillRect/>
          </a:stretch>
        </p:blipFill>
        <p:spPr>
          <a:xfrm>
            <a:off x="7239000" y="6400800"/>
            <a:ext cx="1905000" cy="457200"/>
          </a:xfrm>
          <a:prstGeom prst="rect">
            <a:avLst/>
          </a:prstGeom>
        </p:spPr>
      </p:pic>
      <p:pic>
        <p:nvPicPr>
          <p:cNvPr id="5" name="Picture 4" descr="images.jpg"/>
          <p:cNvPicPr>
            <a:picLocks noChangeAspect="1"/>
          </p:cNvPicPr>
          <p:nvPr/>
        </p:nvPicPr>
        <p:blipFill>
          <a:blip r:embed="rId2" cstate="print"/>
          <a:stretch>
            <a:fillRect/>
          </a:stretch>
        </p:blipFill>
        <p:spPr>
          <a:xfrm>
            <a:off x="7315200" y="6477000"/>
            <a:ext cx="1828800" cy="381000"/>
          </a:xfrm>
          <a:prstGeom prst="rect">
            <a:avLst/>
          </a:prstGeom>
        </p:spPr>
      </p:pic>
      <p:pic>
        <p:nvPicPr>
          <p:cNvPr id="6" name="Picture 5" descr="images.jpg"/>
          <p:cNvPicPr>
            <a:picLocks noChangeAspect="1"/>
          </p:cNvPicPr>
          <p:nvPr/>
        </p:nvPicPr>
        <p:blipFill>
          <a:blip r:embed="rId2" cstate="print"/>
          <a:stretch>
            <a:fillRect/>
          </a:stretch>
        </p:blipFill>
        <p:spPr>
          <a:xfrm>
            <a:off x="7315200" y="6324600"/>
            <a:ext cx="1828800" cy="533400"/>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Objective</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     To enumerate ways of adapting HL7 in Indian healthcare context.</a:t>
            </a:r>
          </a:p>
          <a:p>
            <a:endParaRPr lang="en-US" dirty="0" smtClean="0"/>
          </a:p>
          <a:p>
            <a:pPr>
              <a:buNone/>
            </a:pPr>
            <a:r>
              <a:rPr lang="en-US" dirty="0" smtClean="0"/>
              <a:t>Specific  Objective</a:t>
            </a:r>
          </a:p>
          <a:p>
            <a:pPr lvl="0"/>
            <a:r>
              <a:rPr lang="en-US" dirty="0" smtClean="0"/>
              <a:t>To study the healthcare process in USA</a:t>
            </a:r>
          </a:p>
          <a:p>
            <a:pPr lvl="0"/>
            <a:r>
              <a:rPr lang="en-US" dirty="0" smtClean="0"/>
              <a:t>To study the Indian healthcare process</a:t>
            </a:r>
          </a:p>
          <a:p>
            <a:pPr lvl="0"/>
            <a:r>
              <a:rPr lang="en-US" dirty="0" smtClean="0"/>
              <a:t>To study how information exchanges takes place</a:t>
            </a:r>
          </a:p>
          <a:p>
            <a:pPr lvl="0"/>
            <a:r>
              <a:rPr lang="en-US" dirty="0" smtClean="0"/>
              <a:t>To compare the healthcare process between USA and India.</a:t>
            </a:r>
          </a:p>
          <a:p>
            <a:r>
              <a:rPr lang="en-US" dirty="0" smtClean="0"/>
              <a:t>To devise a simpler version of HL7</a:t>
            </a:r>
            <a:endParaRPr lang="en-US" dirty="0"/>
          </a:p>
        </p:txBody>
      </p:sp>
      <p:pic>
        <p:nvPicPr>
          <p:cNvPr id="4" name="Picture 3" descr="images.jpg"/>
          <p:cNvPicPr>
            <a:picLocks noChangeAspect="1"/>
          </p:cNvPicPr>
          <p:nvPr/>
        </p:nvPicPr>
        <p:blipFill>
          <a:blip r:embed="rId2" cstate="print"/>
          <a:stretch>
            <a:fillRect/>
          </a:stretch>
        </p:blipFill>
        <p:spPr>
          <a:xfrm>
            <a:off x="7239000" y="6400800"/>
            <a:ext cx="1905000" cy="457200"/>
          </a:xfrm>
          <a:prstGeom prst="rect">
            <a:avLst/>
          </a:prstGeom>
        </p:spPr>
      </p:pic>
      <p:pic>
        <p:nvPicPr>
          <p:cNvPr id="5" name="Picture 4" descr="images.jpg"/>
          <p:cNvPicPr>
            <a:picLocks noChangeAspect="1"/>
          </p:cNvPicPr>
          <p:nvPr/>
        </p:nvPicPr>
        <p:blipFill>
          <a:blip r:embed="rId2" cstate="print"/>
          <a:stretch>
            <a:fillRect/>
          </a:stretch>
        </p:blipFill>
        <p:spPr>
          <a:xfrm>
            <a:off x="7315200" y="6477000"/>
            <a:ext cx="1828800" cy="381000"/>
          </a:xfrm>
          <a:prstGeom prst="rect">
            <a:avLst/>
          </a:prstGeom>
        </p:spPr>
      </p:pic>
      <p:pic>
        <p:nvPicPr>
          <p:cNvPr id="6" name="Picture 5" descr="images.jpg"/>
          <p:cNvPicPr>
            <a:picLocks noChangeAspect="1"/>
          </p:cNvPicPr>
          <p:nvPr/>
        </p:nvPicPr>
        <p:blipFill>
          <a:blip r:embed="rId2" cstate="print"/>
          <a:stretch>
            <a:fillRect/>
          </a:stretch>
        </p:blipFill>
        <p:spPr>
          <a:xfrm>
            <a:off x="7315200" y="6324600"/>
            <a:ext cx="1828800" cy="533400"/>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dirty="0" smtClean="0"/>
              <a:t>Assumptions</a:t>
            </a:r>
            <a:endParaRPr lang="en-US" dirty="0"/>
          </a:p>
        </p:txBody>
      </p:sp>
      <p:sp>
        <p:nvSpPr>
          <p:cNvPr id="3" name="Content Placeholder 2"/>
          <p:cNvSpPr>
            <a:spLocks noGrp="1"/>
          </p:cNvSpPr>
          <p:nvPr>
            <p:ph idx="1"/>
          </p:nvPr>
        </p:nvSpPr>
        <p:spPr>
          <a:xfrm>
            <a:off x="533400" y="2332037"/>
            <a:ext cx="8229600" cy="4525963"/>
          </a:xfrm>
        </p:spPr>
        <p:txBody>
          <a:bodyPr/>
          <a:lstStyle/>
          <a:p>
            <a:pPr>
              <a:buNone/>
            </a:pPr>
            <a:r>
              <a:rPr lang="en-US" dirty="0" smtClean="0"/>
              <a:t>    It is assumed that all the HL7 specifications are being met in making a futuristic HL7 model and HL7 is being used in a rudiment stage in India.</a:t>
            </a:r>
            <a:endParaRPr lang="en-US" dirty="0"/>
          </a:p>
        </p:txBody>
      </p:sp>
      <p:pic>
        <p:nvPicPr>
          <p:cNvPr id="4" name="Picture 3" descr="images.jpg"/>
          <p:cNvPicPr>
            <a:picLocks noChangeAspect="1"/>
          </p:cNvPicPr>
          <p:nvPr/>
        </p:nvPicPr>
        <p:blipFill>
          <a:blip r:embed="rId2" cstate="print"/>
          <a:stretch>
            <a:fillRect/>
          </a:stretch>
        </p:blipFill>
        <p:spPr>
          <a:xfrm>
            <a:off x="7239000" y="6400800"/>
            <a:ext cx="1905000" cy="457200"/>
          </a:xfrm>
          <a:prstGeom prst="rect">
            <a:avLst/>
          </a:prstGeom>
        </p:spPr>
      </p:pic>
      <p:pic>
        <p:nvPicPr>
          <p:cNvPr id="5" name="Picture 4" descr="images.jpg"/>
          <p:cNvPicPr>
            <a:picLocks noChangeAspect="1"/>
          </p:cNvPicPr>
          <p:nvPr/>
        </p:nvPicPr>
        <p:blipFill>
          <a:blip r:embed="rId2" cstate="print"/>
          <a:stretch>
            <a:fillRect/>
          </a:stretch>
        </p:blipFill>
        <p:spPr>
          <a:xfrm>
            <a:off x="7315200" y="6477000"/>
            <a:ext cx="1828800" cy="381000"/>
          </a:xfrm>
          <a:prstGeom prst="rect">
            <a:avLst/>
          </a:prstGeom>
        </p:spPr>
      </p:pic>
      <p:pic>
        <p:nvPicPr>
          <p:cNvPr id="6" name="Picture 5" descr="images.jpg"/>
          <p:cNvPicPr>
            <a:picLocks noChangeAspect="1"/>
          </p:cNvPicPr>
          <p:nvPr/>
        </p:nvPicPr>
        <p:blipFill>
          <a:blip r:embed="rId2" cstate="print"/>
          <a:stretch>
            <a:fillRect/>
          </a:stretch>
        </p:blipFill>
        <p:spPr>
          <a:xfrm>
            <a:off x="7315200" y="6324600"/>
            <a:ext cx="1828800" cy="533400"/>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Limitations</a:t>
            </a:r>
            <a:endParaRPr lang="en-US" dirty="0"/>
          </a:p>
        </p:txBody>
      </p:sp>
      <p:sp>
        <p:nvSpPr>
          <p:cNvPr id="3" name="Content Placeholder 2"/>
          <p:cNvSpPr>
            <a:spLocks noGrp="1"/>
          </p:cNvSpPr>
          <p:nvPr>
            <p:ph idx="1"/>
          </p:nvPr>
        </p:nvSpPr>
        <p:spPr/>
        <p:txBody>
          <a:bodyPr/>
          <a:lstStyle/>
          <a:p>
            <a:r>
              <a:rPr lang="en-US" dirty="0" smtClean="0"/>
              <a:t>As it is a purely qualitative study and the concept of HL7 is quite new in India, there is limited quantitative data available on HL7. </a:t>
            </a:r>
          </a:p>
          <a:p>
            <a:pPr>
              <a:buNone/>
            </a:pPr>
            <a:endParaRPr lang="en-US" dirty="0" smtClean="0"/>
          </a:p>
          <a:p>
            <a:r>
              <a:rPr lang="en-US" dirty="0" smtClean="0"/>
              <a:t> The study aims to propose a future implemented model of HL7 in India, so the practical problems post-implementation is uncertain.</a:t>
            </a:r>
            <a:endParaRPr lang="en-US" dirty="0"/>
          </a:p>
        </p:txBody>
      </p:sp>
      <p:pic>
        <p:nvPicPr>
          <p:cNvPr id="4" name="Picture 3" descr="images.jpg"/>
          <p:cNvPicPr>
            <a:picLocks noChangeAspect="1"/>
          </p:cNvPicPr>
          <p:nvPr/>
        </p:nvPicPr>
        <p:blipFill>
          <a:blip r:embed="rId2" cstate="print"/>
          <a:stretch>
            <a:fillRect/>
          </a:stretch>
        </p:blipFill>
        <p:spPr>
          <a:xfrm>
            <a:off x="7239000" y="6400800"/>
            <a:ext cx="1905000" cy="457200"/>
          </a:xfrm>
          <a:prstGeom prst="rect">
            <a:avLst/>
          </a:prstGeom>
        </p:spPr>
      </p:pic>
      <p:pic>
        <p:nvPicPr>
          <p:cNvPr id="5" name="Picture 4" descr="images.jpg"/>
          <p:cNvPicPr>
            <a:picLocks noChangeAspect="1"/>
          </p:cNvPicPr>
          <p:nvPr/>
        </p:nvPicPr>
        <p:blipFill>
          <a:blip r:embed="rId2" cstate="print"/>
          <a:stretch>
            <a:fillRect/>
          </a:stretch>
        </p:blipFill>
        <p:spPr>
          <a:xfrm>
            <a:off x="7315200" y="6477000"/>
            <a:ext cx="1828800" cy="381000"/>
          </a:xfrm>
          <a:prstGeom prst="rect">
            <a:avLst/>
          </a:prstGeom>
        </p:spPr>
      </p:pic>
      <p:pic>
        <p:nvPicPr>
          <p:cNvPr id="6" name="Picture 5" descr="images.jpg"/>
          <p:cNvPicPr>
            <a:picLocks noChangeAspect="1"/>
          </p:cNvPicPr>
          <p:nvPr/>
        </p:nvPicPr>
        <p:blipFill>
          <a:blip r:embed="rId2" cstate="print"/>
          <a:stretch>
            <a:fillRect/>
          </a:stretch>
        </p:blipFill>
        <p:spPr>
          <a:xfrm>
            <a:off x="7315200" y="6324600"/>
            <a:ext cx="1828800" cy="533400"/>
          </a:xfrm>
          <a:prstGeom prst="rect">
            <a:avLst/>
          </a:prstGeo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Equity">
      <a:dk1>
        <a:sysClr val="windowText" lastClr="008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981</TotalTime>
  <Words>1169</Words>
  <Application>Microsoft Office PowerPoint</Application>
  <PresentationFormat>On-screen Show (4:3)</PresentationFormat>
  <Paragraphs>223</Paragraphs>
  <Slides>34</Slides>
  <Notes>0</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Module</vt:lpstr>
      <vt:lpstr>Dissertation  in  Siemens Information Systems Limited(SISL), Kolkata</vt:lpstr>
      <vt:lpstr>Contents</vt:lpstr>
      <vt:lpstr>Introduction (About Siemens)</vt:lpstr>
      <vt:lpstr>IT solutions for healthcare </vt:lpstr>
      <vt:lpstr>Need of the Study</vt:lpstr>
      <vt:lpstr>Vision</vt:lpstr>
      <vt:lpstr>General Objective</vt:lpstr>
      <vt:lpstr>Assumptions</vt:lpstr>
      <vt:lpstr>Limitations</vt:lpstr>
      <vt:lpstr>Health Level 7 (HL7)</vt:lpstr>
      <vt:lpstr>HL7 Versions</vt:lpstr>
      <vt:lpstr>Interoperability</vt:lpstr>
      <vt:lpstr>Slide 13</vt:lpstr>
      <vt:lpstr>Privacy &amp; Security of HIE</vt:lpstr>
      <vt:lpstr>Solutions</vt:lpstr>
      <vt:lpstr>Process of data exchange in USA </vt:lpstr>
      <vt:lpstr> </vt:lpstr>
      <vt:lpstr>Where HL7 protocols are used at present</vt:lpstr>
      <vt:lpstr>Where HL7 can be applied In FUTURE</vt:lpstr>
      <vt:lpstr>HL7 Adoption in India</vt:lpstr>
      <vt:lpstr>IHL7(Indian Health Level 7)</vt:lpstr>
      <vt:lpstr>RESULTS (Gap Analysis)</vt:lpstr>
      <vt:lpstr>HL7 Challenges</vt:lpstr>
      <vt:lpstr>Recommendations</vt:lpstr>
      <vt:lpstr>CASE STUDY</vt:lpstr>
      <vt:lpstr>Background</vt:lpstr>
      <vt:lpstr>Methodology</vt:lpstr>
      <vt:lpstr>Results</vt:lpstr>
      <vt:lpstr>Slide 29</vt:lpstr>
      <vt:lpstr>Slide 30</vt:lpstr>
      <vt:lpstr>Slide 31</vt:lpstr>
      <vt:lpstr>Slide 32</vt:lpstr>
      <vt:lpstr>References</vt:lpstr>
      <vt:lpstr>Slide 34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Dissertation  in  Siemens Information Systems Limited(SISL), Kolkata</dc:title>
  <dc:creator>iihmr</dc:creator>
  <cp:lastModifiedBy>iihmr</cp:lastModifiedBy>
  <cp:revision>160</cp:revision>
  <dcterms:created xsi:type="dcterms:W3CDTF">2012-05-01T02:43:25Z</dcterms:created>
  <dcterms:modified xsi:type="dcterms:W3CDTF">2012-05-04T03:18:20Z</dcterms:modified>
</cp:coreProperties>
</file>