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4"/>
  </p:notesMasterIdLst>
  <p:sldIdLst>
    <p:sldId id="256" r:id="rId2"/>
    <p:sldId id="257" r:id="rId3"/>
    <p:sldId id="268" r:id="rId4"/>
    <p:sldId id="277" r:id="rId5"/>
    <p:sldId id="265" r:id="rId6"/>
    <p:sldId id="273" r:id="rId7"/>
    <p:sldId id="258" r:id="rId8"/>
    <p:sldId id="272" r:id="rId9"/>
    <p:sldId id="270" r:id="rId10"/>
    <p:sldId id="276" r:id="rId11"/>
    <p:sldId id="259" r:id="rId12"/>
    <p:sldId id="260" r:id="rId13"/>
    <p:sldId id="261" r:id="rId14"/>
    <p:sldId id="266" r:id="rId15"/>
    <p:sldId id="267" r:id="rId16"/>
    <p:sldId id="269" r:id="rId17"/>
    <p:sldId id="262" r:id="rId18"/>
    <p:sldId id="263" r:id="rId19"/>
    <p:sldId id="275" r:id="rId20"/>
    <p:sldId id="274" r:id="rId21"/>
    <p:sldId id="271" r:id="rId22"/>
    <p:sldId id="264"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CFCCAE4-3130-4F0E-AC46-BEBF219C3F74}" type="datetimeFigureOut">
              <a:rPr lang="en-US" smtClean="0"/>
              <a:pPr/>
              <a:t>5/19/2012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12A167D-366F-4559-A6A0-C3A00C9A434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68C581F-5356-42C0-81E6-E071FDEAD551}" type="slidenum">
              <a:rPr lang="en-US" smtClean="0"/>
              <a:pPr/>
              <a:t>19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E5E56C4E-3422-424F-A5CA-2D1C0703A836}" type="datetimeFigureOut">
              <a:rPr lang="en-US" smtClean="0"/>
              <a:pPr/>
              <a:t>5/19/2012</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9E5B66C1-9773-4952-B644-3AFBBBD58A64}"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5E56C4E-3422-424F-A5CA-2D1C0703A836}" type="datetimeFigureOut">
              <a:rPr lang="en-US" smtClean="0"/>
              <a:pPr/>
              <a:t>5/19/2012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5B66C1-9773-4952-B644-3AFBBBD58A6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E5E56C4E-3422-424F-A5CA-2D1C0703A836}" type="datetimeFigureOut">
              <a:rPr lang="en-US" smtClean="0"/>
              <a:pPr/>
              <a:t>5/19/2012</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9E5B66C1-9773-4952-B644-3AFBBBD58A64}"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E5E56C4E-3422-424F-A5CA-2D1C0703A836}" type="datetimeFigureOut">
              <a:rPr lang="en-US" smtClean="0"/>
              <a:pPr/>
              <a:t>5/19/2012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9E5B66C1-9773-4952-B644-3AFBBBD58A64}"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E5E56C4E-3422-424F-A5CA-2D1C0703A836}" type="datetimeFigureOut">
              <a:rPr lang="en-US" smtClean="0"/>
              <a:pPr/>
              <a:t>5/19/2012</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9E5B66C1-9773-4952-B644-3AFBBBD58A64}"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E5E56C4E-3422-424F-A5CA-2D1C0703A836}" type="datetimeFigureOut">
              <a:rPr lang="en-US" smtClean="0"/>
              <a:pPr/>
              <a:t>5/19/2012</a:t>
            </a:fld>
            <a:endParaRPr lang="en-US"/>
          </a:p>
        </p:txBody>
      </p:sp>
      <p:sp>
        <p:nvSpPr>
          <p:cNvPr id="10" name="Slide Number Placeholder 9"/>
          <p:cNvSpPr>
            <a:spLocks noGrp="1"/>
          </p:cNvSpPr>
          <p:nvPr>
            <p:ph type="sldNum" sz="quarter" idx="16"/>
          </p:nvPr>
        </p:nvSpPr>
        <p:spPr/>
        <p:txBody>
          <a:bodyPr rtlCol="0"/>
          <a:lstStyle/>
          <a:p>
            <a:fld id="{9E5B66C1-9773-4952-B644-3AFBBBD58A64}"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E5E56C4E-3422-424F-A5CA-2D1C0703A836}" type="datetimeFigureOut">
              <a:rPr lang="en-US" smtClean="0"/>
              <a:pPr/>
              <a:t>5/19/2012</a:t>
            </a:fld>
            <a:endParaRPr lang="en-US"/>
          </a:p>
        </p:txBody>
      </p:sp>
      <p:sp>
        <p:nvSpPr>
          <p:cNvPr id="12" name="Slide Number Placeholder 11"/>
          <p:cNvSpPr>
            <a:spLocks noGrp="1"/>
          </p:cNvSpPr>
          <p:nvPr>
            <p:ph type="sldNum" sz="quarter" idx="16"/>
          </p:nvPr>
        </p:nvSpPr>
        <p:spPr/>
        <p:txBody>
          <a:bodyPr rtlCol="0"/>
          <a:lstStyle/>
          <a:p>
            <a:fld id="{9E5B66C1-9773-4952-B644-3AFBBBD58A64}"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5E56C4E-3422-424F-A5CA-2D1C0703A836}" type="datetimeFigureOut">
              <a:rPr lang="en-US" smtClean="0"/>
              <a:pPr/>
              <a:t>5/19/2012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9E5B66C1-9773-4952-B644-3AFBBBD58A6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E56C4E-3422-424F-A5CA-2D1C0703A836}" type="datetimeFigureOut">
              <a:rPr lang="en-US" smtClean="0"/>
              <a:pPr/>
              <a:t>5/19/2012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9E5B66C1-9773-4952-B644-3AFBBBD58A6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E5E56C4E-3422-424F-A5CA-2D1C0703A836}" type="datetimeFigureOut">
              <a:rPr lang="en-US" smtClean="0"/>
              <a:pPr/>
              <a:t>5/19/2012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9E5B66C1-9773-4952-B644-3AFBBBD58A64}"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E5E56C4E-3422-424F-A5CA-2D1C0703A836}" type="datetimeFigureOut">
              <a:rPr lang="en-US" smtClean="0"/>
              <a:pPr/>
              <a:t>5/19/2012</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9E5B66C1-9773-4952-B644-3AFBBBD58A64}"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E5E56C4E-3422-424F-A5CA-2D1C0703A836}" type="datetimeFigureOut">
              <a:rPr lang="en-US" smtClean="0"/>
              <a:pPr/>
              <a:t>5/19/2012</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9E5B66C1-9773-4952-B644-3AFBBBD58A6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7.jpeg"/><Relationship Id="rId7"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image" Target="../media/image4.jpeg"/><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95400"/>
            <a:ext cx="7772400" cy="4191000"/>
          </a:xfrm>
        </p:spPr>
        <p:txBody>
          <a:bodyPr>
            <a:normAutofit/>
          </a:bodyPr>
          <a:lstStyle/>
          <a:p>
            <a:pPr algn="ctr"/>
            <a:r>
              <a:rPr lang="en-US" sz="2800" b="1" dirty="0" smtClean="0">
                <a:solidFill>
                  <a:schemeClr val="bg1"/>
                </a:solidFill>
                <a:latin typeface="Times" pitchFamily="18" charset="0"/>
              </a:rPr>
              <a:t>Dissertation Report</a:t>
            </a:r>
            <a:r>
              <a:rPr lang="en-US" sz="2200" b="1" dirty="0" smtClean="0">
                <a:solidFill>
                  <a:schemeClr val="bg1"/>
                </a:solidFill>
                <a:latin typeface="Times" pitchFamily="18" charset="0"/>
              </a:rPr>
              <a:t/>
            </a:r>
            <a:br>
              <a:rPr lang="en-US" sz="2200" b="1" dirty="0" smtClean="0">
                <a:solidFill>
                  <a:schemeClr val="bg1"/>
                </a:solidFill>
                <a:latin typeface="Times" pitchFamily="18" charset="0"/>
              </a:rPr>
            </a:br>
            <a:r>
              <a:rPr lang="en-US" sz="2200" b="1" dirty="0" smtClean="0">
                <a:solidFill>
                  <a:schemeClr val="bg1"/>
                </a:solidFill>
                <a:latin typeface="Times" pitchFamily="18" charset="0"/>
              </a:rPr>
              <a:t>      </a:t>
            </a:r>
            <a:br>
              <a:rPr lang="en-US" sz="2200" b="1" dirty="0" smtClean="0">
                <a:solidFill>
                  <a:schemeClr val="bg1"/>
                </a:solidFill>
                <a:latin typeface="Times" pitchFamily="18" charset="0"/>
              </a:rPr>
            </a:br>
            <a:r>
              <a:rPr lang="en-US" sz="2200" b="1" dirty="0" smtClean="0">
                <a:solidFill>
                  <a:schemeClr val="accent1">
                    <a:lumMod val="20000"/>
                    <a:lumOff val="80000"/>
                  </a:schemeClr>
                </a:solidFill>
                <a:latin typeface="Times" pitchFamily="18" charset="0"/>
              </a:rPr>
              <a:t>A qualitative study, to assess the reasons for initiation and continuation of tobacco use, among 15 years and above in a selected Village of </a:t>
            </a:r>
            <a:r>
              <a:rPr lang="en-US" sz="2200" b="1" dirty="0" err="1" smtClean="0">
                <a:solidFill>
                  <a:schemeClr val="accent1">
                    <a:lumMod val="20000"/>
                    <a:lumOff val="80000"/>
                  </a:schemeClr>
                </a:solidFill>
                <a:latin typeface="Times" pitchFamily="18" charset="0"/>
              </a:rPr>
              <a:t>Ballabgarh</a:t>
            </a:r>
            <a:r>
              <a:rPr lang="en-US" sz="2200" b="1" dirty="0" smtClean="0">
                <a:solidFill>
                  <a:schemeClr val="accent1">
                    <a:lumMod val="20000"/>
                    <a:lumOff val="80000"/>
                  </a:schemeClr>
                </a:solidFill>
                <a:latin typeface="Times" pitchFamily="18" charset="0"/>
              </a:rPr>
              <a:t>.</a:t>
            </a:r>
            <a:r>
              <a:rPr lang="en-US" sz="4000" b="1" dirty="0" smtClean="0">
                <a:solidFill>
                  <a:schemeClr val="bg1"/>
                </a:solidFill>
                <a:latin typeface="Times" pitchFamily="18" charset="0"/>
              </a:rPr>
              <a:t/>
            </a:r>
            <a:br>
              <a:rPr lang="en-US" sz="4000" b="1" dirty="0" smtClean="0">
                <a:solidFill>
                  <a:schemeClr val="bg1"/>
                </a:solidFill>
                <a:latin typeface="Times" pitchFamily="18" charset="0"/>
              </a:rPr>
            </a:br>
            <a:r>
              <a:rPr lang="en-US" sz="4000" b="1" dirty="0" smtClean="0">
                <a:solidFill>
                  <a:schemeClr val="bg1"/>
                </a:solidFill>
                <a:latin typeface="Times" pitchFamily="18" charset="0"/>
              </a:rPr>
              <a:t/>
            </a:r>
            <a:br>
              <a:rPr lang="en-US" sz="4000" b="1" dirty="0" smtClean="0">
                <a:solidFill>
                  <a:schemeClr val="bg1"/>
                </a:solidFill>
                <a:latin typeface="Times" pitchFamily="18" charset="0"/>
              </a:rPr>
            </a:br>
            <a:endParaRPr lang="en-US" sz="4000" b="1" dirty="0">
              <a:solidFill>
                <a:schemeClr val="bg1"/>
              </a:solidFill>
              <a:latin typeface="Times" pitchFamily="18" charset="0"/>
            </a:endParaRPr>
          </a:p>
        </p:txBody>
      </p:sp>
      <p:sp>
        <p:nvSpPr>
          <p:cNvPr id="3" name="Subtitle 2"/>
          <p:cNvSpPr>
            <a:spLocks noGrp="1"/>
          </p:cNvSpPr>
          <p:nvPr>
            <p:ph type="subTitle" idx="1"/>
          </p:nvPr>
        </p:nvSpPr>
        <p:spPr>
          <a:xfrm>
            <a:off x="5181600" y="4419600"/>
            <a:ext cx="3200400" cy="1600200"/>
          </a:xfrm>
        </p:spPr>
        <p:txBody>
          <a:bodyPr>
            <a:normAutofit fontScale="77500" lnSpcReduction="20000"/>
          </a:bodyPr>
          <a:lstStyle/>
          <a:p>
            <a:r>
              <a:rPr lang="en-US" sz="2200" b="1" dirty="0" smtClean="0">
                <a:solidFill>
                  <a:schemeClr val="bg1"/>
                </a:solidFill>
                <a:latin typeface="Times" pitchFamily="18" charset="0"/>
              </a:rPr>
              <a:t>Under Guidance of:</a:t>
            </a:r>
          </a:p>
          <a:p>
            <a:r>
              <a:rPr lang="en-US" sz="2200" b="1" dirty="0" smtClean="0">
                <a:solidFill>
                  <a:schemeClr val="bg1"/>
                </a:solidFill>
                <a:latin typeface="Times" pitchFamily="18" charset="0"/>
              </a:rPr>
              <a:t>Dr. </a:t>
            </a:r>
            <a:r>
              <a:rPr lang="en-US" sz="2200" b="1" dirty="0" err="1" smtClean="0">
                <a:solidFill>
                  <a:schemeClr val="bg1"/>
                </a:solidFill>
                <a:latin typeface="Times" pitchFamily="18" charset="0"/>
              </a:rPr>
              <a:t>Dharmesh</a:t>
            </a:r>
            <a:r>
              <a:rPr lang="en-US" sz="2200" b="1" dirty="0" smtClean="0">
                <a:solidFill>
                  <a:schemeClr val="bg1"/>
                </a:solidFill>
                <a:latin typeface="Times" pitchFamily="18" charset="0"/>
              </a:rPr>
              <a:t> </a:t>
            </a:r>
            <a:r>
              <a:rPr lang="en-US" sz="2200" b="1" dirty="0" err="1" smtClean="0">
                <a:solidFill>
                  <a:schemeClr val="bg1"/>
                </a:solidFill>
                <a:latin typeface="Times" pitchFamily="18" charset="0"/>
              </a:rPr>
              <a:t>Lal</a:t>
            </a:r>
            <a:endParaRPr lang="en-US" sz="2200" b="1" dirty="0" smtClean="0">
              <a:solidFill>
                <a:schemeClr val="bg1"/>
              </a:solidFill>
              <a:latin typeface="Times" pitchFamily="18" charset="0"/>
            </a:endParaRPr>
          </a:p>
          <a:p>
            <a:endParaRPr lang="en-US" sz="2200" b="1" dirty="0" smtClean="0">
              <a:solidFill>
                <a:schemeClr val="bg1"/>
              </a:solidFill>
              <a:latin typeface="Times" pitchFamily="18" charset="0"/>
            </a:endParaRPr>
          </a:p>
          <a:p>
            <a:r>
              <a:rPr lang="en-US" sz="2200" b="1" dirty="0" smtClean="0">
                <a:solidFill>
                  <a:schemeClr val="bg1"/>
                </a:solidFill>
                <a:latin typeface="Times" pitchFamily="18" charset="0"/>
              </a:rPr>
              <a:t>Dr. </a:t>
            </a:r>
            <a:r>
              <a:rPr lang="en-US" sz="2200" b="1" dirty="0" err="1" smtClean="0">
                <a:solidFill>
                  <a:schemeClr val="bg1"/>
                </a:solidFill>
                <a:latin typeface="Times" pitchFamily="18" charset="0"/>
              </a:rPr>
              <a:t>Priyanka</a:t>
            </a:r>
            <a:r>
              <a:rPr lang="en-US" sz="2200" b="1" dirty="0" smtClean="0">
                <a:solidFill>
                  <a:schemeClr val="bg1"/>
                </a:solidFill>
                <a:latin typeface="Times" pitchFamily="18" charset="0"/>
              </a:rPr>
              <a:t> </a:t>
            </a:r>
            <a:r>
              <a:rPr lang="en-US" sz="2200" b="1" dirty="0" err="1" smtClean="0">
                <a:solidFill>
                  <a:schemeClr val="bg1"/>
                </a:solidFill>
                <a:latin typeface="Times" pitchFamily="18" charset="0"/>
              </a:rPr>
              <a:t>Kardam</a:t>
            </a:r>
            <a:endParaRPr lang="en-US" sz="2200" b="1" dirty="0" smtClean="0">
              <a:solidFill>
                <a:schemeClr val="bg1"/>
              </a:solidFill>
              <a:latin typeface="Times" pitchFamily="18" charset="0"/>
            </a:endParaRPr>
          </a:p>
          <a:p>
            <a:r>
              <a:rPr lang="en-US" sz="2200" b="1" dirty="0" smtClean="0">
                <a:solidFill>
                  <a:schemeClr val="bg1"/>
                </a:solidFill>
                <a:latin typeface="Times" pitchFamily="18" charset="0"/>
              </a:rPr>
              <a:t>PG/10/031 </a:t>
            </a:r>
          </a:p>
          <a:p>
            <a:endParaRPr lang="en-US" sz="2200" b="1" dirty="0" smtClean="0">
              <a:solidFill>
                <a:schemeClr val="bg1"/>
              </a:solidFill>
              <a:latin typeface="Times" pitchFamily="18" charset="0"/>
            </a:endParaRPr>
          </a:p>
        </p:txBody>
      </p:sp>
      <p:pic>
        <p:nvPicPr>
          <p:cNvPr id="4" name="Picture 3" descr="C:\Documents and Settings\Admin\My Documents\Downloads\ccmlogo.jpg"/>
          <p:cNvPicPr>
            <a:picLocks noChangeAspect="1" noChangeArrowheads="1"/>
          </p:cNvPicPr>
          <p:nvPr/>
        </p:nvPicPr>
        <p:blipFill>
          <a:blip r:embed="rId2" cstate="print"/>
          <a:srcRect/>
          <a:stretch>
            <a:fillRect/>
          </a:stretch>
        </p:blipFill>
        <p:spPr bwMode="auto">
          <a:xfrm>
            <a:off x="6934200" y="457200"/>
            <a:ext cx="1524000" cy="1295400"/>
          </a:xfrm>
          <a:prstGeom prst="rect">
            <a:avLst/>
          </a:prstGeom>
          <a:noFill/>
        </p:spPr>
      </p:pic>
      <p:pic>
        <p:nvPicPr>
          <p:cNvPr id="5" name="Picture 73" descr="AIIMSLOGO3"/>
          <p:cNvPicPr>
            <a:picLocks noChangeAspect="1" noChangeArrowheads="1"/>
          </p:cNvPicPr>
          <p:nvPr/>
        </p:nvPicPr>
        <p:blipFill>
          <a:blip r:embed="rId3" cstate="print"/>
          <a:srcRect/>
          <a:stretch>
            <a:fillRect/>
          </a:stretch>
        </p:blipFill>
        <p:spPr bwMode="auto">
          <a:xfrm>
            <a:off x="457200" y="457200"/>
            <a:ext cx="1600200" cy="1295400"/>
          </a:xfrm>
          <a:prstGeom prst="rect">
            <a:avLst/>
          </a:prstGeom>
          <a:noFill/>
        </p:spPr>
      </p:pic>
      <p:pic>
        <p:nvPicPr>
          <p:cNvPr id="1026" name="Picture 2" descr="C:\Documents and Settings\Admin\Desktop\dissertation\aiimsstory.jpg"/>
          <p:cNvPicPr>
            <a:picLocks noChangeAspect="1" noChangeArrowheads="1"/>
          </p:cNvPicPr>
          <p:nvPr/>
        </p:nvPicPr>
        <p:blipFill>
          <a:blip r:embed="rId4" cstate="print"/>
          <a:srcRect/>
          <a:stretch>
            <a:fillRect/>
          </a:stretch>
        </p:blipFill>
        <p:spPr bwMode="auto">
          <a:xfrm>
            <a:off x="2209800" y="457200"/>
            <a:ext cx="4572000" cy="1295400"/>
          </a:xfrm>
          <a:prstGeom prst="rect">
            <a:avLst/>
          </a:prstGeom>
          <a:noFill/>
        </p:spPr>
      </p:pic>
      <p:pic>
        <p:nvPicPr>
          <p:cNvPr id="9" name="Picture 8" descr="iihmr logo.jpg"/>
          <p:cNvPicPr>
            <a:picLocks noChangeAspect="1"/>
          </p:cNvPicPr>
          <p:nvPr/>
        </p:nvPicPr>
        <p:blipFill>
          <a:blip r:embed="rId5" cstate="print"/>
          <a:stretch>
            <a:fillRect/>
          </a:stretch>
        </p:blipFill>
        <p:spPr>
          <a:xfrm>
            <a:off x="8382000" y="5791200"/>
            <a:ext cx="571500" cy="88582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chemeClr val="tx1"/>
                </a:solidFill>
                <a:latin typeface="Times" pitchFamily="18" charset="0"/>
              </a:rPr>
              <a:t>Review of Literature</a:t>
            </a:r>
            <a:endParaRPr lang="en-US" sz="3600" dirty="0"/>
          </a:p>
        </p:txBody>
      </p:sp>
      <p:sp>
        <p:nvSpPr>
          <p:cNvPr id="3" name="Content Placeholder 2"/>
          <p:cNvSpPr>
            <a:spLocks noGrp="1"/>
          </p:cNvSpPr>
          <p:nvPr>
            <p:ph sz="quarter" idx="1"/>
          </p:nvPr>
        </p:nvSpPr>
        <p:spPr/>
        <p:txBody>
          <a:bodyPr>
            <a:normAutofit/>
          </a:bodyPr>
          <a:lstStyle/>
          <a:p>
            <a:pPr algn="just"/>
            <a:r>
              <a:rPr lang="en-US" sz="2400" dirty="0" smtClean="0">
                <a:latin typeface="Times" pitchFamily="18" charset="0"/>
              </a:rPr>
              <a:t>Factors in the environment that potentially influence initiation and maintenance of smoking by adolescents have been the focus of many investigations since early studies demonstrated the importance of peer and parental smoking as risk </a:t>
            </a:r>
            <a:r>
              <a:rPr lang="en-US" sz="2400" dirty="0" smtClean="0">
                <a:latin typeface="Times" pitchFamily="18" charset="0"/>
              </a:rPr>
              <a:t>factors.</a:t>
            </a:r>
          </a:p>
          <a:p>
            <a:pPr algn="just"/>
            <a:endParaRPr lang="en-US" sz="2400" dirty="0" smtClean="0">
              <a:latin typeface="Times" pitchFamily="18" charset="0"/>
            </a:endParaRPr>
          </a:p>
          <a:p>
            <a:pPr algn="just" fontAlgn="t"/>
            <a:r>
              <a:rPr lang="en-US" sz="2400" dirty="0" smtClean="0">
                <a:latin typeface="Times" pitchFamily="18" charset="0"/>
              </a:rPr>
              <a:t>It has been repeatedly demonstrated that stress, measured in a variety of ways, is associated with initiation to smoking and with maintenance of the behavior. However, the belief that smokeless tobacco has a protective effect on teeth and is a pain killer is widely prevalent in many parts of rural India</a:t>
            </a:r>
            <a:r>
              <a:rPr lang="en-US" sz="2400" dirty="0" smtClean="0">
                <a:latin typeface="Times" pitchFamily="18" charset="0"/>
              </a:rPr>
              <a:t>.</a:t>
            </a:r>
            <a:endParaRPr lang="en-US" sz="2400" dirty="0" smtClean="0">
              <a:latin typeface="Times" pitchFamily="18" charset="0"/>
            </a:endParaRPr>
          </a:p>
          <a:p>
            <a:pPr>
              <a:buNone/>
            </a:pPr>
            <a:endParaRPr lang="en-US" sz="2400" dirty="0" smtClean="0"/>
          </a:p>
          <a:p>
            <a:pPr algn="just"/>
            <a:endParaRPr lang="en-US" sz="2400" dirty="0">
              <a:latin typeface="Times"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chemeClr val="tx1"/>
                </a:solidFill>
                <a:latin typeface="Times" pitchFamily="18" charset="0"/>
              </a:rPr>
              <a:t>Objectives</a:t>
            </a:r>
            <a:endParaRPr lang="en-US" sz="3600" b="1" dirty="0">
              <a:solidFill>
                <a:schemeClr val="tx1"/>
              </a:solidFill>
              <a:latin typeface="Times" pitchFamily="18" charset="0"/>
            </a:endParaRPr>
          </a:p>
        </p:txBody>
      </p:sp>
      <p:sp>
        <p:nvSpPr>
          <p:cNvPr id="3" name="Content Placeholder 2"/>
          <p:cNvSpPr>
            <a:spLocks noGrp="1"/>
          </p:cNvSpPr>
          <p:nvPr>
            <p:ph sz="quarter" idx="1"/>
          </p:nvPr>
        </p:nvSpPr>
        <p:spPr/>
        <p:txBody>
          <a:bodyPr>
            <a:normAutofit lnSpcReduction="10000"/>
          </a:bodyPr>
          <a:lstStyle/>
          <a:p>
            <a:pPr lvl="0" algn="just"/>
            <a:r>
              <a:rPr lang="en-US" sz="2600" dirty="0" smtClean="0">
                <a:latin typeface="Times" pitchFamily="18" charset="0"/>
              </a:rPr>
              <a:t>To assess the reasons for initiation of tobacco use.</a:t>
            </a:r>
          </a:p>
          <a:p>
            <a:pPr lvl="0" algn="just"/>
            <a:r>
              <a:rPr lang="en-US" sz="2600" dirty="0" smtClean="0">
                <a:latin typeface="Times" pitchFamily="18" charset="0"/>
              </a:rPr>
              <a:t>To assess the reasons for continuation of tobacco use, among 15 years and above in selected village of </a:t>
            </a:r>
            <a:r>
              <a:rPr lang="en-US" sz="2600" dirty="0" err="1" smtClean="0">
                <a:latin typeface="Times" pitchFamily="18" charset="0"/>
              </a:rPr>
              <a:t>Ballabgarh</a:t>
            </a:r>
            <a:r>
              <a:rPr lang="en-US" sz="2600" dirty="0" smtClean="0">
                <a:latin typeface="Times" pitchFamily="18" charset="0"/>
              </a:rPr>
              <a:t>.</a:t>
            </a:r>
          </a:p>
          <a:p>
            <a:pPr lvl="0" algn="just">
              <a:buNone/>
            </a:pPr>
            <a:endParaRPr lang="en-US" sz="2600" dirty="0" smtClean="0">
              <a:latin typeface="Times" pitchFamily="18" charset="0"/>
            </a:endParaRPr>
          </a:p>
          <a:p>
            <a:pPr algn="just">
              <a:buNone/>
            </a:pPr>
            <a:r>
              <a:rPr lang="en-US" sz="2600" b="1" dirty="0" smtClean="0">
                <a:latin typeface="Times" pitchFamily="18" charset="0"/>
              </a:rPr>
              <a:t> Specific  Objectives:</a:t>
            </a:r>
          </a:p>
          <a:p>
            <a:pPr lvl="0" algn="just"/>
            <a:r>
              <a:rPr lang="en-US" sz="2600" dirty="0" smtClean="0">
                <a:latin typeface="Times" pitchFamily="18" charset="0"/>
              </a:rPr>
              <a:t>To know the age of  initiation of tobacco use.</a:t>
            </a:r>
          </a:p>
          <a:p>
            <a:pPr lvl="0" algn="just"/>
            <a:r>
              <a:rPr lang="en-US" sz="2600" dirty="0" smtClean="0">
                <a:latin typeface="Times" pitchFamily="18" charset="0"/>
              </a:rPr>
              <a:t>To know the forms of tobacco use among the community. </a:t>
            </a:r>
          </a:p>
          <a:p>
            <a:pPr lvl="0" algn="just"/>
            <a:r>
              <a:rPr lang="en-US" sz="2600" dirty="0" smtClean="0">
                <a:latin typeface="Times" pitchFamily="18" charset="0"/>
              </a:rPr>
              <a:t>To know the factors influencing  continued tobacco use.</a:t>
            </a:r>
          </a:p>
          <a:p>
            <a:pPr lvl="0" algn="just"/>
            <a:r>
              <a:rPr lang="en-US" sz="2600" dirty="0" smtClean="0">
                <a:latin typeface="Times" pitchFamily="18" charset="0"/>
              </a:rPr>
              <a:t>To know the reasons what prevents them to quit tobacco.</a:t>
            </a:r>
          </a:p>
          <a:p>
            <a:endParaRPr lang="en-US" dirty="0"/>
          </a:p>
        </p:txBody>
      </p:sp>
      <p:pic>
        <p:nvPicPr>
          <p:cNvPr id="4" name="Picture 3" descr="iihmr logo.jpg"/>
          <p:cNvPicPr>
            <a:picLocks noChangeAspect="1"/>
          </p:cNvPicPr>
          <p:nvPr/>
        </p:nvPicPr>
        <p:blipFill>
          <a:blip r:embed="rId2" cstate="print"/>
          <a:stretch>
            <a:fillRect/>
          </a:stretch>
        </p:blipFill>
        <p:spPr>
          <a:xfrm>
            <a:off x="8382000" y="5791200"/>
            <a:ext cx="571500" cy="885825"/>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chemeClr val="tx1"/>
                </a:solidFill>
                <a:latin typeface="Times" pitchFamily="18" charset="0"/>
              </a:rPr>
              <a:t>Methodology</a:t>
            </a:r>
            <a:endParaRPr lang="en-US" sz="3600" b="1" dirty="0">
              <a:solidFill>
                <a:schemeClr val="tx1"/>
              </a:solidFill>
              <a:latin typeface="Times" pitchFamily="18" charset="0"/>
            </a:endParaRPr>
          </a:p>
        </p:txBody>
      </p:sp>
      <p:sp>
        <p:nvSpPr>
          <p:cNvPr id="3" name="Content Placeholder 2"/>
          <p:cNvSpPr>
            <a:spLocks noGrp="1"/>
          </p:cNvSpPr>
          <p:nvPr>
            <p:ph sz="quarter" idx="1"/>
          </p:nvPr>
        </p:nvSpPr>
        <p:spPr/>
        <p:txBody>
          <a:bodyPr>
            <a:normAutofit lnSpcReduction="10000"/>
          </a:bodyPr>
          <a:lstStyle/>
          <a:p>
            <a:pPr algn="just"/>
            <a:r>
              <a:rPr lang="en-US" sz="2400" b="1" dirty="0" smtClean="0">
                <a:latin typeface="Times" pitchFamily="18" charset="0"/>
              </a:rPr>
              <a:t>Study setting: </a:t>
            </a:r>
            <a:r>
              <a:rPr lang="en-US" sz="2400" dirty="0" smtClean="0">
                <a:latin typeface="Times" pitchFamily="18" charset="0"/>
              </a:rPr>
              <a:t>Study was conducted in Village </a:t>
            </a:r>
            <a:r>
              <a:rPr lang="en-US" sz="2400" dirty="0" err="1" smtClean="0">
                <a:latin typeface="Times" pitchFamily="18" charset="0"/>
              </a:rPr>
              <a:t>Chhainsa</a:t>
            </a:r>
            <a:r>
              <a:rPr lang="en-US" sz="2400" dirty="0" smtClean="0">
                <a:latin typeface="Times" pitchFamily="18" charset="0"/>
              </a:rPr>
              <a:t>, which is a field practice area of CRHSP-AIIMS. Discussions and interviews were conducted at </a:t>
            </a:r>
            <a:r>
              <a:rPr lang="en-US" sz="2400" dirty="0" err="1" smtClean="0">
                <a:latin typeface="Times" pitchFamily="18" charset="0"/>
              </a:rPr>
              <a:t>Chhainsa</a:t>
            </a:r>
            <a:r>
              <a:rPr lang="en-US" sz="2400" dirty="0" smtClean="0">
                <a:latin typeface="Times" pitchFamily="18" charset="0"/>
              </a:rPr>
              <a:t> PHC.</a:t>
            </a:r>
          </a:p>
          <a:p>
            <a:pPr algn="just"/>
            <a:r>
              <a:rPr lang="en-US" sz="2400" b="1" dirty="0" smtClean="0">
                <a:latin typeface="Times" pitchFamily="18" charset="0"/>
              </a:rPr>
              <a:t>Study design: </a:t>
            </a:r>
            <a:r>
              <a:rPr lang="en-US" sz="2400" dirty="0" smtClean="0">
                <a:latin typeface="Times" pitchFamily="18" charset="0"/>
              </a:rPr>
              <a:t>Qualitative Study</a:t>
            </a:r>
          </a:p>
          <a:p>
            <a:pPr algn="just">
              <a:buNone/>
            </a:pPr>
            <a:r>
              <a:rPr lang="en-US" sz="2400" dirty="0" smtClean="0">
                <a:latin typeface="Times" pitchFamily="18" charset="0"/>
              </a:rPr>
              <a:t>    </a:t>
            </a:r>
            <a:r>
              <a:rPr lang="en-US" sz="2400" dirty="0" smtClean="0">
                <a:latin typeface="Times" pitchFamily="18" charset="0"/>
              </a:rPr>
              <a:t>5 Focus </a:t>
            </a:r>
            <a:r>
              <a:rPr lang="en-US" sz="2400" dirty="0" smtClean="0">
                <a:latin typeface="Times" pitchFamily="18" charset="0"/>
              </a:rPr>
              <a:t>Group Discussions and </a:t>
            </a:r>
            <a:r>
              <a:rPr lang="en-US" sz="2400" dirty="0" smtClean="0">
                <a:latin typeface="Times" pitchFamily="18" charset="0"/>
              </a:rPr>
              <a:t>2 In </a:t>
            </a:r>
            <a:r>
              <a:rPr lang="en-US" sz="2400" dirty="0" smtClean="0">
                <a:latin typeface="Times" pitchFamily="18" charset="0"/>
              </a:rPr>
              <a:t>depth interviews were conducted among tobacco users and various stakeholders in the community like ASHA, Health Worker, ANM, </a:t>
            </a:r>
            <a:r>
              <a:rPr lang="en-US" sz="2400" dirty="0" err="1" smtClean="0">
                <a:latin typeface="Times" pitchFamily="18" charset="0"/>
              </a:rPr>
              <a:t>Sarpanch</a:t>
            </a:r>
            <a:r>
              <a:rPr lang="en-US" sz="2400" dirty="0" smtClean="0">
                <a:latin typeface="Times" pitchFamily="18" charset="0"/>
              </a:rPr>
              <a:t> of the village.</a:t>
            </a:r>
          </a:p>
          <a:p>
            <a:pPr algn="just"/>
            <a:r>
              <a:rPr lang="en-US" sz="2400" b="1" dirty="0" smtClean="0">
                <a:latin typeface="Times" pitchFamily="18" charset="0"/>
              </a:rPr>
              <a:t>Sampling technique: </a:t>
            </a:r>
            <a:r>
              <a:rPr lang="en-US" sz="2400" dirty="0" smtClean="0">
                <a:latin typeface="Times" pitchFamily="18" charset="0"/>
              </a:rPr>
              <a:t>Purposive sampling</a:t>
            </a:r>
          </a:p>
          <a:p>
            <a:pPr algn="just"/>
            <a:r>
              <a:rPr lang="en-US" sz="2400" dirty="0" err="1" smtClean="0">
                <a:latin typeface="Times" pitchFamily="18" charset="0"/>
              </a:rPr>
              <a:t>Kreuger’s</a:t>
            </a:r>
            <a:r>
              <a:rPr lang="en-US" sz="2400" dirty="0" smtClean="0">
                <a:latin typeface="Times" pitchFamily="18" charset="0"/>
              </a:rPr>
              <a:t> Framework </a:t>
            </a:r>
            <a:r>
              <a:rPr lang="en-US" sz="2400" dirty="0" smtClean="0">
                <a:latin typeface="Times" pitchFamily="18" charset="0"/>
              </a:rPr>
              <a:t>analysis was used for both individual and focus-group interviews for the interpretation of the discussions.</a:t>
            </a:r>
          </a:p>
          <a:p>
            <a:endParaRPr lang="en-US" dirty="0"/>
          </a:p>
        </p:txBody>
      </p:sp>
      <p:pic>
        <p:nvPicPr>
          <p:cNvPr id="4" name="Picture 3" descr="iihmr logo.jpg"/>
          <p:cNvPicPr>
            <a:picLocks noChangeAspect="1"/>
          </p:cNvPicPr>
          <p:nvPr/>
        </p:nvPicPr>
        <p:blipFill>
          <a:blip r:embed="rId2" cstate="print"/>
          <a:stretch>
            <a:fillRect/>
          </a:stretch>
        </p:blipFill>
        <p:spPr>
          <a:xfrm>
            <a:off x="8382000" y="5791200"/>
            <a:ext cx="571500" cy="88582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chemeClr val="tx1"/>
                </a:solidFill>
                <a:latin typeface="Times" pitchFamily="18" charset="0"/>
              </a:rPr>
              <a:t>Observations/Results</a:t>
            </a:r>
            <a:endParaRPr lang="en-US" sz="3600" b="1" dirty="0">
              <a:solidFill>
                <a:schemeClr val="tx1"/>
              </a:solidFill>
              <a:latin typeface="Times" pitchFamily="18" charset="0"/>
            </a:endParaRPr>
          </a:p>
        </p:txBody>
      </p:sp>
      <p:sp>
        <p:nvSpPr>
          <p:cNvPr id="3" name="Content Placeholder 2"/>
          <p:cNvSpPr>
            <a:spLocks noGrp="1"/>
          </p:cNvSpPr>
          <p:nvPr>
            <p:ph sz="quarter" idx="1"/>
          </p:nvPr>
        </p:nvSpPr>
        <p:spPr/>
        <p:txBody>
          <a:bodyPr>
            <a:normAutofit fontScale="92500"/>
          </a:bodyPr>
          <a:lstStyle/>
          <a:p>
            <a:pPr algn="just"/>
            <a:r>
              <a:rPr lang="en-US" sz="2400" dirty="0" smtClean="0">
                <a:latin typeface="Times" pitchFamily="18" charset="0"/>
              </a:rPr>
              <a:t>People start at very early age of even 11-12, difference in use of tobacco by age of  uneducated and educated class. People in uneducated class start it at age of 10-15.</a:t>
            </a:r>
          </a:p>
          <a:p>
            <a:pPr algn="just"/>
            <a:endParaRPr lang="en-US" sz="2400" dirty="0" smtClean="0">
              <a:latin typeface="Times" pitchFamily="18" charset="0"/>
            </a:endParaRPr>
          </a:p>
          <a:p>
            <a:pPr algn="just"/>
            <a:r>
              <a:rPr lang="en-US" sz="2400" dirty="0" err="1" smtClean="0">
                <a:latin typeface="Times" pitchFamily="18" charset="0"/>
              </a:rPr>
              <a:t>Gutka</a:t>
            </a:r>
            <a:r>
              <a:rPr lang="en-US" sz="2400" dirty="0" smtClean="0">
                <a:latin typeface="Times" pitchFamily="18" charset="0"/>
              </a:rPr>
              <a:t>, </a:t>
            </a:r>
            <a:r>
              <a:rPr lang="en-US" sz="2400" dirty="0" err="1" smtClean="0">
                <a:latin typeface="Times" pitchFamily="18" charset="0"/>
              </a:rPr>
              <a:t>bidi</a:t>
            </a:r>
            <a:r>
              <a:rPr lang="en-US" sz="2400" dirty="0" smtClean="0">
                <a:latin typeface="Times" pitchFamily="18" charset="0"/>
              </a:rPr>
              <a:t>, </a:t>
            </a:r>
            <a:r>
              <a:rPr lang="en-US" sz="2400" dirty="0" err="1" smtClean="0">
                <a:latin typeface="Times" pitchFamily="18" charset="0"/>
              </a:rPr>
              <a:t>cigarette.hukka</a:t>
            </a:r>
            <a:r>
              <a:rPr lang="en-US" sz="2400" dirty="0" smtClean="0">
                <a:latin typeface="Times" pitchFamily="18" charset="0"/>
              </a:rPr>
              <a:t> and </a:t>
            </a:r>
            <a:r>
              <a:rPr lang="en-US" sz="2400" dirty="0" err="1" smtClean="0">
                <a:latin typeface="Times" pitchFamily="18" charset="0"/>
              </a:rPr>
              <a:t>khaini</a:t>
            </a:r>
            <a:r>
              <a:rPr lang="en-US" sz="2400" dirty="0" smtClean="0">
                <a:latin typeface="Times" pitchFamily="18" charset="0"/>
              </a:rPr>
              <a:t> is commonly used. There is a red powder known as </a:t>
            </a:r>
            <a:r>
              <a:rPr lang="en-US" sz="2400" i="1" dirty="0" err="1" smtClean="0">
                <a:latin typeface="Times" pitchFamily="18" charset="0"/>
              </a:rPr>
              <a:t>lal</a:t>
            </a:r>
            <a:r>
              <a:rPr lang="en-US" sz="2400" i="1" dirty="0" smtClean="0">
                <a:latin typeface="Times" pitchFamily="18" charset="0"/>
              </a:rPr>
              <a:t> </a:t>
            </a:r>
            <a:r>
              <a:rPr lang="en-US" sz="2400" i="1" dirty="0" err="1" smtClean="0">
                <a:latin typeface="Times" pitchFamily="18" charset="0"/>
              </a:rPr>
              <a:t>manjan</a:t>
            </a:r>
            <a:r>
              <a:rPr lang="en-US" sz="2400" i="1" dirty="0" smtClean="0">
                <a:latin typeface="Times" pitchFamily="18" charset="0"/>
              </a:rPr>
              <a:t> </a:t>
            </a:r>
            <a:r>
              <a:rPr lang="en-US" sz="2400" dirty="0" smtClean="0">
                <a:latin typeface="Times" pitchFamily="18" charset="0"/>
              </a:rPr>
              <a:t>used by women is common in the village.</a:t>
            </a:r>
          </a:p>
          <a:p>
            <a:pPr algn="just"/>
            <a:endParaRPr lang="en-US" sz="2400" dirty="0" smtClean="0">
              <a:latin typeface="Times" pitchFamily="18" charset="0"/>
            </a:endParaRPr>
          </a:p>
          <a:p>
            <a:pPr algn="just"/>
            <a:r>
              <a:rPr lang="en-US" sz="2400" dirty="0" smtClean="0">
                <a:latin typeface="Times" pitchFamily="18" charset="0"/>
              </a:rPr>
              <a:t>Long and probing discussion revealed ’</a:t>
            </a:r>
            <a:r>
              <a:rPr lang="en-US" sz="2400" i="1" dirty="0" err="1" smtClean="0">
                <a:latin typeface="Times" pitchFamily="18" charset="0"/>
              </a:rPr>
              <a:t>Prachin</a:t>
            </a:r>
            <a:r>
              <a:rPr lang="en-US" sz="2400" i="1" dirty="0" smtClean="0">
                <a:latin typeface="Times" pitchFamily="18" charset="0"/>
              </a:rPr>
              <a:t> </a:t>
            </a:r>
            <a:r>
              <a:rPr lang="en-US" sz="2400" i="1" dirty="0" err="1" smtClean="0">
                <a:latin typeface="Times" pitchFamily="18" charset="0"/>
              </a:rPr>
              <a:t>samay</a:t>
            </a:r>
            <a:r>
              <a:rPr lang="en-US" sz="2400" i="1" dirty="0" smtClean="0">
                <a:latin typeface="Times" pitchFamily="18" charset="0"/>
              </a:rPr>
              <a:t> se </a:t>
            </a:r>
            <a:r>
              <a:rPr lang="en-US" sz="2400" i="1" dirty="0" err="1" smtClean="0">
                <a:latin typeface="Times" pitchFamily="18" charset="0"/>
              </a:rPr>
              <a:t>chalta</a:t>
            </a:r>
            <a:r>
              <a:rPr lang="en-US" sz="2400" i="1" dirty="0" smtClean="0">
                <a:latin typeface="Times" pitchFamily="18" charset="0"/>
              </a:rPr>
              <a:t> </a:t>
            </a:r>
            <a:r>
              <a:rPr lang="en-US" sz="2400" i="1" dirty="0" err="1" smtClean="0">
                <a:latin typeface="Times" pitchFamily="18" charset="0"/>
              </a:rPr>
              <a:t>aa</a:t>
            </a:r>
            <a:r>
              <a:rPr lang="en-US" sz="2400" i="1" dirty="0" smtClean="0">
                <a:latin typeface="Times" pitchFamily="18" charset="0"/>
              </a:rPr>
              <a:t> </a:t>
            </a:r>
            <a:r>
              <a:rPr lang="en-US" sz="2400" i="1" dirty="0" err="1" smtClean="0">
                <a:latin typeface="Times" pitchFamily="18" charset="0"/>
              </a:rPr>
              <a:t>raha</a:t>
            </a:r>
            <a:r>
              <a:rPr lang="en-US" sz="2400" i="1" dirty="0" smtClean="0">
                <a:latin typeface="Times" pitchFamily="18" charset="0"/>
              </a:rPr>
              <a:t> </a:t>
            </a:r>
            <a:r>
              <a:rPr lang="en-US" sz="2400" i="1" dirty="0" err="1" smtClean="0">
                <a:latin typeface="Times" pitchFamily="18" charset="0"/>
              </a:rPr>
              <a:t>hai,bade</a:t>
            </a:r>
            <a:r>
              <a:rPr lang="en-US" sz="2400" i="1" dirty="0" smtClean="0">
                <a:latin typeface="Times" pitchFamily="18" charset="0"/>
              </a:rPr>
              <a:t> </a:t>
            </a:r>
            <a:r>
              <a:rPr lang="en-US" sz="2400" i="1" dirty="0" err="1" smtClean="0">
                <a:latin typeface="Times" pitchFamily="18" charset="0"/>
              </a:rPr>
              <a:t>bujurg</a:t>
            </a:r>
            <a:r>
              <a:rPr lang="en-US" sz="2400" i="1" dirty="0" smtClean="0">
                <a:latin typeface="Times" pitchFamily="18" charset="0"/>
              </a:rPr>
              <a:t> </a:t>
            </a:r>
            <a:r>
              <a:rPr lang="en-US" sz="2400" i="1" dirty="0" err="1" smtClean="0">
                <a:latin typeface="Times" pitchFamily="18" charset="0"/>
              </a:rPr>
              <a:t>peete</a:t>
            </a:r>
            <a:r>
              <a:rPr lang="en-US" sz="2400" i="1" dirty="0" smtClean="0">
                <a:latin typeface="Times" pitchFamily="18" charset="0"/>
              </a:rPr>
              <a:t> </a:t>
            </a:r>
            <a:r>
              <a:rPr lang="en-US" sz="2400" i="1" dirty="0" err="1" smtClean="0">
                <a:latin typeface="Times" pitchFamily="18" charset="0"/>
              </a:rPr>
              <a:t>hain.jaise</a:t>
            </a:r>
            <a:r>
              <a:rPr lang="en-US" sz="2400" i="1" dirty="0" smtClean="0">
                <a:latin typeface="Times" pitchFamily="18" charset="0"/>
              </a:rPr>
              <a:t> </a:t>
            </a:r>
            <a:r>
              <a:rPr lang="en-US" sz="2400" i="1" dirty="0" err="1" smtClean="0">
                <a:latin typeface="Times" pitchFamily="18" charset="0"/>
              </a:rPr>
              <a:t>jaise</a:t>
            </a:r>
            <a:r>
              <a:rPr lang="en-US" sz="2400" i="1" dirty="0" smtClean="0">
                <a:latin typeface="Times" pitchFamily="18" charset="0"/>
              </a:rPr>
              <a:t> bade </a:t>
            </a:r>
            <a:r>
              <a:rPr lang="en-US" sz="2400" i="1" dirty="0" err="1" smtClean="0">
                <a:latin typeface="Times" pitchFamily="18" charset="0"/>
              </a:rPr>
              <a:t>peete</a:t>
            </a:r>
            <a:r>
              <a:rPr lang="en-US" sz="2400" i="1" dirty="0" smtClean="0">
                <a:latin typeface="Times" pitchFamily="18" charset="0"/>
              </a:rPr>
              <a:t> </a:t>
            </a:r>
            <a:r>
              <a:rPr lang="en-US" sz="2400" i="1" dirty="0" err="1" smtClean="0">
                <a:latin typeface="Times" pitchFamily="18" charset="0"/>
              </a:rPr>
              <a:t>hain</a:t>
            </a:r>
            <a:r>
              <a:rPr lang="en-US" sz="2400" i="1" dirty="0" smtClean="0">
                <a:latin typeface="Times" pitchFamily="18" charset="0"/>
              </a:rPr>
              <a:t>, </a:t>
            </a:r>
            <a:r>
              <a:rPr lang="en-US" sz="2400" i="1" dirty="0" err="1" smtClean="0">
                <a:latin typeface="Times" pitchFamily="18" charset="0"/>
              </a:rPr>
              <a:t>waise</a:t>
            </a:r>
            <a:r>
              <a:rPr lang="en-US" sz="2400" i="1" dirty="0" smtClean="0">
                <a:latin typeface="Times" pitchFamily="18" charset="0"/>
              </a:rPr>
              <a:t> </a:t>
            </a:r>
            <a:r>
              <a:rPr lang="en-US" sz="2400" i="1" dirty="0" err="1" smtClean="0">
                <a:latin typeface="Times" pitchFamily="18" charset="0"/>
              </a:rPr>
              <a:t>waise</a:t>
            </a:r>
            <a:r>
              <a:rPr lang="en-US" sz="2400" i="1" dirty="0" smtClean="0">
                <a:latin typeface="Times" pitchFamily="18" charset="0"/>
              </a:rPr>
              <a:t> </a:t>
            </a:r>
            <a:r>
              <a:rPr lang="en-US" sz="2400" i="1" dirty="0" err="1" smtClean="0">
                <a:latin typeface="Times" pitchFamily="18" charset="0"/>
              </a:rPr>
              <a:t>chote</a:t>
            </a:r>
            <a:r>
              <a:rPr lang="en-US" sz="2400" i="1" dirty="0" smtClean="0">
                <a:latin typeface="Times" pitchFamily="18" charset="0"/>
              </a:rPr>
              <a:t> </a:t>
            </a:r>
            <a:r>
              <a:rPr lang="en-US" sz="2400" i="1" dirty="0" err="1" smtClean="0">
                <a:latin typeface="Times" pitchFamily="18" charset="0"/>
              </a:rPr>
              <a:t>peete</a:t>
            </a:r>
            <a:r>
              <a:rPr lang="en-US" sz="2400" i="1" dirty="0" smtClean="0">
                <a:latin typeface="Times" pitchFamily="18" charset="0"/>
              </a:rPr>
              <a:t> </a:t>
            </a:r>
            <a:r>
              <a:rPr lang="en-US" sz="2400" i="1" dirty="0" err="1" smtClean="0">
                <a:latin typeface="Times" pitchFamily="18" charset="0"/>
              </a:rPr>
              <a:t>hain</a:t>
            </a:r>
            <a:r>
              <a:rPr lang="en-US" sz="2400" i="1" dirty="0" smtClean="0">
                <a:latin typeface="Times" pitchFamily="18" charset="0"/>
              </a:rPr>
              <a:t>’.(</a:t>
            </a:r>
            <a:r>
              <a:rPr lang="en-US" sz="2400" dirty="0" smtClean="0">
                <a:latin typeface="Times" pitchFamily="18" charset="0"/>
              </a:rPr>
              <a:t>its been used since long in their families, their elders use to take it. as elders </a:t>
            </a:r>
            <a:r>
              <a:rPr lang="en-US" sz="2400" dirty="0" err="1" smtClean="0">
                <a:latin typeface="Times" pitchFamily="18" charset="0"/>
              </a:rPr>
              <a:t>take,children</a:t>
            </a:r>
            <a:r>
              <a:rPr lang="en-US" sz="2400" dirty="0" smtClean="0">
                <a:latin typeface="Times" pitchFamily="18" charset="0"/>
              </a:rPr>
              <a:t> follow them). </a:t>
            </a:r>
            <a:endParaRPr lang="en-US" sz="2400" dirty="0">
              <a:latin typeface="Times" pitchFamily="18" charset="0"/>
            </a:endParaRPr>
          </a:p>
        </p:txBody>
      </p:sp>
      <p:pic>
        <p:nvPicPr>
          <p:cNvPr id="4" name="Picture 3" descr="iihmr logo.jpg"/>
          <p:cNvPicPr>
            <a:picLocks noChangeAspect="1"/>
          </p:cNvPicPr>
          <p:nvPr/>
        </p:nvPicPr>
        <p:blipFill>
          <a:blip r:embed="rId2" cstate="print"/>
          <a:stretch>
            <a:fillRect/>
          </a:stretch>
        </p:blipFill>
        <p:spPr>
          <a:xfrm>
            <a:off x="8382000" y="5791200"/>
            <a:ext cx="571500" cy="88582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chemeClr val="tx1"/>
                </a:solidFill>
                <a:latin typeface="Times" pitchFamily="18" charset="0"/>
              </a:rPr>
              <a:t>Observations/Results</a:t>
            </a:r>
            <a:endParaRPr lang="en-US" sz="3600" b="1" dirty="0"/>
          </a:p>
        </p:txBody>
      </p:sp>
      <p:sp>
        <p:nvSpPr>
          <p:cNvPr id="3" name="Content Placeholder 2"/>
          <p:cNvSpPr>
            <a:spLocks noGrp="1"/>
          </p:cNvSpPr>
          <p:nvPr>
            <p:ph sz="quarter" idx="1"/>
          </p:nvPr>
        </p:nvSpPr>
        <p:spPr/>
        <p:txBody>
          <a:bodyPr>
            <a:normAutofit/>
          </a:bodyPr>
          <a:lstStyle/>
          <a:p>
            <a:pPr algn="just"/>
            <a:r>
              <a:rPr lang="en-US" sz="2400" dirty="0" smtClean="0">
                <a:latin typeface="Times" pitchFamily="18" charset="0"/>
              </a:rPr>
              <a:t>Perception regarding smoking hookah, </a:t>
            </a:r>
            <a:r>
              <a:rPr lang="en-US" sz="2400" dirty="0" err="1" smtClean="0">
                <a:latin typeface="Times" pitchFamily="18" charset="0"/>
              </a:rPr>
              <a:t>bidi</a:t>
            </a:r>
            <a:r>
              <a:rPr lang="en-US" sz="2400" dirty="0" smtClean="0">
                <a:latin typeface="Times" pitchFamily="18" charset="0"/>
              </a:rPr>
              <a:t> and cigarette among both men and women who use it, say they consume it to get relief of the flatulence. If they don’t smoke they feel flatulence in the stomach. </a:t>
            </a:r>
            <a:r>
              <a:rPr lang="en-US" sz="2400" dirty="0" err="1" smtClean="0">
                <a:latin typeface="Times" pitchFamily="18" charset="0"/>
              </a:rPr>
              <a:t>Mosltly</a:t>
            </a:r>
            <a:r>
              <a:rPr lang="en-US" sz="2400" dirty="0" smtClean="0">
                <a:latin typeface="Times" pitchFamily="18" charset="0"/>
              </a:rPr>
              <a:t> smokers in the discussion told ‘</a:t>
            </a:r>
            <a:r>
              <a:rPr lang="en-US" sz="2400" i="1" dirty="0" smtClean="0">
                <a:latin typeface="Times" pitchFamily="18" charset="0"/>
              </a:rPr>
              <a:t>gas ban </a:t>
            </a:r>
            <a:r>
              <a:rPr lang="en-US" sz="2400" i="1" dirty="0" err="1" smtClean="0">
                <a:latin typeface="Times" pitchFamily="18" charset="0"/>
              </a:rPr>
              <a:t>jati</a:t>
            </a:r>
            <a:r>
              <a:rPr lang="en-US" sz="2400" i="1" dirty="0" smtClean="0">
                <a:latin typeface="Times" pitchFamily="18" charset="0"/>
              </a:rPr>
              <a:t> </a:t>
            </a:r>
            <a:r>
              <a:rPr lang="en-US" sz="2400" i="1" dirty="0" err="1" smtClean="0">
                <a:latin typeface="Times" pitchFamily="18" charset="0"/>
              </a:rPr>
              <a:t>hai</a:t>
            </a:r>
            <a:r>
              <a:rPr lang="en-US" sz="2400" i="1" dirty="0" smtClean="0">
                <a:latin typeface="Times" pitchFamily="18" charset="0"/>
              </a:rPr>
              <a:t> </a:t>
            </a:r>
            <a:r>
              <a:rPr lang="en-US" sz="2400" i="1" dirty="0" err="1" smtClean="0">
                <a:latin typeface="Times" pitchFamily="18" charset="0"/>
              </a:rPr>
              <a:t>nahi</a:t>
            </a:r>
            <a:r>
              <a:rPr lang="en-US" sz="2400" i="1" dirty="0" smtClean="0">
                <a:latin typeface="Times" pitchFamily="18" charset="0"/>
              </a:rPr>
              <a:t> </a:t>
            </a:r>
            <a:r>
              <a:rPr lang="en-US" sz="2400" i="1" dirty="0" err="1" smtClean="0">
                <a:latin typeface="Times" pitchFamily="18" charset="0"/>
              </a:rPr>
              <a:t>piye</a:t>
            </a:r>
            <a:r>
              <a:rPr lang="en-US" sz="2400" i="1" dirty="0" smtClean="0">
                <a:latin typeface="Times" pitchFamily="18" charset="0"/>
              </a:rPr>
              <a:t> to’.</a:t>
            </a:r>
          </a:p>
          <a:p>
            <a:pPr algn="just">
              <a:buNone/>
            </a:pPr>
            <a:endParaRPr lang="en-US" sz="2400" i="1" dirty="0" smtClean="0">
              <a:latin typeface="Times" pitchFamily="18" charset="0"/>
            </a:endParaRPr>
          </a:p>
          <a:p>
            <a:pPr algn="just"/>
            <a:r>
              <a:rPr lang="en-US" sz="2400" dirty="0" smtClean="0">
                <a:latin typeface="Times" pitchFamily="18" charset="0"/>
              </a:rPr>
              <a:t>During social ceremonies like marriages or other gatherings serving hookah and </a:t>
            </a:r>
            <a:r>
              <a:rPr lang="en-US" sz="2400" dirty="0" err="1" smtClean="0">
                <a:latin typeface="Times" pitchFamily="18" charset="0"/>
              </a:rPr>
              <a:t>bidi</a:t>
            </a:r>
            <a:r>
              <a:rPr lang="en-US" sz="2400" dirty="0" smtClean="0">
                <a:latin typeface="Times" pitchFamily="18" charset="0"/>
              </a:rPr>
              <a:t> is a custom which is followed since long. It is considered as a token of respect serving hookah and </a:t>
            </a:r>
            <a:r>
              <a:rPr lang="en-US" sz="2400" dirty="0" err="1" smtClean="0">
                <a:latin typeface="Times" pitchFamily="18" charset="0"/>
              </a:rPr>
              <a:t>bidi</a:t>
            </a:r>
            <a:r>
              <a:rPr lang="en-US" sz="2400" dirty="0" smtClean="0">
                <a:latin typeface="Times" pitchFamily="18" charset="0"/>
              </a:rPr>
              <a:t> to the persons who visits the house.</a:t>
            </a:r>
            <a:endParaRPr lang="en-US" sz="2400" dirty="0">
              <a:latin typeface="Times" pitchFamily="18" charset="0"/>
            </a:endParaRPr>
          </a:p>
        </p:txBody>
      </p:sp>
      <p:pic>
        <p:nvPicPr>
          <p:cNvPr id="4" name="Picture 3" descr="iihmr logo.jpg"/>
          <p:cNvPicPr>
            <a:picLocks noChangeAspect="1"/>
          </p:cNvPicPr>
          <p:nvPr/>
        </p:nvPicPr>
        <p:blipFill>
          <a:blip r:embed="rId2" cstate="print"/>
          <a:stretch>
            <a:fillRect/>
          </a:stretch>
        </p:blipFill>
        <p:spPr>
          <a:xfrm>
            <a:off x="8382000" y="5791200"/>
            <a:ext cx="571500" cy="88582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chemeClr val="tx1"/>
                </a:solidFill>
                <a:latin typeface="Times" pitchFamily="18" charset="0"/>
              </a:rPr>
              <a:t>Observations/Results</a:t>
            </a:r>
            <a:endParaRPr lang="en-US" sz="3600" b="1" dirty="0"/>
          </a:p>
        </p:txBody>
      </p:sp>
      <p:sp>
        <p:nvSpPr>
          <p:cNvPr id="3" name="Content Placeholder 2"/>
          <p:cNvSpPr>
            <a:spLocks noGrp="1"/>
          </p:cNvSpPr>
          <p:nvPr>
            <p:ph sz="quarter" idx="1"/>
          </p:nvPr>
        </p:nvSpPr>
        <p:spPr/>
        <p:txBody>
          <a:bodyPr/>
          <a:lstStyle/>
          <a:p>
            <a:pPr algn="just"/>
            <a:r>
              <a:rPr lang="en-US" sz="2400" dirty="0" smtClean="0">
                <a:latin typeface="Times" pitchFamily="18" charset="0"/>
              </a:rPr>
              <a:t>Peer pressure is one factor came into being for the initiation of smoking.</a:t>
            </a:r>
            <a:r>
              <a:rPr lang="en-US" sz="2400" i="1" dirty="0" smtClean="0">
                <a:latin typeface="Times" pitchFamily="18" charset="0"/>
              </a:rPr>
              <a:t> ‘Le </a:t>
            </a:r>
            <a:r>
              <a:rPr lang="en-US" sz="2400" i="1" dirty="0" err="1" smtClean="0">
                <a:latin typeface="Times" pitchFamily="18" charset="0"/>
              </a:rPr>
              <a:t>tu</a:t>
            </a:r>
            <a:r>
              <a:rPr lang="en-US" sz="2400" i="1" dirty="0" smtClean="0">
                <a:latin typeface="Times" pitchFamily="18" charset="0"/>
              </a:rPr>
              <a:t>  </a:t>
            </a:r>
            <a:r>
              <a:rPr lang="en-US" sz="2400" i="1" dirty="0" err="1" smtClean="0">
                <a:latin typeface="Times" pitchFamily="18" charset="0"/>
              </a:rPr>
              <a:t>bhi</a:t>
            </a:r>
            <a:r>
              <a:rPr lang="en-US" sz="2400" i="1" dirty="0" smtClean="0">
                <a:latin typeface="Times" pitchFamily="18" charset="0"/>
              </a:rPr>
              <a:t> le, </a:t>
            </a:r>
            <a:r>
              <a:rPr lang="en-US" sz="2400" i="1" dirty="0" err="1" smtClean="0">
                <a:latin typeface="Times" pitchFamily="18" charset="0"/>
              </a:rPr>
              <a:t>aree</a:t>
            </a:r>
            <a:r>
              <a:rPr lang="en-US" sz="2400" i="1" dirty="0" smtClean="0">
                <a:latin typeface="Times" pitchFamily="18" charset="0"/>
              </a:rPr>
              <a:t> </a:t>
            </a:r>
            <a:r>
              <a:rPr lang="en-US" sz="2400" i="1" dirty="0" err="1" smtClean="0">
                <a:latin typeface="Times" pitchFamily="18" charset="0"/>
              </a:rPr>
              <a:t>yar</a:t>
            </a:r>
            <a:r>
              <a:rPr lang="en-US" sz="2400" i="1" dirty="0" smtClean="0">
                <a:latin typeface="Times" pitchFamily="18" charset="0"/>
              </a:rPr>
              <a:t> le </a:t>
            </a:r>
            <a:r>
              <a:rPr lang="en-US" sz="2400" i="1" dirty="0" err="1" smtClean="0">
                <a:latin typeface="Times" pitchFamily="18" charset="0"/>
              </a:rPr>
              <a:t>le</a:t>
            </a:r>
            <a:r>
              <a:rPr lang="en-US" sz="2400" i="1" dirty="0" smtClean="0">
                <a:latin typeface="Times" pitchFamily="18" charset="0"/>
              </a:rPr>
              <a:t>, </a:t>
            </a:r>
            <a:r>
              <a:rPr lang="en-US" sz="2400" i="1" dirty="0" err="1" smtClean="0">
                <a:latin typeface="Times" pitchFamily="18" charset="0"/>
              </a:rPr>
              <a:t>kuch</a:t>
            </a:r>
            <a:r>
              <a:rPr lang="en-US" sz="2400" i="1" dirty="0" smtClean="0">
                <a:latin typeface="Times" pitchFamily="18" charset="0"/>
              </a:rPr>
              <a:t> </a:t>
            </a:r>
            <a:r>
              <a:rPr lang="en-US" sz="2400" i="1" dirty="0" err="1" smtClean="0">
                <a:latin typeface="Times" pitchFamily="18" charset="0"/>
              </a:rPr>
              <a:t>nahi</a:t>
            </a:r>
            <a:r>
              <a:rPr lang="en-US" sz="2400" i="1" dirty="0" smtClean="0">
                <a:latin typeface="Times" pitchFamily="18" charset="0"/>
              </a:rPr>
              <a:t> </a:t>
            </a:r>
            <a:r>
              <a:rPr lang="en-US" sz="2400" i="1" dirty="0" err="1" smtClean="0">
                <a:latin typeface="Times" pitchFamily="18" charset="0"/>
              </a:rPr>
              <a:t>hota</a:t>
            </a:r>
            <a:r>
              <a:rPr lang="en-US" sz="2400" i="1" dirty="0" smtClean="0">
                <a:latin typeface="Times" pitchFamily="18" charset="0"/>
              </a:rPr>
              <a:t>’. </a:t>
            </a:r>
            <a:r>
              <a:rPr lang="en-US" sz="2400" dirty="0" smtClean="0">
                <a:latin typeface="Times" pitchFamily="18" charset="0"/>
              </a:rPr>
              <a:t>Boys start using cigarette out of fun and become habitual.</a:t>
            </a:r>
            <a:endParaRPr lang="en-US" sz="2400" i="1" dirty="0" smtClean="0">
              <a:latin typeface="Times" pitchFamily="18" charset="0"/>
            </a:endParaRPr>
          </a:p>
          <a:p>
            <a:pPr algn="just"/>
            <a:r>
              <a:rPr lang="en-US" sz="2400" dirty="0" smtClean="0">
                <a:latin typeface="Times" pitchFamily="18" charset="0"/>
              </a:rPr>
              <a:t>People also take this to come out of depression. </a:t>
            </a:r>
          </a:p>
          <a:p>
            <a:pPr algn="just"/>
            <a:r>
              <a:rPr lang="en-US" sz="2400" dirty="0" smtClean="0">
                <a:latin typeface="Times" pitchFamily="18" charset="0"/>
              </a:rPr>
              <a:t>One elderly person told -‘ </a:t>
            </a:r>
            <a:r>
              <a:rPr lang="en-US" sz="2400" i="1" dirty="0" err="1" smtClean="0">
                <a:latin typeface="Times" pitchFamily="18" charset="0"/>
              </a:rPr>
              <a:t>itne</a:t>
            </a:r>
            <a:r>
              <a:rPr lang="en-US" sz="2400" i="1" dirty="0" smtClean="0">
                <a:latin typeface="Times" pitchFamily="18" charset="0"/>
              </a:rPr>
              <a:t> </a:t>
            </a:r>
            <a:r>
              <a:rPr lang="en-US" sz="2400" i="1" dirty="0" err="1" smtClean="0">
                <a:latin typeface="Times" pitchFamily="18" charset="0"/>
              </a:rPr>
              <a:t>saal</a:t>
            </a:r>
            <a:r>
              <a:rPr lang="en-US" sz="2400" i="1" dirty="0" smtClean="0">
                <a:latin typeface="Times" pitchFamily="18" charset="0"/>
              </a:rPr>
              <a:t> se </a:t>
            </a:r>
            <a:r>
              <a:rPr lang="en-US" sz="2400" i="1" dirty="0" err="1" smtClean="0">
                <a:latin typeface="Times" pitchFamily="18" charset="0"/>
              </a:rPr>
              <a:t>se</a:t>
            </a:r>
            <a:r>
              <a:rPr lang="en-US" sz="2400" i="1" dirty="0" smtClean="0">
                <a:latin typeface="Times" pitchFamily="18" charset="0"/>
              </a:rPr>
              <a:t> pee </a:t>
            </a:r>
            <a:r>
              <a:rPr lang="en-US" sz="2400" i="1" dirty="0" err="1" smtClean="0">
                <a:latin typeface="Times" pitchFamily="18" charset="0"/>
              </a:rPr>
              <a:t>rahe</a:t>
            </a:r>
            <a:r>
              <a:rPr lang="en-US" sz="2400" i="1" dirty="0" smtClean="0">
                <a:latin typeface="Times" pitchFamily="18" charset="0"/>
              </a:rPr>
              <a:t> </a:t>
            </a:r>
            <a:r>
              <a:rPr lang="en-US" sz="2400" i="1" dirty="0" err="1" smtClean="0">
                <a:latin typeface="Times" pitchFamily="18" charset="0"/>
              </a:rPr>
              <a:t>hain</a:t>
            </a:r>
            <a:r>
              <a:rPr lang="en-US" sz="2400" i="1" dirty="0" smtClean="0">
                <a:latin typeface="Times" pitchFamily="18" charset="0"/>
              </a:rPr>
              <a:t>, </a:t>
            </a:r>
            <a:r>
              <a:rPr lang="en-US" sz="2400" i="1" dirty="0" err="1" smtClean="0">
                <a:latin typeface="Times" pitchFamily="18" charset="0"/>
              </a:rPr>
              <a:t>ab</a:t>
            </a:r>
            <a:r>
              <a:rPr lang="en-US" sz="2400" i="1" dirty="0" smtClean="0">
                <a:latin typeface="Times" pitchFamily="18" charset="0"/>
              </a:rPr>
              <a:t> </a:t>
            </a:r>
            <a:r>
              <a:rPr lang="en-US" sz="2400" i="1" dirty="0" err="1" smtClean="0">
                <a:latin typeface="Times" pitchFamily="18" charset="0"/>
              </a:rPr>
              <a:t>tak</a:t>
            </a:r>
            <a:r>
              <a:rPr lang="en-US" sz="2400" i="1" dirty="0" smtClean="0">
                <a:latin typeface="Times" pitchFamily="18" charset="0"/>
              </a:rPr>
              <a:t> </a:t>
            </a:r>
            <a:r>
              <a:rPr lang="en-US" sz="2400" i="1" dirty="0" err="1" smtClean="0">
                <a:latin typeface="Times" pitchFamily="18" charset="0"/>
              </a:rPr>
              <a:t>kuch</a:t>
            </a:r>
            <a:r>
              <a:rPr lang="en-US" sz="2400" i="1" dirty="0" smtClean="0">
                <a:latin typeface="Times" pitchFamily="18" charset="0"/>
              </a:rPr>
              <a:t> </a:t>
            </a:r>
            <a:r>
              <a:rPr lang="en-US" sz="2400" i="1" dirty="0" err="1" smtClean="0">
                <a:latin typeface="Times" pitchFamily="18" charset="0"/>
              </a:rPr>
              <a:t>nahi</a:t>
            </a:r>
            <a:r>
              <a:rPr lang="en-US" sz="2400" i="1" dirty="0" smtClean="0">
                <a:latin typeface="Times" pitchFamily="18" charset="0"/>
              </a:rPr>
              <a:t> </a:t>
            </a:r>
            <a:r>
              <a:rPr lang="en-US" sz="2400" i="1" dirty="0" err="1" smtClean="0">
                <a:latin typeface="Times" pitchFamily="18" charset="0"/>
              </a:rPr>
              <a:t>hua</a:t>
            </a:r>
            <a:r>
              <a:rPr lang="en-US" sz="2400" i="1" dirty="0" smtClean="0">
                <a:latin typeface="Times" pitchFamily="18" charset="0"/>
              </a:rPr>
              <a:t> to </a:t>
            </a:r>
            <a:r>
              <a:rPr lang="en-US" sz="2400" i="1" dirty="0" err="1" smtClean="0">
                <a:latin typeface="Times" pitchFamily="18" charset="0"/>
              </a:rPr>
              <a:t>ab</a:t>
            </a:r>
            <a:r>
              <a:rPr lang="en-US" sz="2400" i="1" dirty="0" smtClean="0">
                <a:latin typeface="Times" pitchFamily="18" charset="0"/>
              </a:rPr>
              <a:t> </a:t>
            </a:r>
            <a:r>
              <a:rPr lang="en-US" sz="2400" i="1" dirty="0" err="1" smtClean="0">
                <a:latin typeface="Times" pitchFamily="18" charset="0"/>
              </a:rPr>
              <a:t>kya</a:t>
            </a:r>
            <a:r>
              <a:rPr lang="en-US" sz="2400" i="1" dirty="0" smtClean="0">
                <a:latin typeface="Times" pitchFamily="18" charset="0"/>
              </a:rPr>
              <a:t> </a:t>
            </a:r>
            <a:r>
              <a:rPr lang="en-US" sz="2400" i="1" dirty="0" err="1" smtClean="0">
                <a:latin typeface="Times" pitchFamily="18" charset="0"/>
              </a:rPr>
              <a:t>hoga</a:t>
            </a:r>
            <a:r>
              <a:rPr lang="en-US" sz="2400" i="1" dirty="0" smtClean="0">
                <a:latin typeface="Times" pitchFamily="18" charset="0"/>
              </a:rPr>
              <a:t>?</a:t>
            </a:r>
          </a:p>
          <a:p>
            <a:pPr algn="just"/>
            <a:r>
              <a:rPr lang="en-US" sz="2400" dirty="0" smtClean="0">
                <a:latin typeface="Times" pitchFamily="18" charset="0"/>
              </a:rPr>
              <a:t>Tobacco users and other participants told it is difficult for users to quit because they become dependant on it. even if they want to quit feel withdrawal symptoms and start using again.</a:t>
            </a:r>
          </a:p>
          <a:p>
            <a:endParaRPr lang="en-US" sz="2400" dirty="0">
              <a:latin typeface="Times" pitchFamily="18" charset="0"/>
            </a:endParaRPr>
          </a:p>
        </p:txBody>
      </p:sp>
      <p:pic>
        <p:nvPicPr>
          <p:cNvPr id="4" name="Picture 3" descr="iihmr logo.jpg"/>
          <p:cNvPicPr>
            <a:picLocks noChangeAspect="1"/>
          </p:cNvPicPr>
          <p:nvPr/>
        </p:nvPicPr>
        <p:blipFill>
          <a:blip r:embed="rId2" cstate="print"/>
          <a:stretch>
            <a:fillRect/>
          </a:stretch>
        </p:blipFill>
        <p:spPr>
          <a:xfrm>
            <a:off x="8382000" y="5791200"/>
            <a:ext cx="571500" cy="88582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chemeClr val="tx1"/>
                </a:solidFill>
                <a:latin typeface="Times" pitchFamily="18" charset="0"/>
              </a:rPr>
              <a:t>Observations/Results</a:t>
            </a:r>
            <a:endParaRPr lang="en-US" sz="3600" b="1" dirty="0"/>
          </a:p>
        </p:txBody>
      </p:sp>
      <p:sp>
        <p:nvSpPr>
          <p:cNvPr id="3" name="Content Placeholder 2"/>
          <p:cNvSpPr>
            <a:spLocks noGrp="1"/>
          </p:cNvSpPr>
          <p:nvPr>
            <p:ph sz="quarter" idx="1"/>
          </p:nvPr>
        </p:nvSpPr>
        <p:spPr/>
        <p:txBody>
          <a:bodyPr/>
          <a:lstStyle/>
          <a:p>
            <a:pPr algn="just"/>
            <a:r>
              <a:rPr lang="en-US" sz="2400" dirty="0" smtClean="0">
                <a:latin typeface="Times" pitchFamily="18" charset="0"/>
              </a:rPr>
              <a:t>Various stakeholders like </a:t>
            </a:r>
            <a:r>
              <a:rPr lang="en-US" sz="2400" dirty="0" err="1" smtClean="0">
                <a:latin typeface="Times" pitchFamily="18" charset="0"/>
              </a:rPr>
              <a:t>Sarpanch</a:t>
            </a:r>
            <a:r>
              <a:rPr lang="en-US" sz="2400" dirty="0" smtClean="0">
                <a:latin typeface="Times" pitchFamily="18" charset="0"/>
              </a:rPr>
              <a:t>, ASHA, ANM feel it is thing started by the government, so government should ban it, only then its use in the community can be  controlled and stopped.</a:t>
            </a:r>
          </a:p>
          <a:p>
            <a:pPr algn="just"/>
            <a:r>
              <a:rPr lang="en-US" sz="2400" dirty="0" smtClean="0">
                <a:latin typeface="Times" pitchFamily="18" charset="0"/>
              </a:rPr>
              <a:t>Reasons for initiation include seeing the elderly at home, peer pressure, trying for once i.e. Experimental smoking and then develops a habit, to relieve their tension, to seek pleasure and to ease abdominal problems.</a:t>
            </a:r>
          </a:p>
          <a:p>
            <a:pPr algn="just"/>
            <a:r>
              <a:rPr lang="en-US" sz="2400" dirty="0" smtClean="0">
                <a:latin typeface="Times" pitchFamily="18" charset="0"/>
              </a:rPr>
              <a:t>Continued tobacco use includes reasons like dependence on tobacco, relieving stress, physical discomfort on quitting. </a:t>
            </a:r>
          </a:p>
          <a:p>
            <a:pPr algn="just"/>
            <a:endParaRPr lang="en-US" sz="2400" dirty="0" smtClean="0">
              <a:latin typeface="Times" pitchFamily="18" charset="0"/>
            </a:endParaRPr>
          </a:p>
          <a:p>
            <a:endParaRPr lang="en-US" dirty="0"/>
          </a:p>
        </p:txBody>
      </p:sp>
      <p:pic>
        <p:nvPicPr>
          <p:cNvPr id="4" name="Picture 3" descr="iihmr logo.jpg"/>
          <p:cNvPicPr>
            <a:picLocks noChangeAspect="1"/>
          </p:cNvPicPr>
          <p:nvPr/>
        </p:nvPicPr>
        <p:blipFill>
          <a:blip r:embed="rId2" cstate="print"/>
          <a:stretch>
            <a:fillRect/>
          </a:stretch>
        </p:blipFill>
        <p:spPr>
          <a:xfrm>
            <a:off x="8382000" y="5791200"/>
            <a:ext cx="571500" cy="88582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chemeClr val="tx1"/>
                </a:solidFill>
                <a:latin typeface="Times" pitchFamily="18" charset="0"/>
              </a:rPr>
              <a:t>Conclusion</a:t>
            </a:r>
            <a:endParaRPr lang="en-US" sz="3600" b="1" dirty="0">
              <a:solidFill>
                <a:schemeClr val="tx1"/>
              </a:solidFill>
              <a:latin typeface="Times" pitchFamily="18" charset="0"/>
            </a:endParaRPr>
          </a:p>
        </p:txBody>
      </p:sp>
      <p:sp>
        <p:nvSpPr>
          <p:cNvPr id="3" name="Content Placeholder 2"/>
          <p:cNvSpPr>
            <a:spLocks noGrp="1"/>
          </p:cNvSpPr>
          <p:nvPr>
            <p:ph sz="quarter" idx="1"/>
          </p:nvPr>
        </p:nvSpPr>
        <p:spPr/>
        <p:txBody>
          <a:bodyPr>
            <a:normAutofit fontScale="92500" lnSpcReduction="20000"/>
          </a:bodyPr>
          <a:lstStyle/>
          <a:p>
            <a:pPr algn="just"/>
            <a:r>
              <a:rPr lang="en-US" sz="2400" dirty="0" smtClean="0">
                <a:latin typeface="Times" pitchFamily="18" charset="0"/>
              </a:rPr>
              <a:t>The finding of high use of hookah among elderly population and chewing form of tobacco among adults is a serious concern and therefore needs remedial measures.</a:t>
            </a:r>
          </a:p>
          <a:p>
            <a:pPr algn="just"/>
            <a:endParaRPr lang="en-US" sz="2400" dirty="0" smtClean="0">
              <a:latin typeface="Times" pitchFamily="18" charset="0"/>
            </a:endParaRPr>
          </a:p>
          <a:p>
            <a:pPr algn="just"/>
            <a:r>
              <a:rPr lang="en-US" sz="2400" dirty="0" smtClean="0">
                <a:latin typeface="Times" pitchFamily="18" charset="0"/>
              </a:rPr>
              <a:t>An environment should be created in the community that can help tobacco users to quit.</a:t>
            </a:r>
          </a:p>
          <a:p>
            <a:pPr algn="just"/>
            <a:endParaRPr lang="en-US" sz="2400" dirty="0" smtClean="0">
              <a:latin typeface="Times" pitchFamily="18" charset="0"/>
            </a:endParaRPr>
          </a:p>
          <a:p>
            <a:pPr algn="just"/>
            <a:r>
              <a:rPr lang="en-US" sz="2400" dirty="0" smtClean="0">
                <a:latin typeface="Times" pitchFamily="18" charset="0"/>
              </a:rPr>
              <a:t>There is need of spreading awareness among the people about ill effects of tobacco use through media, health workers, health care providers and local active NGO’s.</a:t>
            </a:r>
            <a:r>
              <a:rPr lang="en-US" sz="2400" dirty="0" smtClean="0"/>
              <a:t> </a:t>
            </a:r>
          </a:p>
          <a:p>
            <a:pPr algn="just"/>
            <a:endParaRPr lang="en-US" sz="2400" dirty="0" smtClean="0"/>
          </a:p>
          <a:p>
            <a:pPr algn="just"/>
            <a:r>
              <a:rPr lang="en-US" sz="2400" dirty="0" smtClean="0">
                <a:latin typeface="Times" pitchFamily="18" charset="0"/>
              </a:rPr>
              <a:t>Motivation to quit tobacco should come from within and a  person should sustain it.</a:t>
            </a:r>
          </a:p>
          <a:p>
            <a:pPr algn="just"/>
            <a:endParaRPr lang="en-US" sz="2400" dirty="0" smtClean="0">
              <a:latin typeface="Times" pitchFamily="18" charset="0"/>
            </a:endParaRPr>
          </a:p>
          <a:p>
            <a:pPr algn="just"/>
            <a:endParaRPr lang="en-US" sz="2400" dirty="0" smtClean="0">
              <a:latin typeface="Times" pitchFamily="18" charset="0"/>
            </a:endParaRPr>
          </a:p>
        </p:txBody>
      </p:sp>
      <p:pic>
        <p:nvPicPr>
          <p:cNvPr id="4" name="Picture 3" descr="iihmr logo.jpg"/>
          <p:cNvPicPr>
            <a:picLocks noChangeAspect="1"/>
          </p:cNvPicPr>
          <p:nvPr/>
        </p:nvPicPr>
        <p:blipFill>
          <a:blip r:embed="rId2" cstate="print"/>
          <a:stretch>
            <a:fillRect/>
          </a:stretch>
        </p:blipFill>
        <p:spPr>
          <a:xfrm>
            <a:off x="8382000" y="5791200"/>
            <a:ext cx="571500" cy="885825"/>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chemeClr val="tx1"/>
                </a:solidFill>
                <a:latin typeface="Times" pitchFamily="18" charset="0"/>
              </a:rPr>
              <a:t>Recommendations</a:t>
            </a:r>
            <a:endParaRPr lang="en-US" sz="3600" b="1" dirty="0">
              <a:solidFill>
                <a:schemeClr val="tx1"/>
              </a:solidFill>
              <a:latin typeface="Times" pitchFamily="18" charset="0"/>
            </a:endParaRPr>
          </a:p>
        </p:txBody>
      </p:sp>
      <p:sp>
        <p:nvSpPr>
          <p:cNvPr id="3" name="Content Placeholder 2"/>
          <p:cNvSpPr>
            <a:spLocks noGrp="1"/>
          </p:cNvSpPr>
          <p:nvPr>
            <p:ph sz="quarter" idx="1"/>
          </p:nvPr>
        </p:nvSpPr>
        <p:spPr/>
        <p:txBody>
          <a:bodyPr>
            <a:normAutofit fontScale="92500" lnSpcReduction="10000"/>
          </a:bodyPr>
          <a:lstStyle/>
          <a:p>
            <a:pPr>
              <a:buNone/>
            </a:pPr>
            <a:r>
              <a:rPr lang="en-US" sz="2400" b="1" dirty="0" smtClean="0">
                <a:latin typeface="Times" pitchFamily="18" charset="0"/>
              </a:rPr>
              <a:t>Recommendations which came from the community itself:</a:t>
            </a:r>
            <a:endParaRPr lang="en-US" sz="2400" dirty="0" smtClean="0">
              <a:latin typeface="Times" pitchFamily="18" charset="0"/>
            </a:endParaRPr>
          </a:p>
          <a:p>
            <a:pPr algn="just"/>
            <a:r>
              <a:rPr lang="en-US" sz="2400" dirty="0" smtClean="0">
                <a:latin typeface="Times" pitchFamily="18" charset="0"/>
              </a:rPr>
              <a:t>Comprehensive and active awareness of the population about the ill effects of tobacco use, with special emphasis on all aspects of this impact, i.e. social, physical, financial and environmental. Formation of </a:t>
            </a:r>
            <a:r>
              <a:rPr lang="en-US" sz="2400" dirty="0" smtClean="0">
                <a:latin typeface="Times" pitchFamily="18" charset="0"/>
              </a:rPr>
              <a:t>committees </a:t>
            </a:r>
            <a:r>
              <a:rPr lang="en-US" sz="2400" dirty="0" smtClean="0">
                <a:latin typeface="Times" pitchFamily="18" charset="0"/>
              </a:rPr>
              <a:t>in village for creating awareness and motivating people to quit.</a:t>
            </a:r>
          </a:p>
          <a:p>
            <a:pPr algn="just"/>
            <a:r>
              <a:rPr lang="en-US" sz="2400" dirty="0" smtClean="0">
                <a:latin typeface="Times" pitchFamily="18" charset="0"/>
              </a:rPr>
              <a:t>Cessation advice at nearby available health facility.</a:t>
            </a:r>
          </a:p>
          <a:p>
            <a:pPr algn="just"/>
            <a:r>
              <a:rPr lang="en-US" sz="2400" dirty="0" smtClean="0">
                <a:latin typeface="Times" pitchFamily="18" charset="0"/>
              </a:rPr>
              <a:t>Starting Quit lines.</a:t>
            </a:r>
          </a:p>
          <a:p>
            <a:pPr algn="just"/>
            <a:r>
              <a:rPr lang="en-US" sz="2400" dirty="0" smtClean="0">
                <a:latin typeface="Times" pitchFamily="18" charset="0"/>
              </a:rPr>
              <a:t>Supply and demand concept should be adopted to control its use.</a:t>
            </a:r>
          </a:p>
          <a:p>
            <a:pPr algn="just"/>
            <a:r>
              <a:rPr lang="en-US" sz="2400" dirty="0" smtClean="0">
                <a:latin typeface="Times" pitchFamily="18" charset="0"/>
              </a:rPr>
              <a:t>Tobacco control laws to be implemented.</a:t>
            </a:r>
          </a:p>
          <a:p>
            <a:pPr algn="just"/>
            <a:r>
              <a:rPr lang="en-US" sz="2400" dirty="0" smtClean="0">
                <a:latin typeface="Times" pitchFamily="18" charset="0"/>
              </a:rPr>
              <a:t>They want tobacco to be banned by the government only then its use can be stopped among the community.</a:t>
            </a:r>
            <a:endParaRPr lang="en-US" sz="2400" dirty="0">
              <a:latin typeface="Times" pitchFamily="18" charset="0"/>
            </a:endParaRPr>
          </a:p>
        </p:txBody>
      </p:sp>
      <p:pic>
        <p:nvPicPr>
          <p:cNvPr id="4" name="Picture 3" descr="iihmr logo.jpg"/>
          <p:cNvPicPr>
            <a:picLocks noChangeAspect="1"/>
          </p:cNvPicPr>
          <p:nvPr/>
        </p:nvPicPr>
        <p:blipFill>
          <a:blip r:embed="rId2" cstate="print"/>
          <a:stretch>
            <a:fillRect/>
          </a:stretch>
        </p:blipFill>
        <p:spPr>
          <a:xfrm>
            <a:off x="8382000" y="5791200"/>
            <a:ext cx="571500" cy="885825"/>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6400800" y="4703614"/>
            <a:ext cx="27432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i-IN" sz="1200" b="1" i="1" u="none" strike="noStrike" cap="none" normalizeH="0" baseline="0" dirty="0" smtClean="0">
                <a:ln>
                  <a:noFill/>
                </a:ln>
                <a:solidFill>
                  <a:srgbClr val="C00000"/>
                </a:solidFill>
                <a:effectLst/>
                <a:latin typeface="Calibri" pitchFamily="34" charset="0"/>
                <a:ea typeface="Calibri" pitchFamily="34" charset="0"/>
                <a:cs typeface="Mangal" pitchFamily="2"/>
              </a:rPr>
              <a:t>बीडी/सिगरेट पीने में नहीं कोई शान</a:t>
            </a:r>
            <a:r>
              <a:rPr kumimoji="0" lang="en-US" sz="1200" b="1" i="1" u="none" strike="noStrike" cap="none" normalizeH="0" baseline="0" dirty="0" smtClean="0">
                <a:ln>
                  <a:noFill/>
                </a:ln>
                <a:solidFill>
                  <a:srgbClr val="C00000"/>
                </a:solidFill>
                <a:effectLst/>
                <a:latin typeface="Calibri" pitchFamily="34" charset="0"/>
                <a:ea typeface="Calibri" pitchFamily="34" charset="0"/>
                <a:cs typeface="Mangal" pitchFamily="2"/>
              </a:rPr>
              <a:t> </a:t>
            </a:r>
            <a:r>
              <a:rPr kumimoji="0" lang="hi-IN" sz="1200" b="1" i="1" u="none" strike="noStrike" cap="none" normalizeH="0" baseline="0" dirty="0" smtClean="0">
                <a:ln>
                  <a:noFill/>
                </a:ln>
                <a:solidFill>
                  <a:srgbClr val="C00000"/>
                </a:solidFill>
                <a:effectLst/>
                <a:latin typeface="Calibri" pitchFamily="34" charset="0"/>
                <a:ea typeface="Calibri" pitchFamily="34" charset="0"/>
                <a:cs typeface="Mangal" pitchFamily="2"/>
              </a:rPr>
              <a:t>। </a:t>
            </a:r>
            <a:endParaRPr kumimoji="0" lang="en-US" sz="1200" b="0" i="1"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hi-IN" sz="1200" b="1" i="1" u="none" strike="noStrike" cap="none" normalizeH="0" baseline="0" dirty="0" smtClean="0">
                <a:ln>
                  <a:noFill/>
                </a:ln>
                <a:solidFill>
                  <a:srgbClr val="C00000"/>
                </a:solidFill>
                <a:effectLst/>
                <a:latin typeface="Calibri" pitchFamily="34" charset="0"/>
                <a:ea typeface="Calibri" pitchFamily="34" charset="0"/>
                <a:cs typeface="Mangal" pitchFamily="2"/>
              </a:rPr>
              <a:t>इसका धुआँ ले सकता है आपकी जान ।।</a:t>
            </a:r>
            <a:endParaRPr kumimoji="0" lang="hi-IN" sz="1200" b="0" i="1" u="none" strike="noStrike" cap="none" normalizeH="0" baseline="0" dirty="0" smtClean="0">
              <a:ln>
                <a:noFill/>
              </a:ln>
              <a:solidFill>
                <a:schemeClr val="tx1"/>
              </a:solidFill>
              <a:effectLst/>
              <a:latin typeface="Arial" pitchFamily="34" charset="0"/>
            </a:endParaRPr>
          </a:p>
        </p:txBody>
      </p:sp>
      <p:pic>
        <p:nvPicPr>
          <p:cNvPr id="1027" name="Picture 3" descr="C:\Documents and Settings\Admin\Desktop\happy family.jpg"/>
          <p:cNvPicPr>
            <a:picLocks noChangeAspect="1" noChangeArrowheads="1"/>
          </p:cNvPicPr>
          <p:nvPr/>
        </p:nvPicPr>
        <p:blipFill>
          <a:blip r:embed="rId3" cstate="print"/>
          <a:srcRect/>
          <a:stretch>
            <a:fillRect/>
          </a:stretch>
        </p:blipFill>
        <p:spPr bwMode="auto">
          <a:xfrm>
            <a:off x="3429000" y="3352800"/>
            <a:ext cx="2667000" cy="1524000"/>
          </a:xfrm>
          <a:prstGeom prst="rect">
            <a:avLst/>
          </a:prstGeom>
          <a:noFill/>
        </p:spPr>
      </p:pic>
      <p:sp>
        <p:nvSpPr>
          <p:cNvPr id="1028" name="Rectangle 4"/>
          <p:cNvSpPr>
            <a:spLocks noChangeArrowheads="1"/>
          </p:cNvSpPr>
          <p:nvPr/>
        </p:nvSpPr>
        <p:spPr bwMode="auto">
          <a:xfrm>
            <a:off x="3429000" y="2914720"/>
            <a:ext cx="28194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i-IN" sz="1000" b="1" i="1" u="none" strike="noStrike" cap="none" normalizeH="0" baseline="0" dirty="0" smtClean="0">
                <a:ln>
                  <a:noFill/>
                </a:ln>
                <a:solidFill>
                  <a:srgbClr val="C00000"/>
                </a:solidFill>
                <a:effectLst/>
                <a:latin typeface="Calibri" pitchFamily="34" charset="0"/>
                <a:ea typeface="Calibri" pitchFamily="34" charset="0"/>
                <a:cs typeface="Mangal" pitchFamily="2"/>
              </a:rPr>
              <a:t>यदि आपको है खुद से व अपने परिवार से प्यार।</a:t>
            </a:r>
            <a:endParaRPr kumimoji="0" lang="en-US" sz="1000" b="0" i="1" u="none" strike="noStrike" cap="none" normalizeH="0" baseline="0" dirty="0" smtClean="0">
              <a:ln>
                <a:noFill/>
              </a:ln>
              <a:solidFill>
                <a:schemeClr val="tx1"/>
              </a:solidFill>
              <a:effectLst/>
              <a:latin typeface="Arial" pitchFamily="34" charset="0"/>
            </a:endParaRPr>
          </a:p>
          <a:p>
            <a:pPr lvl="0" eaLnBrk="0" fontAlgn="base" hangingPunct="0">
              <a:spcBef>
                <a:spcPct val="0"/>
              </a:spcBef>
              <a:spcAft>
                <a:spcPct val="0"/>
              </a:spcAft>
            </a:pPr>
            <a:r>
              <a:rPr kumimoji="0" lang="hi-IN" sz="1000" b="1" i="1" u="none" strike="noStrike" cap="none" normalizeH="0" baseline="0" dirty="0" smtClean="0">
                <a:ln>
                  <a:noFill/>
                </a:ln>
                <a:solidFill>
                  <a:srgbClr val="C00000"/>
                </a:solidFill>
                <a:effectLst/>
                <a:latin typeface="Calibri" pitchFamily="34" charset="0"/>
                <a:ea typeface="Calibri" pitchFamily="34" charset="0"/>
                <a:cs typeface="Mangal" pitchFamily="2"/>
              </a:rPr>
              <a:t>तो आज ही कीजिये </a:t>
            </a:r>
            <a:r>
              <a:rPr lang="hi-IN" sz="1000" b="1" i="1" dirty="0" smtClean="0">
                <a:solidFill>
                  <a:srgbClr val="C00000"/>
                </a:solidFill>
              </a:rPr>
              <a:t>तम्बाकू</a:t>
            </a:r>
            <a:r>
              <a:rPr kumimoji="0" lang="hi-IN" sz="1000" b="1" i="1" u="none" strike="noStrike" cap="none" normalizeH="0" baseline="0" dirty="0" smtClean="0">
                <a:ln>
                  <a:noFill/>
                </a:ln>
                <a:solidFill>
                  <a:srgbClr val="C00000"/>
                </a:solidFill>
                <a:effectLst/>
                <a:latin typeface="Calibri" pitchFamily="34" charset="0"/>
                <a:ea typeface="Calibri" pitchFamily="34" charset="0"/>
                <a:cs typeface="Mangal" pitchFamily="2"/>
              </a:rPr>
              <a:t> का बहिष्कार ।।</a:t>
            </a:r>
            <a:endParaRPr kumimoji="0" lang="hi-IN" sz="1000" b="0" i="1" u="none" strike="noStrike" cap="none" normalizeH="0" baseline="0" dirty="0" smtClean="0">
              <a:ln>
                <a:noFill/>
              </a:ln>
              <a:solidFill>
                <a:schemeClr val="tx1"/>
              </a:solidFill>
              <a:effectLst/>
              <a:latin typeface="Arial" pitchFamily="34" charset="0"/>
            </a:endParaRPr>
          </a:p>
        </p:txBody>
      </p:sp>
      <p:sp>
        <p:nvSpPr>
          <p:cNvPr id="21" name="Rounded Rectangle 20"/>
          <p:cNvSpPr/>
          <p:nvPr/>
        </p:nvSpPr>
        <p:spPr>
          <a:xfrm>
            <a:off x="152400" y="152400"/>
            <a:ext cx="1143000" cy="12192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spcBef>
                <a:spcPct val="0"/>
              </a:spcBef>
              <a:spcAft>
                <a:spcPct val="0"/>
              </a:spcAft>
            </a:pPr>
            <a:r>
              <a:rPr lang="hi-IN" sz="1200" b="1" i="1" dirty="0" smtClean="0">
                <a:solidFill>
                  <a:srgbClr val="C00000"/>
                </a:solidFill>
              </a:rPr>
              <a:t>तम्बाकू</a:t>
            </a:r>
            <a:r>
              <a:rPr lang="hi-IN" sz="1200" dirty="0" smtClean="0"/>
              <a:t> </a:t>
            </a:r>
            <a:r>
              <a:rPr lang="hi-IN" sz="1200" b="1" i="1" dirty="0" smtClean="0">
                <a:solidFill>
                  <a:srgbClr val="C00000"/>
                </a:solidFill>
                <a:latin typeface="Calibri" pitchFamily="34" charset="0"/>
                <a:ea typeface="Calibri" pitchFamily="34" charset="0"/>
                <a:cs typeface="Mangal" pitchFamily="2"/>
              </a:rPr>
              <a:t>सेवन पर लगाम</a:t>
            </a:r>
          </a:p>
          <a:p>
            <a:pPr lvl="0" fontAlgn="base">
              <a:spcBef>
                <a:spcPct val="0"/>
              </a:spcBef>
              <a:spcAft>
                <a:spcPct val="0"/>
              </a:spcAft>
            </a:pPr>
            <a:r>
              <a:rPr lang="hi-IN" sz="1200" b="1" i="1" dirty="0" smtClean="0">
                <a:solidFill>
                  <a:srgbClr val="C00000"/>
                </a:solidFill>
                <a:latin typeface="Calibri" pitchFamily="34" charset="0"/>
                <a:ea typeface="Calibri" pitchFamily="34" charset="0"/>
                <a:cs typeface="Mangal" pitchFamily="2"/>
              </a:rPr>
              <a:t>वर्ना मृत्यु के धाम। </a:t>
            </a:r>
            <a:endParaRPr lang="hi-IN" sz="1200" i="1" dirty="0" smtClean="0">
              <a:solidFill>
                <a:schemeClr val="tx1"/>
              </a:solidFill>
              <a:latin typeface="Arial" pitchFamily="34" charset="0"/>
            </a:endParaRPr>
          </a:p>
        </p:txBody>
      </p:sp>
      <p:sp>
        <p:nvSpPr>
          <p:cNvPr id="23" name="TextBox 22"/>
          <p:cNvSpPr txBox="1"/>
          <p:nvPr/>
        </p:nvSpPr>
        <p:spPr>
          <a:xfrm>
            <a:off x="152400" y="1447800"/>
            <a:ext cx="2819400" cy="2885405"/>
          </a:xfrm>
          <a:prstGeom prst="rect">
            <a:avLst/>
          </a:prstGeom>
          <a:noFill/>
        </p:spPr>
        <p:txBody>
          <a:bodyPr wrap="square" rtlCol="0">
            <a:spAutoFit/>
          </a:bodyPr>
          <a:lstStyle/>
          <a:p>
            <a:pPr algn="just"/>
            <a:r>
              <a:rPr lang="hi-IN" sz="1200" b="1" dirty="0" smtClean="0">
                <a:solidFill>
                  <a:srgbClr val="C00000"/>
                </a:solidFill>
              </a:rPr>
              <a:t>      इसमें है आपका ही लाभ</a:t>
            </a:r>
          </a:p>
          <a:p>
            <a:pPr algn="just">
              <a:buFont typeface="Wingdings" pitchFamily="2" charset="2"/>
              <a:buChar char="Ø"/>
            </a:pPr>
            <a:r>
              <a:rPr lang="hi-IN" sz="1050" dirty="0" smtClean="0"/>
              <a:t>तम्बाकू छोड़ने से आपकी सेहत</a:t>
            </a:r>
            <a:r>
              <a:rPr lang="en-US" sz="1050" dirty="0" smtClean="0"/>
              <a:t> </a:t>
            </a:r>
            <a:r>
              <a:rPr lang="hi-IN" sz="1050" dirty="0" smtClean="0"/>
              <a:t>में सुधार होगा।</a:t>
            </a:r>
            <a:endParaRPr lang="en-US" sz="1050" dirty="0" smtClean="0"/>
          </a:p>
          <a:p>
            <a:pPr algn="just">
              <a:buFont typeface="Wingdings" pitchFamily="2" charset="2"/>
              <a:buChar char="Ø"/>
            </a:pPr>
            <a:r>
              <a:rPr lang="hi-IN" sz="1050" dirty="0" smtClean="0"/>
              <a:t>तम्बाकू पर होने वाला खर्च आप अपने परिवार</a:t>
            </a:r>
            <a:r>
              <a:rPr lang="hi-IN" sz="1050" b="1" dirty="0" smtClean="0"/>
              <a:t> </a:t>
            </a:r>
            <a:r>
              <a:rPr lang="hi-IN" sz="1050" dirty="0" smtClean="0"/>
              <a:t>की ज़रूरत के लिए प्रयोग कर सकते हैं।</a:t>
            </a:r>
            <a:endParaRPr lang="en-US" sz="1050" dirty="0" smtClean="0"/>
          </a:p>
          <a:p>
            <a:pPr algn="just">
              <a:buFont typeface="Wingdings" pitchFamily="2" charset="2"/>
              <a:buChar char="Ø"/>
            </a:pPr>
            <a:r>
              <a:rPr lang="hi-IN" sz="1050" dirty="0" smtClean="0"/>
              <a:t>धूम्रपान छोड़ने के कुछ समय पश्चात हृदयगति और रक्तचाप जो धूम्रपान के समय  असामान्य रूप से बढ़ जाता है, सामान्य होना शुरू हो जाता है।</a:t>
            </a:r>
            <a:endParaRPr lang="en-US" sz="1050" dirty="0" smtClean="0"/>
          </a:p>
          <a:p>
            <a:pPr algn="just">
              <a:buFont typeface="Wingdings" pitchFamily="2" charset="2"/>
              <a:buChar char="Ø"/>
            </a:pPr>
            <a:r>
              <a:rPr lang="hi-IN" sz="1050" dirty="0" smtClean="0"/>
              <a:t>फेफड़ों की कार्यक्षमता में सुधार व अधिक कुशलता से काम करते हैं</a:t>
            </a:r>
            <a:r>
              <a:rPr lang="hi-IN" sz="1050" dirty="0" smtClean="0">
                <a:cs typeface="Mangal"/>
              </a:rPr>
              <a:t>।</a:t>
            </a:r>
            <a:endParaRPr lang="hi-IN" sz="1050" dirty="0" smtClean="0"/>
          </a:p>
          <a:p>
            <a:pPr algn="just">
              <a:buFont typeface="Wingdings" pitchFamily="2" charset="2"/>
              <a:buChar char="Ø"/>
            </a:pPr>
            <a:r>
              <a:rPr lang="hi-IN" sz="1050" dirty="0" smtClean="0"/>
              <a:t>एक वर्ष के अंदर लगातार धूम्रपान करने वालो की अपेक्षा हृदय रोग का खतरा आधा हो जाता है</a:t>
            </a:r>
            <a:r>
              <a:rPr lang="hi-IN" sz="1050" dirty="0" smtClean="0">
                <a:cs typeface="Mangal"/>
              </a:rPr>
              <a:t>।</a:t>
            </a:r>
            <a:r>
              <a:rPr lang="hi-IN" sz="1050" dirty="0" smtClean="0"/>
              <a:t> </a:t>
            </a:r>
            <a:endParaRPr lang="en-US" sz="1050" dirty="0" smtClean="0"/>
          </a:p>
          <a:p>
            <a:pPr algn="just">
              <a:buFont typeface="Wingdings" pitchFamily="2" charset="2"/>
              <a:buChar char="Ø"/>
            </a:pPr>
            <a:r>
              <a:rPr lang="en-US" sz="1050" b="1" dirty="0" smtClean="0"/>
              <a:t>15 </a:t>
            </a:r>
            <a:r>
              <a:rPr lang="hi-IN" sz="1050" dirty="0" smtClean="0"/>
              <a:t>वर्ष के अंदर दिल का दौरा और स्ट्रोक का खतरा लगभग एक ही सामान है जिसने कभी धूम्रपान नहीं किया है</a:t>
            </a:r>
            <a:r>
              <a:rPr lang="hi-IN" sz="1050" dirty="0" smtClean="0">
                <a:cs typeface="Mangal"/>
              </a:rPr>
              <a:t>।</a:t>
            </a:r>
            <a:endParaRPr lang="en-US" sz="1050" dirty="0" smtClean="0"/>
          </a:p>
          <a:p>
            <a:endParaRPr lang="en-US" sz="1200" dirty="0">
              <a:solidFill>
                <a:srgbClr val="C00000"/>
              </a:solidFill>
            </a:endParaRPr>
          </a:p>
        </p:txBody>
      </p:sp>
      <p:sp>
        <p:nvSpPr>
          <p:cNvPr id="12" name="Rounded Rectangle 11"/>
          <p:cNvSpPr/>
          <p:nvPr/>
        </p:nvSpPr>
        <p:spPr>
          <a:xfrm>
            <a:off x="152400" y="4191000"/>
            <a:ext cx="1828800" cy="533400"/>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spcBef>
                <a:spcPct val="0"/>
              </a:spcBef>
              <a:spcAft>
                <a:spcPct val="0"/>
              </a:spcAft>
            </a:pPr>
            <a:r>
              <a:rPr lang="hi-IN" sz="1200" b="1" dirty="0" smtClean="0">
                <a:solidFill>
                  <a:schemeClr val="tx1"/>
                </a:solidFill>
              </a:rPr>
              <a:t>तम्बाकू</a:t>
            </a:r>
            <a:r>
              <a:rPr lang="hi-IN" sz="1200" b="1" dirty="0" smtClean="0">
                <a:solidFill>
                  <a:schemeClr val="tx1"/>
                </a:solidFill>
                <a:latin typeface="Calibri" pitchFamily="34" charset="0"/>
                <a:ea typeface="Calibri" pitchFamily="34" charset="0"/>
                <a:cs typeface="Mangal" pitchFamily="2"/>
              </a:rPr>
              <a:t> नियंत्रण कानून को जानें व</a:t>
            </a:r>
            <a:r>
              <a:rPr lang="en-US" sz="1200" b="1" dirty="0" smtClean="0">
                <a:solidFill>
                  <a:schemeClr val="tx1"/>
                </a:solidFill>
                <a:latin typeface="Calibri" pitchFamily="34" charset="0"/>
                <a:ea typeface="Calibri" pitchFamily="34" charset="0"/>
                <a:cs typeface="Mangal" pitchFamily="2"/>
              </a:rPr>
              <a:t>  </a:t>
            </a:r>
            <a:r>
              <a:rPr lang="hi-IN" sz="1200" b="1" dirty="0" smtClean="0">
                <a:solidFill>
                  <a:schemeClr val="tx1"/>
                </a:solidFill>
                <a:latin typeface="Calibri" pitchFamily="34" charset="0"/>
                <a:ea typeface="Calibri" pitchFamily="34" charset="0"/>
                <a:cs typeface="Mangal" pitchFamily="2"/>
              </a:rPr>
              <a:t>जुर्माने से बचें।</a:t>
            </a:r>
            <a:endParaRPr lang="hi-IN" sz="1200" b="1" dirty="0" smtClean="0">
              <a:solidFill>
                <a:schemeClr val="tx1"/>
              </a:solidFill>
              <a:latin typeface="Arial" pitchFamily="34" charset="0"/>
            </a:endParaRPr>
          </a:p>
        </p:txBody>
      </p:sp>
      <p:sp>
        <p:nvSpPr>
          <p:cNvPr id="13" name="Rounded Rectangle 12"/>
          <p:cNvSpPr/>
          <p:nvPr/>
        </p:nvSpPr>
        <p:spPr>
          <a:xfrm>
            <a:off x="3429000" y="4953000"/>
            <a:ext cx="2514600" cy="3810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i-IN" sz="1100" b="1" dirty="0" smtClean="0">
                <a:solidFill>
                  <a:schemeClr val="tx1"/>
                </a:solidFill>
              </a:rPr>
              <a:t>तम्बाकू </a:t>
            </a:r>
            <a:r>
              <a:rPr lang="hi-IN" sz="1100" b="1" dirty="0" smtClean="0">
                <a:solidFill>
                  <a:schemeClr val="tx1"/>
                </a:solidFill>
                <a:latin typeface="Calibri" pitchFamily="34" charset="0"/>
                <a:ea typeface="Calibri" pitchFamily="34" charset="0"/>
                <a:cs typeface="Mangal" pitchFamily="2"/>
              </a:rPr>
              <a:t>आज ही छोड़े....</a:t>
            </a:r>
            <a:r>
              <a:rPr lang="hi-IN" sz="1100" b="1" dirty="0" smtClean="0">
                <a:solidFill>
                  <a:schemeClr val="tx1"/>
                </a:solidFill>
              </a:rPr>
              <a:t>ज़रूरत है तो</a:t>
            </a:r>
            <a:endParaRPr lang="en-US" sz="1100" b="1" dirty="0" smtClean="0">
              <a:solidFill>
                <a:schemeClr val="tx1"/>
              </a:solidFill>
            </a:endParaRPr>
          </a:p>
          <a:p>
            <a:pPr algn="ctr"/>
            <a:r>
              <a:rPr lang="hi-IN" sz="1100" b="1" dirty="0" smtClean="0">
                <a:solidFill>
                  <a:schemeClr val="tx1"/>
                </a:solidFill>
                <a:latin typeface="Calibri" pitchFamily="34" charset="0"/>
                <a:ea typeface="Calibri" pitchFamily="34" charset="0"/>
                <a:cs typeface="Mangal" pitchFamily="2"/>
              </a:rPr>
              <a:t>हमारी मददलें</a:t>
            </a:r>
            <a:r>
              <a:rPr lang="hi-IN" sz="1100" b="1" dirty="0" smtClean="0">
                <a:solidFill>
                  <a:schemeClr val="tx1"/>
                </a:solidFill>
                <a:latin typeface="Calibri" pitchFamily="34" charset="0"/>
                <a:ea typeface="Calibri" pitchFamily="34" charset="0"/>
                <a:cs typeface="Mangal"/>
              </a:rPr>
              <a:t>।</a:t>
            </a:r>
            <a:endParaRPr lang="en-US" sz="1100" dirty="0">
              <a:solidFill>
                <a:schemeClr val="tx1"/>
              </a:solidFill>
            </a:endParaRPr>
          </a:p>
        </p:txBody>
      </p:sp>
      <p:sp>
        <p:nvSpPr>
          <p:cNvPr id="17" name="TextBox 16"/>
          <p:cNvSpPr txBox="1"/>
          <p:nvPr/>
        </p:nvSpPr>
        <p:spPr>
          <a:xfrm>
            <a:off x="152400" y="4724400"/>
            <a:ext cx="2590800" cy="3762568"/>
          </a:xfrm>
          <a:prstGeom prst="rect">
            <a:avLst/>
          </a:prstGeom>
          <a:noFill/>
        </p:spPr>
        <p:txBody>
          <a:bodyPr wrap="square" rtlCol="0">
            <a:spAutoFit/>
          </a:bodyPr>
          <a:lstStyle/>
          <a:p>
            <a:pPr lvl="0" algn="just">
              <a:buFont typeface="Wingdings" pitchFamily="2" charset="2"/>
              <a:buChar char="Ø"/>
            </a:pPr>
            <a:r>
              <a:rPr lang="hi-IN" sz="1050" dirty="0" smtClean="0"/>
              <a:t>सार्वजनिक स्थानों पर</a:t>
            </a:r>
            <a:r>
              <a:rPr lang="en-US" sz="1050" dirty="0" smtClean="0"/>
              <a:t> </a:t>
            </a:r>
            <a:r>
              <a:rPr lang="hi-IN" sz="1050" dirty="0" smtClean="0"/>
              <a:t>धूम्रपान पर </a:t>
            </a:r>
            <a:endParaRPr lang="en-US" sz="1050" dirty="0" smtClean="0"/>
          </a:p>
          <a:p>
            <a:pPr lvl="0" algn="just"/>
            <a:r>
              <a:rPr lang="hi-IN" sz="1050" dirty="0" smtClean="0"/>
              <a:t>प्रतिबन्ध।उल्लंघन करने वाले को</a:t>
            </a:r>
            <a:r>
              <a:rPr lang="en-US" sz="1050" dirty="0" smtClean="0"/>
              <a:t> 200</a:t>
            </a:r>
            <a:r>
              <a:rPr lang="hi-IN" sz="1050" dirty="0" smtClean="0"/>
              <a:t> रु</a:t>
            </a:r>
            <a:r>
              <a:rPr lang="en-US" sz="1050" dirty="0" smtClean="0"/>
              <a:t> </a:t>
            </a:r>
            <a:r>
              <a:rPr lang="hi-IN" sz="1050" dirty="0" smtClean="0"/>
              <a:t>जुर्माना हो सकता है।</a:t>
            </a:r>
            <a:endParaRPr lang="en-US" sz="1050" dirty="0" smtClean="0"/>
          </a:p>
          <a:p>
            <a:pPr algn="just">
              <a:buFont typeface="Wingdings" pitchFamily="2" charset="2"/>
              <a:buChar char="Ø"/>
            </a:pPr>
            <a:r>
              <a:rPr lang="hi-IN" sz="1050" dirty="0" smtClean="0"/>
              <a:t>सिगरेट व अन्य तम्बाकु उत्पादों  को </a:t>
            </a:r>
            <a:r>
              <a:rPr lang="en-US" sz="1050" dirty="0" smtClean="0"/>
              <a:t>18</a:t>
            </a:r>
            <a:r>
              <a:rPr lang="hi-IN" sz="1050" dirty="0" smtClean="0"/>
              <a:t> वर्ष से कम आयु के व्यक्ति को एवं</a:t>
            </a:r>
            <a:r>
              <a:rPr lang="en-US" sz="1050" b="1" dirty="0" smtClean="0"/>
              <a:t> </a:t>
            </a:r>
            <a:r>
              <a:rPr lang="hi-IN" sz="1050" dirty="0" smtClean="0"/>
              <a:t>स्कूल व कॉलेज के </a:t>
            </a:r>
            <a:r>
              <a:rPr lang="en-US" sz="1050" dirty="0" smtClean="0"/>
              <a:t>100</a:t>
            </a:r>
            <a:r>
              <a:rPr lang="hi-IN" sz="1050" dirty="0" smtClean="0"/>
              <a:t> गज के दायरे के भीतर बेचने पर प्रतिबन्ध।</a:t>
            </a:r>
            <a:r>
              <a:rPr lang="en-US" sz="1050" dirty="0" smtClean="0"/>
              <a:t> </a:t>
            </a:r>
            <a:r>
              <a:rPr lang="hi-IN" sz="1050" dirty="0" smtClean="0"/>
              <a:t>उल्लंघन करने वाले को </a:t>
            </a:r>
            <a:r>
              <a:rPr lang="en-US" sz="1050" dirty="0" smtClean="0"/>
              <a:t>200</a:t>
            </a:r>
            <a:r>
              <a:rPr lang="hi-IN" sz="1050" dirty="0" smtClean="0"/>
              <a:t> रु जुर्माना हो सकता है</a:t>
            </a:r>
            <a:r>
              <a:rPr lang="hi-IN" sz="1050" dirty="0" smtClean="0">
                <a:cs typeface="Mangal"/>
              </a:rPr>
              <a:t>।</a:t>
            </a:r>
            <a:endParaRPr lang="en-US" sz="1050" dirty="0" smtClean="0">
              <a:cs typeface="Mangal"/>
            </a:endParaRPr>
          </a:p>
          <a:p>
            <a:pPr lvl="0" algn="just">
              <a:buFont typeface="Wingdings" pitchFamily="2" charset="2"/>
              <a:buChar char="Ø"/>
            </a:pPr>
            <a:r>
              <a:rPr lang="hi-IN" sz="1050" dirty="0" smtClean="0"/>
              <a:t>सिगरेट व अन्य तम्बाकू उत्पादों  को बिना स्वास्थ्य चेतावनी के बिक्री पर प्रतिबन्ध।</a:t>
            </a:r>
            <a:endParaRPr lang="en-US" sz="1050" dirty="0" smtClean="0"/>
          </a:p>
          <a:p>
            <a:pPr algn="just">
              <a:buFont typeface="Wingdings" pitchFamily="2" charset="2"/>
              <a:buChar char="Ø"/>
            </a:pPr>
            <a:r>
              <a:rPr lang="hi-IN" sz="1050" dirty="0" smtClean="0"/>
              <a:t>सिगरेट व अन्य तम्बाकू उत्पादों के विज्ञापन पर प्रतिबन्ध।</a:t>
            </a:r>
            <a:endParaRPr lang="en-US" sz="1050" dirty="0" smtClean="0"/>
          </a:p>
          <a:p>
            <a:pPr algn="just">
              <a:buFont typeface="Wingdings" pitchFamily="2" charset="2"/>
              <a:buChar char="Ø"/>
            </a:pPr>
            <a:endParaRPr lang="en-US" sz="1050" dirty="0" smtClean="0"/>
          </a:p>
          <a:p>
            <a:pPr lvl="0"/>
            <a:endParaRPr lang="en-US" sz="1200" dirty="0" smtClean="0"/>
          </a:p>
          <a:p>
            <a:endParaRPr lang="en-US" sz="1200" dirty="0" smtClean="0"/>
          </a:p>
          <a:p>
            <a:pPr lvl="0"/>
            <a:endParaRPr lang="en-US" sz="1200" dirty="0" smtClean="0"/>
          </a:p>
          <a:p>
            <a:pPr lvl="0"/>
            <a:endParaRPr lang="en-US" sz="1200" dirty="0" smtClean="0"/>
          </a:p>
          <a:p>
            <a:pPr>
              <a:buNone/>
            </a:pPr>
            <a:r>
              <a:rPr lang="en-US" dirty="0" smtClean="0"/>
              <a:t>       </a:t>
            </a:r>
          </a:p>
          <a:p>
            <a:endParaRPr lang="en-US" dirty="0"/>
          </a:p>
        </p:txBody>
      </p:sp>
      <p:sp>
        <p:nvSpPr>
          <p:cNvPr id="18" name="TextBox 17"/>
          <p:cNvSpPr txBox="1"/>
          <p:nvPr/>
        </p:nvSpPr>
        <p:spPr>
          <a:xfrm>
            <a:off x="3352800" y="5410200"/>
            <a:ext cx="2971800" cy="3323987"/>
          </a:xfrm>
          <a:prstGeom prst="rect">
            <a:avLst/>
          </a:prstGeom>
          <a:noFill/>
        </p:spPr>
        <p:txBody>
          <a:bodyPr wrap="square" rtlCol="0">
            <a:spAutoFit/>
          </a:bodyPr>
          <a:lstStyle/>
          <a:p>
            <a:r>
              <a:rPr lang="hi-IN" sz="1200" b="1" dirty="0" smtClean="0"/>
              <a:t>यदि आप स्वयं से तम्बाकू नहीं छोड़ पा रहे हैं तो निम्न स्थानों पर उपलब्ध सुविधा का लाभ उठा सकते हैं</a:t>
            </a:r>
            <a:r>
              <a:rPr lang="en-US" sz="1200" b="1" dirty="0" smtClean="0"/>
              <a:t>:</a:t>
            </a:r>
          </a:p>
          <a:p>
            <a:pPr lvl="0">
              <a:buFont typeface="Wingdings" pitchFamily="2" charset="2"/>
              <a:buChar char="Ø"/>
            </a:pPr>
            <a:r>
              <a:rPr lang="hi-IN" sz="1200" b="1" dirty="0" smtClean="0"/>
              <a:t>सिविल अस्पताल,बल्लबगढ़ </a:t>
            </a:r>
            <a:endParaRPr lang="en-US" sz="1200" dirty="0" smtClean="0"/>
          </a:p>
          <a:p>
            <a:r>
              <a:rPr lang="hi-IN" sz="1200" b="1" dirty="0" smtClean="0"/>
              <a:t>प्रत्येक बुधवार कमरा न.-</a:t>
            </a:r>
            <a:r>
              <a:rPr lang="en-US" sz="1200" b="1" dirty="0" smtClean="0"/>
              <a:t>12,</a:t>
            </a:r>
            <a:r>
              <a:rPr lang="hi-IN" sz="1200" b="1" dirty="0" smtClean="0"/>
              <a:t>सुबह </a:t>
            </a:r>
            <a:r>
              <a:rPr lang="en-US" sz="1200" b="1" dirty="0" smtClean="0"/>
              <a:t>9-11</a:t>
            </a:r>
            <a:r>
              <a:rPr lang="en-US" sz="1200" dirty="0" smtClean="0"/>
              <a:t> </a:t>
            </a:r>
            <a:endParaRPr lang="en-US" sz="1200" b="1" dirty="0" smtClean="0"/>
          </a:p>
          <a:p>
            <a:endParaRPr lang="en-US" sz="1200" b="1" dirty="0" smtClean="0"/>
          </a:p>
          <a:p>
            <a:pPr>
              <a:buFont typeface="Wingdings" pitchFamily="2" charset="2"/>
              <a:buChar char="Ø"/>
            </a:pPr>
            <a:r>
              <a:rPr lang="en-US" sz="1200" b="1" dirty="0" smtClean="0"/>
              <a:t> </a:t>
            </a:r>
            <a:r>
              <a:rPr lang="hi-IN" sz="1200" b="1" dirty="0" smtClean="0"/>
              <a:t>राष्ट्रीय</a:t>
            </a:r>
            <a:r>
              <a:rPr lang="hi-IN" sz="1200" dirty="0" smtClean="0"/>
              <a:t> </a:t>
            </a:r>
            <a:r>
              <a:rPr lang="hi-IN" sz="1200" b="1" dirty="0" smtClean="0"/>
              <a:t>व्यसन उपचार केंद्र,</a:t>
            </a:r>
            <a:r>
              <a:rPr lang="en-US" sz="1200" b="1" dirty="0" smtClean="0"/>
              <a:t>, </a:t>
            </a:r>
            <a:r>
              <a:rPr lang="hi-IN" sz="1200" b="1" dirty="0" smtClean="0"/>
              <a:t>गाज़ियाबाद</a:t>
            </a:r>
            <a:endParaRPr lang="en-US" sz="1200" b="1" dirty="0" smtClean="0"/>
          </a:p>
          <a:p>
            <a:endParaRPr lang="en-US" sz="1200" b="1" dirty="0" smtClean="0"/>
          </a:p>
          <a:p>
            <a:endParaRPr lang="en-US" sz="1200" b="1" dirty="0" smtClean="0"/>
          </a:p>
          <a:p>
            <a:endParaRPr lang="en-US" sz="1200" b="1" dirty="0" smtClean="0"/>
          </a:p>
          <a:p>
            <a:endParaRPr lang="en-US" sz="1200" dirty="0" smtClean="0"/>
          </a:p>
          <a:p>
            <a:endParaRPr lang="en-US" sz="1200" dirty="0" smtClean="0"/>
          </a:p>
          <a:p>
            <a:endParaRPr lang="en-US" sz="1200" b="1" dirty="0" smtClean="0"/>
          </a:p>
          <a:p>
            <a:endParaRPr lang="en-US" sz="1200" b="1" dirty="0" smtClean="0"/>
          </a:p>
          <a:p>
            <a:endParaRPr lang="en-US" sz="1200" b="1" dirty="0" smtClean="0"/>
          </a:p>
          <a:p>
            <a:endParaRPr lang="en-US" sz="1200" dirty="0" smtClean="0"/>
          </a:p>
          <a:p>
            <a:endParaRPr lang="en-US" dirty="0"/>
          </a:p>
        </p:txBody>
      </p:sp>
      <p:sp>
        <p:nvSpPr>
          <p:cNvPr id="19" name="TextBox 18"/>
          <p:cNvSpPr txBox="1"/>
          <p:nvPr/>
        </p:nvSpPr>
        <p:spPr>
          <a:xfrm>
            <a:off x="3352800" y="152400"/>
            <a:ext cx="2819400" cy="2077492"/>
          </a:xfrm>
          <a:prstGeom prst="rect">
            <a:avLst/>
          </a:prstGeom>
          <a:noFill/>
        </p:spPr>
        <p:txBody>
          <a:bodyPr wrap="square" rtlCol="0">
            <a:spAutoFit/>
          </a:bodyPr>
          <a:lstStyle/>
          <a:p>
            <a:r>
              <a:rPr lang="hi-IN" sz="1200" b="1" dirty="0" smtClean="0">
                <a:solidFill>
                  <a:srgbClr val="C00000"/>
                </a:solidFill>
              </a:rPr>
              <a:t>तम्बाकू</a:t>
            </a:r>
            <a:r>
              <a:rPr lang="en-US" sz="1200" dirty="0" smtClean="0"/>
              <a:t> </a:t>
            </a:r>
            <a:r>
              <a:rPr lang="hi-IN" sz="1200" b="1" dirty="0" smtClean="0">
                <a:solidFill>
                  <a:srgbClr val="C00000"/>
                </a:solidFill>
              </a:rPr>
              <a:t>छोड़ने के लिए कभी देर नहीं...</a:t>
            </a:r>
          </a:p>
          <a:p>
            <a:pPr algn="just">
              <a:buFont typeface="Wingdings" pitchFamily="2" charset="2"/>
              <a:buChar char="Ø"/>
            </a:pPr>
            <a:r>
              <a:rPr lang="hi-IN" sz="1050" dirty="0" smtClean="0"/>
              <a:t>दृढ संकल्प ले।छोड़ने की तारीख निश्चित</a:t>
            </a:r>
            <a:r>
              <a:rPr lang="en-US" sz="1050" dirty="0" smtClean="0"/>
              <a:t> </a:t>
            </a:r>
            <a:r>
              <a:rPr lang="hi-IN" sz="1050" dirty="0" smtClean="0"/>
              <a:t>करें व उस का पालन करे।</a:t>
            </a:r>
            <a:endParaRPr lang="en-US" sz="1050" dirty="0" smtClean="0"/>
          </a:p>
          <a:p>
            <a:pPr algn="just">
              <a:buFont typeface="Wingdings" pitchFamily="2" charset="2"/>
              <a:buChar char="Ø"/>
            </a:pPr>
            <a:r>
              <a:rPr lang="hi-IN" sz="1050" dirty="0" smtClean="0"/>
              <a:t>छोड़ने</a:t>
            </a:r>
            <a:r>
              <a:rPr lang="en-US" sz="1050" dirty="0" smtClean="0"/>
              <a:t> </a:t>
            </a:r>
            <a:r>
              <a:rPr lang="hi-IN" sz="1050" dirty="0" smtClean="0"/>
              <a:t>की</a:t>
            </a:r>
            <a:r>
              <a:rPr lang="en-US" sz="1050" dirty="0" smtClean="0"/>
              <a:t> </a:t>
            </a:r>
            <a:r>
              <a:rPr lang="hi-IN" sz="1050" dirty="0" smtClean="0"/>
              <a:t>इच्छाशक्ति को बनाये रखे।</a:t>
            </a:r>
            <a:endParaRPr lang="en-US" sz="1050" dirty="0" smtClean="0"/>
          </a:p>
          <a:p>
            <a:pPr algn="just">
              <a:buFont typeface="Wingdings" pitchFamily="2" charset="2"/>
              <a:buChar char="Ø"/>
            </a:pPr>
            <a:r>
              <a:rPr lang="hi-IN" sz="1050" dirty="0" smtClean="0"/>
              <a:t>किसी भी</a:t>
            </a:r>
            <a:r>
              <a:rPr lang="en-US" sz="1050" dirty="0" smtClean="0"/>
              <a:t> </a:t>
            </a:r>
            <a:r>
              <a:rPr lang="hi-IN" sz="1050" dirty="0" smtClean="0"/>
              <a:t>तम्बाकू उत्पाद,माचिस आदि को त्याग दे।</a:t>
            </a:r>
            <a:endParaRPr lang="en-US" sz="1050" dirty="0" smtClean="0"/>
          </a:p>
          <a:p>
            <a:pPr algn="just">
              <a:buFont typeface="Wingdings" pitchFamily="2" charset="2"/>
              <a:buChar char="Ø"/>
            </a:pPr>
            <a:r>
              <a:rPr lang="hi-IN" sz="1050" dirty="0" smtClean="0"/>
              <a:t>अपने परिवारजनों को बताएँ की आप तम्बाकू सेवन छोड़ रहे हैं, व उन्हें आपको प्रेरित करने को कहें।</a:t>
            </a:r>
            <a:endParaRPr lang="en-US" sz="1050" dirty="0" smtClean="0"/>
          </a:p>
          <a:p>
            <a:pPr algn="just">
              <a:buFont typeface="Wingdings" pitchFamily="2" charset="2"/>
              <a:buChar char="Ø"/>
            </a:pPr>
            <a:r>
              <a:rPr lang="hi-IN" sz="1050" dirty="0" smtClean="0"/>
              <a:t>जिन परिस्थितियों में आप धूम्रपान करना चाहते हैं उन्हें पहचाने व उन से बचें।</a:t>
            </a:r>
            <a:endParaRPr lang="en-US" sz="1050" dirty="0" smtClean="0"/>
          </a:p>
          <a:p>
            <a:endParaRPr lang="en-US" sz="1200" b="1" dirty="0">
              <a:solidFill>
                <a:srgbClr val="C00000"/>
              </a:solidFill>
            </a:endParaRPr>
          </a:p>
        </p:txBody>
      </p:sp>
      <p:pic>
        <p:nvPicPr>
          <p:cNvPr id="1026" name="Picture 2" descr="C:\Documents and Settings\Admin\Desktop\AIIMS\Tobacco Project\tobacco pics\sign of no smoking.jpg"/>
          <p:cNvPicPr>
            <a:picLocks noChangeAspect="1" noChangeArrowheads="1"/>
          </p:cNvPicPr>
          <p:nvPr/>
        </p:nvPicPr>
        <p:blipFill>
          <a:blip r:embed="rId4" cstate="print"/>
          <a:srcRect/>
          <a:stretch>
            <a:fillRect/>
          </a:stretch>
        </p:blipFill>
        <p:spPr bwMode="auto">
          <a:xfrm>
            <a:off x="2209800" y="4191001"/>
            <a:ext cx="838200" cy="761999"/>
          </a:xfrm>
          <a:prstGeom prst="rect">
            <a:avLst/>
          </a:prstGeom>
          <a:noFill/>
        </p:spPr>
      </p:pic>
      <p:sp>
        <p:nvSpPr>
          <p:cNvPr id="15" name="Rounded Rectangle 14"/>
          <p:cNvSpPr/>
          <p:nvPr/>
        </p:nvSpPr>
        <p:spPr>
          <a:xfrm>
            <a:off x="6477000" y="762000"/>
            <a:ext cx="2514600" cy="5334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hi-IN" sz="1400" b="1" dirty="0" smtClean="0">
                <a:solidFill>
                  <a:schemeClr val="tx1"/>
                </a:solidFill>
              </a:rPr>
              <a:t>तम्बाकू</a:t>
            </a:r>
            <a:r>
              <a:rPr lang="hi-IN" sz="1400" b="1" dirty="0" smtClean="0">
                <a:solidFill>
                  <a:schemeClr val="tx1"/>
                </a:solidFill>
                <a:latin typeface="Shusha" pitchFamily="2" charset="0"/>
                <a:ea typeface="Calibri" pitchFamily="34" charset="0"/>
                <a:cs typeface="Mangal" pitchFamily="2"/>
              </a:rPr>
              <a:t>:एक धीमा ज़हर</a:t>
            </a:r>
            <a:endParaRPr lang="hi-IN" sz="1400" b="1" dirty="0" smtClean="0">
              <a:solidFill>
                <a:schemeClr val="tx1"/>
              </a:solidFill>
              <a:latin typeface="Arial" pitchFamily="34" charset="0"/>
            </a:endParaRPr>
          </a:p>
        </p:txBody>
      </p:sp>
      <p:sp>
        <p:nvSpPr>
          <p:cNvPr id="2049" name="Rectangle 1"/>
          <p:cNvSpPr>
            <a:spLocks noChangeArrowheads="1"/>
          </p:cNvSpPr>
          <p:nvPr/>
        </p:nvSpPr>
        <p:spPr bwMode="auto">
          <a:xfrm>
            <a:off x="6477000" y="5176035"/>
            <a:ext cx="2667000"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err="1" smtClean="0">
                <a:ln>
                  <a:noFill/>
                </a:ln>
                <a:effectLst/>
                <a:latin typeface="Calibri" pitchFamily="34" charset="0"/>
                <a:ea typeface="Calibri" pitchFamily="34" charset="0"/>
                <a:cs typeface="Mangal" pitchFamily="2"/>
              </a:rPr>
              <a:t>Conceptualised</a:t>
            </a:r>
            <a:r>
              <a:rPr kumimoji="0" lang="en-US" sz="1200" b="1" i="0" u="none" strike="noStrike" cap="none" normalizeH="0" baseline="0" dirty="0" smtClean="0">
                <a:ln>
                  <a:noFill/>
                </a:ln>
                <a:effectLst/>
                <a:latin typeface="Calibri" pitchFamily="34" charset="0"/>
                <a:ea typeface="Calibri" pitchFamily="34" charset="0"/>
                <a:cs typeface="Mangal" pitchFamily="2"/>
              </a:rPr>
              <a:t> and Designed by:</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800" b="1" i="0" u="none" strike="noStrike" cap="none" normalizeH="0" baseline="0" dirty="0" smtClean="0">
              <a:ln>
                <a:noFill/>
              </a:ln>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effectLst/>
                <a:latin typeface="Calibri" pitchFamily="34" charset="0"/>
                <a:ea typeface="Calibri" pitchFamily="34" charset="0"/>
                <a:cs typeface="Mangal" pitchFamily="2"/>
              </a:rPr>
              <a:t>Dr </a:t>
            </a:r>
            <a:r>
              <a:rPr kumimoji="0" lang="en-US" sz="1200" b="1" i="0" u="none" strike="noStrike" cap="none" normalizeH="0" baseline="0" dirty="0" err="1" smtClean="0">
                <a:ln>
                  <a:noFill/>
                </a:ln>
                <a:effectLst/>
                <a:latin typeface="Calibri" pitchFamily="34" charset="0"/>
                <a:ea typeface="Calibri" pitchFamily="34" charset="0"/>
                <a:cs typeface="Mangal" pitchFamily="2"/>
              </a:rPr>
              <a:t>Puneet</a:t>
            </a:r>
            <a:r>
              <a:rPr kumimoji="0" lang="en-US" sz="1200" b="1" i="0" u="none" strike="noStrike" cap="none" normalizeH="0" baseline="0" dirty="0" smtClean="0">
                <a:ln>
                  <a:noFill/>
                </a:ln>
                <a:effectLst/>
                <a:latin typeface="Calibri" pitchFamily="34" charset="0"/>
                <a:ea typeface="Calibri" pitchFamily="34" charset="0"/>
                <a:cs typeface="Mangal" pitchFamily="2"/>
              </a:rPr>
              <a:t> </a:t>
            </a:r>
            <a:r>
              <a:rPr kumimoji="0" lang="en-US" sz="1200" b="1" i="0" u="none" strike="noStrike" cap="none" normalizeH="0" baseline="0" dirty="0" err="1" smtClean="0">
                <a:ln>
                  <a:noFill/>
                </a:ln>
                <a:effectLst/>
                <a:latin typeface="Calibri" pitchFamily="34" charset="0"/>
                <a:ea typeface="Calibri" pitchFamily="34" charset="0"/>
                <a:cs typeface="Mangal" pitchFamily="2"/>
              </a:rPr>
              <a:t>Misra</a:t>
            </a:r>
            <a:r>
              <a:rPr kumimoji="0" lang="en-US" sz="1200" b="0" i="0" u="none" strike="noStrike" cap="none" normalizeH="0" baseline="0" dirty="0" smtClean="0">
                <a:ln>
                  <a:noFill/>
                </a:ln>
                <a:effectLst/>
                <a:latin typeface="Calibri" pitchFamily="34" charset="0"/>
                <a:ea typeface="Calibri" pitchFamily="34" charset="0"/>
                <a:cs typeface="Mangal" pitchFamily="2"/>
              </a:rPr>
              <a:t>, Associate Professor</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smtClean="0">
              <a:ln>
                <a:noFill/>
              </a:ln>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effectLst/>
                <a:latin typeface="Calibri" pitchFamily="34" charset="0"/>
                <a:ea typeface="Calibri" pitchFamily="34" charset="0"/>
                <a:cs typeface="Mangal" pitchFamily="2"/>
              </a:rPr>
              <a:t>Dr </a:t>
            </a:r>
            <a:r>
              <a:rPr kumimoji="0" lang="en-US" sz="1200" b="1" i="0" u="none" strike="noStrike" cap="none" normalizeH="0" baseline="0" dirty="0" err="1" smtClean="0">
                <a:ln>
                  <a:noFill/>
                </a:ln>
                <a:effectLst/>
                <a:latin typeface="Calibri" pitchFamily="34" charset="0"/>
                <a:ea typeface="Calibri" pitchFamily="34" charset="0"/>
                <a:cs typeface="Mangal" pitchFamily="2"/>
              </a:rPr>
              <a:t>Priyanka</a:t>
            </a:r>
            <a:r>
              <a:rPr kumimoji="0" lang="en-US" sz="1200" b="1" i="0" u="none" strike="noStrike" cap="none" normalizeH="0" baseline="0" dirty="0" smtClean="0">
                <a:ln>
                  <a:noFill/>
                </a:ln>
                <a:effectLst/>
                <a:latin typeface="Calibri" pitchFamily="34" charset="0"/>
                <a:ea typeface="Calibri" pitchFamily="34" charset="0"/>
                <a:cs typeface="Mangal" pitchFamily="2"/>
              </a:rPr>
              <a:t> </a:t>
            </a:r>
            <a:r>
              <a:rPr kumimoji="0" lang="en-US" sz="1200" b="1" i="0" u="none" strike="noStrike" cap="none" normalizeH="0" baseline="0" dirty="0" err="1" smtClean="0">
                <a:ln>
                  <a:noFill/>
                </a:ln>
                <a:effectLst/>
                <a:latin typeface="Calibri" pitchFamily="34" charset="0"/>
                <a:ea typeface="Calibri" pitchFamily="34" charset="0"/>
                <a:cs typeface="Mangal" pitchFamily="2"/>
              </a:rPr>
              <a:t>Kardam</a:t>
            </a:r>
            <a:r>
              <a:rPr kumimoji="0" lang="en-US" sz="1200" b="0" i="0" u="none" strike="noStrike" cap="none" normalizeH="0" baseline="0" dirty="0" smtClean="0">
                <a:ln>
                  <a:noFill/>
                </a:ln>
                <a:effectLst/>
                <a:latin typeface="Calibri" pitchFamily="34" charset="0"/>
                <a:ea typeface="Calibri" pitchFamily="34" charset="0"/>
                <a:cs typeface="Mangal" pitchFamily="2"/>
              </a:rPr>
              <a:t>, Research Assistant</a:t>
            </a:r>
          </a:p>
          <a:p>
            <a:pPr marL="0" marR="0" lvl="0" indent="0" algn="l" defTabSz="914400" rtl="0" eaLnBrk="0" fontAlgn="base" latinLnBrk="0" hangingPunct="0">
              <a:lnSpc>
                <a:spcPct val="100000"/>
              </a:lnSpc>
              <a:spcBef>
                <a:spcPct val="0"/>
              </a:spcBef>
              <a:spcAft>
                <a:spcPct val="0"/>
              </a:spcAft>
              <a:buClrTx/>
              <a:buSzTx/>
              <a:buFontTx/>
              <a:buNone/>
              <a:tabLst/>
            </a:pPr>
            <a:endParaRPr lang="en-US" sz="1200" dirty="0" smtClean="0">
              <a:latin typeface="Calibri" pitchFamily="34" charset="0"/>
              <a:cs typeface="Mangal" pitchFamily="2"/>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1200" dirty="0" smtClean="0">
                <a:latin typeface="Calibri" pitchFamily="34" charset="0"/>
                <a:cs typeface="Mangal" pitchFamily="2"/>
              </a:rPr>
              <a:t>CRHSP, </a:t>
            </a:r>
            <a:r>
              <a:rPr lang="en-US" sz="1200" dirty="0" err="1" smtClean="0">
                <a:latin typeface="Calibri" pitchFamily="34" charset="0"/>
                <a:cs typeface="Mangal" pitchFamily="2"/>
              </a:rPr>
              <a:t>Ballabgarh</a:t>
            </a:r>
            <a:endParaRPr kumimoji="0" lang="en-US" sz="800" b="0" i="0" u="none" strike="noStrike" cap="none" normalizeH="0" baseline="0" dirty="0" smtClean="0">
              <a:ln>
                <a:noFill/>
              </a:ln>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effectLst/>
                <a:latin typeface="Calibri" pitchFamily="34" charset="0"/>
                <a:ea typeface="Calibri" pitchFamily="34" charset="0"/>
                <a:cs typeface="Mangal" pitchFamily="2"/>
              </a:rPr>
              <a:t>Centre for Community Medicine, AIIMS, New Delhi</a:t>
            </a:r>
            <a:endParaRPr kumimoji="0" lang="en-US" sz="1800" b="0" i="0" u="none" strike="noStrike" cap="none" normalizeH="0" baseline="0" dirty="0" smtClean="0">
              <a:ln>
                <a:noFill/>
              </a:ln>
              <a:effectLst/>
              <a:latin typeface="Arial" pitchFamily="34" charset="0"/>
            </a:endParaRPr>
          </a:p>
        </p:txBody>
      </p:sp>
      <p:pic>
        <p:nvPicPr>
          <p:cNvPr id="20" name="Picture 73" descr="AIIMSLOGO3"/>
          <p:cNvPicPr>
            <a:picLocks noChangeAspect="1" noChangeArrowheads="1"/>
          </p:cNvPicPr>
          <p:nvPr/>
        </p:nvPicPr>
        <p:blipFill>
          <a:blip r:embed="rId5" cstate="print"/>
          <a:srcRect/>
          <a:stretch>
            <a:fillRect/>
          </a:stretch>
        </p:blipFill>
        <p:spPr bwMode="auto">
          <a:xfrm>
            <a:off x="8153400" y="0"/>
            <a:ext cx="990600" cy="685800"/>
          </a:xfrm>
          <a:prstGeom prst="rect">
            <a:avLst/>
          </a:prstGeom>
          <a:noFill/>
        </p:spPr>
      </p:pic>
      <p:pic>
        <p:nvPicPr>
          <p:cNvPr id="3" name="Picture 2" descr="C:\Documents and Settings\Admin\My Documents\Downloads\ccmlogo.jpg"/>
          <p:cNvPicPr>
            <a:picLocks noChangeAspect="1" noChangeArrowheads="1"/>
          </p:cNvPicPr>
          <p:nvPr/>
        </p:nvPicPr>
        <p:blipFill>
          <a:blip r:embed="rId6" cstate="print"/>
          <a:srcRect/>
          <a:stretch>
            <a:fillRect/>
          </a:stretch>
        </p:blipFill>
        <p:spPr bwMode="auto">
          <a:xfrm>
            <a:off x="6553200" y="0"/>
            <a:ext cx="990600" cy="706741"/>
          </a:xfrm>
          <a:prstGeom prst="rect">
            <a:avLst/>
          </a:prstGeom>
          <a:noFill/>
        </p:spPr>
      </p:pic>
      <p:pic>
        <p:nvPicPr>
          <p:cNvPr id="4" name="Picture 3" descr="C:\Documents and Settings\Admin\Desktop\AIIMS\Tobacco Project\tobacco pics\smoking-kills08.jpg"/>
          <p:cNvPicPr>
            <a:picLocks noChangeAspect="1" noChangeArrowheads="1"/>
          </p:cNvPicPr>
          <p:nvPr/>
        </p:nvPicPr>
        <p:blipFill>
          <a:blip r:embed="rId7" cstate="print"/>
          <a:srcRect/>
          <a:stretch>
            <a:fillRect/>
          </a:stretch>
        </p:blipFill>
        <p:spPr bwMode="auto">
          <a:xfrm>
            <a:off x="6553200" y="1524000"/>
            <a:ext cx="2438400" cy="3162300"/>
          </a:xfrm>
          <a:prstGeom prst="rect">
            <a:avLst/>
          </a:prstGeom>
          <a:noFill/>
        </p:spPr>
      </p:pic>
      <p:sp>
        <p:nvSpPr>
          <p:cNvPr id="24" name="Oval 23"/>
          <p:cNvSpPr/>
          <p:nvPr/>
        </p:nvSpPr>
        <p:spPr>
          <a:xfrm>
            <a:off x="3352800" y="2057400"/>
            <a:ext cx="2895600" cy="838200"/>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1050" b="1" dirty="0" smtClean="0">
              <a:solidFill>
                <a:schemeClr val="tx1"/>
              </a:solidFill>
            </a:endParaRPr>
          </a:p>
          <a:p>
            <a:pPr algn="just"/>
            <a:r>
              <a:rPr lang="hi-IN" sz="1050" b="1" dirty="0" smtClean="0">
                <a:solidFill>
                  <a:schemeClr val="tx1"/>
                </a:solidFill>
              </a:rPr>
              <a:t>आपके आसपास कोई तंबाकू सेवन करता है</a:t>
            </a:r>
            <a:r>
              <a:rPr lang="en-US" sz="1050" b="1" dirty="0" smtClean="0">
                <a:solidFill>
                  <a:schemeClr val="tx1"/>
                </a:solidFill>
              </a:rPr>
              <a:t>,</a:t>
            </a:r>
            <a:r>
              <a:rPr lang="hi-IN" sz="1050" b="1" dirty="0" smtClean="0">
                <a:solidFill>
                  <a:schemeClr val="tx1"/>
                </a:solidFill>
              </a:rPr>
              <a:t>तो उसे तम्बाकू छोड़ने के लिए प्रेरित करें....इसमें आपका भी लाभ है।</a:t>
            </a:r>
            <a:endParaRPr lang="en-US" sz="1050" b="1" dirty="0" smtClean="0">
              <a:solidFill>
                <a:schemeClr val="tx1"/>
              </a:solidFill>
            </a:endParaRPr>
          </a:p>
          <a:p>
            <a:pPr algn="just"/>
            <a:endParaRPr lang="en-US" sz="1200" b="1" dirty="0" smtClean="0">
              <a:solidFill>
                <a:srgbClr val="C00000"/>
              </a:solidFill>
            </a:endParaRPr>
          </a:p>
        </p:txBody>
      </p:sp>
      <p:pic>
        <p:nvPicPr>
          <p:cNvPr id="2" name="Picture 2" descr="C:\Documents and Settings\Admin\Desktop\AIIMS\Tobacco Project\tobacco pics\tobacco-products copy.jpg"/>
          <p:cNvPicPr>
            <a:picLocks noChangeAspect="1" noChangeArrowheads="1"/>
          </p:cNvPicPr>
          <p:nvPr/>
        </p:nvPicPr>
        <p:blipFill>
          <a:blip r:embed="rId8" cstate="print"/>
          <a:srcRect/>
          <a:stretch>
            <a:fillRect/>
          </a:stretch>
        </p:blipFill>
        <p:spPr bwMode="auto">
          <a:xfrm>
            <a:off x="1524000" y="228600"/>
            <a:ext cx="1447800" cy="1151467"/>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chemeClr val="tx1"/>
                </a:solidFill>
                <a:latin typeface="Times" pitchFamily="18" charset="0"/>
              </a:rPr>
              <a:t>Presentation Strategy</a:t>
            </a:r>
            <a:endParaRPr lang="en-US" sz="3600" b="1" dirty="0">
              <a:solidFill>
                <a:schemeClr val="tx1"/>
              </a:solidFill>
              <a:latin typeface="Times" pitchFamily="18" charset="0"/>
            </a:endParaRPr>
          </a:p>
        </p:txBody>
      </p:sp>
      <p:sp>
        <p:nvSpPr>
          <p:cNvPr id="3" name="Content Placeholder 2"/>
          <p:cNvSpPr>
            <a:spLocks noGrp="1"/>
          </p:cNvSpPr>
          <p:nvPr>
            <p:ph sz="quarter" idx="1"/>
          </p:nvPr>
        </p:nvSpPr>
        <p:spPr/>
        <p:txBody>
          <a:bodyPr>
            <a:normAutofit lnSpcReduction="10000"/>
          </a:bodyPr>
          <a:lstStyle/>
          <a:p>
            <a:r>
              <a:rPr lang="en-US" sz="2400" dirty="0" smtClean="0">
                <a:latin typeface="Times" pitchFamily="18" charset="0"/>
              </a:rPr>
              <a:t>Organization profile</a:t>
            </a:r>
          </a:p>
          <a:p>
            <a:r>
              <a:rPr lang="en-US" sz="2400" dirty="0" smtClean="0">
                <a:latin typeface="Times" pitchFamily="18" charset="0"/>
              </a:rPr>
              <a:t>Reflections from dissertation</a:t>
            </a:r>
          </a:p>
          <a:p>
            <a:r>
              <a:rPr lang="en-US" sz="2400" dirty="0" smtClean="0">
                <a:latin typeface="Times" pitchFamily="18" charset="0"/>
              </a:rPr>
              <a:t>Introduction</a:t>
            </a:r>
          </a:p>
          <a:p>
            <a:r>
              <a:rPr lang="en-US" sz="2400" dirty="0" smtClean="0">
                <a:latin typeface="Times" pitchFamily="18" charset="0"/>
              </a:rPr>
              <a:t>Objectives</a:t>
            </a:r>
          </a:p>
          <a:p>
            <a:r>
              <a:rPr lang="en-US" sz="2400" dirty="0" smtClean="0">
                <a:latin typeface="Times" pitchFamily="18" charset="0"/>
              </a:rPr>
              <a:t>Methodology</a:t>
            </a:r>
          </a:p>
          <a:p>
            <a:r>
              <a:rPr lang="en-US" sz="2400" dirty="0" smtClean="0">
                <a:latin typeface="Times" pitchFamily="18" charset="0"/>
              </a:rPr>
              <a:t>Results</a:t>
            </a:r>
          </a:p>
          <a:p>
            <a:r>
              <a:rPr lang="en-US" sz="2400" dirty="0" smtClean="0">
                <a:latin typeface="Times" pitchFamily="18" charset="0"/>
              </a:rPr>
              <a:t>Discussion</a:t>
            </a:r>
          </a:p>
          <a:p>
            <a:r>
              <a:rPr lang="en-US" sz="2400" dirty="0" smtClean="0">
                <a:latin typeface="Times" pitchFamily="18" charset="0"/>
              </a:rPr>
              <a:t>Conclusion</a:t>
            </a:r>
          </a:p>
          <a:p>
            <a:r>
              <a:rPr lang="en-US" sz="2400" dirty="0" smtClean="0">
                <a:latin typeface="Times" pitchFamily="18" charset="0"/>
              </a:rPr>
              <a:t>Recommendations</a:t>
            </a:r>
          </a:p>
          <a:p>
            <a:r>
              <a:rPr lang="en-US" sz="2400" dirty="0" smtClean="0">
                <a:latin typeface="Times" pitchFamily="18" charset="0"/>
              </a:rPr>
              <a:t>References</a:t>
            </a:r>
          </a:p>
        </p:txBody>
      </p:sp>
      <p:pic>
        <p:nvPicPr>
          <p:cNvPr id="4" name="Picture 3" descr="iihmr logo.jpg"/>
          <p:cNvPicPr>
            <a:picLocks noChangeAspect="1"/>
          </p:cNvPicPr>
          <p:nvPr/>
        </p:nvPicPr>
        <p:blipFill>
          <a:blip r:embed="rId2" cstate="print"/>
          <a:stretch>
            <a:fillRect/>
          </a:stretch>
        </p:blipFill>
        <p:spPr>
          <a:xfrm>
            <a:off x="8382000" y="5791200"/>
            <a:ext cx="571500" cy="885825"/>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152400" y="256354"/>
            <a:ext cx="3124200" cy="81560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hi-IN" sz="1400" b="1" u="sng" dirty="0" smtClean="0">
                <a:solidFill>
                  <a:srgbClr val="C00000"/>
                </a:solidFill>
              </a:rPr>
              <a:t>तम्बाकू </a:t>
            </a:r>
            <a:r>
              <a:rPr kumimoji="0" lang="hi-IN" sz="1400" b="1" u="sng" strike="noStrike" cap="none" normalizeH="0" baseline="0" dirty="0" smtClean="0">
                <a:ln>
                  <a:noFill/>
                </a:ln>
                <a:solidFill>
                  <a:srgbClr val="C00000"/>
                </a:solidFill>
                <a:effectLst/>
                <a:latin typeface="Shusha" pitchFamily="2" charset="0"/>
                <a:ea typeface="Calibri" pitchFamily="34" charset="0"/>
                <a:cs typeface="Mangal" pitchFamily="2"/>
              </a:rPr>
              <a:t>क्या है?</a:t>
            </a:r>
            <a:endParaRPr kumimoji="0" lang="en-US" sz="1400" b="1" u="sng" strike="noStrike" cap="none" normalizeH="0" baseline="0" dirty="0" smtClean="0">
              <a:ln>
                <a:noFill/>
              </a:ln>
              <a:solidFill>
                <a:srgbClr val="C00000"/>
              </a:solidFill>
              <a:effectLst/>
              <a:latin typeface="Shusha" pitchFamily="2" charset="0"/>
              <a:ea typeface="Calibri" pitchFamily="34" charset="0"/>
              <a:cs typeface="Mangal" pitchFamily="2"/>
            </a:endParaRPr>
          </a:p>
          <a:p>
            <a:pPr lvl="0" algn="just" fontAlgn="base">
              <a:spcBef>
                <a:spcPct val="0"/>
              </a:spcBef>
              <a:spcAft>
                <a:spcPct val="0"/>
              </a:spcAft>
            </a:pPr>
            <a:r>
              <a:rPr lang="hi-IN" sz="1050" dirty="0" smtClean="0"/>
              <a:t>तम्बाकू </a:t>
            </a:r>
            <a:r>
              <a:rPr lang="hi-IN" sz="1050" dirty="0"/>
              <a:t>एक कृषि </a:t>
            </a:r>
            <a:r>
              <a:rPr lang="hi-IN" sz="1050" dirty="0" smtClean="0"/>
              <a:t>उत्पाद</a:t>
            </a:r>
            <a:r>
              <a:rPr lang="en-US" sz="1050" dirty="0" smtClean="0"/>
              <a:t>  </a:t>
            </a:r>
            <a:r>
              <a:rPr lang="hi-IN" sz="1050" dirty="0" smtClean="0"/>
              <a:t>है</a:t>
            </a:r>
            <a:r>
              <a:rPr lang="en-US" sz="1050" dirty="0" smtClean="0"/>
              <a:t>,</a:t>
            </a:r>
            <a:r>
              <a:rPr lang="hi-IN" sz="1050" dirty="0" smtClean="0"/>
              <a:t>जोकि </a:t>
            </a:r>
            <a:r>
              <a:rPr lang="hi-IN" sz="1050" dirty="0"/>
              <a:t>तम्बाकु</a:t>
            </a:r>
            <a:r>
              <a:rPr lang="hi-IN" sz="1050" dirty="0" smtClean="0"/>
              <a:t> पौधे </a:t>
            </a:r>
            <a:r>
              <a:rPr lang="hi-IN" sz="1050" dirty="0"/>
              <a:t>की पत्तियों को </a:t>
            </a:r>
            <a:r>
              <a:rPr lang="hi-IN" sz="1050" dirty="0" smtClean="0"/>
              <a:t>सुखाकर</a:t>
            </a:r>
            <a:r>
              <a:rPr lang="hi-IN" sz="1050" dirty="0"/>
              <a:t> अलग-अलग </a:t>
            </a:r>
            <a:r>
              <a:rPr lang="hi-IN" sz="1050" dirty="0" smtClean="0"/>
              <a:t>रूप </a:t>
            </a:r>
            <a:r>
              <a:rPr lang="hi-IN" sz="1050" dirty="0"/>
              <a:t>से प्रयोग में लाया जाता </a:t>
            </a:r>
            <a:r>
              <a:rPr lang="hi-IN" sz="1050" dirty="0" smtClean="0"/>
              <a:t>है</a:t>
            </a:r>
            <a:r>
              <a:rPr lang="en-US" sz="1050" dirty="0" smtClean="0">
                <a:cs typeface="Mangal"/>
              </a:rPr>
              <a:t>।</a:t>
            </a:r>
            <a:endParaRPr kumimoji="0" lang="hi-IN" sz="1050" i="0" u="none" strike="noStrike" cap="none" normalizeH="0" baseline="0" dirty="0" smtClean="0">
              <a:ln>
                <a:noFill/>
              </a:ln>
              <a:solidFill>
                <a:schemeClr val="tx1"/>
              </a:solidFill>
              <a:effectLst/>
              <a:latin typeface="Arial" pitchFamily="34" charset="0"/>
            </a:endParaRPr>
          </a:p>
        </p:txBody>
      </p:sp>
      <p:sp>
        <p:nvSpPr>
          <p:cNvPr id="5" name="TextBox 4"/>
          <p:cNvSpPr txBox="1"/>
          <p:nvPr/>
        </p:nvSpPr>
        <p:spPr>
          <a:xfrm>
            <a:off x="152400" y="990600"/>
            <a:ext cx="2895600" cy="746358"/>
          </a:xfrm>
          <a:prstGeom prst="rect">
            <a:avLst/>
          </a:prstGeom>
          <a:noFill/>
        </p:spPr>
        <p:txBody>
          <a:bodyPr wrap="square" rtlCol="0">
            <a:spAutoFit/>
          </a:bodyPr>
          <a:lstStyle/>
          <a:p>
            <a:r>
              <a:rPr lang="hi-IN" sz="1400" b="1" u="sng" dirty="0" smtClean="0">
                <a:solidFill>
                  <a:srgbClr val="C00000"/>
                </a:solidFill>
              </a:rPr>
              <a:t>तम्बाकू </a:t>
            </a:r>
            <a:r>
              <a:rPr lang="hi-IN" sz="1400" b="1" u="sng" dirty="0">
                <a:solidFill>
                  <a:srgbClr val="C00000"/>
                </a:solidFill>
              </a:rPr>
              <a:t>सेवन के प्रकार</a:t>
            </a:r>
            <a:endParaRPr lang="en-US" sz="1400" b="1" u="sng" dirty="0">
              <a:solidFill>
                <a:srgbClr val="C00000"/>
              </a:solidFill>
            </a:endParaRPr>
          </a:p>
          <a:p>
            <a:r>
              <a:rPr lang="hi-IN" sz="1050" b="1" dirty="0"/>
              <a:t>धूम्रपान:</a:t>
            </a:r>
            <a:r>
              <a:rPr lang="hi-IN" sz="1050" dirty="0"/>
              <a:t> बीडी,सिगरेट,हुक्का </a:t>
            </a:r>
            <a:endParaRPr lang="en-US" sz="1050" dirty="0"/>
          </a:p>
          <a:p>
            <a:endParaRPr lang="en-US" dirty="0"/>
          </a:p>
        </p:txBody>
      </p:sp>
      <p:pic>
        <p:nvPicPr>
          <p:cNvPr id="7" name="Picture 6" descr="C:\Documents and Settings\Admin\Desktop\cigarette on.jpg"/>
          <p:cNvPicPr/>
          <p:nvPr/>
        </p:nvPicPr>
        <p:blipFill>
          <a:blip r:embed="rId2" cstate="print"/>
          <a:srcRect/>
          <a:stretch>
            <a:fillRect/>
          </a:stretch>
        </p:blipFill>
        <p:spPr bwMode="auto">
          <a:xfrm>
            <a:off x="2057400" y="1524000"/>
            <a:ext cx="990600" cy="914400"/>
          </a:xfrm>
          <a:prstGeom prst="rect">
            <a:avLst/>
          </a:prstGeom>
          <a:noFill/>
          <a:ln w="9525">
            <a:noFill/>
            <a:miter lim="800000"/>
            <a:headEnd/>
            <a:tailEnd/>
          </a:ln>
        </p:spPr>
      </p:pic>
      <p:sp>
        <p:nvSpPr>
          <p:cNvPr id="11" name="Oval 10"/>
          <p:cNvSpPr/>
          <p:nvPr/>
        </p:nvSpPr>
        <p:spPr>
          <a:xfrm>
            <a:off x="1752600" y="3657600"/>
            <a:ext cx="1524000" cy="1143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i-IN" sz="1200" b="1" dirty="0" smtClean="0">
                <a:solidFill>
                  <a:schemeClr val="tx1"/>
                </a:solidFill>
              </a:rPr>
              <a:t>हुक्का नहीं आदर सत्कार, कर सकता है जीवन बेकार।</a:t>
            </a:r>
            <a:endParaRPr lang="en-US" sz="1200" b="1" dirty="0">
              <a:solidFill>
                <a:schemeClr val="tx1"/>
              </a:solidFill>
            </a:endParaRPr>
          </a:p>
        </p:txBody>
      </p:sp>
      <p:sp>
        <p:nvSpPr>
          <p:cNvPr id="1028" name="Rectangle 4"/>
          <p:cNvSpPr>
            <a:spLocks noChangeArrowheads="1"/>
          </p:cNvSpPr>
          <p:nvPr/>
        </p:nvSpPr>
        <p:spPr bwMode="auto">
          <a:xfrm>
            <a:off x="0"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i-IN" sz="1800" b="0" i="0" u="none" strike="noStrike" cap="none" normalizeH="0" baseline="0" dirty="0" smtClean="0">
              <a:ln>
                <a:noFill/>
              </a:ln>
              <a:solidFill>
                <a:schemeClr val="tx1"/>
              </a:solidFill>
              <a:effectLst/>
              <a:latin typeface="Arial" pitchFamily="34" charset="0"/>
            </a:endParaRPr>
          </a:p>
        </p:txBody>
      </p:sp>
      <p:sp>
        <p:nvSpPr>
          <p:cNvPr id="1029" name="Rectangle 5"/>
          <p:cNvSpPr>
            <a:spLocks noChangeArrowheads="1"/>
          </p:cNvSpPr>
          <p:nvPr/>
        </p:nvSpPr>
        <p:spPr bwMode="auto">
          <a:xfrm>
            <a:off x="0"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i-IN" sz="1800" b="0" i="0" u="none" strike="noStrike" cap="none" normalizeH="0" baseline="0" dirty="0" smtClean="0">
              <a:ln>
                <a:noFill/>
              </a:ln>
              <a:solidFill>
                <a:schemeClr val="tx1"/>
              </a:solidFill>
              <a:effectLst/>
              <a:latin typeface="Arial" pitchFamily="34" charset="0"/>
            </a:endParaRPr>
          </a:p>
        </p:txBody>
      </p:sp>
      <p:sp>
        <p:nvSpPr>
          <p:cNvPr id="25" name="TextBox 24"/>
          <p:cNvSpPr txBox="1"/>
          <p:nvPr/>
        </p:nvSpPr>
        <p:spPr>
          <a:xfrm>
            <a:off x="6477000" y="4114801"/>
            <a:ext cx="2667000" cy="584775"/>
          </a:xfrm>
          <a:prstGeom prst="rect">
            <a:avLst/>
          </a:prstGeom>
          <a:noFill/>
        </p:spPr>
        <p:txBody>
          <a:bodyPr wrap="square" rtlCol="0">
            <a:spAutoFit/>
          </a:bodyPr>
          <a:lstStyle/>
          <a:p>
            <a:r>
              <a:rPr lang="hi-IN" sz="1400" b="1" u="sng" dirty="0">
                <a:solidFill>
                  <a:srgbClr val="C00000"/>
                </a:solidFill>
              </a:rPr>
              <a:t>क्या आप जानते हैं?</a:t>
            </a:r>
            <a:endParaRPr lang="en-US" sz="1400" b="1" u="sng" dirty="0">
              <a:solidFill>
                <a:srgbClr val="C00000"/>
              </a:solidFill>
            </a:endParaRPr>
          </a:p>
          <a:p>
            <a:endParaRPr lang="en-US" dirty="0"/>
          </a:p>
        </p:txBody>
      </p:sp>
      <p:sp>
        <p:nvSpPr>
          <p:cNvPr id="26" name="TextBox 25"/>
          <p:cNvSpPr txBox="1"/>
          <p:nvPr/>
        </p:nvSpPr>
        <p:spPr>
          <a:xfrm>
            <a:off x="0" y="4876800"/>
            <a:ext cx="3505200" cy="530915"/>
          </a:xfrm>
          <a:prstGeom prst="rect">
            <a:avLst/>
          </a:prstGeom>
          <a:noFill/>
        </p:spPr>
        <p:txBody>
          <a:bodyPr wrap="square" rtlCol="0">
            <a:spAutoFit/>
          </a:bodyPr>
          <a:lstStyle/>
          <a:p>
            <a:r>
              <a:rPr lang="hi-IN" sz="1050" b="1" dirty="0"/>
              <a:t>धुंआ रहित</a:t>
            </a:r>
            <a:r>
              <a:rPr lang="hi-IN" sz="1050" dirty="0"/>
              <a:t>: </a:t>
            </a:r>
            <a:r>
              <a:rPr lang="hi-IN" sz="1050" dirty="0" smtClean="0"/>
              <a:t>गुटका,खैनी,जर्दा,पान</a:t>
            </a:r>
            <a:r>
              <a:rPr lang="en-US" sz="1050" dirty="0" smtClean="0"/>
              <a:t>,</a:t>
            </a:r>
            <a:r>
              <a:rPr lang="hi-IN" sz="1050" dirty="0" smtClean="0"/>
              <a:t> तम्बाकू वाला मंजन </a:t>
            </a:r>
            <a:endParaRPr lang="en-US" sz="1050" dirty="0"/>
          </a:p>
          <a:p>
            <a:endParaRPr lang="en-US" dirty="0"/>
          </a:p>
        </p:txBody>
      </p:sp>
      <p:pic>
        <p:nvPicPr>
          <p:cNvPr id="28" name="Picture 27" descr="C:\Documents and Settings\Admin\Desktop\chew.jpg"/>
          <p:cNvPicPr/>
          <p:nvPr/>
        </p:nvPicPr>
        <p:blipFill>
          <a:blip r:embed="rId3" cstate="print"/>
          <a:srcRect/>
          <a:stretch>
            <a:fillRect/>
          </a:stretch>
        </p:blipFill>
        <p:spPr bwMode="auto">
          <a:xfrm>
            <a:off x="152400" y="5257800"/>
            <a:ext cx="838200" cy="838200"/>
          </a:xfrm>
          <a:prstGeom prst="rect">
            <a:avLst/>
          </a:prstGeom>
          <a:noFill/>
          <a:ln w="9525">
            <a:noFill/>
            <a:miter lim="800000"/>
            <a:headEnd/>
            <a:tailEnd/>
          </a:ln>
        </p:spPr>
      </p:pic>
      <p:pic>
        <p:nvPicPr>
          <p:cNvPr id="30" name="Picture 29" descr="C:\Documents and Settings\Admin\Desktop\tobacco.jpg"/>
          <p:cNvPicPr/>
          <p:nvPr/>
        </p:nvPicPr>
        <p:blipFill>
          <a:blip r:embed="rId4" cstate="print"/>
          <a:srcRect/>
          <a:stretch>
            <a:fillRect/>
          </a:stretch>
        </p:blipFill>
        <p:spPr bwMode="auto">
          <a:xfrm>
            <a:off x="2514600" y="5257800"/>
            <a:ext cx="762000" cy="838200"/>
          </a:xfrm>
          <a:prstGeom prst="rect">
            <a:avLst/>
          </a:prstGeom>
          <a:noFill/>
          <a:ln w="9525">
            <a:noFill/>
            <a:miter lim="800000"/>
            <a:headEnd/>
            <a:tailEnd/>
          </a:ln>
        </p:spPr>
      </p:pic>
      <p:sp>
        <p:nvSpPr>
          <p:cNvPr id="31" name="TextBox 30"/>
          <p:cNvSpPr txBox="1"/>
          <p:nvPr/>
        </p:nvSpPr>
        <p:spPr>
          <a:xfrm>
            <a:off x="3429000" y="228600"/>
            <a:ext cx="2667000" cy="1177245"/>
          </a:xfrm>
          <a:prstGeom prst="rect">
            <a:avLst/>
          </a:prstGeom>
          <a:noFill/>
        </p:spPr>
        <p:txBody>
          <a:bodyPr wrap="square" rtlCol="0">
            <a:spAutoFit/>
          </a:bodyPr>
          <a:lstStyle/>
          <a:p>
            <a:r>
              <a:rPr lang="hi-IN" sz="1400" b="1" u="sng" dirty="0" smtClean="0">
                <a:solidFill>
                  <a:srgbClr val="C00000"/>
                </a:solidFill>
              </a:rPr>
              <a:t>तम्बाकू </a:t>
            </a:r>
            <a:r>
              <a:rPr lang="hi-IN" sz="1400" b="1" u="sng" dirty="0">
                <a:solidFill>
                  <a:srgbClr val="C00000"/>
                </a:solidFill>
              </a:rPr>
              <a:t>सेवन के हानिकारक </a:t>
            </a:r>
            <a:r>
              <a:rPr lang="hi-IN" sz="1400" b="1" u="sng" dirty="0" smtClean="0">
                <a:solidFill>
                  <a:srgbClr val="C00000"/>
                </a:solidFill>
              </a:rPr>
              <a:t>प्रभाव</a:t>
            </a:r>
            <a:endParaRPr lang="en-US" sz="1400" b="1" u="sng" dirty="0" smtClean="0">
              <a:solidFill>
                <a:srgbClr val="C00000"/>
              </a:solidFill>
            </a:endParaRPr>
          </a:p>
          <a:p>
            <a:r>
              <a:rPr lang="hi-IN" sz="1050" dirty="0" smtClean="0"/>
              <a:t>तम्बाकू लगभग शरीर के हर अंग को हानि पहुंचाता है।</a:t>
            </a:r>
            <a:endParaRPr lang="en-US" sz="1050" dirty="0" smtClean="0"/>
          </a:p>
          <a:p>
            <a:endParaRPr lang="en-US" sz="1600" u="sng" dirty="0">
              <a:solidFill>
                <a:srgbClr val="C00000"/>
              </a:solidFill>
            </a:endParaRPr>
          </a:p>
          <a:p>
            <a:endParaRPr lang="en-US" dirty="0"/>
          </a:p>
        </p:txBody>
      </p:sp>
      <p:sp>
        <p:nvSpPr>
          <p:cNvPr id="32" name="TextBox 31"/>
          <p:cNvSpPr txBox="1"/>
          <p:nvPr/>
        </p:nvSpPr>
        <p:spPr>
          <a:xfrm>
            <a:off x="6324600" y="228600"/>
            <a:ext cx="2667000" cy="1246495"/>
          </a:xfrm>
          <a:prstGeom prst="rect">
            <a:avLst/>
          </a:prstGeom>
          <a:noFill/>
        </p:spPr>
        <p:txBody>
          <a:bodyPr wrap="square" rtlCol="0">
            <a:spAutoFit/>
          </a:bodyPr>
          <a:lstStyle/>
          <a:p>
            <a:pPr algn="just">
              <a:buFont typeface="Wingdings" pitchFamily="2" charset="2"/>
              <a:buChar char="Ø"/>
            </a:pPr>
            <a:r>
              <a:rPr lang="hi-IN" sz="1050" dirty="0" smtClean="0"/>
              <a:t>धूम्रपान व तम्बाकु सेवन</a:t>
            </a:r>
            <a:r>
              <a:rPr lang="en-US" sz="1050" dirty="0" smtClean="0"/>
              <a:t> </a:t>
            </a:r>
            <a:r>
              <a:rPr lang="hi-IN" sz="1050" dirty="0" smtClean="0"/>
              <a:t>से</a:t>
            </a:r>
            <a:r>
              <a:rPr lang="en-US" sz="1050" dirty="0" smtClean="0"/>
              <a:t> </a:t>
            </a:r>
            <a:r>
              <a:rPr lang="hi-IN" sz="1050" dirty="0" smtClean="0"/>
              <a:t>दांत खराब हो जाते हैं।</a:t>
            </a:r>
            <a:endParaRPr lang="en-US" sz="1050" dirty="0" smtClean="0"/>
          </a:p>
          <a:p>
            <a:pPr algn="just">
              <a:buFont typeface="Wingdings" pitchFamily="2" charset="2"/>
              <a:buChar char="Ø"/>
            </a:pPr>
            <a:r>
              <a:rPr lang="hi-IN" sz="1050" dirty="0" smtClean="0"/>
              <a:t>धूम्रपान व तम्बाकू सेवन से त्वचा व बाल रूखे हो जाते हैं,चेहरे पर झुर्रियाँ पढ़ जाती हैं।</a:t>
            </a:r>
            <a:endParaRPr lang="en-US" sz="1050" dirty="0" smtClean="0"/>
          </a:p>
          <a:p>
            <a:pPr algn="just">
              <a:buFont typeface="Wingdings" pitchFamily="2" charset="2"/>
              <a:buChar char="Ø"/>
            </a:pPr>
            <a:r>
              <a:rPr lang="hi-IN" sz="1050" dirty="0" smtClean="0"/>
              <a:t>तम्बाकू पुरूषों में</a:t>
            </a:r>
            <a:r>
              <a:rPr lang="en-US" sz="1050" dirty="0" smtClean="0"/>
              <a:t> </a:t>
            </a:r>
            <a:r>
              <a:rPr lang="hi-IN" sz="1050" dirty="0" smtClean="0"/>
              <a:t>नामर्दगी व्</a:t>
            </a:r>
            <a:r>
              <a:rPr lang="en-US" sz="1050" dirty="0" smtClean="0"/>
              <a:t> </a:t>
            </a:r>
            <a:r>
              <a:rPr lang="hi-IN" sz="1050" dirty="0" smtClean="0"/>
              <a:t>महिलायों में बाँझपन</a:t>
            </a:r>
            <a:r>
              <a:rPr lang="en-US" sz="1050" dirty="0" smtClean="0"/>
              <a:t> </a:t>
            </a:r>
            <a:r>
              <a:rPr lang="hi-IN" sz="1050" dirty="0" smtClean="0"/>
              <a:t>उत्पन्न कर सकता है।</a:t>
            </a:r>
            <a:endParaRPr lang="en-US" sz="1050" dirty="0" smtClean="0"/>
          </a:p>
          <a:p>
            <a:endParaRPr lang="en-US" sz="1050" dirty="0"/>
          </a:p>
        </p:txBody>
      </p:sp>
      <p:sp>
        <p:nvSpPr>
          <p:cNvPr id="33" name="Content Placeholder 4"/>
          <p:cNvSpPr txBox="1">
            <a:spLocks/>
          </p:cNvSpPr>
          <p:nvPr/>
        </p:nvSpPr>
        <p:spPr>
          <a:xfrm>
            <a:off x="152400" y="6172200"/>
            <a:ext cx="3124200" cy="5334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7500" lnSpcReduction="20000"/>
          </a:bodyPr>
          <a:lstStyle/>
          <a:p>
            <a:pPr lvl="0" algn="just" fontAlgn="base">
              <a:spcBef>
                <a:spcPct val="0"/>
              </a:spcBef>
              <a:spcAft>
                <a:spcPct val="0"/>
              </a:spcAft>
            </a:pPr>
            <a:r>
              <a:rPr lang="hi-IN" sz="1400" b="1" dirty="0" smtClean="0">
                <a:solidFill>
                  <a:schemeClr val="tx1"/>
                </a:solidFill>
                <a:latin typeface="Calibri" pitchFamily="34" charset="0"/>
                <a:ea typeface="Calibri" pitchFamily="34" charset="0"/>
                <a:cs typeface="Mangal" pitchFamily="2"/>
              </a:rPr>
              <a:t>यहाँ तक की किसी अन्य व्यक्ति के बीडी/सिगरेट के धुएँ में साँस लेना भी नुक्सानदायक है, इसे निष्क्रिय धूम्रपान कहते हैं। </a:t>
            </a:r>
            <a:endParaRPr lang="hi-IN" sz="2000" dirty="0" smtClean="0">
              <a:solidFill>
                <a:schemeClr val="tx1"/>
              </a:solidFill>
              <a:latin typeface="Arial" pitchFamily="34" charset="0"/>
            </a:endParaRPr>
          </a:p>
        </p:txBody>
      </p:sp>
      <p:sp>
        <p:nvSpPr>
          <p:cNvPr id="34" name="TextBox 33"/>
          <p:cNvSpPr txBox="1"/>
          <p:nvPr/>
        </p:nvSpPr>
        <p:spPr>
          <a:xfrm>
            <a:off x="6477000" y="4495800"/>
            <a:ext cx="2667000" cy="2523768"/>
          </a:xfrm>
          <a:prstGeom prst="rect">
            <a:avLst/>
          </a:prstGeom>
          <a:noFill/>
        </p:spPr>
        <p:txBody>
          <a:bodyPr wrap="square" rtlCol="0">
            <a:spAutoFit/>
          </a:bodyPr>
          <a:lstStyle/>
          <a:p>
            <a:pPr algn="just">
              <a:buFont typeface="Wingdings" pitchFamily="2" charset="2"/>
              <a:buChar char="Ø"/>
            </a:pPr>
            <a:r>
              <a:rPr lang="hi-IN" sz="1050" dirty="0" smtClean="0"/>
              <a:t>तम्बाकू  के इस्तेमाल का कोई सुरक्षित रूप नहीं है</a:t>
            </a:r>
            <a:r>
              <a:rPr lang="en-US" sz="1050" b="1" dirty="0" smtClean="0">
                <a:cs typeface="Mangal"/>
              </a:rPr>
              <a:t> । </a:t>
            </a:r>
            <a:r>
              <a:rPr lang="hi-IN" sz="1050" dirty="0" smtClean="0"/>
              <a:t>सभी रूपों में निकोटिन होता है और लत व् स्वस्थ्य समस्याओं को पैदा कर सकता है</a:t>
            </a:r>
            <a:r>
              <a:rPr lang="en-US" sz="1050" b="1" dirty="0" smtClean="0">
                <a:cs typeface="Mangal"/>
              </a:rPr>
              <a:t>।</a:t>
            </a:r>
          </a:p>
          <a:p>
            <a:pPr algn="just">
              <a:buFont typeface="Wingdings" pitchFamily="2" charset="2"/>
              <a:buChar char="Ø"/>
            </a:pPr>
            <a:r>
              <a:rPr lang="hi-IN" sz="1050" dirty="0" smtClean="0"/>
              <a:t>हर साल तम्बाकू सेवन से 8</a:t>
            </a:r>
            <a:r>
              <a:rPr lang="en-US" sz="1050" dirty="0"/>
              <a:t> </a:t>
            </a:r>
            <a:r>
              <a:rPr lang="hi-IN" sz="1050" dirty="0"/>
              <a:t>लाख</a:t>
            </a:r>
            <a:r>
              <a:rPr lang="hi-IN" sz="1050" dirty="0" smtClean="0"/>
              <a:t> भारतीय मर जाते हैं।</a:t>
            </a:r>
            <a:endParaRPr lang="en-US" sz="1050" dirty="0" smtClean="0"/>
          </a:p>
          <a:p>
            <a:pPr algn="just">
              <a:buFont typeface="Wingdings" pitchFamily="2" charset="2"/>
              <a:buChar char="Ø"/>
            </a:pPr>
            <a:r>
              <a:rPr lang="hi-IN" sz="1050" dirty="0" smtClean="0"/>
              <a:t>प्रतिदिन तम्बाकू सेवन से 2200 लोग मर जाते हैं।</a:t>
            </a:r>
            <a:endParaRPr lang="en-US" sz="1050" dirty="0" smtClean="0"/>
          </a:p>
          <a:p>
            <a:pPr lvl="0" algn="just">
              <a:buFont typeface="Wingdings" pitchFamily="2" charset="2"/>
              <a:buChar char="Ø"/>
            </a:pPr>
            <a:r>
              <a:rPr lang="hi-IN" sz="1050" dirty="0" smtClean="0"/>
              <a:t>भारत में होने वाले </a:t>
            </a:r>
            <a:r>
              <a:rPr lang="en-US" sz="1050" b="1" dirty="0" smtClean="0"/>
              <a:t>100 </a:t>
            </a:r>
            <a:r>
              <a:rPr lang="hi-IN" sz="1050" dirty="0" smtClean="0"/>
              <a:t>में से </a:t>
            </a:r>
            <a:r>
              <a:rPr lang="en-US" sz="1050" b="1" dirty="0" smtClean="0"/>
              <a:t>40 </a:t>
            </a:r>
            <a:r>
              <a:rPr lang="hi-IN" sz="1050" dirty="0" smtClean="0"/>
              <a:t>कैंसर तम्बाकू की वजह से होते हैं।</a:t>
            </a:r>
            <a:endParaRPr lang="en-US" sz="1050" dirty="0" smtClean="0"/>
          </a:p>
          <a:p>
            <a:pPr algn="just">
              <a:buFont typeface="Wingdings" pitchFamily="2" charset="2"/>
              <a:buChar char="Ø"/>
            </a:pPr>
            <a:r>
              <a:rPr lang="en-US" sz="1050" b="1" dirty="0" smtClean="0"/>
              <a:t>95% </a:t>
            </a:r>
            <a:r>
              <a:rPr lang="hi-IN" sz="1050" dirty="0" smtClean="0"/>
              <a:t>मुख के</a:t>
            </a:r>
            <a:r>
              <a:rPr lang="en-US" sz="1050" dirty="0" smtClean="0"/>
              <a:t> </a:t>
            </a:r>
            <a:r>
              <a:rPr lang="hi-IN" sz="1050" dirty="0" smtClean="0"/>
              <a:t>कैंसर तम्बाकू</a:t>
            </a:r>
            <a:r>
              <a:rPr lang="en-US" sz="1050" dirty="0" smtClean="0"/>
              <a:t> </a:t>
            </a:r>
            <a:r>
              <a:rPr lang="hi-IN" sz="1050" dirty="0" smtClean="0"/>
              <a:t>का प्रयोग करने वालो में</a:t>
            </a:r>
            <a:r>
              <a:rPr lang="en-US" sz="1050" dirty="0" smtClean="0"/>
              <a:t> </a:t>
            </a:r>
            <a:r>
              <a:rPr lang="hi-IN" sz="1050" dirty="0" smtClean="0"/>
              <a:t>होते हैं।</a:t>
            </a:r>
            <a:endParaRPr lang="en-US" sz="1050" dirty="0" smtClean="0"/>
          </a:p>
          <a:p>
            <a:endParaRPr lang="en-US" sz="1400" b="1" dirty="0" smtClean="0">
              <a:cs typeface="Mangal"/>
            </a:endParaRPr>
          </a:p>
          <a:p>
            <a:endParaRPr lang="en-US" dirty="0"/>
          </a:p>
        </p:txBody>
      </p:sp>
      <p:sp>
        <p:nvSpPr>
          <p:cNvPr id="35" name="Rectangle 34"/>
          <p:cNvSpPr/>
          <p:nvPr/>
        </p:nvSpPr>
        <p:spPr>
          <a:xfrm>
            <a:off x="3657600" y="5486401"/>
            <a:ext cx="2438400" cy="1384995"/>
          </a:xfrm>
          <a:prstGeom prst="rect">
            <a:avLst/>
          </a:prstGeom>
        </p:spPr>
        <p:txBody>
          <a:bodyPr wrap="square">
            <a:spAutoFit/>
          </a:bodyPr>
          <a:lstStyle/>
          <a:p>
            <a:pPr algn="just">
              <a:buFont typeface="Wingdings" pitchFamily="2" charset="2"/>
              <a:buChar char="Ø"/>
            </a:pPr>
            <a:r>
              <a:rPr lang="hi-IN" sz="1050" dirty="0" smtClean="0"/>
              <a:t>धूम्रपान करने और तम्बाकु खाने से</a:t>
            </a:r>
            <a:endParaRPr lang="en-US" sz="1050" dirty="0" smtClean="0"/>
          </a:p>
          <a:p>
            <a:pPr lvl="1">
              <a:buFont typeface="Arial" pitchFamily="34" charset="0"/>
              <a:buChar char="•"/>
            </a:pPr>
            <a:r>
              <a:rPr lang="hi-IN" sz="1050" dirty="0" smtClean="0"/>
              <a:t>दिल का दौरा</a:t>
            </a:r>
            <a:endParaRPr lang="en-US" sz="1050" dirty="0" smtClean="0"/>
          </a:p>
          <a:p>
            <a:pPr lvl="1">
              <a:buFont typeface="Arial" pitchFamily="34" charset="0"/>
              <a:buChar char="•"/>
            </a:pPr>
            <a:r>
              <a:rPr lang="hi-IN" sz="1050" dirty="0" smtClean="0"/>
              <a:t>कैंसर</a:t>
            </a:r>
            <a:endParaRPr lang="en-US" sz="1050" dirty="0" smtClean="0"/>
          </a:p>
          <a:p>
            <a:pPr lvl="1">
              <a:buFont typeface="Arial" pitchFamily="34" charset="0"/>
              <a:buChar char="•"/>
            </a:pPr>
            <a:r>
              <a:rPr lang="hi-IN" sz="1050" dirty="0" smtClean="0"/>
              <a:t>अंधापन </a:t>
            </a:r>
            <a:endParaRPr lang="en-US" sz="1050" dirty="0" smtClean="0"/>
          </a:p>
          <a:p>
            <a:pPr lvl="1">
              <a:buFont typeface="Arial" pitchFamily="34" charset="0"/>
              <a:buChar char="•"/>
            </a:pPr>
            <a:r>
              <a:rPr lang="hi-IN" sz="1050" dirty="0" smtClean="0"/>
              <a:t>सांस की बीमारी </a:t>
            </a:r>
            <a:endParaRPr lang="en-US" sz="1050" dirty="0" smtClean="0"/>
          </a:p>
          <a:p>
            <a:pPr lvl="1">
              <a:buFont typeface="Arial" pitchFamily="34" charset="0"/>
              <a:buChar char="•"/>
            </a:pPr>
            <a:r>
              <a:rPr lang="hi-IN" sz="1050" dirty="0" smtClean="0"/>
              <a:t>खाँसी </a:t>
            </a:r>
            <a:endParaRPr lang="en-US" sz="1050" dirty="0" smtClean="0"/>
          </a:p>
          <a:p>
            <a:pPr lvl="1">
              <a:buFont typeface="Arial" pitchFamily="34" charset="0"/>
              <a:buChar char="•"/>
            </a:pPr>
            <a:r>
              <a:rPr lang="hi-IN" sz="1050" dirty="0" smtClean="0"/>
              <a:t>फालिज/लकवा इत्यादि की संभावना बढ़ जाती है।</a:t>
            </a:r>
            <a:endParaRPr lang="en-US" sz="1050" dirty="0" smtClean="0"/>
          </a:p>
        </p:txBody>
      </p:sp>
      <p:pic>
        <p:nvPicPr>
          <p:cNvPr id="2051" name="Picture 3" descr="E:\AIIMS\Tobacco Project\tobacco pics\impotent.jpg"/>
          <p:cNvPicPr>
            <a:picLocks noChangeAspect="1" noChangeArrowheads="1"/>
          </p:cNvPicPr>
          <p:nvPr/>
        </p:nvPicPr>
        <p:blipFill>
          <a:blip r:embed="rId5" cstate="print"/>
          <a:srcRect/>
          <a:stretch>
            <a:fillRect/>
          </a:stretch>
        </p:blipFill>
        <p:spPr bwMode="auto">
          <a:xfrm>
            <a:off x="6629400" y="1366836"/>
            <a:ext cx="2057400" cy="1993107"/>
          </a:xfrm>
          <a:prstGeom prst="rect">
            <a:avLst/>
          </a:prstGeom>
          <a:noFill/>
        </p:spPr>
      </p:pic>
      <p:pic>
        <p:nvPicPr>
          <p:cNvPr id="1026" name="Picture 2" descr="C:\Documents and Settings\Admin\Desktop\AIIMS\Tobacco Project\tobacco pics\Body copy.jpg"/>
          <p:cNvPicPr>
            <a:picLocks noChangeAspect="1" noChangeArrowheads="1"/>
          </p:cNvPicPr>
          <p:nvPr/>
        </p:nvPicPr>
        <p:blipFill>
          <a:blip r:embed="rId6" cstate="print"/>
          <a:srcRect/>
          <a:stretch>
            <a:fillRect/>
          </a:stretch>
        </p:blipFill>
        <p:spPr bwMode="auto">
          <a:xfrm>
            <a:off x="3657600" y="838200"/>
            <a:ext cx="2628850" cy="4648200"/>
          </a:xfrm>
          <a:prstGeom prst="rect">
            <a:avLst/>
          </a:prstGeom>
          <a:noFill/>
        </p:spPr>
      </p:pic>
      <p:pic>
        <p:nvPicPr>
          <p:cNvPr id="1027" name="Picture 3" descr="C:\Documents and Settings\Admin\Desktop\AIIMS\Tobacco Project\tobacco pics\smoking hukka.jpg"/>
          <p:cNvPicPr>
            <a:picLocks noChangeAspect="1" noChangeArrowheads="1"/>
          </p:cNvPicPr>
          <p:nvPr/>
        </p:nvPicPr>
        <p:blipFill>
          <a:blip r:embed="rId7" cstate="print"/>
          <a:srcRect/>
          <a:stretch>
            <a:fillRect/>
          </a:stretch>
        </p:blipFill>
        <p:spPr bwMode="auto">
          <a:xfrm>
            <a:off x="152400" y="3657600"/>
            <a:ext cx="1524000" cy="1139574"/>
          </a:xfrm>
          <a:prstGeom prst="rect">
            <a:avLst/>
          </a:prstGeom>
          <a:noFill/>
        </p:spPr>
      </p:pic>
      <p:sp>
        <p:nvSpPr>
          <p:cNvPr id="24" name="Rectangle 23"/>
          <p:cNvSpPr/>
          <p:nvPr/>
        </p:nvSpPr>
        <p:spPr>
          <a:xfrm>
            <a:off x="6400800" y="3581400"/>
            <a:ext cx="2590800" cy="5334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i-IN" sz="1050" b="1" dirty="0" smtClean="0">
                <a:solidFill>
                  <a:schemeClr val="tx1"/>
                </a:solidFill>
              </a:rPr>
              <a:t>सिगरेट में 4000 से अधिक रसायन पाए जाते हैं व् 60 से अधिक रसायन कैंसर का कारण होते हैं</a:t>
            </a:r>
            <a:r>
              <a:rPr lang="en-US" sz="1050" b="1" dirty="0" smtClean="0">
                <a:solidFill>
                  <a:schemeClr val="tx1"/>
                </a:solidFill>
                <a:cs typeface="Mangal"/>
              </a:rPr>
              <a:t> ।</a:t>
            </a:r>
          </a:p>
        </p:txBody>
      </p:sp>
      <p:sp>
        <p:nvSpPr>
          <p:cNvPr id="36" name="Oval 35"/>
          <p:cNvSpPr/>
          <p:nvPr/>
        </p:nvSpPr>
        <p:spPr>
          <a:xfrm>
            <a:off x="990600" y="5334000"/>
            <a:ext cx="1524000" cy="685800"/>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i-IN" sz="1100" b="1" dirty="0" smtClean="0">
                <a:solidFill>
                  <a:schemeClr val="tx1"/>
                </a:solidFill>
              </a:rPr>
              <a:t>तंबाकू का मज़ा</a:t>
            </a:r>
            <a:r>
              <a:rPr lang="en-US" sz="1100" b="1" dirty="0" smtClean="0">
                <a:solidFill>
                  <a:schemeClr val="tx1"/>
                </a:solidFill>
              </a:rPr>
              <a:t> </a:t>
            </a:r>
          </a:p>
          <a:p>
            <a:r>
              <a:rPr lang="hi-IN" sz="1100" b="1" dirty="0" smtClean="0">
                <a:solidFill>
                  <a:schemeClr val="tx1"/>
                </a:solidFill>
              </a:rPr>
              <a:t>मौत की सज़ा</a:t>
            </a:r>
            <a:endParaRPr lang="en-US" sz="1100" b="1" dirty="0" smtClean="0">
              <a:solidFill>
                <a:schemeClr val="tx1"/>
              </a:solidFill>
            </a:endParaRPr>
          </a:p>
        </p:txBody>
      </p:sp>
      <p:sp>
        <p:nvSpPr>
          <p:cNvPr id="27" name="Explosion 1 26"/>
          <p:cNvSpPr/>
          <p:nvPr/>
        </p:nvSpPr>
        <p:spPr>
          <a:xfrm>
            <a:off x="152400" y="2514600"/>
            <a:ext cx="3200400" cy="1143000"/>
          </a:xfrm>
          <a:prstGeom prst="irregularSeal1">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i-IN" sz="1400" b="1" dirty="0" smtClean="0">
                <a:solidFill>
                  <a:schemeClr val="tx1"/>
                </a:solidFill>
              </a:rPr>
              <a:t>सिगरेट-बीडी का धुंआ, धीमी मौत का कुआँ।</a:t>
            </a:r>
            <a:endParaRPr lang="en-US" sz="1400" b="1" dirty="0">
              <a:solidFill>
                <a:schemeClr val="tx1"/>
              </a:solidFill>
            </a:endParaRPr>
          </a:p>
        </p:txBody>
      </p:sp>
      <p:pic>
        <p:nvPicPr>
          <p:cNvPr id="2" name="Picture 2" descr="C:\Documents and Settings\Admin\Desktop\AIIMS\Tobacco Project\tobacco pics\beedis.jpg"/>
          <p:cNvPicPr>
            <a:picLocks noChangeAspect="1" noChangeArrowheads="1"/>
          </p:cNvPicPr>
          <p:nvPr/>
        </p:nvPicPr>
        <p:blipFill>
          <a:blip r:embed="rId8" cstate="print"/>
          <a:srcRect/>
          <a:stretch>
            <a:fillRect/>
          </a:stretch>
        </p:blipFill>
        <p:spPr bwMode="auto">
          <a:xfrm>
            <a:off x="381001" y="1524001"/>
            <a:ext cx="990599" cy="91440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chemeClr val="tx1"/>
                </a:solidFill>
                <a:latin typeface="Times" pitchFamily="18" charset="0"/>
              </a:rPr>
              <a:t>References</a:t>
            </a:r>
            <a:endParaRPr lang="en-US" sz="3600" b="1" dirty="0">
              <a:solidFill>
                <a:schemeClr val="tx1"/>
              </a:solidFill>
              <a:latin typeface="Times" pitchFamily="18" charset="0"/>
            </a:endParaRPr>
          </a:p>
        </p:txBody>
      </p:sp>
      <p:sp>
        <p:nvSpPr>
          <p:cNvPr id="3" name="Content Placeholder 2"/>
          <p:cNvSpPr>
            <a:spLocks noGrp="1"/>
          </p:cNvSpPr>
          <p:nvPr>
            <p:ph sz="quarter" idx="1"/>
          </p:nvPr>
        </p:nvSpPr>
        <p:spPr/>
        <p:txBody>
          <a:bodyPr>
            <a:normAutofit fontScale="92500" lnSpcReduction="10000"/>
          </a:bodyPr>
          <a:lstStyle/>
          <a:p>
            <a:r>
              <a:rPr lang="en-US" sz="1800" dirty="0" smtClean="0">
                <a:latin typeface="Times" pitchFamily="18" charset="0"/>
              </a:rPr>
              <a:t>Bauman KE et al. Effect of parental smoking classification on the association between parental and adolescent smoking. Addictive Behaviors, 1990, 15:413–422.</a:t>
            </a:r>
          </a:p>
          <a:p>
            <a:r>
              <a:rPr lang="en-US" sz="1800" dirty="0" smtClean="0">
                <a:latin typeface="Times" pitchFamily="18" charset="0"/>
              </a:rPr>
              <a:t>Raj </a:t>
            </a:r>
            <a:r>
              <a:rPr lang="en-US" sz="1800" dirty="0" err="1" smtClean="0">
                <a:latin typeface="Times" pitchFamily="18" charset="0"/>
              </a:rPr>
              <a:t>Narain</a:t>
            </a:r>
            <a:r>
              <a:rPr lang="en-US" sz="1800" dirty="0" smtClean="0">
                <a:latin typeface="Times" pitchFamily="18" charset="0"/>
              </a:rPr>
              <a:t>, </a:t>
            </a:r>
            <a:r>
              <a:rPr lang="en-US" sz="1800" dirty="0" err="1" smtClean="0">
                <a:latin typeface="Times" pitchFamily="18" charset="0"/>
              </a:rPr>
              <a:t>Sarita</a:t>
            </a:r>
            <a:r>
              <a:rPr lang="en-US" sz="1800" dirty="0" smtClean="0">
                <a:latin typeface="Times" pitchFamily="18" charset="0"/>
              </a:rPr>
              <a:t> </a:t>
            </a:r>
            <a:r>
              <a:rPr lang="en-US" sz="1800" dirty="0" err="1" smtClean="0">
                <a:latin typeface="Times" pitchFamily="18" charset="0"/>
              </a:rPr>
              <a:t>Sardana</a:t>
            </a:r>
            <a:r>
              <a:rPr lang="en-US" sz="1800" dirty="0" smtClean="0">
                <a:latin typeface="Times" pitchFamily="18" charset="0"/>
              </a:rPr>
              <a:t>, Sanjay Gupta</a:t>
            </a:r>
            <a:r>
              <a:rPr lang="en-US" sz="1800" i="1" dirty="0" smtClean="0">
                <a:latin typeface="Times" pitchFamily="18" charset="0"/>
              </a:rPr>
              <a:t> </a:t>
            </a:r>
            <a:r>
              <a:rPr lang="en-US" sz="1800" dirty="0" smtClean="0">
                <a:latin typeface="Times" pitchFamily="18" charset="0"/>
              </a:rPr>
              <a:t>&amp; Ashok </a:t>
            </a:r>
            <a:r>
              <a:rPr lang="en-US" sz="1800" dirty="0" err="1" smtClean="0">
                <a:latin typeface="Times" pitchFamily="18" charset="0"/>
              </a:rPr>
              <a:t>Sehgal</a:t>
            </a:r>
            <a:r>
              <a:rPr lang="en-US" sz="1800" dirty="0" smtClean="0">
                <a:latin typeface="Times" pitchFamily="18" charset="0"/>
              </a:rPr>
              <a:t>. Age at initiation &amp; prevalence of tobacco use among school children in </a:t>
            </a:r>
            <a:r>
              <a:rPr lang="en-US" sz="1800" dirty="0" err="1" smtClean="0">
                <a:latin typeface="Times" pitchFamily="18" charset="0"/>
              </a:rPr>
              <a:t>Noida</a:t>
            </a:r>
            <a:r>
              <a:rPr lang="en-US" sz="1800" dirty="0" smtClean="0">
                <a:latin typeface="Times" pitchFamily="18" charset="0"/>
              </a:rPr>
              <a:t>, India: A cross-sectional questionnaire based survey.</a:t>
            </a:r>
          </a:p>
          <a:p>
            <a:r>
              <a:rPr lang="en-US" sz="1600" dirty="0" smtClean="0">
                <a:latin typeface="Times" pitchFamily="18" charset="0"/>
              </a:rPr>
              <a:t>Escobedo LG, Reddy M, </a:t>
            </a:r>
            <a:r>
              <a:rPr lang="en-US" sz="1600" dirty="0" err="1" smtClean="0">
                <a:latin typeface="Times" pitchFamily="18" charset="0"/>
              </a:rPr>
              <a:t>Giovino</a:t>
            </a:r>
            <a:r>
              <a:rPr lang="en-US" sz="1600" dirty="0" smtClean="0">
                <a:latin typeface="Times" pitchFamily="18" charset="0"/>
              </a:rPr>
              <a:t> GA. The relationship between depressive symptoms and cigarette smoking in US adolescents. </a:t>
            </a:r>
            <a:r>
              <a:rPr lang="en-US" sz="1600" i="1" dirty="0" smtClean="0">
                <a:latin typeface="Times" pitchFamily="18" charset="0"/>
              </a:rPr>
              <a:t>Addiction</a:t>
            </a:r>
            <a:r>
              <a:rPr lang="en-US" sz="1600" dirty="0" smtClean="0">
                <a:latin typeface="Times" pitchFamily="18" charset="0"/>
              </a:rPr>
              <a:t>, 1998, 93:433–440.</a:t>
            </a:r>
            <a:endParaRPr lang="en-US" sz="1800" dirty="0" smtClean="0">
              <a:latin typeface="Times" pitchFamily="18" charset="0"/>
            </a:endParaRPr>
          </a:p>
          <a:p>
            <a:r>
              <a:rPr lang="en-US" sz="1800" dirty="0" smtClean="0">
                <a:latin typeface="Times" pitchFamily="18" charset="0"/>
              </a:rPr>
              <a:t>Patterns of Tobacco Use Across Rural, Urban, and Urban-Slum Populations in a North Indian Community ,</a:t>
            </a:r>
            <a:r>
              <a:rPr lang="en-US" sz="1800" dirty="0" err="1" smtClean="0">
                <a:latin typeface="Times" pitchFamily="18" charset="0"/>
              </a:rPr>
              <a:t>Vivek</a:t>
            </a:r>
            <a:r>
              <a:rPr lang="en-US" sz="1800" dirty="0" smtClean="0">
                <a:latin typeface="Times" pitchFamily="18" charset="0"/>
              </a:rPr>
              <a:t> Gupta, </a:t>
            </a:r>
            <a:r>
              <a:rPr lang="en-US" sz="1800" dirty="0" err="1" smtClean="0">
                <a:latin typeface="Times" pitchFamily="18" charset="0"/>
              </a:rPr>
              <a:t>Kapil</a:t>
            </a:r>
            <a:r>
              <a:rPr lang="en-US" sz="1800" dirty="0" smtClean="0">
                <a:latin typeface="Times" pitchFamily="18" charset="0"/>
              </a:rPr>
              <a:t> </a:t>
            </a:r>
            <a:r>
              <a:rPr lang="en-US" sz="1800" dirty="0" err="1" smtClean="0">
                <a:latin typeface="Times" pitchFamily="18" charset="0"/>
              </a:rPr>
              <a:t>Yadav</a:t>
            </a:r>
            <a:r>
              <a:rPr lang="en-US" sz="1800" dirty="0" smtClean="0">
                <a:latin typeface="Times" pitchFamily="18" charset="0"/>
              </a:rPr>
              <a:t>, and K </a:t>
            </a:r>
            <a:r>
              <a:rPr lang="en-US" sz="1800" dirty="0" err="1" smtClean="0">
                <a:latin typeface="Times" pitchFamily="18" charset="0"/>
              </a:rPr>
              <a:t>Anand</a:t>
            </a:r>
            <a:r>
              <a:rPr lang="en-US" sz="1800" dirty="0" smtClean="0">
                <a:latin typeface="Times" pitchFamily="18" charset="0"/>
              </a:rPr>
              <a:t>.</a:t>
            </a:r>
          </a:p>
          <a:p>
            <a:r>
              <a:rPr lang="en-US" sz="1600" dirty="0" smtClean="0">
                <a:latin typeface="Times" pitchFamily="18" charset="0"/>
              </a:rPr>
              <a:t>NFHS 3 fact sheet</a:t>
            </a:r>
          </a:p>
          <a:p>
            <a:r>
              <a:rPr lang="en-US" sz="1600" dirty="0" smtClean="0">
                <a:latin typeface="Times" pitchFamily="18" charset="0"/>
              </a:rPr>
              <a:t>GATS India Report 2009-2011.</a:t>
            </a:r>
          </a:p>
          <a:p>
            <a:r>
              <a:rPr lang="en-US" sz="1600" dirty="0" smtClean="0">
                <a:latin typeface="Times" pitchFamily="18" charset="0"/>
              </a:rPr>
              <a:t>Report on Tobacco Control in India</a:t>
            </a:r>
          </a:p>
          <a:p>
            <a:r>
              <a:rPr lang="en-US" sz="1600" dirty="0" smtClean="0">
                <a:latin typeface="Times" pitchFamily="18" charset="0"/>
              </a:rPr>
              <a:t>WHO Report on the Global Tobacco Epidemic, 2011  country profile INDIA</a:t>
            </a:r>
            <a:r>
              <a:rPr lang="en-US" sz="1600" dirty="0" smtClean="0">
                <a:latin typeface="Times" pitchFamily="18" charset="0"/>
              </a:rPr>
              <a:t>.</a:t>
            </a:r>
          </a:p>
          <a:p>
            <a:r>
              <a:rPr lang="en-US" sz="1600" dirty="0" err="1" smtClean="0">
                <a:latin typeface="Times" pitchFamily="18" charset="0"/>
              </a:rPr>
              <a:t>Cresswell</a:t>
            </a:r>
            <a:r>
              <a:rPr lang="en-US" sz="1600" dirty="0" smtClean="0">
                <a:latin typeface="Times" pitchFamily="18" charset="0"/>
              </a:rPr>
              <a:t> WH, Huffman WJ, Stone DB (1970) Youth smoking: behavior characteristics and their educational implications. A report of the University of Illinois Anti-Smoking Education Study. (University of Illinois, Urbana, Illinois</a:t>
            </a:r>
            <a:r>
              <a:rPr lang="en-US" sz="1600" dirty="0" smtClean="0">
                <a:latin typeface="Times" pitchFamily="18" charset="0"/>
              </a:rPr>
              <a:t>).</a:t>
            </a:r>
          </a:p>
          <a:p>
            <a:endParaRPr lang="en-US" sz="1600" dirty="0" smtClean="0">
              <a:latin typeface="Times" pitchFamily="18" charset="0"/>
            </a:endParaRPr>
          </a:p>
          <a:p>
            <a:endParaRPr lang="en-US" sz="1800" dirty="0">
              <a:latin typeface="Times" pitchFamily="18" charset="0"/>
            </a:endParaRPr>
          </a:p>
        </p:txBody>
      </p:sp>
      <p:pic>
        <p:nvPicPr>
          <p:cNvPr id="4" name="Picture 3" descr="iihmr logo.jpg"/>
          <p:cNvPicPr>
            <a:picLocks noChangeAspect="1"/>
          </p:cNvPicPr>
          <p:nvPr/>
        </p:nvPicPr>
        <p:blipFill>
          <a:blip r:embed="rId2" cstate="print"/>
          <a:stretch>
            <a:fillRect/>
          </a:stretch>
        </p:blipFill>
        <p:spPr>
          <a:xfrm>
            <a:off x="8382000" y="5791200"/>
            <a:ext cx="571500" cy="885825"/>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Documents and Settings\Admin\My Documents\Downloads\thank-you-card-front.gif"/>
          <p:cNvPicPr>
            <a:picLocks noChangeAspect="1" noChangeArrowheads="1"/>
          </p:cNvPicPr>
          <p:nvPr/>
        </p:nvPicPr>
        <p:blipFill>
          <a:blip r:embed="rId2" cstate="print"/>
          <a:srcRect/>
          <a:stretch>
            <a:fillRect/>
          </a:stretch>
        </p:blipFill>
        <p:spPr bwMode="auto">
          <a:xfrm>
            <a:off x="152400" y="152400"/>
            <a:ext cx="8839200" cy="65532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chemeClr val="tx1"/>
                </a:solidFill>
                <a:latin typeface="Times" pitchFamily="18" charset="0"/>
              </a:rPr>
              <a:t>Organization profile</a:t>
            </a:r>
            <a:endParaRPr lang="en-US" sz="3600" b="1" dirty="0">
              <a:solidFill>
                <a:schemeClr val="tx1"/>
              </a:solidFill>
              <a:latin typeface="Times" pitchFamily="18" charset="0"/>
            </a:endParaRPr>
          </a:p>
        </p:txBody>
      </p:sp>
      <p:sp>
        <p:nvSpPr>
          <p:cNvPr id="3" name="Content Placeholder 2"/>
          <p:cNvSpPr>
            <a:spLocks noGrp="1"/>
          </p:cNvSpPr>
          <p:nvPr>
            <p:ph sz="quarter" idx="1"/>
          </p:nvPr>
        </p:nvSpPr>
        <p:spPr/>
        <p:txBody>
          <a:bodyPr>
            <a:normAutofit/>
          </a:bodyPr>
          <a:lstStyle/>
          <a:p>
            <a:pPr algn="just"/>
            <a:r>
              <a:rPr lang="en-US" sz="2400" dirty="0" smtClean="0">
                <a:latin typeface="Times" pitchFamily="18" charset="0"/>
              </a:rPr>
              <a:t>The Comprehensive Rural Health Services Project (CRHSP), </a:t>
            </a:r>
            <a:r>
              <a:rPr lang="en-US" sz="2400" dirty="0" err="1" smtClean="0">
                <a:latin typeface="Times" pitchFamily="18" charset="0"/>
              </a:rPr>
              <a:t>Ballabgarh</a:t>
            </a:r>
            <a:r>
              <a:rPr lang="en-US" sz="2400" dirty="0" smtClean="0">
                <a:latin typeface="Times" pitchFamily="18" charset="0"/>
              </a:rPr>
              <a:t>, situated in the state of Haryana in Northern India, was started in 1965 by the All India Institute of Medical Sciences in collaboration with the state government of Haryana.</a:t>
            </a:r>
          </a:p>
          <a:p>
            <a:pPr algn="just"/>
            <a:endParaRPr lang="en-US" sz="2400" dirty="0" smtClean="0">
              <a:latin typeface="Times" pitchFamily="18" charset="0"/>
            </a:endParaRPr>
          </a:p>
          <a:p>
            <a:pPr algn="just"/>
            <a:r>
              <a:rPr lang="en-US" sz="2400" dirty="0" smtClean="0">
                <a:latin typeface="Times" pitchFamily="18" charset="0"/>
              </a:rPr>
              <a:t>It serves as a model for delivery of health care to the villages of India.</a:t>
            </a:r>
          </a:p>
          <a:p>
            <a:pPr algn="just"/>
            <a:endParaRPr lang="en-US" sz="2400" dirty="0" smtClean="0">
              <a:latin typeface="Times" pitchFamily="18" charset="0"/>
            </a:endParaRPr>
          </a:p>
          <a:p>
            <a:pPr algn="just"/>
            <a:r>
              <a:rPr lang="en-US" sz="2400" dirty="0" smtClean="0">
                <a:latin typeface="Times" pitchFamily="18" charset="0"/>
              </a:rPr>
              <a:t>It caters to the population through Community Health Services and Referral Hospital, </a:t>
            </a:r>
            <a:r>
              <a:rPr lang="en-US" sz="2400" dirty="0" err="1" smtClean="0">
                <a:latin typeface="Times" pitchFamily="18" charset="0"/>
              </a:rPr>
              <a:t>Ballabgarh</a:t>
            </a:r>
            <a:r>
              <a:rPr lang="en-US" sz="2400" dirty="0" smtClean="0">
                <a:latin typeface="Times" pitchFamily="18" charset="0"/>
              </a:rPr>
              <a:t>.</a:t>
            </a:r>
          </a:p>
        </p:txBody>
      </p:sp>
      <p:pic>
        <p:nvPicPr>
          <p:cNvPr id="4" name="Picture 3" descr="iihmr logo.jpg"/>
          <p:cNvPicPr>
            <a:picLocks noChangeAspect="1"/>
          </p:cNvPicPr>
          <p:nvPr/>
        </p:nvPicPr>
        <p:blipFill>
          <a:blip r:embed="rId2" cstate="print"/>
          <a:stretch>
            <a:fillRect/>
          </a:stretch>
        </p:blipFill>
        <p:spPr>
          <a:xfrm>
            <a:off x="8382000" y="5791200"/>
            <a:ext cx="571500" cy="88582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chemeClr val="tx1"/>
                </a:solidFill>
                <a:latin typeface="Times" pitchFamily="18" charset="0"/>
              </a:rPr>
              <a:t>Organization profile</a:t>
            </a:r>
            <a:endParaRPr lang="en-US" sz="3600" dirty="0"/>
          </a:p>
        </p:txBody>
      </p:sp>
      <p:sp>
        <p:nvSpPr>
          <p:cNvPr id="5" name="Content Placeholder 4"/>
          <p:cNvSpPr>
            <a:spLocks noGrp="1"/>
          </p:cNvSpPr>
          <p:nvPr>
            <p:ph sz="quarter" idx="1"/>
          </p:nvPr>
        </p:nvSpPr>
        <p:spPr/>
        <p:txBody>
          <a:bodyPr>
            <a:normAutofit/>
          </a:bodyPr>
          <a:lstStyle/>
          <a:p>
            <a:pPr algn="just"/>
            <a:r>
              <a:rPr lang="en-US" sz="2400" dirty="0" smtClean="0">
                <a:latin typeface="Times" pitchFamily="18" charset="0"/>
              </a:rPr>
              <a:t>The Comprehensive Rural Health Services Project, comprises of one secondary level hospital at </a:t>
            </a:r>
            <a:r>
              <a:rPr lang="en-US" sz="2400" dirty="0" err="1" smtClean="0">
                <a:latin typeface="Times" pitchFamily="18" charset="0"/>
              </a:rPr>
              <a:t>ballabgarh</a:t>
            </a:r>
            <a:r>
              <a:rPr lang="en-US" sz="2400" dirty="0" smtClean="0">
                <a:latin typeface="Times" pitchFamily="18" charset="0"/>
              </a:rPr>
              <a:t> called “Civil Hospital”, and two Primary Health </a:t>
            </a:r>
            <a:r>
              <a:rPr lang="en-US" sz="2400" dirty="0" err="1" smtClean="0">
                <a:latin typeface="Times" pitchFamily="18" charset="0"/>
              </a:rPr>
              <a:t>Centres</a:t>
            </a:r>
            <a:r>
              <a:rPr lang="en-US" sz="2400" dirty="0" smtClean="0">
                <a:latin typeface="Times" pitchFamily="18" charset="0"/>
              </a:rPr>
              <a:t> at </a:t>
            </a:r>
            <a:r>
              <a:rPr lang="en-US" sz="2400" dirty="0" err="1" smtClean="0">
                <a:latin typeface="Times" pitchFamily="18" charset="0"/>
              </a:rPr>
              <a:t>Dayalpur</a:t>
            </a:r>
            <a:r>
              <a:rPr lang="en-US" sz="2400" dirty="0" smtClean="0">
                <a:latin typeface="Times" pitchFamily="18" charset="0"/>
              </a:rPr>
              <a:t> and </a:t>
            </a:r>
            <a:r>
              <a:rPr lang="en-US" sz="2400" dirty="0" err="1" smtClean="0">
                <a:latin typeface="Times" pitchFamily="18" charset="0"/>
              </a:rPr>
              <a:t>Chhainsa</a:t>
            </a:r>
            <a:r>
              <a:rPr lang="en-US" sz="2400" dirty="0" smtClean="0">
                <a:latin typeface="Times" pitchFamily="18" charset="0"/>
              </a:rPr>
              <a:t>.</a:t>
            </a:r>
          </a:p>
          <a:p>
            <a:pPr algn="just">
              <a:buNone/>
            </a:pPr>
            <a:endParaRPr lang="en-US" sz="2400" dirty="0" smtClean="0">
              <a:latin typeface="Times" pitchFamily="18" charset="0"/>
            </a:endParaRPr>
          </a:p>
          <a:p>
            <a:pPr algn="just"/>
            <a:r>
              <a:rPr lang="en-US" sz="2400" dirty="0" smtClean="0">
                <a:latin typeface="Times" pitchFamily="18" charset="0"/>
              </a:rPr>
              <a:t>All the project activities are conducted under the supervision of Professor-In-Charge with help from other faculty members from the department. The Head of the Department is the operational </a:t>
            </a:r>
            <a:r>
              <a:rPr lang="en-US" sz="2400" dirty="0" err="1" smtClean="0">
                <a:latin typeface="Times" pitchFamily="18" charset="0"/>
              </a:rPr>
              <a:t>incharge</a:t>
            </a:r>
            <a:r>
              <a:rPr lang="en-US" sz="2400" dirty="0" smtClean="0">
                <a:latin typeface="Times" pitchFamily="18" charset="0"/>
              </a:rPr>
              <a:t> and the Director, AIIMS is the overall </a:t>
            </a:r>
            <a:r>
              <a:rPr lang="en-US" sz="2400" dirty="0" err="1" smtClean="0">
                <a:latin typeface="Times" pitchFamily="18" charset="0"/>
              </a:rPr>
              <a:t>incharge</a:t>
            </a:r>
            <a:r>
              <a:rPr lang="en-US" sz="2400" dirty="0" smtClean="0">
                <a:latin typeface="Times" pitchFamily="18" charset="0"/>
              </a:rPr>
              <a:t> of the project.</a:t>
            </a:r>
            <a:endParaRPr lang="en-US" sz="2400" dirty="0">
              <a:latin typeface="Times"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609600"/>
            <a:ext cx="8153400" cy="381000"/>
          </a:xfrm>
        </p:spPr>
        <p:txBody>
          <a:bodyPr>
            <a:normAutofit fontScale="90000"/>
          </a:bodyPr>
          <a:lstStyle/>
          <a:p>
            <a:r>
              <a:rPr lang="en-US" b="1" dirty="0" smtClean="0">
                <a:solidFill>
                  <a:schemeClr val="tx1"/>
                </a:solidFill>
                <a:latin typeface="Times" pitchFamily="18" charset="0"/>
              </a:rPr>
              <a:t>Reflections from dissertation</a:t>
            </a:r>
            <a:endParaRPr lang="en-US" dirty="0"/>
          </a:p>
        </p:txBody>
      </p:sp>
      <p:sp>
        <p:nvSpPr>
          <p:cNvPr id="3" name="Content Placeholder 2"/>
          <p:cNvSpPr>
            <a:spLocks noGrp="1"/>
          </p:cNvSpPr>
          <p:nvPr>
            <p:ph sz="quarter" idx="1"/>
          </p:nvPr>
        </p:nvSpPr>
        <p:spPr/>
        <p:txBody>
          <a:bodyPr>
            <a:normAutofit lnSpcReduction="10000"/>
          </a:bodyPr>
          <a:lstStyle/>
          <a:p>
            <a:pPr lvl="0" algn="just"/>
            <a:r>
              <a:rPr lang="en-US" sz="2600" dirty="0" smtClean="0">
                <a:latin typeface="Times" pitchFamily="18" charset="0"/>
              </a:rPr>
              <a:t>Managing manpower :</a:t>
            </a:r>
            <a:r>
              <a:rPr lang="en-US" sz="2600" dirty="0" smtClean="0">
                <a:latin typeface="Times" pitchFamily="18" charset="0"/>
              </a:rPr>
              <a:t>Training </a:t>
            </a:r>
            <a:r>
              <a:rPr lang="en-US" sz="2600" dirty="0" smtClean="0">
                <a:latin typeface="Times" pitchFamily="18" charset="0"/>
              </a:rPr>
              <a:t>of Workers for data </a:t>
            </a:r>
            <a:r>
              <a:rPr lang="en-US" sz="2600" dirty="0" smtClean="0">
                <a:latin typeface="Times" pitchFamily="18" charset="0"/>
              </a:rPr>
              <a:t>entry and scheduling </a:t>
            </a:r>
            <a:r>
              <a:rPr lang="en-US" sz="2600" dirty="0" smtClean="0">
                <a:latin typeface="Times" pitchFamily="18" charset="0"/>
              </a:rPr>
              <a:t>and conduction of field work.</a:t>
            </a:r>
          </a:p>
          <a:p>
            <a:pPr lvl="0" algn="just"/>
            <a:r>
              <a:rPr lang="en-US" sz="2600" dirty="0" smtClean="0">
                <a:latin typeface="Times" pitchFamily="18" charset="0"/>
              </a:rPr>
              <a:t>Developing Focus Group Discussion Guide, IDI questionnaire and Conducting FGD and IDI.</a:t>
            </a:r>
          </a:p>
          <a:p>
            <a:pPr algn="just"/>
            <a:r>
              <a:rPr lang="en-US" sz="2600" dirty="0" err="1" smtClean="0">
                <a:latin typeface="Times" pitchFamily="18" charset="0"/>
              </a:rPr>
              <a:t>Conceptualised</a:t>
            </a:r>
            <a:r>
              <a:rPr lang="en-US" sz="2600" dirty="0" smtClean="0">
                <a:latin typeface="Times" pitchFamily="18" charset="0"/>
              </a:rPr>
              <a:t> and Designed a pamphlet on tobacco use and Training of field workers for distribution of designed pamphlet into villages under CRHSP Intensive </a:t>
            </a:r>
            <a:r>
              <a:rPr lang="en-US" sz="2600" dirty="0" smtClean="0">
                <a:latin typeface="Times" pitchFamily="18" charset="0"/>
              </a:rPr>
              <a:t>Field </a:t>
            </a:r>
            <a:r>
              <a:rPr lang="en-US" sz="2600" dirty="0" smtClean="0">
                <a:latin typeface="Times" pitchFamily="18" charset="0"/>
              </a:rPr>
              <a:t>Practice Area. </a:t>
            </a:r>
          </a:p>
          <a:p>
            <a:pPr algn="just"/>
            <a:r>
              <a:rPr lang="en-US" sz="2600" dirty="0" smtClean="0">
                <a:latin typeface="Times" pitchFamily="18" charset="0"/>
              </a:rPr>
              <a:t>Coordination with various staff members and Supervision of staff  for successful implementation of the projects were the broad objectives.</a:t>
            </a:r>
          </a:p>
          <a:p>
            <a:endParaRPr lang="en-US" sz="2400" dirty="0" smtClean="0">
              <a:latin typeface="Times" pitchFamily="18" charset="0"/>
            </a:endParaRPr>
          </a:p>
        </p:txBody>
      </p:sp>
      <p:pic>
        <p:nvPicPr>
          <p:cNvPr id="4" name="Picture 3" descr="iihmr logo.jpg"/>
          <p:cNvPicPr>
            <a:picLocks noChangeAspect="1"/>
          </p:cNvPicPr>
          <p:nvPr/>
        </p:nvPicPr>
        <p:blipFill>
          <a:blip r:embed="rId2" cstate="print"/>
          <a:stretch>
            <a:fillRect/>
          </a:stretch>
        </p:blipFill>
        <p:spPr>
          <a:xfrm>
            <a:off x="8382000" y="5791200"/>
            <a:ext cx="571500" cy="88582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b="1" dirty="0" smtClean="0">
                <a:solidFill>
                  <a:schemeClr val="tx1"/>
                </a:solidFill>
                <a:latin typeface="Times" pitchFamily="18" charset="0"/>
              </a:rPr>
              <a:t>Title of the study </a:t>
            </a:r>
            <a:endParaRPr lang="en-US" sz="3200" b="1" dirty="0">
              <a:solidFill>
                <a:schemeClr val="tx1"/>
              </a:solidFill>
              <a:latin typeface="Times" pitchFamily="18" charset="0"/>
            </a:endParaRPr>
          </a:p>
        </p:txBody>
      </p:sp>
      <p:sp>
        <p:nvSpPr>
          <p:cNvPr id="3" name="Content Placeholder 2"/>
          <p:cNvSpPr>
            <a:spLocks noGrp="1"/>
          </p:cNvSpPr>
          <p:nvPr>
            <p:ph sz="quarter" idx="1"/>
          </p:nvPr>
        </p:nvSpPr>
        <p:spPr/>
        <p:txBody>
          <a:bodyPr/>
          <a:lstStyle/>
          <a:p>
            <a:pPr algn="just">
              <a:buNone/>
            </a:pPr>
            <a:r>
              <a:rPr lang="en-US" sz="3200" b="1" dirty="0" smtClean="0">
                <a:latin typeface="Times" pitchFamily="18" charset="0"/>
              </a:rPr>
              <a:t>   </a:t>
            </a:r>
          </a:p>
          <a:p>
            <a:pPr algn="just">
              <a:buNone/>
            </a:pPr>
            <a:endParaRPr lang="en-US" sz="3200" b="1" dirty="0" smtClean="0">
              <a:latin typeface="Times" pitchFamily="18" charset="0"/>
            </a:endParaRPr>
          </a:p>
          <a:p>
            <a:pPr algn="ctr">
              <a:buNone/>
            </a:pPr>
            <a:r>
              <a:rPr lang="en-US" sz="3200" b="1" dirty="0" smtClean="0">
                <a:latin typeface="Times" pitchFamily="18" charset="0"/>
              </a:rPr>
              <a:t>   A qualitative study, to assess the reasons for initiation and continuation of tobacco use, among 15 years and above in a selected Village of </a:t>
            </a:r>
            <a:r>
              <a:rPr lang="en-US" sz="3200" b="1" dirty="0" err="1" smtClean="0">
                <a:latin typeface="Times" pitchFamily="18" charset="0"/>
              </a:rPr>
              <a:t>Ballabgarh</a:t>
            </a:r>
            <a:r>
              <a:rPr lang="en-US" sz="3200" b="1" dirty="0" smtClean="0">
                <a:latin typeface="Times" pitchFamily="18" charset="0"/>
              </a:rPr>
              <a:t>.</a:t>
            </a:r>
            <a:endParaRPr lang="en-US" b="1" dirty="0"/>
          </a:p>
        </p:txBody>
      </p:sp>
      <p:pic>
        <p:nvPicPr>
          <p:cNvPr id="4" name="Picture 3" descr="iihmr logo.jpg"/>
          <p:cNvPicPr>
            <a:picLocks noChangeAspect="1"/>
          </p:cNvPicPr>
          <p:nvPr/>
        </p:nvPicPr>
        <p:blipFill>
          <a:blip r:embed="rId2" cstate="print"/>
          <a:stretch>
            <a:fillRect/>
          </a:stretch>
        </p:blipFill>
        <p:spPr>
          <a:xfrm>
            <a:off x="8382000" y="5791200"/>
            <a:ext cx="571500" cy="88582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chemeClr val="tx1"/>
                </a:solidFill>
                <a:latin typeface="Times" pitchFamily="18" charset="0"/>
              </a:rPr>
              <a:t>Introduction</a:t>
            </a:r>
            <a:endParaRPr lang="en-US" sz="3600" b="1" dirty="0">
              <a:solidFill>
                <a:schemeClr val="tx1"/>
              </a:solidFill>
              <a:latin typeface="Times" pitchFamily="18" charset="0"/>
            </a:endParaRPr>
          </a:p>
        </p:txBody>
      </p:sp>
      <p:sp>
        <p:nvSpPr>
          <p:cNvPr id="3" name="Content Placeholder 2"/>
          <p:cNvSpPr>
            <a:spLocks noGrp="1"/>
          </p:cNvSpPr>
          <p:nvPr>
            <p:ph sz="quarter" idx="1"/>
          </p:nvPr>
        </p:nvSpPr>
        <p:spPr/>
        <p:txBody>
          <a:bodyPr>
            <a:normAutofit/>
          </a:bodyPr>
          <a:lstStyle/>
          <a:p>
            <a:pPr algn="just"/>
            <a:r>
              <a:rPr lang="en-US" sz="2400" dirty="0" smtClean="0">
                <a:latin typeface="Times" pitchFamily="18" charset="0"/>
              </a:rPr>
              <a:t>Tobacco use is a major health hazard and preventable cause of </a:t>
            </a:r>
            <a:r>
              <a:rPr lang="en-US" sz="2400" dirty="0" smtClean="0">
                <a:latin typeface="Times" pitchFamily="18" charset="0"/>
              </a:rPr>
              <a:t>death.</a:t>
            </a:r>
          </a:p>
          <a:p>
            <a:pPr algn="just"/>
            <a:r>
              <a:rPr lang="en-US" sz="2400" dirty="0" smtClean="0">
                <a:latin typeface="Times" pitchFamily="18" charset="0"/>
              </a:rPr>
              <a:t>According </a:t>
            </a:r>
            <a:r>
              <a:rPr lang="en-US" sz="2400" dirty="0" smtClean="0">
                <a:latin typeface="Times" pitchFamily="18" charset="0"/>
              </a:rPr>
              <a:t>to estimates made by the WHO, currently about 5 million people die prematurely every year in the world due to the use of </a:t>
            </a:r>
            <a:r>
              <a:rPr lang="en-US" sz="2400" dirty="0" smtClean="0">
                <a:latin typeface="Times" pitchFamily="18" charset="0"/>
              </a:rPr>
              <a:t>tobacco.</a:t>
            </a:r>
          </a:p>
          <a:p>
            <a:pPr algn="just"/>
            <a:r>
              <a:rPr lang="en-US" sz="2400" dirty="0" smtClean="0">
                <a:latin typeface="Times" pitchFamily="18" charset="0"/>
              </a:rPr>
              <a:t>Both </a:t>
            </a:r>
            <a:r>
              <a:rPr lang="en-US" sz="2400" dirty="0" smtClean="0">
                <a:latin typeface="Times" pitchFamily="18" charset="0"/>
              </a:rPr>
              <a:t>Smoking and Smokeless forms of tobacco are used in India</a:t>
            </a:r>
            <a:r>
              <a:rPr lang="en-US" sz="2400" dirty="0" smtClean="0">
                <a:latin typeface="Times" pitchFamily="18" charset="0"/>
              </a:rPr>
              <a:t>.</a:t>
            </a:r>
          </a:p>
          <a:p>
            <a:pPr algn="just"/>
            <a:r>
              <a:rPr lang="en-US" sz="2400" dirty="0" smtClean="0">
                <a:latin typeface="Times" pitchFamily="18" charset="0"/>
              </a:rPr>
              <a:t>According to the National Family Health Survey-3, 2005-06, 57% of adult men and 3.1% of adult women used one or more tobacco products.</a:t>
            </a:r>
            <a:endParaRPr lang="en-US" sz="2400" dirty="0" smtClean="0">
              <a:latin typeface="Times" pitchFamily="18" charset="0"/>
            </a:endParaRPr>
          </a:p>
          <a:p>
            <a:pPr algn="just"/>
            <a:endParaRPr lang="en-US" sz="2400" dirty="0" smtClean="0">
              <a:latin typeface="Times" pitchFamily="18" charset="0"/>
            </a:endParaRPr>
          </a:p>
          <a:p>
            <a:pPr algn="just"/>
            <a:endParaRPr lang="en-US" sz="2400" dirty="0" smtClean="0">
              <a:latin typeface="Times" pitchFamily="18" charset="0"/>
            </a:endParaRPr>
          </a:p>
          <a:p>
            <a:pPr algn="just"/>
            <a:endParaRPr lang="en-US" sz="2400" dirty="0" smtClean="0">
              <a:latin typeface="Times" pitchFamily="18" charset="0"/>
            </a:endParaRPr>
          </a:p>
          <a:p>
            <a:pPr algn="just"/>
            <a:endParaRPr lang="en-US" sz="2400" dirty="0" smtClean="0">
              <a:latin typeface="Times" pitchFamily="18" charset="0"/>
            </a:endParaRPr>
          </a:p>
        </p:txBody>
      </p:sp>
      <p:pic>
        <p:nvPicPr>
          <p:cNvPr id="4" name="Picture 3" descr="iihmr logo.jpg"/>
          <p:cNvPicPr>
            <a:picLocks noChangeAspect="1"/>
          </p:cNvPicPr>
          <p:nvPr/>
        </p:nvPicPr>
        <p:blipFill>
          <a:blip r:embed="rId2" cstate="print"/>
          <a:stretch>
            <a:fillRect/>
          </a:stretch>
        </p:blipFill>
        <p:spPr>
          <a:xfrm>
            <a:off x="8382000" y="5791200"/>
            <a:ext cx="571500" cy="885825"/>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chemeClr val="tx1"/>
                </a:solidFill>
                <a:latin typeface="Times" pitchFamily="18" charset="0"/>
              </a:rPr>
              <a:t>Review Of Literature</a:t>
            </a:r>
            <a:endParaRPr lang="en-US" sz="3600" b="1" dirty="0">
              <a:solidFill>
                <a:schemeClr val="tx1"/>
              </a:solidFill>
              <a:latin typeface="Times" pitchFamily="18" charset="0"/>
            </a:endParaRPr>
          </a:p>
        </p:txBody>
      </p:sp>
      <p:sp>
        <p:nvSpPr>
          <p:cNvPr id="3" name="Content Placeholder 2"/>
          <p:cNvSpPr>
            <a:spLocks noGrp="1"/>
          </p:cNvSpPr>
          <p:nvPr>
            <p:ph sz="quarter" idx="1"/>
          </p:nvPr>
        </p:nvSpPr>
        <p:spPr/>
        <p:txBody>
          <a:bodyPr/>
          <a:lstStyle/>
          <a:p>
            <a:pPr algn="just"/>
            <a:r>
              <a:rPr lang="en-US" sz="2400" dirty="0" smtClean="0">
                <a:latin typeface="Times" pitchFamily="18" charset="0"/>
              </a:rPr>
              <a:t>In a 2003 study of students in Alexandria, Egypt, parental and sibling smoking was associated with ever smoking, smoking in the prior 30 days, and susceptibility to smoking. Peer smoking has been shown to predict continued smoking by young people. </a:t>
            </a:r>
          </a:p>
          <a:p>
            <a:pPr algn="just"/>
            <a:endParaRPr lang="en-US" sz="2400" dirty="0" smtClean="0">
              <a:latin typeface="Times" pitchFamily="18" charset="0"/>
            </a:endParaRPr>
          </a:p>
          <a:p>
            <a:pPr algn="just"/>
            <a:r>
              <a:rPr lang="en-US" sz="2400" dirty="0" smtClean="0">
                <a:latin typeface="Times" pitchFamily="18" charset="0"/>
              </a:rPr>
              <a:t>According to a report on tobacco control in India says sharing a hookah in daily gatherings, is a common example of fellowship, solidarity and the consultative process.</a:t>
            </a:r>
          </a:p>
          <a:p>
            <a:pPr algn="just"/>
            <a:endParaRPr lang="en-US" sz="2400" dirty="0" smtClean="0">
              <a:latin typeface="Times" pitchFamily="18" charset="0"/>
            </a:endParaRPr>
          </a:p>
          <a:p>
            <a:pPr algn="just"/>
            <a:endParaRPr lang="en-US" sz="2400" dirty="0" smtClean="0">
              <a:latin typeface="Times" pitchFamily="18" charset="0"/>
            </a:endParaRPr>
          </a:p>
          <a:p>
            <a:endParaRPr lang="en-US" dirty="0"/>
          </a:p>
        </p:txBody>
      </p:sp>
      <p:pic>
        <p:nvPicPr>
          <p:cNvPr id="4" name="Picture 3" descr="iihmr logo.jpg"/>
          <p:cNvPicPr>
            <a:picLocks noChangeAspect="1"/>
          </p:cNvPicPr>
          <p:nvPr/>
        </p:nvPicPr>
        <p:blipFill>
          <a:blip r:embed="rId2" cstate="print"/>
          <a:stretch>
            <a:fillRect/>
          </a:stretch>
        </p:blipFill>
        <p:spPr>
          <a:xfrm>
            <a:off x="8382000" y="5791200"/>
            <a:ext cx="571500" cy="88582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chemeClr val="tx1"/>
                </a:solidFill>
                <a:latin typeface="Times" pitchFamily="18" charset="0"/>
              </a:rPr>
              <a:t>Review of Literature</a:t>
            </a:r>
            <a:endParaRPr lang="en-US" sz="3600" b="1" dirty="0">
              <a:solidFill>
                <a:schemeClr val="tx1"/>
              </a:solidFill>
              <a:latin typeface="Times" pitchFamily="18" charset="0"/>
            </a:endParaRPr>
          </a:p>
        </p:txBody>
      </p:sp>
      <p:sp>
        <p:nvSpPr>
          <p:cNvPr id="3" name="Content Placeholder 2"/>
          <p:cNvSpPr>
            <a:spLocks noGrp="1"/>
          </p:cNvSpPr>
          <p:nvPr>
            <p:ph sz="quarter" idx="1"/>
          </p:nvPr>
        </p:nvSpPr>
        <p:spPr/>
        <p:txBody>
          <a:bodyPr>
            <a:noAutofit/>
          </a:bodyPr>
          <a:lstStyle/>
          <a:p>
            <a:pPr algn="just"/>
            <a:r>
              <a:rPr lang="en-US" sz="2400" dirty="0" smtClean="0">
                <a:latin typeface="Times" pitchFamily="18" charset="0"/>
              </a:rPr>
              <a:t>According to a study done at </a:t>
            </a:r>
            <a:r>
              <a:rPr lang="en-US" sz="2400" dirty="0" err="1" smtClean="0">
                <a:latin typeface="Times" pitchFamily="18" charset="0"/>
              </a:rPr>
              <a:t>Noida</a:t>
            </a:r>
            <a:r>
              <a:rPr lang="en-US" sz="2400" dirty="0" smtClean="0">
                <a:latin typeface="Times" pitchFamily="18" charset="0"/>
              </a:rPr>
              <a:t> to know the age at initiation and prevalence of tobacco use among school children shows nearly 70 per cent of boys and 80 per cent of </a:t>
            </a:r>
            <a:r>
              <a:rPr lang="en-US" sz="2400" dirty="0" smtClean="0">
                <a:latin typeface="Times" pitchFamily="18" charset="0"/>
              </a:rPr>
              <a:t>girls( who use tobacco)  </a:t>
            </a:r>
            <a:r>
              <a:rPr lang="en-US" sz="2400" dirty="0" smtClean="0">
                <a:latin typeface="Times" pitchFamily="18" charset="0"/>
              </a:rPr>
              <a:t>≤ 15 yr initiated the habit of tobacco before the age of 11 yr.</a:t>
            </a:r>
          </a:p>
          <a:p>
            <a:pPr algn="just"/>
            <a:r>
              <a:rPr lang="en-US" sz="2400" dirty="0" smtClean="0">
                <a:latin typeface="Times" pitchFamily="18" charset="0"/>
              </a:rPr>
              <a:t>Women also use tobacco in forms like </a:t>
            </a:r>
            <a:r>
              <a:rPr lang="en-US" sz="2400" dirty="0" err="1" smtClean="0">
                <a:latin typeface="Times" pitchFamily="18" charset="0"/>
              </a:rPr>
              <a:t>beedi</a:t>
            </a:r>
            <a:r>
              <a:rPr lang="en-US" sz="2400" dirty="0" smtClean="0">
                <a:latin typeface="Times" pitchFamily="18" charset="0"/>
              </a:rPr>
              <a:t> and hookah in rural </a:t>
            </a:r>
            <a:r>
              <a:rPr lang="en-US" sz="2400" dirty="0" smtClean="0">
                <a:latin typeface="Times" pitchFamily="18" charset="0"/>
              </a:rPr>
              <a:t>Haryana.</a:t>
            </a:r>
            <a:endParaRPr lang="en-US" sz="2400" dirty="0" smtClean="0">
              <a:latin typeface="Times" pitchFamily="18" charset="0"/>
            </a:endParaRPr>
          </a:p>
          <a:p>
            <a:pPr algn="just"/>
            <a:r>
              <a:rPr lang="en-US" sz="2400" dirty="0" smtClean="0">
                <a:latin typeface="Times" pitchFamily="18" charset="0"/>
              </a:rPr>
              <a:t>A study done at </a:t>
            </a:r>
            <a:r>
              <a:rPr lang="en-US" sz="2400" dirty="0" err="1" smtClean="0">
                <a:latin typeface="Times" pitchFamily="18" charset="0"/>
              </a:rPr>
              <a:t>Ballabgarh</a:t>
            </a:r>
            <a:r>
              <a:rPr lang="en-US" sz="2400" dirty="0" smtClean="0">
                <a:latin typeface="Times" pitchFamily="18" charset="0"/>
              </a:rPr>
              <a:t>, Haryana shows the proportion using tobacco was nearly 4% higher in rural men as compared to urban-slum men and 17% higher in rural men as compared to urban </a:t>
            </a:r>
            <a:r>
              <a:rPr lang="en-US" sz="2400" dirty="0" smtClean="0">
                <a:latin typeface="Times" pitchFamily="18" charset="0"/>
              </a:rPr>
              <a:t>men.</a:t>
            </a:r>
            <a:endParaRPr lang="en-US" sz="2400" dirty="0" smtClean="0">
              <a:latin typeface="Times" pitchFamily="18" charset="0"/>
            </a:endParaRPr>
          </a:p>
        </p:txBody>
      </p:sp>
      <p:pic>
        <p:nvPicPr>
          <p:cNvPr id="4" name="Picture 3" descr="iihmr logo.jpg"/>
          <p:cNvPicPr>
            <a:picLocks noChangeAspect="1"/>
          </p:cNvPicPr>
          <p:nvPr/>
        </p:nvPicPr>
        <p:blipFill>
          <a:blip r:embed="rId2" cstate="print"/>
          <a:stretch>
            <a:fillRect/>
          </a:stretch>
        </p:blipFill>
        <p:spPr>
          <a:xfrm>
            <a:off x="8382000" y="5791200"/>
            <a:ext cx="571500" cy="885825"/>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375</TotalTime>
  <Words>2250</Words>
  <Application>Microsoft Office PowerPoint</Application>
  <PresentationFormat>On-screen Show (4:3)</PresentationFormat>
  <Paragraphs>203</Paragraphs>
  <Slides>22</Slides>
  <Notes>1</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Median</vt:lpstr>
      <vt:lpstr>Dissertation Report        A qualitative study, to assess the reasons for initiation and continuation of tobacco use, among 15 years and above in a selected Village of Ballabgarh.  </vt:lpstr>
      <vt:lpstr>Presentation Strategy</vt:lpstr>
      <vt:lpstr>Organization profile</vt:lpstr>
      <vt:lpstr>Organization profile</vt:lpstr>
      <vt:lpstr>Reflections from dissertation</vt:lpstr>
      <vt:lpstr>Title of the study </vt:lpstr>
      <vt:lpstr>Introduction</vt:lpstr>
      <vt:lpstr>Review Of Literature</vt:lpstr>
      <vt:lpstr>Review of Literature</vt:lpstr>
      <vt:lpstr>Review of Literature</vt:lpstr>
      <vt:lpstr>Objectives</vt:lpstr>
      <vt:lpstr>Methodology</vt:lpstr>
      <vt:lpstr>Observations/Results</vt:lpstr>
      <vt:lpstr>Observations/Results</vt:lpstr>
      <vt:lpstr>Observations/Results</vt:lpstr>
      <vt:lpstr>Observations/Results</vt:lpstr>
      <vt:lpstr>Conclusion</vt:lpstr>
      <vt:lpstr>Recommendations</vt:lpstr>
      <vt:lpstr>Slide 19</vt:lpstr>
      <vt:lpstr>Slide 20</vt:lpstr>
      <vt:lpstr>References</vt:lpstr>
      <vt:lpstr>Slide 22</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Dissertation Report        A qualitative study, to assess the reasons for initiation and continuation of tobacco use, among 15 years and above in a selected Village of Ballabgarh.  </dc:title>
  <dc:creator>iihmr</dc:creator>
  <cp:lastModifiedBy>iihmr</cp:lastModifiedBy>
  <cp:revision>15</cp:revision>
  <dcterms:created xsi:type="dcterms:W3CDTF">2012-04-30T17:12:05Z</dcterms:created>
  <dcterms:modified xsi:type="dcterms:W3CDTF">2012-05-19T17:43:57Z</dcterms:modified>
</cp:coreProperties>
</file>