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diagrams/drawing2.xml" ContentType="application/vnd.ms-office.drawingml.diagramDrawing+xml"/>
  <Override PartName="/ppt/charts/chart39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rawings/drawing2.xml" ContentType="application/vnd.openxmlformats-officedocument.drawingml.chartshapes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diagrams/layout9.xml" ContentType="application/vnd.openxmlformats-officedocument.drawingml.diagramLayout+xml"/>
  <Override PartName="/ppt/charts/chart35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charts/chart3.xml" ContentType="application/vnd.openxmlformats-officedocument.drawingml.chart+xml"/>
  <Override PartName="/ppt/diagrams/drawing7.xml" ContentType="application/vnd.ms-office.drawingml.diagramDrawing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drawing3.xml" ContentType="application/vnd.ms-office.drawingml.diagramDrawing+xml"/>
  <Override PartName="/ppt/drawings/drawing3.xml" ContentType="application/vnd.openxmlformats-officedocument.drawingml.chartshapes+xml"/>
  <Override PartName="/ppt/charts/chart29.xml" ContentType="application/vnd.openxmlformats-officedocument.drawingml.chart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charts/chart18.xml" ContentType="application/vnd.openxmlformats-officedocument.drawingml.chart+xml"/>
  <Override PartName="/ppt/charts/chart36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charts/chart14.xml" ContentType="application/vnd.openxmlformats-officedocument.drawingml.chart+xml"/>
  <Override PartName="/ppt/diagrams/layout6.xml" ContentType="application/vnd.openxmlformats-officedocument.drawingml.diagramLayout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21.xml" ContentType="application/vnd.openxmlformats-officedocument.drawingml.char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10.xml" ContentType="application/vnd.openxmlformats-officedocument.drawingml.chart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charts/chart4.xml" ContentType="application/vnd.openxmlformats-officedocument.drawingml.chart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charts/chart2.xml" ContentType="application/vnd.openxmlformats-officedocument.drawingml.chart+xml"/>
  <Override PartName="/ppt/diagrams/quickStyle6.xml" ContentType="application/vnd.openxmlformats-officedocument.drawingml.diagramStyle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charts/chart26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charts/chart15.xml" ContentType="application/vnd.openxmlformats-officedocument.drawingml.char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charts/chart33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charts/chart5.xml" ContentType="application/vnd.openxmlformats-officedocument.drawingml.char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charts/chart27.xml" ContentType="application/vnd.openxmlformats-officedocument.drawingml.chart+xml"/>
  <Override PartName="/ppt/charts/chart38.xml" ContentType="application/vnd.openxmlformats-officedocument.drawingml.char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charts/chart16.xml" ContentType="application/vnd.openxmlformats-officedocument.drawingml.chart+xml"/>
  <Override PartName="/ppt/diagrams/layout8.xml" ContentType="application/vnd.openxmlformats-officedocument.drawingml.diagramLayout+xml"/>
  <Override PartName="/ppt/charts/chart34.xml" ContentType="application/vnd.openxmlformats-officedocument.drawingml.chart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23.xml" ContentType="application/vnd.openxmlformats-officedocument.drawingml.chart+xml"/>
  <Override PartName="/ppt/diagrams/data9.xml" ContentType="application/vnd.openxmlformats-officedocument.drawingml.diagramData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charts/chart12.xml" ContentType="application/vnd.openxmlformats-officedocument.drawingml.chart+xml"/>
  <Override PartName="/ppt/charts/chart30.xml" ContentType="application/vnd.openxmlformats-officedocument.drawingml.chart+xml"/>
  <Override PartName="/ppt/diagrams/data5.xml" ContentType="application/vnd.openxmlformats-officedocument.drawingml.diagramData+xml"/>
  <Override PartName="/ppt/charts/chart6.xml" ContentType="application/vnd.openxmlformats-officedocument.drawingml.chart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4"/>
  </p:notesMasterIdLst>
  <p:sldIdLst>
    <p:sldId id="331" r:id="rId2"/>
    <p:sldId id="256" r:id="rId3"/>
    <p:sldId id="325" r:id="rId4"/>
    <p:sldId id="275" r:id="rId5"/>
    <p:sldId id="357" r:id="rId6"/>
    <p:sldId id="276" r:id="rId7"/>
    <p:sldId id="258" r:id="rId8"/>
    <p:sldId id="259" r:id="rId9"/>
    <p:sldId id="351" r:id="rId10"/>
    <p:sldId id="260" r:id="rId11"/>
    <p:sldId id="261" r:id="rId12"/>
    <p:sldId id="370" r:id="rId13"/>
    <p:sldId id="287" r:id="rId14"/>
    <p:sldId id="272" r:id="rId15"/>
    <p:sldId id="278" r:id="rId16"/>
    <p:sldId id="273" r:id="rId17"/>
    <p:sldId id="280" r:id="rId18"/>
    <p:sldId id="326" r:id="rId19"/>
    <p:sldId id="284" r:id="rId20"/>
    <p:sldId id="285" r:id="rId21"/>
    <p:sldId id="316" r:id="rId22"/>
    <p:sldId id="281" r:id="rId23"/>
    <p:sldId id="329" r:id="rId24"/>
    <p:sldId id="317" r:id="rId25"/>
    <p:sldId id="279" r:id="rId26"/>
    <p:sldId id="330" r:id="rId27"/>
    <p:sldId id="308" r:id="rId28"/>
    <p:sldId id="309" r:id="rId29"/>
    <p:sldId id="324" r:id="rId30"/>
    <p:sldId id="271" r:id="rId31"/>
    <p:sldId id="306" r:id="rId32"/>
    <p:sldId id="307" r:id="rId33"/>
    <p:sldId id="286" r:id="rId34"/>
    <p:sldId id="288" r:id="rId35"/>
    <p:sldId id="290" r:id="rId36"/>
    <p:sldId id="289" r:id="rId37"/>
    <p:sldId id="292" r:id="rId38"/>
    <p:sldId id="298" r:id="rId39"/>
    <p:sldId id="299" r:id="rId40"/>
    <p:sldId id="300" r:id="rId41"/>
    <p:sldId id="301" r:id="rId42"/>
    <p:sldId id="318" r:id="rId43"/>
    <p:sldId id="302" r:id="rId44"/>
    <p:sldId id="304" r:id="rId45"/>
    <p:sldId id="371" r:id="rId46"/>
    <p:sldId id="372" r:id="rId47"/>
    <p:sldId id="319" r:id="rId48"/>
    <p:sldId id="348" r:id="rId49"/>
    <p:sldId id="355" r:id="rId50"/>
    <p:sldId id="350" r:id="rId51"/>
    <p:sldId id="359" r:id="rId52"/>
    <p:sldId id="369" r:id="rId53"/>
    <p:sldId id="360" r:id="rId54"/>
    <p:sldId id="361" r:id="rId55"/>
    <p:sldId id="362" r:id="rId56"/>
    <p:sldId id="363" r:id="rId57"/>
    <p:sldId id="364" r:id="rId58"/>
    <p:sldId id="365" r:id="rId59"/>
    <p:sldId id="366" r:id="rId60"/>
    <p:sldId id="367" r:id="rId61"/>
    <p:sldId id="368" r:id="rId62"/>
    <p:sldId id="305" r:id="rId6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79B"/>
    <a:srgbClr val="F7C9F2"/>
    <a:srgbClr val="FF0066"/>
    <a:srgbClr val="E880E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GRAPG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GRAPG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GRAPG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GRAPGS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Admin\Desktop\GRAPGS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GRAPGS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GRAPG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GRAPG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GRAPGS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GRAPGS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GRAPG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GRAPGS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Admin\Desktop\GRAPGS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GRAPGS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GRAPGS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GRAPGS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GRAPGS.xlsx" TargetMode="Externa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Documents%20and%20Settings\Admin\Desktop\GRAPGS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Copy%20of%20CONTROL%20PHASE%20TRACKING%20SHEET(CASH%20PTS%20ONLY)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CONTROL%20PHASE%20TRACKING%20SHEET(CASH)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CONTROL%20PHASE%20TRACKING%20SHEET(CASH)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CONTROL%20PHASE%20TRACKING%20SHEET(CASH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GRAPGS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CONTROL%20PHASE%20TRACKING%20SHEET(CASH)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GRAPGS.xlsx" TargetMode="External"/></Relationships>
</file>

<file path=ppt/charts/_rels/chart3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Documents%20and%20Settings\Admin\Desktop\GRAPGS.xlsx" TargetMode="External"/></Relationships>
</file>

<file path=ppt/charts/_rels/chart3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Documents%20and%20Settings\Admin\Desktop\CONTROL%20PHASE%20TRACKING%20SHEET(CASH)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Data%20Analysis%20RGCI\GRAPGS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CONTROL%20PHASE%20TRACKING%20SHEET(CASH).xlsx" TargetMode="External"/></Relationships>
</file>

<file path=ppt/charts/_rels/chart3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Documents%20and%20Settings\Admin\Desktop\Copy%20of%20CONTROL%20PHASE%20TRACKING%20SHEET(CASH%20PTS%20ONLY)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CONTROL%20PHASE%20TRACKING%20SHEET(CASH)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GRAPGS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CONTROL%20PHASE%20TRACKING%20SHEET(CASH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GRAPG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RGCI\Data%20Analysis%20RGCI\GRAPG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GRAPG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GRAPG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GRAPG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Data%20Analysis%20RGCI\GRAPG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hart>
    <c:title>
      <c:tx>
        <c:rich>
          <a:bodyPr/>
          <a:lstStyle/>
          <a:p>
            <a:pPr>
              <a:defRPr sz="3200"/>
            </a:pPr>
            <a:r>
              <a:rPr lang="en-US" sz="3200" u="sng"/>
              <a:t>%</a:t>
            </a:r>
            <a:r>
              <a:rPr lang="en-US" sz="3200" u="sng" baseline="0"/>
              <a:t> OF PLANNED/UNPLANNED CASES</a:t>
            </a:r>
            <a:endParaRPr lang="en-US" sz="3200" u="sng"/>
          </a:p>
        </c:rich>
      </c:tx>
      <c:layout/>
    </c:title>
    <c:view3D>
      <c:rotX val="75"/>
      <c:perspective val="30"/>
    </c:view3D>
    <c:plotArea>
      <c:layout>
        <c:manualLayout>
          <c:layoutTarget val="inner"/>
          <c:xMode val="edge"/>
          <c:yMode val="edge"/>
          <c:x val="5.2634061906054894E-2"/>
          <c:y val="0.18633998250218881"/>
          <c:w val="0.82241379310344831"/>
          <c:h val="0.68601872265967134"/>
        </c:manualLayout>
      </c:layout>
      <c:pie3DChart>
        <c:varyColors val="1"/>
        <c:ser>
          <c:idx val="0"/>
          <c:order val="0"/>
          <c:explosion val="25"/>
          <c:dPt>
            <c:idx val="1"/>
            <c:explosion val="0"/>
          </c:dPt>
          <c:dLbls>
            <c:dLbl>
              <c:idx val="1"/>
              <c:layout>
                <c:manualLayout>
                  <c:x val="-0.12848708027875827"/>
                  <c:y val="0.13258127734033245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/>
                      <a:t>PLANNED CASES
25%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0.15794890940356698"/>
                  <c:y val="-0.20658092738407688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/>
                      <a:t>UNPLANNED </a:t>
                    </a:r>
                    <a:r>
                      <a:rPr lang="en-US" sz="1800" dirty="0"/>
                      <a:t>CASES
75%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2400" b="1" u="none">
                    <a:latin typeface="+mj-lt"/>
                  </a:defRPr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Sheet2!$A$240:$A$242</c:f>
              <c:strCache>
                <c:ptCount val="3"/>
                <c:pt idx="0">
                  <c:v>TOTAL(150)</c:v>
                </c:pt>
                <c:pt idx="1">
                  <c:v>PLANNED CASES</c:v>
                </c:pt>
                <c:pt idx="2">
                  <c:v>UNPLANNED CASES</c:v>
                </c:pt>
              </c:strCache>
            </c:strRef>
          </c:cat>
          <c:val>
            <c:numRef>
              <c:f>Sheet2!$B$240:$B$242</c:f>
              <c:numCache>
                <c:formatCode>General</c:formatCode>
                <c:ptCount val="3"/>
                <c:pt idx="1">
                  <c:v>38</c:v>
                </c:pt>
                <c:pt idx="2">
                  <c:v>112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0"/>
  <c:chart>
    <c:autoTitleDeleted val="1"/>
    <c:plotArea>
      <c:layout>
        <c:manualLayout>
          <c:layoutTarget val="inner"/>
          <c:xMode val="edge"/>
          <c:yMode val="edge"/>
          <c:x val="6.3965146248610813E-2"/>
          <c:y val="0.22222222222222221"/>
          <c:w val="0.9065415809510271"/>
          <c:h val="0.66404035433071262"/>
        </c:manualLayout>
      </c:layout>
      <c:barChart>
        <c:barDir val="bar"/>
        <c:grouping val="clustered"/>
        <c:ser>
          <c:idx val="0"/>
          <c:order val="0"/>
          <c:tx>
            <c:strRef>
              <c:f>Sheet2!$A$176</c:f>
              <c:strCache>
                <c:ptCount val="1"/>
                <c:pt idx="0">
                  <c:v>% OF CREDIT PATIENTS DISCHARGED IN FOLLOWING TIME SLOTS</c:v>
                </c:pt>
              </c:strCache>
            </c:strRef>
          </c:tx>
          <c:dLbls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Val val="1"/>
          </c:dLbls>
          <c:cat>
            <c:strRef>
              <c:f>Sheet2!$B$175:$G$175</c:f>
              <c:strCache>
                <c:ptCount val="6"/>
                <c:pt idx="0">
                  <c:v>0-2Hrs</c:v>
                </c:pt>
                <c:pt idx="1">
                  <c:v>2-3Hrs</c:v>
                </c:pt>
                <c:pt idx="2">
                  <c:v>3-4Hrs</c:v>
                </c:pt>
                <c:pt idx="3">
                  <c:v>4-5Hrs</c:v>
                </c:pt>
                <c:pt idx="4">
                  <c:v>5-6Hrs</c:v>
                </c:pt>
                <c:pt idx="5">
                  <c:v>&gt;6Hrs</c:v>
                </c:pt>
              </c:strCache>
            </c:strRef>
          </c:cat>
          <c:val>
            <c:numRef>
              <c:f>Sheet2!$B$176:$G$176</c:f>
              <c:numCache>
                <c:formatCode>0%</c:formatCode>
                <c:ptCount val="6"/>
                <c:pt idx="0">
                  <c:v>4.0000000000000022E-2</c:v>
                </c:pt>
                <c:pt idx="1">
                  <c:v>7.0000000000000021E-2</c:v>
                </c:pt>
                <c:pt idx="2">
                  <c:v>0.14000000000000001</c:v>
                </c:pt>
                <c:pt idx="3">
                  <c:v>0.29000000000000031</c:v>
                </c:pt>
                <c:pt idx="4">
                  <c:v>0.29000000000000031</c:v>
                </c:pt>
                <c:pt idx="5">
                  <c:v>0.18000000000000024</c:v>
                </c:pt>
              </c:numCache>
            </c:numRef>
          </c:val>
        </c:ser>
        <c:dLbls>
          <c:showVal val="1"/>
        </c:dLbls>
        <c:gapWidth val="75"/>
        <c:axId val="55614464"/>
        <c:axId val="55632640"/>
      </c:barChart>
      <c:catAx>
        <c:axId val="55614464"/>
        <c:scaling>
          <c:orientation val="minMax"/>
        </c:scaling>
        <c:axPos val="l"/>
        <c:majorTickMark val="none"/>
        <c:tickLblPos val="nextTo"/>
        <c:crossAx val="55632640"/>
        <c:crosses val="autoZero"/>
        <c:auto val="1"/>
        <c:lblAlgn val="ctr"/>
        <c:lblOffset val="100"/>
      </c:catAx>
      <c:valAx>
        <c:axId val="55632640"/>
        <c:scaling>
          <c:orientation val="minMax"/>
        </c:scaling>
        <c:axPos val="b"/>
        <c:numFmt formatCode="0%" sourceLinked="1"/>
        <c:majorTickMark val="none"/>
        <c:tickLblPos val="nextTo"/>
        <c:crossAx val="55614464"/>
        <c:crosses val="autoZero"/>
        <c:crossBetween val="between"/>
      </c:valAx>
      <c:spPr>
        <a:ln>
          <a:noFill/>
        </a:ln>
      </c:spPr>
    </c:plotArea>
    <c:legend>
      <c:legendPos val="b"/>
      <c:layout>
        <c:manualLayout>
          <c:xMode val="edge"/>
          <c:yMode val="edge"/>
          <c:x val="2.6174599796646988E-2"/>
          <c:y val="1.3696959755030623E-2"/>
          <c:w val="0.95515830791421341"/>
          <c:h val="8.3525262467192746E-2"/>
        </c:manualLayout>
      </c:layout>
      <c:txPr>
        <a:bodyPr/>
        <a:lstStyle/>
        <a:p>
          <a:pPr>
            <a:defRPr sz="2000">
              <a:latin typeface="+mj-lt"/>
            </a:defRPr>
          </a:pPr>
          <a:endParaRPr lang="en-US"/>
        </a:p>
      </c:txPr>
    </c:legend>
    <c:plotVisOnly val="1"/>
  </c:chart>
  <c:txPr>
    <a:bodyPr/>
    <a:lstStyle/>
    <a:p>
      <a:pPr>
        <a:defRPr sz="1600" b="1"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0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1183796104434263"/>
          <c:y val="0.18079419484329295"/>
          <c:w val="0.83575217571487781"/>
          <c:h val="0.68381733533308364"/>
        </c:manualLayout>
      </c:layout>
      <c:bar3DChart>
        <c:barDir val="col"/>
        <c:grouping val="clustered"/>
        <c:ser>
          <c:idx val="0"/>
          <c:order val="0"/>
          <c:tx>
            <c:strRef>
              <c:f>Sheet2!$A$558</c:f>
              <c:strCache>
                <c:ptCount val="1"/>
                <c:pt idx="0">
                  <c:v>AVG TURN AROUND TIME OF SUB PROCESSES IN DISCHARGE FOR CREDIT PATIENTS</c:v>
                </c:pt>
              </c:strCache>
            </c:strRef>
          </c:tx>
          <c:dLbls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Val val="1"/>
          </c:dLbls>
          <c:cat>
            <c:strRef>
              <c:f>Sheet2!$B$557:$F$557</c:f>
              <c:strCache>
                <c:ptCount val="5"/>
                <c:pt idx="0">
                  <c:v>TOTAL AVG DISCHARGE TAT</c:v>
                </c:pt>
                <c:pt idx="1">
                  <c:v>TOTAL AVG SUMMARY TAT</c:v>
                </c:pt>
                <c:pt idx="2">
                  <c:v>TOTAL AVG BILLING TAT</c:v>
                </c:pt>
                <c:pt idx="3">
                  <c:v>TOTAL AVG PHARMACY TAT</c:v>
                </c:pt>
                <c:pt idx="4">
                  <c:v>TOTAL AVG BED VACCATION TAT</c:v>
                </c:pt>
              </c:strCache>
            </c:strRef>
          </c:cat>
          <c:val>
            <c:numRef>
              <c:f>Sheet2!$B$558:$F$558</c:f>
              <c:numCache>
                <c:formatCode>h:mm</c:formatCode>
                <c:ptCount val="5"/>
                <c:pt idx="0">
                  <c:v>0.20902777777777778</c:v>
                </c:pt>
                <c:pt idx="1">
                  <c:v>6.5972222222222224E-2</c:v>
                </c:pt>
                <c:pt idx="2">
                  <c:v>4.6527777777777765E-2</c:v>
                </c:pt>
                <c:pt idx="3">
                  <c:v>3.5416666666666666E-2</c:v>
                </c:pt>
                <c:pt idx="4">
                  <c:v>3.4027777777777921E-2</c:v>
                </c:pt>
              </c:numCache>
            </c:numRef>
          </c:val>
        </c:ser>
        <c:dLbls>
          <c:showVal val="1"/>
        </c:dLbls>
        <c:gapWidth val="75"/>
        <c:shape val="cone"/>
        <c:axId val="55874304"/>
        <c:axId val="55875840"/>
        <c:axId val="0"/>
      </c:bar3DChart>
      <c:catAx>
        <c:axId val="5587430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5875840"/>
        <c:crosses val="autoZero"/>
        <c:auto val="1"/>
        <c:lblAlgn val="ctr"/>
        <c:lblOffset val="100"/>
      </c:catAx>
      <c:valAx>
        <c:axId val="55875840"/>
        <c:scaling>
          <c:orientation val="minMax"/>
        </c:scaling>
        <c:axPos val="l"/>
        <c:numFmt formatCode="h:mm" sourceLinked="1"/>
        <c:maj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58743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3093754275976175E-2"/>
          <c:y val="3.8890535741855803E-2"/>
          <c:w val="0.93802506914123851"/>
          <c:h val="9.2271903512061007E-2"/>
        </c:manualLayout>
      </c:layout>
      <c:txPr>
        <a:bodyPr/>
        <a:lstStyle/>
        <a:p>
          <a:pPr>
            <a:defRPr sz="1400">
              <a:latin typeface="Arial Rounded MT Bold" pitchFamily="34" charset="0"/>
            </a:defRPr>
          </a:pPr>
          <a:endParaRPr lang="en-US"/>
        </a:p>
      </c:txPr>
    </c:legend>
    <c:plotVisOnly val="1"/>
  </c:chart>
  <c:txPr>
    <a:bodyPr/>
    <a:lstStyle/>
    <a:p>
      <a:pPr>
        <a:defRPr sz="1200" b="1">
          <a:latin typeface="+mj-lt"/>
        </a:defRPr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tx>
        <c:rich>
          <a:bodyPr/>
          <a:lstStyle/>
          <a:p>
            <a:pPr>
              <a:defRPr sz="2800" b="1">
                <a:latin typeface="Baskerville Old Face" pitchFamily="18" charset="0"/>
              </a:defRPr>
            </a:pPr>
            <a:r>
              <a:rPr lang="en-US" sz="2800" b="1" u="sng" dirty="0">
                <a:latin typeface="Baskerville Old Face" pitchFamily="18" charset="0"/>
              </a:rPr>
              <a:t>%</a:t>
            </a:r>
            <a:r>
              <a:rPr lang="en-US" sz="2800" b="1" u="sng" baseline="0" dirty="0">
                <a:latin typeface="Baskerville Old Face" pitchFamily="18" charset="0"/>
              </a:rPr>
              <a:t> OF DELAYED </a:t>
            </a:r>
            <a:r>
              <a:rPr lang="en-US" sz="2800" b="1" u="sng" baseline="0" dirty="0" smtClean="0">
                <a:latin typeface="Baskerville Old Face" pitchFamily="18" charset="0"/>
              </a:rPr>
              <a:t>DISCHARGES </a:t>
            </a:r>
            <a:r>
              <a:rPr lang="en-US" sz="2800" b="1" u="sng" baseline="0" dirty="0">
                <a:latin typeface="Baskerville Old Face" pitchFamily="18" charset="0"/>
              </a:rPr>
              <a:t>IN </a:t>
            </a:r>
            <a:r>
              <a:rPr lang="en-US" sz="2800" b="1" u="sng" baseline="0" dirty="0" smtClean="0">
                <a:latin typeface="Baskerville Old Face" pitchFamily="18" charset="0"/>
              </a:rPr>
              <a:t>CASH </a:t>
            </a:r>
            <a:r>
              <a:rPr lang="en-US" sz="2800" b="1" u="sng" baseline="0" dirty="0">
                <a:latin typeface="Baskerville Old Face" pitchFamily="18" charset="0"/>
              </a:rPr>
              <a:t>&amp; CREDIT PATIENTS</a:t>
            </a:r>
            <a:endParaRPr lang="en-US" sz="2800" b="1" u="sng" dirty="0">
              <a:latin typeface="Baskerville Old Face" pitchFamily="18" charset="0"/>
            </a:endParaRP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0.27309043804869221"/>
          <c:y val="0.19765350633987536"/>
          <c:w val="0.7074651552176614"/>
          <c:h val="0.71816531736350586"/>
        </c:manualLayout>
      </c:layout>
      <c:bar3DChart>
        <c:barDir val="bar"/>
        <c:grouping val="clustered"/>
        <c:ser>
          <c:idx val="0"/>
          <c:order val="0"/>
          <c:tx>
            <c:strRef>
              <c:f>Sheet2!$A$207</c:f>
              <c:strCache>
                <c:ptCount val="1"/>
                <c:pt idx="0">
                  <c:v>TIMELY DISCHARGES</c:v>
                </c:pt>
              </c:strCache>
            </c:strRef>
          </c:tx>
          <c:dLbls>
            <c:dLbl>
              <c:idx val="0"/>
              <c:layout>
                <c:manualLayout>
                  <c:x val="1.9005847953216373E-2"/>
                  <c:y val="8.607099318098359E-17"/>
                </c:manualLayout>
              </c:layout>
              <c:showVal val="1"/>
            </c:dLbl>
            <c:dLbl>
              <c:idx val="1"/>
              <c:layout>
                <c:manualLayout>
                  <c:x val="-1.6081871345029478E-2"/>
                  <c:y val="-0.10093896713615028"/>
                </c:manualLayout>
              </c:layout>
              <c:showVal val="1"/>
            </c:dLbl>
            <c:txPr>
              <a:bodyPr/>
              <a:lstStyle/>
              <a:p>
                <a:pPr>
                  <a:defRPr sz="2800" b="1" i="0">
                    <a:solidFill>
                      <a:srgbClr val="0070C0"/>
                    </a:solidFill>
                    <a:latin typeface="+mj-lt"/>
                  </a:defRPr>
                </a:pPr>
                <a:endParaRPr lang="en-US"/>
              </a:p>
            </c:txPr>
            <c:showVal val="1"/>
          </c:dLbls>
          <c:cat>
            <c:strRef>
              <c:f>Sheet2!$B$206:$C$206</c:f>
              <c:strCache>
                <c:ptCount val="2"/>
                <c:pt idx="0">
                  <c:v>CASH (DELAY&gt;4Hrs)</c:v>
                </c:pt>
                <c:pt idx="1">
                  <c:v>CREDIT (DELAY&gt;5Hrs)</c:v>
                </c:pt>
              </c:strCache>
            </c:strRef>
          </c:cat>
          <c:val>
            <c:numRef>
              <c:f>Sheet2!$B$207:$C$207</c:f>
              <c:numCache>
                <c:formatCode>0%</c:formatCode>
                <c:ptCount val="2"/>
                <c:pt idx="0">
                  <c:v>0.5</c:v>
                </c:pt>
                <c:pt idx="1">
                  <c:v>0.54</c:v>
                </c:pt>
              </c:numCache>
            </c:numRef>
          </c:val>
        </c:ser>
        <c:ser>
          <c:idx val="1"/>
          <c:order val="1"/>
          <c:tx>
            <c:strRef>
              <c:f>Sheet2!$A$208</c:f>
              <c:strCache>
                <c:ptCount val="1"/>
                <c:pt idx="0">
                  <c:v>DELAYED DISCHARGES</c:v>
                </c:pt>
              </c:strCache>
            </c:strRef>
          </c:tx>
          <c:dLbls>
            <c:dLbl>
              <c:idx val="0"/>
              <c:layout>
                <c:manualLayout>
                  <c:x val="1.9005847953216373E-2"/>
                  <c:y val="-7.0422535211267104E-3"/>
                </c:manualLayout>
              </c:layout>
              <c:showVal val="1"/>
            </c:dLbl>
            <c:dLbl>
              <c:idx val="1"/>
              <c:layout>
                <c:manualLayout>
                  <c:x val="2.0467836257309982E-2"/>
                  <c:y val="-2.112676056338024E-2"/>
                </c:manualLayout>
              </c:layout>
              <c:showVal val="1"/>
            </c:dLbl>
            <c:txPr>
              <a:bodyPr/>
              <a:lstStyle/>
              <a:p>
                <a:pPr>
                  <a:defRPr sz="2800" b="1">
                    <a:solidFill>
                      <a:srgbClr val="C00000"/>
                    </a:solidFill>
                    <a:latin typeface="+mj-lt"/>
                  </a:defRPr>
                </a:pPr>
                <a:endParaRPr lang="en-US"/>
              </a:p>
            </c:txPr>
            <c:showVal val="1"/>
          </c:dLbls>
          <c:cat>
            <c:strRef>
              <c:f>Sheet2!$B$206:$C$206</c:f>
              <c:strCache>
                <c:ptCount val="2"/>
                <c:pt idx="0">
                  <c:v>CASH (DELAY&gt;4Hrs)</c:v>
                </c:pt>
                <c:pt idx="1">
                  <c:v>CREDIT (DELAY&gt;5Hrs)</c:v>
                </c:pt>
              </c:strCache>
            </c:strRef>
          </c:cat>
          <c:val>
            <c:numRef>
              <c:f>Sheet2!$B$208:$C$208</c:f>
              <c:numCache>
                <c:formatCode>0%</c:formatCode>
                <c:ptCount val="2"/>
                <c:pt idx="0">
                  <c:v>0.5</c:v>
                </c:pt>
                <c:pt idx="1">
                  <c:v>0.46</c:v>
                </c:pt>
              </c:numCache>
            </c:numRef>
          </c:val>
        </c:ser>
        <c:dLbls>
          <c:showVal val="1"/>
        </c:dLbls>
        <c:shape val="box"/>
        <c:axId val="55888512"/>
        <c:axId val="55927168"/>
        <c:axId val="0"/>
      </c:bar3DChart>
      <c:catAx>
        <c:axId val="55888512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400" b="1" u="none">
                <a:latin typeface="Baskerville Old Face" pitchFamily="18" charset="0"/>
              </a:defRPr>
            </a:pPr>
            <a:endParaRPr lang="en-US"/>
          </a:p>
        </c:txPr>
        <c:crossAx val="55927168"/>
        <c:crosses val="autoZero"/>
        <c:auto val="1"/>
        <c:lblAlgn val="ctr"/>
        <c:lblOffset val="100"/>
      </c:catAx>
      <c:valAx>
        <c:axId val="55927168"/>
        <c:scaling>
          <c:orientation val="minMax"/>
        </c:scaling>
        <c:delete val="1"/>
        <c:axPos val="b"/>
        <c:numFmt formatCode="0%" sourceLinked="1"/>
        <c:tickLblPos val="none"/>
        <c:crossAx val="558885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6372496201132751"/>
          <c:y val="0.92507462686567365"/>
          <c:w val="0.51407042869641295"/>
          <c:h val="5.1003839072354756E-2"/>
        </c:manualLayout>
      </c:layout>
      <c:txPr>
        <a:bodyPr/>
        <a:lstStyle/>
        <a:p>
          <a:pPr>
            <a:defRPr sz="1400" b="1" i="0" u="none">
              <a:latin typeface="+mj-lt"/>
            </a:defRPr>
          </a:pPr>
          <a:endParaRPr lang="en-US"/>
        </a:p>
      </c:txPr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31236831387456326"/>
          <c:y val="0.19691221163144187"/>
          <c:w val="0.62419777807946464"/>
          <c:h val="0.68163403094350483"/>
        </c:manualLayout>
      </c:layout>
      <c:bar3DChart>
        <c:barDir val="bar"/>
        <c:grouping val="clustered"/>
        <c:ser>
          <c:idx val="0"/>
          <c:order val="0"/>
          <c:tx>
            <c:strRef>
              <c:f>'PARETO CHART-TOTAL'!$C$48</c:f>
              <c:strCache>
                <c:ptCount val="1"/>
                <c:pt idx="0">
                  <c:v>% DISTRIBUTION OF REASONS FOR DELAY IN DISCHARGE PROCESS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Val val="1"/>
          </c:dLbls>
          <c:cat>
            <c:strRef>
              <c:f>'PARETO CHART-TOTAL'!$B$49:$B$55</c:f>
              <c:strCache>
                <c:ptCount val="7"/>
                <c:pt idx="0">
                  <c:v>BILLING RELATED</c:v>
                </c:pt>
                <c:pt idx="1">
                  <c:v>HOUSEKEEPING RELATED</c:v>
                </c:pt>
                <c:pt idx="2">
                  <c:v>SUMMARY RELATED</c:v>
                </c:pt>
                <c:pt idx="3">
                  <c:v>REFFERAL DOCTOR CONSULTATION </c:v>
                </c:pt>
                <c:pt idx="4">
                  <c:v>IP PHARMACY RELATED</c:v>
                </c:pt>
                <c:pt idx="5">
                  <c:v>PROCEDURE CARRIED OUT</c:v>
                </c:pt>
                <c:pt idx="6">
                  <c:v>PATIENT RELATED</c:v>
                </c:pt>
              </c:strCache>
            </c:strRef>
          </c:cat>
          <c:val>
            <c:numRef>
              <c:f>'PARETO CHART-TOTAL'!$C$49:$C$55</c:f>
              <c:numCache>
                <c:formatCode>0%</c:formatCode>
                <c:ptCount val="7"/>
                <c:pt idx="0">
                  <c:v>6.0000000000000032E-2</c:v>
                </c:pt>
                <c:pt idx="1">
                  <c:v>7.0000000000000021E-2</c:v>
                </c:pt>
                <c:pt idx="2">
                  <c:v>9.0000000000000024E-2</c:v>
                </c:pt>
                <c:pt idx="3">
                  <c:v>0.11</c:v>
                </c:pt>
                <c:pt idx="4">
                  <c:v>0.16</c:v>
                </c:pt>
                <c:pt idx="5">
                  <c:v>0.22</c:v>
                </c:pt>
                <c:pt idx="6">
                  <c:v>0.29000000000000031</c:v>
                </c:pt>
              </c:numCache>
            </c:numRef>
          </c:val>
        </c:ser>
        <c:dLbls>
          <c:showVal val="1"/>
        </c:dLbls>
        <c:gapWidth val="75"/>
        <c:shape val="box"/>
        <c:axId val="55965184"/>
        <c:axId val="55966720"/>
        <c:axId val="0"/>
      </c:bar3DChart>
      <c:catAx>
        <c:axId val="55965184"/>
        <c:scaling>
          <c:orientation val="minMax"/>
        </c:scaling>
        <c:axPos val="l"/>
        <c:majorTickMark val="none"/>
        <c:tickLblPos val="nextTo"/>
        <c:crossAx val="55966720"/>
        <c:crosses val="autoZero"/>
        <c:auto val="1"/>
        <c:lblAlgn val="ctr"/>
        <c:lblOffset val="100"/>
      </c:catAx>
      <c:valAx>
        <c:axId val="55966720"/>
        <c:scaling>
          <c:orientation val="minMax"/>
        </c:scaling>
        <c:axPos val="b"/>
        <c:numFmt formatCode="0%" sourceLinked="1"/>
        <c:maj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59651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3242488007964519E-2"/>
          <c:y val="1.5646371668330435E-2"/>
          <c:w val="0.93926215042085259"/>
          <c:h val="0.13928320579645953"/>
        </c:manualLayout>
      </c:layout>
      <c:txPr>
        <a:bodyPr/>
        <a:lstStyle/>
        <a:p>
          <a:pPr>
            <a:defRPr sz="2000"/>
          </a:pPr>
          <a:endParaRPr lang="en-US"/>
        </a:p>
      </c:txPr>
    </c:legend>
    <c:plotVisOnly val="1"/>
  </c:chart>
  <c:txPr>
    <a:bodyPr/>
    <a:lstStyle/>
    <a:p>
      <a:pPr>
        <a:defRPr sz="1400" b="1"/>
      </a:pPr>
      <a:endParaRPr lang="en-US"/>
    </a:p>
  </c:txPr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6"/>
  <c:chart>
    <c:title>
      <c:tx>
        <c:rich>
          <a:bodyPr/>
          <a:lstStyle/>
          <a:p>
            <a:pPr>
              <a:defRPr sz="2800" u="sng">
                <a:latin typeface="Baskerville Old Face" pitchFamily="18" charset="0"/>
              </a:defRPr>
            </a:pPr>
            <a:r>
              <a:rPr lang="en-US" sz="2800" u="sng" dirty="0">
                <a:latin typeface="Baskerville Old Face" pitchFamily="18" charset="0"/>
              </a:rPr>
              <a:t>% OF PATIENT RELATED </a:t>
            </a:r>
            <a:r>
              <a:rPr lang="en-US" sz="2800" u="sng" dirty="0" smtClean="0">
                <a:latin typeface="Baskerville Old Face" pitchFamily="18" charset="0"/>
              </a:rPr>
              <a:t>REASONS</a:t>
            </a:r>
            <a:endParaRPr lang="en-US" sz="2800" u="sng" dirty="0">
              <a:latin typeface="Baskerville Old Face" pitchFamily="18" charset="0"/>
            </a:endParaRP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8.8230338395201557E-2"/>
          <c:y val="0.27400521237662195"/>
          <c:w val="0.8848821241094863"/>
          <c:h val="0.57803962884921078"/>
        </c:manualLayout>
      </c:layout>
      <c:bar3DChart>
        <c:barDir val="col"/>
        <c:grouping val="clustered"/>
        <c:ser>
          <c:idx val="0"/>
          <c:order val="0"/>
          <c:tx>
            <c:strRef>
              <c:f>'PARETO CHART-TOTAL'!$B$71</c:f>
              <c:strCache>
                <c:ptCount val="1"/>
                <c:pt idx="0">
                  <c:v>% OF PATIENT RELATED REASONS OF DELAY IN DISCHARGE PROCESS</c:v>
                </c:pt>
              </c:strCache>
            </c:strRef>
          </c:tx>
          <c:dLbls>
            <c:dLbl>
              <c:idx val="0"/>
              <c:layout>
                <c:manualLayout>
                  <c:x val="-1.4749262536873156E-3"/>
                  <c:y val="-4.0000000000000022E-2"/>
                </c:manualLayout>
              </c:layout>
              <c:showVal val="1"/>
            </c:dLbl>
            <c:dLbl>
              <c:idx val="1"/>
              <c:layout>
                <c:manualLayout>
                  <c:x val="1.179941002949852E-2"/>
                  <c:y val="-2.6666666666666672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3.1111111111111252E-2"/>
                </c:manualLayout>
              </c:layout>
              <c:showVal val="1"/>
            </c:dLbl>
            <c:dLbl>
              <c:idx val="3"/>
              <c:layout>
                <c:manualLayout>
                  <c:x val="2.9498525073746312E-3"/>
                  <c:y val="-4.2222222222222314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'PARETO CHART-TOTAL'!$A$72:$A$75</c:f>
              <c:strCache>
                <c:ptCount val="4"/>
                <c:pt idx="0">
                  <c:v>WAITING FOR ATTENDANT </c:v>
                </c:pt>
                <c:pt idx="1">
                  <c:v>WAITING FOR TRANSPORT</c:v>
                </c:pt>
                <c:pt idx="2">
                  <c:v>WAITING TO HAVE LUNCH</c:v>
                </c:pt>
                <c:pt idx="3">
                  <c:v>FINANCIAL ARRANGEMENTS</c:v>
                </c:pt>
              </c:strCache>
            </c:strRef>
          </c:cat>
          <c:val>
            <c:numRef>
              <c:f>'PARETO CHART-TOTAL'!$B$72:$B$75</c:f>
              <c:numCache>
                <c:formatCode>0%</c:formatCode>
                <c:ptCount val="4"/>
                <c:pt idx="0">
                  <c:v>0.4</c:v>
                </c:pt>
                <c:pt idx="1">
                  <c:v>0.4</c:v>
                </c:pt>
                <c:pt idx="2">
                  <c:v>0.15000000000000024</c:v>
                </c:pt>
                <c:pt idx="3">
                  <c:v>0.05</c:v>
                </c:pt>
              </c:numCache>
            </c:numRef>
          </c:val>
        </c:ser>
        <c:dLbls>
          <c:showVal val="1"/>
        </c:dLbls>
        <c:gapWidth val="75"/>
        <c:shape val="box"/>
        <c:axId val="55776384"/>
        <c:axId val="55777920"/>
        <c:axId val="0"/>
      </c:bar3DChart>
      <c:catAx>
        <c:axId val="5577638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="1">
                <a:latin typeface="+mj-lt"/>
              </a:defRPr>
            </a:pPr>
            <a:endParaRPr lang="en-US"/>
          </a:p>
        </c:txPr>
        <c:crossAx val="55777920"/>
        <c:crosses val="autoZero"/>
        <c:auto val="1"/>
        <c:lblAlgn val="ctr"/>
        <c:lblOffset val="100"/>
      </c:catAx>
      <c:valAx>
        <c:axId val="55777920"/>
        <c:scaling>
          <c:orientation val="minMax"/>
        </c:scaling>
        <c:axPos val="l"/>
        <c:numFmt formatCode="0%" sourceLinked="1"/>
        <c:majorTickMark val="none"/>
        <c:tickLblPos val="nextTo"/>
        <c:txPr>
          <a:bodyPr/>
          <a:lstStyle/>
          <a:p>
            <a:pPr>
              <a:defRPr sz="16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5577638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7"/>
  <c:chart>
    <c:title>
      <c:tx>
        <c:rich>
          <a:bodyPr/>
          <a:lstStyle/>
          <a:p>
            <a:pPr>
              <a:defRPr sz="2800" u="sng">
                <a:latin typeface="Baskerville Old Face" pitchFamily="18" charset="0"/>
              </a:defRPr>
            </a:pPr>
            <a:r>
              <a:rPr lang="en-US" sz="2800" u="sng" dirty="0">
                <a:latin typeface="Baskerville Old Face" pitchFamily="18" charset="0"/>
              </a:rPr>
              <a:t>% OF ONGOING </a:t>
            </a:r>
            <a:r>
              <a:rPr lang="en-US" sz="2800" u="sng" dirty="0" smtClean="0">
                <a:latin typeface="Baskerville Old Face" pitchFamily="18" charset="0"/>
              </a:rPr>
              <a:t>PROCEDURAL</a:t>
            </a:r>
            <a:r>
              <a:rPr lang="en-US" sz="2800" u="sng" baseline="0" dirty="0" smtClean="0">
                <a:latin typeface="Baskerville Old Face" pitchFamily="18" charset="0"/>
              </a:rPr>
              <a:t> DELAYS</a:t>
            </a:r>
            <a:endParaRPr lang="en-US" sz="2800" u="sng" dirty="0">
              <a:latin typeface="Baskerville Old Face" pitchFamily="18" charset="0"/>
            </a:endParaRP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6.5890851481402682E-2"/>
          <c:y val="0.17255777923592885"/>
          <c:w val="0.91759263200208085"/>
          <c:h val="0.64515839165938083"/>
        </c:manualLayout>
      </c:layout>
      <c:bar3DChart>
        <c:barDir val="col"/>
        <c:grouping val="clustered"/>
        <c:ser>
          <c:idx val="0"/>
          <c:order val="0"/>
          <c:tx>
            <c:strRef>
              <c:f>'PARETO CHART-TOTAL'!$B$80</c:f>
              <c:strCache>
                <c:ptCount val="1"/>
                <c:pt idx="0">
                  <c:v>% OF ONGOING PROCEDURE RELATED REASONS OF DELAY IN DISCHARGE PROCESS</c:v>
                </c:pt>
              </c:strCache>
            </c:strRef>
          </c:tx>
          <c:spPr>
            <a:solidFill>
              <a:srgbClr val="FF579B"/>
            </a:solidFill>
          </c:spPr>
          <c:dLbls>
            <c:txPr>
              <a:bodyPr/>
              <a:lstStyle/>
              <a:p>
                <a:pPr>
                  <a:defRPr sz="2800" b="1"/>
                </a:pPr>
                <a:endParaRPr lang="en-US"/>
              </a:p>
            </c:txPr>
            <c:showVal val="1"/>
          </c:dLbls>
          <c:cat>
            <c:strRef>
              <c:f>'PARETO CHART-TOTAL'!$A$81:$A$85</c:f>
              <c:strCache>
                <c:ptCount val="5"/>
                <c:pt idx="0">
                  <c:v>PATIENT CHEMO COMPLETED LATE</c:v>
                </c:pt>
                <c:pt idx="1">
                  <c:v>MINOR OT DRESSING</c:v>
                </c:pt>
                <c:pt idx="2">
                  <c:v>DISCHARGE AFTER BLOOD TRANSFUSION</c:v>
                </c:pt>
                <c:pt idx="3">
                  <c:v>PICC LINE DRESSING</c:v>
                </c:pt>
                <c:pt idx="4">
                  <c:v>PATIENT GONE FOR RADIATION</c:v>
                </c:pt>
              </c:strCache>
            </c:strRef>
          </c:cat>
          <c:val>
            <c:numRef>
              <c:f>'PARETO CHART-TOTAL'!$B$81:$B$85</c:f>
              <c:numCache>
                <c:formatCode>0%</c:formatCode>
                <c:ptCount val="5"/>
                <c:pt idx="0">
                  <c:v>0.65000000000000435</c:v>
                </c:pt>
                <c:pt idx="1">
                  <c:v>0.14000000000000001</c:v>
                </c:pt>
                <c:pt idx="2">
                  <c:v>7.0000000000000021E-2</c:v>
                </c:pt>
                <c:pt idx="3">
                  <c:v>7.0000000000000021E-2</c:v>
                </c:pt>
                <c:pt idx="4">
                  <c:v>7.0000000000000021E-2</c:v>
                </c:pt>
              </c:numCache>
            </c:numRef>
          </c:val>
        </c:ser>
        <c:dLbls>
          <c:showVal val="1"/>
        </c:dLbls>
        <c:gapWidth val="75"/>
        <c:shape val="cylinder"/>
        <c:axId val="55944320"/>
        <c:axId val="56049024"/>
        <c:axId val="0"/>
      </c:bar3DChart>
      <c:catAx>
        <c:axId val="5594432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56049024"/>
        <c:crosses val="autoZero"/>
        <c:auto val="1"/>
        <c:lblAlgn val="ctr"/>
        <c:lblOffset val="100"/>
      </c:catAx>
      <c:valAx>
        <c:axId val="56049024"/>
        <c:scaling>
          <c:orientation val="minMax"/>
        </c:scaling>
        <c:axPos val="l"/>
        <c:numFmt formatCode="0%" sourceLinked="1"/>
        <c:maj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55944320"/>
        <c:crosses val="autoZero"/>
        <c:crossBetween val="between"/>
      </c:valAx>
    </c:plotArea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00" u="sng">
                <a:latin typeface="Arial Rounded MT Bold" pitchFamily="34" charset="0"/>
              </a:defRPr>
            </a:pPr>
            <a:r>
              <a:rPr lang="en-US" sz="2000" u="sng" dirty="0" smtClean="0">
                <a:latin typeface="Arial Rounded MT Bold" pitchFamily="34" charset="0"/>
              </a:rPr>
              <a:t>TIME DISTRIBUTION</a:t>
            </a:r>
            <a:r>
              <a:rPr lang="en-US" sz="2000" u="sng" baseline="0" dirty="0" smtClean="0">
                <a:latin typeface="Arial Rounded MT Bold" pitchFamily="34" charset="0"/>
              </a:rPr>
              <a:t> </a:t>
            </a:r>
            <a:r>
              <a:rPr lang="en-US" sz="2000" u="sng" baseline="0" dirty="0">
                <a:latin typeface="Arial Rounded MT Bold" pitchFamily="34" charset="0"/>
              </a:rPr>
              <a:t>AT WHICH FILES ARE RECEIVED IN SUMMARY ROOM FOR SUMMARY PREPARATION</a:t>
            </a:r>
            <a:endParaRPr lang="en-US" sz="2000" u="sng" dirty="0">
              <a:latin typeface="Arial Rounded MT Bold" pitchFamily="34" charset="0"/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0.1321210342128287"/>
          <c:y val="0.18561843832021169"/>
          <c:w val="0.68347101349173878"/>
          <c:h val="0.77274749835959133"/>
        </c:manualLayout>
      </c:layout>
      <c:lineChart>
        <c:grouping val="standard"/>
        <c:ser>
          <c:idx val="0"/>
          <c:order val="0"/>
          <c:tx>
            <c:strRef>
              <c:f>'DS SUMMARY'!$A$197</c:f>
              <c:strCache>
                <c:ptCount val="1"/>
                <c:pt idx="0">
                  <c:v>DR BHURANI</c:v>
                </c:pt>
              </c:strCache>
            </c:strRef>
          </c:tx>
          <c:val>
            <c:numRef>
              <c:f>'DS SUMMARY'!$A$198:$A$218</c:f>
              <c:numCache>
                <c:formatCode>[$-409]h:mm\ AM/PM;@</c:formatCode>
                <c:ptCount val="21"/>
                <c:pt idx="0">
                  <c:v>0.45833333333333326</c:v>
                </c:pt>
                <c:pt idx="1">
                  <c:v>0.50694444444444464</c:v>
                </c:pt>
                <c:pt idx="2">
                  <c:v>0.50694444444444464</c:v>
                </c:pt>
                <c:pt idx="3">
                  <c:v>0.46875</c:v>
                </c:pt>
                <c:pt idx="4">
                  <c:v>0.39930555555555802</c:v>
                </c:pt>
                <c:pt idx="5">
                  <c:v>0.39583333333333331</c:v>
                </c:pt>
                <c:pt idx="6">
                  <c:v>0.40625</c:v>
                </c:pt>
                <c:pt idx="7">
                  <c:v>0.46875</c:v>
                </c:pt>
                <c:pt idx="8">
                  <c:v>0.4027777777777799</c:v>
                </c:pt>
                <c:pt idx="9">
                  <c:v>0.48958333333333331</c:v>
                </c:pt>
                <c:pt idx="10">
                  <c:v>0.46875</c:v>
                </c:pt>
                <c:pt idx="11">
                  <c:v>0.5</c:v>
                </c:pt>
                <c:pt idx="12">
                  <c:v>0.482638888888891</c:v>
                </c:pt>
                <c:pt idx="13">
                  <c:v>0.52430555555555569</c:v>
                </c:pt>
                <c:pt idx="14">
                  <c:v>0.44791666666666907</c:v>
                </c:pt>
                <c:pt idx="15">
                  <c:v>0.45833333333333326</c:v>
                </c:pt>
                <c:pt idx="16">
                  <c:v>0.47569444444444442</c:v>
                </c:pt>
                <c:pt idx="17">
                  <c:v>0.43750000000000189</c:v>
                </c:pt>
                <c:pt idx="18">
                  <c:v>0.46180555555555558</c:v>
                </c:pt>
                <c:pt idx="19">
                  <c:v>0.46180555555555558</c:v>
                </c:pt>
                <c:pt idx="20">
                  <c:v>0.4652777777777799</c:v>
                </c:pt>
              </c:numCache>
            </c:numRef>
          </c:val>
        </c:ser>
        <c:ser>
          <c:idx val="1"/>
          <c:order val="1"/>
          <c:tx>
            <c:strRef>
              <c:f>'DS SUMMARY'!$B$197</c:f>
              <c:strCache>
                <c:ptCount val="1"/>
                <c:pt idx="0">
                  <c:v>DR DOVAL</c:v>
                </c:pt>
              </c:strCache>
            </c:strRef>
          </c:tx>
          <c:val>
            <c:numRef>
              <c:f>'DS SUMMARY'!$B$198:$B$218</c:f>
              <c:numCache>
                <c:formatCode>[$-409]h:mm\ AM/PM;@</c:formatCode>
                <c:ptCount val="21"/>
                <c:pt idx="0">
                  <c:v>0.45833333333333326</c:v>
                </c:pt>
                <c:pt idx="1">
                  <c:v>0.4861111111111111</c:v>
                </c:pt>
                <c:pt idx="2">
                  <c:v>0.45833333333333326</c:v>
                </c:pt>
                <c:pt idx="3">
                  <c:v>0.45833333333333326</c:v>
                </c:pt>
                <c:pt idx="4">
                  <c:v>0.47569444444444442</c:v>
                </c:pt>
                <c:pt idx="5">
                  <c:v>0.45833333333333326</c:v>
                </c:pt>
                <c:pt idx="6">
                  <c:v>0.46875</c:v>
                </c:pt>
                <c:pt idx="7">
                  <c:v>0.482638888888891</c:v>
                </c:pt>
                <c:pt idx="8">
                  <c:v>0.49305555555555558</c:v>
                </c:pt>
                <c:pt idx="9">
                  <c:v>0.46875</c:v>
                </c:pt>
                <c:pt idx="10">
                  <c:v>0.482638888888891</c:v>
                </c:pt>
                <c:pt idx="11">
                  <c:v>0.47916666666666907</c:v>
                </c:pt>
                <c:pt idx="12">
                  <c:v>0.45833333333333326</c:v>
                </c:pt>
                <c:pt idx="13">
                  <c:v>0.47916666666666907</c:v>
                </c:pt>
                <c:pt idx="14">
                  <c:v>0.49305555555555558</c:v>
                </c:pt>
                <c:pt idx="15">
                  <c:v>0.43402777777778201</c:v>
                </c:pt>
                <c:pt idx="16">
                  <c:v>0.49305555555555558</c:v>
                </c:pt>
                <c:pt idx="17">
                  <c:v>0.40625</c:v>
                </c:pt>
                <c:pt idx="18">
                  <c:v>0.5</c:v>
                </c:pt>
                <c:pt idx="19">
                  <c:v>0.48958333333333331</c:v>
                </c:pt>
                <c:pt idx="20">
                  <c:v>0.64583333333333826</c:v>
                </c:pt>
              </c:numCache>
            </c:numRef>
          </c:val>
        </c:ser>
        <c:ser>
          <c:idx val="2"/>
          <c:order val="2"/>
          <c:tx>
            <c:strRef>
              <c:f>'DS SUMMARY'!$C$197</c:f>
              <c:strCache>
                <c:ptCount val="1"/>
                <c:pt idx="0">
                  <c:v>DR GAURI KAPOOR</c:v>
                </c:pt>
              </c:strCache>
            </c:strRef>
          </c:tx>
          <c:val>
            <c:numRef>
              <c:f>'DS SUMMARY'!$C$198:$C$218</c:f>
              <c:numCache>
                <c:formatCode>[$-409]h:mm\ AM/PM;@</c:formatCode>
                <c:ptCount val="21"/>
                <c:pt idx="0">
                  <c:v>0.42708333333333331</c:v>
                </c:pt>
                <c:pt idx="1">
                  <c:v>0.41666666666666907</c:v>
                </c:pt>
                <c:pt idx="2">
                  <c:v>0.38888888888889461</c:v>
                </c:pt>
                <c:pt idx="3">
                  <c:v>0.41666666666666907</c:v>
                </c:pt>
                <c:pt idx="4">
                  <c:v>0.38888888888889461</c:v>
                </c:pt>
                <c:pt idx="5">
                  <c:v>0.41666666666666907</c:v>
                </c:pt>
                <c:pt idx="6">
                  <c:v>0.38888888888889461</c:v>
                </c:pt>
                <c:pt idx="7">
                  <c:v>0.420138888888891</c:v>
                </c:pt>
                <c:pt idx="8">
                  <c:v>0.39583333333333331</c:v>
                </c:pt>
                <c:pt idx="9">
                  <c:v>0.39583333333333331</c:v>
                </c:pt>
                <c:pt idx="10">
                  <c:v>0.43055555555555558</c:v>
                </c:pt>
                <c:pt idx="11">
                  <c:v>0.420138888888891</c:v>
                </c:pt>
                <c:pt idx="12">
                  <c:v>0.420138888888891</c:v>
                </c:pt>
                <c:pt idx="13">
                  <c:v>0.43055555555555558</c:v>
                </c:pt>
                <c:pt idx="14">
                  <c:v>0.39236111111111138</c:v>
                </c:pt>
                <c:pt idx="15">
                  <c:v>0.43750000000000189</c:v>
                </c:pt>
                <c:pt idx="16">
                  <c:v>0.43750000000000189</c:v>
                </c:pt>
                <c:pt idx="17">
                  <c:v>0.45833333333333326</c:v>
                </c:pt>
                <c:pt idx="18">
                  <c:v>0.44791666666666907</c:v>
                </c:pt>
                <c:pt idx="19">
                  <c:v>0.4652777777777799</c:v>
                </c:pt>
                <c:pt idx="20">
                  <c:v>0.44791666666666907</c:v>
                </c:pt>
              </c:numCache>
            </c:numRef>
          </c:val>
        </c:ser>
        <c:ser>
          <c:idx val="3"/>
          <c:order val="3"/>
          <c:tx>
            <c:strRef>
              <c:f>'DS SUMMARY'!$D$197</c:f>
              <c:strCache>
                <c:ptCount val="1"/>
                <c:pt idx="0">
                  <c:v>DR S K GUPTA</c:v>
                </c:pt>
              </c:strCache>
            </c:strRef>
          </c:tx>
          <c:val>
            <c:numRef>
              <c:f>'DS SUMMARY'!$D$198:$D$218</c:f>
              <c:numCache>
                <c:formatCode>[$-409]h:mm\ AM/PM;@</c:formatCode>
                <c:ptCount val="21"/>
                <c:pt idx="0">
                  <c:v>0.47222222222222232</c:v>
                </c:pt>
                <c:pt idx="1">
                  <c:v>0.39583333333333331</c:v>
                </c:pt>
                <c:pt idx="2">
                  <c:v>0.47916666666666907</c:v>
                </c:pt>
                <c:pt idx="3">
                  <c:v>0.39583333333333331</c:v>
                </c:pt>
                <c:pt idx="4">
                  <c:v>0.39583333333333331</c:v>
                </c:pt>
                <c:pt idx="5">
                  <c:v>0.50347222222221832</c:v>
                </c:pt>
                <c:pt idx="6">
                  <c:v>0.482638888888891</c:v>
                </c:pt>
                <c:pt idx="7">
                  <c:v>0.44444444444444442</c:v>
                </c:pt>
                <c:pt idx="8">
                  <c:v>0.5208333333333337</c:v>
                </c:pt>
                <c:pt idx="9">
                  <c:v>0.52777777777777779</c:v>
                </c:pt>
                <c:pt idx="10">
                  <c:v>0.54861111111111105</c:v>
                </c:pt>
                <c:pt idx="11">
                  <c:v>0.5</c:v>
                </c:pt>
                <c:pt idx="12">
                  <c:v>0.48958333333333331</c:v>
                </c:pt>
                <c:pt idx="13">
                  <c:v>0.50694444444444464</c:v>
                </c:pt>
                <c:pt idx="14">
                  <c:v>0.47916666666666907</c:v>
                </c:pt>
                <c:pt idx="15">
                  <c:v>0.49652777777778201</c:v>
                </c:pt>
                <c:pt idx="16">
                  <c:v>0.48750000000000032</c:v>
                </c:pt>
                <c:pt idx="17">
                  <c:v>0.48750000000000032</c:v>
                </c:pt>
                <c:pt idx="18">
                  <c:v>0.53472222222222221</c:v>
                </c:pt>
                <c:pt idx="19">
                  <c:v>0.53472222222222221</c:v>
                </c:pt>
                <c:pt idx="20">
                  <c:v>0.51736111111111049</c:v>
                </c:pt>
              </c:numCache>
            </c:numRef>
          </c:val>
        </c:ser>
        <c:ser>
          <c:idx val="4"/>
          <c:order val="4"/>
          <c:tx>
            <c:strRef>
              <c:f>'DS SUMMARY'!$E$197</c:f>
              <c:strCache>
                <c:ptCount val="1"/>
                <c:pt idx="0">
                  <c:v>DR V TALWAR</c:v>
                </c:pt>
              </c:strCache>
            </c:strRef>
          </c:tx>
          <c:val>
            <c:numRef>
              <c:f>'DS SUMMARY'!$E$198:$E$218</c:f>
              <c:numCache>
                <c:formatCode>[$-409]h:mm\ AM/PM;@</c:formatCode>
                <c:ptCount val="21"/>
                <c:pt idx="0">
                  <c:v>0.49166666666666947</c:v>
                </c:pt>
                <c:pt idx="1">
                  <c:v>0.48333333333333334</c:v>
                </c:pt>
                <c:pt idx="2">
                  <c:v>0.52222222222222159</c:v>
                </c:pt>
                <c:pt idx="3">
                  <c:v>0.47500000000000031</c:v>
                </c:pt>
                <c:pt idx="4">
                  <c:v>0.50694444444444464</c:v>
                </c:pt>
                <c:pt idx="5">
                  <c:v>0.54861111111111105</c:v>
                </c:pt>
                <c:pt idx="6">
                  <c:v>0.49444444444444691</c:v>
                </c:pt>
                <c:pt idx="7">
                  <c:v>0.47222222222222232</c:v>
                </c:pt>
                <c:pt idx="8">
                  <c:v>0.47569444444444442</c:v>
                </c:pt>
                <c:pt idx="9">
                  <c:v>0.4548611111111111</c:v>
                </c:pt>
                <c:pt idx="10">
                  <c:v>0.4548611111111111</c:v>
                </c:pt>
                <c:pt idx="11">
                  <c:v>0.39583333333333331</c:v>
                </c:pt>
                <c:pt idx="12">
                  <c:v>0.47916666666666907</c:v>
                </c:pt>
                <c:pt idx="13">
                  <c:v>0.39583333333333331</c:v>
                </c:pt>
                <c:pt idx="14">
                  <c:v>0.39583333333333331</c:v>
                </c:pt>
                <c:pt idx="15">
                  <c:v>0.39583333333333331</c:v>
                </c:pt>
                <c:pt idx="16">
                  <c:v>0.43750000000000189</c:v>
                </c:pt>
                <c:pt idx="17">
                  <c:v>0.39930555555555802</c:v>
                </c:pt>
                <c:pt idx="18">
                  <c:v>0.47500000000000031</c:v>
                </c:pt>
                <c:pt idx="19">
                  <c:v>0.47361111111111115</c:v>
                </c:pt>
                <c:pt idx="20">
                  <c:v>0.44444444444444442</c:v>
                </c:pt>
              </c:numCache>
            </c:numRef>
          </c:val>
        </c:ser>
        <c:marker val="1"/>
        <c:axId val="56201216"/>
        <c:axId val="56202752"/>
      </c:lineChart>
      <c:catAx>
        <c:axId val="56201216"/>
        <c:scaling>
          <c:orientation val="minMax"/>
        </c:scaling>
        <c:delete val="1"/>
        <c:axPos val="b"/>
        <c:tickLblPos val="none"/>
        <c:crossAx val="56202752"/>
        <c:crosses val="autoZero"/>
        <c:auto val="1"/>
        <c:lblAlgn val="ctr"/>
        <c:lblOffset val="100"/>
      </c:catAx>
      <c:valAx>
        <c:axId val="56202752"/>
        <c:scaling>
          <c:orientation val="minMax"/>
        </c:scaling>
        <c:axPos val="l"/>
        <c:majorGridlines/>
        <c:numFmt formatCode="[$-409]h:mm\ AM/PM;@" sourceLinked="1"/>
        <c:tickLblPos val="nextTo"/>
        <c:txPr>
          <a:bodyPr/>
          <a:lstStyle/>
          <a:p>
            <a:pPr>
              <a:defRPr sz="1600" b="1">
                <a:latin typeface="+mj-lt"/>
              </a:defRPr>
            </a:pPr>
            <a:endParaRPr lang="en-US"/>
          </a:p>
        </c:txPr>
        <c:crossAx val="562012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666659667541562"/>
          <c:y val="0.51464464402887911"/>
          <c:w val="0.19088895888013999"/>
          <c:h val="0.43637077591864093"/>
        </c:manualLayout>
      </c:layout>
      <c:txPr>
        <a:bodyPr/>
        <a:lstStyle/>
        <a:p>
          <a:pPr>
            <a:defRPr sz="1400" b="1"/>
          </a:pPr>
          <a:endParaRPr lang="en-US"/>
        </a:p>
      </c:txPr>
    </c:legend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tx>
        <c:rich>
          <a:bodyPr/>
          <a:lstStyle/>
          <a:p>
            <a:pPr>
              <a:defRPr sz="2400" u="sng">
                <a:latin typeface="Arial Rounded MT Bold" pitchFamily="34" charset="0"/>
              </a:defRPr>
            </a:pPr>
            <a:r>
              <a:rPr lang="en-US" sz="2400" u="sng" dirty="0" smtClean="0">
                <a:latin typeface="Arial Rounded MT Bold" pitchFamily="34" charset="0"/>
              </a:rPr>
              <a:t>UNIT</a:t>
            </a:r>
            <a:r>
              <a:rPr lang="en-US" sz="2400" u="sng" baseline="0" dirty="0" smtClean="0">
                <a:latin typeface="Arial Rounded MT Bold" pitchFamily="34" charset="0"/>
              </a:rPr>
              <a:t> </a:t>
            </a:r>
            <a:r>
              <a:rPr lang="en-US" sz="2400" u="sng" dirty="0" smtClean="0">
                <a:latin typeface="Arial Rounded MT Bold" pitchFamily="34" charset="0"/>
              </a:rPr>
              <a:t>WISE</a:t>
            </a:r>
            <a:r>
              <a:rPr lang="en-US" sz="2400" u="sng" baseline="0" dirty="0" smtClean="0">
                <a:latin typeface="Arial Rounded MT Bold" pitchFamily="34" charset="0"/>
              </a:rPr>
              <a:t> </a:t>
            </a:r>
            <a:r>
              <a:rPr lang="en-US" sz="2400" u="sng" baseline="0" dirty="0">
                <a:latin typeface="Arial Rounded MT Bold" pitchFamily="34" charset="0"/>
              </a:rPr>
              <a:t>BREAKUP OF OLD &amp; NEW FILES IN SUMMARY ROOM</a:t>
            </a:r>
            <a:endParaRPr lang="en-US" sz="2400" u="sng" dirty="0">
              <a:latin typeface="Arial Rounded MT Bold" pitchFamily="34" charset="0"/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3.0555555555555582E-2"/>
          <c:y val="0.30148869233811854"/>
          <c:w val="0.9388888888888941"/>
          <c:h val="0.56189210081616459"/>
        </c:manualLayout>
      </c:layout>
      <c:barChart>
        <c:barDir val="col"/>
        <c:grouping val="clustered"/>
        <c:ser>
          <c:idx val="0"/>
          <c:order val="0"/>
          <c:tx>
            <c:strRef>
              <c:f>'DS SUMMARY'!$A$16</c:f>
              <c:strCache>
                <c:ptCount val="1"/>
                <c:pt idx="0">
                  <c:v>OLD FILE(SUMMARY ALREADY UPDATED IN THE SYSTEM REGULARLY)</c:v>
                </c:pt>
              </c:strCache>
            </c:strRef>
          </c:tx>
          <c:dLbls>
            <c:spPr>
              <a:solidFill>
                <a:schemeClr val="accent1">
                  <a:lumMod val="40000"/>
                  <a:lumOff val="60000"/>
                </a:schemeClr>
              </a:solidFill>
            </c:spPr>
            <c:txPr>
              <a:bodyPr/>
              <a:lstStyle/>
              <a:p>
                <a:pPr>
                  <a:defRPr sz="2400" b="1" i="1"/>
                </a:pPr>
                <a:endParaRPr lang="en-US"/>
              </a:p>
            </c:txPr>
            <c:showVal val="1"/>
          </c:dLbls>
          <c:cat>
            <c:strRef>
              <c:f>'DS SUMMARY'!$B$15:$F$15</c:f>
              <c:strCache>
                <c:ptCount val="5"/>
                <c:pt idx="0">
                  <c:v>HAEMAT UNIT-2</c:v>
                </c:pt>
                <c:pt idx="1">
                  <c:v>M.OPD UNIT-1</c:v>
                </c:pt>
                <c:pt idx="2">
                  <c:v>PAEDS UNIT-1</c:v>
                </c:pt>
                <c:pt idx="3">
                  <c:v>M.OPD UNIT-2</c:v>
                </c:pt>
                <c:pt idx="4">
                  <c:v>M.OPD UNIT-4</c:v>
                </c:pt>
              </c:strCache>
            </c:strRef>
          </c:cat>
          <c:val>
            <c:numRef>
              <c:f>'DS SUMMARY'!$B$16:$F$16</c:f>
              <c:numCache>
                <c:formatCode>0%</c:formatCode>
                <c:ptCount val="5"/>
                <c:pt idx="0">
                  <c:v>0.94000000000000061</c:v>
                </c:pt>
                <c:pt idx="1">
                  <c:v>0.78</c:v>
                </c:pt>
                <c:pt idx="2">
                  <c:v>1</c:v>
                </c:pt>
                <c:pt idx="3">
                  <c:v>0.86000000000000065</c:v>
                </c:pt>
                <c:pt idx="4">
                  <c:v>0.98</c:v>
                </c:pt>
              </c:numCache>
            </c:numRef>
          </c:val>
        </c:ser>
        <c:ser>
          <c:idx val="1"/>
          <c:order val="1"/>
          <c:tx>
            <c:strRef>
              <c:f>'DS SUMMARY'!$A$17</c:f>
              <c:strCache>
                <c:ptCount val="1"/>
                <c:pt idx="0">
                  <c:v>NEW FILE</c:v>
                </c:pt>
              </c:strCache>
            </c:strRef>
          </c:tx>
          <c:dLbls>
            <c:spPr>
              <a:noFill/>
            </c:spPr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showVal val="1"/>
          </c:dLbls>
          <c:cat>
            <c:strRef>
              <c:f>'DS SUMMARY'!$B$15:$F$15</c:f>
              <c:strCache>
                <c:ptCount val="5"/>
                <c:pt idx="0">
                  <c:v>HAEMAT UNIT-2</c:v>
                </c:pt>
                <c:pt idx="1">
                  <c:v>M.OPD UNIT-1</c:v>
                </c:pt>
                <c:pt idx="2">
                  <c:v>PAEDS UNIT-1</c:v>
                </c:pt>
                <c:pt idx="3">
                  <c:v>M.OPD UNIT-2</c:v>
                </c:pt>
                <c:pt idx="4">
                  <c:v>M.OPD UNIT-4</c:v>
                </c:pt>
              </c:strCache>
            </c:strRef>
          </c:cat>
          <c:val>
            <c:numRef>
              <c:f>'DS SUMMARY'!$B$17:$F$17</c:f>
              <c:numCache>
                <c:formatCode>0%</c:formatCode>
                <c:ptCount val="5"/>
                <c:pt idx="0">
                  <c:v>6.0000000000000032E-2</c:v>
                </c:pt>
                <c:pt idx="1">
                  <c:v>0.22</c:v>
                </c:pt>
                <c:pt idx="2">
                  <c:v>0</c:v>
                </c:pt>
                <c:pt idx="3">
                  <c:v>0.14000000000000001</c:v>
                </c:pt>
                <c:pt idx="4">
                  <c:v>2.0000000000000011E-2</c:v>
                </c:pt>
              </c:numCache>
            </c:numRef>
          </c:val>
        </c:ser>
        <c:dLbls>
          <c:showVal val="1"/>
        </c:dLbls>
        <c:overlap val="-25"/>
        <c:axId val="56312960"/>
        <c:axId val="56314496"/>
      </c:barChart>
      <c:catAx>
        <c:axId val="5631296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 b="1">
                <a:latin typeface="Agency FB" pitchFamily="34" charset="0"/>
              </a:defRPr>
            </a:pPr>
            <a:endParaRPr lang="en-US"/>
          </a:p>
        </c:txPr>
        <c:crossAx val="56314496"/>
        <c:crosses val="autoZero"/>
        <c:auto val="1"/>
        <c:lblAlgn val="ctr"/>
        <c:lblOffset val="100"/>
      </c:catAx>
      <c:valAx>
        <c:axId val="56314496"/>
        <c:scaling>
          <c:orientation val="minMax"/>
        </c:scaling>
        <c:delete val="1"/>
        <c:axPos val="l"/>
        <c:numFmt formatCode="0%" sourceLinked="1"/>
        <c:majorTickMark val="none"/>
        <c:tickLblPos val="none"/>
        <c:crossAx val="5631296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8.5628676803330625E-2"/>
          <c:y val="0.20664509402078171"/>
          <c:w val="0.77586885691013385"/>
          <c:h val="8.279381743948673E-2"/>
        </c:manualLayout>
      </c:layout>
      <c:txPr>
        <a:bodyPr/>
        <a:lstStyle/>
        <a:p>
          <a:pPr>
            <a:defRPr sz="1400" b="1" i="0" u="none"/>
          </a:pPr>
          <a:endParaRPr lang="en-US"/>
        </a:p>
      </c:txPr>
    </c:legend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2"/>
  <c:chart>
    <c:title>
      <c:tx>
        <c:rich>
          <a:bodyPr/>
          <a:lstStyle/>
          <a:p>
            <a:pPr>
              <a:defRPr sz="2400" u="sng">
                <a:latin typeface="+mj-lt"/>
              </a:defRPr>
            </a:pPr>
            <a:r>
              <a:rPr lang="en-US" sz="2400" u="sng" dirty="0">
                <a:latin typeface="+mj-lt"/>
              </a:rPr>
              <a:t>COMBINED AVG TURN AROUND </a:t>
            </a:r>
            <a:r>
              <a:rPr lang="en-US" sz="2400" u="sng" dirty="0" smtClean="0">
                <a:latin typeface="+mj-lt"/>
              </a:rPr>
              <a:t>TIME</a:t>
            </a:r>
          </a:p>
          <a:p>
            <a:pPr>
              <a:defRPr sz="2400" u="sng">
                <a:latin typeface="+mj-lt"/>
              </a:defRPr>
            </a:pPr>
            <a:r>
              <a:rPr lang="en-US" sz="2400" u="sng" baseline="0" dirty="0" smtClean="0">
                <a:latin typeface="+mj-lt"/>
              </a:rPr>
              <a:t>(</a:t>
            </a:r>
            <a:r>
              <a:rPr lang="en-US" sz="2400" u="sng" dirty="0">
                <a:latin typeface="+mj-lt"/>
              </a:rPr>
              <a:t>TAT-IN Hrs)</a:t>
            </a: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1.7241379310344827E-2"/>
          <c:y val="0.22016269370438285"/>
          <c:w val="0.96618777717440563"/>
          <c:h val="0.50187771905223855"/>
        </c:manualLayout>
      </c:layout>
      <c:bar3DChart>
        <c:barDir val="col"/>
        <c:grouping val="stacked"/>
        <c:ser>
          <c:idx val="0"/>
          <c:order val="0"/>
          <c:tx>
            <c:strRef>
              <c:f>'DS SUMMARY'!$B$26</c:f>
              <c:strCache>
                <c:ptCount val="1"/>
                <c:pt idx="0">
                  <c:v>AVG TAT(IN Hrs)</c:v>
                </c:pt>
              </c:strCache>
            </c:strRef>
          </c:tx>
          <c:dLbls>
            <c:dLbl>
              <c:idx val="0"/>
              <c:layout>
                <c:manualLayout>
                  <c:x val="-4.8371782474558846E-2"/>
                  <c:y val="-0.27718476971200873"/>
                </c:manualLayout>
              </c:layout>
              <c:showVal val="1"/>
            </c:dLbl>
            <c:dLbl>
              <c:idx val="1"/>
              <c:layout>
                <c:manualLayout>
                  <c:x val="-2.937088456048257E-2"/>
                  <c:y val="-0.17998471937583144"/>
                </c:manualLayout>
              </c:layout>
              <c:showVal val="1"/>
            </c:dLbl>
            <c:txPr>
              <a:bodyPr/>
              <a:lstStyle/>
              <a:p>
                <a:pPr>
                  <a:defRPr sz="2800" b="1">
                    <a:latin typeface="+mj-lt"/>
                  </a:defRPr>
                </a:pPr>
                <a:endParaRPr lang="en-US"/>
              </a:p>
            </c:txPr>
            <c:showVal val="1"/>
          </c:dLbls>
          <c:cat>
            <c:strRef>
              <c:f>'DS SUMMARY'!$A$27:$A$28</c:f>
              <c:strCache>
                <c:ptCount val="2"/>
                <c:pt idx="0">
                  <c:v> AVG TIME TAKEN IN DISPATCHING DISCHARGE SUMMARY TO WARDS </c:v>
                </c:pt>
                <c:pt idx="1">
                  <c:v>AVG TIME TAKEN IN SIGNING DISCHARGE SUMMARY </c:v>
                </c:pt>
              </c:strCache>
            </c:strRef>
          </c:cat>
          <c:val>
            <c:numRef>
              <c:f>'DS SUMMARY'!$B$27:$B$28</c:f>
              <c:numCache>
                <c:formatCode>h:mm</c:formatCode>
                <c:ptCount val="2"/>
                <c:pt idx="0">
                  <c:v>7.9166666666666913E-2</c:v>
                </c:pt>
                <c:pt idx="1">
                  <c:v>2.4305555555555556E-2</c:v>
                </c:pt>
              </c:numCache>
            </c:numRef>
          </c:val>
        </c:ser>
        <c:dLbls>
          <c:showVal val="1"/>
        </c:dLbls>
        <c:gapWidth val="95"/>
        <c:gapDepth val="95"/>
        <c:shape val="cylinder"/>
        <c:axId val="56255616"/>
        <c:axId val="56257152"/>
        <c:axId val="0"/>
      </c:bar3DChart>
      <c:catAx>
        <c:axId val="5625561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800" b="1" u="none">
                <a:latin typeface="+mj-lt"/>
              </a:defRPr>
            </a:pPr>
            <a:endParaRPr lang="en-US"/>
          </a:p>
        </c:txPr>
        <c:crossAx val="56257152"/>
        <c:crosses val="autoZero"/>
        <c:auto val="1"/>
        <c:lblAlgn val="ctr"/>
        <c:lblOffset val="100"/>
      </c:catAx>
      <c:valAx>
        <c:axId val="56257152"/>
        <c:scaling>
          <c:orientation val="minMax"/>
        </c:scaling>
        <c:delete val="1"/>
        <c:axPos val="l"/>
        <c:numFmt formatCode="h:mm" sourceLinked="1"/>
        <c:majorTickMark val="none"/>
        <c:tickLblPos val="none"/>
        <c:crossAx val="56255616"/>
        <c:crosses val="autoZero"/>
        <c:crossBetween val="between"/>
      </c:valAx>
    </c:plotArea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8"/>
  <c:chart>
    <c:title>
      <c:tx>
        <c:rich>
          <a:bodyPr/>
          <a:lstStyle/>
          <a:p>
            <a:pPr>
              <a:defRPr sz="2000">
                <a:latin typeface="Arial Rounded MT Bold" pitchFamily="34" charset="0"/>
              </a:defRPr>
            </a:pPr>
            <a:r>
              <a:rPr lang="en-US" sz="2000" u="sng">
                <a:latin typeface="Arial Rounded MT Bold" pitchFamily="34" charset="0"/>
              </a:rPr>
              <a:t>%</a:t>
            </a:r>
            <a:r>
              <a:rPr lang="en-US" sz="2000" u="sng" baseline="0">
                <a:latin typeface="Arial Rounded MT Bold" pitchFamily="34" charset="0"/>
              </a:rPr>
              <a:t> SHARE OF </a:t>
            </a:r>
            <a:r>
              <a:rPr lang="en-US" sz="2000" u="sng">
                <a:latin typeface="Arial Rounded MT Bold" pitchFamily="34" charset="0"/>
              </a:rPr>
              <a:t>REASONS</a:t>
            </a:r>
            <a:r>
              <a:rPr lang="en-US" sz="2000" u="sng" baseline="0">
                <a:latin typeface="Arial Rounded MT Bold" pitchFamily="34" charset="0"/>
              </a:rPr>
              <a:t> FOR DELAY IN DISPATCHING DISCHARGE SUMMARY TO WARDS</a:t>
            </a:r>
            <a:endParaRPr lang="en-US" sz="2000" u="sng">
              <a:latin typeface="Arial Rounded MT Bold" pitchFamily="34" charset="0"/>
            </a:endParaRPr>
          </a:p>
        </c:rich>
      </c:tx>
      <c:layout>
        <c:manualLayout>
          <c:xMode val="edge"/>
          <c:yMode val="edge"/>
          <c:x val="9.8145888013998248E-2"/>
          <c:y val="4.6296296296296858E-3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7.1971266749551038E-2"/>
          <c:y val="0.18234435695538181"/>
          <c:w val="0.91194686190541951"/>
          <c:h val="0.54098162729659283"/>
        </c:manualLayout>
      </c:layout>
      <c:bar3DChart>
        <c:barDir val="col"/>
        <c:grouping val="clustered"/>
        <c:ser>
          <c:idx val="0"/>
          <c:order val="0"/>
          <c:tx>
            <c:strRef>
              <c:f>'DS SUMMARY'!$B$58</c:f>
              <c:strCache>
                <c:ptCount val="1"/>
                <c:pt idx="0">
                  <c:v>% SHARE</c:v>
                </c:pt>
              </c:strCache>
            </c:strRef>
          </c:tx>
          <c:dLbls>
            <c:txPr>
              <a:bodyPr/>
              <a:lstStyle/>
              <a:p>
                <a:pPr>
                  <a:defRPr sz="2800" b="1">
                    <a:latin typeface="+mj-lt"/>
                  </a:defRPr>
                </a:pPr>
                <a:endParaRPr lang="en-US"/>
              </a:p>
            </c:txPr>
            <c:showVal val="1"/>
          </c:dLbls>
          <c:cat>
            <c:strRef>
              <c:f>'DS SUMMARY'!$A$59:$A$63</c:f>
              <c:strCache>
                <c:ptCount val="5"/>
                <c:pt idx="0">
                  <c:v>DOCTOR UNAVAILABLE TO SIGN THE SUMMARY AS HE IS ON ROUNDS</c:v>
                </c:pt>
                <c:pt idx="1">
                  <c:v>DOCTOR BUSY WITH PATIENTS IN OPD WHICH CAUSED DELAY IN SIGNATURES</c:v>
                </c:pt>
                <c:pt idx="2">
                  <c:v>DISCHARGE SUMMARY TO BE REVIEWED BY SR CONSULTANT</c:v>
                </c:pt>
                <c:pt idx="3">
                  <c:v>CORRECTION IN DISCHARGE SUMMARY</c:v>
                </c:pt>
                <c:pt idx="4">
                  <c:v>EVE DISCHARGE</c:v>
                </c:pt>
              </c:strCache>
            </c:strRef>
          </c:cat>
          <c:val>
            <c:numRef>
              <c:f>'DS SUMMARY'!$B$59:$B$63</c:f>
              <c:numCache>
                <c:formatCode>0%</c:formatCode>
                <c:ptCount val="5"/>
                <c:pt idx="0">
                  <c:v>0.17</c:v>
                </c:pt>
                <c:pt idx="1">
                  <c:v>0.21000000000000021</c:v>
                </c:pt>
                <c:pt idx="2">
                  <c:v>0.53</c:v>
                </c:pt>
                <c:pt idx="3">
                  <c:v>7.0000000000000021E-2</c:v>
                </c:pt>
                <c:pt idx="4">
                  <c:v>2.0000000000000011E-2</c:v>
                </c:pt>
              </c:numCache>
            </c:numRef>
          </c:val>
        </c:ser>
        <c:dLbls>
          <c:showVal val="1"/>
        </c:dLbls>
        <c:gapWidth val="75"/>
        <c:shape val="box"/>
        <c:axId val="56432128"/>
        <c:axId val="56433664"/>
        <c:axId val="0"/>
      </c:bar3DChart>
      <c:catAx>
        <c:axId val="5643212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="1" u="none">
                <a:latin typeface="Arial Narrow" pitchFamily="34" charset="0"/>
              </a:defRPr>
            </a:pPr>
            <a:endParaRPr lang="en-US"/>
          </a:p>
        </c:txPr>
        <c:crossAx val="56433664"/>
        <c:crosses val="autoZero"/>
        <c:auto val="1"/>
        <c:lblAlgn val="ctr"/>
        <c:lblOffset val="100"/>
      </c:catAx>
      <c:valAx>
        <c:axId val="56433664"/>
        <c:scaling>
          <c:orientation val="minMax"/>
        </c:scaling>
        <c:axPos val="l"/>
        <c:numFmt formatCode="0%" sourceLinked="1"/>
        <c:majorTickMark val="none"/>
        <c:tickLblPos val="nextTo"/>
        <c:txPr>
          <a:bodyPr/>
          <a:lstStyle/>
          <a:p>
            <a:pPr>
              <a:defRPr sz="1600" b="1">
                <a:latin typeface="+mj-lt"/>
              </a:defRPr>
            </a:pPr>
            <a:endParaRPr lang="en-US"/>
          </a:p>
        </c:txPr>
        <c:crossAx val="56432128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800"/>
            </a:pPr>
            <a:r>
              <a:rPr lang="en-US" sz="2800" u="sng">
                <a:latin typeface="Arial Rounded MT Bold" pitchFamily="34" charset="0"/>
              </a:rPr>
              <a:t>%</a:t>
            </a:r>
            <a:r>
              <a:rPr lang="en-US" sz="2800" u="sng" baseline="0">
                <a:latin typeface="Arial Rounded MT Bold" pitchFamily="34" charset="0"/>
              </a:rPr>
              <a:t> OF CASH &amp; CREDIT CASES</a:t>
            </a:r>
            <a:endParaRPr lang="en-US" sz="2800" u="sng">
              <a:latin typeface="Arial Rounded MT Bold" pitchFamily="34" charset="0"/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0.28050064465626007"/>
          <c:y val="0.20070969747202794"/>
          <c:w val="0.4477706405120413"/>
          <c:h val="0.671655960768065"/>
        </c:manualLayout>
      </c:layout>
      <c:pie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0.13834852880232182"/>
                  <c:y val="-0.21242212322143941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8.5240825160013717E-2"/>
                  <c:y val="0.15444260256941719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2000" b="1" u="none">
                    <a:latin typeface="Arial Narrow" pitchFamily="34" charset="0"/>
                  </a:defRPr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Sheet2!$L$241:$L$242</c:f>
              <c:strCache>
                <c:ptCount val="2"/>
                <c:pt idx="0">
                  <c:v>CASH</c:v>
                </c:pt>
                <c:pt idx="1">
                  <c:v>CREDIT</c:v>
                </c:pt>
              </c:strCache>
            </c:strRef>
          </c:cat>
          <c:val>
            <c:numRef>
              <c:f>Sheet2!$M$241:$M$242</c:f>
              <c:numCache>
                <c:formatCode>General</c:formatCode>
                <c:ptCount val="2"/>
                <c:pt idx="0">
                  <c:v>122</c:v>
                </c:pt>
                <c:pt idx="1">
                  <c:v>28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2"/>
  <c:chart>
    <c:title>
      <c:tx>
        <c:rich>
          <a:bodyPr/>
          <a:lstStyle/>
          <a:p>
            <a:pPr>
              <a:defRPr sz="2400" u="sng">
                <a:latin typeface="+mj-lt"/>
              </a:defRPr>
            </a:pPr>
            <a:r>
              <a:rPr lang="en-US" sz="2400" u="sng">
                <a:latin typeface="+mj-lt"/>
              </a:rPr>
              <a:t>TIME DISTRIBUTION AT WHICH FILES OF PATIENTS TO BE DISCHARGED ARE RECEIVED AT BILLING COUNTER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spPr>
            <a:ln w="66675">
              <a:noFill/>
            </a:ln>
          </c:spPr>
          <c:yVal>
            <c:numRef>
              <c:f>BILLING!$Q$11:$Q$60</c:f>
              <c:numCache>
                <c:formatCode>[$-409]h:mm\ AM/PM;@</c:formatCode>
                <c:ptCount val="50"/>
                <c:pt idx="0">
                  <c:v>0.44444444444444442</c:v>
                </c:pt>
                <c:pt idx="1">
                  <c:v>0.44791666666666907</c:v>
                </c:pt>
                <c:pt idx="2">
                  <c:v>0.45138888888889311</c:v>
                </c:pt>
                <c:pt idx="3">
                  <c:v>0.45833333333333326</c:v>
                </c:pt>
                <c:pt idx="4">
                  <c:v>0.48194444444444656</c:v>
                </c:pt>
                <c:pt idx="5">
                  <c:v>0.45138888888889311</c:v>
                </c:pt>
                <c:pt idx="6">
                  <c:v>0.50694444444444464</c:v>
                </c:pt>
                <c:pt idx="7">
                  <c:v>0.47569444444444442</c:v>
                </c:pt>
                <c:pt idx="8">
                  <c:v>0.52777777777777779</c:v>
                </c:pt>
                <c:pt idx="9">
                  <c:v>0.52777777777777779</c:v>
                </c:pt>
                <c:pt idx="10">
                  <c:v>0.51041666666666186</c:v>
                </c:pt>
                <c:pt idx="11">
                  <c:v>0.52777777777777779</c:v>
                </c:pt>
                <c:pt idx="12">
                  <c:v>0.61805555555556024</c:v>
                </c:pt>
                <c:pt idx="13">
                  <c:v>0.54583333333333361</c:v>
                </c:pt>
                <c:pt idx="14">
                  <c:v>0.44861111111111113</c:v>
                </c:pt>
                <c:pt idx="15">
                  <c:v>0.44097222222222232</c:v>
                </c:pt>
                <c:pt idx="16">
                  <c:v>0.47916666666666907</c:v>
                </c:pt>
                <c:pt idx="17">
                  <c:v>0.50416666666666243</c:v>
                </c:pt>
                <c:pt idx="18">
                  <c:v>0.49027777777778053</c:v>
                </c:pt>
                <c:pt idx="19">
                  <c:v>0.4861111111111111</c:v>
                </c:pt>
                <c:pt idx="20">
                  <c:v>0.5166666666666665</c:v>
                </c:pt>
                <c:pt idx="21">
                  <c:v>0.45833333333333326</c:v>
                </c:pt>
                <c:pt idx="22">
                  <c:v>0.4548611111111111</c:v>
                </c:pt>
                <c:pt idx="23">
                  <c:v>0.48750000000000032</c:v>
                </c:pt>
                <c:pt idx="24">
                  <c:v>0.45833333333333326</c:v>
                </c:pt>
                <c:pt idx="25">
                  <c:v>0.49652777777778201</c:v>
                </c:pt>
                <c:pt idx="26">
                  <c:v>0.4652777777777799</c:v>
                </c:pt>
                <c:pt idx="27">
                  <c:v>0.50347222222221832</c:v>
                </c:pt>
                <c:pt idx="28">
                  <c:v>0.5</c:v>
                </c:pt>
                <c:pt idx="29">
                  <c:v>0.51041666666666186</c:v>
                </c:pt>
                <c:pt idx="30">
                  <c:v>0.51388888888888895</c:v>
                </c:pt>
                <c:pt idx="31">
                  <c:v>0.5208333333333337</c:v>
                </c:pt>
                <c:pt idx="32">
                  <c:v>0.51388888888888895</c:v>
                </c:pt>
                <c:pt idx="33">
                  <c:v>0.4652777777777799</c:v>
                </c:pt>
                <c:pt idx="34">
                  <c:v>0.47222222222222232</c:v>
                </c:pt>
                <c:pt idx="35">
                  <c:v>0.49166666666666947</c:v>
                </c:pt>
                <c:pt idx="36">
                  <c:v>0.49652777777778201</c:v>
                </c:pt>
                <c:pt idx="37">
                  <c:v>0.5</c:v>
                </c:pt>
                <c:pt idx="38">
                  <c:v>0.5</c:v>
                </c:pt>
                <c:pt idx="39">
                  <c:v>0.5</c:v>
                </c:pt>
                <c:pt idx="40">
                  <c:v>0.5</c:v>
                </c:pt>
                <c:pt idx="41">
                  <c:v>0.5</c:v>
                </c:pt>
                <c:pt idx="42">
                  <c:v>0.47916666666666907</c:v>
                </c:pt>
                <c:pt idx="43">
                  <c:v>0.47916666666666907</c:v>
                </c:pt>
                <c:pt idx="44">
                  <c:v>0.482638888888891</c:v>
                </c:pt>
                <c:pt idx="45">
                  <c:v>0.51736111111111049</c:v>
                </c:pt>
                <c:pt idx="46">
                  <c:v>0.49444444444444691</c:v>
                </c:pt>
                <c:pt idx="47">
                  <c:v>0.5</c:v>
                </c:pt>
                <c:pt idx="48">
                  <c:v>0.51388888888888895</c:v>
                </c:pt>
                <c:pt idx="49">
                  <c:v>0.51736111111111049</c:v>
                </c:pt>
              </c:numCache>
            </c:numRef>
          </c:yVal>
        </c:ser>
        <c:axId val="56474624"/>
        <c:axId val="56480512"/>
      </c:scatterChart>
      <c:valAx>
        <c:axId val="56474624"/>
        <c:scaling>
          <c:orientation val="minMax"/>
        </c:scaling>
        <c:delete val="1"/>
        <c:axPos val="b"/>
        <c:majorGridlines/>
        <c:minorGridlines/>
        <c:tickLblPos val="none"/>
        <c:crossAx val="56480512"/>
        <c:crosses val="autoZero"/>
        <c:crossBetween val="midCat"/>
      </c:valAx>
      <c:valAx>
        <c:axId val="56480512"/>
        <c:scaling>
          <c:orientation val="minMax"/>
        </c:scaling>
        <c:axPos val="l"/>
        <c:majorGridlines/>
        <c:minorGridlines/>
        <c:numFmt formatCode="[$-409]h:mm\ AM/PM;@" sourceLinked="1"/>
        <c:tickLblPos val="nextTo"/>
        <c:txPr>
          <a:bodyPr/>
          <a:lstStyle/>
          <a:p>
            <a:pPr>
              <a:defRPr sz="1600" b="1">
                <a:latin typeface="Baskerville Old Face" pitchFamily="18" charset="0"/>
              </a:defRPr>
            </a:pPr>
            <a:endParaRPr lang="en-US"/>
          </a:p>
        </c:txPr>
        <c:crossAx val="56474624"/>
        <c:crosses val="autoZero"/>
        <c:crossBetween val="midCat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hart>
    <c:title>
      <c:tx>
        <c:rich>
          <a:bodyPr/>
          <a:lstStyle/>
          <a:p>
            <a:pPr>
              <a:defRPr sz="2400" b="0">
                <a:latin typeface="Arial Rounded MT Bold" pitchFamily="34" charset="0"/>
              </a:defRPr>
            </a:pPr>
            <a:r>
              <a:rPr lang="en-US" sz="2400" b="0" u="sng" dirty="0" smtClean="0">
                <a:latin typeface="Arial Rounded MT Bold" pitchFamily="34" charset="0"/>
              </a:rPr>
              <a:t>AVG BILLING</a:t>
            </a:r>
            <a:r>
              <a:rPr lang="en-US" sz="2400" b="0" u="sng" baseline="0" dirty="0" smtClean="0">
                <a:latin typeface="Arial Rounded MT Bold" pitchFamily="34" charset="0"/>
              </a:rPr>
              <a:t> </a:t>
            </a:r>
            <a:r>
              <a:rPr lang="en-US" sz="2400" b="0" u="sng" baseline="0" dirty="0">
                <a:latin typeface="Arial Rounded MT Bold" pitchFamily="34" charset="0"/>
              </a:rPr>
              <a:t>TURN AROUND TIME(TAT) DURING DISCHARGE</a:t>
            </a:r>
            <a:endParaRPr lang="en-US" sz="2400" b="0" u="sng" dirty="0">
              <a:latin typeface="Arial Rounded MT Bold" pitchFamily="34" charset="0"/>
            </a:endParaRPr>
          </a:p>
        </c:rich>
      </c:tx>
      <c:layout/>
    </c:title>
    <c:view3D>
      <c:perspective val="30"/>
    </c:view3D>
    <c:plotArea>
      <c:layout>
        <c:manualLayout>
          <c:layoutTarget val="inner"/>
          <c:xMode val="edge"/>
          <c:yMode val="edge"/>
          <c:x val="0.1287809336332959"/>
          <c:y val="0.22047693051526557"/>
          <c:w val="0.76854049493813659"/>
          <c:h val="0.56344695399917433"/>
        </c:manualLayout>
      </c:layout>
      <c:bar3DChart>
        <c:barDir val="col"/>
        <c:grouping val="standard"/>
        <c:ser>
          <c:idx val="0"/>
          <c:order val="0"/>
          <c:tx>
            <c:strRef>
              <c:f>BILLING!$B$1</c:f>
              <c:strCache>
                <c:ptCount val="1"/>
                <c:pt idx="0">
                  <c:v>BILL PREPARATION TAT(IN Hrs)</c:v>
                </c:pt>
              </c:strCache>
            </c:strRef>
          </c:tx>
          <c:spPr>
            <a:solidFill>
              <a:srgbClr val="00B0F0"/>
            </a:solidFill>
          </c:spPr>
          <c:dLbls>
            <c:txPr>
              <a:bodyPr/>
              <a:lstStyle/>
              <a:p>
                <a:pPr>
                  <a:defRPr sz="2400" b="1" i="1">
                    <a:latin typeface="+mj-lt"/>
                  </a:defRPr>
                </a:pPr>
                <a:endParaRPr lang="en-US"/>
              </a:p>
            </c:txPr>
            <c:showVal val="1"/>
          </c:dLbls>
          <c:cat>
            <c:strRef>
              <c:f>BILLING!$A$2:$A$4</c:f>
              <c:strCache>
                <c:ptCount val="3"/>
                <c:pt idx="0">
                  <c:v>TOTAL BILLING</c:v>
                </c:pt>
                <c:pt idx="1">
                  <c:v>CASH</c:v>
                </c:pt>
                <c:pt idx="2">
                  <c:v>CREDIT</c:v>
                </c:pt>
              </c:strCache>
            </c:strRef>
          </c:cat>
          <c:val>
            <c:numRef>
              <c:f>BILLING!$B$2:$B$4</c:f>
              <c:numCache>
                <c:formatCode>h:mm</c:formatCode>
                <c:ptCount val="3"/>
                <c:pt idx="0">
                  <c:v>1.5972222222222224E-2</c:v>
                </c:pt>
                <c:pt idx="1">
                  <c:v>1.5972222222222224E-2</c:v>
                </c:pt>
                <c:pt idx="2">
                  <c:v>1.4583333333333341E-2</c:v>
                </c:pt>
              </c:numCache>
            </c:numRef>
          </c:val>
        </c:ser>
        <c:ser>
          <c:idx val="1"/>
          <c:order val="1"/>
          <c:tx>
            <c:strRef>
              <c:f>BILLING!$C$1</c:f>
              <c:strCache>
                <c:ptCount val="1"/>
                <c:pt idx="0">
                  <c:v>TOTAL BILLING TAT(IN Hrs)</c:v>
                </c:pt>
              </c:strCache>
            </c:strRef>
          </c:tx>
          <c:spPr>
            <a:solidFill>
              <a:srgbClr val="FF579B"/>
            </a:solidFill>
          </c:spPr>
          <c:dLbls>
            <c:txPr>
              <a:bodyPr/>
              <a:lstStyle/>
              <a:p>
                <a:pPr>
                  <a:defRPr sz="2400" b="1" i="1">
                    <a:latin typeface="+mj-lt"/>
                  </a:defRPr>
                </a:pPr>
                <a:endParaRPr lang="en-US"/>
              </a:p>
            </c:txPr>
            <c:showVal val="1"/>
          </c:dLbls>
          <c:cat>
            <c:strRef>
              <c:f>BILLING!$A$2:$A$4</c:f>
              <c:strCache>
                <c:ptCount val="3"/>
                <c:pt idx="0">
                  <c:v>TOTAL BILLING</c:v>
                </c:pt>
                <c:pt idx="1">
                  <c:v>CASH</c:v>
                </c:pt>
                <c:pt idx="2">
                  <c:v>CREDIT</c:v>
                </c:pt>
              </c:strCache>
            </c:strRef>
          </c:cat>
          <c:val>
            <c:numRef>
              <c:f>BILLING!$C$2:$C$4</c:f>
              <c:numCache>
                <c:formatCode>h:mm</c:formatCode>
                <c:ptCount val="3"/>
                <c:pt idx="0">
                  <c:v>2.1527777777778014E-2</c:v>
                </c:pt>
                <c:pt idx="1">
                  <c:v>2.2222222222222251E-2</c:v>
                </c:pt>
                <c:pt idx="2">
                  <c:v>1.8055555555555561E-2</c:v>
                </c:pt>
              </c:numCache>
            </c:numRef>
          </c:val>
        </c:ser>
        <c:dLbls>
          <c:showVal val="1"/>
        </c:dLbls>
        <c:gapWidth val="75"/>
        <c:shape val="box"/>
        <c:axId val="56383744"/>
        <c:axId val="56393728"/>
        <c:axId val="56378688"/>
      </c:bar3DChart>
      <c:catAx>
        <c:axId val="5638374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 b="1" u="none">
                <a:latin typeface="+mj-lt"/>
              </a:defRPr>
            </a:pPr>
            <a:endParaRPr lang="en-US"/>
          </a:p>
        </c:txPr>
        <c:crossAx val="56393728"/>
        <c:crosses val="autoZero"/>
        <c:auto val="1"/>
        <c:lblAlgn val="ctr"/>
        <c:lblOffset val="100"/>
      </c:catAx>
      <c:valAx>
        <c:axId val="56393728"/>
        <c:scaling>
          <c:orientation val="minMax"/>
        </c:scaling>
        <c:axPos val="l"/>
        <c:numFmt formatCode="h:mm" sourceLinked="1"/>
        <c:majorTickMark val="none"/>
        <c:tickLblPos val="nextTo"/>
        <c:txPr>
          <a:bodyPr/>
          <a:lstStyle/>
          <a:p>
            <a:pPr>
              <a:defRPr sz="1800" b="1" i="0">
                <a:latin typeface="+mj-lt"/>
              </a:defRPr>
            </a:pPr>
            <a:endParaRPr lang="en-US"/>
          </a:p>
        </c:txPr>
        <c:crossAx val="56383744"/>
        <c:crosses val="autoZero"/>
        <c:crossBetween val="between"/>
      </c:valAx>
      <c:serAx>
        <c:axId val="56378688"/>
        <c:scaling>
          <c:orientation val="minMax"/>
        </c:scaling>
        <c:delete val="1"/>
        <c:axPos val="b"/>
        <c:tickLblPos val="none"/>
        <c:crossAx val="56393728"/>
        <c:crosses val="autoZero"/>
      </c:serAx>
    </c:plotArea>
    <c:legend>
      <c:legendPos val="b"/>
      <c:layout>
        <c:manualLayout>
          <c:xMode val="edge"/>
          <c:yMode val="edge"/>
          <c:x val="8.7597956505437266E-2"/>
          <c:y val="0.86859873601326165"/>
          <c:w val="0.64028016029246348"/>
          <c:h val="5.0260913109545523E-2"/>
        </c:manualLayout>
      </c:layout>
      <c:txPr>
        <a:bodyPr/>
        <a:lstStyle/>
        <a:p>
          <a:pPr>
            <a:defRPr sz="1600" b="1" i="1" u="sng"/>
          </a:pPr>
          <a:endParaRPr lang="en-US"/>
        </a:p>
      </c:txPr>
    </c:legend>
    <c:plotVisOnly val="1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00" b="1">
                <a:latin typeface="Arial Rounded MT Bold" pitchFamily="34" charset="0"/>
              </a:defRPr>
            </a:pPr>
            <a:r>
              <a:rPr lang="en-US" sz="2000" b="1" u="sng">
                <a:latin typeface="Arial Rounded MT Bold" pitchFamily="34" charset="0"/>
              </a:rPr>
              <a:t>% DISTRIBUTION OF REASONS</a:t>
            </a:r>
            <a:r>
              <a:rPr lang="en-US" sz="2000" b="1" u="sng" baseline="0">
                <a:latin typeface="Arial Rounded MT Bold" pitchFamily="34" charset="0"/>
              </a:rPr>
              <a:t> FOR DELAY IN BILLING</a:t>
            </a:r>
            <a:endParaRPr lang="en-US" sz="2000" b="1" u="sng">
              <a:latin typeface="Arial Rounded MT Bold" pitchFamily="34" charset="0"/>
            </a:endParaRP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0.5376205276971997"/>
          <c:y val="0.15101607162118441"/>
          <c:w val="0.40974789335543582"/>
          <c:h val="0.76679214755690062"/>
        </c:manualLayout>
      </c:layout>
      <c:bar3DChart>
        <c:barDir val="bar"/>
        <c:grouping val="clustered"/>
        <c:ser>
          <c:idx val="0"/>
          <c:order val="0"/>
          <c:tx>
            <c:strRef>
              <c:f>BILLING!$B$41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>
                <c:manualLayout>
                  <c:x val="-2.3391812865497082E-2"/>
                  <c:y val="-9.9099099099100224E-2"/>
                </c:manualLayout>
              </c:layout>
              <c:showVal val="1"/>
            </c:dLbl>
            <c:dLbl>
              <c:idx val="1"/>
              <c:layout>
                <c:manualLayout>
                  <c:x val="2.1929824561403542E-2"/>
                  <c:y val="2.2522522522521802E-3"/>
                </c:manualLayout>
              </c:layout>
              <c:showVal val="1"/>
            </c:dLbl>
            <c:dLbl>
              <c:idx val="2"/>
              <c:layout>
                <c:manualLayout>
                  <c:x val="2.3391812865497082E-2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1.6081871345029471E-2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2.1929824561403542E-2"/>
                  <c:y val="-2.2522522522522592E-3"/>
                </c:manualLayout>
              </c:layout>
              <c:showVal val="1"/>
            </c:dLbl>
            <c:txPr>
              <a:bodyPr/>
              <a:lstStyle/>
              <a:p>
                <a:pPr>
                  <a:defRPr sz="3200" b="1" i="0">
                    <a:latin typeface="+mj-lt"/>
                  </a:defRPr>
                </a:pPr>
                <a:endParaRPr lang="en-US"/>
              </a:p>
            </c:txPr>
            <c:showVal val="1"/>
          </c:dLbls>
          <c:cat>
            <c:strRef>
              <c:f>BILLING!$A$42:$A$46</c:f>
              <c:strCache>
                <c:ptCount val="5"/>
                <c:pt idx="0">
                  <c:v>PATIENT COMING LATE TO BILLING COUNTER AS COMPARED TO FILE REACHING TIME</c:v>
                </c:pt>
                <c:pt idx="1">
                  <c:v>PATIENT GONE TO GET PHARMACY SUMMARY FROM IP PHARMACY</c:v>
                </c:pt>
                <c:pt idx="2">
                  <c:v>BILLING STAFF HAVING QUERY REGARDING PATIENT BILL</c:v>
                </c:pt>
                <c:pt idx="3">
                  <c:v>SLOW HIS</c:v>
                </c:pt>
                <c:pt idx="4">
                  <c:v>EVENING DISCHARGE</c:v>
                </c:pt>
              </c:strCache>
            </c:strRef>
          </c:cat>
          <c:val>
            <c:numRef>
              <c:f>BILLING!$B$42:$B$46</c:f>
              <c:numCache>
                <c:formatCode>0%</c:formatCode>
                <c:ptCount val="5"/>
                <c:pt idx="0">
                  <c:v>0.79</c:v>
                </c:pt>
                <c:pt idx="1">
                  <c:v>3.0000000000000002E-2</c:v>
                </c:pt>
                <c:pt idx="2">
                  <c:v>6.0000000000000032E-2</c:v>
                </c:pt>
                <c:pt idx="3">
                  <c:v>9.0000000000000024E-2</c:v>
                </c:pt>
                <c:pt idx="4">
                  <c:v>3.0000000000000002E-2</c:v>
                </c:pt>
              </c:numCache>
            </c:numRef>
          </c:val>
        </c:ser>
        <c:dLbls>
          <c:showVal val="1"/>
        </c:dLbls>
        <c:shape val="box"/>
        <c:axId val="56503680"/>
        <c:axId val="56525952"/>
        <c:axId val="0"/>
      </c:bar3DChart>
      <c:catAx>
        <c:axId val="56503680"/>
        <c:scaling>
          <c:orientation val="minMax"/>
        </c:scaling>
        <c:axPos val="l"/>
        <c:numFmt formatCode="[$-409]h:mm\ AM/PM;@" sourceLinked="1"/>
        <c:majorTickMark val="none"/>
        <c:tickLblPos val="nextTo"/>
        <c:txPr>
          <a:bodyPr/>
          <a:lstStyle/>
          <a:p>
            <a:pPr>
              <a:defRPr sz="1800" b="1" i="0">
                <a:latin typeface="Arial Narrow" pitchFamily="34" charset="0"/>
              </a:defRPr>
            </a:pPr>
            <a:endParaRPr lang="en-US"/>
          </a:p>
        </c:txPr>
        <c:crossAx val="56525952"/>
        <c:crosses val="autoZero"/>
        <c:auto val="1"/>
        <c:lblAlgn val="ctr"/>
        <c:lblOffset val="100"/>
      </c:catAx>
      <c:valAx>
        <c:axId val="56525952"/>
        <c:scaling>
          <c:orientation val="minMax"/>
        </c:scaling>
        <c:delete val="1"/>
        <c:axPos val="b"/>
        <c:numFmt formatCode="0%" sourceLinked="1"/>
        <c:tickLblPos val="none"/>
        <c:crossAx val="56503680"/>
        <c:crosses val="autoZero"/>
        <c:crossBetween val="between"/>
      </c:valAx>
    </c:plotArea>
    <c:plotVisOnly val="1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3"/>
  <c:chart>
    <c:title>
      <c:tx>
        <c:rich>
          <a:bodyPr/>
          <a:lstStyle/>
          <a:p>
            <a:pPr>
              <a:defRPr sz="1800" b="0" u="sng">
                <a:latin typeface="Arial Rounded MT Bold" pitchFamily="34" charset="0"/>
              </a:defRPr>
            </a:pPr>
            <a:r>
              <a:rPr lang="en-US" sz="1800" b="0" u="sng">
                <a:latin typeface="Arial Rounded MT Bold" pitchFamily="34" charset="0"/>
              </a:rPr>
              <a:t>TIME</a:t>
            </a:r>
            <a:r>
              <a:rPr lang="en-US" sz="1800" b="0" u="sng" baseline="0">
                <a:latin typeface="Arial Rounded MT Bold" pitchFamily="34" charset="0"/>
              </a:rPr>
              <a:t> DISTRIBUTION AT WHICH PRESCRIPTIONS ARE RECEIVED AT IP PHARMACY FOR DISCHARGE PATIENTS</a:t>
            </a:r>
            <a:endParaRPr lang="en-US" sz="1800" b="0" u="sng">
              <a:latin typeface="Arial Rounded MT Bold" pitchFamily="34" charset="0"/>
            </a:endParaRPr>
          </a:p>
        </c:rich>
      </c:tx>
      <c:layout/>
    </c:title>
    <c:plotArea>
      <c:layout/>
      <c:scatterChart>
        <c:scatterStyle val="lineMarker"/>
        <c:ser>
          <c:idx val="0"/>
          <c:order val="0"/>
          <c:spPr>
            <a:ln w="47625">
              <a:noFill/>
            </a:ln>
          </c:spPr>
          <c:marker>
            <c:spPr>
              <a:solidFill>
                <a:srgbClr val="FF0000"/>
              </a:solidFill>
            </c:spPr>
          </c:marker>
          <c:yVal>
            <c:numRef>
              <c:f>PHARMACY!$M$2:$M$51</c:f>
              <c:numCache>
                <c:formatCode>[$-409]h:mm\ AM/PM;@</c:formatCode>
                <c:ptCount val="50"/>
                <c:pt idx="0">
                  <c:v>0.44097222222222232</c:v>
                </c:pt>
                <c:pt idx="1">
                  <c:v>0.48958333333333331</c:v>
                </c:pt>
                <c:pt idx="2">
                  <c:v>0.59027777777777757</c:v>
                </c:pt>
                <c:pt idx="3">
                  <c:v>0.63194444444445108</c:v>
                </c:pt>
                <c:pt idx="4">
                  <c:v>0.63888888888889472</c:v>
                </c:pt>
                <c:pt idx="5">
                  <c:v>0.52430555555555569</c:v>
                </c:pt>
                <c:pt idx="6">
                  <c:v>0.52777777777777779</c:v>
                </c:pt>
                <c:pt idx="7">
                  <c:v>0.51388888888888895</c:v>
                </c:pt>
                <c:pt idx="8">
                  <c:v>0.63541666666666652</c:v>
                </c:pt>
                <c:pt idx="9">
                  <c:v>0.5625</c:v>
                </c:pt>
                <c:pt idx="10">
                  <c:v>0.61111111111111105</c:v>
                </c:pt>
                <c:pt idx="11">
                  <c:v>0.35416666666666907</c:v>
                </c:pt>
                <c:pt idx="12">
                  <c:v>0.56597222222222221</c:v>
                </c:pt>
                <c:pt idx="13">
                  <c:v>0.64236111111111105</c:v>
                </c:pt>
                <c:pt idx="14">
                  <c:v>0.56597222222222221</c:v>
                </c:pt>
                <c:pt idx="15">
                  <c:v>0.45138888888889311</c:v>
                </c:pt>
                <c:pt idx="16">
                  <c:v>0.53125</c:v>
                </c:pt>
                <c:pt idx="17">
                  <c:v>0.44444444444444442</c:v>
                </c:pt>
                <c:pt idx="18">
                  <c:v>0.53749999999999998</c:v>
                </c:pt>
                <c:pt idx="19">
                  <c:v>0.45833333333333326</c:v>
                </c:pt>
                <c:pt idx="20">
                  <c:v>0.53125</c:v>
                </c:pt>
                <c:pt idx="21">
                  <c:v>0.4861111111111111</c:v>
                </c:pt>
                <c:pt idx="22">
                  <c:v>0.55555555555555569</c:v>
                </c:pt>
                <c:pt idx="23">
                  <c:v>0.5</c:v>
                </c:pt>
                <c:pt idx="24">
                  <c:v>0.47916666666666907</c:v>
                </c:pt>
                <c:pt idx="25">
                  <c:v>0.57638888888888895</c:v>
                </c:pt>
                <c:pt idx="26">
                  <c:v>0.62500000000000389</c:v>
                </c:pt>
                <c:pt idx="27">
                  <c:v>0.55902777777777779</c:v>
                </c:pt>
                <c:pt idx="28">
                  <c:v>0.79513888888888884</c:v>
                </c:pt>
                <c:pt idx="29">
                  <c:v>0.59722222222221832</c:v>
                </c:pt>
                <c:pt idx="30">
                  <c:v>0.60416666666666652</c:v>
                </c:pt>
                <c:pt idx="31">
                  <c:v>0.59722222222221832</c:v>
                </c:pt>
                <c:pt idx="32">
                  <c:v>0.49305555555555558</c:v>
                </c:pt>
                <c:pt idx="33">
                  <c:v>0.49305555555555558</c:v>
                </c:pt>
                <c:pt idx="34">
                  <c:v>0.55902777777777779</c:v>
                </c:pt>
                <c:pt idx="35">
                  <c:v>0.61111111111111105</c:v>
                </c:pt>
                <c:pt idx="36">
                  <c:v>0.47916666666666907</c:v>
                </c:pt>
                <c:pt idx="37">
                  <c:v>0.5625</c:v>
                </c:pt>
                <c:pt idx="38">
                  <c:v>0.5625</c:v>
                </c:pt>
                <c:pt idx="39">
                  <c:v>0.5625</c:v>
                </c:pt>
                <c:pt idx="40">
                  <c:v>0.58333333333333337</c:v>
                </c:pt>
                <c:pt idx="41">
                  <c:v>0.78541666666666254</c:v>
                </c:pt>
                <c:pt idx="42">
                  <c:v>0.66666666666666663</c:v>
                </c:pt>
                <c:pt idx="43">
                  <c:v>0.54861111111111105</c:v>
                </c:pt>
                <c:pt idx="44">
                  <c:v>0.63541666666666652</c:v>
                </c:pt>
                <c:pt idx="45">
                  <c:v>0.56944444444444464</c:v>
                </c:pt>
                <c:pt idx="46" formatCode="h:mm">
                  <c:v>0.58333333333333337</c:v>
                </c:pt>
                <c:pt idx="47">
                  <c:v>0.63541666666666652</c:v>
                </c:pt>
                <c:pt idx="48">
                  <c:v>0.6145833333333337</c:v>
                </c:pt>
                <c:pt idx="49">
                  <c:v>0.64583333333333826</c:v>
                </c:pt>
              </c:numCache>
            </c:numRef>
          </c:yVal>
        </c:ser>
        <c:axId val="56528256"/>
        <c:axId val="56128640"/>
      </c:scatterChart>
      <c:valAx>
        <c:axId val="56528256"/>
        <c:scaling>
          <c:orientation val="minMax"/>
        </c:scaling>
        <c:delete val="1"/>
        <c:axPos val="b"/>
        <c:majorGridlines/>
        <c:minorGridlines/>
        <c:tickLblPos val="none"/>
        <c:crossAx val="56128640"/>
        <c:crosses val="autoZero"/>
        <c:crossBetween val="midCat"/>
      </c:valAx>
      <c:valAx>
        <c:axId val="56128640"/>
        <c:scaling>
          <c:orientation val="minMax"/>
        </c:scaling>
        <c:axPos val="l"/>
        <c:majorGridlines/>
        <c:minorGridlines/>
        <c:numFmt formatCode="[$-409]h:mm\ AM/PM;@" sourceLinked="1"/>
        <c:tickLblPos val="nextTo"/>
        <c:txPr>
          <a:bodyPr/>
          <a:lstStyle/>
          <a:p>
            <a:pPr>
              <a:defRPr sz="1600" b="1">
                <a:latin typeface="+mj-lt"/>
              </a:defRPr>
            </a:pPr>
            <a:endParaRPr lang="en-US"/>
          </a:p>
        </c:txPr>
        <c:crossAx val="56528256"/>
        <c:crosses val="autoZero"/>
        <c:crossBetween val="midCat"/>
      </c:valAx>
    </c:plotArea>
    <c:plotVisOnly val="1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6"/>
  <c:chart>
    <c:title>
      <c:tx>
        <c:rich>
          <a:bodyPr/>
          <a:lstStyle/>
          <a:p>
            <a:pPr>
              <a:defRPr sz="2000">
                <a:latin typeface="Baskerville Old Face" pitchFamily="18" charset="0"/>
              </a:defRPr>
            </a:pPr>
            <a:r>
              <a:rPr lang="en-US" sz="2000" u="sng">
                <a:latin typeface="Baskerville Old Face" pitchFamily="18" charset="0"/>
              </a:rPr>
              <a:t>% SHARE OF REASONS FOR DELAY IN DISPATCHING DISCHARGE MEDICINES TO WARDS</a:t>
            </a: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0.51770124491319802"/>
          <c:y val="0.17407657657657657"/>
          <c:w val="0.48229875508680681"/>
          <c:h val="0.82592342342342895"/>
        </c:manualLayout>
      </c:layout>
      <c:bar3DChart>
        <c:barDir val="bar"/>
        <c:grouping val="clustered"/>
        <c:ser>
          <c:idx val="0"/>
          <c:order val="0"/>
          <c:tx>
            <c:strRef>
              <c:f>PHARMACY!$B$28</c:f>
              <c:strCache>
                <c:ptCount val="1"/>
                <c:pt idx="0">
                  <c:v>% SHARE OF REASONS FOR DELAY IN DISPATCHING DISCHARGE MEDICINES TO WARDS</c:v>
                </c:pt>
              </c:strCache>
            </c:strRef>
          </c:tx>
          <c:dLbls>
            <c:txPr>
              <a:bodyPr/>
              <a:lstStyle/>
              <a:p>
                <a:pPr>
                  <a:defRPr sz="2400" b="1" i="1"/>
                </a:pPr>
                <a:endParaRPr lang="en-US"/>
              </a:p>
            </c:txPr>
            <c:showVal val="1"/>
          </c:dLbls>
          <c:cat>
            <c:strRef>
              <c:f>PHARMACY!$A$29:$A$31</c:f>
              <c:strCache>
                <c:ptCount val="3"/>
                <c:pt idx="0">
                  <c:v>MULTIPLE PRESCRIPTIONS ARRIVING AT A SHORT TIME INTERVAL</c:v>
                </c:pt>
                <c:pt idx="1">
                  <c:v>SISTER BUSY IN WARD,THEREFORE DELAY IN RECEIVING DISCHARGE MEDICINES AT WARD</c:v>
                </c:pt>
                <c:pt idx="2">
                  <c:v>RETURN MEDICINES ALSO ALONGWITH ISSUING DISCHARGE MEDICINES</c:v>
                </c:pt>
              </c:strCache>
            </c:strRef>
          </c:cat>
          <c:val>
            <c:numRef>
              <c:f>PHARMACY!$B$29:$B$31</c:f>
              <c:numCache>
                <c:formatCode>0%</c:formatCode>
                <c:ptCount val="3"/>
                <c:pt idx="0">
                  <c:v>0.64000000000000423</c:v>
                </c:pt>
                <c:pt idx="1">
                  <c:v>0.32000000000000212</c:v>
                </c:pt>
                <c:pt idx="2">
                  <c:v>4.0000000000000022E-2</c:v>
                </c:pt>
              </c:numCache>
            </c:numRef>
          </c:val>
        </c:ser>
        <c:dLbls>
          <c:showVal val="1"/>
        </c:dLbls>
        <c:shape val="cone"/>
        <c:axId val="56157312"/>
        <c:axId val="56158848"/>
        <c:axId val="0"/>
      </c:bar3DChart>
      <c:catAx>
        <c:axId val="56157312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2000" b="1" i="0">
                <a:latin typeface="Arial Narrow" pitchFamily="34" charset="0"/>
              </a:defRPr>
            </a:pPr>
            <a:endParaRPr lang="en-US"/>
          </a:p>
        </c:txPr>
        <c:crossAx val="56158848"/>
        <c:crosses val="autoZero"/>
        <c:auto val="1"/>
        <c:lblAlgn val="ctr"/>
        <c:lblOffset val="100"/>
      </c:catAx>
      <c:valAx>
        <c:axId val="56158848"/>
        <c:scaling>
          <c:orientation val="minMax"/>
        </c:scaling>
        <c:delete val="1"/>
        <c:axPos val="b"/>
        <c:numFmt formatCode="0%" sourceLinked="1"/>
        <c:tickLblPos val="none"/>
        <c:crossAx val="56157312"/>
        <c:crosses val="autoZero"/>
        <c:crossBetween val="between"/>
      </c:valAx>
    </c:plotArea>
    <c:plotVisOnly val="1"/>
  </c:chart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hart>
    <c:autoTitleDeleted val="1"/>
    <c:view3D>
      <c:rotX val="75"/>
      <c:perspective val="30"/>
    </c:view3D>
    <c:plotArea>
      <c:layout>
        <c:manualLayout>
          <c:layoutTarget val="inner"/>
          <c:xMode val="edge"/>
          <c:yMode val="edge"/>
          <c:x val="1.9300644237652206E-2"/>
          <c:y val="6.7618559666343073E-2"/>
          <c:w val="0.98069935576234757"/>
          <c:h val="0.83442059468593821"/>
        </c:manualLayout>
      </c:layout>
      <c:pie3DChart>
        <c:varyColors val="1"/>
        <c:ser>
          <c:idx val="0"/>
          <c:order val="0"/>
          <c:explosion val="25"/>
          <c:dPt>
            <c:idx val="1"/>
            <c:explosion val="0"/>
          </c:dPt>
          <c:dLbls>
            <c:dLbl>
              <c:idx val="1"/>
              <c:layout>
                <c:manualLayout>
                  <c:x val="-0.22848699594368888"/>
                  <c:y val="0.14533905276765779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/>
                      <a:t>PLANNED CASES
25%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0.21552469577666444"/>
                  <c:y val="-0.23991432320959891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U</a:t>
                    </a:r>
                    <a:r>
                      <a:rPr lang="en-US" sz="1100" dirty="0" smtClean="0"/>
                      <a:t>NPLANNED </a:t>
                    </a:r>
                    <a:r>
                      <a:rPr lang="en-US" sz="1100" dirty="0"/>
                      <a:t>CASES
75%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1200" b="1" u="none">
                    <a:latin typeface="+mj-lt"/>
                  </a:defRPr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Sheet2!$A$240:$A$242</c:f>
              <c:strCache>
                <c:ptCount val="3"/>
                <c:pt idx="0">
                  <c:v>TOTAL(150)</c:v>
                </c:pt>
                <c:pt idx="1">
                  <c:v>PLANNED CASES</c:v>
                </c:pt>
                <c:pt idx="2">
                  <c:v>UNPLANNED CASES</c:v>
                </c:pt>
              </c:strCache>
            </c:strRef>
          </c:cat>
          <c:val>
            <c:numRef>
              <c:f>Sheet2!$B$240:$B$242</c:f>
              <c:numCache>
                <c:formatCode>General</c:formatCode>
                <c:ptCount val="3"/>
                <c:pt idx="1">
                  <c:v>38</c:v>
                </c:pt>
                <c:pt idx="2">
                  <c:v>112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 sz="2000"/>
            </a:pPr>
            <a:r>
              <a:rPr lang="en-US" sz="2000" dirty="0" smtClean="0"/>
              <a:t>CONTROL</a:t>
            </a:r>
            <a:endParaRPr lang="en-US" sz="2000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1.8055399325084365E-2"/>
          <c:y val="0.14078327709036434"/>
          <c:w val="0.98194451986605058"/>
          <c:h val="0.78876115485564258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0.15916666666666671"/>
                  <c:y val="2.8640607424072161E-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0.17799107142857143"/>
                  <c:y val="-6.7665541807274091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/>
                      <a:t>U</a:t>
                    </a:r>
                    <a:r>
                      <a:rPr lang="en-US" sz="1100" dirty="0"/>
                      <a:t>NPLANNED
59%</a:t>
                    </a:r>
                    <a:endParaRPr lang="en-US" sz="600" dirty="0"/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1400" b="1">
                    <a:latin typeface="Arial Narrow" pitchFamily="34" charset="0"/>
                  </a:defRPr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ANALYSIS!$A$2:$A$3</c:f>
              <c:strCache>
                <c:ptCount val="2"/>
                <c:pt idx="0">
                  <c:v>PLANNED</c:v>
                </c:pt>
                <c:pt idx="1">
                  <c:v>UNPLANNED</c:v>
                </c:pt>
              </c:strCache>
            </c:strRef>
          </c:cat>
          <c:val>
            <c:numRef>
              <c:f>ANALYSIS!$B$2:$B$3</c:f>
              <c:numCache>
                <c:formatCode>General</c:formatCode>
                <c:ptCount val="2"/>
                <c:pt idx="0">
                  <c:v>21</c:v>
                </c:pt>
                <c:pt idx="1">
                  <c:v>30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00">
                <a:latin typeface="Arial Rounded MT Bold" pitchFamily="34" charset="0"/>
              </a:defRPr>
            </a:pPr>
            <a:r>
              <a:rPr lang="en-US" sz="2000">
                <a:latin typeface="Arial Rounded MT Bold" pitchFamily="34" charset="0"/>
              </a:rPr>
              <a:t>COPY OF PROVISIONAL BILL GIVEN TO PATIENT WITHOUT ASKING FOR IT</a:t>
            </a:r>
          </a:p>
        </c:rich>
      </c:tx>
      <c:layout>
        <c:manualLayout>
          <c:xMode val="edge"/>
          <c:yMode val="edge"/>
          <c:x val="0.14766807109637647"/>
          <c:y val="3.9473684210526355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0635964912280695"/>
          <c:y val="0.26286313717364362"/>
          <c:w val="0.79605263157894735"/>
          <c:h val="0.6575851291614867"/>
        </c:manualLayout>
      </c:layout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0.2362832113091127"/>
                  <c:y val="-7.926336510567758E-2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0.20228150757471108"/>
                  <c:y val="-8.086959524796275E-2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2800" b="1"/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ANALYSIS!$A$34:$A$36</c:f>
              <c:strCache>
                <c:ptCount val="3"/>
                <c:pt idx="0">
                  <c:v>COPY OF PROVISIONAL BILL GIVEN TO PATIENT WITHOUT ASKING FOR IT</c:v>
                </c:pt>
                <c:pt idx="1">
                  <c:v>YES</c:v>
                </c:pt>
                <c:pt idx="2">
                  <c:v>NO</c:v>
                </c:pt>
              </c:strCache>
            </c:strRef>
          </c:cat>
          <c:val>
            <c:numRef>
              <c:f>ANALYSIS!$B$34:$B$36</c:f>
              <c:numCache>
                <c:formatCode>General</c:formatCode>
                <c:ptCount val="3"/>
                <c:pt idx="1">
                  <c:v>75</c:v>
                </c:pt>
                <c:pt idx="2">
                  <c:v>75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2"/>
  <c:chart>
    <c:title>
      <c:tx>
        <c:rich>
          <a:bodyPr/>
          <a:lstStyle/>
          <a:p>
            <a:pPr>
              <a:defRPr sz="2000">
                <a:latin typeface="Arial Rounded MT Bold" pitchFamily="34" charset="0"/>
              </a:defRPr>
            </a:pPr>
            <a:r>
              <a:rPr lang="en-US" sz="2000">
                <a:latin typeface="Arial Rounded MT Bold" pitchFamily="34" charset="0"/>
              </a:rPr>
              <a:t>CALL FROM BILLING TO PATIENT REGARDING BILL SETTLEMENT</a:t>
            </a:r>
          </a:p>
        </c:rich>
      </c:tx>
      <c:layout>
        <c:manualLayout>
          <c:xMode val="edge"/>
          <c:yMode val="edge"/>
          <c:x val="0.11651785714285688"/>
          <c:y val="2.6666666666666672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7.886904761904763E-2"/>
          <c:y val="0.24109011373578304"/>
          <c:w val="0.84077380952381209"/>
          <c:h val="0.69246421697287863"/>
        </c:manualLayout>
      </c:layout>
      <c:pie3DChart>
        <c:varyColors val="1"/>
        <c:ser>
          <c:idx val="0"/>
          <c:order val="0"/>
          <c:tx>
            <c:strRef>
              <c:f>ANALYSIS!$B$13</c:f>
              <c:strCache>
                <c:ptCount val="1"/>
                <c:pt idx="0">
                  <c:v>COUNT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7496864207763627"/>
                  <c:y val="4.8714308438717893E-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0.21051333057052277"/>
                  <c:y val="-0.11496778811739435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ANALYSIS!$A$14:$A$15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ANALYSIS!$B$14:$B$15</c:f>
              <c:numCache>
                <c:formatCode>General</c:formatCode>
                <c:ptCount val="2"/>
                <c:pt idx="0">
                  <c:v>73</c:v>
                </c:pt>
                <c:pt idx="1">
                  <c:v>77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2000"/>
      </a:pPr>
      <a:endParaRPr lang="en-US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00">
                <a:latin typeface="Arial Rounded MT Bold" pitchFamily="34" charset="0"/>
              </a:defRPr>
            </a:pPr>
            <a:r>
              <a:rPr lang="en-US" sz="2000">
                <a:latin typeface="Arial Rounded MT Bold" pitchFamily="34" charset="0"/>
              </a:rPr>
              <a:t>REINFORCEMENT FOR PHYSICAL DISCHARGE</a:t>
            </a:r>
          </a:p>
        </c:rich>
      </c:tx>
      <c:layout/>
    </c:title>
    <c:plotArea>
      <c:layout/>
      <c:pie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0.13782883225123174"/>
                  <c:y val="-2.3097287839020163E-2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8.6254777363355892E-2"/>
                  <c:y val="-0.18093333333333386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0.13296685776120123"/>
                  <c:y val="0.15726176727909036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ANALYSIS!$K$34:$K$37</c:f>
              <c:strCache>
                <c:ptCount val="4"/>
                <c:pt idx="0">
                  <c:v>REINFORCEMENT FOR PHYSICAL DISCHARGE</c:v>
                </c:pt>
                <c:pt idx="1">
                  <c:v>YES</c:v>
                </c:pt>
                <c:pt idx="2">
                  <c:v>NO</c:v>
                </c:pt>
                <c:pt idx="3">
                  <c:v>NO NEED</c:v>
                </c:pt>
              </c:strCache>
            </c:strRef>
          </c:cat>
          <c:val>
            <c:numRef>
              <c:f>ANALYSIS!$L$34:$L$37</c:f>
              <c:numCache>
                <c:formatCode>General</c:formatCode>
                <c:ptCount val="4"/>
                <c:pt idx="1">
                  <c:v>72</c:v>
                </c:pt>
                <c:pt idx="2">
                  <c:v>35</c:v>
                </c:pt>
                <c:pt idx="3">
                  <c:v>43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2000" b="1">
          <a:latin typeface="+mj-lt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tx>
        <c:rich>
          <a:bodyPr/>
          <a:lstStyle/>
          <a:p>
            <a:pPr>
              <a:defRPr sz="2800" u="sng"/>
            </a:pPr>
            <a:r>
              <a:rPr lang="en-US" sz="2800" u="sng" dirty="0">
                <a:latin typeface="Arial Rounded MT Bold" pitchFamily="34" charset="0"/>
              </a:rPr>
              <a:t>%</a:t>
            </a:r>
            <a:r>
              <a:rPr lang="en-US" sz="2800" u="sng" baseline="0" dirty="0">
                <a:latin typeface="Arial Rounded MT Bold" pitchFamily="34" charset="0"/>
              </a:rPr>
              <a:t> OF CASH &amp; CREDIT CASES</a:t>
            </a:r>
            <a:endParaRPr lang="en-US" sz="2800" u="sng" dirty="0">
              <a:latin typeface="Arial Rounded MT Bold" pitchFamily="34" charset="0"/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0.18041779799076949"/>
          <c:y val="0.23321000970769176"/>
          <c:w val="0.65578909856095935"/>
          <c:h val="0.57390770503002198"/>
        </c:manualLayout>
      </c:layout>
      <c:barChart>
        <c:barDir val="col"/>
        <c:grouping val="clustered"/>
        <c:ser>
          <c:idx val="0"/>
          <c:order val="0"/>
          <c:tx>
            <c:strRef>
              <c:f>Sheet2!$A$225</c:f>
              <c:strCache>
                <c:ptCount val="1"/>
                <c:pt idx="0">
                  <c:v>CASH</c:v>
                </c:pt>
              </c:strCache>
            </c:strRef>
          </c:tx>
          <c:dLbls>
            <c:txPr>
              <a:bodyPr/>
              <a:lstStyle/>
              <a:p>
                <a:pPr>
                  <a:defRPr sz="2800" b="1">
                    <a:latin typeface="+mj-lt"/>
                  </a:defRPr>
                </a:pPr>
                <a:endParaRPr lang="en-US"/>
              </a:p>
            </c:txPr>
            <c:showVal val="1"/>
          </c:dLbls>
          <c:cat>
            <c:strRef>
              <c:f>Sheet2!$B$224:$C$224</c:f>
              <c:strCache>
                <c:ptCount val="2"/>
                <c:pt idx="0">
                  <c:v>PLANNED DISCHARGES</c:v>
                </c:pt>
                <c:pt idx="1">
                  <c:v>UNPLANNED DISCHARGES</c:v>
                </c:pt>
              </c:strCache>
            </c:strRef>
          </c:cat>
          <c:val>
            <c:numRef>
              <c:f>Sheet2!$B$225:$C$225</c:f>
              <c:numCache>
                <c:formatCode>0%</c:formatCode>
                <c:ptCount val="2"/>
                <c:pt idx="0">
                  <c:v>0.76000000000000445</c:v>
                </c:pt>
                <c:pt idx="1">
                  <c:v>0.83000000000000063</c:v>
                </c:pt>
              </c:numCache>
            </c:numRef>
          </c:val>
        </c:ser>
        <c:ser>
          <c:idx val="1"/>
          <c:order val="1"/>
          <c:tx>
            <c:strRef>
              <c:f>Sheet2!$A$226</c:f>
              <c:strCache>
                <c:ptCount val="1"/>
                <c:pt idx="0">
                  <c:v>CREDIT</c:v>
                </c:pt>
              </c:strCache>
            </c:strRef>
          </c:tx>
          <c:dLbls>
            <c:txPr>
              <a:bodyPr/>
              <a:lstStyle/>
              <a:p>
                <a:pPr>
                  <a:defRPr sz="3200" b="1">
                    <a:latin typeface="+mj-lt"/>
                  </a:defRPr>
                </a:pPr>
                <a:endParaRPr lang="en-US"/>
              </a:p>
            </c:txPr>
            <c:showVal val="1"/>
          </c:dLbls>
          <c:cat>
            <c:strRef>
              <c:f>Sheet2!$B$224:$C$224</c:f>
              <c:strCache>
                <c:ptCount val="2"/>
                <c:pt idx="0">
                  <c:v>PLANNED DISCHARGES</c:v>
                </c:pt>
                <c:pt idx="1">
                  <c:v>UNPLANNED DISCHARGES</c:v>
                </c:pt>
              </c:strCache>
            </c:strRef>
          </c:cat>
          <c:val>
            <c:numRef>
              <c:f>Sheet2!$B$226:$C$226</c:f>
              <c:numCache>
                <c:formatCode>0%</c:formatCode>
                <c:ptCount val="2"/>
                <c:pt idx="0">
                  <c:v>0.24000000000000021</c:v>
                </c:pt>
                <c:pt idx="1">
                  <c:v>0.17</c:v>
                </c:pt>
              </c:numCache>
            </c:numRef>
          </c:val>
        </c:ser>
        <c:dLbls>
          <c:showVal val="1"/>
        </c:dLbls>
        <c:gapWidth val="75"/>
        <c:axId val="55457664"/>
        <c:axId val="55459200"/>
      </c:barChart>
      <c:catAx>
        <c:axId val="5545766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800" b="1">
                <a:latin typeface="+mj-lt"/>
              </a:defRPr>
            </a:pPr>
            <a:endParaRPr lang="en-US"/>
          </a:p>
        </c:txPr>
        <c:crossAx val="55459200"/>
        <c:crosses val="autoZero"/>
        <c:auto val="1"/>
        <c:lblAlgn val="ctr"/>
        <c:lblOffset val="100"/>
      </c:catAx>
      <c:valAx>
        <c:axId val="55459200"/>
        <c:scaling>
          <c:orientation val="minMax"/>
        </c:scaling>
        <c:axPos val="l"/>
        <c:numFmt formatCode="0%" sourceLinked="1"/>
        <c:majorTickMark val="none"/>
        <c:tickLblPos val="nextTo"/>
        <c:txPr>
          <a:bodyPr/>
          <a:lstStyle/>
          <a:p>
            <a:pPr>
              <a:defRPr sz="1600" b="1">
                <a:latin typeface="+mj-lt"/>
              </a:defRPr>
            </a:pPr>
            <a:endParaRPr lang="en-US"/>
          </a:p>
        </c:txPr>
        <c:crossAx val="5545766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800" b="1" i="1" u="none">
              <a:latin typeface="+mj-lt"/>
            </a:defRPr>
          </a:pPr>
          <a:endParaRPr lang="en-US"/>
        </a:p>
      </c:txPr>
    </c:legend>
    <c:plotVisOnly val="1"/>
  </c:chart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2"/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CONTROL</a:t>
            </a:r>
            <a:r>
              <a:rPr lang="en-US" sz="1600" baseline="0" dirty="0" smtClean="0"/>
              <a:t> PHASE</a:t>
            </a:r>
            <a:endParaRPr lang="en-US" sz="1600" dirty="0"/>
          </a:p>
        </c:rich>
      </c:tx>
      <c:layout/>
    </c:title>
    <c:plotArea>
      <c:layout/>
      <c:scatterChart>
        <c:scatterStyle val="lineMarker"/>
        <c:ser>
          <c:idx val="0"/>
          <c:order val="0"/>
          <c:spPr>
            <a:ln w="66675">
              <a:noFill/>
            </a:ln>
          </c:spPr>
          <c:yVal>
            <c:numRef>
              <c:f>ANALYSIS!$A$64:$A$138</c:f>
              <c:numCache>
                <c:formatCode>[$-409]h:mm\ AM/PM;@</c:formatCode>
                <c:ptCount val="75"/>
                <c:pt idx="0">
                  <c:v>0.40625</c:v>
                </c:pt>
                <c:pt idx="1">
                  <c:v>0.42708333333333331</c:v>
                </c:pt>
                <c:pt idx="2">
                  <c:v>0.42708333333333331</c:v>
                </c:pt>
                <c:pt idx="3">
                  <c:v>0.42708333333333331</c:v>
                </c:pt>
                <c:pt idx="4">
                  <c:v>0.43750000000000072</c:v>
                </c:pt>
                <c:pt idx="5">
                  <c:v>0.35416666666666757</c:v>
                </c:pt>
                <c:pt idx="6">
                  <c:v>0.43055555555555558</c:v>
                </c:pt>
                <c:pt idx="7">
                  <c:v>0.39583333333333331</c:v>
                </c:pt>
                <c:pt idx="8">
                  <c:v>0.41666666666666757</c:v>
                </c:pt>
                <c:pt idx="9">
                  <c:v>0.43750000000000072</c:v>
                </c:pt>
                <c:pt idx="10">
                  <c:v>0.41666666666666757</c:v>
                </c:pt>
                <c:pt idx="11">
                  <c:v>0.40625</c:v>
                </c:pt>
                <c:pt idx="12">
                  <c:v>0.34722222222222232</c:v>
                </c:pt>
                <c:pt idx="13">
                  <c:v>0.43055555555555558</c:v>
                </c:pt>
                <c:pt idx="14">
                  <c:v>0.43750000000000072</c:v>
                </c:pt>
                <c:pt idx="15">
                  <c:v>0.43750000000000072</c:v>
                </c:pt>
                <c:pt idx="16">
                  <c:v>0.44444444444444442</c:v>
                </c:pt>
                <c:pt idx="17">
                  <c:v>0.46527777777777857</c:v>
                </c:pt>
                <c:pt idx="18">
                  <c:v>0.37500000000000072</c:v>
                </c:pt>
                <c:pt idx="19">
                  <c:v>0.39583333333333331</c:v>
                </c:pt>
                <c:pt idx="20">
                  <c:v>0.34027777777777857</c:v>
                </c:pt>
                <c:pt idx="21">
                  <c:v>0.35416666666666757</c:v>
                </c:pt>
                <c:pt idx="22">
                  <c:v>0.42708333333333331</c:v>
                </c:pt>
                <c:pt idx="23">
                  <c:v>0.35416666666666757</c:v>
                </c:pt>
                <c:pt idx="24">
                  <c:v>0.40625</c:v>
                </c:pt>
                <c:pt idx="25">
                  <c:v>0.42708333333333331</c:v>
                </c:pt>
                <c:pt idx="26">
                  <c:v>0.40625</c:v>
                </c:pt>
                <c:pt idx="27">
                  <c:v>0.40625</c:v>
                </c:pt>
                <c:pt idx="28">
                  <c:v>0.47916666666666757</c:v>
                </c:pt>
                <c:pt idx="29">
                  <c:v>0.47916666666666757</c:v>
                </c:pt>
                <c:pt idx="30">
                  <c:v>0.46180555555555558</c:v>
                </c:pt>
                <c:pt idx="31">
                  <c:v>0.46527777777777857</c:v>
                </c:pt>
                <c:pt idx="32">
                  <c:v>0.4513888888888905</c:v>
                </c:pt>
                <c:pt idx="33">
                  <c:v>0.44097222222222232</c:v>
                </c:pt>
                <c:pt idx="34">
                  <c:v>0.43055555555555558</c:v>
                </c:pt>
                <c:pt idx="35">
                  <c:v>0.41666666666666757</c:v>
                </c:pt>
                <c:pt idx="36">
                  <c:v>0.41666666666666757</c:v>
                </c:pt>
                <c:pt idx="37">
                  <c:v>0.35416666666666757</c:v>
                </c:pt>
                <c:pt idx="38">
                  <c:v>0.43750000000000072</c:v>
                </c:pt>
                <c:pt idx="39">
                  <c:v>0.46527777777777857</c:v>
                </c:pt>
                <c:pt idx="40">
                  <c:v>0.37500000000000072</c:v>
                </c:pt>
                <c:pt idx="41">
                  <c:v>0.38888888888889112</c:v>
                </c:pt>
                <c:pt idx="42">
                  <c:v>0.46875</c:v>
                </c:pt>
                <c:pt idx="43">
                  <c:v>0.46875</c:v>
                </c:pt>
                <c:pt idx="44">
                  <c:v>0.44444444444444442</c:v>
                </c:pt>
                <c:pt idx="45">
                  <c:v>0.46875</c:v>
                </c:pt>
                <c:pt idx="46">
                  <c:v>0.33333333333333331</c:v>
                </c:pt>
                <c:pt idx="47">
                  <c:v>0.34375</c:v>
                </c:pt>
                <c:pt idx="48">
                  <c:v>0.33333333333333331</c:v>
                </c:pt>
                <c:pt idx="49">
                  <c:v>0.44097222222222232</c:v>
                </c:pt>
                <c:pt idx="50">
                  <c:v>0.33333333333333331</c:v>
                </c:pt>
                <c:pt idx="51">
                  <c:v>0.42708333333333331</c:v>
                </c:pt>
                <c:pt idx="52">
                  <c:v>0.45833333333333326</c:v>
                </c:pt>
                <c:pt idx="53">
                  <c:v>0.44791666666666757</c:v>
                </c:pt>
                <c:pt idx="54">
                  <c:v>0.32638888888889112</c:v>
                </c:pt>
                <c:pt idx="55">
                  <c:v>0.31250000000000072</c:v>
                </c:pt>
                <c:pt idx="56">
                  <c:v>0.41666666666666757</c:v>
                </c:pt>
                <c:pt idx="57">
                  <c:v>0.4340277777777794</c:v>
                </c:pt>
                <c:pt idx="58">
                  <c:v>0.4340277777777794</c:v>
                </c:pt>
                <c:pt idx="59">
                  <c:v>0.31250000000000072</c:v>
                </c:pt>
                <c:pt idx="60">
                  <c:v>0.32291666666666829</c:v>
                </c:pt>
                <c:pt idx="61">
                  <c:v>0.33680555555555652</c:v>
                </c:pt>
                <c:pt idx="62">
                  <c:v>0.45833333333333326</c:v>
                </c:pt>
                <c:pt idx="63">
                  <c:v>0.44097222222222232</c:v>
                </c:pt>
                <c:pt idx="64">
                  <c:v>0.43750000000000072</c:v>
                </c:pt>
                <c:pt idx="65">
                  <c:v>0.42708333333333331</c:v>
                </c:pt>
                <c:pt idx="66">
                  <c:v>0.44444444444444442</c:v>
                </c:pt>
                <c:pt idx="67">
                  <c:v>0.42708333333333331</c:v>
                </c:pt>
                <c:pt idx="68">
                  <c:v>0.43055555555555558</c:v>
                </c:pt>
                <c:pt idx="69">
                  <c:v>0.44097222222222232</c:v>
                </c:pt>
                <c:pt idx="70">
                  <c:v>0.40277777777777857</c:v>
                </c:pt>
                <c:pt idx="71">
                  <c:v>0.4548611111111111</c:v>
                </c:pt>
                <c:pt idx="72">
                  <c:v>0.35763888888888967</c:v>
                </c:pt>
                <c:pt idx="73">
                  <c:v>0.31250000000000072</c:v>
                </c:pt>
                <c:pt idx="74">
                  <c:v>0.4236111111111111</c:v>
                </c:pt>
              </c:numCache>
            </c:numRef>
          </c:yVal>
        </c:ser>
        <c:axId val="56919552"/>
        <c:axId val="56921088"/>
      </c:scatterChart>
      <c:valAx>
        <c:axId val="56919552"/>
        <c:scaling>
          <c:orientation val="minMax"/>
        </c:scaling>
        <c:delete val="1"/>
        <c:axPos val="b"/>
        <c:majorGridlines/>
        <c:minorGridlines/>
        <c:tickLblPos val="none"/>
        <c:crossAx val="56921088"/>
        <c:crosses val="autoZero"/>
        <c:crossBetween val="midCat"/>
      </c:valAx>
      <c:valAx>
        <c:axId val="56921088"/>
        <c:scaling>
          <c:orientation val="minMax"/>
        </c:scaling>
        <c:axPos val="l"/>
        <c:majorGridlines/>
        <c:minorGridlines/>
        <c:numFmt formatCode="[$-409]h:mm\ AM/PM;@" sourceLinked="1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56919552"/>
        <c:crosses val="autoZero"/>
        <c:crossBetween val="midCat"/>
      </c:valAx>
    </c:plotArea>
    <c:plotVisOnly val="1"/>
  </c:chart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0971993793961179"/>
          <c:y val="5.1070458865055658E-2"/>
          <c:w val="0.65344963416816537"/>
          <c:h val="0.91745587836003262"/>
        </c:manualLayout>
      </c:layout>
      <c:lineChart>
        <c:grouping val="standard"/>
        <c:ser>
          <c:idx val="0"/>
          <c:order val="0"/>
          <c:tx>
            <c:strRef>
              <c:f>Sheet2!$A$484</c:f>
              <c:strCache>
                <c:ptCount val="1"/>
                <c:pt idx="0">
                  <c:v>DR DEWAN</c:v>
                </c:pt>
              </c:strCache>
            </c:strRef>
          </c:tx>
          <c:val>
            <c:numRef>
              <c:f>Sheet2!$A$485:$A$491</c:f>
              <c:numCache>
                <c:formatCode>[$-409]h:mm\ AM/PM;@</c:formatCode>
                <c:ptCount val="7"/>
                <c:pt idx="0">
                  <c:v>0.35416666666666874</c:v>
                </c:pt>
                <c:pt idx="1">
                  <c:v>0.35416666666666874</c:v>
                </c:pt>
                <c:pt idx="2">
                  <c:v>0.35416666666666874</c:v>
                </c:pt>
                <c:pt idx="3">
                  <c:v>0.33333333333333331</c:v>
                </c:pt>
                <c:pt idx="4">
                  <c:v>0.33680555555555763</c:v>
                </c:pt>
                <c:pt idx="5">
                  <c:v>0.39583333333333331</c:v>
                </c:pt>
                <c:pt idx="6">
                  <c:v>0.38888888888889378</c:v>
                </c:pt>
              </c:numCache>
            </c:numRef>
          </c:val>
        </c:ser>
        <c:ser>
          <c:idx val="1"/>
          <c:order val="1"/>
          <c:tx>
            <c:strRef>
              <c:f>Sheet2!$B$484</c:f>
              <c:strCache>
                <c:ptCount val="1"/>
                <c:pt idx="0">
                  <c:v>DR BHURANI </c:v>
                </c:pt>
              </c:strCache>
            </c:strRef>
          </c:tx>
          <c:val>
            <c:numRef>
              <c:f>Sheet2!$B$485:$B$491</c:f>
              <c:numCache>
                <c:formatCode>[$-409]h:mm\ AM/PM;@</c:formatCode>
                <c:ptCount val="7"/>
                <c:pt idx="0">
                  <c:v>0.47222222222222232</c:v>
                </c:pt>
                <c:pt idx="1">
                  <c:v>0.47569444444444442</c:v>
                </c:pt>
                <c:pt idx="2">
                  <c:v>0.42708333333333331</c:v>
                </c:pt>
                <c:pt idx="3">
                  <c:v>0.42013888888889067</c:v>
                </c:pt>
                <c:pt idx="4">
                  <c:v>0.46180555555555558</c:v>
                </c:pt>
                <c:pt idx="5">
                  <c:v>0.45833333333333326</c:v>
                </c:pt>
                <c:pt idx="6">
                  <c:v>0.46180555555555558</c:v>
                </c:pt>
              </c:numCache>
            </c:numRef>
          </c:val>
        </c:ser>
        <c:ser>
          <c:idx val="2"/>
          <c:order val="2"/>
          <c:tx>
            <c:strRef>
              <c:f>Sheet2!$C$484</c:f>
              <c:strCache>
                <c:ptCount val="1"/>
                <c:pt idx="0">
                  <c:v>DR DOVAL </c:v>
                </c:pt>
              </c:strCache>
            </c:strRef>
          </c:tx>
          <c:val>
            <c:numRef>
              <c:f>Sheet2!$C$485:$C$491</c:f>
              <c:numCache>
                <c:formatCode>[$-409]h:mm\ AM/PM;@</c:formatCode>
                <c:ptCount val="7"/>
                <c:pt idx="0">
                  <c:v>0.45833333333333326</c:v>
                </c:pt>
                <c:pt idx="1">
                  <c:v>0.45833333333333326</c:v>
                </c:pt>
                <c:pt idx="2">
                  <c:v>0.47222222222222232</c:v>
                </c:pt>
                <c:pt idx="3">
                  <c:v>0.4548611111111111</c:v>
                </c:pt>
                <c:pt idx="4">
                  <c:v>0.45833333333333326</c:v>
                </c:pt>
                <c:pt idx="5">
                  <c:v>0.46875</c:v>
                </c:pt>
                <c:pt idx="6">
                  <c:v>0.4513888888888925</c:v>
                </c:pt>
              </c:numCache>
            </c:numRef>
          </c:val>
        </c:ser>
        <c:ser>
          <c:idx val="3"/>
          <c:order val="3"/>
          <c:tx>
            <c:strRef>
              <c:f>Sheet2!$D$484</c:f>
              <c:strCache>
                <c:ptCount val="1"/>
                <c:pt idx="0">
                  <c:v>DR GAURI </c:v>
                </c:pt>
              </c:strCache>
            </c:strRef>
          </c:tx>
          <c:val>
            <c:numRef>
              <c:f>Sheet2!$D$485:$D$491</c:f>
              <c:numCache>
                <c:formatCode>[$-409]h:mm\ AM/PM;@</c:formatCode>
                <c:ptCount val="7"/>
                <c:pt idx="0">
                  <c:v>0.42708333333333331</c:v>
                </c:pt>
                <c:pt idx="1">
                  <c:v>0.47569444444444442</c:v>
                </c:pt>
                <c:pt idx="2">
                  <c:v>0.41666666666666874</c:v>
                </c:pt>
                <c:pt idx="3">
                  <c:v>0.41736111111111118</c:v>
                </c:pt>
                <c:pt idx="4">
                  <c:v>0.42013888888889067</c:v>
                </c:pt>
                <c:pt idx="5">
                  <c:v>0.42013888888889067</c:v>
                </c:pt>
                <c:pt idx="6">
                  <c:v>0.39583333333333331</c:v>
                </c:pt>
              </c:numCache>
            </c:numRef>
          </c:val>
        </c:ser>
        <c:ser>
          <c:idx val="4"/>
          <c:order val="4"/>
          <c:tx>
            <c:strRef>
              <c:f>Sheet2!$E$484</c:f>
              <c:strCache>
                <c:ptCount val="1"/>
                <c:pt idx="0">
                  <c:v>DR SWAROOPA </c:v>
                </c:pt>
              </c:strCache>
            </c:strRef>
          </c:tx>
          <c:val>
            <c:numRef>
              <c:f>Sheet2!$E$485:$E$491</c:f>
              <c:numCache>
                <c:formatCode>[$-409]h:mm\ AM/PM;@</c:formatCode>
                <c:ptCount val="7"/>
                <c:pt idx="0">
                  <c:v>0.37500000000000161</c:v>
                </c:pt>
                <c:pt idx="1">
                  <c:v>0.35416666666666874</c:v>
                </c:pt>
                <c:pt idx="2">
                  <c:v>0.38888888888889378</c:v>
                </c:pt>
                <c:pt idx="3">
                  <c:v>0.48263888888889067</c:v>
                </c:pt>
                <c:pt idx="4">
                  <c:v>0.36805555555555558</c:v>
                </c:pt>
                <c:pt idx="5">
                  <c:v>0.33680555555555763</c:v>
                </c:pt>
              </c:numCache>
            </c:numRef>
          </c:val>
        </c:ser>
        <c:ser>
          <c:idx val="5"/>
          <c:order val="5"/>
          <c:tx>
            <c:strRef>
              <c:f>Sheet2!$F$484</c:f>
              <c:strCache>
                <c:ptCount val="1"/>
                <c:pt idx="0">
                  <c:v>DR  RAWAL</c:v>
                </c:pt>
              </c:strCache>
            </c:strRef>
          </c:tx>
          <c:val>
            <c:numRef>
              <c:f>Sheet2!$F$485:$F$491</c:f>
              <c:numCache>
                <c:formatCode>[$-409]h:mm\ AM/PM;@</c:formatCode>
                <c:ptCount val="7"/>
                <c:pt idx="0">
                  <c:v>0.40625</c:v>
                </c:pt>
                <c:pt idx="1">
                  <c:v>0.37500000000000161</c:v>
                </c:pt>
                <c:pt idx="2">
                  <c:v>0.43055555555555558</c:v>
                </c:pt>
                <c:pt idx="3">
                  <c:v>0.36805555555555558</c:v>
                </c:pt>
                <c:pt idx="4">
                  <c:v>0.40277777777777957</c:v>
                </c:pt>
                <c:pt idx="5">
                  <c:v>0.39583333333333331</c:v>
                </c:pt>
                <c:pt idx="6">
                  <c:v>0.33333333333333331</c:v>
                </c:pt>
              </c:numCache>
            </c:numRef>
          </c:val>
        </c:ser>
        <c:ser>
          <c:idx val="6"/>
          <c:order val="6"/>
          <c:tx>
            <c:strRef>
              <c:f>Sheet2!$G$484</c:f>
              <c:strCache>
                <c:ptCount val="1"/>
                <c:pt idx="0">
                  <c:v>DR S K GUPTA</c:v>
                </c:pt>
              </c:strCache>
            </c:strRef>
          </c:tx>
          <c:val>
            <c:numRef>
              <c:f>Sheet2!$G$485:$G$491</c:f>
              <c:numCache>
                <c:formatCode>[$-409]h:mm\ AM/PM;@</c:formatCode>
                <c:ptCount val="7"/>
                <c:pt idx="0">
                  <c:v>0.48263888888889067</c:v>
                </c:pt>
                <c:pt idx="1">
                  <c:v>0.46875</c:v>
                </c:pt>
                <c:pt idx="2">
                  <c:v>0.5</c:v>
                </c:pt>
                <c:pt idx="3">
                  <c:v>0.43750000000000161</c:v>
                </c:pt>
                <c:pt idx="4">
                  <c:v>0.47916666666666874</c:v>
                </c:pt>
                <c:pt idx="5">
                  <c:v>0.46250000000000002</c:v>
                </c:pt>
                <c:pt idx="6">
                  <c:v>0.48263888888889067</c:v>
                </c:pt>
              </c:numCache>
            </c:numRef>
          </c:val>
        </c:ser>
        <c:marker val="1"/>
        <c:axId val="57000320"/>
        <c:axId val="57001856"/>
      </c:lineChart>
      <c:catAx>
        <c:axId val="57000320"/>
        <c:scaling>
          <c:orientation val="minMax"/>
        </c:scaling>
        <c:delete val="1"/>
        <c:axPos val="b"/>
        <c:tickLblPos val="none"/>
        <c:crossAx val="57001856"/>
        <c:crosses val="autoZero"/>
        <c:auto val="1"/>
        <c:lblAlgn val="ctr"/>
        <c:lblOffset val="100"/>
      </c:catAx>
      <c:valAx>
        <c:axId val="57001856"/>
        <c:scaling>
          <c:orientation val="minMax"/>
        </c:scaling>
        <c:axPos val="l"/>
        <c:majorGridlines/>
        <c:numFmt formatCode="[$-409]h:mm\ AM/PM;@" sourceLinked="1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57000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249717168974554"/>
          <c:y val="0.4996502802014634"/>
          <c:w val="0.18637229613539819"/>
          <c:h val="0.48614261899694988"/>
        </c:manualLayout>
      </c:layout>
      <c:txPr>
        <a:bodyPr/>
        <a:lstStyle/>
        <a:p>
          <a:pPr>
            <a:defRPr sz="900"/>
          </a:pPr>
          <a:endParaRPr lang="en-US"/>
        </a:p>
      </c:txPr>
    </c:legend>
    <c:plotVisOnly val="1"/>
  </c:chart>
  <c:txPr>
    <a:bodyPr/>
    <a:lstStyle/>
    <a:p>
      <a:pPr>
        <a:defRPr sz="1800" b="1"/>
      </a:pPr>
      <a:endParaRPr lang="en-US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1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25038737345331835"/>
          <c:y val="1.0297597415707661E-2"/>
          <c:w val="0.73165588676415716"/>
          <c:h val="0.9755037351100343"/>
        </c:manualLayout>
      </c:layout>
      <c:bar3DChart>
        <c:barDir val="bar"/>
        <c:grouping val="stacked"/>
        <c:ser>
          <c:idx val="0"/>
          <c:order val="0"/>
          <c:tx>
            <c:strRef>
              <c:f>Sheet2!$A$155</c:f>
              <c:strCache>
                <c:ptCount val="1"/>
                <c:pt idx="0">
                  <c:v>% OF CASH PATIENTS DISCHARGED IN FOLLOWING TIME SLOTS</c:v>
                </c:pt>
              </c:strCache>
            </c:strRef>
          </c:tx>
          <c:dLbls>
            <c:dLbl>
              <c:idx val="0"/>
              <c:layout>
                <c:manualLayout>
                  <c:x val="5.6547619047619083E-2"/>
                  <c:y val="-1.7156862745098041E-2"/>
                </c:manualLayout>
              </c:layout>
              <c:showVal val="1"/>
            </c:dLbl>
            <c:dLbl>
              <c:idx val="1"/>
              <c:layout>
                <c:manualLayout>
                  <c:x val="0.11011904761904717"/>
                  <c:y val="-9.8039215686273728E-3"/>
                </c:manualLayout>
              </c:layout>
              <c:showVal val="1"/>
            </c:dLbl>
            <c:dLbl>
              <c:idx val="2"/>
              <c:layout>
                <c:manualLayout>
                  <c:x val="0.24107142857142952"/>
                  <c:y val="-1.4705882352941176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>
                    <a:latin typeface="+mj-lt"/>
                  </a:defRPr>
                </a:pPr>
                <a:endParaRPr lang="en-US"/>
              </a:p>
            </c:txPr>
            <c:showVal val="1"/>
          </c:dLbls>
          <c:cat>
            <c:strRef>
              <c:f>Sheet2!$B$154:$G$154</c:f>
              <c:strCache>
                <c:ptCount val="6"/>
                <c:pt idx="0">
                  <c:v>0-2Hrs</c:v>
                </c:pt>
                <c:pt idx="1">
                  <c:v>2-3Hrs</c:v>
                </c:pt>
                <c:pt idx="2">
                  <c:v>3-4Hrs</c:v>
                </c:pt>
                <c:pt idx="3">
                  <c:v>4-5Hrs</c:v>
                </c:pt>
                <c:pt idx="4">
                  <c:v>5-6Hrs</c:v>
                </c:pt>
                <c:pt idx="5">
                  <c:v>&gt;6Hrs</c:v>
                </c:pt>
              </c:strCache>
            </c:strRef>
          </c:cat>
          <c:val>
            <c:numRef>
              <c:f>Sheet2!$B$155:$G$155</c:f>
              <c:numCache>
                <c:formatCode>0%</c:formatCode>
                <c:ptCount val="6"/>
                <c:pt idx="0">
                  <c:v>3.0000000000000002E-2</c:v>
                </c:pt>
                <c:pt idx="1">
                  <c:v>0.18000000000000024</c:v>
                </c:pt>
                <c:pt idx="2">
                  <c:v>0.29000000000000031</c:v>
                </c:pt>
                <c:pt idx="3">
                  <c:v>0.26</c:v>
                </c:pt>
                <c:pt idx="4">
                  <c:v>0.12000000000000002</c:v>
                </c:pt>
                <c:pt idx="5">
                  <c:v>0.13</c:v>
                </c:pt>
              </c:numCache>
            </c:numRef>
          </c:val>
        </c:ser>
        <c:dLbls>
          <c:showVal val="1"/>
        </c:dLbls>
        <c:gapWidth val="75"/>
        <c:shape val="cylinder"/>
        <c:axId val="57100544"/>
        <c:axId val="57106432"/>
        <c:axId val="0"/>
      </c:bar3DChart>
      <c:catAx>
        <c:axId val="57100544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400" b="1">
                <a:latin typeface="+mj-lt"/>
              </a:defRPr>
            </a:pPr>
            <a:endParaRPr lang="en-US"/>
          </a:p>
        </c:txPr>
        <c:crossAx val="57106432"/>
        <c:crosses val="autoZero"/>
        <c:auto val="1"/>
        <c:lblAlgn val="ctr"/>
        <c:lblOffset val="100"/>
      </c:catAx>
      <c:valAx>
        <c:axId val="57106432"/>
        <c:scaling>
          <c:orientation val="minMax"/>
        </c:scaling>
        <c:delete val="1"/>
        <c:axPos val="b"/>
        <c:numFmt formatCode="0%" sourceLinked="1"/>
        <c:majorTickMark val="none"/>
        <c:tickLblPos val="none"/>
        <c:crossAx val="5710054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2"/>
  <c:chart>
    <c:title>
      <c:tx>
        <c:rich>
          <a:bodyPr/>
          <a:lstStyle/>
          <a:p>
            <a:pPr>
              <a:defRPr/>
            </a:pPr>
            <a:r>
              <a:rPr lang="en-US"/>
              <a:t>CONTROL PHASE</a:t>
            </a: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0.19687436906925088"/>
          <c:y val="5.8006600277906578E-2"/>
          <c:w val="0.72671461740359777"/>
          <c:h val="0.91352053419793056"/>
        </c:manualLayout>
      </c:layout>
      <c:bar3DChart>
        <c:barDir val="bar"/>
        <c:grouping val="clustered"/>
        <c:ser>
          <c:idx val="0"/>
          <c:order val="0"/>
          <c:tx>
            <c:strRef>
              <c:f>ANALYSIS!$B$46</c:f>
              <c:strCache>
                <c:ptCount val="1"/>
                <c:pt idx="0">
                  <c:v>% OF PATIENTS DISCHARGED IN FOLLOWING TIME SLOTS</c:v>
                </c:pt>
              </c:strCache>
            </c:strRef>
          </c:tx>
          <c:dLbls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Val val="1"/>
          </c:dLbls>
          <c:cat>
            <c:strRef>
              <c:f>ANALYSIS!$A$47:$A$52</c:f>
              <c:strCache>
                <c:ptCount val="6"/>
                <c:pt idx="0">
                  <c:v>0-2 Hrs</c:v>
                </c:pt>
                <c:pt idx="1">
                  <c:v>2-3 Hrs</c:v>
                </c:pt>
                <c:pt idx="2">
                  <c:v>3-4 Hrs</c:v>
                </c:pt>
                <c:pt idx="3">
                  <c:v>4-5 Hrs</c:v>
                </c:pt>
                <c:pt idx="4">
                  <c:v>5-6 Hrs</c:v>
                </c:pt>
                <c:pt idx="5">
                  <c:v>&gt;6 Hrs</c:v>
                </c:pt>
              </c:strCache>
            </c:strRef>
          </c:cat>
          <c:val>
            <c:numRef>
              <c:f>ANALYSIS!$B$47:$B$52</c:f>
              <c:numCache>
                <c:formatCode>0%</c:formatCode>
                <c:ptCount val="6"/>
                <c:pt idx="0">
                  <c:v>6.0000000000000032E-2</c:v>
                </c:pt>
                <c:pt idx="1">
                  <c:v>0.17</c:v>
                </c:pt>
                <c:pt idx="2">
                  <c:v>0.34</c:v>
                </c:pt>
                <c:pt idx="3">
                  <c:v>0.25</c:v>
                </c:pt>
                <c:pt idx="4">
                  <c:v>0.13</c:v>
                </c:pt>
                <c:pt idx="5">
                  <c:v>0.05</c:v>
                </c:pt>
              </c:numCache>
            </c:numRef>
          </c:val>
        </c:ser>
        <c:dLbls>
          <c:showVal val="1"/>
        </c:dLbls>
        <c:gapWidth val="75"/>
        <c:shape val="box"/>
        <c:axId val="57048448"/>
        <c:axId val="57054336"/>
        <c:axId val="0"/>
      </c:bar3DChart>
      <c:catAx>
        <c:axId val="57048448"/>
        <c:scaling>
          <c:orientation val="minMax"/>
        </c:scaling>
        <c:axPos val="l"/>
        <c:majorTickMark val="none"/>
        <c:tickLblPos val="nextTo"/>
        <c:crossAx val="57054336"/>
        <c:crosses val="autoZero"/>
        <c:auto val="1"/>
        <c:lblAlgn val="ctr"/>
        <c:lblOffset val="100"/>
      </c:catAx>
      <c:valAx>
        <c:axId val="57054336"/>
        <c:scaling>
          <c:orientation val="minMax"/>
        </c:scaling>
        <c:delete val="1"/>
        <c:axPos val="b"/>
        <c:numFmt formatCode="0%" sourceLinked="1"/>
        <c:majorTickMark val="none"/>
        <c:tickLblPos val="none"/>
        <c:crossAx val="57048448"/>
        <c:crosses val="autoZero"/>
        <c:crossBetween val="between"/>
      </c:valAx>
    </c:plotArea>
    <c:plotVisOnly val="1"/>
  </c:chart>
  <c:txPr>
    <a:bodyPr/>
    <a:lstStyle/>
    <a:p>
      <a:pPr>
        <a:defRPr sz="1400" b="1">
          <a:latin typeface="+mj-lt"/>
        </a:defRPr>
      </a:pPr>
      <a:endParaRPr lang="en-US"/>
    </a:p>
  </c:txPr>
  <c:externalData r:id="rId1"/>
  <c:userShapes r:id="rId2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1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23807532313177834"/>
          <c:y val="4.8542701393095092E-2"/>
          <c:w val="0.74041425246372783"/>
          <c:h val="0.62765919644660206"/>
        </c:manualLayout>
      </c:layout>
      <c:bar3DChart>
        <c:barDir val="col"/>
        <c:grouping val="clustered"/>
        <c:ser>
          <c:idx val="0"/>
          <c:order val="0"/>
          <c:tx>
            <c:strRef>
              <c:f>Sheet2!$A$543</c:f>
              <c:strCache>
                <c:ptCount val="1"/>
                <c:pt idx="0">
                  <c:v>AVG TURN AROUND TIME OF SUB PROCESSES IN DISCHARGE FOR CASH PATIENTS (IN Hrs)</c:v>
                </c:pt>
              </c:strCache>
            </c:strRef>
          </c:tx>
          <c:dLbls>
            <c:dLbl>
              <c:idx val="0"/>
              <c:spPr/>
              <c:txPr>
                <a:bodyPr/>
                <a:lstStyle/>
                <a:p>
                  <a:pPr>
                    <a:defRPr sz="2000" b="1">
                      <a:latin typeface="+mj-lt"/>
                    </a:defRPr>
                  </a:pPr>
                  <a:endParaRPr lang="en-US"/>
                </a:p>
              </c:txPr>
            </c:dLbl>
            <c:txPr>
              <a:bodyPr/>
              <a:lstStyle/>
              <a:p>
                <a:pPr>
                  <a:defRPr sz="1800" b="1">
                    <a:latin typeface="+mj-lt"/>
                  </a:defRPr>
                </a:pPr>
                <a:endParaRPr lang="en-US"/>
              </a:p>
            </c:txPr>
            <c:showVal val="1"/>
          </c:dLbls>
          <c:cat>
            <c:strRef>
              <c:f>Sheet2!$B$542:$F$542</c:f>
              <c:strCache>
                <c:ptCount val="5"/>
                <c:pt idx="0">
                  <c:v>TOTAL AVG DISCHARGE TAT</c:v>
                </c:pt>
                <c:pt idx="1">
                  <c:v>TOTAL AVG SUMMARY TAT</c:v>
                </c:pt>
                <c:pt idx="2">
                  <c:v>TOTAL AVG BILLING TAT</c:v>
                </c:pt>
                <c:pt idx="3">
                  <c:v>TOTAT AVG BED VACCATION TAT</c:v>
                </c:pt>
                <c:pt idx="4">
                  <c:v>TOTAL AVG BED CLEANING TAT</c:v>
                </c:pt>
              </c:strCache>
            </c:strRef>
          </c:cat>
          <c:val>
            <c:numRef>
              <c:f>Sheet2!$B$543:$F$543</c:f>
              <c:numCache>
                <c:formatCode>h:mm</c:formatCode>
                <c:ptCount val="5"/>
                <c:pt idx="0">
                  <c:v>0.17777777777777778</c:v>
                </c:pt>
                <c:pt idx="1">
                  <c:v>7.6388888888888895E-2</c:v>
                </c:pt>
                <c:pt idx="2">
                  <c:v>5.0694444444444493E-2</c:v>
                </c:pt>
                <c:pt idx="3">
                  <c:v>3.7500000000000006E-2</c:v>
                </c:pt>
                <c:pt idx="4">
                  <c:v>1.4583333333333341E-2</c:v>
                </c:pt>
              </c:numCache>
            </c:numRef>
          </c:val>
        </c:ser>
        <c:dLbls>
          <c:showVal val="1"/>
        </c:dLbls>
        <c:gapWidth val="75"/>
        <c:shape val="cylinder"/>
        <c:axId val="57141120"/>
        <c:axId val="57142656"/>
        <c:axId val="0"/>
      </c:bar3DChart>
      <c:catAx>
        <c:axId val="5714112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050" b="1">
                <a:latin typeface="+mj-lt"/>
              </a:defRPr>
            </a:pPr>
            <a:endParaRPr lang="en-US"/>
          </a:p>
        </c:txPr>
        <c:crossAx val="57142656"/>
        <c:crosses val="autoZero"/>
        <c:auto val="1"/>
        <c:lblAlgn val="ctr"/>
        <c:lblOffset val="100"/>
      </c:catAx>
      <c:valAx>
        <c:axId val="57142656"/>
        <c:scaling>
          <c:orientation val="minMax"/>
        </c:scaling>
        <c:axPos val="l"/>
        <c:numFmt formatCode="h:mm" sourceLinked="1"/>
        <c:majorTickMark val="none"/>
        <c:tickLblPos val="nextTo"/>
        <c:txPr>
          <a:bodyPr/>
          <a:lstStyle/>
          <a:p>
            <a:pPr>
              <a:defRPr sz="1200" b="1">
                <a:latin typeface="+mj-lt"/>
              </a:defRPr>
            </a:pPr>
            <a:endParaRPr lang="en-US"/>
          </a:p>
        </c:txPr>
        <c:crossAx val="57141120"/>
        <c:crosses val="autoZero"/>
        <c:crossBetween val="between"/>
      </c:valAx>
    </c:plotArea>
    <c:plotVisOnly val="1"/>
  </c:chart>
  <c:txPr>
    <a:bodyPr/>
    <a:lstStyle/>
    <a:p>
      <a:pPr>
        <a:defRPr sz="1000"/>
      </a:pPr>
      <a:endParaRPr lang="en-US"/>
    </a:p>
  </c:txPr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6"/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CONTROL</a:t>
            </a:r>
            <a:r>
              <a:rPr lang="en-US" sz="1600" baseline="0" dirty="0" smtClean="0"/>
              <a:t> PHASE</a:t>
            </a:r>
            <a:endParaRPr lang="en-US" sz="1600" dirty="0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ANALYSIS!$C$85</c:f>
              <c:strCache>
                <c:ptCount val="1"/>
                <c:pt idx="0">
                  <c:v>AVG TURN AROUND TIME OF SUB PROCESSES IN DISCHARGE FOR CASH PATIENTS (IN Hrs)</c:v>
                </c:pt>
              </c:strCache>
            </c:strRef>
          </c:tx>
          <c:dLbls>
            <c:dLbl>
              <c:idx val="0"/>
              <c:spPr/>
              <c:txPr>
                <a:bodyPr/>
                <a:lstStyle/>
                <a:p>
                  <a:pPr>
                    <a:defRPr sz="1800">
                      <a:latin typeface="+mj-lt"/>
                    </a:defRPr>
                  </a:pPr>
                  <a:endParaRPr lang="en-US"/>
                </a:p>
              </c:txPr>
            </c:dLbl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Val val="1"/>
          </c:dLbls>
          <c:cat>
            <c:strRef>
              <c:f>ANALYSIS!$D$84:$H$84</c:f>
              <c:strCache>
                <c:ptCount val="5"/>
                <c:pt idx="0">
                  <c:v>TOTAL AVG DISCHARGE TAT</c:v>
                </c:pt>
                <c:pt idx="1">
                  <c:v>TOTAL AVG SUMMARY TAT</c:v>
                </c:pt>
                <c:pt idx="2">
                  <c:v>TOTAL AVG BILLING TAT</c:v>
                </c:pt>
                <c:pt idx="3">
                  <c:v>TOTAT AVG BED VACCATION TAT</c:v>
                </c:pt>
                <c:pt idx="4">
                  <c:v>TOTAL AVG BED CLEANING TAT</c:v>
                </c:pt>
              </c:strCache>
            </c:strRef>
          </c:cat>
          <c:val>
            <c:numRef>
              <c:f>ANALYSIS!$D$85:$H$85</c:f>
              <c:numCache>
                <c:formatCode>h:mm</c:formatCode>
                <c:ptCount val="5"/>
                <c:pt idx="0">
                  <c:v>0.16527777777777777</c:v>
                </c:pt>
                <c:pt idx="1">
                  <c:v>8.1250000000000003E-2</c:v>
                </c:pt>
                <c:pt idx="2">
                  <c:v>2.9861111111111189E-2</c:v>
                </c:pt>
                <c:pt idx="3">
                  <c:v>3.6805555555555612E-2</c:v>
                </c:pt>
                <c:pt idx="4">
                  <c:v>1.5972222222222224E-2</c:v>
                </c:pt>
              </c:numCache>
            </c:numRef>
          </c:val>
        </c:ser>
        <c:dLbls>
          <c:showVal val="1"/>
        </c:dLbls>
        <c:gapWidth val="75"/>
        <c:shape val="cylinder"/>
        <c:axId val="57232768"/>
        <c:axId val="57255040"/>
        <c:axId val="0"/>
      </c:bar3DChart>
      <c:catAx>
        <c:axId val="5723276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050">
                <a:latin typeface="+mj-lt"/>
              </a:defRPr>
            </a:pPr>
            <a:endParaRPr lang="en-US"/>
          </a:p>
        </c:txPr>
        <c:crossAx val="57255040"/>
        <c:crosses val="autoZero"/>
        <c:auto val="1"/>
        <c:lblAlgn val="ctr"/>
        <c:lblOffset val="100"/>
      </c:catAx>
      <c:valAx>
        <c:axId val="57255040"/>
        <c:scaling>
          <c:orientation val="minMax"/>
        </c:scaling>
        <c:axPos val="l"/>
        <c:numFmt formatCode="h:mm" sourceLinked="1"/>
        <c:majorTickMark val="none"/>
        <c:tickLblPos val="nextTo"/>
        <c:txPr>
          <a:bodyPr/>
          <a:lstStyle/>
          <a:p>
            <a:pPr>
              <a:defRPr sz="1200">
                <a:latin typeface="+mj-lt"/>
              </a:defRPr>
            </a:pPr>
            <a:endParaRPr lang="en-US"/>
          </a:p>
        </c:txPr>
        <c:crossAx val="57232768"/>
        <c:crosses val="autoZero"/>
        <c:crossBetween val="between"/>
      </c:valAx>
    </c:plotArea>
    <c:plotVisOnly val="1"/>
  </c:chart>
  <c:txPr>
    <a:bodyPr/>
    <a:lstStyle/>
    <a:p>
      <a:pPr>
        <a:defRPr sz="1000" b="1"/>
      </a:pPr>
      <a:endParaRPr lang="en-US"/>
    </a:p>
  </c:txPr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0"/>
  <c:chart>
    <c:autoTitleDeleted val="1"/>
    <c:plotArea>
      <c:layout>
        <c:manualLayout>
          <c:layoutTarget val="inner"/>
          <c:xMode val="edge"/>
          <c:yMode val="edge"/>
          <c:x val="0.3284951085659748"/>
          <c:y val="0.1219970561112297"/>
          <c:w val="0.54490646623717565"/>
          <c:h val="0.7158434418670635"/>
        </c:manualLayout>
      </c:layout>
      <c:barChart>
        <c:barDir val="bar"/>
        <c:grouping val="clustered"/>
        <c:ser>
          <c:idx val="0"/>
          <c:order val="0"/>
          <c:tx>
            <c:strRef>
              <c:f>ANALYSIS!$B$54</c:f>
              <c:strCache>
                <c:ptCount val="1"/>
                <c:pt idx="0">
                  <c:v>DISCHARGE TAT (IN Hrs)</c:v>
                </c:pt>
              </c:strCache>
            </c:strRef>
          </c:tx>
          <c:dLbls>
            <c:dLbl>
              <c:idx val="0"/>
              <c:layout>
                <c:manualLayout>
                  <c:x val="-0.3121212121212123"/>
                  <c:y val="-8.8888888888889531E-3"/>
                </c:manualLayout>
              </c:layout>
              <c:spPr/>
              <c:txPr>
                <a:bodyPr/>
                <a:lstStyle/>
                <a:p>
                  <a:pPr>
                    <a:defRPr sz="1800" b="0">
                      <a:latin typeface="Arial Black" pitchFamily="34" charset="0"/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>
                <c:manualLayout>
                  <c:x val="-0.36969696969697113"/>
                  <c:y val="-4.4444444444444904E-3"/>
                </c:manualLayout>
              </c:layout>
              <c:spPr/>
              <c:txPr>
                <a:bodyPr/>
                <a:lstStyle/>
                <a:p>
                  <a:pPr>
                    <a:defRPr sz="1800" b="0">
                      <a:latin typeface="Arial Black" pitchFamily="34" charset="0"/>
                    </a:defRPr>
                  </a:pPr>
                  <a:endParaRPr lang="en-US"/>
                </a:p>
              </c:txPr>
              <c:showVal val="1"/>
            </c:dLbl>
            <c:txPr>
              <a:bodyPr/>
              <a:lstStyle/>
              <a:p>
                <a:pPr>
                  <a:defRPr sz="1800" b="0"/>
                </a:pPr>
                <a:endParaRPr lang="en-US"/>
              </a:p>
            </c:txPr>
            <c:showVal val="1"/>
          </c:dLbls>
          <c:cat>
            <c:strRef>
              <c:f>ANALYSIS!$A$55:$A$56</c:f>
              <c:strCache>
                <c:ptCount val="2"/>
                <c:pt idx="0">
                  <c:v>SYSTEM DISCHARGE</c:v>
                </c:pt>
                <c:pt idx="1">
                  <c:v>PHYSICAL DISCHARGE</c:v>
                </c:pt>
              </c:strCache>
            </c:strRef>
          </c:cat>
          <c:val>
            <c:numRef>
              <c:f>ANALYSIS!$B$55:$B$56</c:f>
              <c:numCache>
                <c:formatCode>h:mm</c:formatCode>
                <c:ptCount val="2"/>
                <c:pt idx="0">
                  <c:v>0.13750000000000001</c:v>
                </c:pt>
                <c:pt idx="1">
                  <c:v>0.17777777777777778</c:v>
                </c:pt>
              </c:numCache>
            </c:numRef>
          </c:val>
        </c:ser>
        <c:dLbls>
          <c:showVal val="1"/>
        </c:dLbls>
        <c:gapWidth val="75"/>
        <c:axId val="57148160"/>
        <c:axId val="57149696"/>
      </c:barChart>
      <c:catAx>
        <c:axId val="57148160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57149696"/>
        <c:crosses val="autoZero"/>
        <c:auto val="1"/>
        <c:lblAlgn val="ctr"/>
        <c:lblOffset val="100"/>
      </c:catAx>
      <c:valAx>
        <c:axId val="57149696"/>
        <c:scaling>
          <c:orientation val="minMax"/>
        </c:scaling>
        <c:axPos val="b"/>
        <c:numFmt formatCode="h:mm" sourceLinked="1"/>
        <c:maj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57148160"/>
        <c:crosses val="autoZero"/>
        <c:crossBetween val="between"/>
      </c:valAx>
    </c:plotArea>
    <c:plotVisOnly val="1"/>
  </c:chart>
  <c:externalData r:id="rId1"/>
  <c:userShapes r:id="rId2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0"/>
  <c:chart>
    <c:title>
      <c:tx>
        <c:rich>
          <a:bodyPr/>
          <a:lstStyle/>
          <a:p>
            <a:pPr>
              <a:defRPr/>
            </a:pPr>
            <a:r>
              <a:rPr lang="en-US"/>
              <a:t>CONTROL PHASE</a:t>
            </a: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0.28324314006203705"/>
          <c:y val="1.5151515151515178E-2"/>
          <c:w val="0.62320949654020696"/>
          <c:h val="0.91546309552214944"/>
        </c:manualLayout>
      </c:layout>
      <c:bar3DChart>
        <c:barDir val="bar"/>
        <c:grouping val="clustered"/>
        <c:ser>
          <c:idx val="0"/>
          <c:order val="0"/>
          <c:tx>
            <c:strRef>
              <c:f>ANALYSIS!$C$100</c:f>
              <c:strCache>
                <c:ptCount val="1"/>
                <c:pt idx="0">
                  <c:v>TAT(IN Hrs)</c:v>
                </c:pt>
              </c:strCache>
            </c:strRef>
          </c:tx>
          <c:dLbls>
            <c:dLbl>
              <c:idx val="0"/>
              <c:layout>
                <c:manualLayout>
                  <c:x val="-0.22424242424242474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-0.24848484848484881"/>
                  <c:y val="-2.5252525252525255E-3"/>
                </c:manualLayout>
              </c:layout>
              <c:showVal val="1"/>
            </c:dLbl>
            <c:txPr>
              <a:bodyPr/>
              <a:lstStyle/>
              <a:p>
                <a:pPr>
                  <a:defRPr sz="2000">
                    <a:latin typeface="Arial Rounded MT Bold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ANALYSIS!$D$99:$E$99</c:f>
              <c:strCache>
                <c:ptCount val="2"/>
                <c:pt idx="0">
                  <c:v>SYSTEM DISCHARGE</c:v>
                </c:pt>
                <c:pt idx="1">
                  <c:v>PHYSICAL DISCHARGE</c:v>
                </c:pt>
              </c:strCache>
            </c:strRef>
          </c:cat>
          <c:val>
            <c:numRef>
              <c:f>ANALYSIS!$D$100:$E$100</c:f>
              <c:numCache>
                <c:formatCode>h:mm</c:formatCode>
                <c:ptCount val="2"/>
                <c:pt idx="0">
                  <c:v>0.12847222222222224</c:v>
                </c:pt>
                <c:pt idx="1">
                  <c:v>0.16527777777777777</c:v>
                </c:pt>
              </c:numCache>
            </c:numRef>
          </c:val>
        </c:ser>
        <c:dLbls>
          <c:showVal val="1"/>
        </c:dLbls>
        <c:gapWidth val="75"/>
        <c:shape val="box"/>
        <c:axId val="57203712"/>
        <c:axId val="56759040"/>
        <c:axId val="0"/>
      </c:bar3DChart>
      <c:catAx>
        <c:axId val="57203712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400">
                <a:latin typeface="+mn-lt"/>
              </a:defRPr>
            </a:pPr>
            <a:endParaRPr lang="en-US"/>
          </a:p>
        </c:txPr>
        <c:crossAx val="56759040"/>
        <c:crosses val="autoZero"/>
        <c:auto val="1"/>
        <c:lblAlgn val="ctr"/>
        <c:lblOffset val="100"/>
      </c:catAx>
      <c:valAx>
        <c:axId val="56759040"/>
        <c:scaling>
          <c:orientation val="minMax"/>
        </c:scaling>
        <c:axPos val="b"/>
        <c:numFmt formatCode="h:mm" sourceLinked="1"/>
        <c:majorTickMark val="none"/>
        <c:tickLblPos val="nextTo"/>
        <c:crossAx val="57203712"/>
        <c:crosses val="autoZero"/>
        <c:crossBetween val="between"/>
      </c:valAx>
    </c:plotArea>
    <c:plotVisOnly val="1"/>
  </c:chart>
  <c:txPr>
    <a:bodyPr/>
    <a:lstStyle/>
    <a:p>
      <a:pPr>
        <a:defRPr sz="1400" b="1">
          <a:latin typeface="+mj-lt"/>
        </a:defRPr>
      </a:pPr>
      <a:endParaRPr lang="en-US"/>
    </a:p>
  </c:txPr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3123683138745641"/>
          <c:y val="3.0245594300712421E-2"/>
          <c:w val="0.62419777807946464"/>
          <c:h val="0.88658899056536644"/>
        </c:manualLayout>
      </c:layout>
      <c:bar3DChart>
        <c:barDir val="bar"/>
        <c:grouping val="clustered"/>
        <c:ser>
          <c:idx val="0"/>
          <c:order val="0"/>
          <c:tx>
            <c:strRef>
              <c:f>'PARETO CHART-TOTAL'!$C$48</c:f>
              <c:strCache>
                <c:ptCount val="1"/>
                <c:pt idx="0">
                  <c:v>% DISTRIBUTION OF REASONS FOR DELAY IN DISCHARGE PROCESS</c:v>
                </c:pt>
              </c:strCache>
            </c:strRef>
          </c:tx>
          <c:dLbls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Val val="1"/>
          </c:dLbls>
          <c:cat>
            <c:strRef>
              <c:f>'PARETO CHART-TOTAL'!$B$49:$B$55</c:f>
              <c:strCache>
                <c:ptCount val="7"/>
                <c:pt idx="0">
                  <c:v>BILLING RELATED</c:v>
                </c:pt>
                <c:pt idx="1">
                  <c:v>HOUSEKEEPING RELATED</c:v>
                </c:pt>
                <c:pt idx="2">
                  <c:v>SUMMARY RELATED</c:v>
                </c:pt>
                <c:pt idx="3">
                  <c:v>REFFERAL DOCTOR CONSULTATION </c:v>
                </c:pt>
                <c:pt idx="4">
                  <c:v>IP PHARMACY RELATED</c:v>
                </c:pt>
                <c:pt idx="5">
                  <c:v>PROCEDURE CARRIED OUT</c:v>
                </c:pt>
                <c:pt idx="6">
                  <c:v>PATIENT RELATED</c:v>
                </c:pt>
              </c:strCache>
            </c:strRef>
          </c:cat>
          <c:val>
            <c:numRef>
              <c:f>'PARETO CHART-TOTAL'!$C$49:$C$55</c:f>
              <c:numCache>
                <c:formatCode>0%</c:formatCode>
                <c:ptCount val="7"/>
                <c:pt idx="0">
                  <c:v>6.0000000000000032E-2</c:v>
                </c:pt>
                <c:pt idx="1">
                  <c:v>7.0000000000000021E-2</c:v>
                </c:pt>
                <c:pt idx="2">
                  <c:v>9.0000000000000024E-2</c:v>
                </c:pt>
                <c:pt idx="3">
                  <c:v>0.11</c:v>
                </c:pt>
                <c:pt idx="4">
                  <c:v>0.16</c:v>
                </c:pt>
                <c:pt idx="5">
                  <c:v>0.22</c:v>
                </c:pt>
                <c:pt idx="6">
                  <c:v>0.29000000000000031</c:v>
                </c:pt>
              </c:numCache>
            </c:numRef>
          </c:val>
        </c:ser>
        <c:dLbls>
          <c:showVal val="1"/>
        </c:dLbls>
        <c:gapWidth val="75"/>
        <c:shape val="box"/>
        <c:axId val="56807424"/>
        <c:axId val="56808960"/>
        <c:axId val="0"/>
      </c:bar3DChart>
      <c:catAx>
        <c:axId val="56807424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56808960"/>
        <c:crosses val="autoZero"/>
        <c:auto val="1"/>
        <c:lblAlgn val="ctr"/>
        <c:lblOffset val="100"/>
      </c:catAx>
      <c:valAx>
        <c:axId val="56808960"/>
        <c:scaling>
          <c:orientation val="minMax"/>
        </c:scaling>
        <c:axPos val="b"/>
        <c:numFmt formatCode="0%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6807424"/>
        <c:crosses val="autoZero"/>
        <c:crossBetween val="between"/>
      </c:valAx>
    </c:plotArea>
    <c:plotVisOnly val="1"/>
  </c:chart>
  <c:txPr>
    <a:bodyPr/>
    <a:lstStyle/>
    <a:p>
      <a:pPr>
        <a:defRPr sz="1400" b="1"/>
      </a:pPr>
      <a:endParaRPr lang="en-US"/>
    </a:p>
  </c:txPr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1"/>
  <c:chart>
    <c:title>
      <c:tx>
        <c:rich>
          <a:bodyPr/>
          <a:lstStyle/>
          <a:p>
            <a:pPr>
              <a:defRPr/>
            </a:pPr>
            <a:r>
              <a:rPr lang="en-US"/>
              <a:t>CONTROL PHASE</a:t>
            </a: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0.41141907261592331"/>
          <c:y val="1.6032079323417967E-2"/>
          <c:w val="0.51211583221908785"/>
          <c:h val="0.90918188004277245"/>
        </c:manualLayout>
      </c:layout>
      <c:bar3DChart>
        <c:barDir val="bar"/>
        <c:grouping val="stacked"/>
        <c:ser>
          <c:idx val="0"/>
          <c:order val="0"/>
          <c:tx>
            <c:strRef>
              <c:f>ANALYSIS!$B$57</c:f>
              <c:strCache>
                <c:ptCount val="1"/>
                <c:pt idx="0">
                  <c:v>% DISTRIBUTION OF REASONS FOR DELAYED DISCHARGES</c:v>
                </c:pt>
              </c:strCache>
            </c:strRef>
          </c:tx>
          <c:dLbls>
            <c:dLbl>
              <c:idx val="0"/>
              <c:layout>
                <c:manualLayout>
                  <c:x val="8.1761006289308172E-2"/>
                  <c:y val="-1.8779527559055143E-2"/>
                </c:manualLayout>
              </c:layout>
              <c:showVal val="1"/>
            </c:dLbl>
            <c:dLbl>
              <c:idx val="1"/>
              <c:layout>
                <c:manualLayout>
                  <c:x val="0.12264150943396226"/>
                  <c:y val="-7.0422535211266913E-3"/>
                </c:manualLayout>
              </c:layout>
              <c:showVal val="1"/>
            </c:dLbl>
            <c:dLbl>
              <c:idx val="2"/>
              <c:layout>
                <c:manualLayout>
                  <c:x val="0.15723270440251574"/>
                  <c:y val="-9.3896713615023528E-3"/>
                </c:manualLayout>
              </c:layout>
              <c:showVal val="1"/>
            </c:dLbl>
            <c:dLbl>
              <c:idx val="3"/>
              <c:layout>
                <c:manualLayout>
                  <c:x val="0.22311320754717029"/>
                  <c:y val="-1.4084507042253521E-2"/>
                </c:manualLayout>
              </c:layout>
              <c:showVal val="1"/>
            </c:dLbl>
            <c:dLbl>
              <c:idx val="4"/>
              <c:layout>
                <c:manualLayout>
                  <c:x val="0.2452830188679252"/>
                  <c:y val="-2.3474178403755956E-3"/>
                </c:manualLayout>
              </c:layout>
              <c:showVal val="1"/>
            </c:dLbl>
            <c:dLbl>
              <c:idx val="5"/>
              <c:layout>
                <c:manualLayout>
                  <c:x val="0.24213836477987424"/>
                  <c:y val="-7.0422535211267763E-3"/>
                </c:manualLayout>
              </c:layout>
              <c:showVal val="1"/>
            </c:dLbl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Val val="1"/>
          </c:dLbls>
          <c:cat>
            <c:strRef>
              <c:f>ANALYSIS!$A$58:$A$63</c:f>
              <c:strCache>
                <c:ptCount val="6"/>
                <c:pt idx="0">
                  <c:v>LANGUAGE BARRIER</c:v>
                </c:pt>
                <c:pt idx="1">
                  <c:v>CONSULTATIONS/REFERRALS</c:v>
                </c:pt>
                <c:pt idx="2">
                  <c:v>IP PHARMACY RELATED</c:v>
                </c:pt>
                <c:pt idx="3">
                  <c:v>ONGOING PROCEDURE RELATED</c:v>
                </c:pt>
                <c:pt idx="4">
                  <c:v>SUMMARY PREPARED LATE</c:v>
                </c:pt>
                <c:pt idx="5">
                  <c:v>PATIENT RELATED</c:v>
                </c:pt>
              </c:strCache>
            </c:strRef>
          </c:cat>
          <c:val>
            <c:numRef>
              <c:f>ANALYSIS!$B$58:$B$63</c:f>
              <c:numCache>
                <c:formatCode>0%</c:formatCode>
                <c:ptCount val="6"/>
                <c:pt idx="0">
                  <c:v>1.0000000000000005E-2</c:v>
                </c:pt>
                <c:pt idx="1">
                  <c:v>8.0000000000000043E-2</c:v>
                </c:pt>
                <c:pt idx="2">
                  <c:v>0.12000000000000002</c:v>
                </c:pt>
                <c:pt idx="3">
                  <c:v>0.24000000000000021</c:v>
                </c:pt>
                <c:pt idx="4">
                  <c:v>0.27</c:v>
                </c:pt>
                <c:pt idx="5">
                  <c:v>0.28000000000000008</c:v>
                </c:pt>
              </c:numCache>
            </c:numRef>
          </c:val>
        </c:ser>
        <c:dLbls>
          <c:showVal val="1"/>
        </c:dLbls>
        <c:gapWidth val="75"/>
        <c:shape val="box"/>
        <c:axId val="64727296"/>
        <c:axId val="64741376"/>
        <c:axId val="0"/>
      </c:bar3DChart>
      <c:catAx>
        <c:axId val="64727296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4741376"/>
        <c:crosses val="autoZero"/>
        <c:auto val="1"/>
        <c:lblAlgn val="ctr"/>
        <c:lblOffset val="100"/>
      </c:catAx>
      <c:valAx>
        <c:axId val="64741376"/>
        <c:scaling>
          <c:orientation val="minMax"/>
        </c:scaling>
        <c:axPos val="b"/>
        <c:numFmt formatCode="0%" sourceLinked="1"/>
        <c:majorTickMark val="none"/>
        <c:tickLblPos val="nextTo"/>
        <c:txPr>
          <a:bodyPr/>
          <a:lstStyle/>
          <a:p>
            <a:pPr>
              <a:defRPr>
                <a:latin typeface="+mn-lt"/>
              </a:defRPr>
            </a:pPr>
            <a:endParaRPr lang="en-US"/>
          </a:p>
        </c:txPr>
        <c:crossAx val="64727296"/>
        <c:crosses val="autoZero"/>
        <c:crossBetween val="between"/>
      </c:valAx>
    </c:plotArea>
    <c:plotVisOnly val="1"/>
  </c:chart>
  <c:txPr>
    <a:bodyPr/>
    <a:lstStyle/>
    <a:p>
      <a:pPr>
        <a:defRPr sz="1400" b="1">
          <a:latin typeface="+mj-lt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800" u="sng">
                <a:latin typeface="Arial Rounded MT Bold" pitchFamily="34" charset="0"/>
              </a:defRPr>
            </a:pPr>
            <a:r>
              <a:rPr lang="en-US" sz="1800" u="sng">
                <a:latin typeface="Arial Rounded MT Bold" pitchFamily="34" charset="0"/>
              </a:rPr>
              <a:t>% OF OF PATIENTS DISCHARGED IN FOLLOWING TIME SLOTS</a:t>
            </a:r>
          </a:p>
        </c:rich>
      </c:tx>
      <c:layout>
        <c:manualLayout>
          <c:xMode val="edge"/>
          <c:yMode val="edge"/>
          <c:x val="0.1035632183908046"/>
          <c:y val="2.7397260273972612E-2"/>
        </c:manualLayout>
      </c:layout>
    </c:title>
    <c:plotArea>
      <c:layout>
        <c:manualLayout>
          <c:layoutTarget val="inner"/>
          <c:xMode val="edge"/>
          <c:yMode val="edge"/>
          <c:x val="0.10298250972938718"/>
          <c:y val="0.1776940639269407"/>
          <c:w val="0.88121289256946334"/>
          <c:h val="0.79719178082191511"/>
        </c:manualLayout>
      </c:layout>
      <c:barChart>
        <c:barDir val="bar"/>
        <c:grouping val="clustered"/>
        <c:ser>
          <c:idx val="0"/>
          <c:order val="0"/>
          <c:tx>
            <c:strRef>
              <c:f>Sheet2!$A$134</c:f>
              <c:strCache>
                <c:ptCount val="1"/>
                <c:pt idx="0">
                  <c:v>NO OF PATIENTS DISCHARGED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u="none" dirty="0" smtClean="0">
                        <a:solidFill>
                          <a:schemeClr val="tx1"/>
                        </a:solidFill>
                      </a:rPr>
                      <a:t>0</a:t>
                    </a: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-2Hrs-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
3%</a:t>
                    </a:r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u="none" smtClean="0"/>
                      <a:t>2</a:t>
                    </a:r>
                    <a:r>
                      <a:rPr lang="en-US" smtClean="0"/>
                      <a:t>-3Hrs-</a:t>
                    </a:r>
                    <a:r>
                      <a:rPr lang="en-US"/>
                      <a:t>
16%</a:t>
                    </a:r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u="none" smtClean="0"/>
                      <a:t>3</a:t>
                    </a:r>
                    <a:r>
                      <a:rPr lang="en-US" smtClean="0"/>
                      <a:t>-4Hrs-</a:t>
                    </a:r>
                    <a:r>
                      <a:rPr lang="en-US"/>
                      <a:t>
26%</a:t>
                    </a:r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u="none" smtClean="0"/>
                      <a:t>4</a:t>
                    </a:r>
                    <a:r>
                      <a:rPr lang="en-US" smtClean="0"/>
                      <a:t>-5Hrs-</a:t>
                    </a:r>
                    <a:r>
                      <a:rPr lang="en-US" dirty="0"/>
                      <a:t>
26%</a:t>
                    </a:r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u="none" dirty="0" smtClean="0"/>
                      <a:t>5</a:t>
                    </a:r>
                    <a:r>
                      <a:rPr lang="en-US" dirty="0" smtClean="0"/>
                      <a:t>-6Hrs-</a:t>
                    </a:r>
                    <a:r>
                      <a:rPr lang="en-US" dirty="0"/>
                      <a:t>
15%</a:t>
                    </a:r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u="none"/>
                      <a:t>&gt;</a:t>
                    </a:r>
                    <a:r>
                      <a:rPr lang="en-US" smtClean="0"/>
                      <a:t>6Hrs-</a:t>
                    </a:r>
                    <a:r>
                      <a:rPr lang="en-US"/>
                      <a:t>
14%</a:t>
                    </a:r>
                  </a:p>
                </c:rich>
              </c:tx>
              <c:showVal val="1"/>
            </c:dLbl>
            <c:spPr>
              <a:noFill/>
            </c:spPr>
            <c:showVal val="1"/>
          </c:dLbls>
          <c:cat>
            <c:strRef>
              <c:f>Sheet2!$B$133:$G$133</c:f>
              <c:strCache>
                <c:ptCount val="6"/>
                <c:pt idx="0">
                  <c:v>0-2Hrs</c:v>
                </c:pt>
                <c:pt idx="1">
                  <c:v>2-3Hrs</c:v>
                </c:pt>
                <c:pt idx="2">
                  <c:v>3-4Hrs</c:v>
                </c:pt>
                <c:pt idx="3">
                  <c:v>4-5Hrs</c:v>
                </c:pt>
                <c:pt idx="4">
                  <c:v>5-6Hrs</c:v>
                </c:pt>
                <c:pt idx="5">
                  <c:v>&gt;6Hrs</c:v>
                </c:pt>
              </c:strCache>
            </c:strRef>
          </c:cat>
          <c:val>
            <c:numRef>
              <c:f>Sheet2!$B$134:$G$134</c:f>
              <c:numCache>
                <c:formatCode>General</c:formatCode>
                <c:ptCount val="6"/>
                <c:pt idx="0">
                  <c:v>5</c:v>
                </c:pt>
                <c:pt idx="1">
                  <c:v>23</c:v>
                </c:pt>
                <c:pt idx="2">
                  <c:v>38</c:v>
                </c:pt>
                <c:pt idx="3">
                  <c:v>39</c:v>
                </c:pt>
                <c:pt idx="4">
                  <c:v>22</c:v>
                </c:pt>
                <c:pt idx="5">
                  <c:v>20</c:v>
                </c:pt>
              </c:numCache>
            </c:numRef>
          </c:val>
        </c:ser>
        <c:dLbls>
          <c:showVal val="1"/>
        </c:dLbls>
        <c:overlap val="-25"/>
        <c:axId val="55506432"/>
        <c:axId val="55504896"/>
      </c:barChart>
      <c:valAx>
        <c:axId val="55504896"/>
        <c:scaling>
          <c:orientation val="minMax"/>
        </c:scaling>
        <c:delete val="1"/>
        <c:axPos val="b"/>
        <c:numFmt formatCode="General" sourceLinked="1"/>
        <c:tickLblPos val="none"/>
        <c:crossAx val="55506432"/>
        <c:crosses val="autoZero"/>
        <c:crossBetween val="between"/>
      </c:valAx>
      <c:catAx>
        <c:axId val="55506432"/>
        <c:scaling>
          <c:orientation val="minMax"/>
        </c:scaling>
        <c:axPos val="l"/>
        <c:majorTickMark val="none"/>
        <c:tickLblPos val="nextTo"/>
        <c:crossAx val="55504896"/>
        <c:crosses val="autoZero"/>
        <c:auto val="1"/>
        <c:lblAlgn val="ctr"/>
        <c:lblOffset val="100"/>
      </c:catAx>
    </c:plotArea>
    <c:plotVisOnly val="1"/>
  </c:chart>
  <c:txPr>
    <a:bodyPr/>
    <a:lstStyle/>
    <a:p>
      <a:pPr>
        <a:defRPr sz="1800" b="1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hart>
    <c:autoTitleDeleted val="1"/>
    <c:plotArea>
      <c:layout>
        <c:manualLayout>
          <c:layoutTarget val="inner"/>
          <c:xMode val="edge"/>
          <c:yMode val="edge"/>
          <c:x val="7.5941040364878254E-2"/>
          <c:y val="0.15827971960821968"/>
          <c:w val="0.89924226476766256"/>
          <c:h val="0.7067665322322515"/>
        </c:manualLayout>
      </c:layout>
      <c:barChart>
        <c:barDir val="col"/>
        <c:grouping val="clustered"/>
        <c:ser>
          <c:idx val="0"/>
          <c:order val="0"/>
          <c:tx>
            <c:strRef>
              <c:f>Sheet2!$A$532</c:f>
              <c:strCache>
                <c:ptCount val="1"/>
                <c:pt idx="0">
                  <c:v>AVG TURNAROUND TIME OF SUB PROCESSES IN DISCHARGE</c:v>
                </c:pt>
              </c:strCache>
            </c:strRef>
          </c:tx>
          <c:spPr>
            <a:solidFill>
              <a:srgbClr val="E880E1"/>
            </a:solidFill>
          </c:spPr>
          <c:dLbls>
            <c:txPr>
              <a:bodyPr/>
              <a:lstStyle/>
              <a:p>
                <a:pPr>
                  <a:defRPr sz="2800"/>
                </a:pPr>
                <a:endParaRPr lang="en-US"/>
              </a:p>
            </c:txPr>
            <c:showVal val="1"/>
          </c:dLbls>
          <c:cat>
            <c:strRef>
              <c:f>Sheet2!$B$531:$G$531</c:f>
              <c:strCache>
                <c:ptCount val="6"/>
                <c:pt idx="0">
                  <c:v>TOTAL AVG DISCHARGE TAT</c:v>
                </c:pt>
                <c:pt idx="1">
                  <c:v>TOTAL AVG SUMMARY TAT</c:v>
                </c:pt>
                <c:pt idx="2">
                  <c:v>TOTAL AVG BILLING TAT</c:v>
                </c:pt>
                <c:pt idx="3">
                  <c:v>TOTAL AVG PHARMACY TAT</c:v>
                </c:pt>
                <c:pt idx="4">
                  <c:v>TOTAL AVG BED VACCATION TAT</c:v>
                </c:pt>
                <c:pt idx="5">
                  <c:v>TOTAL AVG BED CLEANING TAT</c:v>
                </c:pt>
              </c:strCache>
            </c:strRef>
          </c:cat>
          <c:val>
            <c:numRef>
              <c:f>Sheet2!$B$532:$G$532</c:f>
              <c:numCache>
                <c:formatCode>h:mm</c:formatCode>
                <c:ptCount val="6"/>
                <c:pt idx="0">
                  <c:v>0.19027777777777777</c:v>
                </c:pt>
                <c:pt idx="1">
                  <c:v>7.4305555555555555E-2</c:v>
                </c:pt>
                <c:pt idx="2">
                  <c:v>4.7916666666666746E-2</c:v>
                </c:pt>
                <c:pt idx="3">
                  <c:v>2.0833333333333377E-2</c:v>
                </c:pt>
                <c:pt idx="4">
                  <c:v>3.888888888888889E-2</c:v>
                </c:pt>
                <c:pt idx="5">
                  <c:v>1.5277777777777781E-2</c:v>
                </c:pt>
              </c:numCache>
            </c:numRef>
          </c:val>
        </c:ser>
        <c:dLbls>
          <c:showVal val="1"/>
        </c:dLbls>
        <c:gapWidth val="75"/>
        <c:axId val="55569024"/>
        <c:axId val="54342016"/>
      </c:barChart>
      <c:catAx>
        <c:axId val="55569024"/>
        <c:scaling>
          <c:orientation val="minMax"/>
        </c:scaling>
        <c:axPos val="b"/>
        <c:majorTickMark val="none"/>
        <c:tickLblPos val="nextTo"/>
        <c:crossAx val="54342016"/>
        <c:crosses val="autoZero"/>
        <c:auto val="1"/>
        <c:lblAlgn val="ctr"/>
        <c:lblOffset val="100"/>
      </c:catAx>
      <c:valAx>
        <c:axId val="54342016"/>
        <c:scaling>
          <c:orientation val="minMax"/>
        </c:scaling>
        <c:axPos val="l"/>
        <c:numFmt formatCode="h:mm" sourceLinked="1"/>
        <c:majorTickMark val="none"/>
        <c:tickLblPos val="nextTo"/>
        <c:crossAx val="555690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6952715935888718E-2"/>
          <c:y val="2.6728240051074787E-2"/>
          <c:w val="0.93286275763752879"/>
          <c:h val="7.5974462651628022E-2"/>
        </c:manualLayout>
      </c:layout>
      <c:txPr>
        <a:bodyPr/>
        <a:lstStyle/>
        <a:p>
          <a:pPr>
            <a:defRPr sz="1800">
              <a:latin typeface="Arial Rounded MT Bold" pitchFamily="34" charset="0"/>
            </a:defRPr>
          </a:pPr>
          <a:endParaRPr lang="en-US"/>
        </a:p>
      </c:txPr>
    </c:legend>
    <c:plotVisOnly val="1"/>
  </c:chart>
  <c:txPr>
    <a:bodyPr/>
    <a:lstStyle/>
    <a:p>
      <a:pPr>
        <a:defRPr sz="1400" b="1">
          <a:latin typeface="+mj-lt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hart>
    <c:title>
      <c:tx>
        <c:rich>
          <a:bodyPr/>
          <a:lstStyle/>
          <a:p>
            <a:pPr>
              <a:defRPr sz="2400" u="sng">
                <a:latin typeface="Arial Rounded MT Bold" pitchFamily="34" charset="0"/>
              </a:defRPr>
            </a:pPr>
            <a:r>
              <a:rPr lang="en-US" sz="2400" u="sng" baseline="0" dirty="0" smtClean="0">
                <a:latin typeface="Arial Rounded MT Bold" pitchFamily="34" charset="0"/>
              </a:rPr>
              <a:t>SYSTEM </a:t>
            </a:r>
            <a:r>
              <a:rPr lang="en-US" sz="2400" u="sng" baseline="0" dirty="0">
                <a:latin typeface="Arial Rounded MT Bold" pitchFamily="34" charset="0"/>
              </a:rPr>
              <a:t>&amp; PHYSICAL </a:t>
            </a:r>
            <a:r>
              <a:rPr lang="en-US" sz="2400" u="sng" baseline="0" dirty="0" smtClean="0">
                <a:latin typeface="Arial Rounded MT Bold" pitchFamily="34" charset="0"/>
              </a:rPr>
              <a:t>DISCHARGE (TAT)</a:t>
            </a:r>
            <a:endParaRPr lang="en-US" sz="2400" u="sng" baseline="0" dirty="0">
              <a:latin typeface="Arial Rounded MT Bold" pitchFamily="34" charset="0"/>
            </a:endParaRPr>
          </a:p>
          <a:p>
            <a:pPr>
              <a:defRPr sz="2400" u="sng">
                <a:latin typeface="Arial Rounded MT Bold" pitchFamily="34" charset="0"/>
              </a:defRPr>
            </a:pPr>
            <a:endParaRPr lang="en-US" sz="2400" u="sng" dirty="0">
              <a:latin typeface="Arial Rounded MT Bold" pitchFamily="34" charset="0"/>
            </a:endParaRP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0.16559169234280496"/>
          <c:y val="0.18464285714285741"/>
          <c:w val="0.70053874243980374"/>
          <c:h val="0.64228515185601787"/>
        </c:manualLayout>
      </c:layout>
      <c:bar3DChart>
        <c:barDir val="bar"/>
        <c:grouping val="clustered"/>
        <c:ser>
          <c:idx val="0"/>
          <c:order val="0"/>
          <c:tx>
            <c:strRef>
              <c:f>Sheet2!$A$259</c:f>
              <c:strCache>
                <c:ptCount val="1"/>
                <c:pt idx="0">
                  <c:v>SYSTEM DISCHARGE</c:v>
                </c:pt>
              </c:strCache>
            </c:strRef>
          </c:tx>
          <c:spPr>
            <a:solidFill>
              <a:srgbClr val="00B0F0"/>
            </a:solidFill>
          </c:spPr>
          <c:dLbls>
            <c:txPr>
              <a:bodyPr/>
              <a:lstStyle/>
              <a:p>
                <a:pPr>
                  <a:defRPr sz="2400" b="1" i="0" u="none">
                    <a:solidFill>
                      <a:schemeClr val="tx2">
                        <a:lumMod val="50000"/>
                      </a:schemeClr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Sheet2!$B$258:$D$258</c:f>
              <c:strCache>
                <c:ptCount val="3"/>
                <c:pt idx="0">
                  <c:v>TOTAL</c:v>
                </c:pt>
                <c:pt idx="1">
                  <c:v>CASH </c:v>
                </c:pt>
                <c:pt idx="2">
                  <c:v>CREDIT</c:v>
                </c:pt>
              </c:strCache>
            </c:strRef>
          </c:cat>
          <c:val>
            <c:numRef>
              <c:f>Sheet2!$B$259:$D$259</c:f>
              <c:numCache>
                <c:formatCode>h:mm</c:formatCode>
                <c:ptCount val="3"/>
                <c:pt idx="0">
                  <c:v>0.14444444444444673</c:v>
                </c:pt>
                <c:pt idx="1">
                  <c:v>0.13750000000000001</c:v>
                </c:pt>
                <c:pt idx="2">
                  <c:v>0.17500000000000004</c:v>
                </c:pt>
              </c:numCache>
            </c:numRef>
          </c:val>
        </c:ser>
        <c:ser>
          <c:idx val="1"/>
          <c:order val="1"/>
          <c:tx>
            <c:strRef>
              <c:f>Sheet2!$A$260</c:f>
              <c:strCache>
                <c:ptCount val="1"/>
                <c:pt idx="0">
                  <c:v>PHYSICAL DISCHARGE</c:v>
                </c:pt>
              </c:strCache>
            </c:strRef>
          </c:tx>
          <c:spPr>
            <a:solidFill>
              <a:srgbClr val="FF0066"/>
            </a:solidFill>
          </c:spPr>
          <c:dLbls>
            <c:txPr>
              <a:bodyPr/>
              <a:lstStyle/>
              <a:p>
                <a:pPr>
                  <a:defRPr sz="2400" b="1">
                    <a:latin typeface="+mj-lt"/>
                  </a:defRPr>
                </a:pPr>
                <a:endParaRPr lang="en-US"/>
              </a:p>
            </c:txPr>
            <c:showVal val="1"/>
          </c:dLbls>
          <c:cat>
            <c:strRef>
              <c:f>Sheet2!$B$258:$D$258</c:f>
              <c:strCache>
                <c:ptCount val="3"/>
                <c:pt idx="0">
                  <c:v>TOTAL</c:v>
                </c:pt>
                <c:pt idx="1">
                  <c:v>CASH </c:v>
                </c:pt>
                <c:pt idx="2">
                  <c:v>CREDIT</c:v>
                </c:pt>
              </c:strCache>
            </c:strRef>
          </c:cat>
          <c:val>
            <c:numRef>
              <c:f>Sheet2!$B$260:$D$260</c:f>
              <c:numCache>
                <c:formatCode>h:mm</c:formatCode>
                <c:ptCount val="3"/>
                <c:pt idx="0">
                  <c:v>0.18402777777777779</c:v>
                </c:pt>
                <c:pt idx="1">
                  <c:v>0.17777777777777778</c:v>
                </c:pt>
                <c:pt idx="2">
                  <c:v>0.20902777777777778</c:v>
                </c:pt>
              </c:numCache>
            </c:numRef>
          </c:val>
        </c:ser>
        <c:dLbls>
          <c:showVal val="1"/>
        </c:dLbls>
        <c:gapWidth val="75"/>
        <c:shape val="box"/>
        <c:axId val="54366976"/>
        <c:axId val="54368512"/>
        <c:axId val="0"/>
      </c:bar3DChart>
      <c:catAx>
        <c:axId val="54366976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400" b="1" u="none">
                <a:latin typeface="Baskerville Old Face" pitchFamily="18" charset="0"/>
              </a:defRPr>
            </a:pPr>
            <a:endParaRPr lang="en-US"/>
          </a:p>
        </c:txPr>
        <c:crossAx val="54368512"/>
        <c:crosses val="autoZero"/>
        <c:auto val="1"/>
        <c:lblAlgn val="ctr"/>
        <c:lblOffset val="100"/>
      </c:catAx>
      <c:valAx>
        <c:axId val="54368512"/>
        <c:scaling>
          <c:orientation val="minMax"/>
        </c:scaling>
        <c:axPos val="b"/>
        <c:numFmt formatCode="h:mm" sourceLinked="1"/>
        <c:majorTickMark val="none"/>
        <c:tickLblPos val="nextTo"/>
        <c:txPr>
          <a:bodyPr/>
          <a:lstStyle/>
          <a:p>
            <a:pPr>
              <a:defRPr sz="1600" b="1">
                <a:latin typeface="+mj-lt"/>
              </a:defRPr>
            </a:pPr>
            <a:endParaRPr lang="en-US"/>
          </a:p>
        </c:txPr>
        <c:crossAx val="54366976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200" b="1" u="none">
              <a:latin typeface="+mj-lt"/>
            </a:defRPr>
          </a:pPr>
          <a:endParaRPr lang="en-US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00" b="1" u="sng">
                <a:latin typeface="Arial Rounded MT Bold" pitchFamily="34" charset="0"/>
              </a:defRPr>
            </a:pPr>
            <a:r>
              <a:rPr lang="en-US" sz="2000" b="1" u="sng">
                <a:latin typeface="Arial Rounded MT Bold" pitchFamily="34" charset="0"/>
              </a:rPr>
              <a:t>MORNING ROUNDS TIME AT WHICH PATIENT IS ADVISED DISCHARGE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0971993793961179"/>
          <c:y val="0.15164520743920043"/>
          <c:w val="0.65344963416816404"/>
          <c:h val="0.81688125894134478"/>
        </c:manualLayout>
      </c:layout>
      <c:lineChart>
        <c:grouping val="standard"/>
        <c:ser>
          <c:idx val="0"/>
          <c:order val="0"/>
          <c:tx>
            <c:strRef>
              <c:f>Sheet2!$A$484</c:f>
              <c:strCache>
                <c:ptCount val="1"/>
                <c:pt idx="0">
                  <c:v>DR DEWAN</c:v>
                </c:pt>
              </c:strCache>
            </c:strRef>
          </c:tx>
          <c:val>
            <c:numRef>
              <c:f>Sheet2!$A$485:$A$491</c:f>
              <c:numCache>
                <c:formatCode>[$-409]h:mm\ AM/PM;@</c:formatCode>
                <c:ptCount val="7"/>
                <c:pt idx="0">
                  <c:v>0.35416666666666841</c:v>
                </c:pt>
                <c:pt idx="1">
                  <c:v>0.35416666666666841</c:v>
                </c:pt>
                <c:pt idx="2">
                  <c:v>0.35416666666666841</c:v>
                </c:pt>
                <c:pt idx="3">
                  <c:v>0.33333333333333331</c:v>
                </c:pt>
                <c:pt idx="4">
                  <c:v>0.33680555555555736</c:v>
                </c:pt>
                <c:pt idx="5">
                  <c:v>0.39583333333333331</c:v>
                </c:pt>
                <c:pt idx="6">
                  <c:v>0.38888888888889295</c:v>
                </c:pt>
              </c:numCache>
            </c:numRef>
          </c:val>
        </c:ser>
        <c:ser>
          <c:idx val="1"/>
          <c:order val="1"/>
          <c:tx>
            <c:strRef>
              <c:f>Sheet2!$B$484</c:f>
              <c:strCache>
                <c:ptCount val="1"/>
                <c:pt idx="0">
                  <c:v>DR BHURANI </c:v>
                </c:pt>
              </c:strCache>
            </c:strRef>
          </c:tx>
          <c:val>
            <c:numRef>
              <c:f>Sheet2!$B$485:$B$491</c:f>
              <c:numCache>
                <c:formatCode>[$-409]h:mm\ AM/PM;@</c:formatCode>
                <c:ptCount val="7"/>
                <c:pt idx="0">
                  <c:v>0.47222222222222232</c:v>
                </c:pt>
                <c:pt idx="1">
                  <c:v>0.47569444444444442</c:v>
                </c:pt>
                <c:pt idx="2">
                  <c:v>0.42708333333333331</c:v>
                </c:pt>
                <c:pt idx="3">
                  <c:v>0.42013888888889039</c:v>
                </c:pt>
                <c:pt idx="4">
                  <c:v>0.46180555555555558</c:v>
                </c:pt>
                <c:pt idx="5">
                  <c:v>0.45833333333333326</c:v>
                </c:pt>
                <c:pt idx="6">
                  <c:v>0.46180555555555558</c:v>
                </c:pt>
              </c:numCache>
            </c:numRef>
          </c:val>
        </c:ser>
        <c:ser>
          <c:idx val="2"/>
          <c:order val="2"/>
          <c:tx>
            <c:strRef>
              <c:f>Sheet2!$C$484</c:f>
              <c:strCache>
                <c:ptCount val="1"/>
                <c:pt idx="0">
                  <c:v>DR DOVAL </c:v>
                </c:pt>
              </c:strCache>
            </c:strRef>
          </c:tx>
          <c:val>
            <c:numRef>
              <c:f>Sheet2!$C$485:$C$491</c:f>
              <c:numCache>
                <c:formatCode>[$-409]h:mm\ AM/PM;@</c:formatCode>
                <c:ptCount val="7"/>
                <c:pt idx="0">
                  <c:v>0.45833333333333326</c:v>
                </c:pt>
                <c:pt idx="1">
                  <c:v>0.45833333333333326</c:v>
                </c:pt>
                <c:pt idx="2">
                  <c:v>0.47222222222222232</c:v>
                </c:pt>
                <c:pt idx="3">
                  <c:v>0.4548611111111111</c:v>
                </c:pt>
                <c:pt idx="4">
                  <c:v>0.45833333333333326</c:v>
                </c:pt>
                <c:pt idx="5">
                  <c:v>0.46875</c:v>
                </c:pt>
                <c:pt idx="6">
                  <c:v>0.45138888888889189</c:v>
                </c:pt>
              </c:numCache>
            </c:numRef>
          </c:val>
        </c:ser>
        <c:ser>
          <c:idx val="3"/>
          <c:order val="3"/>
          <c:tx>
            <c:strRef>
              <c:f>Sheet2!$D$484</c:f>
              <c:strCache>
                <c:ptCount val="1"/>
                <c:pt idx="0">
                  <c:v>DR GAURI </c:v>
                </c:pt>
              </c:strCache>
            </c:strRef>
          </c:tx>
          <c:val>
            <c:numRef>
              <c:f>Sheet2!$D$485:$D$491</c:f>
              <c:numCache>
                <c:formatCode>[$-409]h:mm\ AM/PM;@</c:formatCode>
                <c:ptCount val="7"/>
                <c:pt idx="0">
                  <c:v>0.42708333333333331</c:v>
                </c:pt>
                <c:pt idx="1">
                  <c:v>0.47569444444444442</c:v>
                </c:pt>
                <c:pt idx="2">
                  <c:v>0.41666666666666841</c:v>
                </c:pt>
                <c:pt idx="3">
                  <c:v>0.41736111111111118</c:v>
                </c:pt>
                <c:pt idx="4">
                  <c:v>0.42013888888889039</c:v>
                </c:pt>
                <c:pt idx="5">
                  <c:v>0.42013888888889039</c:v>
                </c:pt>
                <c:pt idx="6">
                  <c:v>0.39583333333333331</c:v>
                </c:pt>
              </c:numCache>
            </c:numRef>
          </c:val>
        </c:ser>
        <c:ser>
          <c:idx val="4"/>
          <c:order val="4"/>
          <c:tx>
            <c:strRef>
              <c:f>Sheet2!$E$484</c:f>
              <c:strCache>
                <c:ptCount val="1"/>
                <c:pt idx="0">
                  <c:v>DR SWAROOPA </c:v>
                </c:pt>
              </c:strCache>
            </c:strRef>
          </c:tx>
          <c:val>
            <c:numRef>
              <c:f>Sheet2!$E$485:$E$491</c:f>
              <c:numCache>
                <c:formatCode>[$-409]h:mm\ AM/PM;@</c:formatCode>
                <c:ptCount val="7"/>
                <c:pt idx="0">
                  <c:v>0.37500000000000133</c:v>
                </c:pt>
                <c:pt idx="1">
                  <c:v>0.35416666666666841</c:v>
                </c:pt>
                <c:pt idx="2">
                  <c:v>0.38888888888889295</c:v>
                </c:pt>
                <c:pt idx="3">
                  <c:v>0.48263888888889039</c:v>
                </c:pt>
                <c:pt idx="4">
                  <c:v>0.36805555555555558</c:v>
                </c:pt>
                <c:pt idx="5">
                  <c:v>0.33680555555555736</c:v>
                </c:pt>
              </c:numCache>
            </c:numRef>
          </c:val>
        </c:ser>
        <c:ser>
          <c:idx val="5"/>
          <c:order val="5"/>
          <c:tx>
            <c:strRef>
              <c:f>Sheet2!$F$484</c:f>
              <c:strCache>
                <c:ptCount val="1"/>
                <c:pt idx="0">
                  <c:v>DR  RAWAL</c:v>
                </c:pt>
              </c:strCache>
            </c:strRef>
          </c:tx>
          <c:val>
            <c:numRef>
              <c:f>Sheet2!$F$485:$F$491</c:f>
              <c:numCache>
                <c:formatCode>[$-409]h:mm\ AM/PM;@</c:formatCode>
                <c:ptCount val="7"/>
                <c:pt idx="0">
                  <c:v>0.40625</c:v>
                </c:pt>
                <c:pt idx="1">
                  <c:v>0.37500000000000133</c:v>
                </c:pt>
                <c:pt idx="2">
                  <c:v>0.43055555555555558</c:v>
                </c:pt>
                <c:pt idx="3">
                  <c:v>0.36805555555555558</c:v>
                </c:pt>
                <c:pt idx="4">
                  <c:v>0.40277777777777923</c:v>
                </c:pt>
                <c:pt idx="5">
                  <c:v>0.39583333333333331</c:v>
                </c:pt>
                <c:pt idx="6">
                  <c:v>0.33333333333333331</c:v>
                </c:pt>
              </c:numCache>
            </c:numRef>
          </c:val>
        </c:ser>
        <c:ser>
          <c:idx val="6"/>
          <c:order val="6"/>
          <c:tx>
            <c:strRef>
              <c:f>Sheet2!$G$484</c:f>
              <c:strCache>
                <c:ptCount val="1"/>
                <c:pt idx="0">
                  <c:v>DR S K GUPTA</c:v>
                </c:pt>
              </c:strCache>
            </c:strRef>
          </c:tx>
          <c:val>
            <c:numRef>
              <c:f>Sheet2!$G$485:$G$491</c:f>
              <c:numCache>
                <c:formatCode>[$-409]h:mm\ AM/PM;@</c:formatCode>
                <c:ptCount val="7"/>
                <c:pt idx="0">
                  <c:v>0.48263888888889039</c:v>
                </c:pt>
                <c:pt idx="1">
                  <c:v>0.46875</c:v>
                </c:pt>
                <c:pt idx="2">
                  <c:v>0.5</c:v>
                </c:pt>
                <c:pt idx="3">
                  <c:v>0.43750000000000133</c:v>
                </c:pt>
                <c:pt idx="4">
                  <c:v>0.47916666666666841</c:v>
                </c:pt>
                <c:pt idx="5">
                  <c:v>0.46250000000000002</c:v>
                </c:pt>
                <c:pt idx="6">
                  <c:v>0.48263888888889039</c:v>
                </c:pt>
              </c:numCache>
            </c:numRef>
          </c:val>
        </c:ser>
        <c:marker val="1"/>
        <c:axId val="55678080"/>
        <c:axId val="55679616"/>
      </c:lineChart>
      <c:catAx>
        <c:axId val="55678080"/>
        <c:scaling>
          <c:orientation val="minMax"/>
        </c:scaling>
        <c:delete val="1"/>
        <c:axPos val="b"/>
        <c:tickLblPos val="none"/>
        <c:crossAx val="55679616"/>
        <c:crosses val="autoZero"/>
        <c:auto val="1"/>
        <c:lblAlgn val="ctr"/>
        <c:lblOffset val="100"/>
      </c:catAx>
      <c:valAx>
        <c:axId val="55679616"/>
        <c:scaling>
          <c:orientation val="minMax"/>
        </c:scaling>
        <c:axPos val="l"/>
        <c:majorGridlines/>
        <c:numFmt formatCode="[$-409]h:mm\ AM/PM;@" sourceLinked="1"/>
        <c:tickLblPos val="nextTo"/>
        <c:crossAx val="556780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249717168974554"/>
          <c:y val="0.49965028020146302"/>
          <c:w val="0.18637229613539796"/>
          <c:h val="0.48614261899694988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 b="1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8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8.0487887022971619E-2"/>
          <c:y val="0.18722068525218141"/>
          <c:w val="0.90328792418646486"/>
          <c:h val="0.69088830956941183"/>
        </c:manualLayout>
      </c:layout>
      <c:bar3DChart>
        <c:barDir val="col"/>
        <c:grouping val="clustered"/>
        <c:ser>
          <c:idx val="0"/>
          <c:order val="0"/>
          <c:tx>
            <c:strRef>
              <c:f>Sheet2!$A$155</c:f>
              <c:strCache>
                <c:ptCount val="1"/>
                <c:pt idx="0">
                  <c:v>% OF CASH PATIENTS DISCHARGED IN FOLLOWING TIME SLOTS</c:v>
                </c:pt>
              </c:strCache>
            </c:strRef>
          </c:tx>
          <c:dLbls>
            <c:txPr>
              <a:bodyPr/>
              <a:lstStyle/>
              <a:p>
                <a:pPr>
                  <a:defRPr sz="2800"/>
                </a:pPr>
                <a:endParaRPr lang="en-US"/>
              </a:p>
            </c:txPr>
            <c:showVal val="1"/>
          </c:dLbls>
          <c:cat>
            <c:strRef>
              <c:f>Sheet2!$B$154:$G$154</c:f>
              <c:strCache>
                <c:ptCount val="6"/>
                <c:pt idx="0">
                  <c:v>0-2Hrs</c:v>
                </c:pt>
                <c:pt idx="1">
                  <c:v>2-3Hrs</c:v>
                </c:pt>
                <c:pt idx="2">
                  <c:v>3-4Hrs</c:v>
                </c:pt>
                <c:pt idx="3">
                  <c:v>4-5Hrs</c:v>
                </c:pt>
                <c:pt idx="4">
                  <c:v>5-6Hrs</c:v>
                </c:pt>
                <c:pt idx="5">
                  <c:v>&gt;6Hrs</c:v>
                </c:pt>
              </c:strCache>
            </c:strRef>
          </c:cat>
          <c:val>
            <c:numRef>
              <c:f>Sheet2!$B$155:$G$155</c:f>
              <c:numCache>
                <c:formatCode>0%</c:formatCode>
                <c:ptCount val="6"/>
                <c:pt idx="0">
                  <c:v>3.0000000000000002E-2</c:v>
                </c:pt>
                <c:pt idx="1">
                  <c:v>0.18000000000000024</c:v>
                </c:pt>
                <c:pt idx="2">
                  <c:v>0.29000000000000031</c:v>
                </c:pt>
                <c:pt idx="3">
                  <c:v>0.26</c:v>
                </c:pt>
                <c:pt idx="4">
                  <c:v>0.12000000000000002</c:v>
                </c:pt>
                <c:pt idx="5">
                  <c:v>0.13</c:v>
                </c:pt>
              </c:numCache>
            </c:numRef>
          </c:val>
        </c:ser>
        <c:dLbls>
          <c:showVal val="1"/>
        </c:dLbls>
        <c:gapWidth val="75"/>
        <c:shape val="cylinder"/>
        <c:axId val="55717248"/>
        <c:axId val="55731328"/>
        <c:axId val="0"/>
      </c:bar3DChart>
      <c:catAx>
        <c:axId val="55717248"/>
        <c:scaling>
          <c:orientation val="minMax"/>
        </c:scaling>
        <c:axPos val="b"/>
        <c:majorTickMark val="none"/>
        <c:tickLblPos val="nextTo"/>
        <c:crossAx val="55731328"/>
        <c:crosses val="autoZero"/>
        <c:auto val="1"/>
        <c:lblAlgn val="ctr"/>
        <c:lblOffset val="100"/>
      </c:catAx>
      <c:valAx>
        <c:axId val="55731328"/>
        <c:scaling>
          <c:orientation val="minMax"/>
        </c:scaling>
        <c:axPos val="l"/>
        <c:numFmt formatCode="0%" sourceLinked="1"/>
        <c:majorTickMark val="none"/>
        <c:tickLblPos val="nextTo"/>
        <c:crossAx val="557172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379276705456067E-2"/>
          <c:y val="2.8344451735199727E-2"/>
          <c:w val="0.92946449724757862"/>
          <c:h val="8.2766659375911364E-2"/>
        </c:manualLayout>
      </c:layout>
      <c:txPr>
        <a:bodyPr/>
        <a:lstStyle/>
        <a:p>
          <a:pPr>
            <a:defRPr sz="1800">
              <a:latin typeface="Arial Rounded MT Bold" pitchFamily="34" charset="0"/>
            </a:defRPr>
          </a:pPr>
          <a:endParaRPr lang="en-US"/>
        </a:p>
      </c:txPr>
    </c:legend>
    <c:plotVisOnly val="1"/>
  </c:chart>
  <c:txPr>
    <a:bodyPr/>
    <a:lstStyle/>
    <a:p>
      <a:pPr>
        <a:defRPr sz="1800" b="1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1"/>
  <c:chart>
    <c:title>
      <c:layout/>
      <c:txPr>
        <a:bodyPr/>
        <a:lstStyle/>
        <a:p>
          <a:pPr>
            <a:defRPr sz="1600">
              <a:latin typeface="Arial Rounded MT Bold" pitchFamily="34" charset="0"/>
            </a:defRPr>
          </a:pPr>
          <a:endParaRPr lang="en-US"/>
        </a:p>
      </c:txPr>
    </c:title>
    <c:view3D>
      <c:rAngAx val="1"/>
    </c:view3D>
    <c:plotArea>
      <c:layout>
        <c:manualLayout>
          <c:layoutTarget val="inner"/>
          <c:xMode val="edge"/>
          <c:yMode val="edge"/>
          <c:x val="6.7022724133167594E-2"/>
          <c:y val="0.12195538057742782"/>
          <c:w val="0.91146693834323256"/>
          <c:h val="0.78638935758030271"/>
        </c:manualLayout>
      </c:layout>
      <c:bar3DChart>
        <c:barDir val="col"/>
        <c:grouping val="clustered"/>
        <c:ser>
          <c:idx val="0"/>
          <c:order val="0"/>
          <c:tx>
            <c:strRef>
              <c:f>Sheet2!$A$543</c:f>
              <c:strCache>
                <c:ptCount val="1"/>
                <c:pt idx="0">
                  <c:v>AVG TURN AROUND TIME OF SUB PROCESSES IN DISCHARGE FOR CASH PATIENTS (IN Hrs)</c:v>
                </c:pt>
              </c:strCache>
            </c:strRef>
          </c:tx>
          <c:dLbls>
            <c:txPr>
              <a:bodyPr/>
              <a:lstStyle/>
              <a:p>
                <a:pPr>
                  <a:defRPr sz="240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Sheet2!$B$542:$F$542</c:f>
              <c:strCache>
                <c:ptCount val="5"/>
                <c:pt idx="0">
                  <c:v>TOTAL AVG DISCHARGE TAT</c:v>
                </c:pt>
                <c:pt idx="1">
                  <c:v>TOTAL AVG SUMMARY TAT</c:v>
                </c:pt>
                <c:pt idx="2">
                  <c:v>TOTAL AVG BILLING TAT</c:v>
                </c:pt>
                <c:pt idx="3">
                  <c:v>TOTAT AVG BED VACCATION TAT</c:v>
                </c:pt>
                <c:pt idx="4">
                  <c:v>TOTAL AVG BED CLEANING TAT</c:v>
                </c:pt>
              </c:strCache>
            </c:strRef>
          </c:cat>
          <c:val>
            <c:numRef>
              <c:f>Sheet2!$B$543:$F$543</c:f>
              <c:numCache>
                <c:formatCode>h:mm</c:formatCode>
                <c:ptCount val="5"/>
                <c:pt idx="0">
                  <c:v>0.17777777777777778</c:v>
                </c:pt>
                <c:pt idx="1">
                  <c:v>7.6388888888888895E-2</c:v>
                </c:pt>
                <c:pt idx="2">
                  <c:v>5.0694444444444493E-2</c:v>
                </c:pt>
                <c:pt idx="3">
                  <c:v>3.7500000000000006E-2</c:v>
                </c:pt>
                <c:pt idx="4">
                  <c:v>1.4583333333333341E-2</c:v>
                </c:pt>
              </c:numCache>
            </c:numRef>
          </c:val>
        </c:ser>
        <c:dLbls>
          <c:showVal val="1"/>
        </c:dLbls>
        <c:gapWidth val="75"/>
        <c:shape val="cylinder"/>
        <c:axId val="55575680"/>
        <c:axId val="55577216"/>
        <c:axId val="0"/>
      </c:bar3DChart>
      <c:catAx>
        <c:axId val="5557568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 b="1">
                <a:latin typeface="+mj-lt"/>
              </a:defRPr>
            </a:pPr>
            <a:endParaRPr lang="en-US"/>
          </a:p>
        </c:txPr>
        <c:crossAx val="55577216"/>
        <c:crosses val="autoZero"/>
        <c:auto val="1"/>
        <c:lblAlgn val="ctr"/>
        <c:lblOffset val="100"/>
      </c:catAx>
      <c:valAx>
        <c:axId val="55577216"/>
        <c:scaling>
          <c:orientation val="minMax"/>
        </c:scaling>
        <c:axPos val="l"/>
        <c:numFmt formatCode="h:mm" sourceLinked="1"/>
        <c:majorTickMark val="none"/>
        <c:tickLblPos val="nextTo"/>
        <c:txPr>
          <a:bodyPr/>
          <a:lstStyle/>
          <a:p>
            <a:pPr>
              <a:defRPr sz="1400" b="1">
                <a:latin typeface="+mj-lt"/>
              </a:defRPr>
            </a:pPr>
            <a:endParaRPr lang="en-US"/>
          </a:p>
        </c:txPr>
        <c:crossAx val="55575680"/>
        <c:crosses val="autoZero"/>
        <c:crossBetween val="between"/>
      </c:valAx>
    </c:plotArea>
    <c:plotVisOnly val="1"/>
  </c:chart>
  <c:txPr>
    <a:bodyPr/>
    <a:lstStyle/>
    <a:p>
      <a:pPr>
        <a:defRPr sz="10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E8A600-5AF7-4A12-BBAB-98DD1382AFB5}" type="doc">
      <dgm:prSet loTypeId="urn:microsoft.com/office/officeart/2005/8/layout/radial3" loCatId="relationship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F6E1C04-9508-450E-AF87-630D1082B502}">
      <dgm:prSet custT="1"/>
      <dgm:spPr/>
      <dgm:t>
        <a:bodyPr/>
        <a:lstStyle/>
        <a:p>
          <a:pPr rtl="0"/>
          <a:r>
            <a:rPr lang="en-US" sz="2000" b="1" dirty="0" smtClean="0">
              <a:latin typeface="Arial Rounded MT Bold" pitchFamily="34" charset="0"/>
            </a:rPr>
            <a:t>DISCHARGE PROCESS</a:t>
          </a:r>
          <a:endParaRPr lang="en-US" sz="2000" b="1" dirty="0">
            <a:latin typeface="Arial Rounded MT Bold" pitchFamily="34" charset="0"/>
          </a:endParaRPr>
        </a:p>
      </dgm:t>
    </dgm:pt>
    <dgm:pt modelId="{A722A47B-A2F4-4080-8B84-487B2F855229}" type="parTrans" cxnId="{F0CF3462-9B78-4D77-93BB-FA024F50DB51}">
      <dgm:prSet/>
      <dgm:spPr/>
      <dgm:t>
        <a:bodyPr/>
        <a:lstStyle/>
        <a:p>
          <a:endParaRPr lang="en-US" sz="2400" b="1">
            <a:latin typeface="+mj-lt"/>
          </a:endParaRPr>
        </a:p>
      </dgm:t>
    </dgm:pt>
    <dgm:pt modelId="{0CFE7F75-5F0B-4A91-AEBF-2739F3B54CD5}" type="sibTrans" cxnId="{F0CF3462-9B78-4D77-93BB-FA024F50DB51}">
      <dgm:prSet/>
      <dgm:spPr/>
      <dgm:t>
        <a:bodyPr/>
        <a:lstStyle/>
        <a:p>
          <a:endParaRPr lang="en-US" sz="2400" b="1">
            <a:latin typeface="+mj-lt"/>
          </a:endParaRPr>
        </a:p>
      </dgm:t>
    </dgm:pt>
    <dgm:pt modelId="{FC9EF056-1B53-4E1A-A8D1-7346BC04550D}">
      <dgm:prSet custT="1"/>
      <dgm:spPr/>
      <dgm:t>
        <a:bodyPr/>
        <a:lstStyle/>
        <a:p>
          <a:pPr rtl="0"/>
          <a:r>
            <a:rPr lang="en-US" sz="1800" b="1" dirty="0" smtClean="0">
              <a:latin typeface="+mj-lt"/>
            </a:rPr>
            <a:t>Patient satisfaction </a:t>
          </a:r>
          <a:endParaRPr lang="en-US" sz="1800" b="1" dirty="0">
            <a:latin typeface="+mj-lt"/>
          </a:endParaRPr>
        </a:p>
      </dgm:t>
    </dgm:pt>
    <dgm:pt modelId="{8BFED8BD-77D6-4335-99F9-8E8185BC4EB0}" type="parTrans" cxnId="{A421066B-4319-43D9-9038-AE3032020E67}">
      <dgm:prSet/>
      <dgm:spPr/>
      <dgm:t>
        <a:bodyPr/>
        <a:lstStyle/>
        <a:p>
          <a:endParaRPr lang="en-US" sz="2400" b="1">
            <a:latin typeface="+mj-lt"/>
          </a:endParaRPr>
        </a:p>
      </dgm:t>
    </dgm:pt>
    <dgm:pt modelId="{BBC4158E-D787-49FC-9B1D-52366D90D4F5}" type="sibTrans" cxnId="{A421066B-4319-43D9-9038-AE3032020E67}">
      <dgm:prSet/>
      <dgm:spPr/>
      <dgm:t>
        <a:bodyPr/>
        <a:lstStyle/>
        <a:p>
          <a:endParaRPr lang="en-US" sz="2400" b="1">
            <a:latin typeface="+mj-lt"/>
          </a:endParaRPr>
        </a:p>
      </dgm:t>
    </dgm:pt>
    <dgm:pt modelId="{F207CBB4-E1F0-4171-BC05-0D70EDE14BCC}">
      <dgm:prSet custT="1"/>
      <dgm:spPr/>
      <dgm:t>
        <a:bodyPr/>
        <a:lstStyle/>
        <a:p>
          <a:pPr rtl="0"/>
          <a:r>
            <a:rPr lang="en-US" sz="1800" b="1" dirty="0" smtClean="0">
              <a:latin typeface="+mj-lt"/>
            </a:rPr>
            <a:t>Bed availability</a:t>
          </a:r>
          <a:endParaRPr lang="en-US" sz="1800" b="1" dirty="0">
            <a:latin typeface="+mj-lt"/>
          </a:endParaRPr>
        </a:p>
      </dgm:t>
    </dgm:pt>
    <dgm:pt modelId="{D36EE018-E420-49ED-BA7E-A02FEF0273D6}" type="parTrans" cxnId="{3BCB7CAD-08AB-4D79-894F-3A3113088926}">
      <dgm:prSet/>
      <dgm:spPr/>
      <dgm:t>
        <a:bodyPr/>
        <a:lstStyle/>
        <a:p>
          <a:endParaRPr lang="en-US" sz="2400" b="1">
            <a:latin typeface="+mj-lt"/>
          </a:endParaRPr>
        </a:p>
      </dgm:t>
    </dgm:pt>
    <dgm:pt modelId="{4001A071-4998-4473-999D-FB593EF513AB}" type="sibTrans" cxnId="{3BCB7CAD-08AB-4D79-894F-3A3113088926}">
      <dgm:prSet/>
      <dgm:spPr/>
      <dgm:t>
        <a:bodyPr/>
        <a:lstStyle/>
        <a:p>
          <a:endParaRPr lang="en-US" sz="2400" b="1">
            <a:latin typeface="+mj-lt"/>
          </a:endParaRPr>
        </a:p>
      </dgm:t>
    </dgm:pt>
    <dgm:pt modelId="{B9CF0E11-7D56-4A36-800A-EB67108E4790}">
      <dgm:prSet custT="1"/>
      <dgm:spPr/>
      <dgm:t>
        <a:bodyPr/>
        <a:lstStyle/>
        <a:p>
          <a:pPr rtl="0"/>
          <a:r>
            <a:rPr lang="en-US" sz="1800" b="1" dirty="0" smtClean="0">
              <a:latin typeface="+mj-lt"/>
            </a:rPr>
            <a:t>Cost</a:t>
          </a:r>
          <a:endParaRPr lang="en-US" sz="1800" b="1" dirty="0">
            <a:latin typeface="+mj-lt"/>
          </a:endParaRPr>
        </a:p>
      </dgm:t>
    </dgm:pt>
    <dgm:pt modelId="{5273A273-B183-418E-A650-917D8289FF49}" type="parTrans" cxnId="{07E4C6C2-CB23-4880-B1F7-9E4401671D60}">
      <dgm:prSet/>
      <dgm:spPr/>
      <dgm:t>
        <a:bodyPr/>
        <a:lstStyle/>
        <a:p>
          <a:endParaRPr lang="en-US" sz="2400" b="1">
            <a:latin typeface="+mj-lt"/>
          </a:endParaRPr>
        </a:p>
      </dgm:t>
    </dgm:pt>
    <dgm:pt modelId="{CB428B05-D3E1-4E34-8A0C-DB1DFF92F051}" type="sibTrans" cxnId="{07E4C6C2-CB23-4880-B1F7-9E4401671D60}">
      <dgm:prSet/>
      <dgm:spPr/>
      <dgm:t>
        <a:bodyPr/>
        <a:lstStyle/>
        <a:p>
          <a:endParaRPr lang="en-US" sz="2400" b="1">
            <a:latin typeface="+mj-lt"/>
          </a:endParaRPr>
        </a:p>
      </dgm:t>
    </dgm:pt>
    <dgm:pt modelId="{F46ED728-D24D-4847-AD69-6200B2840C75}">
      <dgm:prSet custT="1"/>
      <dgm:spPr/>
      <dgm:t>
        <a:bodyPr/>
        <a:lstStyle/>
        <a:p>
          <a:pPr rtl="0"/>
          <a:r>
            <a:rPr lang="en-US" sz="1800" b="1" dirty="0" smtClean="0">
              <a:latin typeface="+mj-lt"/>
            </a:rPr>
            <a:t>Optimal Manpower Utilization</a:t>
          </a:r>
          <a:endParaRPr lang="en-US" sz="1800" b="1" dirty="0">
            <a:latin typeface="+mj-lt"/>
          </a:endParaRPr>
        </a:p>
      </dgm:t>
    </dgm:pt>
    <dgm:pt modelId="{3B55A807-09FC-46E5-B33A-9439111596F5}" type="parTrans" cxnId="{73AC401D-A10A-4AE2-85EF-5DBAFE12575D}">
      <dgm:prSet/>
      <dgm:spPr/>
      <dgm:t>
        <a:bodyPr/>
        <a:lstStyle/>
        <a:p>
          <a:endParaRPr lang="en-US" sz="2400" b="1">
            <a:latin typeface="+mj-lt"/>
          </a:endParaRPr>
        </a:p>
      </dgm:t>
    </dgm:pt>
    <dgm:pt modelId="{76FFEAD8-23B5-42FE-933D-9FD87DC8C2C0}" type="sibTrans" cxnId="{73AC401D-A10A-4AE2-85EF-5DBAFE12575D}">
      <dgm:prSet/>
      <dgm:spPr/>
      <dgm:t>
        <a:bodyPr/>
        <a:lstStyle/>
        <a:p>
          <a:endParaRPr lang="en-US" sz="2400" b="1">
            <a:latin typeface="+mj-lt"/>
          </a:endParaRPr>
        </a:p>
      </dgm:t>
    </dgm:pt>
    <dgm:pt modelId="{115CC6BF-B3A4-47B1-803A-D7A9CA39550F}">
      <dgm:prSet custT="1"/>
      <dgm:spPr/>
      <dgm:t>
        <a:bodyPr/>
        <a:lstStyle/>
        <a:p>
          <a:pPr rtl="0"/>
          <a:r>
            <a:rPr lang="en-US" sz="1800" b="1" dirty="0" smtClean="0">
              <a:latin typeface="+mj-lt"/>
            </a:rPr>
            <a:t>Critical care units</a:t>
          </a:r>
          <a:endParaRPr lang="en-US" sz="1800" b="1" dirty="0">
            <a:latin typeface="+mj-lt"/>
          </a:endParaRPr>
        </a:p>
      </dgm:t>
    </dgm:pt>
    <dgm:pt modelId="{CEF3071A-4206-4A4B-8A74-B39C1EA97DB7}" type="parTrans" cxnId="{EDC61B9C-DC7F-45AF-9EAF-6A6EFD5F31F5}">
      <dgm:prSet/>
      <dgm:spPr/>
      <dgm:t>
        <a:bodyPr/>
        <a:lstStyle/>
        <a:p>
          <a:endParaRPr lang="en-US" sz="2400" b="1">
            <a:latin typeface="+mj-lt"/>
          </a:endParaRPr>
        </a:p>
      </dgm:t>
    </dgm:pt>
    <dgm:pt modelId="{5C620F3C-38A8-4A7A-AA04-61D131797205}" type="sibTrans" cxnId="{EDC61B9C-DC7F-45AF-9EAF-6A6EFD5F31F5}">
      <dgm:prSet/>
      <dgm:spPr/>
      <dgm:t>
        <a:bodyPr/>
        <a:lstStyle/>
        <a:p>
          <a:endParaRPr lang="en-US" sz="2400" b="1">
            <a:latin typeface="+mj-lt"/>
          </a:endParaRPr>
        </a:p>
      </dgm:t>
    </dgm:pt>
    <dgm:pt modelId="{FCC9CD23-C842-4CE0-BC95-D330C3DE4E85}">
      <dgm:prSet custT="1"/>
      <dgm:spPr/>
      <dgm:t>
        <a:bodyPr/>
        <a:lstStyle/>
        <a:p>
          <a:pPr rtl="0"/>
          <a:r>
            <a:rPr lang="en-US" sz="1800" b="1" dirty="0" smtClean="0">
              <a:latin typeface="+mj-lt"/>
            </a:rPr>
            <a:t>Pre-operative services  experiences back-ups in the PAC</a:t>
          </a:r>
          <a:endParaRPr lang="en-US" sz="1800" b="1" dirty="0">
            <a:latin typeface="+mj-lt"/>
          </a:endParaRPr>
        </a:p>
      </dgm:t>
    </dgm:pt>
    <dgm:pt modelId="{D519CDB3-5AF8-403E-B21B-9C29FCEF117A}" type="parTrans" cxnId="{918C37FE-CC91-4E54-AFE9-1799D16AB0D9}">
      <dgm:prSet/>
      <dgm:spPr/>
      <dgm:t>
        <a:bodyPr/>
        <a:lstStyle/>
        <a:p>
          <a:endParaRPr lang="en-US" sz="2400" b="1">
            <a:latin typeface="+mj-lt"/>
          </a:endParaRPr>
        </a:p>
      </dgm:t>
    </dgm:pt>
    <dgm:pt modelId="{5FCE1C7A-B35F-4AC8-A78B-9F022D6A4FC5}" type="sibTrans" cxnId="{918C37FE-CC91-4E54-AFE9-1799D16AB0D9}">
      <dgm:prSet/>
      <dgm:spPr/>
      <dgm:t>
        <a:bodyPr/>
        <a:lstStyle/>
        <a:p>
          <a:endParaRPr lang="en-US" sz="2400" b="1">
            <a:latin typeface="+mj-lt"/>
          </a:endParaRPr>
        </a:p>
      </dgm:t>
    </dgm:pt>
    <dgm:pt modelId="{3A65EBF2-D717-4A1C-9E84-D453437338EF}">
      <dgm:prSet/>
      <dgm:spPr/>
      <dgm:t>
        <a:bodyPr/>
        <a:lstStyle/>
        <a:p>
          <a:pPr rtl="0"/>
          <a:endParaRPr lang="en-US" sz="2400" b="1" dirty="0">
            <a:latin typeface="+mj-lt"/>
          </a:endParaRPr>
        </a:p>
      </dgm:t>
    </dgm:pt>
    <dgm:pt modelId="{A7936547-E868-40FC-B595-C6CD312CD9F7}" type="parTrans" cxnId="{C8F8E022-78D9-48E7-829B-3AFFF57E6B14}">
      <dgm:prSet/>
      <dgm:spPr/>
      <dgm:t>
        <a:bodyPr/>
        <a:lstStyle/>
        <a:p>
          <a:endParaRPr lang="en-US" sz="2400" b="1">
            <a:latin typeface="+mj-lt"/>
          </a:endParaRPr>
        </a:p>
      </dgm:t>
    </dgm:pt>
    <dgm:pt modelId="{7F762855-6FAE-4E35-9A46-AC32FEB92D83}" type="sibTrans" cxnId="{C8F8E022-78D9-48E7-829B-3AFFF57E6B14}">
      <dgm:prSet/>
      <dgm:spPr/>
      <dgm:t>
        <a:bodyPr/>
        <a:lstStyle/>
        <a:p>
          <a:endParaRPr lang="en-US" sz="2400" b="1">
            <a:latin typeface="+mj-lt"/>
          </a:endParaRPr>
        </a:p>
      </dgm:t>
    </dgm:pt>
    <dgm:pt modelId="{A51B45AC-02AF-42F7-9C08-FFD0382A1F7B}">
      <dgm:prSet/>
      <dgm:spPr/>
      <dgm:t>
        <a:bodyPr/>
        <a:lstStyle/>
        <a:p>
          <a:pPr rtl="0"/>
          <a:endParaRPr lang="en-US" sz="2400" b="1" dirty="0">
            <a:latin typeface="+mj-lt"/>
          </a:endParaRPr>
        </a:p>
      </dgm:t>
    </dgm:pt>
    <dgm:pt modelId="{ED3B351E-627C-4EB4-8227-0BBD9C31DE14}" type="parTrans" cxnId="{F77114D1-FAFD-4721-8AFD-30A93FC72696}">
      <dgm:prSet/>
      <dgm:spPr/>
      <dgm:t>
        <a:bodyPr/>
        <a:lstStyle/>
        <a:p>
          <a:endParaRPr lang="en-US" sz="2400" b="1">
            <a:latin typeface="+mj-lt"/>
          </a:endParaRPr>
        </a:p>
      </dgm:t>
    </dgm:pt>
    <dgm:pt modelId="{E7BA9CB8-7A9A-48AB-84B8-AB95E72E0C26}" type="sibTrans" cxnId="{F77114D1-FAFD-4721-8AFD-30A93FC72696}">
      <dgm:prSet/>
      <dgm:spPr/>
      <dgm:t>
        <a:bodyPr/>
        <a:lstStyle/>
        <a:p>
          <a:endParaRPr lang="en-US" sz="2400" b="1">
            <a:latin typeface="+mj-lt"/>
          </a:endParaRPr>
        </a:p>
      </dgm:t>
    </dgm:pt>
    <dgm:pt modelId="{3B0A2916-DF52-4D0C-9D87-C6B8B28ED897}" type="pres">
      <dgm:prSet presAssocID="{E9E8A600-5AF7-4A12-BBAB-98DD1382AFB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1ECAE3-AAC5-47DB-A44B-40EEC039D702}" type="pres">
      <dgm:prSet presAssocID="{E9E8A600-5AF7-4A12-BBAB-98DD1382AFB5}" presName="radial" presStyleCnt="0">
        <dgm:presLayoutVars>
          <dgm:animLvl val="ctr"/>
        </dgm:presLayoutVars>
      </dgm:prSet>
      <dgm:spPr/>
    </dgm:pt>
    <dgm:pt modelId="{B6CDCA6C-8407-42A4-A5CC-BC7D015571BF}" type="pres">
      <dgm:prSet presAssocID="{EF6E1C04-9508-450E-AF87-630D1082B502}" presName="centerShape" presStyleLbl="vennNode1" presStyleIdx="0" presStyleCnt="7" custScaleX="74516" custScaleY="79324"/>
      <dgm:spPr/>
      <dgm:t>
        <a:bodyPr/>
        <a:lstStyle/>
        <a:p>
          <a:endParaRPr lang="en-US"/>
        </a:p>
      </dgm:t>
    </dgm:pt>
    <dgm:pt modelId="{304952D2-E20E-4BFE-8E56-CA985DD85B4C}" type="pres">
      <dgm:prSet presAssocID="{FC9EF056-1B53-4E1A-A8D1-7346BC04550D}" presName="node" presStyleLbl="vennNode1" presStyleIdx="1" presStyleCnt="7" custScaleX="118606" custScaleY="1170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061D89-5C2F-4523-905B-C4B17B583B63}" type="pres">
      <dgm:prSet presAssocID="{F207CBB4-E1F0-4171-BC05-0D70EDE14BCC}" presName="node" presStyleLbl="vennNode1" presStyleIdx="2" presStyleCnt="7" custScaleX="116850" custScaleY="1153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34A1FB-BC93-468F-A2C1-FDB81C2C65A9}" type="pres">
      <dgm:prSet presAssocID="{B9CF0E11-7D56-4A36-800A-EB67108E4790}" presName="node" presStyleLbl="vennNode1" presStyleIdx="3" presStyleCnt="7" custScaleX="122729" custScaleY="1170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5A15AB-AC9D-4A51-8D86-338EB9ECEDBB}" type="pres">
      <dgm:prSet presAssocID="{F46ED728-D24D-4847-AD69-6200B2840C75}" presName="node" presStyleLbl="vennNode1" presStyleIdx="4" presStyleCnt="7" custScaleX="121198" custScaleY="1170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75A33B-5E48-409D-9553-92714C0B5485}" type="pres">
      <dgm:prSet presAssocID="{115CC6BF-B3A4-47B1-803A-D7A9CA39550F}" presName="node" presStyleLbl="vennNode1" presStyleIdx="5" presStyleCnt="7" custScaleX="123330" custScaleY="1170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EC3BA1-90A2-4BD3-8888-5F158C0432ED}" type="pres">
      <dgm:prSet presAssocID="{FCC9CD23-C842-4CE0-BC95-D330C3DE4E85}" presName="node" presStyleLbl="vennNode1" presStyleIdx="6" presStyleCnt="7" custScaleX="120738" custScaleY="1187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C61B9C-DC7F-45AF-9EAF-6A6EFD5F31F5}" srcId="{EF6E1C04-9508-450E-AF87-630D1082B502}" destId="{115CC6BF-B3A4-47B1-803A-D7A9CA39550F}" srcOrd="4" destOrd="0" parTransId="{CEF3071A-4206-4A4B-8A74-B39C1EA97DB7}" sibTransId="{5C620F3C-38A8-4A7A-AA04-61D131797205}"/>
    <dgm:cxn modelId="{6485A09A-59E5-4FB5-B2AB-EEDCCD773724}" type="presOf" srcId="{F46ED728-D24D-4847-AD69-6200B2840C75}" destId="{C25A15AB-AC9D-4A51-8D86-338EB9ECEDBB}" srcOrd="0" destOrd="0" presId="urn:microsoft.com/office/officeart/2005/8/layout/radial3"/>
    <dgm:cxn modelId="{FF2387EE-8C62-4FB2-AFE8-D5BD434782B5}" type="presOf" srcId="{FCC9CD23-C842-4CE0-BC95-D330C3DE4E85}" destId="{38EC3BA1-90A2-4BD3-8888-5F158C0432ED}" srcOrd="0" destOrd="0" presId="urn:microsoft.com/office/officeart/2005/8/layout/radial3"/>
    <dgm:cxn modelId="{918C37FE-CC91-4E54-AFE9-1799D16AB0D9}" srcId="{EF6E1C04-9508-450E-AF87-630D1082B502}" destId="{FCC9CD23-C842-4CE0-BC95-D330C3DE4E85}" srcOrd="5" destOrd="0" parTransId="{D519CDB3-5AF8-403E-B21B-9C29FCEF117A}" sibTransId="{5FCE1C7A-B35F-4AC8-A78B-9F022D6A4FC5}"/>
    <dgm:cxn modelId="{E30D0250-F61D-4082-BF43-882080E741CC}" type="presOf" srcId="{EF6E1C04-9508-450E-AF87-630D1082B502}" destId="{B6CDCA6C-8407-42A4-A5CC-BC7D015571BF}" srcOrd="0" destOrd="0" presId="urn:microsoft.com/office/officeart/2005/8/layout/radial3"/>
    <dgm:cxn modelId="{3BCB7CAD-08AB-4D79-894F-3A3113088926}" srcId="{EF6E1C04-9508-450E-AF87-630D1082B502}" destId="{F207CBB4-E1F0-4171-BC05-0D70EDE14BCC}" srcOrd="1" destOrd="0" parTransId="{D36EE018-E420-49ED-BA7E-A02FEF0273D6}" sibTransId="{4001A071-4998-4473-999D-FB593EF513AB}"/>
    <dgm:cxn modelId="{FFC9893A-BB03-4CA3-97B9-11E24877CFE8}" type="presOf" srcId="{E9E8A600-5AF7-4A12-BBAB-98DD1382AFB5}" destId="{3B0A2916-DF52-4D0C-9D87-C6B8B28ED897}" srcOrd="0" destOrd="0" presId="urn:microsoft.com/office/officeart/2005/8/layout/radial3"/>
    <dgm:cxn modelId="{C8F8E022-78D9-48E7-829B-3AFFF57E6B14}" srcId="{E9E8A600-5AF7-4A12-BBAB-98DD1382AFB5}" destId="{3A65EBF2-D717-4A1C-9E84-D453437338EF}" srcOrd="1" destOrd="0" parTransId="{A7936547-E868-40FC-B595-C6CD312CD9F7}" sibTransId="{7F762855-6FAE-4E35-9A46-AC32FEB92D83}"/>
    <dgm:cxn modelId="{05BB4693-78E1-4A36-99A8-5FB725397C14}" type="presOf" srcId="{115CC6BF-B3A4-47B1-803A-D7A9CA39550F}" destId="{3F75A33B-5E48-409D-9553-92714C0B5485}" srcOrd="0" destOrd="0" presId="urn:microsoft.com/office/officeart/2005/8/layout/radial3"/>
    <dgm:cxn modelId="{FE563BA3-F69C-45B1-AF8A-7A3FCDACEDDA}" type="presOf" srcId="{B9CF0E11-7D56-4A36-800A-EB67108E4790}" destId="{D034A1FB-BC93-468F-A2C1-FDB81C2C65A9}" srcOrd="0" destOrd="0" presId="urn:microsoft.com/office/officeart/2005/8/layout/radial3"/>
    <dgm:cxn modelId="{0B19591F-8143-4BA0-AA02-7FBCF34B754B}" type="presOf" srcId="{FC9EF056-1B53-4E1A-A8D1-7346BC04550D}" destId="{304952D2-E20E-4BFE-8E56-CA985DD85B4C}" srcOrd="0" destOrd="0" presId="urn:microsoft.com/office/officeart/2005/8/layout/radial3"/>
    <dgm:cxn modelId="{07E4C6C2-CB23-4880-B1F7-9E4401671D60}" srcId="{EF6E1C04-9508-450E-AF87-630D1082B502}" destId="{B9CF0E11-7D56-4A36-800A-EB67108E4790}" srcOrd="2" destOrd="0" parTransId="{5273A273-B183-418E-A650-917D8289FF49}" sibTransId="{CB428B05-D3E1-4E34-8A0C-DB1DFF92F051}"/>
    <dgm:cxn modelId="{F0CF3462-9B78-4D77-93BB-FA024F50DB51}" srcId="{E9E8A600-5AF7-4A12-BBAB-98DD1382AFB5}" destId="{EF6E1C04-9508-450E-AF87-630D1082B502}" srcOrd="0" destOrd="0" parTransId="{A722A47B-A2F4-4080-8B84-487B2F855229}" sibTransId="{0CFE7F75-5F0B-4A91-AEBF-2739F3B54CD5}"/>
    <dgm:cxn modelId="{AFECB8FE-E54D-49FC-B032-A4DF996444E5}" type="presOf" srcId="{F207CBB4-E1F0-4171-BC05-0D70EDE14BCC}" destId="{84061D89-5C2F-4523-905B-C4B17B583B63}" srcOrd="0" destOrd="0" presId="urn:microsoft.com/office/officeart/2005/8/layout/radial3"/>
    <dgm:cxn modelId="{A421066B-4319-43D9-9038-AE3032020E67}" srcId="{EF6E1C04-9508-450E-AF87-630D1082B502}" destId="{FC9EF056-1B53-4E1A-A8D1-7346BC04550D}" srcOrd="0" destOrd="0" parTransId="{8BFED8BD-77D6-4335-99F9-8E8185BC4EB0}" sibTransId="{BBC4158E-D787-49FC-9B1D-52366D90D4F5}"/>
    <dgm:cxn modelId="{F77114D1-FAFD-4721-8AFD-30A93FC72696}" srcId="{E9E8A600-5AF7-4A12-BBAB-98DD1382AFB5}" destId="{A51B45AC-02AF-42F7-9C08-FFD0382A1F7B}" srcOrd="2" destOrd="0" parTransId="{ED3B351E-627C-4EB4-8227-0BBD9C31DE14}" sibTransId="{E7BA9CB8-7A9A-48AB-84B8-AB95E72E0C26}"/>
    <dgm:cxn modelId="{73AC401D-A10A-4AE2-85EF-5DBAFE12575D}" srcId="{EF6E1C04-9508-450E-AF87-630D1082B502}" destId="{F46ED728-D24D-4847-AD69-6200B2840C75}" srcOrd="3" destOrd="0" parTransId="{3B55A807-09FC-46E5-B33A-9439111596F5}" sibTransId="{76FFEAD8-23B5-42FE-933D-9FD87DC8C2C0}"/>
    <dgm:cxn modelId="{BF385A95-40D5-44AE-A2B6-34C8E4FD7DF0}" type="presParOf" srcId="{3B0A2916-DF52-4D0C-9D87-C6B8B28ED897}" destId="{0C1ECAE3-AAC5-47DB-A44B-40EEC039D702}" srcOrd="0" destOrd="0" presId="urn:microsoft.com/office/officeart/2005/8/layout/radial3"/>
    <dgm:cxn modelId="{B3C12353-F4EC-49AA-BFDE-B4638DC30FC9}" type="presParOf" srcId="{0C1ECAE3-AAC5-47DB-A44B-40EEC039D702}" destId="{B6CDCA6C-8407-42A4-A5CC-BC7D015571BF}" srcOrd="0" destOrd="0" presId="urn:microsoft.com/office/officeart/2005/8/layout/radial3"/>
    <dgm:cxn modelId="{23417A0F-7F5D-4557-8DF0-7FFEE933B286}" type="presParOf" srcId="{0C1ECAE3-AAC5-47DB-A44B-40EEC039D702}" destId="{304952D2-E20E-4BFE-8E56-CA985DD85B4C}" srcOrd="1" destOrd="0" presId="urn:microsoft.com/office/officeart/2005/8/layout/radial3"/>
    <dgm:cxn modelId="{49DAE39D-02ED-462C-8864-0CCF3E32C92F}" type="presParOf" srcId="{0C1ECAE3-AAC5-47DB-A44B-40EEC039D702}" destId="{84061D89-5C2F-4523-905B-C4B17B583B63}" srcOrd="2" destOrd="0" presId="urn:microsoft.com/office/officeart/2005/8/layout/radial3"/>
    <dgm:cxn modelId="{67C4FBA5-4C54-417B-900A-21CB5833CBED}" type="presParOf" srcId="{0C1ECAE3-AAC5-47DB-A44B-40EEC039D702}" destId="{D034A1FB-BC93-468F-A2C1-FDB81C2C65A9}" srcOrd="3" destOrd="0" presId="urn:microsoft.com/office/officeart/2005/8/layout/radial3"/>
    <dgm:cxn modelId="{1F2129E3-2C97-46DF-910D-4BD3B4757A7B}" type="presParOf" srcId="{0C1ECAE3-AAC5-47DB-A44B-40EEC039D702}" destId="{C25A15AB-AC9D-4A51-8D86-338EB9ECEDBB}" srcOrd="4" destOrd="0" presId="urn:microsoft.com/office/officeart/2005/8/layout/radial3"/>
    <dgm:cxn modelId="{60F3AACA-F312-4349-8A4F-36D9A9642C09}" type="presParOf" srcId="{0C1ECAE3-AAC5-47DB-A44B-40EEC039D702}" destId="{3F75A33B-5E48-409D-9553-92714C0B5485}" srcOrd="5" destOrd="0" presId="urn:microsoft.com/office/officeart/2005/8/layout/radial3"/>
    <dgm:cxn modelId="{274A098D-EDE9-4F52-948C-ECF904B8C457}" type="presParOf" srcId="{0C1ECAE3-AAC5-47DB-A44B-40EEC039D702}" destId="{38EC3BA1-90A2-4BD3-8888-5F158C0432ED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9E5EE1-F5D0-431E-A4F5-866E7EE8BAB9}" type="doc">
      <dgm:prSet loTypeId="urn:microsoft.com/office/officeart/2005/8/layout/process2" loCatId="process" qsTypeId="urn:microsoft.com/office/officeart/2005/8/quickstyle/simple2" qsCatId="simple" csTypeId="urn:microsoft.com/office/officeart/2005/8/colors/accent0_2" csCatId="mainScheme" phldr="1"/>
      <dgm:spPr/>
    </dgm:pt>
    <dgm:pt modelId="{D30DA1B4-B3FA-47FF-8F10-BE0BACB3356C}">
      <dgm:prSet phldrT="[Text]" custT="1"/>
      <dgm:spPr/>
      <dgm:t>
        <a:bodyPr/>
        <a:lstStyle/>
        <a:p>
          <a:r>
            <a:rPr lang="en-US" sz="2000" b="1" i="1" u="sng" spc="0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 Study</a:t>
          </a:r>
          <a:r>
            <a:rPr lang="en-US" sz="2000" b="1" i="1" u="none" spc="0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  </a:t>
          </a:r>
          <a:r>
            <a:rPr lang="en-US" sz="2000" b="1" spc="0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the Discharge process at RGCI &amp; RC.</a:t>
          </a:r>
          <a:endParaRPr lang="en-US" sz="2000" b="1" spc="0" dirty="0">
            <a:solidFill>
              <a:srgbClr val="00206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53E5D3FF-3A62-4EF4-8E30-F0B45101256F}" type="parTrans" cxnId="{2F88277B-EBBD-4ABB-BC54-33BD51D96C8E}">
      <dgm:prSet/>
      <dgm:spPr/>
      <dgm:t>
        <a:bodyPr/>
        <a:lstStyle/>
        <a:p>
          <a:endParaRPr lang="en-US" sz="1800" b="1" spc="0">
            <a:solidFill>
              <a:srgbClr val="00206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1F4B8420-F01A-421B-B06F-666873E4F99D}" type="sibTrans" cxnId="{2F88277B-EBBD-4ABB-BC54-33BD51D96C8E}">
      <dgm:prSet custT="1"/>
      <dgm:spPr/>
      <dgm:t>
        <a:bodyPr/>
        <a:lstStyle/>
        <a:p>
          <a:endParaRPr lang="en-US" sz="1100" b="1" spc="0">
            <a:solidFill>
              <a:srgbClr val="00206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E47CBAFB-A235-4224-9DF1-D084A461E3F8}">
      <dgm:prSet phldrT="[Text]" custT="1"/>
      <dgm:spPr/>
      <dgm:t>
        <a:bodyPr/>
        <a:lstStyle/>
        <a:p>
          <a:pPr algn="ctr"/>
          <a:r>
            <a:rPr lang="en-US" sz="2000" b="1" i="1" u="sng" spc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Carry out Root Cause Analysis(RCA) </a:t>
          </a:r>
          <a:r>
            <a:rPr lang="en-US" sz="2000" b="1" spc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for significant reasons of delay </a:t>
          </a:r>
          <a:endParaRPr lang="en-US" sz="2000" b="1" spc="0" dirty="0">
            <a:solidFill>
              <a:srgbClr val="00206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0F8F961B-2B68-43C9-BF82-2CEC3BCDBDD3}" type="parTrans" cxnId="{BB94D1EF-F574-46D6-A430-168F1AD15B2C}">
      <dgm:prSet/>
      <dgm:spPr/>
      <dgm:t>
        <a:bodyPr/>
        <a:lstStyle/>
        <a:p>
          <a:endParaRPr lang="en-US" sz="1800" b="1" spc="0">
            <a:solidFill>
              <a:srgbClr val="00206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4D327F47-243C-423D-BC71-DBF2CC6D238F}" type="sibTrans" cxnId="{BB94D1EF-F574-46D6-A430-168F1AD15B2C}">
      <dgm:prSet custT="1"/>
      <dgm:spPr/>
      <dgm:t>
        <a:bodyPr/>
        <a:lstStyle/>
        <a:p>
          <a:endParaRPr lang="en-US" sz="1100" b="1" spc="0">
            <a:solidFill>
              <a:srgbClr val="00206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D59CDB74-36BF-4CF3-8E67-CFFB0949145C}">
      <dgm:prSet custT="1"/>
      <dgm:spPr/>
      <dgm:t>
        <a:bodyPr/>
        <a:lstStyle/>
        <a:p>
          <a:r>
            <a:rPr lang="en-US" sz="2000" b="1" i="1" u="sng" spc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 Measure  </a:t>
          </a:r>
          <a:r>
            <a:rPr lang="en-US" sz="2000" b="1" spc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the steps involved at various stages of Discharge Process. </a:t>
          </a:r>
          <a:endParaRPr lang="en-US" sz="2000" b="1" spc="0" dirty="0" smtClean="0">
            <a:solidFill>
              <a:srgbClr val="00206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5EBCDCAA-DAA0-431B-9FEC-68E0E65CDED8}" type="parTrans" cxnId="{D6067492-4FB0-4DAB-8015-D62A44EEF337}">
      <dgm:prSet/>
      <dgm:spPr/>
      <dgm:t>
        <a:bodyPr/>
        <a:lstStyle/>
        <a:p>
          <a:endParaRPr lang="en-US" sz="1800" b="1" spc="0">
            <a:solidFill>
              <a:srgbClr val="00206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4E6490EB-05B5-40B0-88FD-846676227FCB}" type="sibTrans" cxnId="{D6067492-4FB0-4DAB-8015-D62A44EEF337}">
      <dgm:prSet custT="1"/>
      <dgm:spPr/>
      <dgm:t>
        <a:bodyPr/>
        <a:lstStyle/>
        <a:p>
          <a:endParaRPr lang="en-US" sz="1100" b="1" spc="0">
            <a:solidFill>
              <a:srgbClr val="00206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690B0FD5-5C58-4629-99A0-A0FF925832E3}">
      <dgm:prSet custT="1"/>
      <dgm:spPr/>
      <dgm:t>
        <a:bodyPr/>
        <a:lstStyle/>
        <a:p>
          <a:r>
            <a:rPr lang="en-US" sz="2000" b="1" spc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  </a:t>
          </a:r>
          <a:r>
            <a:rPr lang="en-US" sz="2000" b="1" i="1" u="sng" spc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Analyze </a:t>
          </a:r>
          <a:r>
            <a:rPr lang="en-US" sz="2000" b="1" spc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 the steps involved in Discharge Process and compare them with expected time-lines.</a:t>
          </a:r>
          <a:endParaRPr lang="en-US" sz="2000" b="1" spc="0" dirty="0">
            <a:solidFill>
              <a:srgbClr val="00206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7D045ADE-2185-430B-9ECC-799EFBCE74DE}" type="parTrans" cxnId="{69662DA9-8893-4D8E-871E-AB72332F3330}">
      <dgm:prSet/>
      <dgm:spPr/>
      <dgm:t>
        <a:bodyPr/>
        <a:lstStyle/>
        <a:p>
          <a:endParaRPr lang="en-US" sz="1800" b="1" spc="0">
            <a:solidFill>
              <a:srgbClr val="00206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A9D91F44-E9CB-407C-B285-FB4E5F8B2DFD}" type="sibTrans" cxnId="{69662DA9-8893-4D8E-871E-AB72332F3330}">
      <dgm:prSet custT="1"/>
      <dgm:spPr/>
      <dgm:t>
        <a:bodyPr/>
        <a:lstStyle/>
        <a:p>
          <a:endParaRPr lang="en-US" sz="1100" b="1" spc="0">
            <a:solidFill>
              <a:srgbClr val="00206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991BA1AE-C5B2-4BAE-9E73-3F457CA76DAC}">
      <dgm:prSet custT="1"/>
      <dgm:spPr/>
      <dgm:t>
        <a:bodyPr/>
        <a:lstStyle/>
        <a:p>
          <a:r>
            <a:rPr lang="en-US" sz="2000" b="1" i="1" u="sng" spc="0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Give recommendations  </a:t>
          </a:r>
          <a:r>
            <a:rPr lang="en-US" sz="2000" b="1" spc="0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for re-engineering the Discharge Process to minimize delays.</a:t>
          </a:r>
          <a:endParaRPr lang="en-US" sz="2000" b="1" spc="0" dirty="0">
            <a:solidFill>
              <a:srgbClr val="00206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6AB28190-929E-4F1F-BCD9-37447999BA18}" type="parTrans" cxnId="{5287FB8B-42AA-4C07-A06A-0D89D114B282}">
      <dgm:prSet/>
      <dgm:spPr/>
      <dgm:t>
        <a:bodyPr/>
        <a:lstStyle/>
        <a:p>
          <a:endParaRPr lang="en-US" sz="1800" b="1" spc="0">
            <a:solidFill>
              <a:srgbClr val="00206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D8B7D509-DF8A-441A-A48E-479239E1B7E6}" type="sibTrans" cxnId="{5287FB8B-42AA-4C07-A06A-0D89D114B282}">
      <dgm:prSet/>
      <dgm:spPr/>
      <dgm:t>
        <a:bodyPr/>
        <a:lstStyle/>
        <a:p>
          <a:endParaRPr lang="en-US" sz="1800" b="1" spc="0">
            <a:solidFill>
              <a:srgbClr val="00206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F8694A00-A281-4B54-8AEB-62BC9299223C}">
      <dgm:prSet custT="1"/>
      <dgm:spPr/>
      <dgm:t>
        <a:bodyPr/>
        <a:lstStyle/>
        <a:p>
          <a:r>
            <a:rPr lang="en-US" sz="2000" b="1" u="sng" dirty="0" smtClean="0">
              <a:solidFill>
                <a:schemeClr val="accent1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To </a:t>
          </a:r>
          <a:r>
            <a:rPr lang="en-US" sz="2000" b="1" i="1" u="sng" dirty="0" smtClean="0">
              <a:solidFill>
                <a:schemeClr val="accent1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compare Case Vs Control phase </a:t>
          </a:r>
          <a:r>
            <a:rPr lang="en-US" sz="2000" b="1" u="sng" dirty="0" smtClean="0">
              <a:solidFill>
                <a:schemeClr val="accent1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for the same to see the effectiveness of actions taken for improvement</a:t>
          </a:r>
          <a:endParaRPr lang="en-US" sz="2000" b="1" u="sng" dirty="0">
            <a:solidFill>
              <a:schemeClr val="accent1">
                <a:lumMod val="50000"/>
              </a:schemeClr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F0693DA7-2A85-4225-B0BF-5C986ED9CF40}" type="parTrans" cxnId="{4844F59F-078D-4FBE-9FFF-F4D634F82542}">
      <dgm:prSet/>
      <dgm:spPr/>
      <dgm:t>
        <a:bodyPr/>
        <a:lstStyle/>
        <a:p>
          <a:endParaRPr lang="en-US"/>
        </a:p>
      </dgm:t>
    </dgm:pt>
    <dgm:pt modelId="{D43C1DDA-92A5-4D32-A32F-4A94EE7C8DBC}" type="sibTrans" cxnId="{4844F59F-078D-4FBE-9FFF-F4D634F82542}">
      <dgm:prSet/>
      <dgm:spPr/>
      <dgm:t>
        <a:bodyPr/>
        <a:lstStyle/>
        <a:p>
          <a:endParaRPr lang="en-US"/>
        </a:p>
      </dgm:t>
    </dgm:pt>
    <dgm:pt modelId="{6D8AFD27-FD87-41C0-9807-42950840E6A4}" type="pres">
      <dgm:prSet presAssocID="{7A9E5EE1-F5D0-431E-A4F5-866E7EE8BAB9}" presName="linearFlow" presStyleCnt="0">
        <dgm:presLayoutVars>
          <dgm:resizeHandles val="exact"/>
        </dgm:presLayoutVars>
      </dgm:prSet>
      <dgm:spPr/>
    </dgm:pt>
    <dgm:pt modelId="{6BDDB7D8-07B1-485D-8B4A-18DE65E18D05}" type="pres">
      <dgm:prSet presAssocID="{D30DA1B4-B3FA-47FF-8F10-BE0BACB3356C}" presName="node" presStyleLbl="node1" presStyleIdx="0" presStyleCnt="6" custScaleX="2432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0CF47F-CDBB-43CE-B577-9DD406E79A96}" type="pres">
      <dgm:prSet presAssocID="{1F4B8420-F01A-421B-B06F-666873E4F99D}" presName="sibTrans" presStyleLbl="sibTrans2D1" presStyleIdx="0" presStyleCnt="5"/>
      <dgm:spPr/>
      <dgm:t>
        <a:bodyPr/>
        <a:lstStyle/>
        <a:p>
          <a:endParaRPr lang="en-US"/>
        </a:p>
      </dgm:t>
    </dgm:pt>
    <dgm:pt modelId="{76F31ED9-7550-4824-AAAF-9233A57D004B}" type="pres">
      <dgm:prSet presAssocID="{1F4B8420-F01A-421B-B06F-666873E4F99D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E0872E48-EFA9-4982-8D0B-EBA53FEC4200}" type="pres">
      <dgm:prSet presAssocID="{D59CDB74-36BF-4CF3-8E67-CFFB0949145C}" presName="node" presStyleLbl="node1" presStyleIdx="1" presStyleCnt="6" custScaleX="2432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526A95-B56D-427B-868B-6333DDE3FF92}" type="pres">
      <dgm:prSet presAssocID="{4E6490EB-05B5-40B0-88FD-846676227FCB}" presName="sibTrans" presStyleLbl="sibTrans2D1" presStyleIdx="1" presStyleCnt="5"/>
      <dgm:spPr/>
      <dgm:t>
        <a:bodyPr/>
        <a:lstStyle/>
        <a:p>
          <a:endParaRPr lang="en-US"/>
        </a:p>
      </dgm:t>
    </dgm:pt>
    <dgm:pt modelId="{69546B5E-4186-4DA6-9BF6-F770803C52E0}" type="pres">
      <dgm:prSet presAssocID="{4E6490EB-05B5-40B0-88FD-846676227FCB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5272E30C-7E45-4E8F-929C-D4D15D4814ED}" type="pres">
      <dgm:prSet presAssocID="{690B0FD5-5C58-4629-99A0-A0FF925832E3}" presName="node" presStyleLbl="node1" presStyleIdx="2" presStyleCnt="6" custScaleX="2432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57D184-4A9B-46AD-9650-D25424AD435B}" type="pres">
      <dgm:prSet presAssocID="{A9D91F44-E9CB-407C-B285-FB4E5F8B2DFD}" presName="sibTrans" presStyleLbl="sibTrans2D1" presStyleIdx="2" presStyleCnt="5"/>
      <dgm:spPr/>
      <dgm:t>
        <a:bodyPr/>
        <a:lstStyle/>
        <a:p>
          <a:endParaRPr lang="en-US"/>
        </a:p>
      </dgm:t>
    </dgm:pt>
    <dgm:pt modelId="{F98EE1DF-3A01-4BAF-8EE6-23CF2F106E7E}" type="pres">
      <dgm:prSet presAssocID="{A9D91F44-E9CB-407C-B285-FB4E5F8B2DFD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D895ACD8-90B8-44CE-A7EC-B17860883639}" type="pres">
      <dgm:prSet presAssocID="{E47CBAFB-A235-4224-9DF1-D084A461E3F8}" presName="node" presStyleLbl="node1" presStyleIdx="3" presStyleCnt="6" custScaleX="2432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DCB20C-7D9D-4EA6-85B6-129364EA8636}" type="pres">
      <dgm:prSet presAssocID="{4D327F47-243C-423D-BC71-DBF2CC6D238F}" presName="sibTrans" presStyleLbl="sibTrans2D1" presStyleIdx="3" presStyleCnt="5"/>
      <dgm:spPr/>
      <dgm:t>
        <a:bodyPr/>
        <a:lstStyle/>
        <a:p>
          <a:endParaRPr lang="en-US"/>
        </a:p>
      </dgm:t>
    </dgm:pt>
    <dgm:pt modelId="{9BFED501-8281-4F1D-A1BC-C8BF454337CD}" type="pres">
      <dgm:prSet presAssocID="{4D327F47-243C-423D-BC71-DBF2CC6D238F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6E38040E-4176-48E2-AE57-79747E3D7F0B}" type="pres">
      <dgm:prSet presAssocID="{991BA1AE-C5B2-4BAE-9E73-3F457CA76DAC}" presName="node" presStyleLbl="node1" presStyleIdx="4" presStyleCnt="6" custScaleX="2390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37F419-0E90-4F52-8036-F9ED1F69216A}" type="pres">
      <dgm:prSet presAssocID="{D8B7D509-DF8A-441A-A48E-479239E1B7E6}" presName="sibTrans" presStyleLbl="sibTrans2D1" presStyleIdx="4" presStyleCnt="5"/>
      <dgm:spPr/>
      <dgm:t>
        <a:bodyPr/>
        <a:lstStyle/>
        <a:p>
          <a:endParaRPr lang="en-US"/>
        </a:p>
      </dgm:t>
    </dgm:pt>
    <dgm:pt modelId="{D90302CD-21F4-4107-B40B-AE903BCF3C98}" type="pres">
      <dgm:prSet presAssocID="{D8B7D509-DF8A-441A-A48E-479239E1B7E6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46A86F87-91FE-4A34-9559-2883E60BF96B}" type="pres">
      <dgm:prSet presAssocID="{F8694A00-A281-4B54-8AEB-62BC9299223C}" presName="node" presStyleLbl="node1" presStyleIdx="5" presStyleCnt="6" custScaleX="2352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6067492-4FB0-4DAB-8015-D62A44EEF337}" srcId="{7A9E5EE1-F5D0-431E-A4F5-866E7EE8BAB9}" destId="{D59CDB74-36BF-4CF3-8E67-CFFB0949145C}" srcOrd="1" destOrd="0" parTransId="{5EBCDCAA-DAA0-431B-9FEC-68E0E65CDED8}" sibTransId="{4E6490EB-05B5-40B0-88FD-846676227FCB}"/>
    <dgm:cxn modelId="{F7CDF42F-8AA7-4E07-82C2-5C5290F9946D}" type="presOf" srcId="{991BA1AE-C5B2-4BAE-9E73-3F457CA76DAC}" destId="{6E38040E-4176-48E2-AE57-79747E3D7F0B}" srcOrd="0" destOrd="0" presId="urn:microsoft.com/office/officeart/2005/8/layout/process2"/>
    <dgm:cxn modelId="{7F2939BC-3DFF-42BE-8925-8A25F7DB1B12}" type="presOf" srcId="{F8694A00-A281-4B54-8AEB-62BC9299223C}" destId="{46A86F87-91FE-4A34-9559-2883E60BF96B}" srcOrd="0" destOrd="0" presId="urn:microsoft.com/office/officeart/2005/8/layout/process2"/>
    <dgm:cxn modelId="{C131CF70-57AD-4DA0-BD29-1AF214BA80B8}" type="presOf" srcId="{E47CBAFB-A235-4224-9DF1-D084A461E3F8}" destId="{D895ACD8-90B8-44CE-A7EC-B17860883639}" srcOrd="0" destOrd="0" presId="urn:microsoft.com/office/officeart/2005/8/layout/process2"/>
    <dgm:cxn modelId="{2E440E75-4794-4671-829D-0B9B60B2F5D1}" type="presOf" srcId="{A9D91F44-E9CB-407C-B285-FB4E5F8B2DFD}" destId="{F98EE1DF-3A01-4BAF-8EE6-23CF2F106E7E}" srcOrd="1" destOrd="0" presId="urn:microsoft.com/office/officeart/2005/8/layout/process2"/>
    <dgm:cxn modelId="{C581554C-360A-4FA7-A265-9A007054B0C1}" type="presOf" srcId="{690B0FD5-5C58-4629-99A0-A0FF925832E3}" destId="{5272E30C-7E45-4E8F-929C-D4D15D4814ED}" srcOrd="0" destOrd="0" presId="urn:microsoft.com/office/officeart/2005/8/layout/process2"/>
    <dgm:cxn modelId="{9929EADC-6137-40F1-A836-CBE0F67EB05F}" type="presOf" srcId="{1F4B8420-F01A-421B-B06F-666873E4F99D}" destId="{76F31ED9-7550-4824-AAAF-9233A57D004B}" srcOrd="1" destOrd="0" presId="urn:microsoft.com/office/officeart/2005/8/layout/process2"/>
    <dgm:cxn modelId="{7B34108E-7CE3-4455-8A50-5364514F52AC}" type="presOf" srcId="{4D327F47-243C-423D-BC71-DBF2CC6D238F}" destId="{86DCB20C-7D9D-4EA6-85B6-129364EA8636}" srcOrd="0" destOrd="0" presId="urn:microsoft.com/office/officeart/2005/8/layout/process2"/>
    <dgm:cxn modelId="{CA3C138B-F80D-43F0-A4DE-EA141145306F}" type="presOf" srcId="{D8B7D509-DF8A-441A-A48E-479239E1B7E6}" destId="{D90302CD-21F4-4107-B40B-AE903BCF3C98}" srcOrd="1" destOrd="0" presId="urn:microsoft.com/office/officeart/2005/8/layout/process2"/>
    <dgm:cxn modelId="{62501E41-AC89-4A00-800A-889BA87918A8}" type="presOf" srcId="{D59CDB74-36BF-4CF3-8E67-CFFB0949145C}" destId="{E0872E48-EFA9-4982-8D0B-EBA53FEC4200}" srcOrd="0" destOrd="0" presId="urn:microsoft.com/office/officeart/2005/8/layout/process2"/>
    <dgm:cxn modelId="{F1480A86-3D9E-495D-AD3A-69B6DFF40181}" type="presOf" srcId="{7A9E5EE1-F5D0-431E-A4F5-866E7EE8BAB9}" destId="{6D8AFD27-FD87-41C0-9807-42950840E6A4}" srcOrd="0" destOrd="0" presId="urn:microsoft.com/office/officeart/2005/8/layout/process2"/>
    <dgm:cxn modelId="{A91FD14C-61E4-46E5-8CF2-B13EE304F7E8}" type="presOf" srcId="{D8B7D509-DF8A-441A-A48E-479239E1B7E6}" destId="{4E37F419-0E90-4F52-8036-F9ED1F69216A}" srcOrd="0" destOrd="0" presId="urn:microsoft.com/office/officeart/2005/8/layout/process2"/>
    <dgm:cxn modelId="{0CCE465E-7EBD-4A05-987B-492BF1369C9F}" type="presOf" srcId="{4E6490EB-05B5-40B0-88FD-846676227FCB}" destId="{39526A95-B56D-427B-868B-6333DDE3FF92}" srcOrd="0" destOrd="0" presId="urn:microsoft.com/office/officeart/2005/8/layout/process2"/>
    <dgm:cxn modelId="{9F295B34-1C82-48DF-9561-6A4E4A61B495}" type="presOf" srcId="{1F4B8420-F01A-421B-B06F-666873E4F99D}" destId="{B70CF47F-CDBB-43CE-B577-9DD406E79A96}" srcOrd="0" destOrd="0" presId="urn:microsoft.com/office/officeart/2005/8/layout/process2"/>
    <dgm:cxn modelId="{2F88277B-EBBD-4ABB-BC54-33BD51D96C8E}" srcId="{7A9E5EE1-F5D0-431E-A4F5-866E7EE8BAB9}" destId="{D30DA1B4-B3FA-47FF-8F10-BE0BACB3356C}" srcOrd="0" destOrd="0" parTransId="{53E5D3FF-3A62-4EF4-8E30-F0B45101256F}" sibTransId="{1F4B8420-F01A-421B-B06F-666873E4F99D}"/>
    <dgm:cxn modelId="{4844F59F-078D-4FBE-9FFF-F4D634F82542}" srcId="{7A9E5EE1-F5D0-431E-A4F5-866E7EE8BAB9}" destId="{F8694A00-A281-4B54-8AEB-62BC9299223C}" srcOrd="5" destOrd="0" parTransId="{F0693DA7-2A85-4225-B0BF-5C986ED9CF40}" sibTransId="{D43C1DDA-92A5-4D32-A32F-4A94EE7C8DBC}"/>
    <dgm:cxn modelId="{8DF7EF22-9247-47AA-ADB1-3A8832B733F8}" type="presOf" srcId="{D30DA1B4-B3FA-47FF-8F10-BE0BACB3356C}" destId="{6BDDB7D8-07B1-485D-8B4A-18DE65E18D05}" srcOrd="0" destOrd="0" presId="urn:microsoft.com/office/officeart/2005/8/layout/process2"/>
    <dgm:cxn modelId="{18CC1FFD-4D82-43D2-A9F5-2784A6B209BC}" type="presOf" srcId="{4E6490EB-05B5-40B0-88FD-846676227FCB}" destId="{69546B5E-4186-4DA6-9BF6-F770803C52E0}" srcOrd="1" destOrd="0" presId="urn:microsoft.com/office/officeart/2005/8/layout/process2"/>
    <dgm:cxn modelId="{D5D1C59B-45E5-4B3A-B508-3486A32AA545}" type="presOf" srcId="{A9D91F44-E9CB-407C-B285-FB4E5F8B2DFD}" destId="{A657D184-4A9B-46AD-9650-D25424AD435B}" srcOrd="0" destOrd="0" presId="urn:microsoft.com/office/officeart/2005/8/layout/process2"/>
    <dgm:cxn modelId="{BB94D1EF-F574-46D6-A430-168F1AD15B2C}" srcId="{7A9E5EE1-F5D0-431E-A4F5-866E7EE8BAB9}" destId="{E47CBAFB-A235-4224-9DF1-D084A461E3F8}" srcOrd="3" destOrd="0" parTransId="{0F8F961B-2B68-43C9-BF82-2CEC3BCDBDD3}" sibTransId="{4D327F47-243C-423D-BC71-DBF2CC6D238F}"/>
    <dgm:cxn modelId="{69662DA9-8893-4D8E-871E-AB72332F3330}" srcId="{7A9E5EE1-F5D0-431E-A4F5-866E7EE8BAB9}" destId="{690B0FD5-5C58-4629-99A0-A0FF925832E3}" srcOrd="2" destOrd="0" parTransId="{7D045ADE-2185-430B-9ECC-799EFBCE74DE}" sibTransId="{A9D91F44-E9CB-407C-B285-FB4E5F8B2DFD}"/>
    <dgm:cxn modelId="{5287FB8B-42AA-4C07-A06A-0D89D114B282}" srcId="{7A9E5EE1-F5D0-431E-A4F5-866E7EE8BAB9}" destId="{991BA1AE-C5B2-4BAE-9E73-3F457CA76DAC}" srcOrd="4" destOrd="0" parTransId="{6AB28190-929E-4F1F-BCD9-37447999BA18}" sibTransId="{D8B7D509-DF8A-441A-A48E-479239E1B7E6}"/>
    <dgm:cxn modelId="{40205A27-4D30-42D0-B521-7124B1328E26}" type="presOf" srcId="{4D327F47-243C-423D-BC71-DBF2CC6D238F}" destId="{9BFED501-8281-4F1D-A1BC-C8BF454337CD}" srcOrd="1" destOrd="0" presId="urn:microsoft.com/office/officeart/2005/8/layout/process2"/>
    <dgm:cxn modelId="{7E221309-8E87-41A9-9C06-8B6162368647}" type="presParOf" srcId="{6D8AFD27-FD87-41C0-9807-42950840E6A4}" destId="{6BDDB7D8-07B1-485D-8B4A-18DE65E18D05}" srcOrd="0" destOrd="0" presId="urn:microsoft.com/office/officeart/2005/8/layout/process2"/>
    <dgm:cxn modelId="{89CD52DE-75C3-48C8-9AB1-1B07CFC1E336}" type="presParOf" srcId="{6D8AFD27-FD87-41C0-9807-42950840E6A4}" destId="{B70CF47F-CDBB-43CE-B577-9DD406E79A96}" srcOrd="1" destOrd="0" presId="urn:microsoft.com/office/officeart/2005/8/layout/process2"/>
    <dgm:cxn modelId="{970D296A-EA25-4791-A159-78D4F63717A3}" type="presParOf" srcId="{B70CF47F-CDBB-43CE-B577-9DD406E79A96}" destId="{76F31ED9-7550-4824-AAAF-9233A57D004B}" srcOrd="0" destOrd="0" presId="urn:microsoft.com/office/officeart/2005/8/layout/process2"/>
    <dgm:cxn modelId="{5F366117-CB15-4B61-ACF4-E38F48C44D63}" type="presParOf" srcId="{6D8AFD27-FD87-41C0-9807-42950840E6A4}" destId="{E0872E48-EFA9-4982-8D0B-EBA53FEC4200}" srcOrd="2" destOrd="0" presId="urn:microsoft.com/office/officeart/2005/8/layout/process2"/>
    <dgm:cxn modelId="{0E720FD1-F237-430B-AC29-1AB4E0DACD1E}" type="presParOf" srcId="{6D8AFD27-FD87-41C0-9807-42950840E6A4}" destId="{39526A95-B56D-427B-868B-6333DDE3FF92}" srcOrd="3" destOrd="0" presId="urn:microsoft.com/office/officeart/2005/8/layout/process2"/>
    <dgm:cxn modelId="{DC8DFD72-0003-4E3B-AE5B-279F7F7EDCA1}" type="presParOf" srcId="{39526A95-B56D-427B-868B-6333DDE3FF92}" destId="{69546B5E-4186-4DA6-9BF6-F770803C52E0}" srcOrd="0" destOrd="0" presId="urn:microsoft.com/office/officeart/2005/8/layout/process2"/>
    <dgm:cxn modelId="{9F4436C5-49AB-4CDF-95C7-BA7D1AEE308E}" type="presParOf" srcId="{6D8AFD27-FD87-41C0-9807-42950840E6A4}" destId="{5272E30C-7E45-4E8F-929C-D4D15D4814ED}" srcOrd="4" destOrd="0" presId="urn:microsoft.com/office/officeart/2005/8/layout/process2"/>
    <dgm:cxn modelId="{4F5E7620-346B-4F90-96CE-703AEDD56C45}" type="presParOf" srcId="{6D8AFD27-FD87-41C0-9807-42950840E6A4}" destId="{A657D184-4A9B-46AD-9650-D25424AD435B}" srcOrd="5" destOrd="0" presId="urn:microsoft.com/office/officeart/2005/8/layout/process2"/>
    <dgm:cxn modelId="{BCD0ED83-A29C-4BCB-A3F7-03C43C886E04}" type="presParOf" srcId="{A657D184-4A9B-46AD-9650-D25424AD435B}" destId="{F98EE1DF-3A01-4BAF-8EE6-23CF2F106E7E}" srcOrd="0" destOrd="0" presId="urn:microsoft.com/office/officeart/2005/8/layout/process2"/>
    <dgm:cxn modelId="{58BD6EF4-2689-4235-AA8D-49963EFD6548}" type="presParOf" srcId="{6D8AFD27-FD87-41C0-9807-42950840E6A4}" destId="{D895ACD8-90B8-44CE-A7EC-B17860883639}" srcOrd="6" destOrd="0" presId="urn:microsoft.com/office/officeart/2005/8/layout/process2"/>
    <dgm:cxn modelId="{C3C1FAB4-1894-48D2-A108-C623FBAAFCF5}" type="presParOf" srcId="{6D8AFD27-FD87-41C0-9807-42950840E6A4}" destId="{86DCB20C-7D9D-4EA6-85B6-129364EA8636}" srcOrd="7" destOrd="0" presId="urn:microsoft.com/office/officeart/2005/8/layout/process2"/>
    <dgm:cxn modelId="{5E5B9EE4-9B83-4F1C-A280-5F704223F47F}" type="presParOf" srcId="{86DCB20C-7D9D-4EA6-85B6-129364EA8636}" destId="{9BFED501-8281-4F1D-A1BC-C8BF454337CD}" srcOrd="0" destOrd="0" presId="urn:microsoft.com/office/officeart/2005/8/layout/process2"/>
    <dgm:cxn modelId="{6A0614C8-C479-4606-A50A-8BCCDC3EFC84}" type="presParOf" srcId="{6D8AFD27-FD87-41C0-9807-42950840E6A4}" destId="{6E38040E-4176-48E2-AE57-79747E3D7F0B}" srcOrd="8" destOrd="0" presId="urn:microsoft.com/office/officeart/2005/8/layout/process2"/>
    <dgm:cxn modelId="{1B39E043-5DA1-4942-B34D-1D1001BAE067}" type="presParOf" srcId="{6D8AFD27-FD87-41C0-9807-42950840E6A4}" destId="{4E37F419-0E90-4F52-8036-F9ED1F69216A}" srcOrd="9" destOrd="0" presId="urn:microsoft.com/office/officeart/2005/8/layout/process2"/>
    <dgm:cxn modelId="{3C44CAAF-9909-44EC-BA6A-BE7DA60F341B}" type="presParOf" srcId="{4E37F419-0E90-4F52-8036-F9ED1F69216A}" destId="{D90302CD-21F4-4107-B40B-AE903BCF3C98}" srcOrd="0" destOrd="0" presId="urn:microsoft.com/office/officeart/2005/8/layout/process2"/>
    <dgm:cxn modelId="{8D28B3F8-6651-4E86-8237-A64E2294D61B}" type="presParOf" srcId="{6D8AFD27-FD87-41C0-9807-42950840E6A4}" destId="{46A86F87-91FE-4A34-9559-2883E60BF96B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5651E0F-4DF3-4537-B444-B8EEF0FE9C51}" type="doc">
      <dgm:prSet loTypeId="urn:microsoft.com/office/officeart/2005/8/layout/vProcess5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0561431-FC0A-4C80-B380-9D1DAD580148}">
      <dgm:prSet custT="1"/>
      <dgm:spPr/>
      <dgm:t>
        <a:bodyPr/>
        <a:lstStyle/>
        <a:p>
          <a:pPr algn="ctr" rtl="0"/>
          <a:r>
            <a:rPr lang="en-US" sz="2400" i="1" u="sng" dirty="0" smtClean="0">
              <a:latin typeface="+mj-lt"/>
            </a:rPr>
            <a:t>Proposing </a:t>
          </a:r>
          <a:r>
            <a:rPr lang="en-US" sz="2400" dirty="0" smtClean="0">
              <a:latin typeface="+mj-lt"/>
            </a:rPr>
            <a:t>suitable recommendations.</a:t>
          </a:r>
          <a:endParaRPr lang="en-US" sz="2400" dirty="0">
            <a:latin typeface="+mj-lt"/>
          </a:endParaRPr>
        </a:p>
      </dgm:t>
    </dgm:pt>
    <dgm:pt modelId="{160CC7B5-CD90-4664-ADE9-1A355DE259A9}">
      <dgm:prSet custT="1"/>
      <dgm:spPr/>
      <dgm:t>
        <a:bodyPr/>
        <a:lstStyle/>
        <a:p>
          <a:pPr algn="ctr" rtl="0"/>
          <a:r>
            <a:rPr lang="en-US" sz="2400" i="1" u="sng" dirty="0" smtClean="0">
              <a:latin typeface="+mj-lt"/>
            </a:rPr>
            <a:t>Finding the bottlenecks </a:t>
          </a:r>
          <a:r>
            <a:rPr lang="en-US" sz="2400" dirty="0" smtClean="0">
              <a:latin typeface="+mj-lt"/>
            </a:rPr>
            <a:t>in Discharge Process</a:t>
          </a:r>
          <a:endParaRPr lang="en-US" sz="2400" dirty="0">
            <a:latin typeface="+mj-lt"/>
          </a:endParaRPr>
        </a:p>
      </dgm:t>
    </dgm:pt>
    <dgm:pt modelId="{0458C855-6DE7-40CE-A009-91B949E6311D}">
      <dgm:prSet custT="1"/>
      <dgm:spPr/>
      <dgm:t>
        <a:bodyPr/>
        <a:lstStyle/>
        <a:p>
          <a:pPr algn="ctr" rtl="0"/>
          <a:r>
            <a:rPr lang="en-US" sz="2400" i="1" u="sng" dirty="0" smtClean="0">
              <a:latin typeface="+mj-lt"/>
            </a:rPr>
            <a:t>Compilation</a:t>
          </a:r>
          <a:r>
            <a:rPr lang="en-US" sz="2400" dirty="0" smtClean="0">
              <a:latin typeface="+mj-lt"/>
            </a:rPr>
            <a:t> of the data and data analysis.</a:t>
          </a:r>
          <a:endParaRPr lang="en-US" sz="2400" dirty="0">
            <a:latin typeface="+mj-lt"/>
          </a:endParaRPr>
        </a:p>
      </dgm:t>
    </dgm:pt>
    <dgm:pt modelId="{516CB974-0962-48FC-B630-3EBAD0F5D150}">
      <dgm:prSet custT="1"/>
      <dgm:spPr/>
      <dgm:t>
        <a:bodyPr/>
        <a:lstStyle/>
        <a:p>
          <a:pPr algn="ctr" rtl="0"/>
          <a:r>
            <a:rPr lang="en-US" sz="2400" i="1" u="sng" dirty="0" smtClean="0">
              <a:latin typeface="+mj-lt"/>
            </a:rPr>
            <a:t>Survey</a:t>
          </a:r>
          <a:r>
            <a:rPr lang="en-US" sz="2400" dirty="0" smtClean="0">
              <a:latin typeface="+mj-lt"/>
            </a:rPr>
            <a:t> to study the steps in patient’s discharge</a:t>
          </a:r>
          <a:endParaRPr lang="en-US" sz="2400" dirty="0">
            <a:latin typeface="+mj-lt"/>
          </a:endParaRPr>
        </a:p>
      </dgm:t>
    </dgm:pt>
    <dgm:pt modelId="{ED599531-8DD1-4976-BE89-21336E86D5F3}">
      <dgm:prSet custT="1"/>
      <dgm:spPr/>
      <dgm:t>
        <a:bodyPr/>
        <a:lstStyle/>
        <a:p>
          <a:pPr algn="ctr" rtl="0"/>
          <a:r>
            <a:rPr lang="en-US" sz="2400" i="1" u="sng" dirty="0" smtClean="0">
              <a:latin typeface="+mj-lt"/>
            </a:rPr>
            <a:t>Study</a:t>
          </a:r>
          <a:r>
            <a:rPr lang="en-US" sz="2400" dirty="0" smtClean="0">
              <a:latin typeface="+mj-lt"/>
            </a:rPr>
            <a:t> of the discharge process in the I.P. Department at RGCI &amp; RC.</a:t>
          </a:r>
          <a:endParaRPr lang="en-US" sz="2400" dirty="0">
            <a:latin typeface="+mj-lt"/>
          </a:endParaRPr>
        </a:p>
      </dgm:t>
    </dgm:pt>
    <dgm:pt modelId="{A5FE35F9-AD3B-4A3E-9AEF-75D98A4DD975}" type="sibTrans" cxnId="{1D5F42E7-8034-41E5-93B4-DD209664AEDF}">
      <dgm:prSet custT="1"/>
      <dgm:spPr/>
      <dgm:t>
        <a:bodyPr/>
        <a:lstStyle/>
        <a:p>
          <a:pPr algn="ctr"/>
          <a:endParaRPr lang="en-US" sz="2800">
            <a:latin typeface="+mj-lt"/>
          </a:endParaRPr>
        </a:p>
      </dgm:t>
    </dgm:pt>
    <dgm:pt modelId="{DC7B1645-41AC-4FF4-999D-188BAEE2859B}" type="parTrans" cxnId="{1D5F42E7-8034-41E5-93B4-DD209664AEDF}">
      <dgm:prSet/>
      <dgm:spPr/>
      <dgm:t>
        <a:bodyPr/>
        <a:lstStyle/>
        <a:p>
          <a:pPr algn="ctr"/>
          <a:endParaRPr lang="en-US" sz="1600">
            <a:latin typeface="+mj-lt"/>
          </a:endParaRPr>
        </a:p>
      </dgm:t>
    </dgm:pt>
    <dgm:pt modelId="{BB662395-3490-4B51-BD15-BC715A766266}" type="sibTrans" cxnId="{52890AAE-C817-4928-9E88-06806803816F}">
      <dgm:prSet/>
      <dgm:spPr/>
      <dgm:t>
        <a:bodyPr/>
        <a:lstStyle/>
        <a:p>
          <a:pPr algn="ctr"/>
          <a:endParaRPr lang="en-US" sz="1600">
            <a:latin typeface="+mj-lt"/>
          </a:endParaRPr>
        </a:p>
      </dgm:t>
    </dgm:pt>
    <dgm:pt modelId="{30E21A91-8D6C-4777-9BD5-CB1ECFC3098E}" type="parTrans" cxnId="{52890AAE-C817-4928-9E88-06806803816F}">
      <dgm:prSet/>
      <dgm:spPr/>
      <dgm:t>
        <a:bodyPr/>
        <a:lstStyle/>
        <a:p>
          <a:pPr algn="ctr"/>
          <a:endParaRPr lang="en-US" sz="1600">
            <a:latin typeface="+mj-lt"/>
          </a:endParaRPr>
        </a:p>
      </dgm:t>
    </dgm:pt>
    <dgm:pt modelId="{8F7BE3EF-D3DE-440E-AAB4-B88C508C7E7D}" type="sibTrans" cxnId="{74534E02-B73F-4C7E-83DD-B03E56DC83A6}">
      <dgm:prSet custT="1"/>
      <dgm:spPr/>
      <dgm:t>
        <a:bodyPr/>
        <a:lstStyle/>
        <a:p>
          <a:pPr algn="ctr"/>
          <a:endParaRPr lang="en-US" sz="2800">
            <a:latin typeface="+mj-lt"/>
          </a:endParaRPr>
        </a:p>
      </dgm:t>
    </dgm:pt>
    <dgm:pt modelId="{FB7C8752-210F-4F2F-93AE-36DB369D9B87}" type="parTrans" cxnId="{74534E02-B73F-4C7E-83DD-B03E56DC83A6}">
      <dgm:prSet/>
      <dgm:spPr/>
      <dgm:t>
        <a:bodyPr/>
        <a:lstStyle/>
        <a:p>
          <a:pPr algn="ctr"/>
          <a:endParaRPr lang="en-US" sz="1600">
            <a:latin typeface="+mj-lt"/>
          </a:endParaRPr>
        </a:p>
      </dgm:t>
    </dgm:pt>
    <dgm:pt modelId="{A5741596-241D-4742-BE75-0CFA14E06414}" type="sibTrans" cxnId="{FD781DC9-678C-406E-AD92-ABA6DD3937AA}">
      <dgm:prSet custT="1"/>
      <dgm:spPr/>
      <dgm:t>
        <a:bodyPr/>
        <a:lstStyle/>
        <a:p>
          <a:pPr algn="ctr"/>
          <a:endParaRPr lang="en-US" sz="2800">
            <a:latin typeface="+mj-lt"/>
          </a:endParaRPr>
        </a:p>
      </dgm:t>
    </dgm:pt>
    <dgm:pt modelId="{048AB6E9-D18D-4D08-8585-B26A591C40A4}" type="parTrans" cxnId="{FD781DC9-678C-406E-AD92-ABA6DD3937AA}">
      <dgm:prSet/>
      <dgm:spPr/>
      <dgm:t>
        <a:bodyPr/>
        <a:lstStyle/>
        <a:p>
          <a:pPr algn="ctr"/>
          <a:endParaRPr lang="en-US" sz="1600">
            <a:latin typeface="+mj-lt"/>
          </a:endParaRPr>
        </a:p>
      </dgm:t>
    </dgm:pt>
    <dgm:pt modelId="{43706A7A-7976-41A6-9B30-A250B4DAD126}" type="sibTrans" cxnId="{97E6B4F7-1BEA-44B6-9BF1-BE3450D7B212}">
      <dgm:prSet custT="1"/>
      <dgm:spPr/>
      <dgm:t>
        <a:bodyPr/>
        <a:lstStyle/>
        <a:p>
          <a:pPr algn="ctr"/>
          <a:endParaRPr lang="en-US" sz="2800">
            <a:latin typeface="+mj-lt"/>
          </a:endParaRPr>
        </a:p>
      </dgm:t>
    </dgm:pt>
    <dgm:pt modelId="{771E2B11-B6D4-4AED-9BC0-9FF48FC55900}" type="parTrans" cxnId="{97E6B4F7-1BEA-44B6-9BF1-BE3450D7B212}">
      <dgm:prSet/>
      <dgm:spPr/>
      <dgm:t>
        <a:bodyPr/>
        <a:lstStyle/>
        <a:p>
          <a:pPr algn="ctr"/>
          <a:endParaRPr lang="en-US" sz="1600">
            <a:latin typeface="+mj-lt"/>
          </a:endParaRPr>
        </a:p>
      </dgm:t>
    </dgm:pt>
    <dgm:pt modelId="{A417000D-0B4F-4416-99B1-E3EDBAA2D5D7}">
      <dgm:prSet/>
      <dgm:spPr/>
      <dgm:t>
        <a:bodyPr/>
        <a:lstStyle/>
        <a:p>
          <a:endParaRPr lang="en-US"/>
        </a:p>
      </dgm:t>
    </dgm:pt>
    <dgm:pt modelId="{53631A80-E215-40EF-A2EA-22B0F1A1EDBA}" type="parTrans" cxnId="{3A6D4560-911C-4EE3-A27A-1A7F56D954A6}">
      <dgm:prSet/>
      <dgm:spPr/>
      <dgm:t>
        <a:bodyPr/>
        <a:lstStyle/>
        <a:p>
          <a:endParaRPr lang="en-US"/>
        </a:p>
      </dgm:t>
    </dgm:pt>
    <dgm:pt modelId="{CF25D9CC-1699-47F6-957F-D512A0314812}" type="sibTrans" cxnId="{3A6D4560-911C-4EE3-A27A-1A7F56D954A6}">
      <dgm:prSet/>
      <dgm:spPr/>
      <dgm:t>
        <a:bodyPr/>
        <a:lstStyle/>
        <a:p>
          <a:endParaRPr lang="en-US"/>
        </a:p>
      </dgm:t>
    </dgm:pt>
    <dgm:pt modelId="{D76AFC0D-4626-45C2-8FE4-3622A7AA03A5}" type="pres">
      <dgm:prSet presAssocID="{B5651E0F-4DF3-4537-B444-B8EEF0FE9C5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9C7689-F10E-4A51-8679-05366C4E3817}" type="pres">
      <dgm:prSet presAssocID="{B5651E0F-4DF3-4537-B444-B8EEF0FE9C51}" presName="dummyMaxCanvas" presStyleCnt="0">
        <dgm:presLayoutVars/>
      </dgm:prSet>
      <dgm:spPr/>
    </dgm:pt>
    <dgm:pt modelId="{A402481D-5E9C-4B54-87FF-AB9685562BA0}" type="pres">
      <dgm:prSet presAssocID="{B5651E0F-4DF3-4537-B444-B8EEF0FE9C51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9DBD4B-52A3-4C88-9853-7FB326BAD438}" type="pres">
      <dgm:prSet presAssocID="{B5651E0F-4DF3-4537-B444-B8EEF0FE9C51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115318-0C6A-49A0-AC9B-DDAD2C33F452}" type="pres">
      <dgm:prSet presAssocID="{B5651E0F-4DF3-4537-B444-B8EEF0FE9C51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7F97B2-E432-4E8B-B0DB-1172D2DA1449}" type="pres">
      <dgm:prSet presAssocID="{B5651E0F-4DF3-4537-B444-B8EEF0FE9C51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4B53E7-2772-4F5E-8FDE-5846A74AC722}" type="pres">
      <dgm:prSet presAssocID="{B5651E0F-4DF3-4537-B444-B8EEF0FE9C51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4C7E2F-B70B-4020-B452-204BC583CAB7}" type="pres">
      <dgm:prSet presAssocID="{B5651E0F-4DF3-4537-B444-B8EEF0FE9C51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620D96-BC02-4803-AD51-E2EC5BBE7F40}" type="pres">
      <dgm:prSet presAssocID="{B5651E0F-4DF3-4537-B444-B8EEF0FE9C51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DA0C7B-A864-46A8-9F17-C0DC32FD8A2B}" type="pres">
      <dgm:prSet presAssocID="{B5651E0F-4DF3-4537-B444-B8EEF0FE9C51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F21DB1-1E3E-4A9F-81EE-6AFC79612FFA}" type="pres">
      <dgm:prSet presAssocID="{B5651E0F-4DF3-4537-B444-B8EEF0FE9C51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0AFA74-2328-41A9-BEE2-A7E97DA741D2}" type="pres">
      <dgm:prSet presAssocID="{B5651E0F-4DF3-4537-B444-B8EEF0FE9C51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C0BA0-C4A7-46A5-A261-816098524433}" type="pres">
      <dgm:prSet presAssocID="{B5651E0F-4DF3-4537-B444-B8EEF0FE9C51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D72B3A-93D7-4BE2-A311-F3C67F9ABB71}" type="pres">
      <dgm:prSet presAssocID="{B5651E0F-4DF3-4537-B444-B8EEF0FE9C51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2C942C-ADD2-46E2-BF1B-30A11BF02367}" type="pres">
      <dgm:prSet presAssocID="{B5651E0F-4DF3-4537-B444-B8EEF0FE9C51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8D932D-3C05-41D9-AD66-300E1940D40A}" type="pres">
      <dgm:prSet presAssocID="{B5651E0F-4DF3-4537-B444-B8EEF0FE9C51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51D4976-824B-40F6-AA52-A29AF54736BF}" type="presOf" srcId="{A5741596-241D-4742-BE75-0CFA14E06414}" destId="{70DA0C7B-A864-46A8-9F17-C0DC32FD8A2B}" srcOrd="0" destOrd="0" presId="urn:microsoft.com/office/officeart/2005/8/layout/vProcess5"/>
    <dgm:cxn modelId="{5CFA5195-F5CD-478D-BF80-4B024BDD9DB6}" type="presOf" srcId="{0458C855-6DE7-40CE-A009-91B949E6311D}" destId="{18115318-0C6A-49A0-AC9B-DDAD2C33F452}" srcOrd="0" destOrd="0" presId="urn:microsoft.com/office/officeart/2005/8/layout/vProcess5"/>
    <dgm:cxn modelId="{877326E7-F207-4B54-9A0A-63F2108DE556}" type="presOf" srcId="{ED599531-8DD1-4976-BE89-21336E86D5F3}" destId="{680AFA74-2328-41A9-BEE2-A7E97DA741D2}" srcOrd="1" destOrd="0" presId="urn:microsoft.com/office/officeart/2005/8/layout/vProcess5"/>
    <dgm:cxn modelId="{314D0FE4-D285-4B59-BA18-1077D2C0F1D2}" type="presOf" srcId="{43706A7A-7976-41A6-9B30-A250B4DAD126}" destId="{05620D96-BC02-4803-AD51-E2EC5BBE7F40}" srcOrd="0" destOrd="0" presId="urn:microsoft.com/office/officeart/2005/8/layout/vProcess5"/>
    <dgm:cxn modelId="{CF885CAF-54C0-485E-A1C5-61D92E8B9366}" type="presOf" srcId="{A5FE35F9-AD3B-4A3E-9AEF-75D98A4DD975}" destId="{684C7E2F-B70B-4020-B452-204BC583CAB7}" srcOrd="0" destOrd="0" presId="urn:microsoft.com/office/officeart/2005/8/layout/vProcess5"/>
    <dgm:cxn modelId="{2C124ED6-1115-4B05-8720-77D828B8E028}" type="presOf" srcId="{516CB974-0962-48FC-B630-3EBAD0F5D150}" destId="{439DBD4B-52A3-4C88-9853-7FB326BAD438}" srcOrd="0" destOrd="0" presId="urn:microsoft.com/office/officeart/2005/8/layout/vProcess5"/>
    <dgm:cxn modelId="{FD781DC9-678C-406E-AD92-ABA6DD3937AA}" srcId="{B5651E0F-4DF3-4537-B444-B8EEF0FE9C51}" destId="{0458C855-6DE7-40CE-A009-91B949E6311D}" srcOrd="2" destOrd="0" parTransId="{048AB6E9-D18D-4D08-8585-B26A591C40A4}" sibTransId="{A5741596-241D-4742-BE75-0CFA14E06414}"/>
    <dgm:cxn modelId="{26D2227E-0E61-4221-B492-1252E177CA3F}" type="presOf" srcId="{160CC7B5-CD90-4664-ADE9-1A355DE259A9}" destId="{CA7F97B2-E432-4E8B-B0DB-1172D2DA1449}" srcOrd="0" destOrd="0" presId="urn:microsoft.com/office/officeart/2005/8/layout/vProcess5"/>
    <dgm:cxn modelId="{A1437544-175A-4378-9E8A-4F4107FFD0ED}" type="presOf" srcId="{B5651E0F-4DF3-4537-B444-B8EEF0FE9C51}" destId="{D76AFC0D-4626-45C2-8FE4-3622A7AA03A5}" srcOrd="0" destOrd="0" presId="urn:microsoft.com/office/officeart/2005/8/layout/vProcess5"/>
    <dgm:cxn modelId="{696D14F1-EB27-497C-B467-A6305036F112}" type="presOf" srcId="{8F7BE3EF-D3DE-440E-AAB4-B88C508C7E7D}" destId="{75F21DB1-1E3E-4A9F-81EE-6AFC79612FFA}" srcOrd="0" destOrd="0" presId="urn:microsoft.com/office/officeart/2005/8/layout/vProcess5"/>
    <dgm:cxn modelId="{78E77CD1-352C-4A7A-BE94-A50B5760C63A}" type="presOf" srcId="{90561431-FC0A-4C80-B380-9D1DAD580148}" destId="{C04B53E7-2772-4F5E-8FDE-5846A74AC722}" srcOrd="0" destOrd="0" presId="urn:microsoft.com/office/officeart/2005/8/layout/vProcess5"/>
    <dgm:cxn modelId="{86C586FD-7C44-4053-B51C-57931369CA19}" type="presOf" srcId="{516CB974-0962-48FC-B630-3EBAD0F5D150}" destId="{C4BC0BA0-C4A7-46A5-A261-816098524433}" srcOrd="1" destOrd="0" presId="urn:microsoft.com/office/officeart/2005/8/layout/vProcess5"/>
    <dgm:cxn modelId="{3A6D4560-911C-4EE3-A27A-1A7F56D954A6}" srcId="{B5651E0F-4DF3-4537-B444-B8EEF0FE9C51}" destId="{A417000D-0B4F-4416-99B1-E3EDBAA2D5D7}" srcOrd="5" destOrd="0" parTransId="{53631A80-E215-40EF-A2EA-22B0F1A1EDBA}" sibTransId="{CF25D9CC-1699-47F6-957F-D512A0314812}"/>
    <dgm:cxn modelId="{F602727E-6567-45ED-A68B-5A886CB55637}" type="presOf" srcId="{0458C855-6DE7-40CE-A009-91B949E6311D}" destId="{37D72B3A-93D7-4BE2-A311-F3C67F9ABB71}" srcOrd="1" destOrd="0" presId="urn:microsoft.com/office/officeart/2005/8/layout/vProcess5"/>
    <dgm:cxn modelId="{1D5F42E7-8034-41E5-93B4-DD209664AEDF}" srcId="{B5651E0F-4DF3-4537-B444-B8EEF0FE9C51}" destId="{ED599531-8DD1-4976-BE89-21336E86D5F3}" srcOrd="0" destOrd="0" parTransId="{DC7B1645-41AC-4FF4-999D-188BAEE2859B}" sibTransId="{A5FE35F9-AD3B-4A3E-9AEF-75D98A4DD975}"/>
    <dgm:cxn modelId="{01D33402-DA2A-4FDD-A983-F4B1EFC0CD60}" type="presOf" srcId="{160CC7B5-CD90-4664-ADE9-1A355DE259A9}" destId="{3B2C942C-ADD2-46E2-BF1B-30A11BF02367}" srcOrd="1" destOrd="0" presId="urn:microsoft.com/office/officeart/2005/8/layout/vProcess5"/>
    <dgm:cxn modelId="{74534E02-B73F-4C7E-83DD-B03E56DC83A6}" srcId="{B5651E0F-4DF3-4537-B444-B8EEF0FE9C51}" destId="{160CC7B5-CD90-4664-ADE9-1A355DE259A9}" srcOrd="3" destOrd="0" parTransId="{FB7C8752-210F-4F2F-93AE-36DB369D9B87}" sibTransId="{8F7BE3EF-D3DE-440E-AAB4-B88C508C7E7D}"/>
    <dgm:cxn modelId="{41FCFEF0-1394-4FD1-B728-8E44049C38F0}" type="presOf" srcId="{90561431-FC0A-4C80-B380-9D1DAD580148}" destId="{208D932D-3C05-41D9-AD66-300E1940D40A}" srcOrd="1" destOrd="0" presId="urn:microsoft.com/office/officeart/2005/8/layout/vProcess5"/>
    <dgm:cxn modelId="{97E6B4F7-1BEA-44B6-9BF1-BE3450D7B212}" srcId="{B5651E0F-4DF3-4537-B444-B8EEF0FE9C51}" destId="{516CB974-0962-48FC-B630-3EBAD0F5D150}" srcOrd="1" destOrd="0" parTransId="{771E2B11-B6D4-4AED-9BC0-9FF48FC55900}" sibTransId="{43706A7A-7976-41A6-9B30-A250B4DAD126}"/>
    <dgm:cxn modelId="{52890AAE-C817-4928-9E88-06806803816F}" srcId="{B5651E0F-4DF3-4537-B444-B8EEF0FE9C51}" destId="{90561431-FC0A-4C80-B380-9D1DAD580148}" srcOrd="4" destOrd="0" parTransId="{30E21A91-8D6C-4777-9BD5-CB1ECFC3098E}" sibTransId="{BB662395-3490-4B51-BD15-BC715A766266}"/>
    <dgm:cxn modelId="{A92E5A4B-931B-421C-A10B-15DFD2173666}" type="presOf" srcId="{ED599531-8DD1-4976-BE89-21336E86D5F3}" destId="{A402481D-5E9C-4B54-87FF-AB9685562BA0}" srcOrd="0" destOrd="0" presId="urn:microsoft.com/office/officeart/2005/8/layout/vProcess5"/>
    <dgm:cxn modelId="{A0949DF8-B40D-41B0-A849-A0FD68D32E3A}" type="presParOf" srcId="{D76AFC0D-4626-45C2-8FE4-3622A7AA03A5}" destId="{CD9C7689-F10E-4A51-8679-05366C4E3817}" srcOrd="0" destOrd="0" presId="urn:microsoft.com/office/officeart/2005/8/layout/vProcess5"/>
    <dgm:cxn modelId="{A0F5B87D-E253-437A-B90E-CDFE152B0B91}" type="presParOf" srcId="{D76AFC0D-4626-45C2-8FE4-3622A7AA03A5}" destId="{A402481D-5E9C-4B54-87FF-AB9685562BA0}" srcOrd="1" destOrd="0" presId="urn:microsoft.com/office/officeart/2005/8/layout/vProcess5"/>
    <dgm:cxn modelId="{3384A3DE-01DB-4E1C-A009-8008F881AE35}" type="presParOf" srcId="{D76AFC0D-4626-45C2-8FE4-3622A7AA03A5}" destId="{439DBD4B-52A3-4C88-9853-7FB326BAD438}" srcOrd="2" destOrd="0" presId="urn:microsoft.com/office/officeart/2005/8/layout/vProcess5"/>
    <dgm:cxn modelId="{2C61BC87-9630-4B62-A11E-186C50FD1696}" type="presParOf" srcId="{D76AFC0D-4626-45C2-8FE4-3622A7AA03A5}" destId="{18115318-0C6A-49A0-AC9B-DDAD2C33F452}" srcOrd="3" destOrd="0" presId="urn:microsoft.com/office/officeart/2005/8/layout/vProcess5"/>
    <dgm:cxn modelId="{D8B254C3-53F9-42D3-80C0-7B4788673E10}" type="presParOf" srcId="{D76AFC0D-4626-45C2-8FE4-3622A7AA03A5}" destId="{CA7F97B2-E432-4E8B-B0DB-1172D2DA1449}" srcOrd="4" destOrd="0" presId="urn:microsoft.com/office/officeart/2005/8/layout/vProcess5"/>
    <dgm:cxn modelId="{DAB5C0DA-A388-4CB0-99C3-4E2FC5881766}" type="presParOf" srcId="{D76AFC0D-4626-45C2-8FE4-3622A7AA03A5}" destId="{C04B53E7-2772-4F5E-8FDE-5846A74AC722}" srcOrd="5" destOrd="0" presId="urn:microsoft.com/office/officeart/2005/8/layout/vProcess5"/>
    <dgm:cxn modelId="{84927707-BF90-42F9-A2B4-BD1E02020964}" type="presParOf" srcId="{D76AFC0D-4626-45C2-8FE4-3622A7AA03A5}" destId="{684C7E2F-B70B-4020-B452-204BC583CAB7}" srcOrd="6" destOrd="0" presId="urn:microsoft.com/office/officeart/2005/8/layout/vProcess5"/>
    <dgm:cxn modelId="{BD770FB9-CB66-4416-9BE1-26F1B8642193}" type="presParOf" srcId="{D76AFC0D-4626-45C2-8FE4-3622A7AA03A5}" destId="{05620D96-BC02-4803-AD51-E2EC5BBE7F40}" srcOrd="7" destOrd="0" presId="urn:microsoft.com/office/officeart/2005/8/layout/vProcess5"/>
    <dgm:cxn modelId="{C1C46C2F-FBD0-4BC0-8AE3-070F4042F21D}" type="presParOf" srcId="{D76AFC0D-4626-45C2-8FE4-3622A7AA03A5}" destId="{70DA0C7B-A864-46A8-9F17-C0DC32FD8A2B}" srcOrd="8" destOrd="0" presId="urn:microsoft.com/office/officeart/2005/8/layout/vProcess5"/>
    <dgm:cxn modelId="{07DFCE97-6A37-4AB2-BB3D-A48DF625C492}" type="presParOf" srcId="{D76AFC0D-4626-45C2-8FE4-3622A7AA03A5}" destId="{75F21DB1-1E3E-4A9F-81EE-6AFC79612FFA}" srcOrd="9" destOrd="0" presId="urn:microsoft.com/office/officeart/2005/8/layout/vProcess5"/>
    <dgm:cxn modelId="{259212DF-DEED-4226-8F41-0AC8FBB944DE}" type="presParOf" srcId="{D76AFC0D-4626-45C2-8FE4-3622A7AA03A5}" destId="{680AFA74-2328-41A9-BEE2-A7E97DA741D2}" srcOrd="10" destOrd="0" presId="urn:microsoft.com/office/officeart/2005/8/layout/vProcess5"/>
    <dgm:cxn modelId="{4DE2E58A-19C3-48EC-B01A-D5AEF3D2D472}" type="presParOf" srcId="{D76AFC0D-4626-45C2-8FE4-3622A7AA03A5}" destId="{C4BC0BA0-C4A7-46A5-A261-816098524433}" srcOrd="11" destOrd="0" presId="urn:microsoft.com/office/officeart/2005/8/layout/vProcess5"/>
    <dgm:cxn modelId="{62F5B4AA-341B-45C9-8F8D-1068295FBEB2}" type="presParOf" srcId="{D76AFC0D-4626-45C2-8FE4-3622A7AA03A5}" destId="{37D72B3A-93D7-4BE2-A311-F3C67F9ABB71}" srcOrd="12" destOrd="0" presId="urn:microsoft.com/office/officeart/2005/8/layout/vProcess5"/>
    <dgm:cxn modelId="{C835634D-9320-43D5-8CBA-D507D08E2855}" type="presParOf" srcId="{D76AFC0D-4626-45C2-8FE4-3622A7AA03A5}" destId="{3B2C942C-ADD2-46E2-BF1B-30A11BF02367}" srcOrd="13" destOrd="0" presId="urn:microsoft.com/office/officeart/2005/8/layout/vProcess5"/>
    <dgm:cxn modelId="{7BCB6A8B-32B1-4037-A704-72BB0033991C}" type="presParOf" srcId="{D76AFC0D-4626-45C2-8FE4-3622A7AA03A5}" destId="{208D932D-3C05-41D9-AD66-300E1940D40A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F7C2D97-35F4-41E2-A706-95A0B592A5CD}" type="doc">
      <dgm:prSet loTypeId="urn:microsoft.com/office/officeart/2005/8/layout/chart3" loCatId="relationship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D2593E0-2FEF-4788-8DA7-AA028EA60E2D}">
      <dgm:prSet custT="1"/>
      <dgm:spPr/>
      <dgm:t>
        <a:bodyPr/>
        <a:lstStyle/>
        <a:p>
          <a:pPr rtl="0"/>
          <a:r>
            <a:rPr lang="en-US" sz="1600" b="1" u="sng" dirty="0" smtClean="0"/>
            <a:t>Phase I:</a:t>
          </a:r>
          <a:r>
            <a:rPr lang="en-US" sz="1600" b="1" dirty="0" smtClean="0"/>
            <a:t> OVERALL DISCHARGE PROCESS</a:t>
          </a:r>
          <a:endParaRPr lang="en-US" sz="1600" b="1" dirty="0"/>
        </a:p>
      </dgm:t>
    </dgm:pt>
    <dgm:pt modelId="{15DB1C58-F09E-42CC-B62C-1DA926C56961}" type="parTrans" cxnId="{C8FDEC4E-3B84-4826-A2DC-56F0EC073060}">
      <dgm:prSet/>
      <dgm:spPr/>
      <dgm:t>
        <a:bodyPr/>
        <a:lstStyle/>
        <a:p>
          <a:endParaRPr lang="en-US" sz="1800" b="1"/>
        </a:p>
      </dgm:t>
    </dgm:pt>
    <dgm:pt modelId="{0B4EB580-0769-49E6-90DE-DE7CC00E6396}" type="sibTrans" cxnId="{C8FDEC4E-3B84-4826-A2DC-56F0EC073060}">
      <dgm:prSet/>
      <dgm:spPr/>
      <dgm:t>
        <a:bodyPr/>
        <a:lstStyle/>
        <a:p>
          <a:endParaRPr lang="en-US" sz="1800" b="1"/>
        </a:p>
      </dgm:t>
    </dgm:pt>
    <dgm:pt modelId="{B74BBCCE-BF8B-4C3F-9EDF-A1CEC8962FF2}">
      <dgm:prSet custT="1"/>
      <dgm:spPr/>
      <dgm:t>
        <a:bodyPr/>
        <a:lstStyle/>
        <a:p>
          <a:pPr rtl="0"/>
          <a:r>
            <a:rPr lang="en-US" sz="1100" b="1" dirty="0" smtClean="0"/>
            <a:t>All patients</a:t>
          </a:r>
          <a:endParaRPr lang="en-US" sz="1100" b="1" dirty="0"/>
        </a:p>
      </dgm:t>
    </dgm:pt>
    <dgm:pt modelId="{B27F36D9-2E73-4FAB-8761-53E7F41FD904}" type="parTrans" cxnId="{83986ED0-3642-4051-93AC-1285E5CACE40}">
      <dgm:prSet/>
      <dgm:spPr/>
      <dgm:t>
        <a:bodyPr/>
        <a:lstStyle/>
        <a:p>
          <a:endParaRPr lang="en-US" sz="1800" b="1"/>
        </a:p>
      </dgm:t>
    </dgm:pt>
    <dgm:pt modelId="{39FA8639-DC9F-41B2-AA90-B852E817702A}" type="sibTrans" cxnId="{83986ED0-3642-4051-93AC-1285E5CACE40}">
      <dgm:prSet/>
      <dgm:spPr/>
      <dgm:t>
        <a:bodyPr/>
        <a:lstStyle/>
        <a:p>
          <a:endParaRPr lang="en-US" sz="1800" b="1"/>
        </a:p>
      </dgm:t>
    </dgm:pt>
    <dgm:pt modelId="{B08386FE-B69B-4CCD-9363-BEDF22E13A33}">
      <dgm:prSet custT="1"/>
      <dgm:spPr/>
      <dgm:t>
        <a:bodyPr/>
        <a:lstStyle/>
        <a:p>
          <a:pPr rtl="0"/>
          <a:r>
            <a:rPr lang="en-US" sz="1100" b="1" dirty="0" smtClean="0"/>
            <a:t>Cash Patients</a:t>
          </a:r>
          <a:endParaRPr lang="en-US" sz="1100" b="1" dirty="0"/>
        </a:p>
      </dgm:t>
    </dgm:pt>
    <dgm:pt modelId="{00DCDA0A-4C8C-4B6B-B9D7-F1719F48001F}" type="parTrans" cxnId="{F0CF12B1-E17D-4B41-890C-BF62794456BA}">
      <dgm:prSet/>
      <dgm:spPr/>
      <dgm:t>
        <a:bodyPr/>
        <a:lstStyle/>
        <a:p>
          <a:endParaRPr lang="en-US" sz="1800" b="1"/>
        </a:p>
      </dgm:t>
    </dgm:pt>
    <dgm:pt modelId="{C1B96F61-017E-4D37-8F9F-49953BFDA250}" type="sibTrans" cxnId="{F0CF12B1-E17D-4B41-890C-BF62794456BA}">
      <dgm:prSet/>
      <dgm:spPr/>
      <dgm:t>
        <a:bodyPr/>
        <a:lstStyle/>
        <a:p>
          <a:endParaRPr lang="en-US" sz="1800" b="1"/>
        </a:p>
      </dgm:t>
    </dgm:pt>
    <dgm:pt modelId="{DAE5C086-4FCE-42D6-B504-EEC278E43682}">
      <dgm:prSet custT="1"/>
      <dgm:spPr/>
      <dgm:t>
        <a:bodyPr/>
        <a:lstStyle/>
        <a:p>
          <a:pPr rtl="0"/>
          <a:r>
            <a:rPr lang="en-US" sz="1100" b="1" dirty="0" smtClean="0"/>
            <a:t>Credit Patients</a:t>
          </a:r>
          <a:endParaRPr lang="en-US" sz="1200" b="1" dirty="0"/>
        </a:p>
      </dgm:t>
    </dgm:pt>
    <dgm:pt modelId="{6F0CCCD5-5154-4C72-A339-C53D84893199}" type="parTrans" cxnId="{C53FEE50-428B-456A-AED1-9826468BF4AA}">
      <dgm:prSet/>
      <dgm:spPr/>
      <dgm:t>
        <a:bodyPr/>
        <a:lstStyle/>
        <a:p>
          <a:endParaRPr lang="en-US" sz="1800" b="1"/>
        </a:p>
      </dgm:t>
    </dgm:pt>
    <dgm:pt modelId="{30ECABD9-2213-4E30-B910-D8691A15EA99}" type="sibTrans" cxnId="{C53FEE50-428B-456A-AED1-9826468BF4AA}">
      <dgm:prSet/>
      <dgm:spPr/>
      <dgm:t>
        <a:bodyPr/>
        <a:lstStyle/>
        <a:p>
          <a:endParaRPr lang="en-US" sz="1800" b="1"/>
        </a:p>
      </dgm:t>
    </dgm:pt>
    <dgm:pt modelId="{CB3CBA29-1985-4F19-B384-7621D6637CCA}">
      <dgm:prSet custT="1"/>
      <dgm:spPr/>
      <dgm:t>
        <a:bodyPr/>
        <a:lstStyle/>
        <a:p>
          <a:pPr rtl="0"/>
          <a:r>
            <a:rPr lang="en-US" sz="2000" b="1" u="sng" dirty="0" smtClean="0"/>
            <a:t>Phase II:</a:t>
          </a:r>
          <a:r>
            <a:rPr lang="en-US" sz="2000" b="1" dirty="0" smtClean="0"/>
            <a:t> </a:t>
          </a:r>
        </a:p>
        <a:p>
          <a:pPr rtl="0"/>
          <a:r>
            <a:rPr lang="en-US" sz="2000" b="1" dirty="0" smtClean="0"/>
            <a:t>ANALYSIS IN SUMMARY </a:t>
          </a:r>
          <a:endParaRPr lang="en-US" sz="2000" b="1" dirty="0"/>
        </a:p>
      </dgm:t>
    </dgm:pt>
    <dgm:pt modelId="{BBED79F9-3024-4627-9E95-7BED61AADA2E}" type="parTrans" cxnId="{47284FF6-F067-4B86-B60B-A9EF66AACDB2}">
      <dgm:prSet/>
      <dgm:spPr/>
      <dgm:t>
        <a:bodyPr/>
        <a:lstStyle/>
        <a:p>
          <a:endParaRPr lang="en-US" sz="1800" b="1"/>
        </a:p>
      </dgm:t>
    </dgm:pt>
    <dgm:pt modelId="{2DCF8D68-C23F-4F33-AF8E-0F5C22DBFC0E}" type="sibTrans" cxnId="{47284FF6-F067-4B86-B60B-A9EF66AACDB2}">
      <dgm:prSet/>
      <dgm:spPr/>
      <dgm:t>
        <a:bodyPr/>
        <a:lstStyle/>
        <a:p>
          <a:endParaRPr lang="en-US" sz="1800" b="1"/>
        </a:p>
      </dgm:t>
    </dgm:pt>
    <dgm:pt modelId="{22399D45-4884-47C0-8103-E191328EA131}">
      <dgm:prSet custT="1"/>
      <dgm:spPr/>
      <dgm:t>
        <a:bodyPr/>
        <a:lstStyle/>
        <a:p>
          <a:pPr rtl="0"/>
          <a:r>
            <a:rPr lang="en-US" sz="2000" b="1" u="sng" dirty="0" smtClean="0"/>
            <a:t>Phase III</a:t>
          </a:r>
          <a:r>
            <a:rPr lang="en-US" sz="2000" b="1" dirty="0" smtClean="0"/>
            <a:t>: </a:t>
          </a:r>
        </a:p>
        <a:p>
          <a:pPr rtl="0"/>
          <a:r>
            <a:rPr lang="en-US" sz="2000" b="1" dirty="0" smtClean="0"/>
            <a:t>ANALYSIS IN BILLING</a:t>
          </a:r>
          <a:endParaRPr lang="en-US" sz="2000" b="1" dirty="0"/>
        </a:p>
      </dgm:t>
    </dgm:pt>
    <dgm:pt modelId="{06FC0D7D-4403-42FA-A9F2-D4BFCB2B4484}" type="parTrans" cxnId="{A8DDBFDA-F34F-4008-AB0F-2B9F44B2C985}">
      <dgm:prSet/>
      <dgm:spPr/>
      <dgm:t>
        <a:bodyPr/>
        <a:lstStyle/>
        <a:p>
          <a:endParaRPr lang="en-US" sz="1800" b="1"/>
        </a:p>
      </dgm:t>
    </dgm:pt>
    <dgm:pt modelId="{BD778D4E-471D-47B4-9D27-ADE03C77F3C5}" type="sibTrans" cxnId="{A8DDBFDA-F34F-4008-AB0F-2B9F44B2C985}">
      <dgm:prSet/>
      <dgm:spPr/>
      <dgm:t>
        <a:bodyPr/>
        <a:lstStyle/>
        <a:p>
          <a:endParaRPr lang="en-US" sz="1800" b="1"/>
        </a:p>
      </dgm:t>
    </dgm:pt>
    <dgm:pt modelId="{8B4ADD84-AA3E-4F49-9DB0-47D647EDE8FD}">
      <dgm:prSet custT="1"/>
      <dgm:spPr/>
      <dgm:t>
        <a:bodyPr/>
        <a:lstStyle/>
        <a:p>
          <a:pPr rtl="0"/>
          <a:r>
            <a:rPr lang="en-US" sz="2000" b="1" u="sng" dirty="0" smtClean="0"/>
            <a:t>Phase IV: </a:t>
          </a:r>
        </a:p>
        <a:p>
          <a:pPr rtl="0"/>
          <a:r>
            <a:rPr lang="en-US" sz="2000" b="1" dirty="0" smtClean="0"/>
            <a:t>ANALYSIS IN PHARMACY</a:t>
          </a:r>
          <a:endParaRPr lang="en-US" sz="2000" b="1" dirty="0"/>
        </a:p>
      </dgm:t>
    </dgm:pt>
    <dgm:pt modelId="{EE4B1587-EC4C-410B-965E-8798769ECD42}" type="parTrans" cxnId="{5F1BE72E-247F-4427-B794-63592DEC8EED}">
      <dgm:prSet/>
      <dgm:spPr/>
      <dgm:t>
        <a:bodyPr/>
        <a:lstStyle/>
        <a:p>
          <a:endParaRPr lang="en-US" sz="1800" b="1"/>
        </a:p>
      </dgm:t>
    </dgm:pt>
    <dgm:pt modelId="{A157D418-B08B-4619-ABB5-80503B097F6D}" type="sibTrans" cxnId="{5F1BE72E-247F-4427-B794-63592DEC8EED}">
      <dgm:prSet/>
      <dgm:spPr/>
      <dgm:t>
        <a:bodyPr/>
        <a:lstStyle/>
        <a:p>
          <a:endParaRPr lang="en-US" sz="1800" b="1"/>
        </a:p>
      </dgm:t>
    </dgm:pt>
    <dgm:pt modelId="{38160D87-647F-4D94-BE01-3C8F2730F068}">
      <dgm:prSet custT="1"/>
      <dgm:spPr/>
      <dgm:t>
        <a:bodyPr/>
        <a:lstStyle/>
        <a:p>
          <a:r>
            <a:rPr lang="en-US" sz="1600" b="1" u="sng" dirty="0"/>
            <a:t>Phase V:</a:t>
          </a:r>
        </a:p>
        <a:p>
          <a:r>
            <a:rPr lang="en-US" sz="1800" b="1" dirty="0" smtClean="0"/>
            <a:t>CASE Vs CONTROL </a:t>
          </a:r>
          <a:r>
            <a:rPr lang="en-US" sz="1800" b="1" dirty="0"/>
            <a:t>PHASE</a:t>
          </a:r>
        </a:p>
        <a:p>
          <a:r>
            <a:rPr lang="en-US" sz="1200" b="1" dirty="0"/>
            <a:t>(OVERALL DISCHARGE PROCESS)</a:t>
          </a:r>
        </a:p>
      </dgm:t>
    </dgm:pt>
    <dgm:pt modelId="{40DAE2C9-6747-423A-9DF3-FC39A82B7371}" type="parTrans" cxnId="{C33D72FB-4495-4F21-BCAC-C3BABA1BFB6E}">
      <dgm:prSet/>
      <dgm:spPr/>
      <dgm:t>
        <a:bodyPr/>
        <a:lstStyle/>
        <a:p>
          <a:endParaRPr lang="en-US" sz="1600"/>
        </a:p>
      </dgm:t>
    </dgm:pt>
    <dgm:pt modelId="{4C72759D-5BA4-4848-B298-1A34726B8C53}" type="sibTrans" cxnId="{C33D72FB-4495-4F21-BCAC-C3BABA1BFB6E}">
      <dgm:prSet/>
      <dgm:spPr/>
      <dgm:t>
        <a:bodyPr/>
        <a:lstStyle/>
        <a:p>
          <a:endParaRPr lang="en-US" sz="1600"/>
        </a:p>
      </dgm:t>
    </dgm:pt>
    <dgm:pt modelId="{217C3DAA-B4A5-4C8E-9FCE-F60FB0D02852}" type="pres">
      <dgm:prSet presAssocID="{2F7C2D97-35F4-41E2-A706-95A0B592A5CD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C3EC8A-E871-4727-8F8E-48D84AA018A3}" type="pres">
      <dgm:prSet presAssocID="{2F7C2D97-35F4-41E2-A706-95A0B592A5CD}" presName="wedge1" presStyleLbl="node1" presStyleIdx="0" presStyleCnt="5"/>
      <dgm:spPr/>
      <dgm:t>
        <a:bodyPr/>
        <a:lstStyle/>
        <a:p>
          <a:endParaRPr lang="en-US"/>
        </a:p>
      </dgm:t>
    </dgm:pt>
    <dgm:pt modelId="{2C7B7FB6-4398-4AA2-B65D-6A0DFF46F7A6}" type="pres">
      <dgm:prSet presAssocID="{2F7C2D97-35F4-41E2-A706-95A0B592A5CD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4C2ACC-87E9-4234-AC02-AAC62B1F9820}" type="pres">
      <dgm:prSet presAssocID="{2F7C2D97-35F4-41E2-A706-95A0B592A5CD}" presName="wedge2" presStyleLbl="node1" presStyleIdx="1" presStyleCnt="5"/>
      <dgm:spPr/>
      <dgm:t>
        <a:bodyPr/>
        <a:lstStyle/>
        <a:p>
          <a:endParaRPr lang="en-US"/>
        </a:p>
      </dgm:t>
    </dgm:pt>
    <dgm:pt modelId="{2B4BCB04-3F44-480E-B5B4-F97974C44284}" type="pres">
      <dgm:prSet presAssocID="{2F7C2D97-35F4-41E2-A706-95A0B592A5CD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2C2F70-43ED-4419-A76A-CC123104D6FE}" type="pres">
      <dgm:prSet presAssocID="{2F7C2D97-35F4-41E2-A706-95A0B592A5CD}" presName="wedge3" presStyleLbl="node1" presStyleIdx="2" presStyleCnt="5"/>
      <dgm:spPr/>
      <dgm:t>
        <a:bodyPr/>
        <a:lstStyle/>
        <a:p>
          <a:endParaRPr lang="en-US"/>
        </a:p>
      </dgm:t>
    </dgm:pt>
    <dgm:pt modelId="{7167B6DE-5480-431A-B662-FC2E65E2DD08}" type="pres">
      <dgm:prSet presAssocID="{2F7C2D97-35F4-41E2-A706-95A0B592A5CD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0FF80A-D25A-4695-BC60-C05E680BD1E6}" type="pres">
      <dgm:prSet presAssocID="{2F7C2D97-35F4-41E2-A706-95A0B592A5CD}" presName="wedge4" presStyleLbl="node1" presStyleIdx="3" presStyleCnt="5" custScaleX="100069" custScaleY="98344"/>
      <dgm:spPr/>
      <dgm:t>
        <a:bodyPr/>
        <a:lstStyle/>
        <a:p>
          <a:endParaRPr lang="en-US"/>
        </a:p>
      </dgm:t>
    </dgm:pt>
    <dgm:pt modelId="{BA0C5D64-5EAE-48A6-99E6-343B89EC0F72}" type="pres">
      <dgm:prSet presAssocID="{2F7C2D97-35F4-41E2-A706-95A0B592A5CD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24F6A9-C5FB-4718-8D45-CB0ECF4BE746}" type="pres">
      <dgm:prSet presAssocID="{2F7C2D97-35F4-41E2-A706-95A0B592A5CD}" presName="wedge5" presStyleLbl="node1" presStyleIdx="4" presStyleCnt="5" custScaleX="99348" custScaleY="103377"/>
      <dgm:spPr/>
      <dgm:t>
        <a:bodyPr/>
        <a:lstStyle/>
        <a:p>
          <a:endParaRPr lang="en-US"/>
        </a:p>
      </dgm:t>
    </dgm:pt>
    <dgm:pt modelId="{B9E998BB-59B5-4C0E-85BC-1F31CA5ED61B}" type="pres">
      <dgm:prSet presAssocID="{2F7C2D97-35F4-41E2-A706-95A0B592A5CD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5AF344-208A-413D-A1A3-75C1AC1FB968}" type="presOf" srcId="{B08386FE-B69B-4CCD-9363-BEDF22E13A33}" destId="{2C7B7FB6-4398-4AA2-B65D-6A0DFF46F7A6}" srcOrd="1" destOrd="2" presId="urn:microsoft.com/office/officeart/2005/8/layout/chart3"/>
    <dgm:cxn modelId="{C5A4B69F-7AB6-48CE-BE4B-B1F4F375F37D}" type="presOf" srcId="{CB3CBA29-1985-4F19-B384-7621D6637CCA}" destId="{2B4BCB04-3F44-480E-B5B4-F97974C44284}" srcOrd="1" destOrd="0" presId="urn:microsoft.com/office/officeart/2005/8/layout/chart3"/>
    <dgm:cxn modelId="{F0CF12B1-E17D-4B41-890C-BF62794456BA}" srcId="{4D2593E0-2FEF-4788-8DA7-AA028EA60E2D}" destId="{B08386FE-B69B-4CCD-9363-BEDF22E13A33}" srcOrd="1" destOrd="0" parTransId="{00DCDA0A-4C8C-4B6B-B9D7-F1719F48001F}" sibTransId="{C1B96F61-017E-4D37-8F9F-49953BFDA250}"/>
    <dgm:cxn modelId="{3570AF70-99CE-43E3-9F4D-169EE9E0878C}" type="presOf" srcId="{22399D45-4884-47C0-8103-E191328EA131}" destId="{7167B6DE-5480-431A-B662-FC2E65E2DD08}" srcOrd="1" destOrd="0" presId="urn:microsoft.com/office/officeart/2005/8/layout/chart3"/>
    <dgm:cxn modelId="{556EAD96-0C76-4D58-90AC-E5A9EE74495D}" type="presOf" srcId="{B08386FE-B69B-4CCD-9363-BEDF22E13A33}" destId="{C4C3EC8A-E871-4727-8F8E-48D84AA018A3}" srcOrd="0" destOrd="2" presId="urn:microsoft.com/office/officeart/2005/8/layout/chart3"/>
    <dgm:cxn modelId="{A1E52A1F-4EE0-4C6F-A427-3A897C9992C5}" type="presOf" srcId="{4D2593E0-2FEF-4788-8DA7-AA028EA60E2D}" destId="{C4C3EC8A-E871-4727-8F8E-48D84AA018A3}" srcOrd="0" destOrd="0" presId="urn:microsoft.com/office/officeart/2005/8/layout/chart3"/>
    <dgm:cxn modelId="{AD0FDFF1-F9B8-4A44-B075-F8401CD6F6F0}" type="presOf" srcId="{38160D87-647F-4D94-BE01-3C8F2730F068}" destId="{B9E998BB-59B5-4C0E-85BC-1F31CA5ED61B}" srcOrd="1" destOrd="0" presId="urn:microsoft.com/office/officeart/2005/8/layout/chart3"/>
    <dgm:cxn modelId="{5F1BE72E-247F-4427-B794-63592DEC8EED}" srcId="{2F7C2D97-35F4-41E2-A706-95A0B592A5CD}" destId="{8B4ADD84-AA3E-4F49-9DB0-47D647EDE8FD}" srcOrd="3" destOrd="0" parTransId="{EE4B1587-EC4C-410B-965E-8798769ECD42}" sibTransId="{A157D418-B08B-4619-ABB5-80503B097F6D}"/>
    <dgm:cxn modelId="{7BD700A5-AC09-424E-A8C2-2E61B3F90614}" type="presOf" srcId="{B74BBCCE-BF8B-4C3F-9EDF-A1CEC8962FF2}" destId="{2C7B7FB6-4398-4AA2-B65D-6A0DFF46F7A6}" srcOrd="1" destOrd="1" presId="urn:microsoft.com/office/officeart/2005/8/layout/chart3"/>
    <dgm:cxn modelId="{E2D8D5E0-2146-49F8-99C8-797E68C44BE0}" type="presOf" srcId="{DAE5C086-4FCE-42D6-B504-EEC278E43682}" destId="{2C7B7FB6-4398-4AA2-B65D-6A0DFF46F7A6}" srcOrd="1" destOrd="3" presId="urn:microsoft.com/office/officeart/2005/8/layout/chart3"/>
    <dgm:cxn modelId="{3FA5A6F3-A134-41C5-AD26-8F8C74CDAFFA}" type="presOf" srcId="{22399D45-4884-47C0-8103-E191328EA131}" destId="{C02C2F70-43ED-4419-A76A-CC123104D6FE}" srcOrd="0" destOrd="0" presId="urn:microsoft.com/office/officeart/2005/8/layout/chart3"/>
    <dgm:cxn modelId="{65A6A0AA-D31A-4A33-8ADB-12FFDB440269}" type="presOf" srcId="{8B4ADD84-AA3E-4F49-9DB0-47D647EDE8FD}" destId="{BA0C5D64-5EAE-48A6-99E6-343B89EC0F72}" srcOrd="1" destOrd="0" presId="urn:microsoft.com/office/officeart/2005/8/layout/chart3"/>
    <dgm:cxn modelId="{A8DDBFDA-F34F-4008-AB0F-2B9F44B2C985}" srcId="{2F7C2D97-35F4-41E2-A706-95A0B592A5CD}" destId="{22399D45-4884-47C0-8103-E191328EA131}" srcOrd="2" destOrd="0" parTransId="{06FC0D7D-4403-42FA-A9F2-D4BFCB2B4484}" sibTransId="{BD778D4E-471D-47B4-9D27-ADE03C77F3C5}"/>
    <dgm:cxn modelId="{7AC6BF10-CE65-419B-946B-729415C5B683}" type="presOf" srcId="{2F7C2D97-35F4-41E2-A706-95A0B592A5CD}" destId="{217C3DAA-B4A5-4C8E-9FCE-F60FB0D02852}" srcOrd="0" destOrd="0" presId="urn:microsoft.com/office/officeart/2005/8/layout/chart3"/>
    <dgm:cxn modelId="{47284FF6-F067-4B86-B60B-A9EF66AACDB2}" srcId="{2F7C2D97-35F4-41E2-A706-95A0B592A5CD}" destId="{CB3CBA29-1985-4F19-B384-7621D6637CCA}" srcOrd="1" destOrd="0" parTransId="{BBED79F9-3024-4627-9E95-7BED61AADA2E}" sibTransId="{2DCF8D68-C23F-4F33-AF8E-0F5C22DBFC0E}"/>
    <dgm:cxn modelId="{C53FEE50-428B-456A-AED1-9826468BF4AA}" srcId="{4D2593E0-2FEF-4788-8DA7-AA028EA60E2D}" destId="{DAE5C086-4FCE-42D6-B504-EEC278E43682}" srcOrd="2" destOrd="0" parTransId="{6F0CCCD5-5154-4C72-A339-C53D84893199}" sibTransId="{30ECABD9-2213-4E30-B910-D8691A15EA99}"/>
    <dgm:cxn modelId="{7C04980F-C800-4E94-8272-549DC7D35E9A}" type="presOf" srcId="{4D2593E0-2FEF-4788-8DA7-AA028EA60E2D}" destId="{2C7B7FB6-4398-4AA2-B65D-6A0DFF46F7A6}" srcOrd="1" destOrd="0" presId="urn:microsoft.com/office/officeart/2005/8/layout/chart3"/>
    <dgm:cxn modelId="{C8FDEC4E-3B84-4826-A2DC-56F0EC073060}" srcId="{2F7C2D97-35F4-41E2-A706-95A0B592A5CD}" destId="{4D2593E0-2FEF-4788-8DA7-AA028EA60E2D}" srcOrd="0" destOrd="0" parTransId="{15DB1C58-F09E-42CC-B62C-1DA926C56961}" sibTransId="{0B4EB580-0769-49E6-90DE-DE7CC00E6396}"/>
    <dgm:cxn modelId="{63CC0748-9AA4-4032-BDB7-C66D261D1DEC}" type="presOf" srcId="{38160D87-647F-4D94-BE01-3C8F2730F068}" destId="{6524F6A9-C5FB-4718-8D45-CB0ECF4BE746}" srcOrd="0" destOrd="0" presId="urn:microsoft.com/office/officeart/2005/8/layout/chart3"/>
    <dgm:cxn modelId="{7BC97CD8-1FB2-447E-91E5-F03713E31460}" type="presOf" srcId="{B74BBCCE-BF8B-4C3F-9EDF-A1CEC8962FF2}" destId="{C4C3EC8A-E871-4727-8F8E-48D84AA018A3}" srcOrd="0" destOrd="1" presId="urn:microsoft.com/office/officeart/2005/8/layout/chart3"/>
    <dgm:cxn modelId="{83986ED0-3642-4051-93AC-1285E5CACE40}" srcId="{4D2593E0-2FEF-4788-8DA7-AA028EA60E2D}" destId="{B74BBCCE-BF8B-4C3F-9EDF-A1CEC8962FF2}" srcOrd="0" destOrd="0" parTransId="{B27F36D9-2E73-4FAB-8761-53E7F41FD904}" sibTransId="{39FA8639-DC9F-41B2-AA90-B852E817702A}"/>
    <dgm:cxn modelId="{410CE27C-5BD6-48E9-B141-3393DD9470A0}" type="presOf" srcId="{DAE5C086-4FCE-42D6-B504-EEC278E43682}" destId="{C4C3EC8A-E871-4727-8F8E-48D84AA018A3}" srcOrd="0" destOrd="3" presId="urn:microsoft.com/office/officeart/2005/8/layout/chart3"/>
    <dgm:cxn modelId="{C33D72FB-4495-4F21-BCAC-C3BABA1BFB6E}" srcId="{2F7C2D97-35F4-41E2-A706-95A0B592A5CD}" destId="{38160D87-647F-4D94-BE01-3C8F2730F068}" srcOrd="4" destOrd="0" parTransId="{40DAE2C9-6747-423A-9DF3-FC39A82B7371}" sibTransId="{4C72759D-5BA4-4848-B298-1A34726B8C53}"/>
    <dgm:cxn modelId="{40453CCA-6512-4005-A100-18878FFBAD61}" type="presOf" srcId="{8B4ADD84-AA3E-4F49-9DB0-47D647EDE8FD}" destId="{470FF80A-D25A-4695-BC60-C05E680BD1E6}" srcOrd="0" destOrd="0" presId="urn:microsoft.com/office/officeart/2005/8/layout/chart3"/>
    <dgm:cxn modelId="{CAF0629A-A0BA-4FA1-A37E-965EB45FE224}" type="presOf" srcId="{CB3CBA29-1985-4F19-B384-7621D6637CCA}" destId="{014C2ACC-87E9-4234-AC02-AAC62B1F9820}" srcOrd="0" destOrd="0" presId="urn:microsoft.com/office/officeart/2005/8/layout/chart3"/>
    <dgm:cxn modelId="{3FCFE3DC-1C4C-4543-AE09-DB5B4D23F712}" type="presParOf" srcId="{217C3DAA-B4A5-4C8E-9FCE-F60FB0D02852}" destId="{C4C3EC8A-E871-4727-8F8E-48D84AA018A3}" srcOrd="0" destOrd="0" presId="urn:microsoft.com/office/officeart/2005/8/layout/chart3"/>
    <dgm:cxn modelId="{521F509B-F538-4E49-AADF-6E31C299D304}" type="presParOf" srcId="{217C3DAA-B4A5-4C8E-9FCE-F60FB0D02852}" destId="{2C7B7FB6-4398-4AA2-B65D-6A0DFF46F7A6}" srcOrd="1" destOrd="0" presId="urn:microsoft.com/office/officeart/2005/8/layout/chart3"/>
    <dgm:cxn modelId="{98443D41-9E28-4ECD-B7F0-AC6AB1E0A224}" type="presParOf" srcId="{217C3DAA-B4A5-4C8E-9FCE-F60FB0D02852}" destId="{014C2ACC-87E9-4234-AC02-AAC62B1F9820}" srcOrd="2" destOrd="0" presId="urn:microsoft.com/office/officeart/2005/8/layout/chart3"/>
    <dgm:cxn modelId="{1A0DA39C-EEFB-4FA7-B148-C64D8195ACD1}" type="presParOf" srcId="{217C3DAA-B4A5-4C8E-9FCE-F60FB0D02852}" destId="{2B4BCB04-3F44-480E-B5B4-F97974C44284}" srcOrd="3" destOrd="0" presId="urn:microsoft.com/office/officeart/2005/8/layout/chart3"/>
    <dgm:cxn modelId="{6934D6E0-EDEF-4F83-824A-375F7B0FDA5C}" type="presParOf" srcId="{217C3DAA-B4A5-4C8E-9FCE-F60FB0D02852}" destId="{C02C2F70-43ED-4419-A76A-CC123104D6FE}" srcOrd="4" destOrd="0" presId="urn:microsoft.com/office/officeart/2005/8/layout/chart3"/>
    <dgm:cxn modelId="{B4A47307-A3F5-418E-8CC1-941D781B1C59}" type="presParOf" srcId="{217C3DAA-B4A5-4C8E-9FCE-F60FB0D02852}" destId="{7167B6DE-5480-431A-B662-FC2E65E2DD08}" srcOrd="5" destOrd="0" presId="urn:microsoft.com/office/officeart/2005/8/layout/chart3"/>
    <dgm:cxn modelId="{7F69BB7D-A4E7-491A-A693-CE39D78DA875}" type="presParOf" srcId="{217C3DAA-B4A5-4C8E-9FCE-F60FB0D02852}" destId="{470FF80A-D25A-4695-BC60-C05E680BD1E6}" srcOrd="6" destOrd="0" presId="urn:microsoft.com/office/officeart/2005/8/layout/chart3"/>
    <dgm:cxn modelId="{DFA2801B-6438-46D5-9D17-1AF9ACA02016}" type="presParOf" srcId="{217C3DAA-B4A5-4C8E-9FCE-F60FB0D02852}" destId="{BA0C5D64-5EAE-48A6-99E6-343B89EC0F72}" srcOrd="7" destOrd="0" presId="urn:microsoft.com/office/officeart/2005/8/layout/chart3"/>
    <dgm:cxn modelId="{94E6C953-E1D7-4AC2-AF89-AA550E973C70}" type="presParOf" srcId="{217C3DAA-B4A5-4C8E-9FCE-F60FB0D02852}" destId="{6524F6A9-C5FB-4718-8D45-CB0ECF4BE746}" srcOrd="8" destOrd="0" presId="urn:microsoft.com/office/officeart/2005/8/layout/chart3"/>
    <dgm:cxn modelId="{FB62315E-F2F4-484A-BD95-BCA12D636F95}" type="presParOf" srcId="{217C3DAA-B4A5-4C8E-9FCE-F60FB0D02852}" destId="{B9E998BB-59B5-4C0E-85BC-1F31CA5ED61B}" srcOrd="9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3C6E311-6F88-414F-92D8-E30E10470DF1}" type="doc">
      <dgm:prSet loTypeId="urn:microsoft.com/office/officeart/2005/8/layout/process2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F93FF4E4-2D7F-4AB4-AE55-C2711F63F064}">
      <dgm:prSet custT="1"/>
      <dgm:spPr/>
      <dgm:t>
        <a:bodyPr/>
        <a:lstStyle/>
        <a:p>
          <a:pPr rtl="0"/>
          <a:r>
            <a:rPr lang="en-US" sz="1600" b="1" u="sng" dirty="0" smtClean="0"/>
            <a:t>Timely Discharges </a:t>
          </a:r>
          <a:r>
            <a:rPr lang="en-US" sz="1600" dirty="0" smtClean="0"/>
            <a:t>– Discharges that have Turn Around Time of or less than 4 Hrs (cash patients) &amp; TAT of or less than 5 Hrs (credit patients).</a:t>
          </a:r>
          <a:endParaRPr lang="en-US" sz="1600" dirty="0"/>
        </a:p>
      </dgm:t>
    </dgm:pt>
    <dgm:pt modelId="{F2504472-E738-4056-9999-A73FE165E589}" type="parTrans" cxnId="{3AE7A844-ABA0-43EE-A5B2-5E31EB8D682E}">
      <dgm:prSet/>
      <dgm:spPr/>
      <dgm:t>
        <a:bodyPr/>
        <a:lstStyle/>
        <a:p>
          <a:endParaRPr lang="en-US" sz="1600"/>
        </a:p>
      </dgm:t>
    </dgm:pt>
    <dgm:pt modelId="{84A6F528-BA2A-464F-BAAA-36B99681CD1C}" type="sibTrans" cxnId="{3AE7A844-ABA0-43EE-A5B2-5E31EB8D682E}">
      <dgm:prSet custT="1"/>
      <dgm:spPr/>
      <dgm:t>
        <a:bodyPr/>
        <a:lstStyle/>
        <a:p>
          <a:endParaRPr lang="en-US" sz="1600"/>
        </a:p>
      </dgm:t>
    </dgm:pt>
    <dgm:pt modelId="{784EB47E-89A6-4927-97A9-232B988AA49A}">
      <dgm:prSet custT="1"/>
      <dgm:spPr/>
      <dgm:t>
        <a:bodyPr/>
        <a:lstStyle/>
        <a:p>
          <a:pPr rtl="0"/>
          <a:r>
            <a:rPr lang="en-US" sz="1600" b="1" u="sng" dirty="0" smtClean="0"/>
            <a:t>Delayed Discharges </a:t>
          </a:r>
          <a:r>
            <a:rPr lang="en-US" sz="1600" dirty="0" smtClean="0"/>
            <a:t>– Discharges that have TAT of more than 4Hrs for Cash patients &amp; TAT of more than 5Hrs for Credit patients.</a:t>
          </a:r>
          <a:endParaRPr lang="en-US" sz="1600" dirty="0"/>
        </a:p>
      </dgm:t>
    </dgm:pt>
    <dgm:pt modelId="{B3EF69A2-5B2D-45C3-95CA-7192E55E9000}" type="parTrans" cxnId="{0CAAC817-1D9A-495B-A867-4B3BFFB1DDFE}">
      <dgm:prSet/>
      <dgm:spPr/>
      <dgm:t>
        <a:bodyPr/>
        <a:lstStyle/>
        <a:p>
          <a:endParaRPr lang="en-US" sz="1600"/>
        </a:p>
      </dgm:t>
    </dgm:pt>
    <dgm:pt modelId="{5AED0F05-6F4E-4B8F-888D-9ACE7D0DBCD5}" type="sibTrans" cxnId="{0CAAC817-1D9A-495B-A867-4B3BFFB1DDFE}">
      <dgm:prSet custT="1"/>
      <dgm:spPr/>
      <dgm:t>
        <a:bodyPr/>
        <a:lstStyle/>
        <a:p>
          <a:endParaRPr lang="en-US" sz="1600"/>
        </a:p>
      </dgm:t>
    </dgm:pt>
    <dgm:pt modelId="{A466B5BD-412A-49A2-8686-F559CB7E3DBF}">
      <dgm:prSet custT="1"/>
      <dgm:spPr/>
      <dgm:t>
        <a:bodyPr/>
        <a:lstStyle/>
        <a:p>
          <a:pPr rtl="0"/>
          <a:r>
            <a:rPr lang="en-US" sz="1600" b="1" u="sng" dirty="0" smtClean="0"/>
            <a:t>Total Discharge TAT </a:t>
          </a:r>
          <a:r>
            <a:rPr lang="en-US" sz="1600" dirty="0" smtClean="0"/>
            <a:t>–Time when patient leaves the hospital - Doctor’s morning rounds time.</a:t>
          </a:r>
          <a:endParaRPr lang="en-US" sz="1600" dirty="0"/>
        </a:p>
      </dgm:t>
    </dgm:pt>
    <dgm:pt modelId="{D543E503-82B4-4139-BE52-1ED1A1FB1F30}" type="parTrans" cxnId="{9AD066A9-E45D-4A40-BE9B-36E190AA7DD1}">
      <dgm:prSet/>
      <dgm:spPr/>
      <dgm:t>
        <a:bodyPr/>
        <a:lstStyle/>
        <a:p>
          <a:endParaRPr lang="en-US" sz="1600"/>
        </a:p>
      </dgm:t>
    </dgm:pt>
    <dgm:pt modelId="{85D9E2BA-1BA7-4517-98F1-E0EB983272A1}" type="sibTrans" cxnId="{9AD066A9-E45D-4A40-BE9B-36E190AA7DD1}">
      <dgm:prSet custT="1"/>
      <dgm:spPr/>
      <dgm:t>
        <a:bodyPr/>
        <a:lstStyle/>
        <a:p>
          <a:endParaRPr lang="en-US" sz="1600"/>
        </a:p>
      </dgm:t>
    </dgm:pt>
    <dgm:pt modelId="{115D22E8-5F62-4AC8-9B0D-D2D6B8E3F75D}">
      <dgm:prSet custT="1"/>
      <dgm:spPr/>
      <dgm:t>
        <a:bodyPr/>
        <a:lstStyle/>
        <a:p>
          <a:pPr rtl="0"/>
          <a:r>
            <a:rPr lang="en-US" sz="1600" b="1" u="sng" dirty="0" smtClean="0"/>
            <a:t>Total Summary TAT </a:t>
          </a:r>
          <a:r>
            <a:rPr lang="en-US" sz="1600" dirty="0" smtClean="0"/>
            <a:t>–Time when D/s Summary is sent to ward - the time when pt file was received at summary room from ward for summary preparation.</a:t>
          </a:r>
          <a:endParaRPr lang="en-US" sz="1600" dirty="0"/>
        </a:p>
      </dgm:t>
    </dgm:pt>
    <dgm:pt modelId="{92AC9113-BBA7-42EE-851C-933B52D4567D}" type="parTrans" cxnId="{0A361202-BC02-45AE-98FD-9E68C807D463}">
      <dgm:prSet/>
      <dgm:spPr/>
      <dgm:t>
        <a:bodyPr/>
        <a:lstStyle/>
        <a:p>
          <a:endParaRPr lang="en-US" sz="1600"/>
        </a:p>
      </dgm:t>
    </dgm:pt>
    <dgm:pt modelId="{437D263C-5448-490A-B073-C70BB390CE35}" type="sibTrans" cxnId="{0A361202-BC02-45AE-98FD-9E68C807D463}">
      <dgm:prSet custT="1"/>
      <dgm:spPr/>
      <dgm:t>
        <a:bodyPr/>
        <a:lstStyle/>
        <a:p>
          <a:endParaRPr lang="en-US" sz="1600"/>
        </a:p>
      </dgm:t>
    </dgm:pt>
    <dgm:pt modelId="{911E0D56-77AB-421E-9813-9EE82816B747}">
      <dgm:prSet custT="1"/>
      <dgm:spPr/>
      <dgm:t>
        <a:bodyPr/>
        <a:lstStyle/>
        <a:p>
          <a:pPr rtl="0"/>
          <a:r>
            <a:rPr lang="en-US" sz="1600" b="1" u="sng" dirty="0" smtClean="0"/>
            <a:t>Total Billing TAT -</a:t>
          </a:r>
          <a:r>
            <a:rPr lang="en-US" sz="1600" b="0" u="none" dirty="0" smtClean="0"/>
            <a:t> T</a:t>
          </a:r>
          <a:r>
            <a:rPr lang="en-US" sz="1600" dirty="0" smtClean="0"/>
            <a:t>ime when patient shows final bill receipt to ward secretary at respective nursing counter - the time when patient file was sent to Billing dept for final bill settlement.</a:t>
          </a:r>
          <a:endParaRPr lang="en-US" sz="1600" dirty="0"/>
        </a:p>
      </dgm:t>
    </dgm:pt>
    <dgm:pt modelId="{83BA6F6F-09A6-4A5C-B378-DA778DAAAEE5}" type="parTrans" cxnId="{3AF8CBE9-F3A0-450F-B8CC-9E09D8439536}">
      <dgm:prSet/>
      <dgm:spPr/>
      <dgm:t>
        <a:bodyPr/>
        <a:lstStyle/>
        <a:p>
          <a:endParaRPr lang="en-US" sz="1600"/>
        </a:p>
      </dgm:t>
    </dgm:pt>
    <dgm:pt modelId="{195EB124-D3D7-4F9B-A4FF-03A828CC9BC3}" type="sibTrans" cxnId="{3AF8CBE9-F3A0-450F-B8CC-9E09D8439536}">
      <dgm:prSet custT="1"/>
      <dgm:spPr/>
      <dgm:t>
        <a:bodyPr/>
        <a:lstStyle/>
        <a:p>
          <a:endParaRPr lang="en-US" sz="1600"/>
        </a:p>
      </dgm:t>
    </dgm:pt>
    <dgm:pt modelId="{27873256-9607-4D05-877A-CC10F30EE1B2}">
      <dgm:prSet custT="1"/>
      <dgm:spPr/>
      <dgm:t>
        <a:bodyPr/>
        <a:lstStyle/>
        <a:p>
          <a:pPr rtl="0"/>
          <a:r>
            <a:rPr lang="en-US" sz="1600" b="1" u="sng" dirty="0" smtClean="0"/>
            <a:t>Total Pharmacy TAT</a:t>
          </a:r>
          <a:r>
            <a:rPr lang="en-US" sz="1600" b="1" dirty="0" smtClean="0"/>
            <a:t> –</a:t>
          </a:r>
          <a:r>
            <a:rPr lang="en-US" sz="1600" b="0" dirty="0" smtClean="0"/>
            <a:t>T</a:t>
          </a:r>
          <a:r>
            <a:rPr lang="en-US" sz="1600" dirty="0" smtClean="0"/>
            <a:t>ime when discharge medicines are received at ward - the time when prescription containing discharge medicines was sent to IP Pharmacy.</a:t>
          </a:r>
          <a:endParaRPr lang="en-US" sz="1600" dirty="0"/>
        </a:p>
      </dgm:t>
    </dgm:pt>
    <dgm:pt modelId="{8DCCE5EA-8D23-436A-86EE-FA16E17FBCF9}" type="parTrans" cxnId="{27857D38-1604-4282-89BD-431E2B4CF46C}">
      <dgm:prSet/>
      <dgm:spPr/>
      <dgm:t>
        <a:bodyPr/>
        <a:lstStyle/>
        <a:p>
          <a:endParaRPr lang="en-US" sz="1600"/>
        </a:p>
      </dgm:t>
    </dgm:pt>
    <dgm:pt modelId="{CC19E368-B782-4864-A222-78446D341AD1}" type="sibTrans" cxnId="{27857D38-1604-4282-89BD-431E2B4CF46C}">
      <dgm:prSet custT="1"/>
      <dgm:spPr/>
      <dgm:t>
        <a:bodyPr/>
        <a:lstStyle/>
        <a:p>
          <a:endParaRPr lang="en-US" sz="1600"/>
        </a:p>
      </dgm:t>
    </dgm:pt>
    <dgm:pt modelId="{E08AFF46-7E0E-45E9-985A-C413081E8E50}">
      <dgm:prSet custT="1"/>
      <dgm:spPr/>
      <dgm:t>
        <a:bodyPr/>
        <a:lstStyle/>
        <a:p>
          <a:pPr rtl="0"/>
          <a:r>
            <a:rPr lang="en-US" sz="1600" b="1" u="sng" dirty="0" smtClean="0"/>
            <a:t>Total Bed Vacation TAT </a:t>
          </a:r>
          <a:r>
            <a:rPr lang="en-US" sz="1600" b="1" dirty="0" smtClean="0"/>
            <a:t>–</a:t>
          </a:r>
          <a:r>
            <a:rPr lang="en-US" sz="1600" b="0" dirty="0" smtClean="0"/>
            <a:t>T</a:t>
          </a:r>
          <a:r>
            <a:rPr lang="en-US" sz="1600" dirty="0" smtClean="0"/>
            <a:t>ime when patient vacates the room/bed - the time when patient settles final bill.</a:t>
          </a:r>
          <a:endParaRPr lang="en-US" sz="1600" dirty="0"/>
        </a:p>
      </dgm:t>
    </dgm:pt>
    <dgm:pt modelId="{FA69E99C-0202-4E0A-B847-9FBFD8EF1055}" type="parTrans" cxnId="{6D3F8312-D8BC-4AE3-8F97-61F905EA8A9C}">
      <dgm:prSet/>
      <dgm:spPr/>
      <dgm:t>
        <a:bodyPr/>
        <a:lstStyle/>
        <a:p>
          <a:endParaRPr lang="en-US" sz="1600"/>
        </a:p>
      </dgm:t>
    </dgm:pt>
    <dgm:pt modelId="{3635A789-0DD9-4B0B-BCE2-6DA59ED5309B}" type="sibTrans" cxnId="{6D3F8312-D8BC-4AE3-8F97-61F905EA8A9C}">
      <dgm:prSet custT="1"/>
      <dgm:spPr/>
      <dgm:t>
        <a:bodyPr/>
        <a:lstStyle/>
        <a:p>
          <a:endParaRPr lang="en-US" sz="1600"/>
        </a:p>
      </dgm:t>
    </dgm:pt>
    <dgm:pt modelId="{568A70C8-4164-4C14-B41A-8CA808B47363}">
      <dgm:prSet custT="1"/>
      <dgm:spPr/>
      <dgm:t>
        <a:bodyPr/>
        <a:lstStyle/>
        <a:p>
          <a:pPr rtl="0"/>
          <a:r>
            <a:rPr lang="en-US" sz="1600" b="1" u="sng" dirty="0" smtClean="0"/>
            <a:t>Bed Cleaning TAT </a:t>
          </a:r>
          <a:r>
            <a:rPr lang="en-US" sz="1600" b="1" dirty="0" smtClean="0"/>
            <a:t>–</a:t>
          </a:r>
          <a:r>
            <a:rPr lang="en-US" sz="1600" b="0" dirty="0" smtClean="0"/>
            <a:t>T</a:t>
          </a:r>
          <a:r>
            <a:rPr lang="en-US" sz="1600" dirty="0" smtClean="0"/>
            <a:t>ime at which bed/room is ready for next admission - the time at which previous patient vacates the bed/room.</a:t>
          </a:r>
          <a:endParaRPr lang="en-US" sz="1600" dirty="0"/>
        </a:p>
      </dgm:t>
    </dgm:pt>
    <dgm:pt modelId="{0CAC1409-0D77-409B-A34A-1AA4825457BC}" type="parTrans" cxnId="{BBCF3856-3147-49C4-B094-A79CFC2E86AF}">
      <dgm:prSet/>
      <dgm:spPr/>
      <dgm:t>
        <a:bodyPr/>
        <a:lstStyle/>
        <a:p>
          <a:endParaRPr lang="en-US" sz="1600"/>
        </a:p>
      </dgm:t>
    </dgm:pt>
    <dgm:pt modelId="{60A3BA5D-EBD1-4EF7-883C-694C6F489ED4}" type="sibTrans" cxnId="{BBCF3856-3147-49C4-B094-A79CFC2E86AF}">
      <dgm:prSet custT="1"/>
      <dgm:spPr/>
      <dgm:t>
        <a:bodyPr/>
        <a:lstStyle/>
        <a:p>
          <a:endParaRPr lang="en-US" sz="1600"/>
        </a:p>
      </dgm:t>
    </dgm:pt>
    <dgm:pt modelId="{6B6259F7-F3A8-433A-B05F-AD7F19FE5C38}">
      <dgm:prSet custT="1"/>
      <dgm:spPr/>
      <dgm:t>
        <a:bodyPr/>
        <a:lstStyle/>
        <a:p>
          <a:pPr rtl="0"/>
          <a:r>
            <a:rPr lang="en-US" sz="1600" b="1" u="sng" dirty="0" smtClean="0"/>
            <a:t>System Discharge </a:t>
          </a:r>
          <a:r>
            <a:rPr lang="en-US" sz="1600" b="1" dirty="0" smtClean="0"/>
            <a:t>–</a:t>
          </a:r>
          <a:r>
            <a:rPr lang="en-US" sz="1600" b="0" dirty="0" smtClean="0"/>
            <a:t>T</a:t>
          </a:r>
          <a:r>
            <a:rPr lang="en-US" sz="1600" dirty="0" smtClean="0"/>
            <a:t>ime of final bill settlement - morning rounds of doctors.</a:t>
          </a:r>
          <a:endParaRPr lang="en-US" sz="1600" dirty="0"/>
        </a:p>
      </dgm:t>
    </dgm:pt>
    <dgm:pt modelId="{31D57ABB-3AB3-4DFB-9E77-C18B0AFB1582}" type="parTrans" cxnId="{CF4664B8-9282-40A8-83B9-411263ACF69F}">
      <dgm:prSet/>
      <dgm:spPr/>
      <dgm:t>
        <a:bodyPr/>
        <a:lstStyle/>
        <a:p>
          <a:endParaRPr lang="en-US" sz="1600"/>
        </a:p>
      </dgm:t>
    </dgm:pt>
    <dgm:pt modelId="{178A5088-724D-481B-B437-3CB443FDDAD9}" type="sibTrans" cxnId="{CF4664B8-9282-40A8-83B9-411263ACF69F}">
      <dgm:prSet custT="1"/>
      <dgm:spPr/>
      <dgm:t>
        <a:bodyPr/>
        <a:lstStyle/>
        <a:p>
          <a:endParaRPr lang="en-US" sz="1600"/>
        </a:p>
      </dgm:t>
    </dgm:pt>
    <dgm:pt modelId="{335E82AF-CAB2-4B5E-B5AF-42CD7FD76F01}">
      <dgm:prSet custT="1"/>
      <dgm:spPr/>
      <dgm:t>
        <a:bodyPr/>
        <a:lstStyle/>
        <a:p>
          <a:pPr rtl="0"/>
          <a:r>
            <a:rPr lang="en-US" sz="1600" b="1" u="sng" dirty="0" smtClean="0"/>
            <a:t>Physical Discharge </a:t>
          </a:r>
          <a:r>
            <a:rPr lang="en-US" sz="1600" b="1" dirty="0" smtClean="0"/>
            <a:t>–</a:t>
          </a:r>
          <a:r>
            <a:rPr lang="en-US" sz="1600" b="0" dirty="0" smtClean="0"/>
            <a:t>T</a:t>
          </a:r>
          <a:r>
            <a:rPr lang="en-US" sz="1600" dirty="0" smtClean="0"/>
            <a:t>ime of bed/room vacation by the patient - morning rounds of doctors.</a:t>
          </a:r>
          <a:endParaRPr lang="en-US" sz="1600" dirty="0"/>
        </a:p>
      </dgm:t>
    </dgm:pt>
    <dgm:pt modelId="{89140899-98E0-48CB-AE49-03C1D49B5BD2}" type="parTrans" cxnId="{7A2FF24C-F472-4792-971E-43ECA0D6A2D6}">
      <dgm:prSet/>
      <dgm:spPr/>
      <dgm:t>
        <a:bodyPr/>
        <a:lstStyle/>
        <a:p>
          <a:endParaRPr lang="en-US" sz="1600"/>
        </a:p>
      </dgm:t>
    </dgm:pt>
    <dgm:pt modelId="{048277E2-135F-4469-890B-53D3D344B524}" type="sibTrans" cxnId="{7A2FF24C-F472-4792-971E-43ECA0D6A2D6}">
      <dgm:prSet/>
      <dgm:spPr/>
      <dgm:t>
        <a:bodyPr/>
        <a:lstStyle/>
        <a:p>
          <a:endParaRPr lang="en-US" sz="1600"/>
        </a:p>
      </dgm:t>
    </dgm:pt>
    <dgm:pt modelId="{1704A8EA-A85B-4811-AAFA-1CDC7C3565FB}" type="pres">
      <dgm:prSet presAssocID="{53C6E311-6F88-414F-92D8-E30E10470DF1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92E6969-E99F-4B1D-9B5E-3DDF96B7058B}" type="pres">
      <dgm:prSet presAssocID="{F93FF4E4-2D7F-4AB4-AE55-C2711F63F064}" presName="node" presStyleLbl="node1" presStyleIdx="0" presStyleCnt="10" custScaleX="6189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E276E3-ADF0-4CFC-BD46-321D0E031792}" type="pres">
      <dgm:prSet presAssocID="{84A6F528-BA2A-464F-BAAA-36B99681CD1C}" presName="sibTrans" presStyleLbl="sibTrans2D1" presStyleIdx="0" presStyleCnt="9"/>
      <dgm:spPr/>
      <dgm:t>
        <a:bodyPr/>
        <a:lstStyle/>
        <a:p>
          <a:endParaRPr lang="en-US"/>
        </a:p>
      </dgm:t>
    </dgm:pt>
    <dgm:pt modelId="{2786A8F4-5122-4EC6-AFEA-0DABC0DA8233}" type="pres">
      <dgm:prSet presAssocID="{84A6F528-BA2A-464F-BAAA-36B99681CD1C}" presName="connectorText" presStyleLbl="sibTrans2D1" presStyleIdx="0" presStyleCnt="9"/>
      <dgm:spPr/>
      <dgm:t>
        <a:bodyPr/>
        <a:lstStyle/>
        <a:p>
          <a:endParaRPr lang="en-US"/>
        </a:p>
      </dgm:t>
    </dgm:pt>
    <dgm:pt modelId="{42C12D54-4899-402D-864C-CE56BA841486}" type="pres">
      <dgm:prSet presAssocID="{784EB47E-89A6-4927-97A9-232B988AA49A}" presName="node" presStyleLbl="node1" presStyleIdx="1" presStyleCnt="10" custScaleX="6189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118B75-22F6-4ADC-92CE-73174400149D}" type="pres">
      <dgm:prSet presAssocID="{5AED0F05-6F4E-4B8F-888D-9ACE7D0DBCD5}" presName="sibTrans" presStyleLbl="sibTrans2D1" presStyleIdx="1" presStyleCnt="9"/>
      <dgm:spPr/>
      <dgm:t>
        <a:bodyPr/>
        <a:lstStyle/>
        <a:p>
          <a:endParaRPr lang="en-US"/>
        </a:p>
      </dgm:t>
    </dgm:pt>
    <dgm:pt modelId="{FCB2E81A-A199-4CA2-90EB-A670A6B4028D}" type="pres">
      <dgm:prSet presAssocID="{5AED0F05-6F4E-4B8F-888D-9ACE7D0DBCD5}" presName="connectorText" presStyleLbl="sibTrans2D1" presStyleIdx="1" presStyleCnt="9"/>
      <dgm:spPr/>
      <dgm:t>
        <a:bodyPr/>
        <a:lstStyle/>
        <a:p>
          <a:endParaRPr lang="en-US"/>
        </a:p>
      </dgm:t>
    </dgm:pt>
    <dgm:pt modelId="{BCBBD17F-EE4E-490E-BF2A-B89BE2AA2811}" type="pres">
      <dgm:prSet presAssocID="{A466B5BD-412A-49A2-8686-F559CB7E3DBF}" presName="node" presStyleLbl="node1" presStyleIdx="2" presStyleCnt="10" custScaleX="6189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CFA6A5-CC64-45F5-A927-A662907D92A7}" type="pres">
      <dgm:prSet presAssocID="{85D9E2BA-1BA7-4517-98F1-E0EB983272A1}" presName="sibTrans" presStyleLbl="sibTrans2D1" presStyleIdx="2" presStyleCnt="9"/>
      <dgm:spPr/>
      <dgm:t>
        <a:bodyPr/>
        <a:lstStyle/>
        <a:p>
          <a:endParaRPr lang="en-US"/>
        </a:p>
      </dgm:t>
    </dgm:pt>
    <dgm:pt modelId="{75E026D6-3EB7-4E0F-899D-288F23F70016}" type="pres">
      <dgm:prSet presAssocID="{85D9E2BA-1BA7-4517-98F1-E0EB983272A1}" presName="connectorText" presStyleLbl="sibTrans2D1" presStyleIdx="2" presStyleCnt="9"/>
      <dgm:spPr/>
      <dgm:t>
        <a:bodyPr/>
        <a:lstStyle/>
        <a:p>
          <a:endParaRPr lang="en-US"/>
        </a:p>
      </dgm:t>
    </dgm:pt>
    <dgm:pt modelId="{0956BB09-2101-49D7-B840-6849BB8E87F2}" type="pres">
      <dgm:prSet presAssocID="{115D22E8-5F62-4AC8-9B0D-D2D6B8E3F75D}" presName="node" presStyleLbl="node1" presStyleIdx="3" presStyleCnt="10" custScaleX="6189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47CFDE-EEF7-47EF-971B-26A36E27E96B}" type="pres">
      <dgm:prSet presAssocID="{437D263C-5448-490A-B073-C70BB390CE35}" presName="sibTrans" presStyleLbl="sibTrans2D1" presStyleIdx="3" presStyleCnt="9"/>
      <dgm:spPr/>
      <dgm:t>
        <a:bodyPr/>
        <a:lstStyle/>
        <a:p>
          <a:endParaRPr lang="en-US"/>
        </a:p>
      </dgm:t>
    </dgm:pt>
    <dgm:pt modelId="{E0683FD6-916D-4BF4-A7B6-81E07238B0A1}" type="pres">
      <dgm:prSet presAssocID="{437D263C-5448-490A-B073-C70BB390CE35}" presName="connectorText" presStyleLbl="sibTrans2D1" presStyleIdx="3" presStyleCnt="9"/>
      <dgm:spPr/>
      <dgm:t>
        <a:bodyPr/>
        <a:lstStyle/>
        <a:p>
          <a:endParaRPr lang="en-US"/>
        </a:p>
      </dgm:t>
    </dgm:pt>
    <dgm:pt modelId="{489383AD-65EC-43EA-BE72-458B15F2E588}" type="pres">
      <dgm:prSet presAssocID="{911E0D56-77AB-421E-9813-9EE82816B747}" presName="node" presStyleLbl="node1" presStyleIdx="4" presStyleCnt="10" custScaleX="6189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E05FE4-464B-4C9B-B7FC-31CE9F308E3C}" type="pres">
      <dgm:prSet presAssocID="{195EB124-D3D7-4F9B-A4FF-03A828CC9BC3}" presName="sibTrans" presStyleLbl="sibTrans2D1" presStyleIdx="4" presStyleCnt="9"/>
      <dgm:spPr/>
      <dgm:t>
        <a:bodyPr/>
        <a:lstStyle/>
        <a:p>
          <a:endParaRPr lang="en-US"/>
        </a:p>
      </dgm:t>
    </dgm:pt>
    <dgm:pt modelId="{24B1B2D4-A835-4A2F-BF67-B6CDBA2FC4BD}" type="pres">
      <dgm:prSet presAssocID="{195EB124-D3D7-4F9B-A4FF-03A828CC9BC3}" presName="connectorText" presStyleLbl="sibTrans2D1" presStyleIdx="4" presStyleCnt="9"/>
      <dgm:spPr/>
      <dgm:t>
        <a:bodyPr/>
        <a:lstStyle/>
        <a:p>
          <a:endParaRPr lang="en-US"/>
        </a:p>
      </dgm:t>
    </dgm:pt>
    <dgm:pt modelId="{B4528E18-DAA1-4E19-B925-A4698FF74B37}" type="pres">
      <dgm:prSet presAssocID="{27873256-9607-4D05-877A-CC10F30EE1B2}" presName="node" presStyleLbl="node1" presStyleIdx="5" presStyleCnt="10" custScaleX="6298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EC12C9-1459-4090-A19D-BFDD5C58783D}" type="pres">
      <dgm:prSet presAssocID="{CC19E368-B782-4864-A222-78446D341AD1}" presName="sibTrans" presStyleLbl="sibTrans2D1" presStyleIdx="5" presStyleCnt="9"/>
      <dgm:spPr/>
      <dgm:t>
        <a:bodyPr/>
        <a:lstStyle/>
        <a:p>
          <a:endParaRPr lang="en-US"/>
        </a:p>
      </dgm:t>
    </dgm:pt>
    <dgm:pt modelId="{B9663492-8A01-4A10-97C8-374C4B0A9676}" type="pres">
      <dgm:prSet presAssocID="{CC19E368-B782-4864-A222-78446D341AD1}" presName="connectorText" presStyleLbl="sibTrans2D1" presStyleIdx="5" presStyleCnt="9"/>
      <dgm:spPr/>
      <dgm:t>
        <a:bodyPr/>
        <a:lstStyle/>
        <a:p>
          <a:endParaRPr lang="en-US"/>
        </a:p>
      </dgm:t>
    </dgm:pt>
    <dgm:pt modelId="{FA4B5FEF-2CDE-4773-86F8-47E82CCE085A}" type="pres">
      <dgm:prSet presAssocID="{E08AFF46-7E0E-45E9-985A-C413081E8E50}" presName="node" presStyleLbl="node1" presStyleIdx="6" presStyleCnt="10" custScaleX="6189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7BBE89-950D-4A73-9A9F-295B66A4EC38}" type="pres">
      <dgm:prSet presAssocID="{3635A789-0DD9-4B0B-BCE2-6DA59ED5309B}" presName="sibTrans" presStyleLbl="sibTrans2D1" presStyleIdx="6" presStyleCnt="9"/>
      <dgm:spPr/>
      <dgm:t>
        <a:bodyPr/>
        <a:lstStyle/>
        <a:p>
          <a:endParaRPr lang="en-US"/>
        </a:p>
      </dgm:t>
    </dgm:pt>
    <dgm:pt modelId="{35226718-AC93-469E-9BAE-FB768614C1BE}" type="pres">
      <dgm:prSet presAssocID="{3635A789-0DD9-4B0B-BCE2-6DA59ED5309B}" presName="connectorText" presStyleLbl="sibTrans2D1" presStyleIdx="6" presStyleCnt="9"/>
      <dgm:spPr/>
      <dgm:t>
        <a:bodyPr/>
        <a:lstStyle/>
        <a:p>
          <a:endParaRPr lang="en-US"/>
        </a:p>
      </dgm:t>
    </dgm:pt>
    <dgm:pt modelId="{048115C4-FD17-4A7F-9D3F-B57FB83BE276}" type="pres">
      <dgm:prSet presAssocID="{568A70C8-4164-4C14-B41A-8CA808B47363}" presName="node" presStyleLbl="node1" presStyleIdx="7" presStyleCnt="10" custScaleX="6189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E9EAFC-8018-4A3D-A82E-09ACB66C903C}" type="pres">
      <dgm:prSet presAssocID="{60A3BA5D-EBD1-4EF7-883C-694C6F489ED4}" presName="sibTrans" presStyleLbl="sibTrans2D1" presStyleIdx="7" presStyleCnt="9"/>
      <dgm:spPr/>
      <dgm:t>
        <a:bodyPr/>
        <a:lstStyle/>
        <a:p>
          <a:endParaRPr lang="en-US"/>
        </a:p>
      </dgm:t>
    </dgm:pt>
    <dgm:pt modelId="{03AB606B-AD1F-40B8-92A1-9727AF4CA786}" type="pres">
      <dgm:prSet presAssocID="{60A3BA5D-EBD1-4EF7-883C-694C6F489ED4}" presName="connectorText" presStyleLbl="sibTrans2D1" presStyleIdx="7" presStyleCnt="9"/>
      <dgm:spPr/>
      <dgm:t>
        <a:bodyPr/>
        <a:lstStyle/>
        <a:p>
          <a:endParaRPr lang="en-US"/>
        </a:p>
      </dgm:t>
    </dgm:pt>
    <dgm:pt modelId="{72080341-8FC8-48AC-A673-F6370558E8AD}" type="pres">
      <dgm:prSet presAssocID="{6B6259F7-F3A8-433A-B05F-AD7F19FE5C38}" presName="node" presStyleLbl="node1" presStyleIdx="8" presStyleCnt="10" custScaleX="6189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34751-BFBC-40D2-BFA7-968C72C001E3}" type="pres">
      <dgm:prSet presAssocID="{178A5088-724D-481B-B437-3CB443FDDAD9}" presName="sibTrans" presStyleLbl="sibTrans2D1" presStyleIdx="8" presStyleCnt="9"/>
      <dgm:spPr/>
      <dgm:t>
        <a:bodyPr/>
        <a:lstStyle/>
        <a:p>
          <a:endParaRPr lang="en-US"/>
        </a:p>
      </dgm:t>
    </dgm:pt>
    <dgm:pt modelId="{84F0160A-A2BC-493F-9081-447DDB6E198C}" type="pres">
      <dgm:prSet presAssocID="{178A5088-724D-481B-B437-3CB443FDDAD9}" presName="connectorText" presStyleLbl="sibTrans2D1" presStyleIdx="8" presStyleCnt="9"/>
      <dgm:spPr/>
      <dgm:t>
        <a:bodyPr/>
        <a:lstStyle/>
        <a:p>
          <a:endParaRPr lang="en-US"/>
        </a:p>
      </dgm:t>
    </dgm:pt>
    <dgm:pt modelId="{D1D160CB-9429-49F4-8082-024522EC889F}" type="pres">
      <dgm:prSet presAssocID="{335E82AF-CAB2-4B5E-B5AF-42CD7FD76F01}" presName="node" presStyleLbl="node1" presStyleIdx="9" presStyleCnt="10" custScaleX="6189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810AAA-7AF7-4FBF-8B67-3427418CF4F4}" type="presOf" srcId="{E08AFF46-7E0E-45E9-985A-C413081E8E50}" destId="{FA4B5FEF-2CDE-4773-86F8-47E82CCE085A}" srcOrd="0" destOrd="0" presId="urn:microsoft.com/office/officeart/2005/8/layout/process2"/>
    <dgm:cxn modelId="{CE68F79A-3F65-4ABD-B7AB-A7458DFD3D81}" type="presOf" srcId="{A466B5BD-412A-49A2-8686-F559CB7E3DBF}" destId="{BCBBD17F-EE4E-490E-BF2A-B89BE2AA2811}" srcOrd="0" destOrd="0" presId="urn:microsoft.com/office/officeart/2005/8/layout/process2"/>
    <dgm:cxn modelId="{F5D8FC45-1726-4F50-8E4F-39AF77B086FB}" type="presOf" srcId="{437D263C-5448-490A-B073-C70BB390CE35}" destId="{E0683FD6-916D-4BF4-A7B6-81E07238B0A1}" srcOrd="1" destOrd="0" presId="urn:microsoft.com/office/officeart/2005/8/layout/process2"/>
    <dgm:cxn modelId="{0CAAC817-1D9A-495B-A867-4B3BFFB1DDFE}" srcId="{53C6E311-6F88-414F-92D8-E30E10470DF1}" destId="{784EB47E-89A6-4927-97A9-232B988AA49A}" srcOrd="1" destOrd="0" parTransId="{B3EF69A2-5B2D-45C3-95CA-7192E55E9000}" sibTransId="{5AED0F05-6F4E-4B8F-888D-9ACE7D0DBCD5}"/>
    <dgm:cxn modelId="{EB366B67-5115-4231-AA89-68B50E147CC2}" type="presOf" srcId="{5AED0F05-6F4E-4B8F-888D-9ACE7D0DBCD5}" destId="{FCB2E81A-A199-4CA2-90EB-A670A6B4028D}" srcOrd="1" destOrd="0" presId="urn:microsoft.com/office/officeart/2005/8/layout/process2"/>
    <dgm:cxn modelId="{312F8691-4A1F-4A44-AC03-A8B4947820B6}" type="presOf" srcId="{85D9E2BA-1BA7-4517-98F1-E0EB983272A1}" destId="{77CFA6A5-CC64-45F5-A927-A662907D92A7}" srcOrd="0" destOrd="0" presId="urn:microsoft.com/office/officeart/2005/8/layout/process2"/>
    <dgm:cxn modelId="{E75BD377-28CF-4374-B158-03DD376B0C43}" type="presOf" srcId="{784EB47E-89A6-4927-97A9-232B988AA49A}" destId="{42C12D54-4899-402D-864C-CE56BA841486}" srcOrd="0" destOrd="0" presId="urn:microsoft.com/office/officeart/2005/8/layout/process2"/>
    <dgm:cxn modelId="{33161B62-2D93-4938-B408-EABF3DD2795A}" type="presOf" srcId="{84A6F528-BA2A-464F-BAAA-36B99681CD1C}" destId="{2786A8F4-5122-4EC6-AFEA-0DABC0DA8233}" srcOrd="1" destOrd="0" presId="urn:microsoft.com/office/officeart/2005/8/layout/process2"/>
    <dgm:cxn modelId="{74E3D9B7-2DD7-4339-A458-45E217D1AD2B}" type="presOf" srcId="{335E82AF-CAB2-4B5E-B5AF-42CD7FD76F01}" destId="{D1D160CB-9429-49F4-8082-024522EC889F}" srcOrd="0" destOrd="0" presId="urn:microsoft.com/office/officeart/2005/8/layout/process2"/>
    <dgm:cxn modelId="{6D3F8312-D8BC-4AE3-8F97-61F905EA8A9C}" srcId="{53C6E311-6F88-414F-92D8-E30E10470DF1}" destId="{E08AFF46-7E0E-45E9-985A-C413081E8E50}" srcOrd="6" destOrd="0" parTransId="{FA69E99C-0202-4E0A-B847-9FBFD8EF1055}" sibTransId="{3635A789-0DD9-4B0B-BCE2-6DA59ED5309B}"/>
    <dgm:cxn modelId="{1C7EAE83-3113-4C3F-B8DE-D13152BD1647}" type="presOf" srcId="{115D22E8-5F62-4AC8-9B0D-D2D6B8E3F75D}" destId="{0956BB09-2101-49D7-B840-6849BB8E87F2}" srcOrd="0" destOrd="0" presId="urn:microsoft.com/office/officeart/2005/8/layout/process2"/>
    <dgm:cxn modelId="{7A2FF24C-F472-4792-971E-43ECA0D6A2D6}" srcId="{53C6E311-6F88-414F-92D8-E30E10470DF1}" destId="{335E82AF-CAB2-4B5E-B5AF-42CD7FD76F01}" srcOrd="9" destOrd="0" parTransId="{89140899-98E0-48CB-AE49-03C1D49B5BD2}" sibTransId="{048277E2-135F-4469-890B-53D3D344B524}"/>
    <dgm:cxn modelId="{BBCF3856-3147-49C4-B094-A79CFC2E86AF}" srcId="{53C6E311-6F88-414F-92D8-E30E10470DF1}" destId="{568A70C8-4164-4C14-B41A-8CA808B47363}" srcOrd="7" destOrd="0" parTransId="{0CAC1409-0D77-409B-A34A-1AA4825457BC}" sibTransId="{60A3BA5D-EBD1-4EF7-883C-694C6F489ED4}"/>
    <dgm:cxn modelId="{0A361202-BC02-45AE-98FD-9E68C807D463}" srcId="{53C6E311-6F88-414F-92D8-E30E10470DF1}" destId="{115D22E8-5F62-4AC8-9B0D-D2D6B8E3F75D}" srcOrd="3" destOrd="0" parTransId="{92AC9113-BBA7-42EE-851C-933B52D4567D}" sibTransId="{437D263C-5448-490A-B073-C70BB390CE35}"/>
    <dgm:cxn modelId="{33F5F8AC-F685-42FA-9349-D372A0CB81DC}" type="presOf" srcId="{CC19E368-B782-4864-A222-78446D341AD1}" destId="{B9663492-8A01-4A10-97C8-374C4B0A9676}" srcOrd="1" destOrd="0" presId="urn:microsoft.com/office/officeart/2005/8/layout/process2"/>
    <dgm:cxn modelId="{9DDF84C1-3E63-4506-B4ED-D9B403BF062C}" type="presOf" srcId="{195EB124-D3D7-4F9B-A4FF-03A828CC9BC3}" destId="{AEE05FE4-464B-4C9B-B7FC-31CE9F308E3C}" srcOrd="0" destOrd="0" presId="urn:microsoft.com/office/officeart/2005/8/layout/process2"/>
    <dgm:cxn modelId="{C89490EA-1118-4CB7-BD7B-9A7B12BBDDE8}" type="presOf" srcId="{60A3BA5D-EBD1-4EF7-883C-694C6F489ED4}" destId="{03AB606B-AD1F-40B8-92A1-9727AF4CA786}" srcOrd="1" destOrd="0" presId="urn:microsoft.com/office/officeart/2005/8/layout/process2"/>
    <dgm:cxn modelId="{90B521E9-A3FC-498A-BD39-ABADC929299F}" type="presOf" srcId="{5AED0F05-6F4E-4B8F-888D-9ACE7D0DBCD5}" destId="{63118B75-22F6-4ADC-92CE-73174400149D}" srcOrd="0" destOrd="0" presId="urn:microsoft.com/office/officeart/2005/8/layout/process2"/>
    <dgm:cxn modelId="{8F032388-E032-4565-8D2B-DC3FA8765E00}" type="presOf" srcId="{178A5088-724D-481B-B437-3CB443FDDAD9}" destId="{A0E34751-BFBC-40D2-BFA7-968C72C001E3}" srcOrd="0" destOrd="0" presId="urn:microsoft.com/office/officeart/2005/8/layout/process2"/>
    <dgm:cxn modelId="{5D6A0F53-26CB-4429-B286-275A7EC44B86}" type="presOf" srcId="{84A6F528-BA2A-464F-BAAA-36B99681CD1C}" destId="{73E276E3-ADF0-4CFC-BD46-321D0E031792}" srcOrd="0" destOrd="0" presId="urn:microsoft.com/office/officeart/2005/8/layout/process2"/>
    <dgm:cxn modelId="{00560257-411A-43DC-85D6-357FAB8C3F39}" type="presOf" srcId="{195EB124-D3D7-4F9B-A4FF-03A828CC9BC3}" destId="{24B1B2D4-A835-4A2F-BF67-B6CDBA2FC4BD}" srcOrd="1" destOrd="0" presId="urn:microsoft.com/office/officeart/2005/8/layout/process2"/>
    <dgm:cxn modelId="{3AE7A844-ABA0-43EE-A5B2-5E31EB8D682E}" srcId="{53C6E311-6F88-414F-92D8-E30E10470DF1}" destId="{F93FF4E4-2D7F-4AB4-AE55-C2711F63F064}" srcOrd="0" destOrd="0" parTransId="{F2504472-E738-4056-9999-A73FE165E589}" sibTransId="{84A6F528-BA2A-464F-BAAA-36B99681CD1C}"/>
    <dgm:cxn modelId="{CF4664B8-9282-40A8-83B9-411263ACF69F}" srcId="{53C6E311-6F88-414F-92D8-E30E10470DF1}" destId="{6B6259F7-F3A8-433A-B05F-AD7F19FE5C38}" srcOrd="8" destOrd="0" parTransId="{31D57ABB-3AB3-4DFB-9E77-C18B0AFB1582}" sibTransId="{178A5088-724D-481B-B437-3CB443FDDAD9}"/>
    <dgm:cxn modelId="{75EC4AA7-F5E1-4347-90EC-F20E9ACA80CA}" type="presOf" srcId="{3635A789-0DD9-4B0B-BCE2-6DA59ED5309B}" destId="{35226718-AC93-469E-9BAE-FB768614C1BE}" srcOrd="1" destOrd="0" presId="urn:microsoft.com/office/officeart/2005/8/layout/process2"/>
    <dgm:cxn modelId="{27857D38-1604-4282-89BD-431E2B4CF46C}" srcId="{53C6E311-6F88-414F-92D8-E30E10470DF1}" destId="{27873256-9607-4D05-877A-CC10F30EE1B2}" srcOrd="5" destOrd="0" parTransId="{8DCCE5EA-8D23-436A-86EE-FA16E17FBCF9}" sibTransId="{CC19E368-B782-4864-A222-78446D341AD1}"/>
    <dgm:cxn modelId="{290189BD-BCBE-47FC-8FC3-664F4B06C92C}" type="presOf" srcId="{F93FF4E4-2D7F-4AB4-AE55-C2711F63F064}" destId="{492E6969-E99F-4B1D-9B5E-3DDF96B7058B}" srcOrd="0" destOrd="0" presId="urn:microsoft.com/office/officeart/2005/8/layout/process2"/>
    <dgm:cxn modelId="{17293899-5160-47BC-89E6-29F4414BA582}" type="presOf" srcId="{CC19E368-B782-4864-A222-78446D341AD1}" destId="{66EC12C9-1459-4090-A19D-BFDD5C58783D}" srcOrd="0" destOrd="0" presId="urn:microsoft.com/office/officeart/2005/8/layout/process2"/>
    <dgm:cxn modelId="{B1310010-094B-478C-A96B-D3886EBC7BB6}" type="presOf" srcId="{911E0D56-77AB-421E-9813-9EE82816B747}" destId="{489383AD-65EC-43EA-BE72-458B15F2E588}" srcOrd="0" destOrd="0" presId="urn:microsoft.com/office/officeart/2005/8/layout/process2"/>
    <dgm:cxn modelId="{3AF8CBE9-F3A0-450F-B8CC-9E09D8439536}" srcId="{53C6E311-6F88-414F-92D8-E30E10470DF1}" destId="{911E0D56-77AB-421E-9813-9EE82816B747}" srcOrd="4" destOrd="0" parTransId="{83BA6F6F-09A6-4A5C-B378-DA778DAAAEE5}" sibTransId="{195EB124-D3D7-4F9B-A4FF-03A828CC9BC3}"/>
    <dgm:cxn modelId="{344ED91D-104F-4E88-B53C-B42CB2F212AF}" type="presOf" srcId="{53C6E311-6F88-414F-92D8-E30E10470DF1}" destId="{1704A8EA-A85B-4811-AAFA-1CDC7C3565FB}" srcOrd="0" destOrd="0" presId="urn:microsoft.com/office/officeart/2005/8/layout/process2"/>
    <dgm:cxn modelId="{946D5A64-65F6-4211-B53A-A8E177201D5F}" type="presOf" srcId="{27873256-9607-4D05-877A-CC10F30EE1B2}" destId="{B4528E18-DAA1-4E19-B925-A4698FF74B37}" srcOrd="0" destOrd="0" presId="urn:microsoft.com/office/officeart/2005/8/layout/process2"/>
    <dgm:cxn modelId="{3EA48C36-03DF-4B26-A066-6C8B24514D4E}" type="presOf" srcId="{6B6259F7-F3A8-433A-B05F-AD7F19FE5C38}" destId="{72080341-8FC8-48AC-A673-F6370558E8AD}" srcOrd="0" destOrd="0" presId="urn:microsoft.com/office/officeart/2005/8/layout/process2"/>
    <dgm:cxn modelId="{6DAD2AC4-5F52-4E86-91E3-1F29C9A7B1E4}" type="presOf" srcId="{60A3BA5D-EBD1-4EF7-883C-694C6F489ED4}" destId="{A2E9EAFC-8018-4A3D-A82E-09ACB66C903C}" srcOrd="0" destOrd="0" presId="urn:microsoft.com/office/officeart/2005/8/layout/process2"/>
    <dgm:cxn modelId="{319C8220-5667-4164-980A-82A95151348B}" type="presOf" srcId="{3635A789-0DD9-4B0B-BCE2-6DA59ED5309B}" destId="{547BBE89-950D-4A73-9A9F-295B66A4EC38}" srcOrd="0" destOrd="0" presId="urn:microsoft.com/office/officeart/2005/8/layout/process2"/>
    <dgm:cxn modelId="{9AD066A9-E45D-4A40-BE9B-36E190AA7DD1}" srcId="{53C6E311-6F88-414F-92D8-E30E10470DF1}" destId="{A466B5BD-412A-49A2-8686-F559CB7E3DBF}" srcOrd="2" destOrd="0" parTransId="{D543E503-82B4-4139-BE52-1ED1A1FB1F30}" sibTransId="{85D9E2BA-1BA7-4517-98F1-E0EB983272A1}"/>
    <dgm:cxn modelId="{FBBE172F-4909-4956-8CE7-4B7E696BF11D}" type="presOf" srcId="{437D263C-5448-490A-B073-C70BB390CE35}" destId="{FB47CFDE-EEF7-47EF-971B-26A36E27E96B}" srcOrd="0" destOrd="0" presId="urn:microsoft.com/office/officeart/2005/8/layout/process2"/>
    <dgm:cxn modelId="{96F85DDF-BC7A-41A7-8738-C0764592E7B2}" type="presOf" srcId="{568A70C8-4164-4C14-B41A-8CA808B47363}" destId="{048115C4-FD17-4A7F-9D3F-B57FB83BE276}" srcOrd="0" destOrd="0" presId="urn:microsoft.com/office/officeart/2005/8/layout/process2"/>
    <dgm:cxn modelId="{CD0F4A49-DC73-4E32-AA6A-A68039BC5A43}" type="presOf" srcId="{85D9E2BA-1BA7-4517-98F1-E0EB983272A1}" destId="{75E026D6-3EB7-4E0F-899D-288F23F70016}" srcOrd="1" destOrd="0" presId="urn:microsoft.com/office/officeart/2005/8/layout/process2"/>
    <dgm:cxn modelId="{40F2B320-E038-431C-8375-0FF9DFCA771F}" type="presOf" srcId="{178A5088-724D-481B-B437-3CB443FDDAD9}" destId="{84F0160A-A2BC-493F-9081-447DDB6E198C}" srcOrd="1" destOrd="0" presId="urn:microsoft.com/office/officeart/2005/8/layout/process2"/>
    <dgm:cxn modelId="{A787AB13-602F-40E9-BEE6-5346AB4AEA8E}" type="presParOf" srcId="{1704A8EA-A85B-4811-AAFA-1CDC7C3565FB}" destId="{492E6969-E99F-4B1D-9B5E-3DDF96B7058B}" srcOrd="0" destOrd="0" presId="urn:microsoft.com/office/officeart/2005/8/layout/process2"/>
    <dgm:cxn modelId="{0723BBEE-797F-41F5-92FC-020337760940}" type="presParOf" srcId="{1704A8EA-A85B-4811-AAFA-1CDC7C3565FB}" destId="{73E276E3-ADF0-4CFC-BD46-321D0E031792}" srcOrd="1" destOrd="0" presId="urn:microsoft.com/office/officeart/2005/8/layout/process2"/>
    <dgm:cxn modelId="{22B4723B-A312-4281-9F91-4326C3477436}" type="presParOf" srcId="{73E276E3-ADF0-4CFC-BD46-321D0E031792}" destId="{2786A8F4-5122-4EC6-AFEA-0DABC0DA8233}" srcOrd="0" destOrd="0" presId="urn:microsoft.com/office/officeart/2005/8/layout/process2"/>
    <dgm:cxn modelId="{49D83461-B8B8-43CC-AA63-179FDEE36C2D}" type="presParOf" srcId="{1704A8EA-A85B-4811-AAFA-1CDC7C3565FB}" destId="{42C12D54-4899-402D-864C-CE56BA841486}" srcOrd="2" destOrd="0" presId="urn:microsoft.com/office/officeart/2005/8/layout/process2"/>
    <dgm:cxn modelId="{E04F7771-703D-413D-9768-D4495306986F}" type="presParOf" srcId="{1704A8EA-A85B-4811-AAFA-1CDC7C3565FB}" destId="{63118B75-22F6-4ADC-92CE-73174400149D}" srcOrd="3" destOrd="0" presId="urn:microsoft.com/office/officeart/2005/8/layout/process2"/>
    <dgm:cxn modelId="{211E9513-E535-41B0-A263-636F6780EEC4}" type="presParOf" srcId="{63118B75-22F6-4ADC-92CE-73174400149D}" destId="{FCB2E81A-A199-4CA2-90EB-A670A6B4028D}" srcOrd="0" destOrd="0" presId="urn:microsoft.com/office/officeart/2005/8/layout/process2"/>
    <dgm:cxn modelId="{DB95B331-4DDD-412B-BB4A-595531D69CB8}" type="presParOf" srcId="{1704A8EA-A85B-4811-AAFA-1CDC7C3565FB}" destId="{BCBBD17F-EE4E-490E-BF2A-B89BE2AA2811}" srcOrd="4" destOrd="0" presId="urn:microsoft.com/office/officeart/2005/8/layout/process2"/>
    <dgm:cxn modelId="{384E1F87-5DC1-4D84-9D86-9C7CCB1C2E93}" type="presParOf" srcId="{1704A8EA-A85B-4811-AAFA-1CDC7C3565FB}" destId="{77CFA6A5-CC64-45F5-A927-A662907D92A7}" srcOrd="5" destOrd="0" presId="urn:microsoft.com/office/officeart/2005/8/layout/process2"/>
    <dgm:cxn modelId="{FF725D73-FC43-442B-B0AF-227EA0F2E466}" type="presParOf" srcId="{77CFA6A5-CC64-45F5-A927-A662907D92A7}" destId="{75E026D6-3EB7-4E0F-899D-288F23F70016}" srcOrd="0" destOrd="0" presId="urn:microsoft.com/office/officeart/2005/8/layout/process2"/>
    <dgm:cxn modelId="{9F566185-BE96-4951-AE16-F3976CD4E8FA}" type="presParOf" srcId="{1704A8EA-A85B-4811-AAFA-1CDC7C3565FB}" destId="{0956BB09-2101-49D7-B840-6849BB8E87F2}" srcOrd="6" destOrd="0" presId="urn:microsoft.com/office/officeart/2005/8/layout/process2"/>
    <dgm:cxn modelId="{F91223AC-BA7A-4028-BE75-4575759A9221}" type="presParOf" srcId="{1704A8EA-A85B-4811-AAFA-1CDC7C3565FB}" destId="{FB47CFDE-EEF7-47EF-971B-26A36E27E96B}" srcOrd="7" destOrd="0" presId="urn:microsoft.com/office/officeart/2005/8/layout/process2"/>
    <dgm:cxn modelId="{ACC93A76-257A-4512-811E-E094676F9BAA}" type="presParOf" srcId="{FB47CFDE-EEF7-47EF-971B-26A36E27E96B}" destId="{E0683FD6-916D-4BF4-A7B6-81E07238B0A1}" srcOrd="0" destOrd="0" presId="urn:microsoft.com/office/officeart/2005/8/layout/process2"/>
    <dgm:cxn modelId="{8B2D7F5C-38E5-4848-AA37-9D6319D005DD}" type="presParOf" srcId="{1704A8EA-A85B-4811-AAFA-1CDC7C3565FB}" destId="{489383AD-65EC-43EA-BE72-458B15F2E588}" srcOrd="8" destOrd="0" presId="urn:microsoft.com/office/officeart/2005/8/layout/process2"/>
    <dgm:cxn modelId="{F21B0546-CB9F-4794-94B9-AAF8C6CC70C5}" type="presParOf" srcId="{1704A8EA-A85B-4811-AAFA-1CDC7C3565FB}" destId="{AEE05FE4-464B-4C9B-B7FC-31CE9F308E3C}" srcOrd="9" destOrd="0" presId="urn:microsoft.com/office/officeart/2005/8/layout/process2"/>
    <dgm:cxn modelId="{769A2A39-CA15-46C9-A8D6-9176FC3C5446}" type="presParOf" srcId="{AEE05FE4-464B-4C9B-B7FC-31CE9F308E3C}" destId="{24B1B2D4-A835-4A2F-BF67-B6CDBA2FC4BD}" srcOrd="0" destOrd="0" presId="urn:microsoft.com/office/officeart/2005/8/layout/process2"/>
    <dgm:cxn modelId="{51A6B774-DB2E-4997-BC49-C8B563C76043}" type="presParOf" srcId="{1704A8EA-A85B-4811-AAFA-1CDC7C3565FB}" destId="{B4528E18-DAA1-4E19-B925-A4698FF74B37}" srcOrd="10" destOrd="0" presId="urn:microsoft.com/office/officeart/2005/8/layout/process2"/>
    <dgm:cxn modelId="{B40B4871-7DCC-4BA5-BE0D-2DDF5DC52F9B}" type="presParOf" srcId="{1704A8EA-A85B-4811-AAFA-1CDC7C3565FB}" destId="{66EC12C9-1459-4090-A19D-BFDD5C58783D}" srcOrd="11" destOrd="0" presId="urn:microsoft.com/office/officeart/2005/8/layout/process2"/>
    <dgm:cxn modelId="{05587DF4-D474-4CB9-B27B-2A89B3D74A78}" type="presParOf" srcId="{66EC12C9-1459-4090-A19D-BFDD5C58783D}" destId="{B9663492-8A01-4A10-97C8-374C4B0A9676}" srcOrd="0" destOrd="0" presId="urn:microsoft.com/office/officeart/2005/8/layout/process2"/>
    <dgm:cxn modelId="{F614EFAD-4FDF-4D00-AC44-FCBFECD03027}" type="presParOf" srcId="{1704A8EA-A85B-4811-AAFA-1CDC7C3565FB}" destId="{FA4B5FEF-2CDE-4773-86F8-47E82CCE085A}" srcOrd="12" destOrd="0" presId="urn:microsoft.com/office/officeart/2005/8/layout/process2"/>
    <dgm:cxn modelId="{6E4B1695-6428-42B0-ABB9-0242D2E8F0E5}" type="presParOf" srcId="{1704A8EA-A85B-4811-AAFA-1CDC7C3565FB}" destId="{547BBE89-950D-4A73-9A9F-295B66A4EC38}" srcOrd="13" destOrd="0" presId="urn:microsoft.com/office/officeart/2005/8/layout/process2"/>
    <dgm:cxn modelId="{30CA273E-2C1F-4838-9347-870129DF66A0}" type="presParOf" srcId="{547BBE89-950D-4A73-9A9F-295B66A4EC38}" destId="{35226718-AC93-469E-9BAE-FB768614C1BE}" srcOrd="0" destOrd="0" presId="urn:microsoft.com/office/officeart/2005/8/layout/process2"/>
    <dgm:cxn modelId="{1F0B3753-BE94-4A17-9839-B9CC642EE265}" type="presParOf" srcId="{1704A8EA-A85B-4811-AAFA-1CDC7C3565FB}" destId="{048115C4-FD17-4A7F-9D3F-B57FB83BE276}" srcOrd="14" destOrd="0" presId="urn:microsoft.com/office/officeart/2005/8/layout/process2"/>
    <dgm:cxn modelId="{0C4D239C-66A6-41AE-9DC6-9FBB49ED58C1}" type="presParOf" srcId="{1704A8EA-A85B-4811-AAFA-1CDC7C3565FB}" destId="{A2E9EAFC-8018-4A3D-A82E-09ACB66C903C}" srcOrd="15" destOrd="0" presId="urn:microsoft.com/office/officeart/2005/8/layout/process2"/>
    <dgm:cxn modelId="{CBD022DD-DB91-43ED-867E-66E6442503A5}" type="presParOf" srcId="{A2E9EAFC-8018-4A3D-A82E-09ACB66C903C}" destId="{03AB606B-AD1F-40B8-92A1-9727AF4CA786}" srcOrd="0" destOrd="0" presId="urn:microsoft.com/office/officeart/2005/8/layout/process2"/>
    <dgm:cxn modelId="{3FA4D628-E60E-4D57-A799-A4E4FE2D5F7A}" type="presParOf" srcId="{1704A8EA-A85B-4811-AAFA-1CDC7C3565FB}" destId="{72080341-8FC8-48AC-A673-F6370558E8AD}" srcOrd="16" destOrd="0" presId="urn:microsoft.com/office/officeart/2005/8/layout/process2"/>
    <dgm:cxn modelId="{447507EA-DD55-4593-817D-185052B0D936}" type="presParOf" srcId="{1704A8EA-A85B-4811-AAFA-1CDC7C3565FB}" destId="{A0E34751-BFBC-40D2-BFA7-968C72C001E3}" srcOrd="17" destOrd="0" presId="urn:microsoft.com/office/officeart/2005/8/layout/process2"/>
    <dgm:cxn modelId="{A06F06C0-7C32-4797-99EA-150F31BDFC42}" type="presParOf" srcId="{A0E34751-BFBC-40D2-BFA7-968C72C001E3}" destId="{84F0160A-A2BC-493F-9081-447DDB6E198C}" srcOrd="0" destOrd="0" presId="urn:microsoft.com/office/officeart/2005/8/layout/process2"/>
    <dgm:cxn modelId="{ADE782C7-5B35-49AA-A890-A27DCC1D94AD}" type="presParOf" srcId="{1704A8EA-A85B-4811-AAFA-1CDC7C3565FB}" destId="{D1D160CB-9429-49F4-8082-024522EC889F}" srcOrd="1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DE0E486-176B-4C8B-A56E-0AC8CD518DD4}" type="doc">
      <dgm:prSet loTypeId="urn:microsoft.com/office/officeart/2005/8/layout/pyramid2" loCatId="pyramid" qsTypeId="urn:microsoft.com/office/officeart/2005/8/quickstyle/3d7" qsCatId="3D" csTypeId="urn:microsoft.com/office/officeart/2005/8/colors/colorful1" csCatId="colorful" phldr="1"/>
      <dgm:spPr/>
    </dgm:pt>
    <dgm:pt modelId="{69C1D3CB-ED0A-4851-ACAB-E1A0D7F75850}">
      <dgm:prSet phldrT="[Text]" custT="1"/>
      <dgm:spPr/>
      <dgm:t>
        <a:bodyPr/>
        <a:lstStyle/>
        <a:p>
          <a:r>
            <a:rPr lang="en-US" sz="2400" b="1" dirty="0" smtClean="0"/>
            <a:t>COMMUNICATION &amp;</a:t>
          </a:r>
        </a:p>
        <a:p>
          <a:r>
            <a:rPr lang="en-US" sz="2400" b="1" dirty="0" smtClean="0"/>
            <a:t>CO-ORDINATION</a:t>
          </a:r>
          <a:endParaRPr lang="en-US" sz="2400" b="1" dirty="0"/>
        </a:p>
      </dgm:t>
    </dgm:pt>
    <dgm:pt modelId="{2C929483-1539-4708-9EBE-2D77CEB0B3E0}" type="parTrans" cxnId="{5EF94868-EE43-4807-85F2-2BC45564C3E3}">
      <dgm:prSet/>
      <dgm:spPr/>
      <dgm:t>
        <a:bodyPr/>
        <a:lstStyle/>
        <a:p>
          <a:endParaRPr lang="en-US"/>
        </a:p>
      </dgm:t>
    </dgm:pt>
    <dgm:pt modelId="{7D71740D-D670-4D7A-80F5-903700F49C9A}" type="sibTrans" cxnId="{5EF94868-EE43-4807-85F2-2BC45564C3E3}">
      <dgm:prSet/>
      <dgm:spPr/>
      <dgm:t>
        <a:bodyPr/>
        <a:lstStyle/>
        <a:p>
          <a:endParaRPr lang="en-US"/>
        </a:p>
      </dgm:t>
    </dgm:pt>
    <dgm:pt modelId="{BD485B41-E034-42DA-A1BF-C6CF3C4C7C69}">
      <dgm:prSet phldrT="[Text]" custT="1"/>
      <dgm:spPr/>
      <dgm:t>
        <a:bodyPr/>
        <a:lstStyle/>
        <a:p>
          <a:r>
            <a:rPr lang="en-US" sz="2400" b="1" dirty="0" smtClean="0"/>
            <a:t>POLICY</a:t>
          </a:r>
          <a:endParaRPr lang="en-US" sz="2400" b="1" dirty="0"/>
        </a:p>
      </dgm:t>
    </dgm:pt>
    <dgm:pt modelId="{0C4AEC9C-53CF-47AB-86EB-BA02B4FB319E}" type="parTrans" cxnId="{C503DC98-6079-4AE1-86E2-EF25DFE2E8A9}">
      <dgm:prSet/>
      <dgm:spPr/>
      <dgm:t>
        <a:bodyPr/>
        <a:lstStyle/>
        <a:p>
          <a:endParaRPr lang="en-US"/>
        </a:p>
      </dgm:t>
    </dgm:pt>
    <dgm:pt modelId="{5D4EB124-6F24-48FD-BA62-34A86B6C8EDB}" type="sibTrans" cxnId="{C503DC98-6079-4AE1-86E2-EF25DFE2E8A9}">
      <dgm:prSet/>
      <dgm:spPr/>
      <dgm:t>
        <a:bodyPr/>
        <a:lstStyle/>
        <a:p>
          <a:endParaRPr lang="en-US"/>
        </a:p>
      </dgm:t>
    </dgm:pt>
    <dgm:pt modelId="{DE0091B7-C813-461D-B31A-13D54751D757}">
      <dgm:prSet phldrT="[Text]" custT="1"/>
      <dgm:spPr/>
      <dgm:t>
        <a:bodyPr/>
        <a:lstStyle/>
        <a:p>
          <a:r>
            <a:rPr lang="en-US" sz="2400" b="1" dirty="0" smtClean="0"/>
            <a:t>TECHNOLOGY</a:t>
          </a:r>
          <a:endParaRPr lang="en-US" sz="2400" b="1" dirty="0"/>
        </a:p>
      </dgm:t>
    </dgm:pt>
    <dgm:pt modelId="{9A735F4A-3FDC-40BA-BC83-3692E7A43611}" type="parTrans" cxnId="{CC8A7222-1905-49B0-BA7E-09F3C7F26B2B}">
      <dgm:prSet/>
      <dgm:spPr/>
      <dgm:t>
        <a:bodyPr/>
        <a:lstStyle/>
        <a:p>
          <a:endParaRPr lang="en-US"/>
        </a:p>
      </dgm:t>
    </dgm:pt>
    <dgm:pt modelId="{775958F6-BF6F-4DCC-98D5-2629CFF1C9A5}" type="sibTrans" cxnId="{CC8A7222-1905-49B0-BA7E-09F3C7F26B2B}">
      <dgm:prSet/>
      <dgm:spPr/>
      <dgm:t>
        <a:bodyPr/>
        <a:lstStyle/>
        <a:p>
          <a:endParaRPr lang="en-US"/>
        </a:p>
      </dgm:t>
    </dgm:pt>
    <dgm:pt modelId="{8F5D04EF-9F2E-49A7-B6E2-8B4987BD09AD}">
      <dgm:prSet custT="1"/>
      <dgm:spPr/>
      <dgm:t>
        <a:bodyPr/>
        <a:lstStyle/>
        <a:p>
          <a:r>
            <a:rPr lang="en-US" sz="2400" b="1" dirty="0" smtClean="0"/>
            <a:t>TRAINING</a:t>
          </a:r>
          <a:endParaRPr lang="en-US" sz="2400" b="1" dirty="0"/>
        </a:p>
      </dgm:t>
    </dgm:pt>
    <dgm:pt modelId="{65FBE8CB-44F3-4DC3-B4DD-5A03DFB5E023}" type="parTrans" cxnId="{068548A7-2AA2-4FDB-A9DC-3D967BBEC58A}">
      <dgm:prSet/>
      <dgm:spPr/>
      <dgm:t>
        <a:bodyPr/>
        <a:lstStyle/>
        <a:p>
          <a:endParaRPr lang="en-US"/>
        </a:p>
      </dgm:t>
    </dgm:pt>
    <dgm:pt modelId="{E27F4766-A489-49BA-9626-D1F5F6CCD3C3}" type="sibTrans" cxnId="{068548A7-2AA2-4FDB-A9DC-3D967BBEC58A}">
      <dgm:prSet/>
      <dgm:spPr/>
      <dgm:t>
        <a:bodyPr/>
        <a:lstStyle/>
        <a:p>
          <a:endParaRPr lang="en-US"/>
        </a:p>
      </dgm:t>
    </dgm:pt>
    <dgm:pt modelId="{2156FE60-800D-4AD2-B427-3E464A7B32E1}">
      <dgm:prSet custT="1"/>
      <dgm:spPr/>
      <dgm:t>
        <a:bodyPr/>
        <a:lstStyle/>
        <a:p>
          <a:r>
            <a:rPr lang="en-US" sz="2400" b="1" dirty="0" smtClean="0"/>
            <a:t>INFRASTRUCTURE</a:t>
          </a:r>
          <a:endParaRPr lang="en-US" sz="2400" b="1" dirty="0"/>
        </a:p>
      </dgm:t>
    </dgm:pt>
    <dgm:pt modelId="{DE231E9D-0789-4C35-B9F7-4F4CF9821B86}" type="parTrans" cxnId="{84A4F089-541B-4C1B-84CF-094B96E77749}">
      <dgm:prSet/>
      <dgm:spPr/>
      <dgm:t>
        <a:bodyPr/>
        <a:lstStyle/>
        <a:p>
          <a:endParaRPr lang="en-US"/>
        </a:p>
      </dgm:t>
    </dgm:pt>
    <dgm:pt modelId="{61B21DCB-B141-44A4-8B5A-257B064E1AF4}" type="sibTrans" cxnId="{84A4F089-541B-4C1B-84CF-094B96E77749}">
      <dgm:prSet/>
      <dgm:spPr/>
      <dgm:t>
        <a:bodyPr/>
        <a:lstStyle/>
        <a:p>
          <a:endParaRPr lang="en-US"/>
        </a:p>
      </dgm:t>
    </dgm:pt>
    <dgm:pt modelId="{4E5F9E58-9A53-47CE-9930-FC2815C6373D}" type="pres">
      <dgm:prSet presAssocID="{5DE0E486-176B-4C8B-A56E-0AC8CD518DD4}" presName="compositeShape" presStyleCnt="0">
        <dgm:presLayoutVars>
          <dgm:dir/>
          <dgm:resizeHandles/>
        </dgm:presLayoutVars>
      </dgm:prSet>
      <dgm:spPr/>
    </dgm:pt>
    <dgm:pt modelId="{EC5CE327-A52B-4194-9E28-CB8B2113F75C}" type="pres">
      <dgm:prSet presAssocID="{5DE0E486-176B-4C8B-A56E-0AC8CD518DD4}" presName="pyramid" presStyleLbl="node1" presStyleIdx="0" presStyleCnt="1" custLinFactNeighborX="-9167"/>
      <dgm:spPr/>
    </dgm:pt>
    <dgm:pt modelId="{109F7743-6BFA-452B-9EB4-E66C507978E8}" type="pres">
      <dgm:prSet presAssocID="{5DE0E486-176B-4C8B-A56E-0AC8CD518DD4}" presName="theList" presStyleCnt="0"/>
      <dgm:spPr/>
    </dgm:pt>
    <dgm:pt modelId="{FA47F4C8-AD41-4688-B3FB-DDAE1EE51539}" type="pres">
      <dgm:prSet presAssocID="{69C1D3CB-ED0A-4851-ACAB-E1A0D7F75850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B0CA08-C1B7-4704-B60A-546EC3662B97}" type="pres">
      <dgm:prSet presAssocID="{69C1D3CB-ED0A-4851-ACAB-E1A0D7F75850}" presName="aSpace" presStyleCnt="0"/>
      <dgm:spPr/>
    </dgm:pt>
    <dgm:pt modelId="{F0554AE5-7548-40D4-BAF6-70483952BF15}" type="pres">
      <dgm:prSet presAssocID="{BD485B41-E034-42DA-A1BF-C6CF3C4C7C69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64F920-B771-4386-9141-4AEFA0DCB9CC}" type="pres">
      <dgm:prSet presAssocID="{BD485B41-E034-42DA-A1BF-C6CF3C4C7C69}" presName="aSpace" presStyleCnt="0"/>
      <dgm:spPr/>
    </dgm:pt>
    <dgm:pt modelId="{A49A642A-2FDA-4073-A94E-B5F5EC98D48C}" type="pres">
      <dgm:prSet presAssocID="{DE0091B7-C813-461D-B31A-13D54751D757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B4DBE1-CEBF-4728-A5AE-F01EAC490E76}" type="pres">
      <dgm:prSet presAssocID="{DE0091B7-C813-461D-B31A-13D54751D757}" presName="aSpace" presStyleCnt="0"/>
      <dgm:spPr/>
    </dgm:pt>
    <dgm:pt modelId="{17939073-C377-4CB4-BFB7-F180225BA869}" type="pres">
      <dgm:prSet presAssocID="{8F5D04EF-9F2E-49A7-B6E2-8B4987BD09AD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5A59A1-4040-4089-92D0-E83286680ACD}" type="pres">
      <dgm:prSet presAssocID="{8F5D04EF-9F2E-49A7-B6E2-8B4987BD09AD}" presName="aSpace" presStyleCnt="0"/>
      <dgm:spPr/>
    </dgm:pt>
    <dgm:pt modelId="{6E30AFA5-C8CF-44F5-9282-26DC82F9FEF6}" type="pres">
      <dgm:prSet presAssocID="{2156FE60-800D-4AD2-B427-3E464A7B32E1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A791DA-547E-446E-9863-DF81F4C1C0D1}" type="pres">
      <dgm:prSet presAssocID="{2156FE60-800D-4AD2-B427-3E464A7B32E1}" presName="aSpace" presStyleCnt="0"/>
      <dgm:spPr/>
    </dgm:pt>
  </dgm:ptLst>
  <dgm:cxnLst>
    <dgm:cxn modelId="{30C2C68A-23EC-4C9E-B1E7-BC735B19BCC1}" type="presOf" srcId="{5DE0E486-176B-4C8B-A56E-0AC8CD518DD4}" destId="{4E5F9E58-9A53-47CE-9930-FC2815C6373D}" srcOrd="0" destOrd="0" presId="urn:microsoft.com/office/officeart/2005/8/layout/pyramid2"/>
    <dgm:cxn modelId="{956ABDEA-3F9B-4559-B155-357DEFEC2B4F}" type="presOf" srcId="{BD485B41-E034-42DA-A1BF-C6CF3C4C7C69}" destId="{F0554AE5-7548-40D4-BAF6-70483952BF15}" srcOrd="0" destOrd="0" presId="urn:microsoft.com/office/officeart/2005/8/layout/pyramid2"/>
    <dgm:cxn modelId="{A1631248-8AED-466A-ACE7-9215E2061279}" type="presOf" srcId="{8F5D04EF-9F2E-49A7-B6E2-8B4987BD09AD}" destId="{17939073-C377-4CB4-BFB7-F180225BA869}" srcOrd="0" destOrd="0" presId="urn:microsoft.com/office/officeart/2005/8/layout/pyramid2"/>
    <dgm:cxn modelId="{84A4F089-541B-4C1B-84CF-094B96E77749}" srcId="{5DE0E486-176B-4C8B-A56E-0AC8CD518DD4}" destId="{2156FE60-800D-4AD2-B427-3E464A7B32E1}" srcOrd="4" destOrd="0" parTransId="{DE231E9D-0789-4C35-B9F7-4F4CF9821B86}" sibTransId="{61B21DCB-B141-44A4-8B5A-257B064E1AF4}"/>
    <dgm:cxn modelId="{30DB772E-7316-4959-BDA1-9B1786193057}" type="presOf" srcId="{DE0091B7-C813-461D-B31A-13D54751D757}" destId="{A49A642A-2FDA-4073-A94E-B5F5EC98D48C}" srcOrd="0" destOrd="0" presId="urn:microsoft.com/office/officeart/2005/8/layout/pyramid2"/>
    <dgm:cxn modelId="{5E13099B-8D45-4A13-8917-8A72E6DFC3D0}" type="presOf" srcId="{2156FE60-800D-4AD2-B427-3E464A7B32E1}" destId="{6E30AFA5-C8CF-44F5-9282-26DC82F9FEF6}" srcOrd="0" destOrd="0" presId="urn:microsoft.com/office/officeart/2005/8/layout/pyramid2"/>
    <dgm:cxn modelId="{5EF94868-EE43-4807-85F2-2BC45564C3E3}" srcId="{5DE0E486-176B-4C8B-A56E-0AC8CD518DD4}" destId="{69C1D3CB-ED0A-4851-ACAB-E1A0D7F75850}" srcOrd="0" destOrd="0" parTransId="{2C929483-1539-4708-9EBE-2D77CEB0B3E0}" sibTransId="{7D71740D-D670-4D7A-80F5-903700F49C9A}"/>
    <dgm:cxn modelId="{068548A7-2AA2-4FDB-A9DC-3D967BBEC58A}" srcId="{5DE0E486-176B-4C8B-A56E-0AC8CD518DD4}" destId="{8F5D04EF-9F2E-49A7-B6E2-8B4987BD09AD}" srcOrd="3" destOrd="0" parTransId="{65FBE8CB-44F3-4DC3-B4DD-5A03DFB5E023}" sibTransId="{E27F4766-A489-49BA-9626-D1F5F6CCD3C3}"/>
    <dgm:cxn modelId="{C503DC98-6079-4AE1-86E2-EF25DFE2E8A9}" srcId="{5DE0E486-176B-4C8B-A56E-0AC8CD518DD4}" destId="{BD485B41-E034-42DA-A1BF-C6CF3C4C7C69}" srcOrd="1" destOrd="0" parTransId="{0C4AEC9C-53CF-47AB-86EB-BA02B4FB319E}" sibTransId="{5D4EB124-6F24-48FD-BA62-34A86B6C8EDB}"/>
    <dgm:cxn modelId="{CC8A7222-1905-49B0-BA7E-09F3C7F26B2B}" srcId="{5DE0E486-176B-4C8B-A56E-0AC8CD518DD4}" destId="{DE0091B7-C813-461D-B31A-13D54751D757}" srcOrd="2" destOrd="0" parTransId="{9A735F4A-3FDC-40BA-BC83-3692E7A43611}" sibTransId="{775958F6-BF6F-4DCC-98D5-2629CFF1C9A5}"/>
    <dgm:cxn modelId="{779646EE-3218-4E4A-A1E3-268DED0E5C29}" type="presOf" srcId="{69C1D3CB-ED0A-4851-ACAB-E1A0D7F75850}" destId="{FA47F4C8-AD41-4688-B3FB-DDAE1EE51539}" srcOrd="0" destOrd="0" presId="urn:microsoft.com/office/officeart/2005/8/layout/pyramid2"/>
    <dgm:cxn modelId="{C6C4F3E5-5B30-4BC9-B03F-4EF76FFE0C70}" type="presParOf" srcId="{4E5F9E58-9A53-47CE-9930-FC2815C6373D}" destId="{EC5CE327-A52B-4194-9E28-CB8B2113F75C}" srcOrd="0" destOrd="0" presId="urn:microsoft.com/office/officeart/2005/8/layout/pyramid2"/>
    <dgm:cxn modelId="{5F40AFBD-4EE2-4D5F-A181-7DF89360A634}" type="presParOf" srcId="{4E5F9E58-9A53-47CE-9930-FC2815C6373D}" destId="{109F7743-6BFA-452B-9EB4-E66C507978E8}" srcOrd="1" destOrd="0" presId="urn:microsoft.com/office/officeart/2005/8/layout/pyramid2"/>
    <dgm:cxn modelId="{CC4C35B0-68FD-48BF-A9D3-5A0022E131EA}" type="presParOf" srcId="{109F7743-6BFA-452B-9EB4-E66C507978E8}" destId="{FA47F4C8-AD41-4688-B3FB-DDAE1EE51539}" srcOrd="0" destOrd="0" presId="urn:microsoft.com/office/officeart/2005/8/layout/pyramid2"/>
    <dgm:cxn modelId="{6E482160-09D8-4A46-87AD-6E27D38A4EA1}" type="presParOf" srcId="{109F7743-6BFA-452B-9EB4-E66C507978E8}" destId="{7DB0CA08-C1B7-4704-B60A-546EC3662B97}" srcOrd="1" destOrd="0" presId="urn:microsoft.com/office/officeart/2005/8/layout/pyramid2"/>
    <dgm:cxn modelId="{E5B8E436-ACCB-4ED0-8B8E-393F53EB0372}" type="presParOf" srcId="{109F7743-6BFA-452B-9EB4-E66C507978E8}" destId="{F0554AE5-7548-40D4-BAF6-70483952BF15}" srcOrd="2" destOrd="0" presId="urn:microsoft.com/office/officeart/2005/8/layout/pyramid2"/>
    <dgm:cxn modelId="{7618EAD8-A553-41E8-BBD1-BE1E81C44719}" type="presParOf" srcId="{109F7743-6BFA-452B-9EB4-E66C507978E8}" destId="{2564F920-B771-4386-9141-4AEFA0DCB9CC}" srcOrd="3" destOrd="0" presId="urn:microsoft.com/office/officeart/2005/8/layout/pyramid2"/>
    <dgm:cxn modelId="{35DB448B-D6F7-4AB2-8F49-A4D7C3F03DD2}" type="presParOf" srcId="{109F7743-6BFA-452B-9EB4-E66C507978E8}" destId="{A49A642A-2FDA-4073-A94E-B5F5EC98D48C}" srcOrd="4" destOrd="0" presId="urn:microsoft.com/office/officeart/2005/8/layout/pyramid2"/>
    <dgm:cxn modelId="{560D46CE-E5B5-4615-9B02-983EC6520FA9}" type="presParOf" srcId="{109F7743-6BFA-452B-9EB4-E66C507978E8}" destId="{55B4DBE1-CEBF-4728-A5AE-F01EAC490E76}" srcOrd="5" destOrd="0" presId="urn:microsoft.com/office/officeart/2005/8/layout/pyramid2"/>
    <dgm:cxn modelId="{F5AF5994-A04F-490D-BC94-6823164CC95A}" type="presParOf" srcId="{109F7743-6BFA-452B-9EB4-E66C507978E8}" destId="{17939073-C377-4CB4-BFB7-F180225BA869}" srcOrd="6" destOrd="0" presId="urn:microsoft.com/office/officeart/2005/8/layout/pyramid2"/>
    <dgm:cxn modelId="{47F33E02-22E8-46D0-8F95-FBACFFF6388C}" type="presParOf" srcId="{109F7743-6BFA-452B-9EB4-E66C507978E8}" destId="{235A59A1-4040-4089-92D0-E83286680ACD}" srcOrd="7" destOrd="0" presId="urn:microsoft.com/office/officeart/2005/8/layout/pyramid2"/>
    <dgm:cxn modelId="{5FA3C7B3-193C-4A1E-9A61-AEBA16650676}" type="presParOf" srcId="{109F7743-6BFA-452B-9EB4-E66C507978E8}" destId="{6E30AFA5-C8CF-44F5-9282-26DC82F9FEF6}" srcOrd="8" destOrd="0" presId="urn:microsoft.com/office/officeart/2005/8/layout/pyramid2"/>
    <dgm:cxn modelId="{658348F1-40ED-4D13-A334-0F3E90841474}" type="presParOf" srcId="{109F7743-6BFA-452B-9EB4-E66C507978E8}" destId="{8AA791DA-547E-446E-9863-DF81F4C1C0D1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73D94E1-6B04-49F1-85C4-2A6994AF1DCF}" type="doc">
      <dgm:prSet loTypeId="urn:microsoft.com/office/officeart/2005/8/layout/hierarchy3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040B017C-AB33-4D0C-A4CB-46849A74EBFE}">
      <dgm:prSet phldrT="[Text]" custT="1"/>
      <dgm:spPr/>
      <dgm:t>
        <a:bodyPr/>
        <a:lstStyle/>
        <a:p>
          <a:r>
            <a:rPr lang="en-US" sz="2000" b="1" dirty="0" smtClean="0"/>
            <a:t>COMMUNICATION &amp; COORDINATION</a:t>
          </a:r>
          <a:endParaRPr lang="en-US" sz="2000" b="1" dirty="0"/>
        </a:p>
      </dgm:t>
    </dgm:pt>
    <dgm:pt modelId="{5B0004C9-6CF2-4651-BC33-8D0B77337346}" type="parTrans" cxnId="{58DCFE04-5430-46DD-AFB0-F33D1228A6C1}">
      <dgm:prSet/>
      <dgm:spPr/>
      <dgm:t>
        <a:bodyPr/>
        <a:lstStyle/>
        <a:p>
          <a:endParaRPr lang="en-US" sz="2000" b="1"/>
        </a:p>
      </dgm:t>
    </dgm:pt>
    <dgm:pt modelId="{B6DB82E6-CC62-4325-9465-88B6D9063497}" type="sibTrans" cxnId="{58DCFE04-5430-46DD-AFB0-F33D1228A6C1}">
      <dgm:prSet/>
      <dgm:spPr/>
      <dgm:t>
        <a:bodyPr/>
        <a:lstStyle/>
        <a:p>
          <a:endParaRPr lang="en-US" sz="2000" b="1"/>
        </a:p>
      </dgm:t>
    </dgm:pt>
    <dgm:pt modelId="{A26501FC-E5B5-4F82-B919-0220E4140EA7}">
      <dgm:prSet phldrT="[Text]" custT="1"/>
      <dgm:spPr/>
      <dgm:t>
        <a:bodyPr/>
        <a:lstStyle/>
        <a:p>
          <a:r>
            <a:rPr lang="en-US" sz="1000" b="1" i="0" u="none" dirty="0" smtClean="0">
              <a:solidFill>
                <a:srgbClr val="00B050"/>
              </a:solidFill>
              <a:latin typeface="+mj-lt"/>
            </a:rPr>
            <a:t>INTER-DEPARTMENTAL MEETINGS TO EXPLAIN ROLES &amp; RESPONSIBILITIES OF STAFF TO EACH OTHER FOR BETTER CO-ORDINATION AND SMOOTH FLOW OF INFORMATION</a:t>
          </a:r>
          <a:endParaRPr lang="en-US" sz="1000" b="1" dirty="0" smtClean="0">
            <a:solidFill>
              <a:srgbClr val="00B050"/>
            </a:solidFill>
            <a:latin typeface="+mj-lt"/>
          </a:endParaRPr>
        </a:p>
      </dgm:t>
    </dgm:pt>
    <dgm:pt modelId="{55595F4B-0002-4862-B654-7768B96E7EE4}" type="parTrans" cxnId="{9345BDFF-B599-48FA-9E42-12C7C43394A9}">
      <dgm:prSet/>
      <dgm:spPr/>
      <dgm:t>
        <a:bodyPr/>
        <a:lstStyle/>
        <a:p>
          <a:endParaRPr lang="en-US" sz="2000" b="1"/>
        </a:p>
      </dgm:t>
    </dgm:pt>
    <dgm:pt modelId="{7CD82F72-EE6E-455B-B214-29D2FD6D4A52}" type="sibTrans" cxnId="{9345BDFF-B599-48FA-9E42-12C7C43394A9}">
      <dgm:prSet/>
      <dgm:spPr/>
      <dgm:t>
        <a:bodyPr/>
        <a:lstStyle/>
        <a:p>
          <a:endParaRPr lang="en-US" sz="2000" b="1"/>
        </a:p>
      </dgm:t>
    </dgm:pt>
    <dgm:pt modelId="{BF8EEDAD-C450-4B92-BF3F-DBBE863DE28F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050" b="1" dirty="0" smtClean="0">
              <a:latin typeface="+mj-lt"/>
            </a:rPr>
            <a:t>CLEAR SIGNAGES ON EACH BILLING COUNTER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050" b="1" dirty="0" smtClean="0">
            <a:latin typeface="+mj-lt"/>
          </a:endParaRPr>
        </a:p>
        <a:p>
          <a:pPr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dirty="0" smtClean="0">
              <a:solidFill>
                <a:srgbClr val="00B050"/>
              </a:solidFill>
              <a:latin typeface="+mj-lt"/>
            </a:rPr>
            <a:t>CIRCULAR GLASS WINDOW AT BILLING COUNTERS</a:t>
          </a:r>
        </a:p>
      </dgm:t>
    </dgm:pt>
    <dgm:pt modelId="{F94C8B79-6BA9-4AF2-8F85-B7455C52D675}" type="parTrans" cxnId="{7ADCDB08-9FF9-4940-B210-FF2EB3CC9670}">
      <dgm:prSet/>
      <dgm:spPr/>
      <dgm:t>
        <a:bodyPr/>
        <a:lstStyle/>
        <a:p>
          <a:endParaRPr lang="en-US" sz="2000" b="1"/>
        </a:p>
      </dgm:t>
    </dgm:pt>
    <dgm:pt modelId="{1103AE35-B12D-4081-84E8-A7E678EFDAFF}" type="sibTrans" cxnId="{7ADCDB08-9FF9-4940-B210-FF2EB3CC9670}">
      <dgm:prSet/>
      <dgm:spPr/>
      <dgm:t>
        <a:bodyPr/>
        <a:lstStyle/>
        <a:p>
          <a:endParaRPr lang="en-US" sz="2000" b="1"/>
        </a:p>
      </dgm:t>
    </dgm:pt>
    <dgm:pt modelId="{17EBBFAC-0FFF-41BC-B0D5-EE63F0BD445C}">
      <dgm:prSet phldrT="[Text]" custT="1"/>
      <dgm:spPr/>
      <dgm:t>
        <a:bodyPr/>
        <a:lstStyle/>
        <a:p>
          <a:r>
            <a:rPr lang="en-US" sz="2400" b="1" dirty="0" smtClean="0"/>
            <a:t>POLICY</a:t>
          </a:r>
        </a:p>
      </dgm:t>
    </dgm:pt>
    <dgm:pt modelId="{AE06E635-2F0E-47FB-8C1B-3C0666128469}" type="parTrans" cxnId="{110BA9BC-0134-460A-9E9A-193F9A9B9277}">
      <dgm:prSet/>
      <dgm:spPr/>
      <dgm:t>
        <a:bodyPr/>
        <a:lstStyle/>
        <a:p>
          <a:endParaRPr lang="en-US" sz="2000" b="1"/>
        </a:p>
      </dgm:t>
    </dgm:pt>
    <dgm:pt modelId="{3815198F-93C4-440E-8E1C-97167375C93B}" type="sibTrans" cxnId="{110BA9BC-0134-460A-9E9A-193F9A9B9277}">
      <dgm:prSet/>
      <dgm:spPr/>
      <dgm:t>
        <a:bodyPr/>
        <a:lstStyle/>
        <a:p>
          <a:endParaRPr lang="en-US" sz="2000" b="1"/>
        </a:p>
      </dgm:t>
    </dgm:pt>
    <dgm:pt modelId="{3F9BBF28-5296-4EB4-AA60-BA08ACFD513F}">
      <dgm:prSet phldrT="[Text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dirty="0" smtClean="0">
              <a:latin typeface="+mj-lt"/>
            </a:rPr>
            <a:t>DOCTORS ROUNDS TO FINISH BY A STIPULATED TIME SAY, 11 A.M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900" b="1" dirty="0" smtClean="0">
            <a:latin typeface="+mj-lt"/>
          </a:endParaRP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dirty="0" smtClean="0">
              <a:latin typeface="+mj-lt"/>
            </a:rPr>
            <a:t>DESIGNATING JR FOR REVIEWING DISCHARGE SUMMARIES</a:t>
          </a:r>
        </a:p>
      </dgm:t>
    </dgm:pt>
    <dgm:pt modelId="{ABCCA320-31C1-447A-B2AF-0EF892915085}" type="parTrans" cxnId="{2C077AA2-9963-411D-907B-69D8F53B0EFD}">
      <dgm:prSet/>
      <dgm:spPr/>
      <dgm:t>
        <a:bodyPr/>
        <a:lstStyle/>
        <a:p>
          <a:endParaRPr lang="en-US" sz="2000" b="1"/>
        </a:p>
      </dgm:t>
    </dgm:pt>
    <dgm:pt modelId="{DADD1EB7-DC7D-4D00-9612-AA251F91DD84}" type="sibTrans" cxnId="{2C077AA2-9963-411D-907B-69D8F53B0EFD}">
      <dgm:prSet/>
      <dgm:spPr/>
      <dgm:t>
        <a:bodyPr/>
        <a:lstStyle/>
        <a:p>
          <a:endParaRPr lang="en-US" sz="2000" b="1"/>
        </a:p>
      </dgm:t>
    </dgm:pt>
    <dgm:pt modelId="{37784315-8AAC-4BD2-AB33-1160B3F860DF}">
      <dgm:prSet phldrT="[Text]" custT="1"/>
      <dgm:spPr/>
      <dgm:t>
        <a:bodyPr/>
        <a:lstStyle/>
        <a:p>
          <a:r>
            <a:rPr lang="en-US" sz="1050" b="1" dirty="0" smtClean="0"/>
            <a:t>WARD SECRETARIES TO UPDATE DOCTOR’S VISITS IN HIS</a:t>
          </a:r>
        </a:p>
        <a:p>
          <a:r>
            <a:rPr lang="en-US" sz="1050" b="1" dirty="0" smtClean="0">
              <a:solidFill>
                <a:srgbClr val="00B050"/>
              </a:solidFill>
            </a:rPr>
            <a:t>ROTATION OF WS</a:t>
          </a:r>
        </a:p>
        <a:p>
          <a:endParaRPr lang="en-US" sz="1050" b="1" dirty="0"/>
        </a:p>
      </dgm:t>
    </dgm:pt>
    <dgm:pt modelId="{0149B10A-0829-4E10-8B05-D50D85D43CB9}" type="parTrans" cxnId="{489B6ADF-8EB8-43C3-8401-CA891254760A}">
      <dgm:prSet/>
      <dgm:spPr/>
      <dgm:t>
        <a:bodyPr/>
        <a:lstStyle/>
        <a:p>
          <a:endParaRPr lang="en-US" sz="2000" b="1"/>
        </a:p>
      </dgm:t>
    </dgm:pt>
    <dgm:pt modelId="{66850891-D973-4B4D-A5C7-FC3F6FF6E8E8}" type="sibTrans" cxnId="{489B6ADF-8EB8-43C3-8401-CA891254760A}">
      <dgm:prSet/>
      <dgm:spPr/>
      <dgm:t>
        <a:bodyPr/>
        <a:lstStyle/>
        <a:p>
          <a:endParaRPr lang="en-US" sz="2000" b="1"/>
        </a:p>
      </dgm:t>
    </dgm:pt>
    <dgm:pt modelId="{F4FA1F89-2114-4953-BBFE-21DE35543A29}">
      <dgm:prSet phldrT="[Text]" custT="1"/>
      <dgm:spPr/>
      <dgm:t>
        <a:bodyPr/>
        <a:lstStyle/>
        <a:p>
          <a:r>
            <a:rPr lang="en-US" sz="1050" b="1" dirty="0" smtClean="0">
              <a:latin typeface="+mj-lt"/>
            </a:rPr>
            <a:t>DISCHARGE PLANNING-</a:t>
          </a:r>
        </a:p>
        <a:p>
          <a:r>
            <a:rPr lang="en-US" sz="1050" b="1" dirty="0" smtClean="0">
              <a:latin typeface="+mj-lt"/>
            </a:rPr>
            <a:t>Written comprehensive D/S Plan</a:t>
          </a:r>
        </a:p>
      </dgm:t>
    </dgm:pt>
    <dgm:pt modelId="{0DA42983-5A89-4EFF-9805-2835464A385D}" type="sibTrans" cxnId="{0DBDF3D7-8893-4A8C-8D93-3C5A925B3C4C}">
      <dgm:prSet/>
      <dgm:spPr/>
      <dgm:t>
        <a:bodyPr/>
        <a:lstStyle/>
        <a:p>
          <a:endParaRPr lang="en-US" sz="2000" b="1"/>
        </a:p>
      </dgm:t>
    </dgm:pt>
    <dgm:pt modelId="{4DC65AC2-FB33-4621-83F8-049B4C6ED1B4}" type="parTrans" cxnId="{0DBDF3D7-8893-4A8C-8D93-3C5A925B3C4C}">
      <dgm:prSet/>
      <dgm:spPr/>
      <dgm:t>
        <a:bodyPr/>
        <a:lstStyle/>
        <a:p>
          <a:endParaRPr lang="en-US" sz="2000" b="1"/>
        </a:p>
      </dgm:t>
    </dgm:pt>
    <dgm:pt modelId="{75FF5180-2FAE-4B08-9982-A4DCA81C65FE}">
      <dgm:prSet phldrT="[Text]" custT="1"/>
      <dgm:spPr/>
      <dgm:t>
        <a:bodyPr/>
        <a:lstStyle/>
        <a:p>
          <a:r>
            <a:rPr lang="en-US" sz="1000" b="1" dirty="0" smtClean="0">
              <a:solidFill>
                <a:srgbClr val="00B050"/>
              </a:solidFill>
            </a:rPr>
            <a:t>PHYSICAL DISCHARGE REINFORCEMENT BY WARD SECRETATIES</a:t>
          </a:r>
        </a:p>
        <a:p>
          <a:r>
            <a:rPr lang="en-US" sz="1000" b="1" dirty="0" smtClean="0">
              <a:solidFill>
                <a:srgbClr val="00B050"/>
              </a:solidFill>
            </a:rPr>
            <a:t>DETAILED PROVISIONAL BILL TO PT ON DAILY BASIS DURING HOSPITALIZATION</a:t>
          </a:r>
        </a:p>
        <a:p>
          <a:r>
            <a:rPr lang="en-US" sz="1000" b="1" dirty="0" smtClean="0">
              <a:solidFill>
                <a:srgbClr val="00B050"/>
              </a:solidFill>
            </a:rPr>
            <a:t>UPDATION OF DIS SUMMARY REGULARLY INTO THE SYSTEM</a:t>
          </a:r>
        </a:p>
      </dgm:t>
    </dgm:pt>
    <dgm:pt modelId="{17EFCE69-B4BA-4196-8200-019F20496458}" type="parTrans" cxnId="{A3317E02-6350-4E3E-A6F4-7554070E552A}">
      <dgm:prSet/>
      <dgm:spPr/>
      <dgm:t>
        <a:bodyPr/>
        <a:lstStyle/>
        <a:p>
          <a:endParaRPr lang="en-US" sz="2000" b="1"/>
        </a:p>
      </dgm:t>
    </dgm:pt>
    <dgm:pt modelId="{F3249551-87CF-415B-9267-87B237BB4E2D}" type="sibTrans" cxnId="{A3317E02-6350-4E3E-A6F4-7554070E552A}">
      <dgm:prSet/>
      <dgm:spPr/>
      <dgm:t>
        <a:bodyPr/>
        <a:lstStyle/>
        <a:p>
          <a:endParaRPr lang="en-US" sz="2000" b="1"/>
        </a:p>
      </dgm:t>
    </dgm:pt>
    <dgm:pt modelId="{42B937EF-F7F4-4335-9AD2-9CB84CB22C12}">
      <dgm:prSet phldrT="[Text]" custT="1"/>
      <dgm:spPr/>
      <dgm:t>
        <a:bodyPr/>
        <a:lstStyle/>
        <a:p>
          <a:r>
            <a:rPr lang="en-US" sz="1050" b="1" smtClean="0">
              <a:latin typeface="+mj-lt"/>
            </a:rPr>
            <a:t>DETAILED PRESCRIPTIONS SENT TO PHARMACY</a:t>
          </a:r>
          <a:endParaRPr lang="en-US" sz="1050" b="1" dirty="0" smtClean="0">
            <a:latin typeface="+mj-lt"/>
          </a:endParaRPr>
        </a:p>
      </dgm:t>
    </dgm:pt>
    <dgm:pt modelId="{37610C93-8052-4974-9E4D-7172EEAD532A}" type="parTrans" cxnId="{727FBF1E-4C0C-45EA-BD39-7E7655719EF9}">
      <dgm:prSet/>
      <dgm:spPr/>
      <dgm:t>
        <a:bodyPr/>
        <a:lstStyle/>
        <a:p>
          <a:endParaRPr lang="en-US" sz="2000" b="1"/>
        </a:p>
      </dgm:t>
    </dgm:pt>
    <dgm:pt modelId="{BA555B53-D1C5-4590-A526-0787F2997C28}" type="sibTrans" cxnId="{727FBF1E-4C0C-45EA-BD39-7E7655719EF9}">
      <dgm:prSet/>
      <dgm:spPr/>
      <dgm:t>
        <a:bodyPr/>
        <a:lstStyle/>
        <a:p>
          <a:endParaRPr lang="en-US" sz="2000" b="1"/>
        </a:p>
      </dgm:t>
    </dgm:pt>
    <dgm:pt modelId="{0F79C8E4-7155-4E55-A7FB-932336452964}">
      <dgm:prSet phldrT="[Text]" custT="1"/>
      <dgm:spPr/>
      <dgm:t>
        <a:bodyPr/>
        <a:lstStyle/>
        <a:p>
          <a:r>
            <a:rPr lang="en-US" sz="1050" b="1" dirty="0" smtClean="0">
              <a:solidFill>
                <a:srgbClr val="00B050"/>
              </a:solidFill>
              <a:latin typeface="+mj-lt"/>
            </a:rPr>
            <a:t>MAKING IP CASH COUNTER IN BILLING FULLY FUNCTIONAL </a:t>
          </a:r>
        </a:p>
        <a:p>
          <a:r>
            <a:rPr lang="en-US" sz="1050" b="1" dirty="0" smtClean="0">
              <a:solidFill>
                <a:srgbClr val="00B050"/>
              </a:solidFill>
              <a:latin typeface="+mj-lt"/>
            </a:rPr>
            <a:t>SENDING ALL CASH FILES DIRECTLY FROM SUMMARY TO BILLING</a:t>
          </a:r>
        </a:p>
      </dgm:t>
    </dgm:pt>
    <dgm:pt modelId="{1C8D2179-93C8-4AC5-936C-61A66DA7D3EB}" type="sibTrans" cxnId="{BD4DC901-8BFF-4A05-B3F2-7D1E7A53E756}">
      <dgm:prSet/>
      <dgm:spPr/>
      <dgm:t>
        <a:bodyPr/>
        <a:lstStyle/>
        <a:p>
          <a:endParaRPr lang="en-US" sz="2000" b="1"/>
        </a:p>
      </dgm:t>
    </dgm:pt>
    <dgm:pt modelId="{3C93AFED-D489-457B-BC8E-604E9FC72659}" type="parTrans" cxnId="{BD4DC901-8BFF-4A05-B3F2-7D1E7A53E756}">
      <dgm:prSet/>
      <dgm:spPr/>
      <dgm:t>
        <a:bodyPr/>
        <a:lstStyle/>
        <a:p>
          <a:endParaRPr lang="en-US" sz="2000" b="1"/>
        </a:p>
      </dgm:t>
    </dgm:pt>
    <dgm:pt modelId="{D394D0F5-518C-44CF-A7C0-190E81C8110E}" type="pres">
      <dgm:prSet presAssocID="{C73D94E1-6B04-49F1-85C4-2A6994AF1DC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3ED06C2-9CCC-4E8A-A0C8-7E56884CDB13}" type="pres">
      <dgm:prSet presAssocID="{040B017C-AB33-4D0C-A4CB-46849A74EBFE}" presName="root" presStyleCnt="0"/>
      <dgm:spPr/>
      <dgm:t>
        <a:bodyPr/>
        <a:lstStyle/>
        <a:p>
          <a:endParaRPr lang="en-US"/>
        </a:p>
      </dgm:t>
    </dgm:pt>
    <dgm:pt modelId="{272D3A23-CA08-42A7-9382-A6996ED7B00E}" type="pres">
      <dgm:prSet presAssocID="{040B017C-AB33-4D0C-A4CB-46849A74EBFE}" presName="rootComposite" presStyleCnt="0"/>
      <dgm:spPr/>
      <dgm:t>
        <a:bodyPr/>
        <a:lstStyle/>
        <a:p>
          <a:endParaRPr lang="en-US"/>
        </a:p>
      </dgm:t>
    </dgm:pt>
    <dgm:pt modelId="{C494ED1B-5240-41ED-9A4F-8053677BDC75}" type="pres">
      <dgm:prSet presAssocID="{040B017C-AB33-4D0C-A4CB-46849A74EBFE}" presName="rootText" presStyleLbl="node1" presStyleIdx="0" presStyleCnt="2"/>
      <dgm:spPr/>
      <dgm:t>
        <a:bodyPr/>
        <a:lstStyle/>
        <a:p>
          <a:endParaRPr lang="en-US"/>
        </a:p>
      </dgm:t>
    </dgm:pt>
    <dgm:pt modelId="{AE8E1793-17FA-4D0F-8E69-59FF01417D63}" type="pres">
      <dgm:prSet presAssocID="{040B017C-AB33-4D0C-A4CB-46849A74EBFE}" presName="rootConnector" presStyleLbl="node1" presStyleIdx="0" presStyleCnt="2"/>
      <dgm:spPr/>
      <dgm:t>
        <a:bodyPr/>
        <a:lstStyle/>
        <a:p>
          <a:endParaRPr lang="en-US"/>
        </a:p>
      </dgm:t>
    </dgm:pt>
    <dgm:pt modelId="{B5296D81-BAF5-40CF-A6FF-C3CADE4A2EE4}" type="pres">
      <dgm:prSet presAssocID="{040B017C-AB33-4D0C-A4CB-46849A74EBFE}" presName="childShape" presStyleCnt="0"/>
      <dgm:spPr/>
      <dgm:t>
        <a:bodyPr/>
        <a:lstStyle/>
        <a:p>
          <a:endParaRPr lang="en-US"/>
        </a:p>
      </dgm:t>
    </dgm:pt>
    <dgm:pt modelId="{1C9E4A87-657F-4B2E-8A6A-22236C8D45B0}" type="pres">
      <dgm:prSet presAssocID="{55595F4B-0002-4862-B654-7768B96E7EE4}" presName="Name13" presStyleLbl="parChTrans1D2" presStyleIdx="0" presStyleCnt="8"/>
      <dgm:spPr/>
      <dgm:t>
        <a:bodyPr/>
        <a:lstStyle/>
        <a:p>
          <a:endParaRPr lang="en-US"/>
        </a:p>
      </dgm:t>
    </dgm:pt>
    <dgm:pt modelId="{E440EFF7-2BD0-458D-AF9C-8449C961BE0B}" type="pres">
      <dgm:prSet presAssocID="{A26501FC-E5B5-4F82-B919-0220E4140EA7}" presName="childText" presStyleLbl="bgAcc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A29D65-D538-499D-A702-3F9A7CED9F8F}" type="pres">
      <dgm:prSet presAssocID="{4DC65AC2-FB33-4621-83F8-049B4C6ED1B4}" presName="Name13" presStyleLbl="parChTrans1D2" presStyleIdx="1" presStyleCnt="8"/>
      <dgm:spPr/>
      <dgm:t>
        <a:bodyPr/>
        <a:lstStyle/>
        <a:p>
          <a:endParaRPr lang="en-US"/>
        </a:p>
      </dgm:t>
    </dgm:pt>
    <dgm:pt modelId="{FEE8A8B5-1BD2-4575-8266-21FCD9E00D82}" type="pres">
      <dgm:prSet presAssocID="{F4FA1F89-2114-4953-BBFE-21DE35543A29}" presName="childText" presStyleLbl="bgAcc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6566AA-B9AE-4D62-A4E6-1681F7C98712}" type="pres">
      <dgm:prSet presAssocID="{F94C8B79-6BA9-4AF2-8F85-B7455C52D675}" presName="Name13" presStyleLbl="parChTrans1D2" presStyleIdx="2" presStyleCnt="8"/>
      <dgm:spPr/>
      <dgm:t>
        <a:bodyPr/>
        <a:lstStyle/>
        <a:p>
          <a:endParaRPr lang="en-US"/>
        </a:p>
      </dgm:t>
    </dgm:pt>
    <dgm:pt modelId="{0771754D-181A-4891-9AC7-9665333C461E}" type="pres">
      <dgm:prSet presAssocID="{BF8EEDAD-C450-4B92-BF3F-DBBE863DE28F}" presName="childText" presStyleLbl="bgAcc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B9DCC5-F75E-4C92-B1EE-0BDE3826F389}" type="pres">
      <dgm:prSet presAssocID="{37610C93-8052-4974-9E4D-7172EEAD532A}" presName="Name13" presStyleLbl="parChTrans1D2" presStyleIdx="3" presStyleCnt="8"/>
      <dgm:spPr/>
      <dgm:t>
        <a:bodyPr/>
        <a:lstStyle/>
        <a:p>
          <a:endParaRPr lang="en-US"/>
        </a:p>
      </dgm:t>
    </dgm:pt>
    <dgm:pt modelId="{EE983ED8-E827-479D-B72A-791C1DAF2EBF}" type="pres">
      <dgm:prSet presAssocID="{42B937EF-F7F4-4335-9AD2-9CB84CB22C12}" presName="childText" presStyleLbl="bgAcc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E37815-4DF6-45F2-AA36-2357B4ABA479}" type="pres">
      <dgm:prSet presAssocID="{17EBBFAC-0FFF-41BC-B0D5-EE63F0BD445C}" presName="root" presStyleCnt="0"/>
      <dgm:spPr/>
      <dgm:t>
        <a:bodyPr/>
        <a:lstStyle/>
        <a:p>
          <a:endParaRPr lang="en-US"/>
        </a:p>
      </dgm:t>
    </dgm:pt>
    <dgm:pt modelId="{8C40EDBD-2147-462C-8FA9-B082E94E295D}" type="pres">
      <dgm:prSet presAssocID="{17EBBFAC-0FFF-41BC-B0D5-EE63F0BD445C}" presName="rootComposite" presStyleCnt="0"/>
      <dgm:spPr/>
      <dgm:t>
        <a:bodyPr/>
        <a:lstStyle/>
        <a:p>
          <a:endParaRPr lang="en-US"/>
        </a:p>
      </dgm:t>
    </dgm:pt>
    <dgm:pt modelId="{75C061F8-7FC9-467B-8B18-55DE6FF4FC09}" type="pres">
      <dgm:prSet presAssocID="{17EBBFAC-0FFF-41BC-B0D5-EE63F0BD445C}" presName="rootText" presStyleLbl="node1" presStyleIdx="1" presStyleCnt="2" custLinFactNeighborX="7" custLinFactNeighborY="-165"/>
      <dgm:spPr/>
      <dgm:t>
        <a:bodyPr/>
        <a:lstStyle/>
        <a:p>
          <a:endParaRPr lang="en-US"/>
        </a:p>
      </dgm:t>
    </dgm:pt>
    <dgm:pt modelId="{E9DA8743-EEE4-48A4-A290-487DD9507ED1}" type="pres">
      <dgm:prSet presAssocID="{17EBBFAC-0FFF-41BC-B0D5-EE63F0BD445C}" presName="rootConnector" presStyleLbl="node1" presStyleIdx="1" presStyleCnt="2"/>
      <dgm:spPr/>
      <dgm:t>
        <a:bodyPr/>
        <a:lstStyle/>
        <a:p>
          <a:endParaRPr lang="en-US"/>
        </a:p>
      </dgm:t>
    </dgm:pt>
    <dgm:pt modelId="{C8365D85-B208-4E27-BE32-783EAB7F02A1}" type="pres">
      <dgm:prSet presAssocID="{17EBBFAC-0FFF-41BC-B0D5-EE63F0BD445C}" presName="childShape" presStyleCnt="0"/>
      <dgm:spPr/>
      <dgm:t>
        <a:bodyPr/>
        <a:lstStyle/>
        <a:p>
          <a:endParaRPr lang="en-US"/>
        </a:p>
      </dgm:t>
    </dgm:pt>
    <dgm:pt modelId="{43955957-2F19-4608-8DCD-754513439C55}" type="pres">
      <dgm:prSet presAssocID="{ABCCA320-31C1-447A-B2AF-0EF892915085}" presName="Name13" presStyleLbl="parChTrans1D2" presStyleIdx="4" presStyleCnt="8"/>
      <dgm:spPr/>
      <dgm:t>
        <a:bodyPr/>
        <a:lstStyle/>
        <a:p>
          <a:endParaRPr lang="en-US"/>
        </a:p>
      </dgm:t>
    </dgm:pt>
    <dgm:pt modelId="{97B054DA-B05B-4A71-A738-DC6D033E6226}" type="pres">
      <dgm:prSet presAssocID="{3F9BBF28-5296-4EB4-AA60-BA08ACFD513F}" presName="childText" presStyleLbl="bgAcc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FDAD14-59BF-4ABD-97A2-BFB614CACFBE}" type="pres">
      <dgm:prSet presAssocID="{3C93AFED-D489-457B-BC8E-604E9FC72659}" presName="Name13" presStyleLbl="parChTrans1D2" presStyleIdx="5" presStyleCnt="8"/>
      <dgm:spPr/>
      <dgm:t>
        <a:bodyPr/>
        <a:lstStyle/>
        <a:p>
          <a:endParaRPr lang="en-US"/>
        </a:p>
      </dgm:t>
    </dgm:pt>
    <dgm:pt modelId="{88A7B878-DE04-41DB-9C0F-C68D3705CC64}" type="pres">
      <dgm:prSet presAssocID="{0F79C8E4-7155-4E55-A7FB-932336452964}" presName="childText" presStyleLbl="bgAcc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0C94F-3BEB-48BA-991C-2920ACFFD89E}" type="pres">
      <dgm:prSet presAssocID="{17EFCE69-B4BA-4196-8200-019F20496458}" presName="Name13" presStyleLbl="parChTrans1D2" presStyleIdx="6" presStyleCnt="8"/>
      <dgm:spPr/>
      <dgm:t>
        <a:bodyPr/>
        <a:lstStyle/>
        <a:p>
          <a:endParaRPr lang="en-US"/>
        </a:p>
      </dgm:t>
    </dgm:pt>
    <dgm:pt modelId="{24C19EED-EC78-47E1-ACF9-B7D3E6E80582}" type="pres">
      <dgm:prSet presAssocID="{75FF5180-2FAE-4B08-9982-A4DCA81C65FE}" presName="childText" presStyleLbl="bgAcc1" presStyleIdx="6" presStyleCnt="8" custScaleX="110327" custScaleY="1315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26F180-5F2D-4312-B3AB-D7D801EAA8ED}" type="pres">
      <dgm:prSet presAssocID="{0149B10A-0829-4E10-8B05-D50D85D43CB9}" presName="Name13" presStyleLbl="parChTrans1D2" presStyleIdx="7" presStyleCnt="8"/>
      <dgm:spPr/>
      <dgm:t>
        <a:bodyPr/>
        <a:lstStyle/>
        <a:p>
          <a:endParaRPr lang="en-US"/>
        </a:p>
      </dgm:t>
    </dgm:pt>
    <dgm:pt modelId="{A45A57DD-8535-413F-B387-8B73C059DC3F}" type="pres">
      <dgm:prSet presAssocID="{37784315-8AAC-4BD2-AB33-1160B3F860DF}" presName="childText" presStyleLbl="bgAcc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711E0C0-796E-4FBB-BD51-A182FE232A59}" type="presOf" srcId="{3F9BBF28-5296-4EB4-AA60-BA08ACFD513F}" destId="{97B054DA-B05B-4A71-A738-DC6D033E6226}" srcOrd="0" destOrd="0" presId="urn:microsoft.com/office/officeart/2005/8/layout/hierarchy3"/>
    <dgm:cxn modelId="{F730C639-31EE-404F-B02F-FF27E2A72D71}" type="presOf" srcId="{17EBBFAC-0FFF-41BC-B0D5-EE63F0BD445C}" destId="{75C061F8-7FC9-467B-8B18-55DE6FF4FC09}" srcOrd="0" destOrd="0" presId="urn:microsoft.com/office/officeart/2005/8/layout/hierarchy3"/>
    <dgm:cxn modelId="{B60748F8-27A2-41CB-BA2A-F83107B6A5E4}" type="presOf" srcId="{040B017C-AB33-4D0C-A4CB-46849A74EBFE}" destId="{AE8E1793-17FA-4D0F-8E69-59FF01417D63}" srcOrd="1" destOrd="0" presId="urn:microsoft.com/office/officeart/2005/8/layout/hierarchy3"/>
    <dgm:cxn modelId="{19F63A67-62DF-494E-B093-6166B9088697}" type="presOf" srcId="{55595F4B-0002-4862-B654-7768B96E7EE4}" destId="{1C9E4A87-657F-4B2E-8A6A-22236C8D45B0}" srcOrd="0" destOrd="0" presId="urn:microsoft.com/office/officeart/2005/8/layout/hierarchy3"/>
    <dgm:cxn modelId="{127610E9-DB79-4833-910F-78283A6333C2}" type="presOf" srcId="{040B017C-AB33-4D0C-A4CB-46849A74EBFE}" destId="{C494ED1B-5240-41ED-9A4F-8053677BDC75}" srcOrd="0" destOrd="0" presId="urn:microsoft.com/office/officeart/2005/8/layout/hierarchy3"/>
    <dgm:cxn modelId="{FDF49E81-1433-4F80-94F7-EC2641259A32}" type="presOf" srcId="{17EFCE69-B4BA-4196-8200-019F20496458}" destId="{AD00C94F-3BEB-48BA-991C-2920ACFFD89E}" srcOrd="0" destOrd="0" presId="urn:microsoft.com/office/officeart/2005/8/layout/hierarchy3"/>
    <dgm:cxn modelId="{0DBDF3D7-8893-4A8C-8D93-3C5A925B3C4C}" srcId="{040B017C-AB33-4D0C-A4CB-46849A74EBFE}" destId="{F4FA1F89-2114-4953-BBFE-21DE35543A29}" srcOrd="1" destOrd="0" parTransId="{4DC65AC2-FB33-4621-83F8-049B4C6ED1B4}" sibTransId="{0DA42983-5A89-4EFF-9805-2835464A385D}"/>
    <dgm:cxn modelId="{F76F9A6D-6458-4FEF-B3B8-EBF80FAF99C1}" type="presOf" srcId="{37784315-8AAC-4BD2-AB33-1160B3F860DF}" destId="{A45A57DD-8535-413F-B387-8B73C059DC3F}" srcOrd="0" destOrd="0" presId="urn:microsoft.com/office/officeart/2005/8/layout/hierarchy3"/>
    <dgm:cxn modelId="{110BA9BC-0134-460A-9E9A-193F9A9B9277}" srcId="{C73D94E1-6B04-49F1-85C4-2A6994AF1DCF}" destId="{17EBBFAC-0FFF-41BC-B0D5-EE63F0BD445C}" srcOrd="1" destOrd="0" parTransId="{AE06E635-2F0E-47FB-8C1B-3C0666128469}" sibTransId="{3815198F-93C4-440E-8E1C-97167375C93B}"/>
    <dgm:cxn modelId="{19BA80AB-B24A-42F7-81AB-5B8B0944572A}" type="presOf" srcId="{17EBBFAC-0FFF-41BC-B0D5-EE63F0BD445C}" destId="{E9DA8743-EEE4-48A4-A290-487DD9507ED1}" srcOrd="1" destOrd="0" presId="urn:microsoft.com/office/officeart/2005/8/layout/hierarchy3"/>
    <dgm:cxn modelId="{0E3F3690-F4B4-4638-94EE-963DFD8EE382}" type="presOf" srcId="{42B937EF-F7F4-4335-9AD2-9CB84CB22C12}" destId="{EE983ED8-E827-479D-B72A-791C1DAF2EBF}" srcOrd="0" destOrd="0" presId="urn:microsoft.com/office/officeart/2005/8/layout/hierarchy3"/>
    <dgm:cxn modelId="{5F08ADB1-E713-4398-A510-098F1809E453}" type="presOf" srcId="{C73D94E1-6B04-49F1-85C4-2A6994AF1DCF}" destId="{D394D0F5-518C-44CF-A7C0-190E81C8110E}" srcOrd="0" destOrd="0" presId="urn:microsoft.com/office/officeart/2005/8/layout/hierarchy3"/>
    <dgm:cxn modelId="{40C578B2-7075-4305-8C18-025519CDCB78}" type="presOf" srcId="{75FF5180-2FAE-4B08-9982-A4DCA81C65FE}" destId="{24C19EED-EC78-47E1-ACF9-B7D3E6E80582}" srcOrd="0" destOrd="0" presId="urn:microsoft.com/office/officeart/2005/8/layout/hierarchy3"/>
    <dgm:cxn modelId="{489B6ADF-8EB8-43C3-8401-CA891254760A}" srcId="{17EBBFAC-0FFF-41BC-B0D5-EE63F0BD445C}" destId="{37784315-8AAC-4BD2-AB33-1160B3F860DF}" srcOrd="3" destOrd="0" parTransId="{0149B10A-0829-4E10-8B05-D50D85D43CB9}" sibTransId="{66850891-D973-4B4D-A5C7-FC3F6FF6E8E8}"/>
    <dgm:cxn modelId="{7ADCDB08-9FF9-4940-B210-FF2EB3CC9670}" srcId="{040B017C-AB33-4D0C-A4CB-46849A74EBFE}" destId="{BF8EEDAD-C450-4B92-BF3F-DBBE863DE28F}" srcOrd="2" destOrd="0" parTransId="{F94C8B79-6BA9-4AF2-8F85-B7455C52D675}" sibTransId="{1103AE35-B12D-4081-84E8-A7E678EFDAFF}"/>
    <dgm:cxn modelId="{26F1ABE5-E237-4627-A7E3-F2EA787D872D}" type="presOf" srcId="{0149B10A-0829-4E10-8B05-D50D85D43CB9}" destId="{4026F180-5F2D-4312-B3AB-D7D801EAA8ED}" srcOrd="0" destOrd="0" presId="urn:microsoft.com/office/officeart/2005/8/layout/hierarchy3"/>
    <dgm:cxn modelId="{BD4DC901-8BFF-4A05-B3F2-7D1E7A53E756}" srcId="{17EBBFAC-0FFF-41BC-B0D5-EE63F0BD445C}" destId="{0F79C8E4-7155-4E55-A7FB-932336452964}" srcOrd="1" destOrd="0" parTransId="{3C93AFED-D489-457B-BC8E-604E9FC72659}" sibTransId="{1C8D2179-93C8-4AC5-936C-61A66DA7D3EB}"/>
    <dgm:cxn modelId="{6200FA1E-090B-4D18-8651-8BC20FB74548}" type="presOf" srcId="{0F79C8E4-7155-4E55-A7FB-932336452964}" destId="{88A7B878-DE04-41DB-9C0F-C68D3705CC64}" srcOrd="0" destOrd="0" presId="urn:microsoft.com/office/officeart/2005/8/layout/hierarchy3"/>
    <dgm:cxn modelId="{9345BDFF-B599-48FA-9E42-12C7C43394A9}" srcId="{040B017C-AB33-4D0C-A4CB-46849A74EBFE}" destId="{A26501FC-E5B5-4F82-B919-0220E4140EA7}" srcOrd="0" destOrd="0" parTransId="{55595F4B-0002-4862-B654-7768B96E7EE4}" sibTransId="{7CD82F72-EE6E-455B-B214-29D2FD6D4A52}"/>
    <dgm:cxn modelId="{A96B915F-709D-4938-8E80-1CC49C141FDF}" type="presOf" srcId="{37610C93-8052-4974-9E4D-7172EEAD532A}" destId="{21B9DCC5-F75E-4C92-B1EE-0BDE3826F389}" srcOrd="0" destOrd="0" presId="urn:microsoft.com/office/officeart/2005/8/layout/hierarchy3"/>
    <dgm:cxn modelId="{57A44BA0-FD0B-449E-B03E-36792E68EA54}" type="presOf" srcId="{4DC65AC2-FB33-4621-83F8-049B4C6ED1B4}" destId="{85A29D65-D538-499D-A702-3F9A7CED9F8F}" srcOrd="0" destOrd="0" presId="urn:microsoft.com/office/officeart/2005/8/layout/hierarchy3"/>
    <dgm:cxn modelId="{A3317E02-6350-4E3E-A6F4-7554070E552A}" srcId="{17EBBFAC-0FFF-41BC-B0D5-EE63F0BD445C}" destId="{75FF5180-2FAE-4B08-9982-A4DCA81C65FE}" srcOrd="2" destOrd="0" parTransId="{17EFCE69-B4BA-4196-8200-019F20496458}" sibTransId="{F3249551-87CF-415B-9267-87B237BB4E2D}"/>
    <dgm:cxn modelId="{2C077AA2-9963-411D-907B-69D8F53B0EFD}" srcId="{17EBBFAC-0FFF-41BC-B0D5-EE63F0BD445C}" destId="{3F9BBF28-5296-4EB4-AA60-BA08ACFD513F}" srcOrd="0" destOrd="0" parTransId="{ABCCA320-31C1-447A-B2AF-0EF892915085}" sibTransId="{DADD1EB7-DC7D-4D00-9612-AA251F91DD84}"/>
    <dgm:cxn modelId="{0237D37E-28A6-49C0-9634-BD9D660BB9D2}" type="presOf" srcId="{F4FA1F89-2114-4953-BBFE-21DE35543A29}" destId="{FEE8A8B5-1BD2-4575-8266-21FCD9E00D82}" srcOrd="0" destOrd="0" presId="urn:microsoft.com/office/officeart/2005/8/layout/hierarchy3"/>
    <dgm:cxn modelId="{5C886EA8-DFAA-4FBD-8259-6734F7DC0175}" type="presOf" srcId="{BF8EEDAD-C450-4B92-BF3F-DBBE863DE28F}" destId="{0771754D-181A-4891-9AC7-9665333C461E}" srcOrd="0" destOrd="0" presId="urn:microsoft.com/office/officeart/2005/8/layout/hierarchy3"/>
    <dgm:cxn modelId="{4781E768-AD60-42DA-B8E9-8D893A8081E3}" type="presOf" srcId="{A26501FC-E5B5-4F82-B919-0220E4140EA7}" destId="{E440EFF7-2BD0-458D-AF9C-8449C961BE0B}" srcOrd="0" destOrd="0" presId="urn:microsoft.com/office/officeart/2005/8/layout/hierarchy3"/>
    <dgm:cxn modelId="{BB38C97C-59F0-4ACC-9F2D-809E67C4B512}" type="presOf" srcId="{F94C8B79-6BA9-4AF2-8F85-B7455C52D675}" destId="{DF6566AA-B9AE-4D62-A4E6-1681F7C98712}" srcOrd="0" destOrd="0" presId="urn:microsoft.com/office/officeart/2005/8/layout/hierarchy3"/>
    <dgm:cxn modelId="{61951A14-71D9-407A-B0B3-3B9F84564CD3}" type="presOf" srcId="{3C93AFED-D489-457B-BC8E-604E9FC72659}" destId="{CBFDAD14-59BF-4ABD-97A2-BFB614CACFBE}" srcOrd="0" destOrd="0" presId="urn:microsoft.com/office/officeart/2005/8/layout/hierarchy3"/>
    <dgm:cxn modelId="{9C757E18-A428-4622-A5BA-CD30D37B26CD}" type="presOf" srcId="{ABCCA320-31C1-447A-B2AF-0EF892915085}" destId="{43955957-2F19-4608-8DCD-754513439C55}" srcOrd="0" destOrd="0" presId="urn:microsoft.com/office/officeart/2005/8/layout/hierarchy3"/>
    <dgm:cxn modelId="{727FBF1E-4C0C-45EA-BD39-7E7655719EF9}" srcId="{040B017C-AB33-4D0C-A4CB-46849A74EBFE}" destId="{42B937EF-F7F4-4335-9AD2-9CB84CB22C12}" srcOrd="3" destOrd="0" parTransId="{37610C93-8052-4974-9E4D-7172EEAD532A}" sibTransId="{BA555B53-D1C5-4590-A526-0787F2997C28}"/>
    <dgm:cxn modelId="{58DCFE04-5430-46DD-AFB0-F33D1228A6C1}" srcId="{C73D94E1-6B04-49F1-85C4-2A6994AF1DCF}" destId="{040B017C-AB33-4D0C-A4CB-46849A74EBFE}" srcOrd="0" destOrd="0" parTransId="{5B0004C9-6CF2-4651-BC33-8D0B77337346}" sibTransId="{B6DB82E6-CC62-4325-9465-88B6D9063497}"/>
    <dgm:cxn modelId="{E5CC3B19-0581-4F14-98F5-04653BC25EFD}" type="presParOf" srcId="{D394D0F5-518C-44CF-A7C0-190E81C8110E}" destId="{33ED06C2-9CCC-4E8A-A0C8-7E56884CDB13}" srcOrd="0" destOrd="0" presId="urn:microsoft.com/office/officeart/2005/8/layout/hierarchy3"/>
    <dgm:cxn modelId="{597EF259-8F05-4D6F-8B87-28E3E589E8F7}" type="presParOf" srcId="{33ED06C2-9CCC-4E8A-A0C8-7E56884CDB13}" destId="{272D3A23-CA08-42A7-9382-A6996ED7B00E}" srcOrd="0" destOrd="0" presId="urn:microsoft.com/office/officeart/2005/8/layout/hierarchy3"/>
    <dgm:cxn modelId="{1BEC1958-E71C-4B2D-B1CB-87D36E2D37AF}" type="presParOf" srcId="{272D3A23-CA08-42A7-9382-A6996ED7B00E}" destId="{C494ED1B-5240-41ED-9A4F-8053677BDC75}" srcOrd="0" destOrd="0" presId="urn:microsoft.com/office/officeart/2005/8/layout/hierarchy3"/>
    <dgm:cxn modelId="{2091CFF3-2EA2-4EF4-8E10-D03D461DA0B2}" type="presParOf" srcId="{272D3A23-CA08-42A7-9382-A6996ED7B00E}" destId="{AE8E1793-17FA-4D0F-8E69-59FF01417D63}" srcOrd="1" destOrd="0" presId="urn:microsoft.com/office/officeart/2005/8/layout/hierarchy3"/>
    <dgm:cxn modelId="{0076DC54-D43F-4DCC-B90A-754B15B4E1FE}" type="presParOf" srcId="{33ED06C2-9CCC-4E8A-A0C8-7E56884CDB13}" destId="{B5296D81-BAF5-40CF-A6FF-C3CADE4A2EE4}" srcOrd="1" destOrd="0" presId="urn:microsoft.com/office/officeart/2005/8/layout/hierarchy3"/>
    <dgm:cxn modelId="{C24524B6-FC3A-4901-96B8-1B5873753F67}" type="presParOf" srcId="{B5296D81-BAF5-40CF-A6FF-C3CADE4A2EE4}" destId="{1C9E4A87-657F-4B2E-8A6A-22236C8D45B0}" srcOrd="0" destOrd="0" presId="urn:microsoft.com/office/officeart/2005/8/layout/hierarchy3"/>
    <dgm:cxn modelId="{78F831B7-0E74-4CAB-B26C-4C6E822C41EE}" type="presParOf" srcId="{B5296D81-BAF5-40CF-A6FF-C3CADE4A2EE4}" destId="{E440EFF7-2BD0-458D-AF9C-8449C961BE0B}" srcOrd="1" destOrd="0" presId="urn:microsoft.com/office/officeart/2005/8/layout/hierarchy3"/>
    <dgm:cxn modelId="{87DE58D8-FCB1-486B-AF7E-94EA94BBE374}" type="presParOf" srcId="{B5296D81-BAF5-40CF-A6FF-C3CADE4A2EE4}" destId="{85A29D65-D538-499D-A702-3F9A7CED9F8F}" srcOrd="2" destOrd="0" presId="urn:microsoft.com/office/officeart/2005/8/layout/hierarchy3"/>
    <dgm:cxn modelId="{ADFD2BD7-9C06-499C-BE77-D87818C1FD75}" type="presParOf" srcId="{B5296D81-BAF5-40CF-A6FF-C3CADE4A2EE4}" destId="{FEE8A8B5-1BD2-4575-8266-21FCD9E00D82}" srcOrd="3" destOrd="0" presId="urn:microsoft.com/office/officeart/2005/8/layout/hierarchy3"/>
    <dgm:cxn modelId="{66763F9C-F9B3-445A-9E15-084A6A67A08A}" type="presParOf" srcId="{B5296D81-BAF5-40CF-A6FF-C3CADE4A2EE4}" destId="{DF6566AA-B9AE-4D62-A4E6-1681F7C98712}" srcOrd="4" destOrd="0" presId="urn:microsoft.com/office/officeart/2005/8/layout/hierarchy3"/>
    <dgm:cxn modelId="{DFD7EC97-05C2-44D4-98CD-A1C9918565F7}" type="presParOf" srcId="{B5296D81-BAF5-40CF-A6FF-C3CADE4A2EE4}" destId="{0771754D-181A-4891-9AC7-9665333C461E}" srcOrd="5" destOrd="0" presId="urn:microsoft.com/office/officeart/2005/8/layout/hierarchy3"/>
    <dgm:cxn modelId="{BAA391D5-7B86-45A4-AA5B-030991C720A6}" type="presParOf" srcId="{B5296D81-BAF5-40CF-A6FF-C3CADE4A2EE4}" destId="{21B9DCC5-F75E-4C92-B1EE-0BDE3826F389}" srcOrd="6" destOrd="0" presId="urn:microsoft.com/office/officeart/2005/8/layout/hierarchy3"/>
    <dgm:cxn modelId="{905E9D05-9F94-43BD-B8A8-52CCFE751D03}" type="presParOf" srcId="{B5296D81-BAF5-40CF-A6FF-C3CADE4A2EE4}" destId="{EE983ED8-E827-479D-B72A-791C1DAF2EBF}" srcOrd="7" destOrd="0" presId="urn:microsoft.com/office/officeart/2005/8/layout/hierarchy3"/>
    <dgm:cxn modelId="{E91BEC80-0B5C-444C-B8ED-B449A701D3AA}" type="presParOf" srcId="{D394D0F5-518C-44CF-A7C0-190E81C8110E}" destId="{E1E37815-4DF6-45F2-AA36-2357B4ABA479}" srcOrd="1" destOrd="0" presId="urn:microsoft.com/office/officeart/2005/8/layout/hierarchy3"/>
    <dgm:cxn modelId="{B9ABDB2E-FF0D-475F-B157-553FF9F4B373}" type="presParOf" srcId="{E1E37815-4DF6-45F2-AA36-2357B4ABA479}" destId="{8C40EDBD-2147-462C-8FA9-B082E94E295D}" srcOrd="0" destOrd="0" presId="urn:microsoft.com/office/officeart/2005/8/layout/hierarchy3"/>
    <dgm:cxn modelId="{E72020EC-1952-475F-ADA9-9926AA6CDF5D}" type="presParOf" srcId="{8C40EDBD-2147-462C-8FA9-B082E94E295D}" destId="{75C061F8-7FC9-467B-8B18-55DE6FF4FC09}" srcOrd="0" destOrd="0" presId="urn:microsoft.com/office/officeart/2005/8/layout/hierarchy3"/>
    <dgm:cxn modelId="{CB26FAB8-4A3B-49C6-82FA-EF8337C4E9E9}" type="presParOf" srcId="{8C40EDBD-2147-462C-8FA9-B082E94E295D}" destId="{E9DA8743-EEE4-48A4-A290-487DD9507ED1}" srcOrd="1" destOrd="0" presId="urn:microsoft.com/office/officeart/2005/8/layout/hierarchy3"/>
    <dgm:cxn modelId="{C3CB9B43-D074-41C4-AB9A-D6095E937928}" type="presParOf" srcId="{E1E37815-4DF6-45F2-AA36-2357B4ABA479}" destId="{C8365D85-B208-4E27-BE32-783EAB7F02A1}" srcOrd="1" destOrd="0" presId="urn:microsoft.com/office/officeart/2005/8/layout/hierarchy3"/>
    <dgm:cxn modelId="{D4C11775-2B44-42F2-BC9B-D7ED7BC35A16}" type="presParOf" srcId="{C8365D85-B208-4E27-BE32-783EAB7F02A1}" destId="{43955957-2F19-4608-8DCD-754513439C55}" srcOrd="0" destOrd="0" presId="urn:microsoft.com/office/officeart/2005/8/layout/hierarchy3"/>
    <dgm:cxn modelId="{A6C09616-4A48-4262-8AC2-A55770305DD2}" type="presParOf" srcId="{C8365D85-B208-4E27-BE32-783EAB7F02A1}" destId="{97B054DA-B05B-4A71-A738-DC6D033E6226}" srcOrd="1" destOrd="0" presId="urn:microsoft.com/office/officeart/2005/8/layout/hierarchy3"/>
    <dgm:cxn modelId="{5F01ADD3-70C1-4DC2-A71E-CA913D37FA3F}" type="presParOf" srcId="{C8365D85-B208-4E27-BE32-783EAB7F02A1}" destId="{CBFDAD14-59BF-4ABD-97A2-BFB614CACFBE}" srcOrd="2" destOrd="0" presId="urn:microsoft.com/office/officeart/2005/8/layout/hierarchy3"/>
    <dgm:cxn modelId="{5E99C362-BFD8-408C-82BF-0877C32F5BC1}" type="presParOf" srcId="{C8365D85-B208-4E27-BE32-783EAB7F02A1}" destId="{88A7B878-DE04-41DB-9C0F-C68D3705CC64}" srcOrd="3" destOrd="0" presId="urn:microsoft.com/office/officeart/2005/8/layout/hierarchy3"/>
    <dgm:cxn modelId="{2D3A7397-2265-4C58-BF29-62C4BAB9669A}" type="presParOf" srcId="{C8365D85-B208-4E27-BE32-783EAB7F02A1}" destId="{AD00C94F-3BEB-48BA-991C-2920ACFFD89E}" srcOrd="4" destOrd="0" presId="urn:microsoft.com/office/officeart/2005/8/layout/hierarchy3"/>
    <dgm:cxn modelId="{1341F24C-D2E1-45F6-A6B6-60731D3E548E}" type="presParOf" srcId="{C8365D85-B208-4E27-BE32-783EAB7F02A1}" destId="{24C19EED-EC78-47E1-ACF9-B7D3E6E80582}" srcOrd="5" destOrd="0" presId="urn:microsoft.com/office/officeart/2005/8/layout/hierarchy3"/>
    <dgm:cxn modelId="{FCDC77D7-FFD2-4DD6-9E74-9F27237DBBDD}" type="presParOf" srcId="{C8365D85-B208-4E27-BE32-783EAB7F02A1}" destId="{4026F180-5F2D-4312-B3AB-D7D801EAA8ED}" srcOrd="6" destOrd="0" presId="urn:microsoft.com/office/officeart/2005/8/layout/hierarchy3"/>
    <dgm:cxn modelId="{19654CCF-4CB8-46A0-A68A-0934B3E69F7B}" type="presParOf" srcId="{C8365D85-B208-4E27-BE32-783EAB7F02A1}" destId="{A45A57DD-8535-413F-B387-8B73C059DC3F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D8D4379-EBF6-4F8C-8B54-D4CD79BB8B41}" type="doc">
      <dgm:prSet loTypeId="urn:microsoft.com/office/officeart/2005/8/layout/hProcess9" loCatId="process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0AE66CA1-FC21-4B23-8FF8-30A5C964D4D3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b="1" u="sng" dirty="0" smtClean="0"/>
            <a:t>TECHNOLOGY</a:t>
          </a:r>
          <a:r>
            <a:rPr lang="en-US" sz="1400" b="1" dirty="0" smtClean="0"/>
            <a:t>: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400" b="1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b="1" dirty="0" smtClean="0"/>
            <a:t>IMPLEMENTATION OF IN- PATIENT HIS MODULE.</a:t>
          </a:r>
        </a:p>
        <a:p>
          <a:pPr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dirty="0"/>
        </a:p>
      </dgm:t>
    </dgm:pt>
    <dgm:pt modelId="{A9E84066-E39F-4669-A7D5-F6F0E04EB876}" type="parTrans" cxnId="{05FE35BA-6E73-42F3-8113-48CEF42DD893}">
      <dgm:prSet/>
      <dgm:spPr/>
      <dgm:t>
        <a:bodyPr/>
        <a:lstStyle/>
        <a:p>
          <a:endParaRPr lang="en-US" b="1"/>
        </a:p>
      </dgm:t>
    </dgm:pt>
    <dgm:pt modelId="{D9288710-8F78-4660-BAEE-355A6E95BBF9}" type="sibTrans" cxnId="{05FE35BA-6E73-42F3-8113-48CEF42DD893}">
      <dgm:prSet/>
      <dgm:spPr/>
      <dgm:t>
        <a:bodyPr/>
        <a:lstStyle/>
        <a:p>
          <a:endParaRPr lang="en-US" b="1"/>
        </a:p>
      </dgm:t>
    </dgm:pt>
    <dgm:pt modelId="{14871940-49FB-4F3D-9FC3-4D0B318645E0}">
      <dgm:prSet custT="1"/>
      <dgm:spPr/>
      <dgm:t>
        <a:bodyPr/>
        <a:lstStyle/>
        <a:p>
          <a:pPr rtl="0"/>
          <a:r>
            <a:rPr lang="en-US" sz="1400" b="1" u="sng" dirty="0" smtClean="0"/>
            <a:t>TRAINING</a:t>
          </a:r>
          <a:r>
            <a:rPr lang="en-US" sz="1400" b="1" dirty="0" smtClean="0"/>
            <a:t>:</a:t>
          </a:r>
        </a:p>
        <a:p>
          <a:pPr rtl="0"/>
          <a:r>
            <a:rPr lang="en-US" sz="1400" b="1" dirty="0" smtClean="0"/>
            <a:t>SOFT SKILLS TRAINING </a:t>
          </a:r>
        </a:p>
        <a:p>
          <a:pPr rtl="0"/>
          <a:r>
            <a:rPr lang="en-US" sz="1400" b="1" dirty="0" smtClean="0"/>
            <a:t>TRAINING ON ROLES AND RESPONSIBILITIES &amp; MULTI-TASKING TO THE  STAKEHOLDERS TO MAKE PROCESSES SYSTEM DEPENDANT</a:t>
          </a:r>
        </a:p>
        <a:p>
          <a:pPr rtl="0"/>
          <a:endParaRPr lang="en-US" sz="1400" b="1" dirty="0"/>
        </a:p>
      </dgm:t>
    </dgm:pt>
    <dgm:pt modelId="{08465CA8-E6B9-4BEE-AE1D-EE219EA2DA69}" type="parTrans" cxnId="{5F9BB602-2CDE-45A2-909D-35DBB9FE2F2B}">
      <dgm:prSet/>
      <dgm:spPr/>
      <dgm:t>
        <a:bodyPr/>
        <a:lstStyle/>
        <a:p>
          <a:endParaRPr lang="en-US" b="1"/>
        </a:p>
      </dgm:t>
    </dgm:pt>
    <dgm:pt modelId="{10B85398-520F-46A3-80B2-0180BE27D899}" type="sibTrans" cxnId="{5F9BB602-2CDE-45A2-909D-35DBB9FE2F2B}">
      <dgm:prSet/>
      <dgm:spPr/>
      <dgm:t>
        <a:bodyPr/>
        <a:lstStyle/>
        <a:p>
          <a:endParaRPr lang="en-US" b="1"/>
        </a:p>
      </dgm:t>
    </dgm:pt>
    <dgm:pt modelId="{BC358F17-7B10-4EDD-AED4-F2F6C85501E2}">
      <dgm:prSet custT="1"/>
      <dgm:spPr/>
      <dgm:t>
        <a:bodyPr/>
        <a:lstStyle/>
        <a:p>
          <a:pPr rtl="0"/>
          <a:r>
            <a:rPr lang="en-US" sz="1400" b="1" u="sng" dirty="0" smtClean="0"/>
            <a:t>INFRASTRUCTURE</a:t>
          </a:r>
          <a:r>
            <a:rPr lang="en-US" sz="1400" b="1" dirty="0" smtClean="0"/>
            <a:t>:</a:t>
          </a:r>
        </a:p>
        <a:p>
          <a:pPr rtl="0"/>
          <a:endParaRPr lang="en-US" sz="1400" b="1" dirty="0" smtClean="0"/>
        </a:p>
        <a:p>
          <a:pPr rtl="0"/>
          <a:r>
            <a:rPr lang="en-US" sz="1400" b="1" dirty="0" smtClean="0"/>
            <a:t>DISCHARGE LOUNGE</a:t>
          </a:r>
          <a:endParaRPr lang="en-US" sz="1400" b="1" dirty="0"/>
        </a:p>
      </dgm:t>
    </dgm:pt>
    <dgm:pt modelId="{3FC81890-14DD-457E-A738-86835042421A}" type="parTrans" cxnId="{0A3F4184-CE4B-48EA-B39F-BF52E1676822}">
      <dgm:prSet/>
      <dgm:spPr/>
      <dgm:t>
        <a:bodyPr/>
        <a:lstStyle/>
        <a:p>
          <a:endParaRPr lang="en-US" b="1"/>
        </a:p>
      </dgm:t>
    </dgm:pt>
    <dgm:pt modelId="{6A32E7E8-7174-4F52-A11E-9CCD9E8873F0}" type="sibTrans" cxnId="{0A3F4184-CE4B-48EA-B39F-BF52E1676822}">
      <dgm:prSet/>
      <dgm:spPr/>
      <dgm:t>
        <a:bodyPr/>
        <a:lstStyle/>
        <a:p>
          <a:endParaRPr lang="en-US" b="1"/>
        </a:p>
      </dgm:t>
    </dgm:pt>
    <dgm:pt modelId="{1E4B761B-FA00-4BA2-89B9-9785FBB24771}" type="pres">
      <dgm:prSet presAssocID="{3D8D4379-EBF6-4F8C-8B54-D4CD79BB8B41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6F6E97-526D-49CF-A9EE-99D187CDA01A}" type="pres">
      <dgm:prSet presAssocID="{3D8D4379-EBF6-4F8C-8B54-D4CD79BB8B41}" presName="arrow" presStyleLbl="bgShp" presStyleIdx="0" presStyleCnt="1"/>
      <dgm:spPr/>
      <dgm:t>
        <a:bodyPr/>
        <a:lstStyle/>
        <a:p>
          <a:endParaRPr lang="en-US"/>
        </a:p>
      </dgm:t>
    </dgm:pt>
    <dgm:pt modelId="{F33F8E77-7D14-4271-B561-2C8E75930939}" type="pres">
      <dgm:prSet presAssocID="{3D8D4379-EBF6-4F8C-8B54-D4CD79BB8B41}" presName="linearProcess" presStyleCnt="0"/>
      <dgm:spPr/>
      <dgm:t>
        <a:bodyPr/>
        <a:lstStyle/>
        <a:p>
          <a:endParaRPr lang="en-US"/>
        </a:p>
      </dgm:t>
    </dgm:pt>
    <dgm:pt modelId="{1DCE18F9-B9D4-475B-A05F-A99C723271FF}" type="pres">
      <dgm:prSet presAssocID="{0AE66CA1-FC21-4B23-8FF8-30A5C964D4D3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17C3C8-570F-4C66-B924-FF7E5310694E}" type="pres">
      <dgm:prSet presAssocID="{D9288710-8F78-4660-BAEE-355A6E95BBF9}" presName="sibTrans" presStyleCnt="0"/>
      <dgm:spPr/>
      <dgm:t>
        <a:bodyPr/>
        <a:lstStyle/>
        <a:p>
          <a:endParaRPr lang="en-US"/>
        </a:p>
      </dgm:t>
    </dgm:pt>
    <dgm:pt modelId="{CEF622F3-351E-4050-AE1E-12ACFF2392F0}" type="pres">
      <dgm:prSet presAssocID="{14871940-49FB-4F3D-9FC3-4D0B318645E0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B29EA1-DDB1-4872-86F8-1C74904092A7}" type="pres">
      <dgm:prSet presAssocID="{10B85398-520F-46A3-80B2-0180BE27D899}" presName="sibTrans" presStyleCnt="0"/>
      <dgm:spPr/>
      <dgm:t>
        <a:bodyPr/>
        <a:lstStyle/>
        <a:p>
          <a:endParaRPr lang="en-US"/>
        </a:p>
      </dgm:t>
    </dgm:pt>
    <dgm:pt modelId="{6FFFFFD8-5416-4949-AC3E-34E6700F09CA}" type="pres">
      <dgm:prSet presAssocID="{BC358F17-7B10-4EDD-AED4-F2F6C85501E2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9BB602-2CDE-45A2-909D-35DBB9FE2F2B}" srcId="{3D8D4379-EBF6-4F8C-8B54-D4CD79BB8B41}" destId="{14871940-49FB-4F3D-9FC3-4D0B318645E0}" srcOrd="1" destOrd="0" parTransId="{08465CA8-E6B9-4BEE-AE1D-EE219EA2DA69}" sibTransId="{10B85398-520F-46A3-80B2-0180BE27D899}"/>
    <dgm:cxn modelId="{C5076D71-CAB1-4407-A2A2-F76056BC2DA6}" type="presOf" srcId="{14871940-49FB-4F3D-9FC3-4D0B318645E0}" destId="{CEF622F3-351E-4050-AE1E-12ACFF2392F0}" srcOrd="0" destOrd="0" presId="urn:microsoft.com/office/officeart/2005/8/layout/hProcess9"/>
    <dgm:cxn modelId="{F043DC80-46AA-4B9E-B4E6-2D982ED8DA24}" type="presOf" srcId="{0AE66CA1-FC21-4B23-8FF8-30A5C964D4D3}" destId="{1DCE18F9-B9D4-475B-A05F-A99C723271FF}" srcOrd="0" destOrd="0" presId="urn:microsoft.com/office/officeart/2005/8/layout/hProcess9"/>
    <dgm:cxn modelId="{05FE35BA-6E73-42F3-8113-48CEF42DD893}" srcId="{3D8D4379-EBF6-4F8C-8B54-D4CD79BB8B41}" destId="{0AE66CA1-FC21-4B23-8FF8-30A5C964D4D3}" srcOrd="0" destOrd="0" parTransId="{A9E84066-E39F-4669-A7D5-F6F0E04EB876}" sibTransId="{D9288710-8F78-4660-BAEE-355A6E95BBF9}"/>
    <dgm:cxn modelId="{57C60B7E-A8EF-48D8-B400-5F63E3C1476B}" type="presOf" srcId="{BC358F17-7B10-4EDD-AED4-F2F6C85501E2}" destId="{6FFFFFD8-5416-4949-AC3E-34E6700F09CA}" srcOrd="0" destOrd="0" presId="urn:microsoft.com/office/officeart/2005/8/layout/hProcess9"/>
    <dgm:cxn modelId="{0A3F4184-CE4B-48EA-B39F-BF52E1676822}" srcId="{3D8D4379-EBF6-4F8C-8B54-D4CD79BB8B41}" destId="{BC358F17-7B10-4EDD-AED4-F2F6C85501E2}" srcOrd="2" destOrd="0" parTransId="{3FC81890-14DD-457E-A738-86835042421A}" sibTransId="{6A32E7E8-7174-4F52-A11E-9CCD9E8873F0}"/>
    <dgm:cxn modelId="{C720B166-336D-4C0B-B932-163FD3FA59AA}" type="presOf" srcId="{3D8D4379-EBF6-4F8C-8B54-D4CD79BB8B41}" destId="{1E4B761B-FA00-4BA2-89B9-9785FBB24771}" srcOrd="0" destOrd="0" presId="urn:microsoft.com/office/officeart/2005/8/layout/hProcess9"/>
    <dgm:cxn modelId="{3AFC0A6F-E8AA-43AD-B330-1148177292A6}" type="presParOf" srcId="{1E4B761B-FA00-4BA2-89B9-9785FBB24771}" destId="{E56F6E97-526D-49CF-A9EE-99D187CDA01A}" srcOrd="0" destOrd="0" presId="urn:microsoft.com/office/officeart/2005/8/layout/hProcess9"/>
    <dgm:cxn modelId="{4700D0B6-DF2B-437C-BD74-A0463444CC5D}" type="presParOf" srcId="{1E4B761B-FA00-4BA2-89B9-9785FBB24771}" destId="{F33F8E77-7D14-4271-B561-2C8E75930939}" srcOrd="1" destOrd="0" presId="urn:microsoft.com/office/officeart/2005/8/layout/hProcess9"/>
    <dgm:cxn modelId="{94B6CAB5-BE03-4217-8CC3-1E1AEFEBD2E2}" type="presParOf" srcId="{F33F8E77-7D14-4271-B561-2C8E75930939}" destId="{1DCE18F9-B9D4-475B-A05F-A99C723271FF}" srcOrd="0" destOrd="0" presId="urn:microsoft.com/office/officeart/2005/8/layout/hProcess9"/>
    <dgm:cxn modelId="{8E640824-0138-44C3-B394-95BA1750F9F6}" type="presParOf" srcId="{F33F8E77-7D14-4271-B561-2C8E75930939}" destId="{6C17C3C8-570F-4C66-B924-FF7E5310694E}" srcOrd="1" destOrd="0" presId="urn:microsoft.com/office/officeart/2005/8/layout/hProcess9"/>
    <dgm:cxn modelId="{1763887A-8FB9-4534-8048-DB7ED9DF2D38}" type="presParOf" srcId="{F33F8E77-7D14-4271-B561-2C8E75930939}" destId="{CEF622F3-351E-4050-AE1E-12ACFF2392F0}" srcOrd="2" destOrd="0" presId="urn:microsoft.com/office/officeart/2005/8/layout/hProcess9"/>
    <dgm:cxn modelId="{A976765D-AE84-49DD-A017-BA289943E802}" type="presParOf" srcId="{F33F8E77-7D14-4271-B561-2C8E75930939}" destId="{AFB29EA1-DDB1-4872-86F8-1C74904092A7}" srcOrd="3" destOrd="0" presId="urn:microsoft.com/office/officeart/2005/8/layout/hProcess9"/>
    <dgm:cxn modelId="{F4C0CFBE-4841-4E72-9652-6BE98824D430}" type="presParOf" srcId="{F33F8E77-7D14-4271-B561-2C8E75930939}" destId="{6FFFFFD8-5416-4949-AC3E-34E6700F09CA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73D94E1-6B04-49F1-85C4-2A6994AF1DCF}" type="doc">
      <dgm:prSet loTypeId="urn:microsoft.com/office/officeart/2005/8/layout/hierarchy3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040B017C-AB33-4D0C-A4CB-46849A74EBFE}">
      <dgm:prSet phldrT="[Text]" custT="1"/>
      <dgm:spPr/>
      <dgm:t>
        <a:bodyPr/>
        <a:lstStyle/>
        <a:p>
          <a:r>
            <a:rPr lang="en-US" sz="1800" b="1" dirty="0" smtClean="0"/>
            <a:t>COMMUNICATION &amp; COORDINATION</a:t>
          </a:r>
          <a:endParaRPr lang="en-US" sz="1800" b="1" dirty="0"/>
        </a:p>
      </dgm:t>
    </dgm:pt>
    <dgm:pt modelId="{5B0004C9-6CF2-4651-BC33-8D0B77337346}" type="parTrans" cxnId="{58DCFE04-5430-46DD-AFB0-F33D1228A6C1}">
      <dgm:prSet/>
      <dgm:spPr/>
      <dgm:t>
        <a:bodyPr/>
        <a:lstStyle/>
        <a:p>
          <a:endParaRPr lang="en-US" sz="2000" b="1"/>
        </a:p>
      </dgm:t>
    </dgm:pt>
    <dgm:pt modelId="{B6DB82E6-CC62-4325-9465-88B6D9063497}" type="sibTrans" cxnId="{58DCFE04-5430-46DD-AFB0-F33D1228A6C1}">
      <dgm:prSet/>
      <dgm:spPr/>
      <dgm:t>
        <a:bodyPr/>
        <a:lstStyle/>
        <a:p>
          <a:endParaRPr lang="en-US" sz="2000" b="1"/>
        </a:p>
      </dgm:t>
    </dgm:pt>
    <dgm:pt modelId="{A26501FC-E5B5-4F82-B919-0220E4140EA7}">
      <dgm:prSet phldrT="[Text]" custT="1"/>
      <dgm:spPr/>
      <dgm:t>
        <a:bodyPr/>
        <a:lstStyle/>
        <a:p>
          <a:r>
            <a:rPr lang="en-US" sz="1050" b="1" dirty="0" smtClean="0">
              <a:solidFill>
                <a:srgbClr val="7030A0"/>
              </a:solidFill>
              <a:latin typeface="+mj-lt"/>
            </a:rPr>
            <a:t>INTERDEPARTMENTAL COORDINATION- MEETINGS</a:t>
          </a:r>
        </a:p>
      </dgm:t>
    </dgm:pt>
    <dgm:pt modelId="{55595F4B-0002-4862-B654-7768B96E7EE4}" type="parTrans" cxnId="{9345BDFF-B599-48FA-9E42-12C7C43394A9}">
      <dgm:prSet/>
      <dgm:spPr/>
      <dgm:t>
        <a:bodyPr/>
        <a:lstStyle/>
        <a:p>
          <a:endParaRPr lang="en-US" sz="2000" b="1"/>
        </a:p>
      </dgm:t>
    </dgm:pt>
    <dgm:pt modelId="{7CD82F72-EE6E-455B-B214-29D2FD6D4A52}" type="sibTrans" cxnId="{9345BDFF-B599-48FA-9E42-12C7C43394A9}">
      <dgm:prSet/>
      <dgm:spPr/>
      <dgm:t>
        <a:bodyPr/>
        <a:lstStyle/>
        <a:p>
          <a:endParaRPr lang="en-US" sz="2000" b="1"/>
        </a:p>
      </dgm:t>
    </dgm:pt>
    <dgm:pt modelId="{BF8EEDAD-C450-4B92-BF3F-DBBE863DE28F}">
      <dgm:prSet phldrT="[Text]" custT="1"/>
      <dgm:spPr/>
      <dgm:t>
        <a:bodyPr/>
        <a:lstStyle/>
        <a:p>
          <a:pPr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dirty="0" smtClean="0">
              <a:solidFill>
                <a:srgbClr val="7030A0"/>
              </a:solidFill>
              <a:latin typeface="+mj-lt"/>
            </a:rPr>
            <a:t>CIRCULAR GLASS WINDOW AT BILLING COUNTERS</a:t>
          </a:r>
        </a:p>
      </dgm:t>
    </dgm:pt>
    <dgm:pt modelId="{F94C8B79-6BA9-4AF2-8F85-B7455C52D675}" type="parTrans" cxnId="{7ADCDB08-9FF9-4940-B210-FF2EB3CC9670}">
      <dgm:prSet/>
      <dgm:spPr/>
      <dgm:t>
        <a:bodyPr/>
        <a:lstStyle/>
        <a:p>
          <a:endParaRPr lang="en-US" sz="2000" b="1"/>
        </a:p>
      </dgm:t>
    </dgm:pt>
    <dgm:pt modelId="{1103AE35-B12D-4081-84E8-A7E678EFDAFF}" type="sibTrans" cxnId="{7ADCDB08-9FF9-4940-B210-FF2EB3CC9670}">
      <dgm:prSet/>
      <dgm:spPr/>
      <dgm:t>
        <a:bodyPr/>
        <a:lstStyle/>
        <a:p>
          <a:endParaRPr lang="en-US" sz="2000" b="1"/>
        </a:p>
      </dgm:t>
    </dgm:pt>
    <dgm:pt modelId="{17EBBFAC-0FFF-41BC-B0D5-EE63F0BD445C}">
      <dgm:prSet phldrT="[Text]" custT="1"/>
      <dgm:spPr/>
      <dgm:t>
        <a:bodyPr/>
        <a:lstStyle/>
        <a:p>
          <a:r>
            <a:rPr lang="en-US" sz="2000" b="1" dirty="0" smtClean="0"/>
            <a:t>POLICY</a:t>
          </a:r>
        </a:p>
      </dgm:t>
    </dgm:pt>
    <dgm:pt modelId="{AE06E635-2F0E-47FB-8C1B-3C0666128469}" type="parTrans" cxnId="{110BA9BC-0134-460A-9E9A-193F9A9B9277}">
      <dgm:prSet/>
      <dgm:spPr/>
      <dgm:t>
        <a:bodyPr/>
        <a:lstStyle/>
        <a:p>
          <a:endParaRPr lang="en-US" sz="2000" b="1"/>
        </a:p>
      </dgm:t>
    </dgm:pt>
    <dgm:pt modelId="{3815198F-93C4-440E-8E1C-97167375C93B}" type="sibTrans" cxnId="{110BA9BC-0134-460A-9E9A-193F9A9B9277}">
      <dgm:prSet/>
      <dgm:spPr/>
      <dgm:t>
        <a:bodyPr/>
        <a:lstStyle/>
        <a:p>
          <a:endParaRPr lang="en-US" sz="2000" b="1"/>
        </a:p>
      </dgm:t>
    </dgm:pt>
    <dgm:pt modelId="{3F9BBF28-5296-4EB4-AA60-BA08ACFD513F}">
      <dgm:prSet phldrT="[Text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050" b="1" dirty="0" smtClean="0">
              <a:solidFill>
                <a:srgbClr val="7030A0"/>
              </a:solidFill>
            </a:rPr>
            <a:t>DOCTORS ROUNDS TO FINISH BY A STIPULATED TIME SAY, 11 A.M</a:t>
          </a:r>
        </a:p>
      </dgm:t>
    </dgm:pt>
    <dgm:pt modelId="{ABCCA320-31C1-447A-B2AF-0EF892915085}" type="parTrans" cxnId="{2C077AA2-9963-411D-907B-69D8F53B0EFD}">
      <dgm:prSet/>
      <dgm:spPr/>
      <dgm:t>
        <a:bodyPr/>
        <a:lstStyle/>
        <a:p>
          <a:endParaRPr lang="en-US" sz="2000" b="1"/>
        </a:p>
      </dgm:t>
    </dgm:pt>
    <dgm:pt modelId="{DADD1EB7-DC7D-4D00-9612-AA251F91DD84}" type="sibTrans" cxnId="{2C077AA2-9963-411D-907B-69D8F53B0EFD}">
      <dgm:prSet/>
      <dgm:spPr/>
      <dgm:t>
        <a:bodyPr/>
        <a:lstStyle/>
        <a:p>
          <a:endParaRPr lang="en-US" sz="2000" b="1"/>
        </a:p>
      </dgm:t>
    </dgm:pt>
    <dgm:pt modelId="{37784315-8AAC-4BD2-AB33-1160B3F860DF}">
      <dgm:prSet phldrT="[Text]" custT="1"/>
      <dgm:spPr/>
      <dgm:t>
        <a:bodyPr/>
        <a:lstStyle/>
        <a:p>
          <a:endParaRPr lang="en-US" sz="1050" b="1" dirty="0" smtClean="0">
            <a:solidFill>
              <a:srgbClr val="7030A0"/>
            </a:solidFill>
          </a:endParaRPr>
        </a:p>
        <a:p>
          <a:r>
            <a:rPr lang="en-US" sz="1050" b="1" dirty="0" smtClean="0">
              <a:solidFill>
                <a:srgbClr val="7030A0"/>
              </a:solidFill>
            </a:rPr>
            <a:t>ROTATION OF WS</a:t>
          </a:r>
        </a:p>
        <a:p>
          <a:endParaRPr lang="en-US" sz="1050" b="1" dirty="0"/>
        </a:p>
      </dgm:t>
    </dgm:pt>
    <dgm:pt modelId="{0149B10A-0829-4E10-8B05-D50D85D43CB9}" type="parTrans" cxnId="{489B6ADF-8EB8-43C3-8401-CA891254760A}">
      <dgm:prSet/>
      <dgm:spPr/>
      <dgm:t>
        <a:bodyPr/>
        <a:lstStyle/>
        <a:p>
          <a:endParaRPr lang="en-US" sz="2000" b="1"/>
        </a:p>
      </dgm:t>
    </dgm:pt>
    <dgm:pt modelId="{66850891-D973-4B4D-A5C7-FC3F6FF6E8E8}" type="sibTrans" cxnId="{489B6ADF-8EB8-43C3-8401-CA891254760A}">
      <dgm:prSet/>
      <dgm:spPr/>
      <dgm:t>
        <a:bodyPr/>
        <a:lstStyle/>
        <a:p>
          <a:endParaRPr lang="en-US" sz="2000" b="1"/>
        </a:p>
      </dgm:t>
    </dgm:pt>
    <dgm:pt modelId="{75FF5180-2FAE-4B08-9982-A4DCA81C65FE}">
      <dgm:prSet phldrT="[Text]" custT="1"/>
      <dgm:spPr/>
      <dgm:t>
        <a:bodyPr/>
        <a:lstStyle/>
        <a:p>
          <a:r>
            <a:rPr lang="en-US" sz="1050" b="1" dirty="0" smtClean="0">
              <a:solidFill>
                <a:srgbClr val="7030A0"/>
              </a:solidFill>
            </a:rPr>
            <a:t>PHYSICAL DISCHARGE REINFORCEMENT BY WARD SECRETATIES</a:t>
          </a:r>
        </a:p>
        <a:p>
          <a:r>
            <a:rPr lang="en-US" sz="1050" b="1" dirty="0" smtClean="0">
              <a:solidFill>
                <a:srgbClr val="7030A0"/>
              </a:solidFill>
            </a:rPr>
            <a:t>DETAILED PROVISIONAL BILL TO PT ON DAILY BASIS DURING HOSPITALIZATION</a:t>
          </a:r>
        </a:p>
        <a:p>
          <a:r>
            <a:rPr lang="en-US" sz="1050" b="1" dirty="0" smtClean="0">
              <a:solidFill>
                <a:srgbClr val="7030A0"/>
              </a:solidFill>
            </a:rPr>
            <a:t>UPDATION OF DIS SUMMARY REGULARLY INTO THE SYSTEM</a:t>
          </a:r>
        </a:p>
      </dgm:t>
    </dgm:pt>
    <dgm:pt modelId="{17EFCE69-B4BA-4196-8200-019F20496458}" type="parTrans" cxnId="{A3317E02-6350-4E3E-A6F4-7554070E552A}">
      <dgm:prSet/>
      <dgm:spPr/>
      <dgm:t>
        <a:bodyPr/>
        <a:lstStyle/>
        <a:p>
          <a:endParaRPr lang="en-US" sz="2000" b="1"/>
        </a:p>
      </dgm:t>
    </dgm:pt>
    <dgm:pt modelId="{F3249551-87CF-415B-9267-87B237BB4E2D}" type="sibTrans" cxnId="{A3317E02-6350-4E3E-A6F4-7554070E552A}">
      <dgm:prSet/>
      <dgm:spPr/>
      <dgm:t>
        <a:bodyPr/>
        <a:lstStyle/>
        <a:p>
          <a:endParaRPr lang="en-US" sz="2000" b="1"/>
        </a:p>
      </dgm:t>
    </dgm:pt>
    <dgm:pt modelId="{0F79C8E4-7155-4E55-A7FB-932336452964}">
      <dgm:prSet phldrT="[Text]" custT="1"/>
      <dgm:spPr/>
      <dgm:t>
        <a:bodyPr/>
        <a:lstStyle/>
        <a:p>
          <a:r>
            <a:rPr lang="en-US" sz="1050" b="1" dirty="0" smtClean="0">
              <a:solidFill>
                <a:srgbClr val="7030A0"/>
              </a:solidFill>
              <a:latin typeface="+mj-lt"/>
            </a:rPr>
            <a:t>MAKING IP CASH COUNTER IN BILLING FULLY FUNCTIONAL </a:t>
          </a:r>
        </a:p>
        <a:p>
          <a:r>
            <a:rPr lang="en-US" sz="1050" b="1" dirty="0" smtClean="0">
              <a:solidFill>
                <a:srgbClr val="7030A0"/>
              </a:solidFill>
              <a:latin typeface="+mj-lt"/>
            </a:rPr>
            <a:t>SENDING ALL CASH FILES DIRECTLY FROM SUMMARY TO BILLING</a:t>
          </a:r>
        </a:p>
      </dgm:t>
    </dgm:pt>
    <dgm:pt modelId="{1C8D2179-93C8-4AC5-936C-61A66DA7D3EB}" type="sibTrans" cxnId="{BD4DC901-8BFF-4A05-B3F2-7D1E7A53E756}">
      <dgm:prSet/>
      <dgm:spPr/>
      <dgm:t>
        <a:bodyPr/>
        <a:lstStyle/>
        <a:p>
          <a:endParaRPr lang="en-US" sz="2000" b="1"/>
        </a:p>
      </dgm:t>
    </dgm:pt>
    <dgm:pt modelId="{3C93AFED-D489-457B-BC8E-604E9FC72659}" type="parTrans" cxnId="{BD4DC901-8BFF-4A05-B3F2-7D1E7A53E756}">
      <dgm:prSet/>
      <dgm:spPr/>
      <dgm:t>
        <a:bodyPr/>
        <a:lstStyle/>
        <a:p>
          <a:endParaRPr lang="en-US" sz="2000" b="1"/>
        </a:p>
      </dgm:t>
    </dgm:pt>
    <dgm:pt modelId="{D394D0F5-518C-44CF-A7C0-190E81C8110E}" type="pres">
      <dgm:prSet presAssocID="{C73D94E1-6B04-49F1-85C4-2A6994AF1DC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3ED06C2-9CCC-4E8A-A0C8-7E56884CDB13}" type="pres">
      <dgm:prSet presAssocID="{040B017C-AB33-4D0C-A4CB-46849A74EBFE}" presName="root" presStyleCnt="0"/>
      <dgm:spPr/>
      <dgm:t>
        <a:bodyPr/>
        <a:lstStyle/>
        <a:p>
          <a:endParaRPr lang="en-US"/>
        </a:p>
      </dgm:t>
    </dgm:pt>
    <dgm:pt modelId="{272D3A23-CA08-42A7-9382-A6996ED7B00E}" type="pres">
      <dgm:prSet presAssocID="{040B017C-AB33-4D0C-A4CB-46849A74EBFE}" presName="rootComposite" presStyleCnt="0"/>
      <dgm:spPr/>
      <dgm:t>
        <a:bodyPr/>
        <a:lstStyle/>
        <a:p>
          <a:endParaRPr lang="en-US"/>
        </a:p>
      </dgm:t>
    </dgm:pt>
    <dgm:pt modelId="{C494ED1B-5240-41ED-9A4F-8053677BDC75}" type="pres">
      <dgm:prSet presAssocID="{040B017C-AB33-4D0C-A4CB-46849A74EBFE}" presName="rootText" presStyleLbl="node1" presStyleIdx="0" presStyleCnt="2" custLinFactNeighborX="-63358" custLinFactNeighborY="-83"/>
      <dgm:spPr/>
      <dgm:t>
        <a:bodyPr/>
        <a:lstStyle/>
        <a:p>
          <a:endParaRPr lang="en-US"/>
        </a:p>
      </dgm:t>
    </dgm:pt>
    <dgm:pt modelId="{AE8E1793-17FA-4D0F-8E69-59FF01417D63}" type="pres">
      <dgm:prSet presAssocID="{040B017C-AB33-4D0C-A4CB-46849A74EBFE}" presName="rootConnector" presStyleLbl="node1" presStyleIdx="0" presStyleCnt="2"/>
      <dgm:spPr/>
      <dgm:t>
        <a:bodyPr/>
        <a:lstStyle/>
        <a:p>
          <a:endParaRPr lang="en-US"/>
        </a:p>
      </dgm:t>
    </dgm:pt>
    <dgm:pt modelId="{B5296D81-BAF5-40CF-A6FF-C3CADE4A2EE4}" type="pres">
      <dgm:prSet presAssocID="{040B017C-AB33-4D0C-A4CB-46849A74EBFE}" presName="childShape" presStyleCnt="0"/>
      <dgm:spPr/>
      <dgm:t>
        <a:bodyPr/>
        <a:lstStyle/>
        <a:p>
          <a:endParaRPr lang="en-US"/>
        </a:p>
      </dgm:t>
    </dgm:pt>
    <dgm:pt modelId="{1C9E4A87-657F-4B2E-8A6A-22236C8D45B0}" type="pres">
      <dgm:prSet presAssocID="{55595F4B-0002-4862-B654-7768B96E7EE4}" presName="Name13" presStyleLbl="parChTrans1D2" presStyleIdx="0" presStyleCnt="6"/>
      <dgm:spPr/>
      <dgm:t>
        <a:bodyPr/>
        <a:lstStyle/>
        <a:p>
          <a:endParaRPr lang="en-US"/>
        </a:p>
      </dgm:t>
    </dgm:pt>
    <dgm:pt modelId="{E440EFF7-2BD0-458D-AF9C-8449C961BE0B}" type="pres">
      <dgm:prSet presAssocID="{A26501FC-E5B5-4F82-B919-0220E4140EA7}" presName="childText" presStyleLbl="bgAcc1" presStyleIdx="0" presStyleCnt="6" custLinFactNeighborX="-70237" custLinFactNeighborY="786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6566AA-B9AE-4D62-A4E6-1681F7C98712}" type="pres">
      <dgm:prSet presAssocID="{F94C8B79-6BA9-4AF2-8F85-B7455C52D675}" presName="Name13" presStyleLbl="parChTrans1D2" presStyleIdx="1" presStyleCnt="6"/>
      <dgm:spPr/>
      <dgm:t>
        <a:bodyPr/>
        <a:lstStyle/>
        <a:p>
          <a:endParaRPr lang="en-US"/>
        </a:p>
      </dgm:t>
    </dgm:pt>
    <dgm:pt modelId="{0771754D-181A-4891-9AC7-9665333C461E}" type="pres">
      <dgm:prSet presAssocID="{BF8EEDAD-C450-4B92-BF3F-DBBE863DE28F}" presName="childText" presStyleLbl="bgAcc1" presStyleIdx="1" presStyleCnt="6" custLinFactY="71023" custLinFactNeighborX="-65992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E37815-4DF6-45F2-AA36-2357B4ABA479}" type="pres">
      <dgm:prSet presAssocID="{17EBBFAC-0FFF-41BC-B0D5-EE63F0BD445C}" presName="root" presStyleCnt="0"/>
      <dgm:spPr/>
      <dgm:t>
        <a:bodyPr/>
        <a:lstStyle/>
        <a:p>
          <a:endParaRPr lang="en-US"/>
        </a:p>
      </dgm:t>
    </dgm:pt>
    <dgm:pt modelId="{8C40EDBD-2147-462C-8FA9-B082E94E295D}" type="pres">
      <dgm:prSet presAssocID="{17EBBFAC-0FFF-41BC-B0D5-EE63F0BD445C}" presName="rootComposite" presStyleCnt="0"/>
      <dgm:spPr/>
      <dgm:t>
        <a:bodyPr/>
        <a:lstStyle/>
        <a:p>
          <a:endParaRPr lang="en-US"/>
        </a:p>
      </dgm:t>
    </dgm:pt>
    <dgm:pt modelId="{75C061F8-7FC9-467B-8B18-55DE6FF4FC09}" type="pres">
      <dgm:prSet presAssocID="{17EBBFAC-0FFF-41BC-B0D5-EE63F0BD445C}" presName="rootText" presStyleLbl="node1" presStyleIdx="1" presStyleCnt="2" custLinFactNeighborX="9072" custLinFactNeighborY="-307"/>
      <dgm:spPr/>
      <dgm:t>
        <a:bodyPr/>
        <a:lstStyle/>
        <a:p>
          <a:endParaRPr lang="en-US"/>
        </a:p>
      </dgm:t>
    </dgm:pt>
    <dgm:pt modelId="{E9DA8743-EEE4-48A4-A290-487DD9507ED1}" type="pres">
      <dgm:prSet presAssocID="{17EBBFAC-0FFF-41BC-B0D5-EE63F0BD445C}" presName="rootConnector" presStyleLbl="node1" presStyleIdx="1" presStyleCnt="2"/>
      <dgm:spPr/>
      <dgm:t>
        <a:bodyPr/>
        <a:lstStyle/>
        <a:p>
          <a:endParaRPr lang="en-US"/>
        </a:p>
      </dgm:t>
    </dgm:pt>
    <dgm:pt modelId="{C8365D85-B208-4E27-BE32-783EAB7F02A1}" type="pres">
      <dgm:prSet presAssocID="{17EBBFAC-0FFF-41BC-B0D5-EE63F0BD445C}" presName="childShape" presStyleCnt="0"/>
      <dgm:spPr/>
      <dgm:t>
        <a:bodyPr/>
        <a:lstStyle/>
        <a:p>
          <a:endParaRPr lang="en-US"/>
        </a:p>
      </dgm:t>
    </dgm:pt>
    <dgm:pt modelId="{43955957-2F19-4608-8DCD-754513439C55}" type="pres">
      <dgm:prSet presAssocID="{ABCCA320-31C1-447A-B2AF-0EF892915085}" presName="Name13" presStyleLbl="parChTrans1D2" presStyleIdx="2" presStyleCnt="6"/>
      <dgm:spPr/>
      <dgm:t>
        <a:bodyPr/>
        <a:lstStyle/>
        <a:p>
          <a:endParaRPr lang="en-US"/>
        </a:p>
      </dgm:t>
    </dgm:pt>
    <dgm:pt modelId="{97B054DA-B05B-4A71-A738-DC6D033E6226}" type="pres">
      <dgm:prSet presAssocID="{3F9BBF28-5296-4EB4-AA60-BA08ACFD513F}" presName="childText" presStyleLbl="bgAcc1" presStyleIdx="2" presStyleCnt="6" custScaleY="71943" custLinFactNeighborX="40489" custLinFactNeighborY="-36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FDAD14-59BF-4ABD-97A2-BFB614CACFBE}" type="pres">
      <dgm:prSet presAssocID="{3C93AFED-D489-457B-BC8E-604E9FC72659}" presName="Name13" presStyleLbl="parChTrans1D2" presStyleIdx="3" presStyleCnt="6"/>
      <dgm:spPr/>
      <dgm:t>
        <a:bodyPr/>
        <a:lstStyle/>
        <a:p>
          <a:endParaRPr lang="en-US"/>
        </a:p>
      </dgm:t>
    </dgm:pt>
    <dgm:pt modelId="{88A7B878-DE04-41DB-9C0F-C68D3705CC64}" type="pres">
      <dgm:prSet presAssocID="{0F79C8E4-7155-4E55-A7FB-932336452964}" presName="childText" presStyleLbl="bgAcc1" presStyleIdx="3" presStyleCnt="6" custLinFactNeighborX="40489" custLinFactNeighborY="9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0C94F-3BEB-48BA-991C-2920ACFFD89E}" type="pres">
      <dgm:prSet presAssocID="{17EFCE69-B4BA-4196-8200-019F20496458}" presName="Name13" presStyleLbl="parChTrans1D2" presStyleIdx="4" presStyleCnt="6"/>
      <dgm:spPr/>
      <dgm:t>
        <a:bodyPr/>
        <a:lstStyle/>
        <a:p>
          <a:endParaRPr lang="en-US"/>
        </a:p>
      </dgm:t>
    </dgm:pt>
    <dgm:pt modelId="{24C19EED-EC78-47E1-ACF9-B7D3E6E80582}" type="pres">
      <dgm:prSet presAssocID="{75FF5180-2FAE-4B08-9982-A4DCA81C65FE}" presName="childText" presStyleLbl="bgAcc1" presStyleIdx="4" presStyleCnt="6" custScaleX="110327" custScaleY="131591" custLinFactNeighborX="40489" custLinFactNeighborY="-2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26F180-5F2D-4312-B3AB-D7D801EAA8ED}" type="pres">
      <dgm:prSet presAssocID="{0149B10A-0829-4E10-8B05-D50D85D43CB9}" presName="Name13" presStyleLbl="parChTrans1D2" presStyleIdx="5" presStyleCnt="6"/>
      <dgm:spPr/>
      <dgm:t>
        <a:bodyPr/>
        <a:lstStyle/>
        <a:p>
          <a:endParaRPr lang="en-US"/>
        </a:p>
      </dgm:t>
    </dgm:pt>
    <dgm:pt modelId="{A45A57DD-8535-413F-B387-8B73C059DC3F}" type="pres">
      <dgm:prSet presAssocID="{37784315-8AAC-4BD2-AB33-1160B3F860DF}" presName="childText" presStyleLbl="bgAcc1" presStyleIdx="5" presStyleCnt="6" custScaleX="100536" custScaleY="26078" custLinFactNeighborX="45194" custLinFactNeighborY="-77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FC30575-65F9-4494-9883-27E523C75348}" type="presOf" srcId="{F94C8B79-6BA9-4AF2-8F85-B7455C52D675}" destId="{DF6566AA-B9AE-4D62-A4E6-1681F7C98712}" srcOrd="0" destOrd="0" presId="urn:microsoft.com/office/officeart/2005/8/layout/hierarchy3"/>
    <dgm:cxn modelId="{D3B2422A-0794-4053-9A03-2873B67E9BF6}" type="presOf" srcId="{3F9BBF28-5296-4EB4-AA60-BA08ACFD513F}" destId="{97B054DA-B05B-4A71-A738-DC6D033E6226}" srcOrd="0" destOrd="0" presId="urn:microsoft.com/office/officeart/2005/8/layout/hierarchy3"/>
    <dgm:cxn modelId="{110BA9BC-0134-460A-9E9A-193F9A9B9277}" srcId="{C73D94E1-6B04-49F1-85C4-2A6994AF1DCF}" destId="{17EBBFAC-0FFF-41BC-B0D5-EE63F0BD445C}" srcOrd="1" destOrd="0" parTransId="{AE06E635-2F0E-47FB-8C1B-3C0666128469}" sibTransId="{3815198F-93C4-440E-8E1C-97167375C93B}"/>
    <dgm:cxn modelId="{519DDCBB-2E71-46D5-8CAA-9A3B13B48E38}" type="presOf" srcId="{55595F4B-0002-4862-B654-7768B96E7EE4}" destId="{1C9E4A87-657F-4B2E-8A6A-22236C8D45B0}" srcOrd="0" destOrd="0" presId="urn:microsoft.com/office/officeart/2005/8/layout/hierarchy3"/>
    <dgm:cxn modelId="{4E0D51C8-C50C-4A03-8E21-559BEA7E0D72}" type="presOf" srcId="{17EFCE69-B4BA-4196-8200-019F20496458}" destId="{AD00C94F-3BEB-48BA-991C-2920ACFFD89E}" srcOrd="0" destOrd="0" presId="urn:microsoft.com/office/officeart/2005/8/layout/hierarchy3"/>
    <dgm:cxn modelId="{489B6ADF-8EB8-43C3-8401-CA891254760A}" srcId="{17EBBFAC-0FFF-41BC-B0D5-EE63F0BD445C}" destId="{37784315-8AAC-4BD2-AB33-1160B3F860DF}" srcOrd="3" destOrd="0" parTransId="{0149B10A-0829-4E10-8B05-D50D85D43CB9}" sibTransId="{66850891-D973-4B4D-A5C7-FC3F6FF6E8E8}"/>
    <dgm:cxn modelId="{7ADCDB08-9FF9-4940-B210-FF2EB3CC9670}" srcId="{040B017C-AB33-4D0C-A4CB-46849A74EBFE}" destId="{BF8EEDAD-C450-4B92-BF3F-DBBE863DE28F}" srcOrd="1" destOrd="0" parTransId="{F94C8B79-6BA9-4AF2-8F85-B7455C52D675}" sibTransId="{1103AE35-B12D-4081-84E8-A7E678EFDAFF}"/>
    <dgm:cxn modelId="{BD4DC901-8BFF-4A05-B3F2-7D1E7A53E756}" srcId="{17EBBFAC-0FFF-41BC-B0D5-EE63F0BD445C}" destId="{0F79C8E4-7155-4E55-A7FB-932336452964}" srcOrd="1" destOrd="0" parTransId="{3C93AFED-D489-457B-BC8E-604E9FC72659}" sibTransId="{1C8D2179-93C8-4AC5-936C-61A66DA7D3EB}"/>
    <dgm:cxn modelId="{9BAABB54-B362-478E-8A5A-C0CA8B848283}" type="presOf" srcId="{3C93AFED-D489-457B-BC8E-604E9FC72659}" destId="{CBFDAD14-59BF-4ABD-97A2-BFB614CACFBE}" srcOrd="0" destOrd="0" presId="urn:microsoft.com/office/officeart/2005/8/layout/hierarchy3"/>
    <dgm:cxn modelId="{DF9FE37D-5FEF-42CE-BDC8-5478A968BE84}" type="presOf" srcId="{0149B10A-0829-4E10-8B05-D50D85D43CB9}" destId="{4026F180-5F2D-4312-B3AB-D7D801EAA8ED}" srcOrd="0" destOrd="0" presId="urn:microsoft.com/office/officeart/2005/8/layout/hierarchy3"/>
    <dgm:cxn modelId="{7E268570-738D-4548-8C3F-7F514D92906C}" type="presOf" srcId="{C73D94E1-6B04-49F1-85C4-2A6994AF1DCF}" destId="{D394D0F5-518C-44CF-A7C0-190E81C8110E}" srcOrd="0" destOrd="0" presId="urn:microsoft.com/office/officeart/2005/8/layout/hierarchy3"/>
    <dgm:cxn modelId="{9345BDFF-B599-48FA-9E42-12C7C43394A9}" srcId="{040B017C-AB33-4D0C-A4CB-46849A74EBFE}" destId="{A26501FC-E5B5-4F82-B919-0220E4140EA7}" srcOrd="0" destOrd="0" parTransId="{55595F4B-0002-4862-B654-7768B96E7EE4}" sibTransId="{7CD82F72-EE6E-455B-B214-29D2FD6D4A52}"/>
    <dgm:cxn modelId="{3BA62F06-73A6-4239-94D1-5F6AB55E61E4}" type="presOf" srcId="{17EBBFAC-0FFF-41BC-B0D5-EE63F0BD445C}" destId="{E9DA8743-EEE4-48A4-A290-487DD9507ED1}" srcOrd="1" destOrd="0" presId="urn:microsoft.com/office/officeart/2005/8/layout/hierarchy3"/>
    <dgm:cxn modelId="{ACC4C7BB-AAA9-4770-956F-3B5B2FCBBEEC}" type="presOf" srcId="{37784315-8AAC-4BD2-AB33-1160B3F860DF}" destId="{A45A57DD-8535-413F-B387-8B73C059DC3F}" srcOrd="0" destOrd="0" presId="urn:microsoft.com/office/officeart/2005/8/layout/hierarchy3"/>
    <dgm:cxn modelId="{5292464D-1BB7-44AE-8D7D-F21876A12A6B}" type="presOf" srcId="{BF8EEDAD-C450-4B92-BF3F-DBBE863DE28F}" destId="{0771754D-181A-4891-9AC7-9665333C461E}" srcOrd="0" destOrd="0" presId="urn:microsoft.com/office/officeart/2005/8/layout/hierarchy3"/>
    <dgm:cxn modelId="{EC83B5F2-2AE1-455F-A01B-10755353E8B5}" type="presOf" srcId="{ABCCA320-31C1-447A-B2AF-0EF892915085}" destId="{43955957-2F19-4608-8DCD-754513439C55}" srcOrd="0" destOrd="0" presId="urn:microsoft.com/office/officeart/2005/8/layout/hierarchy3"/>
    <dgm:cxn modelId="{920B8AD7-8953-48FF-A6E5-52E80DAD8450}" type="presOf" srcId="{040B017C-AB33-4D0C-A4CB-46849A74EBFE}" destId="{AE8E1793-17FA-4D0F-8E69-59FF01417D63}" srcOrd="1" destOrd="0" presId="urn:microsoft.com/office/officeart/2005/8/layout/hierarchy3"/>
    <dgm:cxn modelId="{DACD6D5A-B99B-474C-A3F6-EB9821BCB1FF}" type="presOf" srcId="{17EBBFAC-0FFF-41BC-B0D5-EE63F0BD445C}" destId="{75C061F8-7FC9-467B-8B18-55DE6FF4FC09}" srcOrd="0" destOrd="0" presId="urn:microsoft.com/office/officeart/2005/8/layout/hierarchy3"/>
    <dgm:cxn modelId="{A3317E02-6350-4E3E-A6F4-7554070E552A}" srcId="{17EBBFAC-0FFF-41BC-B0D5-EE63F0BD445C}" destId="{75FF5180-2FAE-4B08-9982-A4DCA81C65FE}" srcOrd="2" destOrd="0" parTransId="{17EFCE69-B4BA-4196-8200-019F20496458}" sibTransId="{F3249551-87CF-415B-9267-87B237BB4E2D}"/>
    <dgm:cxn modelId="{2C077AA2-9963-411D-907B-69D8F53B0EFD}" srcId="{17EBBFAC-0FFF-41BC-B0D5-EE63F0BD445C}" destId="{3F9BBF28-5296-4EB4-AA60-BA08ACFD513F}" srcOrd="0" destOrd="0" parTransId="{ABCCA320-31C1-447A-B2AF-0EF892915085}" sibTransId="{DADD1EB7-DC7D-4D00-9612-AA251F91DD84}"/>
    <dgm:cxn modelId="{222FC032-9F7C-4A4B-A622-652ED3D5F4CE}" type="presOf" srcId="{0F79C8E4-7155-4E55-A7FB-932336452964}" destId="{88A7B878-DE04-41DB-9C0F-C68D3705CC64}" srcOrd="0" destOrd="0" presId="urn:microsoft.com/office/officeart/2005/8/layout/hierarchy3"/>
    <dgm:cxn modelId="{0559EA3F-1B8A-445B-8833-E18F947BDD9C}" type="presOf" srcId="{040B017C-AB33-4D0C-A4CB-46849A74EBFE}" destId="{C494ED1B-5240-41ED-9A4F-8053677BDC75}" srcOrd="0" destOrd="0" presId="urn:microsoft.com/office/officeart/2005/8/layout/hierarchy3"/>
    <dgm:cxn modelId="{6BC039FE-D143-4CD5-9A76-28EAA6C3BD71}" type="presOf" srcId="{75FF5180-2FAE-4B08-9982-A4DCA81C65FE}" destId="{24C19EED-EC78-47E1-ACF9-B7D3E6E80582}" srcOrd="0" destOrd="0" presId="urn:microsoft.com/office/officeart/2005/8/layout/hierarchy3"/>
    <dgm:cxn modelId="{E795B2C0-2D62-487C-93A5-EE52E491EB25}" type="presOf" srcId="{A26501FC-E5B5-4F82-B919-0220E4140EA7}" destId="{E440EFF7-2BD0-458D-AF9C-8449C961BE0B}" srcOrd="0" destOrd="0" presId="urn:microsoft.com/office/officeart/2005/8/layout/hierarchy3"/>
    <dgm:cxn modelId="{58DCFE04-5430-46DD-AFB0-F33D1228A6C1}" srcId="{C73D94E1-6B04-49F1-85C4-2A6994AF1DCF}" destId="{040B017C-AB33-4D0C-A4CB-46849A74EBFE}" srcOrd="0" destOrd="0" parTransId="{5B0004C9-6CF2-4651-BC33-8D0B77337346}" sibTransId="{B6DB82E6-CC62-4325-9465-88B6D9063497}"/>
    <dgm:cxn modelId="{15C05032-5333-4098-8E92-566867ACA20F}" type="presParOf" srcId="{D394D0F5-518C-44CF-A7C0-190E81C8110E}" destId="{33ED06C2-9CCC-4E8A-A0C8-7E56884CDB13}" srcOrd="0" destOrd="0" presId="urn:microsoft.com/office/officeart/2005/8/layout/hierarchy3"/>
    <dgm:cxn modelId="{913FB4CD-E9E7-4956-8C33-57E11FAC3BD0}" type="presParOf" srcId="{33ED06C2-9CCC-4E8A-A0C8-7E56884CDB13}" destId="{272D3A23-CA08-42A7-9382-A6996ED7B00E}" srcOrd="0" destOrd="0" presId="urn:microsoft.com/office/officeart/2005/8/layout/hierarchy3"/>
    <dgm:cxn modelId="{EC6AC2C0-CCCA-4EB8-B184-FF13A252706C}" type="presParOf" srcId="{272D3A23-CA08-42A7-9382-A6996ED7B00E}" destId="{C494ED1B-5240-41ED-9A4F-8053677BDC75}" srcOrd="0" destOrd="0" presId="urn:microsoft.com/office/officeart/2005/8/layout/hierarchy3"/>
    <dgm:cxn modelId="{26CB8432-5EB9-4193-A173-8A7EB6E95FFF}" type="presParOf" srcId="{272D3A23-CA08-42A7-9382-A6996ED7B00E}" destId="{AE8E1793-17FA-4D0F-8E69-59FF01417D63}" srcOrd="1" destOrd="0" presId="urn:microsoft.com/office/officeart/2005/8/layout/hierarchy3"/>
    <dgm:cxn modelId="{27CCEA3F-26DE-48E7-95B5-A445A8D4A3A1}" type="presParOf" srcId="{33ED06C2-9CCC-4E8A-A0C8-7E56884CDB13}" destId="{B5296D81-BAF5-40CF-A6FF-C3CADE4A2EE4}" srcOrd="1" destOrd="0" presId="urn:microsoft.com/office/officeart/2005/8/layout/hierarchy3"/>
    <dgm:cxn modelId="{ED0AB6A6-B217-474D-ADCE-77C3D5E2A348}" type="presParOf" srcId="{B5296D81-BAF5-40CF-A6FF-C3CADE4A2EE4}" destId="{1C9E4A87-657F-4B2E-8A6A-22236C8D45B0}" srcOrd="0" destOrd="0" presId="urn:microsoft.com/office/officeart/2005/8/layout/hierarchy3"/>
    <dgm:cxn modelId="{FB2B6DED-4799-4651-807B-BDA96374A757}" type="presParOf" srcId="{B5296D81-BAF5-40CF-A6FF-C3CADE4A2EE4}" destId="{E440EFF7-2BD0-458D-AF9C-8449C961BE0B}" srcOrd="1" destOrd="0" presId="urn:microsoft.com/office/officeart/2005/8/layout/hierarchy3"/>
    <dgm:cxn modelId="{CA4370F6-D927-4CEF-938B-ED8AB8F6A32F}" type="presParOf" srcId="{B5296D81-BAF5-40CF-A6FF-C3CADE4A2EE4}" destId="{DF6566AA-B9AE-4D62-A4E6-1681F7C98712}" srcOrd="2" destOrd="0" presId="urn:microsoft.com/office/officeart/2005/8/layout/hierarchy3"/>
    <dgm:cxn modelId="{17D708FA-943E-4424-8134-85E27E1D5D6A}" type="presParOf" srcId="{B5296D81-BAF5-40CF-A6FF-C3CADE4A2EE4}" destId="{0771754D-181A-4891-9AC7-9665333C461E}" srcOrd="3" destOrd="0" presId="urn:microsoft.com/office/officeart/2005/8/layout/hierarchy3"/>
    <dgm:cxn modelId="{349ED4A2-869C-4BD6-B3D0-7EA1A7C3DE99}" type="presParOf" srcId="{D394D0F5-518C-44CF-A7C0-190E81C8110E}" destId="{E1E37815-4DF6-45F2-AA36-2357B4ABA479}" srcOrd="1" destOrd="0" presId="urn:microsoft.com/office/officeart/2005/8/layout/hierarchy3"/>
    <dgm:cxn modelId="{3F266852-F278-4D73-B2B1-CA737B8B51F5}" type="presParOf" srcId="{E1E37815-4DF6-45F2-AA36-2357B4ABA479}" destId="{8C40EDBD-2147-462C-8FA9-B082E94E295D}" srcOrd="0" destOrd="0" presId="urn:microsoft.com/office/officeart/2005/8/layout/hierarchy3"/>
    <dgm:cxn modelId="{A999F4E1-455A-4A01-B185-94F0685C86EC}" type="presParOf" srcId="{8C40EDBD-2147-462C-8FA9-B082E94E295D}" destId="{75C061F8-7FC9-467B-8B18-55DE6FF4FC09}" srcOrd="0" destOrd="0" presId="urn:microsoft.com/office/officeart/2005/8/layout/hierarchy3"/>
    <dgm:cxn modelId="{526FDF1A-C929-4EFB-8830-B43DB802E117}" type="presParOf" srcId="{8C40EDBD-2147-462C-8FA9-B082E94E295D}" destId="{E9DA8743-EEE4-48A4-A290-487DD9507ED1}" srcOrd="1" destOrd="0" presId="urn:microsoft.com/office/officeart/2005/8/layout/hierarchy3"/>
    <dgm:cxn modelId="{1125C69F-EE97-4CED-B936-E2EA42B22E8C}" type="presParOf" srcId="{E1E37815-4DF6-45F2-AA36-2357B4ABA479}" destId="{C8365D85-B208-4E27-BE32-783EAB7F02A1}" srcOrd="1" destOrd="0" presId="urn:microsoft.com/office/officeart/2005/8/layout/hierarchy3"/>
    <dgm:cxn modelId="{D1E2240F-2EA8-411D-AF72-B8A00551CA50}" type="presParOf" srcId="{C8365D85-B208-4E27-BE32-783EAB7F02A1}" destId="{43955957-2F19-4608-8DCD-754513439C55}" srcOrd="0" destOrd="0" presId="urn:microsoft.com/office/officeart/2005/8/layout/hierarchy3"/>
    <dgm:cxn modelId="{0A84970C-5ACA-4DDB-B370-DF21467D2004}" type="presParOf" srcId="{C8365D85-B208-4E27-BE32-783EAB7F02A1}" destId="{97B054DA-B05B-4A71-A738-DC6D033E6226}" srcOrd="1" destOrd="0" presId="urn:microsoft.com/office/officeart/2005/8/layout/hierarchy3"/>
    <dgm:cxn modelId="{28D430E0-B972-4BF7-9825-CF2738892821}" type="presParOf" srcId="{C8365D85-B208-4E27-BE32-783EAB7F02A1}" destId="{CBFDAD14-59BF-4ABD-97A2-BFB614CACFBE}" srcOrd="2" destOrd="0" presId="urn:microsoft.com/office/officeart/2005/8/layout/hierarchy3"/>
    <dgm:cxn modelId="{6B31A300-A634-4E3B-8631-10A41C9C8AEB}" type="presParOf" srcId="{C8365D85-B208-4E27-BE32-783EAB7F02A1}" destId="{88A7B878-DE04-41DB-9C0F-C68D3705CC64}" srcOrd="3" destOrd="0" presId="urn:microsoft.com/office/officeart/2005/8/layout/hierarchy3"/>
    <dgm:cxn modelId="{6E4D87D2-2B39-4FBE-9CE9-54DC71CB45A5}" type="presParOf" srcId="{C8365D85-B208-4E27-BE32-783EAB7F02A1}" destId="{AD00C94F-3BEB-48BA-991C-2920ACFFD89E}" srcOrd="4" destOrd="0" presId="urn:microsoft.com/office/officeart/2005/8/layout/hierarchy3"/>
    <dgm:cxn modelId="{6E563442-28C2-4A98-8D43-270E51D765E4}" type="presParOf" srcId="{C8365D85-B208-4E27-BE32-783EAB7F02A1}" destId="{24C19EED-EC78-47E1-ACF9-B7D3E6E80582}" srcOrd="5" destOrd="0" presId="urn:microsoft.com/office/officeart/2005/8/layout/hierarchy3"/>
    <dgm:cxn modelId="{07A0B1BD-8017-41CF-AC39-F979F1D07BD7}" type="presParOf" srcId="{C8365D85-B208-4E27-BE32-783EAB7F02A1}" destId="{4026F180-5F2D-4312-B3AB-D7D801EAA8ED}" srcOrd="6" destOrd="0" presId="urn:microsoft.com/office/officeart/2005/8/layout/hierarchy3"/>
    <dgm:cxn modelId="{7938244A-76B5-4D90-8E0B-754C1B911C3C}" type="presParOf" srcId="{C8365D85-B208-4E27-BE32-783EAB7F02A1}" destId="{A45A57DD-8535-413F-B387-8B73C059DC3F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6CDCA6C-8407-42A4-A5CC-BC7D015571BF}">
      <dsp:nvSpPr>
        <dsp:cNvPr id="0" name=""/>
        <dsp:cNvSpPr/>
      </dsp:nvSpPr>
      <dsp:spPr>
        <a:xfrm>
          <a:off x="3187072" y="1621543"/>
          <a:ext cx="2393682" cy="2548129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Arial Rounded MT Bold" pitchFamily="34" charset="0"/>
            </a:rPr>
            <a:t>DISCHARGE PROCESS</a:t>
          </a:r>
          <a:endParaRPr lang="en-US" sz="2000" b="1" kern="1200" dirty="0">
            <a:latin typeface="Arial Rounded MT Bold" pitchFamily="34" charset="0"/>
          </a:endParaRPr>
        </a:p>
      </dsp:txBody>
      <dsp:txXfrm>
        <a:off x="3187072" y="1621543"/>
        <a:ext cx="2393682" cy="2548129"/>
      </dsp:txXfrm>
    </dsp:sp>
    <dsp:sp modelId="{304952D2-E20E-4BFE-8E56-CA985DD85B4C}">
      <dsp:nvSpPr>
        <dsp:cNvPr id="0" name=""/>
        <dsp:cNvSpPr/>
      </dsp:nvSpPr>
      <dsp:spPr>
        <a:xfrm>
          <a:off x="3431416" y="-136214"/>
          <a:ext cx="1904993" cy="1879745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+mj-lt"/>
            </a:rPr>
            <a:t>Patient satisfaction </a:t>
          </a:r>
          <a:endParaRPr lang="en-US" sz="1800" b="1" kern="1200" dirty="0">
            <a:latin typeface="+mj-lt"/>
          </a:endParaRPr>
        </a:p>
      </dsp:txBody>
      <dsp:txXfrm>
        <a:off x="3431416" y="-136214"/>
        <a:ext cx="1904993" cy="1879745"/>
      </dsp:txXfrm>
    </dsp:sp>
    <dsp:sp modelId="{84061D89-5C2F-4523-905B-C4B17B583B63}">
      <dsp:nvSpPr>
        <dsp:cNvPr id="0" name=""/>
        <dsp:cNvSpPr/>
      </dsp:nvSpPr>
      <dsp:spPr>
        <a:xfrm>
          <a:off x="5257200" y="923300"/>
          <a:ext cx="1876789" cy="1852665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+mj-lt"/>
            </a:rPr>
            <a:t>Bed availability</a:t>
          </a:r>
          <a:endParaRPr lang="en-US" sz="1800" b="1" kern="1200" dirty="0">
            <a:latin typeface="+mj-lt"/>
          </a:endParaRPr>
        </a:p>
      </dsp:txBody>
      <dsp:txXfrm>
        <a:off x="5257200" y="923300"/>
        <a:ext cx="1876789" cy="1852665"/>
      </dsp:txXfrm>
    </dsp:sp>
    <dsp:sp modelId="{D034A1FB-BC93-468F-A2C1-FDB81C2C65A9}">
      <dsp:nvSpPr>
        <dsp:cNvPr id="0" name=""/>
        <dsp:cNvSpPr/>
      </dsp:nvSpPr>
      <dsp:spPr>
        <a:xfrm>
          <a:off x="5209987" y="3001598"/>
          <a:ext cx="1971215" cy="1879970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+mj-lt"/>
            </a:rPr>
            <a:t>Cost</a:t>
          </a:r>
          <a:endParaRPr lang="en-US" sz="1800" b="1" kern="1200" dirty="0">
            <a:latin typeface="+mj-lt"/>
          </a:endParaRPr>
        </a:p>
      </dsp:txBody>
      <dsp:txXfrm>
        <a:off x="5209987" y="3001598"/>
        <a:ext cx="1971215" cy="1879970"/>
      </dsp:txXfrm>
    </dsp:sp>
    <dsp:sp modelId="{C25A15AB-AC9D-4A51-8D86-338EB9ECEDBB}">
      <dsp:nvSpPr>
        <dsp:cNvPr id="0" name=""/>
        <dsp:cNvSpPr/>
      </dsp:nvSpPr>
      <dsp:spPr>
        <a:xfrm>
          <a:off x="3410600" y="4047701"/>
          <a:ext cx="1946625" cy="1879713"/>
        </a:xfrm>
        <a:prstGeom prst="ellipse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+mj-lt"/>
            </a:rPr>
            <a:t>Optimal Manpower Utilization</a:t>
          </a:r>
          <a:endParaRPr lang="en-US" sz="1800" b="1" kern="1200" dirty="0">
            <a:latin typeface="+mj-lt"/>
          </a:endParaRPr>
        </a:p>
      </dsp:txBody>
      <dsp:txXfrm>
        <a:off x="3410600" y="4047701"/>
        <a:ext cx="1946625" cy="1879713"/>
      </dsp:txXfrm>
    </dsp:sp>
    <dsp:sp modelId="{3F75A33B-5E48-409D-9553-92714C0B5485}">
      <dsp:nvSpPr>
        <dsp:cNvPr id="0" name=""/>
        <dsp:cNvSpPr/>
      </dsp:nvSpPr>
      <dsp:spPr>
        <a:xfrm>
          <a:off x="1581797" y="3001308"/>
          <a:ext cx="1980868" cy="1880548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+mj-lt"/>
            </a:rPr>
            <a:t>Critical care units</a:t>
          </a:r>
          <a:endParaRPr lang="en-US" sz="1800" b="1" kern="1200" dirty="0">
            <a:latin typeface="+mj-lt"/>
          </a:endParaRPr>
        </a:p>
      </dsp:txBody>
      <dsp:txXfrm>
        <a:off x="1581797" y="3001308"/>
        <a:ext cx="1980868" cy="1880548"/>
      </dsp:txXfrm>
    </dsp:sp>
    <dsp:sp modelId="{38EC3BA1-90A2-4BD3-8888-5F158C0432ED}">
      <dsp:nvSpPr>
        <dsp:cNvPr id="0" name=""/>
        <dsp:cNvSpPr/>
      </dsp:nvSpPr>
      <dsp:spPr>
        <a:xfrm>
          <a:off x="1602612" y="895706"/>
          <a:ext cx="1939237" cy="1907852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+mj-lt"/>
            </a:rPr>
            <a:t>Pre-operative services  experiences back-ups in the PAC</a:t>
          </a:r>
          <a:endParaRPr lang="en-US" sz="1800" b="1" kern="1200" dirty="0">
            <a:latin typeface="+mj-lt"/>
          </a:endParaRPr>
        </a:p>
      </dsp:txBody>
      <dsp:txXfrm>
        <a:off x="1602612" y="895706"/>
        <a:ext cx="1939237" cy="190785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DDB7D8-07B1-485D-8B4A-18DE65E18D05}">
      <dsp:nvSpPr>
        <dsp:cNvPr id="0" name=""/>
        <dsp:cNvSpPr/>
      </dsp:nvSpPr>
      <dsp:spPr>
        <a:xfrm>
          <a:off x="1034463" y="5123"/>
          <a:ext cx="6617872" cy="6801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u="sng" kern="1200" spc="0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 Study</a:t>
          </a:r>
          <a:r>
            <a:rPr lang="en-US" sz="2000" b="1" i="1" u="none" kern="1200" spc="0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  </a:t>
          </a:r>
          <a:r>
            <a:rPr lang="en-US" sz="2000" b="1" kern="1200" spc="0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the Discharge process at RGCI &amp; RC.</a:t>
          </a:r>
          <a:endParaRPr lang="en-US" sz="2000" b="1" kern="1200" spc="0" dirty="0">
            <a:solidFill>
              <a:srgbClr val="00206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1034463" y="5123"/>
        <a:ext cx="6617872" cy="680112"/>
      </dsp:txXfrm>
    </dsp:sp>
    <dsp:sp modelId="{B70CF47F-CDBB-43CE-B577-9DD406E79A96}">
      <dsp:nvSpPr>
        <dsp:cNvPr id="0" name=""/>
        <dsp:cNvSpPr/>
      </dsp:nvSpPr>
      <dsp:spPr>
        <a:xfrm rot="5400000">
          <a:off x="4215878" y="702238"/>
          <a:ext cx="255042" cy="30605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b="1" kern="1200" spc="0">
            <a:solidFill>
              <a:srgbClr val="00206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 rot="5400000">
        <a:off x="4215878" y="702238"/>
        <a:ext cx="255042" cy="306050"/>
      </dsp:txXfrm>
    </dsp:sp>
    <dsp:sp modelId="{E0872E48-EFA9-4982-8D0B-EBA53FEC4200}">
      <dsp:nvSpPr>
        <dsp:cNvPr id="0" name=""/>
        <dsp:cNvSpPr/>
      </dsp:nvSpPr>
      <dsp:spPr>
        <a:xfrm>
          <a:off x="1034463" y="1025291"/>
          <a:ext cx="6617872" cy="6801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u="sng" kern="1200" spc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 Measure  </a:t>
          </a:r>
          <a:r>
            <a:rPr lang="en-US" sz="2000" b="1" kern="1200" spc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the steps involved at various stages of Discharge Process. </a:t>
          </a:r>
          <a:endParaRPr lang="en-US" sz="2000" b="1" kern="1200" spc="0" dirty="0" smtClean="0">
            <a:solidFill>
              <a:srgbClr val="00206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1034463" y="1025291"/>
        <a:ext cx="6617872" cy="680112"/>
      </dsp:txXfrm>
    </dsp:sp>
    <dsp:sp modelId="{39526A95-B56D-427B-868B-6333DDE3FF92}">
      <dsp:nvSpPr>
        <dsp:cNvPr id="0" name=""/>
        <dsp:cNvSpPr/>
      </dsp:nvSpPr>
      <dsp:spPr>
        <a:xfrm rot="5400000">
          <a:off x="4215878" y="1722406"/>
          <a:ext cx="255042" cy="30605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b="1" kern="1200" spc="0">
            <a:solidFill>
              <a:srgbClr val="00206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 rot="5400000">
        <a:off x="4215878" y="1722406"/>
        <a:ext cx="255042" cy="306050"/>
      </dsp:txXfrm>
    </dsp:sp>
    <dsp:sp modelId="{5272E30C-7E45-4E8F-929C-D4D15D4814ED}">
      <dsp:nvSpPr>
        <dsp:cNvPr id="0" name=""/>
        <dsp:cNvSpPr/>
      </dsp:nvSpPr>
      <dsp:spPr>
        <a:xfrm>
          <a:off x="1034463" y="2045459"/>
          <a:ext cx="6617872" cy="6801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pc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  </a:t>
          </a:r>
          <a:r>
            <a:rPr lang="en-US" sz="2000" b="1" i="1" u="sng" kern="1200" spc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Analyze </a:t>
          </a:r>
          <a:r>
            <a:rPr lang="en-US" sz="2000" b="1" kern="1200" spc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 the steps involved in Discharge Process and compare them with expected time-lines.</a:t>
          </a:r>
          <a:endParaRPr lang="en-US" sz="2000" b="1" kern="1200" spc="0" dirty="0">
            <a:solidFill>
              <a:srgbClr val="00206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1034463" y="2045459"/>
        <a:ext cx="6617872" cy="680112"/>
      </dsp:txXfrm>
    </dsp:sp>
    <dsp:sp modelId="{A657D184-4A9B-46AD-9650-D25424AD435B}">
      <dsp:nvSpPr>
        <dsp:cNvPr id="0" name=""/>
        <dsp:cNvSpPr/>
      </dsp:nvSpPr>
      <dsp:spPr>
        <a:xfrm rot="5400000">
          <a:off x="4215878" y="2742574"/>
          <a:ext cx="255042" cy="30605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b="1" kern="1200" spc="0">
            <a:solidFill>
              <a:srgbClr val="00206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 rot="5400000">
        <a:off x="4215878" y="2742574"/>
        <a:ext cx="255042" cy="306050"/>
      </dsp:txXfrm>
    </dsp:sp>
    <dsp:sp modelId="{D895ACD8-90B8-44CE-A7EC-B17860883639}">
      <dsp:nvSpPr>
        <dsp:cNvPr id="0" name=""/>
        <dsp:cNvSpPr/>
      </dsp:nvSpPr>
      <dsp:spPr>
        <a:xfrm>
          <a:off x="1034463" y="3065628"/>
          <a:ext cx="6617872" cy="6801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u="sng" kern="1200" spc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Carry out Root Cause Analysis(RCA) </a:t>
          </a:r>
          <a:r>
            <a:rPr lang="en-US" sz="2000" b="1" kern="1200" spc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for significant reasons of delay </a:t>
          </a:r>
          <a:endParaRPr lang="en-US" sz="2000" b="1" kern="1200" spc="0" dirty="0">
            <a:solidFill>
              <a:srgbClr val="00206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1034463" y="3065628"/>
        <a:ext cx="6617872" cy="680112"/>
      </dsp:txXfrm>
    </dsp:sp>
    <dsp:sp modelId="{86DCB20C-7D9D-4EA6-85B6-129364EA8636}">
      <dsp:nvSpPr>
        <dsp:cNvPr id="0" name=""/>
        <dsp:cNvSpPr/>
      </dsp:nvSpPr>
      <dsp:spPr>
        <a:xfrm rot="5400000">
          <a:off x="4215878" y="3762743"/>
          <a:ext cx="255042" cy="30605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b="1" kern="1200" spc="0">
            <a:solidFill>
              <a:srgbClr val="00206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 rot="5400000">
        <a:off x="4215878" y="3762743"/>
        <a:ext cx="255042" cy="306050"/>
      </dsp:txXfrm>
    </dsp:sp>
    <dsp:sp modelId="{6E38040E-4176-48E2-AE57-79747E3D7F0B}">
      <dsp:nvSpPr>
        <dsp:cNvPr id="0" name=""/>
        <dsp:cNvSpPr/>
      </dsp:nvSpPr>
      <dsp:spPr>
        <a:xfrm>
          <a:off x="1091334" y="4085796"/>
          <a:ext cx="6504130" cy="6801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u="sng" kern="1200" spc="0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Give recommendations  </a:t>
          </a:r>
          <a:r>
            <a:rPr lang="en-US" sz="2000" b="1" kern="1200" spc="0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for re-engineering the Discharge Process to minimize delays.</a:t>
          </a:r>
          <a:endParaRPr lang="en-US" sz="2000" b="1" kern="1200" spc="0" dirty="0">
            <a:solidFill>
              <a:srgbClr val="00206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1091334" y="4085796"/>
        <a:ext cx="6504130" cy="680112"/>
      </dsp:txXfrm>
    </dsp:sp>
    <dsp:sp modelId="{4E37F419-0E90-4F52-8036-F9ED1F69216A}">
      <dsp:nvSpPr>
        <dsp:cNvPr id="0" name=""/>
        <dsp:cNvSpPr/>
      </dsp:nvSpPr>
      <dsp:spPr>
        <a:xfrm rot="5400000">
          <a:off x="4215878" y="4782911"/>
          <a:ext cx="255042" cy="30605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b="1" kern="1200" spc="0">
            <a:solidFill>
              <a:srgbClr val="00206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 rot="5400000">
        <a:off x="4215878" y="4782911"/>
        <a:ext cx="255042" cy="306050"/>
      </dsp:txXfrm>
    </dsp:sp>
    <dsp:sp modelId="{46A86F87-91FE-4A34-9559-2883E60BF96B}">
      <dsp:nvSpPr>
        <dsp:cNvPr id="0" name=""/>
        <dsp:cNvSpPr/>
      </dsp:nvSpPr>
      <dsp:spPr>
        <a:xfrm>
          <a:off x="1142995" y="5105964"/>
          <a:ext cx="6400808" cy="6801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u="sng" kern="1200" dirty="0" smtClean="0">
              <a:solidFill>
                <a:schemeClr val="accent1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To </a:t>
          </a:r>
          <a:r>
            <a:rPr lang="en-US" sz="2000" b="1" i="1" u="sng" kern="1200" dirty="0" smtClean="0">
              <a:solidFill>
                <a:schemeClr val="accent1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compare Case Vs Control phase </a:t>
          </a:r>
          <a:r>
            <a:rPr lang="en-US" sz="2000" b="1" u="sng" kern="1200" dirty="0" smtClean="0">
              <a:solidFill>
                <a:schemeClr val="accent1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for the same to see the effectiveness of actions taken for improvement</a:t>
          </a:r>
          <a:endParaRPr lang="en-US" sz="2000" b="1" u="sng" kern="1200" dirty="0">
            <a:solidFill>
              <a:schemeClr val="accent1">
                <a:lumMod val="50000"/>
              </a:schemeClr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1142995" y="5105964"/>
        <a:ext cx="6400808" cy="68011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402481D-5E9C-4B54-87FF-AB9685562BA0}">
      <dsp:nvSpPr>
        <dsp:cNvPr id="0" name=""/>
        <dsp:cNvSpPr/>
      </dsp:nvSpPr>
      <dsp:spPr>
        <a:xfrm>
          <a:off x="0" y="0"/>
          <a:ext cx="6688836" cy="101498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i="1" u="sng" kern="1200" dirty="0" smtClean="0">
              <a:latin typeface="+mj-lt"/>
            </a:rPr>
            <a:t>Study</a:t>
          </a:r>
          <a:r>
            <a:rPr lang="en-US" sz="2400" kern="1200" dirty="0" smtClean="0">
              <a:latin typeface="+mj-lt"/>
            </a:rPr>
            <a:t> of the discharge process in the I.P. Department at RGCI &amp; RC.</a:t>
          </a:r>
          <a:endParaRPr lang="en-US" sz="2400" kern="1200" dirty="0">
            <a:latin typeface="+mj-lt"/>
          </a:endParaRPr>
        </a:p>
      </dsp:txBody>
      <dsp:txXfrm>
        <a:off x="0" y="0"/>
        <a:ext cx="5534291" cy="1014984"/>
      </dsp:txXfrm>
    </dsp:sp>
    <dsp:sp modelId="{439DBD4B-52A3-4C88-9853-7FB326BAD438}">
      <dsp:nvSpPr>
        <dsp:cNvPr id="0" name=""/>
        <dsp:cNvSpPr/>
      </dsp:nvSpPr>
      <dsp:spPr>
        <a:xfrm>
          <a:off x="499490" y="1155954"/>
          <a:ext cx="6688836" cy="101498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i="1" u="sng" kern="1200" dirty="0" smtClean="0">
              <a:latin typeface="+mj-lt"/>
            </a:rPr>
            <a:t>Survey</a:t>
          </a:r>
          <a:r>
            <a:rPr lang="en-US" sz="2400" kern="1200" dirty="0" smtClean="0">
              <a:latin typeface="+mj-lt"/>
            </a:rPr>
            <a:t> to study the steps in patient’s discharge</a:t>
          </a:r>
          <a:endParaRPr lang="en-US" sz="2400" kern="1200" dirty="0">
            <a:latin typeface="+mj-lt"/>
          </a:endParaRPr>
        </a:p>
      </dsp:txBody>
      <dsp:txXfrm>
        <a:off x="499490" y="1155954"/>
        <a:ext cx="5529605" cy="1014984"/>
      </dsp:txXfrm>
    </dsp:sp>
    <dsp:sp modelId="{18115318-0C6A-49A0-AC9B-DDAD2C33F452}">
      <dsp:nvSpPr>
        <dsp:cNvPr id="0" name=""/>
        <dsp:cNvSpPr/>
      </dsp:nvSpPr>
      <dsp:spPr>
        <a:xfrm>
          <a:off x="998981" y="2311907"/>
          <a:ext cx="6688836" cy="101498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i="1" u="sng" kern="1200" dirty="0" smtClean="0">
              <a:latin typeface="+mj-lt"/>
            </a:rPr>
            <a:t>Compilation</a:t>
          </a:r>
          <a:r>
            <a:rPr lang="en-US" sz="2400" kern="1200" dirty="0" smtClean="0">
              <a:latin typeface="+mj-lt"/>
            </a:rPr>
            <a:t> of the data and data analysis.</a:t>
          </a:r>
          <a:endParaRPr lang="en-US" sz="2400" kern="1200" dirty="0">
            <a:latin typeface="+mj-lt"/>
          </a:endParaRPr>
        </a:p>
      </dsp:txBody>
      <dsp:txXfrm>
        <a:off x="998981" y="2311907"/>
        <a:ext cx="5529605" cy="1014984"/>
      </dsp:txXfrm>
    </dsp:sp>
    <dsp:sp modelId="{CA7F97B2-E432-4E8B-B0DB-1172D2DA1449}">
      <dsp:nvSpPr>
        <dsp:cNvPr id="0" name=""/>
        <dsp:cNvSpPr/>
      </dsp:nvSpPr>
      <dsp:spPr>
        <a:xfrm>
          <a:off x="1498472" y="3467861"/>
          <a:ext cx="6688836" cy="101498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i="1" u="sng" kern="1200" dirty="0" smtClean="0">
              <a:latin typeface="+mj-lt"/>
            </a:rPr>
            <a:t>Finding the bottlenecks </a:t>
          </a:r>
          <a:r>
            <a:rPr lang="en-US" sz="2400" kern="1200" dirty="0" smtClean="0">
              <a:latin typeface="+mj-lt"/>
            </a:rPr>
            <a:t>in Discharge Process</a:t>
          </a:r>
          <a:endParaRPr lang="en-US" sz="2400" kern="1200" dirty="0">
            <a:latin typeface="+mj-lt"/>
          </a:endParaRPr>
        </a:p>
      </dsp:txBody>
      <dsp:txXfrm>
        <a:off x="1498472" y="3467861"/>
        <a:ext cx="5529605" cy="1014984"/>
      </dsp:txXfrm>
    </dsp:sp>
    <dsp:sp modelId="{C04B53E7-2772-4F5E-8FDE-5846A74AC722}">
      <dsp:nvSpPr>
        <dsp:cNvPr id="0" name=""/>
        <dsp:cNvSpPr/>
      </dsp:nvSpPr>
      <dsp:spPr>
        <a:xfrm>
          <a:off x="1997963" y="4623815"/>
          <a:ext cx="6688836" cy="101498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i="1" u="sng" kern="1200" dirty="0" smtClean="0">
              <a:latin typeface="+mj-lt"/>
            </a:rPr>
            <a:t>Proposing </a:t>
          </a:r>
          <a:r>
            <a:rPr lang="en-US" sz="2400" kern="1200" dirty="0" smtClean="0">
              <a:latin typeface="+mj-lt"/>
            </a:rPr>
            <a:t>suitable recommendations.</a:t>
          </a:r>
          <a:endParaRPr lang="en-US" sz="2400" kern="1200" dirty="0">
            <a:latin typeface="+mj-lt"/>
          </a:endParaRPr>
        </a:p>
      </dsp:txBody>
      <dsp:txXfrm>
        <a:off x="1997963" y="4623815"/>
        <a:ext cx="5529605" cy="1014984"/>
      </dsp:txXfrm>
    </dsp:sp>
    <dsp:sp modelId="{684C7E2F-B70B-4020-B452-204BC583CAB7}">
      <dsp:nvSpPr>
        <dsp:cNvPr id="0" name=""/>
        <dsp:cNvSpPr/>
      </dsp:nvSpPr>
      <dsp:spPr>
        <a:xfrm>
          <a:off x="6029096" y="741502"/>
          <a:ext cx="659739" cy="65973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>
            <a:latin typeface="+mj-lt"/>
          </a:endParaRPr>
        </a:p>
      </dsp:txBody>
      <dsp:txXfrm>
        <a:off x="6029096" y="741502"/>
        <a:ext cx="659739" cy="659739"/>
      </dsp:txXfrm>
    </dsp:sp>
    <dsp:sp modelId="{05620D96-BC02-4803-AD51-E2EC5BBE7F40}">
      <dsp:nvSpPr>
        <dsp:cNvPr id="0" name=""/>
        <dsp:cNvSpPr/>
      </dsp:nvSpPr>
      <dsp:spPr>
        <a:xfrm>
          <a:off x="6528587" y="1897456"/>
          <a:ext cx="659739" cy="65973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>
            <a:latin typeface="+mj-lt"/>
          </a:endParaRPr>
        </a:p>
      </dsp:txBody>
      <dsp:txXfrm>
        <a:off x="6528587" y="1897456"/>
        <a:ext cx="659739" cy="659739"/>
      </dsp:txXfrm>
    </dsp:sp>
    <dsp:sp modelId="{70DA0C7B-A864-46A8-9F17-C0DC32FD8A2B}">
      <dsp:nvSpPr>
        <dsp:cNvPr id="0" name=""/>
        <dsp:cNvSpPr/>
      </dsp:nvSpPr>
      <dsp:spPr>
        <a:xfrm>
          <a:off x="7028078" y="3036493"/>
          <a:ext cx="659739" cy="65973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>
            <a:latin typeface="+mj-lt"/>
          </a:endParaRPr>
        </a:p>
      </dsp:txBody>
      <dsp:txXfrm>
        <a:off x="7028078" y="3036493"/>
        <a:ext cx="659739" cy="659739"/>
      </dsp:txXfrm>
    </dsp:sp>
    <dsp:sp modelId="{75F21DB1-1E3E-4A9F-81EE-6AFC79612FFA}">
      <dsp:nvSpPr>
        <dsp:cNvPr id="0" name=""/>
        <dsp:cNvSpPr/>
      </dsp:nvSpPr>
      <dsp:spPr>
        <a:xfrm>
          <a:off x="7527569" y="4203725"/>
          <a:ext cx="659739" cy="65973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>
            <a:latin typeface="+mj-lt"/>
          </a:endParaRPr>
        </a:p>
      </dsp:txBody>
      <dsp:txXfrm>
        <a:off x="7527569" y="4203725"/>
        <a:ext cx="659739" cy="65973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C3EC8A-E871-4727-8F8E-48D84AA018A3}">
      <dsp:nvSpPr>
        <dsp:cNvPr id="0" name=""/>
        <dsp:cNvSpPr/>
      </dsp:nvSpPr>
      <dsp:spPr>
        <a:xfrm>
          <a:off x="2144202" y="280879"/>
          <a:ext cx="4480560" cy="4480560"/>
        </a:xfrm>
        <a:prstGeom prst="pie">
          <a:avLst>
            <a:gd name="adj1" fmla="val 16200000"/>
            <a:gd name="adj2" fmla="val 2052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/>
            <a:t>Phase I:</a:t>
          </a:r>
          <a:r>
            <a:rPr lang="en-US" sz="1600" b="1" kern="1200" dirty="0" smtClean="0"/>
            <a:t> OVERALL DISCHARGE PROCESS</a:t>
          </a:r>
          <a:endParaRPr lang="en-US" sz="1600" b="1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1" kern="1200" dirty="0" smtClean="0"/>
            <a:t>All patients</a:t>
          </a:r>
          <a:endParaRPr lang="en-US" sz="1100" b="1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1" kern="1200" dirty="0" smtClean="0"/>
            <a:t>Cash Patients</a:t>
          </a:r>
          <a:endParaRPr lang="en-US" sz="1100" b="1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1" kern="1200" dirty="0" smtClean="0"/>
            <a:t>Credit Patients</a:t>
          </a:r>
          <a:endParaRPr lang="en-US" sz="1200" b="1" kern="1200" dirty="0"/>
        </a:p>
      </dsp:txBody>
      <dsp:txXfrm>
        <a:off x="4441023" y="950296"/>
        <a:ext cx="1520189" cy="1040129"/>
      </dsp:txXfrm>
    </dsp:sp>
    <dsp:sp modelId="{014C2ACC-87E9-4234-AC02-AAC62B1F9820}">
      <dsp:nvSpPr>
        <dsp:cNvPr id="0" name=""/>
        <dsp:cNvSpPr/>
      </dsp:nvSpPr>
      <dsp:spPr>
        <a:xfrm>
          <a:off x="1987383" y="496906"/>
          <a:ext cx="4480560" cy="4480560"/>
        </a:xfrm>
        <a:prstGeom prst="pie">
          <a:avLst>
            <a:gd name="adj1" fmla="val 20520000"/>
            <a:gd name="adj2" fmla="val 324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u="sng" kern="1200" dirty="0" smtClean="0"/>
            <a:t>Phase II:</a:t>
          </a:r>
          <a:r>
            <a:rPr lang="en-US" sz="2000" b="1" kern="1200" dirty="0" smtClean="0"/>
            <a:t>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ANALYSIS IN SUMMARY </a:t>
          </a:r>
          <a:endParaRPr lang="en-US" sz="2000" b="1" kern="1200" dirty="0"/>
        </a:p>
      </dsp:txBody>
      <dsp:txXfrm>
        <a:off x="4915749" y="2523826"/>
        <a:ext cx="1333499" cy="1125474"/>
      </dsp:txXfrm>
    </dsp:sp>
    <dsp:sp modelId="{C02C2F70-43ED-4419-A76A-CC123104D6FE}">
      <dsp:nvSpPr>
        <dsp:cNvPr id="0" name=""/>
        <dsp:cNvSpPr/>
      </dsp:nvSpPr>
      <dsp:spPr>
        <a:xfrm>
          <a:off x="1987383" y="496906"/>
          <a:ext cx="4480560" cy="4480560"/>
        </a:xfrm>
        <a:prstGeom prst="pie">
          <a:avLst>
            <a:gd name="adj1" fmla="val 3240000"/>
            <a:gd name="adj2" fmla="val 756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u="sng" kern="1200" dirty="0" smtClean="0"/>
            <a:t>Phase III</a:t>
          </a:r>
          <a:r>
            <a:rPr lang="en-US" sz="2000" b="1" kern="1200" dirty="0" smtClean="0"/>
            <a:t>: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ANALYSIS IN BILLING</a:t>
          </a:r>
          <a:endParaRPr lang="en-US" sz="2000" b="1" kern="1200" dirty="0"/>
        </a:p>
      </dsp:txBody>
      <dsp:txXfrm>
        <a:off x="3427563" y="3857326"/>
        <a:ext cx="1600200" cy="960120"/>
      </dsp:txXfrm>
    </dsp:sp>
    <dsp:sp modelId="{470FF80A-D25A-4695-BC60-C05E680BD1E6}">
      <dsp:nvSpPr>
        <dsp:cNvPr id="0" name=""/>
        <dsp:cNvSpPr/>
      </dsp:nvSpPr>
      <dsp:spPr>
        <a:xfrm>
          <a:off x="1985837" y="534005"/>
          <a:ext cx="4483651" cy="4406361"/>
        </a:xfrm>
        <a:prstGeom prst="pie">
          <a:avLst>
            <a:gd name="adj1" fmla="val 7560000"/>
            <a:gd name="adj2" fmla="val 1188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u="sng" kern="1200" dirty="0" smtClean="0"/>
            <a:t>Phase IV: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ANALYSIS IN PHARMACY</a:t>
          </a:r>
          <a:endParaRPr lang="en-US" sz="2000" b="1" kern="1200" dirty="0"/>
        </a:p>
      </dsp:txBody>
      <dsp:txXfrm>
        <a:off x="2199344" y="2527359"/>
        <a:ext cx="1334420" cy="1106836"/>
      </dsp:txXfrm>
    </dsp:sp>
    <dsp:sp modelId="{6524F6A9-C5FB-4718-8D45-CB0ECF4BE746}">
      <dsp:nvSpPr>
        <dsp:cNvPr id="0" name=""/>
        <dsp:cNvSpPr/>
      </dsp:nvSpPr>
      <dsp:spPr>
        <a:xfrm>
          <a:off x="2001989" y="421252"/>
          <a:ext cx="4451346" cy="4631868"/>
        </a:xfrm>
        <a:prstGeom prst="pie">
          <a:avLst>
            <a:gd name="adj1" fmla="val 11880000"/>
            <a:gd name="adj2" fmla="val 1620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/>
            <a:t>Phase V: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CASE Vs CONTROL </a:t>
          </a:r>
          <a:r>
            <a:rPr lang="en-US" sz="1800" b="1" kern="1200" dirty="0"/>
            <a:t>PHASE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(OVERALL DISCHARGE PROCESS)</a:t>
          </a:r>
        </a:p>
      </dsp:txBody>
      <dsp:txXfrm>
        <a:off x="2651144" y="1127060"/>
        <a:ext cx="1510278" cy="107525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2E6969-E99F-4B1D-9B5E-3DDF96B7058B}">
      <dsp:nvSpPr>
        <dsp:cNvPr id="0" name=""/>
        <dsp:cNvSpPr/>
      </dsp:nvSpPr>
      <dsp:spPr>
        <a:xfrm>
          <a:off x="76197" y="8691"/>
          <a:ext cx="8686805" cy="44549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/>
            <a:t>Timely Discharges </a:t>
          </a:r>
          <a:r>
            <a:rPr lang="en-US" sz="1600" kern="1200" dirty="0" smtClean="0"/>
            <a:t>– Discharges that have Turn Around Time of or less than 4 Hrs (cash patients) &amp; TAT of or less than 5 Hrs (credit patients).</a:t>
          </a:r>
          <a:endParaRPr lang="en-US" sz="1600" kern="1200" dirty="0"/>
        </a:p>
      </dsp:txBody>
      <dsp:txXfrm>
        <a:off x="76197" y="8691"/>
        <a:ext cx="8686805" cy="445490"/>
      </dsp:txXfrm>
    </dsp:sp>
    <dsp:sp modelId="{73E276E3-ADF0-4CFC-BD46-321D0E031792}">
      <dsp:nvSpPr>
        <dsp:cNvPr id="0" name=""/>
        <dsp:cNvSpPr/>
      </dsp:nvSpPr>
      <dsp:spPr>
        <a:xfrm rot="5400000">
          <a:off x="4336070" y="465319"/>
          <a:ext cx="167059" cy="2004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5400000">
        <a:off x="4336070" y="465319"/>
        <a:ext cx="167059" cy="200470"/>
      </dsp:txXfrm>
    </dsp:sp>
    <dsp:sp modelId="{42C12D54-4899-402D-864C-CE56BA841486}">
      <dsp:nvSpPr>
        <dsp:cNvPr id="0" name=""/>
        <dsp:cNvSpPr/>
      </dsp:nvSpPr>
      <dsp:spPr>
        <a:xfrm>
          <a:off x="76197" y="676927"/>
          <a:ext cx="8686805" cy="44549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/>
            <a:t>Delayed Discharges </a:t>
          </a:r>
          <a:r>
            <a:rPr lang="en-US" sz="1600" kern="1200" dirty="0" smtClean="0"/>
            <a:t>– Discharges that have TAT of more than 4Hrs for Cash patients &amp; TAT of more than 5Hrs for Credit patients.</a:t>
          </a:r>
          <a:endParaRPr lang="en-US" sz="1600" kern="1200" dirty="0"/>
        </a:p>
      </dsp:txBody>
      <dsp:txXfrm>
        <a:off x="76197" y="676927"/>
        <a:ext cx="8686805" cy="445490"/>
      </dsp:txXfrm>
    </dsp:sp>
    <dsp:sp modelId="{63118B75-22F6-4ADC-92CE-73174400149D}">
      <dsp:nvSpPr>
        <dsp:cNvPr id="0" name=""/>
        <dsp:cNvSpPr/>
      </dsp:nvSpPr>
      <dsp:spPr>
        <a:xfrm rot="5400000">
          <a:off x="4336070" y="1133555"/>
          <a:ext cx="167059" cy="2004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5400000">
        <a:off x="4336070" y="1133555"/>
        <a:ext cx="167059" cy="200470"/>
      </dsp:txXfrm>
    </dsp:sp>
    <dsp:sp modelId="{BCBBD17F-EE4E-490E-BF2A-B89BE2AA2811}">
      <dsp:nvSpPr>
        <dsp:cNvPr id="0" name=""/>
        <dsp:cNvSpPr/>
      </dsp:nvSpPr>
      <dsp:spPr>
        <a:xfrm>
          <a:off x="76197" y="1345164"/>
          <a:ext cx="8686805" cy="44549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/>
            <a:t>Total Discharge TAT </a:t>
          </a:r>
          <a:r>
            <a:rPr lang="en-US" sz="1600" kern="1200" dirty="0" smtClean="0"/>
            <a:t>–Time when patient leaves the hospital - Doctor’s morning rounds time.</a:t>
          </a:r>
          <a:endParaRPr lang="en-US" sz="1600" kern="1200" dirty="0"/>
        </a:p>
      </dsp:txBody>
      <dsp:txXfrm>
        <a:off x="76197" y="1345164"/>
        <a:ext cx="8686805" cy="445490"/>
      </dsp:txXfrm>
    </dsp:sp>
    <dsp:sp modelId="{77CFA6A5-CC64-45F5-A927-A662907D92A7}">
      <dsp:nvSpPr>
        <dsp:cNvPr id="0" name=""/>
        <dsp:cNvSpPr/>
      </dsp:nvSpPr>
      <dsp:spPr>
        <a:xfrm rot="5400000">
          <a:off x="4336070" y="1801792"/>
          <a:ext cx="167059" cy="2004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5400000">
        <a:off x="4336070" y="1801792"/>
        <a:ext cx="167059" cy="200470"/>
      </dsp:txXfrm>
    </dsp:sp>
    <dsp:sp modelId="{0956BB09-2101-49D7-B840-6849BB8E87F2}">
      <dsp:nvSpPr>
        <dsp:cNvPr id="0" name=""/>
        <dsp:cNvSpPr/>
      </dsp:nvSpPr>
      <dsp:spPr>
        <a:xfrm>
          <a:off x="76197" y="2013400"/>
          <a:ext cx="8686805" cy="44549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/>
            <a:t>Total Summary TAT </a:t>
          </a:r>
          <a:r>
            <a:rPr lang="en-US" sz="1600" kern="1200" dirty="0" smtClean="0"/>
            <a:t>–Time when D/s Summary is sent to ward - the time when pt file was received at summary room from ward for summary preparation.</a:t>
          </a:r>
          <a:endParaRPr lang="en-US" sz="1600" kern="1200" dirty="0"/>
        </a:p>
      </dsp:txBody>
      <dsp:txXfrm>
        <a:off x="76197" y="2013400"/>
        <a:ext cx="8686805" cy="445490"/>
      </dsp:txXfrm>
    </dsp:sp>
    <dsp:sp modelId="{FB47CFDE-EEF7-47EF-971B-26A36E27E96B}">
      <dsp:nvSpPr>
        <dsp:cNvPr id="0" name=""/>
        <dsp:cNvSpPr/>
      </dsp:nvSpPr>
      <dsp:spPr>
        <a:xfrm rot="5400000">
          <a:off x="4336070" y="2470028"/>
          <a:ext cx="167059" cy="2004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5400000">
        <a:off x="4336070" y="2470028"/>
        <a:ext cx="167059" cy="200470"/>
      </dsp:txXfrm>
    </dsp:sp>
    <dsp:sp modelId="{489383AD-65EC-43EA-BE72-458B15F2E588}">
      <dsp:nvSpPr>
        <dsp:cNvPr id="0" name=""/>
        <dsp:cNvSpPr/>
      </dsp:nvSpPr>
      <dsp:spPr>
        <a:xfrm>
          <a:off x="76197" y="2681636"/>
          <a:ext cx="8686805" cy="44549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/>
            <a:t>Total Billing TAT -</a:t>
          </a:r>
          <a:r>
            <a:rPr lang="en-US" sz="1600" b="0" u="none" kern="1200" dirty="0" smtClean="0"/>
            <a:t> T</a:t>
          </a:r>
          <a:r>
            <a:rPr lang="en-US" sz="1600" kern="1200" dirty="0" smtClean="0"/>
            <a:t>ime when patient shows final bill receipt to ward secretary at respective nursing counter - the time when patient file was sent to Billing dept for final bill settlement.</a:t>
          </a:r>
          <a:endParaRPr lang="en-US" sz="1600" kern="1200" dirty="0"/>
        </a:p>
      </dsp:txBody>
      <dsp:txXfrm>
        <a:off x="76197" y="2681636"/>
        <a:ext cx="8686805" cy="445490"/>
      </dsp:txXfrm>
    </dsp:sp>
    <dsp:sp modelId="{AEE05FE4-464B-4C9B-B7FC-31CE9F308E3C}">
      <dsp:nvSpPr>
        <dsp:cNvPr id="0" name=""/>
        <dsp:cNvSpPr/>
      </dsp:nvSpPr>
      <dsp:spPr>
        <a:xfrm rot="5400000">
          <a:off x="4336070" y="3138264"/>
          <a:ext cx="167059" cy="2004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5400000">
        <a:off x="4336070" y="3138264"/>
        <a:ext cx="167059" cy="200470"/>
      </dsp:txXfrm>
    </dsp:sp>
    <dsp:sp modelId="{B4528E18-DAA1-4E19-B925-A4698FF74B37}">
      <dsp:nvSpPr>
        <dsp:cNvPr id="0" name=""/>
        <dsp:cNvSpPr/>
      </dsp:nvSpPr>
      <dsp:spPr>
        <a:xfrm>
          <a:off x="0" y="3349872"/>
          <a:ext cx="8839199" cy="44549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/>
            <a:t>Total Pharmacy TAT</a:t>
          </a:r>
          <a:r>
            <a:rPr lang="en-US" sz="1600" b="1" kern="1200" dirty="0" smtClean="0"/>
            <a:t> –</a:t>
          </a:r>
          <a:r>
            <a:rPr lang="en-US" sz="1600" b="0" kern="1200" dirty="0" smtClean="0"/>
            <a:t>T</a:t>
          </a:r>
          <a:r>
            <a:rPr lang="en-US" sz="1600" kern="1200" dirty="0" smtClean="0"/>
            <a:t>ime when discharge medicines are received at ward - the time when prescription containing discharge medicines was sent to IP Pharmacy.</a:t>
          </a:r>
          <a:endParaRPr lang="en-US" sz="1600" kern="1200" dirty="0"/>
        </a:p>
      </dsp:txBody>
      <dsp:txXfrm>
        <a:off x="0" y="3349872"/>
        <a:ext cx="8839199" cy="445490"/>
      </dsp:txXfrm>
    </dsp:sp>
    <dsp:sp modelId="{66EC12C9-1459-4090-A19D-BFDD5C58783D}">
      <dsp:nvSpPr>
        <dsp:cNvPr id="0" name=""/>
        <dsp:cNvSpPr/>
      </dsp:nvSpPr>
      <dsp:spPr>
        <a:xfrm rot="5400000">
          <a:off x="4336070" y="3806500"/>
          <a:ext cx="167059" cy="2004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5400000">
        <a:off x="4336070" y="3806500"/>
        <a:ext cx="167059" cy="200470"/>
      </dsp:txXfrm>
    </dsp:sp>
    <dsp:sp modelId="{FA4B5FEF-2CDE-4773-86F8-47E82CCE085A}">
      <dsp:nvSpPr>
        <dsp:cNvPr id="0" name=""/>
        <dsp:cNvSpPr/>
      </dsp:nvSpPr>
      <dsp:spPr>
        <a:xfrm>
          <a:off x="76197" y="4018108"/>
          <a:ext cx="8686805" cy="44549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/>
            <a:t>Total Bed Vacation TAT </a:t>
          </a:r>
          <a:r>
            <a:rPr lang="en-US" sz="1600" b="1" kern="1200" dirty="0" smtClean="0"/>
            <a:t>–</a:t>
          </a:r>
          <a:r>
            <a:rPr lang="en-US" sz="1600" b="0" kern="1200" dirty="0" smtClean="0"/>
            <a:t>T</a:t>
          </a:r>
          <a:r>
            <a:rPr lang="en-US" sz="1600" kern="1200" dirty="0" smtClean="0"/>
            <a:t>ime when patient vacates the room/bed - the time when patient settles final bill.</a:t>
          </a:r>
          <a:endParaRPr lang="en-US" sz="1600" kern="1200" dirty="0"/>
        </a:p>
      </dsp:txBody>
      <dsp:txXfrm>
        <a:off x="76197" y="4018108"/>
        <a:ext cx="8686805" cy="445490"/>
      </dsp:txXfrm>
    </dsp:sp>
    <dsp:sp modelId="{547BBE89-950D-4A73-9A9F-295B66A4EC38}">
      <dsp:nvSpPr>
        <dsp:cNvPr id="0" name=""/>
        <dsp:cNvSpPr/>
      </dsp:nvSpPr>
      <dsp:spPr>
        <a:xfrm rot="5400000">
          <a:off x="4336070" y="4474736"/>
          <a:ext cx="167059" cy="2004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5400000">
        <a:off x="4336070" y="4474736"/>
        <a:ext cx="167059" cy="200470"/>
      </dsp:txXfrm>
    </dsp:sp>
    <dsp:sp modelId="{048115C4-FD17-4A7F-9D3F-B57FB83BE276}">
      <dsp:nvSpPr>
        <dsp:cNvPr id="0" name=""/>
        <dsp:cNvSpPr/>
      </dsp:nvSpPr>
      <dsp:spPr>
        <a:xfrm>
          <a:off x="76197" y="4686345"/>
          <a:ext cx="8686805" cy="44549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/>
            <a:t>Bed Cleaning TAT </a:t>
          </a:r>
          <a:r>
            <a:rPr lang="en-US" sz="1600" b="1" kern="1200" dirty="0" smtClean="0"/>
            <a:t>–</a:t>
          </a:r>
          <a:r>
            <a:rPr lang="en-US" sz="1600" b="0" kern="1200" dirty="0" smtClean="0"/>
            <a:t>T</a:t>
          </a:r>
          <a:r>
            <a:rPr lang="en-US" sz="1600" kern="1200" dirty="0" smtClean="0"/>
            <a:t>ime at which bed/room is ready for next admission - the time at which previous patient vacates the bed/room.</a:t>
          </a:r>
          <a:endParaRPr lang="en-US" sz="1600" kern="1200" dirty="0"/>
        </a:p>
      </dsp:txBody>
      <dsp:txXfrm>
        <a:off x="76197" y="4686345"/>
        <a:ext cx="8686805" cy="445490"/>
      </dsp:txXfrm>
    </dsp:sp>
    <dsp:sp modelId="{A2E9EAFC-8018-4A3D-A82E-09ACB66C903C}">
      <dsp:nvSpPr>
        <dsp:cNvPr id="0" name=""/>
        <dsp:cNvSpPr/>
      </dsp:nvSpPr>
      <dsp:spPr>
        <a:xfrm rot="5400000">
          <a:off x="4336070" y="5142973"/>
          <a:ext cx="167059" cy="2004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5400000">
        <a:off x="4336070" y="5142973"/>
        <a:ext cx="167059" cy="200470"/>
      </dsp:txXfrm>
    </dsp:sp>
    <dsp:sp modelId="{72080341-8FC8-48AC-A673-F6370558E8AD}">
      <dsp:nvSpPr>
        <dsp:cNvPr id="0" name=""/>
        <dsp:cNvSpPr/>
      </dsp:nvSpPr>
      <dsp:spPr>
        <a:xfrm>
          <a:off x="76197" y="5354581"/>
          <a:ext cx="8686805" cy="44549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/>
            <a:t>System Discharge </a:t>
          </a:r>
          <a:r>
            <a:rPr lang="en-US" sz="1600" b="1" kern="1200" dirty="0" smtClean="0"/>
            <a:t>–</a:t>
          </a:r>
          <a:r>
            <a:rPr lang="en-US" sz="1600" b="0" kern="1200" dirty="0" smtClean="0"/>
            <a:t>T</a:t>
          </a:r>
          <a:r>
            <a:rPr lang="en-US" sz="1600" kern="1200" dirty="0" smtClean="0"/>
            <a:t>ime of final bill settlement - morning rounds of doctors.</a:t>
          </a:r>
          <a:endParaRPr lang="en-US" sz="1600" kern="1200" dirty="0"/>
        </a:p>
      </dsp:txBody>
      <dsp:txXfrm>
        <a:off x="76197" y="5354581"/>
        <a:ext cx="8686805" cy="445490"/>
      </dsp:txXfrm>
    </dsp:sp>
    <dsp:sp modelId="{A0E34751-BFBC-40D2-BFA7-968C72C001E3}">
      <dsp:nvSpPr>
        <dsp:cNvPr id="0" name=""/>
        <dsp:cNvSpPr/>
      </dsp:nvSpPr>
      <dsp:spPr>
        <a:xfrm rot="5400000">
          <a:off x="4336070" y="5811209"/>
          <a:ext cx="167059" cy="2004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5400000">
        <a:off x="4336070" y="5811209"/>
        <a:ext cx="167059" cy="200470"/>
      </dsp:txXfrm>
    </dsp:sp>
    <dsp:sp modelId="{D1D160CB-9429-49F4-8082-024522EC889F}">
      <dsp:nvSpPr>
        <dsp:cNvPr id="0" name=""/>
        <dsp:cNvSpPr/>
      </dsp:nvSpPr>
      <dsp:spPr>
        <a:xfrm>
          <a:off x="76197" y="6022817"/>
          <a:ext cx="8686805" cy="44549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/>
            <a:t>Physical Discharge </a:t>
          </a:r>
          <a:r>
            <a:rPr lang="en-US" sz="1600" b="1" kern="1200" dirty="0" smtClean="0"/>
            <a:t>–</a:t>
          </a:r>
          <a:r>
            <a:rPr lang="en-US" sz="1600" b="0" kern="1200" dirty="0" smtClean="0"/>
            <a:t>T</a:t>
          </a:r>
          <a:r>
            <a:rPr lang="en-US" sz="1600" kern="1200" dirty="0" smtClean="0"/>
            <a:t>ime of bed/room vacation by the patient - morning rounds of doctors.</a:t>
          </a:r>
          <a:endParaRPr lang="en-US" sz="1600" kern="1200" dirty="0"/>
        </a:p>
      </dsp:txBody>
      <dsp:txXfrm>
        <a:off x="76197" y="6022817"/>
        <a:ext cx="8686805" cy="44549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C5CE327-A52B-4194-9E28-CB8B2113F75C}">
      <dsp:nvSpPr>
        <dsp:cNvPr id="0" name=""/>
        <dsp:cNvSpPr/>
      </dsp:nvSpPr>
      <dsp:spPr>
        <a:xfrm>
          <a:off x="152382" y="0"/>
          <a:ext cx="5257800" cy="5257800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A47F4C8-AD41-4688-B3FB-DDAE1EE51539}">
      <dsp:nvSpPr>
        <dsp:cNvPr id="0" name=""/>
        <dsp:cNvSpPr/>
      </dsp:nvSpPr>
      <dsp:spPr>
        <a:xfrm>
          <a:off x="3263264" y="526293"/>
          <a:ext cx="3417570" cy="7475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COMMUNICATION &amp;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CO-ORDINATION</a:t>
          </a:r>
          <a:endParaRPr lang="en-US" sz="2400" b="1" kern="1200" dirty="0"/>
        </a:p>
      </dsp:txBody>
      <dsp:txXfrm>
        <a:off x="3263264" y="526293"/>
        <a:ext cx="3417570" cy="747593"/>
      </dsp:txXfrm>
    </dsp:sp>
    <dsp:sp modelId="{F0554AE5-7548-40D4-BAF6-70483952BF15}">
      <dsp:nvSpPr>
        <dsp:cNvPr id="0" name=""/>
        <dsp:cNvSpPr/>
      </dsp:nvSpPr>
      <dsp:spPr>
        <a:xfrm>
          <a:off x="3263264" y="1367336"/>
          <a:ext cx="3417570" cy="7475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POLICY</a:t>
          </a:r>
          <a:endParaRPr lang="en-US" sz="2400" b="1" kern="1200" dirty="0"/>
        </a:p>
      </dsp:txBody>
      <dsp:txXfrm>
        <a:off x="3263264" y="1367336"/>
        <a:ext cx="3417570" cy="747593"/>
      </dsp:txXfrm>
    </dsp:sp>
    <dsp:sp modelId="{A49A642A-2FDA-4073-A94E-B5F5EC98D48C}">
      <dsp:nvSpPr>
        <dsp:cNvPr id="0" name=""/>
        <dsp:cNvSpPr/>
      </dsp:nvSpPr>
      <dsp:spPr>
        <a:xfrm>
          <a:off x="3263264" y="2208378"/>
          <a:ext cx="3417570" cy="7475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TECHNOLOGY</a:t>
          </a:r>
          <a:endParaRPr lang="en-US" sz="2400" b="1" kern="1200" dirty="0"/>
        </a:p>
      </dsp:txBody>
      <dsp:txXfrm>
        <a:off x="3263264" y="2208378"/>
        <a:ext cx="3417570" cy="747593"/>
      </dsp:txXfrm>
    </dsp:sp>
    <dsp:sp modelId="{17939073-C377-4CB4-BFB7-F180225BA869}">
      <dsp:nvSpPr>
        <dsp:cNvPr id="0" name=""/>
        <dsp:cNvSpPr/>
      </dsp:nvSpPr>
      <dsp:spPr>
        <a:xfrm>
          <a:off x="3263264" y="3049421"/>
          <a:ext cx="3417570" cy="7475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TRAINING</a:t>
          </a:r>
          <a:endParaRPr lang="en-US" sz="2400" b="1" kern="1200" dirty="0"/>
        </a:p>
      </dsp:txBody>
      <dsp:txXfrm>
        <a:off x="3263264" y="3049421"/>
        <a:ext cx="3417570" cy="747593"/>
      </dsp:txXfrm>
    </dsp:sp>
    <dsp:sp modelId="{6E30AFA5-C8CF-44F5-9282-26DC82F9FEF6}">
      <dsp:nvSpPr>
        <dsp:cNvPr id="0" name=""/>
        <dsp:cNvSpPr/>
      </dsp:nvSpPr>
      <dsp:spPr>
        <a:xfrm>
          <a:off x="3263264" y="3890463"/>
          <a:ext cx="3417570" cy="7475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INFRASTRUCTURE</a:t>
          </a:r>
          <a:endParaRPr lang="en-US" sz="2400" b="1" kern="1200" dirty="0"/>
        </a:p>
      </dsp:txBody>
      <dsp:txXfrm>
        <a:off x="3263264" y="3890463"/>
        <a:ext cx="3417570" cy="747593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94ED1B-5240-41ED-9A4F-8053677BDC75}">
      <dsp:nvSpPr>
        <dsp:cNvPr id="0" name=""/>
        <dsp:cNvSpPr/>
      </dsp:nvSpPr>
      <dsp:spPr>
        <a:xfrm>
          <a:off x="1981200" y="2394"/>
          <a:ext cx="2025364" cy="101268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COMMUNICATION &amp; COORDINATION</a:t>
          </a:r>
          <a:endParaRPr lang="en-US" sz="2000" b="1" kern="1200" dirty="0"/>
        </a:p>
      </dsp:txBody>
      <dsp:txXfrm>
        <a:off x="1981200" y="2394"/>
        <a:ext cx="2025364" cy="1012682"/>
      </dsp:txXfrm>
    </dsp:sp>
    <dsp:sp modelId="{1C9E4A87-657F-4B2E-8A6A-22236C8D45B0}">
      <dsp:nvSpPr>
        <dsp:cNvPr id="0" name=""/>
        <dsp:cNvSpPr/>
      </dsp:nvSpPr>
      <dsp:spPr>
        <a:xfrm>
          <a:off x="2183737" y="1015077"/>
          <a:ext cx="202536" cy="7595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9511"/>
              </a:lnTo>
              <a:lnTo>
                <a:pt x="202536" y="75951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0EFF7-2BD0-458D-AF9C-8449C961BE0B}">
      <dsp:nvSpPr>
        <dsp:cNvPr id="0" name=""/>
        <dsp:cNvSpPr/>
      </dsp:nvSpPr>
      <dsp:spPr>
        <a:xfrm>
          <a:off x="2386273" y="1268247"/>
          <a:ext cx="1620291" cy="101268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i="0" u="none" kern="1200" dirty="0" smtClean="0">
              <a:solidFill>
                <a:srgbClr val="00B050"/>
              </a:solidFill>
              <a:latin typeface="+mj-lt"/>
            </a:rPr>
            <a:t>INTER-DEPARTMENTAL MEETINGS TO EXPLAIN ROLES &amp; RESPONSIBILITIES OF STAFF TO EACH OTHER FOR BETTER CO-ORDINATION AND SMOOTH FLOW OF INFORMATION</a:t>
          </a:r>
          <a:endParaRPr lang="en-US" sz="1000" b="1" kern="1200" dirty="0" smtClean="0">
            <a:solidFill>
              <a:srgbClr val="00B050"/>
            </a:solidFill>
            <a:latin typeface="+mj-lt"/>
          </a:endParaRPr>
        </a:p>
      </dsp:txBody>
      <dsp:txXfrm>
        <a:off x="2386273" y="1268247"/>
        <a:ext cx="1620291" cy="1012682"/>
      </dsp:txXfrm>
    </dsp:sp>
    <dsp:sp modelId="{85A29D65-D538-499D-A702-3F9A7CED9F8F}">
      <dsp:nvSpPr>
        <dsp:cNvPr id="0" name=""/>
        <dsp:cNvSpPr/>
      </dsp:nvSpPr>
      <dsp:spPr>
        <a:xfrm>
          <a:off x="2183737" y="1015077"/>
          <a:ext cx="202536" cy="20253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5364"/>
              </a:lnTo>
              <a:lnTo>
                <a:pt x="202536" y="2025364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E8A8B5-1BD2-4575-8266-21FCD9E00D82}">
      <dsp:nvSpPr>
        <dsp:cNvPr id="0" name=""/>
        <dsp:cNvSpPr/>
      </dsp:nvSpPr>
      <dsp:spPr>
        <a:xfrm>
          <a:off x="2386273" y="2534100"/>
          <a:ext cx="1620291" cy="101268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latin typeface="+mj-lt"/>
            </a:rPr>
            <a:t>DISCHARGE PLANNING-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latin typeface="+mj-lt"/>
            </a:rPr>
            <a:t>Written comprehensive D/S Plan</a:t>
          </a:r>
        </a:p>
      </dsp:txBody>
      <dsp:txXfrm>
        <a:off x="2386273" y="2534100"/>
        <a:ext cx="1620291" cy="1012682"/>
      </dsp:txXfrm>
    </dsp:sp>
    <dsp:sp modelId="{DF6566AA-B9AE-4D62-A4E6-1681F7C98712}">
      <dsp:nvSpPr>
        <dsp:cNvPr id="0" name=""/>
        <dsp:cNvSpPr/>
      </dsp:nvSpPr>
      <dsp:spPr>
        <a:xfrm>
          <a:off x="2183737" y="1015077"/>
          <a:ext cx="202536" cy="32912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1217"/>
              </a:lnTo>
              <a:lnTo>
                <a:pt x="202536" y="329121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71754D-181A-4891-9AC7-9665333C461E}">
      <dsp:nvSpPr>
        <dsp:cNvPr id="0" name=""/>
        <dsp:cNvSpPr/>
      </dsp:nvSpPr>
      <dsp:spPr>
        <a:xfrm>
          <a:off x="2386273" y="3799953"/>
          <a:ext cx="1620291" cy="101268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050" b="1" kern="1200" dirty="0" smtClean="0">
              <a:latin typeface="+mj-lt"/>
            </a:rPr>
            <a:t>CLEAR SIGNAGES ON EACH BILLING COUNTER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050" b="1" kern="1200" dirty="0" smtClean="0">
            <a:latin typeface="+mj-lt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rgbClr val="00B050"/>
              </a:solidFill>
              <a:latin typeface="+mj-lt"/>
            </a:rPr>
            <a:t>CIRCULAR GLASS WINDOW AT BILLING COUNTERS</a:t>
          </a:r>
        </a:p>
      </dsp:txBody>
      <dsp:txXfrm>
        <a:off x="2386273" y="3799953"/>
        <a:ext cx="1620291" cy="1012682"/>
      </dsp:txXfrm>
    </dsp:sp>
    <dsp:sp modelId="{21B9DCC5-F75E-4C92-B1EE-0BDE3826F389}">
      <dsp:nvSpPr>
        <dsp:cNvPr id="0" name=""/>
        <dsp:cNvSpPr/>
      </dsp:nvSpPr>
      <dsp:spPr>
        <a:xfrm>
          <a:off x="2183737" y="1015077"/>
          <a:ext cx="202536" cy="45570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57070"/>
              </a:lnTo>
              <a:lnTo>
                <a:pt x="202536" y="455707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983ED8-E827-479D-B72A-791C1DAF2EBF}">
      <dsp:nvSpPr>
        <dsp:cNvPr id="0" name=""/>
        <dsp:cNvSpPr/>
      </dsp:nvSpPr>
      <dsp:spPr>
        <a:xfrm>
          <a:off x="2386273" y="5065806"/>
          <a:ext cx="1620291" cy="101268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smtClean="0">
              <a:latin typeface="+mj-lt"/>
            </a:rPr>
            <a:t>DETAILED PRESCRIPTIONS SENT TO PHARMACY</a:t>
          </a:r>
          <a:endParaRPr lang="en-US" sz="1050" b="1" kern="1200" dirty="0" smtClean="0">
            <a:latin typeface="+mj-lt"/>
          </a:endParaRPr>
        </a:p>
      </dsp:txBody>
      <dsp:txXfrm>
        <a:off x="2386273" y="5065806"/>
        <a:ext cx="1620291" cy="1012682"/>
      </dsp:txXfrm>
    </dsp:sp>
    <dsp:sp modelId="{75C061F8-7FC9-467B-8B18-55DE6FF4FC09}">
      <dsp:nvSpPr>
        <dsp:cNvPr id="0" name=""/>
        <dsp:cNvSpPr/>
      </dsp:nvSpPr>
      <dsp:spPr>
        <a:xfrm>
          <a:off x="4513048" y="723"/>
          <a:ext cx="2025364" cy="101268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POLICY</a:t>
          </a:r>
        </a:p>
      </dsp:txBody>
      <dsp:txXfrm>
        <a:off x="4513048" y="723"/>
        <a:ext cx="2025364" cy="1012682"/>
      </dsp:txXfrm>
    </dsp:sp>
    <dsp:sp modelId="{43955957-2F19-4608-8DCD-754513439C55}">
      <dsp:nvSpPr>
        <dsp:cNvPr id="0" name=""/>
        <dsp:cNvSpPr/>
      </dsp:nvSpPr>
      <dsp:spPr>
        <a:xfrm>
          <a:off x="4715585" y="1013406"/>
          <a:ext cx="202394" cy="7611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1182"/>
              </a:lnTo>
              <a:lnTo>
                <a:pt x="202394" y="761182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B054DA-B05B-4A71-A738-DC6D033E6226}">
      <dsp:nvSpPr>
        <dsp:cNvPr id="0" name=""/>
        <dsp:cNvSpPr/>
      </dsp:nvSpPr>
      <dsp:spPr>
        <a:xfrm>
          <a:off x="4917979" y="1268247"/>
          <a:ext cx="1620291" cy="101268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kern="1200" dirty="0" smtClean="0">
              <a:latin typeface="+mj-lt"/>
            </a:rPr>
            <a:t>DOCTORS ROUNDS TO FINISH BY A STIPULATED TIME SAY, 11 A.M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900" b="1" kern="1200" dirty="0" smtClean="0">
            <a:latin typeface="+mj-lt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kern="1200" dirty="0" smtClean="0">
              <a:latin typeface="+mj-lt"/>
            </a:rPr>
            <a:t>DESIGNATING JR FOR REVIEWING DISCHARGE SUMMARIES</a:t>
          </a:r>
        </a:p>
      </dsp:txBody>
      <dsp:txXfrm>
        <a:off x="4917979" y="1268247"/>
        <a:ext cx="1620291" cy="1012682"/>
      </dsp:txXfrm>
    </dsp:sp>
    <dsp:sp modelId="{CBFDAD14-59BF-4ABD-97A2-BFB614CACFBE}">
      <dsp:nvSpPr>
        <dsp:cNvPr id="0" name=""/>
        <dsp:cNvSpPr/>
      </dsp:nvSpPr>
      <dsp:spPr>
        <a:xfrm>
          <a:off x="4715585" y="1013406"/>
          <a:ext cx="202394" cy="20270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7035"/>
              </a:lnTo>
              <a:lnTo>
                <a:pt x="202394" y="202703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A7B878-DE04-41DB-9C0F-C68D3705CC64}">
      <dsp:nvSpPr>
        <dsp:cNvPr id="0" name=""/>
        <dsp:cNvSpPr/>
      </dsp:nvSpPr>
      <dsp:spPr>
        <a:xfrm>
          <a:off x="4917979" y="2534100"/>
          <a:ext cx="1620291" cy="101268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rgbClr val="00B050"/>
              </a:solidFill>
              <a:latin typeface="+mj-lt"/>
            </a:rPr>
            <a:t>MAKING IP CASH COUNTER IN BILLING FULLY FUNCTIONAL 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rgbClr val="00B050"/>
              </a:solidFill>
              <a:latin typeface="+mj-lt"/>
            </a:rPr>
            <a:t>SENDING ALL CASH FILES DIRECTLY FROM SUMMARY TO BILLING</a:t>
          </a:r>
        </a:p>
      </dsp:txBody>
      <dsp:txXfrm>
        <a:off x="4917979" y="2534100"/>
        <a:ext cx="1620291" cy="1012682"/>
      </dsp:txXfrm>
    </dsp:sp>
    <dsp:sp modelId="{AD00C94F-3BEB-48BA-991C-2920ACFFD89E}">
      <dsp:nvSpPr>
        <dsp:cNvPr id="0" name=""/>
        <dsp:cNvSpPr/>
      </dsp:nvSpPr>
      <dsp:spPr>
        <a:xfrm>
          <a:off x="4715585" y="1013406"/>
          <a:ext cx="202394" cy="34528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2846"/>
              </a:lnTo>
              <a:lnTo>
                <a:pt x="202394" y="345284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C19EED-EC78-47E1-ACF9-B7D3E6E80582}">
      <dsp:nvSpPr>
        <dsp:cNvPr id="0" name=""/>
        <dsp:cNvSpPr/>
      </dsp:nvSpPr>
      <dsp:spPr>
        <a:xfrm>
          <a:off x="4917979" y="3799953"/>
          <a:ext cx="1787619" cy="1332598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rgbClr val="00B050"/>
              </a:solidFill>
            </a:rPr>
            <a:t>PHYSICAL DISCHARGE REINFORCEMENT BY WARD SECRETATIES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rgbClr val="00B050"/>
              </a:solidFill>
            </a:rPr>
            <a:t>DETAILED PROVISIONAL BILL TO PT ON DAILY BASIS DURING HOSPITALIZATION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rgbClr val="00B050"/>
              </a:solidFill>
            </a:rPr>
            <a:t>UPDATION OF DIS SUMMARY REGULARLY INTO THE SYSTEM</a:t>
          </a:r>
        </a:p>
      </dsp:txBody>
      <dsp:txXfrm>
        <a:off x="4917979" y="3799953"/>
        <a:ext cx="1787619" cy="1332598"/>
      </dsp:txXfrm>
    </dsp:sp>
    <dsp:sp modelId="{4026F180-5F2D-4312-B3AB-D7D801EAA8ED}">
      <dsp:nvSpPr>
        <dsp:cNvPr id="0" name=""/>
        <dsp:cNvSpPr/>
      </dsp:nvSpPr>
      <dsp:spPr>
        <a:xfrm>
          <a:off x="4715585" y="1013406"/>
          <a:ext cx="202394" cy="48786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78658"/>
              </a:lnTo>
              <a:lnTo>
                <a:pt x="202394" y="487865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5A57DD-8535-413F-B387-8B73C059DC3F}">
      <dsp:nvSpPr>
        <dsp:cNvPr id="0" name=""/>
        <dsp:cNvSpPr/>
      </dsp:nvSpPr>
      <dsp:spPr>
        <a:xfrm>
          <a:off x="4917979" y="5385722"/>
          <a:ext cx="1620291" cy="101268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WARD SECRETARIES TO UPDATE DOCTOR’S VISITS IN HIS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rgbClr val="00B050"/>
              </a:solidFill>
            </a:rPr>
            <a:t>ROTATION OF WS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b="1" kern="1200" dirty="0"/>
        </a:p>
      </dsp:txBody>
      <dsp:txXfrm>
        <a:off x="4917979" y="5385722"/>
        <a:ext cx="1620291" cy="1012682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56F6E97-526D-49CF-A9EE-99D187CDA01A}">
      <dsp:nvSpPr>
        <dsp:cNvPr id="0" name=""/>
        <dsp:cNvSpPr/>
      </dsp:nvSpPr>
      <dsp:spPr>
        <a:xfrm>
          <a:off x="617219" y="0"/>
          <a:ext cx="6995160" cy="54864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CE18F9-B9D4-475B-A05F-A99C723271FF}">
      <dsp:nvSpPr>
        <dsp:cNvPr id="0" name=""/>
        <dsp:cNvSpPr/>
      </dsp:nvSpPr>
      <dsp:spPr>
        <a:xfrm>
          <a:off x="879" y="1645919"/>
          <a:ext cx="2500172" cy="21945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b="1" u="sng" kern="1200" dirty="0" smtClean="0"/>
            <a:t>TECHNOLOGY</a:t>
          </a:r>
          <a:r>
            <a:rPr lang="en-US" sz="1400" b="1" kern="1200" dirty="0" smtClean="0"/>
            <a:t>: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400" b="1" kern="120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b="1" kern="1200" dirty="0" smtClean="0"/>
            <a:t>IMPLEMENTATION OF IN- PATIENT HIS MODULE.</a:t>
          </a:r>
        </a:p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/>
        </a:p>
      </dsp:txBody>
      <dsp:txXfrm>
        <a:off x="879" y="1645919"/>
        <a:ext cx="2500172" cy="2194560"/>
      </dsp:txXfrm>
    </dsp:sp>
    <dsp:sp modelId="{CEF622F3-351E-4050-AE1E-12ACFF2392F0}">
      <dsp:nvSpPr>
        <dsp:cNvPr id="0" name=""/>
        <dsp:cNvSpPr/>
      </dsp:nvSpPr>
      <dsp:spPr>
        <a:xfrm>
          <a:off x="2864713" y="1645919"/>
          <a:ext cx="2500172" cy="21945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u="sng" kern="1200" dirty="0" smtClean="0"/>
            <a:t>TRAINING</a:t>
          </a:r>
          <a:r>
            <a:rPr lang="en-US" sz="1400" b="1" kern="1200" dirty="0" smtClean="0"/>
            <a:t>: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SOFT SKILLS TRAINING 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TRAINING ON ROLES AND RESPONSIBILITIES &amp; MULTI-TASKING TO THE  STAKEHOLDERS TO MAKE PROCESSES SYSTEM DEPENDANT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/>
        </a:p>
      </dsp:txBody>
      <dsp:txXfrm>
        <a:off x="2864713" y="1645919"/>
        <a:ext cx="2500172" cy="2194560"/>
      </dsp:txXfrm>
    </dsp:sp>
    <dsp:sp modelId="{6FFFFFD8-5416-4949-AC3E-34E6700F09CA}">
      <dsp:nvSpPr>
        <dsp:cNvPr id="0" name=""/>
        <dsp:cNvSpPr/>
      </dsp:nvSpPr>
      <dsp:spPr>
        <a:xfrm>
          <a:off x="5728548" y="1645919"/>
          <a:ext cx="2500172" cy="21945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u="sng" kern="1200" dirty="0" smtClean="0"/>
            <a:t>INFRASTRUCTURE</a:t>
          </a:r>
          <a:r>
            <a:rPr lang="en-US" sz="1400" b="1" kern="1200" dirty="0" smtClean="0"/>
            <a:t>: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 smtClean="0"/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DISCHARGE LOUNGE</a:t>
          </a:r>
          <a:endParaRPr lang="en-US" sz="1400" b="1" kern="1200" dirty="0"/>
        </a:p>
      </dsp:txBody>
      <dsp:txXfrm>
        <a:off x="5728548" y="1645919"/>
        <a:ext cx="2500172" cy="219456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94ED1B-5240-41ED-9A4F-8053677BDC75}">
      <dsp:nvSpPr>
        <dsp:cNvPr id="0" name=""/>
        <dsp:cNvSpPr/>
      </dsp:nvSpPr>
      <dsp:spPr>
        <a:xfrm>
          <a:off x="411680" y="2449"/>
          <a:ext cx="2184424" cy="10922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COMMUNICATION &amp; COORDINATION</a:t>
          </a:r>
          <a:endParaRPr lang="en-US" sz="1800" b="1" kern="1200" dirty="0"/>
        </a:p>
      </dsp:txBody>
      <dsp:txXfrm>
        <a:off x="411680" y="2449"/>
        <a:ext cx="2184424" cy="1092212"/>
      </dsp:txXfrm>
    </dsp:sp>
    <dsp:sp modelId="{1C9E4A87-657F-4B2E-8A6A-22236C8D45B0}">
      <dsp:nvSpPr>
        <dsp:cNvPr id="0" name=""/>
        <dsp:cNvSpPr/>
      </dsp:nvSpPr>
      <dsp:spPr>
        <a:xfrm>
          <a:off x="630122" y="1094661"/>
          <a:ext cx="375030" cy="16793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9396"/>
              </a:lnTo>
              <a:lnTo>
                <a:pt x="375030" y="167939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0EFF7-2BD0-458D-AF9C-8449C961BE0B}">
      <dsp:nvSpPr>
        <dsp:cNvPr id="0" name=""/>
        <dsp:cNvSpPr/>
      </dsp:nvSpPr>
      <dsp:spPr>
        <a:xfrm>
          <a:off x="1005153" y="2227952"/>
          <a:ext cx="1747539" cy="109221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rgbClr val="7030A0"/>
              </a:solidFill>
              <a:latin typeface="+mj-lt"/>
            </a:rPr>
            <a:t>INTERDEPARTMENTAL COORDINATION- MEETINGS</a:t>
          </a:r>
        </a:p>
      </dsp:txBody>
      <dsp:txXfrm>
        <a:off x="1005153" y="2227952"/>
        <a:ext cx="1747539" cy="1092212"/>
      </dsp:txXfrm>
    </dsp:sp>
    <dsp:sp modelId="{DF6566AA-B9AE-4D62-A4E6-1681F7C98712}">
      <dsp:nvSpPr>
        <dsp:cNvPr id="0" name=""/>
        <dsp:cNvSpPr/>
      </dsp:nvSpPr>
      <dsp:spPr>
        <a:xfrm>
          <a:off x="630122" y="1094661"/>
          <a:ext cx="449213" cy="4053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53265"/>
              </a:lnTo>
              <a:lnTo>
                <a:pt x="449213" y="405326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71754D-181A-4891-9AC7-9665333C461E}">
      <dsp:nvSpPr>
        <dsp:cNvPr id="0" name=""/>
        <dsp:cNvSpPr/>
      </dsp:nvSpPr>
      <dsp:spPr>
        <a:xfrm>
          <a:off x="1079336" y="4601821"/>
          <a:ext cx="1747539" cy="109221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rgbClr val="7030A0"/>
              </a:solidFill>
              <a:latin typeface="+mj-lt"/>
            </a:rPr>
            <a:t>CIRCULAR GLASS WINDOW AT BILLING COUNTERS</a:t>
          </a:r>
        </a:p>
      </dsp:txBody>
      <dsp:txXfrm>
        <a:off x="1079336" y="4601821"/>
        <a:ext cx="1747539" cy="1092212"/>
      </dsp:txXfrm>
    </dsp:sp>
    <dsp:sp modelId="{75C061F8-7FC9-467B-8B18-55DE6FF4FC09}">
      <dsp:nvSpPr>
        <dsp:cNvPr id="0" name=""/>
        <dsp:cNvSpPr/>
      </dsp:nvSpPr>
      <dsp:spPr>
        <a:xfrm>
          <a:off x="4724389" y="2"/>
          <a:ext cx="2184424" cy="10922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POLICY</a:t>
          </a:r>
        </a:p>
      </dsp:txBody>
      <dsp:txXfrm>
        <a:off x="4724389" y="2"/>
        <a:ext cx="2184424" cy="1092212"/>
      </dsp:txXfrm>
    </dsp:sp>
    <dsp:sp modelId="{43955957-2F19-4608-8DCD-754513439C55}">
      <dsp:nvSpPr>
        <dsp:cNvPr id="0" name=""/>
        <dsp:cNvSpPr/>
      </dsp:nvSpPr>
      <dsp:spPr>
        <a:xfrm>
          <a:off x="4942832" y="1092215"/>
          <a:ext cx="727832" cy="6295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9545"/>
              </a:lnTo>
              <a:lnTo>
                <a:pt x="727832" y="62954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B054DA-B05B-4A71-A738-DC6D033E6226}">
      <dsp:nvSpPr>
        <dsp:cNvPr id="0" name=""/>
        <dsp:cNvSpPr/>
      </dsp:nvSpPr>
      <dsp:spPr>
        <a:xfrm>
          <a:off x="5670665" y="1328875"/>
          <a:ext cx="1747539" cy="7857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050" b="1" kern="1200" dirty="0" smtClean="0">
              <a:solidFill>
                <a:srgbClr val="7030A0"/>
              </a:solidFill>
            </a:rPr>
            <a:t>DOCTORS ROUNDS TO FINISH BY A STIPULATED TIME SAY, 11 A.M</a:t>
          </a:r>
        </a:p>
      </dsp:txBody>
      <dsp:txXfrm>
        <a:off x="5670665" y="1328875"/>
        <a:ext cx="1747539" cy="785770"/>
      </dsp:txXfrm>
    </dsp:sp>
    <dsp:sp modelId="{CBFDAD14-59BF-4ABD-97A2-BFB614CACFBE}">
      <dsp:nvSpPr>
        <dsp:cNvPr id="0" name=""/>
        <dsp:cNvSpPr/>
      </dsp:nvSpPr>
      <dsp:spPr>
        <a:xfrm>
          <a:off x="4942832" y="1092215"/>
          <a:ext cx="727832" cy="18920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2083"/>
              </a:lnTo>
              <a:lnTo>
                <a:pt x="727832" y="189208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A7B878-DE04-41DB-9C0F-C68D3705CC64}">
      <dsp:nvSpPr>
        <dsp:cNvPr id="0" name=""/>
        <dsp:cNvSpPr/>
      </dsp:nvSpPr>
      <dsp:spPr>
        <a:xfrm>
          <a:off x="5670665" y="2438192"/>
          <a:ext cx="1747539" cy="109221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rgbClr val="7030A0"/>
              </a:solidFill>
              <a:latin typeface="+mj-lt"/>
            </a:rPr>
            <a:t>MAKING IP CASH COUNTER IN BILLING FULLY FUNCTIONAL 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rgbClr val="7030A0"/>
              </a:solidFill>
              <a:latin typeface="+mj-lt"/>
            </a:rPr>
            <a:t>SENDING ALL CASH FILES DIRECTLY FROM SUMMARY TO BILLING</a:t>
          </a:r>
        </a:p>
      </dsp:txBody>
      <dsp:txXfrm>
        <a:off x="5670665" y="2438192"/>
        <a:ext cx="1747539" cy="1092212"/>
      </dsp:txXfrm>
    </dsp:sp>
    <dsp:sp modelId="{AD00C94F-3BEB-48BA-991C-2920ACFFD89E}">
      <dsp:nvSpPr>
        <dsp:cNvPr id="0" name=""/>
        <dsp:cNvSpPr/>
      </dsp:nvSpPr>
      <dsp:spPr>
        <a:xfrm>
          <a:off x="4942832" y="1092215"/>
          <a:ext cx="727832" cy="3391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1881"/>
              </a:lnTo>
              <a:lnTo>
                <a:pt x="727832" y="339188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C19EED-EC78-47E1-ACF9-B7D3E6E80582}">
      <dsp:nvSpPr>
        <dsp:cNvPr id="0" name=""/>
        <dsp:cNvSpPr/>
      </dsp:nvSpPr>
      <dsp:spPr>
        <a:xfrm>
          <a:off x="5670665" y="3765470"/>
          <a:ext cx="1928008" cy="1437253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rgbClr val="7030A0"/>
              </a:solidFill>
            </a:rPr>
            <a:t>PHYSICAL DISCHARGE REINFORCEMENT BY WARD SECRETATIES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rgbClr val="7030A0"/>
              </a:solidFill>
            </a:rPr>
            <a:t>DETAILED PROVISIONAL BILL TO PT ON DAILY BASIS DURING HOSPITALIZATION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rgbClr val="7030A0"/>
              </a:solidFill>
            </a:rPr>
            <a:t>UPDATION OF DIS SUMMARY REGULARLY INTO THE SYSTEM</a:t>
          </a:r>
        </a:p>
      </dsp:txBody>
      <dsp:txXfrm>
        <a:off x="5670665" y="3765470"/>
        <a:ext cx="1928008" cy="1437253"/>
      </dsp:txXfrm>
    </dsp:sp>
    <dsp:sp modelId="{4026F180-5F2D-4312-B3AB-D7D801EAA8ED}">
      <dsp:nvSpPr>
        <dsp:cNvPr id="0" name=""/>
        <dsp:cNvSpPr/>
      </dsp:nvSpPr>
      <dsp:spPr>
        <a:xfrm>
          <a:off x="4942832" y="1092215"/>
          <a:ext cx="810054" cy="44680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68033"/>
              </a:lnTo>
              <a:lnTo>
                <a:pt x="810054" y="446803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5A57DD-8535-413F-B387-8B73C059DC3F}">
      <dsp:nvSpPr>
        <dsp:cNvPr id="0" name=""/>
        <dsp:cNvSpPr/>
      </dsp:nvSpPr>
      <dsp:spPr>
        <a:xfrm>
          <a:off x="5752886" y="5417835"/>
          <a:ext cx="1756906" cy="284827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b="1" kern="1200" dirty="0" smtClean="0">
            <a:solidFill>
              <a:srgbClr val="7030A0"/>
            </a:solidFill>
          </a:endParaRP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rgbClr val="7030A0"/>
              </a:solidFill>
            </a:rPr>
            <a:t>ROTATION OF WS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b="1" kern="1200" dirty="0"/>
        </a:p>
      </dsp:txBody>
      <dsp:txXfrm>
        <a:off x="5752886" y="5417835"/>
        <a:ext cx="1756906" cy="2848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0.02586</cdr:x>
      <cdr:y>0.34211</cdr:y>
    </cdr:from>
    <cdr:to>
      <cdr:x>0.30172</cdr:x>
      <cdr:y>0.43421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228600" y="1981200"/>
          <a:ext cx="2438400" cy="5334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r"/>
          <a:r>
            <a:rPr lang="en-US" sz="1400" b="1" dirty="0" smtClean="0">
              <a:solidFill>
                <a:schemeClr val="tx1"/>
              </a:solidFill>
              <a:latin typeface="+mn-lt"/>
            </a:rPr>
            <a:t>ONGOING PROCEDURAL DELAYS</a:t>
          </a:r>
          <a:endParaRPr lang="en-US" sz="1400" b="1" dirty="0">
            <a:solidFill>
              <a:schemeClr val="tx1"/>
            </a:solidFill>
            <a:latin typeface="+mn-lt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0.12606</cdr:x>
      <cdr:y>0.37536</cdr:y>
    </cdr:from>
    <cdr:to>
      <cdr:x>0.89597</cdr:x>
      <cdr:y>0.48622</cdr:y>
    </cdr:to>
    <cdr:sp macro="" textlink="">
      <cdr:nvSpPr>
        <cdr:cNvPr id="2" name="Oval 1"/>
        <cdr:cNvSpPr/>
      </cdr:nvSpPr>
      <cdr:spPr>
        <a:xfrm xmlns:a="http://schemas.openxmlformats.org/drawingml/2006/main" rot="21306166">
          <a:off x="1085456" y="2059393"/>
          <a:ext cx="6629400" cy="608228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7030A0"/>
          </a:solidFill>
        </a:ln>
        <a:effectLst xmlns:a="http://schemas.openxmlformats.org/drawingml/2006/main">
          <a:glow rad="139700">
            <a:schemeClr val="accent4">
              <a:satMod val="175000"/>
              <a:alpha val="40000"/>
            </a:schemeClr>
          </a:glow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0" y="0"/>
          <a:ext cx="4191000" cy="5334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C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0.22486</cdr:x>
      <cdr:y>0.61655</cdr:y>
    </cdr:from>
    <cdr:to>
      <cdr:x>0.98147</cdr:x>
      <cdr:y>0.77981</cdr:y>
    </cdr:to>
    <cdr:sp macro="" textlink="">
      <cdr:nvSpPr>
        <cdr:cNvPr id="2" name="Oval 1"/>
        <cdr:cNvSpPr/>
      </cdr:nvSpPr>
      <cdr:spPr>
        <a:xfrm xmlns:a="http://schemas.openxmlformats.org/drawingml/2006/main" rot="3397732">
          <a:off x="2150858" y="2003371"/>
          <a:ext cx="845938" cy="3228608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chemeClr val="accent6">
              <a:lumMod val="75000"/>
            </a:schemeClr>
          </a:solidFill>
        </a:ln>
        <a:effectLst xmlns:a="http://schemas.openxmlformats.org/drawingml/2006/main">
          <a:glow rad="101600">
            <a:schemeClr val="accent6">
              <a:satMod val="175000"/>
              <a:alpha val="40000"/>
            </a:schemeClr>
          </a:glow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0.23548</cdr:x>
      <cdr:y>0.64882</cdr:y>
    </cdr:from>
    <cdr:to>
      <cdr:x>0.99135</cdr:x>
      <cdr:y>0.80018</cdr:y>
    </cdr:to>
    <cdr:sp macro="" textlink="">
      <cdr:nvSpPr>
        <cdr:cNvPr id="2" name="Oval 1"/>
        <cdr:cNvSpPr/>
      </cdr:nvSpPr>
      <cdr:spPr>
        <a:xfrm xmlns:a="http://schemas.openxmlformats.org/drawingml/2006/main" rot="19610486">
          <a:off x="933068" y="3361922"/>
          <a:ext cx="2995069" cy="78428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00B0F0"/>
          </a:solidFill>
        </a:ln>
        <a:effectLst xmlns:a="http://schemas.openxmlformats.org/drawingml/2006/main">
          <a:glow rad="101600">
            <a:schemeClr val="accent5">
              <a:satMod val="175000"/>
              <a:alpha val="40000"/>
            </a:schemeClr>
          </a:glow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effectLst>
              <a:glow rad="228600">
                <a:schemeClr val="accent5">
                  <a:satMod val="175000"/>
                  <a:alpha val="40000"/>
                </a:schemeClr>
              </a:glow>
            </a:effectLst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0" y="0"/>
          <a:ext cx="4191000" cy="5715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C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D6E93-3B2A-405F-86C5-5DEB2314F25B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3197B-3FDA-42FA-AE7A-1FEE090639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A1B4E-53BC-489D-B268-1C63DDE93F10}" type="datetime1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9D2E-EAB3-4B7A-919F-8401C7CE1461}" type="datetime1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2098-3B3E-428F-A2E4-6033669BD9E8}" type="datetime1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FDD2-663E-48B5-9ACE-4E14B539F5E3}" type="datetime1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8FCA3-7EB8-4508-97A2-C0E3C3D098FE}" type="datetime1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A1B7F-9435-4365-A8ED-C429176DB368}" type="datetime1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DC1AF-4DAC-49F8-B1CE-CED4AA9C9007}" type="datetime1">
              <a:rPr lang="en-US" smtClean="0"/>
              <a:pPr/>
              <a:t>5/2/2012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4AC6-0649-4331-80F5-530C8B620B67}" type="datetime1">
              <a:rPr lang="en-US" smtClean="0"/>
              <a:pPr/>
              <a:t>5/2/2012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0A63-9FC7-4AFC-B9D8-707065D2DBFB}" type="datetime1">
              <a:rPr lang="en-US" smtClean="0"/>
              <a:pPr/>
              <a:t>5/2/2012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B088A-9EA5-457C-8566-CA2A4CA943A5}" type="datetime1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6634D-49BF-4122-8324-CCBD07AFEBAA}" type="datetime1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C59DC-CB08-48E2-AEBB-FDE99F1D3566}" type="datetime1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92823-2AD4-4B41-9D4D-5369A40EA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4343400"/>
          </a:xfrm>
          <a:blipFill>
            <a:blip r:embed="rId2" cstate="print"/>
            <a:tile tx="0" ty="0" sx="100000" sy="100000" flip="none" algn="tl"/>
          </a:blipFill>
          <a:ln>
            <a:solidFill>
              <a:srgbClr val="FF0066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noAutofit/>
          </a:bodyPr>
          <a:lstStyle/>
          <a:p>
            <a:r>
              <a:rPr lang="en-US" sz="4000" b="1" u="sng" dirty="0" smtClean="0">
                <a:solidFill>
                  <a:srgbClr val="FF0066"/>
                </a:solidFill>
                <a:latin typeface="Algerian" pitchFamily="82" charset="0"/>
              </a:rPr>
              <a:t>STUDY ON DISCHARGE PROCESS </a:t>
            </a:r>
            <a:br>
              <a:rPr lang="en-US" sz="4000" b="1" u="sng" dirty="0" smtClean="0">
                <a:solidFill>
                  <a:srgbClr val="FF0066"/>
                </a:solidFill>
                <a:latin typeface="Algerian" pitchFamily="82" charset="0"/>
              </a:rPr>
            </a:br>
            <a:r>
              <a:rPr lang="en-US" sz="4000" b="1" u="sng" dirty="0" smtClean="0">
                <a:solidFill>
                  <a:srgbClr val="FF0066"/>
                </a:solidFill>
                <a:latin typeface="Algerian" pitchFamily="82" charset="0"/>
              </a:rPr>
              <a:t/>
            </a:r>
            <a:br>
              <a:rPr lang="en-US" sz="4000" b="1" u="sng" dirty="0" smtClean="0">
                <a:solidFill>
                  <a:srgbClr val="FF0066"/>
                </a:solidFill>
                <a:latin typeface="Algerian" pitchFamily="82" charset="0"/>
              </a:rPr>
            </a:br>
            <a:r>
              <a:rPr lang="en-US" sz="4000" b="1" u="sng" dirty="0" smtClean="0">
                <a:solidFill>
                  <a:srgbClr val="FF0066"/>
                </a:solidFill>
                <a:latin typeface="Algerian" pitchFamily="82" charset="0"/>
              </a:rPr>
              <a:t>AT </a:t>
            </a:r>
            <a:br>
              <a:rPr lang="en-US" sz="4000" b="1" u="sng" dirty="0" smtClean="0">
                <a:solidFill>
                  <a:srgbClr val="FF0066"/>
                </a:solidFill>
                <a:latin typeface="Algerian" pitchFamily="82" charset="0"/>
              </a:rPr>
            </a:br>
            <a:r>
              <a:rPr lang="en-US" sz="4000" b="1" u="sng" dirty="0" smtClean="0">
                <a:solidFill>
                  <a:srgbClr val="FF0066"/>
                </a:solidFill>
                <a:latin typeface="Algerian" pitchFamily="82" charset="0"/>
              </a:rPr>
              <a:t/>
            </a:r>
            <a:br>
              <a:rPr lang="en-US" sz="4000" b="1" u="sng" dirty="0" smtClean="0">
                <a:solidFill>
                  <a:srgbClr val="FF0066"/>
                </a:solidFill>
                <a:latin typeface="Algerian" pitchFamily="82" charset="0"/>
              </a:rPr>
            </a:br>
            <a:r>
              <a:rPr lang="en-US" sz="2400" b="1" u="sng" dirty="0" smtClean="0">
                <a:solidFill>
                  <a:srgbClr val="FF0066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RAJIV GANDHI CANCER INSTITUTE &amp; RESEARCH CENTRE</a:t>
            </a:r>
            <a:endParaRPr lang="en-US" sz="4000" b="1" u="sng" dirty="0">
              <a:solidFill>
                <a:srgbClr val="FF0066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5410200" y="5181600"/>
            <a:ext cx="3200400" cy="13716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BY-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DR POOJA DAHIYA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(IIHMR, NEW DELHI)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pPr lvl="0"/>
            <a:r>
              <a:rPr lang="en-US" sz="4000" b="1" u="sng" dirty="0" smtClean="0"/>
              <a:t>STUDY DESIGN </a:t>
            </a:r>
            <a:endParaRPr lang="en-US" sz="4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990600"/>
          <a:ext cx="86868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rgbClr val="F7C9F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en-US" sz="6600" b="1" dirty="0" smtClean="0">
                <a:latin typeface="Berlin Sans FB Demi" pitchFamily="34" charset="0"/>
              </a:rPr>
              <a:t>DATA ANALYSIS</a:t>
            </a:r>
            <a:endParaRPr lang="en-US" sz="6600" b="1" dirty="0">
              <a:latin typeface="Berlin Sans FB Demi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Diagram 4"/>
          <p:cNvGraphicFramePr/>
          <p:nvPr/>
        </p:nvGraphicFramePr>
        <p:xfrm>
          <a:off x="304800" y="1371600"/>
          <a:ext cx="8610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2400" y="152400"/>
          <a:ext cx="8839200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3124200"/>
          </a:xfrm>
          <a:solidFill>
            <a:schemeClr val="tx2">
              <a:lumMod val="50000"/>
            </a:schemeClr>
          </a:solidFill>
          <a:ln>
            <a:solidFill>
              <a:srgbClr val="00B0F0"/>
            </a:solidFill>
          </a:ln>
          <a:scene3d>
            <a:camera prst="isometricOffAxis1Righ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Arial Rounded MT Bold" pitchFamily="34" charset="0"/>
              </a:rPr>
              <a:t>PHASE-1</a:t>
            </a:r>
            <a:br>
              <a:rPr lang="en-US" dirty="0" smtClean="0">
                <a:solidFill>
                  <a:srgbClr val="00B0F0"/>
                </a:solidFill>
                <a:latin typeface="Arial Rounded MT Bold" pitchFamily="34" charset="0"/>
              </a:rPr>
            </a:br>
            <a:r>
              <a:rPr lang="en-US" dirty="0" smtClean="0">
                <a:solidFill>
                  <a:srgbClr val="00B0F0"/>
                </a:solidFill>
                <a:latin typeface="Arial Rounded MT Bold" pitchFamily="34" charset="0"/>
              </a:rPr>
              <a:t> (OVERALL DISCHARGE PROCESS)</a:t>
            </a:r>
            <a:endParaRPr lang="en-US" dirty="0">
              <a:solidFill>
                <a:srgbClr val="00B0F0"/>
              </a:solidFill>
              <a:latin typeface="Arial Rounded MT Bold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152400" y="152400"/>
          <a:ext cx="88392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152400" y="6019800"/>
            <a:ext cx="8839200" cy="6096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APPROXIMATELY 25%  DISCHARGES ARE PLANNED &amp; 75% ARE UNPLANNED</a:t>
            </a:r>
            <a:endParaRPr 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715000" y="3810000"/>
            <a:ext cx="3124200" cy="17526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400" b="1" u="sng" dirty="0" smtClean="0">
                <a:solidFill>
                  <a:schemeClr val="tx1"/>
                </a:solidFill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PLANNED DISCHARGES- </a:t>
            </a:r>
            <a:r>
              <a:rPr lang="en-US" sz="1400" dirty="0" smtClean="0">
                <a:solidFill>
                  <a:schemeClr val="tx1"/>
                </a:solidFill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WHEN THE DOCTOR COMMUNICATES DISCHARGE PLAN TO SISTER AND WARD SECRETARY CLEARLY BEFORE THE DAY OF DISCHARGE.</a:t>
            </a:r>
            <a:endParaRPr lang="en-US" sz="1400" dirty="0">
              <a:solidFill>
                <a:schemeClr val="tx1"/>
              </a:solidFill>
              <a:latin typeface="Arial Rounded MT Bold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228600"/>
          <a:ext cx="86868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Flowchart: Alternate Process 4"/>
          <p:cNvSpPr/>
          <p:nvPr/>
        </p:nvSpPr>
        <p:spPr>
          <a:xfrm>
            <a:off x="228600" y="6019800"/>
            <a:ext cx="8763000" cy="6096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APPROXIMATELY, 81% ARE CASH PATIENTS &amp; 19% ARE CREDIT PATIENTS</a:t>
            </a:r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152400" y="152400"/>
          <a:ext cx="88392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lowchart: Alternate Process 3"/>
          <p:cNvSpPr/>
          <p:nvPr/>
        </p:nvSpPr>
        <p:spPr>
          <a:xfrm>
            <a:off x="228600" y="5943600"/>
            <a:ext cx="8610600" cy="7620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+mj-lt"/>
              </a:rPr>
              <a:t>OUT OF THE PLANNED DISCHARGES, 76% ARE CASH &amp; 24% ARE CREDIT WHEREAS 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+mj-lt"/>
              </a:rPr>
              <a:t>OUT OF UNPLANNED DISCHARGES, 83% CASH &amp; 17%  ARE CREDIT. </a:t>
            </a:r>
            <a:endParaRPr lang="en-US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152400" y="152400"/>
          <a:ext cx="88392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Flowchart: Alternate Process 4"/>
          <p:cNvSpPr/>
          <p:nvPr/>
        </p:nvSpPr>
        <p:spPr>
          <a:xfrm>
            <a:off x="381000" y="6019800"/>
            <a:ext cx="8534400" cy="6096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MAXIMUM PATIENTS WERE GETTING DISCHARGED IN 3-5 Hrs AMOUNTING TO 52%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477000" y="2667000"/>
            <a:ext cx="2514600" cy="137160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304800" y="304800"/>
          <a:ext cx="86106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52400" y="304800"/>
          <a:ext cx="8763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228600" y="5867400"/>
            <a:ext cx="8686800" cy="762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+mj-lt"/>
              </a:rPr>
              <a:t>OVERALL, PHYSICAL DISCHARGE IS DELAYED BY 0:56 min AS COMPARED TO SYSTEM DISCHARGE. 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+mj-lt"/>
              </a:rPr>
              <a:t>IN CASE OF CASH PATIENTS, THE DIFFERENCE IS 0:58 min &amp; 0:49 min IN CASE OF CREDIT PATIENTS</a:t>
            </a:r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IMPACT OF DISCHARGE PROCESS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228600" y="914400"/>
          <a:ext cx="87630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28600" y="6172200"/>
            <a:ext cx="8686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MORNING ROUNDS TIME OF DIFFERENT UNITS ARE RANGING FROM 9:00 AM TO 12:00 PM</a:t>
            </a:r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152400" y="228600"/>
          <a:ext cx="88392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371600"/>
            <a:ext cx="8229600" cy="4191000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  <a:scene3d>
            <a:camera prst="isometricOffAxis1Right"/>
            <a:lightRig rig="threePt" dir="t"/>
          </a:scene3d>
        </p:spPr>
        <p:txBody>
          <a:bodyPr>
            <a:normAutofit/>
          </a:bodyPr>
          <a:lstStyle/>
          <a:p>
            <a:r>
              <a:rPr lang="en-US" sz="8000" u="sng" dirty="0" smtClean="0">
                <a:solidFill>
                  <a:schemeClr val="accent6">
                    <a:lumMod val="75000"/>
                  </a:schemeClr>
                </a:solidFill>
                <a:latin typeface="Algerian" pitchFamily="82" charset="0"/>
              </a:rPr>
              <a:t>CASH PATIENTS</a:t>
            </a:r>
            <a:endParaRPr lang="en-US" sz="8000" u="sng" dirty="0">
              <a:solidFill>
                <a:schemeClr val="accent6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Alternate Process 2"/>
          <p:cNvSpPr/>
          <p:nvPr/>
        </p:nvSpPr>
        <p:spPr>
          <a:xfrm>
            <a:off x="228600" y="6096000"/>
            <a:ext cx="8686800" cy="5334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MAXIMUM NO OF CASH PATIENTS ARE GETTING DISCHARGED IN 3-5 Hrs (55%) </a:t>
            </a:r>
            <a:endParaRPr 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7" name="Chart 6"/>
          <p:cNvGraphicFramePr/>
          <p:nvPr/>
        </p:nvGraphicFramePr>
        <p:xfrm>
          <a:off x="304800" y="228600"/>
          <a:ext cx="86106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val 4"/>
          <p:cNvSpPr/>
          <p:nvPr/>
        </p:nvSpPr>
        <p:spPr>
          <a:xfrm>
            <a:off x="3429000" y="1066800"/>
            <a:ext cx="2590800" cy="13716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228600" y="152400"/>
          <a:ext cx="86868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47800" y="1295400"/>
            <a:ext cx="6324600" cy="3886200"/>
          </a:xfrm>
          <a:solidFill>
            <a:srgbClr val="00B0F0"/>
          </a:solidFill>
          <a:ln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Below"/>
            <a:lightRig rig="threePt" dir="t"/>
          </a:scene3d>
          <a:sp3d>
            <a:bevelT prst="angle"/>
          </a:sp3d>
        </p:spPr>
        <p:txBody>
          <a:bodyPr>
            <a:noAutofit/>
          </a:bodyPr>
          <a:lstStyle/>
          <a:p>
            <a:r>
              <a:rPr lang="en-US" sz="9600" b="1" u="sng" dirty="0" smtClean="0">
                <a:latin typeface="Algerian" pitchFamily="82" charset="0"/>
              </a:rPr>
              <a:t>CREDIT PATIENTS</a:t>
            </a:r>
            <a:endParaRPr lang="en-US" sz="9600" b="1" u="sng" dirty="0">
              <a:latin typeface="Algerian" pitchFamily="8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Alternate Process 2"/>
          <p:cNvSpPr/>
          <p:nvPr/>
        </p:nvSpPr>
        <p:spPr>
          <a:xfrm>
            <a:off x="304800" y="6019800"/>
            <a:ext cx="8534400" cy="536448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 Narrow" pitchFamily="34" charset="0"/>
              </a:rPr>
              <a:t>MAXIMUM NO OFCREDIT PATIENTS ARE GETTING DISCHARGED IN 4-5 Hrs AMOUNTING TO 58%</a:t>
            </a:r>
            <a:endParaRPr lang="en-US" sz="16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381000" y="228600"/>
          <a:ext cx="84582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Oval 5"/>
          <p:cNvSpPr/>
          <p:nvPr/>
        </p:nvSpPr>
        <p:spPr>
          <a:xfrm>
            <a:off x="6858000" y="1600200"/>
            <a:ext cx="1219200" cy="2057400"/>
          </a:xfrm>
          <a:prstGeom prst="ellipse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4" name="Chart 3"/>
          <p:cNvGraphicFramePr/>
          <p:nvPr/>
        </p:nvGraphicFramePr>
        <p:xfrm>
          <a:off x="228600" y="228600"/>
          <a:ext cx="86868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066800" y="1219200"/>
            <a:ext cx="6858000" cy="4343400"/>
          </a:xfrm>
          <a:blipFill>
            <a:blip r:embed="rId2" cstate="print"/>
            <a:tile tx="0" ty="0" sx="100000" sy="100000" flip="none" algn="tl"/>
          </a:blipFill>
          <a:scene3d>
            <a:camera prst="isometricOffAxis1Right"/>
            <a:lightRig rig="threePt" dir="t"/>
          </a:scene3d>
          <a:sp3d>
            <a:bevelT w="152400" h="50800" prst="softRound"/>
          </a:sp3d>
        </p:spPr>
        <p:txBody>
          <a:bodyPr>
            <a:normAutofit/>
          </a:bodyPr>
          <a:lstStyle/>
          <a:p>
            <a:r>
              <a:rPr lang="en-US" sz="8000" b="1" u="sng" dirty="0" smtClean="0">
                <a:solidFill>
                  <a:srgbClr val="00B050"/>
                </a:solidFill>
                <a:latin typeface="Algerian" pitchFamily="82" charset="0"/>
              </a:rPr>
              <a:t>DELAYED DISCHARGES</a:t>
            </a:r>
            <a:endParaRPr lang="en-US" sz="8000" b="1" u="sng" dirty="0">
              <a:solidFill>
                <a:srgbClr val="00B050"/>
              </a:solidFill>
              <a:latin typeface="Algerian" pitchFamily="8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152400" y="152400"/>
          <a:ext cx="86868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lowchart: Alternate Process 3"/>
          <p:cNvSpPr/>
          <p:nvPr/>
        </p:nvSpPr>
        <p:spPr>
          <a:xfrm>
            <a:off x="228600" y="5943600"/>
            <a:ext cx="8686800" cy="7620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AMONG CASH PATIENTS, DELAYED &amp; TIMELY DISCHARGES ARE EQUAL </a:t>
            </a:r>
            <a:r>
              <a:rPr lang="en-US" sz="1400" b="1" dirty="0" err="1" smtClean="0">
                <a:solidFill>
                  <a:schemeClr val="tx1"/>
                </a:solidFill>
              </a:rPr>
              <a:t>i.e</a:t>
            </a:r>
            <a:r>
              <a:rPr lang="en-US" sz="1400" b="1" dirty="0" smtClean="0">
                <a:solidFill>
                  <a:schemeClr val="tx1"/>
                </a:solidFill>
              </a:rPr>
              <a:t> 50% WHEREAS IN CREDIT PATIENTS, TIMELY DISCHARGES AND DELAYED DISCHARGES ARE 54% &amp; 46% RESPECTIVELY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85800"/>
            <a:ext cx="86868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lowchart: Alternate Process 3"/>
          <p:cNvSpPr/>
          <p:nvPr/>
        </p:nvSpPr>
        <p:spPr>
          <a:xfrm>
            <a:off x="457200" y="152400"/>
            <a:ext cx="8077200" cy="304800"/>
          </a:xfrm>
          <a:prstGeom prst="flowChartAlternateProcess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 smtClean="0">
                <a:solidFill>
                  <a:schemeClr val="tx1"/>
                </a:solidFill>
                <a:latin typeface="Arial Rounded MT Bold" pitchFamily="34" charset="0"/>
              </a:rPr>
              <a:t>ROOT CAUSE ANALYSIS (RCA)</a:t>
            </a:r>
            <a:endParaRPr lang="en-US" sz="2000" b="1" u="sng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990600"/>
            <a:ext cx="86868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2514600" y="228600"/>
            <a:ext cx="4114800" cy="53340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 Rounded MT Bold" pitchFamily="34" charset="0"/>
              </a:rPr>
              <a:t>DISCHARGE PROCESS FLOW</a:t>
            </a:r>
            <a:endParaRPr lang="en-US" sz="2000" b="1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52400" y="152400"/>
          <a:ext cx="88392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228600" y="6248400"/>
            <a:ext cx="8686800" cy="381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+mj-lt"/>
              </a:rPr>
              <a:t>MAXIMUM DELAYS OCCUR DUE TO PATIENT/ATTENDANT RELATED REASONS (29%)</a:t>
            </a:r>
            <a:endParaRPr lang="en-US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 rot="3641193">
            <a:off x="5853332" y="123245"/>
            <a:ext cx="1191347" cy="4990591"/>
          </a:xfrm>
          <a:prstGeom prst="ellipse">
            <a:avLst/>
          </a:prstGeom>
          <a:noFill/>
          <a:ln>
            <a:solidFill>
              <a:srgbClr val="00B0F0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04800" y="6172200"/>
            <a:ext cx="86106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+mj-lt"/>
              </a:rPr>
              <a:t>MOST COMMON REASON OF PATIENT RELATED DELAY IS BECAUSE PATIENT IS EITHER WAITING FOR ATTENDANT OR FOR TRANSPORT</a:t>
            </a:r>
            <a:endParaRPr lang="en-US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31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304800" y="228600"/>
          <a:ext cx="85344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381000" y="228600"/>
          <a:ext cx="84582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600200"/>
            <a:ext cx="7772400" cy="3581400"/>
          </a:xfrm>
          <a:solidFill>
            <a:schemeClr val="accent4">
              <a:lumMod val="40000"/>
              <a:lumOff val="60000"/>
            </a:schemeClr>
          </a:solidFill>
          <a:ln>
            <a:solidFill>
              <a:srgbClr val="C00000"/>
            </a:solidFill>
          </a:ln>
          <a:scene3d>
            <a:camera prst="perspectiveContrastingRightFacing"/>
            <a:lightRig rig="threePt" dir="t"/>
          </a:scene3d>
          <a:sp3d>
            <a:bevelT w="101600" prst="riblet"/>
          </a:sp3d>
        </p:spPr>
        <p:txBody>
          <a:bodyPr>
            <a:noAutofit/>
          </a:bodyPr>
          <a:lstStyle/>
          <a:p>
            <a:r>
              <a:rPr lang="en-US" b="1" u="sng" dirty="0" smtClean="0">
                <a:solidFill>
                  <a:srgbClr val="C00000"/>
                </a:solidFill>
                <a:latin typeface="Algerian" pitchFamily="82" charset="0"/>
              </a:rPr>
              <a:t>PHASE-2</a:t>
            </a:r>
            <a:br>
              <a:rPr lang="en-US" b="1" u="sng" dirty="0" smtClean="0">
                <a:solidFill>
                  <a:srgbClr val="C00000"/>
                </a:solidFill>
                <a:latin typeface="Algerian" pitchFamily="82" charset="0"/>
              </a:rPr>
            </a:br>
            <a:r>
              <a:rPr lang="en-US" b="1" u="sng" dirty="0" smtClean="0">
                <a:solidFill>
                  <a:srgbClr val="C00000"/>
                </a:solidFill>
                <a:latin typeface="Algerian" pitchFamily="82" charset="0"/>
              </a:rPr>
              <a:t> (SUMMARY PREPARATION &amp; DISPATCH)</a:t>
            </a:r>
            <a:endParaRPr lang="en-US" b="1" u="sng" dirty="0">
              <a:solidFill>
                <a:srgbClr val="C00000"/>
              </a:solidFill>
              <a:latin typeface="Algerian" pitchFamily="8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152400" y="228600"/>
          <a:ext cx="86868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228600" y="6096000"/>
            <a:ext cx="8686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SUMMARY ROOM STAFF IS UTILIZED MOSTLY B/W 9:30 AM- 1:10 PM</a:t>
            </a:r>
            <a:endParaRPr 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52400" y="228600"/>
          <a:ext cx="88392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228600" y="6172200"/>
            <a:ext cx="86868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+mj-lt"/>
              </a:rPr>
              <a:t>ON AN AVG, 90% OF THE FILES COMING TO SUMMARY ROOM ON THE DAY OF DISCHARGE ARE OLD  </a:t>
            </a:r>
            <a:r>
              <a:rPr lang="en-US" sz="1600" b="1" dirty="0" err="1" smtClean="0">
                <a:solidFill>
                  <a:schemeClr val="tx1"/>
                </a:solidFill>
                <a:latin typeface="+mj-lt"/>
              </a:rPr>
              <a:t>ie</a:t>
            </a:r>
            <a:r>
              <a:rPr lang="en-US" sz="1600" b="1" dirty="0" smtClean="0">
                <a:solidFill>
                  <a:schemeClr val="tx1"/>
                </a:solidFill>
                <a:latin typeface="+mj-lt"/>
              </a:rPr>
              <a:t> SUMMARY IS REGULARLY UPDATED IN THE SYSTEM</a:t>
            </a:r>
            <a:endParaRPr lang="en-US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04800" y="5943600"/>
            <a:ext cx="8610600" cy="6858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+mj-lt"/>
              </a:rPr>
              <a:t>ON AN AVG, TOTAL TIME TAKEN IN DISPATCHING DISCHARGE SUMMARY TO WARDS IS 1:54 Hrs OUT OF WHICH AVG TIME TAKEN IN GETTING THE SUMMARY SIGNED IS 0:35 Hrs</a:t>
            </a:r>
            <a:endParaRPr lang="en-US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36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228600" y="228600"/>
          <a:ext cx="86868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228600" y="228600"/>
          <a:ext cx="86868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04800" y="5943600"/>
            <a:ext cx="8534400" cy="6858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+mj-lt"/>
              </a:rPr>
              <a:t>IN 53% OF THE CASES, DISCHARGE SUMMARY IS PENDING TO BE REVIEWED BY SR CONSULTANT &amp; THE NEXT MOST COMMON REASON IS THAT DOCTOR IS BUSY IN OPD WHICH CAUSES DELAY IN SIGNING THE SUMMARY</a:t>
            </a:r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524000"/>
            <a:ext cx="7315200" cy="3581400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scene3d>
            <a:camera prst="perspectiveRight"/>
            <a:lightRig rig="threePt" dir="t"/>
          </a:scene3d>
          <a:sp3d>
            <a:bevelT prst="angle"/>
          </a:sp3d>
        </p:spPr>
        <p:txBody>
          <a:bodyPr>
            <a:noAutofit/>
          </a:bodyPr>
          <a:lstStyle/>
          <a:p>
            <a:r>
              <a:rPr lang="en-US" sz="8000" u="sng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PHASE-3</a:t>
            </a:r>
            <a:br>
              <a:rPr lang="en-US" sz="8000" u="sng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</a:br>
            <a:r>
              <a:rPr lang="en-US" sz="8000" u="sng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(BILLING)</a:t>
            </a:r>
            <a:endParaRPr lang="en-US" sz="8000" u="sng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228600" y="228600"/>
          <a:ext cx="86106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04800" y="6096000"/>
            <a:ext cx="85344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+mj-lt"/>
              </a:rPr>
              <a:t>TIME AT WHICH FILES OF PATIENTS TO BE DISCHARGED ARE RECEIVED AT BILLING COUNTER IS SKEWED B/W 10:40AM TO 1:00PM</a:t>
            </a:r>
            <a:endParaRPr lang="en-US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6800" y="1600200"/>
            <a:ext cx="7848600" cy="2971800"/>
          </a:xfrm>
          <a:solidFill>
            <a:srgbClr val="FFFF00"/>
          </a:solidFill>
          <a:ln>
            <a:solidFill>
              <a:srgbClr val="00B0F0"/>
            </a:solidFill>
          </a:ln>
          <a:scene3d>
            <a:camera prst="perspectiveContrastingRightFacing"/>
            <a:lightRig rig="threePt" dir="t"/>
          </a:scene3d>
        </p:spPr>
        <p:txBody>
          <a:bodyPr>
            <a:noAutofit/>
          </a:bodyPr>
          <a:lstStyle/>
          <a:p>
            <a:r>
              <a:rPr lang="en-US" sz="9600" b="1" u="sng" dirty="0" smtClean="0">
                <a:solidFill>
                  <a:srgbClr val="C00000"/>
                </a:solidFill>
                <a:latin typeface="Berlin Sans FB Demi" pitchFamily="34" charset="0"/>
              </a:rPr>
              <a:t>OBJECTIVES</a:t>
            </a:r>
            <a:endParaRPr lang="en-US" sz="9600" b="1" u="sng" dirty="0">
              <a:solidFill>
                <a:srgbClr val="C00000"/>
              </a:solidFill>
              <a:latin typeface="Berlin Sans FB Demi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304800" y="304800"/>
          <a:ext cx="85344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04800" y="6248400"/>
            <a:ext cx="8534400" cy="381000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+mj-lt"/>
              </a:rPr>
              <a:t>AVG TOTAL BILLING TAT IS 0:31 min OUT OF WHICH 0:23 min ARE TAKEN IN BILL PREPARATION</a:t>
            </a:r>
            <a:endParaRPr lang="en-US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019800"/>
            <a:ext cx="8534400" cy="609600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+mj-lt"/>
              </a:rPr>
              <a:t>MAJOR CAUSE FOR DELAY IN BILLING IS THE TIME LAPSED B/W BILL PREPARATION AND ACTUAL BILL SETTLEMENT BY THE PATIENT </a:t>
            </a:r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41</a:t>
            </a:fld>
            <a:endParaRPr 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228600" y="304800"/>
          <a:ext cx="86868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19200" y="1219200"/>
            <a:ext cx="7696200" cy="4114800"/>
          </a:xfrm>
          <a:solidFill>
            <a:schemeClr val="accent4">
              <a:lumMod val="60000"/>
              <a:lumOff val="40000"/>
            </a:schemeClr>
          </a:solidFill>
          <a:scene3d>
            <a:camera prst="perspectiveContrastingRightFacing"/>
            <a:lightRig rig="threePt" dir="t"/>
          </a:scene3d>
        </p:spPr>
        <p:txBody>
          <a:bodyPr>
            <a:noAutofit/>
          </a:bodyPr>
          <a:lstStyle/>
          <a:p>
            <a:r>
              <a:rPr lang="en-US" sz="8800" b="1" u="sng" dirty="0" smtClean="0">
                <a:solidFill>
                  <a:srgbClr val="FF0066"/>
                </a:solidFill>
                <a:latin typeface="Berlin Sans FB Demi" pitchFamily="34" charset="0"/>
              </a:rPr>
              <a:t>PHASE-4</a:t>
            </a:r>
            <a:br>
              <a:rPr lang="en-US" sz="8800" b="1" u="sng" dirty="0" smtClean="0">
                <a:solidFill>
                  <a:srgbClr val="FF0066"/>
                </a:solidFill>
                <a:latin typeface="Berlin Sans FB Demi" pitchFamily="34" charset="0"/>
              </a:rPr>
            </a:br>
            <a:r>
              <a:rPr lang="en-US" sz="8800" b="1" u="sng" dirty="0" smtClean="0">
                <a:solidFill>
                  <a:srgbClr val="FF0066"/>
                </a:solidFill>
                <a:latin typeface="Berlin Sans FB Demi" pitchFamily="34" charset="0"/>
              </a:rPr>
              <a:t>(PHARMACY)</a:t>
            </a:r>
            <a:endParaRPr lang="en-US" sz="8800" b="1" u="sng" dirty="0">
              <a:solidFill>
                <a:srgbClr val="FF0066"/>
              </a:solidFill>
              <a:latin typeface="Berlin Sans FB Dem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304800" y="228600"/>
          <a:ext cx="85344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04800" y="6096000"/>
            <a:ext cx="85344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+mj-lt"/>
              </a:rPr>
              <a:t>PRESCRIPTIONS RECEIVING TIME AT IP PHARMACY IS SKEWED B/W 10:45AM TO 3:00PM </a:t>
            </a:r>
            <a:endParaRPr lang="en-US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457200" y="381000"/>
          <a:ext cx="83058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04800" y="5867400"/>
            <a:ext cx="8534400" cy="6858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+mj-lt"/>
              </a:rPr>
              <a:t>TAT FOR CREDIT PATIENTS IS 0:51 min &amp; THE MAJOR REASON OF DELAY AT IP PHARMACY IS BECAUSE MULTIPLE PRESCRIPTIONS ARE RECEIVED AT A SHORT TIME INTERVAL</a:t>
            </a:r>
            <a:endParaRPr lang="en-US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066800"/>
            <a:ext cx="7772400" cy="3886200"/>
          </a:xfrm>
          <a:solidFill>
            <a:srgbClr val="F7C9F2"/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perspectiveContrastingLeftFacing"/>
            <a:lightRig rig="threePt" dir="t"/>
          </a:scene3d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FF0066"/>
                </a:solidFill>
                <a:latin typeface="Algerian" pitchFamily="82" charset="0"/>
              </a:rPr>
              <a:t>HEALTHCARE FAILURE MODE EFFECT ANALYSIS</a:t>
            </a:r>
            <a:endParaRPr lang="en-US" sz="5400" b="1" dirty="0">
              <a:solidFill>
                <a:srgbClr val="FF0066"/>
              </a:solidFill>
              <a:latin typeface="Algerian" pitchFamily="8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46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2" y="228602"/>
          <a:ext cx="8610597" cy="6476998"/>
        </p:xfrm>
        <a:graphic>
          <a:graphicData uri="http://schemas.openxmlformats.org/drawingml/2006/table">
            <a:tbl>
              <a:tblPr/>
              <a:tblGrid>
                <a:gridCol w="2336915"/>
                <a:gridCol w="1482742"/>
                <a:gridCol w="371341"/>
                <a:gridCol w="609600"/>
                <a:gridCol w="533400"/>
                <a:gridCol w="609600"/>
                <a:gridCol w="2666999"/>
              </a:tblGrid>
              <a:tr h="6021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rgbClr val="4C216D"/>
                          </a:solidFill>
                          <a:latin typeface="+mj-lt"/>
                          <a:ea typeface="Times New Roman"/>
                        </a:rPr>
                        <a:t>POTENTIAL FAILURE </a:t>
                      </a:r>
                      <a:r>
                        <a:rPr lang="en-US" sz="700" b="1" dirty="0" smtClean="0">
                          <a:solidFill>
                            <a:srgbClr val="4C216D"/>
                          </a:solidFill>
                          <a:latin typeface="+mj-lt"/>
                          <a:ea typeface="Times New Roman"/>
                        </a:rPr>
                        <a:t>MODES</a:t>
                      </a:r>
                      <a:endParaRPr lang="en-US" sz="700" b="1" dirty="0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rgbClr val="4C216D"/>
                          </a:solidFill>
                          <a:latin typeface="+mj-lt"/>
                          <a:ea typeface="Times New Roman"/>
                        </a:rPr>
                        <a:t>POTENTIAL EFFECTS OF FAILURES</a:t>
                      </a:r>
                      <a:endParaRPr lang="en-US" sz="700" b="1" dirty="0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rgbClr val="4C216D"/>
                          </a:solidFill>
                          <a:latin typeface="+mj-lt"/>
                          <a:ea typeface="Times New Roman"/>
                        </a:rPr>
                        <a:t>SEVERITY(1-10)</a:t>
                      </a:r>
                      <a:endParaRPr lang="en-US" sz="700" b="1" dirty="0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rgbClr val="4C216D"/>
                          </a:solidFill>
                          <a:latin typeface="+mj-lt"/>
                          <a:ea typeface="Times New Roman"/>
                        </a:rPr>
                        <a:t>PROBABILITY OF FAILURE OCCURENCE(1-10)</a:t>
                      </a:r>
                      <a:endParaRPr lang="en-US" sz="700" b="1" dirty="0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rgbClr val="4C216D"/>
                          </a:solidFill>
                          <a:latin typeface="+mj-lt"/>
                          <a:ea typeface="Times New Roman"/>
                        </a:rPr>
                        <a:t>PROBABILITY OF DETECTION(1-10)</a:t>
                      </a:r>
                      <a:endParaRPr lang="en-US" sz="700" b="1" dirty="0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rgbClr val="4C216D"/>
                          </a:solidFill>
                          <a:latin typeface="+mj-lt"/>
                          <a:ea typeface="Times New Roman"/>
                        </a:rPr>
                        <a:t>RPN(S*O*D)</a:t>
                      </a:r>
                      <a:endParaRPr lang="en-US" sz="700" b="1" dirty="0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rgbClr val="4C216D"/>
                          </a:solidFill>
                          <a:latin typeface="+mj-lt"/>
                          <a:ea typeface="Times New Roman"/>
                        </a:rPr>
                        <a:t>RECOMMENDATIONS</a:t>
                      </a:r>
                      <a:endParaRPr lang="en-US" sz="700" b="1" dirty="0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LATE MORNING ROUNDS BY THE DOCTOR</a:t>
                      </a:r>
                      <a:endParaRPr lang="en-US" sz="600" b="1" dirty="0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LATE SUMMARY PREPARATION- DELAYED DISCHARGES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8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10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4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320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DOCTOR ROUNDS SHOULD FINISH BY A STIPULATED TIME SAY 11 AM.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DOCTORS BUSY IN OPD IMMIDIATELY AFTER ROUNDS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DELAY IN SIGNING THE SUMMARY-DELAYED DISCHARGES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7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8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5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280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DESIGNATING JR FOR REVIEWING DISCHARGE SUMMARIES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CORRECTIONS IN DISCHARGE SUMMARY PREPARED BY SUMMARY EXECUTIVE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DELAY IN SIGNING THE SUMMARY-DELAYED DISCHARGES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5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5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5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125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B050"/>
                          </a:solidFill>
                          <a:latin typeface="+mj-lt"/>
                          <a:ea typeface="Times New Roman"/>
                        </a:rPr>
                        <a:t>UPDATION OF DIS SUMMARY REGULARLY INTO THE SYSTEM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NEW PT FILE FOR SUMMARY PREPARATION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MORE TIME TAKEN IN SUMMARY PREPARATION-DELAYED DISCHARGES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5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5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5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125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B050"/>
                          </a:solidFill>
                          <a:latin typeface="+mj-lt"/>
                          <a:ea typeface="Times New Roman"/>
                        </a:rPr>
                        <a:t>UPDATION OF DIS SUMMARY REGULARLY INTO THE SYSTEM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LACK OF ADEQUATE MANPOWER AS COMPARED TO THE WORKLOAD IN PEAK HOURS(In respect to Housekeeping)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DELAYED DISCHARGES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7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7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3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147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DEFINING ROLES &amp; RESPONSIBILITIES. KEEPING TRACK OF ACCOUNTABILITY OF WARD BOYS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LACK OF PROACTIVE APPROACH IN ROUTINE TASKS RELATED TO PATIENT CARE LIKE CLEANING &amp; BED PREPN IN PATIENT ROOMS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DELAYED ADMISSIONS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6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6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5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180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DEFINING ROLES &amp; RESPONSIBILITIES. KEEPING TRACK OF ACCOUNTABILITY OF WARD BOYS, INCORPORATING HUMANE TOUCH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MEDICATION DISPATCH ERROR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DELAYED DISCHARGES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8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7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7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392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DEVISING A CHECKLIST LABELLING PT NAME, CR NO, ROOM NO, TREATING DOCTOR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HIGH WAITING TIME IN ISSUING &amp; RETURNING THE MEDICINES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DELAYED DISCHARGES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8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8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3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192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SENDING PRESCRIPTIONS OVER SPREAD OUT TIME TO DECREASE THE LOAD AT ONE POINT OF TIME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DELAY IN DISPATCHING D/S MEDICINES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DELAYED DISCHARGES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9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9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3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243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SENDING PRESCRIPTIONS OVER SPREAD OUT TIME TO DECREASE THE LOAD AT ONE POINT OF TIME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ERRORS &amp; SUBSEQUENT CORRECTIONS IN THE FINAL BILL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LATE BILL PREP-DELAYED DISCHARGES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5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5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6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150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B050"/>
                          </a:solidFill>
                          <a:latin typeface="+mj-lt"/>
                          <a:ea typeface="Times New Roman"/>
                        </a:rPr>
                        <a:t>MANDATION OF GIVING PROVISIONAL BILL ON OR BEFORE THE DAY OF DISCHARGE BY WARD SECRETARIES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SENDING CASH PT FILES DIRECTLY TO WARD FROM SUMMARY ROOM FOR BILLING RATHER THAN SENDING IT TO BILLING FROM SUMMARY ROOM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LATE BILL PREP-DELAYED DISCHARGES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8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9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8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576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B050"/>
                          </a:solidFill>
                          <a:latin typeface="+mj-lt"/>
                          <a:ea typeface="Times New Roman"/>
                        </a:rPr>
                        <a:t>SENDING CASH PTS FILES DIRECTY T BILLING FROM SUMMARY ROOM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IN-PATIENT CASH COUNTER PARTIALLY OPERATIONAL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LATE BILL PREP-DELAYED DISCHARGES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5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6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6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180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B050"/>
                          </a:solidFill>
                          <a:latin typeface="+mj-lt"/>
                          <a:ea typeface="Times New Roman"/>
                        </a:rPr>
                        <a:t>MAKING IP-CASH COUNTER FULLY FUNCTIONAL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LANGUAGE BARRIERS (Nurses &amp; Patients)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MORE TIME TAKEN IN THE WHOLE DISCHARGE PROCESS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8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7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3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168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TRAINING OF NURSES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1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D/S COUNSELLING (the hospital policies and procedures related to Discharge) NOT DONE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DISCREPANCY IN DISCHARGE &amp; UNNECESSARY ATTENDANT MOVEMENT-DELAYED DISCHARGES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8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9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2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144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B050"/>
                          </a:solidFill>
                          <a:latin typeface="+mj-lt"/>
                          <a:ea typeface="Times New Roman"/>
                        </a:rPr>
                        <a:t>EXPLANATION OF WHOLE DISCHARGE PROCESS IN DETAIL TO THE PATIENT/ATTENDANT BY WARD SECRETARIES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INCOMPLETE INFORMATION ON TRANSFER B/W SERVICES (Wards, Summary section, Billing section etc.)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DELAYED DISCHARGES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8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9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3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216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B050"/>
                          </a:solidFill>
                          <a:latin typeface="+mj-lt"/>
                          <a:ea typeface="Times New Roman"/>
                        </a:rPr>
                        <a:t>INTER-DEPARTMENTAL MEETINGS TO EXPLAIN ROLES &amp; RESPONSIBILITIES OF STAFF TO EACH OTHER FOR BETTER CO-ORDINATION AND SMOOTH FLOW OF INFORMATION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1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UNPLANNED DISCHARGES (can be due to uncertainty of Pt Condition for discharge or simply miscommunication/ Inadequate communication b/w the treating team and Ward secretary)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DELAYED DISCHARGES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7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9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1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63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MAKING MORE &amp; MORE DISCHARGES PLANNED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NO REINFORCEMENT FOR PHYSICAL DISCHARGE BY WARD SECRETARIES AFTER FINAL BILL SETTLEMENT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DELAYED ADMISSIONS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8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8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5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320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B050"/>
                          </a:solidFill>
                          <a:latin typeface="+mj-lt"/>
                          <a:ea typeface="Times New Roman"/>
                        </a:rPr>
                        <a:t>INCORPORATION OF REINFORCEMENT FOR PHYSICAL DISCHARGE IN DISCHARGE POLICY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DELAY IN PHYSICAL DISCHARGE DUE TO / LOGISTICS/ TRAVEL etc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DELAYED DISCHARGES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8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9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2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144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MAKING MORE &amp; MORE DISCHARGES PLANNED, REINFORCEMENT FOR PHYSICAL DISCHARGE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STAFF ABSENTEEISM (In respect to Ward Secretaries)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UNCOORDINATED DISCHARGE PROCESS-DELAYED DISCHARGES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6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5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2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60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MAKING PROCESSES SYSTEM DEPENDANT INSTEAD OF PEOPLE DEPENDANT-TRAINING OF STAFF FOR MULTI-TASKING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3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HIS SYSTEM SLOW, NETWORK RELATED DELAYS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SLOW SYSTEM AT NURSING STATION/PHARMACY/ BILLING etc. RESULTING IN LATE SUMMARY/ BILL PREP-&amp; THEREFORE- DELAYED DISCHARGES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7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7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4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196</a:t>
                      </a:r>
                      <a:endParaRPr lang="en-US" sz="600" b="1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IMPLEMENTATION OF IN-PATIENT HIS MODULE IN VARIOUS DEPARTMENTS SO THAT DISCHARGE PROCESS CAN BE TRIGERRED ON ITS OWN</a:t>
                      </a:r>
                      <a:endParaRPr lang="en-US" sz="600" b="1" dirty="0">
                        <a:latin typeface="+mj-lt"/>
                        <a:ea typeface="Times New Roman"/>
                      </a:endParaRPr>
                    </a:p>
                  </a:txBody>
                  <a:tcPr marL="15130" marR="15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752600"/>
            <a:ext cx="7543800" cy="2743200"/>
          </a:xfrm>
          <a:blipFill>
            <a:blip r:embed="rId2" cstate="print"/>
            <a:tile tx="0" ty="0" sx="100000" sy="100000" flip="none" algn="tl"/>
          </a:blipFill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  <a:sp3d>
            <a:bevelT w="101600" prst="riblet"/>
          </a:sp3d>
        </p:spPr>
        <p:txBody>
          <a:bodyPr>
            <a:normAutofit/>
          </a:bodyPr>
          <a:lstStyle/>
          <a:p>
            <a:r>
              <a:rPr lang="en-US" sz="6000" u="sng" dirty="0" smtClean="0">
                <a:solidFill>
                  <a:srgbClr val="FF0066"/>
                </a:solidFill>
                <a:latin typeface="Algerian" pitchFamily="82" charset="0"/>
              </a:rPr>
              <a:t>RECOMMENDATIONS</a:t>
            </a:r>
            <a:endParaRPr lang="en-US" sz="6000" u="sng" dirty="0">
              <a:solidFill>
                <a:srgbClr val="FF0066"/>
              </a:solidFill>
              <a:latin typeface="Algerian" pitchFamily="8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48</a:t>
            </a:fld>
            <a:endParaRPr lang="en-US"/>
          </a:p>
        </p:txBody>
      </p:sp>
      <p:graphicFrame>
        <p:nvGraphicFramePr>
          <p:cNvPr id="5" name="Diagram 4"/>
          <p:cNvGraphicFramePr/>
          <p:nvPr/>
        </p:nvGraphicFramePr>
        <p:xfrm>
          <a:off x="914400" y="1295400"/>
          <a:ext cx="73152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381000" y="228600"/>
            <a:ext cx="8382000" cy="914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PRORITIZATION OF EVENTS IN IMPROVING DISCHARGE PROCESS</a:t>
            </a:r>
            <a:endParaRPr lang="en-US" sz="2000" b="1" spc="3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228600"/>
          <a:ext cx="86868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>
                <a:solidFill>
                  <a:srgbClr val="FF0066"/>
                </a:solidFill>
                <a:latin typeface="Arial Rounded MT Bold" pitchFamily="34" charset="0"/>
              </a:rPr>
              <a:t>TO STREAMLINE  DISCHARGE PROCESS AT RGCI &amp; RC</a:t>
            </a:r>
            <a:endParaRPr lang="en-US" sz="2400" b="1" dirty="0">
              <a:solidFill>
                <a:srgbClr val="FF0066"/>
              </a:solidFill>
              <a:latin typeface="Arial Rounded MT Bold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838200"/>
          <a:ext cx="86868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762000"/>
          <a:ext cx="8229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4"/>
          <p:cNvGraphicFramePr>
            <a:graphicFrameLocks/>
          </p:cNvGraphicFramePr>
          <p:nvPr/>
        </p:nvGraphicFramePr>
        <p:xfrm>
          <a:off x="228600" y="838200"/>
          <a:ext cx="86868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Oval 2"/>
          <p:cNvSpPr/>
          <p:nvPr/>
        </p:nvSpPr>
        <p:spPr>
          <a:xfrm rot="5400000">
            <a:off x="4533900" y="-1714500"/>
            <a:ext cx="381000" cy="4114800"/>
          </a:xfrm>
          <a:prstGeom prst="ellipse">
            <a:avLst/>
          </a:prstGeom>
          <a:noFill/>
          <a:ln>
            <a:solidFill>
              <a:srgbClr val="FF579B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 Rounded MT Bold" pitchFamily="34" charset="0"/>
              </a:rPr>
              <a:t>ACTIONS TAKEN</a:t>
            </a:r>
            <a:endParaRPr lang="en-US" sz="2000" b="1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990600"/>
            <a:ext cx="7467600" cy="3733800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perspectiveContrastingRightFacing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7030A0"/>
                </a:solidFill>
                <a:latin typeface="Algerian" pitchFamily="82" charset="0"/>
              </a:rPr>
              <a:t>CASE Vs CONTROL PHASE</a:t>
            </a:r>
            <a:endParaRPr lang="en-US" sz="4800" b="1" dirty="0">
              <a:solidFill>
                <a:srgbClr val="7030A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52400" y="1066800"/>
          <a:ext cx="41910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/>
          <p:nvPr/>
        </p:nvGraphicFramePr>
        <p:xfrm>
          <a:off x="4648200" y="1143000"/>
          <a:ext cx="4267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/>
          <p:cNvSpPr/>
          <p:nvPr/>
        </p:nvSpPr>
        <p:spPr>
          <a:xfrm>
            <a:off x="228600" y="152400"/>
            <a:ext cx="8686800" cy="6096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 Rounded MT Bold" pitchFamily="34" charset="0"/>
              </a:rPr>
              <a:t>PLANNED Vs UNPLANNED</a:t>
            </a:r>
            <a:endParaRPr lang="en-US" sz="2400" b="1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48200" y="1066800"/>
            <a:ext cx="4267200" cy="5105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52400" y="6324600"/>
            <a:ext cx="8763000" cy="381000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+mj-lt"/>
              </a:rPr>
              <a:t>% OF PLANNED DISCHARGES HAVE INCREASED FROM 25% TO 41% DURING CONTROL PHASE</a:t>
            </a:r>
            <a:endParaRPr lang="en-US" sz="1600" b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28600" y="6248400"/>
            <a:ext cx="8763000" cy="457200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+mj-lt"/>
              </a:rPr>
              <a:t>IN 50% OF THE CASES, COPY OF PROVISIONAL BILL WAS GIVEN TO THE PATIENT WITHOUT ASKING FOR IT</a:t>
            </a:r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228600" y="228600"/>
          <a:ext cx="86868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28600" y="6172200"/>
            <a:ext cx="8686800" cy="457200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IN 49% OF THE CASES PATIENTS WERE INFORMED FOR BILL SETTLEMENT BY BILLING STAFF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304800" y="228600"/>
          <a:ext cx="85344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28600" y="6172200"/>
            <a:ext cx="8686800" cy="457200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IN 48% OF THE CASES PATIENTS WERE REINFORCED FOR PHYSICAL DISCHARGE &amp; IN 29% OF THE CASES THERE WAS NO NEED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228600" y="228600"/>
          <a:ext cx="86868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/>
        </p:nvGraphicFramePr>
        <p:xfrm>
          <a:off x="4724400" y="914400"/>
          <a:ext cx="41148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Oval 2"/>
          <p:cNvSpPr/>
          <p:nvPr/>
        </p:nvSpPr>
        <p:spPr>
          <a:xfrm>
            <a:off x="5257800" y="2209800"/>
            <a:ext cx="3352800" cy="609600"/>
          </a:xfrm>
          <a:prstGeom prst="ellipse">
            <a:avLst/>
          </a:prstGeom>
          <a:noFill/>
          <a:ln>
            <a:solidFill>
              <a:srgbClr val="7030A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304800" y="6096000"/>
            <a:ext cx="8610600" cy="533400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+mj-lt"/>
              </a:rPr>
              <a:t>MORNING ROUNDS TIME OF DOCTORS RANGE FROM 7:30 AM – 11:30 AM DURING CONTROL PHASE WHICH WAS VARYING FROM 9:00 AM-12:00AM BEFORE</a:t>
            </a:r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304800" y="762000"/>
          <a:ext cx="39624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228600" y="228600"/>
            <a:ext cx="8686800" cy="38100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 Rounded MT Bold" pitchFamily="34" charset="0"/>
              </a:rPr>
              <a:t>DISTRIBUTION OF MORNING ROUNDS BY DOCTORS</a:t>
            </a:r>
            <a:endParaRPr lang="en-US" sz="2000" b="1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228600"/>
            <a:ext cx="8686800" cy="4572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 Rounded MT Bold" pitchFamily="34" charset="0"/>
              </a:rPr>
              <a:t>% OF PATIENTS DISCHARGED IN FOLLOWING TIME SLOTS</a:t>
            </a:r>
            <a:endParaRPr lang="en-US" sz="2000" b="1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52400" y="6324600"/>
            <a:ext cx="8839200" cy="381000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TIMELY DISCHARGES HAVE INCREASED FROM 50% TO 57% DURING CONTROL PHASE</a:t>
            </a:r>
            <a:endParaRPr lang="en-US" b="1" dirty="0">
              <a:solidFill>
                <a:srgbClr val="C00000"/>
              </a:solidFill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304800" y="914400"/>
          <a:ext cx="42672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953000" y="914400"/>
          <a:ext cx="39624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4724400" y="1143000"/>
            <a:ext cx="4191000" cy="5029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28600" y="1143000"/>
            <a:ext cx="4038600" cy="5029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28600" y="228600"/>
            <a:ext cx="8686800" cy="5334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 Rounded MT Bold" pitchFamily="34" charset="0"/>
              </a:rPr>
              <a:t>TURN AROUND TIME OF SUB PROCESSES IN DISCHARGE</a:t>
            </a:r>
            <a:endParaRPr lang="en-US" sz="2000" b="1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228600" y="1219200"/>
          <a:ext cx="4038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304800" y="6324600"/>
            <a:ext cx="8610600" cy="381000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TOTAL AVG DISCHARGE TAT HAS REDUCED FROM  4:16 Hrs TO 3:58 Hrs DURING CONTROL PHASE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0" name="Chart 9"/>
          <p:cNvGraphicFramePr/>
          <p:nvPr/>
        </p:nvGraphicFramePr>
        <p:xfrm>
          <a:off x="4724400" y="1143000"/>
          <a:ext cx="4191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2438400"/>
          </a:xfrm>
          <a:solidFill>
            <a:schemeClr val="accent2">
              <a:lumMod val="40000"/>
              <a:lumOff val="60000"/>
            </a:schemeClr>
          </a:solidFill>
          <a:ln>
            <a:solidFill>
              <a:srgbClr val="00B0F0"/>
            </a:solidFill>
          </a:ln>
          <a:scene3d>
            <a:camera prst="isometricOffAxis1Right"/>
            <a:lightRig rig="threePt" dir="t"/>
          </a:scene3d>
        </p:spPr>
        <p:txBody>
          <a:bodyPr>
            <a:noAutofit/>
          </a:bodyPr>
          <a:lstStyle/>
          <a:p>
            <a:r>
              <a:rPr lang="en-US" sz="7200" b="1" u="sng" dirty="0" smtClean="0">
                <a:solidFill>
                  <a:srgbClr val="0070C0"/>
                </a:solidFill>
                <a:latin typeface="Cooper Black" pitchFamily="18" charset="0"/>
              </a:rPr>
              <a:t>METHODOLOGY</a:t>
            </a:r>
            <a:endParaRPr lang="en-US" sz="7200" b="1" u="sng" dirty="0">
              <a:solidFill>
                <a:srgbClr val="0070C0"/>
              </a:solidFill>
              <a:latin typeface="Cooper Black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228600" y="990600"/>
          <a:ext cx="4114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4724400" y="990600"/>
            <a:ext cx="4191000" cy="5029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8600" y="152400"/>
            <a:ext cx="8686800" cy="6096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 Rounded MT Bold" pitchFamily="34" charset="0"/>
              </a:rPr>
              <a:t>DISCHARGE TAT- SYSTEM Vs PHYSICAL</a:t>
            </a:r>
            <a:endParaRPr lang="en-US" sz="2400" b="1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8600" y="6172200"/>
            <a:ext cx="8686800" cy="533400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b="1" dirty="0" smtClean="0">
              <a:solidFill>
                <a:schemeClr val="tx1"/>
              </a:solidFill>
            </a:endParaRPr>
          </a:p>
          <a:p>
            <a:pPr algn="ctr"/>
            <a:endParaRPr lang="en-US" sz="14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PHYSICAL DISCHARGE WAS DELAYED BY 0:58 min AS COMPARED TO SYSTEM DISCHARGE WHEREAS IN CONTROL PHASE, IT IS DELAYED BY 0:53 </a:t>
            </a:r>
            <a:r>
              <a:rPr lang="en-US" sz="1400" b="1" dirty="0" err="1" smtClean="0">
                <a:solidFill>
                  <a:schemeClr val="tx1"/>
                </a:solidFill>
              </a:rPr>
              <a:t>Mins</a:t>
            </a:r>
            <a:r>
              <a:rPr lang="en-US" sz="1400" b="1" dirty="0" smtClean="0">
                <a:solidFill>
                  <a:schemeClr val="tx1"/>
                </a:solidFill>
              </a:rPr>
              <a:t>  ON AN AVG</a:t>
            </a:r>
          </a:p>
          <a:p>
            <a:pPr algn="ctr"/>
            <a:endParaRPr lang="en-US" sz="1400" b="1" dirty="0" smtClean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4724400" y="990600"/>
          <a:ext cx="4191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52400" y="762000"/>
          <a:ext cx="41148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04800" y="152400"/>
            <a:ext cx="8610600" cy="4572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% DISTRIBUTION OF REASONS FOR DELAYED DISCHARGES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838200"/>
            <a:ext cx="4191000" cy="5257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800600" y="838200"/>
            <a:ext cx="4114800" cy="5257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52400" y="6324600"/>
            <a:ext cx="8763000" cy="381000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  <a:latin typeface="+mj-lt"/>
              </a:rPr>
              <a:t>MAJOR REASON FOR DELAYED DISCHARGES WAS FOUND OUT TO BE PATIENT RELATED &amp; LATE SUMMARY PREPARATION WAS ALSO A MAJOR CONCERN</a:t>
            </a:r>
            <a:endParaRPr lang="en-US" sz="1200" b="1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9" name="Chart 8"/>
          <p:cNvGraphicFramePr/>
          <p:nvPr/>
        </p:nvGraphicFramePr>
        <p:xfrm>
          <a:off x="4800600" y="838200"/>
          <a:ext cx="40386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19200"/>
            <a:ext cx="7620000" cy="4267200"/>
          </a:xfrm>
          <a:solidFill>
            <a:schemeClr val="accent2">
              <a:lumMod val="40000"/>
              <a:lumOff val="60000"/>
            </a:schemeClr>
          </a:solidFill>
          <a:scene3d>
            <a:camera prst="isometricOffAxis1Righ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en-US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lgerian" pitchFamily="82" charset="0"/>
              </a:rPr>
              <a:t>THANK YOU</a:t>
            </a:r>
            <a:endParaRPr lang="en-US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lgerian" pitchFamily="8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10600" cy="6400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b="1" u="sng" dirty="0" smtClean="0">
                <a:solidFill>
                  <a:srgbClr val="00B0F0"/>
                </a:solidFill>
              </a:rPr>
              <a:t>Type </a:t>
            </a:r>
            <a:r>
              <a:rPr lang="en-US" sz="2400" b="1" u="sng" dirty="0">
                <a:solidFill>
                  <a:srgbClr val="00B0F0"/>
                </a:solidFill>
              </a:rPr>
              <a:t>of </a:t>
            </a:r>
            <a:r>
              <a:rPr lang="en-US" sz="2400" b="1" u="sng" dirty="0" smtClean="0">
                <a:solidFill>
                  <a:srgbClr val="00B0F0"/>
                </a:solidFill>
              </a:rPr>
              <a:t>study </a:t>
            </a:r>
            <a:r>
              <a:rPr lang="en-US" sz="2400" b="1" dirty="0" smtClean="0">
                <a:solidFill>
                  <a:srgbClr val="00B0F0"/>
                </a:solidFill>
              </a:rPr>
              <a:t>  </a:t>
            </a:r>
            <a:r>
              <a:rPr lang="en-US" sz="2400" b="1" dirty="0" smtClean="0"/>
              <a:t>:: </a:t>
            </a:r>
            <a:r>
              <a:rPr lang="en-US" sz="2400" dirty="0" smtClean="0"/>
              <a:t>Concurrent</a:t>
            </a:r>
            <a:r>
              <a:rPr lang="en-US" sz="2400" b="1" dirty="0" smtClean="0"/>
              <a:t> </a:t>
            </a:r>
            <a:r>
              <a:rPr lang="en-US" sz="2400" dirty="0" smtClean="0"/>
              <a:t>Descriptive Study</a:t>
            </a:r>
          </a:p>
          <a:p>
            <a:pPr>
              <a:buFont typeface="Wingdings" pitchFamily="2" charset="2"/>
              <a:buChar char="v"/>
            </a:pPr>
            <a:endParaRPr lang="en-US" sz="2400" u="sng" dirty="0" smtClean="0"/>
          </a:p>
          <a:p>
            <a:pPr>
              <a:buFont typeface="Wingdings" pitchFamily="2" charset="2"/>
              <a:buChar char="v"/>
            </a:pPr>
            <a:r>
              <a:rPr lang="en-US" sz="2400" b="1" u="sng" dirty="0" smtClean="0">
                <a:solidFill>
                  <a:srgbClr val="00B0F0"/>
                </a:solidFill>
              </a:rPr>
              <a:t>Type of Data</a:t>
            </a:r>
            <a:r>
              <a:rPr lang="en-US" sz="2400" b="1" dirty="0" smtClean="0">
                <a:solidFill>
                  <a:srgbClr val="00B0F0"/>
                </a:solidFill>
              </a:rPr>
              <a:t>     </a:t>
            </a:r>
            <a:r>
              <a:rPr lang="en-US" sz="2400" b="1" dirty="0" smtClean="0"/>
              <a:t>::  </a:t>
            </a:r>
            <a:r>
              <a:rPr lang="en-US" sz="2400" dirty="0" smtClean="0"/>
              <a:t>Primary Data</a:t>
            </a:r>
            <a:endParaRPr lang="en-US" sz="2400" u="sng" dirty="0" smtClean="0"/>
          </a:p>
          <a:p>
            <a:pPr>
              <a:buFont typeface="Wingdings" pitchFamily="2" charset="2"/>
              <a:buChar char="v"/>
            </a:pPr>
            <a:endParaRPr lang="en-US" sz="2400" b="1" u="sng" dirty="0" smtClean="0"/>
          </a:p>
          <a:p>
            <a:pPr>
              <a:buFont typeface="Wingdings" pitchFamily="2" charset="2"/>
              <a:buChar char="v"/>
            </a:pPr>
            <a:r>
              <a:rPr lang="en-US" sz="2400" b="1" u="sng" dirty="0" smtClean="0">
                <a:solidFill>
                  <a:srgbClr val="00B0F0"/>
                </a:solidFill>
              </a:rPr>
              <a:t>Sampling technique</a:t>
            </a:r>
            <a:r>
              <a:rPr lang="en-US" sz="2400" dirty="0" smtClean="0">
                <a:solidFill>
                  <a:srgbClr val="00B0F0"/>
                </a:solidFill>
              </a:rPr>
              <a:t>  </a:t>
            </a:r>
            <a:r>
              <a:rPr lang="en-US" sz="2400" b="1" dirty="0" smtClean="0"/>
              <a:t>::</a:t>
            </a:r>
            <a:r>
              <a:rPr lang="en-US" sz="2400" dirty="0" smtClean="0"/>
              <a:t>  Random Sampling</a:t>
            </a:r>
            <a:endParaRPr lang="en-US" sz="2400" dirty="0"/>
          </a:p>
          <a:p>
            <a:pPr>
              <a:buFont typeface="Wingdings" pitchFamily="2" charset="2"/>
              <a:buChar char="v"/>
            </a:pPr>
            <a:endParaRPr lang="en-US" sz="2400" b="1" u="sng" dirty="0" smtClean="0"/>
          </a:p>
          <a:p>
            <a:pPr>
              <a:buFont typeface="Wingdings" pitchFamily="2" charset="2"/>
              <a:buChar char="v"/>
            </a:pPr>
            <a:r>
              <a:rPr lang="en-US" sz="2400" b="1" u="sng" dirty="0" smtClean="0">
                <a:solidFill>
                  <a:srgbClr val="00B0F0"/>
                </a:solidFill>
              </a:rPr>
              <a:t>Sample </a:t>
            </a:r>
            <a:r>
              <a:rPr lang="en-US" sz="2400" b="1" u="sng" dirty="0">
                <a:solidFill>
                  <a:srgbClr val="00B0F0"/>
                </a:solidFill>
              </a:rPr>
              <a:t>Size</a:t>
            </a:r>
            <a:r>
              <a:rPr lang="en-US" sz="2400" dirty="0">
                <a:solidFill>
                  <a:srgbClr val="00B0F0"/>
                </a:solidFill>
              </a:rPr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en-US" sz="2400" b="1" dirty="0" smtClean="0"/>
              <a:t>:: </a:t>
            </a:r>
            <a:r>
              <a:rPr lang="en-US" sz="2400" dirty="0" smtClean="0"/>
              <a:t>Collected in 5 phases</a:t>
            </a:r>
            <a:endParaRPr lang="en-US" sz="2800" dirty="0"/>
          </a:p>
          <a:p>
            <a:pPr lvl="1">
              <a:buFont typeface="Wingdings" pitchFamily="2" charset="2"/>
              <a:buChar char="ü"/>
            </a:pPr>
            <a:endParaRPr lang="en-US" sz="2400" dirty="0" smtClean="0"/>
          </a:p>
          <a:p>
            <a:pPr>
              <a:buNone/>
            </a:pPr>
            <a:endParaRPr lang="en-US" sz="2800" dirty="0" smtClean="0"/>
          </a:p>
          <a:p>
            <a:pPr>
              <a:buFont typeface="Wingdings" pitchFamily="2" charset="2"/>
              <a:buChar char="v"/>
            </a:pPr>
            <a:endParaRPr lang="en-US" sz="2800" dirty="0" smtClean="0">
              <a:solidFill>
                <a:srgbClr val="00B0F0"/>
              </a:solidFill>
            </a:endParaRPr>
          </a:p>
          <a:p>
            <a:pPr>
              <a:buFont typeface="Wingdings" pitchFamily="2" charset="2"/>
              <a:buChar char="v"/>
            </a:pPr>
            <a:endParaRPr lang="en-US" sz="28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sz="2400" dirty="0">
                <a:solidFill>
                  <a:srgbClr val="00B0F0"/>
                </a:solidFill>
              </a:rPr>
              <a:t> </a:t>
            </a:r>
            <a:endParaRPr lang="en-US" sz="2400" dirty="0" smtClean="0">
              <a:solidFill>
                <a:srgbClr val="00B0F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sz="2400" b="1" u="sng" dirty="0" smtClean="0">
                <a:solidFill>
                  <a:srgbClr val="00B0F0"/>
                </a:solidFill>
              </a:rPr>
              <a:t>Duration </a:t>
            </a:r>
            <a:r>
              <a:rPr lang="en-US" sz="2400" b="1" u="sng" dirty="0">
                <a:solidFill>
                  <a:srgbClr val="00B0F0"/>
                </a:solidFill>
              </a:rPr>
              <a:t>of </a:t>
            </a:r>
            <a:r>
              <a:rPr lang="en-US" sz="2400" b="1" u="sng" dirty="0" smtClean="0">
                <a:solidFill>
                  <a:srgbClr val="00B0F0"/>
                </a:solidFill>
              </a:rPr>
              <a:t>study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en-US" sz="2400" dirty="0" smtClean="0"/>
              <a:t>:: January - April‘2012</a:t>
            </a: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3429000"/>
          <a:ext cx="8382000" cy="22098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642973"/>
                <a:gridCol w="5739027"/>
              </a:tblGrid>
              <a:tr h="44196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150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Overall discharge process  (150/600X100=  25%)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50 X5Med OPD Units=250 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Summary room Med OPD  (50/60X100=  83.3%)</a:t>
                      </a:r>
                      <a:endParaRPr lang="en-US" sz="1800" b="1" dirty="0"/>
                    </a:p>
                  </a:txBody>
                  <a:tcPr/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50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Billing dept  (50/360X100=  13.8%)</a:t>
                      </a:r>
                      <a:endParaRPr lang="en-US" sz="1800" b="1" dirty="0"/>
                    </a:p>
                  </a:txBody>
                  <a:tcPr/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50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IP Pharmacy  (50/120X100=  41.6%)</a:t>
                      </a:r>
                      <a:endParaRPr lang="en-US" sz="1800" b="1" dirty="0"/>
                    </a:p>
                  </a:txBody>
                  <a:tcPr/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150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Compare Case Vs Control Phase  (150/600X100=   25%)</a:t>
                      </a:r>
                      <a:endParaRPr lang="en-US" sz="1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600" b="1" u="sng" dirty="0" smtClean="0"/>
              <a:t>CONT….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>
                <a:solidFill>
                  <a:srgbClr val="00B0F0"/>
                </a:solidFill>
              </a:rPr>
              <a:t> </a:t>
            </a:r>
            <a:r>
              <a:rPr lang="en-US" sz="2800" b="1" u="sng" dirty="0" smtClean="0">
                <a:solidFill>
                  <a:srgbClr val="00B0F0"/>
                </a:solidFill>
              </a:rPr>
              <a:t>Primary </a:t>
            </a:r>
            <a:r>
              <a:rPr lang="en-US" sz="2800" b="1" u="sng" dirty="0">
                <a:solidFill>
                  <a:srgbClr val="00B0F0"/>
                </a:solidFill>
              </a:rPr>
              <a:t>Data Collection </a:t>
            </a:r>
            <a:r>
              <a:rPr lang="en-US" sz="2800" b="1" u="sng" dirty="0" smtClean="0">
                <a:solidFill>
                  <a:srgbClr val="00B0F0"/>
                </a:solidFill>
              </a:rPr>
              <a:t>:</a:t>
            </a:r>
            <a:endParaRPr lang="en-US" sz="2800" b="1" dirty="0">
              <a:solidFill>
                <a:srgbClr val="00B0F0"/>
              </a:solidFill>
            </a:endParaRPr>
          </a:p>
          <a:p>
            <a:pPr lvl="1"/>
            <a:r>
              <a:rPr lang="en-US" sz="2400" dirty="0" smtClean="0"/>
              <a:t>Observation </a:t>
            </a:r>
            <a:r>
              <a:rPr lang="en-US" sz="2400" dirty="0"/>
              <a:t>of </a:t>
            </a:r>
            <a:r>
              <a:rPr lang="en-US" sz="2400" dirty="0" smtClean="0"/>
              <a:t>discharge </a:t>
            </a:r>
            <a:r>
              <a:rPr lang="en-US" sz="2400" dirty="0"/>
              <a:t>process.</a:t>
            </a:r>
          </a:p>
          <a:p>
            <a:pPr lvl="1"/>
            <a:r>
              <a:rPr lang="en-US" sz="2400" dirty="0"/>
              <a:t>Time and Motion Study </a:t>
            </a:r>
            <a:r>
              <a:rPr lang="en-US" sz="2400" dirty="0" smtClean="0"/>
              <a:t>through Checklist</a:t>
            </a:r>
            <a:endParaRPr lang="en-US" sz="2400" dirty="0"/>
          </a:p>
          <a:p>
            <a:pPr lvl="1"/>
            <a:r>
              <a:rPr lang="en-US" sz="2400" dirty="0"/>
              <a:t>Discussions </a:t>
            </a:r>
            <a:r>
              <a:rPr lang="en-US" sz="2400" dirty="0" smtClean="0"/>
              <a:t>with doctors</a:t>
            </a:r>
            <a:r>
              <a:rPr lang="en-US" sz="2400" dirty="0"/>
              <a:t>, nurses, GDAs, billing staff, pharmacy staff and the service providers</a:t>
            </a:r>
            <a:r>
              <a:rPr lang="en-US" sz="2400" dirty="0" smtClean="0"/>
              <a:t>.</a:t>
            </a:r>
            <a:r>
              <a:rPr lang="en-US" sz="2400" dirty="0"/>
              <a:t> </a:t>
            </a:r>
          </a:p>
          <a:p>
            <a:pPr>
              <a:buFont typeface="Wingdings" pitchFamily="2" charset="2"/>
              <a:buChar char="Ø"/>
            </a:pPr>
            <a:endParaRPr lang="en-US" sz="2800" b="1" u="sng" dirty="0" smtClean="0"/>
          </a:p>
          <a:p>
            <a:pPr>
              <a:buFont typeface="Wingdings" pitchFamily="2" charset="2"/>
              <a:buChar char="Ø"/>
            </a:pPr>
            <a:r>
              <a:rPr lang="en-US" sz="2800" b="1" u="sng" dirty="0" smtClean="0">
                <a:solidFill>
                  <a:srgbClr val="00B0F0"/>
                </a:solidFill>
              </a:rPr>
              <a:t>Data </a:t>
            </a:r>
            <a:r>
              <a:rPr lang="en-US" sz="2800" b="1" u="sng" dirty="0">
                <a:solidFill>
                  <a:srgbClr val="00B0F0"/>
                </a:solidFill>
              </a:rPr>
              <a:t>Collection </a:t>
            </a:r>
            <a:r>
              <a:rPr lang="en-US" sz="2800" b="1" u="sng" dirty="0" smtClean="0">
                <a:solidFill>
                  <a:srgbClr val="00B0F0"/>
                </a:solidFill>
              </a:rPr>
              <a:t>Tool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smtClean="0"/>
              <a:t>::</a:t>
            </a:r>
            <a:r>
              <a:rPr lang="en-US" sz="2800" dirty="0"/>
              <a:t> </a:t>
            </a:r>
            <a:endParaRPr lang="en-US" sz="2800" dirty="0" smtClean="0"/>
          </a:p>
          <a:p>
            <a:pPr lvl="1">
              <a:buFont typeface="Wingdings" pitchFamily="2" charset="2"/>
              <a:buChar char="ü"/>
            </a:pPr>
            <a:r>
              <a:rPr lang="en-US" sz="2400" dirty="0" smtClean="0"/>
              <a:t>Discharge </a:t>
            </a:r>
            <a:r>
              <a:rPr lang="en-US" sz="2400" dirty="0"/>
              <a:t>Monitoring </a:t>
            </a:r>
            <a:r>
              <a:rPr lang="en-US" sz="2400" dirty="0" smtClean="0"/>
              <a:t>Tool (Excel Checklist)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 smtClean="0"/>
              <a:t>Root Cause Analysis (RCA)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 smtClean="0"/>
              <a:t>Healthcare Failure Mode Effect Analysis (HFMEA)-Structured Questionnaire filled by- MS, DMS, NS, Quality Manager, Quality Executive</a:t>
            </a: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4" y="304800"/>
          <a:ext cx="8305794" cy="1280160"/>
        </p:xfrm>
        <a:graphic>
          <a:graphicData uri="http://schemas.openxmlformats.org/drawingml/2006/table">
            <a:tbl>
              <a:tblPr/>
              <a:tblGrid>
                <a:gridCol w="224477"/>
                <a:gridCol w="523789"/>
                <a:gridCol w="448962"/>
                <a:gridCol w="299308"/>
                <a:gridCol w="448962"/>
                <a:gridCol w="598616"/>
                <a:gridCol w="598616"/>
                <a:gridCol w="598616"/>
                <a:gridCol w="523789"/>
                <a:gridCol w="503003"/>
                <a:gridCol w="469749"/>
                <a:gridCol w="376212"/>
                <a:gridCol w="404661"/>
                <a:gridCol w="447936"/>
                <a:gridCol w="447936"/>
                <a:gridCol w="447936"/>
                <a:gridCol w="471613"/>
                <a:gridCol w="471613"/>
              </a:tblGrid>
              <a:tr h="10668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latin typeface="Arial Narrow" pitchFamily="34" charset="0"/>
                          <a:ea typeface="Times New Roman"/>
                        </a:rPr>
                        <a:t>CRN</a:t>
                      </a:r>
                      <a:endParaRPr lang="en-US" sz="1400" b="1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latin typeface="Arial Narrow" pitchFamily="34" charset="0"/>
                          <a:ea typeface="Times New Roman"/>
                        </a:rPr>
                        <a:t>DR </a:t>
                      </a:r>
                      <a:r>
                        <a:rPr lang="en-US" sz="1050" b="1" dirty="0">
                          <a:latin typeface="Arial Narrow" pitchFamily="34" charset="0"/>
                          <a:ea typeface="Times New Roman"/>
                        </a:rPr>
                        <a:t>NAME</a:t>
                      </a:r>
                      <a:endParaRPr lang="en-US" sz="1400" b="1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Arial Narrow" pitchFamily="34" charset="0"/>
                          <a:ea typeface="Times New Roman"/>
                        </a:rPr>
                        <a:t>CASH</a:t>
                      </a:r>
                      <a:r>
                        <a:rPr lang="en-US" sz="1050" b="1" dirty="0" smtClean="0">
                          <a:latin typeface="Arial Narrow" pitchFamily="34" charset="0"/>
                          <a:ea typeface="Times New Roman"/>
                        </a:rPr>
                        <a:t>/ CREDIT</a:t>
                      </a:r>
                      <a:endParaRPr lang="en-US" sz="1400" b="1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Arial Narrow" pitchFamily="34" charset="0"/>
                          <a:ea typeface="Times New Roman"/>
                        </a:rPr>
                        <a:t>P/UP</a:t>
                      </a:r>
                      <a:endParaRPr lang="en-US" sz="1400" b="1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latin typeface="Arial Narrow" pitchFamily="34" charset="0"/>
                          <a:ea typeface="Times New Roman"/>
                        </a:rPr>
                        <a:t>DR </a:t>
                      </a:r>
                      <a:r>
                        <a:rPr lang="en-US" sz="1050" b="1" dirty="0">
                          <a:latin typeface="Arial Narrow" pitchFamily="34" charset="0"/>
                          <a:ea typeface="Times New Roman"/>
                        </a:rPr>
                        <a:t>ROUNDS </a:t>
                      </a:r>
                      <a:endParaRPr lang="en-US" sz="1400" b="1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</a:rPr>
                        <a:t>FILE SENT TO </a:t>
                      </a:r>
                      <a:r>
                        <a:rPr lang="en-US" sz="1050" b="1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</a:rPr>
                        <a:t>SUMMARY</a:t>
                      </a:r>
                      <a:endParaRPr lang="en-US" sz="1400" b="1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</a:rPr>
                        <a:t>SUMMARY </a:t>
                      </a:r>
                      <a:r>
                        <a:rPr lang="en-US" sz="1050" b="1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</a:rPr>
                        <a:t>RECD .AT WARD</a:t>
                      </a:r>
                      <a:endParaRPr lang="en-US" sz="1400" b="1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</a:rPr>
                        <a:t>DISCHARGE</a:t>
                      </a:r>
                      <a:r>
                        <a:rPr lang="en-US" sz="1050" b="1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</a:rPr>
                        <a:t> </a:t>
                      </a:r>
                      <a:r>
                        <a:rPr lang="en-US" sz="1050" b="1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</a:rPr>
                        <a:t>SUMMARY TAT</a:t>
                      </a:r>
                      <a:endParaRPr lang="en-US" sz="1400" b="1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</a:rPr>
                        <a:t>PT FILE </a:t>
                      </a:r>
                      <a:r>
                        <a:rPr lang="en-US" sz="1050" b="1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</a:rPr>
                        <a:t>RECD </a:t>
                      </a: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</a:rPr>
                        <a:t>AT WARD </a:t>
                      </a:r>
                      <a:endParaRPr lang="en-US" sz="1400" b="1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</a:rPr>
                        <a:t>FILE SENT FOR BILLING </a:t>
                      </a:r>
                      <a:endParaRPr lang="en-US" sz="1400" b="1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</a:rPr>
                        <a:t>FINAL BILL RECEIVING TIME</a:t>
                      </a:r>
                      <a:endParaRPr lang="en-US" sz="1400" b="1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</a:rPr>
                        <a:t>TOTAL </a:t>
                      </a:r>
                      <a:r>
                        <a:rPr lang="en-US" sz="1050" b="1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</a:rPr>
                        <a:t>TAT</a:t>
                      </a:r>
                      <a:r>
                        <a:rPr lang="en-US" sz="1050" b="1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</a:rPr>
                        <a:t> -</a:t>
                      </a:r>
                      <a:r>
                        <a:rPr lang="en-US" sz="1050" b="1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</a:rPr>
                        <a:t> </a:t>
                      </a: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</a:rPr>
                        <a:t>BILLING</a:t>
                      </a:r>
                      <a:endParaRPr lang="en-US" sz="1400" b="1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</a:rPr>
                        <a:t>BED VACCATION </a:t>
                      </a:r>
                      <a:endParaRPr lang="en-US" sz="1400" b="1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</a:rPr>
                        <a:t>BED CLEARING </a:t>
                      </a:r>
                      <a:endParaRPr lang="en-US" sz="1400" b="1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</a:rPr>
                        <a:t>TOTAL </a:t>
                      </a:r>
                      <a:r>
                        <a:rPr lang="en-US" sz="1050" b="1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</a:rPr>
                        <a:t>TAT</a:t>
                      </a:r>
                      <a:r>
                        <a:rPr lang="en-US" sz="1050" b="1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</a:rPr>
                        <a:t> -</a:t>
                      </a:r>
                      <a:r>
                        <a:rPr lang="en-US" sz="1050" b="1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</a:rPr>
                        <a:t> </a:t>
                      </a: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</a:rPr>
                        <a:t>DISCHARGE</a:t>
                      </a:r>
                      <a:endParaRPr lang="en-US" sz="1400" b="1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</a:rPr>
                        <a:t>SYSTEM DISCHARGE</a:t>
                      </a:r>
                      <a:endParaRPr lang="en-US" sz="1400" b="1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</a:rPr>
                        <a:t>DIFF B/W PHYSICAL D/S &amp; SYSTEM D/S</a:t>
                      </a:r>
                      <a:endParaRPr lang="en-US" sz="1100" b="1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</a:rPr>
                        <a:t>REMARKS</a:t>
                      </a:r>
                      <a:endParaRPr lang="en-US" sz="1100" b="1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2823-2AD4-4B41-9D4D-5369A40EAD65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3" y="1752600"/>
          <a:ext cx="8305792" cy="10058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755072"/>
                <a:gridCol w="755072"/>
                <a:gridCol w="755072"/>
                <a:gridCol w="755072"/>
                <a:gridCol w="755072"/>
                <a:gridCol w="755072"/>
                <a:gridCol w="755072"/>
                <a:gridCol w="755072"/>
                <a:gridCol w="755072"/>
                <a:gridCol w="755072"/>
                <a:gridCol w="755072"/>
              </a:tblGrid>
              <a:tr h="929640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DOCTOR</a:t>
                      </a:r>
                      <a:r>
                        <a:rPr lang="en-US" sz="1200" b="1" baseline="0" dirty="0" smtClean="0"/>
                        <a:t> NAME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CR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OLD/ NEW FILE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FILE RECEIVING TIME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SUMMARY TYPED TIME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SUMMARY PRINTOUT</a:t>
                      </a:r>
                      <a:r>
                        <a:rPr lang="en-US" sz="1200" baseline="0" dirty="0" smtClean="0"/>
                        <a:t> TIME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SUMMARY</a:t>
                      </a:r>
                      <a:r>
                        <a:rPr lang="en-US" sz="1200" baseline="0" dirty="0" smtClean="0"/>
                        <a:t> SIGNED TIME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</a:t>
                      </a:r>
                      <a:r>
                        <a:rPr lang="en-US" sz="1200" baseline="0" dirty="0" smtClean="0"/>
                        <a:t> SUMMARY  SIGNING TAT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SUMMARY SENT TO WARD TIME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</a:t>
                      </a:r>
                      <a:r>
                        <a:rPr lang="en-US" sz="1200" baseline="0" dirty="0" smtClean="0"/>
                        <a:t> SUMMARY TAT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REMARKS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85800" y="3048000"/>
          <a:ext cx="8305800" cy="6400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038225"/>
                <a:gridCol w="1038225"/>
                <a:gridCol w="1038225"/>
                <a:gridCol w="1038225"/>
                <a:gridCol w="1038225"/>
                <a:gridCol w="1038225"/>
                <a:gridCol w="1038225"/>
                <a:gridCol w="1038225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CR  NO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CASH/</a:t>
                      </a:r>
                    </a:p>
                    <a:p>
                      <a:r>
                        <a:rPr lang="en-US" sz="1200" dirty="0" smtClean="0"/>
                        <a:t>CREDIT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FILE RECEIVING TIME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BILL PREPARATION</a:t>
                      </a:r>
                      <a:r>
                        <a:rPr lang="en-US" sz="1200" baseline="0" dirty="0" smtClean="0"/>
                        <a:t> TIME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 BILL PREPARATION TAT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FINAL BILL HANDING OVER TIME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 BILLING TAT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REMARKS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85803" y="3886200"/>
          <a:ext cx="8305794" cy="8382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86542"/>
                <a:gridCol w="1186542"/>
                <a:gridCol w="1186542"/>
                <a:gridCol w="1186542"/>
                <a:gridCol w="1186542"/>
                <a:gridCol w="1186542"/>
                <a:gridCol w="1186542"/>
              </a:tblGrid>
              <a:tr h="8382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 NO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PRESCRIPTION RECEIVING TIME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MEDICINES DISPATCH TIME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PHARMACY STAFF REACHING TIMR AT WARDS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MEDICINES RECEIVED AT WARDS TIME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TOTAL PHARMACY TAT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REMARKS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228600" y="228600"/>
            <a:ext cx="304800" cy="1219200"/>
          </a:xfrm>
          <a:prstGeom prst="roundRect">
            <a:avLst/>
          </a:prstGeom>
          <a:solidFill>
            <a:srgbClr val="F7C9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TOTAL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28600" y="1600200"/>
            <a:ext cx="304800" cy="1219200"/>
          </a:xfrm>
          <a:prstGeom prst="roundRect">
            <a:avLst/>
          </a:prstGeom>
          <a:solidFill>
            <a:srgbClr val="F7C9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SUMMARY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28600" y="2895600"/>
            <a:ext cx="304800" cy="1143000"/>
          </a:xfrm>
          <a:prstGeom prst="roundRect">
            <a:avLst/>
          </a:prstGeom>
          <a:solidFill>
            <a:srgbClr val="F7C9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BILLING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28600" y="4114800"/>
            <a:ext cx="304800" cy="1295400"/>
          </a:xfrm>
          <a:prstGeom prst="roundRect">
            <a:avLst/>
          </a:prstGeom>
          <a:solidFill>
            <a:srgbClr val="F7C9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PHARMACY</a:t>
            </a:r>
            <a:endParaRPr lang="en-US" sz="1000" b="1" dirty="0">
              <a:solidFill>
                <a:schemeClr val="tx1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85794" y="4953000"/>
          <a:ext cx="8305812" cy="1676400"/>
        </p:xfrm>
        <a:graphic>
          <a:graphicData uri="http://schemas.openxmlformats.org/drawingml/2006/table">
            <a:tbl>
              <a:tblPr/>
              <a:tblGrid>
                <a:gridCol w="461434"/>
                <a:gridCol w="461434"/>
                <a:gridCol w="461434"/>
                <a:gridCol w="461434"/>
                <a:gridCol w="461434"/>
                <a:gridCol w="461434"/>
                <a:gridCol w="461434"/>
                <a:gridCol w="461434"/>
                <a:gridCol w="461434"/>
                <a:gridCol w="461434"/>
                <a:gridCol w="461434"/>
                <a:gridCol w="461434"/>
                <a:gridCol w="461434"/>
                <a:gridCol w="461434"/>
                <a:gridCol w="461434"/>
                <a:gridCol w="461434"/>
                <a:gridCol w="461434"/>
                <a:gridCol w="461434"/>
              </a:tblGrid>
              <a:tr h="1676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+mn-lt"/>
                          <a:ea typeface="Times New Roman"/>
                        </a:rPr>
                        <a:t>CR</a:t>
                      </a:r>
                      <a:endParaRPr lang="en-US" sz="1200" b="1" dirty="0"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+mn-lt"/>
                          <a:ea typeface="Times New Roman"/>
                        </a:rPr>
                        <a:t>NO</a:t>
                      </a:r>
                      <a:endParaRPr lang="en-US" sz="1200" b="1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+mn-lt"/>
                          <a:ea typeface="Times New Roman"/>
                        </a:rPr>
                        <a:t>DR </a:t>
                      </a:r>
                      <a:endParaRPr lang="en-US" sz="1200" b="1" dirty="0"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+mn-lt"/>
                          <a:ea typeface="Times New Roman"/>
                        </a:rPr>
                        <a:t>NAME</a:t>
                      </a:r>
                      <a:endParaRPr lang="en-US" sz="1200" b="1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+mn-lt"/>
                          <a:ea typeface="Times New Roman"/>
                        </a:rPr>
                        <a:t>P/UP</a:t>
                      </a:r>
                      <a:endParaRPr lang="en-US" sz="1200" b="1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+mn-lt"/>
                          <a:ea typeface="Times New Roman"/>
                        </a:rPr>
                        <a:t>DR ROUNDS TIME</a:t>
                      </a:r>
                      <a:endParaRPr lang="en-US" sz="1200" b="1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+mn-lt"/>
                          <a:ea typeface="Times New Roman"/>
                        </a:rPr>
                        <a:t>FILE SENT TO SUMMARY</a:t>
                      </a:r>
                      <a:endParaRPr lang="en-US" sz="1200" b="1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+mn-lt"/>
                          <a:ea typeface="Times New Roman"/>
                        </a:rPr>
                        <a:t>FILE </a:t>
                      </a:r>
                      <a:endParaRPr lang="en-US" sz="1200" b="1"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+mn-lt"/>
                          <a:ea typeface="Times New Roman"/>
                        </a:rPr>
                        <a:t>SENT TO </a:t>
                      </a:r>
                      <a:endParaRPr lang="en-US" sz="1200" b="1"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+mn-lt"/>
                          <a:ea typeface="Times New Roman"/>
                        </a:rPr>
                        <a:t>BILLING </a:t>
                      </a:r>
                      <a:endParaRPr lang="en-US" sz="1200" b="1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+mn-lt"/>
                          <a:ea typeface="Times New Roman"/>
                        </a:rPr>
                        <a:t>SUMMARY RECVD AT WARD</a:t>
                      </a:r>
                      <a:endParaRPr lang="en-US" sz="1200" b="1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+mn-lt"/>
                          <a:ea typeface="Times New Roman"/>
                        </a:rPr>
                        <a:t>SUMMARY TAT</a:t>
                      </a:r>
                      <a:endParaRPr lang="en-US" sz="1200" b="1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+mn-lt"/>
                          <a:ea typeface="Times New Roman"/>
                        </a:rPr>
                        <a:t>FILE RECVD AT BILLING</a:t>
                      </a:r>
                      <a:endParaRPr lang="en-US" sz="1200" b="1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+mn-lt"/>
                          <a:ea typeface="Times New Roman"/>
                        </a:rPr>
                        <a:t>PT COMING AT BILLING</a:t>
                      </a:r>
                      <a:endParaRPr lang="en-US" sz="1200" b="1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+mn-lt"/>
                          <a:ea typeface="Times New Roman"/>
                        </a:rPr>
                        <a:t>CALL FROM BILLING</a:t>
                      </a:r>
                      <a:endParaRPr lang="en-US" sz="1200" b="1"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+mn-lt"/>
                          <a:ea typeface="Times New Roman"/>
                        </a:rPr>
                        <a:t>(Y/NO)</a:t>
                      </a:r>
                      <a:endParaRPr lang="en-US" sz="1200" b="1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+mn-lt"/>
                          <a:ea typeface="Times New Roman"/>
                        </a:rPr>
                        <a:t>BILL RECVNG TIME</a:t>
                      </a:r>
                      <a:endParaRPr lang="en-US" sz="1200" b="1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+mn-lt"/>
                          <a:ea typeface="Times New Roman"/>
                        </a:rPr>
                        <a:t>BED VACCATION </a:t>
                      </a:r>
                      <a:endParaRPr lang="en-US" sz="1200" b="1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+mn-lt"/>
                          <a:ea typeface="Times New Roman"/>
                        </a:rPr>
                        <a:t>BED CLEANING</a:t>
                      </a:r>
                      <a:endParaRPr lang="en-US" sz="1200" b="1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+mn-lt"/>
                          <a:ea typeface="Times New Roman"/>
                        </a:rPr>
                        <a:t>BED CLEANING TAT</a:t>
                      </a:r>
                      <a:endParaRPr lang="en-US" sz="1200" b="1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+mn-lt"/>
                          <a:ea typeface="Times New Roman"/>
                        </a:rPr>
                        <a:t>TOTAL SYSTEM DISCHARGE TAT</a:t>
                      </a:r>
                      <a:endParaRPr lang="en-US" sz="1200" b="1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+mn-lt"/>
                          <a:ea typeface="Times New Roman"/>
                        </a:rPr>
                        <a:t>TOTAL PHYSICAL DISCHARGE TAT</a:t>
                      </a:r>
                      <a:endParaRPr lang="en-US" sz="1200" b="1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+mn-lt"/>
                          <a:ea typeface="Times New Roman"/>
                        </a:rPr>
                        <a:t>REMARKS</a:t>
                      </a:r>
                      <a:endParaRPr lang="en-US" sz="1200" b="1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228600" y="5486400"/>
            <a:ext cx="304800" cy="1143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CONTROL</a:t>
            </a:r>
            <a:endParaRPr lang="en-US" sz="105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3146</TotalTime>
  <Words>2596</Words>
  <Application>Microsoft Office PowerPoint</Application>
  <PresentationFormat>On-screen Show (4:3)</PresentationFormat>
  <Paragraphs>535</Paragraphs>
  <Slides>62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3" baseType="lpstr">
      <vt:lpstr>Office Theme</vt:lpstr>
      <vt:lpstr>STUDY ON DISCHARGE PROCESS   AT   RAJIV GANDHI CANCER INSTITUTE &amp; RESEARCH CENTRE</vt:lpstr>
      <vt:lpstr>IMPACT OF DISCHARGE PROCESS</vt:lpstr>
      <vt:lpstr>Slide 3</vt:lpstr>
      <vt:lpstr>OBJECTIVES</vt:lpstr>
      <vt:lpstr>TO STREAMLINE  DISCHARGE PROCESS AT RGCI &amp; RC</vt:lpstr>
      <vt:lpstr>METHODOLOGY</vt:lpstr>
      <vt:lpstr>Slide 7</vt:lpstr>
      <vt:lpstr>CONT….</vt:lpstr>
      <vt:lpstr>Slide 9</vt:lpstr>
      <vt:lpstr>STUDY DESIGN </vt:lpstr>
      <vt:lpstr>DATA ANALYSIS</vt:lpstr>
      <vt:lpstr>Slide 12</vt:lpstr>
      <vt:lpstr>PHASE-1  (OVERALL DISCHARGE PROCESS)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CASH PATIENTS</vt:lpstr>
      <vt:lpstr>Slide 22</vt:lpstr>
      <vt:lpstr>Slide 23</vt:lpstr>
      <vt:lpstr>CREDIT PATIENTS</vt:lpstr>
      <vt:lpstr>Slide 25</vt:lpstr>
      <vt:lpstr>Slide 26</vt:lpstr>
      <vt:lpstr>DELAYED DISCHARGES</vt:lpstr>
      <vt:lpstr>Slide 28</vt:lpstr>
      <vt:lpstr>Slide 29</vt:lpstr>
      <vt:lpstr>Slide 30</vt:lpstr>
      <vt:lpstr>Slide 31</vt:lpstr>
      <vt:lpstr>Slide 32</vt:lpstr>
      <vt:lpstr>PHASE-2  (SUMMARY PREPARATION &amp; DISPATCH)</vt:lpstr>
      <vt:lpstr>Slide 34</vt:lpstr>
      <vt:lpstr>Slide 35</vt:lpstr>
      <vt:lpstr>Slide 36</vt:lpstr>
      <vt:lpstr>Slide 37</vt:lpstr>
      <vt:lpstr>PHASE-3 (BILLING)</vt:lpstr>
      <vt:lpstr>Slide 39</vt:lpstr>
      <vt:lpstr>Slide 40</vt:lpstr>
      <vt:lpstr>Slide 41</vt:lpstr>
      <vt:lpstr>PHASE-4 (PHARMACY)</vt:lpstr>
      <vt:lpstr>Slide 43</vt:lpstr>
      <vt:lpstr>Slide 44</vt:lpstr>
      <vt:lpstr>HEALTHCARE FAILURE MODE EFFECT ANALYSIS</vt:lpstr>
      <vt:lpstr>Slide 46</vt:lpstr>
      <vt:lpstr>RECOMMENDATIONS</vt:lpstr>
      <vt:lpstr>Slide 48</vt:lpstr>
      <vt:lpstr>Slide 49</vt:lpstr>
      <vt:lpstr>Slide 50</vt:lpstr>
      <vt:lpstr>Slide 51</vt:lpstr>
      <vt:lpstr>CASE Vs CONTROL PHASE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IIHMR</dc:creator>
  <cp:lastModifiedBy>IIHMR</cp:lastModifiedBy>
  <cp:revision>393</cp:revision>
  <dcterms:created xsi:type="dcterms:W3CDTF">2012-03-12T15:25:18Z</dcterms:created>
  <dcterms:modified xsi:type="dcterms:W3CDTF">2012-05-02T05:27:57Z</dcterms:modified>
</cp:coreProperties>
</file>