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7"/>
  </p:notesMasterIdLst>
  <p:sldIdLst>
    <p:sldId id="272" r:id="rId2"/>
    <p:sldId id="273" r:id="rId3"/>
    <p:sldId id="274" r:id="rId4"/>
    <p:sldId id="275" r:id="rId5"/>
    <p:sldId id="288" r:id="rId6"/>
    <p:sldId id="289" r:id="rId7"/>
    <p:sldId id="290" r:id="rId8"/>
    <p:sldId id="276" r:id="rId9"/>
    <p:sldId id="277" r:id="rId10"/>
    <p:sldId id="278" r:id="rId11"/>
    <p:sldId id="294" r:id="rId12"/>
    <p:sldId id="295" r:id="rId13"/>
    <p:sldId id="257" r:id="rId14"/>
    <p:sldId id="258" r:id="rId15"/>
    <p:sldId id="260" r:id="rId16"/>
    <p:sldId id="261" r:id="rId17"/>
    <p:sldId id="293" r:id="rId18"/>
    <p:sldId id="262" r:id="rId19"/>
    <p:sldId id="263" r:id="rId20"/>
    <p:sldId id="266" r:id="rId21"/>
    <p:sldId id="292" r:id="rId22"/>
    <p:sldId id="281" r:id="rId23"/>
    <p:sldId id="291" r:id="rId24"/>
    <p:sldId id="282" r:id="rId25"/>
    <p:sldId id="287"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6364C15-197D-4C62-B3C8-96D65A6B1854}" type="doc">
      <dgm:prSet loTypeId="urn:microsoft.com/office/officeart/2005/8/layout/process2" loCatId="process" qsTypeId="urn:microsoft.com/office/officeart/2005/8/quickstyle/simple1" qsCatId="simple" csTypeId="urn:microsoft.com/office/officeart/2005/8/colors/accent1_2" csCatId="accent1" phldr="1"/>
      <dgm:spPr/>
    </dgm:pt>
    <dgm:pt modelId="{5A2AB85C-0967-4F4B-8DFD-2A85120E30F1}">
      <dgm:prSet phldrT="[Text]"/>
      <dgm:spPr/>
      <dgm:t>
        <a:bodyPr/>
        <a:lstStyle/>
        <a:p>
          <a:r>
            <a:rPr lang="en-IN" b="1" smtClean="0"/>
            <a:t>Receiving Claim Request</a:t>
          </a:r>
          <a:endParaRPr lang="en-US" dirty="0"/>
        </a:p>
      </dgm:t>
    </dgm:pt>
    <dgm:pt modelId="{6D9A4DAA-BC8A-424D-82D4-E014DBBC1A0F}" type="parTrans" cxnId="{201F073F-9057-4432-B332-6627B6D2BCB9}">
      <dgm:prSet/>
      <dgm:spPr/>
      <dgm:t>
        <a:bodyPr/>
        <a:lstStyle/>
        <a:p>
          <a:endParaRPr lang="en-US"/>
        </a:p>
      </dgm:t>
    </dgm:pt>
    <dgm:pt modelId="{DBED47D4-8451-4880-A6D8-4A3AC7DD4B47}" type="sibTrans" cxnId="{201F073F-9057-4432-B332-6627B6D2BCB9}">
      <dgm:prSet/>
      <dgm:spPr/>
      <dgm:t>
        <a:bodyPr/>
        <a:lstStyle/>
        <a:p>
          <a:endParaRPr lang="en-US"/>
        </a:p>
      </dgm:t>
    </dgm:pt>
    <dgm:pt modelId="{4163A2BA-CB0E-4C41-84D2-9E09E716EFB1}">
      <dgm:prSet phldrT="[Text]"/>
      <dgm:spPr/>
      <dgm:t>
        <a:bodyPr/>
        <a:lstStyle/>
        <a:p>
          <a:r>
            <a:rPr lang="en-IN" b="1" dirty="0"/>
            <a:t>Patient's Eligibility And Benefit Level Determination</a:t>
          </a:r>
        </a:p>
      </dgm:t>
    </dgm:pt>
    <dgm:pt modelId="{5FD73C6E-70ED-495E-95E2-E5BEF0C06BE4}" type="parTrans" cxnId="{C8128102-0C1C-4E66-8E15-87F1311CDEAB}">
      <dgm:prSet/>
      <dgm:spPr/>
      <dgm:t>
        <a:bodyPr/>
        <a:lstStyle/>
        <a:p>
          <a:endParaRPr lang="en-US"/>
        </a:p>
      </dgm:t>
    </dgm:pt>
    <dgm:pt modelId="{FACD2933-BC4C-4467-966F-8CF27A2B4645}" type="sibTrans" cxnId="{C8128102-0C1C-4E66-8E15-87F1311CDEAB}">
      <dgm:prSet/>
      <dgm:spPr/>
      <dgm:t>
        <a:bodyPr/>
        <a:lstStyle/>
        <a:p>
          <a:endParaRPr lang="en-US"/>
        </a:p>
      </dgm:t>
    </dgm:pt>
    <dgm:pt modelId="{66881732-D329-4D7D-A370-A25E588FB390}">
      <dgm:prSet phldrT="[Text]"/>
      <dgm:spPr/>
      <dgm:t>
        <a:bodyPr/>
        <a:lstStyle/>
        <a:p>
          <a:r>
            <a:rPr lang="en-IN" b="1"/>
            <a:t>Application Of Contractual Discount</a:t>
          </a:r>
        </a:p>
      </dgm:t>
    </dgm:pt>
    <dgm:pt modelId="{62DCDCA6-3A00-48C0-BAFA-66A88DDF9583}" type="parTrans" cxnId="{5C913379-95CE-4374-B2FF-08EF0AFE620F}">
      <dgm:prSet/>
      <dgm:spPr/>
      <dgm:t>
        <a:bodyPr/>
        <a:lstStyle/>
        <a:p>
          <a:endParaRPr lang="en-US"/>
        </a:p>
      </dgm:t>
    </dgm:pt>
    <dgm:pt modelId="{8B43F8F0-1865-4EBF-9082-45D8942E83F9}" type="sibTrans" cxnId="{5C913379-95CE-4374-B2FF-08EF0AFE620F}">
      <dgm:prSet/>
      <dgm:spPr/>
      <dgm:t>
        <a:bodyPr/>
        <a:lstStyle/>
        <a:p>
          <a:endParaRPr lang="en-US"/>
        </a:p>
      </dgm:t>
    </dgm:pt>
    <dgm:pt modelId="{0CAFF66F-D90B-40FD-A4EE-CF25419584EB}">
      <dgm:prSet/>
      <dgm:spPr/>
      <dgm:t>
        <a:bodyPr/>
        <a:lstStyle/>
        <a:p>
          <a:r>
            <a:rPr lang="en-IN" b="1"/>
            <a:t>Payer Payment Rules And Claim Edits Applied</a:t>
          </a:r>
        </a:p>
      </dgm:t>
    </dgm:pt>
    <dgm:pt modelId="{062326D8-4D8C-443B-9E94-BD3EED4DDC5D}" type="parTrans" cxnId="{17BB1045-E215-4B0F-8AED-D4DB0D98676F}">
      <dgm:prSet/>
      <dgm:spPr/>
      <dgm:t>
        <a:bodyPr/>
        <a:lstStyle/>
        <a:p>
          <a:endParaRPr lang="en-US"/>
        </a:p>
      </dgm:t>
    </dgm:pt>
    <dgm:pt modelId="{9DB0ABB1-5034-4C88-8FED-883829E9EAF4}" type="sibTrans" cxnId="{17BB1045-E215-4B0F-8AED-D4DB0D98676F}">
      <dgm:prSet/>
      <dgm:spPr/>
      <dgm:t>
        <a:bodyPr/>
        <a:lstStyle/>
        <a:p>
          <a:endParaRPr lang="en-US"/>
        </a:p>
      </dgm:t>
    </dgm:pt>
    <dgm:pt modelId="{6911E25E-4F1F-45B8-8230-E58AE0A191F0}">
      <dgm:prSet/>
      <dgm:spPr/>
      <dgm:t>
        <a:bodyPr/>
        <a:lstStyle/>
        <a:p>
          <a:r>
            <a:rPr lang="en-IN" b="1"/>
            <a:t>Auto Adjudication</a:t>
          </a:r>
        </a:p>
      </dgm:t>
    </dgm:pt>
    <dgm:pt modelId="{ACF9A413-205F-48AD-A688-A4183E7B1084}" type="parTrans" cxnId="{0EE2F16F-6BF3-49BE-8A8D-6F7604D29E9F}">
      <dgm:prSet/>
      <dgm:spPr/>
      <dgm:t>
        <a:bodyPr/>
        <a:lstStyle/>
        <a:p>
          <a:endParaRPr lang="en-US"/>
        </a:p>
      </dgm:t>
    </dgm:pt>
    <dgm:pt modelId="{1975D0EF-469C-4308-BCF2-FD24A0455065}" type="sibTrans" cxnId="{0EE2F16F-6BF3-49BE-8A8D-6F7604D29E9F}">
      <dgm:prSet/>
      <dgm:spPr/>
      <dgm:t>
        <a:bodyPr/>
        <a:lstStyle/>
        <a:p>
          <a:endParaRPr lang="en-US"/>
        </a:p>
      </dgm:t>
    </dgm:pt>
    <dgm:pt modelId="{3583A2E8-3376-4D56-BE7E-33505DD0C2F4}">
      <dgm:prSet/>
      <dgm:spPr/>
      <dgm:t>
        <a:bodyPr/>
        <a:lstStyle/>
        <a:p>
          <a:r>
            <a:rPr lang="en-IN" b="1"/>
            <a:t>EOB And RA Sent To Provider</a:t>
          </a:r>
        </a:p>
      </dgm:t>
    </dgm:pt>
    <dgm:pt modelId="{41263DD4-06F4-44CF-82F8-3B12432618D9}" type="parTrans" cxnId="{B5061BCD-B061-4794-9536-635E0AA43514}">
      <dgm:prSet/>
      <dgm:spPr/>
      <dgm:t>
        <a:bodyPr/>
        <a:lstStyle/>
        <a:p>
          <a:endParaRPr lang="en-US"/>
        </a:p>
      </dgm:t>
    </dgm:pt>
    <dgm:pt modelId="{E8440557-2830-48F2-91F9-BC8B8C55DD95}" type="sibTrans" cxnId="{B5061BCD-B061-4794-9536-635E0AA43514}">
      <dgm:prSet/>
      <dgm:spPr/>
      <dgm:t>
        <a:bodyPr/>
        <a:lstStyle/>
        <a:p>
          <a:endParaRPr lang="en-US"/>
        </a:p>
      </dgm:t>
    </dgm:pt>
    <dgm:pt modelId="{0D62A97B-C5A0-40A9-AE31-9698FC5C5C89}" type="pres">
      <dgm:prSet presAssocID="{96364C15-197D-4C62-B3C8-96D65A6B1854}" presName="linearFlow" presStyleCnt="0">
        <dgm:presLayoutVars>
          <dgm:resizeHandles val="exact"/>
        </dgm:presLayoutVars>
      </dgm:prSet>
      <dgm:spPr/>
    </dgm:pt>
    <dgm:pt modelId="{00721D44-BEFC-4175-B815-D31C152D5289}" type="pres">
      <dgm:prSet presAssocID="{5A2AB85C-0967-4F4B-8DFD-2A85120E30F1}" presName="node" presStyleLbl="node1" presStyleIdx="0" presStyleCnt="6" custScaleX="534485" custLinFactNeighborX="-1418" custLinFactNeighborY="-646">
        <dgm:presLayoutVars>
          <dgm:bulletEnabled val="1"/>
        </dgm:presLayoutVars>
      </dgm:prSet>
      <dgm:spPr>
        <a:prstGeom prst="roundRect">
          <a:avLst/>
        </a:prstGeom>
      </dgm:spPr>
      <dgm:t>
        <a:bodyPr/>
        <a:lstStyle/>
        <a:p>
          <a:endParaRPr lang="en-US"/>
        </a:p>
      </dgm:t>
    </dgm:pt>
    <dgm:pt modelId="{639B335F-BCBE-47E2-86FA-AE2D0FD96254}" type="pres">
      <dgm:prSet presAssocID="{DBED47D4-8451-4880-A6D8-4A3AC7DD4B47}" presName="sibTrans" presStyleLbl="sibTrans2D1" presStyleIdx="0" presStyleCnt="5"/>
      <dgm:spPr/>
      <dgm:t>
        <a:bodyPr/>
        <a:lstStyle/>
        <a:p>
          <a:endParaRPr lang="en-US"/>
        </a:p>
      </dgm:t>
    </dgm:pt>
    <dgm:pt modelId="{8441E193-1666-44BF-83F4-4507A79FC420}" type="pres">
      <dgm:prSet presAssocID="{DBED47D4-8451-4880-A6D8-4A3AC7DD4B47}" presName="connectorText" presStyleLbl="sibTrans2D1" presStyleIdx="0" presStyleCnt="5"/>
      <dgm:spPr/>
      <dgm:t>
        <a:bodyPr/>
        <a:lstStyle/>
        <a:p>
          <a:endParaRPr lang="en-US"/>
        </a:p>
      </dgm:t>
    </dgm:pt>
    <dgm:pt modelId="{22F81FCD-424C-49AC-8BC0-45E4DEF46779}" type="pres">
      <dgm:prSet presAssocID="{4163A2BA-CB0E-4C41-84D2-9E09E716EFB1}" presName="node" presStyleLbl="node1" presStyleIdx="1" presStyleCnt="6" custScaleX="537298">
        <dgm:presLayoutVars>
          <dgm:bulletEnabled val="1"/>
        </dgm:presLayoutVars>
      </dgm:prSet>
      <dgm:spPr>
        <a:prstGeom prst="roundRect">
          <a:avLst/>
        </a:prstGeom>
      </dgm:spPr>
      <dgm:t>
        <a:bodyPr/>
        <a:lstStyle/>
        <a:p>
          <a:endParaRPr lang="en-US"/>
        </a:p>
      </dgm:t>
    </dgm:pt>
    <dgm:pt modelId="{A7AB9D14-7584-46FE-91EC-0181B4BEFEF2}" type="pres">
      <dgm:prSet presAssocID="{FACD2933-BC4C-4467-966F-8CF27A2B4645}" presName="sibTrans" presStyleLbl="sibTrans2D1" presStyleIdx="1" presStyleCnt="5"/>
      <dgm:spPr/>
      <dgm:t>
        <a:bodyPr/>
        <a:lstStyle/>
        <a:p>
          <a:endParaRPr lang="en-US"/>
        </a:p>
      </dgm:t>
    </dgm:pt>
    <dgm:pt modelId="{9BAAE25C-DC5E-49BE-BD46-9B6B1D31899F}" type="pres">
      <dgm:prSet presAssocID="{FACD2933-BC4C-4467-966F-8CF27A2B4645}" presName="connectorText" presStyleLbl="sibTrans2D1" presStyleIdx="1" presStyleCnt="5"/>
      <dgm:spPr/>
      <dgm:t>
        <a:bodyPr/>
        <a:lstStyle/>
        <a:p>
          <a:endParaRPr lang="en-US"/>
        </a:p>
      </dgm:t>
    </dgm:pt>
    <dgm:pt modelId="{9E998888-BDCE-45F2-845F-A53943B31741}" type="pres">
      <dgm:prSet presAssocID="{66881732-D329-4D7D-A370-A25E588FB390}" presName="node" presStyleLbl="node1" presStyleIdx="2" presStyleCnt="6" custScaleX="537298" custLinFactNeighborX="0" custLinFactNeighborY="5106">
        <dgm:presLayoutVars>
          <dgm:bulletEnabled val="1"/>
        </dgm:presLayoutVars>
      </dgm:prSet>
      <dgm:spPr>
        <a:prstGeom prst="roundRect">
          <a:avLst/>
        </a:prstGeom>
      </dgm:spPr>
      <dgm:t>
        <a:bodyPr/>
        <a:lstStyle/>
        <a:p>
          <a:endParaRPr lang="en-US"/>
        </a:p>
      </dgm:t>
    </dgm:pt>
    <dgm:pt modelId="{62C95529-2D12-4017-9EC5-36375FBA95BB}" type="pres">
      <dgm:prSet presAssocID="{8B43F8F0-1865-4EBF-9082-45D8942E83F9}" presName="sibTrans" presStyleLbl="sibTrans2D1" presStyleIdx="2" presStyleCnt="5"/>
      <dgm:spPr/>
      <dgm:t>
        <a:bodyPr/>
        <a:lstStyle/>
        <a:p>
          <a:endParaRPr lang="en-US"/>
        </a:p>
      </dgm:t>
    </dgm:pt>
    <dgm:pt modelId="{BE9F57D4-03D7-4E43-B43A-C23FDA886462}" type="pres">
      <dgm:prSet presAssocID="{8B43F8F0-1865-4EBF-9082-45D8942E83F9}" presName="connectorText" presStyleLbl="sibTrans2D1" presStyleIdx="2" presStyleCnt="5"/>
      <dgm:spPr/>
      <dgm:t>
        <a:bodyPr/>
        <a:lstStyle/>
        <a:p>
          <a:endParaRPr lang="en-US"/>
        </a:p>
      </dgm:t>
    </dgm:pt>
    <dgm:pt modelId="{4015F303-4BD3-42AD-922E-B24D9F65A5AC}" type="pres">
      <dgm:prSet presAssocID="{0CAFF66F-D90B-40FD-A4EE-CF25419584EB}" presName="node" presStyleLbl="node1" presStyleIdx="3" presStyleCnt="6" custScaleX="537298" custScaleY="94784" custLinFactNeighborX="4877" custLinFactNeighborY="15444">
        <dgm:presLayoutVars>
          <dgm:bulletEnabled val="1"/>
        </dgm:presLayoutVars>
      </dgm:prSet>
      <dgm:spPr>
        <a:prstGeom prst="roundRect">
          <a:avLst/>
        </a:prstGeom>
      </dgm:spPr>
      <dgm:t>
        <a:bodyPr/>
        <a:lstStyle/>
        <a:p>
          <a:endParaRPr lang="en-US"/>
        </a:p>
      </dgm:t>
    </dgm:pt>
    <dgm:pt modelId="{5AE11524-AD0D-42CD-BD61-99901AFABFDF}" type="pres">
      <dgm:prSet presAssocID="{9DB0ABB1-5034-4C88-8FED-883829E9EAF4}" presName="sibTrans" presStyleLbl="sibTrans2D1" presStyleIdx="3" presStyleCnt="5"/>
      <dgm:spPr/>
      <dgm:t>
        <a:bodyPr/>
        <a:lstStyle/>
        <a:p>
          <a:endParaRPr lang="en-US"/>
        </a:p>
      </dgm:t>
    </dgm:pt>
    <dgm:pt modelId="{A67115B9-3D58-4067-BE1A-08E2D81F5EAA}" type="pres">
      <dgm:prSet presAssocID="{9DB0ABB1-5034-4C88-8FED-883829E9EAF4}" presName="connectorText" presStyleLbl="sibTrans2D1" presStyleIdx="3" presStyleCnt="5"/>
      <dgm:spPr/>
      <dgm:t>
        <a:bodyPr/>
        <a:lstStyle/>
        <a:p>
          <a:endParaRPr lang="en-US"/>
        </a:p>
      </dgm:t>
    </dgm:pt>
    <dgm:pt modelId="{DEB4FF3D-C5A7-4D73-936C-D9F8F30149BA}" type="pres">
      <dgm:prSet presAssocID="{6911E25E-4F1F-45B8-8230-E58AE0A191F0}" presName="node" presStyleLbl="node1" presStyleIdx="4" presStyleCnt="6" custScaleX="537298" custScaleY="80770" custLinFactNeighborX="-2987" custLinFactNeighborY="15318">
        <dgm:presLayoutVars>
          <dgm:bulletEnabled val="1"/>
        </dgm:presLayoutVars>
      </dgm:prSet>
      <dgm:spPr>
        <a:prstGeom prst="roundRect">
          <a:avLst/>
        </a:prstGeom>
      </dgm:spPr>
      <dgm:t>
        <a:bodyPr/>
        <a:lstStyle/>
        <a:p>
          <a:endParaRPr lang="en-US"/>
        </a:p>
      </dgm:t>
    </dgm:pt>
    <dgm:pt modelId="{553EA3F0-5A5D-4B78-97F3-193B88B5C72E}" type="pres">
      <dgm:prSet presAssocID="{1975D0EF-469C-4308-BCF2-FD24A0455065}" presName="sibTrans" presStyleLbl="sibTrans2D1" presStyleIdx="4" presStyleCnt="5"/>
      <dgm:spPr/>
      <dgm:t>
        <a:bodyPr/>
        <a:lstStyle/>
        <a:p>
          <a:endParaRPr lang="en-US"/>
        </a:p>
      </dgm:t>
    </dgm:pt>
    <dgm:pt modelId="{A7D43149-47BF-4338-A513-3266D7EDD993}" type="pres">
      <dgm:prSet presAssocID="{1975D0EF-469C-4308-BCF2-FD24A0455065}" presName="connectorText" presStyleLbl="sibTrans2D1" presStyleIdx="4" presStyleCnt="5"/>
      <dgm:spPr/>
      <dgm:t>
        <a:bodyPr/>
        <a:lstStyle/>
        <a:p>
          <a:endParaRPr lang="en-US"/>
        </a:p>
      </dgm:t>
    </dgm:pt>
    <dgm:pt modelId="{E9468608-033F-4F1E-9691-4D66CEF73E20}" type="pres">
      <dgm:prSet presAssocID="{3583A2E8-3376-4D56-BE7E-33505DD0C2F4}" presName="node" presStyleLbl="node1" presStyleIdx="5" presStyleCnt="6" custScaleX="532300" custLinFactNeighborX="-5626" custLinFactNeighborY="676">
        <dgm:presLayoutVars>
          <dgm:bulletEnabled val="1"/>
        </dgm:presLayoutVars>
      </dgm:prSet>
      <dgm:spPr>
        <a:prstGeom prst="roundRect">
          <a:avLst/>
        </a:prstGeom>
      </dgm:spPr>
      <dgm:t>
        <a:bodyPr/>
        <a:lstStyle/>
        <a:p>
          <a:endParaRPr lang="en-US"/>
        </a:p>
      </dgm:t>
    </dgm:pt>
  </dgm:ptLst>
  <dgm:cxnLst>
    <dgm:cxn modelId="{C8E27AA6-95BB-4F38-AF19-B232683C768F}" type="presOf" srcId="{1975D0EF-469C-4308-BCF2-FD24A0455065}" destId="{A7D43149-47BF-4338-A513-3266D7EDD993}" srcOrd="1" destOrd="0" presId="urn:microsoft.com/office/officeart/2005/8/layout/process2"/>
    <dgm:cxn modelId="{4AD475BD-7F60-4B88-B79C-1B71C116BD1B}" type="presOf" srcId="{6911E25E-4F1F-45B8-8230-E58AE0A191F0}" destId="{DEB4FF3D-C5A7-4D73-936C-D9F8F30149BA}" srcOrd="0" destOrd="0" presId="urn:microsoft.com/office/officeart/2005/8/layout/process2"/>
    <dgm:cxn modelId="{D1EF3732-F604-4E57-9F0E-8B195808B210}" type="presOf" srcId="{FACD2933-BC4C-4467-966F-8CF27A2B4645}" destId="{A7AB9D14-7584-46FE-91EC-0181B4BEFEF2}" srcOrd="0" destOrd="0" presId="urn:microsoft.com/office/officeart/2005/8/layout/process2"/>
    <dgm:cxn modelId="{0EE2F16F-6BF3-49BE-8A8D-6F7604D29E9F}" srcId="{96364C15-197D-4C62-B3C8-96D65A6B1854}" destId="{6911E25E-4F1F-45B8-8230-E58AE0A191F0}" srcOrd="4" destOrd="0" parTransId="{ACF9A413-205F-48AD-A688-A4183E7B1084}" sibTransId="{1975D0EF-469C-4308-BCF2-FD24A0455065}"/>
    <dgm:cxn modelId="{893E213E-E090-4F6C-B5C1-01530DDD414E}" type="presOf" srcId="{0CAFF66F-D90B-40FD-A4EE-CF25419584EB}" destId="{4015F303-4BD3-42AD-922E-B24D9F65A5AC}" srcOrd="0" destOrd="0" presId="urn:microsoft.com/office/officeart/2005/8/layout/process2"/>
    <dgm:cxn modelId="{201F073F-9057-4432-B332-6627B6D2BCB9}" srcId="{96364C15-197D-4C62-B3C8-96D65A6B1854}" destId="{5A2AB85C-0967-4F4B-8DFD-2A85120E30F1}" srcOrd="0" destOrd="0" parTransId="{6D9A4DAA-BC8A-424D-82D4-E014DBBC1A0F}" sibTransId="{DBED47D4-8451-4880-A6D8-4A3AC7DD4B47}"/>
    <dgm:cxn modelId="{D1504CFC-1DF7-4613-B28E-F8A109226C80}" type="presOf" srcId="{8B43F8F0-1865-4EBF-9082-45D8942E83F9}" destId="{BE9F57D4-03D7-4E43-B43A-C23FDA886462}" srcOrd="1" destOrd="0" presId="urn:microsoft.com/office/officeart/2005/8/layout/process2"/>
    <dgm:cxn modelId="{675B1626-51D4-4CDF-B3BA-54F67CFFCD44}" type="presOf" srcId="{96364C15-197D-4C62-B3C8-96D65A6B1854}" destId="{0D62A97B-C5A0-40A9-AE31-9698FC5C5C89}" srcOrd="0" destOrd="0" presId="urn:microsoft.com/office/officeart/2005/8/layout/process2"/>
    <dgm:cxn modelId="{65BE8ACB-18F5-47E9-B0FB-CF7B51F94454}" type="presOf" srcId="{9DB0ABB1-5034-4C88-8FED-883829E9EAF4}" destId="{A67115B9-3D58-4067-BE1A-08E2D81F5EAA}" srcOrd="1" destOrd="0" presId="urn:microsoft.com/office/officeart/2005/8/layout/process2"/>
    <dgm:cxn modelId="{29FD9A9D-6541-4A01-841A-99D175C95401}" type="presOf" srcId="{1975D0EF-469C-4308-BCF2-FD24A0455065}" destId="{553EA3F0-5A5D-4B78-97F3-193B88B5C72E}" srcOrd="0" destOrd="0" presId="urn:microsoft.com/office/officeart/2005/8/layout/process2"/>
    <dgm:cxn modelId="{C8128102-0C1C-4E66-8E15-87F1311CDEAB}" srcId="{96364C15-197D-4C62-B3C8-96D65A6B1854}" destId="{4163A2BA-CB0E-4C41-84D2-9E09E716EFB1}" srcOrd="1" destOrd="0" parTransId="{5FD73C6E-70ED-495E-95E2-E5BEF0C06BE4}" sibTransId="{FACD2933-BC4C-4467-966F-8CF27A2B4645}"/>
    <dgm:cxn modelId="{50FFEC72-9DBC-48FD-A276-2363CBA8EF96}" type="presOf" srcId="{9DB0ABB1-5034-4C88-8FED-883829E9EAF4}" destId="{5AE11524-AD0D-42CD-BD61-99901AFABFDF}" srcOrd="0" destOrd="0" presId="urn:microsoft.com/office/officeart/2005/8/layout/process2"/>
    <dgm:cxn modelId="{6356FF52-59CE-433C-80F6-867253897BE4}" type="presOf" srcId="{DBED47D4-8451-4880-A6D8-4A3AC7DD4B47}" destId="{639B335F-BCBE-47E2-86FA-AE2D0FD96254}" srcOrd="0" destOrd="0" presId="urn:microsoft.com/office/officeart/2005/8/layout/process2"/>
    <dgm:cxn modelId="{17BB1045-E215-4B0F-8AED-D4DB0D98676F}" srcId="{96364C15-197D-4C62-B3C8-96D65A6B1854}" destId="{0CAFF66F-D90B-40FD-A4EE-CF25419584EB}" srcOrd="3" destOrd="0" parTransId="{062326D8-4D8C-443B-9E94-BD3EED4DDC5D}" sibTransId="{9DB0ABB1-5034-4C88-8FED-883829E9EAF4}"/>
    <dgm:cxn modelId="{1F8476F1-0BF6-45F8-A9FF-F5DB8C606F68}" type="presOf" srcId="{8B43F8F0-1865-4EBF-9082-45D8942E83F9}" destId="{62C95529-2D12-4017-9EC5-36375FBA95BB}" srcOrd="0" destOrd="0" presId="urn:microsoft.com/office/officeart/2005/8/layout/process2"/>
    <dgm:cxn modelId="{3D661E22-E318-4DF2-94D4-B89957A054DA}" type="presOf" srcId="{4163A2BA-CB0E-4C41-84D2-9E09E716EFB1}" destId="{22F81FCD-424C-49AC-8BC0-45E4DEF46779}" srcOrd="0" destOrd="0" presId="urn:microsoft.com/office/officeart/2005/8/layout/process2"/>
    <dgm:cxn modelId="{B5061BCD-B061-4794-9536-635E0AA43514}" srcId="{96364C15-197D-4C62-B3C8-96D65A6B1854}" destId="{3583A2E8-3376-4D56-BE7E-33505DD0C2F4}" srcOrd="5" destOrd="0" parTransId="{41263DD4-06F4-44CF-82F8-3B12432618D9}" sibTransId="{E8440557-2830-48F2-91F9-BC8B8C55DD95}"/>
    <dgm:cxn modelId="{3ADF8405-4F48-40FB-8F22-2D5AB14E2ED7}" type="presOf" srcId="{66881732-D329-4D7D-A370-A25E588FB390}" destId="{9E998888-BDCE-45F2-845F-A53943B31741}" srcOrd="0" destOrd="0" presId="urn:microsoft.com/office/officeart/2005/8/layout/process2"/>
    <dgm:cxn modelId="{90B3ED5E-79E1-4C1B-84EF-675253630865}" type="presOf" srcId="{FACD2933-BC4C-4467-966F-8CF27A2B4645}" destId="{9BAAE25C-DC5E-49BE-BD46-9B6B1D31899F}" srcOrd="1" destOrd="0" presId="urn:microsoft.com/office/officeart/2005/8/layout/process2"/>
    <dgm:cxn modelId="{F460BF4F-5C92-436E-B069-A5E5E1E7ABC4}" type="presOf" srcId="{5A2AB85C-0967-4F4B-8DFD-2A85120E30F1}" destId="{00721D44-BEFC-4175-B815-D31C152D5289}" srcOrd="0" destOrd="0" presId="urn:microsoft.com/office/officeart/2005/8/layout/process2"/>
    <dgm:cxn modelId="{77A838A8-A85D-49C7-A895-E0D3ABA054E1}" type="presOf" srcId="{3583A2E8-3376-4D56-BE7E-33505DD0C2F4}" destId="{E9468608-033F-4F1E-9691-4D66CEF73E20}" srcOrd="0" destOrd="0" presId="urn:microsoft.com/office/officeart/2005/8/layout/process2"/>
    <dgm:cxn modelId="{5C913379-95CE-4374-B2FF-08EF0AFE620F}" srcId="{96364C15-197D-4C62-B3C8-96D65A6B1854}" destId="{66881732-D329-4D7D-A370-A25E588FB390}" srcOrd="2" destOrd="0" parTransId="{62DCDCA6-3A00-48C0-BAFA-66A88DDF9583}" sibTransId="{8B43F8F0-1865-4EBF-9082-45D8942E83F9}"/>
    <dgm:cxn modelId="{F63E94E7-12AE-4D18-BA0F-786D5EF25397}" type="presOf" srcId="{DBED47D4-8451-4880-A6D8-4A3AC7DD4B47}" destId="{8441E193-1666-44BF-83F4-4507A79FC420}" srcOrd="1" destOrd="0" presId="urn:microsoft.com/office/officeart/2005/8/layout/process2"/>
    <dgm:cxn modelId="{1B2D0BBE-6226-4A30-B852-0FED8DF93A7E}" type="presParOf" srcId="{0D62A97B-C5A0-40A9-AE31-9698FC5C5C89}" destId="{00721D44-BEFC-4175-B815-D31C152D5289}" srcOrd="0" destOrd="0" presId="urn:microsoft.com/office/officeart/2005/8/layout/process2"/>
    <dgm:cxn modelId="{DC2CE978-92EF-42E7-A2C5-B4D76BD4E489}" type="presParOf" srcId="{0D62A97B-C5A0-40A9-AE31-9698FC5C5C89}" destId="{639B335F-BCBE-47E2-86FA-AE2D0FD96254}" srcOrd="1" destOrd="0" presId="urn:microsoft.com/office/officeart/2005/8/layout/process2"/>
    <dgm:cxn modelId="{7AA433E0-506F-4D4C-B4E0-25D6A780948E}" type="presParOf" srcId="{639B335F-BCBE-47E2-86FA-AE2D0FD96254}" destId="{8441E193-1666-44BF-83F4-4507A79FC420}" srcOrd="0" destOrd="0" presId="urn:microsoft.com/office/officeart/2005/8/layout/process2"/>
    <dgm:cxn modelId="{2DFBA256-77DC-4EC0-A854-D06A2783E51C}" type="presParOf" srcId="{0D62A97B-C5A0-40A9-AE31-9698FC5C5C89}" destId="{22F81FCD-424C-49AC-8BC0-45E4DEF46779}" srcOrd="2" destOrd="0" presId="urn:microsoft.com/office/officeart/2005/8/layout/process2"/>
    <dgm:cxn modelId="{371C6D8E-77E8-4DFE-AE14-32BC053C6111}" type="presParOf" srcId="{0D62A97B-C5A0-40A9-AE31-9698FC5C5C89}" destId="{A7AB9D14-7584-46FE-91EC-0181B4BEFEF2}" srcOrd="3" destOrd="0" presId="urn:microsoft.com/office/officeart/2005/8/layout/process2"/>
    <dgm:cxn modelId="{C16A9385-E0EF-46B9-A12B-5E70AEC22DA6}" type="presParOf" srcId="{A7AB9D14-7584-46FE-91EC-0181B4BEFEF2}" destId="{9BAAE25C-DC5E-49BE-BD46-9B6B1D31899F}" srcOrd="0" destOrd="0" presId="urn:microsoft.com/office/officeart/2005/8/layout/process2"/>
    <dgm:cxn modelId="{ED3BC192-ABB1-4816-B785-6C4586DD1FB9}" type="presParOf" srcId="{0D62A97B-C5A0-40A9-AE31-9698FC5C5C89}" destId="{9E998888-BDCE-45F2-845F-A53943B31741}" srcOrd="4" destOrd="0" presId="urn:microsoft.com/office/officeart/2005/8/layout/process2"/>
    <dgm:cxn modelId="{D2DA64C0-498C-48D0-AFE6-865EF644D30D}" type="presParOf" srcId="{0D62A97B-C5A0-40A9-AE31-9698FC5C5C89}" destId="{62C95529-2D12-4017-9EC5-36375FBA95BB}" srcOrd="5" destOrd="0" presId="urn:microsoft.com/office/officeart/2005/8/layout/process2"/>
    <dgm:cxn modelId="{3E05AE8F-3216-43A7-9593-9663CD5D2B48}" type="presParOf" srcId="{62C95529-2D12-4017-9EC5-36375FBA95BB}" destId="{BE9F57D4-03D7-4E43-B43A-C23FDA886462}" srcOrd="0" destOrd="0" presId="urn:microsoft.com/office/officeart/2005/8/layout/process2"/>
    <dgm:cxn modelId="{6C51CDB8-CC93-4B22-8F07-303C91C32334}" type="presParOf" srcId="{0D62A97B-C5A0-40A9-AE31-9698FC5C5C89}" destId="{4015F303-4BD3-42AD-922E-B24D9F65A5AC}" srcOrd="6" destOrd="0" presId="urn:microsoft.com/office/officeart/2005/8/layout/process2"/>
    <dgm:cxn modelId="{E75E86FC-18F8-47D1-9E0C-A29DEEF91D26}" type="presParOf" srcId="{0D62A97B-C5A0-40A9-AE31-9698FC5C5C89}" destId="{5AE11524-AD0D-42CD-BD61-99901AFABFDF}" srcOrd="7" destOrd="0" presId="urn:microsoft.com/office/officeart/2005/8/layout/process2"/>
    <dgm:cxn modelId="{982981EE-D8E9-47EC-8EEA-D04A19B89443}" type="presParOf" srcId="{5AE11524-AD0D-42CD-BD61-99901AFABFDF}" destId="{A67115B9-3D58-4067-BE1A-08E2D81F5EAA}" srcOrd="0" destOrd="0" presId="urn:microsoft.com/office/officeart/2005/8/layout/process2"/>
    <dgm:cxn modelId="{3244F99A-D724-41BB-B7FB-1B1996294F55}" type="presParOf" srcId="{0D62A97B-C5A0-40A9-AE31-9698FC5C5C89}" destId="{DEB4FF3D-C5A7-4D73-936C-D9F8F30149BA}" srcOrd="8" destOrd="0" presId="urn:microsoft.com/office/officeart/2005/8/layout/process2"/>
    <dgm:cxn modelId="{7FA7FB4B-45E6-4A62-B453-E75B5B624D5B}" type="presParOf" srcId="{0D62A97B-C5A0-40A9-AE31-9698FC5C5C89}" destId="{553EA3F0-5A5D-4B78-97F3-193B88B5C72E}" srcOrd="9" destOrd="0" presId="urn:microsoft.com/office/officeart/2005/8/layout/process2"/>
    <dgm:cxn modelId="{E5A9C71D-F34B-4C3E-8DD5-1F347B78C1A0}" type="presParOf" srcId="{553EA3F0-5A5D-4B78-97F3-193B88B5C72E}" destId="{A7D43149-47BF-4338-A513-3266D7EDD993}" srcOrd="0" destOrd="0" presId="urn:microsoft.com/office/officeart/2005/8/layout/process2"/>
    <dgm:cxn modelId="{42498C98-92F4-42FD-973D-F591CEB3C0E3}" type="presParOf" srcId="{0D62A97B-C5A0-40A9-AE31-9698FC5C5C89}" destId="{E9468608-033F-4F1E-9691-4D66CEF73E20}" srcOrd="10" destOrd="0" presId="urn:microsoft.com/office/officeart/2005/8/layout/process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0721D44-BEFC-4175-B815-D31C152D5289}">
      <dsp:nvSpPr>
        <dsp:cNvPr id="0" name=""/>
        <dsp:cNvSpPr/>
      </dsp:nvSpPr>
      <dsp:spPr>
        <a:xfrm>
          <a:off x="0" y="1113"/>
          <a:ext cx="8186514" cy="53831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IN" sz="1600" b="1" kern="1200" smtClean="0"/>
            <a:t>Receiving Claim Request</a:t>
          </a:r>
          <a:endParaRPr lang="en-US" sz="1600" kern="1200" dirty="0"/>
        </a:p>
      </dsp:txBody>
      <dsp:txXfrm>
        <a:off x="0" y="1113"/>
        <a:ext cx="8186514" cy="538312"/>
      </dsp:txXfrm>
    </dsp:sp>
    <dsp:sp modelId="{639B335F-BCBE-47E2-86FA-AE2D0FD96254}">
      <dsp:nvSpPr>
        <dsp:cNvPr id="0" name=""/>
        <dsp:cNvSpPr/>
      </dsp:nvSpPr>
      <dsp:spPr>
        <a:xfrm rot="5308501">
          <a:off x="4002406" y="553752"/>
          <a:ext cx="203243" cy="24224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US" sz="1000" kern="1200"/>
        </a:p>
      </dsp:txBody>
      <dsp:txXfrm rot="5308501">
        <a:off x="4002406" y="553752"/>
        <a:ext cx="203243" cy="242240"/>
      </dsp:txXfrm>
    </dsp:sp>
    <dsp:sp modelId="{22F81FCD-424C-49AC-8BC0-45E4DEF46779}">
      <dsp:nvSpPr>
        <dsp:cNvPr id="0" name=""/>
        <dsp:cNvSpPr/>
      </dsp:nvSpPr>
      <dsp:spPr>
        <a:xfrm>
          <a:off x="0" y="810320"/>
          <a:ext cx="8229600" cy="53831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IN" sz="1600" b="1" kern="1200" dirty="0"/>
            <a:t>Patient's Eligibility And Benefit Level Determination</a:t>
          </a:r>
        </a:p>
      </dsp:txBody>
      <dsp:txXfrm>
        <a:off x="0" y="810320"/>
        <a:ext cx="8229600" cy="538312"/>
      </dsp:txXfrm>
    </dsp:sp>
    <dsp:sp modelId="{A7AB9D14-7584-46FE-91EC-0181B4BEFEF2}">
      <dsp:nvSpPr>
        <dsp:cNvPr id="0" name=""/>
        <dsp:cNvSpPr/>
      </dsp:nvSpPr>
      <dsp:spPr>
        <a:xfrm rot="5400000">
          <a:off x="4008712" y="1368962"/>
          <a:ext cx="212174" cy="24224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US" sz="1000" kern="1200"/>
        </a:p>
      </dsp:txBody>
      <dsp:txXfrm rot="5400000">
        <a:off x="4008712" y="1368962"/>
        <a:ext cx="212174" cy="242240"/>
      </dsp:txXfrm>
    </dsp:sp>
    <dsp:sp modelId="{9E998888-BDCE-45F2-845F-A53943B31741}">
      <dsp:nvSpPr>
        <dsp:cNvPr id="0" name=""/>
        <dsp:cNvSpPr/>
      </dsp:nvSpPr>
      <dsp:spPr>
        <a:xfrm>
          <a:off x="0" y="1631532"/>
          <a:ext cx="8229600" cy="53831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IN" sz="1600" b="1" kern="1200"/>
            <a:t>Application Of Contractual Discount</a:t>
          </a:r>
        </a:p>
      </dsp:txBody>
      <dsp:txXfrm>
        <a:off x="0" y="1631532"/>
        <a:ext cx="8229600" cy="538312"/>
      </dsp:txXfrm>
    </dsp:sp>
    <dsp:sp modelId="{62C95529-2D12-4017-9EC5-36375FBA95BB}">
      <dsp:nvSpPr>
        <dsp:cNvPr id="0" name=""/>
        <dsp:cNvSpPr/>
      </dsp:nvSpPr>
      <dsp:spPr>
        <a:xfrm rot="5400000">
          <a:off x="4003431" y="2197214"/>
          <a:ext cx="222736" cy="24224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n-US" sz="1100" kern="1200"/>
        </a:p>
      </dsp:txBody>
      <dsp:txXfrm rot="5400000">
        <a:off x="4003431" y="2197214"/>
        <a:ext cx="222736" cy="242240"/>
      </dsp:txXfrm>
    </dsp:sp>
    <dsp:sp modelId="{4015F303-4BD3-42AD-922E-B24D9F65A5AC}">
      <dsp:nvSpPr>
        <dsp:cNvPr id="0" name=""/>
        <dsp:cNvSpPr/>
      </dsp:nvSpPr>
      <dsp:spPr>
        <a:xfrm>
          <a:off x="0" y="2466825"/>
          <a:ext cx="8229600" cy="51023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IN" sz="1600" b="1" kern="1200"/>
            <a:t>Payer Payment Rules And Claim Edits Applied</a:t>
          </a:r>
        </a:p>
      </dsp:txBody>
      <dsp:txXfrm>
        <a:off x="0" y="2466825"/>
        <a:ext cx="8229600" cy="510233"/>
      </dsp:txXfrm>
    </dsp:sp>
    <dsp:sp modelId="{5AE11524-AD0D-42CD-BD61-99901AFABFDF}">
      <dsp:nvSpPr>
        <dsp:cNvPr id="0" name=""/>
        <dsp:cNvSpPr/>
      </dsp:nvSpPr>
      <dsp:spPr>
        <a:xfrm rot="5400000">
          <a:off x="4013993" y="2990348"/>
          <a:ext cx="201612" cy="24224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US" sz="1000" kern="1200"/>
        </a:p>
      </dsp:txBody>
      <dsp:txXfrm rot="5400000">
        <a:off x="4013993" y="2990348"/>
        <a:ext cx="201612" cy="242240"/>
      </dsp:txXfrm>
    </dsp:sp>
    <dsp:sp modelId="{DEB4FF3D-C5A7-4D73-936C-D9F8F30149BA}">
      <dsp:nvSpPr>
        <dsp:cNvPr id="0" name=""/>
        <dsp:cNvSpPr/>
      </dsp:nvSpPr>
      <dsp:spPr>
        <a:xfrm>
          <a:off x="0" y="3245876"/>
          <a:ext cx="8229600" cy="43479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IN" sz="1600" b="1" kern="1200"/>
            <a:t>Auto Adjudication</a:t>
          </a:r>
        </a:p>
      </dsp:txBody>
      <dsp:txXfrm>
        <a:off x="0" y="3245876"/>
        <a:ext cx="8229600" cy="434794"/>
      </dsp:txXfrm>
    </dsp:sp>
    <dsp:sp modelId="{553EA3F0-5A5D-4B78-97F3-193B88B5C72E}">
      <dsp:nvSpPr>
        <dsp:cNvPr id="0" name=""/>
        <dsp:cNvSpPr/>
      </dsp:nvSpPr>
      <dsp:spPr>
        <a:xfrm rot="5583525">
          <a:off x="4010766" y="3674424"/>
          <a:ext cx="172555" cy="24224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kern="1200"/>
        </a:p>
      </dsp:txBody>
      <dsp:txXfrm rot="5583525">
        <a:off x="4010766" y="3674424"/>
        <a:ext cx="172555" cy="242240"/>
      </dsp:txXfrm>
    </dsp:sp>
    <dsp:sp modelId="{E9468608-033F-4F1E-9691-4D66CEF73E20}">
      <dsp:nvSpPr>
        <dsp:cNvPr id="0" name=""/>
        <dsp:cNvSpPr/>
      </dsp:nvSpPr>
      <dsp:spPr>
        <a:xfrm>
          <a:off x="0" y="3910417"/>
          <a:ext cx="8153047" cy="53831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IN" sz="1600" b="1" kern="1200"/>
            <a:t>EOB And RA Sent To Provider</a:t>
          </a:r>
        </a:p>
      </dsp:txBody>
      <dsp:txXfrm>
        <a:off x="0" y="3910417"/>
        <a:ext cx="8153047" cy="538312"/>
      </dsp:txXfrm>
    </dsp:sp>
  </dsp:spTree>
</dsp:drawing>
</file>

<file path=ppt/diagrams/layout1.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577338-8383-48BA-946B-500F00E8F359}" type="datetimeFigureOut">
              <a:rPr lang="en-US" smtClean="0"/>
              <a:pPr/>
              <a:t>6/5/2012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6DADBD-9A9F-44A8-8889-4917F8C3E43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81588039-7DC1-4A76-B2AC-7AE3CA928606}" type="datetimeFigureOut">
              <a:rPr lang="en-US" smtClean="0"/>
              <a:pPr/>
              <a:t>6/5/2012</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312FE53E-325A-437A-A91C-9EF3B93E1B8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1588039-7DC1-4A76-B2AC-7AE3CA928606}" type="datetimeFigureOut">
              <a:rPr lang="en-US" smtClean="0"/>
              <a:pPr/>
              <a:t>6/5/2012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2FE53E-325A-437A-A91C-9EF3B93E1B8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1588039-7DC1-4A76-B2AC-7AE3CA928606}" type="datetimeFigureOut">
              <a:rPr lang="en-US" smtClean="0"/>
              <a:pPr/>
              <a:t>6/5/2012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2FE53E-325A-437A-A91C-9EF3B93E1B8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1588039-7DC1-4A76-B2AC-7AE3CA928606}" type="datetimeFigureOut">
              <a:rPr lang="en-US" smtClean="0"/>
              <a:pPr/>
              <a:t>6/5/2012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2FE53E-325A-437A-A91C-9EF3B93E1B8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1588039-7DC1-4A76-B2AC-7AE3CA928606}" type="datetimeFigureOut">
              <a:rPr lang="en-US" smtClean="0"/>
              <a:pPr/>
              <a:t>6/5/2012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2FE53E-325A-437A-A91C-9EF3B93E1B8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1588039-7DC1-4A76-B2AC-7AE3CA928606}" type="datetimeFigureOut">
              <a:rPr lang="en-US" smtClean="0"/>
              <a:pPr/>
              <a:t>6/5/2012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2FE53E-325A-437A-A91C-9EF3B93E1B8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1588039-7DC1-4A76-B2AC-7AE3CA928606}" type="datetimeFigureOut">
              <a:rPr lang="en-US" smtClean="0"/>
              <a:pPr/>
              <a:t>6/5/2012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12FE53E-325A-437A-A91C-9EF3B93E1B8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1588039-7DC1-4A76-B2AC-7AE3CA928606}" type="datetimeFigureOut">
              <a:rPr lang="en-US" smtClean="0"/>
              <a:pPr/>
              <a:t>6/5/2012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12FE53E-325A-437A-A91C-9EF3B93E1B8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588039-7DC1-4A76-B2AC-7AE3CA928606}" type="datetimeFigureOut">
              <a:rPr lang="en-US" smtClean="0"/>
              <a:pPr/>
              <a:t>6/5/2012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12FE53E-325A-437A-A91C-9EF3B93E1B8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1588039-7DC1-4A76-B2AC-7AE3CA928606}" type="datetimeFigureOut">
              <a:rPr lang="en-US" smtClean="0"/>
              <a:pPr/>
              <a:t>6/5/2012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2FE53E-325A-437A-A91C-9EF3B93E1B8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1588039-7DC1-4A76-B2AC-7AE3CA928606}" type="datetimeFigureOut">
              <a:rPr lang="en-US" smtClean="0"/>
              <a:pPr/>
              <a:t>6/5/2012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312FE53E-325A-437A-A91C-9EF3B93E1B8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1588039-7DC1-4A76-B2AC-7AE3CA928606}" type="datetimeFigureOut">
              <a:rPr lang="en-US" smtClean="0"/>
              <a:pPr/>
              <a:t>6/5/2012</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12FE53E-325A-437A-A91C-9EF3B93E1B8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hcxindia.net/" TargetMode="External"/><Relationship Id="rId2" Type="http://schemas.openxmlformats.org/officeDocument/2006/relationships/hyperlink" Target="http://www.ama-assn.org/resources/doc/psa/admin-simp-wp.pdf" TargetMode="External"/><Relationship Id="rId1" Type="http://schemas.openxmlformats.org/officeDocument/2006/relationships/slideLayout" Target="../slideLayouts/slideLayout2.xml"/><Relationship Id="rId6" Type="http://schemas.openxmlformats.org/officeDocument/2006/relationships/hyperlink" Target="http://www.buzzle.com/.../basic-steps-of-marketing-research-process.html" TargetMode="External"/><Relationship Id="rId5" Type="http://schemas.openxmlformats.org/officeDocument/2006/relationships/hyperlink" Target="http://www.google.co.in/url?url=http://www.ncbi.nlm.nih.gov/guide/literature/&amp;rct=j&amp;sa=X&amp;ei=FU-gT6OPKYfsrAfqutXVAQ&amp;ved=0CDIQ6QUoATAB&amp;q=research+study+on+administrative+simplification+of+claims+exchange+process+in+health+insurance&amp;usg=AFQjCNHNjsXNVGnVd64ZQEJlgq_f_k0Khg" TargetMode="External"/><Relationship Id="rId4" Type="http://schemas.openxmlformats.org/officeDocument/2006/relationships/hyperlink" Target="http://www.google.co.in/url?url=http://www.ncbi.nlm.nih.gov/guide/&amp;rct=j&amp;sa=X&amp;ei=FU-gT6OPKYfsrAfqutXVAQ&amp;ved=0CDEQ6QUoADAB&amp;q=research+study+on+administrative+simplification+of+claims+exchange+process+in+health+insurance&amp;usg=AFQjCNECYuVspEkaoufSA_C0VL4_U8X9vw"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7924800" cy="3810000"/>
          </a:xfrm>
        </p:spPr>
        <p:txBody>
          <a:bodyPr>
            <a:noAutofit/>
          </a:bodyPr>
          <a:lstStyle/>
          <a:p>
            <a:pPr algn="just"/>
            <a:r>
              <a:rPr lang="en-US" sz="4400" b="1" dirty="0" smtClean="0">
                <a:latin typeface="Times New Roman" pitchFamily="18" charset="0"/>
                <a:cs typeface="Times New Roman" pitchFamily="18" charset="0"/>
              </a:rPr>
              <a:t>“To Determine Whether Use Of IT In Claims Exchange Process Can Increase Quality and Utilization Of OPD services in Health Insurance”</a:t>
            </a:r>
            <a:endParaRPr lang="en-US" sz="4400" b="1" dirty="0">
              <a:latin typeface="Times New Roman" pitchFamily="18" charset="0"/>
              <a:cs typeface="Times New Roman" pitchFamily="18" charset="0"/>
            </a:endParaRPr>
          </a:p>
        </p:txBody>
      </p:sp>
      <p:sp>
        <p:nvSpPr>
          <p:cNvPr id="4" name="Rectangle 3"/>
          <p:cNvSpPr/>
          <p:nvPr/>
        </p:nvSpPr>
        <p:spPr>
          <a:xfrm>
            <a:off x="5257800" y="5029200"/>
            <a:ext cx="3505200" cy="1077218"/>
          </a:xfrm>
          <a:prstGeom prst="rect">
            <a:avLst/>
          </a:prstGeom>
          <a:noFill/>
        </p:spPr>
        <p:txBody>
          <a:bodyPr wrap="square" lIns="91440" tIns="45720" rIns="91440" bIns="45720">
            <a:spAutoFit/>
          </a:bodyPr>
          <a:lstStyle/>
          <a:p>
            <a:pPr algn="ctr"/>
            <a:r>
              <a:rPr lang="en-US" sz="3200" b="1" spc="0" dirty="0" smtClean="0">
                <a:ln w="9000" cmpd="sng">
                  <a:solidFill>
                    <a:schemeClr val="accent4">
                      <a:shade val="50000"/>
                      <a:satMod val="120000"/>
                    </a:schemeClr>
                  </a:solidFill>
                  <a:prstDash val="solid"/>
                </a:ln>
                <a:solidFill>
                  <a:schemeClr val="accent3">
                    <a:lumMod val="75000"/>
                  </a:schemeClr>
                </a:solidFill>
                <a:effectLst>
                  <a:reflection blurRad="12700" stA="28000" endPos="45000" dist="1000" dir="5400000" sy="-100000" algn="bl" rotWithShape="0"/>
                </a:effectLst>
                <a:latin typeface="Times New Roman" pitchFamily="18" charset="0"/>
                <a:cs typeface="Times New Roman" pitchFamily="18" charset="0"/>
              </a:rPr>
              <a:t>By-</a:t>
            </a:r>
          </a:p>
          <a:p>
            <a:pPr algn="ctr"/>
            <a:r>
              <a:rPr lang="en-US" sz="3200" b="1" dirty="0" err="1" smtClean="0">
                <a:ln w="9000" cmpd="sng">
                  <a:solidFill>
                    <a:schemeClr val="accent4">
                      <a:shade val="50000"/>
                      <a:satMod val="120000"/>
                    </a:schemeClr>
                  </a:solidFill>
                  <a:prstDash val="solid"/>
                </a:ln>
                <a:solidFill>
                  <a:schemeClr val="accent3">
                    <a:lumMod val="75000"/>
                  </a:schemeClr>
                </a:solidFill>
                <a:effectLst>
                  <a:reflection blurRad="12700" stA="28000" endPos="45000" dist="1000" dir="5400000" sy="-100000" algn="bl" rotWithShape="0"/>
                </a:effectLst>
                <a:latin typeface="Times New Roman" pitchFamily="18" charset="0"/>
                <a:cs typeface="Times New Roman" pitchFamily="18" charset="0"/>
              </a:rPr>
              <a:t>Shruti</a:t>
            </a:r>
            <a:r>
              <a:rPr lang="en-US" sz="3200" b="1" dirty="0" smtClean="0">
                <a:ln w="9000" cmpd="sng">
                  <a:solidFill>
                    <a:schemeClr val="accent4">
                      <a:shade val="50000"/>
                      <a:satMod val="120000"/>
                    </a:schemeClr>
                  </a:solidFill>
                  <a:prstDash val="solid"/>
                </a:ln>
                <a:solidFill>
                  <a:schemeClr val="accent3">
                    <a:lumMod val="75000"/>
                  </a:schemeClr>
                </a:solidFill>
                <a:effectLst>
                  <a:reflection blurRad="12700" stA="28000" endPos="45000" dist="1000" dir="5400000" sy="-100000" algn="bl" rotWithShape="0"/>
                </a:effectLst>
                <a:latin typeface="Times New Roman" pitchFamily="18" charset="0"/>
                <a:cs typeface="Times New Roman" pitchFamily="18" charset="0"/>
              </a:rPr>
              <a:t> </a:t>
            </a:r>
            <a:r>
              <a:rPr lang="en-US" sz="3200" b="1" dirty="0" err="1" smtClean="0">
                <a:ln w="9000" cmpd="sng">
                  <a:solidFill>
                    <a:schemeClr val="accent4">
                      <a:shade val="50000"/>
                      <a:satMod val="120000"/>
                    </a:schemeClr>
                  </a:solidFill>
                  <a:prstDash val="solid"/>
                </a:ln>
                <a:solidFill>
                  <a:schemeClr val="accent3">
                    <a:lumMod val="75000"/>
                  </a:schemeClr>
                </a:solidFill>
                <a:effectLst>
                  <a:reflection blurRad="12700" stA="28000" endPos="45000" dist="1000" dir="5400000" sy="-100000" algn="bl" rotWithShape="0"/>
                </a:effectLst>
                <a:latin typeface="Times New Roman" pitchFamily="18" charset="0"/>
                <a:cs typeface="Times New Roman" pitchFamily="18" charset="0"/>
              </a:rPr>
              <a:t>Goel</a:t>
            </a:r>
            <a:endParaRPr lang="en-US" sz="3200" b="1" spc="0" dirty="0">
              <a:ln w="9000" cmpd="sng">
                <a:solidFill>
                  <a:schemeClr val="accent4">
                    <a:shade val="50000"/>
                    <a:satMod val="120000"/>
                  </a:schemeClr>
                </a:solidFill>
                <a:prstDash val="solid"/>
              </a:ln>
              <a:solidFill>
                <a:schemeClr val="accent3">
                  <a:lumMod val="75000"/>
                </a:schemeClr>
              </a:solidFill>
              <a:effectLst>
                <a:reflection blurRad="12700" stA="28000" endPos="45000" dist="1000" dir="5400000" sy="-100000" algn="bl" rotWithShape="0"/>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457200"/>
            <a:ext cx="7772400" cy="685800"/>
          </a:xfrm>
        </p:spPr>
        <p:txBody>
          <a:bodyPr>
            <a:noAutofit/>
          </a:bodyPr>
          <a:lstStyle/>
          <a:p>
            <a:pPr algn="l"/>
            <a:r>
              <a:rPr lang="en-US" sz="4800" b="1" dirty="0" smtClean="0">
                <a:solidFill>
                  <a:schemeClr val="accent4">
                    <a:lumMod val="60000"/>
                    <a:lumOff val="40000"/>
                  </a:schemeClr>
                </a:solidFill>
                <a:effectLst>
                  <a:outerShdw blurRad="38100" dist="38100" dir="2700000" algn="tl">
                    <a:srgbClr val="000000">
                      <a:alpha val="43137"/>
                    </a:srgbClr>
                  </a:outerShdw>
                </a:effectLst>
                <a:latin typeface="Times New Roman" pitchFamily="18" charset="0"/>
                <a:cs typeface="Times New Roman" pitchFamily="18" charset="0"/>
              </a:rPr>
              <a:t>RESEARCH DESIGN</a:t>
            </a:r>
            <a:endParaRPr lang="en-US" sz="4800" b="1" dirty="0">
              <a:solidFill>
                <a:schemeClr val="accent4">
                  <a:lumMod val="60000"/>
                  <a:lumOff val="40000"/>
                </a:schemeClr>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Subtitle 2"/>
          <p:cNvSpPr>
            <a:spLocks noGrp="1"/>
          </p:cNvSpPr>
          <p:nvPr>
            <p:ph type="subTitle" idx="1"/>
          </p:nvPr>
        </p:nvSpPr>
        <p:spPr>
          <a:xfrm>
            <a:off x="381000" y="1219200"/>
            <a:ext cx="8534400" cy="5257800"/>
          </a:xfrm>
        </p:spPr>
        <p:txBody>
          <a:bodyPr>
            <a:normAutofit/>
          </a:bodyPr>
          <a:lstStyle/>
          <a:p>
            <a:pPr lvl="0" algn="just">
              <a:buFont typeface="Arial" pitchFamily="34" charset="0"/>
              <a:buChar char="•"/>
            </a:pPr>
            <a:r>
              <a:rPr lang="en-US" sz="2800" dirty="0" smtClean="0">
                <a:solidFill>
                  <a:schemeClr val="tx1"/>
                </a:solidFill>
                <a:latin typeface="Times New Roman" pitchFamily="18" charset="0"/>
                <a:cs typeface="Times New Roman" pitchFamily="18" charset="0"/>
              </a:rPr>
              <a:t> Quantitative market research </a:t>
            </a:r>
          </a:p>
          <a:p>
            <a:pPr lvl="0" algn="just">
              <a:buFont typeface="Arial" pitchFamily="34" charset="0"/>
              <a:buChar char="•"/>
            </a:pPr>
            <a:r>
              <a:rPr lang="en-US" sz="2800" dirty="0" smtClean="0">
                <a:solidFill>
                  <a:schemeClr val="tx1"/>
                </a:solidFill>
                <a:latin typeface="Times New Roman" pitchFamily="18" charset="0"/>
                <a:cs typeface="Times New Roman" pitchFamily="18" charset="0"/>
              </a:rPr>
              <a:t> Formulation of problem of manual claims exchange process.</a:t>
            </a:r>
          </a:p>
          <a:p>
            <a:pPr lvl="0" algn="just">
              <a:buFont typeface="Arial" pitchFamily="34" charset="0"/>
              <a:buChar char="•"/>
            </a:pPr>
            <a:r>
              <a:rPr lang="en-US" sz="2800" dirty="0" smtClean="0">
                <a:solidFill>
                  <a:schemeClr val="tx1"/>
                </a:solidFill>
                <a:latin typeface="Times New Roman" pitchFamily="18" charset="0"/>
                <a:cs typeface="Times New Roman" pitchFamily="18" charset="0"/>
              </a:rPr>
              <a:t> Suggesting a solution to use online claims exchange process.</a:t>
            </a:r>
          </a:p>
          <a:p>
            <a:pPr lvl="0" algn="just">
              <a:buFont typeface="Arial" pitchFamily="34" charset="0"/>
              <a:buChar char="•"/>
            </a:pPr>
            <a:r>
              <a:rPr lang="en-US" sz="2800" dirty="0" smtClean="0">
                <a:solidFill>
                  <a:schemeClr val="tx1"/>
                </a:solidFill>
                <a:latin typeface="Times New Roman" pitchFamily="18" charset="0"/>
                <a:cs typeface="Times New Roman" pitchFamily="18" charset="0"/>
              </a:rPr>
              <a:t> Primary data collection by In depth interview of doctors with questionnaire.</a:t>
            </a:r>
          </a:p>
          <a:p>
            <a:pPr lvl="0" algn="just">
              <a:buFont typeface="Arial" pitchFamily="34" charset="0"/>
              <a:buChar char="•"/>
            </a:pPr>
            <a:r>
              <a:rPr lang="en-US" sz="2800" dirty="0" smtClean="0">
                <a:solidFill>
                  <a:schemeClr val="tx1"/>
                </a:solidFill>
                <a:latin typeface="Times New Roman" pitchFamily="18" charset="0"/>
                <a:cs typeface="Times New Roman" pitchFamily="18" charset="0"/>
              </a:rPr>
              <a:t> Sample size was 80 doctors in health facilities of Delhi and NCR.</a:t>
            </a:r>
          </a:p>
          <a:p>
            <a:pPr lvl="0" algn="just">
              <a:buFont typeface="Arial" pitchFamily="34" charset="0"/>
              <a:buChar char="•"/>
            </a:pPr>
            <a:r>
              <a:rPr lang="en-US" sz="2800" dirty="0" smtClean="0">
                <a:solidFill>
                  <a:schemeClr val="tx1"/>
                </a:solidFill>
                <a:latin typeface="Times New Roman" pitchFamily="18" charset="0"/>
                <a:cs typeface="Times New Roman" pitchFamily="18" charset="0"/>
              </a:rPr>
              <a:t> Analysis of data collected with SPSS 17.0</a:t>
            </a:r>
          </a:p>
          <a:p>
            <a:pPr lvl="0" algn="just">
              <a:buFont typeface="Arial" pitchFamily="34" charset="0"/>
              <a:buChar char="•"/>
            </a:pPr>
            <a:endParaRPr lang="en-US" sz="2800" dirty="0" smtClean="0">
              <a:solidFill>
                <a:schemeClr val="tx1"/>
              </a:solidFill>
              <a:latin typeface="Times New Roman" pitchFamily="18" charset="0"/>
              <a:cs typeface="Times New Roman" pitchFamily="18" charset="0"/>
            </a:endParaRPr>
          </a:p>
          <a:p>
            <a:pPr algn="l">
              <a:buFont typeface="Arial" pitchFamily="34" charset="0"/>
              <a:buChar char="•"/>
            </a:pPr>
            <a:endParaRPr lang="en-US" sz="2800" dirty="0">
              <a:solidFill>
                <a:schemeClr val="tx1"/>
              </a:solidFill>
            </a:endParaRPr>
          </a:p>
          <a:p>
            <a:pPr algn="l">
              <a:buFont typeface="Arial" pitchFamily="34" charset="0"/>
              <a:buChar char="•"/>
            </a:pPr>
            <a:endParaRPr lang="en-US" sz="2600" dirty="0">
              <a:solidFill>
                <a:schemeClr val="tx1"/>
              </a:solidFill>
            </a:endParaRPr>
          </a:p>
          <a:p>
            <a:pPr algn="just"/>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533400" y="990600"/>
            <a:ext cx="7851648" cy="1066800"/>
          </a:xfrm>
        </p:spPr>
        <p:txBody>
          <a:bodyPr>
            <a:normAutofit/>
          </a:bodyPr>
          <a:lstStyle/>
          <a:p>
            <a:r>
              <a:rPr lang="en-US" sz="4800" dirty="0" smtClean="0">
                <a:effectLst>
                  <a:outerShdw blurRad="38100" dist="38100" dir="2700000" algn="tl">
                    <a:srgbClr val="000000">
                      <a:alpha val="43137"/>
                    </a:srgbClr>
                  </a:outerShdw>
                </a:effectLst>
                <a:latin typeface="Times New Roman" pitchFamily="18" charset="0"/>
                <a:cs typeface="Times New Roman" pitchFamily="18" charset="0"/>
              </a:rPr>
              <a:t>COMPILATION ANALYSIS</a:t>
            </a:r>
            <a:endParaRPr lang="en-US" sz="4800" dirty="0"/>
          </a:p>
        </p:txBody>
      </p:sp>
      <p:sp>
        <p:nvSpPr>
          <p:cNvPr id="6" name="Subtitle 5"/>
          <p:cNvSpPr>
            <a:spLocks noGrp="1"/>
          </p:cNvSpPr>
          <p:nvPr>
            <p:ph type="subTitle" idx="1"/>
          </p:nvPr>
        </p:nvSpPr>
        <p:spPr>
          <a:xfrm>
            <a:off x="533400" y="2133600"/>
            <a:ext cx="7854696" cy="4191000"/>
          </a:xfrm>
        </p:spPr>
        <p:txBody>
          <a:bodyPr>
            <a:normAutofit/>
          </a:bodyPr>
          <a:lstStyle/>
          <a:p>
            <a:pPr algn="ctr"/>
            <a:r>
              <a:rPr lang="en-US" b="1" dirty="0" smtClean="0"/>
              <a:t>Trend In Computer Literacy Rate Of Doctors Depending On Their Age</a:t>
            </a:r>
          </a:p>
          <a:p>
            <a:pPr algn="just">
              <a:buFont typeface="Arial" pitchFamily="34" charset="0"/>
              <a:buChar char="•"/>
            </a:pPr>
            <a:r>
              <a:rPr lang="en-US" dirty="0" smtClean="0"/>
              <a:t> </a:t>
            </a:r>
            <a:r>
              <a:rPr lang="en-US" dirty="0" smtClean="0"/>
              <a:t>Physicians </a:t>
            </a:r>
            <a:r>
              <a:rPr lang="en-US" dirty="0" smtClean="0"/>
              <a:t>between age 25-34 have maximum number of MS Office and internet literate doctors.</a:t>
            </a:r>
          </a:p>
          <a:p>
            <a:pPr algn="just">
              <a:buFont typeface="Arial" pitchFamily="34" charset="0"/>
              <a:buChar char="•"/>
            </a:pPr>
            <a:r>
              <a:rPr lang="en-US" smtClean="0"/>
              <a:t> </a:t>
            </a:r>
            <a:r>
              <a:rPr lang="en-US" smtClean="0"/>
              <a:t>Physicians </a:t>
            </a:r>
            <a:r>
              <a:rPr lang="en-US" dirty="0" smtClean="0"/>
              <a:t>of age 55 and above have minimum computer literacy.</a:t>
            </a:r>
          </a:p>
          <a:p>
            <a:pPr algn="just">
              <a:buFont typeface="Arial" pitchFamily="34" charset="0"/>
              <a:buChar char="•"/>
            </a:pPr>
            <a:r>
              <a:rPr lang="en-US" dirty="0" smtClean="0"/>
              <a:t>While physicians between age group 35- 44 and 45-54 have maximum number of doctors who knows to operate internet and to use e-mails.</a:t>
            </a:r>
          </a:p>
          <a:p>
            <a:pPr algn="l">
              <a:buFont typeface="Arial" pitchFamily="34" charset="0"/>
              <a:buChar char="•"/>
            </a:pPr>
            <a:endParaRPr lang="en-US" dirty="0" smtClean="0"/>
          </a:p>
          <a:p>
            <a:pPr algn="l">
              <a:buFont typeface="Arial" pitchFamily="34" charset="0"/>
              <a:buChar char="•"/>
            </a:pP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cstate="print"/>
          <a:srcRect/>
          <a:stretch>
            <a:fillRect/>
          </a:stretch>
        </p:blipFill>
        <p:spPr bwMode="auto">
          <a:xfrm>
            <a:off x="0" y="1143000"/>
            <a:ext cx="9144000" cy="5715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96112"/>
          </a:xfrm>
        </p:spPr>
        <p:txBody>
          <a:bodyPr>
            <a:normAutofit/>
          </a:bodyPr>
          <a:lstStyle/>
          <a:p>
            <a:pPr algn="ctr"/>
            <a:endParaRPr lang="en-US" sz="48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7" name="Content Placeholder 6"/>
          <p:cNvSpPr>
            <a:spLocks noGrp="1"/>
          </p:cNvSpPr>
          <p:nvPr>
            <p:ph idx="1"/>
          </p:nvPr>
        </p:nvSpPr>
        <p:spPr/>
        <p:txBody>
          <a:bodyPr/>
          <a:lstStyle/>
          <a:p>
            <a:pPr marL="514350" indent="-514350">
              <a:buNone/>
            </a:pPr>
            <a:r>
              <a:rPr lang="en-US" dirty="0" smtClean="0"/>
              <a:t>IT To Help Health Data Exchange</a:t>
            </a:r>
          </a:p>
          <a:p>
            <a:pPr marL="514350" indent="-514350"/>
            <a:r>
              <a:rPr lang="en-US" dirty="0" smtClean="0"/>
              <a:t>Good scope for using IT system but security and privacy of data is barrier.</a:t>
            </a:r>
          </a:p>
          <a:p>
            <a:pPr marL="514350" indent="-514350">
              <a:buNone/>
            </a:pPr>
            <a:endParaRPr lang="en-US" dirty="0"/>
          </a:p>
        </p:txBody>
      </p:sp>
      <p:pic>
        <p:nvPicPr>
          <p:cNvPr id="8" name="Content Placeholder 5"/>
          <p:cNvPicPr>
            <a:picLocks/>
          </p:cNvPicPr>
          <p:nvPr/>
        </p:nvPicPr>
        <p:blipFill>
          <a:blip r:embed="rId2" cstate="print"/>
          <a:srcRect/>
          <a:stretch>
            <a:fillRect/>
          </a:stretch>
        </p:blipFill>
        <p:spPr bwMode="auto">
          <a:xfrm>
            <a:off x="1143000" y="3429000"/>
            <a:ext cx="6858000" cy="3124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sz="3600" b="1" dirty="0" smtClean="0">
                <a:effectLst>
                  <a:outerShdw blurRad="38100" dist="38100" dir="2700000" algn="tl">
                    <a:srgbClr val="000000">
                      <a:alpha val="43137"/>
                    </a:srgbClr>
                  </a:outerShdw>
                </a:effectLst>
                <a:latin typeface="Times New Roman" pitchFamily="18" charset="0"/>
                <a:cs typeface="Times New Roman" pitchFamily="18" charset="0"/>
              </a:rPr>
              <a:t>PHR Attraction </a:t>
            </a:r>
            <a:endParaRPr lang="en-US" sz="36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6" name="Content Placeholder 5"/>
          <p:cNvSpPr>
            <a:spLocks noGrp="1"/>
          </p:cNvSpPr>
          <p:nvPr>
            <p:ph idx="1"/>
          </p:nvPr>
        </p:nvSpPr>
        <p:spPr/>
        <p:txBody>
          <a:bodyPr/>
          <a:lstStyle/>
          <a:p>
            <a:pPr algn="just"/>
            <a:r>
              <a:rPr lang="en-US" sz="2400" dirty="0" smtClean="0"/>
              <a:t>More than 50% of doctors believe that PHR is necessary for easy accessibility and availability of patient health data but the barrier is lack of resources and computer knowledge</a:t>
            </a:r>
            <a:r>
              <a:rPr lang="en-US" sz="2800" dirty="0" smtClean="0"/>
              <a:t>.</a:t>
            </a:r>
          </a:p>
          <a:p>
            <a:pPr>
              <a:buNone/>
            </a:pPr>
            <a:endParaRPr lang="en-US" dirty="0"/>
          </a:p>
        </p:txBody>
      </p:sp>
      <p:pic>
        <p:nvPicPr>
          <p:cNvPr id="7" name="Picture 6"/>
          <p:cNvPicPr/>
          <p:nvPr/>
        </p:nvPicPr>
        <p:blipFill>
          <a:blip r:embed="rId2" cstate="print"/>
          <a:srcRect/>
          <a:stretch>
            <a:fillRect/>
          </a:stretch>
        </p:blipFill>
        <p:spPr bwMode="auto">
          <a:xfrm>
            <a:off x="1143000" y="3124200"/>
            <a:ext cx="6705599" cy="320040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Using online claims exchange saves time</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r>
              <a:rPr lang="en-US" sz="2400" dirty="0" smtClean="0">
                <a:latin typeface="Times New Roman" pitchFamily="18" charset="0"/>
                <a:cs typeface="Times New Roman" pitchFamily="18" charset="0"/>
              </a:rPr>
              <a:t>30% of doctors believe that it is not time saving as it is a lengthy process and security of data issues are there</a:t>
            </a:r>
            <a:r>
              <a:rPr lang="en-US" dirty="0" smtClean="0"/>
              <a:t>.</a:t>
            </a:r>
          </a:p>
          <a:p>
            <a:pPr algn="just">
              <a:buNone/>
            </a:pPr>
            <a:endParaRPr lang="en-US" sz="2800" b="1" u="sng" dirty="0"/>
          </a:p>
        </p:txBody>
      </p:sp>
      <p:pic>
        <p:nvPicPr>
          <p:cNvPr id="10" name="Picture 9"/>
          <p:cNvPicPr/>
          <p:nvPr/>
        </p:nvPicPr>
        <p:blipFill>
          <a:blip r:embed="rId2" cstate="print"/>
          <a:srcRect/>
          <a:stretch>
            <a:fillRect/>
          </a:stretch>
        </p:blipFill>
        <p:spPr bwMode="auto">
          <a:xfrm>
            <a:off x="1143000" y="2895600"/>
            <a:ext cx="6705600" cy="3505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sz="3600" b="1" dirty="0" smtClean="0">
                <a:latin typeface="Times New Roman" pitchFamily="18" charset="0"/>
                <a:cs typeface="Times New Roman" pitchFamily="18" charset="0"/>
              </a:rPr>
              <a:t>Main Barrier For Using IT System In OPD</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US" sz="2400" dirty="0" smtClean="0">
                <a:latin typeface="Times New Roman" pitchFamily="18" charset="0"/>
                <a:cs typeface="Times New Roman" pitchFamily="18" charset="0"/>
              </a:rPr>
              <a:t>More than 55% of doctors believe that heavy patient load is the main barrier for using IT systems in OPD</a:t>
            </a:r>
            <a:r>
              <a:rPr lang="en-US"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20-23% of respondents said costs and lack of computer knowledge are the main barriers.</a:t>
            </a:r>
          </a:p>
          <a:p>
            <a:pPr algn="ctr">
              <a:buNone/>
            </a:pPr>
            <a:endParaRPr lang="en-US" sz="2400" dirty="0" smtClean="0">
              <a:latin typeface="Times New Roman" pitchFamily="18" charset="0"/>
              <a:cs typeface="Times New Roman" pitchFamily="18" charset="0"/>
            </a:endParaRPr>
          </a:p>
        </p:txBody>
      </p:sp>
      <p:pic>
        <p:nvPicPr>
          <p:cNvPr id="5" name="Picture 4"/>
          <p:cNvPicPr/>
          <p:nvPr/>
        </p:nvPicPr>
        <p:blipFill>
          <a:blip r:embed="rId2" cstate="print"/>
          <a:srcRect/>
          <a:stretch>
            <a:fillRect/>
          </a:stretch>
        </p:blipFill>
        <p:spPr bwMode="auto">
          <a:xfrm>
            <a:off x="1447800" y="3505200"/>
            <a:ext cx="6172200" cy="304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effectLst>
                  <a:outerShdw blurRad="38100" dist="38100" dir="2700000" algn="tl">
                    <a:srgbClr val="000000">
                      <a:alpha val="43137"/>
                    </a:srgbClr>
                  </a:outerShdw>
                </a:effectLst>
                <a:latin typeface="Times New Roman" pitchFamily="18" charset="0"/>
                <a:cs typeface="Times New Roman" pitchFamily="18" charset="0"/>
              </a:rPr>
              <a:t>Use Of IT For Better Disease Management</a:t>
            </a:r>
            <a:endParaRPr lang="en-US" sz="36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r>
              <a:rPr lang="en-US" dirty="0" smtClean="0"/>
              <a:t>More than 50% physicians interviewed believe that IT system will lead to better disease management.</a:t>
            </a:r>
          </a:p>
          <a:p>
            <a:pPr algn="ctr">
              <a:buNone/>
            </a:pPr>
            <a:endParaRPr lang="en-US" dirty="0" smtClean="0"/>
          </a:p>
          <a:p>
            <a:endParaRPr lang="en-US" dirty="0"/>
          </a:p>
        </p:txBody>
      </p:sp>
      <p:pic>
        <p:nvPicPr>
          <p:cNvPr id="4" name="Picture 3"/>
          <p:cNvPicPr/>
          <p:nvPr/>
        </p:nvPicPr>
        <p:blipFill>
          <a:blip r:embed="rId2" cstate="print"/>
          <a:srcRect/>
          <a:stretch>
            <a:fillRect/>
          </a:stretch>
        </p:blipFill>
        <p:spPr bwMode="auto">
          <a:xfrm>
            <a:off x="1143000" y="3276600"/>
            <a:ext cx="6781800" cy="304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4800" b="1" dirty="0" smtClean="0">
                <a:effectLst>
                  <a:outerShdw blurRad="38100" dist="38100" dir="2700000" algn="tl">
                    <a:srgbClr val="000000">
                      <a:alpha val="43137"/>
                    </a:srgbClr>
                  </a:outerShdw>
                </a:effectLst>
                <a:latin typeface="Times New Roman" pitchFamily="18" charset="0"/>
                <a:cs typeface="Times New Roman" pitchFamily="18" charset="0"/>
              </a:rPr>
              <a:t>CONCLUSION</a:t>
            </a:r>
            <a:endParaRPr lang="en-US" sz="48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pPr algn="just"/>
            <a:r>
              <a:rPr lang="en-US" sz="2600" dirty="0" smtClean="0">
                <a:latin typeface="Times New Roman" pitchFamily="18" charset="0"/>
                <a:cs typeface="Times New Roman" pitchFamily="18" charset="0"/>
              </a:rPr>
              <a:t>High administrative costs, lack of standardization and complex process with no transparency are the main problems in manual claims exchange process.</a:t>
            </a:r>
          </a:p>
          <a:p>
            <a:pPr algn="just"/>
            <a:r>
              <a:rPr lang="en-US" sz="2600" dirty="0" smtClean="0">
                <a:latin typeface="Times New Roman" pitchFamily="18" charset="0"/>
                <a:cs typeface="Times New Roman" pitchFamily="18" charset="0"/>
              </a:rPr>
              <a:t>With the help of online claims exchange process more simplified, transparent, consistent  and standardized process will be available.</a:t>
            </a:r>
          </a:p>
          <a:p>
            <a:pPr algn="just"/>
            <a:r>
              <a:rPr lang="en-US" sz="2600" dirty="0" smtClean="0">
                <a:latin typeface="Times New Roman" pitchFamily="18" charset="0"/>
                <a:cs typeface="Times New Roman" pitchFamily="18" charset="0"/>
              </a:rPr>
              <a:t>Most of the physician agreed to the fact that online claims exchange process will increase health insurance quality by preventing rework for missing patient information.</a:t>
            </a:r>
          </a:p>
          <a:p>
            <a:pPr algn="just"/>
            <a:r>
              <a:rPr lang="en-US" sz="2600" dirty="0" smtClean="0">
                <a:latin typeface="Times New Roman" pitchFamily="18" charset="0"/>
                <a:cs typeface="Times New Roman" pitchFamily="18" charset="0"/>
              </a:rPr>
              <a:t>There is a lot of scope for PHR and OPD services is available in the market. </a:t>
            </a:r>
          </a:p>
          <a:p>
            <a:pPr>
              <a:buNone/>
            </a:pPr>
            <a:endParaRPr lang="en-US" sz="2800" dirty="0" smtClean="0">
              <a:latin typeface="Times New Roman" pitchFamily="18" charset="0"/>
              <a:cs typeface="Times New Roman" pitchFamily="18" charset="0"/>
            </a:endParaRPr>
          </a:p>
          <a:p>
            <a:endParaRPr lang="en-US" sz="2800" b="1" u="sng"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en-US" sz="4800" b="1" dirty="0" smtClean="0">
                <a:latin typeface="Times New Roman" pitchFamily="18" charset="0"/>
                <a:cs typeface="Times New Roman" pitchFamily="18" charset="0"/>
              </a:rPr>
              <a:t>RECOMMENDATIONS</a:t>
            </a:r>
            <a:r>
              <a:rPr lang="en-US" sz="3600" b="1" dirty="0" smtClean="0">
                <a:effectLst>
                  <a:outerShdw blurRad="38100" dist="38100" dir="2700000" algn="tl">
                    <a:srgbClr val="000000">
                      <a:alpha val="43137"/>
                    </a:srgbClr>
                  </a:outerShdw>
                </a:effectLst>
                <a:latin typeface="Times New Roman" pitchFamily="18" charset="0"/>
                <a:cs typeface="Times New Roman" pitchFamily="18" charset="0"/>
              </a:rPr>
              <a:t>        </a:t>
            </a:r>
            <a:endParaRPr lang="en-US" sz="36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sz="half" idx="1"/>
          </p:nvPr>
        </p:nvSpPr>
        <p:spPr>
          <a:xfrm>
            <a:off x="457200" y="1905000"/>
            <a:ext cx="8458200" cy="4800600"/>
          </a:xfrm>
        </p:spPr>
        <p:txBody>
          <a:bodyPr>
            <a:normAutofit/>
          </a:bodyPr>
          <a:lstStyle/>
          <a:p>
            <a:pPr lvl="0" algn="just">
              <a:lnSpc>
                <a:spcPct val="150000"/>
              </a:lnSpc>
            </a:pPr>
            <a:r>
              <a:rPr lang="en-US" sz="2400" dirty="0" smtClean="0">
                <a:latin typeface="Times New Roman" pitchFamily="18" charset="0"/>
                <a:cs typeface="Times New Roman" pitchFamily="18" charset="0"/>
              </a:rPr>
              <a:t>Standards like HIPAA should be used for security of patient data.</a:t>
            </a:r>
          </a:p>
          <a:p>
            <a:pPr algn="just">
              <a:lnSpc>
                <a:spcPct val="150000"/>
              </a:lnSpc>
            </a:pPr>
            <a:r>
              <a:rPr lang="en-US" sz="2400" dirty="0" smtClean="0">
                <a:latin typeface="Times New Roman" pitchFamily="18" charset="0"/>
                <a:cs typeface="Times New Roman" pitchFamily="18" charset="0"/>
              </a:rPr>
              <a:t>All the stakeholders that is payers, providers, consumers, employers etc should play a role in implementing the online claims exchange process for better health data management and increasing quality of healthcare insurance.</a:t>
            </a:r>
          </a:p>
          <a:p>
            <a:pPr algn="just">
              <a:lnSpc>
                <a:spcPct val="150000"/>
              </a:lnSpc>
            </a:pPr>
            <a:r>
              <a:rPr lang="en-US" sz="2400" dirty="0" smtClean="0">
                <a:latin typeface="Times New Roman" pitchFamily="18" charset="0"/>
                <a:cs typeface="Times New Roman" pitchFamily="18" charset="0"/>
              </a:rPr>
              <a:t>Physicians should submit clean claims with full transparency and adopt online claims exchange process as soon as possible to reduce costs and simplify processes.</a:t>
            </a:r>
          </a:p>
          <a:p>
            <a:pPr lvl="0"/>
            <a:endParaRPr lang="en-US" sz="2800" dirty="0" smtClean="0">
              <a:latin typeface="Times New Roman" pitchFamily="18" charset="0"/>
              <a:cs typeface="Times New Roman" pitchFamily="18" charset="0"/>
            </a:endParaRPr>
          </a:p>
          <a:p>
            <a:endParaRPr lang="en-US" sz="2800" dirty="0" smtClean="0">
              <a:latin typeface="Times New Roman" pitchFamily="18" charset="0"/>
              <a:cs typeface="Times New Roman" pitchFamily="18" charset="0"/>
            </a:endParaRPr>
          </a:p>
          <a:p>
            <a:endParaRPr lang="en-US" sz="2800" dirty="0">
              <a:latin typeface="Times New Roman" pitchFamily="18" charset="0"/>
              <a:cs typeface="Times New Roman" pitchFamily="18" charset="0"/>
            </a:endParaRPr>
          </a:p>
        </p:txBody>
      </p:sp>
      <p:pic>
        <p:nvPicPr>
          <p:cNvPr id="5" name="Content Placeholder 4" descr="4.jpg"/>
          <p:cNvPicPr>
            <a:picLocks noGrp="1" noChangeAspect="1"/>
          </p:cNvPicPr>
          <p:nvPr>
            <p:ph sz="half" idx="2"/>
          </p:nvPr>
        </p:nvPicPr>
        <p:blipFill>
          <a:blip r:embed="rId2" cstate="print"/>
          <a:stretch>
            <a:fillRect/>
          </a:stretch>
        </p:blipFill>
        <p:spPr>
          <a:xfrm>
            <a:off x="0" y="0"/>
            <a:ext cx="1676400" cy="1600199"/>
          </a:xfr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normAutofit/>
          </a:bodyPr>
          <a:lstStyle/>
          <a:p>
            <a:r>
              <a:rPr lang="en-US" sz="3600" b="1" dirty="0" smtClean="0">
                <a:effectLst>
                  <a:outerShdw blurRad="38100" dist="38100" dir="2700000" algn="tl">
                    <a:srgbClr val="000000">
                      <a:alpha val="43137"/>
                    </a:srgbClr>
                  </a:outerShdw>
                </a:effectLst>
                <a:latin typeface="Times New Roman" pitchFamily="18" charset="0"/>
                <a:cs typeface="Times New Roman" pitchFamily="18" charset="0"/>
              </a:rPr>
              <a:t>HCX India PROFILE</a:t>
            </a:r>
            <a:endParaRPr lang="en-US" sz="36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a:xfrm>
            <a:off x="457200" y="1143000"/>
            <a:ext cx="8458200" cy="5943600"/>
          </a:xfrm>
        </p:spPr>
        <p:txBody>
          <a:bodyPr>
            <a:noAutofit/>
          </a:bodyPr>
          <a:lstStyle/>
          <a:p>
            <a:pPr algn="just"/>
            <a:r>
              <a:rPr lang="en-US" sz="2000" dirty="0" smtClean="0">
                <a:latin typeface="Times New Roman" pitchFamily="18" charset="0"/>
                <a:cs typeface="Times New Roman" pitchFamily="18" charset="0"/>
              </a:rPr>
              <a:t>Healthcare info exchange(HCX) India is a healthcare services company that aims at simplifying processes related to healthcare by providing IT solutions.</a:t>
            </a:r>
          </a:p>
          <a:p>
            <a:pPr algn="just"/>
            <a:r>
              <a:rPr lang="en-US" sz="2000" dirty="0" smtClean="0">
                <a:latin typeface="Times New Roman" pitchFamily="18" charset="0"/>
                <a:cs typeface="Times New Roman" pitchFamily="18" charset="0"/>
              </a:rPr>
              <a:t>It was started in November, 2009 and is joint venture of Bajaj Capital and IGI Info tech, USA.</a:t>
            </a:r>
          </a:p>
          <a:p>
            <a:pPr algn="just"/>
            <a:r>
              <a:rPr lang="en-US" sz="2000" dirty="0" smtClean="0">
                <a:latin typeface="Times New Roman" pitchFamily="18" charset="0"/>
                <a:cs typeface="Times New Roman" pitchFamily="18" charset="0"/>
              </a:rPr>
              <a:t>The head office of the company is situated in Delhi and has branch offices PAN India.</a:t>
            </a:r>
          </a:p>
          <a:p>
            <a:pPr algn="just"/>
            <a:r>
              <a:rPr lang="en-US" sz="2000" dirty="0" smtClean="0">
                <a:latin typeface="Times New Roman" pitchFamily="18" charset="0"/>
                <a:cs typeface="Times New Roman" pitchFamily="18" charset="0"/>
              </a:rPr>
              <a:t>Mr. </a:t>
            </a:r>
            <a:r>
              <a:rPr lang="en-US" sz="2000" dirty="0" err="1" smtClean="0">
                <a:latin typeface="Times New Roman" pitchFamily="18" charset="0"/>
                <a:cs typeface="Times New Roman" pitchFamily="18" charset="0"/>
              </a:rPr>
              <a:t>Sameer</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Bahadur</a:t>
            </a:r>
            <a:r>
              <a:rPr lang="en-US" sz="2000" dirty="0" smtClean="0">
                <a:latin typeface="Times New Roman" pitchFamily="18" charset="0"/>
                <a:cs typeface="Times New Roman" pitchFamily="18" charset="0"/>
              </a:rPr>
              <a:t> is the CEO of the company.</a:t>
            </a:r>
          </a:p>
          <a:p>
            <a:pPr algn="just"/>
            <a:r>
              <a:rPr lang="en-US" sz="2000" dirty="0" smtClean="0">
                <a:latin typeface="Times New Roman" pitchFamily="18" charset="0"/>
                <a:cs typeface="Times New Roman" pitchFamily="18" charset="0"/>
              </a:rPr>
              <a:t>Company provides four main healthcare products which are </a:t>
            </a:r>
          </a:p>
          <a:p>
            <a:pPr lvl="1" algn="just">
              <a:buFont typeface="Wingdings" pitchFamily="2" charset="2"/>
              <a:buChar char="q"/>
            </a:pPr>
            <a:r>
              <a:rPr lang="en-US" sz="2000" dirty="0" smtClean="0">
                <a:latin typeface="Times New Roman" pitchFamily="18" charset="0"/>
                <a:cs typeface="Times New Roman" pitchFamily="18" charset="0"/>
              </a:rPr>
              <a:t> PHR </a:t>
            </a:r>
          </a:p>
          <a:p>
            <a:pPr lvl="1" algn="just">
              <a:buFont typeface="Wingdings" pitchFamily="2" charset="2"/>
              <a:buChar char="q"/>
            </a:pPr>
            <a:r>
              <a:rPr lang="en-US" sz="2000" dirty="0" smtClean="0">
                <a:latin typeface="Times New Roman" pitchFamily="18" charset="0"/>
                <a:cs typeface="Times New Roman" pitchFamily="18" charset="0"/>
              </a:rPr>
              <a:t> Online claims exchange process for inpatients</a:t>
            </a:r>
          </a:p>
          <a:p>
            <a:pPr lvl="1" algn="just">
              <a:buFont typeface="Wingdings" pitchFamily="2" charset="2"/>
              <a:buChar char="q"/>
            </a:pPr>
            <a:r>
              <a:rPr lang="en-US" sz="2000" dirty="0" smtClean="0">
                <a:latin typeface="Times New Roman" pitchFamily="18" charset="0"/>
                <a:cs typeface="Times New Roman" pitchFamily="18" charset="0"/>
              </a:rPr>
              <a:t> My smart health</a:t>
            </a:r>
          </a:p>
          <a:p>
            <a:pPr lvl="1" algn="just">
              <a:buFont typeface="Wingdings" pitchFamily="2" charset="2"/>
              <a:buChar char="q"/>
            </a:pPr>
            <a:r>
              <a:rPr lang="en-US" sz="2000" dirty="0" smtClean="0">
                <a:latin typeface="Times New Roman" pitchFamily="18" charset="0"/>
                <a:cs typeface="Times New Roman" pitchFamily="18" charset="0"/>
              </a:rPr>
              <a:t> My Health Plan</a:t>
            </a:r>
          </a:p>
          <a:p>
            <a:pPr algn="just"/>
            <a:r>
              <a:rPr lang="en-US" sz="2000" dirty="0" smtClean="0">
                <a:latin typeface="Times New Roman" pitchFamily="18" charset="0"/>
                <a:cs typeface="Times New Roman" pitchFamily="18" charset="0"/>
              </a:rPr>
              <a:t>The company has empanelment with more then 2500 healthcare facilities across India.</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96112"/>
          </a:xfrm>
        </p:spPr>
        <p:txBody>
          <a:bodyPr>
            <a:normAutofit/>
          </a:bodyPr>
          <a:lstStyle/>
          <a:p>
            <a:pPr algn="ctr"/>
            <a:r>
              <a:rPr lang="en-US" sz="4000" b="1" dirty="0" smtClean="0">
                <a:effectLst>
                  <a:outerShdw blurRad="38100" dist="38100" dir="2700000" algn="tl">
                    <a:srgbClr val="000000">
                      <a:alpha val="43137"/>
                    </a:srgbClr>
                  </a:outerShdw>
                </a:effectLst>
                <a:latin typeface="Times New Roman" pitchFamily="18" charset="0"/>
                <a:cs typeface="Times New Roman" pitchFamily="18" charset="0"/>
              </a:rPr>
              <a:t>Contd..</a:t>
            </a:r>
            <a:endParaRPr lang="en-US" sz="40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lvl="0" algn="just"/>
            <a:r>
              <a:rPr lang="en-US" sz="2800" dirty="0" smtClean="0"/>
              <a:t>Dashboard should be maintained for keeping a track of performance of the people and software and to prevent rework and payment errors.</a:t>
            </a:r>
          </a:p>
          <a:p>
            <a:pPr lvl="0" algn="just"/>
            <a:r>
              <a:rPr lang="en-US" sz="2800" dirty="0" smtClean="0"/>
              <a:t>Proper marketing strategies should be made for creating awareness of such a product in the market as most of the physicians are not aware about it.</a:t>
            </a:r>
          </a:p>
          <a:p>
            <a:pPr lvl="0" algn="just"/>
            <a:r>
              <a:rPr lang="en-US" sz="2800" dirty="0" smtClean="0"/>
              <a:t>Training sessions should be made for the physicians to make them aware about health insurance for OPD services.</a:t>
            </a:r>
          </a:p>
          <a:p>
            <a:endParaRPr lang="en-US" sz="28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latin typeface="Times New Roman" pitchFamily="18" charset="0"/>
                <a:cs typeface="Times New Roman" pitchFamily="18" charset="0"/>
              </a:rPr>
              <a:t>LIMITATIONS</a:t>
            </a:r>
            <a:endParaRPr lang="en-US" sz="48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US" sz="2600" dirty="0" smtClean="0">
                <a:latin typeface="Times New Roman" pitchFamily="18" charset="0"/>
                <a:cs typeface="Times New Roman" pitchFamily="18" charset="0"/>
              </a:rPr>
              <a:t>There was no developed software available for the OPD claims processing during the course of the study for better understanding of workflow.</a:t>
            </a:r>
          </a:p>
          <a:p>
            <a:pPr algn="just"/>
            <a:r>
              <a:rPr lang="en-US" sz="2600" dirty="0" smtClean="0">
                <a:latin typeface="Times New Roman" pitchFamily="18" charset="0"/>
                <a:cs typeface="Times New Roman" pitchFamily="18" charset="0"/>
              </a:rPr>
              <a:t>Study is based on the assumption that such software will reduce the time and rework for claim processing and thus enhance quality of healthcare. But, there is no practical evidence found for the same.</a:t>
            </a:r>
          </a:p>
          <a:p>
            <a:pPr algn="just"/>
            <a:r>
              <a:rPr lang="en-US" sz="2600" dirty="0" smtClean="0">
                <a:latin typeface="Times New Roman" pitchFamily="18" charset="0"/>
                <a:cs typeface="Times New Roman" pitchFamily="18" charset="0"/>
              </a:rPr>
              <a:t>Doctors were very busy so they were not able to give much time for interview.</a:t>
            </a:r>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effectLst>
                  <a:outerShdw blurRad="38100" dist="38100" dir="2700000" algn="tl">
                    <a:srgbClr val="000000">
                      <a:alpha val="43137"/>
                    </a:srgbClr>
                  </a:outerShdw>
                </a:effectLst>
                <a:latin typeface="Times New Roman" pitchFamily="18" charset="0"/>
                <a:cs typeface="Times New Roman" pitchFamily="18" charset="0"/>
              </a:rPr>
              <a:t>LEARNING</a:t>
            </a:r>
            <a:endParaRPr lang="en-US" sz="48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10000"/>
          </a:bodyPr>
          <a:lstStyle/>
          <a:p>
            <a:pPr lvl="0" algn="just"/>
            <a:r>
              <a:rPr lang="en-US" sz="2800" dirty="0" smtClean="0">
                <a:latin typeface="Times New Roman" pitchFamily="18" charset="0"/>
                <a:cs typeface="Times New Roman" pitchFamily="18" charset="0"/>
              </a:rPr>
              <a:t>Practical issues involved in information exchange during the claims data exchange process in healthcare insurance.</a:t>
            </a:r>
          </a:p>
          <a:p>
            <a:pPr lvl="0" algn="just"/>
            <a:r>
              <a:rPr lang="en-US" sz="2800" dirty="0" smtClean="0">
                <a:latin typeface="Times New Roman" pitchFamily="18" charset="0"/>
                <a:cs typeface="Times New Roman" pitchFamily="18" charset="0"/>
              </a:rPr>
              <a:t>Finding out the gaps in the current processes for health information storage and transfer in OPD services.</a:t>
            </a:r>
          </a:p>
          <a:p>
            <a:pPr lvl="0" algn="just"/>
            <a:r>
              <a:rPr lang="en-US" sz="2800" dirty="0" smtClean="0">
                <a:latin typeface="Times New Roman" pitchFamily="18" charset="0"/>
                <a:cs typeface="Times New Roman" pitchFamily="18" charset="0"/>
              </a:rPr>
              <a:t>The various opportunities for developing an IT system for claims data exchange in OPD.</a:t>
            </a:r>
          </a:p>
          <a:p>
            <a:pPr lvl="0" algn="just"/>
            <a:r>
              <a:rPr lang="en-US" sz="2800" dirty="0" smtClean="0">
                <a:latin typeface="Times New Roman" pitchFamily="18" charset="0"/>
                <a:cs typeface="Times New Roman" pitchFamily="18" charset="0"/>
              </a:rPr>
              <a:t>Basic workflow for claims data exchange used by the payers and the providers for approving the claims. </a:t>
            </a:r>
          </a:p>
          <a:p>
            <a:pPr lvl="0" algn="just"/>
            <a:r>
              <a:rPr lang="en-US" sz="2800" dirty="0" smtClean="0">
                <a:latin typeface="Times New Roman" pitchFamily="18" charset="0"/>
                <a:cs typeface="Times New Roman" pitchFamily="18" charset="0"/>
              </a:rPr>
              <a:t>Various barriers observed during the market research which can be faced while implementing IT systems for claims data exchange in OPD.</a:t>
            </a:r>
          </a:p>
          <a:p>
            <a:pPr algn="just"/>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a:bodyPr>
          <a:lstStyle/>
          <a:p>
            <a:pPr lvl="0" algn="just"/>
            <a:r>
              <a:rPr lang="en-US" sz="2600" dirty="0" smtClean="0">
                <a:latin typeface="Times New Roman" pitchFamily="18" charset="0"/>
                <a:cs typeface="Times New Roman" pitchFamily="18" charset="0"/>
              </a:rPr>
              <a:t>The various perceived risks and benefits among the payers, providers and consumers’ regarding the IT systems for OPD claims exchange.</a:t>
            </a:r>
          </a:p>
          <a:p>
            <a:pPr lvl="0" algn="just"/>
            <a:r>
              <a:rPr lang="en-US" sz="2600" dirty="0" smtClean="0">
                <a:latin typeface="Times New Roman" pitchFamily="18" charset="0"/>
                <a:cs typeface="Times New Roman" pitchFamily="18" charset="0"/>
              </a:rPr>
              <a:t>Doctors perception regarding the use of IT systems for OPD.</a:t>
            </a:r>
          </a:p>
          <a:p>
            <a:pPr lvl="0" algn="just"/>
            <a:r>
              <a:rPr lang="en-US" sz="2600" dirty="0" smtClean="0">
                <a:latin typeface="Times New Roman" pitchFamily="18" charset="0"/>
                <a:cs typeface="Times New Roman" pitchFamily="18" charset="0"/>
              </a:rPr>
              <a:t>The different techniques employed by the service provider for project planning and carrying out feasibility study.</a:t>
            </a:r>
          </a:p>
          <a:p>
            <a:pPr lvl="0" algn="just"/>
            <a:r>
              <a:rPr lang="en-US" sz="2600" dirty="0" smtClean="0">
                <a:latin typeface="Times New Roman" pitchFamily="18" charset="0"/>
                <a:cs typeface="Times New Roman" pitchFamily="18" charset="0"/>
              </a:rPr>
              <a:t>The interpersonal skills required to carry out market research and conducting an in depth interview with doctors.</a:t>
            </a:r>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REFERENCES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lnSpcReduction="10000"/>
          </a:bodyPr>
          <a:lstStyle/>
          <a:p>
            <a:pPr lvl="0"/>
            <a:r>
              <a:rPr lang="en-US" i="1" dirty="0" smtClean="0"/>
              <a:t>facweb.cs.depaul.edu/research/</a:t>
            </a:r>
            <a:r>
              <a:rPr lang="en-US" i="1" dirty="0" err="1" smtClean="0"/>
              <a:t>vc</a:t>
            </a:r>
            <a:r>
              <a:rPr lang="en-US" i="1" dirty="0" smtClean="0"/>
              <a:t>/.../active_learning_KDD2010.pdf</a:t>
            </a:r>
            <a:endParaRPr lang="en-US" dirty="0" smtClean="0"/>
          </a:p>
          <a:p>
            <a:pPr lvl="0"/>
            <a:r>
              <a:rPr lang="en-US" u="sng" dirty="0" smtClean="0">
                <a:hlinkClick r:id="rId2"/>
              </a:rPr>
              <a:t>http://www.ama-assn.org/resources/doc/psa/admin-simp-wp.pdf</a:t>
            </a:r>
            <a:endParaRPr lang="en-US" dirty="0" smtClean="0"/>
          </a:p>
          <a:p>
            <a:pPr lvl="0"/>
            <a:r>
              <a:rPr lang="en-US" i="1" dirty="0" smtClean="0"/>
              <a:t>www.ahima.org/downloads/pdfs/.../HASCReport20090717.pdf</a:t>
            </a:r>
            <a:endParaRPr lang="en-US" dirty="0" smtClean="0"/>
          </a:p>
          <a:p>
            <a:pPr lvl="0"/>
            <a:r>
              <a:rPr lang="en-US" u="sng" dirty="0" smtClean="0">
                <a:hlinkClick r:id="rId3"/>
              </a:rPr>
              <a:t>www.hcxindia.net</a:t>
            </a:r>
            <a:endParaRPr lang="en-US" dirty="0" smtClean="0"/>
          </a:p>
          <a:p>
            <a:pPr lvl="0"/>
            <a:r>
              <a:rPr lang="en-US" i="1" dirty="0" smtClean="0"/>
              <a:t>www.healthsprint.com</a:t>
            </a:r>
            <a:endParaRPr lang="en-US" dirty="0" smtClean="0"/>
          </a:p>
          <a:p>
            <a:pPr lvl="0"/>
            <a:r>
              <a:rPr lang="en-US" i="1" dirty="0" smtClean="0"/>
              <a:t>www.ncbi.nlm.nih.gov › </a:t>
            </a:r>
            <a:r>
              <a:rPr lang="en-US" i="1" u="sng" dirty="0" smtClean="0">
                <a:hlinkClick r:id="rId4"/>
              </a:rPr>
              <a:t>NCBI</a:t>
            </a:r>
            <a:r>
              <a:rPr lang="en-US" i="1" dirty="0" smtClean="0"/>
              <a:t> › </a:t>
            </a:r>
            <a:r>
              <a:rPr lang="en-US" i="1" u="sng" dirty="0" smtClean="0">
                <a:hlinkClick r:id="rId5"/>
              </a:rPr>
              <a:t>Literature</a:t>
            </a:r>
            <a:endParaRPr lang="en-US" dirty="0" smtClean="0"/>
          </a:p>
          <a:p>
            <a:pPr lvl="0"/>
            <a:r>
              <a:rPr lang="en-US" u="sng" dirty="0" smtClean="0">
                <a:hlinkClick r:id="rId6"/>
              </a:rPr>
              <a:t>www.buzzle.com/.../basic-</a:t>
            </a:r>
            <a:r>
              <a:rPr lang="en-US" b="1" u="sng" dirty="0" smtClean="0">
                <a:hlinkClick r:id="rId6"/>
              </a:rPr>
              <a:t>steps</a:t>
            </a:r>
            <a:r>
              <a:rPr lang="en-US" u="sng" dirty="0" smtClean="0">
                <a:hlinkClick r:id="rId6"/>
              </a:rPr>
              <a:t>-of-</a:t>
            </a:r>
            <a:r>
              <a:rPr lang="en-US" b="1" u="sng" dirty="0" smtClean="0">
                <a:hlinkClick r:id="rId6"/>
              </a:rPr>
              <a:t>marketing</a:t>
            </a:r>
            <a:r>
              <a:rPr lang="en-US" u="sng" dirty="0" smtClean="0">
                <a:hlinkClick r:id="rId6"/>
              </a:rPr>
              <a:t>-</a:t>
            </a:r>
            <a:r>
              <a:rPr lang="en-US" b="1" u="sng" dirty="0" smtClean="0">
                <a:hlinkClick r:id="rId6"/>
              </a:rPr>
              <a:t>research</a:t>
            </a:r>
            <a:r>
              <a:rPr lang="en-US" u="sng" dirty="0" smtClean="0">
                <a:hlinkClick r:id="rId6"/>
              </a:rPr>
              <a:t>-process.html</a:t>
            </a:r>
            <a:endParaRPr lang="en-US" dirty="0" smtClean="0"/>
          </a:p>
          <a:p>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28800" y="2590800"/>
            <a:ext cx="5410200" cy="1446550"/>
          </a:xfrm>
          <a:prstGeom prst="rect">
            <a:avLst/>
          </a:prstGeom>
          <a:noFill/>
        </p:spPr>
        <p:txBody>
          <a:bodyPr wrap="square" lIns="91440" tIns="45720" rIns="91440" bIns="45720">
            <a:spAutoFit/>
          </a:bodyPr>
          <a:lstStyle/>
          <a:p>
            <a:pPr algn="ctr"/>
            <a:r>
              <a:rPr lang="en-US" sz="88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Thank you</a:t>
            </a:r>
            <a:endParaRPr lang="en-US" sz="88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effectLst>
                  <a:outerShdw blurRad="38100" dist="38100" dir="2700000" algn="tl">
                    <a:srgbClr val="000000">
                      <a:alpha val="43137"/>
                    </a:srgbClr>
                  </a:outerShdw>
                </a:effectLst>
                <a:latin typeface="Times New Roman" pitchFamily="18" charset="0"/>
                <a:cs typeface="Times New Roman" pitchFamily="18" charset="0"/>
              </a:rPr>
              <a:t>AREA OF ENGAGEMENT</a:t>
            </a:r>
            <a:endParaRPr lang="en-US" sz="36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85000" lnSpcReduction="10000"/>
          </a:bodyPr>
          <a:lstStyle/>
          <a:p>
            <a:pPr algn="just">
              <a:lnSpc>
                <a:spcPct val="150000"/>
              </a:lnSpc>
            </a:pPr>
            <a:r>
              <a:rPr lang="en-US" sz="2400" dirty="0" smtClean="0">
                <a:latin typeface="Times New Roman" pitchFamily="18" charset="0"/>
                <a:cs typeface="Times New Roman" pitchFamily="18" charset="0"/>
              </a:rPr>
              <a:t>The area of engagement during the course of internship was quantitative market research for the feasibility study of their product online claims exchange process for OPD services.</a:t>
            </a:r>
          </a:p>
          <a:p>
            <a:pPr algn="just">
              <a:lnSpc>
                <a:spcPct val="150000"/>
              </a:lnSpc>
            </a:pPr>
            <a:r>
              <a:rPr lang="en-US" sz="2400" dirty="0" smtClean="0">
                <a:latin typeface="Times New Roman" pitchFamily="18" charset="0"/>
                <a:cs typeface="Times New Roman" pitchFamily="18" charset="0"/>
              </a:rPr>
              <a:t>Tasks performed during internship are:</a:t>
            </a:r>
          </a:p>
          <a:p>
            <a:pPr algn="just">
              <a:lnSpc>
                <a:spcPct val="150000"/>
              </a:lnSpc>
              <a:buFont typeface="Wingdings" pitchFamily="2" charset="2"/>
              <a:buChar char="q"/>
            </a:pPr>
            <a:r>
              <a:rPr lang="en-US" sz="2400" dirty="0" smtClean="0">
                <a:latin typeface="Times New Roman" pitchFamily="18" charset="0"/>
                <a:cs typeface="Times New Roman" pitchFamily="18" charset="0"/>
              </a:rPr>
              <a:t>Problem identification in current system </a:t>
            </a:r>
          </a:p>
          <a:p>
            <a:pPr algn="just">
              <a:lnSpc>
                <a:spcPct val="150000"/>
              </a:lnSpc>
              <a:buFont typeface="Wingdings" pitchFamily="2" charset="2"/>
              <a:buChar char="q"/>
            </a:pPr>
            <a:r>
              <a:rPr lang="en-US" sz="2400" dirty="0" smtClean="0">
                <a:latin typeface="Times New Roman" pitchFamily="18" charset="0"/>
                <a:cs typeface="Times New Roman" pitchFamily="18" charset="0"/>
              </a:rPr>
              <a:t>Research plan</a:t>
            </a:r>
          </a:p>
          <a:p>
            <a:pPr algn="just">
              <a:lnSpc>
                <a:spcPct val="150000"/>
              </a:lnSpc>
              <a:buFont typeface="Wingdings" pitchFamily="2" charset="2"/>
              <a:buChar char="q"/>
            </a:pPr>
            <a:r>
              <a:rPr lang="en-US" sz="2400" dirty="0" smtClean="0">
                <a:latin typeface="Times New Roman" pitchFamily="18" charset="0"/>
                <a:cs typeface="Times New Roman" pitchFamily="18" charset="0"/>
              </a:rPr>
              <a:t>Data collection</a:t>
            </a:r>
          </a:p>
          <a:p>
            <a:pPr algn="just">
              <a:lnSpc>
                <a:spcPct val="150000"/>
              </a:lnSpc>
              <a:buFont typeface="Wingdings" pitchFamily="2" charset="2"/>
              <a:buChar char="q"/>
            </a:pPr>
            <a:r>
              <a:rPr lang="en-US" sz="2400" dirty="0" smtClean="0">
                <a:latin typeface="Times New Roman" pitchFamily="18" charset="0"/>
                <a:cs typeface="Times New Roman" pitchFamily="18" charset="0"/>
              </a:rPr>
              <a:t>Data analysis</a:t>
            </a:r>
          </a:p>
          <a:p>
            <a:pPr algn="just">
              <a:lnSpc>
                <a:spcPct val="150000"/>
              </a:lnSpc>
              <a:buFont typeface="Wingdings" pitchFamily="2" charset="2"/>
              <a:buChar char="q"/>
            </a:pPr>
            <a:r>
              <a:rPr lang="en-US" sz="2400" dirty="0" smtClean="0">
                <a:latin typeface="Times New Roman" pitchFamily="18" charset="0"/>
                <a:cs typeface="Times New Roman" pitchFamily="18" charset="0"/>
              </a:rPr>
              <a:t>Preparation of report</a:t>
            </a:r>
          </a:p>
          <a:p>
            <a:pPr>
              <a:buFont typeface="Wingdings" pitchFamily="2" charset="2"/>
              <a:buChar char="Ø"/>
            </a:pP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295400"/>
            <a:ext cx="8229600" cy="2057400"/>
          </a:xfrm>
        </p:spPr>
        <p:txBody>
          <a:bodyPr>
            <a:normAutofit/>
          </a:bodyPr>
          <a:lstStyle/>
          <a:p>
            <a:r>
              <a:rPr lang="en-US" sz="6000" b="1" dirty="0" smtClean="0">
                <a:latin typeface="Algerian" pitchFamily="82" charset="0"/>
              </a:rPr>
              <a:t>Dissertation Overview</a:t>
            </a:r>
            <a:endParaRPr lang="en-US" sz="6000" b="1" dirty="0">
              <a:latin typeface="Algerian" pitchFamily="82"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lgn="l"/>
            <a:r>
              <a:rPr lang="en-US" dirty="0" smtClean="0"/>
              <a:t/>
            </a:r>
            <a:br>
              <a:rPr lang="en-US" dirty="0" smtClean="0"/>
            </a:br>
            <a:endParaRPr lang="en-US" dirty="0"/>
          </a:p>
        </p:txBody>
      </p:sp>
      <p:sp>
        <p:nvSpPr>
          <p:cNvPr id="5" name="Content Placeholder 4"/>
          <p:cNvSpPr>
            <a:spLocks noGrp="1"/>
          </p:cNvSpPr>
          <p:nvPr>
            <p:ph idx="1"/>
          </p:nvPr>
        </p:nvSpPr>
        <p:spPr>
          <a:xfrm>
            <a:off x="457200" y="685800"/>
            <a:ext cx="8229600" cy="5440363"/>
          </a:xfrm>
        </p:spPr>
        <p:txBody>
          <a:bodyPr>
            <a:normAutofit/>
          </a:bodyPr>
          <a:lstStyle/>
          <a:p>
            <a:pPr algn="just"/>
            <a:r>
              <a:rPr lang="en-US" sz="2800" b="1" dirty="0" smtClean="0">
                <a:latin typeface="Times New Roman" pitchFamily="18" charset="0"/>
                <a:cs typeface="Times New Roman" pitchFamily="18" charset="0"/>
              </a:rPr>
              <a:t>Aim of the study </a:t>
            </a:r>
            <a:r>
              <a:rPr lang="en-US" sz="2800" dirty="0" smtClean="0">
                <a:latin typeface="Times New Roman" pitchFamily="18" charset="0"/>
                <a:cs typeface="Times New Roman" pitchFamily="18" charset="0"/>
              </a:rPr>
              <a:t>– To determine whether use of IT in claims exchange process can increase quality and utilization of OPD services in health insurance.</a:t>
            </a:r>
          </a:p>
          <a:p>
            <a:pPr algn="just"/>
            <a:r>
              <a:rPr lang="en-US" sz="2800" b="1" dirty="0" smtClean="0">
                <a:latin typeface="Times New Roman" pitchFamily="18" charset="0"/>
                <a:cs typeface="Times New Roman" pitchFamily="18" charset="0"/>
              </a:rPr>
              <a:t>Objectives of the study </a:t>
            </a:r>
            <a:r>
              <a:rPr lang="en-US" sz="2800" dirty="0" smtClean="0">
                <a:latin typeface="Times New Roman" pitchFamily="18" charset="0"/>
                <a:cs typeface="Times New Roman" pitchFamily="18" charset="0"/>
              </a:rPr>
              <a:t>– To evaluate how the use of IT systems for claims exchange in OPD can improve the quality of health insurance</a:t>
            </a:r>
            <a:r>
              <a:rPr lang="en-US" dirty="0" smtClean="0">
                <a:latin typeface="Times New Roman" pitchFamily="18" charset="0"/>
                <a:cs typeface="Times New Roman" pitchFamily="18" charset="0"/>
              </a:rPr>
              <a:t> and attitude of physicians towards its use.</a:t>
            </a:r>
          </a:p>
          <a:p>
            <a:pPr algn="just"/>
            <a:r>
              <a:rPr lang="en-US" sz="2600" b="1" dirty="0" smtClean="0">
                <a:latin typeface="Times New Roman" pitchFamily="18" charset="0"/>
                <a:cs typeface="Times New Roman" pitchFamily="18" charset="0"/>
              </a:rPr>
              <a:t>Scope of the study </a:t>
            </a:r>
            <a:r>
              <a:rPr lang="en-US" sz="2600" dirty="0" smtClean="0">
                <a:latin typeface="Times New Roman" pitchFamily="18" charset="0"/>
                <a:cs typeface="Times New Roman" pitchFamily="18" charset="0"/>
              </a:rPr>
              <a:t>- Brief description about the overview of health insurance, current scenario of health insurance in India, factors driving growth of using online claims exchange for OPD, challenges and opportunities for implementation of IT in health insurance</a:t>
            </a:r>
            <a:r>
              <a:rPr lang="en-US" sz="2600" dirty="0" smtClean="0"/>
              <a:t>.</a:t>
            </a:r>
            <a:endParaRPr lang="en-US" sz="26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639762"/>
          </a:xfrm>
        </p:spPr>
        <p:txBody>
          <a:bodyPr>
            <a:normAutofit fontScale="90000"/>
          </a:bodyPr>
          <a:lstStyle/>
          <a:p>
            <a:r>
              <a:rPr lang="en-US" dirty="0" smtClean="0"/>
              <a:t>Contd..</a:t>
            </a:r>
            <a:endParaRPr lang="en-US" dirty="0"/>
          </a:p>
        </p:txBody>
      </p:sp>
      <p:sp>
        <p:nvSpPr>
          <p:cNvPr id="5" name="Content Placeholder 4"/>
          <p:cNvSpPr>
            <a:spLocks noGrp="1"/>
          </p:cNvSpPr>
          <p:nvPr>
            <p:ph idx="1"/>
          </p:nvPr>
        </p:nvSpPr>
        <p:spPr>
          <a:xfrm>
            <a:off x="457200" y="1066800"/>
            <a:ext cx="8229600" cy="5059363"/>
          </a:xfrm>
        </p:spPr>
        <p:txBody>
          <a:bodyPr>
            <a:normAutofit fontScale="77500" lnSpcReduction="20000"/>
          </a:bodyPr>
          <a:lstStyle/>
          <a:p>
            <a:r>
              <a:rPr lang="en-US" sz="3600" b="1" dirty="0" smtClean="0"/>
              <a:t>Data sources</a:t>
            </a:r>
          </a:p>
          <a:p>
            <a:pPr>
              <a:buFont typeface="Wingdings" pitchFamily="2" charset="2"/>
              <a:buChar char="q"/>
            </a:pPr>
            <a:r>
              <a:rPr lang="en-US" sz="3100" dirty="0" smtClean="0"/>
              <a:t>Primary data through survey</a:t>
            </a:r>
          </a:p>
          <a:p>
            <a:pPr lvl="0">
              <a:buFont typeface="Wingdings" pitchFamily="2" charset="2"/>
              <a:buChar char="q"/>
            </a:pPr>
            <a:r>
              <a:rPr lang="en-US" sz="3100" dirty="0" smtClean="0"/>
              <a:t>HCX networking and claims team</a:t>
            </a:r>
          </a:p>
          <a:p>
            <a:pPr lvl="0">
              <a:buFont typeface="Wingdings" pitchFamily="2" charset="2"/>
              <a:buChar char="q"/>
            </a:pPr>
            <a:r>
              <a:rPr lang="en-US" sz="3100" dirty="0" smtClean="0"/>
              <a:t>Secondary data through internet</a:t>
            </a:r>
          </a:p>
          <a:p>
            <a:pPr lvl="0">
              <a:buNone/>
            </a:pPr>
            <a:endParaRPr lang="en-US" sz="3100" dirty="0" smtClean="0"/>
          </a:p>
          <a:p>
            <a:r>
              <a:rPr lang="en-US" sz="3600" b="1" dirty="0" smtClean="0"/>
              <a:t>Assumptions</a:t>
            </a:r>
          </a:p>
          <a:p>
            <a:pPr lvl="0">
              <a:buFont typeface="Wingdings" pitchFamily="2" charset="2"/>
              <a:buChar char="q"/>
            </a:pPr>
            <a:r>
              <a:rPr lang="en-US" sz="3100" dirty="0" smtClean="0"/>
              <a:t>It is assumed that doctors are aware of concept of Personal Health Record and electronic storage of patient data.</a:t>
            </a:r>
          </a:p>
          <a:p>
            <a:pPr lvl="0">
              <a:buFont typeface="Wingdings" pitchFamily="2" charset="2"/>
              <a:buChar char="q"/>
            </a:pPr>
            <a:r>
              <a:rPr lang="en-US" sz="3100" dirty="0" smtClean="0"/>
              <a:t>It is assumed that at the physician level, doctors are aware of OPD products for free OPD consultation and diagnostic tests.</a:t>
            </a:r>
          </a:p>
          <a:p>
            <a:pPr>
              <a:buFont typeface="Wingdings" pitchFamily="2" charset="2"/>
              <a:buChar char="q"/>
            </a:pPr>
            <a:r>
              <a:rPr lang="en-US" sz="3100" dirty="0" smtClean="0"/>
              <a:t>It is assumed that the patients are willing to maintain their personal health record and have capacity to access it on their own for better decision making.</a:t>
            </a:r>
          </a:p>
          <a:p>
            <a:pPr>
              <a:buNone/>
            </a:pPr>
            <a:endParaRPr 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1066800"/>
            <a:ext cx="7239000" cy="1981200"/>
          </a:xfrm>
        </p:spPr>
        <p:txBody>
          <a:bodyPr>
            <a:normAutofit/>
          </a:bodyPr>
          <a:lstStyle/>
          <a:p>
            <a:r>
              <a:rPr lang="en-US" sz="6000" dirty="0" smtClean="0">
                <a:latin typeface="Algerian" pitchFamily="82" charset="0"/>
              </a:rPr>
              <a:t>PROJECT OVERVIEW</a:t>
            </a:r>
            <a:endParaRPr lang="en-US" sz="6000" dirty="0">
              <a:latin typeface="Algerian" pitchFamily="82"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3600" b="1" dirty="0" smtClean="0">
                <a:effectLst>
                  <a:outerShdw blurRad="38100" dist="38100" dir="2700000" algn="tl">
                    <a:srgbClr val="000000">
                      <a:alpha val="43137"/>
                    </a:srgbClr>
                  </a:outerShdw>
                </a:effectLst>
                <a:latin typeface="Times New Roman" pitchFamily="18" charset="0"/>
                <a:cs typeface="Times New Roman" pitchFamily="18" charset="0"/>
              </a:rPr>
              <a:t>INTRODUCTION</a:t>
            </a:r>
            <a:endParaRPr lang="en-US" sz="36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endParaRPr lang="en-US" sz="2400" dirty="0" smtClean="0">
              <a:latin typeface="Times New Roman" pitchFamily="18" charset="0"/>
              <a:cs typeface="Times New Roman" pitchFamily="18" charset="0"/>
            </a:endParaRPr>
          </a:p>
          <a:p>
            <a:pPr algn="just"/>
            <a:r>
              <a:rPr lang="en-US" sz="2400" dirty="0" smtClean="0"/>
              <a:t>Health insurance is the fastest growing segment of non life insurance after casualty and property insurance.</a:t>
            </a:r>
          </a:p>
          <a:p>
            <a:pPr algn="just"/>
            <a:r>
              <a:rPr lang="en-US" sz="2400" dirty="0" smtClean="0"/>
              <a:t>Awareness about health insurance benefits, out of pocket expenses, rising healthcare costs and de </a:t>
            </a:r>
            <a:r>
              <a:rPr lang="en-US" sz="2400" dirty="0" err="1" smtClean="0"/>
              <a:t>tarrifying</a:t>
            </a:r>
            <a:r>
              <a:rPr lang="en-US" sz="2400" dirty="0" smtClean="0"/>
              <a:t> of health Insurance industry are main drivers for growth.</a:t>
            </a:r>
          </a:p>
          <a:p>
            <a:pPr algn="just"/>
            <a:r>
              <a:rPr lang="en-US" sz="2400" dirty="0" smtClean="0"/>
              <a:t>Key issue facing by health insurance industry are  lack of standardized process, high level of fraud, payment errors , rework due to insufficient data and untracked claims.</a:t>
            </a:r>
            <a:endParaRPr lang="en-US"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066800"/>
          </a:xfrm>
        </p:spPr>
        <p:txBody>
          <a:bodyPr>
            <a:normAutofit/>
          </a:bodyPr>
          <a:lstStyle/>
          <a:p>
            <a:r>
              <a:rPr lang="en-US" sz="3600" b="1" dirty="0" smtClean="0">
                <a:latin typeface="Times New Roman" pitchFamily="18" charset="0"/>
                <a:cs typeface="Times New Roman" pitchFamily="18" charset="0"/>
              </a:rPr>
              <a:t>Review Of Existing System</a:t>
            </a:r>
            <a:endParaRPr lang="en-US" sz="3600" b="1"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457200" y="1676400"/>
          <a:ext cx="8229600" cy="44497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1375</TotalTime>
  <Words>1269</Words>
  <Application>Microsoft Office PowerPoint</Application>
  <PresentationFormat>On-screen Show (4:3)</PresentationFormat>
  <Paragraphs>112</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Flow</vt:lpstr>
      <vt:lpstr>“To Determine Whether Use Of IT In Claims Exchange Process Can Increase Quality and Utilization Of OPD services in Health Insurance”</vt:lpstr>
      <vt:lpstr>HCX India PROFILE</vt:lpstr>
      <vt:lpstr>AREA OF ENGAGEMENT</vt:lpstr>
      <vt:lpstr>Dissertation Overview</vt:lpstr>
      <vt:lpstr> </vt:lpstr>
      <vt:lpstr>Contd..</vt:lpstr>
      <vt:lpstr>PROJECT OVERVIEW</vt:lpstr>
      <vt:lpstr>INTRODUCTION</vt:lpstr>
      <vt:lpstr>Review Of Existing System</vt:lpstr>
      <vt:lpstr>RESEARCH DESIGN</vt:lpstr>
      <vt:lpstr>COMPILATION ANALYSIS</vt:lpstr>
      <vt:lpstr>Slide 12</vt:lpstr>
      <vt:lpstr>Slide 13</vt:lpstr>
      <vt:lpstr>PHR Attraction </vt:lpstr>
      <vt:lpstr>Using online claims exchange saves time</vt:lpstr>
      <vt:lpstr>Main Barrier For Using IT System In OPD</vt:lpstr>
      <vt:lpstr>Use Of IT For Better Disease Management</vt:lpstr>
      <vt:lpstr>CONCLUSION</vt:lpstr>
      <vt:lpstr>RECOMMENDATIONS        </vt:lpstr>
      <vt:lpstr>Contd..</vt:lpstr>
      <vt:lpstr>LIMITATIONS</vt:lpstr>
      <vt:lpstr>LEARNING</vt:lpstr>
      <vt:lpstr>Contd..</vt:lpstr>
      <vt:lpstr>REFERENCES</vt:lpstr>
      <vt:lpstr>Slide 25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IIHMR</dc:creator>
  <cp:lastModifiedBy>IIHMR</cp:lastModifiedBy>
  <cp:revision>19</cp:revision>
  <dcterms:created xsi:type="dcterms:W3CDTF">2011-06-09T13:29:18Z</dcterms:created>
  <dcterms:modified xsi:type="dcterms:W3CDTF">2012-06-05T18:08:33Z</dcterms:modified>
</cp:coreProperties>
</file>