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ags/tag4.xml" ContentType="application/vnd.openxmlformats-officedocument.presentationml.tags+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Lst>
  <p:notesMasterIdLst>
    <p:notesMasterId r:id="rId40"/>
  </p:notesMasterIdLst>
  <p:sldIdLst>
    <p:sldId id="261" r:id="rId3"/>
    <p:sldId id="311" r:id="rId4"/>
    <p:sldId id="312" r:id="rId5"/>
    <p:sldId id="277" r:id="rId6"/>
    <p:sldId id="260" r:id="rId7"/>
    <p:sldId id="257" r:id="rId8"/>
    <p:sldId id="262" r:id="rId9"/>
    <p:sldId id="292" r:id="rId10"/>
    <p:sldId id="313" r:id="rId11"/>
    <p:sldId id="265" r:id="rId12"/>
    <p:sldId id="279" r:id="rId13"/>
    <p:sldId id="280" r:id="rId14"/>
    <p:sldId id="285" r:id="rId15"/>
    <p:sldId id="281" r:id="rId16"/>
    <p:sldId id="284" r:id="rId17"/>
    <p:sldId id="282" r:id="rId18"/>
    <p:sldId id="275" r:id="rId19"/>
    <p:sldId id="272" r:id="rId20"/>
    <p:sldId id="288" r:id="rId21"/>
    <p:sldId id="290" r:id="rId22"/>
    <p:sldId id="289" r:id="rId23"/>
    <p:sldId id="293" r:id="rId24"/>
    <p:sldId id="295" r:id="rId25"/>
    <p:sldId id="294" r:id="rId26"/>
    <p:sldId id="286" r:id="rId27"/>
    <p:sldId id="298" r:id="rId28"/>
    <p:sldId id="299" r:id="rId29"/>
    <p:sldId id="300" r:id="rId30"/>
    <p:sldId id="302" r:id="rId31"/>
    <p:sldId id="303" r:id="rId32"/>
    <p:sldId id="304" r:id="rId33"/>
    <p:sldId id="305" r:id="rId34"/>
    <p:sldId id="306" r:id="rId35"/>
    <p:sldId id="307" r:id="rId36"/>
    <p:sldId id="308" r:id="rId37"/>
    <p:sldId id="309" r:id="rId38"/>
    <p:sldId id="310"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00"/>
    <p:restoredTop sz="94600"/>
  </p:normalViewPr>
  <p:slideViewPr>
    <p:cSldViewPr snapToGrid="0">
      <p:cViewPr varScale="1">
        <p:scale>
          <a:sx n="74" d="100"/>
          <a:sy n="74" d="100"/>
        </p:scale>
        <p:origin x="-105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blood</a:t>
            </a:r>
            <a:r>
              <a:rPr lang="en-US" baseline="0" dirty="0"/>
              <a:t> availability </a:t>
            </a:r>
            <a:endParaRPr lang="en-US" dirty="0"/>
          </a:p>
        </c:rich>
      </c:tx>
    </c:title>
    <c:view3D>
      <c:rAngAx val="1"/>
    </c:view3D>
    <c:sideWall>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sideWall>
    <c:backWall>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backWall>
    <c:plotArea>
      <c:layout/>
      <c:bar3DChart>
        <c:barDir val="col"/>
        <c:grouping val="stacked"/>
        <c:ser>
          <c:idx val="0"/>
          <c:order val="0"/>
          <c:tx>
            <c:strRef>
              <c:f>Sheet1!$C$4</c:f>
              <c:strCache>
                <c:ptCount val="1"/>
                <c:pt idx="0">
                  <c:v>Percentage</c:v>
                </c:pt>
              </c:strCache>
            </c:strRef>
          </c:tx>
          <c:spPr>
            <a:solidFill>
              <a:schemeClr val="accent2"/>
            </a:solidFill>
          </c:spPr>
          <c:dLbls>
            <c:txPr>
              <a:bodyPr/>
              <a:lstStyle/>
              <a:p>
                <a:pPr>
                  <a:defRPr sz="1620" baseline="0"/>
                </a:pPr>
                <a:endParaRPr lang="en-US"/>
              </a:p>
            </c:txPr>
            <c:showVal val="1"/>
          </c:dLbls>
          <c:cat>
            <c:strRef>
              <c:f>Sheet1!$A$5:$B$7</c:f>
              <c:strCache>
                <c:ptCount val="3"/>
                <c:pt idx="0">
                  <c:v>Yes</c:v>
                </c:pt>
                <c:pt idx="1">
                  <c:v>No</c:v>
                </c:pt>
                <c:pt idx="2">
                  <c:v>Not used</c:v>
                </c:pt>
              </c:strCache>
            </c:strRef>
          </c:cat>
          <c:val>
            <c:numRef>
              <c:f>Sheet1!$C$5:$C$7</c:f>
              <c:numCache>
                <c:formatCode>General</c:formatCode>
                <c:ptCount val="3"/>
                <c:pt idx="0">
                  <c:v>8.33</c:v>
                </c:pt>
                <c:pt idx="1">
                  <c:v>10</c:v>
                </c:pt>
                <c:pt idx="2">
                  <c:v>81.669999999999987</c:v>
                </c:pt>
              </c:numCache>
            </c:numRef>
          </c:val>
        </c:ser>
        <c:shape val="box"/>
        <c:axId val="36280576"/>
        <c:axId val="36290560"/>
        <c:axId val="0"/>
      </c:bar3DChart>
      <c:catAx>
        <c:axId val="36280576"/>
        <c:scaling>
          <c:orientation val="minMax"/>
        </c:scaling>
        <c:axPos val="b"/>
        <c:tickLblPos val="nextTo"/>
        <c:crossAx val="36290560"/>
        <c:crosses val="autoZero"/>
        <c:auto val="1"/>
        <c:lblAlgn val="ctr"/>
        <c:lblOffset val="100"/>
      </c:catAx>
      <c:valAx>
        <c:axId val="36290560"/>
        <c:scaling>
          <c:orientation val="minMax"/>
        </c:scaling>
        <c:axPos val="l"/>
        <c:numFmt formatCode="General" sourceLinked="1"/>
        <c:tickLblPos val="nextTo"/>
        <c:crossAx val="36280576"/>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stacked"/>
        <c:ser>
          <c:idx val="0"/>
          <c:order val="0"/>
          <c:tx>
            <c:strRef>
              <c:f>Sheet1!$A$11</c:f>
              <c:strCache>
                <c:ptCount val="1"/>
                <c:pt idx="0">
                  <c:v>Yes</c:v>
                </c:pt>
              </c:strCache>
            </c:strRef>
          </c:tx>
          <c:dLbls>
            <c:txPr>
              <a:bodyPr/>
              <a:lstStyle/>
              <a:p>
                <a:pPr>
                  <a:defRPr sz="1710" baseline="0"/>
                </a:pPr>
                <a:endParaRPr lang="en-US"/>
              </a:p>
            </c:txPr>
            <c:showVal val="1"/>
          </c:dLbls>
          <c:cat>
            <c:multiLvlStrRef>
              <c:f>Sheet1!$B$9:$F$10</c:f>
              <c:multiLvlStrCache>
                <c:ptCount val="5"/>
                <c:lvl>
                  <c:pt idx="0">
                    <c:v>%age</c:v>
                  </c:pt>
                  <c:pt idx="1">
                    <c:v>%age</c:v>
                  </c:pt>
                  <c:pt idx="2">
                    <c:v>%age</c:v>
                  </c:pt>
                  <c:pt idx="3">
                    <c:v>%age</c:v>
                  </c:pt>
                  <c:pt idx="4">
                    <c:v>%age</c:v>
                  </c:pt>
                </c:lvl>
                <c:lvl>
                  <c:pt idx="0">
                    <c:v>BF facilitated</c:v>
                  </c:pt>
                  <c:pt idx="1">
                    <c:v>Body/wt measure</c:v>
                  </c:pt>
                  <c:pt idx="2">
                    <c:v>warming</c:v>
                  </c:pt>
                  <c:pt idx="3">
                    <c:v>Cleansing</c:v>
                  </c:pt>
                  <c:pt idx="4">
                    <c:v>Cord care</c:v>
                  </c:pt>
                </c:lvl>
              </c:multiLvlStrCache>
            </c:multiLvlStrRef>
          </c:cat>
          <c:val>
            <c:numRef>
              <c:f>Sheet1!$B$11:$F$11</c:f>
              <c:numCache>
                <c:formatCode>General</c:formatCode>
                <c:ptCount val="5"/>
                <c:pt idx="0">
                  <c:v>88.3</c:v>
                </c:pt>
                <c:pt idx="1">
                  <c:v>89.7</c:v>
                </c:pt>
                <c:pt idx="2">
                  <c:v>91.7</c:v>
                </c:pt>
                <c:pt idx="3">
                  <c:v>91.7</c:v>
                </c:pt>
                <c:pt idx="4">
                  <c:v>93.3</c:v>
                </c:pt>
              </c:numCache>
            </c:numRef>
          </c:val>
        </c:ser>
        <c:ser>
          <c:idx val="1"/>
          <c:order val="1"/>
          <c:tx>
            <c:strRef>
              <c:f>Sheet1!$A$12</c:f>
              <c:strCache>
                <c:ptCount val="1"/>
                <c:pt idx="0">
                  <c:v>No</c:v>
                </c:pt>
              </c:strCache>
            </c:strRef>
          </c:tx>
          <c:dLbls>
            <c:txPr>
              <a:bodyPr/>
              <a:lstStyle/>
              <a:p>
                <a:pPr>
                  <a:defRPr sz="1680" baseline="0"/>
                </a:pPr>
                <a:endParaRPr lang="en-US"/>
              </a:p>
            </c:txPr>
            <c:showVal val="1"/>
          </c:dLbls>
          <c:cat>
            <c:multiLvlStrRef>
              <c:f>Sheet1!$B$9:$F$10</c:f>
              <c:multiLvlStrCache>
                <c:ptCount val="5"/>
                <c:lvl>
                  <c:pt idx="0">
                    <c:v>%age</c:v>
                  </c:pt>
                  <c:pt idx="1">
                    <c:v>%age</c:v>
                  </c:pt>
                  <c:pt idx="2">
                    <c:v>%age</c:v>
                  </c:pt>
                  <c:pt idx="3">
                    <c:v>%age</c:v>
                  </c:pt>
                  <c:pt idx="4">
                    <c:v>%age</c:v>
                  </c:pt>
                </c:lvl>
                <c:lvl>
                  <c:pt idx="0">
                    <c:v>BF facilitated</c:v>
                  </c:pt>
                  <c:pt idx="1">
                    <c:v>Body/wt measure</c:v>
                  </c:pt>
                  <c:pt idx="2">
                    <c:v>warming</c:v>
                  </c:pt>
                  <c:pt idx="3">
                    <c:v>Cleansing</c:v>
                  </c:pt>
                  <c:pt idx="4">
                    <c:v>Cord care</c:v>
                  </c:pt>
                </c:lvl>
              </c:multiLvlStrCache>
            </c:multiLvlStrRef>
          </c:cat>
          <c:val>
            <c:numRef>
              <c:f>Sheet1!$B$12:$F$12</c:f>
              <c:numCache>
                <c:formatCode>General</c:formatCode>
                <c:ptCount val="5"/>
                <c:pt idx="0">
                  <c:v>11.7</c:v>
                </c:pt>
                <c:pt idx="1">
                  <c:v>10.3</c:v>
                </c:pt>
                <c:pt idx="2">
                  <c:v>8.3000000000000007</c:v>
                </c:pt>
                <c:pt idx="3">
                  <c:v>8.3000000000000007</c:v>
                </c:pt>
                <c:pt idx="4">
                  <c:v>6.7</c:v>
                </c:pt>
              </c:numCache>
            </c:numRef>
          </c:val>
        </c:ser>
        <c:overlap val="100"/>
        <c:axId val="36381440"/>
        <c:axId val="36382976"/>
      </c:barChart>
      <c:catAx>
        <c:axId val="36381440"/>
        <c:scaling>
          <c:orientation val="minMax"/>
        </c:scaling>
        <c:axPos val="b"/>
        <c:tickLblPos val="nextTo"/>
        <c:crossAx val="36382976"/>
        <c:crosses val="autoZero"/>
        <c:auto val="1"/>
        <c:lblAlgn val="ctr"/>
        <c:lblOffset val="100"/>
      </c:catAx>
      <c:valAx>
        <c:axId val="36382976"/>
        <c:scaling>
          <c:orientation val="minMax"/>
        </c:scaling>
        <c:axPos val="l"/>
        <c:majorGridlines/>
        <c:numFmt formatCode="General" sourceLinked="1"/>
        <c:tickLblPos val="nextTo"/>
        <c:crossAx val="36381440"/>
        <c:crosses val="autoZero"/>
        <c:crossBetween val="between"/>
      </c:valAx>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5400">
          <a:noFill/>
        </a:ln>
      </c:spPr>
    </c:plotArea>
    <c:legend>
      <c:legendPos val="b"/>
      <c:txPr>
        <a:bodyPr/>
        <a:lstStyle/>
        <a:p>
          <a:pPr>
            <a:defRPr sz="1490" baseline="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75"/>
      <c:perspective val="30"/>
    </c:view3D>
    <c:sideWall>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sideWall>
    <c:backWall>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backWall>
    <c:plotArea>
      <c:layout>
        <c:manualLayout>
          <c:layoutTarget val="inner"/>
          <c:xMode val="edge"/>
          <c:yMode val="edge"/>
          <c:x val="3.0482727729710075E-2"/>
          <c:y val="0.21947037973945521"/>
          <c:w val="0.78893281492652167"/>
          <c:h val="0.65694127307107353"/>
        </c:manualLayout>
      </c:layout>
      <c:pie3DChart>
        <c:varyColors val="1"/>
        <c:ser>
          <c:idx val="0"/>
          <c:order val="0"/>
          <c:tx>
            <c:strRef>
              <c:f>Sheet1!$C$4</c:f>
              <c:strCache>
                <c:ptCount val="1"/>
                <c:pt idx="0">
                  <c:v>Frequency</c:v>
                </c:pt>
              </c:strCache>
            </c:strRef>
          </c:tx>
          <c:dPt>
            <c:idx val="2"/>
            <c:spPr>
              <a:solidFill>
                <a:srgbClr val="7030A0"/>
              </a:solidFill>
            </c:spPr>
          </c:dPt>
          <c:dLbls>
            <c:txPr>
              <a:bodyPr/>
              <a:lstStyle/>
              <a:p>
                <a:pPr>
                  <a:defRPr sz="1700" baseline="0"/>
                </a:pPr>
                <a:endParaRPr lang="en-US"/>
              </a:p>
            </c:txPr>
            <c:showVal val="1"/>
            <c:showLeaderLines val="1"/>
          </c:dLbls>
          <c:cat>
            <c:strRef>
              <c:f>Sheet1!$B$5:$B$7</c:f>
              <c:strCache>
                <c:ptCount val="3"/>
                <c:pt idx="0">
                  <c:v>Yes</c:v>
                </c:pt>
                <c:pt idx="1">
                  <c:v>No</c:v>
                </c:pt>
                <c:pt idx="2">
                  <c:v>Not used</c:v>
                </c:pt>
              </c:strCache>
            </c:strRef>
          </c:cat>
          <c:val>
            <c:numRef>
              <c:f>Sheet1!$C$5:$C$7</c:f>
              <c:numCache>
                <c:formatCode>General</c:formatCode>
                <c:ptCount val="3"/>
                <c:pt idx="0">
                  <c:v>7</c:v>
                </c:pt>
                <c:pt idx="1">
                  <c:v>7</c:v>
                </c:pt>
                <c:pt idx="2">
                  <c:v>46</c:v>
                </c:pt>
              </c:numCache>
            </c:numRef>
          </c:val>
        </c:ser>
        <c:ser>
          <c:idx val="1"/>
          <c:order val="1"/>
          <c:tx>
            <c:strRef>
              <c:f>Sheet1!$D$4</c:f>
              <c:strCache>
                <c:ptCount val="1"/>
                <c:pt idx="0">
                  <c:v>Percentage</c:v>
                </c:pt>
              </c:strCache>
            </c:strRef>
          </c:tx>
          <c:dLbls>
            <c:showVal val="1"/>
            <c:showLeaderLines val="1"/>
          </c:dLbls>
          <c:cat>
            <c:strRef>
              <c:f>Sheet1!$B$5:$B$7</c:f>
              <c:strCache>
                <c:ptCount val="3"/>
                <c:pt idx="0">
                  <c:v>Yes</c:v>
                </c:pt>
                <c:pt idx="1">
                  <c:v>No</c:v>
                </c:pt>
                <c:pt idx="2">
                  <c:v>Not used</c:v>
                </c:pt>
              </c:strCache>
            </c:strRef>
          </c:cat>
          <c:val>
            <c:numRef>
              <c:f>Sheet1!$D$5:$D$7</c:f>
              <c:numCache>
                <c:formatCode>General</c:formatCode>
                <c:ptCount val="3"/>
                <c:pt idx="0">
                  <c:v>11.7</c:v>
                </c:pt>
                <c:pt idx="1">
                  <c:v>11.7</c:v>
                </c:pt>
                <c:pt idx="2">
                  <c:v>76.599999999999994</c:v>
                </c:pt>
              </c:numCache>
            </c:numRef>
          </c:val>
        </c:ser>
      </c:pie3DChart>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b"/>
      <c:layout>
        <c:manualLayout>
          <c:xMode val="edge"/>
          <c:yMode val="edge"/>
          <c:x val="0.2885180222037465"/>
          <c:y val="0.92175052830861115"/>
          <c:w val="0.47762214505795497"/>
          <c:h val="6.5230758401554845E-2"/>
        </c:manualLayout>
      </c:layout>
      <c:txPr>
        <a:bodyPr/>
        <a:lstStyle/>
        <a:p>
          <a:pPr>
            <a:defRPr sz="1500" baseline="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a:t>complication</a:t>
            </a:r>
            <a:r>
              <a:rPr lang="en-US" baseline="0" dirty="0"/>
              <a:t> developed during pregnancy</a:t>
            </a:r>
            <a:endParaRPr lang="en-US" dirty="0"/>
          </a:p>
        </c:rich>
      </c:tx>
      <c:layout>
        <c:manualLayout>
          <c:xMode val="edge"/>
          <c:yMode val="edge"/>
          <c:x val="0.11966646106567325"/>
          <c:y val="0.10928082184847072"/>
        </c:manualLayout>
      </c:layout>
    </c:title>
    <c:view3D>
      <c:rotX val="30"/>
      <c:perspective val="30"/>
    </c:view3D>
    <c:plotArea>
      <c:layout>
        <c:manualLayout>
          <c:layoutTarget val="inner"/>
          <c:xMode val="edge"/>
          <c:yMode val="edge"/>
          <c:x val="0.1436311576755385"/>
          <c:y val="0.32751020705745837"/>
          <c:w val="0.69954491225786863"/>
          <c:h val="0.57148439778361038"/>
        </c:manualLayout>
      </c:layout>
      <c:pie3DChart>
        <c:varyColors val="1"/>
        <c:ser>
          <c:idx val="0"/>
          <c:order val="0"/>
          <c:tx>
            <c:strRef>
              <c:f>Sheet1!$C$3:$C$5</c:f>
              <c:strCache>
                <c:ptCount val="1"/>
                <c:pt idx="0">
                  <c:v>Percentage</c:v>
                </c:pt>
              </c:strCache>
            </c:strRef>
          </c:tx>
          <c:dLbls>
            <c:txPr>
              <a:bodyPr/>
              <a:lstStyle/>
              <a:p>
                <a:pPr>
                  <a:defRPr sz="1600" baseline="0"/>
                </a:pPr>
                <a:endParaRPr lang="en-US"/>
              </a:p>
            </c:txPr>
            <c:showVal val="1"/>
            <c:showLeaderLines val="1"/>
          </c:dLbls>
          <c:cat>
            <c:strRef>
              <c:f>Sheet1!$B$6:$B$7</c:f>
              <c:strCache>
                <c:ptCount val="2"/>
                <c:pt idx="0">
                  <c:v>yes</c:v>
                </c:pt>
                <c:pt idx="1">
                  <c:v>no</c:v>
                </c:pt>
              </c:strCache>
            </c:strRef>
          </c:cat>
          <c:val>
            <c:numRef>
              <c:f>Sheet1!$C$6:$C$7</c:f>
              <c:numCache>
                <c:formatCode>General</c:formatCode>
                <c:ptCount val="2"/>
                <c:pt idx="0">
                  <c:v>25</c:v>
                </c:pt>
                <c:pt idx="1">
                  <c:v>75</c:v>
                </c:pt>
              </c:numCache>
            </c:numRef>
          </c:val>
        </c:ser>
      </c:pie3DChart>
      <c: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c:spPr>
    </c:plotArea>
    <c:legend>
      <c:legendPos val="b"/>
      <c:layout>
        <c:manualLayout>
          <c:xMode val="edge"/>
          <c:yMode val="edge"/>
          <c:x val="0.33315677389270065"/>
          <c:y val="0.92587151328883233"/>
          <c:w val="0.3085388600728487"/>
          <c:h val="7.1214607516451506E-2"/>
        </c:manualLayout>
      </c:layout>
      <c:txPr>
        <a:bodyPr/>
        <a:lstStyle/>
        <a:p>
          <a:pPr>
            <a:defRPr sz="1620" baseline="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if</a:t>
            </a:r>
            <a:r>
              <a:rPr lang="en-US" baseline="0"/>
              <a:t> yes facility provided immediately </a:t>
            </a:r>
            <a:endParaRPr lang="en-US"/>
          </a:p>
        </c:rich>
      </c:tx>
      <c:layout>
        <c:manualLayout>
          <c:xMode val="edge"/>
          <c:yMode val="edge"/>
          <c:x val="0.23336157999888649"/>
          <c:y val="0.15430759426052845"/>
        </c:manualLayout>
      </c:layout>
    </c:title>
    <c:view3D>
      <c:rotX val="30"/>
      <c:perspective val="30"/>
    </c:view3D>
    <c:plotArea>
      <c:layout>
        <c:manualLayout>
          <c:layoutTarget val="inner"/>
          <c:xMode val="edge"/>
          <c:yMode val="edge"/>
          <c:x val="6.5816487209437863E-2"/>
          <c:y val="0.37940507436570792"/>
          <c:w val="0.8470406499527604"/>
          <c:h val="0.4581966316710413"/>
        </c:manualLayout>
      </c:layout>
      <c:pie3DChart>
        <c:varyColors val="1"/>
        <c:ser>
          <c:idx val="0"/>
          <c:order val="0"/>
          <c:tx>
            <c:strRef>
              <c:f>Sheet1!$C$4</c:f>
              <c:strCache>
                <c:ptCount val="1"/>
                <c:pt idx="0">
                  <c:v>Percentage</c:v>
                </c:pt>
              </c:strCache>
            </c:strRef>
          </c:tx>
          <c:dLbls>
            <c:dLbl>
              <c:idx val="0"/>
              <c:tx>
                <c:rich>
                  <a:bodyPr/>
                  <a:lstStyle/>
                  <a:p>
                    <a:r>
                      <a:rPr lang="en-US" sz="1650" baseline="0"/>
                      <a:t>7</a:t>
                    </a:r>
                    <a:r>
                      <a:rPr lang="en-US"/>
                      <a:t>1.4</a:t>
                    </a:r>
                  </a:p>
                </c:rich>
              </c:tx>
              <c:showVal val="1"/>
            </c:dLbl>
            <c:dLbl>
              <c:idx val="1"/>
              <c:tx>
                <c:rich>
                  <a:bodyPr/>
                  <a:lstStyle/>
                  <a:p>
                    <a:r>
                      <a:rPr lang="en-US" sz="1650" baseline="0"/>
                      <a:t>2</a:t>
                    </a:r>
                    <a:r>
                      <a:rPr lang="en-US"/>
                      <a:t>8.6</a:t>
                    </a:r>
                  </a:p>
                </c:rich>
              </c:tx>
              <c:showVal val="1"/>
            </c:dLbl>
            <c:txPr>
              <a:bodyPr/>
              <a:lstStyle/>
              <a:p>
                <a:pPr>
                  <a:defRPr sz="1650" baseline="0"/>
                </a:pPr>
                <a:endParaRPr lang="en-US"/>
              </a:p>
            </c:txPr>
            <c:showVal val="1"/>
            <c:showLeaderLines val="1"/>
          </c:dLbls>
          <c:cat>
            <c:multiLvlStrRef>
              <c:f>Sheet1!$A$5:$B$6</c:f>
              <c:multiLvlStrCache>
                <c:ptCount val="2"/>
                <c:lvl>
                  <c:pt idx="0">
                    <c:v>Yes</c:v>
                  </c:pt>
                  <c:pt idx="1">
                    <c:v>No</c:v>
                  </c:pt>
                </c:lvl>
                <c:lvl>
                  <c:pt idx="0">
                    <c:v> </c:v>
                  </c:pt>
                </c:lvl>
              </c:multiLvlStrCache>
            </c:multiLvlStrRef>
          </c:cat>
          <c:val>
            <c:numRef>
              <c:f>Sheet1!$C$5:$C$6</c:f>
              <c:numCache>
                <c:formatCode>General</c:formatCode>
                <c:ptCount val="2"/>
                <c:pt idx="0">
                  <c:v>75</c:v>
                </c:pt>
                <c:pt idx="1">
                  <c:v>20</c:v>
                </c:pt>
              </c:numCache>
            </c:numRef>
          </c:val>
        </c:ser>
      </c:pie3DChart>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b"/>
      <c:txPr>
        <a:bodyPr/>
        <a:lstStyle/>
        <a:p>
          <a:pPr>
            <a:defRPr sz="1590" baseline="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2400" dirty="0"/>
              <a:t>S</a:t>
            </a:r>
            <a:r>
              <a:rPr lang="en-US" sz="2400" dirty="0" smtClean="0"/>
              <a:t>atisfaction</a:t>
            </a:r>
            <a:r>
              <a:rPr lang="en-US" sz="2400" baseline="0" dirty="0" smtClean="0"/>
              <a:t> </a:t>
            </a:r>
            <a:r>
              <a:rPr lang="en-US" sz="2400" baseline="0" dirty="0"/>
              <a:t>from emergency obs &amp; newborn care</a:t>
            </a:r>
            <a:endParaRPr lang="en-US" sz="2400" dirty="0"/>
          </a:p>
        </c:rich>
      </c:tx>
      <c:layout>
        <c:manualLayout>
          <c:xMode val="edge"/>
          <c:yMode val="edge"/>
          <c:x val="9.8163672654690726E-2"/>
          <c:y val="2.4996973791558678E-2"/>
        </c:manualLayout>
      </c:layout>
    </c:title>
    <c:view3D>
      <c:rotX val="30"/>
      <c:perspective val="30"/>
    </c:view3D>
    <c:plotArea>
      <c:layout/>
      <c:pie3DChart>
        <c:varyColors val="1"/>
        <c:ser>
          <c:idx val="0"/>
          <c:order val="0"/>
          <c:tx>
            <c:strRef>
              <c:f>Sheet3!$C$2</c:f>
              <c:strCache>
                <c:ptCount val="1"/>
                <c:pt idx="0">
                  <c:v>Percentage</c:v>
                </c:pt>
              </c:strCache>
            </c:strRef>
          </c:tx>
          <c:dPt>
            <c:idx val="2"/>
            <c:spPr>
              <a:solidFill>
                <a:srgbClr val="7030A0"/>
              </a:solidFill>
            </c:spPr>
          </c:dPt>
          <c:dPt>
            <c:idx val="3"/>
            <c:spPr>
              <a:solidFill>
                <a:srgbClr val="C00000"/>
              </a:solidFill>
            </c:spPr>
          </c:dPt>
          <c:dLbls>
            <c:dLbl>
              <c:idx val="1"/>
              <c:layout>
                <c:manualLayout>
                  <c:x val="-8.0168458944611068E-2"/>
                  <c:y val="-5.8881310307843833E-2"/>
                </c:manualLayout>
              </c:layout>
              <c:tx>
                <c:rich>
                  <a:bodyPr/>
                  <a:lstStyle/>
                  <a:p>
                    <a:r>
                      <a:rPr lang="en-US"/>
                      <a:t>10</a:t>
                    </a:r>
                  </a:p>
                </c:rich>
              </c:tx>
              <c:showVal val="1"/>
            </c:dLbl>
            <c:dLbl>
              <c:idx val="2"/>
              <c:tx>
                <c:rich>
                  <a:bodyPr/>
                  <a:lstStyle/>
                  <a:p>
                    <a:r>
                      <a:rPr lang="en-US"/>
                      <a:t>15</a:t>
                    </a:r>
                  </a:p>
                </c:rich>
              </c:tx>
              <c:showVal val="1"/>
            </c:dLbl>
            <c:spPr>
              <a:gradFill>
                <a:gsLst>
                  <a:gs pos="0">
                    <a:srgbClr val="7A991F">
                      <a:tint val="66000"/>
                      <a:satMod val="160000"/>
                    </a:srgbClr>
                  </a:gs>
                  <a:gs pos="50000">
                    <a:srgbClr val="7A991F">
                      <a:tint val="44500"/>
                      <a:satMod val="160000"/>
                    </a:srgbClr>
                  </a:gs>
                  <a:gs pos="100000">
                    <a:srgbClr val="7A991F">
                      <a:tint val="23500"/>
                      <a:satMod val="160000"/>
                    </a:srgbClr>
                  </a:gs>
                </a:gsLst>
                <a:lin ang="5400000" scaled="0"/>
              </a:gradFill>
            </c:spPr>
            <c:showVal val="1"/>
            <c:showLeaderLines val="1"/>
          </c:dLbls>
          <c:cat>
            <c:strRef>
              <c:f>Sheet3!$A$3:$B$6</c:f>
              <c:strCache>
                <c:ptCount val="4"/>
                <c:pt idx="0">
                  <c:v>Satisfied</c:v>
                </c:pt>
                <c:pt idx="1">
                  <c:v>Average</c:v>
                </c:pt>
                <c:pt idx="2">
                  <c:v>Unsatisfied</c:v>
                </c:pt>
                <c:pt idx="3">
                  <c:v>Not used</c:v>
                </c:pt>
              </c:strCache>
            </c:strRef>
          </c:cat>
          <c:val>
            <c:numRef>
              <c:f>Sheet3!$C$3:$C$6</c:f>
              <c:numCache>
                <c:formatCode>General</c:formatCode>
                <c:ptCount val="4"/>
                <c:pt idx="0">
                  <c:v>25</c:v>
                </c:pt>
                <c:pt idx="1">
                  <c:v>5</c:v>
                </c:pt>
                <c:pt idx="2">
                  <c:v>20</c:v>
                </c:pt>
                <c:pt idx="3">
                  <c:v>50</c:v>
                </c:pt>
              </c:numCache>
            </c:numRef>
          </c:val>
        </c:ser>
      </c:pie3DChart>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legend>
      <c:legendPos val="b"/>
      <c:layout>
        <c:manualLayout>
          <c:xMode val="edge"/>
          <c:yMode val="edge"/>
          <c:x val="2.1092216869546286E-2"/>
          <c:y val="0.91702699953203526"/>
          <c:w val="0.92890753925220426"/>
          <c:h val="6.2301165842642094E-2"/>
        </c:manualLayout>
      </c:layout>
      <c:txPr>
        <a:bodyPr/>
        <a:lstStyle/>
        <a:p>
          <a:pPr>
            <a:defRPr sz="1590" baseline="0"/>
          </a:pPr>
          <a:endParaRPr lang="en-US"/>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dirty="0"/>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DFFB69D-7F52-49F6-8437-2AFA5030B548}"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DFFB69D-7F52-49F6-8437-2AFA5030B548}" type="slidenum">
              <a:rPr lang="en-US" smtClean="0"/>
              <a:pPr>
                <a:defRPr/>
              </a:pPr>
              <a:t>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2701925" y="2130425"/>
            <a:ext cx="4800600" cy="1470025"/>
          </a:xfrm>
        </p:spPr>
        <p:txBody>
          <a:bodyPr/>
          <a:lstStyle>
            <a:lvl1pPr>
              <a:buClr>
                <a:srgbClr val="FFFFFF"/>
              </a:buClr>
              <a:defRPr/>
            </a:lvl1pPr>
          </a:lstStyle>
          <a:p>
            <a:r>
              <a:rPr lang="en-US" smtClean="0"/>
              <a:t>Click to edit Master title style</a:t>
            </a:r>
            <a:endParaRPr lang="en-US"/>
          </a:p>
        </p:txBody>
      </p:sp>
      <p:sp>
        <p:nvSpPr>
          <p:cNvPr id="22531" name="Rectangle 3"/>
          <p:cNvSpPr>
            <a:spLocks noGrp="1" noChangeArrowheads="1"/>
          </p:cNvSpPr>
          <p:nvPr>
            <p:ph type="subTitle" idx="1"/>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smtClean="0"/>
            </a:lvl1pPr>
          </a:lstStyle>
          <a:p>
            <a:pPr>
              <a:defRPr/>
            </a:pPr>
            <a:endParaRPr lang="en-US" dirty="0"/>
          </a:p>
        </p:txBody>
      </p:sp>
      <p:sp>
        <p:nvSpPr>
          <p:cNvPr id="5" name="Rectangle 5"/>
          <p:cNvSpPr>
            <a:spLocks noGrp="1" noChangeArrowheads="1"/>
          </p:cNvSpPr>
          <p:nvPr>
            <p:ph type="ftr" sz="quarter" idx="11"/>
          </p:nvPr>
        </p:nvSpPr>
        <p:spPr/>
        <p:txBody>
          <a:bodyPr/>
          <a:lstStyle>
            <a:lvl1pPr>
              <a:defRPr smtClean="0"/>
            </a:lvl1pPr>
          </a:lstStyle>
          <a:p>
            <a:pPr>
              <a:defRPr/>
            </a:pPr>
            <a:endParaRPr lang="en-US" dirty="0"/>
          </a:p>
        </p:txBody>
      </p:sp>
      <p:sp>
        <p:nvSpPr>
          <p:cNvPr id="6" name="Rectangle 6"/>
          <p:cNvSpPr>
            <a:spLocks noGrp="1" noChangeArrowheads="1"/>
          </p:cNvSpPr>
          <p:nvPr>
            <p:ph type="sldNum" sz="quarter" idx="12"/>
          </p:nvPr>
        </p:nvSpPr>
        <p:spPr/>
        <p:txBody>
          <a:bodyPr/>
          <a:lstStyle>
            <a:lvl1pPr>
              <a:defRPr smtClean="0"/>
            </a:lvl1pPr>
          </a:lstStyle>
          <a:p>
            <a:pPr>
              <a:defRPr/>
            </a:pPr>
            <a:fld id="{3019305E-4404-4C43-AFDF-3E8E3AEE791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F792819-5CD7-4C60-913F-8A03533180D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3902D53-4794-4F73-957F-5974BC07FC8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30723" name="Rectangle 3"/>
          <p:cNvSpPr>
            <a:spLocks noGrp="1" noChangeArrowheads="1"/>
          </p:cNvSpPr>
          <p:nvPr>
            <p:ph type="ctrTitle"/>
          </p:nvPr>
        </p:nvSpPr>
        <p:spPr>
          <a:xfrm>
            <a:off x="455613" y="2130425"/>
            <a:ext cx="7313612" cy="1470025"/>
          </a:xfrm>
        </p:spPr>
        <p:txBody>
          <a:bodyPr/>
          <a:lstStyle>
            <a:lvl1pPr>
              <a:defRPr/>
            </a:lvl1pPr>
          </a:lstStyle>
          <a:p>
            <a:r>
              <a:rPr lang="en-US"/>
              <a:t>Click to edit Master title style</a:t>
            </a:r>
          </a:p>
        </p:txBody>
      </p:sp>
      <p:sp>
        <p:nvSpPr>
          <p:cNvPr id="30724" name="Rectangle 4"/>
          <p:cNvSpPr>
            <a:spLocks noGrp="1" noChangeArrowheads="1"/>
          </p:cNvSpPr>
          <p:nvPr>
            <p:ph type="subTitle" idx="1"/>
          </p:nvPr>
        </p:nvSpPr>
        <p:spPr>
          <a:xfrm>
            <a:off x="455613" y="3886200"/>
            <a:ext cx="7313612" cy="1752600"/>
          </a:xfrm>
        </p:spPr>
        <p:txBody>
          <a:bodyPr/>
          <a:lstStyle>
            <a:lvl1pPr marL="0" indent="0">
              <a:buClr>
                <a:srgbClr val="FFFFFF"/>
              </a:buClr>
              <a:buFontTx/>
              <a:buNone/>
              <a:defRPr/>
            </a:lvl1pPr>
          </a:lstStyle>
          <a:p>
            <a:r>
              <a:rPr lang="en-US"/>
              <a:t>Click to edit Master subtitle style</a:t>
            </a:r>
          </a:p>
        </p:txBody>
      </p:sp>
      <p:sp>
        <p:nvSpPr>
          <p:cNvPr id="5" name="Rectangle 5"/>
          <p:cNvSpPr>
            <a:spLocks noGrp="1" noChangeArrowheads="1"/>
          </p:cNvSpPr>
          <p:nvPr>
            <p:ph type="dt" sz="half" idx="10"/>
          </p:nvPr>
        </p:nvSpPr>
        <p:spPr/>
        <p:txBody>
          <a:bodyPr/>
          <a:lstStyle>
            <a:lvl1pPr>
              <a:defRPr smtClean="0"/>
            </a:lvl1pPr>
          </a:lstStyle>
          <a:p>
            <a:pPr>
              <a:defRPr/>
            </a:pPr>
            <a:endParaRPr lang="en-US" dirty="0"/>
          </a:p>
        </p:txBody>
      </p:sp>
      <p:sp>
        <p:nvSpPr>
          <p:cNvPr id="6" name="Rectangle 6"/>
          <p:cNvSpPr>
            <a:spLocks noGrp="1" noChangeArrowheads="1"/>
          </p:cNvSpPr>
          <p:nvPr>
            <p:ph type="ftr" sz="quarter" idx="11"/>
          </p:nvPr>
        </p:nvSpPr>
        <p:spPr/>
        <p:txBody>
          <a:bodyPr/>
          <a:lstStyle>
            <a:lvl1pPr>
              <a:defRPr smtClean="0"/>
            </a:lvl1pPr>
          </a:lstStyle>
          <a:p>
            <a:pPr>
              <a:defRPr/>
            </a:pPr>
            <a:endParaRPr lang="en-US" dirty="0"/>
          </a:p>
        </p:txBody>
      </p:sp>
      <p:sp>
        <p:nvSpPr>
          <p:cNvPr id="7" name="Rectangle 7"/>
          <p:cNvSpPr>
            <a:spLocks noGrp="1" noChangeArrowheads="1"/>
          </p:cNvSpPr>
          <p:nvPr>
            <p:ph type="sldNum" sz="quarter" idx="12"/>
          </p:nvPr>
        </p:nvSpPr>
        <p:spPr/>
        <p:txBody>
          <a:bodyPr/>
          <a:lstStyle>
            <a:lvl1pPr>
              <a:defRPr smtClean="0"/>
            </a:lvl1pPr>
          </a:lstStyle>
          <a:p>
            <a:pPr>
              <a:defRPr/>
            </a:pPr>
            <a:fld id="{846244D2-9F31-4A6E-B875-36E9F3393345}"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610BDDA-7B51-4CD2-B86F-28F68B2BA2D0}"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CE099F70-CC7C-4A93-87F3-E62D144DCAFE}"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5613" y="1600200"/>
            <a:ext cx="40370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0200"/>
            <a:ext cx="403701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B849D5E2-7E59-445E-82C5-2C1ADB8A70D6}"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44B8DB7B-C70C-4CBA-A4AF-670550953BF7}"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4DCDDBD8-7F5A-4155-A145-73B22D8A0ABD}"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ABE068A4-03D3-4B60-8D5A-298BE33F92B4}"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6B5D04C0-0F48-49FB-BADC-2789889E6A21}"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C3E45DE-24FD-486C-8E32-A503F9594739}"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E907EB9-5303-4F66-8531-C6CD6CAF878D}"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330B05D-153C-42EF-97D7-B69C825C722E}"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4638"/>
            <a:ext cx="2055813"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5613" y="274638"/>
            <a:ext cx="60182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2E56F5A6-0A9B-4168-9190-BFC8C609DAD9}"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CC33D3F-A25D-46A0-866D-E6E2C3C8758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2B37376-D8D3-4FE7-BA37-31A92529E75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030070C9-F869-41F8-9309-74880BEB725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B90591C9-5CBF-4F09-B2A6-A12AA09CA62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78F4F052-D8B7-4BF3-AC56-C738FCE1EEB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E919F33-430A-4CC0-ACB4-DAC4ACAEED1E}"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E24CE49-85BA-498D-9C22-1A34278F284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3.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A43E3D97-13D1-4C71-870B-8C26190D9D3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buClr>
          <a:schemeClr val="tx1"/>
        </a:buClr>
        <a:defRPr sz="3200">
          <a:solidFill>
            <a:schemeClr val="tx1"/>
          </a:solidFill>
          <a:latin typeface="+mj-lt"/>
          <a:ea typeface="+mj-ea"/>
          <a:cs typeface="+mj-cs"/>
        </a:defRPr>
      </a:lvl1pPr>
      <a:lvl2pPr algn="l" rtl="0" eaLnBrk="1" fontAlgn="base" hangingPunct="1">
        <a:spcBef>
          <a:spcPct val="0"/>
        </a:spcBef>
        <a:spcAft>
          <a:spcPct val="0"/>
        </a:spcAft>
        <a:buClr>
          <a:schemeClr val="tx1"/>
        </a:buClr>
        <a:defRPr sz="3200">
          <a:solidFill>
            <a:schemeClr val="tx1"/>
          </a:solidFill>
          <a:latin typeface="Arial" charset="0"/>
          <a:cs typeface="Arial" charset="0"/>
        </a:defRPr>
      </a:lvl2pPr>
      <a:lvl3pPr algn="l" rtl="0" eaLnBrk="1" fontAlgn="base" hangingPunct="1">
        <a:spcBef>
          <a:spcPct val="0"/>
        </a:spcBef>
        <a:spcAft>
          <a:spcPct val="0"/>
        </a:spcAft>
        <a:buClr>
          <a:schemeClr val="tx1"/>
        </a:buClr>
        <a:defRPr sz="3200">
          <a:solidFill>
            <a:schemeClr val="tx1"/>
          </a:solidFill>
          <a:latin typeface="Arial" charset="0"/>
          <a:cs typeface="Arial" charset="0"/>
        </a:defRPr>
      </a:lvl3pPr>
      <a:lvl4pPr algn="l" rtl="0" eaLnBrk="1" fontAlgn="base" hangingPunct="1">
        <a:spcBef>
          <a:spcPct val="0"/>
        </a:spcBef>
        <a:spcAft>
          <a:spcPct val="0"/>
        </a:spcAft>
        <a:buClr>
          <a:schemeClr val="tx1"/>
        </a:buClr>
        <a:defRPr sz="3200">
          <a:solidFill>
            <a:schemeClr val="tx1"/>
          </a:solidFill>
          <a:latin typeface="Arial" charset="0"/>
          <a:cs typeface="Arial" charset="0"/>
        </a:defRPr>
      </a:lvl4pPr>
      <a:lvl5pPr algn="l" rtl="0" eaLnBrk="1" fontAlgn="base" hangingPunct="1">
        <a:spcBef>
          <a:spcPct val="0"/>
        </a:spcBef>
        <a:spcAft>
          <a:spcPct val="0"/>
        </a:spcAft>
        <a:buClr>
          <a:schemeClr val="tx1"/>
        </a:buClr>
        <a:defRPr sz="3200">
          <a:solidFill>
            <a:schemeClr val="tx1"/>
          </a:solidFill>
          <a:latin typeface="Arial" charset="0"/>
          <a:cs typeface="Arial" charset="0"/>
        </a:defRPr>
      </a:lvl5pPr>
      <a:lvl6pPr marL="457200" algn="l" rtl="0" eaLnBrk="1" fontAlgn="base" hangingPunct="1">
        <a:spcBef>
          <a:spcPct val="0"/>
        </a:spcBef>
        <a:spcAft>
          <a:spcPct val="0"/>
        </a:spcAft>
        <a:buClr>
          <a:schemeClr val="tx1"/>
        </a:buClr>
        <a:defRPr sz="3200">
          <a:solidFill>
            <a:schemeClr val="tx1"/>
          </a:solidFill>
          <a:latin typeface="Arial" charset="0"/>
          <a:cs typeface="Arial" charset="0"/>
        </a:defRPr>
      </a:lvl6pPr>
      <a:lvl7pPr marL="914400" algn="l" rtl="0" eaLnBrk="1" fontAlgn="base" hangingPunct="1">
        <a:spcBef>
          <a:spcPct val="0"/>
        </a:spcBef>
        <a:spcAft>
          <a:spcPct val="0"/>
        </a:spcAft>
        <a:buClr>
          <a:schemeClr val="tx1"/>
        </a:buClr>
        <a:defRPr sz="3200">
          <a:solidFill>
            <a:schemeClr val="tx1"/>
          </a:solidFill>
          <a:latin typeface="Arial" charset="0"/>
          <a:cs typeface="Arial" charset="0"/>
        </a:defRPr>
      </a:lvl7pPr>
      <a:lvl8pPr marL="1371600" algn="l" rtl="0" eaLnBrk="1" fontAlgn="base" hangingPunct="1">
        <a:spcBef>
          <a:spcPct val="0"/>
        </a:spcBef>
        <a:spcAft>
          <a:spcPct val="0"/>
        </a:spcAft>
        <a:buClr>
          <a:schemeClr val="tx1"/>
        </a:buClr>
        <a:defRPr sz="3200">
          <a:solidFill>
            <a:schemeClr val="tx1"/>
          </a:solidFill>
          <a:latin typeface="Arial" charset="0"/>
          <a:cs typeface="Arial" charset="0"/>
        </a:defRPr>
      </a:lvl8pPr>
      <a:lvl9pPr marL="1828800" algn="l" rtl="0" eaLnBrk="1" fontAlgn="base" hangingPunct="1">
        <a:spcBef>
          <a:spcPct val="0"/>
        </a:spcBef>
        <a:spcAft>
          <a:spcPct val="0"/>
        </a:spcAft>
        <a:buClr>
          <a:schemeClr val="tx1"/>
        </a:buClr>
        <a:defRPr sz="3200">
          <a:solidFill>
            <a:schemeClr val="tx1"/>
          </a:solidFill>
          <a:latin typeface="Arial" charset="0"/>
          <a:cs typeface="Arial" charset="0"/>
        </a:defRPr>
      </a:lvl9pPr>
    </p:titleStyle>
    <p:bodyStyle>
      <a:lvl1pPr marL="342900" indent="-342900" algn="l" rtl="0" eaLnBrk="1" fontAlgn="base" hangingPunct="1">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400">
          <a:solidFill>
            <a:schemeClr val="tx1"/>
          </a:solidFill>
          <a:latin typeface="+mn-lt"/>
          <a:cs typeface="+mn-cs"/>
        </a:defRPr>
      </a:lvl2pPr>
      <a:lvl3pPr marL="1143000" indent="-228600" algn="l" rtl="0" eaLnBrk="1" fontAlgn="base" hangingPunct="1">
        <a:spcBef>
          <a:spcPct val="20000"/>
        </a:spcBef>
        <a:spcAft>
          <a:spcPct val="0"/>
        </a:spcAft>
        <a:buClr>
          <a:schemeClr val="tx1"/>
        </a:buClr>
        <a:buChar char="•"/>
        <a:defRPr sz="2400">
          <a:solidFill>
            <a:schemeClr val="tx1"/>
          </a:solidFill>
          <a:latin typeface="+mn-lt"/>
          <a:cs typeface="+mn-cs"/>
        </a:defRPr>
      </a:lvl3pPr>
      <a:lvl4pPr marL="1600200" indent="-228600" algn="l" rtl="0" eaLnBrk="1" fontAlgn="base" hangingPunct="1">
        <a:spcBef>
          <a:spcPct val="20000"/>
        </a:spcBef>
        <a:spcAft>
          <a:spcPct val="0"/>
        </a:spcAft>
        <a:buClr>
          <a:schemeClr val="tx1"/>
        </a:buClr>
        <a:buChar char="•"/>
        <a:defRPr sz="2400">
          <a:solidFill>
            <a:schemeClr val="tx1"/>
          </a:solidFill>
          <a:latin typeface="+mn-lt"/>
          <a:cs typeface="+mn-cs"/>
        </a:defRPr>
      </a:lvl4pPr>
      <a:lvl5pPr marL="2057400" indent="-228600" algn="l" rtl="0" eaLnBrk="1" fontAlgn="base" hangingPunct="1">
        <a:spcBef>
          <a:spcPct val="20000"/>
        </a:spcBef>
        <a:spcAft>
          <a:spcPct val="0"/>
        </a:spcAft>
        <a:buClr>
          <a:schemeClr val="tx1"/>
        </a:buClr>
        <a:buChar char="•"/>
        <a:defRPr sz="2400">
          <a:solidFill>
            <a:schemeClr val="tx1"/>
          </a:solidFill>
          <a:latin typeface="+mn-lt"/>
          <a:cs typeface="+mn-cs"/>
        </a:defRPr>
      </a:lvl5pPr>
      <a:lvl6pPr marL="2514600" indent="-228600" algn="l" rtl="0" eaLnBrk="1" fontAlgn="base" hangingPunct="1">
        <a:spcBef>
          <a:spcPct val="20000"/>
        </a:spcBef>
        <a:spcAft>
          <a:spcPct val="0"/>
        </a:spcAft>
        <a:buClr>
          <a:schemeClr val="tx1"/>
        </a:buClr>
        <a:buChar char="•"/>
        <a:defRPr sz="2400">
          <a:solidFill>
            <a:schemeClr val="tx1"/>
          </a:solidFill>
          <a:latin typeface="+mn-lt"/>
          <a:cs typeface="+mn-cs"/>
        </a:defRPr>
      </a:lvl6pPr>
      <a:lvl7pPr marL="2971800" indent="-228600" algn="l" rtl="0" eaLnBrk="1" fontAlgn="base" hangingPunct="1">
        <a:spcBef>
          <a:spcPct val="20000"/>
        </a:spcBef>
        <a:spcAft>
          <a:spcPct val="0"/>
        </a:spcAft>
        <a:buClr>
          <a:schemeClr val="tx1"/>
        </a:buClr>
        <a:buChar char="•"/>
        <a:defRPr sz="2400">
          <a:solidFill>
            <a:schemeClr val="tx1"/>
          </a:solidFill>
          <a:latin typeface="+mn-lt"/>
          <a:cs typeface="+mn-cs"/>
        </a:defRPr>
      </a:lvl7pPr>
      <a:lvl8pPr marL="3429000" indent="-228600" algn="l" rtl="0" eaLnBrk="1" fontAlgn="base" hangingPunct="1">
        <a:spcBef>
          <a:spcPct val="20000"/>
        </a:spcBef>
        <a:spcAft>
          <a:spcPct val="0"/>
        </a:spcAft>
        <a:buClr>
          <a:schemeClr val="tx1"/>
        </a:buClr>
        <a:buChar char="•"/>
        <a:defRPr sz="2400">
          <a:solidFill>
            <a:schemeClr val="tx1"/>
          </a:solidFill>
          <a:latin typeface="+mn-lt"/>
          <a:cs typeface="+mn-cs"/>
        </a:defRPr>
      </a:lvl8pPr>
      <a:lvl9pPr marL="3886200" indent="-228600" algn="l" rtl="0" eaLnBrk="1" fontAlgn="base" hangingPunct="1">
        <a:spcBef>
          <a:spcPct val="20000"/>
        </a:spcBef>
        <a:spcAft>
          <a:spcPct val="0"/>
        </a:spcAft>
        <a:buClr>
          <a:schemeClr val="tx1"/>
        </a:buClr>
        <a:buChar char="•"/>
        <a:defRPr sz="2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36525" y="136525"/>
            <a:ext cx="8866188" cy="658177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051" name="Rectangle 3"/>
          <p:cNvSpPr>
            <a:spLocks noGrp="1" noChangeArrowheads="1"/>
          </p:cNvSpPr>
          <p:nvPr>
            <p:ph type="title"/>
            <p:custDataLst>
              <p:tags r:id="rId13"/>
            </p:custDataLst>
          </p:nvPr>
        </p:nvSpPr>
        <p:spPr bwMode="auto">
          <a:xfrm>
            <a:off x="455613" y="274638"/>
            <a:ext cx="8226425"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custDataLst>
              <p:tags r:id="rId14"/>
            </p:custDataLst>
          </p:nvPr>
        </p:nvSpPr>
        <p:spPr bwMode="auto">
          <a:xfrm>
            <a:off x="455613" y="1600200"/>
            <a:ext cx="8226425"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1"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dirty="0"/>
          </a:p>
        </p:txBody>
      </p:sp>
      <p:sp>
        <p:nvSpPr>
          <p:cNvPr id="29702"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dirty="0"/>
          </a:p>
        </p:txBody>
      </p:sp>
      <p:sp>
        <p:nvSpPr>
          <p:cNvPr id="29703" name="Rectangle 7"/>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36442A6A-4256-439F-8C84-444FABFD746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5"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0" fontAlgn="base" hangingPunct="0">
        <a:spcBef>
          <a:spcPct val="0"/>
        </a:spcBef>
        <a:spcAft>
          <a:spcPct val="0"/>
        </a:spcAft>
        <a:buClr>
          <a:schemeClr val="tx1"/>
        </a:buClr>
        <a:defRPr sz="3200">
          <a:solidFill>
            <a:schemeClr val="tx1"/>
          </a:solidFill>
          <a:latin typeface="+mj-lt"/>
          <a:ea typeface="+mj-ea"/>
          <a:cs typeface="+mj-cs"/>
        </a:defRPr>
      </a:lvl1pPr>
      <a:lvl2pPr algn="l" rtl="0" eaLnBrk="0" fontAlgn="base" hangingPunct="0">
        <a:spcBef>
          <a:spcPct val="0"/>
        </a:spcBef>
        <a:spcAft>
          <a:spcPct val="0"/>
        </a:spcAft>
        <a:buClr>
          <a:schemeClr val="tx1"/>
        </a:buClr>
        <a:defRPr sz="3200">
          <a:solidFill>
            <a:schemeClr val="tx1"/>
          </a:solidFill>
          <a:latin typeface="Arial" charset="0"/>
        </a:defRPr>
      </a:lvl2pPr>
      <a:lvl3pPr algn="l" rtl="0" eaLnBrk="0" fontAlgn="base" hangingPunct="0">
        <a:spcBef>
          <a:spcPct val="0"/>
        </a:spcBef>
        <a:spcAft>
          <a:spcPct val="0"/>
        </a:spcAft>
        <a:buClr>
          <a:schemeClr val="tx1"/>
        </a:buClr>
        <a:defRPr sz="3200">
          <a:solidFill>
            <a:schemeClr val="tx1"/>
          </a:solidFill>
          <a:latin typeface="Arial" charset="0"/>
        </a:defRPr>
      </a:lvl3pPr>
      <a:lvl4pPr algn="l" rtl="0" eaLnBrk="0" fontAlgn="base" hangingPunct="0">
        <a:spcBef>
          <a:spcPct val="0"/>
        </a:spcBef>
        <a:spcAft>
          <a:spcPct val="0"/>
        </a:spcAft>
        <a:buClr>
          <a:schemeClr val="tx1"/>
        </a:buClr>
        <a:defRPr sz="3200">
          <a:solidFill>
            <a:schemeClr val="tx1"/>
          </a:solidFill>
          <a:latin typeface="Arial" charset="0"/>
        </a:defRPr>
      </a:lvl4pPr>
      <a:lvl5pPr algn="l" rtl="0" eaLnBrk="0" fontAlgn="base" hangingPunct="0">
        <a:spcBef>
          <a:spcPct val="0"/>
        </a:spcBef>
        <a:spcAft>
          <a:spcPct val="0"/>
        </a:spcAft>
        <a:buClr>
          <a:schemeClr val="tx1"/>
        </a:buClr>
        <a:defRPr sz="3200">
          <a:solidFill>
            <a:schemeClr val="tx1"/>
          </a:solidFill>
          <a:latin typeface="Arial" charset="0"/>
        </a:defRPr>
      </a:lvl5pPr>
      <a:lvl6pPr marL="457200" algn="l" rtl="0" fontAlgn="base">
        <a:spcBef>
          <a:spcPct val="0"/>
        </a:spcBef>
        <a:spcAft>
          <a:spcPct val="0"/>
        </a:spcAft>
        <a:buClr>
          <a:schemeClr val="tx1"/>
        </a:buClr>
        <a:defRPr sz="3200">
          <a:solidFill>
            <a:schemeClr val="tx1"/>
          </a:solidFill>
          <a:latin typeface="Arial" charset="0"/>
        </a:defRPr>
      </a:lvl6pPr>
      <a:lvl7pPr marL="914400" algn="l" rtl="0" fontAlgn="base">
        <a:spcBef>
          <a:spcPct val="0"/>
        </a:spcBef>
        <a:spcAft>
          <a:spcPct val="0"/>
        </a:spcAft>
        <a:buClr>
          <a:schemeClr val="tx1"/>
        </a:buClr>
        <a:defRPr sz="3200">
          <a:solidFill>
            <a:schemeClr val="tx1"/>
          </a:solidFill>
          <a:latin typeface="Arial" charset="0"/>
        </a:defRPr>
      </a:lvl7pPr>
      <a:lvl8pPr marL="1371600" algn="l" rtl="0" fontAlgn="base">
        <a:spcBef>
          <a:spcPct val="0"/>
        </a:spcBef>
        <a:spcAft>
          <a:spcPct val="0"/>
        </a:spcAft>
        <a:buClr>
          <a:schemeClr val="tx1"/>
        </a:buClr>
        <a:defRPr sz="3200">
          <a:solidFill>
            <a:schemeClr val="tx1"/>
          </a:solidFill>
          <a:latin typeface="Arial" charset="0"/>
        </a:defRPr>
      </a:lvl8pPr>
      <a:lvl9pPr marL="1828800" algn="l" rtl="0" fontAlgn="base">
        <a:spcBef>
          <a:spcPct val="0"/>
        </a:spcBef>
        <a:spcAft>
          <a:spcPct val="0"/>
        </a:spcAft>
        <a:buClr>
          <a:schemeClr val="tx1"/>
        </a:buClr>
        <a:defRPr sz="3200">
          <a:solidFill>
            <a:schemeClr val="tx1"/>
          </a:solidFill>
          <a:latin typeface="Arial" charset="0"/>
        </a:defRPr>
      </a:lvl9pPr>
    </p:titleStyle>
    <p:bodyStyle>
      <a:lvl1pPr marL="342900" indent="-342900" algn="l" rtl="0" eaLnBrk="0" fontAlgn="base" hangingPunct="0">
        <a:spcBef>
          <a:spcPct val="20000"/>
        </a:spcBef>
        <a:spcAft>
          <a:spcPct val="0"/>
        </a:spcAft>
        <a:buClr>
          <a:schemeClr val="tx1"/>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400">
          <a:solidFill>
            <a:schemeClr val="tx1"/>
          </a:solidFill>
          <a:latin typeface="+mn-lt"/>
        </a:defRPr>
      </a:lvl4pPr>
      <a:lvl5pPr marL="2057400" indent="-228600" algn="l" rtl="0" eaLnBrk="0" fontAlgn="base" hangingPunct="0">
        <a:spcBef>
          <a:spcPct val="20000"/>
        </a:spcBef>
        <a:spcAft>
          <a:spcPct val="0"/>
        </a:spcAft>
        <a:buClr>
          <a:schemeClr val="tx1"/>
        </a:buClr>
        <a:buChar char="•"/>
        <a:defRPr sz="2400">
          <a:solidFill>
            <a:schemeClr val="tx1"/>
          </a:solidFill>
          <a:latin typeface="+mn-lt"/>
        </a:defRPr>
      </a:lvl5pPr>
      <a:lvl6pPr marL="2514600" indent="-228600" algn="l" rtl="0" fontAlgn="base">
        <a:spcBef>
          <a:spcPct val="20000"/>
        </a:spcBef>
        <a:spcAft>
          <a:spcPct val="0"/>
        </a:spcAft>
        <a:buClr>
          <a:schemeClr val="tx1"/>
        </a:buClr>
        <a:buChar char="•"/>
        <a:defRPr sz="2400">
          <a:solidFill>
            <a:schemeClr val="tx1"/>
          </a:solidFill>
          <a:latin typeface="+mn-lt"/>
        </a:defRPr>
      </a:lvl6pPr>
      <a:lvl7pPr marL="2971800" indent="-228600" algn="l" rtl="0" fontAlgn="base">
        <a:spcBef>
          <a:spcPct val="20000"/>
        </a:spcBef>
        <a:spcAft>
          <a:spcPct val="0"/>
        </a:spcAft>
        <a:buClr>
          <a:schemeClr val="tx1"/>
        </a:buClr>
        <a:buChar char="•"/>
        <a:defRPr sz="2400">
          <a:solidFill>
            <a:schemeClr val="tx1"/>
          </a:solidFill>
          <a:latin typeface="+mn-lt"/>
        </a:defRPr>
      </a:lvl7pPr>
      <a:lvl8pPr marL="3429000" indent="-228600" algn="l" rtl="0" fontAlgn="base">
        <a:spcBef>
          <a:spcPct val="20000"/>
        </a:spcBef>
        <a:spcAft>
          <a:spcPct val="0"/>
        </a:spcAft>
        <a:buClr>
          <a:schemeClr val="tx1"/>
        </a:buClr>
        <a:buChar char="•"/>
        <a:defRPr sz="2400">
          <a:solidFill>
            <a:schemeClr val="tx1"/>
          </a:solidFill>
          <a:latin typeface="+mn-lt"/>
        </a:defRPr>
      </a:lvl8pPr>
      <a:lvl9pPr marL="3886200" indent="-228600" algn="l" rtl="0" fontAlgn="base">
        <a:spcBef>
          <a:spcPct val="20000"/>
        </a:spcBef>
        <a:spcAft>
          <a:spcPct val="0"/>
        </a:spcAft>
        <a:buClr>
          <a:schemeClr val="tx1"/>
        </a:buClr>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hyperlink" Target="http://www.sihfwrajasthan.com/ppts/full/IPHS.pdf" TargetMode="External"/><Relationship Id="rId2" Type="http://schemas.openxmlformats.org/officeDocument/2006/relationships/hyperlink" Target="http://www.bilaspur.nic.in/bilhafru" TargetMode="Externa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54038" y="3892600"/>
            <a:ext cx="8466137" cy="2993159"/>
          </a:xfrm>
        </p:spPr>
        <p:txBody>
          <a:bodyPr/>
          <a:lstStyle/>
          <a:p>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t>
            </a:r>
            <a:br>
              <a:rPr lang="en-US" sz="3600" dirty="0" smtClean="0">
                <a:latin typeface="Lucida Sans Unicode" pitchFamily="34" charset="0"/>
                <a:cs typeface="Lucida Sans Unicode" pitchFamily="34" charset="0"/>
              </a:rPr>
            </a:br>
            <a:r>
              <a:rPr lang="en-US" b="1" dirty="0" smtClean="0">
                <a:latin typeface="+mn-lt"/>
              </a:rPr>
              <a:t>Project Title -</a:t>
            </a:r>
            <a:r>
              <a:rPr lang="en-US" dirty="0" smtClean="0">
                <a:latin typeface="+mn-lt"/>
              </a:rPr>
              <a:t> </a:t>
            </a:r>
            <a:r>
              <a:rPr lang="en-US" dirty="0" smtClean="0">
                <a:latin typeface="+mn-lt"/>
                <a:cs typeface="Lucida Sans Unicode" pitchFamily="34" charset="0"/>
              </a:rPr>
              <a:t>Gap analysis of CHC, as functional  FRUs in Jaipur district of Rajasthan</a:t>
            </a:r>
            <a:br>
              <a:rPr lang="en-US" dirty="0" smtClean="0">
                <a:latin typeface="+mn-lt"/>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r>
              <a:rPr lang="en-US" sz="1800" dirty="0" smtClean="0">
                <a:latin typeface="+mn-lt"/>
                <a:cs typeface="Lucida Sans Unicode" pitchFamily="34" charset="0"/>
              </a:rPr>
              <a:t>                                                                                                          Presented by:  </a:t>
            </a:r>
            <a:br>
              <a:rPr lang="en-US" sz="1800" dirty="0" smtClean="0">
                <a:latin typeface="+mn-lt"/>
                <a:cs typeface="Lucida Sans Unicode" pitchFamily="34" charset="0"/>
              </a:rPr>
            </a:br>
            <a:r>
              <a:rPr lang="en-US" sz="1800" dirty="0" smtClean="0">
                <a:latin typeface="+mn-lt"/>
                <a:cs typeface="Lucida Sans Unicode" pitchFamily="34" charset="0"/>
              </a:rPr>
              <a:t>                                                                                                          Vivek Singhal</a:t>
            </a:r>
            <a:br>
              <a:rPr lang="en-US" sz="1800" dirty="0" smtClean="0">
                <a:latin typeface="+mn-lt"/>
                <a:cs typeface="Lucida Sans Unicode" pitchFamily="34" charset="0"/>
              </a:rPr>
            </a:br>
            <a:r>
              <a:rPr lang="en-US" sz="1600" dirty="0" smtClean="0">
                <a:cs typeface="Lucida Sans Unicode" pitchFamily="34" charset="0"/>
              </a:rPr>
              <a:t>                                                                                                      </a:t>
            </a:r>
            <a:r>
              <a:rPr lang="en-US" sz="1600" dirty="0" smtClean="0"/>
              <a:t>Enrolment No. PG/10/119</a:t>
            </a:r>
            <a:r>
              <a:rPr lang="en-US" sz="3600" dirty="0" smtClean="0"/>
              <a:t/>
            </a:r>
            <a:br>
              <a:rPr lang="en-US" sz="3600" dirty="0" smtClean="0"/>
            </a:br>
            <a:r>
              <a:rPr lang="en-US" sz="3600" dirty="0" smtClean="0">
                <a:latin typeface="Lucida Sans Unicode" pitchFamily="34" charset="0"/>
                <a:cs typeface="Lucida Sans Unicode" pitchFamily="34" charset="0"/>
              </a:rPr>
              <a:t/>
            </a:r>
            <a:br>
              <a:rPr lang="en-US" sz="3600" dirty="0" smtClean="0">
                <a:latin typeface="Lucida Sans Unicode" pitchFamily="34" charset="0"/>
                <a:cs typeface="Lucida Sans Unicode" pitchFamily="34" charset="0"/>
              </a:rPr>
            </a:br>
            <a:endParaRPr lang="en-US" sz="3600" dirty="0" smtClean="0">
              <a:latin typeface="Lucida Sans Unicode" pitchFamily="34" charset="0"/>
              <a:cs typeface="Lucida Sans Unicode"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z="3600" dirty="0" smtClean="0">
                <a:latin typeface="Lucida Sans Unicode" pitchFamily="34" charset="0"/>
                <a:cs typeface="Lucida Sans Unicode" pitchFamily="34" charset="0"/>
              </a:rPr>
              <a:t>objectives</a:t>
            </a:r>
          </a:p>
        </p:txBody>
      </p:sp>
      <p:sp>
        <p:nvSpPr>
          <p:cNvPr id="11267" name="Content Placeholder 2"/>
          <p:cNvSpPr>
            <a:spLocks noGrp="1"/>
          </p:cNvSpPr>
          <p:nvPr>
            <p:ph idx="1"/>
          </p:nvPr>
        </p:nvSpPr>
        <p:spPr>
          <a:xfrm>
            <a:off x="455613" y="1682618"/>
            <a:ext cx="8226425" cy="4525962"/>
          </a:xfrm>
        </p:spPr>
        <p:txBody>
          <a:bodyPr/>
          <a:lstStyle/>
          <a:p>
            <a:pPr algn="just" eaLnBrk="1" hangingPunct="1">
              <a:buFontTx/>
              <a:buNone/>
            </a:pPr>
            <a:r>
              <a:rPr lang="en-US" sz="2800" dirty="0" smtClean="0"/>
              <a:t>1. To conduct gap analysis of CHC, as functional FRUs in Jaipur district of Rajasthan, in terms of IPHS standard and FRUs guidelines -</a:t>
            </a:r>
          </a:p>
          <a:p>
            <a:pPr algn="just" eaLnBrk="1" hangingPunct="1"/>
            <a:r>
              <a:rPr lang="en-US" sz="2800" dirty="0" smtClean="0"/>
              <a:t>Delivery of services </a:t>
            </a:r>
          </a:p>
          <a:p>
            <a:pPr algn="just" eaLnBrk="1" hangingPunct="1"/>
            <a:r>
              <a:rPr lang="en-US" sz="2800" dirty="0" smtClean="0"/>
              <a:t>Availability of physical infrastructure and equipment</a:t>
            </a:r>
          </a:p>
          <a:p>
            <a:pPr algn="just" eaLnBrk="1" hangingPunct="1"/>
            <a:r>
              <a:rPr lang="en-US" sz="2800" dirty="0" smtClean="0"/>
              <a:t>Appropriate Human Resources availability</a:t>
            </a:r>
          </a:p>
          <a:p>
            <a:pPr algn="just" eaLnBrk="1" hangingPunct="1"/>
            <a:r>
              <a:rPr lang="en-US" sz="2800" dirty="0" smtClean="0"/>
              <a:t>Training aspects</a:t>
            </a:r>
          </a:p>
          <a:p>
            <a:pPr algn="just" eaLnBrk="1" hangingPunct="1"/>
            <a:r>
              <a:rPr lang="en-US" sz="2800" dirty="0" smtClean="0"/>
              <a:t>Quality assurance</a:t>
            </a:r>
          </a:p>
          <a:p>
            <a:pPr algn="just" eaLnBrk="1" hangingPunct="1">
              <a:buNone/>
            </a:pPr>
            <a:r>
              <a:rPr lang="en-US" dirty="0" smtClean="0"/>
              <a:t> </a:t>
            </a:r>
          </a:p>
        </p:txBody>
      </p:sp>
      <p:sp>
        <p:nvSpPr>
          <p:cNvPr id="11268" name="Rectangle 3"/>
          <p:cNvSpPr>
            <a:spLocks noChangeArrowheads="1"/>
          </p:cNvSpPr>
          <p:nvPr/>
        </p:nvSpPr>
        <p:spPr bwMode="auto">
          <a:xfrm>
            <a:off x="3325125" y="6541523"/>
            <a:ext cx="4572000" cy="246221"/>
          </a:xfrm>
          <a:prstGeom prst="rect">
            <a:avLst/>
          </a:prstGeom>
          <a:noFill/>
          <a:ln w="9525">
            <a:noFill/>
            <a:miter lim="800000"/>
            <a:headEnd/>
            <a:tailEnd/>
          </a:ln>
        </p:spPr>
        <p:txBody>
          <a:bodyPr>
            <a:spAutoFit/>
          </a:bodyPr>
          <a:lstStyle/>
          <a:p>
            <a:r>
              <a:rPr lang="en-US" sz="1000" dirty="0" smtClean="0"/>
              <a:t> </a:t>
            </a:r>
            <a:endParaRPr lang="en-US" sz="1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lgn="just">
              <a:buNone/>
            </a:pPr>
            <a:r>
              <a:rPr lang="en-US" dirty="0" smtClean="0"/>
              <a:t>2. To find out the patient’s satisfaction from services provided at FRUs(availability of doctors, diagnostic services, cleanliness, Emergency care services, new born care services) </a:t>
            </a:r>
            <a:endParaRPr lang="en-US" dirty="0"/>
          </a:p>
        </p:txBody>
      </p:sp>
      <p:sp>
        <p:nvSpPr>
          <p:cNvPr id="4" name="Rectangle 3"/>
          <p:cNvSpPr/>
          <p:nvPr/>
        </p:nvSpPr>
        <p:spPr>
          <a:xfrm>
            <a:off x="3546803" y="6500310"/>
            <a:ext cx="4572000" cy="246221"/>
          </a:xfrm>
          <a:prstGeom prst="rect">
            <a:avLst/>
          </a:prstGeom>
        </p:spPr>
        <p:txBody>
          <a:bodyPr>
            <a:spAutoFit/>
          </a:bodyPr>
          <a:lstStyle/>
          <a:p>
            <a:r>
              <a:rPr lang="en-US" sz="1000" dirty="0" smtClean="0"/>
              <a:t> </a:t>
            </a:r>
            <a:endParaRPr lang="en-U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Methodology</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b="1" dirty="0" smtClean="0"/>
              <a:t>Study design </a:t>
            </a:r>
            <a:r>
              <a:rPr lang="en-US" dirty="0" smtClean="0"/>
              <a:t>: Cross-sectional descriptive study</a:t>
            </a:r>
          </a:p>
          <a:p>
            <a:pPr>
              <a:buNone/>
            </a:pPr>
            <a:endParaRPr lang="en-US" dirty="0" smtClean="0"/>
          </a:p>
          <a:p>
            <a:pPr eaLnBrk="1" hangingPunct="1">
              <a:buFont typeface="Wingdings" pitchFamily="2" charset="2"/>
              <a:buChar char="v"/>
            </a:pPr>
            <a:r>
              <a:rPr lang="en-US" b="1" dirty="0" smtClean="0"/>
              <a:t>Area of study</a:t>
            </a:r>
          </a:p>
          <a:p>
            <a:pPr eaLnBrk="1" hangingPunct="1">
              <a:buFont typeface="Wingdings" pitchFamily="2" charset="2"/>
              <a:buChar char="Ø"/>
            </a:pPr>
            <a:r>
              <a:rPr lang="en-US" dirty="0" smtClean="0"/>
              <a:t>Jaipur district of Rajasthan </a:t>
            </a:r>
          </a:p>
          <a:p>
            <a:pPr eaLnBrk="1" hangingPunct="1">
              <a:buFont typeface="Wingdings" pitchFamily="2" charset="2"/>
              <a:buChar char="Ø"/>
            </a:pPr>
            <a:r>
              <a:rPr lang="en-US" dirty="0" smtClean="0"/>
              <a:t>5 CHC as a Functional FRUs were taken</a:t>
            </a:r>
          </a:p>
          <a:p>
            <a:pPr eaLnBrk="1" hangingPunct="1"/>
            <a:r>
              <a:rPr lang="en-US" dirty="0" smtClean="0"/>
              <a:t>Govindgarh</a:t>
            </a:r>
          </a:p>
          <a:p>
            <a:pPr eaLnBrk="1" hangingPunct="1"/>
            <a:r>
              <a:rPr lang="en-US" dirty="0" smtClean="0"/>
              <a:t>Jamwa-Ramgarh</a:t>
            </a:r>
          </a:p>
          <a:p>
            <a:pPr eaLnBrk="1" hangingPunct="1"/>
            <a:r>
              <a:rPr lang="en-US" dirty="0" smtClean="0"/>
              <a:t> Amber</a:t>
            </a:r>
          </a:p>
          <a:p>
            <a:pPr eaLnBrk="1" hangingPunct="1"/>
            <a:r>
              <a:rPr lang="en-US" dirty="0" smtClean="0"/>
              <a:t>Choumu</a:t>
            </a:r>
          </a:p>
          <a:p>
            <a:pPr eaLnBrk="1" hangingPunct="1"/>
            <a:r>
              <a:rPr lang="en-US" dirty="0" smtClean="0"/>
              <a:t>Sanganer  </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sz="2800" b="1" dirty="0" smtClean="0"/>
              <a:t>Selection criterion</a:t>
            </a:r>
          </a:p>
          <a:p>
            <a:r>
              <a:rPr lang="en-US" sz="2800" dirty="0" smtClean="0"/>
              <a:t>As per list of health and family welfare department all the 5 CHC functional as CHC were taken </a:t>
            </a:r>
            <a:endParaRPr lang="en-US"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Conti</a:t>
            </a:r>
            <a:r>
              <a:rPr lang="en-US" sz="3600" b="1" dirty="0" smtClean="0"/>
              <a:t>……</a:t>
            </a:r>
            <a:endParaRPr lang="en-US" sz="3600" b="1" dirty="0"/>
          </a:p>
        </p:txBody>
      </p:sp>
      <p:sp>
        <p:nvSpPr>
          <p:cNvPr id="3" name="Content Placeholder 2"/>
          <p:cNvSpPr>
            <a:spLocks noGrp="1"/>
          </p:cNvSpPr>
          <p:nvPr>
            <p:ph idx="1"/>
          </p:nvPr>
        </p:nvSpPr>
        <p:spPr/>
        <p:txBody>
          <a:bodyPr/>
          <a:lstStyle/>
          <a:p>
            <a:pPr eaLnBrk="1" hangingPunct="1">
              <a:buFont typeface="Wingdings" pitchFamily="2" charset="2"/>
              <a:buChar char="v"/>
            </a:pPr>
            <a:r>
              <a:rPr lang="en-US" sz="2800" b="1" dirty="0" smtClean="0"/>
              <a:t>Study population</a:t>
            </a:r>
          </a:p>
          <a:p>
            <a:pPr algn="just" eaLnBrk="1" hangingPunct="1">
              <a:buFont typeface="Wingdings" pitchFamily="2" charset="2"/>
              <a:buChar char="Ø"/>
            </a:pPr>
            <a:r>
              <a:rPr lang="en-US" sz="2800" dirty="0" smtClean="0"/>
              <a:t>Study population were divided into two categories, Providers (MO/IC) and Beneficiaries.</a:t>
            </a:r>
          </a:p>
          <a:p>
            <a:pPr algn="just" eaLnBrk="1" hangingPunct="1">
              <a:buFont typeface="Wingdings" pitchFamily="2" charset="2"/>
              <a:buChar char="Ø"/>
            </a:pPr>
            <a:r>
              <a:rPr lang="en-US" sz="2800" dirty="0" smtClean="0"/>
              <a:t>Beneficiaries divided into-</a:t>
            </a:r>
          </a:p>
          <a:p>
            <a:pPr algn="just" eaLnBrk="1" hangingPunct="1">
              <a:buFont typeface="Arial" pitchFamily="34" charset="0"/>
              <a:buChar char="•"/>
            </a:pPr>
            <a:r>
              <a:rPr lang="en-US" sz="2800" dirty="0" smtClean="0"/>
              <a:t>Mothers available/discharged from health facilities after delivery.</a:t>
            </a:r>
          </a:p>
          <a:p>
            <a:pPr algn="just" eaLnBrk="1" hangingPunct="1">
              <a:buFont typeface="Arial" pitchFamily="34" charset="0"/>
              <a:buChar char="•"/>
            </a:pPr>
            <a:r>
              <a:rPr lang="en-US" sz="2800" dirty="0" smtClean="0"/>
              <a:t>Discharge mother-Mothers visited health facility for their sick newborn (till 30 days after birth) and mothers with healthy newborn.</a:t>
            </a:r>
          </a:p>
          <a:p>
            <a:pPr eaLnBrk="1" hangingPunct="1">
              <a:buFont typeface="Arial" pitchFamily="34" charset="0"/>
              <a:buChar char="•"/>
            </a:pPr>
            <a:endParaRPr lang="en-US" sz="2800"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11730"/>
            <a:ext cx="8229600" cy="6096000"/>
          </a:xfrm>
        </p:spPr>
        <p:txBody>
          <a:bodyPr/>
          <a:lstStyle/>
          <a:p>
            <a:r>
              <a:rPr lang="en-US" dirty="0" smtClean="0"/>
              <a:t>Conti…..</a:t>
            </a:r>
            <a:endParaRPr lang="en-US" dirty="0"/>
          </a:p>
        </p:txBody>
      </p:sp>
      <p:sp>
        <p:nvSpPr>
          <p:cNvPr id="4" name="Footer Placeholder 3"/>
          <p:cNvSpPr>
            <a:spLocks noGrp="1"/>
          </p:cNvSpPr>
          <p:nvPr>
            <p:ph type="ftr" sz="quarter" idx="11"/>
          </p:nvPr>
        </p:nvSpPr>
        <p:spPr>
          <a:xfrm>
            <a:off x="3124200" y="6314500"/>
            <a:ext cx="2895600" cy="476250"/>
          </a:xfrm>
        </p:spPr>
        <p:txBody>
          <a:bodyPr/>
          <a:lstStyle/>
          <a:p>
            <a:endParaRPr lang="en-US" dirty="0"/>
          </a:p>
        </p:txBody>
      </p:sp>
      <p:sp>
        <p:nvSpPr>
          <p:cNvPr id="5" name="Slide Number Placeholder 4"/>
          <p:cNvSpPr>
            <a:spLocks noGrp="1"/>
          </p:cNvSpPr>
          <p:nvPr>
            <p:ph type="sldNum" sz="quarter" idx="12"/>
          </p:nvPr>
        </p:nvSpPr>
        <p:spPr/>
        <p:txBody>
          <a:bodyPr/>
          <a:lstStyle/>
          <a:p>
            <a:endParaRPr lang="en-US" dirty="0"/>
          </a:p>
        </p:txBody>
      </p:sp>
      <p:sp>
        <p:nvSpPr>
          <p:cNvPr id="6" name="Oval 5"/>
          <p:cNvSpPr/>
          <p:nvPr/>
        </p:nvSpPr>
        <p:spPr>
          <a:xfrm>
            <a:off x="2984076" y="228600"/>
            <a:ext cx="3121742" cy="838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Study Population</a:t>
            </a:r>
            <a:endParaRPr lang="en-US" dirty="0"/>
          </a:p>
        </p:txBody>
      </p:sp>
      <p:sp>
        <p:nvSpPr>
          <p:cNvPr id="7" name="Rectangle 6"/>
          <p:cNvSpPr/>
          <p:nvPr/>
        </p:nvSpPr>
        <p:spPr>
          <a:xfrm>
            <a:off x="2241755" y="1447800"/>
            <a:ext cx="1794337" cy="7792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Providers</a:t>
            </a:r>
            <a:endParaRPr lang="en-US" dirty="0"/>
          </a:p>
        </p:txBody>
      </p:sp>
      <p:sp>
        <p:nvSpPr>
          <p:cNvPr id="8" name="Rectangle 7"/>
          <p:cNvSpPr/>
          <p:nvPr/>
        </p:nvSpPr>
        <p:spPr>
          <a:xfrm>
            <a:off x="5668284" y="1519084"/>
            <a:ext cx="1717964" cy="808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Beneficiaries</a:t>
            </a:r>
            <a:endParaRPr lang="en-US" dirty="0"/>
          </a:p>
        </p:txBody>
      </p:sp>
      <p:sp>
        <p:nvSpPr>
          <p:cNvPr id="9" name="Rounded Rectangle 8"/>
          <p:cNvSpPr/>
          <p:nvPr/>
        </p:nvSpPr>
        <p:spPr>
          <a:xfrm>
            <a:off x="5593603" y="2895615"/>
            <a:ext cx="1967345" cy="16902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Mothers  at Health facility after delivery  or discharged mothers</a:t>
            </a:r>
          </a:p>
          <a:p>
            <a:pPr algn="ctr"/>
            <a:endParaRPr lang="en-US" dirty="0"/>
          </a:p>
        </p:txBody>
      </p:sp>
      <p:cxnSp>
        <p:nvCxnSpPr>
          <p:cNvPr id="19" name="Straight Arrow Connector 18"/>
          <p:cNvCxnSpPr/>
          <p:nvPr/>
        </p:nvCxnSpPr>
        <p:spPr>
          <a:xfrm>
            <a:off x="5648632" y="1022555"/>
            <a:ext cx="442452" cy="4522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2961968" y="978310"/>
            <a:ext cx="4572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a:off x="9615054" y="5368636"/>
            <a:ext cx="2286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Rounded Rectangle 30"/>
          <p:cNvSpPr/>
          <p:nvPr/>
        </p:nvSpPr>
        <p:spPr>
          <a:xfrm>
            <a:off x="2138491" y="2846452"/>
            <a:ext cx="1873045" cy="17108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Incharge of facility</a:t>
            </a:r>
            <a:endParaRPr lang="en-US" dirty="0"/>
          </a:p>
        </p:txBody>
      </p:sp>
      <p:cxnSp>
        <p:nvCxnSpPr>
          <p:cNvPr id="33" name="Straight Arrow Connector 32"/>
          <p:cNvCxnSpPr/>
          <p:nvPr/>
        </p:nvCxnSpPr>
        <p:spPr>
          <a:xfrm>
            <a:off x="2964426" y="2286001"/>
            <a:ext cx="0" cy="4866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endCxn id="9" idx="0"/>
          </p:cNvCxnSpPr>
          <p:nvPr/>
        </p:nvCxnSpPr>
        <p:spPr>
          <a:xfrm flipH="1">
            <a:off x="6577276" y="2433484"/>
            <a:ext cx="484" cy="46213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lvl="0" algn="just">
              <a:buFont typeface="Wingdings" pitchFamily="2" charset="2"/>
              <a:buChar char="v"/>
            </a:pPr>
            <a:r>
              <a:rPr lang="en-US" b="1" dirty="0" smtClean="0"/>
              <a:t>Service provider-</a:t>
            </a:r>
          </a:p>
          <a:p>
            <a:pPr lvl="0" algn="just">
              <a:buFont typeface="Arial" pitchFamily="34" charset="0"/>
              <a:buChar char="•"/>
            </a:pPr>
            <a:r>
              <a:rPr lang="en-US" dirty="0" smtClean="0"/>
              <a:t>Incharge of facility -- 5 (5X1)</a:t>
            </a:r>
          </a:p>
          <a:p>
            <a:pPr lvl="0" algn="just">
              <a:buNone/>
            </a:pPr>
            <a:endParaRPr lang="en-US" dirty="0" smtClean="0"/>
          </a:p>
          <a:p>
            <a:pPr lvl="0" algn="just">
              <a:buFont typeface="Wingdings" pitchFamily="2" charset="2"/>
              <a:buChar char="v"/>
            </a:pPr>
            <a:r>
              <a:rPr lang="en-US" b="1" dirty="0" smtClean="0"/>
              <a:t>Population of beneficiaries </a:t>
            </a:r>
            <a:r>
              <a:rPr lang="en-US" dirty="0" smtClean="0"/>
              <a:t>–</a:t>
            </a:r>
          </a:p>
          <a:p>
            <a:pPr lvl="0" algn="just">
              <a:buFont typeface="Arial" pitchFamily="34" charset="0"/>
              <a:buChar char="•"/>
            </a:pPr>
            <a:r>
              <a:rPr lang="en-US" dirty="0" smtClean="0"/>
              <a:t>Convenient sampling </a:t>
            </a:r>
          </a:p>
          <a:p>
            <a:pPr algn="just"/>
            <a:r>
              <a:rPr lang="en-US" dirty="0" smtClean="0"/>
              <a:t>Delivered or discharged mother -- 60 (5X12)</a:t>
            </a:r>
          </a:p>
          <a:p>
            <a:pPr algn="just"/>
            <a:endParaRPr lang="en-US" dirty="0" smtClean="0"/>
          </a:p>
          <a:p>
            <a:pPr algn="just">
              <a:buFont typeface="Wingdings" pitchFamily="2" charset="2"/>
              <a:buChar char="v"/>
            </a:pPr>
            <a:r>
              <a:rPr lang="en-US" b="1" dirty="0" smtClean="0"/>
              <a:t>Study period</a:t>
            </a:r>
            <a:r>
              <a:rPr lang="en-US" dirty="0" smtClean="0"/>
              <a:t>: 8</a:t>
            </a:r>
            <a:r>
              <a:rPr lang="en-US" baseline="30000" dirty="0" smtClean="0"/>
              <a:t>th</a:t>
            </a:r>
            <a:r>
              <a:rPr lang="en-US" dirty="0" smtClean="0"/>
              <a:t> February 2012 to 23th April 2012</a:t>
            </a:r>
          </a:p>
          <a:p>
            <a:pPr algn="just">
              <a:buNone/>
            </a:pPr>
            <a:r>
              <a:rPr lang="en-US" dirty="0" smtClean="0"/>
              <a:t>   (data collection 1</a:t>
            </a:r>
            <a:r>
              <a:rPr lang="en-US" baseline="30000" dirty="0" smtClean="0"/>
              <a:t>st</a:t>
            </a:r>
            <a:r>
              <a:rPr lang="en-US" dirty="0" smtClean="0"/>
              <a:t> March to 20</a:t>
            </a:r>
            <a:r>
              <a:rPr lang="en-US" baseline="30000" dirty="0" smtClean="0"/>
              <a:t>th</a:t>
            </a:r>
            <a:r>
              <a:rPr lang="en-US" dirty="0" smtClean="0"/>
              <a:t> March 2012)</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5613" y="648917"/>
            <a:ext cx="8226425" cy="1194619"/>
          </a:xfrm>
        </p:spPr>
        <p:txBody>
          <a:bodyPr/>
          <a:lstStyle/>
          <a:p>
            <a:pPr eaLnBrk="1" hangingPunct="1"/>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Tools and techniques of data  collection</a:t>
            </a:r>
            <a:r>
              <a:rPr lang="en-US" sz="3600" dirty="0" smtClean="0"/>
              <a:t/>
            </a:r>
            <a:br>
              <a:rPr lang="en-US" sz="3600" dirty="0" smtClean="0"/>
            </a:br>
            <a:endParaRPr lang="en-US" sz="3600" dirty="0" smtClean="0">
              <a:latin typeface="Lucida Sans Unicode" pitchFamily="34" charset="0"/>
              <a:cs typeface="Lucida Sans Unicode" pitchFamily="34" charset="0"/>
            </a:endParaRPr>
          </a:p>
        </p:txBody>
      </p:sp>
      <p:sp>
        <p:nvSpPr>
          <p:cNvPr id="13315" name="Content Placeholder 2"/>
          <p:cNvSpPr>
            <a:spLocks noGrp="1"/>
          </p:cNvSpPr>
          <p:nvPr>
            <p:ph idx="1"/>
          </p:nvPr>
        </p:nvSpPr>
        <p:spPr/>
        <p:txBody>
          <a:bodyPr/>
          <a:lstStyle/>
          <a:p>
            <a:pPr algn="just" eaLnBrk="1" hangingPunct="1"/>
            <a:r>
              <a:rPr lang="en-US" sz="2800" dirty="0" smtClean="0"/>
              <a:t>By standard checklist -- prepared by IPHS standards and FRU guidelines</a:t>
            </a:r>
          </a:p>
          <a:p>
            <a:pPr algn="just" eaLnBrk="1" hangingPunct="1">
              <a:buFont typeface="Arial" pitchFamily="34" charset="0"/>
              <a:buChar char="•"/>
            </a:pPr>
            <a:r>
              <a:rPr lang="en-US" sz="2800" dirty="0" smtClean="0"/>
              <a:t>Questionnaire for patient satisfaction</a:t>
            </a:r>
          </a:p>
          <a:p>
            <a:pPr algn="just" eaLnBrk="1" hangingPunct="1">
              <a:buFont typeface="Arial" pitchFamily="34" charset="0"/>
              <a:buChar char="•"/>
            </a:pPr>
            <a:r>
              <a:rPr lang="en-US" sz="2800" dirty="0" smtClean="0"/>
              <a:t>Available records</a:t>
            </a:r>
          </a:p>
          <a:p>
            <a:pPr algn="just" eaLnBrk="1" hangingPunct="1">
              <a:buFont typeface="Arial" pitchFamily="34" charset="0"/>
              <a:buChar char="•"/>
            </a:pPr>
            <a:r>
              <a:rPr lang="en-US" sz="2800" dirty="0" smtClean="0"/>
              <a:t>Observations</a:t>
            </a:r>
          </a:p>
          <a:p>
            <a:pPr algn="just" eaLnBrk="1" hangingPunct="1"/>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sz="3600" b="1" dirty="0" smtClean="0">
                <a:latin typeface="Lucida Sans Unicode" pitchFamily="34" charset="0"/>
                <a:cs typeface="Lucida Sans Unicode" pitchFamily="34" charset="0"/>
              </a:rPr>
              <a:t>Data Analysis</a:t>
            </a:r>
            <a:endParaRPr lang="en-US" sz="3600" dirty="0" smtClean="0">
              <a:latin typeface="Lucida Sans Unicode" pitchFamily="34" charset="0"/>
              <a:cs typeface="Lucida Sans Unicode" pitchFamily="34" charset="0"/>
            </a:endParaRPr>
          </a:p>
        </p:txBody>
      </p:sp>
      <p:sp>
        <p:nvSpPr>
          <p:cNvPr id="17411" name="Content Placeholder 2"/>
          <p:cNvSpPr>
            <a:spLocks noGrp="1"/>
          </p:cNvSpPr>
          <p:nvPr>
            <p:ph idx="1"/>
          </p:nvPr>
        </p:nvSpPr>
        <p:spPr/>
        <p:txBody>
          <a:bodyPr/>
          <a:lstStyle/>
          <a:p>
            <a:pPr eaLnBrk="1" hangingPunct="1"/>
            <a:r>
              <a:rPr lang="en-US" sz="2800" dirty="0" smtClean="0"/>
              <a:t>Checklist Analysis manually</a:t>
            </a:r>
          </a:p>
          <a:p>
            <a:pPr eaLnBrk="1" hangingPunct="1"/>
            <a:r>
              <a:rPr lang="en-US" sz="2800" dirty="0" smtClean="0"/>
              <a:t>Questionnaire analysis by using SPSS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528218"/>
            <a:ext cx="8226425" cy="1143000"/>
          </a:xfrm>
        </p:spPr>
        <p:txBody>
          <a:bodyPr/>
          <a:lstStyle/>
          <a:p>
            <a:r>
              <a:rPr lang="en-US" dirty="0" smtClean="0"/>
              <a:t>Results – </a:t>
            </a:r>
            <a:br>
              <a:rPr lang="en-US" dirty="0" smtClean="0"/>
            </a:br>
            <a:r>
              <a:rPr lang="en-US" dirty="0" smtClean="0"/>
              <a:t>Objectives 1</a:t>
            </a:r>
            <a:br>
              <a:rPr lang="en-US" dirty="0" smtClean="0"/>
            </a:br>
            <a:r>
              <a:rPr lang="en-US" dirty="0" smtClean="0"/>
              <a:t>Gap analysis of CHC, as functional FRUs in Jaipur district of Rajasthan, in terms of IPHS standard and FRUs guidelines</a:t>
            </a:r>
            <a:endParaRPr lang="en-US" dirty="0"/>
          </a:p>
        </p:txBody>
      </p:sp>
      <p:graphicFrame>
        <p:nvGraphicFramePr>
          <p:cNvPr id="4" name="Content Placeholder 3"/>
          <p:cNvGraphicFramePr>
            <a:graphicFrameLocks noGrp="1"/>
          </p:cNvGraphicFramePr>
          <p:nvPr>
            <p:ph idx="1"/>
          </p:nvPr>
        </p:nvGraphicFramePr>
        <p:xfrm>
          <a:off x="455613" y="2787426"/>
          <a:ext cx="8363923" cy="3688080"/>
        </p:xfrm>
        <a:graphic>
          <a:graphicData uri="http://schemas.openxmlformats.org/drawingml/2006/table">
            <a:tbl>
              <a:tblPr firstRow="1" bandRow="1">
                <a:tableStyleId>{5C22544A-7EE6-4342-B048-85BDC9FD1C3A}</a:tableStyleId>
              </a:tblPr>
              <a:tblGrid>
                <a:gridCol w="1387856"/>
                <a:gridCol w="1387856"/>
                <a:gridCol w="1208439"/>
                <a:gridCol w="1094943"/>
                <a:gridCol w="760893"/>
                <a:gridCol w="1113032"/>
                <a:gridCol w="1410904"/>
              </a:tblGrid>
              <a:tr h="529906">
                <a:tc>
                  <a:txBody>
                    <a:bodyPr/>
                    <a:lstStyle/>
                    <a:p>
                      <a:r>
                        <a:rPr lang="en-US" sz="1600" dirty="0" smtClean="0"/>
                        <a:t>Parameter</a:t>
                      </a:r>
                      <a:endParaRPr lang="en-US" sz="1600" dirty="0"/>
                    </a:p>
                  </a:txBody>
                  <a:tcPr/>
                </a:tc>
                <a:tc>
                  <a:txBody>
                    <a:bodyPr/>
                    <a:lstStyle/>
                    <a:p>
                      <a:r>
                        <a:rPr lang="en-US" sz="1600" dirty="0" smtClean="0"/>
                        <a:t>FRUs</a:t>
                      </a:r>
                    </a:p>
                    <a:p>
                      <a:r>
                        <a:rPr lang="en-US" sz="1600" dirty="0" smtClean="0"/>
                        <a:t>standards</a:t>
                      </a:r>
                      <a:endParaRPr lang="en-US" sz="1600" dirty="0"/>
                    </a:p>
                  </a:txBody>
                  <a:tcPr/>
                </a:tc>
                <a:tc>
                  <a:txBody>
                    <a:bodyPr/>
                    <a:lstStyle/>
                    <a:p>
                      <a:r>
                        <a:rPr lang="en-US" sz="1600" dirty="0" smtClean="0"/>
                        <a:t>Sanganer</a:t>
                      </a:r>
                      <a:endParaRPr lang="en-US" sz="1600" dirty="0"/>
                    </a:p>
                  </a:txBody>
                  <a:tcPr/>
                </a:tc>
                <a:tc>
                  <a:txBody>
                    <a:bodyPr/>
                    <a:lstStyle/>
                    <a:p>
                      <a:r>
                        <a:rPr lang="en-US" sz="1600" dirty="0" smtClean="0"/>
                        <a:t>Choumu</a:t>
                      </a:r>
                      <a:endParaRPr lang="en-US" sz="1600" dirty="0"/>
                    </a:p>
                  </a:txBody>
                  <a:tcPr/>
                </a:tc>
                <a:tc>
                  <a:txBody>
                    <a:bodyPr/>
                    <a:lstStyle/>
                    <a:p>
                      <a:r>
                        <a:rPr lang="en-US" sz="1600" dirty="0" smtClean="0"/>
                        <a:t>Amer</a:t>
                      </a:r>
                      <a:endParaRPr lang="en-US" sz="1600" dirty="0"/>
                    </a:p>
                  </a:txBody>
                  <a:tcPr/>
                </a:tc>
                <a:tc>
                  <a:txBody>
                    <a:bodyPr/>
                    <a:lstStyle/>
                    <a:p>
                      <a:r>
                        <a:rPr lang="en-US" sz="1600" dirty="0" smtClean="0"/>
                        <a:t>Jamwa Ramgarh</a:t>
                      </a:r>
                      <a:endParaRPr lang="en-US" sz="1600" dirty="0"/>
                    </a:p>
                  </a:txBody>
                  <a:tcPr/>
                </a:tc>
                <a:tc>
                  <a:txBody>
                    <a:bodyPr/>
                    <a:lstStyle/>
                    <a:p>
                      <a:r>
                        <a:rPr lang="en-US" sz="1600" dirty="0" smtClean="0"/>
                        <a:t>Govindgarh</a:t>
                      </a:r>
                      <a:endParaRPr lang="en-US" sz="1600" dirty="0"/>
                    </a:p>
                  </a:txBody>
                  <a:tcPr/>
                </a:tc>
              </a:tr>
              <a:tr h="529906">
                <a:tc gridSpan="7">
                  <a:txBody>
                    <a:bodyPr/>
                    <a:lstStyle/>
                    <a:p>
                      <a:r>
                        <a:rPr lang="en-US" sz="2400" dirty="0" smtClean="0"/>
                        <a:t>                                       SERVICES</a:t>
                      </a:r>
                      <a:endParaRPr lang="en-US" sz="2400" dirty="0"/>
                    </a:p>
                    <a:p>
                      <a:r>
                        <a:rPr lang="en-US" dirty="0" smtClean="0"/>
                        <a:t> </a:t>
                      </a:r>
                      <a:endParaRPr lang="en-US" dirty="0"/>
                    </a:p>
                  </a:txBody>
                  <a:tcPr>
                    <a:solidFill>
                      <a:schemeClr val="accent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529906">
                <a:tc>
                  <a:txBody>
                    <a:bodyPr/>
                    <a:lstStyle/>
                    <a:p>
                      <a:r>
                        <a:rPr lang="en-US" sz="1800" kern="1200" dirty="0" smtClean="0">
                          <a:solidFill>
                            <a:srgbClr val="002060"/>
                          </a:solidFill>
                          <a:latin typeface="+mn-lt"/>
                          <a:ea typeface="+mn-ea"/>
                          <a:cs typeface="+mn-cs"/>
                        </a:rPr>
                        <a:t>Emergency Obstetric Care, C -Sections</a:t>
                      </a:r>
                      <a:endParaRPr lang="en-US" dirty="0">
                        <a:solidFill>
                          <a:srgbClr val="002060"/>
                        </a:solidFill>
                      </a:endParaRPr>
                    </a:p>
                  </a:txBody>
                  <a:tcPr/>
                </a:tc>
                <a:tc>
                  <a:txBody>
                    <a:bodyPr/>
                    <a:lstStyle/>
                    <a:p>
                      <a:r>
                        <a:rPr lang="en-US" b="1" dirty="0" smtClean="0"/>
                        <a:t>Yes </a:t>
                      </a:r>
                      <a:endParaRPr lang="en-US" b="1" dirty="0"/>
                    </a:p>
                  </a:txBody>
                  <a:tcPr/>
                </a:tc>
                <a:tc>
                  <a:txBody>
                    <a:bodyPr/>
                    <a:lstStyle/>
                    <a:p>
                      <a:pPr marL="0" marR="0" algn="just">
                        <a:lnSpc>
                          <a:spcPct val="150000"/>
                        </a:lnSpc>
                        <a:spcBef>
                          <a:spcPts val="0"/>
                        </a:spcBef>
                        <a:spcAft>
                          <a:spcPts val="0"/>
                        </a:spcAft>
                      </a:pPr>
                      <a:r>
                        <a:rPr lang="en-US" sz="1800" dirty="0">
                          <a:latin typeface="Times New Roman"/>
                          <a:ea typeface="Calibri"/>
                          <a:cs typeface="Times New Roman"/>
                        </a:rPr>
                        <a:t>Yes </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Calibri"/>
                          <a:cs typeface="Times New Roman"/>
                        </a:rPr>
                        <a:t>Yes </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Calibri"/>
                          <a:cs typeface="Times New Roman"/>
                        </a:rPr>
                        <a:t>Yes </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Calibri"/>
                          <a:cs typeface="Times New Roman"/>
                        </a:rPr>
                        <a:t> Yes </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Calibri"/>
                          <a:cs typeface="Times New Roman"/>
                        </a:rPr>
                        <a:t>No </a:t>
                      </a:r>
                      <a:endParaRPr lang="en-US" sz="1800" dirty="0">
                        <a:latin typeface="Calibri"/>
                        <a:ea typeface="Calibri"/>
                        <a:cs typeface="Times New Roman"/>
                      </a:endParaRPr>
                    </a:p>
                  </a:txBody>
                  <a:tcPr marL="68580" marR="68580" marT="0" marB="0"/>
                </a:tc>
              </a:tr>
              <a:tr h="529906">
                <a:tc>
                  <a:txBody>
                    <a:bodyPr/>
                    <a:lstStyle/>
                    <a:p>
                      <a:r>
                        <a:rPr lang="en-US" sz="1800" kern="1200" dirty="0" smtClean="0">
                          <a:solidFill>
                            <a:srgbClr val="002060"/>
                          </a:solidFill>
                          <a:latin typeface="+mn-lt"/>
                          <a:ea typeface="+mn-ea"/>
                          <a:cs typeface="+mn-cs"/>
                        </a:rPr>
                        <a:t>Comprehensive abortion care </a:t>
                      </a:r>
                      <a:endParaRPr lang="en-US" dirty="0">
                        <a:solidFill>
                          <a:srgbClr val="002060"/>
                        </a:solidFill>
                      </a:endParaRPr>
                    </a:p>
                  </a:txBody>
                  <a:tcPr/>
                </a:tc>
                <a:tc>
                  <a:txBody>
                    <a:bodyPr/>
                    <a:lstStyle/>
                    <a:p>
                      <a:r>
                        <a:rPr lang="en-US" b="1" dirty="0" smtClean="0"/>
                        <a:t>Yes</a:t>
                      </a:r>
                      <a:r>
                        <a:rPr lang="en-US" b="1" baseline="0" dirty="0" smtClean="0"/>
                        <a:t> </a:t>
                      </a:r>
                      <a:endParaRPr lang="en-US" b="1" dirty="0"/>
                    </a:p>
                  </a:txBody>
                  <a:tcPr/>
                </a:tc>
                <a:tc>
                  <a:txBody>
                    <a:bodyPr/>
                    <a:lstStyle/>
                    <a:p>
                      <a:pPr marL="0" marR="0" algn="just">
                        <a:lnSpc>
                          <a:spcPct val="150000"/>
                        </a:lnSpc>
                        <a:spcBef>
                          <a:spcPts val="0"/>
                        </a:spcBef>
                        <a:spcAft>
                          <a:spcPts val="0"/>
                        </a:spcAft>
                      </a:pPr>
                      <a:r>
                        <a:rPr lang="en-US" sz="1800">
                          <a:latin typeface="Times New Roman"/>
                          <a:ea typeface="Calibri"/>
                          <a:cs typeface="Times New Roman"/>
                        </a:rPr>
                        <a:t>Yes </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Calibri"/>
                          <a:cs typeface="Times New Roman"/>
                        </a:rPr>
                        <a:t>Yes</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Calibri"/>
                          <a:cs typeface="Times New Roman"/>
                        </a:rPr>
                        <a:t>Yes </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Calibri"/>
                          <a:cs typeface="Times New Roman"/>
                        </a:rPr>
                        <a:t>Yes </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Calibri"/>
                          <a:cs typeface="Times New Roman"/>
                        </a:rPr>
                        <a:t>No </a:t>
                      </a:r>
                      <a:endParaRPr lang="en-US" sz="18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426" y="274638"/>
            <a:ext cx="8341749" cy="1143000"/>
          </a:xfrm>
        </p:spPr>
        <p:txBody>
          <a:bodyPr/>
          <a:lstStyle/>
          <a:p>
            <a:r>
              <a:rPr lang="en-US" dirty="0" smtClean="0"/>
              <a:t>Organization Profile</a:t>
            </a:r>
            <a:endParaRPr lang="en-US" dirty="0"/>
          </a:p>
        </p:txBody>
      </p:sp>
      <p:sp>
        <p:nvSpPr>
          <p:cNvPr id="3" name="Content Placeholder 2"/>
          <p:cNvSpPr>
            <a:spLocks noGrp="1"/>
          </p:cNvSpPr>
          <p:nvPr>
            <p:ph idx="1"/>
          </p:nvPr>
        </p:nvSpPr>
        <p:spPr>
          <a:xfrm>
            <a:off x="693174" y="1600200"/>
            <a:ext cx="8327001" cy="4525963"/>
          </a:xfrm>
        </p:spPr>
        <p:txBody>
          <a:bodyPr/>
          <a:lstStyle/>
          <a:p>
            <a:pPr algn="just"/>
            <a:r>
              <a:rPr lang="en-US" dirty="0" smtClean="0"/>
              <a:t>State Institute of Health &amp; Family Welfare (SIHFW) Rajasthan is an apex level autonomous training and research organization in the Health Sector of the State. </a:t>
            </a:r>
          </a:p>
          <a:p>
            <a:pPr algn="just"/>
            <a:endParaRPr lang="en-US" dirty="0" smtClean="0"/>
          </a:p>
          <a:p>
            <a:pPr algn="just"/>
            <a:r>
              <a:rPr lang="en-US" dirty="0" smtClean="0"/>
              <a:t>The institute was established on April 19, 1995 as a registered society (Reg. No.25/Jaipur/1995-96) by the Government of Rajasthan under Societies Registration Act 1958. </a:t>
            </a:r>
          </a:p>
          <a:p>
            <a:pPr algn="just"/>
            <a:endParaRPr lang="en-US" dirty="0" smtClean="0"/>
          </a:p>
          <a:p>
            <a:pPr algn="just"/>
            <a:r>
              <a:rPr lang="en-US" dirty="0" smtClean="0"/>
              <a:t>SIHFW is the only ISO 9001:2008 certified training institution in health sector</a:t>
            </a:r>
            <a:r>
              <a:rPr lang="en-US" sz="28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3922"/>
            <a:ext cx="8226425" cy="1143000"/>
          </a:xfrm>
        </p:spPr>
        <p:txBody>
          <a:bodyPr/>
          <a:lstStyle/>
          <a:p>
            <a:r>
              <a:rPr lang="en-US" dirty="0" smtClean="0"/>
              <a:t>Conti….</a:t>
            </a:r>
            <a:endParaRPr lang="en-US" dirty="0"/>
          </a:p>
        </p:txBody>
      </p:sp>
      <p:graphicFrame>
        <p:nvGraphicFramePr>
          <p:cNvPr id="4" name="Content Placeholder 3"/>
          <p:cNvGraphicFramePr>
            <a:graphicFrameLocks noGrp="1"/>
          </p:cNvGraphicFramePr>
          <p:nvPr>
            <p:ph idx="1"/>
          </p:nvPr>
        </p:nvGraphicFramePr>
        <p:xfrm>
          <a:off x="455613" y="1172508"/>
          <a:ext cx="8226428" cy="5577840"/>
        </p:xfrm>
        <a:graphic>
          <a:graphicData uri="http://schemas.openxmlformats.org/drawingml/2006/table">
            <a:tbl>
              <a:tblPr firstRow="1" bandRow="1">
                <a:tableStyleId>{5C22544A-7EE6-4342-B048-85BDC9FD1C3A}</a:tableStyleId>
              </a:tblPr>
              <a:tblGrid>
                <a:gridCol w="1358439"/>
                <a:gridCol w="991969"/>
                <a:gridCol w="1175204"/>
                <a:gridCol w="1175204"/>
                <a:gridCol w="1175204"/>
                <a:gridCol w="1175204"/>
                <a:gridCol w="1175204"/>
              </a:tblGrid>
              <a:tr h="370840">
                <a:tc>
                  <a:txBody>
                    <a:bodyPr/>
                    <a:lstStyle/>
                    <a:p>
                      <a:r>
                        <a:rPr lang="en-US" sz="1800" kern="1200" dirty="0" smtClean="0">
                          <a:solidFill>
                            <a:schemeClr val="dk1"/>
                          </a:solidFill>
                          <a:latin typeface="+mn-lt"/>
                          <a:ea typeface="+mn-ea"/>
                          <a:cs typeface="+mn-cs"/>
                        </a:rPr>
                        <a:t>New born care stabilization unit</a:t>
                      </a:r>
                      <a:endParaRPr lang="en-US" dirty="0"/>
                    </a:p>
                  </a:txBody>
                  <a:tcPr/>
                </a:tc>
                <a:tc>
                  <a:txBody>
                    <a:bodyPr/>
                    <a:lstStyle/>
                    <a:p>
                      <a:endParaRPr lang="en-US" dirty="0"/>
                    </a:p>
                  </a:txBody>
                  <a:tcPr/>
                </a:tc>
                <a:tc>
                  <a:txBody>
                    <a:bodyPr/>
                    <a:lstStyle/>
                    <a:p>
                      <a:pPr marL="0" marR="0" algn="just">
                        <a:lnSpc>
                          <a:spcPct val="150000"/>
                        </a:lnSpc>
                        <a:spcBef>
                          <a:spcPts val="0"/>
                        </a:spcBef>
                        <a:spcAft>
                          <a:spcPts val="0"/>
                        </a:spcAft>
                      </a:pPr>
                      <a:r>
                        <a:rPr lang="en-US" sz="1400" dirty="0">
                          <a:latin typeface="Times New Roman"/>
                          <a:ea typeface="Calibri"/>
                          <a:cs typeface="Times New Roman"/>
                        </a:rPr>
                        <a:t>Yes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Yes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No separate room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No separate room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Yes </a:t>
                      </a:r>
                      <a:endParaRPr lang="en-US" sz="1400" dirty="0">
                        <a:latin typeface="Calibri"/>
                        <a:ea typeface="Calibri"/>
                        <a:cs typeface="Times New Roman"/>
                      </a:endParaRPr>
                    </a:p>
                  </a:txBody>
                  <a:tcPr marL="68580" marR="68580" marT="0" marB="0"/>
                </a:tc>
              </a:tr>
              <a:tr h="370840">
                <a:tc>
                  <a:txBody>
                    <a:bodyPr/>
                    <a:lstStyle/>
                    <a:p>
                      <a:r>
                        <a:rPr lang="en-US" sz="1800" kern="1200" dirty="0" smtClean="0">
                          <a:solidFill>
                            <a:srgbClr val="002060"/>
                          </a:solidFill>
                          <a:latin typeface="+mn-lt"/>
                          <a:ea typeface="+mn-ea"/>
                          <a:cs typeface="+mn-cs"/>
                        </a:rPr>
                        <a:t>Emergency care of sick children (SNCU) </a:t>
                      </a:r>
                      <a:endParaRPr lang="en-US" dirty="0">
                        <a:solidFill>
                          <a:srgbClr val="002060"/>
                        </a:solidFill>
                      </a:endParaRPr>
                    </a:p>
                  </a:txBody>
                  <a:tcPr/>
                </a:tc>
                <a:tc>
                  <a:txBody>
                    <a:bodyPr/>
                    <a:lstStyle/>
                    <a:p>
                      <a:r>
                        <a:rPr lang="en-US" b="1" dirty="0" smtClean="0"/>
                        <a:t>Yes </a:t>
                      </a:r>
                      <a:endParaRPr lang="en-US" b="1" dirty="0"/>
                    </a:p>
                  </a:txBody>
                  <a:tcPr/>
                </a:tc>
                <a:tc>
                  <a:txBody>
                    <a:bodyPr/>
                    <a:lstStyle/>
                    <a:p>
                      <a:pPr marL="0" marR="0" algn="just">
                        <a:lnSpc>
                          <a:spcPct val="150000"/>
                        </a:lnSpc>
                        <a:spcBef>
                          <a:spcPts val="0"/>
                        </a:spcBef>
                        <a:spcAft>
                          <a:spcPts val="0"/>
                        </a:spcAft>
                      </a:pPr>
                      <a:r>
                        <a:rPr lang="en-US" sz="1400" dirty="0">
                          <a:latin typeface="Times New Roman"/>
                          <a:ea typeface="Calibri"/>
                          <a:cs typeface="Times New Roman"/>
                        </a:rPr>
                        <a:t>Yes, But complex cases referred to J.k.loan hospital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No (refer to J.k.loan hospital)</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No, cases are referred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 No (refer to J.k.loan hospital)</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No (refer to J.k.loan hospital) </a:t>
                      </a:r>
                      <a:endParaRPr lang="en-US" sz="1400" dirty="0">
                        <a:latin typeface="Calibri"/>
                        <a:ea typeface="Calibri"/>
                        <a:cs typeface="Times New Roman"/>
                      </a:endParaRPr>
                    </a:p>
                  </a:txBody>
                  <a:tcPr marL="68580" marR="68580" marT="0" marB="0"/>
                </a:tc>
              </a:tr>
              <a:tr h="370840">
                <a:tc>
                  <a:txBody>
                    <a:bodyPr/>
                    <a:lstStyle/>
                    <a:p>
                      <a:r>
                        <a:rPr lang="en-US" sz="1800" kern="1200" dirty="0" smtClean="0">
                          <a:solidFill>
                            <a:srgbClr val="002060"/>
                          </a:solidFill>
                          <a:latin typeface="+mn-lt"/>
                          <a:ea typeface="+mn-ea"/>
                          <a:cs typeface="+mn-cs"/>
                        </a:rPr>
                        <a:t>Blood storage facility </a:t>
                      </a:r>
                      <a:endParaRPr lang="en-US" dirty="0">
                        <a:solidFill>
                          <a:srgbClr val="002060"/>
                        </a:solidFill>
                      </a:endParaRPr>
                    </a:p>
                  </a:txBody>
                  <a:tcPr/>
                </a:tc>
                <a:tc>
                  <a:txBody>
                    <a:bodyPr/>
                    <a:lstStyle/>
                    <a:p>
                      <a:r>
                        <a:rPr lang="en-US" b="1" dirty="0" smtClean="0"/>
                        <a:t>Yes </a:t>
                      </a:r>
                      <a:endParaRPr lang="en-US" b="1" dirty="0"/>
                    </a:p>
                  </a:txBody>
                  <a:tcPr/>
                </a:tc>
                <a:tc>
                  <a:txBody>
                    <a:bodyPr/>
                    <a:lstStyle/>
                    <a:p>
                      <a:pPr marL="0" marR="0" algn="just">
                        <a:lnSpc>
                          <a:spcPct val="150000"/>
                        </a:lnSpc>
                        <a:spcBef>
                          <a:spcPts val="0"/>
                        </a:spcBef>
                        <a:spcAft>
                          <a:spcPts val="0"/>
                        </a:spcAft>
                      </a:pPr>
                      <a:r>
                        <a:rPr lang="en-US" sz="1400">
                          <a:latin typeface="Times New Roman"/>
                          <a:ea typeface="Calibri"/>
                          <a:cs typeface="Times New Roman"/>
                        </a:rPr>
                        <a:t>Yes </a:t>
                      </a:r>
                      <a:endParaRPr lang="en-US" sz="14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Yes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No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a:latin typeface="Times New Roman"/>
                          <a:ea typeface="Calibri"/>
                          <a:cs typeface="Times New Roman"/>
                        </a:rPr>
                        <a:t>No </a:t>
                      </a:r>
                      <a:endParaRPr lang="en-US" sz="14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a:latin typeface="Times New Roman"/>
                          <a:ea typeface="Calibri"/>
                          <a:cs typeface="Times New Roman"/>
                        </a:rPr>
                        <a:t>Yes </a:t>
                      </a:r>
                      <a:endParaRPr lang="en-US" sz="1400">
                        <a:latin typeface="Calibri"/>
                        <a:ea typeface="Calibri"/>
                        <a:cs typeface="Times New Roman"/>
                      </a:endParaRPr>
                    </a:p>
                  </a:txBody>
                  <a:tcPr marL="68580" marR="68580" marT="0" marB="0"/>
                </a:tc>
              </a:tr>
              <a:tr h="370840">
                <a:tc>
                  <a:txBody>
                    <a:bodyPr/>
                    <a:lstStyle/>
                    <a:p>
                      <a:r>
                        <a:rPr lang="en-US" sz="1800" kern="1200" dirty="0" smtClean="0">
                          <a:solidFill>
                            <a:srgbClr val="002060"/>
                          </a:solidFill>
                          <a:latin typeface="+mn-lt"/>
                          <a:ea typeface="+mn-ea"/>
                          <a:cs typeface="+mn-cs"/>
                        </a:rPr>
                        <a:t>Blood transfusion facility</a:t>
                      </a:r>
                      <a:endParaRPr lang="en-US" dirty="0">
                        <a:solidFill>
                          <a:srgbClr val="002060"/>
                        </a:solidFill>
                      </a:endParaRPr>
                    </a:p>
                  </a:txBody>
                  <a:tcPr/>
                </a:tc>
                <a:tc>
                  <a:txBody>
                    <a:bodyPr/>
                    <a:lstStyle/>
                    <a:p>
                      <a:r>
                        <a:rPr lang="en-US" b="1" dirty="0" smtClean="0"/>
                        <a:t>Yes </a:t>
                      </a:r>
                      <a:endParaRPr lang="en-US" b="1" dirty="0"/>
                    </a:p>
                  </a:txBody>
                  <a:tcPr/>
                </a:tc>
                <a:tc>
                  <a:txBody>
                    <a:bodyPr/>
                    <a:lstStyle/>
                    <a:p>
                      <a:pPr marL="0" marR="0" algn="just">
                        <a:lnSpc>
                          <a:spcPct val="150000"/>
                        </a:lnSpc>
                        <a:spcBef>
                          <a:spcPts val="0"/>
                        </a:spcBef>
                        <a:spcAft>
                          <a:spcPts val="0"/>
                        </a:spcAft>
                      </a:pPr>
                      <a:r>
                        <a:rPr lang="en-US" sz="1400">
                          <a:latin typeface="Times New Roman"/>
                          <a:ea typeface="Calibri"/>
                          <a:cs typeface="Times New Roman"/>
                        </a:rPr>
                        <a:t>Yes </a:t>
                      </a:r>
                      <a:endParaRPr lang="en-US" sz="14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a:latin typeface="Times New Roman"/>
                          <a:ea typeface="Calibri"/>
                          <a:cs typeface="Times New Roman"/>
                        </a:rPr>
                        <a:t>Yes </a:t>
                      </a:r>
                      <a:endParaRPr lang="en-US" sz="14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No, refer to Janana and SMS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No, refer to Janana and SMS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Yes  </a:t>
                      </a:r>
                      <a:endParaRPr lang="en-US" sz="1400" dirty="0">
                        <a:latin typeface="Calibri"/>
                        <a:ea typeface="Calibri"/>
                        <a:cs typeface="Times New Roman"/>
                      </a:endParaRPr>
                    </a:p>
                  </a:txBody>
                  <a:tcPr marL="68580" marR="68580" marT="0" marB="0"/>
                </a:tc>
              </a:tr>
              <a:tr h="370840">
                <a:tc>
                  <a:txBody>
                    <a:bodyPr/>
                    <a:lstStyle/>
                    <a:p>
                      <a:r>
                        <a:rPr lang="en-US" sz="1800" kern="1200" dirty="0" smtClean="0">
                          <a:solidFill>
                            <a:srgbClr val="002060"/>
                          </a:solidFill>
                          <a:latin typeface="+mn-lt"/>
                          <a:ea typeface="+mn-ea"/>
                          <a:cs typeface="+mn-cs"/>
                        </a:rPr>
                        <a:t>Trained staff in B.S.U</a:t>
                      </a:r>
                      <a:endParaRPr lang="en-US" dirty="0">
                        <a:solidFill>
                          <a:srgbClr val="002060"/>
                        </a:solidFill>
                      </a:endParaRPr>
                    </a:p>
                  </a:txBody>
                  <a:tcPr/>
                </a:tc>
                <a:tc>
                  <a:txBody>
                    <a:bodyPr/>
                    <a:lstStyle/>
                    <a:p>
                      <a:r>
                        <a:rPr lang="en-US" b="1" dirty="0" smtClean="0"/>
                        <a:t>Yes </a:t>
                      </a:r>
                      <a:endParaRPr lang="en-US" b="1" dirty="0"/>
                    </a:p>
                  </a:txBody>
                  <a:tcPr/>
                </a:tc>
                <a:tc>
                  <a:txBody>
                    <a:bodyPr/>
                    <a:lstStyle/>
                    <a:p>
                      <a:pPr marL="0" marR="0" algn="just">
                        <a:lnSpc>
                          <a:spcPct val="150000"/>
                        </a:lnSpc>
                        <a:spcBef>
                          <a:spcPts val="0"/>
                        </a:spcBef>
                        <a:spcAft>
                          <a:spcPts val="0"/>
                        </a:spcAft>
                      </a:pPr>
                      <a:r>
                        <a:rPr lang="en-US" sz="1400">
                          <a:latin typeface="Times New Roman"/>
                          <a:ea typeface="Calibri"/>
                          <a:cs typeface="Times New Roman"/>
                        </a:rPr>
                        <a:t>No </a:t>
                      </a:r>
                      <a:endParaRPr lang="en-US" sz="14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Yes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a:latin typeface="Times New Roman"/>
                          <a:ea typeface="Calibri"/>
                          <a:cs typeface="Times New Roman"/>
                        </a:rPr>
                        <a:t>No </a:t>
                      </a:r>
                      <a:endParaRPr lang="en-US" sz="14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No </a:t>
                      </a:r>
                      <a:endParaRPr lang="en-US" sz="14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400" dirty="0">
                          <a:latin typeface="Times New Roman"/>
                          <a:ea typeface="Calibri"/>
                          <a:cs typeface="Times New Roman"/>
                        </a:rPr>
                        <a:t>No (transferred) </a:t>
                      </a:r>
                      <a:endParaRPr lang="en-US"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5613" y="1600200"/>
          <a:ext cx="8422918" cy="4569050"/>
        </p:xfrm>
        <a:graphic>
          <a:graphicData uri="http://schemas.openxmlformats.org/drawingml/2006/table">
            <a:tbl>
              <a:tblPr firstRow="1" bandRow="1">
                <a:tableStyleId>{5C22544A-7EE6-4342-B048-85BDC9FD1C3A}</a:tableStyleId>
              </a:tblPr>
              <a:tblGrid>
                <a:gridCol w="1520671"/>
                <a:gridCol w="885877"/>
                <a:gridCol w="1203274"/>
                <a:gridCol w="1203274"/>
                <a:gridCol w="1203274"/>
                <a:gridCol w="1203274"/>
                <a:gridCol w="1203274"/>
              </a:tblGrid>
              <a:tr h="774290">
                <a:tc gridSpan="7">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74290">
                <a:tc gridSpan="7">
                  <a:txBody>
                    <a:bodyPr/>
                    <a:lstStyle/>
                    <a:p>
                      <a:r>
                        <a:rPr lang="en-US" sz="2400" dirty="0" smtClean="0"/>
                        <a:t>                               Human</a:t>
                      </a:r>
                      <a:r>
                        <a:rPr lang="en-US" sz="2400" baseline="0" dirty="0" smtClean="0"/>
                        <a:t> Resources</a:t>
                      </a:r>
                    </a:p>
                    <a:p>
                      <a:r>
                        <a:rPr lang="en-US" sz="2400" baseline="0" dirty="0" smtClean="0"/>
                        <a:t>                          </a:t>
                      </a:r>
                      <a:endParaRPr lang="en-US" sz="2400" dirty="0" smtClean="0"/>
                    </a:p>
                    <a:p>
                      <a:endParaRPr lang="en-US" dirty="0"/>
                    </a:p>
                  </a:txBody>
                  <a:tcPr>
                    <a:solidFill>
                      <a:schemeClr val="accent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sz="1800" kern="1200" dirty="0" smtClean="0">
                          <a:solidFill>
                            <a:srgbClr val="002060"/>
                          </a:solidFill>
                          <a:latin typeface="+mn-lt"/>
                          <a:ea typeface="+mn-ea"/>
                          <a:cs typeface="+mn-cs"/>
                        </a:rPr>
                        <a:t>Gynecologist</a:t>
                      </a:r>
                      <a:endParaRPr lang="en-US" dirty="0">
                        <a:solidFill>
                          <a:srgbClr val="002060"/>
                        </a:solidFill>
                      </a:endParaRPr>
                    </a:p>
                  </a:txBody>
                  <a:tcPr/>
                </a:tc>
                <a:tc>
                  <a:txBody>
                    <a:bodyPr/>
                    <a:lstStyle/>
                    <a:p>
                      <a:r>
                        <a:rPr lang="en-US" b="1" dirty="0" smtClean="0"/>
                        <a:t>1</a:t>
                      </a:r>
                      <a:endParaRPr lang="en-US" b="1" dirty="0"/>
                    </a:p>
                  </a:txBody>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1</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 1</a:t>
                      </a:r>
                      <a:endParaRPr lang="en-US" sz="180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 1(NRHM)</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r>
              <a:tr h="370840">
                <a:tc>
                  <a:txBody>
                    <a:bodyPr/>
                    <a:lstStyle/>
                    <a:p>
                      <a:r>
                        <a:rPr lang="en-US" sz="1800" kern="1200" dirty="0" smtClean="0">
                          <a:solidFill>
                            <a:srgbClr val="002060"/>
                          </a:solidFill>
                          <a:latin typeface="+mn-lt"/>
                          <a:ea typeface="+mn-ea"/>
                          <a:cs typeface="+mn-cs"/>
                        </a:rPr>
                        <a:t>Pediatrics </a:t>
                      </a:r>
                      <a:endParaRPr lang="en-US" dirty="0">
                        <a:solidFill>
                          <a:srgbClr val="002060"/>
                        </a:solidFill>
                      </a:endParaRPr>
                    </a:p>
                  </a:txBody>
                  <a:tcPr/>
                </a:tc>
                <a:tc>
                  <a:txBody>
                    <a:bodyPr/>
                    <a:lstStyle/>
                    <a:p>
                      <a:r>
                        <a:rPr lang="en-US" b="1" dirty="0" smtClean="0"/>
                        <a:t>1</a:t>
                      </a:r>
                      <a:endParaRPr lang="en-US" b="1" dirty="0"/>
                    </a:p>
                  </a:txBody>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1+1(NRHM)</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 1</a:t>
                      </a:r>
                      <a:endParaRPr lang="en-US" sz="180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0"/>
                        </a:spcAft>
                      </a:pPr>
                      <a:r>
                        <a:rPr lang="en-US" sz="1800">
                          <a:latin typeface="Times New Roman"/>
                          <a:ea typeface="Times New Roman"/>
                          <a:cs typeface="Times New Roman"/>
                        </a:rPr>
                        <a:t>1 </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 1(NRHM)</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r>
              <a:tr h="370840">
                <a:tc>
                  <a:txBody>
                    <a:bodyPr/>
                    <a:lstStyle/>
                    <a:p>
                      <a:r>
                        <a:rPr lang="en-US" sz="1800" kern="1200" dirty="0" smtClean="0">
                          <a:solidFill>
                            <a:srgbClr val="002060"/>
                          </a:solidFill>
                          <a:latin typeface="+mn-lt"/>
                          <a:ea typeface="+mn-ea"/>
                          <a:cs typeface="+mn-cs"/>
                        </a:rPr>
                        <a:t>Anesthetist </a:t>
                      </a:r>
                      <a:endParaRPr lang="en-US" dirty="0">
                        <a:solidFill>
                          <a:srgbClr val="002060"/>
                        </a:solidFill>
                      </a:endParaRPr>
                    </a:p>
                  </a:txBody>
                  <a:tcPr/>
                </a:tc>
                <a:tc>
                  <a:txBody>
                    <a:bodyPr/>
                    <a:lstStyle/>
                    <a:p>
                      <a:r>
                        <a:rPr lang="en-US" b="1" dirty="0" smtClean="0"/>
                        <a:t>1</a:t>
                      </a:r>
                      <a:endParaRPr lang="en-US" b="1" dirty="0"/>
                    </a:p>
                  </a:txBody>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1(NRHM)</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 1(NRHM)</a:t>
                      </a:r>
                      <a:endParaRPr lang="en-US" sz="1800" dirty="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0"/>
                        </a:spcAft>
                      </a:pPr>
                      <a:r>
                        <a:rPr lang="en-US" sz="1800">
                          <a:latin typeface="Times New Roman"/>
                          <a:ea typeface="Times New Roman"/>
                          <a:cs typeface="Times New Roman"/>
                        </a:rPr>
                        <a:t>1(NRHM) </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1(NRHM)</a:t>
                      </a:r>
                      <a:endParaRPr lang="en-US" sz="1800" dirty="0">
                        <a:latin typeface="Calibri"/>
                        <a:ea typeface="Calibri"/>
                        <a:cs typeface="Times New Roman"/>
                      </a:endParaRPr>
                    </a:p>
                  </a:txBody>
                  <a:tcPr marL="68580" marR="68580" marT="0" marB="0"/>
                </a:tc>
              </a:tr>
              <a:tr h="370840">
                <a:tc>
                  <a:txBody>
                    <a:bodyPr/>
                    <a:lstStyle/>
                    <a:p>
                      <a:r>
                        <a:rPr lang="en-US" dirty="0" smtClean="0">
                          <a:solidFill>
                            <a:srgbClr val="002060"/>
                          </a:solidFill>
                        </a:rPr>
                        <a:t>Eye surgeon</a:t>
                      </a:r>
                      <a:endParaRPr lang="en-US" dirty="0">
                        <a:solidFill>
                          <a:srgbClr val="002060"/>
                        </a:solidFill>
                      </a:endParaRPr>
                    </a:p>
                  </a:txBody>
                  <a:tcPr/>
                </a:tc>
                <a:tc>
                  <a:txBody>
                    <a:bodyPr/>
                    <a:lstStyle/>
                    <a:p>
                      <a:r>
                        <a:rPr lang="en-US" b="1" dirty="0" smtClean="0"/>
                        <a:t>1</a:t>
                      </a:r>
                      <a:endParaRPr lang="en-US" b="1" dirty="0"/>
                    </a:p>
                  </a:txBody>
                  <a:tcPr/>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 1</a:t>
                      </a:r>
                      <a:endParaRPr lang="en-US" sz="1800" dirty="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r>
              <a:tr h="370840">
                <a:tc>
                  <a:txBody>
                    <a:bodyPr/>
                    <a:lstStyle/>
                    <a:p>
                      <a:r>
                        <a:rPr lang="en-US" dirty="0" smtClean="0">
                          <a:solidFill>
                            <a:srgbClr val="002060"/>
                          </a:solidFill>
                        </a:rPr>
                        <a:t>Dental surgeon </a:t>
                      </a:r>
                      <a:endParaRPr lang="en-US" dirty="0">
                        <a:solidFill>
                          <a:srgbClr val="002060"/>
                        </a:solidFill>
                      </a:endParaRPr>
                    </a:p>
                  </a:txBody>
                  <a:tcPr/>
                </a:tc>
                <a:tc>
                  <a:txBody>
                    <a:bodyPr/>
                    <a:lstStyle/>
                    <a:p>
                      <a:r>
                        <a:rPr lang="en-US" b="1" dirty="0" smtClean="0"/>
                        <a:t>1</a:t>
                      </a:r>
                      <a:endParaRPr lang="en-US" b="1" dirty="0"/>
                    </a:p>
                  </a:txBody>
                  <a:tcPr/>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0"/>
                        </a:spcAft>
                      </a:pPr>
                      <a:r>
                        <a:rPr lang="en-US" sz="1800" dirty="0" smtClean="0">
                          <a:latin typeface="Calibri"/>
                          <a:ea typeface="Calibri"/>
                          <a:cs typeface="Times New Roman"/>
                        </a:rPr>
                        <a:t>-</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nchor="b"/>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38670"/>
            <a:ext cx="8226425" cy="816743"/>
          </a:xfrm>
        </p:spPr>
        <p:txBody>
          <a:bodyPr/>
          <a:lstStyle/>
          <a:p>
            <a:r>
              <a:rPr lang="en-US" dirty="0" smtClean="0"/>
              <a:t>Conti….</a:t>
            </a:r>
            <a:endParaRPr lang="en-US" dirty="0"/>
          </a:p>
        </p:txBody>
      </p:sp>
      <p:graphicFrame>
        <p:nvGraphicFramePr>
          <p:cNvPr id="4" name="Content Placeholder 3"/>
          <p:cNvGraphicFramePr>
            <a:graphicFrameLocks noGrp="1"/>
          </p:cNvGraphicFramePr>
          <p:nvPr>
            <p:ph idx="1"/>
          </p:nvPr>
        </p:nvGraphicFramePr>
        <p:xfrm>
          <a:off x="455613" y="833304"/>
          <a:ext cx="7253035" cy="5486400"/>
        </p:xfrm>
        <a:graphic>
          <a:graphicData uri="http://schemas.openxmlformats.org/drawingml/2006/table">
            <a:tbl>
              <a:tblPr firstRow="1" bandRow="1">
                <a:tableStyleId>{5C22544A-7EE6-4342-B048-85BDC9FD1C3A}</a:tableStyleId>
              </a:tblPr>
              <a:tblGrid>
                <a:gridCol w="1594413"/>
                <a:gridCol w="1106129"/>
                <a:gridCol w="1026881"/>
                <a:gridCol w="1175204"/>
                <a:gridCol w="1175204"/>
                <a:gridCol w="1175204"/>
              </a:tblGrid>
              <a:tr h="436657">
                <a:tc gridSpan="6">
                  <a:txBody>
                    <a:bodyPr/>
                    <a:lstStyle/>
                    <a:p>
                      <a:r>
                        <a:rPr lang="en-US" sz="2400" dirty="0" smtClean="0"/>
                        <a:t>           Trainings of MOs during previous year</a:t>
                      </a:r>
                      <a:endParaRPr lang="en-US" sz="2400"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49993">
                <a:tc>
                  <a:txBody>
                    <a:bodyPr/>
                    <a:lstStyle/>
                    <a:p>
                      <a:r>
                        <a:rPr lang="en-US" sz="1800" kern="1200" dirty="0" smtClean="0">
                          <a:solidFill>
                            <a:srgbClr val="002060"/>
                          </a:solidFill>
                          <a:latin typeface="+mn-lt"/>
                          <a:ea typeface="+mn-ea"/>
                          <a:cs typeface="+mn-cs"/>
                        </a:rPr>
                        <a:t>Sterilization </a:t>
                      </a:r>
                      <a:endParaRPr lang="en-US" dirty="0">
                        <a:solidFill>
                          <a:srgbClr val="002060"/>
                        </a:solidFill>
                      </a:endParaRPr>
                    </a:p>
                  </a:txBody>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r>
              <a:tr h="611320">
                <a:tc>
                  <a:txBody>
                    <a:bodyPr/>
                    <a:lstStyle/>
                    <a:p>
                      <a:r>
                        <a:rPr lang="en-US" sz="1800" kern="1200" dirty="0" smtClean="0">
                          <a:solidFill>
                            <a:srgbClr val="002060"/>
                          </a:solidFill>
                          <a:latin typeface="+mn-lt"/>
                          <a:ea typeface="+mn-ea"/>
                          <a:cs typeface="+mn-cs"/>
                        </a:rPr>
                        <a:t>IUD Insertions</a:t>
                      </a:r>
                      <a:endParaRPr lang="en-US" dirty="0">
                        <a:solidFill>
                          <a:srgbClr val="002060"/>
                        </a:solidFill>
                      </a:endParaRPr>
                    </a:p>
                  </a:txBody>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2</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r>
              <a:tr h="611320">
                <a:tc>
                  <a:txBody>
                    <a:bodyPr/>
                    <a:lstStyle/>
                    <a:p>
                      <a:r>
                        <a:rPr lang="en-US" sz="1800" kern="1200" dirty="0" smtClean="0">
                          <a:solidFill>
                            <a:srgbClr val="002060"/>
                          </a:solidFill>
                          <a:latin typeface="+mn-lt"/>
                          <a:ea typeface="+mn-ea"/>
                          <a:cs typeface="+mn-cs"/>
                        </a:rPr>
                        <a:t>Emergency contraception</a:t>
                      </a:r>
                      <a:endParaRPr lang="en-US" dirty="0">
                        <a:solidFill>
                          <a:srgbClr val="002060"/>
                        </a:solidFill>
                      </a:endParaRPr>
                    </a:p>
                  </a:txBody>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r>
              <a:tr h="611320">
                <a:tc>
                  <a:txBody>
                    <a:bodyPr/>
                    <a:lstStyle/>
                    <a:p>
                      <a:r>
                        <a:rPr lang="en-US" sz="1800" kern="1200" dirty="0" smtClean="0">
                          <a:solidFill>
                            <a:srgbClr val="002060"/>
                          </a:solidFill>
                          <a:latin typeface="+mn-lt"/>
                          <a:ea typeface="+mn-ea"/>
                          <a:cs typeface="+mn-cs"/>
                        </a:rPr>
                        <a:t>RTI / STI, HIV/ AIDS</a:t>
                      </a:r>
                      <a:endParaRPr lang="en-US" dirty="0">
                        <a:solidFill>
                          <a:srgbClr val="002060"/>
                        </a:solidFill>
                      </a:endParaRPr>
                    </a:p>
                  </a:txBody>
                  <a:tcPr/>
                </a:tc>
                <a:tc>
                  <a:txBody>
                    <a:bodyPr/>
                    <a:lstStyle/>
                    <a:p>
                      <a:pPr marL="0" marR="0" algn="just">
                        <a:lnSpc>
                          <a:spcPct val="150000"/>
                        </a:lnSpc>
                        <a:spcBef>
                          <a:spcPts val="0"/>
                        </a:spcBef>
                        <a:spcAft>
                          <a:spcPts val="0"/>
                        </a:spcAft>
                      </a:pPr>
                      <a:r>
                        <a:rPr lang="en-US" sz="1800">
                          <a:latin typeface="Times New Roman"/>
                          <a:ea typeface="Times New Roman"/>
                          <a:cs typeface="Times New Roman"/>
                        </a:rPr>
                        <a:t>2</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r>
              <a:tr h="611320">
                <a:tc>
                  <a:txBody>
                    <a:bodyPr/>
                    <a:lstStyle/>
                    <a:p>
                      <a:r>
                        <a:rPr lang="en-US" sz="1800" kern="1200" dirty="0" smtClean="0">
                          <a:solidFill>
                            <a:srgbClr val="002060"/>
                          </a:solidFill>
                          <a:latin typeface="+mn-lt"/>
                          <a:ea typeface="+mn-ea"/>
                          <a:cs typeface="+mn-cs"/>
                        </a:rPr>
                        <a:t>Newborn care</a:t>
                      </a:r>
                      <a:endParaRPr lang="en-US" dirty="0">
                        <a:solidFill>
                          <a:srgbClr val="002060"/>
                        </a:solidFill>
                      </a:endParaRPr>
                    </a:p>
                  </a:txBody>
                  <a:tcPr/>
                </a:tc>
                <a:tc>
                  <a:txBody>
                    <a:bodyPr/>
                    <a:lstStyle/>
                    <a:p>
                      <a:pPr marL="0" marR="0" algn="just">
                        <a:lnSpc>
                          <a:spcPct val="150000"/>
                        </a:lnSpc>
                        <a:spcBef>
                          <a:spcPts val="0"/>
                        </a:spcBef>
                        <a:spcAft>
                          <a:spcPts val="0"/>
                        </a:spcAft>
                      </a:pPr>
                      <a:r>
                        <a:rPr lang="en-US" sz="1800">
                          <a:latin typeface="Times New Roman"/>
                          <a:ea typeface="Times New Roman"/>
                          <a:cs typeface="Times New Roman"/>
                        </a:rPr>
                        <a:t>3</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r>
              <a:tr h="611320">
                <a:tc>
                  <a:txBody>
                    <a:bodyPr/>
                    <a:lstStyle/>
                    <a:p>
                      <a:r>
                        <a:rPr lang="en-US" sz="1800" kern="1200" dirty="0" smtClean="0">
                          <a:solidFill>
                            <a:srgbClr val="002060"/>
                          </a:solidFill>
                          <a:latin typeface="+mn-lt"/>
                          <a:ea typeface="+mn-ea"/>
                          <a:cs typeface="+mn-cs"/>
                        </a:rPr>
                        <a:t>Emergency obstetric care</a:t>
                      </a:r>
                      <a:endParaRPr lang="en-US" dirty="0">
                        <a:solidFill>
                          <a:srgbClr val="002060"/>
                        </a:solidFill>
                      </a:endParaRPr>
                    </a:p>
                  </a:txBody>
                  <a:tcPr/>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r>
              <a:tr h="349993">
                <a:tc>
                  <a:txBody>
                    <a:bodyPr/>
                    <a:lstStyle/>
                    <a:p>
                      <a:r>
                        <a:rPr lang="en-US" sz="1800" kern="1200" dirty="0" smtClean="0">
                          <a:solidFill>
                            <a:srgbClr val="002060"/>
                          </a:solidFill>
                          <a:latin typeface="+mn-lt"/>
                          <a:ea typeface="+mn-ea"/>
                          <a:cs typeface="+mn-cs"/>
                        </a:rPr>
                        <a:t>Blood storage </a:t>
                      </a:r>
                      <a:endParaRPr lang="en-US" dirty="0">
                        <a:solidFill>
                          <a:srgbClr val="002060"/>
                        </a:solidFill>
                      </a:endParaRPr>
                    </a:p>
                  </a:txBody>
                  <a:tcPr/>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1</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a:latin typeface="Times New Roman"/>
                          <a:ea typeface="Times New Roman"/>
                          <a:cs typeface="Times New Roman"/>
                        </a:rPr>
                        <a:t>-</a:t>
                      </a:r>
                      <a:endParaRPr lang="en-US" sz="18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a:t>
                      </a:r>
                      <a:endParaRPr lang="en-US" sz="1800" dirty="0">
                        <a:latin typeface="Calibri"/>
                        <a:ea typeface="Calibri"/>
                        <a:cs typeface="Times New Roman"/>
                      </a:endParaRPr>
                    </a:p>
                  </a:txBody>
                  <a:tcPr marL="68580" marR="68580" marT="0" marB="0"/>
                </a:tc>
              </a:tr>
              <a:tr h="349993">
                <a:tc gridSpan="6">
                  <a:txBody>
                    <a:bodyPr/>
                    <a:lstStyle/>
                    <a:p>
                      <a:r>
                        <a:rPr lang="en-US" dirty="0" smtClean="0"/>
                        <a:t>                                               </a:t>
                      </a:r>
                      <a:r>
                        <a:rPr lang="en-US" b="1" dirty="0" smtClean="0"/>
                        <a:t>Investigation Facility</a:t>
                      </a:r>
                      <a:endParaRPr lang="en-US" b="1" dirty="0"/>
                    </a:p>
                  </a:txBody>
                  <a:tcPr>
                    <a:solidFill>
                      <a:schemeClr val="accent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smtClean="0"/>
                    </a:p>
                  </a:txBody>
                  <a:tcPr/>
                </a:tc>
              </a:tr>
              <a:tr h="611320">
                <a:tc>
                  <a:txBody>
                    <a:bodyPr/>
                    <a:lstStyle/>
                    <a:p>
                      <a:r>
                        <a:rPr lang="en-US" sz="1800" kern="1200" dirty="0" smtClean="0">
                          <a:solidFill>
                            <a:srgbClr val="002060"/>
                          </a:solidFill>
                          <a:latin typeface="+mn-lt"/>
                          <a:ea typeface="+mn-ea"/>
                          <a:cs typeface="+mn-cs"/>
                        </a:rPr>
                        <a:t>Ultrasound facility </a:t>
                      </a:r>
                      <a:endParaRPr lang="en-US" dirty="0">
                        <a:solidFill>
                          <a:srgbClr val="002060"/>
                        </a:solidFill>
                      </a:endParaRPr>
                    </a:p>
                  </a:txBody>
                  <a:tcPr/>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t>
                      </a:r>
                      <a:endParaRPr lang="en-US" sz="16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41906"/>
            <a:ext cx="8226425" cy="684004"/>
          </a:xfrm>
        </p:spPr>
        <p:txBody>
          <a:bodyPr/>
          <a:lstStyle/>
          <a:p>
            <a:r>
              <a:rPr lang="en-US" dirty="0" smtClean="0"/>
              <a:t>Conti…</a:t>
            </a:r>
            <a:endParaRPr lang="en-US" dirty="0"/>
          </a:p>
        </p:txBody>
      </p:sp>
      <p:graphicFrame>
        <p:nvGraphicFramePr>
          <p:cNvPr id="4" name="Content Placeholder 3"/>
          <p:cNvGraphicFramePr>
            <a:graphicFrameLocks noGrp="1"/>
          </p:cNvGraphicFramePr>
          <p:nvPr>
            <p:ph idx="1"/>
          </p:nvPr>
        </p:nvGraphicFramePr>
        <p:xfrm>
          <a:off x="455613" y="951288"/>
          <a:ext cx="8226428" cy="5669280"/>
        </p:xfrm>
        <a:graphic>
          <a:graphicData uri="http://schemas.openxmlformats.org/drawingml/2006/table">
            <a:tbl>
              <a:tblPr firstRow="1" bandRow="1">
                <a:tableStyleId>{5C22544A-7EE6-4342-B048-85BDC9FD1C3A}</a:tableStyleId>
              </a:tblPr>
              <a:tblGrid>
                <a:gridCol w="1175204"/>
                <a:gridCol w="1175204"/>
                <a:gridCol w="1175204"/>
                <a:gridCol w="1175204"/>
                <a:gridCol w="1175204"/>
                <a:gridCol w="1175204"/>
                <a:gridCol w="1175204"/>
              </a:tblGrid>
              <a:tr h="354063">
                <a:tc gridSpan="7">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1396852">
                <a:tc>
                  <a:txBody>
                    <a:bodyPr/>
                    <a:lstStyle/>
                    <a:p>
                      <a:r>
                        <a:rPr lang="en-US" sz="1800" kern="1200" dirty="0" smtClean="0">
                          <a:solidFill>
                            <a:srgbClr val="002060"/>
                          </a:solidFill>
                          <a:latin typeface="+mn-lt"/>
                          <a:ea typeface="+mn-ea"/>
                          <a:cs typeface="+mn-cs"/>
                        </a:rPr>
                        <a:t>Separate wards for males and females  </a:t>
                      </a:r>
                      <a:endParaRPr lang="en-US" dirty="0">
                        <a:solidFill>
                          <a:srgbClr val="002060"/>
                        </a:solidFill>
                      </a:endParaRPr>
                    </a:p>
                  </a:txBody>
                  <a:tcPr/>
                </a:tc>
                <a:tc>
                  <a:txBody>
                    <a:bodyPr/>
                    <a:lstStyle/>
                    <a:p>
                      <a:r>
                        <a:rPr lang="en-US" b="1" dirty="0" smtClean="0"/>
                        <a:t>Yes </a:t>
                      </a:r>
                      <a:endParaRPr lang="en-US" b="1" dirty="0"/>
                    </a:p>
                  </a:txBody>
                  <a:tcPr/>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No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No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Times New Roman"/>
                          <a:cs typeface="Times New Roman"/>
                        </a:rPr>
                        <a:t>Yes </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Times New Roman"/>
                          <a:cs typeface="Times New Roman"/>
                        </a:rPr>
                        <a:t>Yes </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Yes </a:t>
                      </a:r>
                      <a:endParaRPr lang="en-US" sz="1600" dirty="0">
                        <a:latin typeface="Calibri"/>
                        <a:ea typeface="Calibri"/>
                        <a:cs typeface="Times New Roman"/>
                      </a:endParaRPr>
                    </a:p>
                  </a:txBody>
                  <a:tcPr marL="68580" marR="68580" marT="0" marB="0"/>
                </a:tc>
              </a:tr>
              <a:tr h="1134942">
                <a:tc>
                  <a:txBody>
                    <a:bodyPr/>
                    <a:lstStyle/>
                    <a:p>
                      <a:r>
                        <a:rPr lang="en-US" dirty="0" smtClean="0">
                          <a:solidFill>
                            <a:srgbClr val="002060"/>
                          </a:solidFill>
                        </a:rPr>
                        <a:t>Total no of pediatrics</a:t>
                      </a:r>
                      <a:r>
                        <a:rPr lang="en-US" baseline="0" dirty="0" smtClean="0">
                          <a:solidFill>
                            <a:srgbClr val="002060"/>
                          </a:solidFill>
                        </a:rPr>
                        <a:t> beds</a:t>
                      </a:r>
                      <a:endParaRPr lang="en-US" dirty="0">
                        <a:solidFill>
                          <a:srgbClr val="002060"/>
                        </a:solidFill>
                      </a:endParaRPr>
                    </a:p>
                  </a:txBody>
                  <a:tcPr/>
                </a:tc>
                <a:tc>
                  <a:txBody>
                    <a:bodyPr/>
                    <a:lstStyle/>
                    <a:p>
                      <a:r>
                        <a:rPr lang="en-US" b="1" dirty="0" smtClean="0"/>
                        <a:t>5-10</a:t>
                      </a:r>
                      <a:endParaRPr lang="en-US" b="1" dirty="0"/>
                    </a:p>
                  </a:txBody>
                  <a:tcPr/>
                </a:tc>
                <a:tc>
                  <a:txBody>
                    <a:bodyPr/>
                    <a:lstStyle/>
                    <a:p>
                      <a:pPr marL="0" marR="0" algn="just">
                        <a:lnSpc>
                          <a:spcPct val="150000"/>
                        </a:lnSpc>
                        <a:spcBef>
                          <a:spcPts val="0"/>
                        </a:spcBef>
                        <a:spcAft>
                          <a:spcPts val="0"/>
                        </a:spcAft>
                      </a:pPr>
                      <a:r>
                        <a:rPr lang="en-US" sz="1600">
                          <a:latin typeface="Times New Roman"/>
                          <a:ea typeface="Times New Roman"/>
                          <a:cs typeface="Times New Roman"/>
                        </a:rPr>
                        <a:t>No separate beds </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8 beds</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No separate beds</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Times New Roman"/>
                          <a:cs typeface="Times New Roman"/>
                        </a:rPr>
                        <a:t>No separate beds</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No separate beds</a:t>
                      </a:r>
                      <a:endParaRPr lang="en-US" sz="1600" dirty="0">
                        <a:latin typeface="Calibri"/>
                        <a:ea typeface="Calibri"/>
                        <a:cs typeface="Times New Roman"/>
                      </a:endParaRPr>
                    </a:p>
                  </a:txBody>
                  <a:tcPr marL="68580" marR="68580" marT="0" marB="0"/>
                </a:tc>
              </a:tr>
              <a:tr h="1134942">
                <a:tc>
                  <a:txBody>
                    <a:bodyPr/>
                    <a:lstStyle/>
                    <a:p>
                      <a:r>
                        <a:rPr lang="en-US" sz="1800" kern="1200" dirty="0" smtClean="0">
                          <a:solidFill>
                            <a:srgbClr val="002060"/>
                          </a:solidFill>
                          <a:latin typeface="+mn-lt"/>
                          <a:ea typeface="+mn-ea"/>
                          <a:cs typeface="+mn-cs"/>
                        </a:rPr>
                        <a:t>O.T used for Gyneco.</a:t>
                      </a:r>
                      <a:r>
                        <a:rPr lang="en-US" sz="1800" kern="1200" baseline="0" dirty="0" smtClean="0">
                          <a:solidFill>
                            <a:srgbClr val="002060"/>
                          </a:solidFill>
                          <a:latin typeface="+mn-lt"/>
                          <a:ea typeface="+mn-ea"/>
                          <a:cs typeface="+mn-cs"/>
                        </a:rPr>
                        <a:t> purpose</a:t>
                      </a:r>
                      <a:endParaRPr lang="en-US" dirty="0">
                        <a:solidFill>
                          <a:srgbClr val="002060"/>
                        </a:solidFill>
                      </a:endParaRPr>
                    </a:p>
                  </a:txBody>
                  <a:tcPr/>
                </a:tc>
                <a:tc>
                  <a:txBody>
                    <a:bodyPr/>
                    <a:lstStyle/>
                    <a:p>
                      <a:r>
                        <a:rPr lang="en-US" b="1" dirty="0" smtClean="0"/>
                        <a:t>Yes </a:t>
                      </a:r>
                      <a:endParaRPr lang="en-US" b="1" dirty="0"/>
                    </a:p>
                  </a:txBody>
                  <a:tcPr/>
                </a:tc>
                <a:tc>
                  <a:txBody>
                    <a:bodyPr/>
                    <a:lstStyle/>
                    <a:p>
                      <a:pPr marL="0" marR="0" algn="just">
                        <a:lnSpc>
                          <a:spcPct val="150000"/>
                        </a:lnSpc>
                        <a:spcBef>
                          <a:spcPts val="0"/>
                        </a:spcBef>
                        <a:spcAft>
                          <a:spcPts val="0"/>
                        </a:spcAft>
                      </a:pPr>
                      <a:r>
                        <a:rPr lang="en-US" sz="1600">
                          <a:latin typeface="Times New Roman"/>
                          <a:ea typeface="Times New Roman"/>
                          <a:cs typeface="Times New Roman"/>
                        </a:rPr>
                        <a:t>Yes </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Times New Roman"/>
                          <a:cs typeface="Times New Roman"/>
                        </a:rPr>
                        <a:t>Yes </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Yes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Yes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No </a:t>
                      </a:r>
                      <a:endParaRPr lang="en-US" sz="1600" dirty="0">
                        <a:latin typeface="Calibri"/>
                        <a:ea typeface="Calibri"/>
                        <a:cs typeface="Times New Roman"/>
                      </a:endParaRPr>
                    </a:p>
                  </a:txBody>
                  <a:tcPr marL="68580" marR="68580" marT="0" marB="0"/>
                </a:tc>
              </a:tr>
              <a:tr h="859819">
                <a:tc>
                  <a:txBody>
                    <a:bodyPr/>
                    <a:lstStyle/>
                    <a:p>
                      <a:r>
                        <a:rPr lang="en-US" sz="1800" kern="1200" dirty="0" smtClean="0">
                          <a:solidFill>
                            <a:srgbClr val="002060"/>
                          </a:solidFill>
                          <a:latin typeface="+mn-lt"/>
                          <a:ea typeface="+mn-ea"/>
                          <a:cs typeface="+mn-cs"/>
                        </a:rPr>
                        <a:t>B.S.U</a:t>
                      </a:r>
                      <a:r>
                        <a:rPr lang="en-US" sz="1800" kern="1200" baseline="0" dirty="0" smtClean="0">
                          <a:solidFill>
                            <a:srgbClr val="002060"/>
                          </a:solidFill>
                          <a:latin typeface="+mn-lt"/>
                          <a:ea typeface="+mn-ea"/>
                          <a:cs typeface="+mn-cs"/>
                        </a:rPr>
                        <a:t> </a:t>
                      </a:r>
                      <a:r>
                        <a:rPr lang="en-US" sz="1800" kern="1200" dirty="0" smtClean="0">
                          <a:solidFill>
                            <a:srgbClr val="002060"/>
                          </a:solidFill>
                          <a:latin typeface="+mn-lt"/>
                          <a:ea typeface="+mn-ea"/>
                          <a:cs typeface="+mn-cs"/>
                        </a:rPr>
                        <a:t>available </a:t>
                      </a:r>
                      <a:endParaRPr lang="en-US" dirty="0">
                        <a:solidFill>
                          <a:srgbClr val="002060"/>
                        </a:solidFill>
                      </a:endParaRPr>
                    </a:p>
                  </a:txBody>
                  <a:tcPr/>
                </a:tc>
                <a:tc>
                  <a:txBody>
                    <a:bodyPr/>
                    <a:lstStyle/>
                    <a:p>
                      <a:r>
                        <a:rPr lang="en-US" b="1" dirty="0" smtClean="0"/>
                        <a:t>Yes </a:t>
                      </a:r>
                      <a:endParaRPr lang="en-US" b="1" dirty="0"/>
                    </a:p>
                  </a:txBody>
                  <a:tcPr/>
                </a:tc>
                <a:tc>
                  <a:txBody>
                    <a:bodyPr/>
                    <a:lstStyle/>
                    <a:p>
                      <a:pPr marL="0" marR="0" algn="just">
                        <a:lnSpc>
                          <a:spcPct val="150000"/>
                        </a:lnSpc>
                        <a:spcBef>
                          <a:spcPts val="0"/>
                        </a:spcBef>
                        <a:spcAft>
                          <a:spcPts val="0"/>
                        </a:spcAft>
                      </a:pPr>
                      <a:r>
                        <a:rPr lang="en-US" sz="1600">
                          <a:latin typeface="Times New Roman"/>
                          <a:ea typeface="Times New Roman"/>
                          <a:cs typeface="Times New Roman"/>
                        </a:rPr>
                        <a:t>Yes </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Times New Roman"/>
                          <a:cs typeface="Times New Roman"/>
                        </a:rPr>
                        <a:t>Yes </a:t>
                      </a:r>
                      <a:r>
                        <a:rPr lang="en-US" sz="1600" b="1">
                          <a:latin typeface="Times New Roman"/>
                          <a:ea typeface="Times New Roman"/>
                          <a:cs typeface="Times New Roman"/>
                        </a:rPr>
                        <a:t>(started on 14</a:t>
                      </a:r>
                      <a:r>
                        <a:rPr lang="en-US" sz="1600" b="1" baseline="30000">
                          <a:latin typeface="Times New Roman"/>
                          <a:ea typeface="Times New Roman"/>
                          <a:cs typeface="Times New Roman"/>
                        </a:rPr>
                        <a:t>th</a:t>
                      </a:r>
                      <a:r>
                        <a:rPr lang="en-US" sz="1600" b="1">
                          <a:latin typeface="Times New Roman"/>
                          <a:ea typeface="Times New Roman"/>
                          <a:cs typeface="Times New Roman"/>
                        </a:rPr>
                        <a:t> feb.2012)</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Times New Roman"/>
                          <a:cs typeface="Times New Roman"/>
                        </a:rPr>
                        <a:t>No</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Yes, but not functional, no proper equipment</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Times New Roman"/>
                          <a:cs typeface="Times New Roman"/>
                        </a:rPr>
                        <a:t>Yes </a:t>
                      </a:r>
                      <a:endParaRPr lang="en-US" sz="16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455613" y="1600200"/>
          <a:ext cx="8240030" cy="4399280"/>
        </p:xfrm>
        <a:graphic>
          <a:graphicData uri="http://schemas.openxmlformats.org/drawingml/2006/table">
            <a:tbl>
              <a:tblPr firstRow="1" bandRow="1">
                <a:tableStyleId>{5C22544A-7EE6-4342-B048-85BDC9FD1C3A}</a:tableStyleId>
              </a:tblPr>
              <a:tblGrid>
                <a:gridCol w="1210955"/>
                <a:gridCol w="116840"/>
                <a:gridCol w="1036215"/>
                <a:gridCol w="1175204"/>
                <a:gridCol w="1175204"/>
                <a:gridCol w="1175204"/>
                <a:gridCol w="1175204"/>
                <a:gridCol w="1175204"/>
              </a:tblGrid>
              <a:tr h="370840">
                <a:tc gridSpan="8">
                  <a:txBody>
                    <a:bodyPr/>
                    <a:lstStyle/>
                    <a:p>
                      <a:r>
                        <a:rPr lang="en-US" dirty="0" smtClean="0"/>
                        <a:t>                                                 </a:t>
                      </a:r>
                      <a:r>
                        <a:rPr lang="en-US" dirty="0" smtClean="0">
                          <a:solidFill>
                            <a:srgbClr val="002060"/>
                          </a:solidFill>
                        </a:rPr>
                        <a:t>Supply of kits </a:t>
                      </a:r>
                      <a:endParaRPr lang="en-US" dirty="0">
                        <a:solidFill>
                          <a:srgbClr val="002060"/>
                        </a:solidFill>
                      </a:endParaRPr>
                    </a:p>
                  </a:txBody>
                  <a:tcPr>
                    <a:solidFill>
                      <a:schemeClr val="accent2"/>
                    </a:solidFill>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solidFill>
                            <a:srgbClr val="002060"/>
                          </a:solidFill>
                        </a:rPr>
                        <a:t>Standard surgical</a:t>
                      </a:r>
                      <a:r>
                        <a:rPr lang="en-US" baseline="0" dirty="0" smtClean="0">
                          <a:solidFill>
                            <a:srgbClr val="002060"/>
                          </a:solidFill>
                        </a:rPr>
                        <a:t> Kits i to vi</a:t>
                      </a:r>
                      <a:endParaRPr lang="en-US" dirty="0">
                        <a:solidFill>
                          <a:srgbClr val="002060"/>
                        </a:solidFill>
                      </a:endParaRPr>
                    </a:p>
                  </a:txBody>
                  <a:tcPr/>
                </a:tc>
                <a:tc gridSpan="2">
                  <a:txBody>
                    <a:bodyPr/>
                    <a:lstStyle/>
                    <a:p>
                      <a:r>
                        <a:rPr lang="en-US" dirty="0" smtClean="0"/>
                        <a:t>Separate set should be there</a:t>
                      </a:r>
                      <a:endParaRPr lang="en-US" dirty="0"/>
                    </a:p>
                  </a:txBody>
                  <a:tcPr/>
                </a:tc>
                <a:tc hMerge="1">
                  <a:txBody>
                    <a:bodyPr/>
                    <a:lstStyle/>
                    <a:p>
                      <a:endParaRPr lang="en-US" dirty="0"/>
                    </a:p>
                  </a:txBody>
                  <a:tcPr/>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as such set available but equipments were  there</a:t>
                      </a:r>
                      <a:endParaRPr lang="en-US" sz="1600" dirty="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as such set available but equipments were there</a:t>
                      </a:r>
                      <a:endParaRPr lang="en-US" sz="1600" dirty="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as such set available but equipments were there</a:t>
                      </a:r>
                      <a:endParaRPr lang="en-US" sz="1600" dirty="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as such set available but equipments were there</a:t>
                      </a:r>
                      <a:endParaRPr lang="en-US" sz="1600" dirty="0">
                        <a:latin typeface="Calibri"/>
                        <a:ea typeface="Calibri"/>
                        <a:cs typeface="Times New Roman"/>
                      </a:endParaRPr>
                    </a:p>
                  </a:txBody>
                  <a:tcPr marL="68580" marR="68580" marT="0" marB="0" anchor="ctr"/>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as such set available but equipments were there</a:t>
                      </a:r>
                      <a:endParaRPr lang="en-US" sz="1600" dirty="0">
                        <a:latin typeface="Calibri"/>
                        <a:ea typeface="Calibri"/>
                        <a:cs typeface="Times New Roman"/>
                      </a:endParaRPr>
                    </a:p>
                  </a:txBody>
                  <a:tcPr marL="68580" marR="68580" marT="0" marB="0" anchor="ctr"/>
                </a:tc>
              </a:tr>
              <a:tr h="370840">
                <a:tc>
                  <a:txBody>
                    <a:bodyPr/>
                    <a:lstStyle/>
                    <a:p>
                      <a:r>
                        <a:rPr lang="en-US" dirty="0" smtClean="0">
                          <a:solidFill>
                            <a:srgbClr val="002060"/>
                          </a:solidFill>
                        </a:rPr>
                        <a:t>Blood transfusion kits </a:t>
                      </a:r>
                      <a:endParaRPr lang="en-US" dirty="0">
                        <a:solidFill>
                          <a:srgbClr val="002060"/>
                        </a:solidFill>
                      </a:endParaRPr>
                    </a:p>
                  </a:txBody>
                  <a:tcPr/>
                </a:tc>
                <a:tc gridSpan="2">
                  <a:txBody>
                    <a:bodyPr/>
                    <a:lstStyle/>
                    <a:p>
                      <a:r>
                        <a:rPr lang="en-US" b="1" dirty="0" smtClean="0"/>
                        <a:t>Yes </a:t>
                      </a:r>
                      <a:endParaRPr lang="en-US" b="1" dirty="0"/>
                    </a:p>
                  </a:txBody>
                  <a:tcPr/>
                </a:tc>
                <a:tc hMerge="1">
                  <a:txBody>
                    <a:bodyPr/>
                    <a:lstStyle/>
                    <a:p>
                      <a:endParaRPr lang="en-US" dirty="0"/>
                    </a:p>
                  </a:txBody>
                  <a:tcPr/>
                </a:tc>
                <a:tc>
                  <a:txBody>
                    <a:bodyPr/>
                    <a:lstStyle/>
                    <a:p>
                      <a:pPr marL="0" marR="0" algn="just">
                        <a:lnSpc>
                          <a:spcPct val="150000"/>
                        </a:lnSpc>
                        <a:spcBef>
                          <a:spcPts val="0"/>
                        </a:spcBef>
                        <a:spcAft>
                          <a:spcPts val="0"/>
                        </a:spcAft>
                      </a:pPr>
                      <a:r>
                        <a:rPr lang="en-US" sz="1600">
                          <a:latin typeface="Times New Roman"/>
                          <a:ea typeface="Calibri"/>
                          <a:cs typeface="Times New Roman"/>
                        </a:rPr>
                        <a:t>No</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Calibri"/>
                          <a:cs typeface="Times New Roman"/>
                        </a:rPr>
                        <a:t>Yes </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a:latin typeface="Times New Roman"/>
                          <a:ea typeface="Calibri"/>
                          <a:cs typeface="Times New Roman"/>
                        </a:rPr>
                        <a:t>No </a:t>
                      </a:r>
                      <a:endParaRPr lang="en-US" sz="160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Calibri"/>
                          <a:cs typeface="Times New Roman"/>
                        </a:rPr>
                        <a:t>Yes </a:t>
                      </a:r>
                      <a:endParaRPr lang="en-US" sz="1600" dirty="0">
                        <a:latin typeface="Calibri"/>
                        <a:ea typeface="Calibri"/>
                        <a:cs typeface="Times New Roman"/>
                      </a:endParaRPr>
                    </a:p>
                  </a:txBody>
                  <a:tcPr marL="68580" marR="68580" marT="0" marB="0"/>
                </a:tc>
              </a:tr>
              <a:tr h="370840">
                <a:tc gridSpan="8">
                  <a:txBody>
                    <a:bodyPr/>
                    <a:lstStyle/>
                    <a:p>
                      <a:r>
                        <a:rPr lang="en-US" dirty="0" smtClean="0">
                          <a:solidFill>
                            <a:srgbClr val="002060"/>
                          </a:solidFill>
                        </a:rPr>
                        <a:t>                                                  Quality Parameters</a:t>
                      </a:r>
                      <a:endParaRPr lang="en-US" dirty="0">
                        <a:solidFill>
                          <a:srgbClr val="002060"/>
                        </a:solidFill>
                      </a:endParaRPr>
                    </a:p>
                  </a:txBody>
                  <a:tcPr>
                    <a:solidFill>
                      <a:schemeClr val="accent2"/>
                    </a:solidFill>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gridSpan="2">
                  <a:txBody>
                    <a:bodyPr/>
                    <a:lstStyle/>
                    <a:p>
                      <a:r>
                        <a:rPr lang="en-US" dirty="0" smtClean="0">
                          <a:solidFill>
                            <a:srgbClr val="002060"/>
                          </a:solidFill>
                        </a:rPr>
                        <a:t>Availability of SOP and STP</a:t>
                      </a:r>
                      <a:endParaRPr lang="en-US" dirty="0">
                        <a:solidFill>
                          <a:srgbClr val="002060"/>
                        </a:solidFill>
                      </a:endParaRPr>
                    </a:p>
                  </a:txBody>
                  <a:tcPr/>
                </a:tc>
                <a:tc hMerge="1">
                  <a:txBody>
                    <a:bodyPr/>
                    <a:lstStyle/>
                    <a:p>
                      <a:endParaRPr lang="en-US"/>
                    </a:p>
                  </a:txBody>
                  <a:tcPr/>
                </a:tc>
                <a:tc>
                  <a:txBody>
                    <a:bodyPr/>
                    <a:lstStyle/>
                    <a:p>
                      <a:r>
                        <a:rPr lang="en-US" b="1" dirty="0" smtClean="0"/>
                        <a:t>Yes</a:t>
                      </a:r>
                      <a:r>
                        <a:rPr lang="en-US" dirty="0" smtClean="0"/>
                        <a:t> </a:t>
                      </a:r>
                      <a:endParaRPr lang="en-US" dirty="0"/>
                    </a:p>
                  </a:txBody>
                  <a:tcPr/>
                </a:tc>
                <a:tc>
                  <a:txBody>
                    <a:bodyPr/>
                    <a:lstStyle/>
                    <a:p>
                      <a:pPr marL="0" marR="0" algn="just">
                        <a:lnSpc>
                          <a:spcPct val="150000"/>
                        </a:lnSpc>
                        <a:spcBef>
                          <a:spcPts val="0"/>
                        </a:spcBef>
                        <a:spcAft>
                          <a:spcPts val="0"/>
                        </a:spcAft>
                      </a:pPr>
                      <a:r>
                        <a:rPr lang="en-US" sz="1600" dirty="0">
                          <a:latin typeface="Times New Roman"/>
                          <a:ea typeface="Calibri"/>
                          <a:cs typeface="Times New Roman"/>
                        </a:rPr>
                        <a:t>No</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Calibri"/>
                          <a:cs typeface="Times New Roman"/>
                        </a:rPr>
                        <a:t>Yes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Calibri"/>
                          <a:cs typeface="Times New Roman"/>
                        </a:rPr>
                        <a:t>Yes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Calibri"/>
                          <a:cs typeface="Times New Roman"/>
                        </a:rPr>
                        <a:t>No </a:t>
                      </a:r>
                      <a:endParaRPr lang="en-US" sz="1600" dirty="0">
                        <a:latin typeface="Calibri"/>
                        <a:ea typeface="Calibri"/>
                        <a:cs typeface="Times New Roman"/>
                      </a:endParaRPr>
                    </a:p>
                  </a:txBody>
                  <a:tcPr marL="68580" marR="68580" marT="0" marB="0"/>
                </a:tc>
                <a:tc>
                  <a:txBody>
                    <a:bodyPr/>
                    <a:lstStyle/>
                    <a:p>
                      <a:pPr marL="0" marR="0" algn="just">
                        <a:lnSpc>
                          <a:spcPct val="150000"/>
                        </a:lnSpc>
                        <a:spcBef>
                          <a:spcPts val="0"/>
                        </a:spcBef>
                        <a:spcAft>
                          <a:spcPts val="0"/>
                        </a:spcAft>
                      </a:pPr>
                      <a:r>
                        <a:rPr lang="en-US" sz="1600" dirty="0">
                          <a:latin typeface="Times New Roman"/>
                          <a:ea typeface="Calibri"/>
                          <a:cs typeface="Times New Roman"/>
                        </a:rPr>
                        <a:t>Yes </a:t>
                      </a:r>
                      <a:endParaRPr lang="en-US" sz="16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1469226"/>
            <a:ext cx="8226425" cy="1143000"/>
          </a:xfrm>
        </p:spPr>
        <p:txBody>
          <a:bodyPr/>
          <a:lstStyle/>
          <a:p>
            <a:r>
              <a:rPr lang="en-US" b="1" dirty="0" smtClean="0"/>
              <a:t>Objective 2 - Recently delivered mother’s satisfaction from emergency obstetrics and newborn care services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sz="1800" b="1" i="0" u="none" strike="noStrike" kern="1200" baseline="0">
                <a:solidFill>
                  <a:srgbClr val="000000"/>
                </a:solidFill>
                <a:latin typeface="+mn-lt"/>
                <a:ea typeface="+mn-ea"/>
                <a:cs typeface="+mn-cs"/>
              </a:defRPr>
            </a:pPr>
            <a:r>
              <a:rPr lang="en-US" sz="2800" kern="1200" dirty="0" smtClean="0">
                <a:solidFill>
                  <a:srgbClr val="000000"/>
                </a:solidFill>
              </a:rPr>
              <a:t>Blood transfusion availability </a:t>
            </a:r>
            <a:endParaRPr lang="en-US" sz="2800" kern="1200" dirty="0">
              <a:solidFill>
                <a:srgbClr val="000000"/>
              </a:solidFill>
            </a:endParaRPr>
          </a:p>
        </p:txBody>
      </p:sp>
      <p:sp>
        <p:nvSpPr>
          <p:cNvPr id="4" name="Text Placeholder 3"/>
          <p:cNvSpPr>
            <a:spLocks noGrp="1"/>
          </p:cNvSpPr>
          <p:nvPr>
            <p:ph type="body" sz="half" idx="2"/>
          </p:nvPr>
        </p:nvSpPr>
        <p:spPr/>
        <p:txBody>
          <a:bodyPr/>
          <a:lstStyle/>
          <a:p>
            <a:r>
              <a:rPr lang="en-US" sz="2400" dirty="0" smtClean="0"/>
              <a:t>Out of 60 delivered mother, 11 (18.33%) mother needed blood transfusion. </a:t>
            </a:r>
          </a:p>
          <a:p>
            <a:endParaRPr lang="en-US" sz="2400" dirty="0" smtClean="0"/>
          </a:p>
          <a:p>
            <a:endParaRPr lang="en-US" sz="2400" dirty="0" smtClean="0"/>
          </a:p>
          <a:p>
            <a:r>
              <a:rPr lang="en-US" sz="2400" dirty="0" smtClean="0"/>
              <a:t>Out of 11, for only 5 mothers (8.33%)blood transfusion facilities were provided</a:t>
            </a:r>
            <a:endParaRPr lang="en-US" dirty="0" smtClean="0"/>
          </a:p>
          <a:p>
            <a:r>
              <a:rPr lang="en-US" dirty="0" smtClean="0"/>
              <a:t/>
            </a:r>
            <a:br>
              <a:rPr lang="en-US" dirty="0" smtClean="0"/>
            </a:br>
            <a:endParaRPr lang="en-US" dirty="0"/>
          </a:p>
        </p:txBody>
      </p:sp>
      <p:graphicFrame>
        <p:nvGraphicFramePr>
          <p:cNvPr id="5" name="Content Placeholder 4"/>
          <p:cNvGraphicFramePr>
            <a:graphicFrameLocks noGrp="1"/>
          </p:cNvGraphicFramePr>
          <p:nvPr>
            <p:ph idx="1"/>
          </p:nvPr>
        </p:nvGraphicFramePr>
        <p:xfrm>
          <a:off x="3687096" y="273050"/>
          <a:ext cx="4999703" cy="58531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6790"/>
            <a:ext cx="3008313" cy="1162050"/>
          </a:xfrm>
        </p:spPr>
        <p:txBody>
          <a:bodyPr/>
          <a:lstStyle/>
          <a:p>
            <a:r>
              <a:rPr lang="en-US" sz="2800" dirty="0" smtClean="0"/>
              <a:t>Essential New Born Care within 48 hours</a:t>
            </a:r>
            <a:endParaRPr lang="en-US" sz="2800" dirty="0"/>
          </a:p>
        </p:txBody>
      </p:sp>
      <p:sp>
        <p:nvSpPr>
          <p:cNvPr id="4" name="Text Placeholder 3"/>
          <p:cNvSpPr>
            <a:spLocks noGrp="1"/>
          </p:cNvSpPr>
          <p:nvPr>
            <p:ph type="body" sz="half" idx="2"/>
          </p:nvPr>
        </p:nvSpPr>
        <p:spPr/>
        <p:txBody>
          <a:bodyPr/>
          <a:lstStyle/>
          <a:p>
            <a:endParaRPr lang="en-US" sz="2400" dirty="0" smtClean="0"/>
          </a:p>
          <a:p>
            <a:r>
              <a:rPr lang="en-US" sz="2400" dirty="0" smtClean="0"/>
              <a:t>Around 90% women told that essential new born care were provided to their infant with in 48 hour of the birth</a:t>
            </a:r>
            <a:r>
              <a:rPr lang="en-US" sz="2400" b="1" dirty="0" smtClean="0"/>
              <a:t>. </a:t>
            </a:r>
            <a:endParaRPr lang="en-US" sz="2400" dirty="0" smtClean="0"/>
          </a:p>
          <a:p>
            <a:endParaRPr lang="en-US" dirty="0"/>
          </a:p>
        </p:txBody>
      </p:sp>
      <p:graphicFrame>
        <p:nvGraphicFramePr>
          <p:cNvPr id="5" name="Content Placeholder 4"/>
          <p:cNvGraphicFramePr>
            <a:graphicFrameLocks noGrp="1"/>
          </p:cNvGraphicFramePr>
          <p:nvPr>
            <p:ph idx="1"/>
          </p:nvPr>
        </p:nvGraphicFramePr>
        <p:xfrm>
          <a:off x="3575050" y="273050"/>
          <a:ext cx="5111750" cy="58531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If infant had problem then admitted to SNCU </a:t>
            </a:r>
            <a:endParaRPr lang="en-US" sz="2400" dirty="0"/>
          </a:p>
        </p:txBody>
      </p:sp>
      <p:sp>
        <p:nvSpPr>
          <p:cNvPr id="4" name="Text Placeholder 3"/>
          <p:cNvSpPr>
            <a:spLocks noGrp="1"/>
          </p:cNvSpPr>
          <p:nvPr>
            <p:ph type="body" sz="half" idx="2"/>
          </p:nvPr>
        </p:nvSpPr>
        <p:spPr/>
        <p:txBody>
          <a:bodyPr/>
          <a:lstStyle/>
          <a:p>
            <a:r>
              <a:rPr lang="en-US" sz="2000" dirty="0" smtClean="0"/>
              <a:t>Out of 60 delivered mother’s baby, 14 (23.4%) had the problem like infection, prematurity, low weight birth, respiration, etc</a:t>
            </a:r>
            <a:r>
              <a:rPr lang="en-US" sz="1800" b="1" dirty="0" smtClean="0"/>
              <a:t> </a:t>
            </a:r>
          </a:p>
          <a:p>
            <a:endParaRPr lang="en-US" sz="1800" b="1" dirty="0" smtClean="0"/>
          </a:p>
          <a:p>
            <a:r>
              <a:rPr lang="en-US" sz="2000" dirty="0" smtClean="0"/>
              <a:t>Out of 14 sick infants, 7 (50%) were admitted to SNCU, while remaining 7 (50%) not because either absence of sick newborn care unit or absence of specialist</a:t>
            </a:r>
          </a:p>
          <a:p>
            <a:r>
              <a:rPr lang="en-US" b="1" dirty="0" smtClean="0"/>
              <a:t/>
            </a:r>
            <a:br>
              <a:rPr lang="en-US" b="1" dirty="0" smtClean="0"/>
            </a:br>
            <a:endParaRPr lang="en-US" dirty="0"/>
          </a:p>
        </p:txBody>
      </p:sp>
      <p:graphicFrame>
        <p:nvGraphicFramePr>
          <p:cNvPr id="5" name="Content Placeholder 4"/>
          <p:cNvGraphicFramePr>
            <a:graphicFrameLocks noGrp="1"/>
          </p:cNvGraphicFramePr>
          <p:nvPr>
            <p:ph idx="1"/>
          </p:nvPr>
        </p:nvGraphicFramePr>
        <p:xfrm>
          <a:off x="3575050" y="273050"/>
          <a:ext cx="5111750" cy="58531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2258"/>
            <a:ext cx="8229600" cy="1143000"/>
          </a:xfrm>
        </p:spPr>
        <p:txBody>
          <a:bodyPr/>
          <a:lstStyle/>
          <a:p>
            <a:r>
              <a:rPr lang="en-US" b="1" dirty="0" smtClean="0"/>
              <a:t>Complication during delivery</a:t>
            </a:r>
            <a:endParaRPr lang="en-US" b="1" dirty="0"/>
          </a:p>
        </p:txBody>
      </p:sp>
      <p:sp>
        <p:nvSpPr>
          <p:cNvPr id="3" name="Text Placeholder 2"/>
          <p:cNvSpPr>
            <a:spLocks noGrp="1"/>
          </p:cNvSpPr>
          <p:nvPr>
            <p:ph type="body" idx="1"/>
          </p:nvPr>
        </p:nvSpPr>
        <p:spPr>
          <a:xfrm>
            <a:off x="457200" y="1519049"/>
            <a:ext cx="4040188" cy="1489587"/>
          </a:xfrm>
        </p:spPr>
        <p:txBody>
          <a:bodyPr/>
          <a:lstStyle/>
          <a:p>
            <a:pPr algn="just"/>
            <a:r>
              <a:rPr lang="en-US" b="0" dirty="0" smtClean="0"/>
              <a:t>Out of 60 delivered mothers, 15 (25%) were developed complication after delivery. </a:t>
            </a:r>
          </a:p>
          <a:p>
            <a:endParaRPr lang="en-US" dirty="0"/>
          </a:p>
        </p:txBody>
      </p:sp>
      <p:sp>
        <p:nvSpPr>
          <p:cNvPr id="5" name="Text Placeholder 4"/>
          <p:cNvSpPr>
            <a:spLocks noGrp="1"/>
          </p:cNvSpPr>
          <p:nvPr>
            <p:ph type="body" sz="quarter" idx="3"/>
          </p:nvPr>
        </p:nvSpPr>
        <p:spPr>
          <a:xfrm>
            <a:off x="4645025" y="2007048"/>
            <a:ext cx="4041775" cy="898371"/>
          </a:xfrm>
        </p:spPr>
        <p:txBody>
          <a:bodyPr/>
          <a:lstStyle/>
          <a:p>
            <a:pPr algn="just"/>
            <a:r>
              <a:rPr lang="en-US" dirty="0" smtClean="0"/>
              <a:t> </a:t>
            </a:r>
            <a:r>
              <a:rPr lang="en-US" b="0" dirty="0" smtClean="0"/>
              <a:t>out of these 15 mothers, 11 mothers (71.40%) were provided immediately treatment while for remaining 4 mothers not(28.6%)  </a:t>
            </a:r>
            <a:endParaRPr lang="en-US" b="0" dirty="0"/>
          </a:p>
        </p:txBody>
      </p:sp>
      <p:graphicFrame>
        <p:nvGraphicFramePr>
          <p:cNvPr id="7" name="Content Placeholder 6"/>
          <p:cNvGraphicFramePr>
            <a:graphicFrameLocks noGrp="1"/>
          </p:cNvGraphicFramePr>
          <p:nvPr>
            <p:ph sz="half" idx="2"/>
          </p:nvPr>
        </p:nvGraphicFramePr>
        <p:xfrm>
          <a:off x="457200" y="2698955"/>
          <a:ext cx="4040188" cy="38788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p:cNvGraphicFramePr>
            <a:graphicFrameLocks noGrp="1"/>
          </p:cNvGraphicFramePr>
          <p:nvPr>
            <p:ph sz="quarter" idx="4"/>
          </p:nvPr>
        </p:nvGraphicFramePr>
        <p:xfrm>
          <a:off x="4645025" y="2654710"/>
          <a:ext cx="4041775" cy="387882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910" y="274638"/>
            <a:ext cx="8194265" cy="1143000"/>
          </a:xfrm>
        </p:spPr>
        <p:txBody>
          <a:bodyPr/>
          <a:lstStyle/>
          <a:p>
            <a:r>
              <a:rPr lang="en-US" dirty="0" smtClean="0"/>
              <a:t>Conti…..</a:t>
            </a:r>
            <a:endParaRPr lang="en-US" dirty="0"/>
          </a:p>
        </p:txBody>
      </p:sp>
      <p:sp>
        <p:nvSpPr>
          <p:cNvPr id="3" name="Content Placeholder 2"/>
          <p:cNvSpPr>
            <a:spLocks noGrp="1"/>
          </p:cNvSpPr>
          <p:nvPr>
            <p:ph idx="1"/>
          </p:nvPr>
        </p:nvSpPr>
        <p:spPr>
          <a:xfrm>
            <a:off x="825910" y="1600200"/>
            <a:ext cx="8194265" cy="4525963"/>
          </a:xfrm>
        </p:spPr>
        <p:txBody>
          <a:bodyPr/>
          <a:lstStyle/>
          <a:p>
            <a:pPr algn="just"/>
            <a:r>
              <a:rPr lang="en-US" dirty="0" smtClean="0"/>
              <a:t>It is the only Institute across the country which has self financed Dress Code for staff and faculty, working 24 x 7, the committee staff has the privilege of bare minimum no. of holidays </a:t>
            </a:r>
          </a:p>
          <a:p>
            <a:pPr algn="just"/>
            <a:endParaRPr lang="en-US" dirty="0" smtClean="0"/>
          </a:p>
          <a:p>
            <a:pPr algn="just">
              <a:buNone/>
            </a:pPr>
            <a:r>
              <a:rPr lang="en-US" b="1" dirty="0" smtClean="0"/>
              <a:t>Mission:</a:t>
            </a:r>
            <a:endParaRPr lang="en-US" dirty="0" smtClean="0"/>
          </a:p>
          <a:p>
            <a:pPr algn="just"/>
            <a:r>
              <a:rPr lang="en-US" dirty="0" smtClean="0"/>
              <a:t>The mission of the institute is committed to improvement in health care through HRD, Health Research, Consultancy and networking aiming at enhancement in the quality of life.</a:t>
            </a:r>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Text Placeholder 3"/>
          <p:cNvSpPr>
            <a:spLocks noGrp="1"/>
          </p:cNvSpPr>
          <p:nvPr>
            <p:ph type="body" sz="half" idx="2"/>
          </p:nvPr>
        </p:nvSpPr>
        <p:spPr/>
        <p:txBody>
          <a:bodyPr/>
          <a:lstStyle/>
          <a:p>
            <a:r>
              <a:rPr lang="en-US" dirty="0" smtClean="0"/>
              <a:t> </a:t>
            </a:r>
            <a:r>
              <a:rPr lang="en-US" sz="2800" dirty="0" smtClean="0"/>
              <a:t>Out of 60 mothers, 15 (25%) were satisfied and 15% were unsatisfied from EmOC ,new    born care and emergency blood transfusion while 50% were not used.</a:t>
            </a:r>
            <a:endParaRPr lang="en-US" sz="2800" dirty="0"/>
          </a:p>
        </p:txBody>
      </p:sp>
      <p:graphicFrame>
        <p:nvGraphicFramePr>
          <p:cNvPr id="5" name="Content Placeholder 4"/>
          <p:cNvGraphicFramePr>
            <a:graphicFrameLocks noGrp="1"/>
          </p:cNvGraphicFramePr>
          <p:nvPr>
            <p:ph idx="1"/>
          </p:nvPr>
        </p:nvGraphicFramePr>
        <p:xfrm>
          <a:off x="3575050" y="273050"/>
          <a:ext cx="5111750" cy="58531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Satisfaction from other services</a:t>
            </a:r>
            <a:endParaRPr lang="en-US" dirty="0"/>
          </a:p>
        </p:txBody>
      </p:sp>
      <p:sp>
        <p:nvSpPr>
          <p:cNvPr id="3" name="Content Placeholder 2"/>
          <p:cNvSpPr>
            <a:spLocks noGrp="1"/>
          </p:cNvSpPr>
          <p:nvPr>
            <p:ph idx="1"/>
          </p:nvPr>
        </p:nvSpPr>
        <p:spPr/>
        <p:txBody>
          <a:bodyPr/>
          <a:lstStyle/>
          <a:p>
            <a:r>
              <a:rPr lang="en-US" b="1" dirty="0" smtClean="0"/>
              <a:t>Satisfaction from OT services –    </a:t>
            </a:r>
            <a:r>
              <a:rPr lang="en-US" dirty="0" smtClean="0"/>
              <a:t>Out of 60 delivered mothers 16 (26.67%) were utilized operation theatre facility</a:t>
            </a:r>
            <a:r>
              <a:rPr lang="en-US" b="1" dirty="0" smtClean="0"/>
              <a:t> </a:t>
            </a:r>
            <a:r>
              <a:rPr lang="en-US" dirty="0" smtClean="0"/>
              <a:t>, remaining 44 not. Out of 16 mothers, 11 mothers (68.75%) were satisfied, 3 (18.75%) were unsatisfied and remaining 2 mothers (12.50%) were neutral.     </a:t>
            </a:r>
          </a:p>
          <a:p>
            <a:r>
              <a:rPr lang="en-US" b="1" dirty="0" smtClean="0"/>
              <a:t>Satisfaction from laboratory services –  </a:t>
            </a:r>
            <a:r>
              <a:rPr lang="en-US" dirty="0" smtClean="0"/>
              <a:t>Out of 60 delivered mothers 56 (93.3%) utilized laboratory services either during delivery or pregnancy (ANC) and remaining not utilized. Out of 56 mothers, 50 (89.2%) were satisfied while 2 (3.57%) were unsatisfied and remaining 4 (7.14) were neutral .</a:t>
            </a:r>
          </a:p>
          <a:p>
            <a:pPr>
              <a:buNone/>
            </a:pPr>
            <a:endParaRPr lang="en-US" dirty="0" smtClean="0"/>
          </a:p>
          <a:p>
            <a:endParaRPr lang="en-US" dirty="0" smtClean="0"/>
          </a:p>
          <a:p>
            <a:pPr>
              <a:buNone/>
            </a:pPr>
            <a:r>
              <a:rPr lang="en-US" dirty="0" smtClean="0"/>
              <a:t>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b="1" dirty="0"/>
          </a:p>
        </p:txBody>
      </p:sp>
      <p:sp>
        <p:nvSpPr>
          <p:cNvPr id="3" name="Content Placeholder 2"/>
          <p:cNvSpPr>
            <a:spLocks noGrp="1"/>
          </p:cNvSpPr>
          <p:nvPr>
            <p:ph idx="1"/>
          </p:nvPr>
        </p:nvSpPr>
        <p:spPr/>
        <p:txBody>
          <a:bodyPr/>
          <a:lstStyle/>
          <a:p>
            <a:r>
              <a:rPr lang="en-US" sz="2800" dirty="0" smtClean="0"/>
              <a:t>Gap analysis study reveals that not even a single CHC was fully functional FRU as per IPHS standards and FRU guidelines. </a:t>
            </a:r>
          </a:p>
          <a:p>
            <a:endParaRPr lang="en-US" sz="2800" dirty="0" smtClean="0"/>
          </a:p>
          <a:p>
            <a:r>
              <a:rPr lang="en-US" sz="2800" dirty="0" smtClean="0"/>
              <a:t>Many gaps have been identified in the study related to emergency obs &amp; new born care, blood storage unit, availability and training of human resources, physical infrastructures and equipments. </a:t>
            </a:r>
          </a:p>
          <a:p>
            <a:pPr>
              <a:buNone/>
            </a:pPr>
            <a:endParaRPr lang="en-US" sz="2800"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br>
              <a:rPr lang="en-US" dirty="0" smtClean="0"/>
            </a:br>
            <a:endParaRPr lang="en-US" dirty="0"/>
          </a:p>
        </p:txBody>
      </p:sp>
      <p:sp>
        <p:nvSpPr>
          <p:cNvPr id="3" name="Content Placeholder 2"/>
          <p:cNvSpPr>
            <a:spLocks noGrp="1"/>
          </p:cNvSpPr>
          <p:nvPr>
            <p:ph idx="1"/>
          </p:nvPr>
        </p:nvSpPr>
        <p:spPr/>
        <p:txBody>
          <a:bodyPr/>
          <a:lstStyle/>
          <a:p>
            <a:r>
              <a:rPr lang="en-US" sz="2800" dirty="0" smtClean="0"/>
              <a:t>From the view point of service seeker (Delivered mother) 50% women were unsatisfied with emergency obstetrics and new born care services.</a:t>
            </a:r>
          </a:p>
          <a:p>
            <a:r>
              <a:rPr lang="en-US" sz="2800" dirty="0" smtClean="0"/>
              <a:t>Reason were unavailability of blood transfusion facility, lack of emergency new born care, modern sick new born care equipment and lack of specialist.  </a:t>
            </a:r>
          </a:p>
          <a:p>
            <a:pPr>
              <a:buNone/>
            </a:pP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Recommendations</a:t>
            </a:r>
            <a:endParaRPr lang="en-US" b="1" dirty="0"/>
          </a:p>
        </p:txBody>
      </p:sp>
      <p:sp>
        <p:nvSpPr>
          <p:cNvPr id="3" name="Content Placeholder 2"/>
          <p:cNvSpPr>
            <a:spLocks noGrp="1"/>
          </p:cNvSpPr>
          <p:nvPr>
            <p:ph idx="1"/>
          </p:nvPr>
        </p:nvSpPr>
        <p:spPr/>
        <p:txBody>
          <a:bodyPr/>
          <a:lstStyle/>
          <a:p>
            <a:pPr lvl="0"/>
            <a:r>
              <a:rPr lang="en-US" sz="2800" dirty="0" smtClean="0"/>
              <a:t>The Medical Officers and the paramedical staff must undergo relevant skill development trainings before appointment to the facilities</a:t>
            </a:r>
          </a:p>
          <a:p>
            <a:pPr lvl="0"/>
            <a:r>
              <a:rPr lang="en-US" sz="2800" dirty="0" smtClean="0"/>
              <a:t>Prioritize large scale capacity building of MBBS doctors in LSAS and neonatal care. </a:t>
            </a:r>
          </a:p>
          <a:p>
            <a:pPr lvl="0"/>
            <a:r>
              <a:rPr lang="en-US" sz="2800" dirty="0" smtClean="0"/>
              <a:t>Posting and training of lab technicians for blood storage management.</a:t>
            </a:r>
          </a:p>
          <a:p>
            <a:r>
              <a:rPr lang="en-US" sz="2800" dirty="0" smtClean="0"/>
              <a:t> Institutionalize a FRU certification process and ensure routine review by a quality assurance team.</a:t>
            </a:r>
          </a:p>
          <a:p>
            <a:pPr>
              <a:buNone/>
            </a:pP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References</a:t>
            </a:r>
            <a:endParaRPr lang="en-US" b="1" dirty="0"/>
          </a:p>
        </p:txBody>
      </p:sp>
      <p:sp>
        <p:nvSpPr>
          <p:cNvPr id="3" name="Content Placeholder 2"/>
          <p:cNvSpPr>
            <a:spLocks noGrp="1"/>
          </p:cNvSpPr>
          <p:nvPr>
            <p:ph idx="1"/>
          </p:nvPr>
        </p:nvSpPr>
        <p:spPr/>
        <p:txBody>
          <a:bodyPr/>
          <a:lstStyle/>
          <a:p>
            <a:pPr lvl="0"/>
            <a:r>
              <a:rPr lang="en-US" dirty="0" smtClean="0"/>
              <a:t>First Complete Block Level FRU in the state, Chhattisgarh, Office of the Chief Medical and Health Officer, Bilaspur (C.G.)  [Access on 27, April, 2011] [Available on]:   </a:t>
            </a:r>
            <a:r>
              <a:rPr lang="en-US" dirty="0" smtClean="0">
                <a:hlinkClick r:id="rId2"/>
              </a:rPr>
              <a:t>www.bilaspur.nic.in/bilhafru</a:t>
            </a:r>
            <a:endParaRPr lang="en-US" dirty="0" smtClean="0"/>
          </a:p>
          <a:p>
            <a:r>
              <a:rPr lang="en-US" dirty="0" smtClean="0"/>
              <a:t>Guidelines for Operationalising FRU, Maternal Health Division, Department of MOHFW, Government of India, 2004 202.71.128.172/</a:t>
            </a:r>
            <a:r>
              <a:rPr lang="en-US" dirty="0" err="1" smtClean="0"/>
              <a:t>nihfw</a:t>
            </a:r>
            <a:r>
              <a:rPr lang="en-US" dirty="0" smtClean="0"/>
              <a:t>/</a:t>
            </a:r>
            <a:r>
              <a:rPr lang="en-US" dirty="0" err="1" smtClean="0"/>
              <a:t>nchrc</a:t>
            </a:r>
            <a:r>
              <a:rPr lang="en-US" dirty="0" smtClean="0"/>
              <a:t>/</a:t>
            </a:r>
            <a:r>
              <a:rPr lang="en-US" dirty="0" err="1" smtClean="0"/>
              <a:t>index.php?q</a:t>
            </a:r>
            <a:r>
              <a:rPr lang="en-US" dirty="0" smtClean="0"/>
              <a:t>=taxonomy/term/93/all </a:t>
            </a:r>
          </a:p>
          <a:p>
            <a:pPr lvl="0"/>
            <a:r>
              <a:rPr lang="en-US" dirty="0" smtClean="0"/>
              <a:t>SIHFW, (2011), IPHS[Access on 27, April, 2011] [Available on]:  </a:t>
            </a:r>
            <a:r>
              <a:rPr lang="en-US" u="sng" dirty="0" smtClean="0">
                <a:hlinkClick r:id="rId3"/>
              </a:rPr>
              <a:t>www.sihfwrajasthan.com/ppts/full/IPHS.pdf</a:t>
            </a:r>
            <a:r>
              <a:rPr lang="en-US" dirty="0" smtClean="0"/>
              <a:t> </a:t>
            </a:r>
          </a:p>
          <a:p>
            <a:pPr lvl="0"/>
            <a:endParaRPr lang="en-US" dirty="0" smtClean="0"/>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lvl="0"/>
            <a:r>
              <a:rPr lang="en-US" dirty="0" smtClean="0"/>
              <a:t>IIMA studies FRUs in Gujarat to strengthen midwifery and EmOC, Chitra Unnithan / Ahmedabad May, 2009, </a:t>
            </a:r>
          </a:p>
          <a:p>
            <a:pPr lvl="0"/>
            <a:r>
              <a:rPr lang="en-US" dirty="0" smtClean="0"/>
              <a:t> An Introduction to Quality Assurance in Health Care’, Oxford University Press, 2002, International Journal for quality in health care. [Access on 27, April, 2011] [Available on] : </a:t>
            </a:r>
          </a:p>
          <a:p>
            <a:pPr lvl="0">
              <a:buNone/>
            </a:pPr>
            <a:r>
              <a:rPr lang="en-US" dirty="0" smtClean="0"/>
              <a:t>      http://intqhc.oxfordjournals.org/content/15/4/357.full</a:t>
            </a:r>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613" y="2383602"/>
            <a:ext cx="8226425" cy="1143000"/>
          </a:xfrm>
        </p:spPr>
        <p:txBody>
          <a:bodyPr/>
          <a:lstStyle/>
          <a:p>
            <a:pPr algn="ctr"/>
            <a:endParaRPr lang="en-US" sz="6000" dirty="0"/>
          </a:p>
        </p:txBody>
      </p:sp>
      <p:sp>
        <p:nvSpPr>
          <p:cNvPr id="4" name="Rectangle 3"/>
          <p:cNvSpPr/>
          <p:nvPr/>
        </p:nvSpPr>
        <p:spPr>
          <a:xfrm>
            <a:off x="2427662" y="2197480"/>
            <a:ext cx="4288675" cy="2554545"/>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80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THANK YOU</a:t>
            </a:r>
            <a:endParaRPr lang="en-US" sz="80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3600" dirty="0" smtClean="0">
                <a:latin typeface="Lucida Sans Unicode" pitchFamily="34" charset="0"/>
                <a:cs typeface="Lucida Sans Unicode" pitchFamily="34" charset="0"/>
              </a:rPr>
              <a:t>Flow of presentation</a:t>
            </a:r>
          </a:p>
        </p:txBody>
      </p:sp>
      <p:sp>
        <p:nvSpPr>
          <p:cNvPr id="6147" name="Content Placeholder 2"/>
          <p:cNvSpPr>
            <a:spLocks noGrp="1"/>
          </p:cNvSpPr>
          <p:nvPr>
            <p:ph idx="1"/>
          </p:nvPr>
        </p:nvSpPr>
        <p:spPr>
          <a:xfrm>
            <a:off x="941388" y="1600200"/>
            <a:ext cx="8078787" cy="4525963"/>
          </a:xfrm>
        </p:spPr>
        <p:txBody>
          <a:bodyPr/>
          <a:lstStyle/>
          <a:p>
            <a:pPr eaLnBrk="1" hangingPunct="1"/>
            <a:r>
              <a:rPr lang="en-US" sz="2800" dirty="0" smtClean="0"/>
              <a:t>Introduction</a:t>
            </a:r>
          </a:p>
          <a:p>
            <a:pPr eaLnBrk="1" hangingPunct="1"/>
            <a:r>
              <a:rPr lang="en-US" sz="2800" dirty="0" smtClean="0"/>
              <a:t>Rational of study </a:t>
            </a:r>
          </a:p>
          <a:p>
            <a:pPr eaLnBrk="1" hangingPunct="1"/>
            <a:r>
              <a:rPr lang="en-US" sz="2800" dirty="0" smtClean="0"/>
              <a:t>Literature review </a:t>
            </a:r>
          </a:p>
          <a:p>
            <a:pPr eaLnBrk="1" hangingPunct="1"/>
            <a:r>
              <a:rPr lang="en-US" sz="2800" dirty="0" smtClean="0"/>
              <a:t>Objectives</a:t>
            </a:r>
          </a:p>
          <a:p>
            <a:pPr eaLnBrk="1" hangingPunct="1"/>
            <a:r>
              <a:rPr lang="en-US" sz="2800" dirty="0" smtClean="0"/>
              <a:t>Methodology</a:t>
            </a:r>
          </a:p>
          <a:p>
            <a:pPr eaLnBrk="1" hangingPunct="1"/>
            <a:r>
              <a:rPr lang="en-US" sz="2800" dirty="0" smtClean="0"/>
              <a:t>Tools and techniques</a:t>
            </a:r>
          </a:p>
          <a:p>
            <a:pPr eaLnBrk="1" hangingPunct="1"/>
            <a:r>
              <a:rPr lang="en-US" sz="2800" dirty="0" smtClean="0"/>
              <a:t>Result and findings</a:t>
            </a:r>
          </a:p>
          <a:p>
            <a:pPr eaLnBrk="1" hangingPunct="1"/>
            <a:r>
              <a:rPr lang="en-US" sz="2800" dirty="0" smtClean="0"/>
              <a:t>Conclusion </a:t>
            </a:r>
          </a:p>
          <a:p>
            <a:pPr eaLnBrk="1" hangingPunct="1"/>
            <a:r>
              <a:rPr lang="en-US" sz="2800" dirty="0" smtClean="0"/>
              <a:t>Recommendation  </a:t>
            </a:r>
          </a:p>
          <a:p>
            <a:pPr eaLnBrk="1" hangingPunct="1"/>
            <a:endParaRPr lang="en-US" sz="2800" dirty="0" smtClean="0"/>
          </a:p>
          <a:p>
            <a:pPr eaLnBrk="1" hangingPunct="1"/>
            <a:endParaRPr lang="en-US" sz="2800" dirty="0" smtClean="0"/>
          </a:p>
          <a:p>
            <a:endParaRPr lang="en-US" sz="2800" dirty="0" smtClean="0"/>
          </a:p>
          <a:p>
            <a:pPr eaLnBrk="1" hangingPunct="1"/>
            <a:endParaRPr lang="en-US" dirty="0" smtClean="0"/>
          </a:p>
          <a:p>
            <a:pPr eaLnBrk="1" hangingPunct="1"/>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z="3600" dirty="0" smtClean="0">
                <a:latin typeface="Lucida Sans Unicode" pitchFamily="34" charset="0"/>
                <a:cs typeface="Lucida Sans Unicode" pitchFamily="34" charset="0"/>
              </a:rPr>
              <a:t>INTRODUCTION</a:t>
            </a:r>
            <a:br>
              <a:rPr lang="en-US" sz="3600" dirty="0" smtClean="0">
                <a:latin typeface="Lucida Sans Unicode" pitchFamily="34" charset="0"/>
                <a:cs typeface="Lucida Sans Unicode" pitchFamily="34" charset="0"/>
              </a:rPr>
            </a:br>
            <a:endParaRPr lang="en-US" sz="3600" dirty="0" smtClean="0">
              <a:latin typeface="Lucida Sans Unicode" pitchFamily="34" charset="0"/>
              <a:cs typeface="Lucida Sans Unicode" pitchFamily="34" charset="0"/>
            </a:endParaRPr>
          </a:p>
        </p:txBody>
      </p:sp>
      <p:sp>
        <p:nvSpPr>
          <p:cNvPr id="7171" name="Content Placeholder 2"/>
          <p:cNvSpPr>
            <a:spLocks noGrp="1"/>
          </p:cNvSpPr>
          <p:nvPr>
            <p:ph idx="1"/>
          </p:nvPr>
        </p:nvSpPr>
        <p:spPr>
          <a:xfrm>
            <a:off x="1050105" y="585024"/>
            <a:ext cx="7592449" cy="5045075"/>
          </a:xfrm>
        </p:spPr>
        <p:txBody>
          <a:bodyPr/>
          <a:lstStyle/>
          <a:p>
            <a:pPr eaLnBrk="1" hangingPunct="1">
              <a:buFontTx/>
              <a:buNone/>
            </a:pPr>
            <a:endParaRPr lang="en-US" sz="2800" dirty="0" smtClean="0"/>
          </a:p>
          <a:p>
            <a:pPr algn="just"/>
            <a:r>
              <a:rPr lang="en-US" sz="2800" dirty="0" smtClean="0">
                <a:latin typeface="Times New Roman" pitchFamily="18" charset="0"/>
                <a:cs typeface="Times New Roman" pitchFamily="18" charset="0"/>
              </a:rPr>
              <a:t>Health care delivery in India is at three levels namely primary, secondary and tertiary. </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secondary level of health care  essentially includes Community Health Centers (CHCs), constituting the First Referral Units (FRUs) and the District Hospitals. </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The CHCs were designed to provide referral health care for cases from the Primary level and for cases in need of specialist care approaching the centre directly </a:t>
            </a:r>
          </a:p>
          <a:p>
            <a:pPr>
              <a:buNone/>
            </a:pPr>
            <a:endParaRPr 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41388" y="274638"/>
            <a:ext cx="8078787" cy="1143000"/>
          </a:xfrm>
        </p:spPr>
        <p:txBody>
          <a:bodyPr/>
          <a:lstStyle/>
          <a:p>
            <a:pPr eaLnBrk="1" hangingPunct="1"/>
            <a:r>
              <a:rPr lang="en-US" sz="3600" dirty="0" smtClean="0">
                <a:latin typeface="Lucida Sans Unicode" pitchFamily="34" charset="0"/>
                <a:cs typeface="Lucida Sans Unicode" pitchFamily="34" charset="0"/>
              </a:rPr>
              <a:t>Conti……</a:t>
            </a:r>
          </a:p>
        </p:txBody>
      </p:sp>
      <p:sp>
        <p:nvSpPr>
          <p:cNvPr id="8195" name="Rectangle 3"/>
          <p:cNvSpPr>
            <a:spLocks noGrp="1" noChangeArrowheads="1"/>
          </p:cNvSpPr>
          <p:nvPr>
            <p:ph type="body" idx="1"/>
          </p:nvPr>
        </p:nvSpPr>
        <p:spPr>
          <a:xfrm>
            <a:off x="788988" y="1600200"/>
            <a:ext cx="8231187" cy="4525963"/>
          </a:xfrm>
        </p:spPr>
        <p:txBody>
          <a:bodyPr/>
          <a:lstStyle/>
          <a:p>
            <a:pPr algn="just"/>
            <a:r>
              <a:rPr lang="en-US" sz="2800" dirty="0" smtClean="0"/>
              <a:t>Due to high maternal and infant mortality (437 and 78.5 in 1991) different programs were launched in india to strengthen FRUs.</a:t>
            </a:r>
          </a:p>
          <a:p>
            <a:pPr algn="just"/>
            <a:endParaRPr lang="en-US" sz="2800" dirty="0" smtClean="0"/>
          </a:p>
          <a:p>
            <a:pPr algn="just"/>
            <a:r>
              <a:rPr lang="en-US" sz="2800" dirty="0" smtClean="0"/>
              <a:t>RCH Programme – funds released for health services, equipment  and drug kits </a:t>
            </a:r>
          </a:p>
          <a:p>
            <a:pPr algn="just"/>
            <a:endParaRPr lang="en-US" sz="2800" dirty="0" smtClean="0"/>
          </a:p>
          <a:p>
            <a:pPr algn="just" eaLnBrk="1" hangingPunct="1"/>
            <a:r>
              <a:rPr lang="en-US" sz="2800" dirty="0" smtClean="0"/>
              <a:t>RCH Programme (Phase II) operationalized 2000 FRUs in a phased manner, </a:t>
            </a:r>
            <a:r>
              <a:rPr lang="en-US" sz="2800" b="1" dirty="0" smtClean="0"/>
              <a:t>237</a:t>
            </a:r>
            <a:r>
              <a:rPr lang="en-US" sz="2800" dirty="0" smtClean="0"/>
              <a:t> were selected in Rajasthan.</a:t>
            </a:r>
          </a:p>
          <a:p>
            <a:pPr eaLnBrk="1" hangingPunct="1">
              <a:buNone/>
            </a:pPr>
            <a:r>
              <a:rPr lang="en-US" dirty="0" smtClean="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3600" dirty="0" smtClean="0">
                <a:latin typeface="Lucida Sans Unicode" pitchFamily="34" charset="0"/>
                <a:cs typeface="Lucida Sans Unicode" pitchFamily="34" charset="0"/>
              </a:rPr>
              <a:t>Conti….</a:t>
            </a:r>
          </a:p>
        </p:txBody>
      </p:sp>
      <p:sp>
        <p:nvSpPr>
          <p:cNvPr id="9219" name="Content Placeholder 2"/>
          <p:cNvSpPr>
            <a:spLocks noGrp="1"/>
          </p:cNvSpPr>
          <p:nvPr>
            <p:ph idx="1"/>
          </p:nvPr>
        </p:nvSpPr>
        <p:spPr>
          <a:xfrm>
            <a:off x="790431" y="1468878"/>
            <a:ext cx="7794625" cy="4793384"/>
          </a:xfrm>
        </p:spPr>
        <p:txBody>
          <a:bodyPr/>
          <a:lstStyle/>
          <a:p>
            <a:pPr algn="just" eaLnBrk="1" hangingPunct="1">
              <a:buFont typeface="Wingdings" pitchFamily="2" charset="2"/>
              <a:buChar char="v"/>
            </a:pPr>
            <a:r>
              <a:rPr lang="en-US" sz="2800" dirty="0" smtClean="0"/>
              <a:t>Central assistance was provided to 1724 FRUs( 237 Rajasthan) for C-Sections and Emoc </a:t>
            </a:r>
          </a:p>
          <a:p>
            <a:pPr algn="just" eaLnBrk="1" hangingPunct="1">
              <a:buNone/>
            </a:pPr>
            <a:endParaRPr lang="en-US" sz="2800" dirty="0" smtClean="0"/>
          </a:p>
          <a:p>
            <a:pPr algn="just" eaLnBrk="1" hangingPunct="1">
              <a:buFont typeface="Wingdings" pitchFamily="2" charset="2"/>
              <a:buChar char="v"/>
            </a:pPr>
            <a:r>
              <a:rPr lang="en-US" sz="2800" dirty="0" smtClean="0"/>
              <a:t>Review of FRU- 150 should be made functional upto March 2010 but till date only 70 FRUs were Fully functional.</a:t>
            </a:r>
          </a:p>
          <a:p>
            <a:pPr lvl="1" algn="just" eaLnBrk="1" hangingPunct="1"/>
            <a:endParaRPr lang="en-US" sz="2800" dirty="0" smtClean="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of review </a:t>
            </a:r>
            <a:endParaRPr lang="en-US" dirty="0"/>
          </a:p>
        </p:txBody>
      </p:sp>
      <p:sp>
        <p:nvSpPr>
          <p:cNvPr id="3" name="Content Placeholder 2"/>
          <p:cNvSpPr>
            <a:spLocks noGrp="1"/>
          </p:cNvSpPr>
          <p:nvPr>
            <p:ph idx="1"/>
          </p:nvPr>
        </p:nvSpPr>
        <p:spPr/>
        <p:txBody>
          <a:bodyPr/>
          <a:lstStyle/>
          <a:p>
            <a:pPr algn="just">
              <a:buNone/>
            </a:pPr>
            <a:r>
              <a:rPr lang="en-US" dirty="0" smtClean="0"/>
              <a:t>1.  Study on 'Assessing the regional and district capacity for operationalising EmOC through FRU in Gujarat', was conducted by—Parvathy Sankara Raman, Mudita Upadhyaya  of IIMA revels the issue in these FRU like –</a:t>
            </a:r>
          </a:p>
          <a:p>
            <a:pPr algn="just">
              <a:buNone/>
            </a:pPr>
            <a:endParaRPr lang="en-US" dirty="0" smtClean="0"/>
          </a:p>
          <a:p>
            <a:pPr algn="just"/>
            <a:r>
              <a:rPr lang="en-US" dirty="0" smtClean="0"/>
              <a:t> lack of infrastructure in labour rooms, non-recording of maternal deaths occurring both in and out of institutions, lack of midwives dedicated to maternal health, inadequate trained staff, unavailability of information related to functioning of FRUs with the management information system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lgn="just">
              <a:buNone/>
            </a:pPr>
            <a:r>
              <a:rPr lang="en-US" dirty="0" smtClean="0"/>
              <a:t>2. Gaps analysis was conducted by Government of Jharkhand at 12 FRUs facilities in March 2009  found the Lack of formal document for operationalisation of FRUs, Certification.</a:t>
            </a:r>
          </a:p>
          <a:p>
            <a:pPr algn="just"/>
            <a:r>
              <a:rPr lang="en-US" dirty="0" smtClean="0"/>
              <a:t> Inadequate health and support infrastructure (water &amp; electricity) to ensure 24 * 7 hr functioning.</a:t>
            </a:r>
          </a:p>
          <a:p>
            <a:pPr algn="just"/>
            <a:r>
              <a:rPr lang="en-US" dirty="0" smtClean="0"/>
              <a:t>There were severe dearth of anesthetists and pediatricians. Paucity and lack of training for lab technicians, routine blood and urine investigations are currently not been conducted, and blood storage and transfusion units are not functional.</a:t>
            </a:r>
          </a:p>
          <a:p>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3.xml><?xml version="1.0" encoding="utf-8"?>
<p:tagLst xmlns:a="http://schemas.openxmlformats.org/drawingml/2006/main" xmlns:r="http://schemas.openxmlformats.org/officeDocument/2006/relationships" xmlns:p="http://schemas.openxmlformats.org/presentationml/2006/main">
  <p:tag name="RNRSTYLE" val="Indezine_SM2_Title"/>
</p:tagLst>
</file>

<file path=ppt/tags/tag4.xml><?xml version="1.0" encoding="utf-8"?>
<p:tagLst xmlns:a="http://schemas.openxmlformats.org/drawingml/2006/main" xmlns:r="http://schemas.openxmlformats.org/officeDocument/2006/relationships" xmlns:p="http://schemas.openxmlformats.org/presentationml/2006/main">
  <p:tag name="RNRSTYLE" val="Indezine_SM2_Text"/>
</p:tagLst>
</file>

<file path=ppt/theme/theme1.xml><?xml version="1.0" encoding="utf-8"?>
<a:theme xmlns:a="http://schemas.openxmlformats.org/drawingml/2006/main" name="FRU PRESENTTION">
  <a:themeElements>
    <a:clrScheme name="Office Theme 2">
      <a:dk1>
        <a:srgbClr val="000000"/>
      </a:dk1>
      <a:lt1>
        <a:srgbClr val="CCFFCC"/>
      </a:lt1>
      <a:dk2>
        <a:srgbClr val="000000"/>
      </a:dk2>
      <a:lt2>
        <a:srgbClr val="B2B2B2"/>
      </a:lt2>
      <a:accent1>
        <a:srgbClr val="7A991F"/>
      </a:accent1>
      <a:accent2>
        <a:srgbClr val="007CA6"/>
      </a:accent2>
      <a:accent3>
        <a:srgbClr val="E2FFE2"/>
      </a:accent3>
      <a:accent4>
        <a:srgbClr val="000000"/>
      </a:accent4>
      <a:accent5>
        <a:srgbClr val="BECAAB"/>
      </a:accent5>
      <a:accent6>
        <a:srgbClr val="007096"/>
      </a:accent6>
      <a:hlink>
        <a:srgbClr val="198019"/>
      </a:hlink>
      <a:folHlink>
        <a:srgbClr val="2E5B99"/>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CCFFCC"/>
        </a:lt1>
        <a:dk2>
          <a:srgbClr val="000000"/>
        </a:dk2>
        <a:lt2>
          <a:srgbClr val="B2B2B2"/>
        </a:lt2>
        <a:accent1>
          <a:srgbClr val="24B224"/>
        </a:accent1>
        <a:accent2>
          <a:srgbClr val="009954"/>
        </a:accent2>
        <a:accent3>
          <a:srgbClr val="E2FFE2"/>
        </a:accent3>
        <a:accent4>
          <a:srgbClr val="000000"/>
        </a:accent4>
        <a:accent5>
          <a:srgbClr val="ACD5AC"/>
        </a:accent5>
        <a:accent6>
          <a:srgbClr val="008A4B"/>
        </a:accent6>
        <a:hlink>
          <a:srgbClr val="198019"/>
        </a:hlink>
        <a:folHlink>
          <a:srgbClr val="00733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CCFFCC"/>
        </a:lt1>
        <a:dk2>
          <a:srgbClr val="000000"/>
        </a:dk2>
        <a:lt2>
          <a:srgbClr val="B2B2B2"/>
        </a:lt2>
        <a:accent1>
          <a:srgbClr val="7A991F"/>
        </a:accent1>
        <a:accent2>
          <a:srgbClr val="007CA6"/>
        </a:accent2>
        <a:accent3>
          <a:srgbClr val="E2FFE2"/>
        </a:accent3>
        <a:accent4>
          <a:srgbClr val="000000"/>
        </a:accent4>
        <a:accent5>
          <a:srgbClr val="BECAAB"/>
        </a:accent5>
        <a:accent6>
          <a:srgbClr val="007096"/>
        </a:accent6>
        <a:hlink>
          <a:srgbClr val="198019"/>
        </a:hlink>
        <a:folHlink>
          <a:srgbClr val="2E5B99"/>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CCFFCC"/>
        </a:lt1>
        <a:dk2>
          <a:srgbClr val="000000"/>
        </a:dk2>
        <a:lt2>
          <a:srgbClr val="B2B2B2"/>
        </a:lt2>
        <a:accent1>
          <a:srgbClr val="BF6930"/>
        </a:accent1>
        <a:accent2>
          <a:srgbClr val="1F991F"/>
        </a:accent2>
        <a:accent3>
          <a:srgbClr val="E2FFE2"/>
        </a:accent3>
        <a:accent4>
          <a:srgbClr val="000000"/>
        </a:accent4>
        <a:accent5>
          <a:srgbClr val="DCB9AD"/>
        </a:accent5>
        <a:accent6>
          <a:srgbClr val="1B8A1B"/>
        </a:accent6>
        <a:hlink>
          <a:srgbClr val="A73D73"/>
        </a:hlink>
        <a:folHlink>
          <a:srgbClr val="7C3D99"/>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CCFFCC"/>
        </a:lt1>
        <a:dk2>
          <a:srgbClr val="000000"/>
        </a:dk2>
        <a:lt2>
          <a:srgbClr val="B2B2B2"/>
        </a:lt2>
        <a:accent1>
          <a:srgbClr val="B28F00"/>
        </a:accent1>
        <a:accent2>
          <a:srgbClr val="CC5252"/>
        </a:accent2>
        <a:accent3>
          <a:srgbClr val="E2FFE2"/>
        </a:accent3>
        <a:accent4>
          <a:srgbClr val="000000"/>
        </a:accent4>
        <a:accent5>
          <a:srgbClr val="D5C6AA"/>
        </a:accent5>
        <a:accent6>
          <a:srgbClr val="B94949"/>
        </a:accent6>
        <a:hlink>
          <a:srgbClr val="5B4BA6"/>
        </a:hlink>
        <a:folHlink>
          <a:srgbClr val="198019"/>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B2B2B2"/>
        </a:lt2>
        <a:accent1>
          <a:srgbClr val="24B224"/>
        </a:accent1>
        <a:accent2>
          <a:srgbClr val="009954"/>
        </a:accent2>
        <a:accent3>
          <a:srgbClr val="FFFFFF"/>
        </a:accent3>
        <a:accent4>
          <a:srgbClr val="000000"/>
        </a:accent4>
        <a:accent5>
          <a:srgbClr val="ACD5AC"/>
        </a:accent5>
        <a:accent6>
          <a:srgbClr val="008A4B"/>
        </a:accent6>
        <a:hlink>
          <a:srgbClr val="198019"/>
        </a:hlink>
        <a:folHlink>
          <a:srgbClr val="00733F"/>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B2B2B2"/>
        </a:lt2>
        <a:accent1>
          <a:srgbClr val="7A991F"/>
        </a:accent1>
        <a:accent2>
          <a:srgbClr val="007CA6"/>
        </a:accent2>
        <a:accent3>
          <a:srgbClr val="FFFFFF"/>
        </a:accent3>
        <a:accent4>
          <a:srgbClr val="000000"/>
        </a:accent4>
        <a:accent5>
          <a:srgbClr val="BECAAB"/>
        </a:accent5>
        <a:accent6>
          <a:srgbClr val="007096"/>
        </a:accent6>
        <a:hlink>
          <a:srgbClr val="198019"/>
        </a:hlink>
        <a:folHlink>
          <a:srgbClr val="2E5B99"/>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B2B2B2"/>
        </a:lt2>
        <a:accent1>
          <a:srgbClr val="BF6930"/>
        </a:accent1>
        <a:accent2>
          <a:srgbClr val="1F991F"/>
        </a:accent2>
        <a:accent3>
          <a:srgbClr val="FFFFFF"/>
        </a:accent3>
        <a:accent4>
          <a:srgbClr val="000000"/>
        </a:accent4>
        <a:accent5>
          <a:srgbClr val="DCB9AD"/>
        </a:accent5>
        <a:accent6>
          <a:srgbClr val="1B8A1B"/>
        </a:accent6>
        <a:hlink>
          <a:srgbClr val="A73D73"/>
        </a:hlink>
        <a:folHlink>
          <a:srgbClr val="7C3D99"/>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B2B2B2"/>
        </a:lt2>
        <a:accent1>
          <a:srgbClr val="B28F00"/>
        </a:accent1>
        <a:accent2>
          <a:srgbClr val="CC5252"/>
        </a:accent2>
        <a:accent3>
          <a:srgbClr val="FFFFFF"/>
        </a:accent3>
        <a:accent4>
          <a:srgbClr val="000000"/>
        </a:accent4>
        <a:accent5>
          <a:srgbClr val="D5C6AA"/>
        </a:accent5>
        <a:accent6>
          <a:srgbClr val="B94949"/>
        </a:accent6>
        <a:hlink>
          <a:srgbClr val="5B4BA6"/>
        </a:hlink>
        <a:folHlink>
          <a:srgbClr val="19801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2">
      <a:dk1>
        <a:srgbClr val="000000"/>
      </a:dk1>
      <a:lt1>
        <a:srgbClr val="CCFFCC"/>
      </a:lt1>
      <a:dk2>
        <a:srgbClr val="000000"/>
      </a:dk2>
      <a:lt2>
        <a:srgbClr val="B2B2B2"/>
      </a:lt2>
      <a:accent1>
        <a:srgbClr val="7A991F"/>
      </a:accent1>
      <a:accent2>
        <a:srgbClr val="007CA6"/>
      </a:accent2>
      <a:accent3>
        <a:srgbClr val="E2FFE2"/>
      </a:accent3>
      <a:accent4>
        <a:srgbClr val="000000"/>
      </a:accent4>
      <a:accent5>
        <a:srgbClr val="BECAAB"/>
      </a:accent5>
      <a:accent6>
        <a:srgbClr val="007096"/>
      </a:accent6>
      <a:hlink>
        <a:srgbClr val="198019"/>
      </a:hlink>
      <a:folHlink>
        <a:srgbClr val="2E5B99"/>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CCFFCC"/>
        </a:lt1>
        <a:dk2>
          <a:srgbClr val="000000"/>
        </a:dk2>
        <a:lt2>
          <a:srgbClr val="B2B2B2"/>
        </a:lt2>
        <a:accent1>
          <a:srgbClr val="24B224"/>
        </a:accent1>
        <a:accent2>
          <a:srgbClr val="009954"/>
        </a:accent2>
        <a:accent3>
          <a:srgbClr val="E2FFE2"/>
        </a:accent3>
        <a:accent4>
          <a:srgbClr val="000000"/>
        </a:accent4>
        <a:accent5>
          <a:srgbClr val="ACD5AC"/>
        </a:accent5>
        <a:accent6>
          <a:srgbClr val="008A4B"/>
        </a:accent6>
        <a:hlink>
          <a:srgbClr val="198019"/>
        </a:hlink>
        <a:folHlink>
          <a:srgbClr val="00733F"/>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CCFFCC"/>
        </a:lt1>
        <a:dk2>
          <a:srgbClr val="000000"/>
        </a:dk2>
        <a:lt2>
          <a:srgbClr val="B2B2B2"/>
        </a:lt2>
        <a:accent1>
          <a:srgbClr val="7A991F"/>
        </a:accent1>
        <a:accent2>
          <a:srgbClr val="007CA6"/>
        </a:accent2>
        <a:accent3>
          <a:srgbClr val="E2FFE2"/>
        </a:accent3>
        <a:accent4>
          <a:srgbClr val="000000"/>
        </a:accent4>
        <a:accent5>
          <a:srgbClr val="BECAAB"/>
        </a:accent5>
        <a:accent6>
          <a:srgbClr val="007096"/>
        </a:accent6>
        <a:hlink>
          <a:srgbClr val="198019"/>
        </a:hlink>
        <a:folHlink>
          <a:srgbClr val="2E5B99"/>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CCFFCC"/>
        </a:lt1>
        <a:dk2>
          <a:srgbClr val="000000"/>
        </a:dk2>
        <a:lt2>
          <a:srgbClr val="B2B2B2"/>
        </a:lt2>
        <a:accent1>
          <a:srgbClr val="BF6930"/>
        </a:accent1>
        <a:accent2>
          <a:srgbClr val="1F991F"/>
        </a:accent2>
        <a:accent3>
          <a:srgbClr val="E2FFE2"/>
        </a:accent3>
        <a:accent4>
          <a:srgbClr val="000000"/>
        </a:accent4>
        <a:accent5>
          <a:srgbClr val="DCB9AD"/>
        </a:accent5>
        <a:accent6>
          <a:srgbClr val="1B8A1B"/>
        </a:accent6>
        <a:hlink>
          <a:srgbClr val="A73D73"/>
        </a:hlink>
        <a:folHlink>
          <a:srgbClr val="7C3D99"/>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CCFFCC"/>
        </a:lt1>
        <a:dk2>
          <a:srgbClr val="000000"/>
        </a:dk2>
        <a:lt2>
          <a:srgbClr val="B2B2B2"/>
        </a:lt2>
        <a:accent1>
          <a:srgbClr val="B28F00"/>
        </a:accent1>
        <a:accent2>
          <a:srgbClr val="CC5252"/>
        </a:accent2>
        <a:accent3>
          <a:srgbClr val="E2FFE2"/>
        </a:accent3>
        <a:accent4>
          <a:srgbClr val="000000"/>
        </a:accent4>
        <a:accent5>
          <a:srgbClr val="D5C6AA"/>
        </a:accent5>
        <a:accent6>
          <a:srgbClr val="B94949"/>
        </a:accent6>
        <a:hlink>
          <a:srgbClr val="5B4BA6"/>
        </a:hlink>
        <a:folHlink>
          <a:srgbClr val="198019"/>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B2B2B2"/>
        </a:lt2>
        <a:accent1>
          <a:srgbClr val="24B224"/>
        </a:accent1>
        <a:accent2>
          <a:srgbClr val="009954"/>
        </a:accent2>
        <a:accent3>
          <a:srgbClr val="FFFFFF"/>
        </a:accent3>
        <a:accent4>
          <a:srgbClr val="000000"/>
        </a:accent4>
        <a:accent5>
          <a:srgbClr val="ACD5AC"/>
        </a:accent5>
        <a:accent6>
          <a:srgbClr val="008A4B"/>
        </a:accent6>
        <a:hlink>
          <a:srgbClr val="198019"/>
        </a:hlink>
        <a:folHlink>
          <a:srgbClr val="00733F"/>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B2B2B2"/>
        </a:lt2>
        <a:accent1>
          <a:srgbClr val="7A991F"/>
        </a:accent1>
        <a:accent2>
          <a:srgbClr val="007CA6"/>
        </a:accent2>
        <a:accent3>
          <a:srgbClr val="FFFFFF"/>
        </a:accent3>
        <a:accent4>
          <a:srgbClr val="000000"/>
        </a:accent4>
        <a:accent5>
          <a:srgbClr val="BECAAB"/>
        </a:accent5>
        <a:accent6>
          <a:srgbClr val="007096"/>
        </a:accent6>
        <a:hlink>
          <a:srgbClr val="198019"/>
        </a:hlink>
        <a:folHlink>
          <a:srgbClr val="2E5B99"/>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B2B2B2"/>
        </a:lt2>
        <a:accent1>
          <a:srgbClr val="BF6930"/>
        </a:accent1>
        <a:accent2>
          <a:srgbClr val="1F991F"/>
        </a:accent2>
        <a:accent3>
          <a:srgbClr val="FFFFFF"/>
        </a:accent3>
        <a:accent4>
          <a:srgbClr val="000000"/>
        </a:accent4>
        <a:accent5>
          <a:srgbClr val="DCB9AD"/>
        </a:accent5>
        <a:accent6>
          <a:srgbClr val="1B8A1B"/>
        </a:accent6>
        <a:hlink>
          <a:srgbClr val="A73D73"/>
        </a:hlink>
        <a:folHlink>
          <a:srgbClr val="7C3D99"/>
        </a:folHlink>
      </a:clrScheme>
      <a:clrMap bg1="lt1" tx1="dk1" bg2="lt2" tx2="dk2" accent1="accent1" accent2="accent2" accent3="accent3" accent4="accent4" accent5="accent5" accent6="accent6" hlink="hlink" folHlink="folHlink"/>
    </a:extraClrScheme>
    <a:extraClrScheme>
      <a:clrScheme name="1_Default Design 8">
        <a:dk1>
          <a:srgbClr val="000000"/>
        </a:dk1>
        <a:lt1>
          <a:srgbClr val="FFFFFF"/>
        </a:lt1>
        <a:dk2>
          <a:srgbClr val="000000"/>
        </a:dk2>
        <a:lt2>
          <a:srgbClr val="B2B2B2"/>
        </a:lt2>
        <a:accent1>
          <a:srgbClr val="B28F00"/>
        </a:accent1>
        <a:accent2>
          <a:srgbClr val="CC5252"/>
        </a:accent2>
        <a:accent3>
          <a:srgbClr val="FFFFFF"/>
        </a:accent3>
        <a:accent4>
          <a:srgbClr val="000000"/>
        </a:accent4>
        <a:accent5>
          <a:srgbClr val="D5C6AA"/>
        </a:accent5>
        <a:accent6>
          <a:srgbClr val="B94949"/>
        </a:accent6>
        <a:hlink>
          <a:srgbClr val="5B4BA6"/>
        </a:hlink>
        <a:folHlink>
          <a:srgbClr val="19801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FRU PRESENTTION</Template>
  <TotalTime>1332</TotalTime>
  <Words>1839</Words>
  <Application>Microsoft Office PowerPoint</Application>
  <PresentationFormat>On-screen Show (4:3)</PresentationFormat>
  <Paragraphs>366</Paragraphs>
  <Slides>37</Slides>
  <Notes>1</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FRU PRESENTTION</vt:lpstr>
      <vt:lpstr>1_Default Design</vt:lpstr>
      <vt:lpstr>                            Project Title - Gap analysis of CHC, as functional  FRUs in Jaipur district of Rajasthan                                                                                                               Presented by:                                                                                                             Vivek Singhal                                                                                                       Enrolment No. PG/10/119  </vt:lpstr>
      <vt:lpstr>Organization Profile</vt:lpstr>
      <vt:lpstr>Conti…..</vt:lpstr>
      <vt:lpstr>Flow of presentation</vt:lpstr>
      <vt:lpstr>INTRODUCTION </vt:lpstr>
      <vt:lpstr>Conti……</vt:lpstr>
      <vt:lpstr>Conti….</vt:lpstr>
      <vt:lpstr>Literature of review </vt:lpstr>
      <vt:lpstr>Conti…</vt:lpstr>
      <vt:lpstr>objectives</vt:lpstr>
      <vt:lpstr>Conti….</vt:lpstr>
      <vt:lpstr>                       Methodology</vt:lpstr>
      <vt:lpstr>Conti…….</vt:lpstr>
      <vt:lpstr>Conti……</vt:lpstr>
      <vt:lpstr>Slide 15</vt:lpstr>
      <vt:lpstr>Conti……</vt:lpstr>
      <vt:lpstr>                   Tools and techniques of data  collection </vt:lpstr>
      <vt:lpstr>Data Analysis</vt:lpstr>
      <vt:lpstr>Results –  Objectives 1 Gap analysis of CHC, as functional FRUs in Jaipur district of Rajasthan, in terms of IPHS standard and FRUs guidelines</vt:lpstr>
      <vt:lpstr>Conti….</vt:lpstr>
      <vt:lpstr>Slide 21</vt:lpstr>
      <vt:lpstr>Conti….</vt:lpstr>
      <vt:lpstr>Conti…</vt:lpstr>
      <vt:lpstr>Slide 24</vt:lpstr>
      <vt:lpstr>Objective 2 - Recently delivered mother’s satisfaction from emergency obstetrics and newborn care services </vt:lpstr>
      <vt:lpstr>Blood transfusion availability </vt:lpstr>
      <vt:lpstr>Essential New Born Care within 48 hours</vt:lpstr>
      <vt:lpstr>If infant had problem then admitted to SNCU </vt:lpstr>
      <vt:lpstr>Complication during delivery</vt:lpstr>
      <vt:lpstr>Slide 30</vt:lpstr>
      <vt:lpstr>Satisfaction from other services</vt:lpstr>
      <vt:lpstr>Conclusion</vt:lpstr>
      <vt:lpstr>Conti…… </vt:lpstr>
      <vt:lpstr>Recommendations</vt:lpstr>
      <vt:lpstr>References</vt:lpstr>
      <vt:lpstr>Conti…..</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Gap analysis of functional FRUs in Jaipur district of Rajasthan                                         Presented by                                    Vivek Singhal</dc:title>
  <dc:creator>Richa</dc:creator>
  <cp:lastModifiedBy>lenovo</cp:lastModifiedBy>
  <cp:revision>141</cp:revision>
  <dcterms:created xsi:type="dcterms:W3CDTF">2012-02-13T08:07:37Z</dcterms:created>
  <dcterms:modified xsi:type="dcterms:W3CDTF">2012-05-21T04:55:39Z</dcterms:modified>
</cp:coreProperties>
</file>