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81" r:id="rId7"/>
    <p:sldId id="264" r:id="rId8"/>
    <p:sldId id="265" r:id="rId9"/>
    <p:sldId id="291" r:id="rId10"/>
    <p:sldId id="263" r:id="rId11"/>
    <p:sldId id="262" r:id="rId12"/>
    <p:sldId id="266" r:id="rId13"/>
    <p:sldId id="267" r:id="rId14"/>
    <p:sldId id="268" r:id="rId15"/>
    <p:sldId id="282" r:id="rId16"/>
    <p:sldId id="284" r:id="rId17"/>
    <p:sldId id="283" r:id="rId18"/>
    <p:sldId id="285" r:id="rId19"/>
    <p:sldId id="286" r:id="rId20"/>
    <p:sldId id="287" r:id="rId21"/>
    <p:sldId id="288" r:id="rId22"/>
    <p:sldId id="289" r:id="rId23"/>
    <p:sldId id="290" r:id="rId24"/>
    <p:sldId id="292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45</c:v>
                </c:pt>
                <c:pt idx="2">
                  <c:v>70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Don't Know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5</c:v>
                </c:pt>
                <c:pt idx="3">
                  <c:v>45</c:v>
                </c:pt>
              </c:numCache>
            </c:numRef>
          </c:val>
        </c:ser>
        <c:axId val="82985344"/>
        <c:axId val="82986880"/>
      </c:barChart>
      <c:catAx>
        <c:axId val="82985344"/>
        <c:scaling>
          <c:orientation val="minMax"/>
        </c:scaling>
        <c:axPos val="b"/>
        <c:tickLblPos val="nextTo"/>
        <c:crossAx val="82986880"/>
        <c:crosses val="autoZero"/>
        <c:auto val="1"/>
        <c:lblAlgn val="ctr"/>
        <c:lblOffset val="100"/>
      </c:catAx>
      <c:valAx>
        <c:axId val="82986880"/>
        <c:scaling>
          <c:orientation val="minMax"/>
        </c:scaling>
        <c:axPos val="l"/>
        <c:majorGridlines/>
        <c:numFmt formatCode="General" sourceLinked="1"/>
        <c:tickLblPos val="nextTo"/>
        <c:crossAx val="829853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65</c:v>
                </c:pt>
                <c:pt idx="2">
                  <c:v>40</c:v>
                </c:pt>
                <c:pt idx="3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35</c:v>
                </c:pt>
                <c:pt idx="2">
                  <c:v>60</c:v>
                </c:pt>
                <c:pt idx="3">
                  <c:v>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Don't Know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76976512"/>
        <c:axId val="76978048"/>
      </c:barChart>
      <c:catAx>
        <c:axId val="76976512"/>
        <c:scaling>
          <c:orientation val="minMax"/>
        </c:scaling>
        <c:axPos val="b"/>
        <c:tickLblPos val="nextTo"/>
        <c:crossAx val="76978048"/>
        <c:crosses val="autoZero"/>
        <c:auto val="1"/>
        <c:lblAlgn val="ctr"/>
        <c:lblOffset val="100"/>
      </c:catAx>
      <c:valAx>
        <c:axId val="76978048"/>
        <c:scaling>
          <c:orientation val="minMax"/>
        </c:scaling>
        <c:axPos val="l"/>
        <c:majorGridlines/>
        <c:numFmt formatCode="General" sourceLinked="1"/>
        <c:tickLblPos val="nextTo"/>
        <c:crossAx val="769765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</c:v>
                </c:pt>
                <c:pt idx="1">
                  <c:v>60</c:v>
                </c:pt>
                <c:pt idx="2">
                  <c:v>75</c:v>
                </c:pt>
                <c:pt idx="3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40</c:v>
                </c:pt>
                <c:pt idx="2">
                  <c:v>25</c:v>
                </c:pt>
                <c:pt idx="3">
                  <c:v>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Don't Know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83919232"/>
        <c:axId val="83920768"/>
      </c:barChart>
      <c:catAx>
        <c:axId val="83919232"/>
        <c:scaling>
          <c:orientation val="minMax"/>
        </c:scaling>
        <c:axPos val="b"/>
        <c:tickLblPos val="nextTo"/>
        <c:crossAx val="83920768"/>
        <c:crosses val="autoZero"/>
        <c:auto val="1"/>
        <c:lblAlgn val="ctr"/>
        <c:lblOffset val="100"/>
      </c:catAx>
      <c:valAx>
        <c:axId val="83920768"/>
        <c:scaling>
          <c:orientation val="minMax"/>
        </c:scaling>
        <c:axPos val="l"/>
        <c:majorGridlines/>
        <c:numFmt formatCode="General" sourceLinked="1"/>
        <c:tickLblPos val="nextTo"/>
        <c:crossAx val="839192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55</c:v>
                </c:pt>
                <c:pt idx="2">
                  <c:v>95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25</c:v>
                </c:pt>
                <c:pt idx="1">
                  <c:v>35</c:v>
                </c:pt>
                <c:pt idx="2">
                  <c:v>5</c:v>
                </c:pt>
                <c:pt idx="3">
                  <c:v>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Don't Know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Security</c:v>
                </c:pt>
                <c:pt idx="1">
                  <c:v>Admin</c:v>
                </c:pt>
                <c:pt idx="2">
                  <c:v>Clinical Staff</c:v>
                </c:pt>
                <c:pt idx="3">
                  <c:v>miscellaneous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0</c:v>
                </c:pt>
                <c:pt idx="3">
                  <c:v>20</c:v>
                </c:pt>
              </c:numCache>
            </c:numRef>
          </c:val>
        </c:ser>
        <c:axId val="83686144"/>
        <c:axId val="83687680"/>
      </c:barChart>
      <c:catAx>
        <c:axId val="83686144"/>
        <c:scaling>
          <c:orientation val="minMax"/>
        </c:scaling>
        <c:axPos val="b"/>
        <c:tickLblPos val="nextTo"/>
        <c:crossAx val="83687680"/>
        <c:crosses val="autoZero"/>
        <c:auto val="1"/>
        <c:lblAlgn val="ctr"/>
        <c:lblOffset val="100"/>
      </c:catAx>
      <c:valAx>
        <c:axId val="83687680"/>
        <c:scaling>
          <c:orientation val="minMax"/>
        </c:scaling>
        <c:axPos val="l"/>
        <c:majorGridlines/>
        <c:numFmt formatCode="General" sourceLinked="1"/>
        <c:tickLblPos val="nextTo"/>
        <c:crossAx val="836861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nh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60168A-B8F6-4527-95F4-71E7EF9F2C68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EFE0DD-BBE6-47BB-BD95-3FD8641E9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0"/>
            <a:ext cx="5867400" cy="3249168"/>
          </a:xfrm>
        </p:spPr>
        <p:txBody>
          <a:bodyPr/>
          <a:lstStyle/>
          <a:p>
            <a:r>
              <a:rPr lang="en-US" dirty="0" smtClean="0"/>
              <a:t>Preparedness level of disaster management in national heart institute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352800"/>
            <a:ext cx="5560958" cy="1288312"/>
          </a:xfrm>
        </p:spPr>
        <p:txBody>
          <a:bodyPr/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Sucheta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And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–</a:t>
            </a:r>
          </a:p>
          <a:p>
            <a:r>
              <a:rPr lang="en-US" dirty="0" smtClean="0"/>
              <a:t>Awareness of employees</a:t>
            </a:r>
          </a:p>
          <a:p>
            <a:r>
              <a:rPr lang="en-US" dirty="0" smtClean="0"/>
              <a:t>Past history</a:t>
            </a:r>
          </a:p>
          <a:p>
            <a:r>
              <a:rPr lang="en-US" dirty="0" smtClean="0"/>
              <a:t>Disaster Manual with AIIMS Disaster Manual (Prepared by who).</a:t>
            </a:r>
          </a:p>
          <a:p>
            <a:r>
              <a:rPr lang="en-US" dirty="0" smtClean="0"/>
              <a:t>Training in year(Fire fighting)</a:t>
            </a:r>
          </a:p>
          <a:p>
            <a:r>
              <a:rPr lang="en-US" dirty="0" smtClean="0"/>
              <a:t>Mock drills in year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Part A-Color Coding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Alarm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 drills </a:t>
            </a:r>
            <a:r>
              <a:rPr lang="en-US" b="0" dirty="0" smtClean="0"/>
              <a:t>regularly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Triage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Analysis-Physical facility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askerville Old Face" pitchFamily="18" charset="0"/>
              </a:rPr>
              <a:t>Outside -10 hydrants</a:t>
            </a:r>
          </a:p>
          <a:p>
            <a:r>
              <a:rPr lang="en-US" dirty="0" smtClean="0">
                <a:latin typeface="Baskerville Old Face" pitchFamily="18" charset="0"/>
              </a:rPr>
              <a:t>Inside-20 hydrants</a:t>
            </a:r>
          </a:p>
          <a:p>
            <a:r>
              <a:rPr lang="en-US" dirty="0" smtClean="0">
                <a:latin typeface="Baskerville Old Face" pitchFamily="18" charset="0"/>
              </a:rPr>
              <a:t>15 *2=30 </a:t>
            </a:r>
            <a:r>
              <a:rPr lang="en-US" dirty="0" err="1" smtClean="0">
                <a:latin typeface="Baskerville Old Face" pitchFamily="18" charset="0"/>
              </a:rPr>
              <a:t>mts</a:t>
            </a:r>
            <a:r>
              <a:rPr lang="en-US" dirty="0" smtClean="0">
                <a:latin typeface="Baskerville Old Face" pitchFamily="18" charset="0"/>
              </a:rPr>
              <a:t>   pressure-6.8 kg per cm cube.</a:t>
            </a:r>
          </a:p>
          <a:p>
            <a:endParaRPr lang="en-US" dirty="0" smtClean="0">
              <a:latin typeface="Baskerville Old Face" pitchFamily="18" charset="0"/>
            </a:endParaRPr>
          </a:p>
          <a:p>
            <a:r>
              <a:rPr lang="en-US" dirty="0" smtClean="0">
                <a:latin typeface="Baskerville Old Face" pitchFamily="18" charset="0"/>
              </a:rPr>
              <a:t>Fire extinguisher -140 fire extinguisher(15-20 steps)</a:t>
            </a:r>
          </a:p>
          <a:p>
            <a:r>
              <a:rPr lang="en-US" dirty="0" smtClean="0">
                <a:latin typeface="Baskerville Old Face" pitchFamily="18" charset="0"/>
              </a:rPr>
              <a:t>More than 10 patient - yellow</a:t>
            </a:r>
          </a:p>
          <a:p>
            <a:r>
              <a:rPr lang="en-US" dirty="0" smtClean="0">
                <a:latin typeface="Baskerville Old Face" pitchFamily="18" charset="0"/>
              </a:rPr>
              <a:t>Color coding display in every dep’t. In emergency area ,OPD areas (every 35 steps).</a:t>
            </a:r>
          </a:p>
          <a:p>
            <a:r>
              <a:rPr lang="en-US" dirty="0" smtClean="0">
                <a:latin typeface="Baskerville Old Face" pitchFamily="18" charset="0"/>
              </a:rPr>
              <a:t>No of Ambulance -3 (in good condition)</a:t>
            </a:r>
          </a:p>
          <a:p>
            <a:r>
              <a:rPr lang="en-US" dirty="0" smtClean="0">
                <a:latin typeface="Baskerville Old Face" pitchFamily="18" charset="0"/>
              </a:rPr>
              <a:t>People who can seat in the emergency corridor -15-20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Total bed-65</a:t>
            </a:r>
          </a:p>
          <a:p>
            <a:r>
              <a:rPr lang="en-US" dirty="0" smtClean="0">
                <a:latin typeface="Bell MT" pitchFamily="18" charset="0"/>
              </a:rPr>
              <a:t>Emergency ward-2</a:t>
            </a:r>
          </a:p>
          <a:p>
            <a:r>
              <a:rPr lang="en-US" dirty="0" smtClean="0">
                <a:latin typeface="Bell MT" pitchFamily="18" charset="0"/>
              </a:rPr>
              <a:t>Observation Care-2</a:t>
            </a:r>
          </a:p>
          <a:p>
            <a:r>
              <a:rPr lang="en-US" dirty="0" smtClean="0">
                <a:latin typeface="Bell MT" pitchFamily="18" charset="0"/>
              </a:rPr>
              <a:t>Triage Nurse-1</a:t>
            </a:r>
          </a:p>
          <a:p>
            <a:r>
              <a:rPr lang="en-US" dirty="0" smtClean="0">
                <a:latin typeface="Bell MT" pitchFamily="18" charset="0"/>
              </a:rPr>
              <a:t>Emergency Doctors-3</a:t>
            </a:r>
          </a:p>
          <a:p>
            <a:r>
              <a:rPr lang="en-US" dirty="0" smtClean="0">
                <a:latin typeface="Bell MT" pitchFamily="18" charset="0"/>
              </a:rPr>
              <a:t>checks for life saving drug-3 days </a:t>
            </a:r>
          </a:p>
          <a:p>
            <a:r>
              <a:rPr lang="en-US" dirty="0" smtClean="0">
                <a:latin typeface="Bell MT" pitchFamily="18" charset="0"/>
              </a:rPr>
              <a:t>Inventory in emergency department-according to need</a:t>
            </a:r>
          </a:p>
          <a:p>
            <a:r>
              <a:rPr lang="en-US" dirty="0" smtClean="0">
                <a:latin typeface="Bell MT" pitchFamily="18" charset="0"/>
              </a:rPr>
              <a:t>No. of beds can be extended during disaster –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               8 (subject to availability of bed 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066800" y="5791200"/>
            <a:ext cx="838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cause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Problem-</a:t>
            </a:r>
          </a:p>
          <a:p>
            <a:r>
              <a:rPr lang="en-US" dirty="0" smtClean="0">
                <a:latin typeface="Bell MT" pitchFamily="18" charset="0"/>
              </a:rPr>
              <a:t>What –delay in preventing fire in OT </a:t>
            </a:r>
          </a:p>
          <a:p>
            <a:r>
              <a:rPr lang="en-US" dirty="0" smtClean="0">
                <a:latin typeface="Bell MT" pitchFamily="18" charset="0"/>
              </a:rPr>
              <a:t>Why-delay in communication</a:t>
            </a:r>
          </a:p>
          <a:p>
            <a:endParaRPr lang="en-US" dirty="0" smtClean="0">
              <a:latin typeface="Bell MT" pitchFamily="18" charset="0"/>
            </a:endParaRP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       only 4 fire fighter in security staff</a:t>
            </a:r>
          </a:p>
          <a:p>
            <a:pPr>
              <a:buNone/>
            </a:pPr>
            <a:endParaRPr lang="en-US" dirty="0" smtClean="0">
              <a:latin typeface="Bell MT" pitchFamily="18" charset="0"/>
            </a:endParaRP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              Lack of training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Bell MT" pitchFamily="18" charset="0"/>
              </a:rPr>
              <a:t>Solution-training of fire fighting to all security staff.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895600" y="3048000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895600" y="4038600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Comparison between </a:t>
            </a:r>
            <a:r>
              <a:rPr lang="en-US" sz="2800" dirty="0" err="1" smtClean="0"/>
              <a:t>aiims</a:t>
            </a:r>
            <a:r>
              <a:rPr lang="en-US" sz="2800" dirty="0" smtClean="0"/>
              <a:t> DMP with </a:t>
            </a:r>
            <a:r>
              <a:rPr lang="en-US" sz="2800" dirty="0" err="1" smtClean="0"/>
              <a:t>nhi</a:t>
            </a:r>
            <a:r>
              <a:rPr lang="en-US" sz="2800" dirty="0" smtClean="0"/>
              <a:t> DMP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ell MT" pitchFamily="18" charset="0"/>
              </a:rPr>
              <a:t>Type of disaster expected-</a:t>
            </a:r>
          </a:p>
          <a:p>
            <a:r>
              <a:rPr lang="en-US" dirty="0" smtClean="0">
                <a:latin typeface="Bell MT" pitchFamily="18" charset="0"/>
              </a:rPr>
              <a:t>Vehicular accidents and aircraft emergencies</a:t>
            </a:r>
          </a:p>
          <a:p>
            <a:r>
              <a:rPr lang="en-US" dirty="0" smtClean="0">
                <a:latin typeface="Bell MT" pitchFamily="18" charset="0"/>
              </a:rPr>
              <a:t>Bullet and Blast injuries</a:t>
            </a:r>
          </a:p>
          <a:p>
            <a:r>
              <a:rPr lang="en-US" dirty="0" smtClean="0">
                <a:latin typeface="Bell MT" pitchFamily="18" charset="0"/>
              </a:rPr>
              <a:t>Collapse of a building</a:t>
            </a:r>
          </a:p>
          <a:p>
            <a:r>
              <a:rPr lang="en-US" dirty="0" smtClean="0">
                <a:latin typeface="Bell MT" pitchFamily="18" charset="0"/>
              </a:rPr>
              <a:t>Fire</a:t>
            </a:r>
          </a:p>
          <a:p>
            <a:r>
              <a:rPr lang="en-US" dirty="0" smtClean="0">
                <a:latin typeface="Bell MT" pitchFamily="18" charset="0"/>
              </a:rPr>
              <a:t>Food poisoning – Gastro Enteritis</a:t>
            </a:r>
          </a:p>
          <a:p>
            <a:r>
              <a:rPr lang="en-US" dirty="0" smtClean="0">
                <a:latin typeface="Bell MT" pitchFamily="18" charset="0"/>
              </a:rPr>
              <a:t>Any other like drowning etc.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Rules for Volunteers</a:t>
            </a:r>
          </a:p>
          <a:p>
            <a:r>
              <a:rPr lang="en-US" dirty="0" smtClean="0">
                <a:latin typeface="Bell MT" pitchFamily="18" charset="0"/>
              </a:rPr>
              <a:t>Food Services</a:t>
            </a:r>
          </a:p>
          <a:p>
            <a:r>
              <a:rPr lang="en-US" dirty="0" smtClean="0">
                <a:latin typeface="Bell MT" pitchFamily="18" charset="0"/>
              </a:rPr>
              <a:t>Engineering and Maintenance Service</a:t>
            </a:r>
          </a:p>
          <a:p>
            <a:r>
              <a:rPr lang="en-US" dirty="0" smtClean="0">
                <a:latin typeface="Bell MT" pitchFamily="18" charset="0"/>
              </a:rPr>
              <a:t>Police networks</a:t>
            </a:r>
          </a:p>
          <a:p>
            <a:r>
              <a:rPr lang="en-US" dirty="0" smtClean="0">
                <a:latin typeface="Bell MT" pitchFamily="18" charset="0"/>
              </a:rPr>
              <a:t>Medico-legal responsibilities</a:t>
            </a:r>
          </a:p>
          <a:p>
            <a:r>
              <a:rPr lang="en-US" dirty="0" smtClean="0">
                <a:latin typeface="Bell MT" pitchFamily="18" charset="0"/>
              </a:rPr>
              <a:t>Disposal of the Dead (Role of Mortuary services and Forensic Departments in identification, storage and disposal of the deceased)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of the hospital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ll MT" pitchFamily="18" charset="0"/>
              </a:rPr>
              <a:t>The All India Heart Foundation (AIHF) can proudly claim to be one of the first societies of its kind to be founded in Asia. It was formed by a group of physicians (led by Dr. S. </a:t>
            </a:r>
            <a:r>
              <a:rPr lang="en-US" dirty="0" err="1" smtClean="0">
                <a:latin typeface="Bell MT" pitchFamily="18" charset="0"/>
              </a:rPr>
              <a:t>Padmavati</a:t>
            </a:r>
            <a:r>
              <a:rPr lang="en-US" dirty="0" smtClean="0">
                <a:latin typeface="Bell MT" pitchFamily="18" charset="0"/>
              </a:rPr>
              <a:t>) and industrialists (Late </a:t>
            </a:r>
            <a:r>
              <a:rPr lang="en-US" dirty="0" err="1" smtClean="0">
                <a:latin typeface="Bell MT" pitchFamily="18" charset="0"/>
              </a:rPr>
              <a:t>Mr.Ashok</a:t>
            </a:r>
            <a:r>
              <a:rPr lang="en-US" dirty="0" smtClean="0">
                <a:latin typeface="Bell MT" pitchFamily="18" charset="0"/>
              </a:rPr>
              <a:t> Jain of Bennett, Coleman &amp; Co. Ltd) at the inspiration of the doyen of modern cardiology, the late Dr. Paul Dudley White and registered as a charitable society in 1962. </a:t>
            </a:r>
          </a:p>
          <a:p>
            <a:endParaRPr lang="en-US" dirty="0">
              <a:latin typeface="Bell MT" pitchFamily="18" charset="0"/>
            </a:endParaRPr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Awareness level –security, clinical staff,Admin staff</a:t>
            </a:r>
          </a:p>
          <a:p>
            <a:r>
              <a:rPr lang="en-US" dirty="0" smtClean="0">
                <a:latin typeface="Bell MT" pitchFamily="18" charset="0"/>
              </a:rPr>
              <a:t>NGO Collaboration</a:t>
            </a:r>
          </a:p>
          <a:p>
            <a:r>
              <a:rPr lang="en-US" dirty="0" smtClean="0">
                <a:latin typeface="Bell MT" pitchFamily="18" charset="0"/>
              </a:rPr>
              <a:t>NHI Doesn’t hold regular mock drills for supporting staff.</a:t>
            </a:r>
          </a:p>
          <a:p>
            <a:r>
              <a:rPr lang="en-US" dirty="0" smtClean="0">
                <a:latin typeface="Bell MT" pitchFamily="18" charset="0"/>
              </a:rPr>
              <a:t>Hospital staff (except security) doesn’t have a fare idea about disaster management manual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No job card or SOPs.</a:t>
            </a:r>
          </a:p>
          <a:p>
            <a:r>
              <a:rPr lang="en-US" dirty="0" smtClean="0">
                <a:latin typeface="Bell MT" pitchFamily="18" charset="0"/>
              </a:rPr>
              <a:t>Head of the committee-Administrator/VCEO</a:t>
            </a:r>
          </a:p>
          <a:p>
            <a:endParaRPr lang="en-US" dirty="0" smtClean="0">
              <a:latin typeface="Bell MT" pitchFamily="18" charset="0"/>
            </a:endParaRPr>
          </a:p>
          <a:p>
            <a:r>
              <a:rPr lang="en-US" dirty="0" smtClean="0">
                <a:latin typeface="Bell MT" pitchFamily="18" charset="0"/>
              </a:rPr>
              <a:t>On Comparison between AIIMS DMP with NHI DMP –Some topics were missing ,which are very crucial for Hospital disaster management planning.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ll MT" pitchFamily="18" charset="0"/>
              </a:rPr>
              <a:t>Train everyone; include all the staff in training .We should not focus on only security staff.</a:t>
            </a:r>
          </a:p>
          <a:p>
            <a:r>
              <a:rPr lang="en-US" dirty="0" smtClean="0">
                <a:latin typeface="Bell MT" pitchFamily="18" charset="0"/>
              </a:rPr>
              <a:t>Review your disaster Management Module</a:t>
            </a:r>
          </a:p>
          <a:p>
            <a:r>
              <a:rPr lang="en-US" dirty="0" smtClean="0">
                <a:latin typeface="Bell MT" pitchFamily="18" charset="0"/>
              </a:rPr>
              <a:t>Not mentioned Details-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Police networks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Medico-legal responsibilities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Disposal of the Dead (Role of Mortuary services and Forensic Departments in identification, storage and disposal of the deceased)</a:t>
            </a:r>
            <a:r>
              <a:rPr lang="en-US" b="1" dirty="0" smtClean="0">
                <a:latin typeface="Bell MT" pitchFamily="18" charset="0"/>
              </a:rPr>
              <a:t> . </a:t>
            </a:r>
            <a:endParaRPr lang="en-US" dirty="0" smtClean="0">
              <a:latin typeface="Bell MT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ell MT" pitchFamily="18" charset="0"/>
              </a:rPr>
              <a:t>Fire fighting for every security staff-(ex-fire in OT).</a:t>
            </a:r>
          </a:p>
          <a:p>
            <a:pPr lvl="0"/>
            <a:r>
              <a:rPr lang="en-US" dirty="0" smtClean="0">
                <a:latin typeface="Bell MT" pitchFamily="18" charset="0"/>
              </a:rPr>
              <a:t>Review your organization’s Hazard Vulnerability Analysis (HVA); ensure it considers your community’s HVA.</a:t>
            </a:r>
          </a:p>
          <a:p>
            <a:pPr lvl="0"/>
            <a:r>
              <a:rPr lang="en-US" dirty="0" smtClean="0">
                <a:latin typeface="Bell MT" pitchFamily="18" charset="0"/>
              </a:rPr>
              <a:t>Develop relationships and with other hospital disaster coordinators; in particular those in your area. </a:t>
            </a:r>
          </a:p>
          <a:p>
            <a:pPr lvl="0"/>
            <a:r>
              <a:rPr lang="en-US" dirty="0" smtClean="0">
                <a:latin typeface="Bell MT" pitchFamily="18" charset="0"/>
              </a:rPr>
              <a:t>Educate staff ,their roles and responsibility(ensure timely and effective response)</a:t>
            </a:r>
          </a:p>
          <a:p>
            <a:pPr lvl="0"/>
            <a:r>
              <a:rPr lang="en-US" dirty="0" smtClean="0">
                <a:latin typeface="Bell MT" pitchFamily="18" charset="0"/>
              </a:rPr>
              <a:t>Encourage staff for daily exercise.</a:t>
            </a:r>
          </a:p>
          <a:p>
            <a:pPr lvl="0">
              <a:buNone/>
            </a:pPr>
            <a:endParaRPr lang="en-US" dirty="0" smtClean="0">
              <a:latin typeface="Bell MT" pitchFamily="18" charset="0"/>
            </a:endParaRPr>
          </a:p>
          <a:p>
            <a:endParaRPr lang="en-US" dirty="0" smtClean="0">
              <a:latin typeface="Bell MT" pitchFamily="18" charset="0"/>
            </a:endParaRPr>
          </a:p>
          <a:p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Emergency staff should check vital medicine (life saving drugs)daily.</a:t>
            </a:r>
            <a:endParaRPr lang="en-US" smtClean="0">
              <a:latin typeface="Bell MT" pitchFamily="18" charset="0"/>
            </a:endParaRPr>
          </a:p>
          <a:p>
            <a:endParaRPr lang="en-US" dirty="0" smtClean="0">
              <a:latin typeface="Bell MT" pitchFamily="18" charset="0"/>
            </a:endParaRPr>
          </a:p>
          <a:p>
            <a:endParaRPr lang="en-US" dirty="0" smtClean="0">
              <a:latin typeface="Bell MT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Hospital preparedness for emergency response: US, 2008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Richard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W.Niska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d Iris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M.Shimizu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2) Hospital Emergency Response Checklist, WHO Europe.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3) Disaster Management in India –A status report, August 2004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4) http://www.nnepi.org/pdf/1B_Emergency_Response_Plan_Wisconsin.pdf</a:t>
            </a:r>
          </a:p>
          <a:p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http://www.searo.who.int/LinkFiles/Hospitals_Safe_from_Disasters_Document20.pdf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http://centerforchildwelfare.fmhi.usf.edu/kb/flres/South%20Florida%20State%20Hospital%20Emergency%20Operations%20Plan%2009.pdf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7)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Niska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RW, Burt CW. Bioterrorism and mass casualty preparedness in hospitals: United States, 2003. Advance data from vital and health statistics; no 364. Hyattsville, MD: National Center for Health Statistics. 2005; accessed 2006, April 2.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8) Hospital Preparedness for Mass Casualties, Final Report, by the American Hospital Association with the support of the Office of Emergency Preparedness, U.S. Department of Health and Human Services, August 200; accessed 2006, April 3.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9) Joint Commission on the Accreditation of Healthcare Organizations. "Standard EC.1.6: Emergency Preparedness Plan." 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Sucheta\Desktop\Disaster_Recover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75438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Bell MT" pitchFamily="18" charset="0"/>
              </a:rPr>
              <a:t>Its membership is open not only to specialists in cardiology but also to all doctors .</a:t>
            </a:r>
          </a:p>
          <a:p>
            <a:endParaRPr lang="en-US" dirty="0" smtClean="0">
              <a:latin typeface="Bell MT" pitchFamily="18" charset="0"/>
            </a:endParaRPr>
          </a:p>
          <a:p>
            <a:endParaRPr lang="en-US" dirty="0" smtClean="0">
              <a:latin typeface="Bell MT" pitchFamily="18" charset="0"/>
            </a:endParaRPr>
          </a:p>
          <a:p>
            <a:r>
              <a:rPr lang="en-US" dirty="0" smtClean="0">
                <a:latin typeface="Bell MT" pitchFamily="18" charset="0"/>
              </a:rPr>
              <a:t>The National Heart Institute (NHI) is an integral part of the Foundation's Research and clinical care delivery </a:t>
            </a:r>
            <a:r>
              <a:rPr lang="en-US" dirty="0" err="1" smtClean="0">
                <a:latin typeface="Bell MT" pitchFamily="18" charset="0"/>
              </a:rPr>
              <a:t>Programmes</a:t>
            </a:r>
            <a:r>
              <a:rPr lang="en-US" dirty="0" smtClean="0">
                <a:latin typeface="Bell MT" pitchFamily="18" charset="0"/>
              </a:rPr>
              <a:t> and was established in 1981. </a:t>
            </a:r>
          </a:p>
          <a:p>
            <a:endParaRPr lang="en-US" dirty="0"/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524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graphicFrame>
        <p:nvGraphicFramePr>
          <p:cNvPr id="1028" name="Object 3"/>
          <p:cNvGraphicFramePr>
            <a:graphicFrameLocks noChangeAspect="1"/>
          </p:cNvGraphicFramePr>
          <p:nvPr>
            <p:ph idx="1"/>
          </p:nvPr>
        </p:nvGraphicFramePr>
        <p:xfrm>
          <a:off x="3810000" y="3733800"/>
          <a:ext cx="4114800" cy="2809875"/>
        </p:xfrm>
        <a:graphic>
          <a:graphicData uri="http://schemas.openxmlformats.org/presentationml/2006/ole">
            <p:oleObj spid="_x0000_s1028" name="Image" r:id="rId4" imgW="3809524" imgH="2962689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838200" y="2133601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ell MT" pitchFamily="18" charset="0"/>
              </a:rPr>
              <a:t>Following the World Trade Center attack of September 2001 and the anthrax terrorism incident of October 2001, there has been a heightened interest in using surveys to assess our readiness for various disasters.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Emergency preparedness for disaster management is a crucial segment wherein administrators, planners, managers and stakeholders play an important role.</a:t>
            </a:r>
          </a:p>
          <a:p>
            <a:r>
              <a:rPr lang="en-US" dirty="0" smtClean="0">
                <a:latin typeface="Bell MT" pitchFamily="18" charset="0"/>
              </a:rPr>
              <a:t>Emergency management is a dynamic process. Emergency preparedness for disaster management is the process of preparing, mitigating, responding, and recovering from any emergency situation. </a:t>
            </a:r>
          </a:p>
          <a:p>
            <a:endParaRPr lang="en-US" dirty="0"/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To know the level of preparedness among in National Heart Institute, Delhi. </a:t>
            </a:r>
          </a:p>
          <a:p>
            <a:pPr>
              <a:buNone/>
            </a:pPr>
            <a:endParaRPr lang="en-US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Bell MT" pitchFamily="18" charset="0"/>
              </a:rPr>
              <a:t> To find out areas of improvement for disaster management in hospital.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Bell MT" pitchFamily="18" charset="0"/>
              </a:rPr>
              <a:t>To know the awareness of disaster management among employee.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Study design-Qualitative  and Quantitative </a:t>
            </a:r>
          </a:p>
          <a:p>
            <a:r>
              <a:rPr lang="en-US" dirty="0" smtClean="0">
                <a:latin typeface="Bell MT" pitchFamily="18" charset="0"/>
              </a:rPr>
              <a:t>Cross sectional study</a:t>
            </a:r>
          </a:p>
          <a:p>
            <a:r>
              <a:rPr lang="en-US" dirty="0" smtClean="0">
                <a:latin typeface="Bell MT" pitchFamily="18" charset="0"/>
              </a:rPr>
              <a:t>Primary Data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Bell MT" pitchFamily="18" charset="0"/>
              </a:rPr>
              <a:t>Questionnaire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Bell MT" pitchFamily="18" charset="0"/>
              </a:rPr>
              <a:t>Informal discussion(with security staff)</a:t>
            </a:r>
          </a:p>
          <a:p>
            <a:r>
              <a:rPr lang="en-US" dirty="0" smtClean="0">
                <a:latin typeface="Bell MT" pitchFamily="18" charset="0"/>
              </a:rPr>
              <a:t>Secondary Data-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Bell MT" pitchFamily="18" charset="0"/>
              </a:rPr>
              <a:t>Web sites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Bell MT" pitchFamily="18" charset="0"/>
              </a:rPr>
              <a:t>Literature review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Bell MT" pitchFamily="18" charset="0"/>
              </a:rPr>
              <a:t>Data Collection </a:t>
            </a:r>
            <a:r>
              <a:rPr lang="en-US" b="1" dirty="0" smtClean="0">
                <a:latin typeface="Bell MT" pitchFamily="18" charset="0"/>
              </a:rPr>
              <a:t>Tool-</a:t>
            </a:r>
            <a:r>
              <a:rPr lang="en-US" dirty="0" smtClean="0">
                <a:latin typeface="Bell MT" pitchFamily="18" charset="0"/>
              </a:rPr>
              <a:t>Questionnaires (based on WHO Checklist)</a:t>
            </a:r>
            <a:endParaRPr lang="en-US" dirty="0" smtClean="0">
              <a:latin typeface="Bell MT" pitchFamily="18" charset="0"/>
            </a:endParaRPr>
          </a:p>
          <a:p>
            <a:r>
              <a:rPr lang="en-US" dirty="0" smtClean="0">
                <a:latin typeface="Bell MT" pitchFamily="18" charset="0"/>
              </a:rPr>
              <a:t>Sample size -</a:t>
            </a:r>
            <a:r>
              <a:rPr lang="en-US" dirty="0" smtClean="0">
                <a:latin typeface="Bell MT" pitchFamily="18" charset="0"/>
              </a:rPr>
              <a:t>120</a:t>
            </a:r>
            <a:endParaRPr lang="en-US" dirty="0" smtClean="0">
              <a:latin typeface="Bell MT" pitchFamily="18" charset="0"/>
            </a:endParaRPr>
          </a:p>
          <a:p>
            <a:pPr lvl="0"/>
            <a:r>
              <a:rPr lang="en-US" dirty="0" smtClean="0">
                <a:latin typeface="Bell MT" pitchFamily="18" charset="0"/>
              </a:rPr>
              <a:t>Data were collected from Hospital managers, nursing staff, employees of the emergency department, of the selected hospital using a Questionnaire developed for purpose of study. The questionnaire was in line with international protocols for preparedness of disasters. </a:t>
            </a:r>
          </a:p>
          <a:p>
            <a:endParaRPr lang="en-US" dirty="0"/>
          </a:p>
        </p:txBody>
      </p:sp>
      <p:pic>
        <p:nvPicPr>
          <p:cNvPr id="4" name="Picture 2" descr="n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00275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Admin-30</a:t>
            </a:r>
          </a:p>
          <a:p>
            <a:r>
              <a:rPr lang="en-US" dirty="0" smtClean="0"/>
              <a:t>Security-30</a:t>
            </a:r>
          </a:p>
          <a:p>
            <a:r>
              <a:rPr lang="en-US" dirty="0" smtClean="0"/>
              <a:t>Clinical-25 Nurses(including emergency, triage nurse ) ,15 (Including 3 emergency doctors)</a:t>
            </a:r>
          </a:p>
          <a:p>
            <a:r>
              <a:rPr lang="en-US" dirty="0" smtClean="0"/>
              <a:t>Miscellaneous- 20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1443</TotalTime>
  <Words>993</Words>
  <Application>Microsoft Office PowerPoint</Application>
  <PresentationFormat>On-screen Show (4:3)</PresentationFormat>
  <Paragraphs>133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Opulent</vt:lpstr>
      <vt:lpstr>Image</vt:lpstr>
      <vt:lpstr>Preparedness level of disaster management in national heart institute</vt:lpstr>
      <vt:lpstr>Introduction of the hospital</vt:lpstr>
      <vt:lpstr>Slide 3</vt:lpstr>
      <vt:lpstr>Introduction</vt:lpstr>
      <vt:lpstr>Slide 5</vt:lpstr>
      <vt:lpstr>objective</vt:lpstr>
      <vt:lpstr>Research  methodology</vt:lpstr>
      <vt:lpstr>Slide 8</vt:lpstr>
      <vt:lpstr>Slide 9</vt:lpstr>
      <vt:lpstr>Result And findings</vt:lpstr>
      <vt:lpstr>  Part A-Color Coding</vt:lpstr>
      <vt:lpstr>Fire Alarm system</vt:lpstr>
      <vt:lpstr>Mock drills regularly </vt:lpstr>
      <vt:lpstr>Triage system</vt:lpstr>
      <vt:lpstr>Internal Analysis-Physical facility  </vt:lpstr>
      <vt:lpstr>Slide 16</vt:lpstr>
      <vt:lpstr>Root cause analysis </vt:lpstr>
      <vt:lpstr>Comparison between aiims DMP with nhi DMP</vt:lpstr>
      <vt:lpstr>Slide 19</vt:lpstr>
      <vt:lpstr>Conclusion</vt:lpstr>
      <vt:lpstr>Slide 21</vt:lpstr>
      <vt:lpstr>Recommendation</vt:lpstr>
      <vt:lpstr>Slide 23</vt:lpstr>
      <vt:lpstr>Slide 24</vt:lpstr>
      <vt:lpstr>References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Preparedness level of disaster management in national heart institute</dc:title>
  <dc:creator>Sucheta</dc:creator>
  <cp:lastModifiedBy>Sucheta</cp:lastModifiedBy>
  <cp:revision>84</cp:revision>
  <dcterms:created xsi:type="dcterms:W3CDTF">2012-04-30T16:28:00Z</dcterms:created>
  <dcterms:modified xsi:type="dcterms:W3CDTF">2012-05-18T07:00:14Z</dcterms:modified>
</cp:coreProperties>
</file>