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86" r:id="rId6"/>
    <p:sldId id="260" r:id="rId7"/>
    <p:sldId id="261" r:id="rId8"/>
    <p:sldId id="263" r:id="rId9"/>
    <p:sldId id="264" r:id="rId10"/>
    <p:sldId id="266" r:id="rId11"/>
    <p:sldId id="275" r:id="rId12"/>
    <p:sldId id="267" r:id="rId13"/>
    <p:sldId id="268" r:id="rId14"/>
    <p:sldId id="280" r:id="rId15"/>
    <p:sldId id="269" r:id="rId16"/>
    <p:sldId id="274" r:id="rId17"/>
    <p:sldId id="270" r:id="rId18"/>
    <p:sldId id="271" r:id="rId19"/>
    <p:sldId id="276" r:id="rId20"/>
    <p:sldId id="287" r:id="rId21"/>
    <p:sldId id="272" r:id="rId22"/>
    <p:sldId id="289" r:id="rId23"/>
    <p:sldId id="281" r:id="rId24"/>
    <p:sldId id="290" r:id="rId25"/>
    <p:sldId id="282" r:id="rId26"/>
    <p:sldId id="291" r:id="rId27"/>
    <p:sldId id="284" r:id="rId28"/>
    <p:sldId id="283" r:id="rId29"/>
    <p:sldId id="293" r:id="rId30"/>
    <p:sldId id="292" r:id="rId31"/>
    <p:sldId id="279" r:id="rId32"/>
    <p:sldId id="278" r:id="rId33"/>
    <p:sldId id="277" r:id="rId34"/>
    <p:sldId id="28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67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Praheli\Desktop\New%20Folder\nv%20project\nv%20project\final%20naveen\G56%20Market%20Surve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txPr>
        <a:bodyPr/>
        <a:lstStyle/>
        <a:p>
          <a:pPr>
            <a:defRPr sz="3200" b="1" i="0" u="none" strike="noStrike" baseline="0">
              <a:solidFill>
                <a:srgbClr val="333333"/>
              </a:solidFill>
              <a:latin typeface="Calibri"/>
              <a:ea typeface="Calibri"/>
              <a:cs typeface="Calibri"/>
            </a:defRPr>
          </a:pPr>
          <a:endParaRPr lang="en-US"/>
        </a:p>
      </c:txPr>
    </c:title>
    <c:view3D>
      <c:rotX val="30"/>
      <c:perspective val="30"/>
    </c:view3D>
    <c:plotArea>
      <c:layout>
        <c:manualLayout>
          <c:layoutTarget val="inner"/>
          <c:xMode val="edge"/>
          <c:yMode val="edge"/>
          <c:x val="7.9166666666666691E-2"/>
          <c:y val="0.24990695874554145"/>
          <c:w val="0.77500000000000002"/>
          <c:h val="0.6215968436637731"/>
        </c:manualLayout>
      </c:layout>
      <c:pie3DChart>
        <c:varyColors val="1"/>
        <c:ser>
          <c:idx val="0"/>
          <c:order val="0"/>
          <c:tx>
            <c:strRef>
              <c:f>Sheet6!$C$31</c:f>
              <c:strCache>
                <c:ptCount val="1"/>
                <c:pt idx="0">
                  <c:v>percentage </c:v>
                </c:pt>
              </c:strCache>
            </c:strRef>
          </c:tx>
          <c:dLbls>
            <c:txPr>
              <a:bodyPr/>
              <a:lstStyle/>
              <a:p>
                <a:pPr>
                  <a:defRPr sz="3200" b="1" i="0" u="none" strike="noStrike" baseline="0">
                    <a:solidFill>
                      <a:srgbClr val="333333"/>
                    </a:solidFill>
                    <a:latin typeface="Calibri"/>
                    <a:ea typeface="Calibri"/>
                    <a:cs typeface="Calibri"/>
                  </a:defRPr>
                </a:pPr>
                <a:endParaRPr lang="en-US"/>
              </a:p>
            </c:txPr>
            <c:showPercent val="1"/>
            <c:showLeaderLines val="1"/>
          </c:dLbls>
          <c:cat>
            <c:strRef>
              <c:f>Sheet6!$B$32:$B$35</c:f>
              <c:strCache>
                <c:ptCount val="4"/>
                <c:pt idx="0">
                  <c:v>never visited</c:v>
                </c:pt>
                <c:pt idx="1">
                  <c:v>visited in camp</c:v>
                </c:pt>
                <c:pt idx="2">
                  <c:v>visited once</c:v>
                </c:pt>
                <c:pt idx="3">
                  <c:v>visited several times</c:v>
                </c:pt>
              </c:strCache>
            </c:strRef>
          </c:cat>
          <c:val>
            <c:numRef>
              <c:f>Sheet6!$C$32:$C$35</c:f>
              <c:numCache>
                <c:formatCode>General</c:formatCode>
                <c:ptCount val="4"/>
                <c:pt idx="0">
                  <c:v>56.07</c:v>
                </c:pt>
                <c:pt idx="1">
                  <c:v>7.54</c:v>
                </c:pt>
                <c:pt idx="2">
                  <c:v>27.54</c:v>
                </c:pt>
                <c:pt idx="3">
                  <c:v>8.8500000000000014</c:v>
                </c:pt>
              </c:numCache>
            </c:numRef>
          </c:val>
        </c:ser>
        <c:dLbls>
          <c:showPercent val="1"/>
        </c:dLbls>
      </c:pie3DChart>
      <c:spPr>
        <a:noFill/>
        <a:ln w="25400">
          <a:noFill/>
        </a:ln>
      </c:spPr>
    </c:plotArea>
    <c:legend>
      <c:legendPos val="t"/>
      <c:layout>
        <c:manualLayout>
          <c:xMode val="edge"/>
          <c:yMode val="edge"/>
          <c:x val="9.841410164638513E-2"/>
          <c:y val="0.10251076788478364"/>
          <c:w val="0.80923240276783581"/>
          <c:h val="8.7858032169055814E-2"/>
        </c:manualLayout>
      </c:layout>
      <c:txPr>
        <a:bodyPr/>
        <a:lstStyle/>
        <a:p>
          <a:pPr>
            <a:defRPr sz="1800" b="0" i="0" u="none" strike="noStrike" baseline="0">
              <a:solidFill>
                <a:srgbClr val="333333"/>
              </a:solidFill>
              <a:latin typeface="Calibri"/>
              <a:ea typeface="Calibri"/>
              <a:cs typeface="Calibri"/>
            </a:defRPr>
          </a:pPr>
          <a:endParaRPr lang="en-US"/>
        </a:p>
      </c:txPr>
    </c:legend>
    <c:plotVisOnly val="1"/>
    <c:dispBlanksAs val="zero"/>
  </c:chart>
  <c:txPr>
    <a:bodyPr/>
    <a:lstStyle/>
    <a:p>
      <a:pPr>
        <a:defRPr sz="1000" b="0" i="0" u="none" strike="noStrike" baseline="0">
          <a:solidFill>
            <a:srgbClr val="333333"/>
          </a:solidFill>
          <a:latin typeface="Calibri"/>
          <a:ea typeface="Calibri"/>
          <a:cs typeface="Calibri"/>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A5DC5-A3D8-47F2-BDF7-81C1D40424DB}" type="datetimeFigureOut">
              <a:rPr lang="en-US" smtClean="0"/>
              <a:pPr/>
              <a:t>5/3/2012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42CB6-17A1-4D50-BBF0-56278F2D0F8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42CB6-17A1-4D50-BBF0-56278F2D0F83}"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BA7E97-099E-47AA-8CA5-608841520F56}"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5C801-79FC-4ED8-9E9F-111E4A3E31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A7E97-099E-47AA-8CA5-608841520F56}"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5C801-79FC-4ED8-9E9F-111E4A3E31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A7E97-099E-47AA-8CA5-608841520F56}"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5C801-79FC-4ED8-9E9F-111E4A3E31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A7E97-099E-47AA-8CA5-608841520F56}"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5C801-79FC-4ED8-9E9F-111E4A3E31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BA7E97-099E-47AA-8CA5-608841520F56}"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5C801-79FC-4ED8-9E9F-111E4A3E31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BA7E97-099E-47AA-8CA5-608841520F56}" type="datetimeFigureOut">
              <a:rPr lang="en-US" smtClean="0"/>
              <a:pPr/>
              <a:t>5/3/2012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5C801-79FC-4ED8-9E9F-111E4A3E31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BA7E97-099E-47AA-8CA5-608841520F56}" type="datetimeFigureOut">
              <a:rPr lang="en-US" smtClean="0"/>
              <a:pPr/>
              <a:t>5/3/2012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5C801-79FC-4ED8-9E9F-111E4A3E31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BA7E97-099E-47AA-8CA5-608841520F56}" type="datetimeFigureOut">
              <a:rPr lang="en-US" smtClean="0"/>
              <a:pPr/>
              <a:t>5/3/2012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5C801-79FC-4ED8-9E9F-111E4A3E31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A7E97-099E-47AA-8CA5-608841520F56}" type="datetimeFigureOut">
              <a:rPr lang="en-US" smtClean="0"/>
              <a:pPr/>
              <a:t>5/3/2012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5C801-79FC-4ED8-9E9F-111E4A3E31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A7E97-099E-47AA-8CA5-608841520F56}" type="datetimeFigureOut">
              <a:rPr lang="en-US" smtClean="0"/>
              <a:pPr/>
              <a:t>5/3/2012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5C801-79FC-4ED8-9E9F-111E4A3E31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A7E97-099E-47AA-8CA5-608841520F56}" type="datetimeFigureOut">
              <a:rPr lang="en-US" smtClean="0"/>
              <a:pPr/>
              <a:t>5/3/2012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5C801-79FC-4ED8-9E9F-111E4A3E31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A7E97-099E-47AA-8CA5-608841520F56}" type="datetimeFigureOut">
              <a:rPr lang="en-US" smtClean="0"/>
              <a:pPr/>
              <a:t>5/3/2012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C801-79FC-4ED8-9E9F-111E4A3E31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10000"/>
          </a:blip>
          <a:srcRect/>
          <a:stretch>
            <a:fillRect/>
          </a:stretch>
        </p:blipFill>
        <p:spPr bwMode="auto">
          <a:xfrm>
            <a:off x="0" y="-1"/>
            <a:ext cx="9144000" cy="6858001"/>
          </a:xfrm>
          <a:prstGeom prst="rect">
            <a:avLst/>
          </a:prstGeom>
          <a:noFill/>
          <a:ln w="9525">
            <a:noFill/>
            <a:miter lim="800000"/>
            <a:headEnd/>
            <a:tailEnd/>
          </a:ln>
        </p:spPr>
      </p:pic>
      <p:sp>
        <p:nvSpPr>
          <p:cNvPr id="3" name="Subtitle 2"/>
          <p:cNvSpPr>
            <a:spLocks noGrp="1"/>
          </p:cNvSpPr>
          <p:nvPr>
            <p:ph type="subTitle" idx="1"/>
          </p:nvPr>
        </p:nvSpPr>
        <p:spPr>
          <a:xfrm>
            <a:off x="0" y="5715000"/>
            <a:ext cx="4038600" cy="1143000"/>
          </a:xfrm>
        </p:spPr>
        <p:txBody>
          <a:bodyPr>
            <a:normAutofit lnSpcReduction="10000"/>
          </a:bodyPr>
          <a:lstStyle/>
          <a:p>
            <a:r>
              <a:rPr lang="en-US" b="1" dirty="0" smtClean="0">
                <a:solidFill>
                  <a:schemeClr val="tx1"/>
                </a:solidFill>
              </a:rPr>
              <a:t>Presented by:</a:t>
            </a:r>
          </a:p>
          <a:p>
            <a:r>
              <a:rPr lang="en-US" b="1" dirty="0" smtClean="0">
                <a:solidFill>
                  <a:schemeClr val="tx1"/>
                </a:solidFill>
              </a:rPr>
              <a:t>Naveen Kumar Vashist</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fontScale="77500" lnSpcReduction="20000"/>
          </a:bodyPr>
          <a:lstStyle/>
          <a:p>
            <a:r>
              <a:rPr lang="en-IN" dirty="0"/>
              <a:t>The general objective of this study is t</a:t>
            </a:r>
            <a:r>
              <a:rPr lang="en-IN" b="1" dirty="0"/>
              <a:t>o assess the factors driving patient visit in sec 56 clinic.</a:t>
            </a:r>
            <a:endParaRPr lang="en-US" dirty="0"/>
          </a:p>
          <a:p>
            <a:endParaRPr lang="en-US" dirty="0" smtClean="0"/>
          </a:p>
          <a:p>
            <a:r>
              <a:rPr lang="en-IN" b="1" dirty="0"/>
              <a:t>The specific objectives are</a:t>
            </a:r>
            <a:r>
              <a:rPr lang="en-IN" b="1" dirty="0" smtClean="0"/>
              <a:t>:</a:t>
            </a:r>
            <a:endParaRPr lang="en-US" dirty="0"/>
          </a:p>
          <a:p>
            <a:pPr lvl="1"/>
            <a:r>
              <a:rPr lang="en-US" dirty="0"/>
              <a:t>To assess the effectiveness of various awareness activities undertaken since the inception of the Clinic.</a:t>
            </a:r>
          </a:p>
          <a:p>
            <a:pPr lvl="1">
              <a:buNone/>
            </a:pPr>
            <a:endParaRPr lang="en-US" dirty="0"/>
          </a:p>
          <a:p>
            <a:pPr lvl="1"/>
            <a:r>
              <a:rPr lang="en-US" dirty="0"/>
              <a:t>To discover the reason(s) driving the decision to visit or not to visit Ross Clinics, among people who are aware about Ross Clinics.</a:t>
            </a:r>
          </a:p>
          <a:p>
            <a:pPr lvl="1">
              <a:buNone/>
            </a:pPr>
            <a:endParaRPr lang="en-US" dirty="0"/>
          </a:p>
          <a:p>
            <a:pPr lvl="1"/>
            <a:r>
              <a:rPr lang="en-US" dirty="0"/>
              <a:t>To discover the reason(s) driving the decision to revisit or not to revisit Ross Clinics, among people who have had at least one clinical encounter with Ross Clinic</a:t>
            </a:r>
            <a:r>
              <a:rPr lang="en-US" dirty="0" smtClean="0"/>
              <a:t>.	</a:t>
            </a:r>
            <a:endParaRPr lang="en-US"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aheli\Downloads\background-16\background-16\background-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533400" y="2590800"/>
            <a:ext cx="7992888" cy="147732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9000" b="1"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rPr>
              <a:t>METHODOLOGY</a:t>
            </a:r>
            <a:endParaRPr lang="en-US" sz="9000" b="1" spc="150" dirty="0">
              <a:ln w="11430"/>
              <a:solidFill>
                <a:schemeClr val="tx2">
                  <a:lumMod val="75000"/>
                </a:schemeClr>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r>
              <a:rPr lang="en-IN" b="1" dirty="0"/>
              <a:t>Study design:</a:t>
            </a:r>
            <a:r>
              <a:rPr lang="en-IN" dirty="0"/>
              <a:t> A cross sectional survey study was conducted to analyse the awareness and to discover the reason(s) driving the decision to visit/revisit or not to visit/revisit Ross Clinics. </a:t>
            </a:r>
            <a:endParaRPr lang="en-US" dirty="0"/>
          </a:p>
          <a:p>
            <a:pPr>
              <a:buNone/>
            </a:pPr>
            <a:endParaRPr lang="en-US" dirty="0"/>
          </a:p>
          <a:p>
            <a:r>
              <a:rPr lang="en-IN" b="1" dirty="0"/>
              <a:t>Population:</a:t>
            </a:r>
            <a:r>
              <a:rPr lang="en-IN" dirty="0"/>
              <a:t> The target population included all residents of the community in and around Sec 56 Ross </a:t>
            </a:r>
            <a:r>
              <a:rPr lang="en-IN" dirty="0" smtClean="0"/>
              <a:t>clinics. </a:t>
            </a:r>
            <a:endParaRPr lang="en-US" dirty="0"/>
          </a:p>
          <a:p>
            <a:pPr>
              <a:buNone/>
            </a:pPr>
            <a:endParaRPr lang="en-US" dirty="0"/>
          </a:p>
          <a:p>
            <a:r>
              <a:rPr lang="en-IN" b="1" dirty="0"/>
              <a:t>Sampling: </a:t>
            </a:r>
            <a:r>
              <a:rPr lang="en-IN" dirty="0"/>
              <a:t>A non-probability convenient sampling was adopted to select the samples for the study. </a:t>
            </a:r>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INCLUSION AND EXCLUSION CRITERIA</a:t>
            </a:r>
            <a:endParaRPr lang="en-US" dirty="0"/>
          </a:p>
        </p:txBody>
      </p:sp>
      <p:sp>
        <p:nvSpPr>
          <p:cNvPr id="3" name="Content Placeholder 2"/>
          <p:cNvSpPr>
            <a:spLocks noGrp="1"/>
          </p:cNvSpPr>
          <p:nvPr>
            <p:ph idx="1"/>
          </p:nvPr>
        </p:nvSpPr>
        <p:spPr>
          <a:xfrm>
            <a:off x="457200" y="1447800"/>
            <a:ext cx="8229600" cy="5181600"/>
          </a:xfrm>
        </p:spPr>
        <p:txBody>
          <a:bodyPr>
            <a:normAutofit fontScale="62500" lnSpcReduction="20000"/>
          </a:bodyPr>
          <a:lstStyle/>
          <a:p>
            <a:pPr>
              <a:buNone/>
            </a:pPr>
            <a:r>
              <a:rPr lang="en-IN" b="1" dirty="0"/>
              <a:t>Inclusion					Exclusion</a:t>
            </a:r>
            <a:endParaRPr lang="en-US" dirty="0"/>
          </a:p>
          <a:p>
            <a:pPr>
              <a:buNone/>
            </a:pPr>
            <a:r>
              <a:rPr lang="en-IN" b="1" dirty="0"/>
              <a:t>				Telephonic interview</a:t>
            </a:r>
            <a:endParaRPr lang="en-US" dirty="0"/>
          </a:p>
          <a:p>
            <a:pPr>
              <a:buNone/>
            </a:pPr>
            <a:r>
              <a:rPr lang="en-IN" dirty="0"/>
              <a:t>Individuals above 15 years of age 		Individuals below 15 years of </a:t>
            </a:r>
            <a:r>
              <a:rPr lang="en-IN" dirty="0" smtClean="0"/>
              <a:t>age</a:t>
            </a:r>
          </a:p>
          <a:p>
            <a:pPr>
              <a:buNone/>
            </a:pPr>
            <a:r>
              <a:rPr lang="en-US" dirty="0" smtClean="0"/>
              <a:t>and interested</a:t>
            </a:r>
            <a:endParaRPr lang="en-US" dirty="0"/>
          </a:p>
          <a:p>
            <a:pPr>
              <a:buNone/>
            </a:pPr>
            <a:r>
              <a:rPr lang="en-IN" dirty="0"/>
              <a:t>Individuals who visited Ross </a:t>
            </a:r>
            <a:r>
              <a:rPr lang="en-IN" dirty="0" smtClean="0"/>
              <a:t>clinics</a:t>
            </a:r>
            <a:r>
              <a:rPr lang="en-IN" dirty="0"/>
              <a:t>		Individuals who visited but </a:t>
            </a:r>
            <a:r>
              <a:rPr lang="en-IN" dirty="0" smtClean="0"/>
              <a:t>the </a:t>
            </a:r>
            <a:r>
              <a:rPr lang="en-IN" dirty="0" smtClean="0"/>
              <a:t>and interested</a:t>
            </a:r>
            <a:r>
              <a:rPr lang="en-IN" dirty="0" smtClean="0"/>
              <a:t>			database </a:t>
            </a:r>
            <a:r>
              <a:rPr lang="en-IN" dirty="0"/>
              <a:t>has no </a:t>
            </a:r>
            <a:r>
              <a:rPr lang="en-IN" dirty="0" smtClean="0"/>
              <a:t>contact number</a:t>
            </a:r>
          </a:p>
          <a:p>
            <a:pPr>
              <a:buNone/>
            </a:pPr>
            <a:endParaRPr lang="en-US" dirty="0"/>
          </a:p>
          <a:p>
            <a:pPr>
              <a:buNone/>
            </a:pPr>
            <a:r>
              <a:rPr lang="en-IN" dirty="0"/>
              <a:t>						Individuals not reachable, not 	</a:t>
            </a:r>
            <a:r>
              <a:rPr lang="en-IN" dirty="0" smtClean="0"/>
              <a:t>				available</a:t>
            </a:r>
          </a:p>
          <a:p>
            <a:pPr>
              <a:buNone/>
            </a:pPr>
            <a:endParaRPr lang="en-US" dirty="0"/>
          </a:p>
          <a:p>
            <a:pPr>
              <a:buNone/>
            </a:pPr>
            <a:r>
              <a:rPr lang="en-IN" b="1" dirty="0"/>
              <a:t>				Personal interview</a:t>
            </a:r>
            <a:endParaRPr lang="en-US" dirty="0"/>
          </a:p>
          <a:p>
            <a:pPr>
              <a:buNone/>
            </a:pPr>
            <a:r>
              <a:rPr lang="en-IN" dirty="0"/>
              <a:t>Individuals above 15 years of age		Individuals below 15 years of </a:t>
            </a:r>
            <a:r>
              <a:rPr lang="en-IN" dirty="0" smtClean="0"/>
              <a:t>age</a:t>
            </a:r>
          </a:p>
          <a:p>
            <a:pPr>
              <a:buNone/>
            </a:pPr>
            <a:r>
              <a:rPr lang="en-US" dirty="0" smtClean="0"/>
              <a:t>And interested</a:t>
            </a:r>
            <a:endParaRPr lang="en-US" dirty="0"/>
          </a:p>
          <a:p>
            <a:pPr>
              <a:buNone/>
            </a:pPr>
            <a:r>
              <a:rPr lang="en-IN" dirty="0"/>
              <a:t>						Individuals who are visibly busy </a:t>
            </a:r>
            <a:r>
              <a:rPr lang="en-IN" dirty="0" smtClean="0"/>
              <a:t>				</a:t>
            </a:r>
            <a:r>
              <a:rPr lang="en-IN" dirty="0" smtClean="0"/>
              <a:t>	like </a:t>
            </a:r>
            <a:r>
              <a:rPr lang="en-IN" dirty="0"/>
              <a:t>shop </a:t>
            </a:r>
            <a:r>
              <a:rPr lang="en-IN" dirty="0" smtClean="0"/>
              <a:t>keepers</a:t>
            </a:r>
            <a:r>
              <a:rPr lang="en-IN" dirty="0"/>
              <a:t>, not available </a:t>
            </a:r>
            <a:r>
              <a:rPr lang="en-IN" dirty="0" smtClean="0"/>
              <a:t>					at home</a:t>
            </a:r>
            <a:r>
              <a:rPr lang="en-IN" dirty="0"/>
              <a:t>, in hurry, etc.</a:t>
            </a:r>
            <a:endParaRPr lang="en-US" dirty="0"/>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a:buNone/>
            </a:pPr>
            <a:r>
              <a:rPr lang="en-IN" b="1" dirty="0" smtClean="0"/>
              <a:t>SCOPE OF THE STUDY</a:t>
            </a:r>
          </a:p>
          <a:p>
            <a:pPr>
              <a:buNone/>
            </a:pPr>
            <a:endParaRPr lang="en-US" dirty="0" smtClean="0"/>
          </a:p>
          <a:p>
            <a:r>
              <a:rPr lang="en-IN" dirty="0" smtClean="0"/>
              <a:t>Through this study the organisation will get to know the strength of our marketing activities that in turn will help in strengthening those activities thereby enhancing the spread of awareness. </a:t>
            </a:r>
            <a:endParaRPr lang="en-US" dirty="0" smtClean="0"/>
          </a:p>
          <a:p>
            <a:r>
              <a:rPr lang="en-IN" dirty="0" smtClean="0"/>
              <a:t>This study also explores the expectation of the community towards a healthcare facility like annual health checkups, lab test packages, home visits, etc.</a:t>
            </a: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normAutofit fontScale="70000" lnSpcReduction="20000"/>
          </a:bodyPr>
          <a:lstStyle/>
          <a:p>
            <a:r>
              <a:rPr lang="en-IN" b="1" dirty="0"/>
              <a:t>Instrument/Questionnaire:</a:t>
            </a:r>
            <a:r>
              <a:rPr lang="en-IN" dirty="0"/>
              <a:t> A self-reported questionnaire was developed through secondary research reviews. The questionnaire included all the necessary questions derived through secondary research and discussion with guides in order to meet the previously set objectives</a:t>
            </a:r>
            <a:r>
              <a:rPr lang="en-IN" dirty="0" smtClean="0"/>
              <a:t>.</a:t>
            </a:r>
          </a:p>
          <a:p>
            <a:endParaRPr lang="en-IN" dirty="0" smtClean="0"/>
          </a:p>
          <a:p>
            <a:r>
              <a:rPr lang="en-IN" b="1" dirty="0"/>
              <a:t>Data collection: </a:t>
            </a:r>
            <a:endParaRPr lang="en-US" dirty="0"/>
          </a:p>
          <a:p>
            <a:pPr lvl="1"/>
            <a:r>
              <a:rPr lang="en-IN" dirty="0"/>
              <a:t>The data collection was done for a period more than 3 months (January to 15</a:t>
            </a:r>
            <a:r>
              <a:rPr lang="en-IN" baseline="30000" dirty="0"/>
              <a:t>th</a:t>
            </a:r>
            <a:r>
              <a:rPr lang="en-IN" dirty="0"/>
              <a:t> April, 2012).</a:t>
            </a:r>
            <a:endParaRPr lang="en-US" dirty="0"/>
          </a:p>
          <a:p>
            <a:pPr lvl="1"/>
            <a:r>
              <a:rPr lang="en-IN" dirty="0"/>
              <a:t>The data collection was done through 3 modes:</a:t>
            </a:r>
            <a:endParaRPr lang="en-US" dirty="0"/>
          </a:p>
          <a:p>
            <a:pPr lvl="1"/>
            <a:r>
              <a:rPr lang="en-IN" dirty="0"/>
              <a:t>In-clinic feedback forms,</a:t>
            </a:r>
            <a:endParaRPr lang="en-US" dirty="0"/>
          </a:p>
          <a:p>
            <a:pPr lvl="1"/>
            <a:r>
              <a:rPr lang="en-IN" dirty="0"/>
              <a:t>Personal interviews in nearby areas (within 2kms), and </a:t>
            </a:r>
            <a:endParaRPr lang="en-US" dirty="0"/>
          </a:p>
          <a:p>
            <a:pPr lvl="1"/>
            <a:r>
              <a:rPr lang="en-IN" dirty="0"/>
              <a:t>Telephonic interviews of the samples derived from clinic database</a:t>
            </a:r>
            <a:r>
              <a:rPr lang="en-IN" dirty="0" smtClean="0"/>
              <a:t>.</a:t>
            </a:r>
          </a:p>
          <a:p>
            <a:pPr lvl="1">
              <a:buNone/>
            </a:pPr>
            <a:endParaRPr lang="en-US" dirty="0"/>
          </a:p>
          <a:p>
            <a:r>
              <a:rPr lang="en-IN" b="1" dirty="0"/>
              <a:t>Ares covered for the data collection:</a:t>
            </a:r>
            <a:endParaRPr lang="en-US" dirty="0"/>
          </a:p>
          <a:p>
            <a:pPr lvl="1"/>
            <a:r>
              <a:rPr lang="en-IN" dirty="0"/>
              <a:t>Sector 56 SCO Market.</a:t>
            </a:r>
            <a:endParaRPr lang="en-US" dirty="0"/>
          </a:p>
          <a:p>
            <a:pPr lvl="1"/>
            <a:r>
              <a:rPr lang="en-IN" dirty="0"/>
              <a:t>Sector 56 Huda Market.</a:t>
            </a:r>
            <a:endParaRPr lang="en-US" dirty="0"/>
          </a:p>
          <a:p>
            <a:pPr lvl="1"/>
            <a:r>
              <a:rPr lang="en-IN" dirty="0" err="1"/>
              <a:t>Hongkong</a:t>
            </a:r>
            <a:r>
              <a:rPr lang="en-IN" dirty="0"/>
              <a:t> </a:t>
            </a:r>
            <a:r>
              <a:rPr lang="en-IN" dirty="0" err="1"/>
              <a:t>Bazar</a:t>
            </a:r>
            <a:r>
              <a:rPr lang="en-IN" dirty="0"/>
              <a:t>.</a:t>
            </a:r>
            <a:endParaRPr lang="en-US" dirty="0"/>
          </a:p>
          <a:p>
            <a:pPr lvl="1"/>
            <a:r>
              <a:rPr lang="en-IN" dirty="0"/>
              <a:t>Outside nearby societies.</a:t>
            </a:r>
            <a:endParaRPr lang="en-US" dirty="0"/>
          </a:p>
          <a:p>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aheli\Downloads\background-16\background-16\background-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467544" y="1700808"/>
            <a:ext cx="7992888" cy="286232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9000" b="1"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rPr>
              <a:t>RESULTS AND FINDINGS</a:t>
            </a:r>
            <a:endParaRPr lang="en-US" sz="9000" b="1" spc="150" dirty="0">
              <a:ln w="11430"/>
              <a:solidFill>
                <a:schemeClr val="tx2">
                  <a:lumMod val="75000"/>
                </a:schemeClr>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SURVEY STATISTICS</a:t>
            </a:r>
            <a:endParaRPr lang="en-US" dirty="0"/>
          </a:p>
        </p:txBody>
      </p:sp>
      <p:sp>
        <p:nvSpPr>
          <p:cNvPr id="3" name="Content Placeholder 2"/>
          <p:cNvSpPr>
            <a:spLocks noGrp="1"/>
          </p:cNvSpPr>
          <p:nvPr>
            <p:ph idx="1"/>
          </p:nvPr>
        </p:nvSpPr>
        <p:spPr>
          <a:xfrm>
            <a:off x="457200" y="1752600"/>
            <a:ext cx="8229600" cy="4373563"/>
          </a:xfrm>
        </p:spPr>
        <p:txBody>
          <a:bodyPr/>
          <a:lstStyle/>
          <a:p>
            <a:r>
              <a:rPr lang="en-IN" dirty="0" smtClean="0"/>
              <a:t>Total </a:t>
            </a:r>
            <a:r>
              <a:rPr lang="en-IN" dirty="0"/>
              <a:t>market </a:t>
            </a:r>
            <a:r>
              <a:rPr lang="en-IN" dirty="0" smtClean="0"/>
              <a:t>population is </a:t>
            </a:r>
            <a:r>
              <a:rPr lang="en-IN" dirty="0" smtClean="0"/>
              <a:t>36000.</a:t>
            </a:r>
          </a:p>
          <a:p>
            <a:endParaRPr lang="en-US" dirty="0"/>
          </a:p>
          <a:p>
            <a:r>
              <a:rPr lang="en-IN" dirty="0"/>
              <a:t>Total people available on the clinic database are 770</a:t>
            </a:r>
            <a:r>
              <a:rPr lang="en-IN" dirty="0" smtClean="0"/>
              <a:t>.</a:t>
            </a:r>
          </a:p>
          <a:p>
            <a:endParaRPr lang="en-US" dirty="0"/>
          </a:p>
          <a:p>
            <a:r>
              <a:rPr lang="en-IN" dirty="0"/>
              <a:t>Total people </a:t>
            </a:r>
            <a:r>
              <a:rPr lang="en-US" dirty="0"/>
              <a:t>who have visited Ross or received care are 134.</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BREAK UP</a:t>
            </a:r>
            <a:endParaRPr lang="en-US" dirty="0"/>
          </a:p>
        </p:txBody>
      </p:sp>
      <p:graphicFrame>
        <p:nvGraphicFramePr>
          <p:cNvPr id="4" name="Content Placeholder 3"/>
          <p:cNvGraphicFramePr>
            <a:graphicFrameLocks noGrp="1"/>
          </p:cNvGraphicFramePr>
          <p:nvPr>
            <p:ph idx="1"/>
          </p:nvPr>
        </p:nvGraphicFramePr>
        <p:xfrm>
          <a:off x="457200" y="1513216"/>
          <a:ext cx="8229600" cy="4921944"/>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388977">
                <a:tc>
                  <a:txBody>
                    <a:bodyPr/>
                    <a:lstStyle/>
                    <a:p>
                      <a:pPr marL="0" marR="0" algn="just">
                        <a:lnSpc>
                          <a:spcPct val="150000"/>
                        </a:lnSpc>
                        <a:spcBef>
                          <a:spcPts val="0"/>
                        </a:spcBef>
                        <a:spcAft>
                          <a:spcPts val="0"/>
                        </a:spcAft>
                      </a:pPr>
                      <a:r>
                        <a:rPr lang="en-IN" sz="1600" kern="50" dirty="0">
                          <a:solidFill>
                            <a:schemeClr val="bg1"/>
                          </a:solidFill>
                          <a:latin typeface="Times New Roman"/>
                          <a:ea typeface="SimSun"/>
                          <a:cs typeface="Times New Roman"/>
                        </a:rPr>
                        <a:t>Type of interview/ modes of data collection</a:t>
                      </a:r>
                      <a:endParaRPr lang="en-US" sz="1600" kern="50" dirty="0">
                        <a:solidFill>
                          <a:schemeClr val="bg1"/>
                        </a:solidFill>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1600" kern="50" dirty="0">
                          <a:solidFill>
                            <a:schemeClr val="bg1"/>
                          </a:solidFill>
                          <a:latin typeface="Times New Roman"/>
                          <a:ea typeface="SimSun"/>
                          <a:cs typeface="Times New Roman"/>
                        </a:rPr>
                        <a:t>Total people approached</a:t>
                      </a:r>
                      <a:endParaRPr lang="en-US" sz="1600" kern="50" dirty="0">
                        <a:solidFill>
                          <a:schemeClr val="bg1"/>
                        </a:solidFill>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1600" kern="50" dirty="0">
                          <a:solidFill>
                            <a:schemeClr val="bg1"/>
                          </a:solidFill>
                          <a:latin typeface="Times New Roman"/>
                          <a:ea typeface="SimSun"/>
                          <a:cs typeface="Times New Roman"/>
                        </a:rPr>
                        <a:t>Total people ready to participate</a:t>
                      </a:r>
                      <a:endParaRPr lang="en-US" sz="1600" kern="50" dirty="0">
                        <a:solidFill>
                          <a:schemeClr val="bg1"/>
                        </a:solidFill>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1600" kern="50" dirty="0">
                          <a:solidFill>
                            <a:schemeClr val="bg1"/>
                          </a:solidFill>
                          <a:latin typeface="Times New Roman"/>
                          <a:ea typeface="SimSun"/>
                          <a:cs typeface="Times New Roman"/>
                        </a:rPr>
                        <a:t>Total non-respondents</a:t>
                      </a:r>
                      <a:endParaRPr lang="en-US" sz="1600" kern="50" dirty="0">
                        <a:solidFill>
                          <a:schemeClr val="bg1"/>
                        </a:solidFill>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1600" kern="50" dirty="0">
                          <a:solidFill>
                            <a:schemeClr val="bg1"/>
                          </a:solidFill>
                          <a:latin typeface="Times New Roman"/>
                          <a:ea typeface="SimSun"/>
                          <a:cs typeface="Times New Roman"/>
                        </a:rPr>
                        <a:t>Common Reasons for not responding</a:t>
                      </a:r>
                      <a:endParaRPr lang="en-US" sz="1600" kern="50" dirty="0">
                        <a:solidFill>
                          <a:schemeClr val="bg1"/>
                        </a:solidFill>
                        <a:latin typeface="Times New Roman"/>
                        <a:ea typeface="SimSun"/>
                        <a:cs typeface="Mangal"/>
                      </a:endParaRPr>
                    </a:p>
                  </a:txBody>
                  <a:tcPr marL="68580" marR="68580" marT="0" marB="0"/>
                </a:tc>
              </a:tr>
              <a:tr h="619034">
                <a:tc>
                  <a:txBody>
                    <a:bodyPr/>
                    <a:lstStyle/>
                    <a:p>
                      <a:pPr marL="0" marR="0" algn="ctr">
                        <a:lnSpc>
                          <a:spcPct val="150000"/>
                        </a:lnSpc>
                        <a:spcBef>
                          <a:spcPts val="0"/>
                        </a:spcBef>
                        <a:spcAft>
                          <a:spcPts val="0"/>
                        </a:spcAft>
                      </a:pPr>
                      <a:r>
                        <a:rPr lang="en-IN" sz="1600" b="1" kern="50" dirty="0">
                          <a:solidFill>
                            <a:schemeClr val="tx1"/>
                          </a:solidFill>
                          <a:latin typeface="Times New Roman"/>
                          <a:ea typeface="SimSun"/>
                          <a:cs typeface="Times New Roman"/>
                        </a:rPr>
                        <a:t>feedback forms</a:t>
                      </a:r>
                      <a:endParaRPr lang="en-US" sz="1600" b="1" kern="50" dirty="0">
                        <a:solidFill>
                          <a:schemeClr val="tx1"/>
                        </a:solidFill>
                        <a:latin typeface="Times New Roman"/>
                        <a:ea typeface="SimSun"/>
                        <a:cs typeface="Mangal"/>
                      </a:endParaRPr>
                    </a:p>
                  </a:txBody>
                  <a:tcPr marL="68580" marR="68580" marT="0" marB="0"/>
                </a:tc>
                <a:tc>
                  <a:txBody>
                    <a:bodyPr/>
                    <a:lstStyle/>
                    <a:p>
                      <a:pPr marL="0" marR="0" algn="ctr">
                        <a:lnSpc>
                          <a:spcPct val="150000"/>
                        </a:lnSpc>
                        <a:spcBef>
                          <a:spcPts val="0"/>
                        </a:spcBef>
                        <a:spcAft>
                          <a:spcPts val="0"/>
                        </a:spcAft>
                      </a:pPr>
                      <a:r>
                        <a:rPr lang="en-IN" sz="1600" b="1" kern="50" dirty="0">
                          <a:solidFill>
                            <a:schemeClr val="tx1"/>
                          </a:solidFill>
                          <a:latin typeface="Times New Roman"/>
                          <a:ea typeface="SimSun"/>
                          <a:cs typeface="Times New Roman"/>
                        </a:rPr>
                        <a:t>187</a:t>
                      </a:r>
                      <a:endParaRPr lang="en-US" sz="1600" b="1" kern="50" dirty="0">
                        <a:solidFill>
                          <a:schemeClr val="tx1"/>
                        </a:solidFill>
                        <a:latin typeface="Times New Roman"/>
                        <a:ea typeface="SimSun"/>
                        <a:cs typeface="Mangal"/>
                      </a:endParaRPr>
                    </a:p>
                  </a:txBody>
                  <a:tcPr marL="68580" marR="68580" marT="0" marB="0"/>
                </a:tc>
                <a:tc>
                  <a:txBody>
                    <a:bodyPr/>
                    <a:lstStyle/>
                    <a:p>
                      <a:pPr marL="0" marR="0" algn="ctr">
                        <a:lnSpc>
                          <a:spcPct val="150000"/>
                        </a:lnSpc>
                        <a:spcBef>
                          <a:spcPts val="0"/>
                        </a:spcBef>
                        <a:spcAft>
                          <a:spcPts val="0"/>
                        </a:spcAft>
                      </a:pPr>
                      <a:r>
                        <a:rPr lang="en-IN" sz="1600" b="1" kern="50" dirty="0">
                          <a:solidFill>
                            <a:schemeClr val="tx1"/>
                          </a:solidFill>
                          <a:latin typeface="Times New Roman"/>
                          <a:ea typeface="SimSun"/>
                          <a:cs typeface="Times New Roman"/>
                        </a:rPr>
                        <a:t>15</a:t>
                      </a:r>
                      <a:endParaRPr lang="en-US" sz="1600" b="1" kern="50" dirty="0">
                        <a:solidFill>
                          <a:schemeClr val="tx1"/>
                        </a:solidFill>
                        <a:latin typeface="Times New Roman"/>
                        <a:ea typeface="SimSun"/>
                        <a:cs typeface="Mangal"/>
                      </a:endParaRPr>
                    </a:p>
                  </a:txBody>
                  <a:tcPr marL="68580" marR="68580" marT="0" marB="0"/>
                </a:tc>
                <a:tc>
                  <a:txBody>
                    <a:bodyPr/>
                    <a:lstStyle/>
                    <a:p>
                      <a:pPr marL="0" marR="0" algn="ctr">
                        <a:lnSpc>
                          <a:spcPct val="150000"/>
                        </a:lnSpc>
                        <a:spcBef>
                          <a:spcPts val="0"/>
                        </a:spcBef>
                        <a:spcAft>
                          <a:spcPts val="0"/>
                        </a:spcAft>
                      </a:pPr>
                      <a:r>
                        <a:rPr lang="en-IN" sz="1600" b="1" kern="50">
                          <a:solidFill>
                            <a:schemeClr val="tx1"/>
                          </a:solidFill>
                          <a:latin typeface="Times New Roman"/>
                          <a:ea typeface="SimSun"/>
                          <a:cs typeface="Times New Roman"/>
                        </a:rPr>
                        <a:t>172</a:t>
                      </a:r>
                      <a:endParaRPr lang="en-US" sz="1600" b="1" kern="50">
                        <a:solidFill>
                          <a:schemeClr val="tx1"/>
                        </a:solidFill>
                        <a:latin typeface="Times New Roman"/>
                        <a:ea typeface="SimSun"/>
                        <a:cs typeface="Mangal"/>
                      </a:endParaRPr>
                    </a:p>
                  </a:txBody>
                  <a:tcPr marL="68580" marR="68580" marT="0" marB="0"/>
                </a:tc>
                <a:tc>
                  <a:txBody>
                    <a:bodyPr/>
                    <a:lstStyle/>
                    <a:p>
                      <a:pPr marL="0" marR="0" algn="ctr">
                        <a:lnSpc>
                          <a:spcPct val="150000"/>
                        </a:lnSpc>
                        <a:spcBef>
                          <a:spcPts val="0"/>
                        </a:spcBef>
                        <a:spcAft>
                          <a:spcPts val="0"/>
                        </a:spcAft>
                      </a:pPr>
                      <a:r>
                        <a:rPr lang="en-IN" sz="1600" b="1" kern="50">
                          <a:solidFill>
                            <a:schemeClr val="tx1"/>
                          </a:solidFill>
                          <a:latin typeface="Times New Roman"/>
                          <a:ea typeface="SimSun"/>
                          <a:cs typeface="Times New Roman"/>
                        </a:rPr>
                        <a:t>Approach was voluntary</a:t>
                      </a:r>
                      <a:endParaRPr lang="en-US" sz="1600" b="1" kern="50">
                        <a:solidFill>
                          <a:schemeClr val="tx1"/>
                        </a:solidFill>
                        <a:latin typeface="Times New Roman"/>
                        <a:ea typeface="SimSun"/>
                        <a:cs typeface="Mangal"/>
                      </a:endParaRPr>
                    </a:p>
                  </a:txBody>
                  <a:tcPr marL="68580" marR="68580" marT="0" marB="0"/>
                </a:tc>
              </a:tr>
              <a:tr h="1277507">
                <a:tc>
                  <a:txBody>
                    <a:bodyPr/>
                    <a:lstStyle/>
                    <a:p>
                      <a:pPr marL="0" marR="0" algn="ctr">
                        <a:lnSpc>
                          <a:spcPct val="150000"/>
                        </a:lnSpc>
                        <a:spcBef>
                          <a:spcPts val="0"/>
                        </a:spcBef>
                        <a:spcAft>
                          <a:spcPts val="0"/>
                        </a:spcAft>
                      </a:pPr>
                      <a:r>
                        <a:rPr lang="en-IN" sz="1600" b="1" kern="50" dirty="0">
                          <a:solidFill>
                            <a:schemeClr val="tx1"/>
                          </a:solidFill>
                          <a:latin typeface="Times New Roman"/>
                          <a:ea typeface="SimSun"/>
                          <a:cs typeface="Times New Roman"/>
                        </a:rPr>
                        <a:t>Personal interviews</a:t>
                      </a:r>
                      <a:endParaRPr lang="en-US" sz="1600" b="1" kern="50" dirty="0">
                        <a:solidFill>
                          <a:schemeClr val="tx1"/>
                        </a:solidFill>
                        <a:latin typeface="Times New Roman"/>
                        <a:ea typeface="SimSun"/>
                        <a:cs typeface="Mangal"/>
                      </a:endParaRPr>
                    </a:p>
                  </a:txBody>
                  <a:tcPr marL="68580" marR="68580" marT="0" marB="0"/>
                </a:tc>
                <a:tc>
                  <a:txBody>
                    <a:bodyPr/>
                    <a:lstStyle/>
                    <a:p>
                      <a:pPr marL="0" marR="0" algn="ctr">
                        <a:lnSpc>
                          <a:spcPct val="150000"/>
                        </a:lnSpc>
                        <a:spcBef>
                          <a:spcPts val="0"/>
                        </a:spcBef>
                        <a:spcAft>
                          <a:spcPts val="0"/>
                        </a:spcAft>
                      </a:pPr>
                      <a:r>
                        <a:rPr lang="en-IN" sz="1600" b="1" kern="50" dirty="0">
                          <a:solidFill>
                            <a:schemeClr val="tx1"/>
                          </a:solidFill>
                          <a:latin typeface="Times New Roman"/>
                          <a:ea typeface="SimSun"/>
                          <a:cs typeface="Times New Roman"/>
                        </a:rPr>
                        <a:t>220</a:t>
                      </a:r>
                      <a:endParaRPr lang="en-US" sz="1600" b="1" kern="50" dirty="0">
                        <a:solidFill>
                          <a:schemeClr val="tx1"/>
                        </a:solidFill>
                        <a:latin typeface="Times New Roman"/>
                        <a:ea typeface="SimSun"/>
                        <a:cs typeface="Mangal"/>
                      </a:endParaRPr>
                    </a:p>
                  </a:txBody>
                  <a:tcPr marL="68580" marR="68580" marT="0" marB="0"/>
                </a:tc>
                <a:tc>
                  <a:txBody>
                    <a:bodyPr/>
                    <a:lstStyle/>
                    <a:p>
                      <a:pPr marL="0" marR="0" algn="ctr">
                        <a:lnSpc>
                          <a:spcPct val="150000"/>
                        </a:lnSpc>
                        <a:spcBef>
                          <a:spcPts val="0"/>
                        </a:spcBef>
                        <a:spcAft>
                          <a:spcPts val="0"/>
                        </a:spcAft>
                      </a:pPr>
                      <a:r>
                        <a:rPr lang="en-IN" sz="1600" b="1" kern="50" dirty="0">
                          <a:solidFill>
                            <a:schemeClr val="tx1"/>
                          </a:solidFill>
                          <a:latin typeface="Times New Roman"/>
                          <a:ea typeface="SimSun"/>
                          <a:cs typeface="Times New Roman"/>
                        </a:rPr>
                        <a:t>183</a:t>
                      </a:r>
                      <a:endParaRPr lang="en-US" sz="1600" b="1" kern="50" dirty="0">
                        <a:solidFill>
                          <a:schemeClr val="tx1"/>
                        </a:solidFill>
                        <a:latin typeface="Times New Roman"/>
                        <a:ea typeface="SimSun"/>
                        <a:cs typeface="Mangal"/>
                      </a:endParaRPr>
                    </a:p>
                  </a:txBody>
                  <a:tcPr marL="68580" marR="68580" marT="0" marB="0"/>
                </a:tc>
                <a:tc>
                  <a:txBody>
                    <a:bodyPr/>
                    <a:lstStyle/>
                    <a:p>
                      <a:pPr marL="0" marR="0" algn="ctr">
                        <a:lnSpc>
                          <a:spcPct val="150000"/>
                        </a:lnSpc>
                        <a:spcBef>
                          <a:spcPts val="0"/>
                        </a:spcBef>
                        <a:spcAft>
                          <a:spcPts val="0"/>
                        </a:spcAft>
                      </a:pPr>
                      <a:r>
                        <a:rPr lang="en-IN" sz="1600" b="1" kern="50" dirty="0">
                          <a:solidFill>
                            <a:schemeClr val="tx1"/>
                          </a:solidFill>
                          <a:latin typeface="Times New Roman"/>
                          <a:ea typeface="SimSun"/>
                          <a:cs typeface="Times New Roman"/>
                        </a:rPr>
                        <a:t>37</a:t>
                      </a:r>
                      <a:endParaRPr lang="en-US" sz="1600" b="1" kern="50" dirty="0">
                        <a:solidFill>
                          <a:schemeClr val="tx1"/>
                        </a:solidFill>
                        <a:latin typeface="Times New Roman"/>
                        <a:ea typeface="SimSun"/>
                        <a:cs typeface="Mangal"/>
                      </a:endParaRPr>
                    </a:p>
                  </a:txBody>
                  <a:tcPr marL="68580" marR="68580" marT="0" marB="0"/>
                </a:tc>
                <a:tc>
                  <a:txBody>
                    <a:bodyPr/>
                    <a:lstStyle/>
                    <a:p>
                      <a:pPr marL="0" marR="0" algn="ctr">
                        <a:lnSpc>
                          <a:spcPct val="150000"/>
                        </a:lnSpc>
                        <a:spcBef>
                          <a:spcPts val="0"/>
                        </a:spcBef>
                        <a:spcAft>
                          <a:spcPts val="0"/>
                        </a:spcAft>
                      </a:pPr>
                      <a:r>
                        <a:rPr lang="en-IN" sz="1600" b="1" kern="50">
                          <a:solidFill>
                            <a:schemeClr val="tx1"/>
                          </a:solidFill>
                          <a:latin typeface="Times New Roman"/>
                          <a:ea typeface="SimSun"/>
                          <a:cs typeface="Times New Roman"/>
                        </a:rPr>
                        <a:t>Respondents were in a hurry</a:t>
                      </a:r>
                      <a:endParaRPr lang="en-US" sz="1600" b="1" kern="50">
                        <a:solidFill>
                          <a:schemeClr val="tx1"/>
                        </a:solidFill>
                        <a:latin typeface="Times New Roman"/>
                        <a:ea typeface="SimSun"/>
                        <a:cs typeface="Mangal"/>
                      </a:endParaRPr>
                    </a:p>
                    <a:p>
                      <a:pPr marL="0" marR="0" algn="ctr">
                        <a:lnSpc>
                          <a:spcPct val="150000"/>
                        </a:lnSpc>
                        <a:spcBef>
                          <a:spcPts val="0"/>
                        </a:spcBef>
                        <a:spcAft>
                          <a:spcPts val="0"/>
                        </a:spcAft>
                      </a:pPr>
                      <a:r>
                        <a:rPr lang="en-IN" sz="1600" b="1" kern="50">
                          <a:solidFill>
                            <a:schemeClr val="tx1"/>
                          </a:solidFill>
                          <a:latin typeface="Times New Roman"/>
                          <a:ea typeface="SimSun"/>
                          <a:cs typeface="Times New Roman"/>
                        </a:rPr>
                        <a:t>Busy </a:t>
                      </a:r>
                      <a:endParaRPr lang="en-US" sz="1600" b="1" kern="50">
                        <a:solidFill>
                          <a:schemeClr val="tx1"/>
                        </a:solidFill>
                        <a:latin typeface="Times New Roman"/>
                        <a:ea typeface="SimSun"/>
                        <a:cs typeface="Mangal"/>
                      </a:endParaRPr>
                    </a:p>
                    <a:p>
                      <a:pPr marL="0" marR="0" algn="ctr">
                        <a:lnSpc>
                          <a:spcPct val="150000"/>
                        </a:lnSpc>
                        <a:spcBef>
                          <a:spcPts val="0"/>
                        </a:spcBef>
                        <a:spcAft>
                          <a:spcPts val="0"/>
                        </a:spcAft>
                      </a:pPr>
                      <a:r>
                        <a:rPr lang="en-IN" sz="1600" b="1" kern="50">
                          <a:solidFill>
                            <a:schemeClr val="tx1"/>
                          </a:solidFill>
                          <a:latin typeface="Times New Roman"/>
                          <a:ea typeface="SimSun"/>
                          <a:cs typeface="Times New Roman"/>
                        </a:rPr>
                        <a:t>Not interested</a:t>
                      </a:r>
                      <a:endParaRPr lang="en-US" sz="1600" b="1" kern="50">
                        <a:solidFill>
                          <a:schemeClr val="tx1"/>
                        </a:solidFill>
                        <a:latin typeface="Times New Roman"/>
                        <a:ea typeface="SimSun"/>
                        <a:cs typeface="Mangal"/>
                      </a:endParaRPr>
                    </a:p>
                  </a:txBody>
                  <a:tcPr marL="68580" marR="68580" marT="0" marB="0"/>
                </a:tc>
              </a:tr>
              <a:tr h="948271">
                <a:tc>
                  <a:txBody>
                    <a:bodyPr/>
                    <a:lstStyle/>
                    <a:p>
                      <a:pPr marL="0" marR="0" algn="ctr">
                        <a:lnSpc>
                          <a:spcPct val="150000"/>
                        </a:lnSpc>
                        <a:spcBef>
                          <a:spcPts val="0"/>
                        </a:spcBef>
                        <a:spcAft>
                          <a:spcPts val="0"/>
                        </a:spcAft>
                      </a:pPr>
                      <a:r>
                        <a:rPr lang="en-IN" sz="1600" b="1" kern="50">
                          <a:solidFill>
                            <a:schemeClr val="tx1"/>
                          </a:solidFill>
                          <a:latin typeface="Times New Roman"/>
                          <a:ea typeface="SimSun"/>
                          <a:cs typeface="Times New Roman"/>
                        </a:rPr>
                        <a:t>Telephonic interviews</a:t>
                      </a:r>
                      <a:endParaRPr lang="en-US" sz="1600" b="1" kern="50">
                        <a:solidFill>
                          <a:schemeClr val="tx1"/>
                        </a:solidFill>
                        <a:latin typeface="Times New Roman"/>
                        <a:ea typeface="SimSun"/>
                        <a:cs typeface="Mangal"/>
                      </a:endParaRPr>
                    </a:p>
                  </a:txBody>
                  <a:tcPr marL="68580" marR="68580" marT="0" marB="0"/>
                </a:tc>
                <a:tc>
                  <a:txBody>
                    <a:bodyPr/>
                    <a:lstStyle/>
                    <a:p>
                      <a:pPr marL="0" marR="0" algn="ctr">
                        <a:lnSpc>
                          <a:spcPct val="150000"/>
                        </a:lnSpc>
                        <a:spcBef>
                          <a:spcPts val="0"/>
                        </a:spcBef>
                        <a:spcAft>
                          <a:spcPts val="0"/>
                        </a:spcAft>
                      </a:pPr>
                      <a:r>
                        <a:rPr lang="en-IN" sz="1600" b="1" kern="50">
                          <a:solidFill>
                            <a:schemeClr val="tx1"/>
                          </a:solidFill>
                          <a:latin typeface="Times New Roman"/>
                          <a:ea typeface="SimSun"/>
                          <a:cs typeface="Times New Roman"/>
                        </a:rPr>
                        <a:t>170</a:t>
                      </a:r>
                      <a:endParaRPr lang="en-US" sz="1600" b="1" kern="50">
                        <a:solidFill>
                          <a:schemeClr val="tx1"/>
                        </a:solidFill>
                        <a:latin typeface="Times New Roman"/>
                        <a:ea typeface="SimSun"/>
                        <a:cs typeface="Mangal"/>
                      </a:endParaRPr>
                    </a:p>
                  </a:txBody>
                  <a:tcPr marL="68580" marR="68580" marT="0" marB="0"/>
                </a:tc>
                <a:tc>
                  <a:txBody>
                    <a:bodyPr/>
                    <a:lstStyle/>
                    <a:p>
                      <a:pPr marL="0" marR="0" algn="ctr">
                        <a:lnSpc>
                          <a:spcPct val="150000"/>
                        </a:lnSpc>
                        <a:spcBef>
                          <a:spcPts val="0"/>
                        </a:spcBef>
                        <a:spcAft>
                          <a:spcPts val="0"/>
                        </a:spcAft>
                      </a:pPr>
                      <a:r>
                        <a:rPr lang="en-IN" sz="1600" b="1" kern="50" dirty="0">
                          <a:solidFill>
                            <a:schemeClr val="tx1"/>
                          </a:solidFill>
                          <a:latin typeface="Times New Roman"/>
                          <a:ea typeface="SimSun"/>
                          <a:cs typeface="Times New Roman"/>
                        </a:rPr>
                        <a:t>107</a:t>
                      </a:r>
                      <a:endParaRPr lang="en-US" sz="1600" b="1" kern="50" dirty="0">
                        <a:solidFill>
                          <a:schemeClr val="tx1"/>
                        </a:solidFill>
                        <a:latin typeface="Times New Roman"/>
                        <a:ea typeface="SimSun"/>
                        <a:cs typeface="Mangal"/>
                      </a:endParaRPr>
                    </a:p>
                  </a:txBody>
                  <a:tcPr marL="68580" marR="68580" marT="0" marB="0"/>
                </a:tc>
                <a:tc>
                  <a:txBody>
                    <a:bodyPr/>
                    <a:lstStyle/>
                    <a:p>
                      <a:pPr marL="0" marR="0" algn="ctr">
                        <a:lnSpc>
                          <a:spcPct val="150000"/>
                        </a:lnSpc>
                        <a:spcBef>
                          <a:spcPts val="0"/>
                        </a:spcBef>
                        <a:spcAft>
                          <a:spcPts val="0"/>
                        </a:spcAft>
                      </a:pPr>
                      <a:r>
                        <a:rPr lang="en-IN" sz="1600" b="1" kern="50" dirty="0">
                          <a:solidFill>
                            <a:schemeClr val="tx1"/>
                          </a:solidFill>
                          <a:latin typeface="Times New Roman"/>
                          <a:ea typeface="SimSun"/>
                          <a:cs typeface="Times New Roman"/>
                        </a:rPr>
                        <a:t>63</a:t>
                      </a:r>
                      <a:endParaRPr lang="en-US" sz="1600" b="1" kern="50" dirty="0">
                        <a:solidFill>
                          <a:schemeClr val="tx1"/>
                        </a:solidFill>
                        <a:latin typeface="Times New Roman"/>
                        <a:ea typeface="SimSun"/>
                        <a:cs typeface="Mangal"/>
                      </a:endParaRPr>
                    </a:p>
                  </a:txBody>
                  <a:tcPr marL="68580" marR="68580" marT="0" marB="0"/>
                </a:tc>
                <a:tc>
                  <a:txBody>
                    <a:bodyPr/>
                    <a:lstStyle/>
                    <a:p>
                      <a:pPr marL="0" marR="0" algn="ctr">
                        <a:lnSpc>
                          <a:spcPct val="150000"/>
                        </a:lnSpc>
                        <a:spcBef>
                          <a:spcPts val="0"/>
                        </a:spcBef>
                        <a:spcAft>
                          <a:spcPts val="0"/>
                        </a:spcAft>
                      </a:pPr>
                      <a:r>
                        <a:rPr lang="en-IN" sz="1600" b="1" kern="50" dirty="0">
                          <a:solidFill>
                            <a:schemeClr val="tx1"/>
                          </a:solidFill>
                          <a:latin typeface="Times New Roman"/>
                          <a:ea typeface="SimSun"/>
                          <a:cs typeface="Times New Roman"/>
                        </a:rPr>
                        <a:t>Not available</a:t>
                      </a:r>
                      <a:endParaRPr lang="en-US" sz="1600" b="1" kern="50" dirty="0">
                        <a:solidFill>
                          <a:schemeClr val="tx1"/>
                        </a:solidFill>
                        <a:latin typeface="Times New Roman"/>
                        <a:ea typeface="SimSun"/>
                        <a:cs typeface="Mangal"/>
                      </a:endParaRPr>
                    </a:p>
                    <a:p>
                      <a:pPr marL="0" marR="0" algn="ctr">
                        <a:lnSpc>
                          <a:spcPct val="150000"/>
                        </a:lnSpc>
                        <a:spcBef>
                          <a:spcPts val="0"/>
                        </a:spcBef>
                        <a:spcAft>
                          <a:spcPts val="0"/>
                        </a:spcAft>
                      </a:pPr>
                      <a:r>
                        <a:rPr lang="en-IN" sz="1600" b="1" kern="50" dirty="0">
                          <a:solidFill>
                            <a:schemeClr val="tx1"/>
                          </a:solidFill>
                          <a:latin typeface="Times New Roman"/>
                          <a:ea typeface="SimSun"/>
                          <a:cs typeface="Times New Roman"/>
                        </a:rPr>
                        <a:t>No connectivity</a:t>
                      </a:r>
                      <a:endParaRPr lang="en-US" sz="1600" b="1" kern="50" dirty="0">
                        <a:solidFill>
                          <a:schemeClr val="tx1"/>
                        </a:solidFill>
                        <a:latin typeface="Times New Roman"/>
                        <a:ea typeface="SimSun"/>
                        <a:cs typeface="Mangal"/>
                      </a:endParaRPr>
                    </a:p>
                    <a:p>
                      <a:pPr marL="0" marR="0" algn="ctr">
                        <a:lnSpc>
                          <a:spcPct val="150000"/>
                        </a:lnSpc>
                        <a:spcBef>
                          <a:spcPts val="0"/>
                        </a:spcBef>
                        <a:spcAft>
                          <a:spcPts val="0"/>
                        </a:spcAft>
                      </a:pPr>
                      <a:r>
                        <a:rPr lang="en-IN" sz="1600" b="1" kern="50" dirty="0">
                          <a:solidFill>
                            <a:schemeClr val="tx1"/>
                          </a:solidFill>
                          <a:latin typeface="Times New Roman"/>
                          <a:ea typeface="SimSun"/>
                          <a:cs typeface="Times New Roman"/>
                        </a:rPr>
                        <a:t>Not interested</a:t>
                      </a:r>
                      <a:endParaRPr lang="en-US" sz="1600" b="1" kern="50" dirty="0">
                        <a:solidFill>
                          <a:schemeClr val="tx1"/>
                        </a:solidFill>
                        <a:latin typeface="Times New Roman"/>
                        <a:ea typeface="SimSun"/>
                        <a:cs typeface="Mangal"/>
                      </a:endParaRPr>
                    </a:p>
                  </a:txBody>
                  <a:tcPr marL="68580" marR="68580" marT="0" marB="0"/>
                </a:tc>
              </a:tr>
              <a:tr h="372572">
                <a:tc>
                  <a:txBody>
                    <a:bodyPr/>
                    <a:lstStyle/>
                    <a:p>
                      <a:pPr marL="0" marR="0" algn="ctr">
                        <a:lnSpc>
                          <a:spcPct val="150000"/>
                        </a:lnSpc>
                        <a:spcBef>
                          <a:spcPts val="0"/>
                        </a:spcBef>
                        <a:spcAft>
                          <a:spcPts val="0"/>
                        </a:spcAft>
                      </a:pPr>
                      <a:r>
                        <a:rPr lang="en-IN" sz="1600" b="1" kern="50">
                          <a:solidFill>
                            <a:schemeClr val="tx1"/>
                          </a:solidFill>
                          <a:latin typeface="Times New Roman"/>
                          <a:ea typeface="SimSun"/>
                          <a:cs typeface="Times New Roman"/>
                        </a:rPr>
                        <a:t>total</a:t>
                      </a:r>
                      <a:endParaRPr lang="en-US" sz="1600" b="1" kern="50">
                        <a:solidFill>
                          <a:schemeClr val="tx1"/>
                        </a:solidFill>
                        <a:latin typeface="Times New Roman"/>
                        <a:ea typeface="SimSun"/>
                        <a:cs typeface="Mangal"/>
                      </a:endParaRPr>
                    </a:p>
                  </a:txBody>
                  <a:tcPr marL="68580" marR="68580" marT="0" marB="0"/>
                </a:tc>
                <a:tc>
                  <a:txBody>
                    <a:bodyPr/>
                    <a:lstStyle/>
                    <a:p>
                      <a:pPr marL="0" marR="0" algn="ctr">
                        <a:lnSpc>
                          <a:spcPct val="150000"/>
                        </a:lnSpc>
                        <a:spcBef>
                          <a:spcPts val="0"/>
                        </a:spcBef>
                        <a:spcAft>
                          <a:spcPts val="0"/>
                        </a:spcAft>
                      </a:pPr>
                      <a:r>
                        <a:rPr lang="en-IN" sz="1600" b="1" kern="50">
                          <a:solidFill>
                            <a:schemeClr val="tx1"/>
                          </a:solidFill>
                          <a:latin typeface="Times New Roman"/>
                          <a:ea typeface="SimSun"/>
                          <a:cs typeface="Times New Roman"/>
                        </a:rPr>
                        <a:t>577</a:t>
                      </a:r>
                      <a:endParaRPr lang="en-US" sz="1600" b="1" kern="50">
                        <a:solidFill>
                          <a:schemeClr val="tx1"/>
                        </a:solidFill>
                        <a:latin typeface="Times New Roman"/>
                        <a:ea typeface="SimSun"/>
                        <a:cs typeface="Mangal"/>
                      </a:endParaRPr>
                    </a:p>
                  </a:txBody>
                  <a:tcPr marL="68580" marR="68580" marT="0" marB="0"/>
                </a:tc>
                <a:tc>
                  <a:txBody>
                    <a:bodyPr/>
                    <a:lstStyle/>
                    <a:p>
                      <a:pPr marL="0" marR="0" algn="ctr">
                        <a:lnSpc>
                          <a:spcPct val="150000"/>
                        </a:lnSpc>
                        <a:spcBef>
                          <a:spcPts val="0"/>
                        </a:spcBef>
                        <a:spcAft>
                          <a:spcPts val="0"/>
                        </a:spcAft>
                      </a:pPr>
                      <a:r>
                        <a:rPr lang="en-IN" sz="1600" b="1" kern="50">
                          <a:solidFill>
                            <a:schemeClr val="tx1"/>
                          </a:solidFill>
                          <a:latin typeface="Times New Roman"/>
                          <a:ea typeface="SimSun"/>
                          <a:cs typeface="Times New Roman"/>
                        </a:rPr>
                        <a:t>305</a:t>
                      </a:r>
                      <a:endParaRPr lang="en-US" sz="1600" b="1" kern="50">
                        <a:solidFill>
                          <a:schemeClr val="tx1"/>
                        </a:solidFill>
                        <a:latin typeface="Times New Roman"/>
                        <a:ea typeface="SimSun"/>
                        <a:cs typeface="Mangal"/>
                      </a:endParaRPr>
                    </a:p>
                  </a:txBody>
                  <a:tcPr marL="68580" marR="68580" marT="0" marB="0"/>
                </a:tc>
                <a:tc>
                  <a:txBody>
                    <a:bodyPr/>
                    <a:lstStyle/>
                    <a:p>
                      <a:pPr marL="0" marR="0" algn="ctr">
                        <a:lnSpc>
                          <a:spcPct val="150000"/>
                        </a:lnSpc>
                        <a:spcBef>
                          <a:spcPts val="0"/>
                        </a:spcBef>
                        <a:spcAft>
                          <a:spcPts val="0"/>
                        </a:spcAft>
                      </a:pPr>
                      <a:r>
                        <a:rPr lang="en-IN" sz="1600" b="1" kern="50">
                          <a:solidFill>
                            <a:schemeClr val="tx1"/>
                          </a:solidFill>
                          <a:latin typeface="Times New Roman"/>
                          <a:ea typeface="SimSun"/>
                          <a:cs typeface="Times New Roman"/>
                        </a:rPr>
                        <a:t>272</a:t>
                      </a:r>
                      <a:endParaRPr lang="en-US" sz="1600" b="1" kern="50">
                        <a:solidFill>
                          <a:schemeClr val="tx1"/>
                        </a:solidFill>
                        <a:latin typeface="Times New Roman"/>
                        <a:ea typeface="SimSun"/>
                        <a:cs typeface="Mangal"/>
                      </a:endParaRPr>
                    </a:p>
                  </a:txBody>
                  <a:tcPr marL="68580" marR="68580" marT="0" marB="0"/>
                </a:tc>
                <a:tc>
                  <a:txBody>
                    <a:bodyPr/>
                    <a:lstStyle/>
                    <a:p>
                      <a:pPr marL="0" marR="0" algn="ctr">
                        <a:lnSpc>
                          <a:spcPct val="150000"/>
                        </a:lnSpc>
                        <a:spcBef>
                          <a:spcPts val="0"/>
                        </a:spcBef>
                        <a:spcAft>
                          <a:spcPts val="0"/>
                        </a:spcAft>
                      </a:pPr>
                      <a:endParaRPr lang="en-IN" sz="1600" b="1" kern="50" dirty="0">
                        <a:solidFill>
                          <a:schemeClr val="tx1"/>
                        </a:solidFill>
                        <a:latin typeface="Times New Roman"/>
                        <a:ea typeface="SimSun"/>
                        <a:cs typeface="Times New Roman"/>
                      </a:endParaRPr>
                    </a:p>
                  </a:txBody>
                  <a:tcPr marL="68580" marR="68580" marT="0" marB="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IN" dirty="0" smtClean="0"/>
              <a:t>Demographic statistics: Location</a:t>
            </a:r>
            <a:endParaRPr lang="en-US" dirty="0"/>
          </a:p>
        </p:txBody>
      </p:sp>
      <p:graphicFrame>
        <p:nvGraphicFramePr>
          <p:cNvPr id="4" name="Content Placeholder 3"/>
          <p:cNvGraphicFramePr>
            <a:graphicFrameLocks noGrp="1"/>
          </p:cNvGraphicFramePr>
          <p:nvPr>
            <p:ph idx="1"/>
          </p:nvPr>
        </p:nvGraphicFramePr>
        <p:xfrm>
          <a:off x="457200" y="1371600"/>
          <a:ext cx="8229600" cy="482847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1136685">
                <a:tc>
                  <a:txBody>
                    <a:bodyPr/>
                    <a:lstStyle/>
                    <a:p>
                      <a:pPr marL="0" marR="0" algn="just">
                        <a:lnSpc>
                          <a:spcPct val="150000"/>
                        </a:lnSpc>
                        <a:spcBef>
                          <a:spcPts val="0"/>
                        </a:spcBef>
                        <a:spcAft>
                          <a:spcPts val="0"/>
                        </a:spcAft>
                      </a:pPr>
                      <a:r>
                        <a:rPr lang="en-US" sz="2400" kern="0" dirty="0">
                          <a:latin typeface="Times New Roman"/>
                          <a:ea typeface="Times New Roman"/>
                          <a:cs typeface="Times New Roman"/>
                        </a:rPr>
                        <a:t>location</a:t>
                      </a:r>
                      <a:endParaRPr lang="en-US" sz="24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dirty="0">
                          <a:latin typeface="Times New Roman"/>
                          <a:ea typeface="Times New Roman"/>
                          <a:cs typeface="Times New Roman"/>
                        </a:rPr>
                        <a:t>feedback</a:t>
                      </a:r>
                      <a:endParaRPr lang="en-US" sz="24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dirty="0">
                          <a:latin typeface="Times New Roman"/>
                          <a:ea typeface="Times New Roman"/>
                          <a:cs typeface="Times New Roman"/>
                        </a:rPr>
                        <a:t>personal interview</a:t>
                      </a:r>
                      <a:endParaRPr lang="en-US" sz="24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a:latin typeface="Times New Roman"/>
                          <a:ea typeface="Times New Roman"/>
                          <a:cs typeface="Times New Roman"/>
                        </a:rPr>
                        <a:t>telephonic interview</a:t>
                      </a:r>
                      <a:endParaRPr lang="en-US" sz="24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a:latin typeface="Times New Roman"/>
                          <a:ea typeface="Times New Roman"/>
                          <a:cs typeface="Times New Roman"/>
                        </a:rPr>
                        <a:t>total frequency</a:t>
                      </a:r>
                      <a:endParaRPr lang="en-US" sz="24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a:latin typeface="Times New Roman"/>
                          <a:ea typeface="Times New Roman"/>
                          <a:cs typeface="Times New Roman"/>
                        </a:rPr>
                        <a:t>percentage </a:t>
                      </a:r>
                      <a:endParaRPr lang="en-US" sz="2400" kern="50">
                        <a:latin typeface="Times New Roman"/>
                        <a:ea typeface="SimSun"/>
                        <a:cs typeface="Mangal"/>
                      </a:endParaRPr>
                    </a:p>
                  </a:txBody>
                  <a:tcPr marL="68580" marR="68580" marT="0" marB="0" anchor="ctr"/>
                </a:tc>
              </a:tr>
              <a:tr h="768315">
                <a:tc>
                  <a:txBody>
                    <a:bodyPr/>
                    <a:lstStyle/>
                    <a:p>
                      <a:pPr marL="0" marR="0" algn="just">
                        <a:lnSpc>
                          <a:spcPct val="150000"/>
                        </a:lnSpc>
                        <a:spcBef>
                          <a:spcPts val="0"/>
                        </a:spcBef>
                        <a:spcAft>
                          <a:spcPts val="0"/>
                        </a:spcAft>
                      </a:pPr>
                      <a:r>
                        <a:rPr lang="en-US" sz="2400" kern="0">
                          <a:latin typeface="Times New Roman"/>
                          <a:ea typeface="Times New Roman"/>
                          <a:cs typeface="Times New Roman"/>
                        </a:rPr>
                        <a:t>sector 56</a:t>
                      </a:r>
                      <a:endParaRPr lang="en-US" sz="24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a:latin typeface="Times New Roman"/>
                          <a:ea typeface="Times New Roman"/>
                          <a:cs typeface="Times New Roman"/>
                        </a:rPr>
                        <a:t>13</a:t>
                      </a:r>
                      <a:endParaRPr lang="en-US" sz="24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dirty="0">
                          <a:latin typeface="Times New Roman"/>
                          <a:ea typeface="Times New Roman"/>
                          <a:cs typeface="Times New Roman"/>
                        </a:rPr>
                        <a:t>95</a:t>
                      </a:r>
                      <a:endParaRPr lang="en-US" sz="24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dirty="0">
                          <a:latin typeface="Times New Roman"/>
                          <a:ea typeface="Times New Roman"/>
                          <a:cs typeface="Times New Roman"/>
                        </a:rPr>
                        <a:t>103</a:t>
                      </a:r>
                      <a:endParaRPr lang="en-US" sz="24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a:latin typeface="Times New Roman"/>
                          <a:ea typeface="Times New Roman"/>
                          <a:cs typeface="Times New Roman"/>
                        </a:rPr>
                        <a:t>211</a:t>
                      </a:r>
                      <a:endParaRPr lang="en-US" sz="24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a:latin typeface="Times New Roman"/>
                          <a:ea typeface="Times New Roman"/>
                          <a:cs typeface="Times New Roman"/>
                        </a:rPr>
                        <a:t>69.18</a:t>
                      </a:r>
                      <a:endParaRPr lang="en-US" sz="2400" kern="50">
                        <a:latin typeface="Times New Roman"/>
                        <a:ea typeface="SimSun"/>
                        <a:cs typeface="Mangal"/>
                      </a:endParaRPr>
                    </a:p>
                  </a:txBody>
                  <a:tcPr marL="68580" marR="68580" marT="0" marB="0" anchor="ctr"/>
                </a:tc>
              </a:tr>
              <a:tr h="1136685">
                <a:tc>
                  <a:txBody>
                    <a:bodyPr/>
                    <a:lstStyle/>
                    <a:p>
                      <a:pPr marL="0" marR="0" algn="just">
                        <a:lnSpc>
                          <a:spcPct val="150000"/>
                        </a:lnSpc>
                        <a:spcBef>
                          <a:spcPts val="0"/>
                        </a:spcBef>
                        <a:spcAft>
                          <a:spcPts val="0"/>
                        </a:spcAft>
                      </a:pPr>
                      <a:r>
                        <a:rPr lang="en-US" sz="2400" kern="0">
                          <a:latin typeface="Times New Roman"/>
                          <a:ea typeface="Times New Roman"/>
                          <a:cs typeface="Times New Roman"/>
                        </a:rPr>
                        <a:t>outside sector 56 &lt;2km</a:t>
                      </a:r>
                      <a:endParaRPr lang="en-US" sz="24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a:latin typeface="Times New Roman"/>
                          <a:ea typeface="Times New Roman"/>
                          <a:cs typeface="Times New Roman"/>
                        </a:rPr>
                        <a:t>1</a:t>
                      </a:r>
                      <a:endParaRPr lang="en-US" sz="24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a:latin typeface="Times New Roman"/>
                          <a:ea typeface="Times New Roman"/>
                          <a:cs typeface="Times New Roman"/>
                        </a:rPr>
                        <a:t>48</a:t>
                      </a:r>
                      <a:endParaRPr lang="en-US" sz="24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dirty="0">
                          <a:latin typeface="Times New Roman"/>
                          <a:ea typeface="Times New Roman"/>
                          <a:cs typeface="Times New Roman"/>
                        </a:rPr>
                        <a:t>4</a:t>
                      </a:r>
                      <a:endParaRPr lang="en-US" sz="24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dirty="0">
                          <a:latin typeface="Times New Roman"/>
                          <a:ea typeface="Times New Roman"/>
                          <a:cs typeface="Times New Roman"/>
                        </a:rPr>
                        <a:t>53</a:t>
                      </a:r>
                      <a:endParaRPr lang="en-US" sz="24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dirty="0">
                          <a:latin typeface="Times New Roman"/>
                          <a:ea typeface="Times New Roman"/>
                          <a:cs typeface="Times New Roman"/>
                        </a:rPr>
                        <a:t>17.37</a:t>
                      </a:r>
                      <a:endParaRPr lang="en-US" sz="2400" kern="50" dirty="0">
                        <a:latin typeface="Times New Roman"/>
                        <a:ea typeface="SimSun"/>
                        <a:cs typeface="Mangal"/>
                      </a:endParaRPr>
                    </a:p>
                  </a:txBody>
                  <a:tcPr marL="68580" marR="68580" marT="0" marB="0" anchor="ctr"/>
                </a:tc>
              </a:tr>
              <a:tr h="768315">
                <a:tc>
                  <a:txBody>
                    <a:bodyPr/>
                    <a:lstStyle/>
                    <a:p>
                      <a:pPr marL="0" marR="0" algn="just">
                        <a:lnSpc>
                          <a:spcPct val="150000"/>
                        </a:lnSpc>
                        <a:spcBef>
                          <a:spcPts val="0"/>
                        </a:spcBef>
                        <a:spcAft>
                          <a:spcPts val="0"/>
                        </a:spcAft>
                      </a:pPr>
                      <a:r>
                        <a:rPr lang="en-US" sz="2400" kern="0">
                          <a:latin typeface="Times New Roman"/>
                          <a:ea typeface="Times New Roman"/>
                          <a:cs typeface="Times New Roman"/>
                        </a:rPr>
                        <a:t>&gt;2km</a:t>
                      </a:r>
                      <a:endParaRPr lang="en-US" sz="24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dirty="0">
                          <a:latin typeface="Times New Roman"/>
                          <a:ea typeface="Times New Roman"/>
                          <a:cs typeface="Times New Roman"/>
                        </a:rPr>
                        <a:t>1</a:t>
                      </a:r>
                      <a:endParaRPr lang="en-US" sz="24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a:latin typeface="Times New Roman"/>
                          <a:ea typeface="Times New Roman"/>
                          <a:cs typeface="Times New Roman"/>
                        </a:rPr>
                        <a:t>40</a:t>
                      </a:r>
                      <a:endParaRPr lang="en-US" sz="24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a:latin typeface="Times New Roman"/>
                          <a:ea typeface="Times New Roman"/>
                          <a:cs typeface="Times New Roman"/>
                        </a:rPr>
                        <a:t>0</a:t>
                      </a:r>
                      <a:endParaRPr lang="en-US" sz="24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a:latin typeface="Times New Roman"/>
                          <a:ea typeface="Times New Roman"/>
                          <a:cs typeface="Times New Roman"/>
                        </a:rPr>
                        <a:t>41</a:t>
                      </a:r>
                      <a:endParaRPr lang="en-US" sz="24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2400" kern="0" dirty="0">
                          <a:latin typeface="Times New Roman"/>
                          <a:ea typeface="Times New Roman"/>
                          <a:cs typeface="Times New Roman"/>
                        </a:rPr>
                        <a:t>13.44</a:t>
                      </a:r>
                      <a:endParaRPr lang="en-US" sz="2400" kern="50" dirty="0">
                        <a:latin typeface="Times New Roman"/>
                        <a:ea typeface="SimSun"/>
                        <a:cs typeface="Mangal"/>
                      </a:endParaRPr>
                    </a:p>
                  </a:txBody>
                  <a:tcPr marL="68580" marR="68580" marT="0" marB="0"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Ross Clinics</a:t>
            </a:r>
            <a:endParaRPr lang="en-US" dirty="0"/>
          </a:p>
        </p:txBody>
      </p:sp>
      <p:sp>
        <p:nvSpPr>
          <p:cNvPr id="3" name="Content Placeholder 2"/>
          <p:cNvSpPr>
            <a:spLocks noGrp="1"/>
          </p:cNvSpPr>
          <p:nvPr>
            <p:ph idx="1"/>
          </p:nvPr>
        </p:nvSpPr>
        <p:spPr/>
        <p:txBody>
          <a:bodyPr>
            <a:normAutofit fontScale="92500"/>
          </a:bodyPr>
          <a:lstStyle/>
          <a:p>
            <a:r>
              <a:rPr lang="en-IN" dirty="0"/>
              <a:t>Ross Clinics is a chain of every-day Multi-Facility Health Clinics providing quality health care services at a price affordable for the common mass</a:t>
            </a:r>
            <a:r>
              <a:rPr lang="en-IN" dirty="0" smtClean="0"/>
              <a:t>.</a:t>
            </a:r>
          </a:p>
          <a:p>
            <a:r>
              <a:rPr lang="en-IN" dirty="0" smtClean="0"/>
              <a:t>It </a:t>
            </a:r>
            <a:r>
              <a:rPr lang="en-IN" dirty="0"/>
              <a:t>is founded by Dr </a:t>
            </a:r>
            <a:r>
              <a:rPr lang="en-IN" dirty="0" err="1"/>
              <a:t>Devashish</a:t>
            </a:r>
            <a:r>
              <a:rPr lang="en-IN" dirty="0"/>
              <a:t> </a:t>
            </a:r>
            <a:r>
              <a:rPr lang="en-IN" dirty="0" err="1"/>
              <a:t>Saini</a:t>
            </a:r>
            <a:r>
              <a:rPr lang="en-IN" dirty="0"/>
              <a:t>, an alumnus of the All India Institute of Medical Sciences (AIIMS), New Delhi. </a:t>
            </a:r>
            <a:endParaRPr lang="en-IN" dirty="0" smtClean="0"/>
          </a:p>
          <a:p>
            <a:r>
              <a:rPr lang="en-IN" dirty="0" smtClean="0"/>
              <a:t>The </a:t>
            </a:r>
            <a:r>
              <a:rPr lang="en-IN" dirty="0"/>
              <a:t>clinic basically focuses on delivering primary care to the residents in and around the clinics.</a:t>
            </a:r>
            <a:r>
              <a:rPr lang="en-IN" b="1" dirty="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SAMPLE BREAK UP : VISITED/NOT VISITED</a:t>
            </a:r>
            <a:endParaRPr lang="en-US" sz="3600" dirty="0"/>
          </a:p>
        </p:txBody>
      </p:sp>
      <p:graphicFrame>
        <p:nvGraphicFramePr>
          <p:cNvPr id="4" name="Content Placeholder 3"/>
          <p:cNvGraphicFramePr>
            <a:graphicFrameLocks noGrp="1"/>
          </p:cNvGraphicFramePr>
          <p:nvPr>
            <p:ph idx="1"/>
          </p:nvPr>
        </p:nvGraphicFramePr>
        <p:xfrm>
          <a:off x="381000" y="1905000"/>
          <a:ext cx="8229600" cy="43434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978695">
                <a:tc>
                  <a:txBody>
                    <a:bodyPr/>
                    <a:lstStyle/>
                    <a:p>
                      <a:pPr marL="0" marR="0" algn="just">
                        <a:lnSpc>
                          <a:spcPct val="150000"/>
                        </a:lnSpc>
                        <a:spcBef>
                          <a:spcPts val="0"/>
                        </a:spcBef>
                        <a:spcAft>
                          <a:spcPts val="0"/>
                        </a:spcAft>
                      </a:pPr>
                      <a:r>
                        <a:rPr lang="en-US" sz="1800" kern="0" dirty="0">
                          <a:latin typeface="Times New Roman"/>
                          <a:ea typeface="Times New Roman"/>
                          <a:cs typeface="Times New Roman"/>
                        </a:rPr>
                        <a:t> </a:t>
                      </a:r>
                      <a:endParaRPr lang="en-US" sz="18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dirty="0">
                          <a:latin typeface="Times New Roman"/>
                          <a:ea typeface="Times New Roman"/>
                          <a:cs typeface="Times New Roman"/>
                        </a:rPr>
                        <a:t>Feedback</a:t>
                      </a:r>
                      <a:endParaRPr lang="en-US" sz="18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a:latin typeface="Times New Roman"/>
                          <a:ea typeface="Times New Roman"/>
                          <a:cs typeface="Times New Roman"/>
                        </a:rPr>
                        <a:t>personal interview</a:t>
                      </a:r>
                      <a:endParaRPr lang="en-US" sz="18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a:latin typeface="Times New Roman"/>
                          <a:ea typeface="Times New Roman"/>
                          <a:cs typeface="Times New Roman"/>
                        </a:rPr>
                        <a:t>telephonic interview</a:t>
                      </a:r>
                      <a:endParaRPr lang="en-US" sz="18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a:latin typeface="Times New Roman"/>
                          <a:ea typeface="Times New Roman"/>
                          <a:cs typeface="Times New Roman"/>
                        </a:rPr>
                        <a:t>total frequency</a:t>
                      </a:r>
                      <a:endParaRPr lang="en-US" sz="18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a:latin typeface="Times New Roman"/>
                          <a:ea typeface="Times New Roman"/>
                          <a:cs typeface="Times New Roman"/>
                        </a:rPr>
                        <a:t>percentage </a:t>
                      </a:r>
                      <a:endParaRPr lang="en-US" sz="1800" kern="50">
                        <a:latin typeface="Times New Roman"/>
                        <a:ea typeface="SimSun"/>
                        <a:cs typeface="Mangal"/>
                      </a:endParaRPr>
                    </a:p>
                  </a:txBody>
                  <a:tcPr marL="68580" marR="68580" marT="0" marB="0" anchor="ctr"/>
                </a:tc>
              </a:tr>
              <a:tr h="469105">
                <a:tc>
                  <a:txBody>
                    <a:bodyPr/>
                    <a:lstStyle/>
                    <a:p>
                      <a:pPr marL="0" marR="0" algn="just">
                        <a:lnSpc>
                          <a:spcPct val="150000"/>
                        </a:lnSpc>
                        <a:spcBef>
                          <a:spcPts val="0"/>
                        </a:spcBef>
                        <a:spcAft>
                          <a:spcPts val="0"/>
                        </a:spcAft>
                      </a:pPr>
                      <a:r>
                        <a:rPr lang="en-US" sz="1800" kern="0">
                          <a:latin typeface="Times New Roman"/>
                          <a:ea typeface="Times New Roman"/>
                          <a:cs typeface="Times New Roman"/>
                        </a:rPr>
                        <a:t>never visited</a:t>
                      </a:r>
                      <a:endParaRPr lang="en-US" sz="18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dirty="0">
                          <a:latin typeface="Times New Roman"/>
                          <a:ea typeface="Times New Roman"/>
                          <a:cs typeface="Times New Roman"/>
                        </a:rPr>
                        <a:t>0</a:t>
                      </a:r>
                      <a:endParaRPr lang="en-US" sz="18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a:latin typeface="Times New Roman"/>
                          <a:ea typeface="Times New Roman"/>
                          <a:cs typeface="Times New Roman"/>
                        </a:rPr>
                        <a:t>171</a:t>
                      </a:r>
                      <a:endParaRPr lang="en-US" sz="18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dirty="0">
                          <a:latin typeface="Times New Roman"/>
                          <a:ea typeface="Times New Roman"/>
                          <a:cs typeface="Times New Roman"/>
                        </a:rPr>
                        <a:t>0</a:t>
                      </a:r>
                      <a:endParaRPr lang="en-US" sz="18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a:latin typeface="Times New Roman"/>
                          <a:ea typeface="Times New Roman"/>
                          <a:cs typeface="Times New Roman"/>
                        </a:rPr>
                        <a:t>171</a:t>
                      </a:r>
                      <a:endParaRPr lang="en-US" sz="18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a:latin typeface="Times New Roman"/>
                          <a:ea typeface="Times New Roman"/>
                          <a:cs typeface="Times New Roman"/>
                        </a:rPr>
                        <a:t>56.06</a:t>
                      </a:r>
                      <a:endParaRPr lang="en-US" sz="1800" kern="50">
                        <a:latin typeface="Times New Roman"/>
                        <a:ea typeface="SimSun"/>
                        <a:cs typeface="Mangal"/>
                      </a:endParaRPr>
                    </a:p>
                  </a:txBody>
                  <a:tcPr marL="68580" marR="68580" marT="0" marB="0" anchor="ctr"/>
                </a:tc>
              </a:tr>
              <a:tr h="978695">
                <a:tc>
                  <a:txBody>
                    <a:bodyPr/>
                    <a:lstStyle/>
                    <a:p>
                      <a:pPr marL="0" marR="0" algn="just">
                        <a:lnSpc>
                          <a:spcPct val="150000"/>
                        </a:lnSpc>
                        <a:spcBef>
                          <a:spcPts val="0"/>
                        </a:spcBef>
                        <a:spcAft>
                          <a:spcPts val="0"/>
                        </a:spcAft>
                      </a:pPr>
                      <a:r>
                        <a:rPr lang="en-US" sz="1800" kern="0">
                          <a:latin typeface="Times New Roman"/>
                          <a:ea typeface="Times New Roman"/>
                          <a:cs typeface="Times New Roman"/>
                        </a:rPr>
                        <a:t>visited in camp</a:t>
                      </a:r>
                      <a:endParaRPr lang="en-US" sz="18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a:latin typeface="Times New Roman"/>
                          <a:ea typeface="Times New Roman"/>
                          <a:cs typeface="Times New Roman"/>
                        </a:rPr>
                        <a:t>0</a:t>
                      </a:r>
                      <a:endParaRPr lang="en-US" sz="18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dirty="0">
                          <a:latin typeface="Times New Roman"/>
                          <a:ea typeface="Times New Roman"/>
                          <a:cs typeface="Times New Roman"/>
                        </a:rPr>
                        <a:t>4</a:t>
                      </a:r>
                      <a:endParaRPr lang="en-US" sz="18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dirty="0">
                          <a:latin typeface="Times New Roman"/>
                          <a:ea typeface="Times New Roman"/>
                          <a:cs typeface="Times New Roman"/>
                        </a:rPr>
                        <a:t>19</a:t>
                      </a:r>
                      <a:endParaRPr lang="en-US" sz="18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a:latin typeface="Times New Roman"/>
                          <a:ea typeface="Times New Roman"/>
                          <a:cs typeface="Times New Roman"/>
                        </a:rPr>
                        <a:t>23</a:t>
                      </a:r>
                      <a:endParaRPr lang="en-US" sz="18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a:latin typeface="Times New Roman"/>
                          <a:ea typeface="Times New Roman"/>
                          <a:cs typeface="Times New Roman"/>
                        </a:rPr>
                        <a:t>7.54</a:t>
                      </a:r>
                      <a:endParaRPr lang="en-US" sz="1800" kern="50">
                        <a:latin typeface="Times New Roman"/>
                        <a:ea typeface="SimSun"/>
                        <a:cs typeface="Mangal"/>
                      </a:endParaRPr>
                    </a:p>
                  </a:txBody>
                  <a:tcPr marL="68580" marR="68580" marT="0" marB="0" anchor="ctr"/>
                </a:tc>
              </a:tr>
              <a:tr h="469105">
                <a:tc>
                  <a:txBody>
                    <a:bodyPr/>
                    <a:lstStyle/>
                    <a:p>
                      <a:pPr marL="0" marR="0" algn="just">
                        <a:lnSpc>
                          <a:spcPct val="150000"/>
                        </a:lnSpc>
                        <a:spcBef>
                          <a:spcPts val="0"/>
                        </a:spcBef>
                        <a:spcAft>
                          <a:spcPts val="0"/>
                        </a:spcAft>
                      </a:pPr>
                      <a:r>
                        <a:rPr lang="en-US" sz="1800" kern="0">
                          <a:latin typeface="Times New Roman"/>
                          <a:ea typeface="Times New Roman"/>
                          <a:cs typeface="Times New Roman"/>
                        </a:rPr>
                        <a:t>visited once</a:t>
                      </a:r>
                      <a:endParaRPr lang="en-US" sz="18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a:latin typeface="Times New Roman"/>
                          <a:ea typeface="Times New Roman"/>
                          <a:cs typeface="Times New Roman"/>
                        </a:rPr>
                        <a:t>13</a:t>
                      </a:r>
                      <a:endParaRPr lang="en-US" sz="18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dirty="0">
                          <a:latin typeface="Times New Roman"/>
                          <a:ea typeface="Times New Roman"/>
                          <a:cs typeface="Times New Roman"/>
                        </a:rPr>
                        <a:t>5</a:t>
                      </a:r>
                      <a:endParaRPr lang="en-US" sz="18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dirty="0">
                          <a:latin typeface="Times New Roman"/>
                          <a:ea typeface="Times New Roman"/>
                          <a:cs typeface="Times New Roman"/>
                        </a:rPr>
                        <a:t>66</a:t>
                      </a:r>
                      <a:endParaRPr lang="en-US" sz="18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a:latin typeface="Times New Roman"/>
                          <a:ea typeface="Times New Roman"/>
                          <a:cs typeface="Times New Roman"/>
                        </a:rPr>
                        <a:t>84</a:t>
                      </a:r>
                      <a:endParaRPr lang="en-US" sz="1800" kern="5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a:latin typeface="Times New Roman"/>
                          <a:ea typeface="Times New Roman"/>
                          <a:cs typeface="Times New Roman"/>
                        </a:rPr>
                        <a:t>27.54</a:t>
                      </a:r>
                      <a:endParaRPr lang="en-US" sz="1800" kern="50">
                        <a:latin typeface="Times New Roman"/>
                        <a:ea typeface="SimSun"/>
                        <a:cs typeface="Mangal"/>
                      </a:endParaRPr>
                    </a:p>
                  </a:txBody>
                  <a:tcPr marL="68580" marR="68580" marT="0" marB="0" anchor="ctr"/>
                </a:tc>
              </a:tr>
              <a:tr h="978695">
                <a:tc>
                  <a:txBody>
                    <a:bodyPr/>
                    <a:lstStyle/>
                    <a:p>
                      <a:pPr marL="0" marR="0" algn="just">
                        <a:lnSpc>
                          <a:spcPct val="150000"/>
                        </a:lnSpc>
                        <a:spcBef>
                          <a:spcPts val="0"/>
                        </a:spcBef>
                        <a:spcAft>
                          <a:spcPts val="0"/>
                        </a:spcAft>
                      </a:pPr>
                      <a:r>
                        <a:rPr lang="en-US" sz="1800" kern="0" dirty="0">
                          <a:latin typeface="Times New Roman"/>
                          <a:ea typeface="Times New Roman"/>
                          <a:cs typeface="Times New Roman"/>
                        </a:rPr>
                        <a:t>visited several times</a:t>
                      </a:r>
                      <a:endParaRPr lang="en-US" sz="18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dirty="0">
                          <a:latin typeface="Times New Roman"/>
                          <a:ea typeface="Times New Roman"/>
                          <a:cs typeface="Times New Roman"/>
                        </a:rPr>
                        <a:t>2</a:t>
                      </a:r>
                      <a:endParaRPr lang="en-US" sz="18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dirty="0">
                          <a:latin typeface="Times New Roman"/>
                          <a:ea typeface="Times New Roman"/>
                          <a:cs typeface="Times New Roman"/>
                        </a:rPr>
                        <a:t>3</a:t>
                      </a:r>
                      <a:endParaRPr lang="en-US" sz="18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dirty="0">
                          <a:latin typeface="Times New Roman"/>
                          <a:ea typeface="Times New Roman"/>
                          <a:cs typeface="Times New Roman"/>
                        </a:rPr>
                        <a:t>22</a:t>
                      </a:r>
                      <a:endParaRPr lang="en-US" sz="18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dirty="0">
                          <a:latin typeface="Times New Roman"/>
                          <a:ea typeface="Times New Roman"/>
                          <a:cs typeface="Times New Roman"/>
                        </a:rPr>
                        <a:t>27</a:t>
                      </a:r>
                      <a:endParaRPr lang="en-US" sz="18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0" dirty="0">
                          <a:latin typeface="Times New Roman"/>
                          <a:ea typeface="Times New Roman"/>
                          <a:cs typeface="Times New Roman"/>
                        </a:rPr>
                        <a:t>8.85</a:t>
                      </a:r>
                      <a:endParaRPr lang="en-US" sz="1800" kern="50" dirty="0">
                        <a:latin typeface="Times New Roman"/>
                        <a:ea typeface="SimSun"/>
                        <a:cs typeface="Mangal"/>
                      </a:endParaRPr>
                    </a:p>
                  </a:txBody>
                  <a:tcPr marL="68580" marR="68580" marT="0" marB="0" anchor="ctr"/>
                </a:tc>
              </a:tr>
              <a:tr h="469105">
                <a:tc>
                  <a:txBody>
                    <a:bodyPr/>
                    <a:lstStyle/>
                    <a:p>
                      <a:pPr marL="0" marR="0" algn="just">
                        <a:lnSpc>
                          <a:spcPct val="150000"/>
                        </a:lnSpc>
                        <a:spcBef>
                          <a:spcPts val="0"/>
                        </a:spcBef>
                        <a:spcAft>
                          <a:spcPts val="0"/>
                        </a:spcAft>
                      </a:pPr>
                      <a:r>
                        <a:rPr lang="en-US" sz="1800" kern="50" dirty="0" smtClean="0">
                          <a:latin typeface="Times New Roman"/>
                          <a:ea typeface="SimSun"/>
                          <a:cs typeface="Mangal"/>
                        </a:rPr>
                        <a:t>total</a:t>
                      </a:r>
                      <a:endParaRPr lang="en-US" sz="18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50" dirty="0" smtClean="0">
                          <a:latin typeface="Times New Roman"/>
                          <a:ea typeface="SimSun"/>
                          <a:cs typeface="Mangal"/>
                        </a:rPr>
                        <a:t>15</a:t>
                      </a:r>
                      <a:endParaRPr lang="en-US" sz="18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50" dirty="0" smtClean="0">
                          <a:latin typeface="Times New Roman"/>
                          <a:ea typeface="SimSun"/>
                          <a:cs typeface="Mangal"/>
                        </a:rPr>
                        <a:t>183</a:t>
                      </a:r>
                      <a:endParaRPr lang="en-US" sz="18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50" dirty="0" smtClean="0">
                          <a:latin typeface="Times New Roman"/>
                          <a:ea typeface="SimSun"/>
                          <a:cs typeface="Mangal"/>
                        </a:rPr>
                        <a:t>107</a:t>
                      </a:r>
                      <a:endParaRPr lang="en-US" sz="18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50" dirty="0" smtClean="0">
                          <a:latin typeface="Times New Roman"/>
                          <a:ea typeface="SimSun"/>
                          <a:cs typeface="Mangal"/>
                        </a:rPr>
                        <a:t>305</a:t>
                      </a:r>
                      <a:endParaRPr lang="en-US" sz="1800" kern="50" dirty="0">
                        <a:latin typeface="Times New Roman"/>
                        <a:ea typeface="SimSun"/>
                        <a:cs typeface="Mangal"/>
                      </a:endParaRPr>
                    </a:p>
                  </a:txBody>
                  <a:tcPr marL="68580" marR="68580" marT="0" marB="0" anchor="ctr"/>
                </a:tc>
                <a:tc>
                  <a:txBody>
                    <a:bodyPr/>
                    <a:lstStyle/>
                    <a:p>
                      <a:pPr marL="0" marR="0" algn="just">
                        <a:lnSpc>
                          <a:spcPct val="150000"/>
                        </a:lnSpc>
                        <a:spcBef>
                          <a:spcPts val="0"/>
                        </a:spcBef>
                        <a:spcAft>
                          <a:spcPts val="0"/>
                        </a:spcAft>
                      </a:pPr>
                      <a:r>
                        <a:rPr lang="en-US" sz="1800" kern="50" dirty="0" smtClean="0">
                          <a:latin typeface="Times New Roman"/>
                          <a:ea typeface="SimSun"/>
                          <a:cs typeface="Mangal"/>
                        </a:rPr>
                        <a:t>100</a:t>
                      </a:r>
                      <a:endParaRPr lang="en-US" sz="1800" kern="50" dirty="0">
                        <a:latin typeface="Times New Roman"/>
                        <a:ea typeface="SimSun"/>
                        <a:cs typeface="Mangal"/>
                      </a:endParaRPr>
                    </a:p>
                  </a:txBody>
                  <a:tcPr marL="68580" marR="68580" marT="0" marB="0"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381000" y="457200"/>
          <a:ext cx="8382000" cy="5943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aheli\Downloads\background-16\background-16\background-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467544" y="1700808"/>
            <a:ext cx="7992888" cy="286232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9000" b="1"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rPr>
              <a:t>RESPONSE ANALYSIS</a:t>
            </a:r>
            <a:endParaRPr lang="en-US" sz="9000" b="1" spc="150" dirty="0">
              <a:ln w="11430"/>
              <a:solidFill>
                <a:schemeClr val="tx2">
                  <a:lumMod val="75000"/>
                </a:schemeClr>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304800"/>
          <a:ext cx="8229600" cy="6123626"/>
        </p:xfrm>
        <a:graphic>
          <a:graphicData uri="http://schemas.openxmlformats.org/drawingml/2006/table">
            <a:tbl>
              <a:tblPr firstRow="1" bandRow="1">
                <a:tableStyleId>{5C22544A-7EE6-4342-B048-85BDC9FD1C3A}</a:tableStyleId>
              </a:tblPr>
              <a:tblGrid>
                <a:gridCol w="762000"/>
                <a:gridCol w="3352800"/>
                <a:gridCol w="2057400"/>
                <a:gridCol w="2057400"/>
              </a:tblGrid>
              <a:tr h="1371600">
                <a:tc>
                  <a:txBody>
                    <a:bodyPr/>
                    <a:lstStyle/>
                    <a:p>
                      <a:pPr marL="0" marR="0" algn="just">
                        <a:lnSpc>
                          <a:spcPct val="150000"/>
                        </a:lnSpc>
                        <a:spcBef>
                          <a:spcPts val="0"/>
                        </a:spcBef>
                        <a:spcAft>
                          <a:spcPts val="0"/>
                        </a:spcAft>
                      </a:pPr>
                      <a:r>
                        <a:rPr lang="en-IN" sz="2400" kern="50" dirty="0">
                          <a:solidFill>
                            <a:srgbClr val="000000"/>
                          </a:solidFill>
                          <a:latin typeface="Times New Roman"/>
                          <a:ea typeface="SimSun"/>
                          <a:cs typeface="Times New Roman"/>
                        </a:rPr>
                        <a:t>Sl. No.</a:t>
                      </a:r>
                      <a:endParaRPr lang="en-US" sz="2400" kern="50" dirty="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dirty="0">
                          <a:solidFill>
                            <a:srgbClr val="000000"/>
                          </a:solidFill>
                          <a:latin typeface="Times New Roman"/>
                          <a:ea typeface="SimSun"/>
                          <a:cs typeface="Times New Roman"/>
                        </a:rPr>
                        <a:t>Factors driving individual to come to Ross Clinics</a:t>
                      </a:r>
                      <a:endParaRPr lang="en-US" sz="2400" kern="50" dirty="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a:solidFill>
                            <a:srgbClr val="000000"/>
                          </a:solidFill>
                          <a:latin typeface="Times New Roman"/>
                          <a:ea typeface="SimSun"/>
                          <a:cs typeface="Times New Roman"/>
                        </a:rPr>
                        <a:t>frequency</a:t>
                      </a:r>
                      <a:endParaRPr lang="en-US" sz="2400" kern="5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a:solidFill>
                            <a:srgbClr val="000000"/>
                          </a:solidFill>
                          <a:latin typeface="Times New Roman"/>
                          <a:ea typeface="SimSun"/>
                          <a:cs typeface="Times New Roman"/>
                        </a:rPr>
                        <a:t>Percentage</a:t>
                      </a:r>
                      <a:endParaRPr lang="en-US" sz="2400" kern="50">
                        <a:latin typeface="Times New Roman"/>
                        <a:ea typeface="SimSun"/>
                        <a:cs typeface="Mangal"/>
                      </a:endParaRPr>
                    </a:p>
                  </a:txBody>
                  <a:tcPr marL="68580" marR="68580" marT="0" marB="0"/>
                </a:tc>
              </a:tr>
              <a:tr h="914400">
                <a:tc>
                  <a:txBody>
                    <a:bodyPr/>
                    <a:lstStyle/>
                    <a:p>
                      <a:pPr marL="0" marR="0" algn="just">
                        <a:lnSpc>
                          <a:spcPct val="150000"/>
                        </a:lnSpc>
                        <a:spcBef>
                          <a:spcPts val="0"/>
                        </a:spcBef>
                        <a:spcAft>
                          <a:spcPts val="0"/>
                        </a:spcAft>
                      </a:pPr>
                      <a:r>
                        <a:rPr lang="en-IN" sz="2400" kern="50">
                          <a:solidFill>
                            <a:srgbClr val="000000"/>
                          </a:solidFill>
                          <a:latin typeface="Times New Roman"/>
                          <a:ea typeface="SimSun"/>
                          <a:cs typeface="Times New Roman"/>
                        </a:rPr>
                        <a:t>1</a:t>
                      </a:r>
                      <a:endParaRPr lang="en-US" sz="2400" kern="5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dirty="0">
                          <a:solidFill>
                            <a:srgbClr val="000000"/>
                          </a:solidFill>
                          <a:latin typeface="Times New Roman"/>
                          <a:ea typeface="SimSun"/>
                          <a:cs typeface="Times New Roman"/>
                        </a:rPr>
                        <a:t>Strong referral by friend/neighbour</a:t>
                      </a:r>
                      <a:endParaRPr lang="en-US" sz="2400" kern="50" dirty="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dirty="0">
                          <a:solidFill>
                            <a:srgbClr val="000000"/>
                          </a:solidFill>
                          <a:latin typeface="Times New Roman"/>
                          <a:ea typeface="SimSun"/>
                          <a:cs typeface="Times New Roman"/>
                        </a:rPr>
                        <a:t>5</a:t>
                      </a:r>
                      <a:endParaRPr lang="en-US" sz="2400" kern="50" dirty="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a:solidFill>
                            <a:srgbClr val="000000"/>
                          </a:solidFill>
                          <a:latin typeface="Times New Roman"/>
                          <a:ea typeface="SimSun"/>
                          <a:cs typeface="Times New Roman"/>
                        </a:rPr>
                        <a:t>4.50</a:t>
                      </a:r>
                      <a:endParaRPr lang="en-US" sz="2400" kern="50">
                        <a:latin typeface="Times New Roman"/>
                        <a:ea typeface="SimSun"/>
                        <a:cs typeface="Mangal"/>
                      </a:endParaRPr>
                    </a:p>
                  </a:txBody>
                  <a:tcPr marL="68580" marR="68580" marT="0" marB="0"/>
                </a:tc>
              </a:tr>
              <a:tr h="457200">
                <a:tc>
                  <a:txBody>
                    <a:bodyPr/>
                    <a:lstStyle/>
                    <a:p>
                      <a:pPr marL="0" marR="0" algn="just">
                        <a:lnSpc>
                          <a:spcPct val="150000"/>
                        </a:lnSpc>
                        <a:spcBef>
                          <a:spcPts val="0"/>
                        </a:spcBef>
                        <a:spcAft>
                          <a:spcPts val="0"/>
                        </a:spcAft>
                      </a:pPr>
                      <a:r>
                        <a:rPr lang="en-IN" sz="2400" kern="50">
                          <a:solidFill>
                            <a:srgbClr val="000000"/>
                          </a:solidFill>
                          <a:latin typeface="Times New Roman"/>
                          <a:ea typeface="SimSun"/>
                          <a:cs typeface="Times New Roman"/>
                        </a:rPr>
                        <a:t>2</a:t>
                      </a:r>
                      <a:endParaRPr lang="en-US" sz="2400" kern="5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dirty="0">
                          <a:solidFill>
                            <a:srgbClr val="000000"/>
                          </a:solidFill>
                          <a:latin typeface="Times New Roman"/>
                          <a:ea typeface="SimSun"/>
                          <a:cs typeface="Times New Roman"/>
                        </a:rPr>
                        <a:t>No other doctor available</a:t>
                      </a:r>
                      <a:endParaRPr lang="en-US" sz="2400" kern="50" dirty="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dirty="0">
                          <a:solidFill>
                            <a:srgbClr val="000000"/>
                          </a:solidFill>
                          <a:latin typeface="Times New Roman"/>
                          <a:ea typeface="SimSun"/>
                          <a:cs typeface="Times New Roman"/>
                        </a:rPr>
                        <a:t>2</a:t>
                      </a:r>
                      <a:endParaRPr lang="en-US" sz="2400" kern="50" dirty="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a:solidFill>
                            <a:srgbClr val="000000"/>
                          </a:solidFill>
                          <a:latin typeface="Times New Roman"/>
                          <a:ea typeface="SimSun"/>
                          <a:cs typeface="Times New Roman"/>
                        </a:rPr>
                        <a:t>1.80</a:t>
                      </a:r>
                      <a:endParaRPr lang="en-US" sz="2400" kern="50">
                        <a:latin typeface="Times New Roman"/>
                        <a:ea typeface="SimSun"/>
                        <a:cs typeface="Mangal"/>
                      </a:endParaRPr>
                    </a:p>
                  </a:txBody>
                  <a:tcPr marL="68580" marR="68580" marT="0" marB="0"/>
                </a:tc>
              </a:tr>
              <a:tr h="914400">
                <a:tc>
                  <a:txBody>
                    <a:bodyPr/>
                    <a:lstStyle/>
                    <a:p>
                      <a:pPr marL="0" marR="0" algn="just">
                        <a:lnSpc>
                          <a:spcPct val="150000"/>
                        </a:lnSpc>
                        <a:spcBef>
                          <a:spcPts val="0"/>
                        </a:spcBef>
                        <a:spcAft>
                          <a:spcPts val="0"/>
                        </a:spcAft>
                      </a:pPr>
                      <a:r>
                        <a:rPr lang="en-IN" sz="2400" kern="50">
                          <a:solidFill>
                            <a:srgbClr val="000000"/>
                          </a:solidFill>
                          <a:latin typeface="Times New Roman"/>
                          <a:ea typeface="SimSun"/>
                          <a:cs typeface="Times New Roman"/>
                        </a:rPr>
                        <a:t>3</a:t>
                      </a:r>
                      <a:endParaRPr lang="en-US" sz="2400" kern="5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a:solidFill>
                            <a:srgbClr val="000000"/>
                          </a:solidFill>
                          <a:latin typeface="Times New Roman"/>
                          <a:ea typeface="SimSun"/>
                          <a:cs typeface="Times New Roman"/>
                        </a:rPr>
                        <a:t>Saw and liked board above clinic</a:t>
                      </a:r>
                      <a:endParaRPr lang="en-US" sz="2400" kern="5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dirty="0">
                          <a:solidFill>
                            <a:srgbClr val="000000"/>
                          </a:solidFill>
                          <a:latin typeface="Times New Roman"/>
                          <a:ea typeface="SimSun"/>
                          <a:cs typeface="Times New Roman"/>
                        </a:rPr>
                        <a:t>27</a:t>
                      </a:r>
                      <a:endParaRPr lang="en-US" sz="2400" kern="50" dirty="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dirty="0">
                          <a:solidFill>
                            <a:srgbClr val="000000"/>
                          </a:solidFill>
                          <a:latin typeface="Times New Roman"/>
                          <a:ea typeface="SimSun"/>
                          <a:cs typeface="Times New Roman"/>
                        </a:rPr>
                        <a:t>24.32</a:t>
                      </a:r>
                      <a:endParaRPr lang="en-US" sz="2400" kern="50" dirty="0">
                        <a:latin typeface="Times New Roman"/>
                        <a:ea typeface="SimSun"/>
                        <a:cs typeface="Mangal"/>
                      </a:endParaRPr>
                    </a:p>
                  </a:txBody>
                  <a:tcPr marL="68580" marR="68580" marT="0" marB="0"/>
                </a:tc>
              </a:tr>
              <a:tr h="914400">
                <a:tc>
                  <a:txBody>
                    <a:bodyPr/>
                    <a:lstStyle/>
                    <a:p>
                      <a:pPr marL="0" marR="0" algn="just">
                        <a:lnSpc>
                          <a:spcPct val="150000"/>
                        </a:lnSpc>
                        <a:spcBef>
                          <a:spcPts val="0"/>
                        </a:spcBef>
                        <a:spcAft>
                          <a:spcPts val="0"/>
                        </a:spcAft>
                      </a:pPr>
                      <a:r>
                        <a:rPr lang="en-IN" sz="2400" kern="50">
                          <a:solidFill>
                            <a:srgbClr val="000000"/>
                          </a:solidFill>
                          <a:latin typeface="Times New Roman"/>
                          <a:ea typeface="SimSun"/>
                          <a:cs typeface="Times New Roman"/>
                        </a:rPr>
                        <a:t>4</a:t>
                      </a:r>
                      <a:endParaRPr lang="en-US" sz="2400" kern="5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dirty="0">
                          <a:solidFill>
                            <a:srgbClr val="000000"/>
                          </a:solidFill>
                          <a:latin typeface="Times New Roman"/>
                          <a:ea typeface="SimSun"/>
                          <a:cs typeface="Times New Roman"/>
                        </a:rPr>
                        <a:t>Talked on phone and liked personal attention</a:t>
                      </a:r>
                      <a:endParaRPr lang="en-US" sz="2400" kern="50" dirty="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a:solidFill>
                            <a:srgbClr val="000000"/>
                          </a:solidFill>
                          <a:latin typeface="Times New Roman"/>
                          <a:ea typeface="SimSun"/>
                          <a:cs typeface="Times New Roman"/>
                        </a:rPr>
                        <a:t>17</a:t>
                      </a:r>
                      <a:endParaRPr lang="en-US" sz="2400" kern="5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dirty="0">
                          <a:solidFill>
                            <a:srgbClr val="000000"/>
                          </a:solidFill>
                          <a:latin typeface="Times New Roman"/>
                          <a:ea typeface="SimSun"/>
                          <a:cs typeface="Times New Roman"/>
                        </a:rPr>
                        <a:t>15.32</a:t>
                      </a:r>
                      <a:endParaRPr lang="en-US" sz="2400" kern="50" dirty="0">
                        <a:latin typeface="Times New Roman"/>
                        <a:ea typeface="SimSun"/>
                        <a:cs typeface="Mangal"/>
                      </a:endParaRPr>
                    </a:p>
                  </a:txBody>
                  <a:tcPr marL="68580" marR="68580" marT="0" marB="0"/>
                </a:tc>
              </a:tr>
              <a:tr h="457200">
                <a:tc>
                  <a:txBody>
                    <a:bodyPr/>
                    <a:lstStyle/>
                    <a:p>
                      <a:pPr marL="0" marR="0" algn="just">
                        <a:lnSpc>
                          <a:spcPct val="150000"/>
                        </a:lnSpc>
                        <a:spcBef>
                          <a:spcPts val="0"/>
                        </a:spcBef>
                        <a:spcAft>
                          <a:spcPts val="0"/>
                        </a:spcAft>
                      </a:pPr>
                      <a:r>
                        <a:rPr lang="en-IN" sz="2400" kern="50">
                          <a:solidFill>
                            <a:srgbClr val="000000"/>
                          </a:solidFill>
                          <a:latin typeface="Times New Roman"/>
                          <a:ea typeface="SimSun"/>
                          <a:cs typeface="Times New Roman"/>
                        </a:rPr>
                        <a:t>5</a:t>
                      </a:r>
                      <a:endParaRPr lang="en-US" sz="2400" kern="5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dirty="0">
                          <a:solidFill>
                            <a:srgbClr val="000000"/>
                          </a:solidFill>
                          <a:latin typeface="Times New Roman"/>
                          <a:ea typeface="SimSun"/>
                          <a:cs typeface="Times New Roman"/>
                        </a:rPr>
                        <a:t>Liked health camp</a:t>
                      </a:r>
                      <a:endParaRPr lang="en-US" sz="2400" kern="50" dirty="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a:solidFill>
                            <a:srgbClr val="000000"/>
                          </a:solidFill>
                          <a:latin typeface="Times New Roman"/>
                          <a:ea typeface="SimSun"/>
                          <a:cs typeface="Times New Roman"/>
                        </a:rPr>
                        <a:t>52</a:t>
                      </a:r>
                      <a:endParaRPr lang="en-US" sz="2400" kern="5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dirty="0">
                          <a:solidFill>
                            <a:srgbClr val="000000"/>
                          </a:solidFill>
                          <a:latin typeface="Times New Roman"/>
                          <a:ea typeface="SimSun"/>
                          <a:cs typeface="Times New Roman"/>
                        </a:rPr>
                        <a:t>46.85</a:t>
                      </a:r>
                      <a:endParaRPr lang="en-US" sz="2400" kern="50" dirty="0">
                        <a:latin typeface="Times New Roman"/>
                        <a:ea typeface="SimSun"/>
                        <a:cs typeface="Mangal"/>
                      </a:endParaRPr>
                    </a:p>
                  </a:txBody>
                  <a:tcPr marL="68580" marR="68580" marT="0" marB="0"/>
                </a:tc>
              </a:tr>
              <a:tr h="457200">
                <a:tc>
                  <a:txBody>
                    <a:bodyPr/>
                    <a:lstStyle/>
                    <a:p>
                      <a:pPr marL="0" marR="0" algn="just">
                        <a:lnSpc>
                          <a:spcPct val="150000"/>
                        </a:lnSpc>
                        <a:spcBef>
                          <a:spcPts val="0"/>
                        </a:spcBef>
                        <a:spcAft>
                          <a:spcPts val="0"/>
                        </a:spcAft>
                      </a:pPr>
                      <a:r>
                        <a:rPr lang="en-IN" sz="2400" kern="50">
                          <a:solidFill>
                            <a:srgbClr val="000000"/>
                          </a:solidFill>
                          <a:latin typeface="Times New Roman"/>
                          <a:ea typeface="SimSun"/>
                          <a:cs typeface="Times New Roman"/>
                        </a:rPr>
                        <a:t>6</a:t>
                      </a:r>
                      <a:endParaRPr lang="en-US" sz="2400" kern="5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dirty="0">
                          <a:solidFill>
                            <a:srgbClr val="000000"/>
                          </a:solidFill>
                          <a:latin typeface="Times New Roman"/>
                          <a:ea typeface="SimSun"/>
                          <a:cs typeface="Times New Roman"/>
                        </a:rPr>
                        <a:t>others</a:t>
                      </a:r>
                      <a:endParaRPr lang="en-US" sz="2400" kern="50" dirty="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dirty="0">
                          <a:solidFill>
                            <a:srgbClr val="000000"/>
                          </a:solidFill>
                          <a:latin typeface="Times New Roman"/>
                          <a:ea typeface="SimSun"/>
                          <a:cs typeface="Times New Roman"/>
                        </a:rPr>
                        <a:t>4</a:t>
                      </a:r>
                      <a:endParaRPr lang="en-US" sz="2400" kern="50" dirty="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2400" kern="50" dirty="0">
                          <a:solidFill>
                            <a:srgbClr val="000000"/>
                          </a:solidFill>
                          <a:latin typeface="Times New Roman"/>
                          <a:ea typeface="SimSun"/>
                          <a:cs typeface="Times New Roman"/>
                        </a:rPr>
                        <a:t>3.60</a:t>
                      </a:r>
                      <a:endParaRPr lang="en-US" sz="2400" kern="50" dirty="0">
                        <a:latin typeface="Times New Roman"/>
                        <a:ea typeface="SimSun"/>
                        <a:cs typeface="Mangal"/>
                      </a:endParaRPr>
                    </a:p>
                  </a:txBody>
                  <a:tcPr marL="68580" marR="68580" marT="0" marB="0"/>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78362"/>
          </a:xfrm>
        </p:spPr>
        <p:txBody>
          <a:bodyPr/>
          <a:lstStyle/>
          <a:p>
            <a:r>
              <a:rPr lang="en-US" dirty="0" smtClean="0"/>
              <a:t>AWARENESS ACTIVITIES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9459" t="25148" r="36771" b="19527"/>
          <a:stretch>
            <a:fillRect/>
          </a:stretch>
        </p:blipFill>
        <p:spPr bwMode="auto">
          <a:xfrm>
            <a:off x="2133600" y="0"/>
            <a:ext cx="7010401" cy="3735137"/>
          </a:xfrm>
          <a:prstGeom prst="rect">
            <a:avLst/>
          </a:prstGeom>
          <a:noFill/>
          <a:ln w="9525">
            <a:noFill/>
            <a:miter lim="800000"/>
            <a:headEnd/>
            <a:tailEnd/>
          </a:ln>
        </p:spPr>
      </p:pic>
      <p:pic>
        <p:nvPicPr>
          <p:cNvPr id="1026" name="Picture 2" descr="chart (3)"/>
          <p:cNvPicPr>
            <a:picLocks noChangeAspect="1" noChangeArrowheads="1"/>
          </p:cNvPicPr>
          <p:nvPr/>
        </p:nvPicPr>
        <p:blipFill>
          <a:blip r:embed="rId3" cstate="print"/>
          <a:srcRect/>
          <a:stretch>
            <a:fillRect/>
          </a:stretch>
        </p:blipFill>
        <p:spPr bwMode="auto">
          <a:xfrm>
            <a:off x="228600" y="3587750"/>
            <a:ext cx="6324600" cy="32702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30762"/>
          </a:xfrm>
        </p:spPr>
        <p:txBody>
          <a:bodyPr>
            <a:normAutofit/>
          </a:bodyPr>
          <a:lstStyle/>
          <a:p>
            <a:r>
              <a:rPr lang="en-US" sz="4800" dirty="0" smtClean="0"/>
              <a:t>ANALYSIS OF PEOPLE VISITING OR NOT VISITING ROSS CLINICS, SEC 56.</a:t>
            </a:r>
            <a:endParaRPr lang="en-US" sz="4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art"/>
          <p:cNvPicPr>
            <a:picLocks noChangeAspect="1" noChangeArrowheads="1"/>
          </p:cNvPicPr>
          <p:nvPr/>
        </p:nvPicPr>
        <p:blipFill>
          <a:blip r:embed="rId2" cstate="print"/>
          <a:srcRect/>
          <a:stretch>
            <a:fillRect/>
          </a:stretch>
        </p:blipFill>
        <p:spPr bwMode="auto">
          <a:xfrm>
            <a:off x="609600" y="381000"/>
            <a:ext cx="8077200" cy="5934949"/>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8485" t="14793" r="43428" b="12721"/>
          <a:stretch>
            <a:fillRect/>
          </a:stretch>
        </p:blipFill>
        <p:spPr bwMode="auto">
          <a:xfrm>
            <a:off x="533400" y="609600"/>
            <a:ext cx="8229600" cy="56388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6000" dirty="0" smtClean="0"/>
              <a:t>Respondent Expectations</a:t>
            </a:r>
            <a:endParaRPr lang="en-US"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normAutofit fontScale="92500"/>
          </a:bodyPr>
          <a:lstStyle/>
          <a:p>
            <a:pPr>
              <a:buNone/>
            </a:pPr>
            <a:r>
              <a:rPr lang="en-IN" dirty="0" smtClean="0"/>
              <a:t>		We </a:t>
            </a:r>
            <a:r>
              <a:rPr lang="en-IN" dirty="0"/>
              <a:t>are building an enduring institution aiming to transform primary health care in India, with more than </a:t>
            </a:r>
            <a:r>
              <a:rPr lang="en-IN" b="1" dirty="0"/>
              <a:t>100 clinics across India by 2014</a:t>
            </a:r>
            <a:r>
              <a:rPr lang="en-IN" b="1" dirty="0" smtClean="0"/>
              <a:t>.</a:t>
            </a:r>
          </a:p>
          <a:p>
            <a:pPr>
              <a:buNone/>
            </a:pPr>
            <a:endParaRPr lang="en-IN" b="1" dirty="0" smtClean="0"/>
          </a:p>
          <a:p>
            <a:pPr>
              <a:buNone/>
            </a:pPr>
            <a:r>
              <a:rPr lang="en-IN" b="1" dirty="0"/>
              <a:t>FACILITY AVAILABLE:</a:t>
            </a:r>
            <a:endParaRPr lang="en-US" dirty="0"/>
          </a:p>
          <a:p>
            <a:pPr lvl="0"/>
            <a:r>
              <a:rPr lang="en-US" dirty="0"/>
              <a:t>Family Physicians,</a:t>
            </a:r>
          </a:p>
          <a:p>
            <a:pPr lvl="0"/>
            <a:r>
              <a:rPr lang="en-US" dirty="0"/>
              <a:t>Family Dentists and </a:t>
            </a:r>
          </a:p>
          <a:p>
            <a:r>
              <a:rPr lang="en-IN" dirty="0"/>
              <a:t>Physiotherapists</a:t>
            </a:r>
            <a:r>
              <a:rPr lang="en-IN" dirty="0" smtClean="0"/>
              <a: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1" name="Picture 1"/>
          <p:cNvPicPr>
            <a:picLocks noChangeAspect="1" noChangeArrowheads="1"/>
          </p:cNvPicPr>
          <p:nvPr/>
        </p:nvPicPr>
        <p:blipFill>
          <a:blip r:embed="rId2" cstate="print"/>
          <a:srcRect l="6761" t="26279" r="47418" b="16930"/>
          <a:stretch>
            <a:fillRect/>
          </a:stretch>
        </p:blipFill>
        <p:spPr bwMode="auto">
          <a:xfrm>
            <a:off x="457200" y="381000"/>
            <a:ext cx="8077200" cy="627705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OBSERVATIONS OF THE STUDY</a:t>
            </a:r>
            <a:endParaRPr lang="en-US" dirty="0"/>
          </a:p>
        </p:txBody>
      </p:sp>
      <p:sp>
        <p:nvSpPr>
          <p:cNvPr id="3" name="Content Placeholder 2"/>
          <p:cNvSpPr>
            <a:spLocks noGrp="1"/>
          </p:cNvSpPr>
          <p:nvPr>
            <p:ph idx="1"/>
          </p:nvPr>
        </p:nvSpPr>
        <p:spPr/>
        <p:txBody>
          <a:bodyPr>
            <a:normAutofit fontScale="77500" lnSpcReduction="20000"/>
          </a:bodyPr>
          <a:lstStyle/>
          <a:p>
            <a:pPr lvl="0"/>
            <a:r>
              <a:rPr lang="en-IN" dirty="0" smtClean="0"/>
              <a:t>Health camps were the most influential activity of sector 56, Ross Clinics.</a:t>
            </a:r>
          </a:p>
          <a:p>
            <a:pPr lvl="0"/>
            <a:endParaRPr lang="en-US" dirty="0" smtClean="0"/>
          </a:p>
          <a:p>
            <a:pPr lvl="0"/>
            <a:r>
              <a:rPr lang="en-IN" dirty="0" smtClean="0"/>
              <a:t>The hoardings and sun boards were certain other factors which also help to cater awareness among individuals.</a:t>
            </a:r>
          </a:p>
          <a:p>
            <a:pPr lvl="0"/>
            <a:endParaRPr lang="en-US" dirty="0" smtClean="0"/>
          </a:p>
          <a:p>
            <a:pPr lvl="0"/>
            <a:r>
              <a:rPr lang="en-IN" dirty="0" smtClean="0"/>
              <a:t>As tough competition exist in the Sector 56, Gurgaon, the marketing activities must also be given due consideration.</a:t>
            </a:r>
          </a:p>
          <a:p>
            <a:pPr lvl="0"/>
            <a:endParaRPr lang="en-US" dirty="0" smtClean="0"/>
          </a:p>
          <a:p>
            <a:pPr lvl="0"/>
            <a:r>
              <a:rPr lang="en-IN" dirty="0" smtClean="0"/>
              <a:t>Many respondent asked for annual health check up packages, home visits, medicine, vaccines etc which they look into a healthcare structure along with treatment and diagnosis.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70000" lnSpcReduction="20000"/>
          </a:bodyPr>
          <a:lstStyle/>
          <a:p>
            <a:pPr lvl="0"/>
            <a:r>
              <a:rPr lang="en-IN" dirty="0" smtClean="0"/>
              <a:t>From the study it is revealed that people are well aware about Ross Clinic sec 56 through our marketing activity, but too much competition has arrived during last 6 month people are moving to other healthcare facilities. One of the reasons is that they expect a lot from a healthcare facility along with diagnosis and treatment like annual health check up packages, home visits, medicine, vaccines etc. We at Ross clinics have all of them but could not market them properly. So people who visit Ross clinics are not aware about our services. Hence we need to market them along with our name and logo.</a:t>
            </a:r>
            <a:endParaRPr lang="en-US" dirty="0" smtClean="0"/>
          </a:p>
          <a:p>
            <a:endParaRPr lang="en-US" dirty="0" smtClean="0"/>
          </a:p>
          <a:p>
            <a:pPr lvl="0"/>
            <a:r>
              <a:rPr lang="en-IN" dirty="0" smtClean="0"/>
              <a:t>To deal with the dense competition we need to increase the awareness activity like our health camps and hoardings so that we can catch more and more people towards Ross Clinics. </a:t>
            </a:r>
            <a:endParaRPr lang="en-US"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RECOMMENDATIONS FOR FURTHER STUDY</a:t>
            </a:r>
            <a:endParaRPr lang="en-US" dirty="0"/>
          </a:p>
        </p:txBody>
      </p:sp>
      <p:sp>
        <p:nvSpPr>
          <p:cNvPr id="3" name="Content Placeholder 2"/>
          <p:cNvSpPr>
            <a:spLocks noGrp="1"/>
          </p:cNvSpPr>
          <p:nvPr>
            <p:ph idx="1"/>
          </p:nvPr>
        </p:nvSpPr>
        <p:spPr/>
        <p:txBody>
          <a:bodyPr>
            <a:normAutofit/>
          </a:bodyPr>
          <a:lstStyle/>
          <a:p>
            <a:pPr lvl="0"/>
            <a:r>
              <a:rPr lang="en-US" dirty="0" smtClean="0"/>
              <a:t>A replication of the present study can be conducted with large subjects.</a:t>
            </a:r>
          </a:p>
          <a:p>
            <a:pPr lvl="0"/>
            <a:r>
              <a:rPr lang="en-US" dirty="0" smtClean="0"/>
              <a:t>A similar study can be conducted for the other branches of Ross clinics.</a:t>
            </a:r>
          </a:p>
          <a:p>
            <a:pPr lvl="0"/>
            <a:r>
              <a:rPr lang="en-US" dirty="0" smtClean="0"/>
              <a:t>An exploratory study can be conducted to find out the awareness among the residents of the community in and around </a:t>
            </a:r>
            <a:r>
              <a:rPr lang="en-US" dirty="0" err="1" smtClean="0"/>
              <a:t>ross</a:t>
            </a:r>
            <a:r>
              <a:rPr lang="en-US" dirty="0" smtClean="0"/>
              <a:t> clinics.</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praheli\Desktop\thank-you.jpg"/>
          <p:cNvPicPr>
            <a:picLocks noChangeAspect="1" noChangeArrowheads="1"/>
          </p:cNvPicPr>
          <p:nvPr/>
        </p:nvPicPr>
        <p:blipFill>
          <a:blip r:embed="rId2" cstate="print"/>
          <a:srcRect/>
          <a:stretch>
            <a:fillRect/>
          </a:stretch>
        </p:blipFill>
        <p:spPr bwMode="auto">
          <a:xfrm>
            <a:off x="285720" y="285728"/>
            <a:ext cx="8572560" cy="629797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Branches of Ross Clinics</a:t>
            </a:r>
            <a:endParaRPr lang="en-US" dirty="0"/>
          </a:p>
        </p:txBody>
      </p:sp>
      <p:graphicFrame>
        <p:nvGraphicFramePr>
          <p:cNvPr id="5" name="Content Placeholder 4"/>
          <p:cNvGraphicFramePr>
            <a:graphicFrameLocks noGrp="1"/>
          </p:cNvGraphicFramePr>
          <p:nvPr>
            <p:ph idx="1"/>
          </p:nvPr>
        </p:nvGraphicFramePr>
        <p:xfrm>
          <a:off x="457200" y="1600200"/>
          <a:ext cx="8229600" cy="42570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algn="just">
                        <a:lnSpc>
                          <a:spcPct val="150000"/>
                        </a:lnSpc>
                        <a:spcBef>
                          <a:spcPts val="0"/>
                        </a:spcBef>
                        <a:spcAft>
                          <a:spcPts val="0"/>
                        </a:spcAft>
                      </a:pPr>
                      <a:r>
                        <a:rPr lang="en-IN" sz="1200" kern="50" dirty="0">
                          <a:solidFill>
                            <a:srgbClr val="000000"/>
                          </a:solidFill>
                          <a:latin typeface="Times New Roman"/>
                          <a:ea typeface="SimSun"/>
                          <a:cs typeface="Times New Roman"/>
                        </a:rPr>
                        <a:t>Sl. No.</a:t>
                      </a:r>
                      <a:endParaRPr lang="en-US" sz="1200" kern="50" dirty="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1200" kern="50" dirty="0">
                          <a:solidFill>
                            <a:srgbClr val="000000"/>
                          </a:solidFill>
                          <a:latin typeface="Times New Roman"/>
                          <a:ea typeface="SimSun"/>
                          <a:cs typeface="Times New Roman"/>
                        </a:rPr>
                        <a:t>Ross Branch</a:t>
                      </a:r>
                      <a:endParaRPr lang="en-US" sz="1200" kern="50" dirty="0">
                        <a:latin typeface="Times New Roman"/>
                        <a:ea typeface="SimSun"/>
                        <a:cs typeface="Mangal"/>
                      </a:endParaRPr>
                    </a:p>
                  </a:txBody>
                  <a:tcPr marL="68580" marR="68580" marT="0" marB="0"/>
                </a:tc>
                <a:tc>
                  <a:txBody>
                    <a:bodyPr/>
                    <a:lstStyle/>
                    <a:p>
                      <a:pPr marL="0" marR="0" algn="just">
                        <a:lnSpc>
                          <a:spcPct val="150000"/>
                        </a:lnSpc>
                        <a:spcBef>
                          <a:spcPts val="0"/>
                        </a:spcBef>
                        <a:spcAft>
                          <a:spcPts val="0"/>
                        </a:spcAft>
                      </a:pPr>
                      <a:r>
                        <a:rPr lang="en-IN" sz="1200" kern="50" dirty="0">
                          <a:solidFill>
                            <a:srgbClr val="000000"/>
                          </a:solidFill>
                          <a:latin typeface="Times New Roman"/>
                          <a:ea typeface="SimSun"/>
                          <a:cs typeface="Times New Roman"/>
                        </a:rPr>
                        <a:t>Address</a:t>
                      </a:r>
                      <a:endParaRPr lang="en-US" sz="1200" kern="50" dirty="0">
                        <a:latin typeface="Times New Roman"/>
                        <a:ea typeface="SimSun"/>
                        <a:cs typeface="Mangal"/>
                      </a:endParaRPr>
                    </a:p>
                  </a:txBody>
                  <a:tcPr marL="68580" marR="68580" marT="0" marB="0"/>
                </a:tc>
              </a:tr>
              <a:tr h="370840">
                <a:tc>
                  <a:txBody>
                    <a:bodyPr/>
                    <a:lstStyle/>
                    <a:p>
                      <a:pPr marL="0" marR="0" algn="just">
                        <a:lnSpc>
                          <a:spcPct val="150000"/>
                        </a:lnSpc>
                        <a:spcBef>
                          <a:spcPts val="0"/>
                        </a:spcBef>
                        <a:spcAft>
                          <a:spcPts val="0"/>
                        </a:spcAft>
                      </a:pPr>
                      <a:r>
                        <a:rPr lang="en-IN" sz="1200" kern="50">
                          <a:solidFill>
                            <a:srgbClr val="000000"/>
                          </a:solidFill>
                          <a:latin typeface="Times New Roman"/>
                          <a:ea typeface="SimSun"/>
                          <a:cs typeface="Times New Roman"/>
                        </a:rPr>
                        <a:t>1</a:t>
                      </a:r>
                      <a:endParaRPr lang="en-US" sz="1200" kern="50">
                        <a:latin typeface="Times New Roman"/>
                        <a:ea typeface="SimSun"/>
                        <a:cs typeface="Mangal"/>
                      </a:endParaRPr>
                    </a:p>
                  </a:txBody>
                  <a:tcPr marL="68580" marR="68580" marT="0" marB="0"/>
                </a:tc>
                <a:tc>
                  <a:txBody>
                    <a:bodyPr/>
                    <a:lstStyle/>
                    <a:p>
                      <a:pPr marL="457200" marR="0" indent="-457200" algn="just">
                        <a:lnSpc>
                          <a:spcPct val="150000"/>
                        </a:lnSpc>
                        <a:spcBef>
                          <a:spcPts val="0"/>
                        </a:spcBef>
                        <a:spcAft>
                          <a:spcPts val="0"/>
                        </a:spcAft>
                        <a:tabLst>
                          <a:tab pos="0" algn="l"/>
                        </a:tabLst>
                      </a:pPr>
                      <a:r>
                        <a:rPr lang="en-IN" sz="1000" b="1" kern="50" cap="all">
                          <a:solidFill>
                            <a:srgbClr val="000000"/>
                          </a:solidFill>
                          <a:latin typeface="Times New Roman"/>
                          <a:ea typeface="SimSun"/>
                        </a:rPr>
                        <a:t>SECTOR 56</a:t>
                      </a:r>
                      <a:endParaRPr lang="en-US" sz="1000" b="1" kern="50">
                        <a:solidFill>
                          <a:srgbClr val="4F81BD"/>
                        </a:solidFill>
                        <a:latin typeface="Times New Roman"/>
                        <a:ea typeface="SimSun"/>
                      </a:endParaRPr>
                    </a:p>
                  </a:txBody>
                  <a:tcPr marL="68580" marR="68580" marT="0" marB="0"/>
                </a:tc>
                <a:tc>
                  <a:txBody>
                    <a:bodyPr/>
                    <a:lstStyle/>
                    <a:p>
                      <a:pPr marL="0" marR="0" algn="just">
                        <a:lnSpc>
                          <a:spcPct val="150000"/>
                        </a:lnSpc>
                        <a:spcBef>
                          <a:spcPts val="0"/>
                        </a:spcBef>
                        <a:spcAft>
                          <a:spcPts val="0"/>
                        </a:spcAft>
                      </a:pPr>
                      <a:r>
                        <a:rPr lang="en-IN" sz="1200" kern="50">
                          <a:solidFill>
                            <a:srgbClr val="000000"/>
                          </a:solidFill>
                          <a:latin typeface="Times New Roman"/>
                          <a:ea typeface="SimSun"/>
                          <a:cs typeface="Times New Roman"/>
                        </a:rPr>
                        <a:t>SCO 65, First Floor, </a:t>
                      </a:r>
                      <a:br>
                        <a:rPr lang="en-IN" sz="1200" kern="50">
                          <a:solidFill>
                            <a:srgbClr val="000000"/>
                          </a:solidFill>
                          <a:latin typeface="Times New Roman"/>
                          <a:ea typeface="SimSun"/>
                          <a:cs typeface="Times New Roman"/>
                        </a:rPr>
                      </a:br>
                      <a:r>
                        <a:rPr lang="en-IN" sz="1200" kern="50">
                          <a:solidFill>
                            <a:srgbClr val="000000"/>
                          </a:solidFill>
                          <a:latin typeface="Times New Roman"/>
                          <a:ea typeface="SimSun"/>
                          <a:cs typeface="Times New Roman"/>
                        </a:rPr>
                        <a:t>Main Mkt, Sector 56, Gurgaon - 122011</a:t>
                      </a:r>
                      <a:endParaRPr lang="en-US" sz="1200" kern="50">
                        <a:latin typeface="Times New Roman"/>
                        <a:ea typeface="SimSun"/>
                        <a:cs typeface="Mangal"/>
                      </a:endParaRPr>
                    </a:p>
                  </a:txBody>
                  <a:tcPr marL="68580" marR="68580" marT="0" marB="0"/>
                </a:tc>
              </a:tr>
              <a:tr h="370840">
                <a:tc>
                  <a:txBody>
                    <a:bodyPr/>
                    <a:lstStyle/>
                    <a:p>
                      <a:pPr marL="0" marR="0" algn="just">
                        <a:lnSpc>
                          <a:spcPct val="150000"/>
                        </a:lnSpc>
                        <a:spcBef>
                          <a:spcPts val="0"/>
                        </a:spcBef>
                        <a:spcAft>
                          <a:spcPts val="0"/>
                        </a:spcAft>
                      </a:pPr>
                      <a:r>
                        <a:rPr lang="en-IN" sz="1200" kern="50">
                          <a:solidFill>
                            <a:srgbClr val="000000"/>
                          </a:solidFill>
                          <a:latin typeface="Times New Roman"/>
                          <a:ea typeface="SimSun"/>
                          <a:cs typeface="Times New Roman"/>
                        </a:rPr>
                        <a:t>2</a:t>
                      </a:r>
                      <a:endParaRPr lang="en-US" sz="1200" kern="50">
                        <a:latin typeface="Times New Roman"/>
                        <a:ea typeface="SimSun"/>
                        <a:cs typeface="Mangal"/>
                      </a:endParaRPr>
                    </a:p>
                  </a:txBody>
                  <a:tcPr marL="68580" marR="68580" marT="0" marB="0"/>
                </a:tc>
                <a:tc>
                  <a:txBody>
                    <a:bodyPr/>
                    <a:lstStyle/>
                    <a:p>
                      <a:pPr marL="457200" marR="0" indent="-457200" algn="just">
                        <a:lnSpc>
                          <a:spcPct val="150000"/>
                        </a:lnSpc>
                        <a:spcBef>
                          <a:spcPts val="0"/>
                        </a:spcBef>
                        <a:spcAft>
                          <a:spcPts val="0"/>
                        </a:spcAft>
                        <a:tabLst>
                          <a:tab pos="0" algn="l"/>
                        </a:tabLst>
                      </a:pPr>
                      <a:r>
                        <a:rPr lang="en-IN" sz="1000" b="1" kern="50" cap="all">
                          <a:solidFill>
                            <a:srgbClr val="000000"/>
                          </a:solidFill>
                          <a:latin typeface="Times New Roman"/>
                          <a:ea typeface="SimSun"/>
                        </a:rPr>
                        <a:t>SECTOR 23</a:t>
                      </a:r>
                      <a:endParaRPr lang="en-US" sz="1000" b="1" kern="50">
                        <a:solidFill>
                          <a:srgbClr val="4F81BD"/>
                        </a:solidFill>
                        <a:latin typeface="Times New Roman"/>
                        <a:ea typeface="SimSun"/>
                      </a:endParaRPr>
                    </a:p>
                  </a:txBody>
                  <a:tcPr marL="68580" marR="68580" marT="0" marB="0"/>
                </a:tc>
                <a:tc>
                  <a:txBody>
                    <a:bodyPr/>
                    <a:lstStyle/>
                    <a:p>
                      <a:pPr marL="0" marR="0" algn="just">
                        <a:lnSpc>
                          <a:spcPct val="150000"/>
                        </a:lnSpc>
                        <a:spcBef>
                          <a:spcPts val="0"/>
                        </a:spcBef>
                        <a:spcAft>
                          <a:spcPts val="0"/>
                        </a:spcAft>
                      </a:pPr>
                      <a:r>
                        <a:rPr lang="en-IN" sz="1200" kern="50">
                          <a:solidFill>
                            <a:srgbClr val="000000"/>
                          </a:solidFill>
                          <a:latin typeface="Times New Roman"/>
                          <a:ea typeface="SimSun"/>
                          <a:cs typeface="Times New Roman"/>
                        </a:rPr>
                        <a:t>Shop #2, First Floor </a:t>
                      </a:r>
                      <a:br>
                        <a:rPr lang="en-IN" sz="1200" kern="50">
                          <a:solidFill>
                            <a:srgbClr val="000000"/>
                          </a:solidFill>
                          <a:latin typeface="Times New Roman"/>
                          <a:ea typeface="SimSun"/>
                          <a:cs typeface="Times New Roman"/>
                        </a:rPr>
                      </a:br>
                      <a:r>
                        <a:rPr lang="en-IN" sz="1200" kern="50">
                          <a:solidFill>
                            <a:srgbClr val="000000"/>
                          </a:solidFill>
                          <a:latin typeface="Times New Roman"/>
                          <a:ea typeface="SimSun"/>
                          <a:cs typeface="Times New Roman"/>
                        </a:rPr>
                        <a:t>Main Mkt, Sector 23, </a:t>
                      </a:r>
                      <a:br>
                        <a:rPr lang="en-IN" sz="1200" kern="50">
                          <a:solidFill>
                            <a:srgbClr val="000000"/>
                          </a:solidFill>
                          <a:latin typeface="Times New Roman"/>
                          <a:ea typeface="SimSun"/>
                          <a:cs typeface="Times New Roman"/>
                        </a:rPr>
                      </a:br>
                      <a:r>
                        <a:rPr lang="en-IN" sz="1200" kern="50">
                          <a:solidFill>
                            <a:srgbClr val="000000"/>
                          </a:solidFill>
                          <a:latin typeface="Times New Roman"/>
                          <a:ea typeface="SimSun"/>
                          <a:cs typeface="Times New Roman"/>
                        </a:rPr>
                        <a:t>Gurgaon - 122017</a:t>
                      </a:r>
                      <a:endParaRPr lang="en-US" sz="1200" kern="50">
                        <a:latin typeface="Times New Roman"/>
                        <a:ea typeface="SimSun"/>
                        <a:cs typeface="Mangal"/>
                      </a:endParaRPr>
                    </a:p>
                  </a:txBody>
                  <a:tcPr marL="68580" marR="68580" marT="0" marB="0"/>
                </a:tc>
              </a:tr>
              <a:tr h="370840">
                <a:tc>
                  <a:txBody>
                    <a:bodyPr/>
                    <a:lstStyle/>
                    <a:p>
                      <a:pPr marL="0" marR="0" algn="just">
                        <a:lnSpc>
                          <a:spcPct val="150000"/>
                        </a:lnSpc>
                        <a:spcBef>
                          <a:spcPts val="0"/>
                        </a:spcBef>
                        <a:spcAft>
                          <a:spcPts val="0"/>
                        </a:spcAft>
                      </a:pPr>
                      <a:r>
                        <a:rPr lang="en-IN" sz="1200" kern="50">
                          <a:solidFill>
                            <a:srgbClr val="000000"/>
                          </a:solidFill>
                          <a:latin typeface="Times New Roman"/>
                          <a:ea typeface="SimSun"/>
                          <a:cs typeface="Times New Roman"/>
                        </a:rPr>
                        <a:t>3</a:t>
                      </a:r>
                      <a:endParaRPr lang="en-US" sz="1200" kern="50">
                        <a:latin typeface="Times New Roman"/>
                        <a:ea typeface="SimSun"/>
                        <a:cs typeface="Mangal"/>
                      </a:endParaRPr>
                    </a:p>
                  </a:txBody>
                  <a:tcPr marL="68580" marR="68580" marT="0" marB="0"/>
                </a:tc>
                <a:tc>
                  <a:txBody>
                    <a:bodyPr/>
                    <a:lstStyle/>
                    <a:p>
                      <a:pPr marL="457200" marR="0" indent="-457200" algn="just">
                        <a:lnSpc>
                          <a:spcPct val="150000"/>
                        </a:lnSpc>
                        <a:spcBef>
                          <a:spcPts val="0"/>
                        </a:spcBef>
                        <a:spcAft>
                          <a:spcPts val="0"/>
                        </a:spcAft>
                        <a:tabLst>
                          <a:tab pos="0" algn="l"/>
                        </a:tabLst>
                      </a:pPr>
                      <a:r>
                        <a:rPr lang="en-IN" sz="1000" b="1" kern="50" cap="all">
                          <a:solidFill>
                            <a:srgbClr val="000000"/>
                          </a:solidFill>
                          <a:latin typeface="Times New Roman"/>
                          <a:ea typeface="SimSun"/>
                        </a:rPr>
                        <a:t>SECTOR 47</a:t>
                      </a:r>
                      <a:endParaRPr lang="en-US" sz="1000" b="1" kern="50">
                        <a:solidFill>
                          <a:srgbClr val="4F81BD"/>
                        </a:solidFill>
                        <a:latin typeface="Times New Roman"/>
                        <a:ea typeface="SimSun"/>
                      </a:endParaRPr>
                    </a:p>
                  </a:txBody>
                  <a:tcPr marL="68580" marR="68580" marT="0" marB="0"/>
                </a:tc>
                <a:tc>
                  <a:txBody>
                    <a:bodyPr/>
                    <a:lstStyle/>
                    <a:p>
                      <a:pPr marL="0" marR="0" algn="just">
                        <a:lnSpc>
                          <a:spcPct val="150000"/>
                        </a:lnSpc>
                        <a:spcBef>
                          <a:spcPts val="140"/>
                        </a:spcBef>
                        <a:spcAft>
                          <a:spcPts val="0"/>
                        </a:spcAft>
                      </a:pPr>
                      <a:r>
                        <a:rPr lang="en-IN" sz="1000" kern="50">
                          <a:solidFill>
                            <a:srgbClr val="000000"/>
                          </a:solidFill>
                          <a:latin typeface="Times New Roman"/>
                          <a:ea typeface="Times New Roman"/>
                        </a:rPr>
                        <a:t>House No. 861-P, </a:t>
                      </a:r>
                      <a:br>
                        <a:rPr lang="en-IN" sz="1000" kern="50">
                          <a:solidFill>
                            <a:srgbClr val="000000"/>
                          </a:solidFill>
                          <a:latin typeface="Times New Roman"/>
                          <a:ea typeface="Times New Roman"/>
                        </a:rPr>
                      </a:br>
                      <a:r>
                        <a:rPr lang="en-IN" sz="1000" kern="50">
                          <a:solidFill>
                            <a:srgbClr val="000000"/>
                          </a:solidFill>
                          <a:latin typeface="Times New Roman"/>
                          <a:ea typeface="Times New Roman"/>
                        </a:rPr>
                        <a:t>Sector 47, </a:t>
                      </a:r>
                      <a:br>
                        <a:rPr lang="en-IN" sz="1000" kern="50">
                          <a:solidFill>
                            <a:srgbClr val="000000"/>
                          </a:solidFill>
                          <a:latin typeface="Times New Roman"/>
                          <a:ea typeface="Times New Roman"/>
                        </a:rPr>
                      </a:br>
                      <a:r>
                        <a:rPr lang="en-IN" sz="1000" kern="50">
                          <a:solidFill>
                            <a:srgbClr val="000000"/>
                          </a:solidFill>
                          <a:latin typeface="Times New Roman"/>
                          <a:ea typeface="Times New Roman"/>
                        </a:rPr>
                        <a:t>Gurgaon - 122003</a:t>
                      </a:r>
                      <a:endParaRPr lang="en-US" sz="1000" kern="50">
                        <a:latin typeface="Times New Roman"/>
                        <a:ea typeface="Times New Roman"/>
                      </a:endParaRPr>
                    </a:p>
                  </a:txBody>
                  <a:tcPr marL="68580" marR="68580" marT="0" marB="0"/>
                </a:tc>
              </a:tr>
              <a:tr h="370840">
                <a:tc>
                  <a:txBody>
                    <a:bodyPr/>
                    <a:lstStyle/>
                    <a:p>
                      <a:pPr marL="0" marR="0" algn="just">
                        <a:lnSpc>
                          <a:spcPct val="150000"/>
                        </a:lnSpc>
                        <a:spcBef>
                          <a:spcPts val="0"/>
                        </a:spcBef>
                        <a:spcAft>
                          <a:spcPts val="0"/>
                        </a:spcAft>
                      </a:pPr>
                      <a:r>
                        <a:rPr lang="en-IN" sz="1200" kern="50">
                          <a:solidFill>
                            <a:srgbClr val="000000"/>
                          </a:solidFill>
                          <a:latin typeface="Times New Roman"/>
                          <a:ea typeface="SimSun"/>
                          <a:cs typeface="Times New Roman"/>
                        </a:rPr>
                        <a:t>4</a:t>
                      </a:r>
                      <a:endParaRPr lang="en-US" sz="1200" kern="50">
                        <a:latin typeface="Times New Roman"/>
                        <a:ea typeface="SimSun"/>
                        <a:cs typeface="Mangal"/>
                      </a:endParaRPr>
                    </a:p>
                  </a:txBody>
                  <a:tcPr marL="68580" marR="68580" marT="0" marB="0"/>
                </a:tc>
                <a:tc>
                  <a:txBody>
                    <a:bodyPr/>
                    <a:lstStyle/>
                    <a:p>
                      <a:pPr marL="457200" marR="0" indent="-457200" algn="just">
                        <a:lnSpc>
                          <a:spcPct val="150000"/>
                        </a:lnSpc>
                        <a:spcBef>
                          <a:spcPts val="0"/>
                        </a:spcBef>
                        <a:spcAft>
                          <a:spcPts val="0"/>
                        </a:spcAft>
                        <a:tabLst>
                          <a:tab pos="0" algn="l"/>
                        </a:tabLst>
                      </a:pPr>
                      <a:r>
                        <a:rPr lang="en-IN" sz="1000" b="1" kern="50" cap="all">
                          <a:solidFill>
                            <a:srgbClr val="000000"/>
                          </a:solidFill>
                          <a:latin typeface="Times New Roman"/>
                          <a:ea typeface="SimSun"/>
                        </a:rPr>
                        <a:t>SECTOR 31</a:t>
                      </a:r>
                      <a:endParaRPr lang="en-US" sz="1000" b="1" kern="50">
                        <a:solidFill>
                          <a:srgbClr val="4F81BD"/>
                        </a:solidFill>
                        <a:latin typeface="Times New Roman"/>
                        <a:ea typeface="SimSun"/>
                      </a:endParaRPr>
                    </a:p>
                  </a:txBody>
                  <a:tcPr marL="68580" marR="68580" marT="0" marB="0"/>
                </a:tc>
                <a:tc>
                  <a:txBody>
                    <a:bodyPr/>
                    <a:lstStyle/>
                    <a:p>
                      <a:pPr marL="0" marR="0" algn="just">
                        <a:lnSpc>
                          <a:spcPct val="150000"/>
                        </a:lnSpc>
                        <a:spcBef>
                          <a:spcPts val="140"/>
                        </a:spcBef>
                        <a:spcAft>
                          <a:spcPts val="0"/>
                        </a:spcAft>
                      </a:pPr>
                      <a:r>
                        <a:rPr lang="en-IN" sz="1000" kern="50">
                          <a:solidFill>
                            <a:srgbClr val="000000"/>
                          </a:solidFill>
                          <a:latin typeface="Times New Roman"/>
                          <a:ea typeface="Times New Roman"/>
                        </a:rPr>
                        <a:t>Shop#109, </a:t>
                      </a:r>
                      <a:br>
                        <a:rPr lang="en-IN" sz="1000" kern="50">
                          <a:solidFill>
                            <a:srgbClr val="000000"/>
                          </a:solidFill>
                          <a:latin typeface="Times New Roman"/>
                          <a:ea typeface="Times New Roman"/>
                        </a:rPr>
                      </a:br>
                      <a:r>
                        <a:rPr lang="en-IN" sz="1000" kern="50">
                          <a:solidFill>
                            <a:srgbClr val="000000"/>
                          </a:solidFill>
                          <a:latin typeface="Times New Roman"/>
                          <a:ea typeface="Times New Roman"/>
                        </a:rPr>
                        <a:t>Main Market, Sector 31, </a:t>
                      </a:r>
                      <a:br>
                        <a:rPr lang="en-IN" sz="1000" kern="50">
                          <a:solidFill>
                            <a:srgbClr val="000000"/>
                          </a:solidFill>
                          <a:latin typeface="Times New Roman"/>
                          <a:ea typeface="Times New Roman"/>
                        </a:rPr>
                      </a:br>
                      <a:r>
                        <a:rPr lang="en-IN" sz="1000" kern="50">
                          <a:solidFill>
                            <a:srgbClr val="000000"/>
                          </a:solidFill>
                          <a:latin typeface="Times New Roman"/>
                          <a:ea typeface="Times New Roman"/>
                        </a:rPr>
                        <a:t>Gurgaon - 122001</a:t>
                      </a:r>
                      <a:endParaRPr lang="en-US" sz="1000" kern="50">
                        <a:latin typeface="Times New Roman"/>
                        <a:ea typeface="Times New Roman"/>
                      </a:endParaRPr>
                    </a:p>
                  </a:txBody>
                  <a:tcPr marL="68580" marR="68580" marT="0" marB="0"/>
                </a:tc>
              </a:tr>
              <a:tr h="370840">
                <a:tc>
                  <a:txBody>
                    <a:bodyPr/>
                    <a:lstStyle/>
                    <a:p>
                      <a:pPr marL="0" marR="0" algn="just">
                        <a:lnSpc>
                          <a:spcPct val="150000"/>
                        </a:lnSpc>
                        <a:spcBef>
                          <a:spcPts val="0"/>
                        </a:spcBef>
                        <a:spcAft>
                          <a:spcPts val="0"/>
                        </a:spcAft>
                      </a:pPr>
                      <a:r>
                        <a:rPr lang="en-IN" sz="1200" kern="50">
                          <a:solidFill>
                            <a:srgbClr val="000000"/>
                          </a:solidFill>
                          <a:latin typeface="Times New Roman"/>
                          <a:ea typeface="SimSun"/>
                          <a:cs typeface="Times New Roman"/>
                        </a:rPr>
                        <a:t>5</a:t>
                      </a:r>
                      <a:endParaRPr lang="en-US" sz="1200" kern="50">
                        <a:latin typeface="Times New Roman"/>
                        <a:ea typeface="SimSun"/>
                        <a:cs typeface="Mangal"/>
                      </a:endParaRPr>
                    </a:p>
                  </a:txBody>
                  <a:tcPr marL="68580" marR="68580" marT="0" marB="0"/>
                </a:tc>
                <a:tc>
                  <a:txBody>
                    <a:bodyPr/>
                    <a:lstStyle/>
                    <a:p>
                      <a:pPr marL="457200" marR="0" indent="-457200" algn="just">
                        <a:lnSpc>
                          <a:spcPct val="150000"/>
                        </a:lnSpc>
                        <a:spcBef>
                          <a:spcPts val="0"/>
                        </a:spcBef>
                        <a:spcAft>
                          <a:spcPts val="0"/>
                        </a:spcAft>
                        <a:tabLst>
                          <a:tab pos="0" algn="l"/>
                        </a:tabLst>
                      </a:pPr>
                      <a:r>
                        <a:rPr lang="en-IN" sz="1000" b="1" kern="50" cap="all">
                          <a:solidFill>
                            <a:srgbClr val="000000"/>
                          </a:solidFill>
                          <a:latin typeface="Times New Roman"/>
                          <a:ea typeface="SimSun"/>
                        </a:rPr>
                        <a:t>DLF PHASE III</a:t>
                      </a:r>
                      <a:endParaRPr lang="en-US" sz="1000" b="1" kern="50">
                        <a:solidFill>
                          <a:srgbClr val="4F81BD"/>
                        </a:solidFill>
                        <a:latin typeface="Times New Roman"/>
                        <a:ea typeface="SimSun"/>
                      </a:endParaRPr>
                    </a:p>
                  </a:txBody>
                  <a:tcPr marL="68580" marR="68580" marT="0" marB="0"/>
                </a:tc>
                <a:tc>
                  <a:txBody>
                    <a:bodyPr/>
                    <a:lstStyle/>
                    <a:p>
                      <a:pPr marL="0" marR="0" algn="just">
                        <a:lnSpc>
                          <a:spcPct val="150000"/>
                        </a:lnSpc>
                        <a:spcBef>
                          <a:spcPts val="0"/>
                        </a:spcBef>
                        <a:spcAft>
                          <a:spcPts val="0"/>
                        </a:spcAft>
                      </a:pPr>
                      <a:r>
                        <a:rPr lang="en-IN" sz="1000" kern="50">
                          <a:solidFill>
                            <a:srgbClr val="000000"/>
                          </a:solidFill>
                          <a:latin typeface="Times New Roman"/>
                          <a:ea typeface="Times New Roman"/>
                        </a:rPr>
                        <a:t>House No. U-16/49 </a:t>
                      </a:r>
                      <a:br>
                        <a:rPr lang="en-IN" sz="1000" kern="50">
                          <a:solidFill>
                            <a:srgbClr val="000000"/>
                          </a:solidFill>
                          <a:latin typeface="Times New Roman"/>
                          <a:ea typeface="Times New Roman"/>
                        </a:rPr>
                      </a:br>
                      <a:r>
                        <a:rPr lang="en-IN" sz="1000" kern="50">
                          <a:solidFill>
                            <a:srgbClr val="000000"/>
                          </a:solidFill>
                          <a:latin typeface="Times New Roman"/>
                          <a:ea typeface="Times New Roman"/>
                        </a:rPr>
                        <a:t>DLF Phase III, </a:t>
                      </a:r>
                      <a:br>
                        <a:rPr lang="en-IN" sz="1000" kern="50">
                          <a:solidFill>
                            <a:srgbClr val="000000"/>
                          </a:solidFill>
                          <a:latin typeface="Times New Roman"/>
                          <a:ea typeface="Times New Roman"/>
                        </a:rPr>
                      </a:br>
                      <a:r>
                        <a:rPr lang="en-IN" sz="1000" kern="50">
                          <a:solidFill>
                            <a:srgbClr val="000000"/>
                          </a:solidFill>
                          <a:latin typeface="Times New Roman"/>
                          <a:ea typeface="Times New Roman"/>
                        </a:rPr>
                        <a:t>Gurgaon - 122002 </a:t>
                      </a:r>
                      <a:endParaRPr lang="en-US" sz="1000" kern="50">
                        <a:latin typeface="Times New Roman"/>
                        <a:ea typeface="Times New Roman"/>
                      </a:endParaRPr>
                    </a:p>
                  </a:txBody>
                  <a:tcPr marL="68580" marR="68580" marT="0" marB="0"/>
                </a:tc>
              </a:tr>
              <a:tr h="370840">
                <a:tc>
                  <a:txBody>
                    <a:bodyPr/>
                    <a:lstStyle/>
                    <a:p>
                      <a:pPr marL="0" marR="0" algn="just">
                        <a:lnSpc>
                          <a:spcPct val="150000"/>
                        </a:lnSpc>
                        <a:spcBef>
                          <a:spcPts val="0"/>
                        </a:spcBef>
                        <a:spcAft>
                          <a:spcPts val="0"/>
                        </a:spcAft>
                      </a:pPr>
                      <a:r>
                        <a:rPr lang="en-IN" sz="1200" kern="50" dirty="0">
                          <a:solidFill>
                            <a:srgbClr val="000000"/>
                          </a:solidFill>
                          <a:latin typeface="Times New Roman"/>
                          <a:ea typeface="SimSun"/>
                          <a:cs typeface="Times New Roman"/>
                        </a:rPr>
                        <a:t>6</a:t>
                      </a:r>
                      <a:endParaRPr lang="en-US" sz="1200" kern="50" dirty="0">
                        <a:latin typeface="Times New Roman"/>
                        <a:ea typeface="SimSun"/>
                        <a:cs typeface="Mangal"/>
                      </a:endParaRPr>
                    </a:p>
                  </a:txBody>
                  <a:tcPr marL="68580" marR="68580" marT="0" marB="0"/>
                </a:tc>
                <a:tc>
                  <a:txBody>
                    <a:bodyPr/>
                    <a:lstStyle/>
                    <a:p>
                      <a:pPr marL="457200" marR="0" indent="-457200" algn="just">
                        <a:lnSpc>
                          <a:spcPct val="150000"/>
                        </a:lnSpc>
                        <a:spcBef>
                          <a:spcPts val="0"/>
                        </a:spcBef>
                        <a:spcAft>
                          <a:spcPts val="0"/>
                        </a:spcAft>
                        <a:tabLst>
                          <a:tab pos="0" algn="l"/>
                        </a:tabLst>
                      </a:pPr>
                      <a:r>
                        <a:rPr lang="en-IN" sz="1000" b="1" kern="50" cap="all" dirty="0">
                          <a:solidFill>
                            <a:srgbClr val="000000"/>
                          </a:solidFill>
                          <a:latin typeface="Times New Roman"/>
                          <a:ea typeface="SimSun"/>
                        </a:rPr>
                        <a:t>MANESAR </a:t>
                      </a:r>
                      <a:endParaRPr lang="en-US" sz="1000" b="1" kern="50" dirty="0">
                        <a:solidFill>
                          <a:srgbClr val="4F81BD"/>
                        </a:solidFill>
                        <a:latin typeface="Times New Roman"/>
                        <a:ea typeface="SimSun"/>
                      </a:endParaRPr>
                    </a:p>
                  </a:txBody>
                  <a:tcPr marL="68580" marR="68580" marT="0" marB="0"/>
                </a:tc>
                <a:tc>
                  <a:txBody>
                    <a:bodyPr/>
                    <a:lstStyle/>
                    <a:p>
                      <a:pPr marL="0" marR="0" algn="just">
                        <a:lnSpc>
                          <a:spcPct val="150000"/>
                        </a:lnSpc>
                        <a:spcBef>
                          <a:spcPts val="140"/>
                        </a:spcBef>
                        <a:spcAft>
                          <a:spcPts val="0"/>
                        </a:spcAft>
                      </a:pPr>
                      <a:r>
                        <a:rPr lang="en-IN" sz="1000" kern="50" dirty="0" err="1">
                          <a:solidFill>
                            <a:srgbClr val="000000"/>
                          </a:solidFill>
                          <a:latin typeface="Times New Roman"/>
                          <a:ea typeface="Times New Roman"/>
                        </a:rPr>
                        <a:t>Kasan</a:t>
                      </a:r>
                      <a:r>
                        <a:rPr lang="en-IN" sz="1000" kern="50" dirty="0">
                          <a:solidFill>
                            <a:srgbClr val="000000"/>
                          </a:solidFill>
                          <a:latin typeface="Times New Roman"/>
                          <a:ea typeface="Times New Roman"/>
                        </a:rPr>
                        <a:t> Road, </a:t>
                      </a:r>
                      <a:r>
                        <a:rPr lang="en-IN" sz="1000" kern="50" dirty="0" err="1">
                          <a:solidFill>
                            <a:srgbClr val="000000"/>
                          </a:solidFill>
                          <a:latin typeface="Times New Roman"/>
                          <a:ea typeface="Times New Roman"/>
                        </a:rPr>
                        <a:t>Manesar</a:t>
                      </a:r>
                      <a:r>
                        <a:rPr lang="en-IN" sz="1000" kern="50" dirty="0">
                          <a:solidFill>
                            <a:srgbClr val="000000"/>
                          </a:solidFill>
                          <a:latin typeface="Times New Roman"/>
                          <a:ea typeface="Times New Roman"/>
                        </a:rPr>
                        <a:t>, </a:t>
                      </a:r>
                      <a:br>
                        <a:rPr lang="en-IN" sz="1000" kern="50" dirty="0">
                          <a:solidFill>
                            <a:srgbClr val="000000"/>
                          </a:solidFill>
                          <a:latin typeface="Times New Roman"/>
                          <a:ea typeface="Times New Roman"/>
                        </a:rPr>
                      </a:br>
                      <a:r>
                        <a:rPr lang="en-IN" sz="1000" kern="50" dirty="0">
                          <a:solidFill>
                            <a:srgbClr val="000000"/>
                          </a:solidFill>
                          <a:latin typeface="Times New Roman"/>
                          <a:ea typeface="Times New Roman"/>
                        </a:rPr>
                        <a:t>Gurgaon - 122050</a:t>
                      </a:r>
                      <a:endParaRPr lang="en-US" sz="1000" kern="5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IN" dirty="0" smtClean="0"/>
              <a:t>		</a:t>
            </a:r>
            <a:r>
              <a:rPr lang="en-IN" sz="4000" b="1" dirty="0" smtClean="0"/>
              <a:t>Effectiveness of various awareness activities and the </a:t>
            </a:r>
            <a:r>
              <a:rPr lang="en-IN" sz="4000" b="1" dirty="0"/>
              <a:t>factors driving people to visit/revisit or </a:t>
            </a:r>
            <a:r>
              <a:rPr lang="en-IN" sz="4000" b="1" dirty="0" smtClean="0"/>
              <a:t>not </a:t>
            </a:r>
            <a:r>
              <a:rPr lang="en-IN" sz="4000" b="1" dirty="0"/>
              <a:t>to visit/revisit sector 56, Ross </a:t>
            </a:r>
            <a:r>
              <a:rPr lang="en-IN" sz="4000" b="1" dirty="0" smtClean="0"/>
              <a:t>clinics: A Cross Sectional Study</a:t>
            </a:r>
            <a:endParaRPr lang="en-US" sz="4000" b="1" dirty="0"/>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IN" dirty="0"/>
              <a:t>Healthcare is one of India’s largest sectors, in terms of revenue and employment, and the sector is expanding rapidly</a:t>
            </a:r>
            <a:r>
              <a:rPr lang="en-IN" i="1" dirty="0"/>
              <a:t>. </a:t>
            </a:r>
            <a:endParaRPr lang="en-IN" i="1" dirty="0" smtClean="0"/>
          </a:p>
          <a:p>
            <a:r>
              <a:rPr lang="en-IN" dirty="0"/>
              <a:t>Today the total value of the sector is more than $34 billion. </a:t>
            </a:r>
            <a:r>
              <a:rPr lang="en-IN" dirty="0" smtClean="0"/>
              <a:t>This </a:t>
            </a:r>
            <a:r>
              <a:rPr lang="en-IN" dirty="0"/>
              <a:t>translates to $34 per capita, or roughly 6% of GDP. </a:t>
            </a:r>
            <a:endParaRPr lang="en-IN" dirty="0" smtClean="0"/>
          </a:p>
          <a:p>
            <a:r>
              <a:rPr lang="en-IN" dirty="0" smtClean="0"/>
              <a:t>By </a:t>
            </a:r>
            <a:r>
              <a:rPr lang="en-IN" dirty="0"/>
              <a:t>2012, India’s healthcare sector is projected to </a:t>
            </a:r>
            <a:r>
              <a:rPr lang="en-IN" dirty="0" smtClean="0"/>
              <a:t>grow </a:t>
            </a:r>
            <a:r>
              <a:rPr lang="en-IN" dirty="0"/>
              <a:t>to nearly $40 billion. The private sector accounts for more than 80% of total healthcare spending in </a:t>
            </a:r>
            <a:r>
              <a:rPr lang="en-IN" dirty="0" smtClean="0"/>
              <a:t>India.</a:t>
            </a:r>
            <a:endParaRPr lang="en-US" dirty="0" smtClean="0"/>
          </a:p>
          <a:p>
            <a:pPr>
              <a:buNone/>
            </a:pPr>
            <a:endParaRPr lang="en-US" sz="1500" i="1" dirty="0"/>
          </a:p>
          <a:p>
            <a:pPr>
              <a:buNone/>
            </a:pPr>
            <a:endParaRPr lang="en-US" sz="1500" i="1" dirty="0" smtClean="0"/>
          </a:p>
          <a:p>
            <a:pPr>
              <a:buNone/>
            </a:pPr>
            <a:r>
              <a:rPr lang="en-IN" sz="1500" i="1" dirty="0" smtClean="0"/>
              <a:t>Health </a:t>
            </a:r>
            <a:r>
              <a:rPr lang="en-IN" sz="1500" i="1" dirty="0"/>
              <a:t>in India </a:t>
            </a:r>
            <a:r>
              <a:rPr lang="en-IN" sz="1500" i="1" dirty="0" smtClean="0"/>
              <a:t>2007:PricewaterhouseCoopers</a:t>
            </a:r>
            <a:r>
              <a:rPr lang="en-IN" sz="1500" b="1" dirty="0" smtClean="0"/>
              <a:t> </a:t>
            </a:r>
            <a:endParaRPr lang="en-US" sz="15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Care market</a:t>
            </a:r>
            <a:endParaRPr lang="en-US" dirty="0"/>
          </a:p>
        </p:txBody>
      </p:sp>
      <p:sp>
        <p:nvSpPr>
          <p:cNvPr id="3" name="Content Placeholder 2"/>
          <p:cNvSpPr>
            <a:spLocks noGrp="1"/>
          </p:cNvSpPr>
          <p:nvPr>
            <p:ph idx="1"/>
          </p:nvPr>
        </p:nvSpPr>
        <p:spPr/>
        <p:txBody>
          <a:bodyPr/>
          <a:lstStyle/>
          <a:p>
            <a:r>
              <a:rPr lang="en-IN" dirty="0"/>
              <a:t>In the primary care market, GP clinics can address a Rs. 36,800-crore market and recover the cost of capital</a:t>
            </a:r>
            <a:r>
              <a:rPr lang="en-IN" dirty="0" smtClean="0"/>
              <a:t>.</a:t>
            </a:r>
          </a:p>
          <a:p>
            <a:r>
              <a:rPr lang="en-IN" dirty="0" smtClean="0"/>
              <a:t> </a:t>
            </a:r>
            <a:r>
              <a:rPr lang="en-IN" dirty="0"/>
              <a:t>High-quality nursing homes and primary care facilities can cater to a </a:t>
            </a:r>
            <a:r>
              <a:rPr lang="en-IN" dirty="0" smtClean="0"/>
              <a:t>large</a:t>
            </a:r>
            <a:r>
              <a:rPr lang="en-US" dirty="0" smtClean="0"/>
              <a:t> </a:t>
            </a:r>
            <a:r>
              <a:rPr lang="en-IN" dirty="0" smtClean="0"/>
              <a:t>Market </a:t>
            </a:r>
            <a:r>
              <a:rPr lang="en-IN" dirty="0"/>
              <a:t>(approximately Rs. 25,000 crore and Rs. 36,000 crore respectively) by optimizing both initial investment and operating costs.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229600" cy="2819400"/>
          </a:xfrm>
        </p:spPr>
        <p:txBody>
          <a:bodyPr>
            <a:normAutofit fontScale="90000"/>
          </a:bodyPr>
          <a:lstStyle/>
          <a:p>
            <a:r>
              <a:rPr lang="en-IN" sz="3100" dirty="0"/>
              <a:t>Consumers are likely to seek this care in new settings, such as their workplaces and homes, which should offer lower prices, enhanced convenience </a:t>
            </a:r>
            <a:r>
              <a:rPr lang="en-IN" sz="3100" dirty="0" smtClean="0"/>
              <a:t>and </a:t>
            </a:r>
            <a:r>
              <a:rPr lang="en-IN" sz="3100" dirty="0"/>
              <a:t>more effective delivery channels than traditional health care venues.</a:t>
            </a:r>
            <a:r>
              <a:rPr lang="en-US" dirty="0"/>
              <a:t/>
            </a:r>
            <a:br>
              <a:rPr lang="en-US" dirty="0"/>
            </a:br>
            <a:endParaRPr lang="en-US" dirty="0"/>
          </a:p>
        </p:txBody>
      </p:sp>
      <p:pic>
        <p:nvPicPr>
          <p:cNvPr id="4" name="Content Placeholder 3" descr="clip_image002.jpg"/>
          <p:cNvPicPr>
            <a:picLocks noGrp="1" noChangeAspect="1"/>
          </p:cNvPicPr>
          <p:nvPr>
            <p:ph idx="1"/>
          </p:nvPr>
        </p:nvPicPr>
        <p:blipFill>
          <a:blip r:embed="rId2" cstate="print"/>
          <a:stretch>
            <a:fillRect/>
          </a:stretch>
        </p:blipFill>
        <p:spPr>
          <a:xfrm>
            <a:off x="0" y="2743200"/>
            <a:ext cx="8382000" cy="3810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of the study</a:t>
            </a:r>
            <a:endParaRPr lang="en-US" dirty="0"/>
          </a:p>
        </p:txBody>
      </p:sp>
      <p:sp>
        <p:nvSpPr>
          <p:cNvPr id="3" name="Content Placeholder 2"/>
          <p:cNvSpPr>
            <a:spLocks noGrp="1"/>
          </p:cNvSpPr>
          <p:nvPr>
            <p:ph idx="1"/>
          </p:nvPr>
        </p:nvSpPr>
        <p:spPr/>
        <p:txBody>
          <a:bodyPr/>
          <a:lstStyle/>
          <a:p>
            <a:r>
              <a:rPr lang="en-US" dirty="0" smtClean="0"/>
              <a:t>Decreased Footfall during last 5-6 months.</a:t>
            </a:r>
          </a:p>
          <a:p>
            <a:r>
              <a:rPr lang="en-US" dirty="0" smtClean="0"/>
              <a:t>Decrease in Revenue from 80,000/- pm to 35-40,000/-pm.</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1444</TotalTime>
  <Words>1239</Words>
  <Application>Microsoft Office PowerPoint</Application>
  <PresentationFormat>On-screen Show (4:3)</PresentationFormat>
  <Paragraphs>244</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About Ross Clinics</vt:lpstr>
      <vt:lpstr>GOAL</vt:lpstr>
      <vt:lpstr>Present Branches of Ross Clinics</vt:lpstr>
      <vt:lpstr>Slide 5</vt:lpstr>
      <vt:lpstr>Introduction</vt:lpstr>
      <vt:lpstr>Primary Care market</vt:lpstr>
      <vt:lpstr>Consumers are likely to seek this care in new settings, such as their workplaces and homes, which should offer lower prices, enhanced convenience and more effective delivery channels than traditional health care venues. </vt:lpstr>
      <vt:lpstr>Rationale of the study</vt:lpstr>
      <vt:lpstr>Objective</vt:lpstr>
      <vt:lpstr>Slide 11</vt:lpstr>
      <vt:lpstr>Slide 12</vt:lpstr>
      <vt:lpstr>INCLUSION AND EXCLUSION CRITERIA</vt:lpstr>
      <vt:lpstr>Slide 14</vt:lpstr>
      <vt:lpstr>Slide 15</vt:lpstr>
      <vt:lpstr>Slide 16</vt:lpstr>
      <vt:lpstr>SURVEY STATISTICS</vt:lpstr>
      <vt:lpstr>SAMPLE BREAK UP</vt:lpstr>
      <vt:lpstr>Demographic statistics: Location</vt:lpstr>
      <vt:lpstr>SAMPLE BREAK UP : VISITED/NOT VISITED</vt:lpstr>
      <vt:lpstr>Slide 21</vt:lpstr>
      <vt:lpstr>Slide 22</vt:lpstr>
      <vt:lpstr>Slide 23</vt:lpstr>
      <vt:lpstr>AWARENESS ACTIVITIES</vt:lpstr>
      <vt:lpstr>Slide 25</vt:lpstr>
      <vt:lpstr>ANALYSIS OF PEOPLE VISITING OR NOT VISITING ROSS CLINICS, SEC 56.</vt:lpstr>
      <vt:lpstr>Slide 27</vt:lpstr>
      <vt:lpstr>Slide 28</vt:lpstr>
      <vt:lpstr>Slide 29</vt:lpstr>
      <vt:lpstr>Slide 30</vt:lpstr>
      <vt:lpstr>OBSERVATIONS OF THE STUDY</vt:lpstr>
      <vt:lpstr>CONCLUSION</vt:lpstr>
      <vt:lpstr>RECOMMENDATIONS FOR FURTHER STUDY</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INTERNSHIP  AT  ROSS CLINICS</dc:title>
  <dc:creator>user</dc:creator>
  <cp:lastModifiedBy>iihmr</cp:lastModifiedBy>
  <cp:revision>18</cp:revision>
  <dcterms:created xsi:type="dcterms:W3CDTF">2012-05-01T17:02:22Z</dcterms:created>
  <dcterms:modified xsi:type="dcterms:W3CDTF">2012-05-03T04:51:22Z</dcterms:modified>
</cp:coreProperties>
</file>