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2" r:id="rId2"/>
    <p:sldId id="301" r:id="rId3"/>
    <p:sldId id="302" r:id="rId4"/>
    <p:sldId id="303" r:id="rId5"/>
    <p:sldId id="304" r:id="rId6"/>
    <p:sldId id="270" r:id="rId7"/>
    <p:sldId id="300" r:id="rId8"/>
    <p:sldId id="298" r:id="rId9"/>
    <p:sldId id="277" r:id="rId10"/>
    <p:sldId id="263" r:id="rId11"/>
    <p:sldId id="275" r:id="rId12"/>
    <p:sldId id="262" r:id="rId13"/>
    <p:sldId id="264" r:id="rId14"/>
    <p:sldId id="282" r:id="rId15"/>
    <p:sldId id="279" r:id="rId16"/>
    <p:sldId id="289" r:id="rId17"/>
    <p:sldId id="290" r:id="rId18"/>
    <p:sldId id="292" r:id="rId19"/>
    <p:sldId id="291" r:id="rId20"/>
    <p:sldId id="280" r:id="rId21"/>
    <p:sldId id="285" r:id="rId22"/>
    <p:sldId id="286" r:id="rId23"/>
    <p:sldId id="287" r:id="rId24"/>
    <p:sldId id="281" r:id="rId25"/>
    <p:sldId id="283" r:id="rId26"/>
    <p:sldId id="284" r:id="rId27"/>
    <p:sldId id="260" r:id="rId28"/>
    <p:sldId id="257" r:id="rId29"/>
    <p:sldId id="258" r:id="rId30"/>
    <p:sldId id="259" r:id="rId31"/>
    <p:sldId id="294" r:id="rId32"/>
    <p:sldId id="295"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1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b="1" dirty="0">
                <a:latin typeface="Times New Roman" pitchFamily="18" charset="0"/>
                <a:cs typeface="Times New Roman" pitchFamily="18" charset="0"/>
              </a:rPr>
              <a:t>Drinking</a:t>
            </a:r>
            <a:r>
              <a:rPr lang="en-US" sz="2400" b="1" baseline="0" dirty="0">
                <a:latin typeface="Times New Roman" pitchFamily="18" charset="0"/>
                <a:cs typeface="Times New Roman" pitchFamily="18" charset="0"/>
              </a:rPr>
              <a:t> Water Source</a:t>
            </a:r>
            <a:endParaRPr lang="en-US" sz="2400" b="1" dirty="0">
              <a:latin typeface="Times New Roman" pitchFamily="18" charset="0"/>
              <a:cs typeface="Times New Roman" pitchFamily="18" charset="0"/>
            </a:endParaRPr>
          </a:p>
        </c:rich>
      </c:tx>
      <c:layout/>
    </c:title>
    <c:view3D>
      <c:rotX val="30"/>
      <c:perspective val="30"/>
    </c:view3D>
    <c:plotArea>
      <c:layout>
        <c:manualLayout>
          <c:layoutTarget val="inner"/>
          <c:xMode val="edge"/>
          <c:yMode val="edge"/>
          <c:x val="6.5639120452499561E-2"/>
          <c:y val="0.1630508000587152"/>
          <c:w val="0.46091033576805435"/>
          <c:h val="0.70574873764260315"/>
        </c:manualLayout>
      </c:layout>
      <c:pie3DChart>
        <c:varyColors val="1"/>
        <c:ser>
          <c:idx val="0"/>
          <c:order val="0"/>
          <c:tx>
            <c:strRef>
              <c:f>Sheet1!$B$1</c:f>
              <c:strCache>
                <c:ptCount val="1"/>
                <c:pt idx="0">
                  <c:v>Sales</c:v>
                </c:pt>
              </c:strCache>
            </c:strRef>
          </c:tx>
          <c:dLbls>
            <c:dLbl>
              <c:idx val="0"/>
              <c:layout/>
              <c:tx>
                <c:rich>
                  <a:bodyPr/>
                  <a:lstStyle/>
                  <a:p>
                    <a:r>
                      <a:rPr lang="en-US"/>
                      <a:t>13.3%</a:t>
                    </a:r>
                  </a:p>
                </c:rich>
              </c:tx>
              <c:showPercent val="1"/>
            </c:dLbl>
            <c:dLbl>
              <c:idx val="1"/>
              <c:layout/>
              <c:tx>
                <c:rich>
                  <a:bodyPr/>
                  <a:lstStyle/>
                  <a:p>
                    <a:r>
                      <a:rPr lang="en-US"/>
                      <a:t>19.2%</a:t>
                    </a:r>
                  </a:p>
                </c:rich>
              </c:tx>
              <c:showPercent val="1"/>
            </c:dLbl>
            <c:dLbl>
              <c:idx val="2"/>
              <c:layout/>
              <c:tx>
                <c:rich>
                  <a:bodyPr/>
                  <a:lstStyle/>
                  <a:p>
                    <a:r>
                      <a:rPr lang="en-US"/>
                      <a:t>1.7%</a:t>
                    </a:r>
                  </a:p>
                </c:rich>
              </c:tx>
              <c:showPercent val="1"/>
            </c:dLbl>
            <c:dLbl>
              <c:idx val="3"/>
              <c:layout/>
              <c:tx>
                <c:rich>
                  <a:bodyPr/>
                  <a:lstStyle/>
                  <a:p>
                    <a:r>
                      <a:rPr lang="en-US"/>
                      <a:t>56.7%</a:t>
                    </a:r>
                  </a:p>
                </c:rich>
              </c:tx>
              <c:showPercent val="1"/>
            </c:dLbl>
            <c:dLbl>
              <c:idx val="4"/>
              <c:layout/>
              <c:tx>
                <c:rich>
                  <a:bodyPr/>
                  <a:lstStyle/>
                  <a:p>
                    <a:r>
                      <a:rPr lang="en-US"/>
                      <a:t>6.7%</a:t>
                    </a:r>
                  </a:p>
                </c:rich>
              </c:tx>
              <c:showPercent val="1"/>
            </c:dLbl>
            <c:dLbl>
              <c:idx val="5"/>
              <c:layout/>
              <c:tx>
                <c:rich>
                  <a:bodyPr/>
                  <a:lstStyle/>
                  <a:p>
                    <a:r>
                      <a:rPr lang="en-US"/>
                      <a:t>1.7%</a:t>
                    </a:r>
                  </a:p>
                </c:rich>
              </c:tx>
              <c:showPercent val="1"/>
            </c:dLbl>
            <c:dLbl>
              <c:idx val="6"/>
              <c:layout/>
              <c:tx>
                <c:rich>
                  <a:bodyPr/>
                  <a:lstStyle/>
                  <a:p>
                    <a:r>
                      <a:rPr lang="en-US"/>
                      <a:t>0.8%</a:t>
                    </a:r>
                  </a:p>
                </c:rich>
              </c:tx>
              <c:showPercent val="1"/>
            </c:dLbl>
            <c:showPercent val="1"/>
            <c:showLeaderLines val="1"/>
          </c:dLbls>
          <c:cat>
            <c:strRef>
              <c:f>Sheet1!$A$2:$A$8</c:f>
              <c:strCache>
                <c:ptCount val="7"/>
                <c:pt idx="0">
                  <c:v>Piped water into dwelling/household connection</c:v>
                </c:pt>
                <c:pt idx="1">
                  <c:v>Piped water to yard/plot</c:v>
                </c:pt>
                <c:pt idx="2">
                  <c:v>Tube well/borehole inside House</c:v>
                </c:pt>
                <c:pt idx="3">
                  <c:v>Tube well/borehole outside House</c:v>
                </c:pt>
                <c:pt idx="4">
                  <c:v>Bottled water</c:v>
                </c:pt>
                <c:pt idx="5">
                  <c:v>Water vendor/tanker delivery</c:v>
                </c:pt>
                <c:pt idx="6">
                  <c:v>Free aid from humanitarian</c:v>
                </c:pt>
              </c:strCache>
            </c:strRef>
          </c:cat>
          <c:val>
            <c:numRef>
              <c:f>Sheet1!$B$2:$B$8</c:f>
              <c:numCache>
                <c:formatCode>General</c:formatCode>
                <c:ptCount val="7"/>
                <c:pt idx="0">
                  <c:v>13.3</c:v>
                </c:pt>
                <c:pt idx="1">
                  <c:v>19.2</c:v>
                </c:pt>
                <c:pt idx="2">
                  <c:v>1.700000000000004</c:v>
                </c:pt>
                <c:pt idx="3">
                  <c:v>56.7</c:v>
                </c:pt>
                <c:pt idx="4">
                  <c:v>6.7</c:v>
                </c:pt>
                <c:pt idx="5">
                  <c:v>1.700000000000004</c:v>
                </c:pt>
                <c:pt idx="6">
                  <c:v>0.8</c:v>
                </c:pt>
              </c:numCache>
            </c:numRef>
          </c:val>
        </c:ser>
        <c:dLbls>
          <c:showPercent val="1"/>
        </c:dLbls>
      </c:pie3DChart>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0" dirty="0">
                <a:latin typeface="Times New Roman" pitchFamily="18" charset="0"/>
                <a:cs typeface="Times New Roman" pitchFamily="18" charset="0"/>
              </a:rPr>
              <a:t>Process for fetching water from vessel</a:t>
            </a:r>
          </a:p>
        </c:rich>
      </c:tx>
    </c:title>
    <c:view3D>
      <c:rotX val="30"/>
      <c:perspective val="30"/>
    </c:view3D>
    <c:plotArea>
      <c:layout/>
      <c:pie3DChart>
        <c:varyColors val="1"/>
        <c:ser>
          <c:idx val="0"/>
          <c:order val="0"/>
          <c:tx>
            <c:strRef>
              <c:f>Sheet1!$B$1</c:f>
              <c:strCache>
                <c:ptCount val="1"/>
                <c:pt idx="0">
                  <c:v>Sales</c:v>
                </c:pt>
              </c:strCache>
            </c:strRef>
          </c:tx>
          <c:dLbls>
            <c:dLbl>
              <c:idx val="0"/>
              <c:tx>
                <c:rich>
                  <a:bodyPr/>
                  <a:lstStyle/>
                  <a:p>
                    <a:r>
                      <a:rPr lang="en-US"/>
                      <a:t>16.7</a:t>
                    </a:r>
                  </a:p>
                </c:rich>
              </c:tx>
              <c:showPercent val="1"/>
            </c:dLbl>
            <c:dLbl>
              <c:idx val="1"/>
              <c:tx>
                <c:rich>
                  <a:bodyPr/>
                  <a:lstStyle/>
                  <a:p>
                    <a:r>
                      <a:rPr lang="en-US"/>
                      <a:t>22.5</a:t>
                    </a:r>
                  </a:p>
                </c:rich>
              </c:tx>
              <c:showPercent val="1"/>
            </c:dLbl>
            <c:dLbl>
              <c:idx val="2"/>
              <c:tx>
                <c:rich>
                  <a:bodyPr/>
                  <a:lstStyle/>
                  <a:p>
                    <a:r>
                      <a:rPr lang="en-US"/>
                      <a:t>56.7</a:t>
                    </a:r>
                  </a:p>
                </c:rich>
              </c:tx>
              <c:showPercent val="1"/>
            </c:dLbl>
            <c:dLbl>
              <c:idx val="3"/>
              <c:tx>
                <c:rich>
                  <a:bodyPr/>
                  <a:lstStyle/>
                  <a:p>
                    <a:r>
                      <a:rPr lang="en-US"/>
                      <a:t>4.2</a:t>
                    </a:r>
                  </a:p>
                </c:rich>
              </c:tx>
              <c:showPercent val="1"/>
            </c:dLbl>
            <c:showPercent val="1"/>
            <c:showLeaderLines val="1"/>
          </c:dLbls>
          <c:cat>
            <c:strRef>
              <c:f>Sheet1!$A$2:$A$6</c:f>
              <c:strCache>
                <c:ptCount val="4"/>
                <c:pt idx="0">
                  <c:v>Pours it out</c:v>
                </c:pt>
                <c:pt idx="1">
                  <c:v>Utensil with ladle</c:v>
                </c:pt>
                <c:pt idx="2">
                  <c:v>Utensil without ladle</c:v>
                </c:pt>
                <c:pt idx="3">
                  <c:v>From the faucet</c:v>
                </c:pt>
              </c:strCache>
            </c:strRef>
          </c:cat>
          <c:val>
            <c:numRef>
              <c:f>Sheet1!$B$2:$B$6</c:f>
              <c:numCache>
                <c:formatCode>General</c:formatCode>
                <c:ptCount val="5"/>
                <c:pt idx="0">
                  <c:v>16.7</c:v>
                </c:pt>
                <c:pt idx="1">
                  <c:v>22.5</c:v>
                </c:pt>
                <c:pt idx="2">
                  <c:v>56.7</c:v>
                </c:pt>
                <c:pt idx="3">
                  <c:v>4.2</c:v>
                </c:pt>
              </c:numCache>
            </c:numRef>
          </c:val>
        </c:ser>
        <c:dLbls>
          <c:showPercent val="1"/>
        </c:dLbls>
      </c:pie3DChart>
    </c:plotArea>
    <c:legend>
      <c:legendPos val="t"/>
      <c:legendEntry>
        <c:idx val="4"/>
        <c:delete val="1"/>
      </c:legendEntry>
      <c:layout>
        <c:manualLayout>
          <c:xMode val="edge"/>
          <c:yMode val="edge"/>
          <c:x val="0.1719932776260111"/>
          <c:y val="0.1358119807872934"/>
          <c:w val="0.65941480529219565"/>
          <c:h val="5.0686008701352606E-2"/>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1"/>
  <c:chart>
    <c:autoTitleDeleted val="1"/>
    <c:view3D>
      <c:rAngAx val="1"/>
    </c:view3D>
    <c:plotArea>
      <c:layout/>
      <c:bar3DChart>
        <c:barDir val="col"/>
        <c:grouping val="clustered"/>
        <c:ser>
          <c:idx val="0"/>
          <c:order val="0"/>
          <c:tx>
            <c:strRef>
              <c:f>'Sheet1'!$B$1</c:f>
              <c:strCache>
                <c:ptCount val="1"/>
                <c:pt idx="0">
                  <c:v>Series 1</c:v>
                </c:pt>
              </c:strCache>
            </c:strRef>
          </c:tx>
          <c:cat>
            <c:strRef>
              <c:f>'Sheet1'!$A$2:$A$6</c:f>
              <c:strCache>
                <c:ptCount val="5"/>
                <c:pt idx="0">
                  <c:v>Chlorine/iodine</c:v>
                </c:pt>
                <c:pt idx="1">
                  <c:v>Stain it through cloth</c:v>
                </c:pt>
                <c:pt idx="2">
                  <c:v>Let it stand and settle</c:v>
                </c:pt>
                <c:pt idx="3">
                  <c:v>Use Alum</c:v>
                </c:pt>
                <c:pt idx="4">
                  <c:v>No treatment</c:v>
                </c:pt>
              </c:strCache>
            </c:strRef>
          </c:cat>
          <c:val>
            <c:numRef>
              <c:f>'Sheet1'!$B$2:$B$6</c:f>
              <c:numCache>
                <c:formatCode>General</c:formatCode>
                <c:ptCount val="5"/>
                <c:pt idx="0">
                  <c:v>2.7</c:v>
                </c:pt>
                <c:pt idx="1">
                  <c:v>3.5</c:v>
                </c:pt>
                <c:pt idx="2">
                  <c:v>1.3</c:v>
                </c:pt>
                <c:pt idx="3">
                  <c:v>1.1000000000000001</c:v>
                </c:pt>
                <c:pt idx="4">
                  <c:v>92.5</c:v>
                </c:pt>
              </c:numCache>
            </c:numRef>
          </c:val>
        </c:ser>
        <c:shape val="box"/>
        <c:axId val="88234240"/>
        <c:axId val="88244224"/>
        <c:axId val="0"/>
      </c:bar3DChart>
      <c:catAx>
        <c:axId val="88234240"/>
        <c:scaling>
          <c:orientation val="minMax"/>
        </c:scaling>
        <c:axPos val="b"/>
        <c:majorTickMark val="none"/>
        <c:tickLblPos val="nextTo"/>
        <c:crossAx val="88244224"/>
        <c:crosses val="autoZero"/>
        <c:auto val="1"/>
        <c:lblAlgn val="ctr"/>
        <c:lblOffset val="100"/>
      </c:catAx>
      <c:valAx>
        <c:axId val="88244224"/>
        <c:scaling>
          <c:orientation val="minMax"/>
        </c:scaling>
        <c:axPos val="l"/>
        <c:majorGridlines/>
        <c:title>
          <c:tx>
            <c:rich>
              <a:bodyPr/>
              <a:lstStyle/>
              <a:p>
                <a:pPr>
                  <a:defRPr/>
                </a:pPr>
                <a:r>
                  <a:rPr lang="en-US" dirty="0" smtClean="0"/>
                  <a:t>% of respondents</a:t>
                </a:r>
                <a:endParaRPr lang="en-US" dirty="0"/>
              </a:p>
            </c:rich>
          </c:tx>
        </c:title>
        <c:numFmt formatCode="General" sourceLinked="1"/>
        <c:majorTickMark val="none"/>
        <c:tickLblPos val="nextTo"/>
        <c:crossAx val="88234240"/>
        <c:crosses val="autoZero"/>
        <c:crossBetween val="between"/>
      </c:valAx>
      <c:dTable>
        <c:showHorzBorder val="1"/>
        <c:showVertBorder val="1"/>
        <c:showOutline val="1"/>
        <c:showKeys val="1"/>
      </c:dTable>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100" b="0">
                <a:latin typeface="Times New Roman" pitchFamily="18" charset="0"/>
                <a:cs typeface="Times New Roman" pitchFamily="18" charset="0"/>
              </a:rPr>
              <a:t>If no toilet is there then </a:t>
            </a:r>
            <a:r>
              <a:rPr lang="en-US" sz="1100" b="0" i="0" u="none" strike="noStrike" baseline="0">
                <a:latin typeface="Times New Roman" pitchFamily="18" charset="0"/>
                <a:cs typeface="Times New Roman" pitchFamily="18" charset="0"/>
              </a:rPr>
              <a:t>where people go </a:t>
            </a:r>
            <a:endParaRPr lang="en-US" sz="1100" b="0">
              <a:latin typeface="Times New Roman" pitchFamily="18" charset="0"/>
              <a:cs typeface="Times New Roman" pitchFamily="18" charset="0"/>
            </a:endParaRPr>
          </a:p>
        </c:rich>
      </c:tx>
    </c:title>
    <c:view3D>
      <c:rotX val="30"/>
      <c:perspective val="30"/>
    </c:view3D>
    <c:plotArea>
      <c:layout/>
      <c:pie3DChart>
        <c:varyColors val="1"/>
        <c:ser>
          <c:idx val="0"/>
          <c:order val="0"/>
          <c:tx>
            <c:strRef>
              <c:f>Sheet1!$B$1</c:f>
              <c:strCache>
                <c:ptCount val="1"/>
                <c:pt idx="0">
                  <c:v>Sales</c:v>
                </c:pt>
              </c:strCache>
            </c:strRef>
          </c:tx>
          <c:dLbls>
            <c:dLbl>
              <c:idx val="0"/>
              <c:tx>
                <c:rich>
                  <a:bodyPr/>
                  <a:lstStyle/>
                  <a:p>
                    <a:r>
                      <a:rPr lang="en-US"/>
                      <a:t>6.1%</a:t>
                    </a:r>
                  </a:p>
                </c:rich>
              </c:tx>
              <c:showPercent val="1"/>
            </c:dLbl>
            <c:dLbl>
              <c:idx val="1"/>
              <c:tx>
                <c:rich>
                  <a:bodyPr/>
                  <a:lstStyle/>
                  <a:p>
                    <a:r>
                      <a:rPr lang="en-US"/>
                      <a:t>1.2%</a:t>
                    </a:r>
                  </a:p>
                </c:rich>
              </c:tx>
              <c:showPercent val="1"/>
            </c:dLbl>
            <c:dLbl>
              <c:idx val="2"/>
              <c:tx>
                <c:rich>
                  <a:bodyPr/>
                  <a:lstStyle/>
                  <a:p>
                    <a:r>
                      <a:rPr lang="en-US"/>
                      <a:t>92.7%</a:t>
                    </a:r>
                  </a:p>
                </c:rich>
              </c:tx>
              <c:showPercent val="1"/>
            </c:dLbl>
            <c:showPercent val="1"/>
            <c:showLeaderLines val="1"/>
          </c:dLbls>
          <c:cat>
            <c:strRef>
              <c:f>Sheet1!$A$2:$A$5</c:f>
              <c:strCache>
                <c:ptCount val="3"/>
                <c:pt idx="0">
                  <c:v>to other household</c:v>
                </c:pt>
                <c:pt idx="1">
                  <c:v>community toilet</c:v>
                </c:pt>
                <c:pt idx="2">
                  <c:v>open place</c:v>
                </c:pt>
              </c:strCache>
            </c:strRef>
          </c:cat>
          <c:val>
            <c:numRef>
              <c:f>Sheet1!$B$2:$B$5</c:f>
              <c:numCache>
                <c:formatCode>General</c:formatCode>
                <c:ptCount val="4"/>
                <c:pt idx="0">
                  <c:v>6.1</c:v>
                </c:pt>
                <c:pt idx="1">
                  <c:v>1.2</c:v>
                </c:pt>
                <c:pt idx="2">
                  <c:v>92.7</c:v>
                </c:pt>
              </c:numCache>
            </c:numRef>
          </c:val>
        </c:ser>
        <c:dLbls>
          <c:showPercent val="1"/>
        </c:dLbls>
      </c:pie3DChart>
    </c:plotArea>
    <c:legend>
      <c:legendPos val="r"/>
      <c:legendEntry>
        <c:idx val="3"/>
        <c:delete val="1"/>
      </c:legendEntry>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100" b="0">
                <a:latin typeface="Times New Roman" pitchFamily="18" charset="0"/>
                <a:cs typeface="Times New Roman" pitchFamily="18" charset="0"/>
              </a:rPr>
              <a:t>Problems</a:t>
            </a:r>
            <a:r>
              <a:rPr lang="en-US" sz="1100" b="0" baseline="0">
                <a:latin typeface="Times New Roman" pitchFamily="18" charset="0"/>
                <a:cs typeface="Times New Roman" pitchFamily="18" charset="0"/>
              </a:rPr>
              <a:t> in having toilet</a:t>
            </a:r>
            <a:endParaRPr lang="en-US" sz="1100" b="0">
              <a:latin typeface="Times New Roman" pitchFamily="18" charset="0"/>
              <a:cs typeface="Times New Roman" pitchFamily="18" charset="0"/>
            </a:endParaRPr>
          </a:p>
        </c:rich>
      </c:tx>
    </c:title>
    <c:view3D>
      <c:rotX val="30"/>
      <c:perspective val="30"/>
    </c:view3D>
    <c:plotArea>
      <c:layout/>
      <c:pie3DChart>
        <c:varyColors val="1"/>
        <c:ser>
          <c:idx val="0"/>
          <c:order val="0"/>
          <c:tx>
            <c:strRef>
              <c:f>Sheet1!$B$1</c:f>
              <c:strCache>
                <c:ptCount val="1"/>
                <c:pt idx="0">
                  <c:v>Sales</c:v>
                </c:pt>
              </c:strCache>
            </c:strRef>
          </c:tx>
          <c:dLbls>
            <c:dLbl>
              <c:idx val="0"/>
              <c:tx>
                <c:rich>
                  <a:bodyPr/>
                  <a:lstStyle/>
                  <a:p>
                    <a:r>
                      <a:rPr lang="en-US"/>
                      <a:t>37.8%</a:t>
                    </a:r>
                  </a:p>
                </c:rich>
              </c:tx>
              <c:showPercent val="1"/>
            </c:dLbl>
            <c:dLbl>
              <c:idx val="1"/>
              <c:tx>
                <c:rich>
                  <a:bodyPr/>
                  <a:lstStyle/>
                  <a:p>
                    <a:r>
                      <a:rPr lang="en-US"/>
                      <a:t>45.1%</a:t>
                    </a:r>
                  </a:p>
                </c:rich>
              </c:tx>
              <c:showPercent val="1"/>
            </c:dLbl>
            <c:dLbl>
              <c:idx val="2"/>
              <c:tx>
                <c:rich>
                  <a:bodyPr/>
                  <a:lstStyle/>
                  <a:p>
                    <a:r>
                      <a:rPr lang="en-US"/>
                      <a:t>4.9</a:t>
                    </a:r>
                  </a:p>
                </c:rich>
              </c:tx>
              <c:showPercent val="1"/>
            </c:dLbl>
            <c:dLbl>
              <c:idx val="3"/>
              <c:tx>
                <c:rich>
                  <a:bodyPr/>
                  <a:lstStyle/>
                  <a:p>
                    <a:r>
                      <a:rPr lang="en-US"/>
                      <a:t>8.5</a:t>
                    </a:r>
                  </a:p>
                </c:rich>
              </c:tx>
              <c:showPercent val="1"/>
            </c:dLbl>
            <c:dLbl>
              <c:idx val="4"/>
              <c:tx>
                <c:rich>
                  <a:bodyPr/>
                  <a:lstStyle/>
                  <a:p>
                    <a:r>
                      <a:rPr lang="en-US"/>
                      <a:t>3.7</a:t>
                    </a:r>
                  </a:p>
                </c:rich>
              </c:tx>
              <c:showPercent val="1"/>
            </c:dLbl>
            <c:showPercent val="1"/>
            <c:showLeaderLines val="1"/>
          </c:dLbls>
          <c:cat>
            <c:strRef>
              <c:f>Sheet1!$A$2:$A$6</c:f>
              <c:strCache>
                <c:ptCount val="5"/>
                <c:pt idx="0">
                  <c:v>Cost of material</c:v>
                </c:pt>
                <c:pt idx="1">
                  <c:v>Space problem</c:v>
                </c:pt>
                <c:pt idx="2">
                  <c:v>Difficult to keep clean</c:v>
                </c:pt>
                <c:pt idx="3">
                  <c:v>Soil/ground water problems</c:v>
                </c:pt>
                <c:pt idx="4">
                  <c:v>Other</c:v>
                </c:pt>
              </c:strCache>
            </c:strRef>
          </c:cat>
          <c:val>
            <c:numRef>
              <c:f>Sheet1!$B$2:$B$6</c:f>
              <c:numCache>
                <c:formatCode>General</c:formatCode>
                <c:ptCount val="5"/>
                <c:pt idx="0">
                  <c:v>37.800000000000004</c:v>
                </c:pt>
                <c:pt idx="1">
                  <c:v>45.1</c:v>
                </c:pt>
                <c:pt idx="2">
                  <c:v>4.9000000000000004</c:v>
                </c:pt>
                <c:pt idx="3">
                  <c:v>8.5</c:v>
                </c:pt>
                <c:pt idx="4">
                  <c:v>3.7</c:v>
                </c:pt>
              </c:numCache>
            </c:numRef>
          </c:val>
        </c:ser>
        <c:dLbls>
          <c:showPercent val="1"/>
        </c:dLbls>
      </c:pie3DChart>
    </c:plotArea>
    <c:legend>
      <c:legendPos val="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6"/>
  <c:chart>
    <c:title>
      <c:tx>
        <c:rich>
          <a:bodyPr/>
          <a:lstStyle/>
          <a:p>
            <a:pPr>
              <a:defRPr/>
            </a:pPr>
            <a:r>
              <a:rPr lang="en-US" sz="2800" dirty="0"/>
              <a:t>Waste water</a:t>
            </a:r>
          </a:p>
        </c:rich>
      </c:tx>
    </c:title>
    <c:view3D>
      <c:rotX val="30"/>
      <c:perspective val="30"/>
    </c:view3D>
    <c:plotArea>
      <c:layout/>
      <c:pie3DChart>
        <c:varyColors val="1"/>
        <c:ser>
          <c:idx val="0"/>
          <c:order val="0"/>
          <c:tx>
            <c:strRef>
              <c:f>Sheet1!$B$1</c:f>
              <c:strCache>
                <c:ptCount val="1"/>
                <c:pt idx="0">
                  <c:v>Sales</c:v>
                </c:pt>
              </c:strCache>
            </c:strRef>
          </c:tx>
          <c:dLbls>
            <c:dLbl>
              <c:idx val="0"/>
              <c:tx>
                <c:rich>
                  <a:bodyPr/>
                  <a:lstStyle/>
                  <a:p>
                    <a:r>
                      <a:rPr lang="en-US"/>
                      <a:t>6.7%</a:t>
                    </a:r>
                  </a:p>
                </c:rich>
              </c:tx>
              <c:showPercent val="1"/>
            </c:dLbl>
            <c:dLbl>
              <c:idx val="1"/>
              <c:tx>
                <c:rich>
                  <a:bodyPr/>
                  <a:lstStyle/>
                  <a:p>
                    <a:r>
                      <a:rPr lang="en-US"/>
                      <a:t>68.3%</a:t>
                    </a:r>
                  </a:p>
                </c:rich>
              </c:tx>
              <c:showPercent val="1"/>
            </c:dLbl>
            <c:dLbl>
              <c:idx val="2"/>
              <c:tx>
                <c:rich>
                  <a:bodyPr/>
                  <a:lstStyle/>
                  <a:p>
                    <a:r>
                      <a:rPr lang="en-US"/>
                      <a:t>0.8%</a:t>
                    </a:r>
                  </a:p>
                </c:rich>
              </c:tx>
              <c:showPercent val="1"/>
            </c:dLbl>
            <c:dLbl>
              <c:idx val="3"/>
              <c:tx>
                <c:rich>
                  <a:bodyPr/>
                  <a:lstStyle/>
                  <a:p>
                    <a:r>
                      <a:rPr lang="en-US"/>
                      <a:t>24.2%</a:t>
                    </a:r>
                  </a:p>
                </c:rich>
              </c:tx>
              <c:showPercent val="1"/>
            </c:dLbl>
            <c:showPercent val="1"/>
            <c:showLeaderLines val="1"/>
          </c:dLbls>
          <c:cat>
            <c:strRef>
              <c:f>Sheet1!$A$2:$A$5</c:f>
              <c:strCache>
                <c:ptCount val="4"/>
                <c:pt idx="0">
                  <c:v>Throw in garden</c:v>
                </c:pt>
                <c:pt idx="1">
                  <c:v>In drainage</c:v>
                </c:pt>
                <c:pt idx="2">
                  <c:v>In latrine</c:v>
                </c:pt>
                <c:pt idx="3">
                  <c:v>Spread elsewhere</c:v>
                </c:pt>
              </c:strCache>
            </c:strRef>
          </c:cat>
          <c:val>
            <c:numRef>
              <c:f>Sheet1!$B$2:$B$5</c:f>
              <c:numCache>
                <c:formatCode>General</c:formatCode>
                <c:ptCount val="4"/>
                <c:pt idx="0">
                  <c:v>6.7</c:v>
                </c:pt>
                <c:pt idx="1">
                  <c:v>68.3</c:v>
                </c:pt>
                <c:pt idx="2">
                  <c:v>0.8</c:v>
                </c:pt>
                <c:pt idx="3">
                  <c:v>24.2</c:v>
                </c:pt>
              </c:numCache>
            </c:numRef>
          </c:val>
        </c:ser>
        <c:dLbls>
          <c:showPercent val="1"/>
        </c:dLbls>
      </c:pie3DChart>
    </c:plotArea>
    <c:legend>
      <c:legendPos val="r"/>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a:pPr>
            <a:r>
              <a:rPr lang="en-US" sz="2800" dirty="0"/>
              <a:t>Household waste</a:t>
            </a:r>
          </a:p>
        </c:rich>
      </c:tx>
    </c:title>
    <c:view3D>
      <c:rotX val="30"/>
      <c:perspective val="30"/>
    </c:view3D>
    <c:plotArea>
      <c:layout/>
      <c:pie3DChart>
        <c:varyColors val="1"/>
        <c:ser>
          <c:idx val="0"/>
          <c:order val="0"/>
          <c:tx>
            <c:strRef>
              <c:f>Sheet1!$B$1</c:f>
              <c:strCache>
                <c:ptCount val="1"/>
                <c:pt idx="0">
                  <c:v>Sales</c:v>
                </c:pt>
              </c:strCache>
            </c:strRef>
          </c:tx>
          <c:dLbls>
            <c:dLbl>
              <c:idx val="1"/>
              <c:tx>
                <c:rich>
                  <a:bodyPr/>
                  <a:lstStyle/>
                  <a:p>
                    <a:r>
                      <a:rPr lang="en-US"/>
                      <a:t>66.7%</a:t>
                    </a:r>
                  </a:p>
                </c:rich>
              </c:tx>
              <c:showPercent val="1"/>
            </c:dLbl>
            <c:dLbl>
              <c:idx val="2"/>
              <c:tx>
                <c:rich>
                  <a:bodyPr/>
                  <a:lstStyle/>
                  <a:p>
                    <a:r>
                      <a:rPr lang="en-US"/>
                      <a:t>13.3%</a:t>
                    </a:r>
                  </a:p>
                </c:rich>
              </c:tx>
              <c:showPercent val="1"/>
            </c:dLbl>
            <c:showPercent val="1"/>
            <c:showLeaderLines val="1"/>
          </c:dLbls>
          <c:cat>
            <c:strRef>
              <c:f>Sheet1!$A$2:$A$4</c:f>
              <c:strCache>
                <c:ptCount val="3"/>
                <c:pt idx="0">
                  <c:v>Garbage pit</c:v>
                </c:pt>
                <c:pt idx="1">
                  <c:v>Leftover anywhere</c:v>
                </c:pt>
                <c:pt idx="2">
                  <c:v>Collected by MCD</c:v>
                </c:pt>
              </c:strCache>
            </c:strRef>
          </c:cat>
          <c:val>
            <c:numRef>
              <c:f>Sheet1!$B$2:$B$4</c:f>
              <c:numCache>
                <c:formatCode>General</c:formatCode>
                <c:ptCount val="3"/>
                <c:pt idx="0">
                  <c:v>20</c:v>
                </c:pt>
                <c:pt idx="1">
                  <c:v>66.7</c:v>
                </c:pt>
                <c:pt idx="2">
                  <c:v>13.3</c:v>
                </c:pt>
              </c:numCache>
            </c:numRef>
          </c:val>
        </c:ser>
        <c:dLbls>
          <c:showPercent val="1"/>
        </c:dLbls>
      </c:pie3DChart>
    </c:plotArea>
    <c:legend>
      <c:legendPos val="r"/>
    </c:legend>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EB2398-A01D-4CB5-B87C-928DC33C749C}" type="datetimeFigureOut">
              <a:rPr lang="en-US" smtClean="0"/>
              <a:pPr/>
              <a:t>5/7/2012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53A9013-2C5D-4494-8EC1-37FE0361A3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EB2398-A01D-4CB5-B87C-928DC33C749C}"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9013-2C5D-4494-8EC1-37FE0361A3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EB2398-A01D-4CB5-B87C-928DC33C749C}"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9013-2C5D-4494-8EC1-37FE0361A3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EB2398-A01D-4CB5-B87C-928DC33C749C}"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9013-2C5D-4494-8EC1-37FE0361A3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EB2398-A01D-4CB5-B87C-928DC33C749C}"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9013-2C5D-4494-8EC1-37FE0361A3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EB2398-A01D-4CB5-B87C-928DC33C749C}" type="datetimeFigureOut">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A9013-2C5D-4494-8EC1-37FE0361A3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EB2398-A01D-4CB5-B87C-928DC33C749C}" type="datetimeFigureOut">
              <a:rPr lang="en-US" smtClean="0"/>
              <a:pPr/>
              <a:t>5/7/2012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3A9013-2C5D-4494-8EC1-37FE0361A3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1EB2398-A01D-4CB5-B87C-928DC33C749C}" type="datetimeFigureOut">
              <a:rPr lang="en-US" smtClean="0"/>
              <a:pPr/>
              <a:t>5/7/2012</a:t>
            </a:fld>
            <a:endParaRPr lang="en-US"/>
          </a:p>
        </p:txBody>
      </p:sp>
      <p:sp>
        <p:nvSpPr>
          <p:cNvPr id="8" name="Slide Number Placeholder 7"/>
          <p:cNvSpPr>
            <a:spLocks noGrp="1"/>
          </p:cNvSpPr>
          <p:nvPr>
            <p:ph type="sldNum" sz="quarter" idx="11"/>
          </p:nvPr>
        </p:nvSpPr>
        <p:spPr/>
        <p:txBody>
          <a:bodyPr/>
          <a:lstStyle/>
          <a:p>
            <a:fld id="{D53A9013-2C5D-4494-8EC1-37FE0361A33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B2398-A01D-4CB5-B87C-928DC33C749C}" type="datetimeFigureOut">
              <a:rPr lang="en-US" smtClean="0"/>
              <a:pPr/>
              <a:t>5/7/2012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3A9013-2C5D-4494-8EC1-37FE0361A3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EB2398-A01D-4CB5-B87C-928DC33C749C}" type="datetimeFigureOut">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D53A9013-2C5D-4494-8EC1-37FE0361A3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1EB2398-A01D-4CB5-B87C-928DC33C749C}" type="datetimeFigureOut">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A9013-2C5D-4494-8EC1-37FE0361A3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1EB2398-A01D-4CB5-B87C-928DC33C749C}" type="datetimeFigureOut">
              <a:rPr lang="en-US" smtClean="0"/>
              <a:pPr/>
              <a:t>5/7/2012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53A9013-2C5D-4494-8EC1-37FE0361A33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ndiasanitationportal.org/1834" TargetMode="External"/><Relationship Id="rId2" Type="http://schemas.openxmlformats.org/officeDocument/2006/relationships/hyperlink" Target="http://www.indiasanitationportal.org/1830" TargetMode="External"/><Relationship Id="rId1" Type="http://schemas.openxmlformats.org/officeDocument/2006/relationships/slideLayout" Target="../slideLayouts/slideLayout2.xml"/><Relationship Id="rId4" Type="http://schemas.openxmlformats.org/officeDocument/2006/relationships/hyperlink" Target="http://whqlibdoc.who.int/publications/2012/9789280646320_eng_full_text.pdf"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indiasanitationportal.org/203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file:///D:\wash\Statistics%20%20%20WaterAid.htm" TargetMode="External"/><Relationship Id="rId2" Type="http://schemas.openxmlformats.org/officeDocument/2006/relationships/hyperlink" Target="file:///D:\wash\WHO%20%20%20Facts%20and%20figures%20%20Water,%20sanitation%20and%20hygiene%20links%20to%20health.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5334000"/>
            <a:ext cx="9144000" cy="1569660"/>
          </a:xfrm>
          <a:prstGeom prst="rect">
            <a:avLst/>
          </a:prstGeom>
          <a:noFill/>
        </p:spPr>
        <p:txBody>
          <a:bodyPr wrap="square" rtlCol="0">
            <a:spAutoFit/>
          </a:bodyPr>
          <a:lstStyle/>
          <a:p>
            <a:pPr algn="ctr"/>
            <a:r>
              <a:rPr lang="en-US" sz="3200" b="1" dirty="0" smtClean="0">
                <a:solidFill>
                  <a:schemeClr val="bg1"/>
                </a:solidFill>
              </a:rPr>
              <a:t>STATUS OF WATER </a:t>
            </a:r>
            <a:r>
              <a:rPr lang="en-US" sz="3200" b="1" dirty="0" smtClean="0">
                <a:solidFill>
                  <a:schemeClr val="bg1"/>
                </a:solidFill>
              </a:rPr>
              <a:t>USE,SANITATION AND HYGIENE CONDITIONS: A STUDY OF GOYLA DAIRY SLUM OF DELHI</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stretch>
            <a:fillRect/>
          </a:stretch>
        </p:blipFill>
        <p:spPr bwMode="auto">
          <a:xfrm>
            <a:off x="457200" y="2207328"/>
            <a:ext cx="7467600" cy="3311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OF THE STUDY</a:t>
            </a:r>
            <a:endParaRPr lang="en-US" dirty="0"/>
          </a:p>
        </p:txBody>
      </p:sp>
      <p:sp>
        <p:nvSpPr>
          <p:cNvPr id="3" name="Content Placeholder 2"/>
          <p:cNvSpPr>
            <a:spLocks noGrp="1"/>
          </p:cNvSpPr>
          <p:nvPr>
            <p:ph idx="1"/>
          </p:nvPr>
        </p:nvSpPr>
        <p:spPr/>
        <p:txBody>
          <a:bodyPr>
            <a:normAutofit lnSpcReduction="10000"/>
          </a:bodyPr>
          <a:lstStyle/>
          <a:p>
            <a:r>
              <a:rPr lang="en-US" dirty="0" smtClean="0"/>
              <a:t>Delhi has over 1.6 million people</a:t>
            </a:r>
          </a:p>
          <a:p>
            <a:r>
              <a:rPr lang="en-US" dirty="0" smtClean="0"/>
              <a:t>Rapid urbanization</a:t>
            </a:r>
          </a:p>
          <a:p>
            <a:r>
              <a:rPr lang="en-US" dirty="0" smtClean="0"/>
              <a:t>Attracts more than 250,000 migrants every year. </a:t>
            </a:r>
          </a:p>
          <a:p>
            <a:r>
              <a:rPr lang="en-US" dirty="0" smtClean="0"/>
              <a:t>No. of slums : 3133 ( report of the committee on slum statistics)</a:t>
            </a:r>
          </a:p>
          <a:p>
            <a:r>
              <a:rPr lang="en-US" dirty="0" smtClean="0"/>
              <a:t>Everyday slum dwellers  are facing challenge in accessing water and sanitation facilities.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600" b="1" dirty="0"/>
              <a:t>Broad Objective:</a:t>
            </a:r>
            <a:endParaRPr lang="en-US" sz="2600" dirty="0"/>
          </a:p>
          <a:p>
            <a:r>
              <a:rPr lang="en-US" sz="2600" dirty="0"/>
              <a:t>To study the water, sanitation and hygiene practices (WASH) among urban slum dwellers.</a:t>
            </a:r>
          </a:p>
          <a:p>
            <a:pPr>
              <a:buNone/>
            </a:pPr>
            <a:endParaRPr lang="en-US" sz="2600" dirty="0" smtClean="0"/>
          </a:p>
          <a:p>
            <a:pPr>
              <a:buNone/>
            </a:pPr>
            <a:r>
              <a:rPr lang="en-US" sz="2600" b="1" dirty="0" smtClean="0"/>
              <a:t>Specific </a:t>
            </a:r>
            <a:r>
              <a:rPr lang="en-US" sz="2600" b="1" dirty="0"/>
              <a:t>objectives of the study:</a:t>
            </a:r>
            <a:endParaRPr lang="en-US" sz="2600" dirty="0"/>
          </a:p>
          <a:p>
            <a:pPr lvl="0"/>
            <a:r>
              <a:rPr lang="en-US" sz="2600" dirty="0"/>
              <a:t>To explore the socio-economic and demographic characteristics of the families residing in urban slums</a:t>
            </a:r>
          </a:p>
          <a:p>
            <a:pPr lvl="0"/>
            <a:r>
              <a:rPr lang="en-US" sz="2600" dirty="0"/>
              <a:t>To explore the existing practices related to water, sanitation and hygiene (WASH)</a:t>
            </a:r>
          </a:p>
          <a:p>
            <a:pPr lvl="0"/>
            <a:r>
              <a:rPr lang="en-US" sz="2600" dirty="0"/>
              <a:t>To find out the factors affecting WASH </a:t>
            </a:r>
            <a:r>
              <a:rPr lang="en-US" sz="2600" dirty="0" smtClean="0"/>
              <a:t>practices.</a:t>
            </a:r>
            <a:endParaRPr lang="en-US" sz="2600"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fontScale="92500"/>
          </a:bodyPr>
          <a:lstStyle/>
          <a:p>
            <a:pPr>
              <a:buFont typeface="Courier New" pitchFamily="49" charset="0"/>
              <a:buChar char="o"/>
            </a:pPr>
            <a:r>
              <a:rPr lang="en-US" sz="2600" b="1" dirty="0" smtClean="0"/>
              <a:t>Study </a:t>
            </a:r>
            <a:r>
              <a:rPr lang="en-US" sz="2600" b="1" dirty="0"/>
              <a:t>Population </a:t>
            </a:r>
            <a:r>
              <a:rPr lang="en-US" sz="2600" dirty="0" smtClean="0"/>
              <a:t>: Women</a:t>
            </a:r>
          </a:p>
          <a:p>
            <a:pPr>
              <a:buFont typeface="Courier New" pitchFamily="49" charset="0"/>
              <a:buChar char="o"/>
            </a:pPr>
            <a:r>
              <a:rPr lang="en-US" sz="2600" b="1" dirty="0" smtClean="0"/>
              <a:t>Study Site</a:t>
            </a:r>
            <a:r>
              <a:rPr lang="en-US" sz="2600" dirty="0" smtClean="0"/>
              <a:t>: Goyla dairy slum</a:t>
            </a:r>
            <a:endParaRPr lang="en-US" sz="2600" dirty="0"/>
          </a:p>
          <a:p>
            <a:pPr>
              <a:buFont typeface="Courier New" pitchFamily="49" charset="0"/>
              <a:buChar char="o"/>
            </a:pPr>
            <a:r>
              <a:rPr lang="en-US" sz="2600" b="1" dirty="0" smtClean="0"/>
              <a:t>Sampling </a:t>
            </a:r>
            <a:r>
              <a:rPr lang="en-US" sz="2600" b="1" dirty="0"/>
              <a:t>Methodology </a:t>
            </a:r>
            <a:endParaRPr lang="en-US" sz="2600" dirty="0"/>
          </a:p>
          <a:p>
            <a:pPr>
              <a:buNone/>
            </a:pPr>
            <a:r>
              <a:rPr lang="en-US" sz="2600" dirty="0" smtClean="0"/>
              <a:t>     Purposive Sampling : Selection of urban slum</a:t>
            </a:r>
          </a:p>
          <a:p>
            <a:pPr>
              <a:buNone/>
            </a:pPr>
            <a:r>
              <a:rPr lang="en-US" sz="2600" dirty="0" smtClean="0"/>
              <a:t>     Random </a:t>
            </a:r>
            <a:r>
              <a:rPr lang="en-US" sz="2600" dirty="0"/>
              <a:t>Sampling: - </a:t>
            </a:r>
            <a:r>
              <a:rPr lang="en-US" sz="2600" dirty="0" smtClean="0"/>
              <a:t>identification </a:t>
            </a:r>
            <a:r>
              <a:rPr lang="en-US" sz="2600" dirty="0"/>
              <a:t>of </a:t>
            </a:r>
            <a:r>
              <a:rPr lang="en-US" sz="2600" dirty="0" smtClean="0"/>
              <a:t>respondents</a:t>
            </a:r>
            <a:endParaRPr lang="en-US" sz="2600" dirty="0"/>
          </a:p>
          <a:p>
            <a:pPr>
              <a:buFont typeface="Courier New" pitchFamily="49" charset="0"/>
              <a:buChar char="o"/>
            </a:pPr>
            <a:r>
              <a:rPr lang="en-US" sz="2600" b="1" dirty="0" smtClean="0"/>
              <a:t>Sample </a:t>
            </a:r>
            <a:r>
              <a:rPr lang="en-US" sz="2600" b="1" dirty="0"/>
              <a:t>Size</a:t>
            </a:r>
            <a:r>
              <a:rPr lang="en-US" sz="2600" dirty="0"/>
              <a:t>: </a:t>
            </a:r>
            <a:r>
              <a:rPr lang="en-US" sz="2600" dirty="0" smtClean="0"/>
              <a:t>120</a:t>
            </a:r>
          </a:p>
          <a:p>
            <a:pPr>
              <a:buFont typeface="Courier New" pitchFamily="49" charset="0"/>
              <a:buChar char="o"/>
            </a:pPr>
            <a:r>
              <a:rPr lang="en-US" sz="2600" b="1" dirty="0" smtClean="0"/>
              <a:t>Data </a:t>
            </a:r>
            <a:r>
              <a:rPr lang="en-US" sz="2600" b="1" dirty="0"/>
              <a:t>Collection Tool:</a:t>
            </a:r>
            <a:r>
              <a:rPr lang="en-US" sz="2600" dirty="0"/>
              <a:t> </a:t>
            </a:r>
            <a:r>
              <a:rPr lang="en-US" sz="2600" dirty="0" smtClean="0"/>
              <a:t>Structured questionnaire</a:t>
            </a:r>
            <a:endParaRPr lang="en-US" sz="2600" dirty="0"/>
          </a:p>
          <a:p>
            <a:pPr>
              <a:buFont typeface="Courier New" pitchFamily="49" charset="0"/>
              <a:buChar char="o"/>
            </a:pPr>
            <a:r>
              <a:rPr lang="en-US" sz="2600" b="1" dirty="0" smtClean="0"/>
              <a:t>Data </a:t>
            </a:r>
            <a:r>
              <a:rPr lang="en-US" sz="2600" b="1" dirty="0"/>
              <a:t>Analysis:</a:t>
            </a:r>
            <a:r>
              <a:rPr lang="en-US" sz="2600" dirty="0"/>
              <a:t> </a:t>
            </a:r>
            <a:r>
              <a:rPr lang="en-US" sz="2600" dirty="0" smtClean="0"/>
              <a:t>SPSS Software</a:t>
            </a:r>
          </a:p>
          <a:p>
            <a:pPr>
              <a:buFont typeface="Courier New" pitchFamily="49" charset="0"/>
              <a:buChar char="o"/>
            </a:pPr>
            <a:r>
              <a:rPr lang="en-US" sz="2600" b="1" dirty="0" smtClean="0"/>
              <a:t>Pre </a:t>
            </a:r>
            <a:r>
              <a:rPr lang="en-US" sz="2600" b="1" dirty="0"/>
              <a:t>Testing</a:t>
            </a:r>
            <a:r>
              <a:rPr lang="en-US" sz="2600" dirty="0"/>
              <a:t> </a:t>
            </a:r>
            <a:r>
              <a:rPr lang="en-US" sz="2600" dirty="0" smtClean="0"/>
              <a:t>: kotla </a:t>
            </a:r>
            <a:r>
              <a:rPr lang="en-US" sz="2600" dirty="0"/>
              <a:t>slum, Delhi.</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AND FINDINGS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sz="3300" b="1" dirty="0" smtClean="0"/>
              <a:t>Age group:</a:t>
            </a:r>
            <a:r>
              <a:rPr lang="en-US" sz="3300" dirty="0" smtClean="0"/>
              <a:t> 47%:  25 to 34 years, </a:t>
            </a:r>
          </a:p>
          <a:p>
            <a:pPr>
              <a:buNone/>
            </a:pPr>
            <a:r>
              <a:rPr lang="en-US" sz="3300" dirty="0" smtClean="0"/>
              <a:t>                    20% :15 to24 years </a:t>
            </a:r>
          </a:p>
          <a:p>
            <a:pPr>
              <a:buNone/>
            </a:pPr>
            <a:r>
              <a:rPr lang="en-US" sz="3300" dirty="0" smtClean="0"/>
              <a:t>                    25.9: more than 35 years of age.</a:t>
            </a:r>
          </a:p>
          <a:p>
            <a:pPr>
              <a:buNone/>
            </a:pPr>
            <a:r>
              <a:rPr lang="en-US" sz="3300" b="1" dirty="0" smtClean="0"/>
              <a:t>Education status:</a:t>
            </a:r>
            <a:r>
              <a:rPr lang="en-US" sz="3300" dirty="0" smtClean="0"/>
              <a:t> 76% : illiterate </a:t>
            </a:r>
          </a:p>
          <a:p>
            <a:pPr>
              <a:buNone/>
            </a:pPr>
            <a:r>
              <a:rPr lang="en-US" sz="3300" dirty="0" smtClean="0"/>
              <a:t>                                13% :middle class, </a:t>
            </a:r>
          </a:p>
          <a:p>
            <a:pPr>
              <a:buNone/>
            </a:pPr>
            <a:r>
              <a:rPr lang="en-US" sz="3300" dirty="0" smtClean="0"/>
              <a:t>                                11% :primary education.</a:t>
            </a:r>
          </a:p>
          <a:p>
            <a:pPr>
              <a:buNone/>
            </a:pPr>
            <a:r>
              <a:rPr lang="en-US" sz="3300" b="1" dirty="0" smtClean="0"/>
              <a:t>Occupation</a:t>
            </a:r>
            <a:r>
              <a:rPr lang="en-US" sz="3300" dirty="0" smtClean="0"/>
              <a:t>: 81%) : Not working</a:t>
            </a:r>
          </a:p>
          <a:p>
            <a:pPr>
              <a:buNone/>
            </a:pPr>
            <a:r>
              <a:rPr lang="en-US" sz="3300" dirty="0" smtClean="0"/>
              <a:t>                       19% :temporary work</a:t>
            </a:r>
          </a:p>
          <a:p>
            <a:pPr>
              <a:buNone/>
            </a:pPr>
            <a:r>
              <a:rPr lang="en-US" sz="3300" b="1" dirty="0" smtClean="0"/>
              <a:t>Income:</a:t>
            </a:r>
            <a:r>
              <a:rPr lang="en-US" sz="3300" dirty="0" smtClean="0"/>
              <a:t> 40.2% : 2000 to 4000 </a:t>
            </a:r>
          </a:p>
          <a:p>
            <a:pPr>
              <a:buNone/>
            </a:pPr>
            <a:r>
              <a:rPr lang="en-US" sz="3300" dirty="0" smtClean="0"/>
              <a:t>               47.3% : between 4000 to 6000, </a:t>
            </a:r>
          </a:p>
          <a:p>
            <a:pPr>
              <a:buNone/>
            </a:pPr>
            <a:r>
              <a:rPr lang="en-US" sz="3300" dirty="0" smtClean="0"/>
              <a:t>                2.7% :more than 6000.</a:t>
            </a:r>
          </a:p>
          <a:p>
            <a:pPr>
              <a:buNone/>
            </a:pPr>
            <a:r>
              <a:rPr lang="en-US" sz="3300" b="1" dirty="0" smtClean="0"/>
              <a:t>Type of family:</a:t>
            </a:r>
            <a:r>
              <a:rPr lang="en-US" sz="3300" dirty="0" smtClean="0"/>
              <a:t> 89% families :Nuclear families</a:t>
            </a:r>
          </a:p>
          <a:p>
            <a:pPr>
              <a:buNone/>
            </a:pPr>
            <a:r>
              <a:rPr lang="en-US" sz="3300" dirty="0" smtClean="0"/>
              <a:t>                           11% : joint families.</a:t>
            </a:r>
          </a:p>
          <a:p>
            <a:pPr>
              <a:buNone/>
            </a:pPr>
            <a:r>
              <a:rPr lang="en-US" sz="3300" b="1" dirty="0" smtClean="0"/>
              <a:t>House type:</a:t>
            </a:r>
            <a:r>
              <a:rPr lang="en-US" sz="3300" dirty="0" smtClean="0"/>
              <a:t> 71.7% : semi pucca category </a:t>
            </a:r>
          </a:p>
          <a:p>
            <a:pPr>
              <a:buNone/>
            </a:pPr>
            <a:r>
              <a:rPr lang="en-US" sz="3300" dirty="0" smtClean="0"/>
              <a:t>                       26.7 % : pucca category </a:t>
            </a:r>
          </a:p>
          <a:p>
            <a:pPr>
              <a:buNone/>
            </a:pPr>
            <a:r>
              <a:rPr lang="en-US" sz="3300" dirty="0" smtClean="0"/>
              <a:t>                       1.7% :Kaccha house type</a:t>
            </a:r>
            <a:endParaRPr lang="en-US" sz="33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WATER</a:t>
            </a:r>
            <a:endParaRPr lang="en-US" dirty="0"/>
          </a:p>
        </p:txBody>
      </p:sp>
      <p:pic>
        <p:nvPicPr>
          <p:cNvPr id="4" name="Content Placeholder 3" descr="300320121487.jpg"/>
          <p:cNvPicPr>
            <a:picLocks noGrp="1" noChangeAspect="1"/>
          </p:cNvPicPr>
          <p:nvPr>
            <p:ph idx="1"/>
          </p:nvPr>
        </p:nvPicPr>
        <p:blipFill>
          <a:blip r:embed="rId2" cstate="print"/>
          <a:stretch>
            <a:fillRect/>
          </a:stretch>
        </p:blipFill>
        <p:spPr>
          <a:xfrm>
            <a:off x="838200" y="1348582"/>
            <a:ext cx="7162799" cy="477758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latin typeface="Times New Roman" pitchFamily="18" charset="0"/>
                <a:cs typeface="Times New Roman" pitchFamily="18" charset="0"/>
              </a:rPr>
              <a:t/>
            </a:r>
            <a:br>
              <a:rPr lang="en-US" sz="4800" b="1" dirty="0" smtClean="0">
                <a:latin typeface="Times New Roman" pitchFamily="18" charset="0"/>
                <a:cs typeface="Times New Roman" pitchFamily="18" charset="0"/>
              </a:rPr>
            </a:b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39.7% of the women made 6 to 10 trips per day for collecting water while 5.1% of the women made more than 10 trips per day</a:t>
            </a:r>
          </a:p>
          <a:p>
            <a:r>
              <a:rPr lang="en-US" sz="2400" dirty="0" smtClean="0"/>
              <a:t>81.7%  wash the water vessel before filling.</a:t>
            </a:r>
          </a:p>
          <a:p>
            <a:r>
              <a:rPr lang="en-US" sz="2400" dirty="0" smtClean="0"/>
              <a:t>73.3% of the respondents covered the water vessel </a:t>
            </a:r>
          </a:p>
          <a:p>
            <a:r>
              <a:rPr lang="en-US" sz="2400" dirty="0" smtClean="0"/>
              <a:t>For cooking food 53.3% of the respondents use drinking water, 0.8% use domestic water and 45.8% use both domestic and drinking water</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TREATMENT METHOD</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Vipra\Desktop\FP PIX\company_profile_banner_img.gif"/>
          <p:cNvPicPr>
            <a:picLocks noChangeAspect="1" noChangeArrowheads="1"/>
          </p:cNvPicPr>
          <p:nvPr/>
        </p:nvPicPr>
        <p:blipFill>
          <a:blip r:embed="rId2" cstate="print"/>
          <a:srcRect/>
          <a:stretch>
            <a:fillRect/>
          </a:stretch>
        </p:blipFill>
        <p:spPr bwMode="auto">
          <a:xfrm>
            <a:off x="0" y="4000500"/>
            <a:ext cx="9144000" cy="2857500"/>
          </a:xfrm>
          <a:prstGeom prst="rect">
            <a:avLst/>
          </a:prstGeom>
          <a:noFill/>
        </p:spPr>
      </p:pic>
      <p:sp>
        <p:nvSpPr>
          <p:cNvPr id="4" name="Rectangle 3"/>
          <p:cNvSpPr/>
          <p:nvPr/>
        </p:nvSpPr>
        <p:spPr>
          <a:xfrm>
            <a:off x="838200" y="2286000"/>
            <a:ext cx="719415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ORGANIZATION PROFILE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SANITATION AND HYGIENE</a:t>
            </a:r>
            <a:endParaRPr lang="en-US" dirty="0"/>
          </a:p>
        </p:txBody>
      </p:sp>
      <p:pic>
        <p:nvPicPr>
          <p:cNvPr id="4" name="Content Placeholder 3" descr="300320121492.jpg"/>
          <p:cNvPicPr>
            <a:picLocks noGrp="1" noChangeAspect="1"/>
          </p:cNvPicPr>
          <p:nvPr>
            <p:ph idx="1"/>
          </p:nvPr>
        </p:nvPicPr>
        <p:blipFill>
          <a:blip r:embed="rId2" cstate="print"/>
          <a:stretch>
            <a:fillRect/>
          </a:stretch>
        </p:blipFill>
        <p:spPr>
          <a:xfrm>
            <a:off x="533400" y="1600200"/>
            <a:ext cx="7315199" cy="452596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t>31.7% of the respondents have latrine in their household whereas 68.3% of the respondents have no latrine in their household</a:t>
            </a:r>
          </a:p>
          <a:p>
            <a:endParaRPr lang="en-US" sz="2400" dirty="0"/>
          </a:p>
        </p:txBody>
      </p:sp>
      <p:graphicFrame>
        <p:nvGraphicFramePr>
          <p:cNvPr id="4" name="Table 3"/>
          <p:cNvGraphicFramePr>
            <a:graphicFrameLocks noGrp="1"/>
          </p:cNvGraphicFramePr>
          <p:nvPr/>
        </p:nvGraphicFramePr>
        <p:xfrm>
          <a:off x="685800" y="2895600"/>
          <a:ext cx="7848600" cy="3352800"/>
        </p:xfrm>
        <a:graphic>
          <a:graphicData uri="http://schemas.openxmlformats.org/drawingml/2006/table">
            <a:tbl>
              <a:tblPr firstRow="1" bandRow="1">
                <a:tableStyleId>{2D5ABB26-0587-4C30-8999-92F81FD0307C}</a:tableStyleId>
              </a:tblPr>
              <a:tblGrid>
                <a:gridCol w="7848600"/>
              </a:tblGrid>
              <a:tr h="3352800">
                <a:tc>
                  <a:txBody>
                    <a:bodyPr/>
                    <a:lstStyle/>
                    <a:p>
                      <a:endParaRPr lang="en-US" dirty="0"/>
                    </a:p>
                  </a:txBody>
                  <a:tcPr/>
                </a:tc>
              </a:tr>
            </a:tbl>
          </a:graphicData>
        </a:graphic>
      </p:graphicFrame>
      <p:graphicFrame>
        <p:nvGraphicFramePr>
          <p:cNvPr id="5" name="Chart 4"/>
          <p:cNvGraphicFramePr/>
          <p:nvPr/>
        </p:nvGraphicFramePr>
        <p:xfrm>
          <a:off x="1295400" y="3124200"/>
          <a:ext cx="2590800"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5029200" y="3048000"/>
          <a:ext cx="2665095" cy="2971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37.5 % wear slippers or anything on feet when going for defecation and remaining 62.5% respondents didn’t wear slippers or anything. </a:t>
            </a:r>
          </a:p>
          <a:p>
            <a:r>
              <a:rPr lang="en-US" sz="2400" dirty="0" smtClean="0"/>
              <a:t> 62.5% of the respondents took bath everyday while 34.2% took bath four times or more per week and 3.3% take bath at least once a week.</a:t>
            </a:r>
          </a:p>
          <a:p>
            <a:r>
              <a:rPr lang="en-US" sz="2400" dirty="0" smtClean="0"/>
              <a:t>65% respondents told that they had proper drainage system so there was no stagnant water near their house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WASHING PRACTICES</a:t>
            </a:r>
            <a:endParaRPr lang="en-US" dirty="0"/>
          </a:p>
        </p:txBody>
      </p:sp>
      <p:graphicFrame>
        <p:nvGraphicFramePr>
          <p:cNvPr id="4" name="Content Placeholder 3"/>
          <p:cNvGraphicFramePr>
            <a:graphicFrameLocks noGrp="1"/>
          </p:cNvGraphicFramePr>
          <p:nvPr>
            <p:ph idx="1"/>
          </p:nvPr>
        </p:nvGraphicFramePr>
        <p:xfrm>
          <a:off x="457200" y="1676400"/>
          <a:ext cx="7848600" cy="3352800"/>
        </p:xfrm>
        <a:graphic>
          <a:graphicData uri="http://schemas.openxmlformats.org/drawingml/2006/table">
            <a:tbl>
              <a:tblPr firstRow="1" bandRow="1">
                <a:tableStyleId>{5C22544A-7EE6-4342-B048-85BDC9FD1C3A}</a:tableStyleId>
              </a:tblPr>
              <a:tblGrid>
                <a:gridCol w="1308100"/>
                <a:gridCol w="1308100"/>
                <a:gridCol w="1308100"/>
                <a:gridCol w="1308100"/>
                <a:gridCol w="1308100"/>
                <a:gridCol w="1308100"/>
              </a:tblGrid>
              <a:tr h="838200">
                <a:tc>
                  <a:txBody>
                    <a:bodyPr/>
                    <a:lstStyle/>
                    <a:p>
                      <a:pPr marL="0" marR="0" algn="just">
                        <a:lnSpc>
                          <a:spcPct val="150000"/>
                        </a:lnSpc>
                        <a:spcBef>
                          <a:spcPts val="0"/>
                        </a:spcBef>
                        <a:spcAft>
                          <a:spcPts val="0"/>
                        </a:spcAft>
                      </a:pPr>
                      <a:endParaRPr lang="en-US" sz="1200" dirty="0">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Only water </a:t>
                      </a:r>
                      <a:endParaRPr lang="en-US" sz="1100">
                        <a:latin typeface="Calibri"/>
                        <a:ea typeface="Calibri"/>
                        <a:cs typeface="Times New Roman"/>
                      </a:endParaRPr>
                    </a:p>
                    <a:p>
                      <a:pPr marL="0" marR="0" algn="just">
                        <a:lnSpc>
                          <a:spcPct val="150000"/>
                        </a:lnSpc>
                        <a:spcBef>
                          <a:spcPts val="0"/>
                        </a:spcBef>
                        <a:spcAft>
                          <a:spcPts val="0"/>
                        </a:spcAft>
                      </a:pPr>
                      <a:r>
                        <a:rPr lang="en-US" sz="1200">
                          <a:latin typeface="Times New Roman"/>
                          <a:ea typeface="Calibri"/>
                          <a:cs typeface="Times New Roman"/>
                        </a:rPr>
                        <a:t>(%)</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Water and soap (%)</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Water and ash (%)</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Water and mud (%)</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Total N</a:t>
                      </a:r>
                      <a:endParaRPr lang="en-US" sz="1100">
                        <a:latin typeface="Calibri"/>
                        <a:ea typeface="Calibri"/>
                        <a:cs typeface="Times New Roman"/>
                      </a:endParaRPr>
                    </a:p>
                  </a:txBody>
                  <a:tcPr marL="68580" marR="68580" marT="0" marB="0"/>
                </a:tc>
              </a:tr>
              <a:tr h="838200">
                <a:tc>
                  <a:txBody>
                    <a:bodyPr/>
                    <a:lstStyle/>
                    <a:p>
                      <a:pPr marL="0" marR="0" algn="just">
                        <a:lnSpc>
                          <a:spcPct val="150000"/>
                        </a:lnSpc>
                        <a:spcBef>
                          <a:spcPts val="0"/>
                        </a:spcBef>
                        <a:spcAft>
                          <a:spcPts val="0"/>
                        </a:spcAft>
                      </a:pPr>
                      <a:r>
                        <a:rPr lang="en-US" sz="1200">
                          <a:latin typeface="Times New Roman"/>
                          <a:ea typeface="Calibri"/>
                          <a:cs typeface="Times New Roman"/>
                        </a:rPr>
                        <a:t>After using toilet</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26.7</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30.8</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2.5</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40.0</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120</a:t>
                      </a:r>
                      <a:endParaRPr lang="en-US" sz="1100">
                        <a:latin typeface="Calibri"/>
                        <a:ea typeface="Calibri"/>
                        <a:cs typeface="Times New Roman"/>
                      </a:endParaRPr>
                    </a:p>
                  </a:txBody>
                  <a:tcPr marL="68580" marR="68580" marT="0" marB="0"/>
                </a:tc>
              </a:tr>
              <a:tr h="838200">
                <a:tc>
                  <a:txBody>
                    <a:bodyPr/>
                    <a:lstStyle/>
                    <a:p>
                      <a:pPr marL="0" marR="0" algn="just">
                        <a:lnSpc>
                          <a:spcPct val="150000"/>
                        </a:lnSpc>
                        <a:spcBef>
                          <a:spcPts val="0"/>
                        </a:spcBef>
                        <a:spcAft>
                          <a:spcPts val="0"/>
                        </a:spcAft>
                      </a:pPr>
                      <a:r>
                        <a:rPr lang="en-US" sz="1200">
                          <a:latin typeface="Times New Roman"/>
                          <a:ea typeface="Calibri"/>
                          <a:cs typeface="Times New Roman"/>
                        </a:rPr>
                        <a:t>Before feeding to children</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91.6</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6.0</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2.4</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83</a:t>
                      </a:r>
                      <a:endParaRPr lang="en-US" sz="1100">
                        <a:latin typeface="Calibri"/>
                        <a:ea typeface="Calibri"/>
                        <a:cs typeface="Times New Roman"/>
                      </a:endParaRPr>
                    </a:p>
                  </a:txBody>
                  <a:tcPr marL="68580" marR="68580" marT="0" marB="0"/>
                </a:tc>
              </a:tr>
              <a:tr h="838200">
                <a:tc>
                  <a:txBody>
                    <a:bodyPr/>
                    <a:lstStyle/>
                    <a:p>
                      <a:pPr marL="0" marR="0" algn="just">
                        <a:lnSpc>
                          <a:spcPct val="150000"/>
                        </a:lnSpc>
                        <a:spcBef>
                          <a:spcPts val="0"/>
                        </a:spcBef>
                        <a:spcAft>
                          <a:spcPts val="0"/>
                        </a:spcAft>
                      </a:pPr>
                      <a:r>
                        <a:rPr lang="en-US" sz="1200">
                          <a:latin typeface="Times New Roman"/>
                          <a:ea typeface="Calibri"/>
                          <a:cs typeface="Times New Roman"/>
                        </a:rPr>
                        <a:t>After cleaning baby’s bottom</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32.5</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23.4</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2.6</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Times New Roman"/>
                          <a:ea typeface="Calibri"/>
                          <a:cs typeface="Times New Roman"/>
                        </a:rPr>
                        <a:t>41.6</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dirty="0">
                          <a:latin typeface="Times New Roman"/>
                          <a:ea typeface="Calibri"/>
                          <a:cs typeface="Times New Roman"/>
                        </a:rPr>
                        <a:t>77</a:t>
                      </a:r>
                      <a:endParaRPr lang="en-US"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MANAGEMENT</a:t>
            </a:r>
            <a:endParaRPr lang="en-US" dirty="0"/>
          </a:p>
        </p:txBody>
      </p:sp>
      <p:pic>
        <p:nvPicPr>
          <p:cNvPr id="4" name="Content Placeholder 3" descr="slum.jpg"/>
          <p:cNvPicPr>
            <a:picLocks noGrp="1" noChangeAspect="1"/>
          </p:cNvPicPr>
          <p:nvPr>
            <p:ph idx="1"/>
          </p:nvPr>
        </p:nvPicPr>
        <p:blipFill>
          <a:blip r:embed="rId2" cstate="print"/>
          <a:stretch>
            <a:fillRect/>
          </a:stretch>
        </p:blipFill>
        <p:spPr>
          <a:xfrm>
            <a:off x="533400" y="1371600"/>
            <a:ext cx="7010400" cy="482055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nvPr>
        </p:nvGraphicFramePr>
        <p:xfrm>
          <a:off x="457200" y="1600200"/>
          <a:ext cx="7467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lvl="0"/>
            <a:r>
              <a:rPr lang="en-US" sz="2400" dirty="0" smtClean="0"/>
              <a:t>Situation of the slum is worse.</a:t>
            </a:r>
          </a:p>
          <a:p>
            <a:r>
              <a:rPr lang="en-US" sz="2400" dirty="0" smtClean="0"/>
              <a:t>Urban poor are not enjoying their basic entitlements even though Safe water and Sanitation are now being recognized as humanitarian and basic fundamental rights.</a:t>
            </a:r>
          </a:p>
          <a:p>
            <a:r>
              <a:rPr lang="en-US" sz="2400" dirty="0" smtClean="0"/>
              <a:t>Far from meeting MDGs.</a:t>
            </a:r>
          </a:p>
          <a:p>
            <a:pPr lvl="0"/>
            <a:r>
              <a:rPr lang="en-US" sz="2400" dirty="0" smtClean="0"/>
              <a:t>There is a need for urban health in slums to improve the condition not only for them but also for the country</a:t>
            </a:r>
          </a:p>
          <a:p>
            <a:pPr lvl="0"/>
            <a:r>
              <a:rPr lang="en-US" sz="2400" dirty="0" smtClean="0"/>
              <a:t>Emphasis </a:t>
            </a:r>
            <a:r>
              <a:rPr lang="en-US" sz="2400" dirty="0"/>
              <a:t>should be </a:t>
            </a:r>
            <a:r>
              <a:rPr lang="en-US" sz="2400" dirty="0" smtClean="0"/>
              <a:t>laid on </a:t>
            </a:r>
            <a:r>
              <a:rPr lang="en-US" sz="2400" dirty="0"/>
              <a:t>the knowledge and promotion of water, sanitation and </a:t>
            </a:r>
            <a:r>
              <a:rPr lang="en-US" sz="2400" dirty="0" smtClean="0"/>
              <a:t>hygiene</a:t>
            </a:r>
            <a:r>
              <a:rPr lang="en-US" dirty="0" smtClean="0"/>
              <a: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pPr lvl="0"/>
            <a:r>
              <a:rPr lang="en-US" dirty="0"/>
              <a:t>In some cases what respondent told was different what was observed.</a:t>
            </a:r>
          </a:p>
          <a:p>
            <a:pPr lvl="0"/>
            <a:r>
              <a:rPr lang="en-US" dirty="0"/>
              <a:t>There are some questions in the study where interviewer cannot observe so he/she has to rely on the respondent answers.</a:t>
            </a:r>
          </a:p>
          <a:p>
            <a:pPr lvl="0"/>
            <a:r>
              <a:rPr lang="en-US" dirty="0"/>
              <a:t>Limited resources like money, time etc.</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600" dirty="0" smtClean="0"/>
              <a:t>Because </a:t>
            </a:r>
            <a:r>
              <a:rPr lang="en-US" sz="2600" dirty="0"/>
              <a:t>of no cleanliness only 1.2% of the population is using community toilet so there is need of improvement of community toilet so that everyone can use.</a:t>
            </a:r>
          </a:p>
          <a:p>
            <a:pPr lvl="0"/>
            <a:r>
              <a:rPr lang="en-US" sz="2600" dirty="0"/>
              <a:t>There should be a defined garbage dump point or designated areas for solid waste disposal by the municipal services</a:t>
            </a:r>
            <a:r>
              <a:rPr lang="en-US" sz="2600" dirty="0" smtClean="0"/>
              <a:t>.</a:t>
            </a:r>
          </a:p>
          <a:p>
            <a:r>
              <a:rPr lang="en-US" sz="2600" dirty="0" smtClean="0"/>
              <a:t>There is a need for urban health programme to improve the condition not only for them but also for the country</a:t>
            </a:r>
          </a:p>
          <a:p>
            <a:r>
              <a:rPr lang="en-US" sz="2600" dirty="0" smtClean="0"/>
              <a:t>Emphasis should be laid down on awareness programmes of health and hygiene.</a:t>
            </a:r>
          </a:p>
          <a:p>
            <a:pPr lvl="0"/>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2133600"/>
            <a:ext cx="8534400" cy="4724400"/>
          </a:xfrm>
        </p:spPr>
        <p:txBody>
          <a:bodyPr>
            <a:normAutofit fontScale="85000" lnSpcReduction="20000"/>
          </a:bodyPr>
          <a:lstStyle/>
          <a:p>
            <a:pPr>
              <a:buNone/>
            </a:pPr>
            <a:r>
              <a:rPr lang="en-US" dirty="0" smtClean="0"/>
              <a:t>      Sigma is </a:t>
            </a:r>
            <a:r>
              <a:rPr lang="en-US" dirty="0"/>
              <a:t>a research and consulting </a:t>
            </a:r>
            <a:r>
              <a:rPr lang="en-US" dirty="0" smtClean="0"/>
              <a:t>organization offering </a:t>
            </a:r>
            <a:r>
              <a:rPr lang="en-US" dirty="0"/>
              <a:t>fully fledged research services in the social and development sector, and all India data collection / field and tabulation services across all sectors</a:t>
            </a:r>
            <a:r>
              <a:rPr lang="en-US" dirty="0" smtClean="0"/>
              <a:t>.</a:t>
            </a:r>
          </a:p>
          <a:p>
            <a:pPr>
              <a:buNone/>
            </a:pPr>
            <a:r>
              <a:rPr lang="en-US" b="1" dirty="0"/>
              <a:t> </a:t>
            </a:r>
            <a:r>
              <a:rPr lang="en-US" b="1" dirty="0" smtClean="0"/>
              <a:t>    Core </a:t>
            </a:r>
            <a:r>
              <a:rPr lang="en-US" b="1" dirty="0"/>
              <a:t>values </a:t>
            </a:r>
            <a:endParaRPr lang="en-US" dirty="0"/>
          </a:p>
          <a:p>
            <a:pPr>
              <a:buNone/>
            </a:pPr>
            <a:r>
              <a:rPr lang="en-US" dirty="0" smtClean="0"/>
              <a:t>      The </a:t>
            </a:r>
            <a:r>
              <a:rPr lang="en-US" dirty="0"/>
              <a:t>core values and foundation on which the structure of Sigma rests are</a:t>
            </a:r>
          </a:p>
          <a:p>
            <a:pPr lvl="0"/>
            <a:r>
              <a:rPr lang="en-US" dirty="0"/>
              <a:t>Ethics</a:t>
            </a:r>
          </a:p>
          <a:p>
            <a:pPr lvl="0"/>
            <a:r>
              <a:rPr lang="en-US" dirty="0"/>
              <a:t>Integrity</a:t>
            </a:r>
          </a:p>
          <a:p>
            <a:pPr lvl="0"/>
            <a:r>
              <a:rPr lang="en-US" dirty="0"/>
              <a:t>Tenacity</a:t>
            </a:r>
          </a:p>
          <a:p>
            <a:pPr>
              <a:buNone/>
            </a:pPr>
            <a:r>
              <a:rPr lang="en-US" dirty="0" smtClean="0"/>
              <a:t>      These </a:t>
            </a:r>
            <a:r>
              <a:rPr lang="en-US" dirty="0"/>
              <a:t>values are imperative in delivering the promise of data with integrity and rigor.</a:t>
            </a:r>
          </a:p>
          <a:p>
            <a:endParaRPr lang="en-US" dirty="0"/>
          </a:p>
          <a:p>
            <a:endParaRPr lang="en-US" dirty="0"/>
          </a:p>
        </p:txBody>
      </p:sp>
      <p:pic>
        <p:nvPicPr>
          <p:cNvPr id="4098" name="Picture 2"/>
          <p:cNvPicPr>
            <a:picLocks noChangeAspect="1" noChangeArrowheads="1"/>
          </p:cNvPicPr>
          <p:nvPr/>
        </p:nvPicPr>
        <p:blipFill>
          <a:blip r:embed="rId2" cstate="print"/>
          <a:srcRect l="12884" t="9375" r="50220" b="75000"/>
          <a:stretch>
            <a:fillRect/>
          </a:stretch>
        </p:blipFill>
        <p:spPr bwMode="auto">
          <a:xfrm>
            <a:off x="0" y="0"/>
            <a:ext cx="9144000" cy="1600200"/>
          </a:xfrm>
          <a:prstGeom prst="rect">
            <a:avLst/>
          </a:prstGeom>
          <a:noFill/>
          <a:ln w="9525">
            <a:noFill/>
            <a:miter lim="800000"/>
            <a:headEnd/>
            <a:tailEnd/>
          </a:ln>
        </p:spPr>
      </p:pic>
      <p:pic>
        <p:nvPicPr>
          <p:cNvPr id="4099" name="Picture 3"/>
          <p:cNvPicPr>
            <a:picLocks noChangeAspect="1" noChangeArrowheads="1"/>
          </p:cNvPicPr>
          <p:nvPr/>
        </p:nvPicPr>
        <p:blipFill>
          <a:blip r:embed="rId2" cstate="print"/>
          <a:srcRect l="12518" t="29167" r="17204" b="55208"/>
          <a:stretch>
            <a:fillRect/>
          </a:stretch>
        </p:blipFill>
        <p:spPr bwMode="auto">
          <a:xfrm>
            <a:off x="0" y="1066800"/>
            <a:ext cx="91440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Households have easier access to phones than sanitation, drinking water facilities [Internet]. 2011 [updated 2011 Mar 13] Available from: </a:t>
            </a:r>
            <a:r>
              <a:rPr lang="en-US" u="sng" dirty="0" smtClean="0">
                <a:hlinkClick r:id="rId2"/>
              </a:rPr>
              <a:t>http://www.indiasanitationportal.org/1830</a:t>
            </a:r>
            <a:endParaRPr lang="en-US" u="sng" dirty="0" smtClean="0"/>
          </a:p>
          <a:p>
            <a:endParaRPr lang="en-US" dirty="0" smtClean="0"/>
          </a:p>
          <a:p>
            <a:r>
              <a:rPr lang="en-GB" dirty="0" smtClean="0"/>
              <a:t>20% travel half km to drink water: census 2011 [internet]. 2011 [updated 2011 mar 13] available from: </a:t>
            </a:r>
            <a:r>
              <a:rPr lang="en-US" u="sng" dirty="0" smtClean="0">
                <a:hlinkClick r:id="rId3"/>
              </a:rPr>
              <a:t>http://www.indiasanitationportal.org/1834</a:t>
            </a:r>
            <a:endParaRPr lang="en-US" u="sng" dirty="0" smtClean="0"/>
          </a:p>
          <a:p>
            <a:endParaRPr lang="en-US" dirty="0" smtClean="0"/>
          </a:p>
          <a:p>
            <a:r>
              <a:rPr lang="en-US" dirty="0" smtClean="0"/>
              <a:t>Progress on drinking water and sanitation [Internet].2012 [updated 2012] Available from: </a:t>
            </a:r>
            <a:r>
              <a:rPr lang="en-US" u="sng" dirty="0" smtClean="0">
                <a:hlinkClick r:id="rId4"/>
              </a:rPr>
              <a:t>http://whqlibdoc.who.int/publications/2012/9789280646320_eng_full_text.pdf</a:t>
            </a:r>
            <a:endParaRPr lang="en-US" dirty="0" smtClean="0"/>
          </a:p>
          <a:p>
            <a:pPr>
              <a:buNone/>
            </a:pPr>
            <a:r>
              <a:rPr lang="en-US" dirty="0" smtClean="0"/>
              <a:t> </a:t>
            </a:r>
          </a:p>
          <a:p>
            <a:pPr fontAlgn="base"/>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fontAlgn="base"/>
            <a:r>
              <a:rPr lang="en-US" dirty="0" smtClean="0"/>
              <a:t>India census: more people have a mobile phone than a household toilet. Sanitation updates</a:t>
            </a:r>
            <a:r>
              <a:rPr lang="en-US" b="1" dirty="0" smtClean="0"/>
              <a:t> </a:t>
            </a:r>
            <a:r>
              <a:rPr lang="en-US" dirty="0" smtClean="0"/>
              <a:t>2012 Mar16</a:t>
            </a:r>
          </a:p>
          <a:p>
            <a:pPr fontAlgn="base"/>
            <a:endParaRPr lang="en-US" dirty="0" smtClean="0"/>
          </a:p>
          <a:p>
            <a:r>
              <a:rPr lang="en-US" dirty="0" smtClean="0"/>
              <a:t>Housing data from census 2011 released: Sikkim records marked improvement in basic amenities [internet]. 2012 [updated 2012 Apr 11] available from: </a:t>
            </a:r>
            <a:r>
              <a:rPr lang="en-GB" u="sng" dirty="0" smtClean="0">
                <a:hlinkClick r:id="rId2"/>
              </a:rPr>
              <a:t>http://indiasanitationportal.org/2035</a:t>
            </a:r>
            <a:endParaRPr lang="en-US" b="1" i="1" dirty="0" smtClean="0"/>
          </a:p>
          <a:p>
            <a:pPr>
              <a:buNone/>
            </a:pPr>
            <a:r>
              <a:rPr lang="en-US" dirty="0" smtClean="0"/>
              <a:t> </a:t>
            </a:r>
            <a:endParaRPr lang="en-US" b="1" dirty="0" smtClean="0"/>
          </a:p>
          <a:p>
            <a:r>
              <a:rPr lang="en-US" cap="all" dirty="0" smtClean="0"/>
              <a:t>P. SUNDERARAJAN.</a:t>
            </a:r>
            <a:r>
              <a:rPr lang="en-US" dirty="0" smtClean="0"/>
              <a:t> Half of India's homes have cell phones, but not toilets. The Hindu 2012 Mar 14.Delhi</a:t>
            </a:r>
          </a:p>
          <a:p>
            <a:endParaRPr lang="en-US" sz="3200" dirty="0" smtClean="0"/>
          </a:p>
          <a:p>
            <a:r>
              <a:rPr lang="en-US" sz="3200" dirty="0" smtClean="0"/>
              <a:t>Government of India. Report of the committee on slum statistics/census.2010.India</a:t>
            </a:r>
          </a:p>
          <a:p>
            <a:endParaRPr lang="en-US"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300" dirty="0" smtClean="0"/>
              <a:t>Facts and figures: Water, sanitation and hygiene links to health [internet]. 2004 [updated 2004 Mar ] available from: </a:t>
            </a:r>
            <a:r>
              <a:rPr lang="en-US" sz="2300" u="sng" dirty="0" smtClean="0">
                <a:hlinkClick r:id="rId2" action="ppaction://hlinkfile"/>
              </a:rPr>
              <a:t>file:///D:/wash/WHO%20%20%20Facts%20and%20figures%20%20Water,%20sanitation%20and%20hygiene%20links%20to%20health.htm</a:t>
            </a:r>
            <a:endParaRPr lang="en-US" sz="2300" dirty="0" smtClean="0"/>
          </a:p>
          <a:p>
            <a:pPr>
              <a:buNone/>
            </a:pPr>
            <a:r>
              <a:rPr lang="en-US" sz="2300" dirty="0" smtClean="0"/>
              <a:t> </a:t>
            </a:r>
          </a:p>
          <a:p>
            <a:r>
              <a:rPr lang="en-US" sz="2300" dirty="0" smtClean="0"/>
              <a:t>Statistics [internet]. Available from: </a:t>
            </a:r>
            <a:r>
              <a:rPr lang="en-US" sz="2300" u="sng" dirty="0" smtClean="0">
                <a:hlinkClick r:id="rId3" action="ppaction://hlinkfile"/>
              </a:rPr>
              <a:t>file:///D:/wash/Statistics%20%20%20WaterAid.htm</a:t>
            </a:r>
            <a:endParaRPr lang="en-US" sz="2300" dirty="0" smtClean="0"/>
          </a:p>
          <a:p>
            <a:endParaRPr lang="en-US" sz="2300" dirty="0" smtClean="0"/>
          </a:p>
          <a:p>
            <a:r>
              <a:rPr lang="en-US" sz="2300" dirty="0" smtClean="0"/>
              <a:t>S. </a:t>
            </a:r>
            <a:r>
              <a:rPr lang="en-US" sz="2300" dirty="0" err="1" smtClean="0"/>
              <a:t>Hesselbarth</a:t>
            </a:r>
            <a:r>
              <a:rPr lang="en-US" sz="2300" dirty="0" smtClean="0"/>
              <a:t>. Socio-economic Impacts of Water Supply and Sanitation Projects. 2005 Oct.10p.</a:t>
            </a:r>
            <a:endParaRPr lang="en-US" sz="2300" b="1" dirty="0" smtClean="0"/>
          </a:p>
          <a:p>
            <a:pPr>
              <a:buNone/>
            </a:pPr>
            <a:r>
              <a:rPr lang="en-US" sz="2300" dirty="0" smtClean="0"/>
              <a:t> </a:t>
            </a:r>
          </a:p>
          <a:p>
            <a:endParaRPr lang="en-US" sz="23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raphicsgrotto.com/clipartpictures/comments/thankyou/images/cacthankyou1.jpg"/>
          <p:cNvPicPr>
            <a:picLocks noChangeAspect="1" noChangeArrowheads="1"/>
          </p:cNvPicPr>
          <p:nvPr/>
        </p:nvPicPr>
        <p:blipFill>
          <a:blip r:embed="rId2" cstate="print"/>
          <a:srcRect/>
          <a:stretch>
            <a:fillRect/>
          </a:stretch>
        </p:blipFill>
        <p:spPr bwMode="auto">
          <a:xfrm>
            <a:off x="0" y="0"/>
            <a:ext cx="9144000" cy="6705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lstStyle/>
          <a:p>
            <a:r>
              <a:rPr lang="en-US" b="1" dirty="0" smtClean="0">
                <a:solidFill>
                  <a:schemeClr val="tx2">
                    <a:lumMod val="60000"/>
                    <a:lumOff val="40000"/>
                  </a:schemeClr>
                </a:solidFill>
              </a:rPr>
              <a:t>INTERNSHIP WORK</a:t>
            </a:r>
            <a:endParaRPr lang="en-US" b="1" dirty="0">
              <a:solidFill>
                <a:schemeClr val="tx2">
                  <a:lumMod val="60000"/>
                  <a:lumOff val="40000"/>
                </a:schemeClr>
              </a:solidFill>
            </a:endParaRPr>
          </a:p>
        </p:txBody>
      </p:sp>
      <p:pic>
        <p:nvPicPr>
          <p:cNvPr id="3074" name="Picture 2" descr="C:\Documents and Settings\Vipra\Desktop\FP PIX\StoryMap.jpg"/>
          <p:cNvPicPr>
            <a:picLocks noChangeAspect="1" noChangeArrowheads="1"/>
          </p:cNvPicPr>
          <p:nvPr/>
        </p:nvPicPr>
        <p:blipFill>
          <a:blip r:embed="rId2" cstate="print"/>
          <a:srcRect/>
          <a:stretch>
            <a:fillRect/>
          </a:stretch>
        </p:blipFill>
        <p:spPr bwMode="auto">
          <a:xfrm>
            <a:off x="304800" y="2362200"/>
            <a:ext cx="8534400" cy="4191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Vipra\Desktop\FP PIX\Dannon_rlogo.jpg"/>
          <p:cNvPicPr>
            <a:picLocks noChangeAspect="1" noChangeArrowheads="1"/>
          </p:cNvPicPr>
          <p:nvPr/>
        </p:nvPicPr>
        <p:blipFill>
          <a:blip r:embed="rId2" cstate="print"/>
          <a:srcRect/>
          <a:stretch>
            <a:fillRect/>
          </a:stretch>
        </p:blipFill>
        <p:spPr bwMode="auto">
          <a:xfrm>
            <a:off x="4343400" y="3733800"/>
            <a:ext cx="5334000" cy="1447800"/>
          </a:xfrm>
          <a:prstGeom prst="rect">
            <a:avLst/>
          </a:prstGeom>
          <a:noFill/>
        </p:spPr>
      </p:pic>
      <p:pic>
        <p:nvPicPr>
          <p:cNvPr id="4098" name="Picture 2" descr="C:\Documents and Settings\Vipra\Desktop\FP PIX\dannon.jpg"/>
          <p:cNvPicPr>
            <a:picLocks noChangeAspect="1" noChangeArrowheads="1"/>
          </p:cNvPicPr>
          <p:nvPr/>
        </p:nvPicPr>
        <p:blipFill>
          <a:blip r:embed="rId3" cstate="print"/>
          <a:srcRect/>
          <a:stretch>
            <a:fillRect/>
          </a:stretch>
        </p:blipFill>
        <p:spPr bwMode="auto">
          <a:xfrm>
            <a:off x="5029200" y="4648200"/>
            <a:ext cx="3810000" cy="1962150"/>
          </a:xfrm>
          <a:prstGeom prst="rect">
            <a:avLst/>
          </a:prstGeom>
          <a:noFill/>
        </p:spPr>
      </p:pic>
      <p:pic>
        <p:nvPicPr>
          <p:cNvPr id="4102" name="Picture 6" descr="C:\Documents and Settings\Vipra\Desktop\FP PIX\injection.jpg"/>
          <p:cNvPicPr>
            <a:picLocks noChangeAspect="1" noChangeArrowheads="1"/>
          </p:cNvPicPr>
          <p:nvPr/>
        </p:nvPicPr>
        <p:blipFill>
          <a:blip r:embed="rId4" cstate="print"/>
          <a:srcRect/>
          <a:stretch>
            <a:fillRect/>
          </a:stretch>
        </p:blipFill>
        <p:spPr bwMode="auto">
          <a:xfrm>
            <a:off x="533400" y="4038600"/>
            <a:ext cx="3962400" cy="2362200"/>
          </a:xfrm>
          <a:prstGeom prst="rect">
            <a:avLst/>
          </a:prstGeom>
          <a:noFill/>
        </p:spPr>
      </p:pic>
      <p:sp>
        <p:nvSpPr>
          <p:cNvPr id="9" name="Rectangle 8"/>
          <p:cNvSpPr/>
          <p:nvPr/>
        </p:nvSpPr>
        <p:spPr>
          <a:xfrm>
            <a:off x="4876800" y="1600200"/>
            <a:ext cx="3962400" cy="2590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smtClean="0"/>
              <a:t>DANONE-Food Belief</a:t>
            </a:r>
            <a:endParaRPr lang="en-US" sz="3200" dirty="0"/>
          </a:p>
        </p:txBody>
      </p:sp>
      <p:sp>
        <p:nvSpPr>
          <p:cNvPr id="3" name="Content Placeholder 2"/>
          <p:cNvSpPr>
            <a:spLocks noGrp="1"/>
          </p:cNvSpPr>
          <p:nvPr>
            <p:ph idx="1"/>
          </p:nvPr>
        </p:nvSpPr>
        <p:spPr>
          <a:xfrm>
            <a:off x="533400" y="1676400"/>
            <a:ext cx="4191000" cy="2514600"/>
          </a:xfrm>
        </p:spPr>
        <p:style>
          <a:lnRef idx="3">
            <a:schemeClr val="lt1"/>
          </a:lnRef>
          <a:fillRef idx="1">
            <a:schemeClr val="accent3"/>
          </a:fillRef>
          <a:effectRef idx="1">
            <a:schemeClr val="accent3"/>
          </a:effectRef>
          <a:fontRef idx="minor">
            <a:schemeClr val="lt1"/>
          </a:fontRef>
        </p:style>
        <p:txBody>
          <a:bodyPr>
            <a:normAutofit/>
          </a:bodyPr>
          <a:lstStyle/>
          <a:p>
            <a:pPr>
              <a:buNone/>
            </a:pPr>
            <a:endParaRPr lang="en-US" dirty="0" smtClean="0"/>
          </a:p>
          <a:p>
            <a:pPr algn="ctr">
              <a:buNone/>
            </a:pPr>
            <a:r>
              <a:rPr lang="en-US" dirty="0" smtClean="0"/>
              <a:t>Depot </a:t>
            </a:r>
            <a:r>
              <a:rPr lang="en-US" dirty="0" err="1" smtClean="0"/>
              <a:t>Medroxy</a:t>
            </a:r>
            <a:r>
              <a:rPr lang="en-US" dirty="0" smtClean="0"/>
              <a:t>-</a:t>
            </a:r>
          </a:p>
          <a:p>
            <a:pPr algn="ctr">
              <a:buNone/>
            </a:pPr>
            <a:r>
              <a:rPr lang="en-US" dirty="0" smtClean="0"/>
              <a:t> progesterone Acetate)</a:t>
            </a:r>
          </a:p>
          <a:p>
            <a:pPr algn="ctr">
              <a:buNone/>
            </a:pPr>
            <a:r>
              <a:rPr lang="en-US" dirty="0" smtClean="0"/>
              <a:t> </a:t>
            </a:r>
          </a:p>
          <a:p>
            <a:pPr>
              <a:buNone/>
            </a:pPr>
            <a:endParaRPr lang="en-US" dirty="0" smtClean="0"/>
          </a:p>
          <a:p>
            <a:endParaRPr lang="en-US" dirty="0"/>
          </a:p>
          <a:p>
            <a:endParaRPr lang="en-US" dirty="0" smtClean="0"/>
          </a:p>
          <a:p>
            <a:endParaRPr lang="en-US" dirty="0"/>
          </a:p>
        </p:txBody>
      </p:sp>
      <p:sp>
        <p:nvSpPr>
          <p:cNvPr id="10" name="Rectangle 9"/>
          <p:cNvSpPr/>
          <p:nvPr/>
        </p:nvSpPr>
        <p:spPr>
          <a:xfrm>
            <a:off x="838200" y="533400"/>
            <a:ext cx="6820906"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Worked on two studies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AND LITERATURE REVIEW</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Urgent </a:t>
            </a:r>
            <a:r>
              <a:rPr lang="en-US" sz="2400" dirty="0"/>
              <a:t>and basic </a:t>
            </a:r>
            <a:r>
              <a:rPr lang="en-US" sz="2400" dirty="0" smtClean="0"/>
              <a:t>need.</a:t>
            </a:r>
          </a:p>
          <a:p>
            <a:r>
              <a:rPr lang="en-US" sz="2300" dirty="0" smtClean="0"/>
              <a:t>UN General Assembly on  July 2010 recognized “the right to safe and clean drinking water and sanitation as a human right that is essential for the full enjoyment of life and all human rights.”</a:t>
            </a:r>
            <a:r>
              <a:rPr lang="en-US" sz="1800" dirty="0" smtClean="0"/>
              <a:t> </a:t>
            </a:r>
          </a:p>
          <a:p>
            <a:pPr fontAlgn="base"/>
            <a:r>
              <a:rPr lang="en-US" sz="2600" dirty="0" smtClean="0"/>
              <a:t>MDG 7 :Ensure environmental sustainability</a:t>
            </a:r>
          </a:p>
          <a:p>
            <a:pPr fontAlgn="base"/>
            <a:r>
              <a:rPr lang="en-US" sz="2600" dirty="0" smtClean="0"/>
              <a:t>Target 7C: By 2015, halve the proportion of people without sustainable access to safe drinking water and basic sanitation.</a:t>
            </a:r>
          </a:p>
          <a:p>
            <a:r>
              <a:rPr lang="en-US" sz="2400" dirty="0" smtClean="0"/>
              <a:t>Poor water, sanitation and hygiene condition kills and sickens thousands of people every day and lead to impoverishment and diminished opportunities for thousand more.</a:t>
            </a:r>
          </a:p>
          <a:p>
            <a:r>
              <a:rPr lang="en-US" sz="2400" dirty="0" smtClean="0"/>
              <a:t>2.5 </a:t>
            </a:r>
            <a:r>
              <a:rPr lang="en-US" sz="2400" dirty="0"/>
              <a:t>billion people – lack improved sanitation facilities, and over </a:t>
            </a:r>
            <a:r>
              <a:rPr lang="en-US" sz="2400" dirty="0" smtClean="0"/>
              <a:t>780 million lack safe </a:t>
            </a:r>
            <a:r>
              <a:rPr lang="en-US" sz="2400" dirty="0"/>
              <a:t>drinking </a:t>
            </a:r>
            <a:r>
              <a:rPr lang="en-US" sz="2400" dirty="0" smtClean="0"/>
              <a:t>water</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 </a:t>
            </a:r>
            <a:r>
              <a:rPr lang="en-US" sz="2600" dirty="0" smtClean="0"/>
              <a:t>Globally, 63 per cent of the population use improved sanitation facilities, target is to reach 75% by 2015.</a:t>
            </a:r>
          </a:p>
          <a:p>
            <a:r>
              <a:rPr lang="en-US" sz="2600" dirty="0" smtClean="0"/>
              <a:t>15% population defecates in open.</a:t>
            </a:r>
          </a:p>
          <a:p>
            <a:r>
              <a:rPr lang="en-US" sz="2600" dirty="0" smtClean="0"/>
              <a:t>Of 1.1 billion people who still practice open defecation, the vast majority (949 million) live in rural areas.</a:t>
            </a:r>
          </a:p>
          <a:p>
            <a:r>
              <a:rPr lang="en-US" sz="2600" dirty="0" smtClean="0"/>
              <a:t>1.8 billion people have gained access to improved sanitation since 1990, the world remains off track  for the sanitation target. It is essential to accelerate progress in the remaining time before the MDG deadline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The percentage of the world’s population using improved drinking-water sources increased from 77% to 87% between 1990 and 2008, a rate on track with meeting the global MDG drinking-water target. </a:t>
            </a:r>
          </a:p>
          <a:p>
            <a:r>
              <a:rPr lang="en-US" sz="2400" dirty="0" smtClean="0"/>
              <a:t>89 per cent of the world's population, or 6.1 billion people, used improved drinking water sources</a:t>
            </a:r>
            <a:endParaRPr lang="en-US" sz="2800" dirty="0" smtClean="0"/>
          </a:p>
          <a:p>
            <a:r>
              <a:rPr lang="en-US" sz="2400" dirty="0" smtClean="0"/>
              <a:t>Drinking water target has thus become one of</a:t>
            </a:r>
          </a:p>
          <a:p>
            <a:pPr>
              <a:buNone/>
            </a:pPr>
            <a:r>
              <a:rPr lang="en-US" sz="2400" dirty="0" smtClean="0"/>
              <a:t>      the first MDG targets to be met.</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2400" dirty="0" smtClean="0"/>
              <a:t>In India, water and sanitation was included as community development issue in the first five year plan in the nineteen fifties</a:t>
            </a:r>
          </a:p>
          <a:p>
            <a:r>
              <a:rPr lang="en-US" sz="2400" dirty="0" smtClean="0"/>
              <a:t>In India 46.9% of the households has latrine facility while 49.8% defecate in the open.</a:t>
            </a:r>
          </a:p>
          <a:p>
            <a:r>
              <a:rPr lang="en-US" sz="2400" dirty="0" smtClean="0"/>
              <a:t> More than half the population (53.2%) has access to phones but less than half the number of households has access to basic toilet facilities.</a:t>
            </a:r>
          </a:p>
          <a:p>
            <a:r>
              <a:rPr lang="en-US" sz="2400" dirty="0" smtClean="0"/>
              <a:t>Taps (43%) and hand pumps (34%) are the two main sources of drinking water, followed by wells and bore wells. While taps are the most common source for urban India (71%), hand pumps are most common for rural India (44%).</a:t>
            </a:r>
          </a:p>
          <a:p>
            <a:r>
              <a:rPr lang="en-US" sz="2400" dirty="0" smtClean="0"/>
              <a:t> Without WASH (water, sanitation and hygiene), sustainable development is impossible</a:t>
            </a:r>
          </a:p>
          <a:p>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533</TotalTime>
  <Words>1298</Words>
  <Application>Microsoft Office PowerPoint</Application>
  <PresentationFormat>On-screen Show (4:3)</PresentationFormat>
  <Paragraphs>189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Technic</vt:lpstr>
      <vt:lpstr>Slide 1</vt:lpstr>
      <vt:lpstr>Slide 2</vt:lpstr>
      <vt:lpstr>Slide 3</vt:lpstr>
      <vt:lpstr>INTERNSHIP WORK</vt:lpstr>
      <vt:lpstr>Slide 5</vt:lpstr>
      <vt:lpstr>INTRODUCTION AND LITERATURE REVIEW</vt:lpstr>
      <vt:lpstr>Slide 7</vt:lpstr>
      <vt:lpstr>Slide 8</vt:lpstr>
      <vt:lpstr>Slide 9</vt:lpstr>
      <vt:lpstr>Slide 10</vt:lpstr>
      <vt:lpstr>RATIONALE OF THE STUDY</vt:lpstr>
      <vt:lpstr>OBJECTIVES</vt:lpstr>
      <vt:lpstr>METHODOLOGY</vt:lpstr>
      <vt:lpstr>RESULT AND FINDINGS</vt:lpstr>
      <vt:lpstr>DRINKING WATER</vt:lpstr>
      <vt:lpstr> </vt:lpstr>
      <vt:lpstr>Slide 17</vt:lpstr>
      <vt:lpstr>Slide 18</vt:lpstr>
      <vt:lpstr>WATER TREATMENT METHOD</vt:lpstr>
      <vt:lpstr>SANITATION AND HYGIENE</vt:lpstr>
      <vt:lpstr>Slide 21</vt:lpstr>
      <vt:lpstr>Slide 22</vt:lpstr>
      <vt:lpstr>HAND WASHING PRACTICES</vt:lpstr>
      <vt:lpstr>WASTE MANAGEMENT</vt:lpstr>
      <vt:lpstr>              </vt:lpstr>
      <vt:lpstr>Slide 26</vt:lpstr>
      <vt:lpstr>CONCLUSION</vt:lpstr>
      <vt:lpstr>LIMITATIONS</vt:lpstr>
      <vt:lpstr>RECOMMENDATIONS</vt:lpstr>
      <vt:lpstr>REFERENCES</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iihmr</cp:lastModifiedBy>
  <cp:revision>89</cp:revision>
  <dcterms:created xsi:type="dcterms:W3CDTF">2012-05-06T10:52:40Z</dcterms:created>
  <dcterms:modified xsi:type="dcterms:W3CDTF">2012-05-07T09:47:19Z</dcterms:modified>
</cp:coreProperties>
</file>