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E:\Graphs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E:\Graph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E:\Graph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view3D>
      <c:rotX val="30"/>
      <c:perspective val="30"/>
    </c:view3D>
    <c:plotArea>
      <c:layout/>
      <c:pie3DChart>
        <c:varyColors val="1"/>
        <c:ser>
          <c:idx val="0"/>
          <c:order val="0"/>
          <c:cat>
            <c:strRef>
              <c:f>Sheet1!$A$1:$A$3</c:f>
              <c:strCache>
                <c:ptCount val="3"/>
                <c:pt idx="0">
                  <c:v>Good</c:v>
                </c:pt>
                <c:pt idx="1">
                  <c:v>Fair</c:v>
                </c:pt>
                <c:pt idx="2">
                  <c:v>Unsatisfactory</c:v>
                </c:pt>
              </c:strCache>
            </c:strRef>
          </c:cat>
          <c:val>
            <c:numRef>
              <c:f>Sheet1!$B$1:$B$3</c:f>
              <c:numCache>
                <c:formatCode>General</c:formatCode>
                <c:ptCount val="3"/>
                <c:pt idx="0">
                  <c:v>37</c:v>
                </c:pt>
                <c:pt idx="1">
                  <c:v>9</c:v>
                </c:pt>
                <c:pt idx="2">
                  <c:v>3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3.888888888888889E-2"/>
          <c:y val="5.0925925925925923E-2"/>
          <c:w val="0.7121819772528436"/>
          <c:h val="0.89814814814814814"/>
        </c:manualLayout>
      </c:layout>
      <c:pie3DChart>
        <c:varyColors val="1"/>
        <c:ser>
          <c:idx val="0"/>
          <c:order val="0"/>
          <c:cat>
            <c:strRef>
              <c:f>Sheet1!$A$23:$A$25</c:f>
              <c:strCache>
                <c:ptCount val="3"/>
                <c:pt idx="0">
                  <c:v>Good </c:v>
                </c:pt>
                <c:pt idx="1">
                  <c:v>Fair</c:v>
                </c:pt>
                <c:pt idx="2">
                  <c:v>Unsatisfactory</c:v>
                </c:pt>
              </c:strCache>
            </c:strRef>
          </c:cat>
          <c:val>
            <c:numRef>
              <c:f>Sheet1!$B$23:$B$25</c:f>
              <c:numCache>
                <c:formatCode>General</c:formatCode>
                <c:ptCount val="3"/>
                <c:pt idx="0">
                  <c:v>35</c:v>
                </c:pt>
                <c:pt idx="1">
                  <c:v>11</c:v>
                </c:pt>
                <c:pt idx="2">
                  <c:v>3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4053954388139145"/>
          <c:y val="5.1400554097404488E-2"/>
          <c:w val="0.72789416678001662"/>
          <c:h val="0.8326195683872849"/>
        </c:manualLayout>
      </c:layout>
      <c:barChart>
        <c:barDir val="col"/>
        <c:grouping val="clustered"/>
        <c:ser>
          <c:idx val="0"/>
          <c:order val="0"/>
          <c:tx>
            <c:strRef>
              <c:f>Sheet1!$B$58</c:f>
              <c:strCache>
                <c:ptCount val="1"/>
                <c:pt idx="0">
                  <c:v>Fair </c:v>
                </c:pt>
              </c:strCache>
            </c:strRef>
          </c:tx>
          <c:cat>
            <c:strRef>
              <c:f>Sheet1!$A$59:$A$61</c:f>
              <c:strCache>
                <c:ptCount val="3"/>
                <c:pt idx="0">
                  <c:v>Registration</c:v>
                </c:pt>
                <c:pt idx="1">
                  <c:v>Investigation</c:v>
                </c:pt>
                <c:pt idx="2">
                  <c:v>medicines</c:v>
                </c:pt>
              </c:strCache>
            </c:strRef>
          </c:cat>
          <c:val>
            <c:numRef>
              <c:f>Sheet1!$B$59:$B$61</c:f>
              <c:numCache>
                <c:formatCode>General</c:formatCode>
                <c:ptCount val="3"/>
                <c:pt idx="0">
                  <c:v>24</c:v>
                </c:pt>
                <c:pt idx="1">
                  <c:v>18</c:v>
                </c:pt>
                <c:pt idx="2">
                  <c:v>22</c:v>
                </c:pt>
              </c:numCache>
            </c:numRef>
          </c:val>
        </c:ser>
        <c:ser>
          <c:idx val="1"/>
          <c:order val="1"/>
          <c:tx>
            <c:strRef>
              <c:f>Sheet1!$C$58</c:f>
              <c:strCache>
                <c:ptCount val="1"/>
                <c:pt idx="0">
                  <c:v>Less</c:v>
                </c:pt>
              </c:strCache>
            </c:strRef>
          </c:tx>
          <c:cat>
            <c:strRef>
              <c:f>Sheet1!$A$59:$A$61</c:f>
              <c:strCache>
                <c:ptCount val="3"/>
                <c:pt idx="0">
                  <c:v>Registration</c:v>
                </c:pt>
                <c:pt idx="1">
                  <c:v>Investigation</c:v>
                </c:pt>
                <c:pt idx="2">
                  <c:v>medicines</c:v>
                </c:pt>
              </c:strCache>
            </c:strRef>
          </c:cat>
          <c:val>
            <c:numRef>
              <c:f>Sheet1!$C$59:$C$61</c:f>
              <c:numCache>
                <c:formatCode>General</c:formatCode>
                <c:ptCount val="3"/>
                <c:pt idx="0">
                  <c:v>25</c:v>
                </c:pt>
                <c:pt idx="1">
                  <c:v>26</c:v>
                </c:pt>
                <c:pt idx="2">
                  <c:v>24</c:v>
                </c:pt>
              </c:numCache>
            </c:numRef>
          </c:val>
        </c:ser>
        <c:axId val="89686400"/>
        <c:axId val="89688704"/>
      </c:barChart>
      <c:catAx>
        <c:axId val="89686400"/>
        <c:scaling>
          <c:orientation val="minMax"/>
        </c:scaling>
        <c:axPos val="b"/>
        <c:tickLblPos val="nextTo"/>
        <c:crossAx val="89688704"/>
        <c:crosses val="autoZero"/>
        <c:auto val="1"/>
        <c:lblAlgn val="ctr"/>
        <c:lblOffset val="100"/>
      </c:catAx>
      <c:valAx>
        <c:axId val="89688704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No.</a:t>
                </a:r>
                <a:r>
                  <a:rPr lang="en-US" baseline="0"/>
                  <a:t> of patients</a:t>
                </a:r>
                <a:endParaRPr lang="en-US"/>
              </a:p>
            </c:rich>
          </c:tx>
          <c:layout/>
        </c:title>
        <c:numFmt formatCode="General" sourceLinked="1"/>
        <c:tickLblPos val="nextTo"/>
        <c:crossAx val="89686400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0.75</cdr:x>
      <cdr:y>0.05903</cdr:y>
    </cdr:from>
    <cdr:to>
      <cdr:x>0.99375</cdr:x>
      <cdr:y>0.15972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428999" y="161925"/>
          <a:ext cx="1114425" cy="2762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800" b="1" dirty="0">
              <a:latin typeface="Times New Roman" pitchFamily="18" charset="0"/>
              <a:cs typeface="Times New Roman" pitchFamily="18" charset="0"/>
            </a:rPr>
            <a:t>Total 49 patients</a:t>
          </a:r>
        </a:p>
      </cdr:txBody>
    </cdr:sp>
  </cdr:relSizeAnchor>
  <cdr:relSizeAnchor xmlns:cdr="http://schemas.openxmlformats.org/drawingml/2006/chartDrawing">
    <cdr:from>
      <cdr:x>0.65385</cdr:x>
      <cdr:y>0.58927</cdr:y>
    </cdr:from>
    <cdr:to>
      <cdr:x>0.71844</cdr:x>
      <cdr:y>0.66913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590800" y="2667000"/>
          <a:ext cx="255931" cy="3614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200" dirty="0"/>
            <a:t>37</a:t>
          </a:r>
        </a:p>
      </cdr:txBody>
    </cdr:sp>
  </cdr:relSizeAnchor>
  <cdr:relSizeAnchor xmlns:cdr="http://schemas.openxmlformats.org/drawingml/2006/chartDrawing">
    <cdr:from>
      <cdr:x>0.03846</cdr:x>
      <cdr:y>0.26938</cdr:y>
    </cdr:from>
    <cdr:to>
      <cdr:x>0.10929</cdr:x>
      <cdr:y>0.38396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52400" y="1219200"/>
          <a:ext cx="280657" cy="5185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200" dirty="0"/>
            <a:t>9</a:t>
          </a:r>
        </a:p>
      </cdr:txBody>
    </cdr:sp>
  </cdr:relSizeAnchor>
  <cdr:relSizeAnchor xmlns:cdr="http://schemas.openxmlformats.org/drawingml/2006/chartDrawing">
    <cdr:from>
      <cdr:x>0.30769</cdr:x>
      <cdr:y>0.1852</cdr:y>
    </cdr:from>
    <cdr:to>
      <cdr:x>0.35769</cdr:x>
      <cdr:y>0.29978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1219200" y="838200"/>
          <a:ext cx="198120" cy="51858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200" dirty="0"/>
            <a:t>3</a:t>
          </a:r>
        </a:p>
      </cdr:txBody>
    </cdr:sp>
  </cdr:relSizeAnchor>
  <cdr:relSizeAnchor xmlns:cdr="http://schemas.openxmlformats.org/drawingml/2006/chartDrawing">
    <cdr:from>
      <cdr:x>0.55769</cdr:x>
      <cdr:y>0.79797</cdr:y>
    </cdr:from>
    <cdr:to>
      <cdr:x>1</cdr:x>
      <cdr:y>1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2209800" y="3657600"/>
          <a:ext cx="17526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800" b="1" dirty="0" smtClean="0">
              <a:latin typeface="Times New Roman" pitchFamily="18" charset="0"/>
              <a:cs typeface="Times New Roman" pitchFamily="18" charset="0"/>
            </a:rPr>
            <a:t>Doctors’ consultation and behavior of doctors</a:t>
          </a:r>
          <a:endParaRPr lang="en-US" sz="1800" b="1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0.67917</cdr:x>
      <cdr:y>0.66667</cdr:y>
    </cdr:from>
    <cdr:to>
      <cdr:x>0.75625</cdr:x>
      <cdr:y>0.77431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105150" y="1828800"/>
          <a:ext cx="352425" cy="2952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2800" dirty="0"/>
            <a:t>35</a:t>
          </a:r>
        </a:p>
      </cdr:txBody>
    </cdr:sp>
  </cdr:relSizeAnchor>
  <cdr:relSizeAnchor xmlns:cdr="http://schemas.openxmlformats.org/drawingml/2006/chartDrawing">
    <cdr:from>
      <cdr:x>0.07547</cdr:x>
      <cdr:y>0.23571</cdr:y>
    </cdr:from>
    <cdr:to>
      <cdr:x>0.1463</cdr:x>
      <cdr:y>0.3364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04800" y="1066800"/>
          <a:ext cx="286054" cy="4557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2800" dirty="0"/>
            <a:t>11</a:t>
          </a:r>
        </a:p>
      </cdr:txBody>
    </cdr:sp>
  </cdr:relSizeAnchor>
  <cdr:relSizeAnchor xmlns:cdr="http://schemas.openxmlformats.org/drawingml/2006/chartDrawing">
    <cdr:from>
      <cdr:x>0.30189</cdr:x>
      <cdr:y>0.1852</cdr:y>
    </cdr:from>
    <cdr:to>
      <cdr:x>0.36231</cdr:x>
      <cdr:y>0.27201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219200" y="838200"/>
          <a:ext cx="244012" cy="3928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2800" dirty="0"/>
            <a:t>3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8F61B1C-6A87-4D47-A951-B53DDFC94435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8732625-66D0-49AA-AB85-0156CEC239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61B1C-6A87-4D47-A951-B53DDFC94435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32625-66D0-49AA-AB85-0156CEC239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61B1C-6A87-4D47-A951-B53DDFC94435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32625-66D0-49AA-AB85-0156CEC239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8F61B1C-6A87-4D47-A951-B53DDFC94435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8732625-66D0-49AA-AB85-0156CEC239B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8F61B1C-6A87-4D47-A951-B53DDFC94435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8732625-66D0-49AA-AB85-0156CEC239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61B1C-6A87-4D47-A951-B53DDFC94435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32625-66D0-49AA-AB85-0156CEC239B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61B1C-6A87-4D47-A951-B53DDFC94435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32625-66D0-49AA-AB85-0156CEC239B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F61B1C-6A87-4D47-A951-B53DDFC94435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8732625-66D0-49AA-AB85-0156CEC239B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61B1C-6A87-4D47-A951-B53DDFC94435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32625-66D0-49AA-AB85-0156CEC239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8F61B1C-6A87-4D47-A951-B53DDFC94435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8732625-66D0-49AA-AB85-0156CEC239B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F61B1C-6A87-4D47-A951-B53DDFC94435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8732625-66D0-49AA-AB85-0156CEC239B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8F61B1C-6A87-4D47-A951-B53DDFC94435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8732625-66D0-49AA-AB85-0156CEC239B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“FUNCTIONING OF A HOSPITAL RUN BY SEARCH, AN NGO IN RURAL AND TRIBAL GADCHIROLI”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By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Pragya Singh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BOR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371600" y="1676400"/>
          <a:ext cx="6477000" cy="441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38500"/>
                <a:gridCol w="3238500"/>
              </a:tblGrid>
              <a:tr h="736600">
                <a:tc>
                  <a:txBody>
                    <a:bodyPr/>
                    <a:lstStyle/>
                    <a:p>
                      <a:r>
                        <a:rPr lang="en-US" dirty="0" smtClean="0"/>
                        <a:t>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BOR (in %)</a:t>
                      </a:r>
                      <a:endParaRPr lang="en-US" dirty="0"/>
                    </a:p>
                  </a:txBody>
                  <a:tcPr/>
                </a:tc>
              </a:tr>
              <a:tr h="736600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2007-08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54.31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36600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2008-09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49.31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36600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2009-10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47.76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36600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2010-11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51.55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36600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2011-12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48.57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39624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192341" y="3200400"/>
            <a:ext cx="326585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94 % satisfaction from doctors’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behavior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181600" y="3276600"/>
            <a:ext cx="310302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91 % of patients were satisfied 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of nurse services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95600" y="609600"/>
            <a:ext cx="49439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Service and behavior of Nurses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52401"/>
          <a:ext cx="8077200" cy="563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343400" y="6019800"/>
            <a:ext cx="929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Charges</a:t>
            </a:r>
            <a:endParaRPr lang="en-US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Availability of medicine</a:t>
            </a:r>
          </a:p>
          <a:p>
            <a:pPr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41 patients said that medicines at pharmacy are always available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100 % of the patients said they would like to visit again if ever had any problem.</a:t>
            </a:r>
          </a:p>
          <a:p>
            <a:pPr>
              <a:buNone/>
            </a:pP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Reasons for choosing the hospital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Near from their residence place</a:t>
            </a:r>
          </a:p>
          <a:p>
            <a:pPr lvl="0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Facilities and services are good</a:t>
            </a:r>
          </a:p>
          <a:p>
            <a:pPr lvl="0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Good doctors</a:t>
            </a:r>
          </a:p>
          <a:p>
            <a:pPr lvl="0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Inexpensiveness</a:t>
            </a:r>
          </a:p>
          <a:p>
            <a:pPr lvl="0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Cleanliness</a:t>
            </a:r>
          </a:p>
          <a:p>
            <a:pPr lvl="0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24*7 availability of services</a:t>
            </a:r>
          </a:p>
          <a:p>
            <a:pPr lvl="0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Specialists OPD</a:t>
            </a:r>
          </a:p>
          <a:p>
            <a:pPr>
              <a:buNone/>
            </a:pP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Recommendations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Need of other specialists OPD</a:t>
            </a:r>
          </a:p>
          <a:p>
            <a:pPr lvl="0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BPL concession</a:t>
            </a:r>
          </a:p>
          <a:p>
            <a:pPr lvl="0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Departments like oncology should be opened</a:t>
            </a:r>
          </a:p>
          <a:p>
            <a:pPr lvl="0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Pharmacy should open earlier</a:t>
            </a:r>
          </a:p>
          <a:p>
            <a:pPr lvl="0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Need of new equipments for investigation</a:t>
            </a:r>
          </a:p>
          <a:p>
            <a:pPr lvl="0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Need of doctors like Dr. Rani Bang</a:t>
            </a:r>
          </a:p>
          <a:p>
            <a:pPr lvl="0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Coverage by ambulance services should be increased</a:t>
            </a:r>
          </a:p>
          <a:p>
            <a:pPr lvl="0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Advertisement of hospital and its services</a:t>
            </a:r>
          </a:p>
          <a:p>
            <a:pPr>
              <a:buNone/>
            </a:pP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Discussion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Patients seem satisfied from the services offered at the hospital but the patient attendance hence BOR of the hospital is quite low.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Conclusion 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Hospital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is functioning well with its present services and infrastructure.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Recommendations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Hospital should enhance services at IPD to increase the bed occupancy rates.</a:t>
            </a:r>
          </a:p>
          <a:p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Hospital should improve its capability to handle emergencies.</a:t>
            </a:r>
          </a:p>
          <a:p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Objective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To study functioning of a rural and tribal friendly hospital run by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an NGO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in a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rural tribal area.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098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Thank you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Specific objectives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To determine patient attendance and BOR of the hospital for the last five years for the functioning of the hospital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To determine satisfaction among patients towards the hospital services. </a:t>
            </a:r>
          </a:p>
          <a:p>
            <a:pPr>
              <a:buNone/>
            </a:pP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Methodology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Retrospective cross sectional study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SEARCH Hospital in Rural and tribal area of Gadchiroli, Maharashtra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Indicators</a:t>
            </a:r>
          </a:p>
          <a:p>
            <a:pPr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Patient Attendance in a day</a:t>
            </a:r>
          </a:p>
          <a:p>
            <a:pPr>
              <a:buNone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 PA= Total patients in a year / Total days</a:t>
            </a:r>
          </a:p>
          <a:p>
            <a:pPr>
              <a:buNone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533400"/>
            <a:ext cx="8229600" cy="586740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Bed occupancy ratio</a:t>
            </a:r>
          </a:p>
          <a:p>
            <a:pPr>
              <a:buNone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BOR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(%)= </a:t>
            </a: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 IP days of care 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x100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		   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Bed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days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available</a:t>
            </a:r>
          </a:p>
          <a:p>
            <a:pPr>
              <a:buNone/>
            </a:pP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Assumptions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arenR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Year divided into 3 quadrants</a:t>
            </a:r>
          </a:p>
          <a:p>
            <a:pPr marL="514350" indent="-514350">
              <a:buAutoNum type="arabicParenR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IP days of care calculated for only one month in the quadrant and extrapolated.</a:t>
            </a:r>
          </a:p>
          <a:p>
            <a:pPr marL="514350" indent="-514350">
              <a:buAutoNum type="arabicParenR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Max. 30 surgeries were considered even if there were more than 30 surgeries. 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85800"/>
            <a:ext cx="8229600" cy="5486400"/>
          </a:xfrm>
        </p:spPr>
        <p:txBody>
          <a:bodyPr>
            <a:normAutofit fontScale="92500" lnSpcReduction="10000"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Patient Satisfaction</a:t>
            </a:r>
          </a:p>
          <a:p>
            <a:pPr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Sample size -50</a:t>
            </a:r>
          </a:p>
          <a:p>
            <a:pPr>
              <a:buNone/>
            </a:pP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Inclusion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criteria- Patients who have visited hospital more than once.</a:t>
            </a:r>
          </a:p>
          <a:p>
            <a:pPr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Those who understand Hindi</a:t>
            </a:r>
          </a:p>
          <a:p>
            <a:pPr>
              <a:buNone/>
            </a:pP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Sampling-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Convenient sampling</a:t>
            </a:r>
          </a:p>
          <a:p>
            <a:pPr>
              <a:buNone/>
            </a:pP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Final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sample size- 49 </a:t>
            </a:r>
          </a:p>
          <a:p>
            <a:pPr>
              <a:buNone/>
            </a:pP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Analysis-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MS office Excel</a:t>
            </a:r>
          </a:p>
          <a:p>
            <a:pPr>
              <a:buNone/>
            </a:pP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04800"/>
            <a:ext cx="8229600" cy="6324600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Questionnaire</a:t>
            </a:r>
          </a:p>
          <a:p>
            <a:pPr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-   Doctor’s consultation and behavior</a:t>
            </a:r>
          </a:p>
          <a:p>
            <a:pPr>
              <a:buFontTx/>
              <a:buChar char="-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Services and behavior of nurses</a:t>
            </a:r>
          </a:p>
          <a:p>
            <a:pPr>
              <a:buFontTx/>
              <a:buChar char="-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Cleanliness</a:t>
            </a:r>
          </a:p>
          <a:p>
            <a:pPr>
              <a:buFontTx/>
              <a:buChar char="-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Canteen services</a:t>
            </a:r>
          </a:p>
          <a:p>
            <a:pPr>
              <a:buFontTx/>
              <a:buChar char="-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Drinking water facilities</a:t>
            </a:r>
          </a:p>
          <a:p>
            <a:pPr>
              <a:buFontTx/>
              <a:buChar char="-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Availability of medicines</a:t>
            </a:r>
          </a:p>
          <a:p>
            <a:pPr>
              <a:buFontTx/>
              <a:buChar char="-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Charges</a:t>
            </a:r>
          </a:p>
          <a:p>
            <a:pPr>
              <a:buFontTx/>
              <a:buChar char="-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Waiting time</a:t>
            </a:r>
          </a:p>
          <a:p>
            <a:pPr>
              <a:buFontTx/>
              <a:buChar char="-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Reason for choosing the hospital</a:t>
            </a:r>
          </a:p>
          <a:p>
            <a:pPr>
              <a:buFontTx/>
              <a:buChar char="-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Recommendation</a:t>
            </a:r>
          </a:p>
          <a:p>
            <a:pPr>
              <a:buFontTx/>
              <a:buChar char="-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Would you like to visit again if you have any problem?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Results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Patient Attendance at OPD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14400" y="2209800"/>
          <a:ext cx="7620000" cy="34120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0000"/>
                <a:gridCol w="2540000"/>
                <a:gridCol w="2540000"/>
              </a:tblGrid>
              <a:tr h="821284">
                <a:tc>
                  <a:txBody>
                    <a:bodyPr/>
                    <a:lstStyle/>
                    <a:p>
                      <a:r>
                        <a:rPr lang="en-US" dirty="0" smtClean="0"/>
                        <a:t>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 patients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Approx</a:t>
                      </a:r>
                      <a:r>
                        <a:rPr lang="en-US" baseline="0" dirty="0" smtClean="0"/>
                        <a:t>. Patient Attendance</a:t>
                      </a:r>
                      <a:endParaRPr lang="en-US" dirty="0"/>
                    </a:p>
                  </a:txBody>
                  <a:tcPr/>
                </a:tc>
              </a:tr>
              <a:tr h="475823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2007-08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19500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75823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2008-09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20561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74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75823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2009-10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18984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68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75823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2010-11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19796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71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75823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2011-12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25543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91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733800" y="57150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Total OPD days 279</a:t>
            </a:r>
            <a:endParaRPr lang="en-US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Patient Attendance at IPD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90600" y="2057400"/>
          <a:ext cx="7467600" cy="37568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9200"/>
                <a:gridCol w="2489200"/>
                <a:gridCol w="2489200"/>
              </a:tblGrid>
              <a:tr h="1166070">
                <a:tc>
                  <a:txBody>
                    <a:bodyPr/>
                    <a:lstStyle/>
                    <a:p>
                      <a:r>
                        <a:rPr lang="en-US" dirty="0" smtClean="0"/>
                        <a:t>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 patients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Approx. Patient Attendance</a:t>
                      </a:r>
                      <a:r>
                        <a:rPr lang="en-US" baseline="0" dirty="0" smtClean="0"/>
                        <a:t> (for a day)</a:t>
                      </a:r>
                      <a:endParaRPr lang="en-US" dirty="0"/>
                    </a:p>
                  </a:txBody>
                  <a:tcPr/>
                </a:tc>
              </a:tr>
              <a:tr h="472906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2007-08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1340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72906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2008-09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1370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72906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2009-10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1180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72906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2010-11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1516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72906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2011-12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1250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595</TotalTime>
  <Words>478</Words>
  <Application>Microsoft Office PowerPoint</Application>
  <PresentationFormat>On-screen Show (4:3)</PresentationFormat>
  <Paragraphs>145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Oriel</vt:lpstr>
      <vt:lpstr>“FUNCTIONING OF A HOSPITAL RUN BY SEARCH, AN NGO IN RURAL AND TRIBAL GADCHIROLI” </vt:lpstr>
      <vt:lpstr>Objective</vt:lpstr>
      <vt:lpstr>Specific objectives</vt:lpstr>
      <vt:lpstr>Methodology</vt:lpstr>
      <vt:lpstr>Slide 5</vt:lpstr>
      <vt:lpstr>Slide 6</vt:lpstr>
      <vt:lpstr>Slide 7</vt:lpstr>
      <vt:lpstr>Results</vt:lpstr>
      <vt:lpstr>Slide 9</vt:lpstr>
      <vt:lpstr>Slide 10</vt:lpstr>
      <vt:lpstr>Slide 11</vt:lpstr>
      <vt:lpstr>Slide 12</vt:lpstr>
      <vt:lpstr>Slide 13</vt:lpstr>
      <vt:lpstr>Slide 14</vt:lpstr>
      <vt:lpstr>Reasons for choosing the hospital</vt:lpstr>
      <vt:lpstr>Recommendations</vt:lpstr>
      <vt:lpstr>Discussion</vt:lpstr>
      <vt:lpstr>Conclusion </vt:lpstr>
      <vt:lpstr>Recommendations</vt:lpstr>
      <vt:lpstr>Thank you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iihmr</dc:creator>
  <cp:lastModifiedBy>iihmr</cp:lastModifiedBy>
  <cp:revision>38</cp:revision>
  <dcterms:created xsi:type="dcterms:W3CDTF">2012-05-04T04:12:20Z</dcterms:created>
  <dcterms:modified xsi:type="dcterms:W3CDTF">2012-05-07T08:26:45Z</dcterms:modified>
</cp:coreProperties>
</file>