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1"/>
  </p:notesMasterIdLst>
  <p:sldIdLst>
    <p:sldId id="256" r:id="rId2"/>
    <p:sldId id="258" r:id="rId3"/>
    <p:sldId id="273" r:id="rId4"/>
    <p:sldId id="271" r:id="rId5"/>
    <p:sldId id="272" r:id="rId6"/>
    <p:sldId id="259" r:id="rId7"/>
    <p:sldId id="260" r:id="rId8"/>
    <p:sldId id="261" r:id="rId9"/>
    <p:sldId id="263" r:id="rId10"/>
    <p:sldId id="264" r:id="rId11"/>
    <p:sldId id="266" r:id="rId12"/>
    <p:sldId id="267" r:id="rId13"/>
    <p:sldId id="268" r:id="rId14"/>
    <p:sldId id="269" r:id="rId15"/>
    <p:sldId id="274" r:id="rId16"/>
    <p:sldId id="275" r:id="rId17"/>
    <p:sldId id="276" r:id="rId18"/>
    <p:sldId id="277" r:id="rId19"/>
    <p:sldId id="278" r:id="rId20"/>
    <p:sldId id="279" r:id="rId21"/>
    <p:sldId id="280" r:id="rId22"/>
    <p:sldId id="281" r:id="rId23"/>
    <p:sldId id="282" r:id="rId24"/>
    <p:sldId id="283" r:id="rId25"/>
    <p:sldId id="284" r:id="rId26"/>
    <p:sldId id="287" r:id="rId27"/>
    <p:sldId id="288" r:id="rId28"/>
    <p:sldId id="289"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068"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E15C46-FEA0-4E7E-871B-F7ED65FD886E}" type="datetimeFigureOut">
              <a:rPr lang="en-US" smtClean="0"/>
              <a:pPr/>
              <a:t>2/20/2014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99AD6D-DF50-47E5-A235-2807975AA5B3}"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pPr eaLnBrk="1" hangingPunct="1"/>
            <a:endParaRPr lang="en-US" smtClean="0">
              <a:latin typeface="Arial" charset="0"/>
            </a:endParaRPr>
          </a:p>
        </p:txBody>
      </p:sp>
      <p:sp>
        <p:nvSpPr>
          <p:cNvPr id="61444" name="Slide Number Placeholder 3"/>
          <p:cNvSpPr>
            <a:spLocks noGrp="1"/>
          </p:cNvSpPr>
          <p:nvPr>
            <p:ph type="sldNum" sz="quarter" idx="5"/>
          </p:nvPr>
        </p:nvSpPr>
        <p:spPr>
          <a:noFill/>
        </p:spPr>
        <p:txBody>
          <a:bodyPr/>
          <a:lstStyle/>
          <a:p>
            <a:fld id="{FCFFB8F0-7B3A-4440-8A31-0C6C300935E1}" type="slidenum">
              <a:rPr lang="en-US" smtClean="0">
                <a:latin typeface="Arial" charset="0"/>
              </a:rPr>
              <a:pPr/>
              <a:t>10</a:t>
            </a:fld>
            <a:endParaRPr lang="en-US"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CC03900-FDFA-44AA-B571-F18A4EFCA8C6}" type="slidenum">
              <a:rPr lang="en-US" smtClean="0">
                <a:latin typeface="Arial" charset="0"/>
              </a:rPr>
              <a:pPr/>
              <a:t>11</a:t>
            </a:fld>
            <a:endParaRPr lang="en-US" smtClean="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9CC03900-FDFA-44AA-B571-F18A4EFCA8C6}" type="slidenum">
              <a:rPr lang="en-US" smtClean="0">
                <a:latin typeface="Arial" charset="0"/>
              </a:rPr>
              <a:pPr/>
              <a:t>12</a:t>
            </a:fld>
            <a:endParaRPr lang="en-US" smtClean="0">
              <a:latin typeface="Arial" charset="0"/>
            </a:endParaRPr>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endParaRPr lang="en-US" smtClean="0">
              <a:latin typeface="Arial"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pPr eaLnBrk="1" hangingPunct="1"/>
            <a:endParaRPr lang="en-US" smtClean="0">
              <a:latin typeface="Arial" charset="0"/>
            </a:endParaRPr>
          </a:p>
        </p:txBody>
      </p:sp>
      <p:sp>
        <p:nvSpPr>
          <p:cNvPr id="64516" name="Slide Number Placeholder 3"/>
          <p:cNvSpPr>
            <a:spLocks noGrp="1"/>
          </p:cNvSpPr>
          <p:nvPr>
            <p:ph type="sldNum" sz="quarter" idx="5"/>
          </p:nvPr>
        </p:nvSpPr>
        <p:spPr>
          <a:noFill/>
        </p:spPr>
        <p:txBody>
          <a:bodyPr/>
          <a:lstStyle/>
          <a:p>
            <a:fld id="{C752055D-3E34-4FC7-8473-0DFBC7F83A6E}" type="slidenum">
              <a:rPr lang="en-US" smtClean="0">
                <a:latin typeface="Arial" charset="0"/>
              </a:rPr>
              <a:pPr/>
              <a:t>13</a:t>
            </a:fld>
            <a:endParaRPr lang="en-US" smtClean="0">
              <a:latin typeface="Arial"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pPr eaLnBrk="1" hangingPunct="1"/>
            <a:endParaRPr lang="en-US" smtClean="0">
              <a:latin typeface="Arial" charset="0"/>
            </a:endParaRPr>
          </a:p>
        </p:txBody>
      </p:sp>
      <p:sp>
        <p:nvSpPr>
          <p:cNvPr id="65540" name="Slide Number Placeholder 3"/>
          <p:cNvSpPr>
            <a:spLocks noGrp="1"/>
          </p:cNvSpPr>
          <p:nvPr>
            <p:ph type="sldNum" sz="quarter" idx="5"/>
          </p:nvPr>
        </p:nvSpPr>
        <p:spPr>
          <a:noFill/>
        </p:spPr>
        <p:txBody>
          <a:bodyPr/>
          <a:lstStyle/>
          <a:p>
            <a:fld id="{80494F87-A52F-4C1E-83E0-5F1F925E4B5A}" type="slidenum">
              <a:rPr lang="en-US" smtClean="0">
                <a:latin typeface="Arial" charset="0"/>
              </a:rPr>
              <a:pPr/>
              <a:t>14</a:t>
            </a:fld>
            <a:endParaRPr lang="en-US" smtClean="0">
              <a:latin typeface="Arial"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26</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27</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28</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29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C99AD6D-DF50-47E5-A235-2807975AA5B3}"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p:spPr>
        <p:txBody>
          <a:bodyPr/>
          <a:lstStyle/>
          <a:p>
            <a:fld id="{34EACAF4-B563-4787-BB36-49B396F8C626}" type="slidenum">
              <a:rPr lang="en-US" smtClean="0">
                <a:latin typeface="Arial" charset="0"/>
              </a:rPr>
              <a:pPr/>
              <a:t>9</a:t>
            </a:fld>
            <a:endParaRPr lang="en-US" smtClean="0">
              <a:latin typeface="Arial" charset="0"/>
            </a:endParaRPr>
          </a:p>
        </p:txBody>
      </p:sp>
      <p:sp>
        <p:nvSpPr>
          <p:cNvPr id="46083" name="Rectangle 7"/>
          <p:cNvSpPr txBox="1">
            <a:spLocks noGrp="1" noChangeArrowheads="1"/>
          </p:cNvSpPr>
          <p:nvPr/>
        </p:nvSpPr>
        <p:spPr bwMode="auto">
          <a:xfrm>
            <a:off x="3884613" y="8685213"/>
            <a:ext cx="2971800" cy="457200"/>
          </a:xfrm>
          <a:prstGeom prst="rect">
            <a:avLst/>
          </a:prstGeom>
          <a:noFill/>
          <a:ln w="9525">
            <a:noFill/>
            <a:miter lim="800000"/>
            <a:headEnd/>
            <a:tailEnd/>
          </a:ln>
        </p:spPr>
        <p:txBody>
          <a:bodyPr lIns="90581" tIns="45290" rIns="90581" bIns="45290" anchor="b"/>
          <a:lstStyle/>
          <a:p>
            <a:pPr algn="r" defTabSz="906463" eaLnBrk="1" hangingPunct="1"/>
            <a:fld id="{7FD9D68A-ECD5-47FC-A152-6E36F0269423}" type="slidenum">
              <a:rPr lang="en-US" sz="1200">
                <a:cs typeface="Arial" charset="0"/>
              </a:rPr>
              <a:pPr algn="r" defTabSz="906463" eaLnBrk="1" hangingPunct="1"/>
              <a:t>9</a:t>
            </a:fld>
            <a:endParaRPr lang="en-US" sz="1200">
              <a:cs typeface="Arial" charset="0"/>
            </a:endParaRPr>
          </a:p>
        </p:txBody>
      </p:sp>
      <p:sp>
        <p:nvSpPr>
          <p:cNvPr id="46084" name="Rectangle 2"/>
          <p:cNvSpPr>
            <a:spLocks noGrp="1" noRot="1" noChangeAspect="1" noChangeArrowheads="1" noTextEdit="1"/>
          </p:cNvSpPr>
          <p:nvPr>
            <p:ph type="sldImg"/>
          </p:nvPr>
        </p:nvSpPr>
        <p:spPr>
          <a:ln/>
        </p:spPr>
      </p:sp>
      <p:sp>
        <p:nvSpPr>
          <p:cNvPr id="46085" name="Rectangle 3"/>
          <p:cNvSpPr>
            <a:spLocks noGrp="1" noChangeArrowheads="1"/>
          </p:cNvSpPr>
          <p:nvPr>
            <p:ph type="body" idx="1"/>
          </p:nvPr>
        </p:nvSpPr>
        <p:spPr>
          <a:xfrm>
            <a:off x="685800" y="4341813"/>
            <a:ext cx="5486400" cy="4116387"/>
          </a:xfrm>
          <a:noFill/>
          <a:ln/>
        </p:spPr>
        <p:txBody>
          <a:bodyPr lIns="90581" tIns="45290" rIns="90581" bIns="45290"/>
          <a:lstStyle/>
          <a:p>
            <a:pPr eaLnBrk="1" hangingPunct="1"/>
            <a:endParaRPr 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C6B117AA-4CD9-43C0-AD27-59259CF84872}" type="datetimeFigureOut">
              <a:rPr lang="en-US" smtClean="0"/>
              <a:pPr/>
              <a:t>2/20/2014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CBE4D45-594F-4585-BB0E-232F7EAB92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B117AA-4CD9-43C0-AD27-59259CF84872}"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B117AA-4CD9-43C0-AD27-59259CF84872}"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6B117AA-4CD9-43C0-AD27-59259CF84872}"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6B117AA-4CD9-43C0-AD27-59259CF84872}" type="datetimeFigureOut">
              <a:rPr lang="en-US" smtClean="0"/>
              <a:pPr/>
              <a:t>2/20/2014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BE4D45-594F-4585-BB0E-232F7EAB92C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B117AA-4CD9-43C0-AD27-59259CF84872}" type="datetimeFigureOut">
              <a:rPr lang="en-US" smtClean="0"/>
              <a:pPr/>
              <a:t>2/20/2014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6B117AA-4CD9-43C0-AD27-59259CF84872}" type="datetimeFigureOut">
              <a:rPr lang="en-US" smtClean="0"/>
              <a:pPr/>
              <a:t>2/20/2014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6B117AA-4CD9-43C0-AD27-59259CF84872}" type="datetimeFigureOut">
              <a:rPr lang="en-US" smtClean="0"/>
              <a:pPr/>
              <a:t>2/20/2014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B117AA-4CD9-43C0-AD27-59259CF84872}" type="datetimeFigureOut">
              <a:rPr lang="en-US" smtClean="0"/>
              <a:pPr/>
              <a:t>2/20/2014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6B117AA-4CD9-43C0-AD27-59259CF84872}" type="datetimeFigureOut">
              <a:rPr lang="en-US" smtClean="0"/>
              <a:pPr/>
              <a:t>2/20/2014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BE4D45-594F-4585-BB0E-232F7EAB92C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B117AA-4CD9-43C0-AD27-59259CF84872}" type="datetimeFigureOut">
              <a:rPr lang="en-US" smtClean="0"/>
              <a:pPr/>
              <a:t>2/20/2014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CBE4D45-594F-4585-BB0E-232F7EAB92C9}"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6B117AA-4CD9-43C0-AD27-59259CF84872}" type="datetimeFigureOut">
              <a:rPr lang="en-US" smtClean="0"/>
              <a:pPr/>
              <a:t>2/20/2014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BE4D45-594F-4585-BB0E-232F7EAB92C9}"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Insur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en.wikipedia.org/wiki/Outsourcing" TargetMode="External"/><Relationship Id="rId4" Type="http://schemas.openxmlformats.org/officeDocument/2006/relationships/hyperlink" Target="http://en.wikipedia.org/wiki/Employee_benefit"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en.wikipedia.org/wiki/Managed_care"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5334000"/>
          </a:xfrm>
        </p:spPr>
        <p:txBody>
          <a:bodyPr>
            <a:normAutofit fontScale="90000"/>
          </a:bodyPr>
          <a:lstStyle/>
          <a:p>
            <a:r>
              <a:rPr lang="en-US" b="1" dirty="0"/>
              <a:t>“Third Party Administrators and Health Insurance in INDIA: Perception of the POLICYHOLDERS”</a:t>
            </a:r>
            <a:r>
              <a:rPr lang="en-US" dirty="0"/>
              <a:t/>
            </a:r>
            <a:br>
              <a:rPr lang="en-US" dirty="0"/>
            </a:br>
            <a:r>
              <a:rPr lang="en-US" dirty="0"/>
              <a:t> </a:t>
            </a:r>
            <a:br>
              <a:rPr lang="en-US" dirty="0"/>
            </a:br>
            <a:endParaRPr lang="en-US" dirty="0"/>
          </a:p>
        </p:txBody>
      </p:sp>
      <p:sp>
        <p:nvSpPr>
          <p:cNvPr id="3" name="Subtitle 2"/>
          <p:cNvSpPr>
            <a:spLocks noGrp="1"/>
          </p:cNvSpPr>
          <p:nvPr>
            <p:ph type="subTitle" idx="1"/>
          </p:nvPr>
        </p:nvSpPr>
        <p:spPr/>
        <p:txBody>
          <a:bodyPr/>
          <a:lstStyle/>
          <a:p>
            <a:r>
              <a:rPr lang="en-US" b="1" dirty="0"/>
              <a:t>A SURVEY STUDY CONDUCTED IN NEW </a:t>
            </a:r>
            <a:r>
              <a:rPr lang="en-US" b="1" dirty="0" smtClean="0"/>
              <a:t>DELHI</a:t>
            </a:r>
          </a:p>
          <a:p>
            <a:r>
              <a:rPr lang="en-US" b="1" dirty="0" smtClean="0"/>
              <a:t>RUCHIKA TUTEJA</a:t>
            </a:r>
          </a:p>
          <a:p>
            <a:r>
              <a:rPr lang="en-US" b="1" smtClean="0"/>
              <a:t>PG/10/36</a:t>
            </a:r>
            <a:endParaRPr lang="en-US" b="1" dirty="0" smtClean="0"/>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en-US" sz="1800"/>
          </a:p>
        </p:txBody>
      </p:sp>
      <p:sp>
        <p:nvSpPr>
          <p:cNvPr id="26627" name="Rectangle 4"/>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en-US" sz="1800"/>
          </a:p>
        </p:txBody>
      </p:sp>
      <p:sp>
        <p:nvSpPr>
          <p:cNvPr id="26628" name="Rectangle 5"/>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pPr eaLnBrk="1" hangingPunct="1"/>
            <a:endParaRPr lang="en-US" sz="1800"/>
          </a:p>
        </p:txBody>
      </p:sp>
      <p:sp>
        <p:nvSpPr>
          <p:cNvPr id="26629" name="Rectangle 6"/>
          <p:cNvSpPr>
            <a:spLocks noChangeArrowheads="1"/>
          </p:cNvSpPr>
          <p:nvPr/>
        </p:nvSpPr>
        <p:spPr bwMode="auto">
          <a:xfrm>
            <a:off x="1152525" y="923925"/>
            <a:ext cx="5942013" cy="4527550"/>
          </a:xfrm>
          <a:prstGeom prst="rect">
            <a:avLst/>
          </a:prstGeom>
          <a:noFill/>
          <a:ln w="9525">
            <a:noFill/>
            <a:miter lim="800000"/>
            <a:headEnd/>
            <a:tailEnd/>
          </a:ln>
        </p:spPr>
        <p:txBody>
          <a:bodyPr lIns="69494" tIns="34747" rIns="69494" bIns="34747"/>
          <a:lstStyle/>
          <a:p>
            <a:pPr algn="ctr">
              <a:spcAft>
                <a:spcPts val="1000"/>
              </a:spcAft>
            </a:pPr>
            <a:r>
              <a:rPr lang="en-US" sz="3300">
                <a:solidFill>
                  <a:srgbClr val="000000"/>
                </a:solidFill>
              </a:rPr>
              <a:t/>
            </a:r>
            <a:br>
              <a:rPr lang="en-US" sz="3300">
                <a:solidFill>
                  <a:srgbClr val="000000"/>
                </a:solidFill>
              </a:rPr>
            </a:br>
            <a:endParaRPr lang="en-US" sz="3300">
              <a:solidFill>
                <a:srgbClr val="000000"/>
              </a:solidFill>
            </a:endParaRPr>
          </a:p>
          <a:p>
            <a:endParaRPr lang="en-US"/>
          </a:p>
        </p:txBody>
      </p:sp>
      <p:pic>
        <p:nvPicPr>
          <p:cNvPr id="26630" name="Picture 7"/>
          <p:cNvPicPr>
            <a:picLocks noChangeAspect="1" noChangeArrowheads="1"/>
          </p:cNvPicPr>
          <p:nvPr/>
        </p:nvPicPr>
        <p:blipFill>
          <a:blip r:embed="rId3" cstate="print"/>
          <a:srcRect/>
          <a:stretch>
            <a:fillRect/>
          </a:stretch>
        </p:blipFill>
        <p:spPr bwMode="auto">
          <a:xfrm>
            <a:off x="152400" y="863600"/>
            <a:ext cx="8763000" cy="584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52388" y="360363"/>
            <a:ext cx="8035925" cy="436562"/>
          </a:xfrm>
          <a:prstGeom prst="rect">
            <a:avLst/>
          </a:prstGeom>
          <a:noFill/>
          <a:ln w="9525">
            <a:noFill/>
            <a:miter lim="800000"/>
            <a:headEnd/>
            <a:tailEnd/>
          </a:ln>
        </p:spPr>
        <p:txBody>
          <a:bodyPr wrap="none">
            <a:spAutoFit/>
          </a:bodyPr>
          <a:lstStyle/>
          <a:p>
            <a:pPr eaLnBrk="1" hangingPunct="1">
              <a:lnSpc>
                <a:spcPct val="80000"/>
              </a:lnSpc>
              <a:spcBef>
                <a:spcPct val="20000"/>
              </a:spcBef>
              <a:buFontTx/>
              <a:buChar char="•"/>
            </a:pPr>
            <a:r>
              <a:rPr lang="en-US" sz="2800" b="1">
                <a:solidFill>
                  <a:schemeClr val="tx2"/>
                </a:solidFill>
                <a:latin typeface="Cambria" pitchFamily="18" charset="0"/>
                <a:cs typeface="Arial" charset="0"/>
              </a:rPr>
              <a:t>REIMBURSEMENT HOSPITALIZATION SERVICES</a:t>
            </a:r>
          </a:p>
        </p:txBody>
      </p:sp>
      <p:sp>
        <p:nvSpPr>
          <p:cNvPr id="27651" name="AutoShape 5"/>
          <p:cNvSpPr>
            <a:spLocks noChangeArrowheads="1"/>
          </p:cNvSpPr>
          <p:nvPr/>
        </p:nvSpPr>
        <p:spPr bwMode="auto">
          <a:xfrm>
            <a:off x="395288" y="5302250"/>
            <a:ext cx="5616575" cy="1222375"/>
          </a:xfrm>
          <a:prstGeom prst="flowChartAlternateProcess">
            <a:avLst/>
          </a:prstGeom>
          <a:solidFill>
            <a:schemeClr val="accent1"/>
          </a:solidFill>
          <a:ln w="57150" cmpd="thickThin">
            <a:solidFill>
              <a:srgbClr val="000080"/>
            </a:solidFill>
            <a:miter lim="800000"/>
            <a:headEnd/>
            <a:tailEnd/>
          </a:ln>
        </p:spPr>
        <p:txBody>
          <a:bodyPr wrap="none" anchor="ctr"/>
          <a:lstStyle/>
          <a:p>
            <a:pP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MAXIMUM TURN AROUND TIME </a:t>
            </a:r>
          </a:p>
          <a:p>
            <a:pP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SUBJECT  TO AVAILABILITY  OF ALL NECESSARY </a:t>
            </a:r>
          </a:p>
          <a:p>
            <a:pP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DOCUMENTS WILL BE SEVEN  WORKING  DAYS</a:t>
            </a:r>
          </a:p>
        </p:txBody>
      </p:sp>
      <p:sp>
        <p:nvSpPr>
          <p:cNvPr id="27652" name="AutoShape 6"/>
          <p:cNvSpPr>
            <a:spLocks noChangeArrowheads="1"/>
          </p:cNvSpPr>
          <p:nvPr/>
        </p:nvSpPr>
        <p:spPr bwMode="auto">
          <a:xfrm>
            <a:off x="395288" y="4221163"/>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600" b="1">
                <a:solidFill>
                  <a:schemeClr val="bg1"/>
                </a:solidFill>
                <a:latin typeface="Cambria" pitchFamily="18" charset="0"/>
                <a:cs typeface="Arial" charset="0"/>
              </a:rPr>
              <a:t>CLAIM  PASSED / REJECTED</a:t>
            </a:r>
          </a:p>
        </p:txBody>
      </p:sp>
      <p:sp>
        <p:nvSpPr>
          <p:cNvPr id="27653" name="AutoShape 7"/>
          <p:cNvSpPr>
            <a:spLocks noChangeArrowheads="1"/>
          </p:cNvSpPr>
          <p:nvPr/>
        </p:nvSpPr>
        <p:spPr bwMode="auto">
          <a:xfrm>
            <a:off x="395288" y="3141663"/>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600" b="1">
                <a:solidFill>
                  <a:schemeClr val="bg1"/>
                </a:solidFill>
                <a:latin typeface="Cambria" pitchFamily="18" charset="0"/>
                <a:cs typeface="Arial" charset="0"/>
              </a:rPr>
              <a:t>CLAIM IS PROCESSED</a:t>
            </a:r>
          </a:p>
        </p:txBody>
      </p:sp>
      <p:sp>
        <p:nvSpPr>
          <p:cNvPr id="27654" name="AutoShape 8"/>
          <p:cNvSpPr>
            <a:spLocks noChangeArrowheads="1"/>
          </p:cNvSpPr>
          <p:nvPr/>
        </p:nvSpPr>
        <p:spPr bwMode="auto">
          <a:xfrm>
            <a:off x="395288" y="2060575"/>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CLAIM PAPERS SENT TO  TPA</a:t>
            </a:r>
          </a:p>
        </p:txBody>
      </p:sp>
      <p:sp>
        <p:nvSpPr>
          <p:cNvPr id="27655" name="AutoShape 9"/>
          <p:cNvSpPr>
            <a:spLocks noChangeArrowheads="1"/>
          </p:cNvSpPr>
          <p:nvPr/>
        </p:nvSpPr>
        <p:spPr bwMode="auto">
          <a:xfrm>
            <a:off x="395288" y="1052513"/>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INSURED  GETS </a:t>
            </a:r>
            <a:r>
              <a:rPr lang="en-US" sz="1400" b="1">
                <a:solidFill>
                  <a:schemeClr val="bg1"/>
                </a:solidFill>
                <a:latin typeface="Cambria" pitchFamily="18" charset="0"/>
                <a:cs typeface="Arial" charset="0"/>
              </a:rPr>
              <a:t>HOSPITALIZED</a:t>
            </a:r>
          </a:p>
          <a:p>
            <a:pPr algn="ct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 IN NON-NETWORK HOSPITAL</a:t>
            </a:r>
          </a:p>
        </p:txBody>
      </p:sp>
      <p:sp>
        <p:nvSpPr>
          <p:cNvPr id="109578" name="AutoShape 10"/>
          <p:cNvSpPr>
            <a:spLocks noChangeArrowheads="1"/>
          </p:cNvSpPr>
          <p:nvPr/>
        </p:nvSpPr>
        <p:spPr bwMode="auto">
          <a:xfrm>
            <a:off x="4968875" y="3141663"/>
            <a:ext cx="3995738" cy="647700"/>
          </a:xfrm>
          <a:prstGeom prst="flowChartAlternateProcess">
            <a:avLst/>
          </a:prstGeom>
          <a:solidFill>
            <a:srgbClr val="FFFF99"/>
          </a:solidFill>
          <a:ln w="57150" cmpd="thickThin">
            <a:solidFill>
              <a:srgbClr val="000080"/>
            </a:solidFill>
            <a:miter lim="800000"/>
            <a:headEnd/>
            <a:tailEnd/>
          </a:ln>
          <a:effectLst/>
        </p:spPr>
        <p:txBody>
          <a:bodyPr wrap="none" anchor="ctr"/>
          <a:lstStyle/>
          <a:p>
            <a:pPr algn="ctr" eaLnBrk="1" hangingPunct="1">
              <a:lnSpc>
                <a:spcPct val="80000"/>
              </a:lnSpc>
              <a:spcBef>
                <a:spcPct val="20000"/>
              </a:spcBef>
              <a:buClr>
                <a:schemeClr val="accent2"/>
              </a:buClr>
              <a:buSzPct val="75000"/>
              <a:buFont typeface="Wingdings" pitchFamily="2" charset="2"/>
              <a:buNone/>
              <a:defRPr/>
            </a:pPr>
            <a:r>
              <a:rPr lang="en-US" sz="1600" b="1" dirty="0">
                <a:effectLst>
                  <a:outerShdw blurRad="38100" dist="38100" dir="2700000" algn="tl">
                    <a:srgbClr val="FFFFFF"/>
                  </a:outerShdw>
                </a:effectLst>
                <a:latin typeface="Cambria" pitchFamily="18" charset="0"/>
              </a:rPr>
              <a:t>If Documents Are Insufficient Immediately</a:t>
            </a:r>
          </a:p>
          <a:p>
            <a:pPr algn="ctr" eaLnBrk="1" hangingPunct="1">
              <a:lnSpc>
                <a:spcPct val="80000"/>
              </a:lnSpc>
              <a:spcBef>
                <a:spcPct val="20000"/>
              </a:spcBef>
              <a:buClr>
                <a:schemeClr val="accent2"/>
              </a:buClr>
              <a:buSzPct val="75000"/>
              <a:buFont typeface="Wingdings" pitchFamily="2" charset="2"/>
              <a:buNone/>
              <a:defRPr/>
            </a:pPr>
            <a:r>
              <a:rPr lang="en-US" sz="1600" b="1" dirty="0">
                <a:effectLst>
                  <a:outerShdw blurRad="38100" dist="38100" dir="2700000" algn="tl">
                    <a:srgbClr val="FFFFFF"/>
                  </a:outerShdw>
                </a:effectLst>
                <a:latin typeface="Cambria" pitchFamily="18" charset="0"/>
              </a:rPr>
              <a:t> Intimated To Employee</a:t>
            </a:r>
          </a:p>
        </p:txBody>
      </p:sp>
      <p:sp>
        <p:nvSpPr>
          <p:cNvPr id="27657" name="Line 11"/>
          <p:cNvSpPr>
            <a:spLocks noChangeShapeType="1"/>
          </p:cNvSpPr>
          <p:nvPr/>
        </p:nvSpPr>
        <p:spPr bwMode="auto">
          <a:xfrm>
            <a:off x="4572000" y="3500438"/>
            <a:ext cx="360363" cy="0"/>
          </a:xfrm>
          <a:prstGeom prst="line">
            <a:avLst/>
          </a:prstGeom>
          <a:noFill/>
          <a:ln w="57150">
            <a:solidFill>
              <a:srgbClr val="000080"/>
            </a:solidFill>
            <a:prstDash val="sysDot"/>
            <a:round/>
            <a:headEnd/>
            <a:tailEnd type="triangle" w="med" len="med"/>
          </a:ln>
        </p:spPr>
        <p:txBody>
          <a:bodyPr/>
          <a:lstStyle/>
          <a:p>
            <a:endParaRPr lang="en-US"/>
          </a:p>
        </p:txBody>
      </p:sp>
      <p:sp>
        <p:nvSpPr>
          <p:cNvPr id="27658" name="Line 12"/>
          <p:cNvSpPr>
            <a:spLocks noChangeShapeType="1"/>
          </p:cNvSpPr>
          <p:nvPr/>
        </p:nvSpPr>
        <p:spPr bwMode="auto">
          <a:xfrm>
            <a:off x="2484438" y="1773238"/>
            <a:ext cx="0" cy="288925"/>
          </a:xfrm>
          <a:prstGeom prst="line">
            <a:avLst/>
          </a:prstGeom>
          <a:noFill/>
          <a:ln w="57150">
            <a:solidFill>
              <a:srgbClr val="000080"/>
            </a:solidFill>
            <a:prstDash val="sysDot"/>
            <a:round/>
            <a:headEnd/>
            <a:tailEnd type="triangle" w="med" len="med"/>
          </a:ln>
        </p:spPr>
        <p:txBody>
          <a:bodyPr/>
          <a:lstStyle/>
          <a:p>
            <a:endParaRPr lang="en-US"/>
          </a:p>
        </p:txBody>
      </p:sp>
      <p:sp>
        <p:nvSpPr>
          <p:cNvPr id="27659" name="Line 13"/>
          <p:cNvSpPr>
            <a:spLocks noChangeShapeType="1"/>
          </p:cNvSpPr>
          <p:nvPr/>
        </p:nvSpPr>
        <p:spPr bwMode="auto">
          <a:xfrm>
            <a:off x="2484438" y="2779713"/>
            <a:ext cx="0" cy="288925"/>
          </a:xfrm>
          <a:prstGeom prst="line">
            <a:avLst/>
          </a:prstGeom>
          <a:noFill/>
          <a:ln w="57150">
            <a:solidFill>
              <a:srgbClr val="000080"/>
            </a:solidFill>
            <a:prstDash val="sysDot"/>
            <a:round/>
            <a:headEnd/>
            <a:tailEnd type="triangle" w="med" len="med"/>
          </a:ln>
        </p:spPr>
        <p:txBody>
          <a:bodyPr/>
          <a:lstStyle/>
          <a:p>
            <a:endParaRPr lang="en-US"/>
          </a:p>
        </p:txBody>
      </p:sp>
      <p:sp>
        <p:nvSpPr>
          <p:cNvPr id="27660" name="Line 14"/>
          <p:cNvSpPr>
            <a:spLocks noChangeShapeType="1"/>
          </p:cNvSpPr>
          <p:nvPr/>
        </p:nvSpPr>
        <p:spPr bwMode="auto">
          <a:xfrm>
            <a:off x="2484438" y="3860800"/>
            <a:ext cx="0" cy="288925"/>
          </a:xfrm>
          <a:prstGeom prst="line">
            <a:avLst/>
          </a:prstGeom>
          <a:noFill/>
          <a:ln w="57150">
            <a:solidFill>
              <a:srgbClr val="000080"/>
            </a:solidFill>
            <a:prstDash val="sysDot"/>
            <a:round/>
            <a:headEnd/>
            <a:tailEnd type="triangle" w="med" len="med"/>
          </a:ln>
        </p:spPr>
        <p:txBody>
          <a:bodyPr/>
          <a:lstStyle/>
          <a:p>
            <a:endParaRPr lang="en-US"/>
          </a:p>
        </p:txBody>
      </p:sp>
      <p:sp>
        <p:nvSpPr>
          <p:cNvPr id="27661" name="Line 15"/>
          <p:cNvSpPr>
            <a:spLocks noChangeShapeType="1"/>
          </p:cNvSpPr>
          <p:nvPr/>
        </p:nvSpPr>
        <p:spPr bwMode="auto">
          <a:xfrm>
            <a:off x="2484438" y="4940300"/>
            <a:ext cx="0" cy="288925"/>
          </a:xfrm>
          <a:prstGeom prst="line">
            <a:avLst/>
          </a:prstGeom>
          <a:noFill/>
          <a:ln w="57150">
            <a:solidFill>
              <a:srgbClr val="000080"/>
            </a:solidFill>
            <a:prstDash val="sysDot"/>
            <a:round/>
            <a:headEnd/>
            <a:tailEnd type="triangle" w="med" len="med"/>
          </a:ln>
        </p:spPr>
        <p:txBody>
          <a:bodyPr/>
          <a:lstStyle/>
          <a:p>
            <a:endParaRPr lang="en-US"/>
          </a:p>
        </p:txBody>
      </p:sp>
      <p:cxnSp>
        <p:nvCxnSpPr>
          <p:cNvPr id="27662" name="AutoShape 16"/>
          <p:cNvCxnSpPr>
            <a:cxnSpLocks noChangeShapeType="1"/>
            <a:stCxn id="109578" idx="2"/>
            <a:endCxn id="27652" idx="3"/>
          </p:cNvCxnSpPr>
          <p:nvPr/>
        </p:nvCxnSpPr>
        <p:spPr bwMode="auto">
          <a:xfrm rot="5400000">
            <a:off x="5419725" y="2997201"/>
            <a:ext cx="727075" cy="2368550"/>
          </a:xfrm>
          <a:prstGeom prst="bentConnector2">
            <a:avLst/>
          </a:prstGeom>
          <a:noFill/>
          <a:ln w="60325">
            <a:solidFill>
              <a:srgbClr val="000066"/>
            </a:solidFill>
            <a:prstDash val="sysDot"/>
            <a:miter lim="800000"/>
            <a:headEnd/>
            <a:tailEnd type="triangle" w="med" len="med"/>
          </a:ln>
        </p:spPr>
      </p:cxnSp>
      <p:sp>
        <p:nvSpPr>
          <p:cNvPr id="27663" name="Rectangle 18"/>
          <p:cNvSpPr>
            <a:spLocks noChangeArrowheads="1"/>
          </p:cNvSpPr>
          <p:nvPr/>
        </p:nvSpPr>
        <p:spPr bwMode="auto">
          <a:xfrm>
            <a:off x="4824413" y="1323975"/>
            <a:ext cx="4572000" cy="1884363"/>
          </a:xfrm>
          <a:prstGeom prst="rect">
            <a:avLst/>
          </a:prstGeom>
          <a:noFill/>
          <a:ln w="9525">
            <a:noFill/>
            <a:miter lim="800000"/>
            <a:headEnd/>
            <a:tailEnd/>
          </a:ln>
        </p:spPr>
        <p:txBody>
          <a:bodyPr>
            <a:spAutoFit/>
          </a:bodyPr>
          <a:lstStyle/>
          <a:p>
            <a:pPr eaLnBrk="1" hangingPunct="1">
              <a:lnSpc>
                <a:spcPct val="80000"/>
              </a:lnSpc>
              <a:spcBef>
                <a:spcPct val="20000"/>
              </a:spcBef>
              <a:buFontTx/>
              <a:buChar char="•"/>
            </a:pPr>
            <a:r>
              <a:rPr lang="en-US" sz="1800" b="1">
                <a:latin typeface="Cambria" pitchFamily="18" charset="0"/>
                <a:cs typeface="Arial" charset="0"/>
              </a:rPr>
              <a:t>Advantages:</a:t>
            </a:r>
          </a:p>
          <a:p>
            <a:pPr eaLnBrk="1" hangingPunct="1">
              <a:lnSpc>
                <a:spcPct val="80000"/>
              </a:lnSpc>
              <a:spcBef>
                <a:spcPct val="20000"/>
              </a:spcBef>
              <a:buFontTx/>
              <a:buChar char="•"/>
            </a:pPr>
            <a:r>
              <a:rPr lang="en-US" sz="1600" b="1">
                <a:solidFill>
                  <a:srgbClr val="FF0000"/>
                </a:solidFill>
                <a:latin typeface="Cambria" pitchFamily="18" charset="0"/>
                <a:cs typeface="Arial" charset="0"/>
              </a:rPr>
              <a:t>-Regulated Payouts in form of medical expenses</a:t>
            </a:r>
          </a:p>
          <a:p>
            <a:pPr eaLnBrk="1" hangingPunct="1">
              <a:lnSpc>
                <a:spcPct val="80000"/>
              </a:lnSpc>
              <a:spcBef>
                <a:spcPct val="20000"/>
              </a:spcBef>
              <a:buFontTx/>
              <a:buChar char="•"/>
            </a:pPr>
            <a:r>
              <a:rPr lang="en-US" sz="1600" b="1">
                <a:solidFill>
                  <a:srgbClr val="FF0000"/>
                </a:solidFill>
                <a:latin typeface="Cambria" pitchFamily="18" charset="0"/>
                <a:cs typeface="Arial" charset="0"/>
              </a:rPr>
              <a:t>-Access to Top Quality Service Providers( Hospitals) </a:t>
            </a:r>
          </a:p>
          <a:p>
            <a:pPr eaLnBrk="1" hangingPunct="1">
              <a:lnSpc>
                <a:spcPct val="80000"/>
              </a:lnSpc>
              <a:spcBef>
                <a:spcPct val="20000"/>
              </a:spcBef>
              <a:buFontTx/>
              <a:buChar char="•"/>
            </a:pPr>
            <a:r>
              <a:rPr lang="en-US" sz="1600" b="1">
                <a:solidFill>
                  <a:srgbClr val="FF0000"/>
                </a:solidFill>
                <a:latin typeface="Cambria" pitchFamily="18" charset="0"/>
                <a:cs typeface="Arial" charset="0"/>
              </a:rPr>
              <a:t>-No Arrangement of Funds required for hospitalization</a:t>
            </a:r>
          </a:p>
          <a:p>
            <a:pPr eaLnBrk="1" hangingPunct="1">
              <a:lnSpc>
                <a:spcPct val="80000"/>
              </a:lnSpc>
              <a:spcBef>
                <a:spcPct val="50000"/>
              </a:spcBef>
              <a:buFontTx/>
              <a:buChar char="-"/>
            </a:pPr>
            <a:endParaRPr lang="en-US" sz="1200" b="1">
              <a:solidFill>
                <a:srgbClr val="990000"/>
              </a:solidFill>
              <a:cs typeface="Arial"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4"/>
          <p:cNvSpPr txBox="1">
            <a:spLocks noChangeArrowheads="1"/>
          </p:cNvSpPr>
          <p:nvPr/>
        </p:nvSpPr>
        <p:spPr bwMode="auto">
          <a:xfrm>
            <a:off x="52388" y="360363"/>
            <a:ext cx="8035925" cy="436562"/>
          </a:xfrm>
          <a:prstGeom prst="rect">
            <a:avLst/>
          </a:prstGeom>
          <a:noFill/>
          <a:ln w="9525">
            <a:noFill/>
            <a:miter lim="800000"/>
            <a:headEnd/>
            <a:tailEnd/>
          </a:ln>
        </p:spPr>
        <p:txBody>
          <a:bodyPr wrap="none">
            <a:spAutoFit/>
          </a:bodyPr>
          <a:lstStyle/>
          <a:p>
            <a:pPr eaLnBrk="1" hangingPunct="1">
              <a:lnSpc>
                <a:spcPct val="80000"/>
              </a:lnSpc>
              <a:spcBef>
                <a:spcPct val="20000"/>
              </a:spcBef>
              <a:buFontTx/>
              <a:buChar char="•"/>
            </a:pPr>
            <a:r>
              <a:rPr lang="en-US" sz="2800" b="1">
                <a:solidFill>
                  <a:schemeClr val="tx2"/>
                </a:solidFill>
                <a:latin typeface="Cambria" pitchFamily="18" charset="0"/>
                <a:cs typeface="Arial" charset="0"/>
              </a:rPr>
              <a:t>REIMBURSEMENT HOSPITALIZATION SERVICES</a:t>
            </a:r>
          </a:p>
        </p:txBody>
      </p:sp>
      <p:sp>
        <p:nvSpPr>
          <p:cNvPr id="27651" name="AutoShape 5"/>
          <p:cNvSpPr>
            <a:spLocks noChangeArrowheads="1"/>
          </p:cNvSpPr>
          <p:nvPr/>
        </p:nvSpPr>
        <p:spPr bwMode="auto">
          <a:xfrm>
            <a:off x="395288" y="5302250"/>
            <a:ext cx="5616575" cy="1222375"/>
          </a:xfrm>
          <a:prstGeom prst="flowChartAlternateProcess">
            <a:avLst/>
          </a:prstGeom>
          <a:solidFill>
            <a:schemeClr val="accent1"/>
          </a:solidFill>
          <a:ln w="57150" cmpd="thickThin">
            <a:solidFill>
              <a:srgbClr val="000080"/>
            </a:solidFill>
            <a:miter lim="800000"/>
            <a:headEnd/>
            <a:tailEnd/>
          </a:ln>
        </p:spPr>
        <p:txBody>
          <a:bodyPr wrap="none" anchor="ctr"/>
          <a:lstStyle/>
          <a:p>
            <a:pP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MAXIMUM TURN AROUND TIME </a:t>
            </a:r>
          </a:p>
          <a:p>
            <a:pP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SUBJECT  TO AVAILABILITY  OF ALL NECESSARY </a:t>
            </a:r>
          </a:p>
          <a:p>
            <a:pP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DOCUMENTS WILL BE SEVEN  WORKING  DAYS</a:t>
            </a:r>
          </a:p>
        </p:txBody>
      </p:sp>
      <p:sp>
        <p:nvSpPr>
          <p:cNvPr id="27652" name="AutoShape 6"/>
          <p:cNvSpPr>
            <a:spLocks noChangeArrowheads="1"/>
          </p:cNvSpPr>
          <p:nvPr/>
        </p:nvSpPr>
        <p:spPr bwMode="auto">
          <a:xfrm>
            <a:off x="395288" y="4221163"/>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600" b="1">
                <a:solidFill>
                  <a:schemeClr val="bg1"/>
                </a:solidFill>
                <a:latin typeface="Cambria" pitchFamily="18" charset="0"/>
                <a:cs typeface="Arial" charset="0"/>
              </a:rPr>
              <a:t>CLAIM  PASSED / REJECTED</a:t>
            </a:r>
          </a:p>
        </p:txBody>
      </p:sp>
      <p:sp>
        <p:nvSpPr>
          <p:cNvPr id="27653" name="AutoShape 7"/>
          <p:cNvSpPr>
            <a:spLocks noChangeArrowheads="1"/>
          </p:cNvSpPr>
          <p:nvPr/>
        </p:nvSpPr>
        <p:spPr bwMode="auto">
          <a:xfrm>
            <a:off x="395288" y="3141663"/>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600" b="1">
                <a:solidFill>
                  <a:schemeClr val="bg1"/>
                </a:solidFill>
                <a:latin typeface="Cambria" pitchFamily="18" charset="0"/>
                <a:cs typeface="Arial" charset="0"/>
              </a:rPr>
              <a:t>CLAIM IS PROCESSED</a:t>
            </a:r>
          </a:p>
        </p:txBody>
      </p:sp>
      <p:sp>
        <p:nvSpPr>
          <p:cNvPr id="27654" name="AutoShape 8"/>
          <p:cNvSpPr>
            <a:spLocks noChangeArrowheads="1"/>
          </p:cNvSpPr>
          <p:nvPr/>
        </p:nvSpPr>
        <p:spPr bwMode="auto">
          <a:xfrm>
            <a:off x="395288" y="2060575"/>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CLAIM PAPERS SENT TO  TPA</a:t>
            </a:r>
          </a:p>
        </p:txBody>
      </p:sp>
      <p:sp>
        <p:nvSpPr>
          <p:cNvPr id="27655" name="AutoShape 9"/>
          <p:cNvSpPr>
            <a:spLocks noChangeArrowheads="1"/>
          </p:cNvSpPr>
          <p:nvPr/>
        </p:nvSpPr>
        <p:spPr bwMode="auto">
          <a:xfrm>
            <a:off x="395288" y="1052513"/>
            <a:ext cx="4175125" cy="647700"/>
          </a:xfrm>
          <a:prstGeom prst="flowChartAlternateProcess">
            <a:avLst/>
          </a:prstGeom>
          <a:solidFill>
            <a:schemeClr val="accent1"/>
          </a:solidFill>
          <a:ln w="57150" cmpd="thickThin">
            <a:solidFill>
              <a:srgbClr val="000080"/>
            </a:solidFill>
            <a:miter lim="800000"/>
            <a:headEnd/>
            <a:tailEnd/>
          </a:ln>
        </p:spPr>
        <p:txBody>
          <a:bodyPr wrap="none" anchor="ctr"/>
          <a:lstStyle/>
          <a:p>
            <a:pPr algn="ct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INSURED  GETS </a:t>
            </a:r>
            <a:r>
              <a:rPr lang="en-US" sz="1400" b="1">
                <a:solidFill>
                  <a:schemeClr val="bg1"/>
                </a:solidFill>
                <a:latin typeface="Cambria" pitchFamily="18" charset="0"/>
                <a:cs typeface="Arial" charset="0"/>
              </a:rPr>
              <a:t>HOSPITALIZED</a:t>
            </a:r>
          </a:p>
          <a:p>
            <a:pPr algn="ctr" eaLnBrk="1" hangingPunct="1">
              <a:lnSpc>
                <a:spcPct val="80000"/>
              </a:lnSpc>
              <a:spcBef>
                <a:spcPct val="20000"/>
              </a:spcBef>
              <a:buClr>
                <a:schemeClr val="accent2"/>
              </a:buClr>
              <a:buSzPct val="75000"/>
              <a:buFont typeface="Wingdings" pitchFamily="2" charset="2"/>
              <a:buNone/>
            </a:pPr>
            <a:r>
              <a:rPr lang="en-US" sz="1400" b="1">
                <a:solidFill>
                  <a:schemeClr val="bg1"/>
                </a:solidFill>
                <a:latin typeface="Tahoma" pitchFamily="34" charset="0"/>
                <a:cs typeface="Arial" charset="0"/>
              </a:rPr>
              <a:t> IN NON-NETWORK HOSPITAL</a:t>
            </a:r>
          </a:p>
        </p:txBody>
      </p:sp>
      <p:sp>
        <p:nvSpPr>
          <p:cNvPr id="109578" name="AutoShape 10"/>
          <p:cNvSpPr>
            <a:spLocks noChangeArrowheads="1"/>
          </p:cNvSpPr>
          <p:nvPr/>
        </p:nvSpPr>
        <p:spPr bwMode="auto">
          <a:xfrm>
            <a:off x="4968875" y="3141663"/>
            <a:ext cx="3995738" cy="647700"/>
          </a:xfrm>
          <a:prstGeom prst="flowChartAlternateProcess">
            <a:avLst/>
          </a:prstGeom>
          <a:solidFill>
            <a:srgbClr val="FFFF99"/>
          </a:solidFill>
          <a:ln w="57150" cmpd="thickThin">
            <a:solidFill>
              <a:srgbClr val="000080"/>
            </a:solidFill>
            <a:miter lim="800000"/>
            <a:headEnd/>
            <a:tailEnd/>
          </a:ln>
          <a:effectLst/>
        </p:spPr>
        <p:txBody>
          <a:bodyPr wrap="none" anchor="ctr"/>
          <a:lstStyle/>
          <a:p>
            <a:pPr algn="ctr" eaLnBrk="1" hangingPunct="1">
              <a:lnSpc>
                <a:spcPct val="80000"/>
              </a:lnSpc>
              <a:spcBef>
                <a:spcPct val="20000"/>
              </a:spcBef>
              <a:buClr>
                <a:schemeClr val="accent2"/>
              </a:buClr>
              <a:buSzPct val="75000"/>
              <a:buFont typeface="Wingdings" pitchFamily="2" charset="2"/>
              <a:buNone/>
              <a:defRPr/>
            </a:pPr>
            <a:r>
              <a:rPr lang="en-US" sz="1600" b="1" dirty="0">
                <a:effectLst>
                  <a:outerShdw blurRad="38100" dist="38100" dir="2700000" algn="tl">
                    <a:srgbClr val="FFFFFF"/>
                  </a:outerShdw>
                </a:effectLst>
                <a:latin typeface="Cambria" pitchFamily="18" charset="0"/>
              </a:rPr>
              <a:t>If Documents Are Insufficient Immediately</a:t>
            </a:r>
          </a:p>
          <a:p>
            <a:pPr algn="ctr" eaLnBrk="1" hangingPunct="1">
              <a:lnSpc>
                <a:spcPct val="80000"/>
              </a:lnSpc>
              <a:spcBef>
                <a:spcPct val="20000"/>
              </a:spcBef>
              <a:buClr>
                <a:schemeClr val="accent2"/>
              </a:buClr>
              <a:buSzPct val="75000"/>
              <a:buFont typeface="Wingdings" pitchFamily="2" charset="2"/>
              <a:buNone/>
              <a:defRPr/>
            </a:pPr>
            <a:r>
              <a:rPr lang="en-US" sz="1600" b="1" dirty="0">
                <a:effectLst>
                  <a:outerShdw blurRad="38100" dist="38100" dir="2700000" algn="tl">
                    <a:srgbClr val="FFFFFF"/>
                  </a:outerShdw>
                </a:effectLst>
                <a:latin typeface="Cambria" pitchFamily="18" charset="0"/>
              </a:rPr>
              <a:t> Intimated To Employee</a:t>
            </a:r>
          </a:p>
        </p:txBody>
      </p:sp>
      <p:sp>
        <p:nvSpPr>
          <p:cNvPr id="27657" name="Line 11"/>
          <p:cNvSpPr>
            <a:spLocks noChangeShapeType="1"/>
          </p:cNvSpPr>
          <p:nvPr/>
        </p:nvSpPr>
        <p:spPr bwMode="auto">
          <a:xfrm>
            <a:off x="4572000" y="3500438"/>
            <a:ext cx="360363" cy="0"/>
          </a:xfrm>
          <a:prstGeom prst="line">
            <a:avLst/>
          </a:prstGeom>
          <a:noFill/>
          <a:ln w="57150">
            <a:solidFill>
              <a:srgbClr val="000080"/>
            </a:solidFill>
            <a:prstDash val="sysDot"/>
            <a:round/>
            <a:headEnd/>
            <a:tailEnd type="triangle" w="med" len="med"/>
          </a:ln>
        </p:spPr>
        <p:txBody>
          <a:bodyPr/>
          <a:lstStyle/>
          <a:p>
            <a:endParaRPr lang="en-US"/>
          </a:p>
        </p:txBody>
      </p:sp>
      <p:sp>
        <p:nvSpPr>
          <p:cNvPr id="27658" name="Line 12"/>
          <p:cNvSpPr>
            <a:spLocks noChangeShapeType="1"/>
          </p:cNvSpPr>
          <p:nvPr/>
        </p:nvSpPr>
        <p:spPr bwMode="auto">
          <a:xfrm>
            <a:off x="2484438" y="1773238"/>
            <a:ext cx="0" cy="288925"/>
          </a:xfrm>
          <a:prstGeom prst="line">
            <a:avLst/>
          </a:prstGeom>
          <a:noFill/>
          <a:ln w="57150">
            <a:solidFill>
              <a:srgbClr val="000080"/>
            </a:solidFill>
            <a:prstDash val="sysDot"/>
            <a:round/>
            <a:headEnd/>
            <a:tailEnd type="triangle" w="med" len="med"/>
          </a:ln>
        </p:spPr>
        <p:txBody>
          <a:bodyPr/>
          <a:lstStyle/>
          <a:p>
            <a:endParaRPr lang="en-US"/>
          </a:p>
        </p:txBody>
      </p:sp>
      <p:sp>
        <p:nvSpPr>
          <p:cNvPr id="27659" name="Line 13"/>
          <p:cNvSpPr>
            <a:spLocks noChangeShapeType="1"/>
          </p:cNvSpPr>
          <p:nvPr/>
        </p:nvSpPr>
        <p:spPr bwMode="auto">
          <a:xfrm>
            <a:off x="2484438" y="2779713"/>
            <a:ext cx="0" cy="288925"/>
          </a:xfrm>
          <a:prstGeom prst="line">
            <a:avLst/>
          </a:prstGeom>
          <a:noFill/>
          <a:ln w="57150">
            <a:solidFill>
              <a:srgbClr val="000080"/>
            </a:solidFill>
            <a:prstDash val="sysDot"/>
            <a:round/>
            <a:headEnd/>
            <a:tailEnd type="triangle" w="med" len="med"/>
          </a:ln>
        </p:spPr>
        <p:txBody>
          <a:bodyPr/>
          <a:lstStyle/>
          <a:p>
            <a:endParaRPr lang="en-US"/>
          </a:p>
        </p:txBody>
      </p:sp>
      <p:sp>
        <p:nvSpPr>
          <p:cNvPr id="27660" name="Line 14"/>
          <p:cNvSpPr>
            <a:spLocks noChangeShapeType="1"/>
          </p:cNvSpPr>
          <p:nvPr/>
        </p:nvSpPr>
        <p:spPr bwMode="auto">
          <a:xfrm>
            <a:off x="2484438" y="3860800"/>
            <a:ext cx="0" cy="288925"/>
          </a:xfrm>
          <a:prstGeom prst="line">
            <a:avLst/>
          </a:prstGeom>
          <a:noFill/>
          <a:ln w="57150">
            <a:solidFill>
              <a:srgbClr val="000080"/>
            </a:solidFill>
            <a:prstDash val="sysDot"/>
            <a:round/>
            <a:headEnd/>
            <a:tailEnd type="triangle" w="med" len="med"/>
          </a:ln>
        </p:spPr>
        <p:txBody>
          <a:bodyPr/>
          <a:lstStyle/>
          <a:p>
            <a:endParaRPr lang="en-US"/>
          </a:p>
        </p:txBody>
      </p:sp>
      <p:sp>
        <p:nvSpPr>
          <p:cNvPr id="27661" name="Line 15"/>
          <p:cNvSpPr>
            <a:spLocks noChangeShapeType="1"/>
          </p:cNvSpPr>
          <p:nvPr/>
        </p:nvSpPr>
        <p:spPr bwMode="auto">
          <a:xfrm>
            <a:off x="2484438" y="4940300"/>
            <a:ext cx="0" cy="288925"/>
          </a:xfrm>
          <a:prstGeom prst="line">
            <a:avLst/>
          </a:prstGeom>
          <a:noFill/>
          <a:ln w="57150">
            <a:solidFill>
              <a:srgbClr val="000080"/>
            </a:solidFill>
            <a:prstDash val="sysDot"/>
            <a:round/>
            <a:headEnd/>
            <a:tailEnd type="triangle" w="med" len="med"/>
          </a:ln>
        </p:spPr>
        <p:txBody>
          <a:bodyPr/>
          <a:lstStyle/>
          <a:p>
            <a:endParaRPr lang="en-US"/>
          </a:p>
        </p:txBody>
      </p:sp>
      <p:cxnSp>
        <p:nvCxnSpPr>
          <p:cNvPr id="27662" name="AutoShape 16"/>
          <p:cNvCxnSpPr>
            <a:cxnSpLocks noChangeShapeType="1"/>
            <a:stCxn id="109578" idx="2"/>
            <a:endCxn id="27652" idx="3"/>
          </p:cNvCxnSpPr>
          <p:nvPr/>
        </p:nvCxnSpPr>
        <p:spPr bwMode="auto">
          <a:xfrm rot="5400000">
            <a:off x="5419725" y="2997201"/>
            <a:ext cx="727075" cy="2368550"/>
          </a:xfrm>
          <a:prstGeom prst="bentConnector2">
            <a:avLst/>
          </a:prstGeom>
          <a:noFill/>
          <a:ln w="60325">
            <a:solidFill>
              <a:srgbClr val="000066"/>
            </a:solidFill>
            <a:prstDash val="sysDot"/>
            <a:miter lim="800000"/>
            <a:headEnd/>
            <a:tailEnd type="triangle" w="med" len="med"/>
          </a:ln>
        </p:spPr>
      </p:cxnSp>
      <p:sp>
        <p:nvSpPr>
          <p:cNvPr id="27663" name="Rectangle 18"/>
          <p:cNvSpPr>
            <a:spLocks noChangeArrowheads="1"/>
          </p:cNvSpPr>
          <p:nvPr/>
        </p:nvSpPr>
        <p:spPr bwMode="auto">
          <a:xfrm>
            <a:off x="4824413" y="1323975"/>
            <a:ext cx="4572000" cy="1884363"/>
          </a:xfrm>
          <a:prstGeom prst="rect">
            <a:avLst/>
          </a:prstGeom>
          <a:noFill/>
          <a:ln w="9525">
            <a:noFill/>
            <a:miter lim="800000"/>
            <a:headEnd/>
            <a:tailEnd/>
          </a:ln>
        </p:spPr>
        <p:txBody>
          <a:bodyPr>
            <a:spAutoFit/>
          </a:bodyPr>
          <a:lstStyle/>
          <a:p>
            <a:pPr eaLnBrk="1" hangingPunct="1">
              <a:lnSpc>
                <a:spcPct val="80000"/>
              </a:lnSpc>
              <a:spcBef>
                <a:spcPct val="20000"/>
              </a:spcBef>
              <a:buFontTx/>
              <a:buChar char="•"/>
            </a:pPr>
            <a:r>
              <a:rPr lang="en-US" sz="1800" b="1">
                <a:latin typeface="Cambria" pitchFamily="18" charset="0"/>
                <a:cs typeface="Arial" charset="0"/>
              </a:rPr>
              <a:t>Advantages:</a:t>
            </a:r>
          </a:p>
          <a:p>
            <a:pPr eaLnBrk="1" hangingPunct="1">
              <a:lnSpc>
                <a:spcPct val="80000"/>
              </a:lnSpc>
              <a:spcBef>
                <a:spcPct val="20000"/>
              </a:spcBef>
              <a:buFontTx/>
              <a:buChar char="•"/>
            </a:pPr>
            <a:r>
              <a:rPr lang="en-US" sz="1600" b="1">
                <a:solidFill>
                  <a:srgbClr val="FF0000"/>
                </a:solidFill>
                <a:latin typeface="Cambria" pitchFamily="18" charset="0"/>
                <a:cs typeface="Arial" charset="0"/>
              </a:rPr>
              <a:t>-Regulated Payouts in form of medical expenses</a:t>
            </a:r>
          </a:p>
          <a:p>
            <a:pPr eaLnBrk="1" hangingPunct="1">
              <a:lnSpc>
                <a:spcPct val="80000"/>
              </a:lnSpc>
              <a:spcBef>
                <a:spcPct val="20000"/>
              </a:spcBef>
              <a:buFontTx/>
              <a:buChar char="•"/>
            </a:pPr>
            <a:r>
              <a:rPr lang="en-US" sz="1600" b="1">
                <a:solidFill>
                  <a:srgbClr val="FF0000"/>
                </a:solidFill>
                <a:latin typeface="Cambria" pitchFamily="18" charset="0"/>
                <a:cs typeface="Arial" charset="0"/>
              </a:rPr>
              <a:t>-Access to Top Quality Service Providers( Hospitals) </a:t>
            </a:r>
          </a:p>
          <a:p>
            <a:pPr eaLnBrk="1" hangingPunct="1">
              <a:lnSpc>
                <a:spcPct val="80000"/>
              </a:lnSpc>
              <a:spcBef>
                <a:spcPct val="20000"/>
              </a:spcBef>
              <a:buFontTx/>
              <a:buChar char="•"/>
            </a:pPr>
            <a:r>
              <a:rPr lang="en-US" sz="1600" b="1">
                <a:solidFill>
                  <a:srgbClr val="FF0000"/>
                </a:solidFill>
                <a:latin typeface="Cambria" pitchFamily="18" charset="0"/>
                <a:cs typeface="Arial" charset="0"/>
              </a:rPr>
              <a:t>-No Arrangement of Funds required for hospitalization</a:t>
            </a:r>
          </a:p>
          <a:p>
            <a:pPr eaLnBrk="1" hangingPunct="1">
              <a:lnSpc>
                <a:spcPct val="80000"/>
              </a:lnSpc>
              <a:spcBef>
                <a:spcPct val="50000"/>
              </a:spcBef>
              <a:buFontTx/>
              <a:buChar char="-"/>
            </a:pPr>
            <a:endParaRPr lang="en-US" sz="1200" b="1">
              <a:solidFill>
                <a:srgbClr val="990000"/>
              </a:solidFill>
              <a:cs typeface="Arial"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grpSp>
        <p:nvGrpSpPr>
          <p:cNvPr id="2" name="Group 1"/>
          <p:cNvGrpSpPr>
            <a:grpSpLocks noChangeAspect="1"/>
          </p:cNvGrpSpPr>
          <p:nvPr/>
        </p:nvGrpSpPr>
        <p:grpSpPr bwMode="auto">
          <a:xfrm>
            <a:off x="0" y="685800"/>
            <a:ext cx="8915400" cy="6019800"/>
            <a:chOff x="1800" y="2000"/>
            <a:chExt cx="9540" cy="6066"/>
          </a:xfrm>
        </p:grpSpPr>
        <p:sp>
          <p:nvSpPr>
            <p:cNvPr id="29700" name="AutoShape 18"/>
            <p:cNvSpPr>
              <a:spLocks noChangeAspect="1" noChangeArrowheads="1" noTextEdit="1"/>
            </p:cNvSpPr>
            <p:nvPr/>
          </p:nvSpPr>
          <p:spPr bwMode="auto">
            <a:xfrm>
              <a:off x="1800" y="2000"/>
              <a:ext cx="9540" cy="6066"/>
            </a:xfrm>
            <a:prstGeom prst="rect">
              <a:avLst/>
            </a:prstGeom>
            <a:noFill/>
            <a:ln w="9525">
              <a:noFill/>
              <a:miter lim="800000"/>
              <a:headEnd/>
              <a:tailEnd/>
            </a:ln>
          </p:spPr>
          <p:txBody>
            <a:bodyPr/>
            <a:lstStyle/>
            <a:p>
              <a:endParaRPr lang="en-US"/>
            </a:p>
          </p:txBody>
        </p:sp>
        <p:sp>
          <p:nvSpPr>
            <p:cNvPr id="29701" name="Text Box 17"/>
            <p:cNvSpPr txBox="1">
              <a:spLocks noChangeArrowheads="1"/>
            </p:cNvSpPr>
            <p:nvPr/>
          </p:nvSpPr>
          <p:spPr bwMode="auto">
            <a:xfrm>
              <a:off x="3240" y="3260"/>
              <a:ext cx="2429" cy="1774"/>
            </a:xfrm>
            <a:prstGeom prst="rect">
              <a:avLst/>
            </a:prstGeom>
            <a:noFill/>
            <a:ln w="9525">
              <a:noFill/>
              <a:miter lim="800000"/>
              <a:headEnd/>
              <a:tailEnd/>
            </a:ln>
          </p:spPr>
          <p:txBody>
            <a:bodyPr lIns="59436" tIns="29718" rIns="59436" bIns="29718">
              <a:spAutoFit/>
            </a:bodyPr>
            <a:lstStyle/>
            <a:p>
              <a:pPr eaLnBrk="1" hangingPunct="1"/>
              <a:endParaRPr lang="en-US" sz="1800"/>
            </a:p>
          </p:txBody>
        </p:sp>
        <p:sp>
          <p:nvSpPr>
            <p:cNvPr id="29702" name="AutoShape 16"/>
            <p:cNvSpPr>
              <a:spLocks noChangeArrowheads="1"/>
            </p:cNvSpPr>
            <p:nvPr/>
          </p:nvSpPr>
          <p:spPr bwMode="auto">
            <a:xfrm>
              <a:off x="6783" y="4918"/>
              <a:ext cx="1943" cy="1382"/>
            </a:xfrm>
            <a:prstGeom prst="flowChartDecision">
              <a:avLst/>
            </a:prstGeom>
            <a:solidFill>
              <a:srgbClr val="99CC00"/>
            </a:solidFill>
            <a:ln w="9525">
              <a:solidFill>
                <a:srgbClr val="800080"/>
              </a:solidFill>
              <a:miter lim="800000"/>
              <a:headEnd/>
              <a:tailEnd/>
            </a:ln>
          </p:spPr>
          <p:txBody>
            <a:bodyPr wrap="none" lIns="59436" tIns="29718" rIns="59436" bIns="29718" anchor="ctr"/>
            <a:lstStyle/>
            <a:p>
              <a:pPr algn="ctr" eaLnBrk="1" hangingPunct="1"/>
              <a:r>
                <a:rPr lang="en-US" sz="1600" b="1">
                  <a:solidFill>
                    <a:srgbClr val="000000"/>
                  </a:solidFill>
                  <a:latin typeface="Cambria" pitchFamily="18" charset="0"/>
                  <a:ea typeface="Times New Roman" pitchFamily="18" charset="0"/>
                  <a:cs typeface="Palatino Linotype" pitchFamily="18" charset="0"/>
                </a:rPr>
                <a:t>ELIGIBILITY</a:t>
              </a:r>
              <a:endParaRPr lang="en-US" sz="1600" b="1">
                <a:latin typeface="Cambria" pitchFamily="18" charset="0"/>
                <a:ea typeface="Times New Roman" pitchFamily="18" charset="0"/>
                <a:cs typeface="Palatino Linotype" pitchFamily="18" charset="0"/>
              </a:endParaRPr>
            </a:p>
          </p:txBody>
        </p:sp>
        <p:sp>
          <p:nvSpPr>
            <p:cNvPr id="29703" name="Line 15"/>
            <p:cNvSpPr>
              <a:spLocks noChangeShapeType="1"/>
            </p:cNvSpPr>
            <p:nvPr/>
          </p:nvSpPr>
          <p:spPr bwMode="auto">
            <a:xfrm>
              <a:off x="8333" y="5733"/>
              <a:ext cx="622" cy="0"/>
            </a:xfrm>
            <a:prstGeom prst="line">
              <a:avLst/>
            </a:prstGeom>
            <a:noFill/>
            <a:ln w="38100">
              <a:solidFill>
                <a:srgbClr val="800080"/>
              </a:solidFill>
              <a:prstDash val="sysDot"/>
              <a:round/>
              <a:headEnd/>
              <a:tailEnd type="triangle" w="med" len="med"/>
            </a:ln>
          </p:spPr>
          <p:txBody>
            <a:bodyPr/>
            <a:lstStyle/>
            <a:p>
              <a:endParaRPr lang="en-US"/>
            </a:p>
          </p:txBody>
        </p:sp>
        <p:sp>
          <p:nvSpPr>
            <p:cNvPr id="29704" name="Line 14"/>
            <p:cNvSpPr>
              <a:spLocks noChangeShapeType="1"/>
            </p:cNvSpPr>
            <p:nvPr/>
          </p:nvSpPr>
          <p:spPr bwMode="auto">
            <a:xfrm rot="5384010">
              <a:off x="7346" y="4698"/>
              <a:ext cx="575" cy="1"/>
            </a:xfrm>
            <a:prstGeom prst="line">
              <a:avLst/>
            </a:prstGeom>
            <a:noFill/>
            <a:ln w="38100">
              <a:solidFill>
                <a:srgbClr val="800080"/>
              </a:solidFill>
              <a:prstDash val="sysDot"/>
              <a:round/>
              <a:headEnd/>
              <a:tailEnd type="triangle" w="med" len="med"/>
            </a:ln>
          </p:spPr>
          <p:txBody>
            <a:bodyPr/>
            <a:lstStyle/>
            <a:p>
              <a:endParaRPr lang="en-US"/>
            </a:p>
          </p:txBody>
        </p:sp>
        <p:sp>
          <p:nvSpPr>
            <p:cNvPr id="29705" name="Line 13"/>
            <p:cNvSpPr>
              <a:spLocks noChangeShapeType="1"/>
            </p:cNvSpPr>
            <p:nvPr/>
          </p:nvSpPr>
          <p:spPr bwMode="auto">
            <a:xfrm>
              <a:off x="7633" y="6433"/>
              <a:ext cx="5" cy="673"/>
            </a:xfrm>
            <a:prstGeom prst="line">
              <a:avLst/>
            </a:prstGeom>
            <a:noFill/>
            <a:ln w="38100">
              <a:solidFill>
                <a:srgbClr val="800080"/>
              </a:solidFill>
              <a:prstDash val="sysDot"/>
              <a:round/>
              <a:headEnd/>
              <a:tailEnd type="triangle" w="med" len="med"/>
            </a:ln>
          </p:spPr>
          <p:txBody>
            <a:bodyPr/>
            <a:lstStyle/>
            <a:p>
              <a:endParaRPr lang="en-US"/>
            </a:p>
          </p:txBody>
        </p:sp>
        <p:sp>
          <p:nvSpPr>
            <p:cNvPr id="29706" name="Text Box 12"/>
            <p:cNvSpPr txBox="1">
              <a:spLocks noChangeArrowheads="1"/>
            </p:cNvSpPr>
            <p:nvPr/>
          </p:nvSpPr>
          <p:spPr bwMode="auto">
            <a:xfrm>
              <a:off x="6716" y="6588"/>
              <a:ext cx="1150" cy="309"/>
            </a:xfrm>
            <a:prstGeom prst="rect">
              <a:avLst/>
            </a:prstGeom>
            <a:noFill/>
            <a:ln w="9525">
              <a:noFill/>
              <a:miter lim="800000"/>
              <a:headEnd/>
              <a:tailEnd/>
            </a:ln>
          </p:spPr>
          <p:txBody>
            <a:bodyPr lIns="59436" tIns="29718" rIns="59436" bIns="29718">
              <a:spAutoFit/>
            </a:bodyPr>
            <a:lstStyle/>
            <a:p>
              <a:pPr eaLnBrk="1" hangingPunct="1"/>
              <a:r>
                <a:rPr lang="en-US" sz="1600" b="1">
                  <a:solidFill>
                    <a:srgbClr val="000000"/>
                  </a:solidFill>
                  <a:ea typeface="Times New Roman" pitchFamily="18" charset="0"/>
                  <a:cs typeface="Palatino Linotype" pitchFamily="18" charset="0"/>
                </a:rPr>
                <a:t>Covered</a:t>
              </a:r>
              <a:endParaRPr lang="en-US" sz="1600" b="1">
                <a:ea typeface="Times New Roman" pitchFamily="18" charset="0"/>
                <a:cs typeface="Palatino Linotype" pitchFamily="18" charset="0"/>
              </a:endParaRPr>
            </a:p>
          </p:txBody>
        </p:sp>
        <p:sp>
          <p:nvSpPr>
            <p:cNvPr id="29707" name="Text Box 11"/>
            <p:cNvSpPr txBox="1">
              <a:spLocks noChangeArrowheads="1"/>
            </p:cNvSpPr>
            <p:nvPr/>
          </p:nvSpPr>
          <p:spPr bwMode="auto">
            <a:xfrm>
              <a:off x="8038" y="5817"/>
              <a:ext cx="1150" cy="557"/>
            </a:xfrm>
            <a:prstGeom prst="rect">
              <a:avLst/>
            </a:prstGeom>
            <a:noFill/>
            <a:ln w="9525">
              <a:noFill/>
              <a:miter lim="800000"/>
              <a:headEnd/>
              <a:tailEnd/>
            </a:ln>
          </p:spPr>
          <p:txBody>
            <a:bodyPr lIns="59436" tIns="29718" rIns="59436" bIns="29718">
              <a:spAutoFit/>
            </a:bodyPr>
            <a:lstStyle/>
            <a:p>
              <a:pPr algn="ctr" eaLnBrk="1" hangingPunct="1"/>
              <a:r>
                <a:rPr lang="en-US" sz="1600" b="1">
                  <a:solidFill>
                    <a:srgbClr val="000000"/>
                  </a:solidFill>
                  <a:ea typeface="Times New Roman" pitchFamily="18" charset="0"/>
                  <a:cs typeface="Palatino Linotype" pitchFamily="18" charset="0"/>
                </a:rPr>
                <a:t>Not </a:t>
              </a:r>
              <a:endParaRPr lang="en-US" sz="1600" b="1">
                <a:ea typeface="Times New Roman" pitchFamily="18" charset="0"/>
                <a:cs typeface="Palatino Linotype" pitchFamily="18" charset="0"/>
              </a:endParaRPr>
            </a:p>
            <a:p>
              <a:pPr algn="ctr"/>
              <a:r>
                <a:rPr lang="en-US" sz="1600" b="1">
                  <a:solidFill>
                    <a:srgbClr val="000000"/>
                  </a:solidFill>
                  <a:ea typeface="Times New Roman" pitchFamily="18" charset="0"/>
                  <a:cs typeface="Palatino Linotype" pitchFamily="18" charset="0"/>
                </a:rPr>
                <a:t>Covered</a:t>
              </a:r>
              <a:endParaRPr lang="en-US" sz="1600" b="1">
                <a:ea typeface="Times New Roman" pitchFamily="18" charset="0"/>
                <a:cs typeface="Palatino Linotype" pitchFamily="18" charset="0"/>
              </a:endParaRPr>
            </a:p>
          </p:txBody>
        </p:sp>
        <p:sp>
          <p:nvSpPr>
            <p:cNvPr id="29708" name="Rectangle 10"/>
            <p:cNvSpPr>
              <a:spLocks noChangeArrowheads="1"/>
            </p:cNvSpPr>
            <p:nvPr/>
          </p:nvSpPr>
          <p:spPr bwMode="auto">
            <a:xfrm>
              <a:off x="2423" y="2000"/>
              <a:ext cx="8917" cy="1260"/>
            </a:xfrm>
            <a:prstGeom prst="rect">
              <a:avLst/>
            </a:prstGeom>
            <a:solidFill>
              <a:srgbClr val="FFFFFF"/>
            </a:solidFill>
            <a:ln w="9525">
              <a:solidFill>
                <a:srgbClr val="990000"/>
              </a:solidFill>
              <a:miter lim="800000"/>
              <a:headEnd/>
              <a:tailEnd/>
            </a:ln>
          </p:spPr>
          <p:txBody>
            <a:bodyPr lIns="59436" tIns="29718" rIns="59436" bIns="29718" anchor="ctr"/>
            <a:lstStyle/>
            <a:p>
              <a:pPr algn="ctr" eaLnBrk="1" hangingPunct="1"/>
              <a:r>
                <a:rPr lang="en-US" b="1">
                  <a:solidFill>
                    <a:schemeClr val="tx2"/>
                  </a:solidFill>
                  <a:latin typeface="Cambria" pitchFamily="18" charset="0"/>
                  <a:ea typeface="Times New Roman" pitchFamily="18" charset="0"/>
                  <a:cs typeface="Arial" charset="0"/>
                </a:rPr>
                <a:t>Pre-authorization </a:t>
              </a:r>
              <a:br>
                <a:rPr lang="en-US" b="1">
                  <a:solidFill>
                    <a:schemeClr val="tx2"/>
                  </a:solidFill>
                  <a:latin typeface="Cambria" pitchFamily="18" charset="0"/>
                  <a:ea typeface="Times New Roman" pitchFamily="18" charset="0"/>
                  <a:cs typeface="Arial" charset="0"/>
                </a:rPr>
              </a:br>
              <a:r>
                <a:rPr lang="en-US" b="1">
                  <a:solidFill>
                    <a:schemeClr val="tx2"/>
                  </a:solidFill>
                  <a:latin typeface="Cambria" pitchFamily="18" charset="0"/>
                  <a:ea typeface="Times New Roman" pitchFamily="18" charset="0"/>
                  <a:cs typeface="Arial" charset="0"/>
                </a:rPr>
                <a:t>Process for Cashless</a:t>
              </a:r>
              <a:endParaRPr lang="en-US">
                <a:solidFill>
                  <a:schemeClr val="tx2"/>
                </a:solidFill>
                <a:latin typeface="Cambria" pitchFamily="18" charset="0"/>
                <a:ea typeface="Times New Roman" pitchFamily="18" charset="0"/>
                <a:cs typeface="Arial" charset="0"/>
              </a:endParaRPr>
            </a:p>
          </p:txBody>
        </p:sp>
        <p:sp>
          <p:nvSpPr>
            <p:cNvPr id="29709" name="AutoShape 9"/>
            <p:cNvSpPr>
              <a:spLocks noChangeArrowheads="1"/>
            </p:cNvSpPr>
            <p:nvPr/>
          </p:nvSpPr>
          <p:spPr bwMode="auto">
            <a:xfrm>
              <a:off x="6777" y="3400"/>
              <a:ext cx="2280" cy="933"/>
            </a:xfrm>
            <a:prstGeom prst="roundRect">
              <a:avLst>
                <a:gd name="adj" fmla="val 16667"/>
              </a:avLst>
            </a:prstGeom>
            <a:solidFill>
              <a:srgbClr val="66FFFF"/>
            </a:solidFill>
            <a:ln w="38100">
              <a:solidFill>
                <a:srgbClr val="800080"/>
              </a:solidFill>
              <a:round/>
              <a:headEnd/>
              <a:tailEnd/>
            </a:ln>
          </p:spPr>
          <p:txBody>
            <a:bodyPr wrap="none" lIns="59436" tIns="29718" rIns="59436" bIns="29718" anchor="ctr"/>
            <a:lstStyle/>
            <a:p>
              <a:pPr algn="ctr" eaLnBrk="1" hangingPunct="1"/>
              <a:r>
                <a:rPr lang="en-US" sz="1600" b="1">
                  <a:solidFill>
                    <a:srgbClr val="000000"/>
                  </a:solidFill>
                  <a:latin typeface="Cambria" pitchFamily="18" charset="0"/>
                  <a:cs typeface="Times New Roman" pitchFamily="18" charset="0"/>
                </a:rPr>
                <a:t>HOSPITAL SENDS </a:t>
              </a:r>
              <a:endParaRPr lang="en-US" sz="1600" b="1">
                <a:latin typeface="Cambria" pitchFamily="18" charset="0"/>
              </a:endParaRPr>
            </a:p>
            <a:p>
              <a:pPr algn="ctr"/>
              <a:r>
                <a:rPr lang="en-US" sz="1600" b="1">
                  <a:solidFill>
                    <a:srgbClr val="000000"/>
                  </a:solidFill>
                  <a:latin typeface="Cambria" pitchFamily="18" charset="0"/>
                  <a:cs typeface="Times New Roman" pitchFamily="18" charset="0"/>
                </a:rPr>
                <a:t>INTIMATION TO TPA</a:t>
              </a:r>
              <a:endParaRPr lang="en-US" sz="1600" b="1">
                <a:latin typeface="Cambria" pitchFamily="18" charset="0"/>
              </a:endParaRPr>
            </a:p>
          </p:txBody>
        </p:sp>
        <p:sp>
          <p:nvSpPr>
            <p:cNvPr id="29710" name="AutoShape 8"/>
            <p:cNvSpPr>
              <a:spLocks noChangeArrowheads="1"/>
            </p:cNvSpPr>
            <p:nvPr/>
          </p:nvSpPr>
          <p:spPr bwMode="auto">
            <a:xfrm>
              <a:off x="6040" y="7068"/>
              <a:ext cx="2384" cy="998"/>
            </a:xfrm>
            <a:prstGeom prst="roundRect">
              <a:avLst>
                <a:gd name="adj" fmla="val 16667"/>
              </a:avLst>
            </a:prstGeom>
            <a:solidFill>
              <a:srgbClr val="66FFFF"/>
            </a:solidFill>
            <a:ln w="38100">
              <a:solidFill>
                <a:srgbClr val="800080"/>
              </a:solidFill>
              <a:round/>
              <a:headEnd/>
              <a:tailEnd/>
            </a:ln>
          </p:spPr>
          <p:txBody>
            <a:bodyPr wrap="none" lIns="59436" tIns="29718" rIns="59436" bIns="29718" anchor="ctr"/>
            <a:lstStyle/>
            <a:p>
              <a:pPr algn="ctr" eaLnBrk="1" hangingPunct="1"/>
              <a:r>
                <a:rPr lang="en-US" sz="1600" b="1">
                  <a:solidFill>
                    <a:srgbClr val="000000"/>
                  </a:solidFill>
                  <a:latin typeface="Cambria" pitchFamily="18" charset="0"/>
                  <a:ea typeface="Times New Roman" pitchFamily="18" charset="0"/>
                  <a:cs typeface="Palatino Linotype" pitchFamily="18" charset="0"/>
                </a:rPr>
                <a:t>AUTHORIZATION AS</a:t>
              </a:r>
              <a:endParaRPr lang="en-US" sz="1600">
                <a:latin typeface="Cambria" pitchFamily="18" charset="0"/>
                <a:ea typeface="Times New Roman" pitchFamily="18" charset="0"/>
                <a:cs typeface="Palatino Linotype" pitchFamily="18" charset="0"/>
              </a:endParaRPr>
            </a:p>
            <a:p>
              <a:pPr algn="ctr"/>
              <a:r>
                <a:rPr lang="en-US" sz="1600" b="1">
                  <a:solidFill>
                    <a:srgbClr val="000000"/>
                  </a:solidFill>
                  <a:latin typeface="Cambria" pitchFamily="18" charset="0"/>
                  <a:ea typeface="Times New Roman" pitchFamily="18" charset="0"/>
                  <a:cs typeface="Palatino Linotype" pitchFamily="18" charset="0"/>
                </a:rPr>
                <a:t> PER ELIGIBILITY</a:t>
              </a:r>
              <a:endParaRPr lang="en-US" sz="1600">
                <a:latin typeface="Cambria" pitchFamily="18" charset="0"/>
                <a:ea typeface="Times New Roman" pitchFamily="18" charset="0"/>
                <a:cs typeface="Palatino Linotype" pitchFamily="18" charset="0"/>
              </a:endParaRPr>
            </a:p>
          </p:txBody>
        </p:sp>
        <p:sp>
          <p:nvSpPr>
            <p:cNvPr id="29711" name="AutoShape 7"/>
            <p:cNvSpPr>
              <a:spLocks noChangeArrowheads="1"/>
            </p:cNvSpPr>
            <p:nvPr/>
          </p:nvSpPr>
          <p:spPr bwMode="auto">
            <a:xfrm>
              <a:off x="8902" y="5267"/>
              <a:ext cx="2160" cy="932"/>
            </a:xfrm>
            <a:prstGeom prst="hexagon">
              <a:avLst>
                <a:gd name="adj" fmla="val 57940"/>
                <a:gd name="vf" fmla="val 115470"/>
              </a:avLst>
            </a:prstGeom>
            <a:solidFill>
              <a:srgbClr val="FF9900"/>
            </a:solidFill>
            <a:ln w="9525">
              <a:solidFill>
                <a:srgbClr val="000000"/>
              </a:solidFill>
              <a:miter lim="800000"/>
              <a:headEnd/>
              <a:tailEnd/>
            </a:ln>
          </p:spPr>
          <p:txBody>
            <a:bodyPr wrap="none" lIns="59436" tIns="29718" rIns="59436" bIns="29718" anchor="ctr"/>
            <a:lstStyle/>
            <a:p>
              <a:pPr algn="ctr" eaLnBrk="1" hangingPunct="1"/>
              <a:r>
                <a:rPr lang="en-US" sz="1600" b="1">
                  <a:solidFill>
                    <a:srgbClr val="000000"/>
                  </a:solidFill>
                  <a:latin typeface="Cambria" pitchFamily="18" charset="0"/>
                  <a:cs typeface="Times New Roman" pitchFamily="18" charset="0"/>
                </a:rPr>
                <a:t>OUT OF POCKET</a:t>
              </a:r>
              <a:endParaRPr lang="en-US" sz="1600" b="1">
                <a:latin typeface="Cambria" pitchFamily="18" charset="0"/>
              </a:endParaRPr>
            </a:p>
            <a:p>
              <a:pPr algn="ctr"/>
              <a:r>
                <a:rPr lang="en-US" sz="1600" b="1">
                  <a:solidFill>
                    <a:srgbClr val="000000"/>
                  </a:solidFill>
                  <a:latin typeface="Cambria" pitchFamily="18" charset="0"/>
                  <a:cs typeface="Times New Roman" pitchFamily="18" charset="0"/>
                </a:rPr>
                <a:t>PAYMENT</a:t>
              </a:r>
              <a:endParaRPr lang="en-US" sz="1600" b="1">
                <a:latin typeface="Cambria" pitchFamily="18" charset="0"/>
              </a:endParaRPr>
            </a:p>
          </p:txBody>
        </p:sp>
        <p:sp>
          <p:nvSpPr>
            <p:cNvPr id="29712" name="Line 6"/>
            <p:cNvSpPr>
              <a:spLocks noChangeShapeType="1"/>
            </p:cNvSpPr>
            <p:nvPr/>
          </p:nvSpPr>
          <p:spPr bwMode="auto">
            <a:xfrm>
              <a:off x="5999" y="3944"/>
              <a:ext cx="700" cy="0"/>
            </a:xfrm>
            <a:prstGeom prst="line">
              <a:avLst/>
            </a:prstGeom>
            <a:noFill/>
            <a:ln w="38100">
              <a:solidFill>
                <a:srgbClr val="800080"/>
              </a:solidFill>
              <a:prstDash val="sysDot"/>
              <a:round/>
              <a:headEnd/>
              <a:tailEnd type="triangle" w="med" len="med"/>
            </a:ln>
          </p:spPr>
          <p:txBody>
            <a:bodyPr/>
            <a:lstStyle/>
            <a:p>
              <a:endParaRPr lang="en-US"/>
            </a:p>
          </p:txBody>
        </p:sp>
        <p:sp>
          <p:nvSpPr>
            <p:cNvPr id="29713" name="Rectangle 5"/>
            <p:cNvSpPr>
              <a:spLocks noChangeArrowheads="1"/>
            </p:cNvSpPr>
            <p:nvPr/>
          </p:nvSpPr>
          <p:spPr bwMode="auto">
            <a:xfrm>
              <a:off x="1800" y="6122"/>
              <a:ext cx="4667" cy="1866"/>
            </a:xfrm>
            <a:prstGeom prst="rect">
              <a:avLst/>
            </a:prstGeom>
            <a:noFill/>
            <a:ln w="9525">
              <a:noFill/>
              <a:miter lim="800000"/>
              <a:headEnd/>
              <a:tailEnd/>
            </a:ln>
          </p:spPr>
          <p:txBody>
            <a:bodyPr lIns="59436" tIns="29718" rIns="59436" bIns="29718"/>
            <a:lstStyle/>
            <a:p>
              <a:pPr eaLnBrk="1" hangingPunct="1"/>
              <a:endParaRPr lang="en-US" sz="1800"/>
            </a:p>
          </p:txBody>
        </p:sp>
        <p:sp>
          <p:nvSpPr>
            <p:cNvPr id="29714" name="Text Box 4"/>
            <p:cNvSpPr txBox="1">
              <a:spLocks noChangeArrowheads="1"/>
            </p:cNvSpPr>
            <p:nvPr/>
          </p:nvSpPr>
          <p:spPr bwMode="auto">
            <a:xfrm>
              <a:off x="4522" y="3396"/>
              <a:ext cx="1477" cy="1301"/>
            </a:xfrm>
            <a:prstGeom prst="rect">
              <a:avLst/>
            </a:prstGeom>
            <a:noFill/>
            <a:ln w="9525">
              <a:noFill/>
              <a:miter lim="800000"/>
              <a:headEnd/>
              <a:tailEnd/>
            </a:ln>
          </p:spPr>
          <p:txBody>
            <a:bodyPr lIns="59436" tIns="29718" rIns="59436" bIns="29718">
              <a:spAutoFit/>
            </a:bodyPr>
            <a:lstStyle/>
            <a:p>
              <a:pPr eaLnBrk="1" hangingPunct="1"/>
              <a:r>
                <a:rPr lang="en-US" sz="1600" b="1">
                  <a:solidFill>
                    <a:srgbClr val="FF0000"/>
                  </a:solidFill>
                  <a:latin typeface="Cambria" pitchFamily="18" charset="0"/>
                  <a:cs typeface="Times New Roman" pitchFamily="18" charset="0"/>
                </a:rPr>
                <a:t>MEMBER APPROACHES </a:t>
              </a:r>
              <a:endParaRPr lang="en-US" sz="1600" b="1">
                <a:solidFill>
                  <a:srgbClr val="FF0000"/>
                </a:solidFill>
                <a:latin typeface="Cambria" pitchFamily="18" charset="0"/>
              </a:endParaRPr>
            </a:p>
            <a:p>
              <a:r>
                <a:rPr lang="en-US" sz="1600" b="1">
                  <a:solidFill>
                    <a:srgbClr val="FF0000"/>
                  </a:solidFill>
                  <a:latin typeface="Cambria" pitchFamily="18" charset="0"/>
                  <a:cs typeface="Times New Roman" pitchFamily="18" charset="0"/>
                </a:rPr>
                <a:t>WITH HOSPITALS EMP</a:t>
              </a:r>
              <a:r>
                <a:rPr lang="en-US" sz="1600">
                  <a:solidFill>
                    <a:srgbClr val="FF0000"/>
                  </a:solidFill>
                  <a:latin typeface="Cambria" pitchFamily="18" charset="0"/>
                  <a:cs typeface="Times New Roman" pitchFamily="18" charset="0"/>
                </a:rPr>
                <a:t>. ID</a:t>
              </a:r>
              <a:endParaRPr lang="en-US" sz="1600">
                <a:solidFill>
                  <a:srgbClr val="FF0000"/>
                </a:solidFill>
                <a:latin typeface="Cambria" pitchFamily="18" charset="0"/>
              </a:endParaRPr>
            </a:p>
          </p:txBody>
        </p:sp>
        <p:sp>
          <p:nvSpPr>
            <p:cNvPr id="29715" name="AutoShape 3"/>
            <p:cNvSpPr>
              <a:spLocks noChangeArrowheads="1"/>
            </p:cNvSpPr>
            <p:nvPr/>
          </p:nvSpPr>
          <p:spPr bwMode="auto">
            <a:xfrm>
              <a:off x="8975" y="6991"/>
              <a:ext cx="2120" cy="1075"/>
            </a:xfrm>
            <a:prstGeom prst="roundRect">
              <a:avLst>
                <a:gd name="adj" fmla="val 16667"/>
              </a:avLst>
            </a:prstGeom>
            <a:solidFill>
              <a:srgbClr val="66FFFF"/>
            </a:solidFill>
            <a:ln w="38100">
              <a:solidFill>
                <a:srgbClr val="800080"/>
              </a:solidFill>
              <a:round/>
              <a:headEnd/>
              <a:tailEnd/>
            </a:ln>
          </p:spPr>
          <p:txBody>
            <a:bodyPr wrap="none" lIns="59436" tIns="29718" rIns="59436" bIns="29718" anchor="ctr"/>
            <a:lstStyle/>
            <a:p>
              <a:pPr algn="ctr" eaLnBrk="1" hangingPunct="1"/>
              <a:r>
                <a:rPr lang="en-US" sz="1600" b="1">
                  <a:solidFill>
                    <a:srgbClr val="000000"/>
                  </a:solidFill>
                  <a:latin typeface="Cambria" pitchFamily="18" charset="0"/>
                  <a:ea typeface="Times New Roman" pitchFamily="18" charset="0"/>
                  <a:cs typeface="Palatino Linotype" pitchFamily="18" charset="0"/>
                </a:rPr>
                <a:t>CASHLESS </a:t>
              </a:r>
            </a:p>
            <a:p>
              <a:pPr algn="ctr" eaLnBrk="1" hangingPunct="1"/>
              <a:r>
                <a:rPr lang="en-US" sz="1600" b="1">
                  <a:solidFill>
                    <a:srgbClr val="000000"/>
                  </a:solidFill>
                  <a:latin typeface="Cambria" pitchFamily="18" charset="0"/>
                  <a:ea typeface="Times New Roman" pitchFamily="18" charset="0"/>
                  <a:cs typeface="Palatino Linotype" pitchFamily="18" charset="0"/>
                </a:rPr>
                <a:t>TREATMENT</a:t>
              </a:r>
              <a:endParaRPr lang="en-US" sz="1600">
                <a:latin typeface="Cambria" pitchFamily="18" charset="0"/>
                <a:ea typeface="Times New Roman" pitchFamily="18" charset="0"/>
                <a:cs typeface="Palatino Linotype" pitchFamily="18" charset="0"/>
              </a:endParaRPr>
            </a:p>
            <a:p>
              <a:pPr algn="ctr"/>
              <a:r>
                <a:rPr lang="en-US" sz="1600" b="1">
                  <a:solidFill>
                    <a:srgbClr val="000000"/>
                  </a:solidFill>
                  <a:ea typeface="Times New Roman" pitchFamily="18" charset="0"/>
                  <a:cs typeface="Palatino Linotype" pitchFamily="18" charset="0"/>
                </a:rPr>
                <a:t> </a:t>
              </a:r>
              <a:endParaRPr lang="en-US" sz="1600">
                <a:ea typeface="Times New Roman" pitchFamily="18" charset="0"/>
                <a:cs typeface="Palatino Linotype" pitchFamily="18" charset="0"/>
              </a:endParaRPr>
            </a:p>
          </p:txBody>
        </p:sp>
        <p:sp>
          <p:nvSpPr>
            <p:cNvPr id="29716" name="Line 2"/>
            <p:cNvSpPr>
              <a:spLocks noChangeShapeType="1"/>
            </p:cNvSpPr>
            <p:nvPr/>
          </p:nvSpPr>
          <p:spPr bwMode="auto">
            <a:xfrm>
              <a:off x="8411" y="7678"/>
              <a:ext cx="622" cy="0"/>
            </a:xfrm>
            <a:prstGeom prst="line">
              <a:avLst/>
            </a:prstGeom>
            <a:noFill/>
            <a:ln w="38100">
              <a:solidFill>
                <a:srgbClr val="800080"/>
              </a:solidFill>
              <a:prstDash val="sysDot"/>
              <a:round/>
              <a:headEnd/>
              <a:tailEnd type="triangle" w="med" len="med"/>
            </a:ln>
          </p:spPr>
          <p:txBody>
            <a:bodyPr/>
            <a:lstStyle/>
            <a:p>
              <a:endParaRPr lang="en-US"/>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6"/>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n-US"/>
          </a:p>
        </p:txBody>
      </p:sp>
      <p:grpSp>
        <p:nvGrpSpPr>
          <p:cNvPr id="2" name="Group 1"/>
          <p:cNvGrpSpPr>
            <a:grpSpLocks noChangeAspect="1"/>
          </p:cNvGrpSpPr>
          <p:nvPr/>
        </p:nvGrpSpPr>
        <p:grpSpPr bwMode="auto">
          <a:xfrm>
            <a:off x="0" y="457200"/>
            <a:ext cx="9144000" cy="6400800"/>
            <a:chOff x="2527" y="2190"/>
            <a:chExt cx="10143" cy="6801"/>
          </a:xfrm>
        </p:grpSpPr>
        <p:sp>
          <p:nvSpPr>
            <p:cNvPr id="30724" name="AutoShape 15"/>
            <p:cNvSpPr>
              <a:spLocks noChangeAspect="1" noChangeArrowheads="1" noTextEdit="1"/>
            </p:cNvSpPr>
            <p:nvPr/>
          </p:nvSpPr>
          <p:spPr bwMode="auto">
            <a:xfrm>
              <a:off x="2527" y="2190"/>
              <a:ext cx="10143" cy="6801"/>
            </a:xfrm>
            <a:prstGeom prst="rect">
              <a:avLst/>
            </a:prstGeom>
            <a:noFill/>
            <a:ln w="9525">
              <a:noFill/>
              <a:miter lim="800000"/>
              <a:headEnd/>
              <a:tailEnd/>
            </a:ln>
          </p:spPr>
          <p:txBody>
            <a:bodyPr/>
            <a:lstStyle/>
            <a:p>
              <a:endParaRPr lang="en-US"/>
            </a:p>
          </p:txBody>
        </p:sp>
        <p:sp>
          <p:nvSpPr>
            <p:cNvPr id="30725" name="Text Box 14"/>
            <p:cNvSpPr txBox="1">
              <a:spLocks noChangeArrowheads="1"/>
            </p:cNvSpPr>
            <p:nvPr/>
          </p:nvSpPr>
          <p:spPr bwMode="auto">
            <a:xfrm>
              <a:off x="8051" y="8062"/>
              <a:ext cx="3804" cy="929"/>
            </a:xfrm>
            <a:prstGeom prst="rect">
              <a:avLst/>
            </a:prstGeom>
            <a:solidFill>
              <a:srgbClr val="66FFFF"/>
            </a:solidFill>
            <a:ln w="57150">
              <a:solidFill>
                <a:srgbClr val="800080"/>
              </a:solidFill>
              <a:miter lim="800000"/>
              <a:headEnd/>
              <a:tailEnd/>
            </a:ln>
            <a:effectLst>
              <a:prstShdw prst="shdw17" dist="17961" dir="2700000">
                <a:srgbClr val="4D004D"/>
              </a:prstShdw>
            </a:effectLst>
          </p:spPr>
          <p:txBody>
            <a:bodyPr lIns="64922" tIns="32461" rIns="64922" bIns="32461"/>
            <a:lstStyle/>
            <a:p>
              <a:pPr algn="ctr" eaLnBrk="1" hangingPunct="1"/>
              <a:r>
                <a:rPr lang="en-US" sz="1800" b="1">
                  <a:solidFill>
                    <a:srgbClr val="000000"/>
                  </a:solidFill>
                  <a:latin typeface="Cambria" pitchFamily="18" charset="0"/>
                  <a:ea typeface="Times New Roman" pitchFamily="18" charset="0"/>
                  <a:cs typeface="Palatino Linotype" pitchFamily="18" charset="0"/>
                </a:rPr>
                <a:t>TPA PROCESSES CLAIMS</a:t>
              </a:r>
              <a:endParaRPr lang="en-US" sz="1800" b="1">
                <a:latin typeface="Cambria" pitchFamily="18" charset="0"/>
                <a:ea typeface="Times New Roman" pitchFamily="18" charset="0"/>
                <a:cs typeface="Palatino Linotype" pitchFamily="18" charset="0"/>
              </a:endParaRPr>
            </a:p>
            <a:p>
              <a:pPr algn="ctr"/>
              <a:r>
                <a:rPr lang="en-US" sz="1800" b="1">
                  <a:solidFill>
                    <a:srgbClr val="000000"/>
                  </a:solidFill>
                  <a:latin typeface="Cambria" pitchFamily="18" charset="0"/>
                  <a:ea typeface="Times New Roman" pitchFamily="18" charset="0"/>
                  <a:cs typeface="Palatino Linotype" pitchFamily="18" charset="0"/>
                </a:rPr>
                <a:t>SETTLE THE CLAIM</a:t>
              </a:r>
              <a:endParaRPr lang="en-US" sz="1800" b="1">
                <a:latin typeface="Cambria" pitchFamily="18" charset="0"/>
                <a:ea typeface="Times New Roman" pitchFamily="18" charset="0"/>
                <a:cs typeface="Palatino Linotype" pitchFamily="18" charset="0"/>
              </a:endParaRPr>
            </a:p>
          </p:txBody>
        </p:sp>
        <p:sp>
          <p:nvSpPr>
            <p:cNvPr id="30726" name="Text Box 13"/>
            <p:cNvSpPr txBox="1">
              <a:spLocks noChangeArrowheads="1"/>
            </p:cNvSpPr>
            <p:nvPr/>
          </p:nvSpPr>
          <p:spPr bwMode="auto">
            <a:xfrm>
              <a:off x="4067" y="6483"/>
              <a:ext cx="6792" cy="743"/>
            </a:xfrm>
            <a:prstGeom prst="rect">
              <a:avLst/>
            </a:prstGeom>
            <a:solidFill>
              <a:srgbClr val="66FFFF"/>
            </a:solidFill>
            <a:ln w="57150">
              <a:solidFill>
                <a:srgbClr val="800080"/>
              </a:solidFill>
              <a:miter lim="800000"/>
              <a:headEnd/>
              <a:tailEnd/>
            </a:ln>
            <a:effectLst>
              <a:prstShdw prst="shdw17" dist="17961" dir="2700000">
                <a:srgbClr val="4D004D"/>
              </a:prstShdw>
            </a:effectLst>
          </p:spPr>
          <p:txBody>
            <a:bodyPr lIns="64922" tIns="32461" rIns="64922" bIns="32461"/>
            <a:lstStyle/>
            <a:p>
              <a:pPr algn="ctr" eaLnBrk="1" hangingPunct="1"/>
              <a:r>
                <a:rPr lang="en-US" sz="1800" b="1">
                  <a:solidFill>
                    <a:srgbClr val="000000"/>
                  </a:solidFill>
                  <a:latin typeface="Cambria" pitchFamily="18" charset="0"/>
                  <a:ea typeface="Times New Roman" pitchFamily="18" charset="0"/>
                  <a:cs typeface="Palatino Linotype" pitchFamily="18" charset="0"/>
                </a:rPr>
                <a:t>TPA REPRESENTATIVE VERIFIES THE DOCUMENTS SUBMITTED</a:t>
              </a:r>
              <a:endParaRPr lang="en-US" sz="1800" b="1">
                <a:latin typeface="Cambria" pitchFamily="18" charset="0"/>
                <a:ea typeface="Times New Roman" pitchFamily="18" charset="0"/>
                <a:cs typeface="Palatino Linotype" pitchFamily="18" charset="0"/>
              </a:endParaRPr>
            </a:p>
          </p:txBody>
        </p:sp>
        <p:sp>
          <p:nvSpPr>
            <p:cNvPr id="30727" name="Text Box 12"/>
            <p:cNvSpPr txBox="1">
              <a:spLocks noChangeArrowheads="1"/>
            </p:cNvSpPr>
            <p:nvPr/>
          </p:nvSpPr>
          <p:spPr bwMode="auto">
            <a:xfrm>
              <a:off x="3433" y="7736"/>
              <a:ext cx="3350" cy="1162"/>
            </a:xfrm>
            <a:prstGeom prst="rect">
              <a:avLst/>
            </a:prstGeom>
            <a:solidFill>
              <a:srgbClr val="66FFFF"/>
            </a:solidFill>
            <a:ln w="57150">
              <a:solidFill>
                <a:srgbClr val="800080"/>
              </a:solidFill>
              <a:miter lim="800000"/>
              <a:headEnd/>
              <a:tailEnd/>
            </a:ln>
            <a:effectLst>
              <a:prstShdw prst="shdw17" dist="17961" dir="2700000">
                <a:srgbClr val="4D004D"/>
              </a:prstShdw>
            </a:effectLst>
          </p:spPr>
          <p:txBody>
            <a:bodyPr lIns="64922" tIns="32461" rIns="64922" bIns="32461"/>
            <a:lstStyle/>
            <a:p>
              <a:pPr algn="ctr" eaLnBrk="1" hangingPunct="1"/>
              <a:r>
                <a:rPr lang="en-US" sz="1600" b="1">
                  <a:solidFill>
                    <a:srgbClr val="000000"/>
                  </a:solidFill>
                  <a:latin typeface="Cambria" pitchFamily="18" charset="0"/>
                  <a:ea typeface="Times New Roman" pitchFamily="18" charset="0"/>
                  <a:cs typeface="Palatino Linotype" pitchFamily="18" charset="0"/>
                </a:rPr>
                <a:t>IN CASE OF INCOMPLETE DOCUMENTS RECOVERY OF DOCUMENTS FOR SCRUTINY</a:t>
              </a:r>
              <a:endParaRPr lang="en-US" sz="1600" b="1">
                <a:latin typeface="Cambria" pitchFamily="18" charset="0"/>
                <a:ea typeface="Times New Roman" pitchFamily="18" charset="0"/>
                <a:cs typeface="Palatino Linotype" pitchFamily="18" charset="0"/>
              </a:endParaRPr>
            </a:p>
          </p:txBody>
        </p:sp>
        <p:sp>
          <p:nvSpPr>
            <p:cNvPr id="30728" name="Text Box 11"/>
            <p:cNvSpPr txBox="1">
              <a:spLocks noChangeArrowheads="1"/>
            </p:cNvSpPr>
            <p:nvPr/>
          </p:nvSpPr>
          <p:spPr bwMode="auto">
            <a:xfrm>
              <a:off x="4157" y="3417"/>
              <a:ext cx="6792" cy="929"/>
            </a:xfrm>
            <a:prstGeom prst="rect">
              <a:avLst/>
            </a:prstGeom>
            <a:solidFill>
              <a:srgbClr val="66FFFF"/>
            </a:solidFill>
            <a:ln w="57150">
              <a:solidFill>
                <a:srgbClr val="800080"/>
              </a:solidFill>
              <a:miter lim="800000"/>
              <a:headEnd/>
              <a:tailEnd/>
            </a:ln>
          </p:spPr>
          <p:txBody>
            <a:bodyPr lIns="64922" tIns="32461" rIns="64922" bIns="32461"/>
            <a:lstStyle/>
            <a:p>
              <a:pPr algn="ctr" eaLnBrk="1" hangingPunct="1"/>
              <a:r>
                <a:rPr lang="en-US" sz="1800" b="1">
                  <a:solidFill>
                    <a:srgbClr val="000000"/>
                  </a:solidFill>
                  <a:latin typeface="Cambria" pitchFamily="18" charset="0"/>
                  <a:ea typeface="Times New Roman" pitchFamily="18" charset="0"/>
                  <a:cs typeface="Palatino Linotype" pitchFamily="18" charset="0"/>
                </a:rPr>
                <a:t>      MEMBER AVAILS TREATMENT AT ANY HOSPITAL AND MAKES UPFRONT PAYMENT</a:t>
              </a:r>
              <a:endParaRPr lang="en-US" sz="1800" b="1">
                <a:latin typeface="Cambria" pitchFamily="18" charset="0"/>
                <a:ea typeface="Times New Roman" pitchFamily="18" charset="0"/>
                <a:cs typeface="Palatino Linotype" pitchFamily="18" charset="0"/>
              </a:endParaRPr>
            </a:p>
          </p:txBody>
        </p:sp>
        <p:sp>
          <p:nvSpPr>
            <p:cNvPr id="30729" name="Text Box 10"/>
            <p:cNvSpPr txBox="1">
              <a:spLocks noChangeArrowheads="1"/>
            </p:cNvSpPr>
            <p:nvPr/>
          </p:nvSpPr>
          <p:spPr bwMode="auto">
            <a:xfrm>
              <a:off x="3976" y="3212"/>
              <a:ext cx="1540" cy="1387"/>
            </a:xfrm>
            <a:prstGeom prst="rect">
              <a:avLst/>
            </a:prstGeom>
            <a:noFill/>
            <a:ln w="9525">
              <a:noFill/>
              <a:miter lim="800000"/>
              <a:headEnd/>
              <a:tailEnd/>
            </a:ln>
          </p:spPr>
          <p:txBody>
            <a:bodyPr lIns="64922" tIns="32461" rIns="64922" bIns="32461">
              <a:spAutoFit/>
            </a:bodyPr>
            <a:lstStyle/>
            <a:p>
              <a:pPr eaLnBrk="1" hangingPunct="1"/>
              <a:endParaRPr lang="en-US" sz="1800"/>
            </a:p>
          </p:txBody>
        </p:sp>
        <p:sp>
          <p:nvSpPr>
            <p:cNvPr id="30730" name="AutoShape 9"/>
            <p:cNvSpPr>
              <a:spLocks noChangeArrowheads="1"/>
            </p:cNvSpPr>
            <p:nvPr/>
          </p:nvSpPr>
          <p:spPr bwMode="auto">
            <a:xfrm>
              <a:off x="4387" y="4718"/>
              <a:ext cx="6593" cy="1487"/>
            </a:xfrm>
            <a:prstGeom prst="flowChartMultidocument">
              <a:avLst/>
            </a:prstGeom>
            <a:solidFill>
              <a:srgbClr val="66FFFF"/>
            </a:solidFill>
            <a:ln w="57150">
              <a:solidFill>
                <a:srgbClr val="800080"/>
              </a:solidFill>
              <a:miter lim="800000"/>
              <a:headEnd/>
              <a:tailEnd/>
            </a:ln>
          </p:spPr>
          <p:txBody>
            <a:bodyPr wrap="none" lIns="64922" tIns="32461" rIns="64922" bIns="32461" anchor="ctr"/>
            <a:lstStyle/>
            <a:p>
              <a:pPr algn="ctr" eaLnBrk="1" hangingPunct="1"/>
              <a:r>
                <a:rPr lang="en-US" sz="1800" b="1">
                  <a:solidFill>
                    <a:srgbClr val="000000"/>
                  </a:solidFill>
                  <a:latin typeface="Cambria" pitchFamily="18" charset="0"/>
                  <a:ea typeface="Times New Roman" pitchFamily="18" charset="0"/>
                  <a:cs typeface="Palatino Linotype" pitchFamily="18" charset="0"/>
                </a:rPr>
                <a:t>MEMBER SUBMITS BILLS TO</a:t>
              </a:r>
              <a:endParaRPr lang="en-US" sz="1800" b="1">
                <a:latin typeface="Cambria" pitchFamily="18" charset="0"/>
                <a:ea typeface="Times New Roman" pitchFamily="18" charset="0"/>
                <a:cs typeface="Palatino Linotype" pitchFamily="18" charset="0"/>
              </a:endParaRPr>
            </a:p>
            <a:p>
              <a:pPr algn="ctr"/>
              <a:r>
                <a:rPr lang="en-US" sz="1800" b="1">
                  <a:solidFill>
                    <a:srgbClr val="000000"/>
                  </a:solidFill>
                  <a:latin typeface="Cambria" pitchFamily="18" charset="0"/>
                  <a:ea typeface="Times New Roman" pitchFamily="18" charset="0"/>
                  <a:cs typeface="Palatino Linotype" pitchFamily="18" charset="0"/>
                </a:rPr>
                <a:t>TPA HELP DESK ALONG WITH ECS REQUEST</a:t>
              </a:r>
              <a:endParaRPr lang="en-US" sz="1800" b="1">
                <a:latin typeface="Cambria" pitchFamily="18" charset="0"/>
                <a:ea typeface="Times New Roman" pitchFamily="18" charset="0"/>
                <a:cs typeface="Palatino Linotype" pitchFamily="18" charset="0"/>
              </a:endParaRPr>
            </a:p>
          </p:txBody>
        </p:sp>
        <p:sp>
          <p:nvSpPr>
            <p:cNvPr id="30731" name="Text Box 8"/>
            <p:cNvSpPr txBox="1">
              <a:spLocks noChangeArrowheads="1"/>
            </p:cNvSpPr>
            <p:nvPr/>
          </p:nvSpPr>
          <p:spPr bwMode="auto">
            <a:xfrm>
              <a:off x="2527" y="2190"/>
              <a:ext cx="10143" cy="985"/>
            </a:xfrm>
            <a:prstGeom prst="rect">
              <a:avLst/>
            </a:prstGeom>
            <a:solidFill>
              <a:srgbClr val="FFFFFF"/>
            </a:solidFill>
            <a:ln w="9525">
              <a:solidFill>
                <a:srgbClr val="990000"/>
              </a:solidFill>
              <a:miter lim="800000"/>
              <a:headEnd/>
              <a:tailEnd/>
            </a:ln>
          </p:spPr>
          <p:txBody>
            <a:bodyPr lIns="64922" tIns="32461" rIns="64922" bIns="32461">
              <a:spAutoFit/>
            </a:bodyPr>
            <a:lstStyle/>
            <a:p>
              <a:pPr algn="ctr" eaLnBrk="1" hangingPunct="1"/>
              <a:r>
                <a:rPr lang="en-US" sz="2800" b="1">
                  <a:solidFill>
                    <a:srgbClr val="990000"/>
                  </a:solidFill>
                  <a:latin typeface="Cambria" pitchFamily="18" charset="0"/>
                  <a:ea typeface="Times New Roman" pitchFamily="18" charset="0"/>
                  <a:cs typeface="Arial" charset="0"/>
                </a:rPr>
                <a:t>Protocol for Availing Treatment in Non Network Hospital</a:t>
              </a:r>
              <a:endParaRPr lang="en-US" sz="2800">
                <a:latin typeface="Cambria" pitchFamily="18" charset="0"/>
                <a:ea typeface="Times New Roman" pitchFamily="18" charset="0"/>
                <a:cs typeface="Arial" charset="0"/>
              </a:endParaRPr>
            </a:p>
          </p:txBody>
        </p:sp>
        <p:sp>
          <p:nvSpPr>
            <p:cNvPr id="30732" name="Line 7"/>
            <p:cNvSpPr>
              <a:spLocks noChangeShapeType="1"/>
            </p:cNvSpPr>
            <p:nvPr/>
          </p:nvSpPr>
          <p:spPr bwMode="auto">
            <a:xfrm rot="5384010">
              <a:off x="7414" y="4531"/>
              <a:ext cx="372" cy="2"/>
            </a:xfrm>
            <a:prstGeom prst="line">
              <a:avLst/>
            </a:prstGeom>
            <a:noFill/>
            <a:ln w="38100">
              <a:solidFill>
                <a:srgbClr val="CC3300"/>
              </a:solidFill>
              <a:round/>
              <a:headEnd/>
              <a:tailEnd type="triangle" w="med" len="med"/>
            </a:ln>
          </p:spPr>
          <p:txBody>
            <a:bodyPr/>
            <a:lstStyle/>
            <a:p>
              <a:endParaRPr lang="en-US"/>
            </a:p>
          </p:txBody>
        </p:sp>
        <p:sp>
          <p:nvSpPr>
            <p:cNvPr id="30733" name="Line 6"/>
            <p:cNvSpPr>
              <a:spLocks noChangeShapeType="1"/>
            </p:cNvSpPr>
            <p:nvPr/>
          </p:nvSpPr>
          <p:spPr bwMode="auto">
            <a:xfrm>
              <a:off x="6965" y="8527"/>
              <a:ext cx="815" cy="0"/>
            </a:xfrm>
            <a:prstGeom prst="line">
              <a:avLst/>
            </a:prstGeom>
            <a:noFill/>
            <a:ln w="38100">
              <a:solidFill>
                <a:srgbClr val="CC3300"/>
              </a:solidFill>
              <a:round/>
              <a:headEnd/>
              <a:tailEnd type="triangle" w="med" len="med"/>
            </a:ln>
          </p:spPr>
          <p:txBody>
            <a:bodyPr/>
            <a:lstStyle/>
            <a:p>
              <a:endParaRPr lang="en-US"/>
            </a:p>
          </p:txBody>
        </p:sp>
        <p:sp>
          <p:nvSpPr>
            <p:cNvPr id="30734" name="Line 5"/>
            <p:cNvSpPr>
              <a:spLocks noChangeShapeType="1"/>
            </p:cNvSpPr>
            <p:nvPr/>
          </p:nvSpPr>
          <p:spPr bwMode="auto">
            <a:xfrm rot="5384010">
              <a:off x="8357" y="7641"/>
              <a:ext cx="838" cy="0"/>
            </a:xfrm>
            <a:prstGeom prst="line">
              <a:avLst/>
            </a:prstGeom>
            <a:noFill/>
            <a:ln w="38100">
              <a:solidFill>
                <a:srgbClr val="CC3300"/>
              </a:solidFill>
              <a:round/>
              <a:headEnd/>
              <a:tailEnd type="triangle" w="med" len="med"/>
            </a:ln>
          </p:spPr>
          <p:txBody>
            <a:bodyPr/>
            <a:lstStyle/>
            <a:p>
              <a:endParaRPr lang="en-US"/>
            </a:p>
          </p:txBody>
        </p:sp>
        <p:sp>
          <p:nvSpPr>
            <p:cNvPr id="30735" name="Line 4"/>
            <p:cNvSpPr>
              <a:spLocks noChangeShapeType="1"/>
            </p:cNvSpPr>
            <p:nvPr/>
          </p:nvSpPr>
          <p:spPr bwMode="auto">
            <a:xfrm rot="5384010">
              <a:off x="7503" y="6296"/>
              <a:ext cx="372" cy="1"/>
            </a:xfrm>
            <a:prstGeom prst="line">
              <a:avLst/>
            </a:prstGeom>
            <a:noFill/>
            <a:ln w="38100">
              <a:solidFill>
                <a:srgbClr val="CC3300"/>
              </a:solidFill>
              <a:round/>
              <a:headEnd/>
              <a:tailEnd type="triangle" w="med" len="med"/>
            </a:ln>
          </p:spPr>
          <p:txBody>
            <a:bodyPr/>
            <a:lstStyle/>
            <a:p>
              <a:endParaRPr lang="en-US"/>
            </a:p>
          </p:txBody>
        </p:sp>
        <p:sp>
          <p:nvSpPr>
            <p:cNvPr id="30736" name="Line 3"/>
            <p:cNvSpPr>
              <a:spLocks noChangeShapeType="1"/>
            </p:cNvSpPr>
            <p:nvPr/>
          </p:nvSpPr>
          <p:spPr bwMode="auto">
            <a:xfrm flipH="1">
              <a:off x="5063" y="7505"/>
              <a:ext cx="3713" cy="0"/>
            </a:xfrm>
            <a:prstGeom prst="line">
              <a:avLst/>
            </a:prstGeom>
            <a:noFill/>
            <a:ln w="38100">
              <a:solidFill>
                <a:srgbClr val="CC3300"/>
              </a:solidFill>
              <a:round/>
              <a:headEnd/>
              <a:tailEnd/>
            </a:ln>
          </p:spPr>
          <p:txBody>
            <a:bodyPr wrap="none"/>
            <a:lstStyle/>
            <a:p>
              <a:endParaRPr lang="en-US"/>
            </a:p>
          </p:txBody>
        </p:sp>
        <p:sp>
          <p:nvSpPr>
            <p:cNvPr id="30737" name="Line 2"/>
            <p:cNvSpPr>
              <a:spLocks noChangeShapeType="1"/>
            </p:cNvSpPr>
            <p:nvPr/>
          </p:nvSpPr>
          <p:spPr bwMode="auto">
            <a:xfrm>
              <a:off x="5063" y="7505"/>
              <a:ext cx="0" cy="371"/>
            </a:xfrm>
            <a:prstGeom prst="line">
              <a:avLst/>
            </a:prstGeom>
            <a:noFill/>
            <a:ln w="38100">
              <a:solidFill>
                <a:srgbClr val="CC3300"/>
              </a:solidFill>
              <a:round/>
              <a:headEnd/>
              <a:tailEnd type="triangle" w="med" len="med"/>
            </a:ln>
          </p:spPr>
          <p:txBody>
            <a:bodyPr wrap="none"/>
            <a:lstStyle/>
            <a:p>
              <a:endParaRPr lang="en-US"/>
            </a:p>
          </p:txBody>
        </p:sp>
      </p:gr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AIM OF THE STUDY</a:t>
            </a:r>
            <a:r>
              <a:rPr lang="en-US" dirty="0"/>
              <a:t/>
            </a:r>
            <a:br>
              <a:rPr lang="en-US" dirty="0"/>
            </a:br>
            <a:endParaRPr lang="en-US" dirty="0"/>
          </a:p>
        </p:txBody>
      </p:sp>
      <p:sp>
        <p:nvSpPr>
          <p:cNvPr id="3" name="Content Placeholder 2"/>
          <p:cNvSpPr>
            <a:spLocks noGrp="1"/>
          </p:cNvSpPr>
          <p:nvPr>
            <p:ph idx="1"/>
          </p:nvPr>
        </p:nvSpPr>
        <p:spPr/>
        <p:txBody>
          <a:bodyPr/>
          <a:lstStyle/>
          <a:p>
            <a:pPr>
              <a:buNone/>
            </a:pPr>
            <a:r>
              <a:rPr lang="en-US" dirty="0" smtClean="0"/>
              <a:t>   To </a:t>
            </a:r>
            <a:r>
              <a:rPr lang="en-US" dirty="0"/>
              <a:t>study </a:t>
            </a:r>
            <a:r>
              <a:rPr lang="en-US" dirty="0" smtClean="0"/>
              <a:t>the awareness level of health insurance policy holders </a:t>
            </a:r>
            <a:r>
              <a:rPr lang="en-US" dirty="0"/>
              <a:t>regarding </a:t>
            </a:r>
            <a:r>
              <a:rPr lang="en-US" dirty="0" smtClean="0"/>
              <a:t>third Party Administrators.</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542288"/>
            <a:ext cx="8229600" cy="438912"/>
          </a:xfrm>
        </p:spPr>
        <p:txBody>
          <a:bodyPr>
            <a:normAutofit fontScale="90000"/>
          </a:bodyPr>
          <a:lstStyle/>
          <a:p>
            <a:r>
              <a:rPr lang="en-US" b="1" dirty="0"/>
              <a:t>OBJECTIVES OF THE STUDY</a:t>
            </a:r>
            <a:r>
              <a:rPr lang="en-US" dirty="0"/>
              <a:t/>
            </a:r>
            <a:br>
              <a:rPr lang="en-US" dirty="0"/>
            </a:br>
            <a:endParaRPr lang="en-US" dirty="0"/>
          </a:p>
        </p:txBody>
      </p:sp>
      <p:sp>
        <p:nvSpPr>
          <p:cNvPr id="5" name="Content Placeholder 4"/>
          <p:cNvSpPr>
            <a:spLocks noGrp="1"/>
          </p:cNvSpPr>
          <p:nvPr>
            <p:ph idx="1"/>
          </p:nvPr>
        </p:nvSpPr>
        <p:spPr/>
        <p:txBody>
          <a:bodyPr/>
          <a:lstStyle/>
          <a:p>
            <a:r>
              <a:rPr lang="en-US" dirty="0"/>
              <a:t>To study the  awareness </a:t>
            </a:r>
            <a:r>
              <a:rPr lang="en-US" dirty="0" smtClean="0"/>
              <a:t>amongst </a:t>
            </a:r>
            <a:r>
              <a:rPr lang="en-US" dirty="0"/>
              <a:t>respondents regarding roles and functions  of TPA</a:t>
            </a:r>
            <a:r>
              <a:rPr lang="en-US" dirty="0" smtClean="0"/>
              <a:t>. </a:t>
            </a:r>
          </a:p>
          <a:p>
            <a:pPr>
              <a:buNone/>
            </a:pPr>
            <a:endParaRPr lang="en-US" dirty="0"/>
          </a:p>
          <a:p>
            <a:r>
              <a:rPr lang="en-US" dirty="0"/>
              <a:t> To seek the satisfaction level amongst respondents with respect to TPAs.</a:t>
            </a:r>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52400"/>
            <a:ext cx="8229600" cy="1143000"/>
          </a:xfrm>
        </p:spPr>
        <p:txBody>
          <a:bodyPr>
            <a:noAutofit/>
          </a:bodyPr>
          <a:lstStyle/>
          <a:p>
            <a:pPr algn="ctr"/>
            <a:r>
              <a:rPr lang="en-US" sz="3200" b="1" u="sng" dirty="0"/>
              <a:t>STUDY </a:t>
            </a:r>
            <a:r>
              <a:rPr lang="en-US" sz="3200" b="1" u="sng" dirty="0" smtClean="0"/>
              <a:t>DESIGN AND METHODOLOGY</a:t>
            </a:r>
            <a:r>
              <a:rPr lang="en-US" sz="3200" dirty="0"/>
              <a:t/>
            </a:r>
            <a:br>
              <a:rPr lang="en-US" sz="3200" dirty="0"/>
            </a:br>
            <a:endParaRPr lang="en-US" sz="3200" dirty="0"/>
          </a:p>
        </p:txBody>
      </p:sp>
      <p:sp>
        <p:nvSpPr>
          <p:cNvPr id="6" name="Content Placeholder 5"/>
          <p:cNvSpPr>
            <a:spLocks noGrp="1"/>
          </p:cNvSpPr>
          <p:nvPr>
            <p:ph idx="1"/>
          </p:nvPr>
        </p:nvSpPr>
        <p:spPr/>
        <p:txBody>
          <a:bodyPr>
            <a:normAutofit/>
          </a:bodyPr>
          <a:lstStyle/>
          <a:p>
            <a:r>
              <a:rPr lang="en-US" dirty="0" smtClean="0"/>
              <a:t>A Quantitative study </a:t>
            </a:r>
          </a:p>
          <a:p>
            <a:r>
              <a:rPr lang="en-US" dirty="0" smtClean="0"/>
              <a:t>STUDY </a:t>
            </a:r>
            <a:r>
              <a:rPr lang="en-US" dirty="0"/>
              <a:t>AREA</a:t>
            </a:r>
          </a:p>
          <a:p>
            <a:r>
              <a:rPr lang="en-US" dirty="0"/>
              <a:t>The study was conducted in Delhi  by survey method through a well designed questionnaire with the sample size of 150. The areas covered were West Delhi --Max, Fortis, Apollo and </a:t>
            </a:r>
            <a:r>
              <a:rPr lang="en-US" dirty="0" err="1"/>
              <a:t>Medicity</a:t>
            </a:r>
            <a:r>
              <a:rPr lang="en-US" dirty="0"/>
              <a:t>.</a:t>
            </a:r>
          </a:p>
          <a:p>
            <a:r>
              <a:rPr lang="en-US" dirty="0"/>
              <a:t>SAMPLING</a:t>
            </a:r>
          </a:p>
          <a:p>
            <a:r>
              <a:rPr lang="en-US" dirty="0" smtClean="0"/>
              <a:t>Sample Frame: IPD Cashless patients</a:t>
            </a:r>
          </a:p>
          <a:p>
            <a:r>
              <a:rPr lang="en-US" dirty="0" smtClean="0"/>
              <a:t> Sampling Method: </a:t>
            </a:r>
            <a:r>
              <a:rPr lang="en-US" dirty="0" err="1" smtClean="0"/>
              <a:t>Convenientsampling</a:t>
            </a:r>
            <a:endParaRPr lang="en-US" dirty="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DATA COLLECTION</a:t>
            </a:r>
          </a:p>
          <a:p>
            <a:r>
              <a:rPr lang="en-US" dirty="0" smtClean="0"/>
              <a:t> For collection of primary data a questionnaire was designed</a:t>
            </a:r>
          </a:p>
          <a:p>
            <a:r>
              <a:rPr lang="en-US" dirty="0" smtClean="0"/>
              <a:t>DATA ANALYSIS</a:t>
            </a:r>
          </a:p>
          <a:p>
            <a:r>
              <a:rPr lang="en-US" dirty="0" smtClean="0"/>
              <a:t> The data analysis was done using (SPSS Statistical Package for Social Sciences) and Microsoft Excel 2007. </a:t>
            </a:r>
          </a:p>
          <a:p>
            <a:pPr>
              <a:buNone/>
            </a:pP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RESULTS</a:t>
            </a:r>
            <a:r>
              <a:rPr lang="en-US" dirty="0"/>
              <a:t/>
            </a:r>
            <a:br>
              <a:rPr lang="en-US" dirty="0"/>
            </a:br>
            <a:endParaRPr lang="en-US" dirty="0"/>
          </a:p>
        </p:txBody>
      </p:sp>
      <p:sp>
        <p:nvSpPr>
          <p:cNvPr id="3" name="Content Placeholder 2"/>
          <p:cNvSpPr>
            <a:spLocks noGrp="1"/>
          </p:cNvSpPr>
          <p:nvPr>
            <p:ph idx="1"/>
          </p:nvPr>
        </p:nvSpPr>
        <p:spPr/>
        <p:txBody>
          <a:bodyPr>
            <a:normAutofit/>
          </a:bodyPr>
          <a:lstStyle/>
          <a:p>
            <a:pPr lvl="0"/>
            <a:r>
              <a:rPr lang="en-US" b="1" dirty="0"/>
              <a:t>Total number of respondents</a:t>
            </a:r>
            <a:r>
              <a:rPr lang="en-US" dirty="0"/>
              <a:t>: 150</a:t>
            </a:r>
          </a:p>
          <a:p>
            <a:pPr lvl="0"/>
            <a:r>
              <a:rPr lang="en-US" b="1" dirty="0"/>
              <a:t>Demographic profile</a:t>
            </a:r>
            <a:r>
              <a:rPr lang="en-US" dirty="0"/>
              <a:t>: </a:t>
            </a:r>
          </a:p>
          <a:p>
            <a:pPr lvl="0"/>
            <a:r>
              <a:rPr lang="en-US" b="1" dirty="0"/>
              <a:t>Sex of the respondent</a:t>
            </a:r>
            <a:r>
              <a:rPr lang="en-US" dirty="0"/>
              <a:t>:</a:t>
            </a:r>
          </a:p>
          <a:p>
            <a:pPr lvl="0"/>
            <a:r>
              <a:rPr lang="en-US" dirty="0"/>
              <a:t>Males: 95(63.3%),</a:t>
            </a:r>
          </a:p>
          <a:p>
            <a:pPr lvl="0"/>
            <a:r>
              <a:rPr lang="en-US" dirty="0"/>
              <a:t>Females: 55(36.7%)</a:t>
            </a:r>
          </a:p>
          <a:p>
            <a:pPr lvl="0"/>
            <a:r>
              <a:rPr lang="en-US" b="1" dirty="0"/>
              <a:t>Age of the respondents:</a:t>
            </a:r>
            <a:endParaRPr lang="en-US" dirty="0"/>
          </a:p>
          <a:p>
            <a:pPr lvl="0"/>
            <a:r>
              <a:rPr lang="en-US" dirty="0"/>
              <a:t>Maximum respondents were between 25-50 yrs of age</a:t>
            </a:r>
            <a:r>
              <a:rPr lang="en-US" dirty="0" smtClean="0"/>
              <a:t>.</a:t>
            </a:r>
            <a:r>
              <a:rPr lang="en-US" dirty="0"/>
              <a:t> </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CONTENTS</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t>INTRODUCTION </a:t>
            </a:r>
          </a:p>
          <a:p>
            <a:r>
              <a:rPr lang="en-US" b="1" dirty="0" smtClean="0"/>
              <a:t>AIM AND OBJECTIVES.                                                                                       </a:t>
            </a:r>
            <a:endParaRPr lang="en-US" dirty="0"/>
          </a:p>
          <a:p>
            <a:r>
              <a:rPr lang="en-US" b="1" dirty="0"/>
              <a:t>METHODOLOGY                                                                       </a:t>
            </a:r>
            <a:endParaRPr lang="en-US" dirty="0"/>
          </a:p>
          <a:p>
            <a:r>
              <a:rPr lang="en-US" b="1" dirty="0" smtClean="0"/>
              <a:t> </a:t>
            </a:r>
            <a:r>
              <a:rPr lang="en-US" b="1" dirty="0"/>
              <a:t>RESULTS                                                              </a:t>
            </a:r>
            <a:endParaRPr lang="en-US" dirty="0"/>
          </a:p>
          <a:p>
            <a:r>
              <a:rPr lang="en-US" b="1" dirty="0" smtClean="0"/>
              <a:t> DISCUSSION </a:t>
            </a:r>
            <a:r>
              <a:rPr lang="en-US" b="1" dirty="0"/>
              <a:t>and CONCLUSION                                                                                                </a:t>
            </a:r>
            <a:endParaRPr lang="en-US" dirty="0"/>
          </a:p>
          <a:p>
            <a:r>
              <a:rPr lang="en-US" b="1" dirty="0"/>
              <a:t>REFERENCES  </a:t>
            </a:r>
            <a:endParaRPr lang="en-US" dirty="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lvl="0"/>
            <a:r>
              <a:rPr lang="en-US" b="1" dirty="0"/>
              <a:t>Education level of the respondents:</a:t>
            </a:r>
            <a:endParaRPr lang="en-US" dirty="0"/>
          </a:p>
          <a:p>
            <a:pPr lvl="0"/>
            <a:r>
              <a:rPr lang="en-US" dirty="0"/>
              <a:t>40% of the respondents were graduates.</a:t>
            </a:r>
          </a:p>
          <a:p>
            <a:pPr lvl="0"/>
            <a:r>
              <a:rPr lang="en-US" dirty="0"/>
              <a:t>$2.7% of the respondents were post graduates</a:t>
            </a:r>
            <a:r>
              <a:rPr lang="en-US" dirty="0" smtClean="0"/>
              <a:t>.</a:t>
            </a:r>
          </a:p>
          <a:p>
            <a:pPr lvl="0">
              <a:buNone/>
            </a:pPr>
            <a:endParaRPr lang="en-US" dirty="0"/>
          </a:p>
          <a:p>
            <a:pPr lvl="0"/>
            <a:r>
              <a:rPr lang="en-US" dirty="0"/>
              <a:t> </a:t>
            </a:r>
            <a:r>
              <a:rPr lang="en-US" b="1" dirty="0"/>
              <a:t>Type of policy cover taken by individuals:</a:t>
            </a:r>
            <a:endParaRPr lang="en-US" dirty="0"/>
          </a:p>
          <a:p>
            <a:pPr lvl="0"/>
            <a:r>
              <a:rPr lang="en-US" dirty="0"/>
              <a:t>38.7% of the respondents had Individual policy cover.</a:t>
            </a:r>
          </a:p>
          <a:p>
            <a:pPr lvl="0"/>
            <a:r>
              <a:rPr lang="en-US" dirty="0"/>
              <a:t>45.3% of the respondents had Family policy cover.</a:t>
            </a:r>
          </a:p>
          <a:p>
            <a:pPr lvl="0"/>
            <a:r>
              <a:rPr lang="en-US" dirty="0"/>
              <a:t>14% of the respondents had both individual as well as family policy covers</a:t>
            </a:r>
            <a:r>
              <a:rPr lang="en-US" dirty="0" smtClean="0"/>
              <a:t>.</a:t>
            </a:r>
            <a:r>
              <a:rPr lang="en-US"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Number of Claims incurred since insured:</a:t>
            </a:r>
            <a:endParaRPr lang="en-US" dirty="0"/>
          </a:p>
          <a:p>
            <a:pPr lvl="0"/>
            <a:r>
              <a:rPr lang="en-US" dirty="0"/>
              <a:t>Out of 150 respondents only 56 had incurred any claims.</a:t>
            </a:r>
          </a:p>
          <a:p>
            <a:pPr lvl="0"/>
            <a:r>
              <a:rPr lang="en-US" dirty="0"/>
              <a:t> </a:t>
            </a:r>
            <a:r>
              <a:rPr lang="en-US" b="1" dirty="0"/>
              <a:t>Awareness about the existence of TPA</a:t>
            </a:r>
            <a:r>
              <a:rPr lang="en-US" dirty="0" smtClean="0"/>
              <a:t>:</a:t>
            </a:r>
            <a:r>
              <a:rPr lang="en-US" dirty="0"/>
              <a:t> </a:t>
            </a:r>
          </a:p>
          <a:p>
            <a:pPr lvl="0"/>
            <a:r>
              <a:rPr lang="en-US" dirty="0"/>
              <a:t>Out of 150 respondents only 47 (31.3%) knew about TPA being an entity.</a:t>
            </a:r>
          </a:p>
          <a:p>
            <a:pPr>
              <a:buNone/>
            </a:pPr>
            <a:r>
              <a:rPr lang="en-US" dirty="0"/>
              <a:t> </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US" b="1" dirty="0"/>
              <a:t>Contacting point for claim settlement</a:t>
            </a:r>
            <a:r>
              <a:rPr lang="en-US" b="1" dirty="0" smtClean="0"/>
              <a:t>:</a:t>
            </a:r>
            <a:r>
              <a:rPr lang="en-US" b="1" dirty="0"/>
              <a:t> </a:t>
            </a:r>
            <a:endParaRPr lang="en-US" dirty="0"/>
          </a:p>
          <a:p>
            <a:pPr lvl="0"/>
            <a:r>
              <a:rPr lang="en-US" dirty="0"/>
              <a:t>Most of the respondents contacted either the insurance agent or the insurance company for settling out their claims.</a:t>
            </a:r>
          </a:p>
          <a:p>
            <a:pPr lvl="0"/>
            <a:r>
              <a:rPr lang="en-US" dirty="0"/>
              <a:t>This shows the disambiguate level of awareness amongst people regarding the role of TPAs.</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Awareness about information to be provided by TPA:</a:t>
            </a:r>
            <a:r>
              <a:rPr lang="en-US" dirty="0"/>
              <a:t> </a:t>
            </a:r>
            <a:br>
              <a:rPr lang="en-US" dirty="0"/>
            </a:br>
            <a:endParaRPr lang="en-US" dirty="0"/>
          </a:p>
        </p:txBody>
      </p:sp>
      <p:sp>
        <p:nvSpPr>
          <p:cNvPr id="3" name="Content Placeholder 2"/>
          <p:cNvSpPr>
            <a:spLocks noGrp="1"/>
          </p:cNvSpPr>
          <p:nvPr>
            <p:ph idx="1"/>
          </p:nvPr>
        </p:nvSpPr>
        <p:spPr>
          <a:xfrm>
            <a:off x="457200" y="2057400"/>
            <a:ext cx="8229600" cy="4389120"/>
          </a:xfrm>
        </p:spPr>
        <p:txBody>
          <a:bodyPr>
            <a:normAutofit/>
          </a:bodyPr>
          <a:lstStyle/>
          <a:p>
            <a:pPr lvl="0" algn="just"/>
            <a:r>
              <a:rPr lang="en-US" dirty="0" smtClean="0"/>
              <a:t>Respondents </a:t>
            </a:r>
            <a:r>
              <a:rPr lang="en-US" dirty="0"/>
              <a:t>those who have the knowledge about the existence of TPA have appropriate knowledge about the information that the TPA has to provide to the subscriber except the information regarding whether coverage of illness occurring outside the city is permissible or not.</a:t>
            </a:r>
          </a:p>
          <a:p>
            <a:pPr algn="just">
              <a:buNone/>
            </a:pPr>
            <a:r>
              <a:rPr lang="en-US" dirty="0"/>
              <a:t> </a:t>
            </a:r>
          </a:p>
          <a:p>
            <a:pPr algn="just"/>
            <a:r>
              <a:rPr lang="en-US" dirty="0"/>
              <a:t>Conversely a total lack of knowledge about the services of TPA was seen where people were unaware about TPA being a entity in their health insurance contract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Awareness regarding the services provided by </a:t>
            </a:r>
            <a:r>
              <a:rPr lang="en-US" b="1" dirty="0" smtClean="0"/>
              <a:t> </a:t>
            </a:r>
            <a:r>
              <a:rPr lang="en-US" b="1" dirty="0"/>
              <a:t>TPA</a:t>
            </a:r>
            <a:endParaRPr lang="en-US" dirty="0"/>
          </a:p>
        </p:txBody>
      </p:sp>
      <p:sp>
        <p:nvSpPr>
          <p:cNvPr id="3" name="Content Placeholder 2"/>
          <p:cNvSpPr>
            <a:spLocks noGrp="1"/>
          </p:cNvSpPr>
          <p:nvPr>
            <p:ph idx="1"/>
          </p:nvPr>
        </p:nvSpPr>
        <p:spPr/>
        <p:txBody>
          <a:bodyPr/>
          <a:lstStyle/>
          <a:p>
            <a:r>
              <a:rPr lang="en-US" dirty="0"/>
              <a:t>M</a:t>
            </a:r>
            <a:r>
              <a:rPr lang="en-US" dirty="0" smtClean="0"/>
              <a:t>aximum </a:t>
            </a:r>
            <a:r>
              <a:rPr lang="en-US" dirty="0"/>
              <a:t>subscribers who used their health insurance for their treatment were unaware about the services that their TPA has to provide them as per their functions and responsibilities.</a:t>
            </a: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2133600"/>
          </a:xfrm>
        </p:spPr>
        <p:txBody>
          <a:bodyPr>
            <a:normAutofit fontScale="90000"/>
          </a:bodyPr>
          <a:lstStyle/>
          <a:p>
            <a:pPr lvl="0"/>
            <a:r>
              <a:rPr lang="en-US" b="1" dirty="0"/>
              <a:t>Satisfaction level of respondent’s </a:t>
            </a:r>
            <a:r>
              <a:rPr lang="en-US" b="1" dirty="0" err="1"/>
              <a:t>w.r.t</a:t>
            </a:r>
            <a:r>
              <a:rPr lang="en-US" b="1" dirty="0"/>
              <a:t> TPA:</a:t>
            </a:r>
            <a:r>
              <a:rPr lang="en-US" dirty="0"/>
              <a:t/>
            </a:r>
            <a:br>
              <a:rPr lang="en-US" dirty="0"/>
            </a:br>
            <a:r>
              <a:rPr lang="en-US" b="1" dirty="0"/>
              <a:t> </a:t>
            </a:r>
            <a:r>
              <a:rPr lang="en-US" dirty="0"/>
              <a:t/>
            </a:r>
            <a:br>
              <a:rPr lang="en-US" dirty="0"/>
            </a:br>
            <a:endParaRPr lang="en-US" dirty="0"/>
          </a:p>
        </p:txBody>
      </p:sp>
      <p:sp>
        <p:nvSpPr>
          <p:cNvPr id="3" name="Content Placeholder 2"/>
          <p:cNvSpPr>
            <a:spLocks noGrp="1"/>
          </p:cNvSpPr>
          <p:nvPr>
            <p:ph idx="1"/>
          </p:nvPr>
        </p:nvSpPr>
        <p:spPr>
          <a:xfrm>
            <a:off x="457200" y="3124200"/>
            <a:ext cx="8229600" cy="3200400"/>
          </a:xfrm>
        </p:spPr>
        <p:txBody>
          <a:bodyPr/>
          <a:lstStyle/>
          <a:p>
            <a:r>
              <a:rPr lang="en-US" dirty="0" smtClean="0"/>
              <a:t> </a:t>
            </a:r>
            <a:r>
              <a:rPr lang="en-US" dirty="0"/>
              <a:t>M</a:t>
            </a:r>
            <a:r>
              <a:rPr lang="en-US" dirty="0" smtClean="0"/>
              <a:t>ajority </a:t>
            </a:r>
            <a:r>
              <a:rPr lang="en-US" dirty="0"/>
              <a:t>of the respondents nearly 75% were neither satisfied nor dissatisfied clearly depicting a complete lack of previous knowledge about the services they are supposed to get from their TPAs.</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DISCUSSION</a:t>
            </a:r>
            <a:endParaRPr lang="en-US" dirty="0"/>
          </a:p>
        </p:txBody>
      </p:sp>
      <p:sp>
        <p:nvSpPr>
          <p:cNvPr id="3" name="Content Placeholder 2"/>
          <p:cNvSpPr>
            <a:spLocks noGrp="1"/>
          </p:cNvSpPr>
          <p:nvPr>
            <p:ph idx="1"/>
          </p:nvPr>
        </p:nvSpPr>
        <p:spPr/>
        <p:txBody>
          <a:bodyPr/>
          <a:lstStyle/>
          <a:p>
            <a:r>
              <a:rPr lang="en-US" dirty="0"/>
              <a:t>The introduction of TPAs was a significant step towards designing a mechanism for unbiased and quality ensured healthcare delivery but after approximate </a:t>
            </a:r>
            <a:r>
              <a:rPr lang="en-US" dirty="0" smtClean="0"/>
              <a:t>12 </a:t>
            </a:r>
            <a:r>
              <a:rPr lang="en-US" dirty="0"/>
              <a:t>years since the TPAs came into existence still the general public is unaware about the roles and functions a TPA is supposed to </a:t>
            </a:r>
            <a:r>
              <a:rPr lang="en-US" dirty="0" smtClean="0"/>
              <a:t>perform.</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smtClean="0"/>
              <a:t>CONCLUSION</a:t>
            </a:r>
            <a:r>
              <a:rPr lang="en-US" dirty="0" smtClean="0"/>
              <a:t/>
            </a:r>
            <a:br>
              <a:rPr lang="en-US" dirty="0" smtClean="0"/>
            </a:br>
            <a:r>
              <a:rPr lang="en-US" b="1" u="sng" dirty="0" smtClean="0"/>
              <a:t> </a:t>
            </a:r>
            <a:endParaRPr lang="en-US" dirty="0"/>
          </a:p>
        </p:txBody>
      </p:sp>
      <p:sp>
        <p:nvSpPr>
          <p:cNvPr id="3" name="Content Placeholder 2"/>
          <p:cNvSpPr>
            <a:spLocks noGrp="1"/>
          </p:cNvSpPr>
          <p:nvPr>
            <p:ph idx="1"/>
          </p:nvPr>
        </p:nvSpPr>
        <p:spPr/>
        <p:txBody>
          <a:bodyPr/>
          <a:lstStyle/>
          <a:p>
            <a:r>
              <a:rPr lang="en-US" dirty="0"/>
              <a:t>A large chunk of the respondents of this study perpetuated the TPAs as traditional insurance agents and were unaware that their respective TPAs are responsible for provision of services ranging from details about network hospitals, cashless services, the continued stay and concurrent review of the patient during </a:t>
            </a:r>
            <a:r>
              <a:rPr lang="en-US" dirty="0" err="1"/>
              <a:t>hospitalisation</a:t>
            </a:r>
            <a:r>
              <a:rPr lang="en-US" dirty="0"/>
              <a:t>, arranging for </a:t>
            </a:r>
            <a:r>
              <a:rPr lang="en-US" dirty="0" err="1"/>
              <a:t>specialised</a:t>
            </a:r>
            <a:r>
              <a:rPr lang="en-US" dirty="0"/>
              <a:t> medical opinion etc.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8800" dirty="0" smtClean="0"/>
              <a:t>    </a:t>
            </a:r>
            <a:r>
              <a:rPr lang="en-US" sz="8800" i="1" dirty="0" smtClean="0"/>
              <a:t>THANK YOU</a:t>
            </a:r>
            <a:endParaRPr lang="en-US" sz="8800"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lstStyle/>
          <a:p>
            <a:r>
              <a:rPr lang="en-US" dirty="0"/>
              <a:t>TPA is in need of scrutiny in terms of imparting the knowledge about the services they ought to provide to the subscriber so that the customer gets quality services worth the money they spend on health insurance premiums.</a:t>
            </a:r>
          </a:p>
          <a:p>
            <a:pPr>
              <a:buNone/>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Cambria" pitchFamily="18" charset="0"/>
              </a:rPr>
              <a:t>INTRODUCTION</a:t>
            </a:r>
            <a:endParaRPr lang="en-US" dirty="0"/>
          </a:p>
        </p:txBody>
      </p:sp>
      <p:sp>
        <p:nvSpPr>
          <p:cNvPr id="3" name="Content Placeholder 2"/>
          <p:cNvSpPr>
            <a:spLocks noGrp="1"/>
          </p:cNvSpPr>
          <p:nvPr>
            <p:ph idx="1"/>
          </p:nvPr>
        </p:nvSpPr>
        <p:spPr/>
        <p:txBody>
          <a:bodyPr>
            <a:normAutofit/>
          </a:bodyPr>
          <a:lstStyle/>
          <a:p>
            <a:r>
              <a:rPr lang="en-US" dirty="0"/>
              <a:t>Indian public healthcare infrastructure has not kept pace with economy’s growth. </a:t>
            </a:r>
            <a:endParaRPr lang="en-US" dirty="0" smtClean="0"/>
          </a:p>
          <a:p>
            <a:r>
              <a:rPr lang="en-US" dirty="0" smtClean="0"/>
              <a:t>India </a:t>
            </a:r>
            <a:r>
              <a:rPr lang="en-US" dirty="0"/>
              <a:t>spends 5.2% of the GDP on healthcare. While 4.3% is spent by the private sector, the government continues to spend only 1.1% on public health (Human Development Report </a:t>
            </a:r>
            <a:r>
              <a:rPr lang="en-US" dirty="0" smtClean="0"/>
              <a:t>2007-)</a:t>
            </a:r>
            <a:r>
              <a:rPr lang="en-US" dirty="0"/>
              <a:t> </a:t>
            </a:r>
            <a:endParaRPr lang="en-US" dirty="0" smtClean="0"/>
          </a:p>
          <a:p>
            <a:r>
              <a:rPr lang="en-US" dirty="0" smtClean="0"/>
              <a:t>India </a:t>
            </a:r>
            <a:r>
              <a:rPr lang="en-US" dirty="0"/>
              <a:t>has 89.9% out of pocket expenditure</a:t>
            </a:r>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FACED BY INSURANCE INDUSTRY</a:t>
            </a:r>
            <a:endParaRPr lang="en-US" dirty="0"/>
          </a:p>
        </p:txBody>
      </p:sp>
      <p:sp>
        <p:nvSpPr>
          <p:cNvPr id="3" name="Content Placeholder 2"/>
          <p:cNvSpPr>
            <a:spLocks noGrp="1"/>
          </p:cNvSpPr>
          <p:nvPr>
            <p:ph idx="1"/>
          </p:nvPr>
        </p:nvSpPr>
        <p:spPr/>
        <p:txBody>
          <a:bodyPr/>
          <a:lstStyle/>
          <a:p>
            <a:pPr lvl="0"/>
            <a:r>
              <a:rPr lang="en-US" dirty="0"/>
              <a:t>Limited influence over healthcare delivery mechanism.</a:t>
            </a:r>
          </a:p>
          <a:p>
            <a:pPr lvl="0"/>
            <a:r>
              <a:rPr lang="en-US" dirty="0"/>
              <a:t>High claim ratio; as a result of insufficient data on consumers and disease patterns.</a:t>
            </a:r>
          </a:p>
          <a:p>
            <a:pPr lvl="0"/>
            <a:r>
              <a:rPr lang="en-US" dirty="0"/>
              <a:t>Absence of standardization of healthcare cost and significant level of moral hazards leading to under-pricing of insurance products and subsequent higher claims.</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LED TO GENESIS OF TPA</a:t>
            </a:r>
            <a:endParaRPr lang="en-US" dirty="0"/>
          </a:p>
        </p:txBody>
      </p:sp>
      <p:sp>
        <p:nvSpPr>
          <p:cNvPr id="3" name="Content Placeholder 2"/>
          <p:cNvSpPr>
            <a:spLocks noGrp="1"/>
          </p:cNvSpPr>
          <p:nvPr>
            <p:ph idx="1"/>
          </p:nvPr>
        </p:nvSpPr>
        <p:spPr/>
        <p:txBody>
          <a:bodyPr/>
          <a:lstStyle/>
          <a:p>
            <a:pPr lvl="0"/>
            <a:r>
              <a:rPr lang="en-US" dirty="0"/>
              <a:t>Limited funding support from the insurance company impacting the claim disbursement time.</a:t>
            </a:r>
          </a:p>
          <a:p>
            <a:pPr lvl="0"/>
            <a:r>
              <a:rPr lang="en-US" dirty="0"/>
              <a:t>Delays and issues in the claim management leading to loss of goodwill amongst customer.</a:t>
            </a:r>
          </a:p>
          <a:p>
            <a:r>
              <a:rPr lang="en-US" dirty="0"/>
              <a:t>High administrative cost of the insurance companies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TPA……</a:t>
            </a:r>
            <a:endParaRPr lang="en-US" dirty="0"/>
          </a:p>
        </p:txBody>
      </p:sp>
      <p:sp>
        <p:nvSpPr>
          <p:cNvPr id="3" name="Content Placeholder 2"/>
          <p:cNvSpPr>
            <a:spLocks noGrp="1"/>
          </p:cNvSpPr>
          <p:nvPr>
            <p:ph idx="1"/>
          </p:nvPr>
        </p:nvSpPr>
        <p:spPr/>
        <p:txBody>
          <a:bodyPr/>
          <a:lstStyle/>
          <a:p>
            <a:r>
              <a:rPr lang="en-US" dirty="0" smtClean="0">
                <a:solidFill>
                  <a:schemeClr val="tx1">
                    <a:lumMod val="95000"/>
                    <a:lumOff val="5000"/>
                  </a:schemeClr>
                </a:solidFill>
                <a:latin typeface="Cambria" pitchFamily="18" charset="0"/>
              </a:rPr>
              <a:t>A </a:t>
            </a:r>
            <a:r>
              <a:rPr lang="en-US" b="1" dirty="0" smtClean="0">
                <a:solidFill>
                  <a:schemeClr val="tx1">
                    <a:lumMod val="95000"/>
                    <a:lumOff val="5000"/>
                  </a:schemeClr>
                </a:solidFill>
                <a:latin typeface="Cambria" pitchFamily="18" charset="0"/>
              </a:rPr>
              <a:t>Third Party Administrator</a:t>
            </a:r>
            <a:r>
              <a:rPr lang="en-US" dirty="0" smtClean="0">
                <a:solidFill>
                  <a:schemeClr val="tx1">
                    <a:lumMod val="95000"/>
                    <a:lumOff val="5000"/>
                  </a:schemeClr>
                </a:solidFill>
                <a:latin typeface="Cambria" pitchFamily="18" charset="0"/>
              </a:rPr>
              <a:t> (TPA) is an organization that processes </a:t>
            </a:r>
            <a:r>
              <a:rPr lang="en-US" dirty="0" smtClean="0">
                <a:solidFill>
                  <a:schemeClr val="tx1">
                    <a:lumMod val="95000"/>
                    <a:lumOff val="5000"/>
                  </a:schemeClr>
                </a:solidFill>
                <a:latin typeface="Cambria" pitchFamily="18" charset="0"/>
                <a:hlinkClick r:id="rId3" tooltip="Insurance"/>
              </a:rPr>
              <a:t>insurance</a:t>
            </a:r>
            <a:r>
              <a:rPr lang="en-US" dirty="0" smtClean="0">
                <a:solidFill>
                  <a:schemeClr val="tx1">
                    <a:lumMod val="95000"/>
                    <a:lumOff val="5000"/>
                  </a:schemeClr>
                </a:solidFill>
                <a:latin typeface="Cambria" pitchFamily="18" charset="0"/>
              </a:rPr>
              <a:t> claims or certain aspects of </a:t>
            </a:r>
            <a:r>
              <a:rPr lang="en-US" dirty="0" smtClean="0">
                <a:solidFill>
                  <a:schemeClr val="tx1">
                    <a:lumMod val="95000"/>
                    <a:lumOff val="5000"/>
                  </a:schemeClr>
                </a:solidFill>
                <a:latin typeface="Cambria" pitchFamily="18" charset="0"/>
                <a:hlinkClick r:id="rId4" tooltip="Employee benefit"/>
              </a:rPr>
              <a:t>employee benefit</a:t>
            </a:r>
            <a:r>
              <a:rPr lang="en-US" dirty="0" smtClean="0">
                <a:solidFill>
                  <a:schemeClr val="tx1">
                    <a:lumMod val="95000"/>
                    <a:lumOff val="5000"/>
                  </a:schemeClr>
                </a:solidFill>
                <a:latin typeface="Cambria" pitchFamily="18" charset="0"/>
              </a:rPr>
              <a:t> plans for a separate entity . This can be viewed as "</a:t>
            </a:r>
            <a:r>
              <a:rPr lang="en-US" dirty="0" smtClean="0">
                <a:solidFill>
                  <a:schemeClr val="tx1">
                    <a:lumMod val="95000"/>
                    <a:lumOff val="5000"/>
                  </a:schemeClr>
                </a:solidFill>
                <a:latin typeface="Cambria" pitchFamily="18" charset="0"/>
                <a:hlinkClick r:id="rId5" tooltip="Outsourcing"/>
              </a:rPr>
              <a:t>outsourcing</a:t>
            </a:r>
            <a:r>
              <a:rPr lang="en-US" dirty="0" smtClean="0">
                <a:solidFill>
                  <a:schemeClr val="tx1">
                    <a:lumMod val="95000"/>
                    <a:lumOff val="5000"/>
                  </a:schemeClr>
                </a:solidFill>
                <a:latin typeface="Cambria" pitchFamily="18" charset="0"/>
              </a:rPr>
              <a:t>" the administration of the claims processing</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Cambria" pitchFamily="18" charset="0"/>
              </a:rPr>
              <a:t>ROLE IN HEALTH CARE</a:t>
            </a:r>
            <a:r>
              <a:rPr lang="en-US" b="1" dirty="0" smtClean="0">
                <a:solidFill>
                  <a:srgbClr val="002060"/>
                </a:solidFill>
                <a:latin typeface="Cambria" pitchFamily="18" charset="0"/>
              </a:rPr>
              <a:t/>
            </a:r>
            <a:br>
              <a:rPr lang="en-US" b="1" dirty="0" smtClean="0">
                <a:solidFill>
                  <a:srgbClr val="002060"/>
                </a:solidFill>
                <a:latin typeface="Cambria" pitchFamily="18" charset="0"/>
              </a:rPr>
            </a:br>
            <a:endParaRPr lang="en-US" dirty="0"/>
          </a:p>
        </p:txBody>
      </p:sp>
      <p:sp>
        <p:nvSpPr>
          <p:cNvPr id="3" name="Content Placeholder 2"/>
          <p:cNvSpPr>
            <a:spLocks noGrp="1"/>
          </p:cNvSpPr>
          <p:nvPr>
            <p:ph idx="1"/>
          </p:nvPr>
        </p:nvSpPr>
        <p:spPr/>
        <p:txBody>
          <a:bodyPr>
            <a:normAutofit fontScale="77500" lnSpcReduction="20000"/>
          </a:bodyPr>
          <a:lstStyle/>
          <a:p>
            <a:pPr marL="274320" indent="-274320" algn="just">
              <a:buClr>
                <a:schemeClr val="accent3"/>
              </a:buClr>
              <a:buFont typeface="Wingdings 2"/>
              <a:buChar char=""/>
              <a:defRPr/>
            </a:pPr>
            <a:r>
              <a:rPr lang="en-US" b="1" dirty="0">
                <a:latin typeface="Cambria" pitchFamily="18" charset="0"/>
                <a:cs typeface="Arial" pitchFamily="34" charset="0"/>
              </a:rPr>
              <a:t>Their basic role is to function as an intermediary between the insurer and the insured. The core service of a TPA is to ensure better services to </a:t>
            </a:r>
            <a:r>
              <a:rPr lang="en-US" b="1" dirty="0" smtClean="0">
                <a:latin typeface="Cambria" pitchFamily="18" charset="0"/>
                <a:cs typeface="Arial" pitchFamily="34" charset="0"/>
              </a:rPr>
              <a:t>policyholders</a:t>
            </a:r>
          </a:p>
          <a:p>
            <a:pPr marL="274320" indent="-274320" algn="just">
              <a:buClr>
                <a:schemeClr val="accent3"/>
              </a:buClr>
              <a:buNone/>
              <a:defRPr/>
            </a:pPr>
            <a:endParaRPr lang="en-US" b="1" dirty="0">
              <a:latin typeface="Cambria" pitchFamily="18" charset="0"/>
              <a:cs typeface="Arial" pitchFamily="34" charset="0"/>
            </a:endParaRPr>
          </a:p>
          <a:p>
            <a:pPr marL="274320" indent="-274320" algn="just">
              <a:buClr>
                <a:schemeClr val="accent3"/>
              </a:buClr>
              <a:buNone/>
              <a:defRPr/>
            </a:pPr>
            <a:endParaRPr lang="en-US" b="1" dirty="0">
              <a:latin typeface="Cambria" pitchFamily="18" charset="0"/>
              <a:cs typeface="Arial" pitchFamily="34" charset="0"/>
            </a:endParaRPr>
          </a:p>
          <a:p>
            <a:pPr marL="274320" indent="-274320" algn="just" fontAlgn="t">
              <a:buClr>
                <a:schemeClr val="accent3"/>
              </a:buClr>
              <a:buFont typeface="Wingdings 2"/>
              <a:buChar char=""/>
              <a:defRPr/>
            </a:pPr>
            <a:r>
              <a:rPr lang="en-US" b="1" dirty="0">
                <a:latin typeface="Cambria" pitchFamily="18" charset="0"/>
                <a:cs typeface="Arial" pitchFamily="34" charset="0"/>
              </a:rPr>
              <a:t>TPAs concept were introduced by the IRDA in the year 2001</a:t>
            </a:r>
            <a:r>
              <a:rPr lang="en-US" b="1" dirty="0" smtClean="0">
                <a:latin typeface="Cambria" pitchFamily="18" charset="0"/>
                <a:cs typeface="Arial" pitchFamily="34" charset="0"/>
              </a:rPr>
              <a:t>.</a:t>
            </a:r>
          </a:p>
          <a:p>
            <a:pPr marL="274320" indent="-274320" algn="just" fontAlgn="t">
              <a:buClr>
                <a:schemeClr val="accent3"/>
              </a:buClr>
              <a:buNone/>
              <a:defRPr/>
            </a:pPr>
            <a:endParaRPr lang="en-US" b="1" dirty="0">
              <a:latin typeface="Cambria" pitchFamily="18" charset="0"/>
              <a:cs typeface="Arial" pitchFamily="34" charset="0"/>
            </a:endParaRPr>
          </a:p>
          <a:p>
            <a:pPr marL="274320" indent="-274320" algn="just" fontAlgn="t">
              <a:buClr>
                <a:schemeClr val="accent3"/>
              </a:buClr>
              <a:buNone/>
              <a:defRPr/>
            </a:pPr>
            <a:r>
              <a:rPr lang="en-US" b="1" dirty="0" smtClean="0">
                <a:latin typeface="Cambria" pitchFamily="18" charset="0"/>
                <a:cs typeface="Arial" pitchFamily="34" charset="0"/>
              </a:rPr>
              <a:t> </a:t>
            </a:r>
            <a:endParaRPr lang="en-US" b="1" dirty="0">
              <a:latin typeface="Cambria" pitchFamily="18" charset="0"/>
              <a:cs typeface="Arial" pitchFamily="34" charset="0"/>
            </a:endParaRPr>
          </a:p>
          <a:p>
            <a:pPr marL="274320" indent="-274320" algn="just" fontAlgn="t">
              <a:buClr>
                <a:schemeClr val="accent3"/>
              </a:buClr>
              <a:buFont typeface="Wingdings 2"/>
              <a:buChar char=""/>
              <a:defRPr/>
            </a:pPr>
            <a:r>
              <a:rPr lang="en-US" b="1" dirty="0">
                <a:latin typeface="Cambria" pitchFamily="18" charset="0"/>
                <a:cs typeface="Times New Roman" pitchFamily="18" charset="0"/>
              </a:rPr>
              <a:t>The concept of TPA was been introduced by IRDA for the benefit of both the insured and the insurer. While the insured is benefited by quicker &amp; better service, insurers are benefited by </a:t>
            </a:r>
            <a:r>
              <a:rPr lang="en-US" b="1" dirty="0">
                <a:effectLst>
                  <a:outerShdw blurRad="38100" dist="38100" dir="2700000" algn="tl">
                    <a:srgbClr val="C0C0C0"/>
                  </a:outerShdw>
                </a:effectLst>
                <a:latin typeface="Cambria" pitchFamily="18" charset="0"/>
                <a:cs typeface="Times New Roman" pitchFamily="18" charset="0"/>
              </a:rPr>
              <a:t>reduction in their administrative costs, fraudulent claims and ultimately bringing down the claim ratios</a:t>
            </a:r>
            <a:r>
              <a:rPr lang="en-US" b="1" dirty="0">
                <a:solidFill>
                  <a:srgbClr val="66FF33"/>
                </a:solidFill>
                <a:latin typeface="Cambria" pitchFamily="18" charset="0"/>
                <a:cs typeface="Times New Roman" pitchFamily="18" charset="0"/>
              </a:rPr>
              <a:t/>
            </a:r>
            <a:br>
              <a:rPr lang="en-US" b="1" dirty="0">
                <a:solidFill>
                  <a:srgbClr val="66FF33"/>
                </a:solidFill>
                <a:latin typeface="Cambria" pitchFamily="18" charset="0"/>
                <a:cs typeface="Times New Roman" pitchFamily="18" charset="0"/>
              </a:rPr>
            </a:br>
            <a:endParaRPr lang="en-US" b="1" dirty="0">
              <a:solidFill>
                <a:srgbClr val="66FF33"/>
              </a:solidFill>
              <a:latin typeface="Cambria" pitchFamily="18" charset="0"/>
              <a:cs typeface="Times New Roman" pitchFamily="18" charset="0"/>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pPr>
              <a:lnSpc>
                <a:spcPct val="150000"/>
              </a:lnSpc>
            </a:pPr>
            <a:r>
              <a:rPr lang="en-US" b="1" dirty="0" smtClean="0">
                <a:latin typeface="Cambria" pitchFamily="18" charset="0"/>
              </a:rPr>
              <a:t>Third party administrators are prominent players in the </a:t>
            </a:r>
            <a:r>
              <a:rPr lang="en-US" b="1" dirty="0" smtClean="0">
                <a:latin typeface="Cambria" pitchFamily="18" charset="0"/>
                <a:hlinkClick r:id="rId3" tooltip="Managed care"/>
              </a:rPr>
              <a:t>managed </a:t>
            </a:r>
            <a:r>
              <a:rPr lang="en-US" b="1" dirty="0" smtClean="0">
                <a:solidFill>
                  <a:srgbClr val="FF0000"/>
                </a:solidFill>
                <a:latin typeface="Cambria" pitchFamily="18" charset="0"/>
                <a:hlinkClick r:id="rId3" tooltip="Managed care"/>
              </a:rPr>
              <a:t>care</a:t>
            </a:r>
            <a:r>
              <a:rPr lang="en-US" b="1" dirty="0" smtClean="0">
                <a:latin typeface="Cambria" pitchFamily="18" charset="0"/>
              </a:rPr>
              <a:t> industry and have the expertise and capability to administer all or a portion of the claims process. </a:t>
            </a:r>
          </a:p>
          <a:p>
            <a:pPr>
              <a:lnSpc>
                <a:spcPct val="150000"/>
              </a:lnSpc>
            </a:pPr>
            <a:endParaRPr lang="en-US" b="1" dirty="0" smtClean="0">
              <a:latin typeface="Cambria" pitchFamily="18" charset="0"/>
            </a:endParaRPr>
          </a:p>
          <a:p>
            <a:pPr>
              <a:lnSpc>
                <a:spcPct val="150000"/>
              </a:lnSpc>
            </a:pPr>
            <a:r>
              <a:rPr lang="en-US" b="1" dirty="0" smtClean="0">
                <a:latin typeface="Cambria" pitchFamily="18" charset="0"/>
              </a:rPr>
              <a:t>They are normally contracted by a health insurer or self-insuring companies to administer services, including claims administration, premium collection, no enrollment and other administrative activities.</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
          <p:cNvGrpSpPr>
            <a:grpSpLocks/>
          </p:cNvGrpSpPr>
          <p:nvPr/>
        </p:nvGrpSpPr>
        <p:grpSpPr bwMode="auto">
          <a:xfrm>
            <a:off x="2819400" y="1676400"/>
            <a:ext cx="2870200" cy="2292350"/>
            <a:chOff x="1518" y="989"/>
            <a:chExt cx="2606" cy="2349"/>
          </a:xfrm>
        </p:grpSpPr>
        <p:sp>
          <p:nvSpPr>
            <p:cNvPr id="11284" name="AutoShape 7"/>
            <p:cNvSpPr>
              <a:spLocks noChangeArrowheads="1"/>
            </p:cNvSpPr>
            <p:nvPr/>
          </p:nvSpPr>
          <p:spPr bwMode="ltGray">
            <a:xfrm>
              <a:off x="1518" y="989"/>
              <a:ext cx="2606" cy="2349"/>
            </a:xfrm>
            <a:prstGeom prst="flowChartMerge">
              <a:avLst/>
            </a:prstGeom>
            <a:gradFill rotWithShape="0">
              <a:gsLst>
                <a:gs pos="0">
                  <a:srgbClr val="003366"/>
                </a:gs>
                <a:gs pos="100000">
                  <a:srgbClr val="4E89C4"/>
                </a:gs>
              </a:gsLst>
              <a:lin ang="5400000" scaled="1"/>
            </a:gradFill>
            <a:ln w="12700">
              <a:solidFill>
                <a:srgbClr val="3366CC"/>
              </a:solidFill>
              <a:miter lim="800000"/>
              <a:headEnd/>
              <a:tailEnd/>
            </a:ln>
          </p:spPr>
          <p:txBody>
            <a:bodyPr wrap="none" anchor="ctr"/>
            <a:lstStyle/>
            <a:p>
              <a:pPr eaLnBrk="1" hangingPunct="1">
                <a:lnSpc>
                  <a:spcPct val="80000"/>
                </a:lnSpc>
                <a:spcBef>
                  <a:spcPct val="20000"/>
                </a:spcBef>
                <a:buFontTx/>
                <a:buChar char="•"/>
              </a:pPr>
              <a:endParaRPr lang="en-IN" sz="1200" b="1">
                <a:cs typeface="Arial" charset="0"/>
              </a:endParaRPr>
            </a:p>
          </p:txBody>
        </p:sp>
        <p:sp>
          <p:nvSpPr>
            <p:cNvPr id="11285" name="AutoShape 8"/>
            <p:cNvSpPr>
              <a:spLocks noChangeArrowheads="1"/>
            </p:cNvSpPr>
            <p:nvPr/>
          </p:nvSpPr>
          <p:spPr bwMode="ltGray">
            <a:xfrm>
              <a:off x="1597" y="1035"/>
              <a:ext cx="2448" cy="2256"/>
            </a:xfrm>
            <a:prstGeom prst="flowChartMerge">
              <a:avLst/>
            </a:prstGeom>
            <a:gradFill rotWithShape="0">
              <a:gsLst>
                <a:gs pos="0">
                  <a:srgbClr val="4E89C4"/>
                </a:gs>
                <a:gs pos="100000">
                  <a:srgbClr val="003366"/>
                </a:gs>
              </a:gsLst>
              <a:lin ang="5400000" scaled="1"/>
            </a:gradFill>
            <a:ln w="12700">
              <a:solidFill>
                <a:srgbClr val="3366CC"/>
              </a:solidFill>
              <a:miter lim="800000"/>
              <a:headEnd/>
              <a:tailEnd/>
            </a:ln>
          </p:spPr>
          <p:txBody>
            <a:bodyPr wrap="none" anchor="ctr"/>
            <a:lstStyle/>
            <a:p>
              <a:pPr eaLnBrk="1" hangingPunct="1">
                <a:lnSpc>
                  <a:spcPct val="80000"/>
                </a:lnSpc>
                <a:spcBef>
                  <a:spcPct val="20000"/>
                </a:spcBef>
                <a:buFontTx/>
                <a:buChar char="•"/>
              </a:pPr>
              <a:endParaRPr lang="en-IN" sz="1200" b="1">
                <a:cs typeface="Arial" charset="0"/>
              </a:endParaRPr>
            </a:p>
          </p:txBody>
        </p:sp>
      </p:grpSp>
      <p:grpSp>
        <p:nvGrpSpPr>
          <p:cNvPr id="3" name="Group 9"/>
          <p:cNvGrpSpPr>
            <a:grpSpLocks/>
          </p:cNvGrpSpPr>
          <p:nvPr/>
        </p:nvGrpSpPr>
        <p:grpSpPr bwMode="auto">
          <a:xfrm>
            <a:off x="533400" y="990600"/>
            <a:ext cx="7553325" cy="4765675"/>
            <a:chOff x="852" y="1295"/>
            <a:chExt cx="4470" cy="2236"/>
          </a:xfrm>
        </p:grpSpPr>
        <p:grpSp>
          <p:nvGrpSpPr>
            <p:cNvPr id="4" name="Group 10"/>
            <p:cNvGrpSpPr>
              <a:grpSpLocks/>
            </p:cNvGrpSpPr>
            <p:nvPr/>
          </p:nvGrpSpPr>
          <p:grpSpPr bwMode="auto">
            <a:xfrm>
              <a:off x="3650" y="1303"/>
              <a:ext cx="1672" cy="1577"/>
              <a:chOff x="3746" y="1279"/>
              <a:chExt cx="1672" cy="1577"/>
            </a:xfrm>
          </p:grpSpPr>
          <p:grpSp>
            <p:nvGrpSpPr>
              <p:cNvPr id="5" name="Group 11"/>
              <p:cNvGrpSpPr>
                <a:grpSpLocks/>
              </p:cNvGrpSpPr>
              <p:nvPr/>
            </p:nvGrpSpPr>
            <p:grpSpPr bwMode="auto">
              <a:xfrm>
                <a:off x="3746" y="1279"/>
                <a:ext cx="1253" cy="303"/>
                <a:chOff x="3746" y="1279"/>
                <a:chExt cx="1253" cy="303"/>
              </a:xfrm>
            </p:grpSpPr>
            <p:sp>
              <p:nvSpPr>
                <p:cNvPr id="287756" name="Rectangle 12"/>
                <p:cNvSpPr>
                  <a:spLocks noChangeArrowheads="1"/>
                </p:cNvSpPr>
                <p:nvPr/>
              </p:nvSpPr>
              <p:spPr bwMode="auto">
                <a:xfrm>
                  <a:off x="3746" y="1308"/>
                  <a:ext cx="1208" cy="152"/>
                </a:xfrm>
                <a:prstGeom prst="rect">
                  <a:avLst/>
                </a:prstGeom>
                <a:noFill/>
                <a:ln w="9525">
                  <a:noFill/>
                  <a:miter lim="800000"/>
                  <a:headEnd/>
                  <a:tailEnd/>
                </a:ln>
                <a:effectLst>
                  <a:outerShdw dist="35921" dir="2700000" algn="ctr" rotWithShape="0">
                    <a:schemeClr val="bg2"/>
                  </a:outerShdw>
                </a:effectLst>
              </p:spPr>
              <p:txBody>
                <a:bodyPr wrap="none" anchor="ctr"/>
                <a:lstStyle/>
                <a:p>
                  <a:pPr eaLnBrk="1" hangingPunct="1">
                    <a:lnSpc>
                      <a:spcPct val="80000"/>
                    </a:lnSpc>
                    <a:spcBef>
                      <a:spcPct val="20000"/>
                    </a:spcBef>
                    <a:buFontTx/>
                    <a:buChar char="•"/>
                    <a:defRPr/>
                  </a:pPr>
                  <a:endParaRPr lang="en-IN" sz="1200" b="1"/>
                </a:p>
              </p:txBody>
            </p:sp>
            <p:sp>
              <p:nvSpPr>
                <p:cNvPr id="287757" name="Text Box 13"/>
                <p:cNvSpPr txBox="1">
                  <a:spLocks noChangeArrowheads="1"/>
                </p:cNvSpPr>
                <p:nvPr/>
              </p:nvSpPr>
              <p:spPr bwMode="auto">
                <a:xfrm>
                  <a:off x="3835" y="1279"/>
                  <a:ext cx="1164" cy="303"/>
                </a:xfrm>
                <a:prstGeom prst="rect">
                  <a:avLst/>
                </a:prstGeom>
                <a:noFill/>
                <a:ln w="9525">
                  <a:noFill/>
                  <a:miter lim="800000"/>
                  <a:headEnd/>
                  <a:tailEnd/>
                </a:ln>
                <a:effectLst>
                  <a:outerShdw dist="35921" dir="2700000" algn="ctr" rotWithShape="0">
                    <a:schemeClr val="bg2"/>
                  </a:outerShdw>
                </a:effectLst>
              </p:spPr>
              <p:txBody>
                <a:bodyPr>
                  <a:spAutoFit/>
                </a:bodyPr>
                <a:lstStyle/>
                <a:p>
                  <a:pPr lvl="1" algn="r">
                    <a:lnSpc>
                      <a:spcPct val="90000"/>
                    </a:lnSpc>
                    <a:spcBef>
                      <a:spcPct val="30000"/>
                    </a:spcBef>
                    <a:tabLst>
                      <a:tab pos="3082925" algn="r"/>
                    </a:tabLst>
                    <a:defRPr/>
                  </a:pPr>
                  <a:r>
                    <a:rPr lang="en-US" altLang="en-US" sz="2000" b="1" dirty="0">
                      <a:solidFill>
                        <a:srgbClr val="002060"/>
                      </a:solidFill>
                      <a:latin typeface="Cambria" pitchFamily="18" charset="0"/>
                    </a:rPr>
                    <a:t>  </a:t>
                  </a:r>
                  <a:r>
                    <a:rPr lang="en-US" altLang="en-US" sz="2000" b="1" dirty="0">
                      <a:solidFill>
                        <a:srgbClr val="FF0000"/>
                      </a:solidFill>
                      <a:latin typeface="Cambria" pitchFamily="18" charset="0"/>
                    </a:rPr>
                    <a:t>Policy   Holders</a:t>
                  </a:r>
                  <a:endParaRPr lang="en-US" altLang="en-US" sz="2000" b="1" dirty="0">
                    <a:solidFill>
                      <a:srgbClr val="FF0000"/>
                    </a:solidFill>
                    <a:effectLst>
                      <a:outerShdw blurRad="38100" dist="38100" dir="2700000" algn="tl">
                        <a:srgbClr val="C0C0C0"/>
                      </a:outerShdw>
                    </a:effectLst>
                    <a:latin typeface="Cambria" pitchFamily="18" charset="0"/>
                  </a:endParaRPr>
                </a:p>
              </p:txBody>
            </p:sp>
          </p:grpSp>
          <p:sp>
            <p:nvSpPr>
              <p:cNvPr id="287758" name="Rectangle 14"/>
              <p:cNvSpPr>
                <a:spLocks noChangeArrowheads="1"/>
              </p:cNvSpPr>
              <p:nvPr/>
            </p:nvSpPr>
            <p:spPr bwMode="auto">
              <a:xfrm>
                <a:off x="3889" y="1527"/>
                <a:ext cx="1529" cy="1329"/>
              </a:xfrm>
              <a:prstGeom prst="rect">
                <a:avLst/>
              </a:prstGeom>
              <a:noFill/>
              <a:ln w="9525">
                <a:noFill/>
                <a:miter lim="800000"/>
                <a:headEnd/>
                <a:tailEnd/>
              </a:ln>
              <a:effectLst>
                <a:outerShdw dist="35921" dir="2700000" algn="ctr" rotWithShape="0">
                  <a:schemeClr val="bg2"/>
                </a:outerShdw>
              </a:effectLst>
            </p:spPr>
            <p:txBody>
              <a:bodyPr lIns="0" tIns="0" rIns="0" bIns="0">
                <a:spAutoFit/>
              </a:bodyPr>
              <a:lstStyle/>
              <a:p>
                <a:pPr>
                  <a:lnSpc>
                    <a:spcPct val="90000"/>
                  </a:lnSpc>
                  <a:spcBef>
                    <a:spcPct val="20000"/>
                  </a:spcBef>
                  <a:buFontTx/>
                  <a:buChar char="•"/>
                  <a:defRPr/>
                </a:pPr>
                <a:endParaRPr lang="en-US" sz="2000" b="1" dirty="0">
                  <a:latin typeface="Arial" pitchFamily="34" charset="0"/>
                </a:endParaRPr>
              </a:p>
              <a:p>
                <a:pPr algn="r">
                  <a:lnSpc>
                    <a:spcPct val="150000"/>
                  </a:lnSpc>
                  <a:spcBef>
                    <a:spcPct val="20000"/>
                  </a:spcBef>
                  <a:defRPr/>
                </a:pPr>
                <a:r>
                  <a:rPr lang="en-US" sz="2000" b="1" dirty="0">
                    <a:latin typeface="Cambria" pitchFamily="18" charset="0"/>
                  </a:rPr>
                  <a:t>Demanding </a:t>
                </a:r>
              </a:p>
              <a:p>
                <a:pPr algn="r">
                  <a:lnSpc>
                    <a:spcPct val="150000"/>
                  </a:lnSpc>
                  <a:spcBef>
                    <a:spcPct val="20000"/>
                  </a:spcBef>
                  <a:defRPr/>
                </a:pPr>
                <a:r>
                  <a:rPr lang="en-US" sz="2000" b="1" dirty="0">
                    <a:latin typeface="Cambria" pitchFamily="18" charset="0"/>
                  </a:rPr>
                  <a:t>better service, </a:t>
                </a:r>
              </a:p>
              <a:p>
                <a:pPr algn="r">
                  <a:lnSpc>
                    <a:spcPct val="150000"/>
                  </a:lnSpc>
                  <a:spcBef>
                    <a:spcPct val="20000"/>
                  </a:spcBef>
                  <a:defRPr/>
                </a:pPr>
                <a:r>
                  <a:rPr lang="en-US" sz="2000" b="1" dirty="0">
                    <a:latin typeface="Cambria" pitchFamily="18" charset="0"/>
                  </a:rPr>
                  <a:t>more information,</a:t>
                </a:r>
              </a:p>
              <a:p>
                <a:pPr algn="r">
                  <a:lnSpc>
                    <a:spcPct val="150000"/>
                  </a:lnSpc>
                  <a:spcBef>
                    <a:spcPct val="20000"/>
                  </a:spcBef>
                  <a:defRPr/>
                </a:pPr>
                <a:r>
                  <a:rPr lang="en-US" sz="2000" b="1" dirty="0">
                    <a:latin typeface="Cambria" pitchFamily="18" charset="0"/>
                  </a:rPr>
                  <a:t> and greater convenience</a:t>
                </a:r>
              </a:p>
            </p:txBody>
          </p:sp>
        </p:grpSp>
        <p:grpSp>
          <p:nvGrpSpPr>
            <p:cNvPr id="6" name="Group 15"/>
            <p:cNvGrpSpPr>
              <a:grpSpLocks/>
            </p:cNvGrpSpPr>
            <p:nvPr/>
          </p:nvGrpSpPr>
          <p:grpSpPr bwMode="auto">
            <a:xfrm>
              <a:off x="852" y="1295"/>
              <a:ext cx="1407" cy="1529"/>
              <a:chOff x="948" y="1271"/>
              <a:chExt cx="1407" cy="1529"/>
            </a:xfrm>
          </p:grpSpPr>
          <p:grpSp>
            <p:nvGrpSpPr>
              <p:cNvPr id="7" name="Group 16"/>
              <p:cNvGrpSpPr>
                <a:grpSpLocks/>
              </p:cNvGrpSpPr>
              <p:nvPr/>
            </p:nvGrpSpPr>
            <p:grpSpPr bwMode="auto">
              <a:xfrm>
                <a:off x="948" y="1271"/>
                <a:ext cx="1240" cy="181"/>
                <a:chOff x="948" y="1271"/>
                <a:chExt cx="1240" cy="181"/>
              </a:xfrm>
            </p:grpSpPr>
            <p:sp>
              <p:nvSpPr>
                <p:cNvPr id="287761" name="Rectangle 17"/>
                <p:cNvSpPr>
                  <a:spLocks noChangeArrowheads="1"/>
                </p:cNvSpPr>
                <p:nvPr/>
              </p:nvSpPr>
              <p:spPr bwMode="auto">
                <a:xfrm>
                  <a:off x="980" y="1300"/>
                  <a:ext cx="1208" cy="152"/>
                </a:xfrm>
                <a:prstGeom prst="rect">
                  <a:avLst/>
                </a:prstGeom>
                <a:noFill/>
                <a:ln w="9525">
                  <a:noFill/>
                  <a:miter lim="800000"/>
                  <a:headEnd/>
                  <a:tailEnd/>
                </a:ln>
                <a:effectLst>
                  <a:outerShdw dist="35921" dir="2700000" algn="ctr" rotWithShape="0">
                    <a:schemeClr val="bg2"/>
                  </a:outerShdw>
                </a:effectLst>
              </p:spPr>
              <p:txBody>
                <a:bodyPr wrap="none" anchor="ctr"/>
                <a:lstStyle/>
                <a:p>
                  <a:pPr eaLnBrk="1" hangingPunct="1">
                    <a:lnSpc>
                      <a:spcPct val="80000"/>
                    </a:lnSpc>
                    <a:spcBef>
                      <a:spcPct val="20000"/>
                    </a:spcBef>
                    <a:buFontTx/>
                    <a:buChar char="•"/>
                    <a:defRPr/>
                  </a:pPr>
                  <a:endParaRPr lang="en-IN" sz="1200" b="1"/>
                </a:p>
              </p:txBody>
            </p:sp>
            <p:sp>
              <p:nvSpPr>
                <p:cNvPr id="287762" name="Text Box 18"/>
                <p:cNvSpPr txBox="1">
                  <a:spLocks noChangeArrowheads="1"/>
                </p:cNvSpPr>
                <p:nvPr/>
              </p:nvSpPr>
              <p:spPr bwMode="auto">
                <a:xfrm>
                  <a:off x="948" y="1271"/>
                  <a:ext cx="1030" cy="173"/>
                </a:xfrm>
                <a:prstGeom prst="rect">
                  <a:avLst/>
                </a:prstGeom>
                <a:noFill/>
                <a:ln w="9525">
                  <a:noFill/>
                  <a:miter lim="800000"/>
                  <a:headEnd/>
                  <a:tailEnd/>
                </a:ln>
                <a:effectLst>
                  <a:outerShdw dist="35921" dir="2700000" algn="ctr" rotWithShape="0">
                    <a:schemeClr val="bg2"/>
                  </a:outerShdw>
                </a:effectLst>
              </p:spPr>
              <p:txBody>
                <a:bodyPr>
                  <a:spAutoFit/>
                </a:bodyPr>
                <a:lstStyle/>
                <a:p>
                  <a:pPr>
                    <a:lnSpc>
                      <a:spcPct val="90000"/>
                    </a:lnSpc>
                    <a:spcBef>
                      <a:spcPct val="30000"/>
                    </a:spcBef>
                    <a:tabLst>
                      <a:tab pos="1997075" algn="r"/>
                      <a:tab pos="2909888" algn="r"/>
                    </a:tabLst>
                    <a:defRPr/>
                  </a:pPr>
                  <a:r>
                    <a:rPr lang="en-US" altLang="en-US" sz="2000" b="1" dirty="0">
                      <a:solidFill>
                        <a:srgbClr val="002060"/>
                      </a:solidFill>
                      <a:latin typeface="Cambria" pitchFamily="18" charset="0"/>
                    </a:rPr>
                    <a:t>  </a:t>
                  </a:r>
                  <a:r>
                    <a:rPr lang="en-US" altLang="en-US" sz="2000" b="1" dirty="0">
                      <a:solidFill>
                        <a:srgbClr val="FF0000"/>
                      </a:solidFill>
                      <a:latin typeface="Cambria" pitchFamily="18" charset="0"/>
                    </a:rPr>
                    <a:t>PROVIDERS</a:t>
                  </a:r>
                  <a:endParaRPr lang="en-US" altLang="en-US" sz="2000" b="1" dirty="0">
                    <a:solidFill>
                      <a:srgbClr val="FF0000"/>
                    </a:solidFill>
                    <a:effectLst>
                      <a:outerShdw blurRad="38100" dist="38100" dir="2700000" algn="tl">
                        <a:srgbClr val="C0C0C0"/>
                      </a:outerShdw>
                    </a:effectLst>
                    <a:latin typeface="Cambria" pitchFamily="18" charset="0"/>
                  </a:endParaRPr>
                </a:p>
              </p:txBody>
            </p:sp>
          </p:grpSp>
          <p:sp>
            <p:nvSpPr>
              <p:cNvPr id="287763" name="Rectangle 19"/>
              <p:cNvSpPr>
                <a:spLocks noChangeArrowheads="1"/>
              </p:cNvSpPr>
              <p:nvPr/>
            </p:nvSpPr>
            <p:spPr bwMode="auto">
              <a:xfrm>
                <a:off x="981" y="1527"/>
                <a:ext cx="1374" cy="1273"/>
              </a:xfrm>
              <a:prstGeom prst="rect">
                <a:avLst/>
              </a:prstGeom>
              <a:noFill/>
              <a:ln w="9525">
                <a:noFill/>
                <a:miter lim="800000"/>
                <a:headEnd/>
                <a:tailEnd/>
              </a:ln>
              <a:effectLst>
                <a:outerShdw dist="35921" dir="2700000" algn="ctr" rotWithShape="0">
                  <a:schemeClr val="bg2"/>
                </a:outerShdw>
              </a:effectLst>
            </p:spPr>
            <p:txBody>
              <a:bodyPr lIns="0" tIns="0" rIns="0" bIns="0">
                <a:spAutoFit/>
              </a:bodyPr>
              <a:lstStyle/>
              <a:p>
                <a:pPr>
                  <a:lnSpc>
                    <a:spcPct val="150000"/>
                  </a:lnSpc>
                  <a:spcBef>
                    <a:spcPct val="20000"/>
                  </a:spcBef>
                  <a:buFontTx/>
                  <a:buChar char="•"/>
                  <a:defRPr/>
                </a:pPr>
                <a:r>
                  <a:rPr lang="en-US" sz="2000" b="1" dirty="0">
                    <a:latin typeface="Cambria" pitchFamily="18" charset="0"/>
                  </a:rPr>
                  <a:t>Desiring less administrative burden, greater autonomy, faster payments, and greater incomes</a:t>
                </a:r>
              </a:p>
            </p:txBody>
          </p:sp>
        </p:grpSp>
        <p:grpSp>
          <p:nvGrpSpPr>
            <p:cNvPr id="8" name="Group 20"/>
            <p:cNvGrpSpPr>
              <a:grpSpLocks/>
            </p:cNvGrpSpPr>
            <p:nvPr/>
          </p:nvGrpSpPr>
          <p:grpSpPr bwMode="auto">
            <a:xfrm>
              <a:off x="2213" y="2832"/>
              <a:ext cx="2229" cy="699"/>
              <a:chOff x="2273" y="2952"/>
              <a:chExt cx="2229" cy="699"/>
            </a:xfrm>
          </p:grpSpPr>
          <p:sp>
            <p:nvSpPr>
              <p:cNvPr id="287765" name="Rectangle 21"/>
              <p:cNvSpPr>
                <a:spLocks noChangeArrowheads="1"/>
              </p:cNvSpPr>
              <p:nvPr/>
            </p:nvSpPr>
            <p:spPr bwMode="auto">
              <a:xfrm>
                <a:off x="2273" y="3203"/>
                <a:ext cx="2227" cy="448"/>
              </a:xfrm>
              <a:prstGeom prst="rect">
                <a:avLst/>
              </a:prstGeom>
              <a:noFill/>
              <a:ln w="9525">
                <a:noFill/>
                <a:miter lim="800000"/>
                <a:headEnd/>
                <a:tailEnd/>
              </a:ln>
              <a:effectLst>
                <a:outerShdw dist="35921" dir="2700000" algn="ctr" rotWithShape="0">
                  <a:schemeClr val="bg2"/>
                </a:outerShdw>
              </a:effectLst>
            </p:spPr>
            <p:txBody>
              <a:bodyPr lIns="0" tIns="0" rIns="0" bIns="0">
                <a:spAutoFit/>
              </a:bodyPr>
              <a:lstStyle/>
              <a:p>
                <a:pPr algn="ctr">
                  <a:lnSpc>
                    <a:spcPct val="90000"/>
                  </a:lnSpc>
                  <a:spcBef>
                    <a:spcPct val="20000"/>
                  </a:spcBef>
                  <a:defRPr/>
                </a:pPr>
                <a:r>
                  <a:rPr lang="en-US" sz="2000" b="1" dirty="0">
                    <a:solidFill>
                      <a:srgbClr val="FF0000"/>
                    </a:solidFill>
                    <a:latin typeface="Cambria" pitchFamily="18" charset="0"/>
                  </a:rPr>
                  <a:t>Striving to reduce premiums</a:t>
                </a:r>
                <a:r>
                  <a:rPr lang="en-US" sz="2000" b="1" dirty="0">
                    <a:latin typeface="Cambria" pitchFamily="18" charset="0"/>
                  </a:rPr>
                  <a:t>.</a:t>
                </a:r>
              </a:p>
              <a:p>
                <a:pPr algn="ctr">
                  <a:lnSpc>
                    <a:spcPct val="90000"/>
                  </a:lnSpc>
                  <a:spcBef>
                    <a:spcPct val="20000"/>
                  </a:spcBef>
                  <a:buFontTx/>
                  <a:buChar char="•"/>
                  <a:defRPr/>
                </a:pPr>
                <a:r>
                  <a:rPr lang="en-US" sz="2000" b="1" dirty="0">
                    <a:latin typeface="Cambria" pitchFamily="18" charset="0"/>
                  </a:rPr>
                  <a:t>Make better policies.</a:t>
                </a:r>
              </a:p>
              <a:p>
                <a:pPr algn="ctr">
                  <a:lnSpc>
                    <a:spcPct val="90000"/>
                  </a:lnSpc>
                  <a:spcBef>
                    <a:spcPct val="20000"/>
                  </a:spcBef>
                  <a:buFontTx/>
                  <a:buChar char="•"/>
                  <a:defRPr/>
                </a:pPr>
                <a:r>
                  <a:rPr lang="en-US" sz="2000" b="1" dirty="0">
                    <a:latin typeface="Cambria" pitchFamily="18" charset="0"/>
                  </a:rPr>
                  <a:t>Aim at Claims Control </a:t>
                </a:r>
              </a:p>
            </p:txBody>
          </p:sp>
          <p:grpSp>
            <p:nvGrpSpPr>
              <p:cNvPr id="9" name="Group 22"/>
              <p:cNvGrpSpPr>
                <a:grpSpLocks/>
              </p:cNvGrpSpPr>
              <p:nvPr/>
            </p:nvGrpSpPr>
            <p:grpSpPr bwMode="auto">
              <a:xfrm>
                <a:off x="2312" y="2952"/>
                <a:ext cx="1296" cy="404"/>
                <a:chOff x="2312" y="2952"/>
                <a:chExt cx="1296" cy="404"/>
              </a:xfrm>
            </p:grpSpPr>
            <p:sp>
              <p:nvSpPr>
                <p:cNvPr id="287767" name="Rectangle 23"/>
                <p:cNvSpPr>
                  <a:spLocks noChangeArrowheads="1"/>
                </p:cNvSpPr>
                <p:nvPr/>
              </p:nvSpPr>
              <p:spPr bwMode="auto">
                <a:xfrm>
                  <a:off x="2332" y="3044"/>
                  <a:ext cx="1208" cy="312"/>
                </a:xfrm>
                <a:prstGeom prst="rect">
                  <a:avLst/>
                </a:prstGeom>
                <a:noFill/>
                <a:ln w="9525">
                  <a:noFill/>
                  <a:miter lim="800000"/>
                  <a:headEnd/>
                  <a:tailEnd/>
                </a:ln>
                <a:effectLst>
                  <a:outerShdw dist="35921" dir="2700000" algn="ctr" rotWithShape="0">
                    <a:schemeClr val="bg2"/>
                  </a:outerShdw>
                </a:effectLst>
              </p:spPr>
              <p:txBody>
                <a:bodyPr wrap="none" anchor="ctr"/>
                <a:lstStyle/>
                <a:p>
                  <a:pPr eaLnBrk="1" hangingPunct="1">
                    <a:lnSpc>
                      <a:spcPct val="80000"/>
                    </a:lnSpc>
                    <a:spcBef>
                      <a:spcPct val="20000"/>
                    </a:spcBef>
                    <a:buFontTx/>
                    <a:buChar char="•"/>
                    <a:defRPr/>
                  </a:pPr>
                  <a:endParaRPr lang="en-IN" sz="1200" b="1"/>
                </a:p>
              </p:txBody>
            </p:sp>
            <p:sp>
              <p:nvSpPr>
                <p:cNvPr id="287768" name="Text Box 24"/>
                <p:cNvSpPr txBox="1">
                  <a:spLocks noChangeArrowheads="1"/>
                </p:cNvSpPr>
                <p:nvPr/>
              </p:nvSpPr>
              <p:spPr bwMode="auto">
                <a:xfrm>
                  <a:off x="2316" y="2952"/>
                  <a:ext cx="1296" cy="160"/>
                </a:xfrm>
                <a:prstGeom prst="rect">
                  <a:avLst/>
                </a:prstGeom>
                <a:noFill/>
                <a:ln w="9525">
                  <a:noFill/>
                  <a:miter lim="800000"/>
                  <a:headEnd/>
                  <a:tailEnd/>
                </a:ln>
                <a:effectLst>
                  <a:outerShdw dist="35921" dir="2700000" algn="ctr" rotWithShape="0">
                    <a:schemeClr val="bg2"/>
                  </a:outerShdw>
                </a:effectLst>
              </p:spPr>
              <p:txBody>
                <a:bodyPr>
                  <a:spAutoFit/>
                </a:bodyPr>
                <a:lstStyle/>
                <a:p>
                  <a:pPr>
                    <a:lnSpc>
                      <a:spcPct val="90000"/>
                    </a:lnSpc>
                    <a:spcBef>
                      <a:spcPct val="30000"/>
                    </a:spcBef>
                    <a:defRPr/>
                  </a:pPr>
                  <a:r>
                    <a:rPr lang="en-US" altLang="en-US" sz="1800" b="1" dirty="0">
                      <a:latin typeface="Arial" pitchFamily="34" charset="0"/>
                    </a:rPr>
                    <a:t>          </a:t>
                  </a:r>
                  <a:r>
                    <a:rPr lang="en-US" altLang="en-US" sz="1800" b="1" dirty="0">
                      <a:latin typeface="Cambria" pitchFamily="18" charset="0"/>
                    </a:rPr>
                    <a:t>Insurance Co</a:t>
                  </a:r>
                  <a:endParaRPr lang="en-US" altLang="en-US" sz="1800" b="1" u="sng" dirty="0">
                    <a:latin typeface="Cambria" pitchFamily="18" charset="0"/>
                  </a:endParaRPr>
                </a:p>
              </p:txBody>
            </p:sp>
          </p:grpSp>
        </p:grpSp>
      </p:grpSp>
      <p:sp>
        <p:nvSpPr>
          <p:cNvPr id="11268" name="Text Box 25"/>
          <p:cNvSpPr txBox="1">
            <a:spLocks noChangeArrowheads="1"/>
          </p:cNvSpPr>
          <p:nvPr/>
        </p:nvSpPr>
        <p:spPr bwMode="auto">
          <a:xfrm>
            <a:off x="3505200" y="1295400"/>
            <a:ext cx="1004888" cy="288925"/>
          </a:xfrm>
          <a:prstGeom prst="rect">
            <a:avLst/>
          </a:prstGeom>
          <a:noFill/>
          <a:ln w="9525">
            <a:noFill/>
            <a:miter lim="800000"/>
            <a:headEnd/>
            <a:tailEnd/>
          </a:ln>
        </p:spPr>
        <p:txBody>
          <a:bodyPr wrap="none">
            <a:spAutoFit/>
          </a:bodyPr>
          <a:lstStyle/>
          <a:p>
            <a:pPr eaLnBrk="1" hangingPunct="1">
              <a:lnSpc>
                <a:spcPct val="80000"/>
              </a:lnSpc>
              <a:spcBef>
                <a:spcPct val="20000"/>
              </a:spcBef>
            </a:pPr>
            <a:r>
              <a:rPr lang="en-US" sz="1400" b="1" i="1">
                <a:cs typeface="Arial" charset="0"/>
              </a:rPr>
              <a:t>         </a:t>
            </a:r>
            <a:r>
              <a:rPr lang="en-US" sz="1600" b="1">
                <a:solidFill>
                  <a:srgbClr val="FF0000"/>
                </a:solidFill>
                <a:latin typeface="Cambria" pitchFamily="18" charset="0"/>
                <a:cs typeface="Arial" charset="0"/>
              </a:rPr>
              <a:t>TPA</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32"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out)">
                                      <p:cBhvr>
                                        <p:cTn id="7" dur="500"/>
                                        <p:tgtEl>
                                          <p:spTgt spid="2"/>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148</TotalTime>
  <Words>1199</Words>
  <Application>Microsoft Office PowerPoint</Application>
  <PresentationFormat>On-screen Show (4:3)</PresentationFormat>
  <Paragraphs>189</Paragraphs>
  <Slides>29</Slides>
  <Notes>29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Flow</vt:lpstr>
      <vt:lpstr>“Third Party Administrators and Health Insurance in INDIA: Perception of the POLICYHOLDERS”   </vt:lpstr>
      <vt:lpstr>CONTENTS </vt:lpstr>
      <vt:lpstr>INTRODUCTION</vt:lpstr>
      <vt:lpstr>CHALLENGES FACED BY INSURANCE INDUSTRY</vt:lpstr>
      <vt:lpstr>CHALLENGES LED TO GENESIS OF TPA</vt:lpstr>
      <vt:lpstr>WHAT IS TPA……</vt:lpstr>
      <vt:lpstr>ROLE IN HEALTH CARE </vt:lpstr>
      <vt:lpstr>Slide 8</vt:lpstr>
      <vt:lpstr>Slide 9</vt:lpstr>
      <vt:lpstr>Slide 10</vt:lpstr>
      <vt:lpstr>Slide 11</vt:lpstr>
      <vt:lpstr>Slide 12</vt:lpstr>
      <vt:lpstr>Slide 13</vt:lpstr>
      <vt:lpstr>Slide 14</vt:lpstr>
      <vt:lpstr>AIM OF THE STUDY </vt:lpstr>
      <vt:lpstr>OBJECTIVES OF THE STUDY </vt:lpstr>
      <vt:lpstr>STUDY DESIGN AND METHODOLOGY </vt:lpstr>
      <vt:lpstr>Slide 18</vt:lpstr>
      <vt:lpstr>RESULTS </vt:lpstr>
      <vt:lpstr>Slide 20</vt:lpstr>
      <vt:lpstr>Slide 21</vt:lpstr>
      <vt:lpstr>Slide 22</vt:lpstr>
      <vt:lpstr>Awareness about information to be provided by TPA:  </vt:lpstr>
      <vt:lpstr>Awareness regarding the services provided by  TPA</vt:lpstr>
      <vt:lpstr>Satisfaction level of respondent’s w.r.t TPA:   </vt:lpstr>
      <vt:lpstr>DISCUSSION</vt:lpstr>
      <vt:lpstr>CONCLUSION  </vt:lpstr>
      <vt:lpstr>Slide 28</vt:lpstr>
      <vt:lpstr>Slide 29</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“Third Party Administrators and Health Insurance in INDIA: Perception of the POLICYHOLDERS”   </dc:title>
  <dc:creator>Ruchika</dc:creator>
  <cp:lastModifiedBy>admin</cp:lastModifiedBy>
  <cp:revision>17</cp:revision>
  <dcterms:created xsi:type="dcterms:W3CDTF">2014-01-15T05:11:17Z</dcterms:created>
  <dcterms:modified xsi:type="dcterms:W3CDTF">2014-02-20T05:56:44Z</dcterms:modified>
</cp:coreProperties>
</file>