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69" r:id="rId3"/>
    <p:sldId id="278" r:id="rId4"/>
    <p:sldId id="272" r:id="rId5"/>
    <p:sldId id="274" r:id="rId6"/>
    <p:sldId id="273" r:id="rId7"/>
    <p:sldId id="270" r:id="rId8"/>
    <p:sldId id="271" r:id="rId9"/>
    <p:sldId id="258" r:id="rId10"/>
    <p:sldId id="259" r:id="rId11"/>
    <p:sldId id="263" r:id="rId12"/>
    <p:sldId id="260" r:id="rId13"/>
    <p:sldId id="261" r:id="rId14"/>
    <p:sldId id="264" r:id="rId15"/>
    <p:sldId id="276" r:id="rId16"/>
    <p:sldId id="266" r:id="rId17"/>
    <p:sldId id="267" r:id="rId18"/>
    <p:sldId id="268" r:id="rId19"/>
    <p:sldId id="265" r:id="rId20"/>
    <p:sldId id="27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708" y="-1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8925CE-4DB7-4415-8AAE-BA9EEEE0A0A9}" type="doc">
      <dgm:prSet loTypeId="urn:microsoft.com/office/officeart/2005/8/layout/cycle4" loCatId="cycle" qsTypeId="urn:microsoft.com/office/officeart/2005/8/quickstyle/simple1" qsCatId="simple" csTypeId="urn:microsoft.com/office/officeart/2005/8/colors/accent1_2" csCatId="accent1" phldr="1"/>
      <dgm:spPr/>
      <dgm:t>
        <a:bodyPr/>
        <a:lstStyle/>
        <a:p>
          <a:endParaRPr lang="en-US"/>
        </a:p>
      </dgm:t>
    </dgm:pt>
    <dgm:pt modelId="{C98DAF44-9B8C-44F7-8B94-6402D9EB15BF}">
      <dgm:prSet phldrT="[Text]" custT="1"/>
      <dgm:spPr/>
      <dgm:t>
        <a:bodyPr/>
        <a:lstStyle/>
        <a:p>
          <a:r>
            <a:rPr lang="en-US" sz="1400" dirty="0" smtClean="0">
              <a:latin typeface="Times New Roman" pitchFamily="18" charset="0"/>
              <a:cs typeface="Times New Roman" pitchFamily="18" charset="0"/>
            </a:rPr>
            <a:t>Cost free</a:t>
          </a:r>
          <a:endParaRPr lang="en-US" sz="1400" dirty="0"/>
        </a:p>
      </dgm:t>
    </dgm:pt>
    <dgm:pt modelId="{ABB720C3-CA60-4884-85BC-50063DC92F73}" type="parTrans" cxnId="{D0BAA66B-6C7E-42C5-B9AF-06E6C1D10EB2}">
      <dgm:prSet/>
      <dgm:spPr/>
      <dgm:t>
        <a:bodyPr/>
        <a:lstStyle/>
        <a:p>
          <a:endParaRPr lang="en-US"/>
        </a:p>
      </dgm:t>
    </dgm:pt>
    <dgm:pt modelId="{97BF4B3E-9CFC-4CDA-ABBA-04700C655899}" type="sibTrans" cxnId="{D0BAA66B-6C7E-42C5-B9AF-06E6C1D10EB2}">
      <dgm:prSet/>
      <dgm:spPr/>
      <dgm:t>
        <a:bodyPr/>
        <a:lstStyle/>
        <a:p>
          <a:endParaRPr lang="en-US"/>
        </a:p>
      </dgm:t>
    </dgm:pt>
    <dgm:pt modelId="{09675148-16D2-48DD-AABF-7310D1F6B8C4}">
      <dgm:prSet phldrT="[Text]"/>
      <dgm:spPr>
        <a:solidFill>
          <a:schemeClr val="bg1">
            <a:lumMod val="50000"/>
          </a:schemeClr>
        </a:solidFill>
      </dgm:spPr>
      <dgm:t>
        <a:bodyPr/>
        <a:lstStyle/>
        <a:p>
          <a:r>
            <a:rPr lang="en-US" dirty="0" smtClean="0"/>
            <a:t>Weakness </a:t>
          </a:r>
          <a:endParaRPr lang="en-US" dirty="0"/>
        </a:p>
      </dgm:t>
    </dgm:pt>
    <dgm:pt modelId="{C224BA45-D5B0-40CB-B029-9627E35F2225}" type="parTrans" cxnId="{7257145C-5F7D-4059-B56F-599CD7C526CE}">
      <dgm:prSet/>
      <dgm:spPr/>
      <dgm:t>
        <a:bodyPr/>
        <a:lstStyle/>
        <a:p>
          <a:endParaRPr lang="en-US"/>
        </a:p>
      </dgm:t>
    </dgm:pt>
    <dgm:pt modelId="{C3992F10-70B6-4AA7-9A44-E9AC5ADD4D65}" type="sibTrans" cxnId="{7257145C-5F7D-4059-B56F-599CD7C526CE}">
      <dgm:prSet/>
      <dgm:spPr/>
      <dgm:t>
        <a:bodyPr/>
        <a:lstStyle/>
        <a:p>
          <a:endParaRPr lang="en-US"/>
        </a:p>
      </dgm:t>
    </dgm:pt>
    <dgm:pt modelId="{CF4391AE-3049-4287-89DD-37C8FF0F0278}">
      <dgm:prSet phldrT="[Text]" custT="1"/>
      <dgm:spPr/>
      <dgm:t>
        <a:bodyPr/>
        <a:lstStyle/>
        <a:p>
          <a:r>
            <a:rPr lang="en-US" sz="1400" dirty="0" smtClean="0">
              <a:latin typeface="Times New Roman" pitchFamily="18" charset="0"/>
              <a:cs typeface="Times New Roman" pitchFamily="18" charset="0"/>
            </a:rPr>
            <a:t>The system lacks the scalability</a:t>
          </a:r>
          <a:endParaRPr lang="en-US" sz="1400" dirty="0"/>
        </a:p>
      </dgm:t>
    </dgm:pt>
    <dgm:pt modelId="{7523170F-9234-4FC6-B33B-FAD7D8B4DD6F}" type="parTrans" cxnId="{DF3D4A62-6F32-4E6E-A015-BEDAFC8EFEC8}">
      <dgm:prSet/>
      <dgm:spPr/>
      <dgm:t>
        <a:bodyPr/>
        <a:lstStyle/>
        <a:p>
          <a:endParaRPr lang="en-US"/>
        </a:p>
      </dgm:t>
    </dgm:pt>
    <dgm:pt modelId="{17A355FF-E168-4B5A-9C1A-2F995AB50E5A}" type="sibTrans" cxnId="{DF3D4A62-6F32-4E6E-A015-BEDAFC8EFEC8}">
      <dgm:prSet/>
      <dgm:spPr/>
      <dgm:t>
        <a:bodyPr/>
        <a:lstStyle/>
        <a:p>
          <a:endParaRPr lang="en-US"/>
        </a:p>
      </dgm:t>
    </dgm:pt>
    <dgm:pt modelId="{8D700EE7-D605-4F81-80EF-9CDD0405E008}">
      <dgm:prSet phldrT="[Text]"/>
      <dgm:spPr>
        <a:solidFill>
          <a:srgbClr val="FF0000"/>
        </a:solidFill>
      </dgm:spPr>
      <dgm:t>
        <a:bodyPr/>
        <a:lstStyle/>
        <a:p>
          <a:r>
            <a:rPr lang="en-US" dirty="0" smtClean="0"/>
            <a:t>Threats </a:t>
          </a:r>
          <a:endParaRPr lang="en-US" dirty="0"/>
        </a:p>
      </dgm:t>
    </dgm:pt>
    <dgm:pt modelId="{71653181-F45B-485A-882A-A54D31318DAF}" type="parTrans" cxnId="{BF62887C-09DE-41E1-99FC-C34E8D8678BE}">
      <dgm:prSet/>
      <dgm:spPr/>
      <dgm:t>
        <a:bodyPr/>
        <a:lstStyle/>
        <a:p>
          <a:endParaRPr lang="en-US"/>
        </a:p>
      </dgm:t>
    </dgm:pt>
    <dgm:pt modelId="{5389EC35-11CA-46BE-8212-33407C33CEDB}" type="sibTrans" cxnId="{BF62887C-09DE-41E1-99FC-C34E8D8678BE}">
      <dgm:prSet/>
      <dgm:spPr/>
      <dgm:t>
        <a:bodyPr/>
        <a:lstStyle/>
        <a:p>
          <a:endParaRPr lang="en-US"/>
        </a:p>
      </dgm:t>
    </dgm:pt>
    <dgm:pt modelId="{C6B31635-42F6-46A8-A301-64347833B4DC}">
      <dgm:prSet phldrT="[Text]" custT="1"/>
      <dgm:spPr/>
      <dgm:t>
        <a:bodyPr/>
        <a:lstStyle/>
        <a:p>
          <a:r>
            <a:rPr lang="en-US" sz="1600" dirty="0" smtClean="0">
              <a:latin typeface="Times New Roman" pitchFamily="18" charset="0"/>
              <a:cs typeface="Times New Roman" pitchFamily="18" charset="0"/>
            </a:rPr>
            <a:t>A tough competition from Market leaders.</a:t>
          </a:r>
          <a:endParaRPr lang="en-US" sz="1600" dirty="0"/>
        </a:p>
      </dgm:t>
    </dgm:pt>
    <dgm:pt modelId="{2ECD8F0E-575A-457E-BF34-D75B35F3AB6E}" type="parTrans" cxnId="{3E820339-AE87-40E9-BBE8-C77CD4854E8A}">
      <dgm:prSet/>
      <dgm:spPr/>
      <dgm:t>
        <a:bodyPr/>
        <a:lstStyle/>
        <a:p>
          <a:endParaRPr lang="en-US"/>
        </a:p>
      </dgm:t>
    </dgm:pt>
    <dgm:pt modelId="{E119924E-CB92-40BD-AE42-3C91BEB53BCC}" type="sibTrans" cxnId="{3E820339-AE87-40E9-BBE8-C77CD4854E8A}">
      <dgm:prSet/>
      <dgm:spPr/>
      <dgm:t>
        <a:bodyPr/>
        <a:lstStyle/>
        <a:p>
          <a:endParaRPr lang="en-US"/>
        </a:p>
      </dgm:t>
    </dgm:pt>
    <dgm:pt modelId="{9F48E9B7-0A06-495B-AE25-745B6875B0EB}">
      <dgm:prSet phldrT="[Text]"/>
      <dgm:spPr>
        <a:solidFill>
          <a:srgbClr val="00B050"/>
        </a:solidFill>
      </dgm:spPr>
      <dgm:t>
        <a:bodyPr/>
        <a:lstStyle/>
        <a:p>
          <a:r>
            <a:rPr lang="en-US" dirty="0" smtClean="0"/>
            <a:t>Opportunities </a:t>
          </a:r>
          <a:endParaRPr lang="en-US" dirty="0"/>
        </a:p>
      </dgm:t>
    </dgm:pt>
    <dgm:pt modelId="{A409916E-1808-412F-BE2D-C5A8B5CAF161}" type="parTrans" cxnId="{A1371A74-87DB-4AC1-BBEF-DCBB908FA14C}">
      <dgm:prSet/>
      <dgm:spPr/>
      <dgm:t>
        <a:bodyPr/>
        <a:lstStyle/>
        <a:p>
          <a:endParaRPr lang="en-US"/>
        </a:p>
      </dgm:t>
    </dgm:pt>
    <dgm:pt modelId="{2460DB7D-4233-43F9-8AC9-D00DEE159F03}" type="sibTrans" cxnId="{A1371A74-87DB-4AC1-BBEF-DCBB908FA14C}">
      <dgm:prSet/>
      <dgm:spPr/>
      <dgm:t>
        <a:bodyPr/>
        <a:lstStyle/>
        <a:p>
          <a:endParaRPr lang="en-US"/>
        </a:p>
      </dgm:t>
    </dgm:pt>
    <dgm:pt modelId="{EF843E69-C0F4-426B-9472-44F860CC26F0}">
      <dgm:prSet phldrT="[Text]" custT="1"/>
      <dgm:spPr/>
      <dgm:t>
        <a:bodyPr/>
        <a:lstStyle/>
        <a:p>
          <a:r>
            <a:rPr lang="en-US" sz="1400" dirty="0" smtClean="0">
              <a:latin typeface="Times New Roman" pitchFamily="18" charset="0"/>
              <a:cs typeface="Times New Roman" pitchFamily="18" charset="0"/>
            </a:rPr>
            <a:t>80% of doctors are practicing in OPDs</a:t>
          </a:r>
          <a:endParaRPr lang="en-US" sz="1400" dirty="0"/>
        </a:p>
      </dgm:t>
    </dgm:pt>
    <dgm:pt modelId="{9EE851AA-3142-4AC3-ABEC-5842E0B903B6}" type="parTrans" cxnId="{3C8AFA71-901C-46AF-8FB0-373FD4EFF347}">
      <dgm:prSet/>
      <dgm:spPr/>
      <dgm:t>
        <a:bodyPr/>
        <a:lstStyle/>
        <a:p>
          <a:endParaRPr lang="en-US"/>
        </a:p>
      </dgm:t>
    </dgm:pt>
    <dgm:pt modelId="{BAAFDF60-E773-4E43-B0A6-BE1A78951DF8}" type="sibTrans" cxnId="{3C8AFA71-901C-46AF-8FB0-373FD4EFF347}">
      <dgm:prSet/>
      <dgm:spPr/>
      <dgm:t>
        <a:bodyPr/>
        <a:lstStyle/>
        <a:p>
          <a:endParaRPr lang="en-US"/>
        </a:p>
      </dgm:t>
    </dgm:pt>
    <dgm:pt modelId="{6CD37769-7FBF-4953-996C-CFE80A4BA931}">
      <dgm:prSet phldrT="[Text]"/>
      <dgm:spPr/>
      <dgm:t>
        <a:bodyPr/>
        <a:lstStyle/>
        <a:p>
          <a:r>
            <a:rPr lang="en-US" dirty="0" smtClean="0"/>
            <a:t>Strengths </a:t>
          </a:r>
          <a:endParaRPr lang="en-US" dirty="0"/>
        </a:p>
      </dgm:t>
    </dgm:pt>
    <dgm:pt modelId="{C70635DB-E46D-43BF-8C92-635908D0EC6C}" type="sibTrans" cxnId="{F6B3A433-9AC8-453B-B082-D9062F7C9EA2}">
      <dgm:prSet/>
      <dgm:spPr/>
      <dgm:t>
        <a:bodyPr/>
        <a:lstStyle/>
        <a:p>
          <a:endParaRPr lang="en-US"/>
        </a:p>
      </dgm:t>
    </dgm:pt>
    <dgm:pt modelId="{2565B456-04CB-4314-8368-A1EF3EAE4A96}" type="parTrans" cxnId="{F6B3A433-9AC8-453B-B082-D9062F7C9EA2}">
      <dgm:prSet/>
      <dgm:spPr/>
      <dgm:t>
        <a:bodyPr/>
        <a:lstStyle/>
        <a:p>
          <a:endParaRPr lang="en-US"/>
        </a:p>
      </dgm:t>
    </dgm:pt>
    <dgm:pt modelId="{233572D4-85B1-4EBB-A38D-75119948D605}">
      <dgm:prSet custT="1"/>
      <dgm:spPr/>
      <dgm:t>
        <a:bodyPr/>
        <a:lstStyle/>
        <a:p>
          <a:r>
            <a:rPr lang="en-US" sz="1400" dirty="0" smtClean="0">
              <a:latin typeface="Times New Roman" pitchFamily="18" charset="0"/>
              <a:cs typeface="Times New Roman" pitchFamily="18" charset="0"/>
            </a:rPr>
            <a:t>Simple user interface</a:t>
          </a:r>
          <a:endParaRPr lang="en-US" sz="1400" dirty="0" smtClean="0">
            <a:latin typeface="Times New Roman" pitchFamily="18" charset="0"/>
            <a:cs typeface="Times New Roman" pitchFamily="18" charset="0"/>
          </a:endParaRPr>
        </a:p>
      </dgm:t>
    </dgm:pt>
    <dgm:pt modelId="{08855064-D4DA-49E2-8C42-F15209D3A189}" type="parTrans" cxnId="{D0243AA3-9965-40E1-905E-034B796D3CF9}">
      <dgm:prSet/>
      <dgm:spPr/>
      <dgm:t>
        <a:bodyPr/>
        <a:lstStyle/>
        <a:p>
          <a:endParaRPr lang="en-US"/>
        </a:p>
      </dgm:t>
    </dgm:pt>
    <dgm:pt modelId="{8F10B2AB-A20C-4FC7-A53A-2520B8B18A00}" type="sibTrans" cxnId="{D0243AA3-9965-40E1-905E-034B796D3CF9}">
      <dgm:prSet/>
      <dgm:spPr/>
      <dgm:t>
        <a:bodyPr/>
        <a:lstStyle/>
        <a:p>
          <a:endParaRPr lang="en-US"/>
        </a:p>
      </dgm:t>
    </dgm:pt>
    <dgm:pt modelId="{8D7D4622-BB84-430D-9A22-0E5B4D592704}">
      <dgm:prSet custT="1"/>
      <dgm:spPr/>
      <dgm:t>
        <a:bodyPr/>
        <a:lstStyle/>
        <a:p>
          <a:r>
            <a:rPr lang="en-US" sz="1400" dirty="0" smtClean="0">
              <a:latin typeface="Times New Roman" pitchFamily="18" charset="0"/>
              <a:cs typeface="Times New Roman" pitchFamily="18" charset="0"/>
            </a:rPr>
            <a:t>Less tabs</a:t>
          </a:r>
          <a:endParaRPr lang="en-US" sz="1400" dirty="0" smtClean="0">
            <a:latin typeface="Times New Roman" pitchFamily="18" charset="0"/>
            <a:cs typeface="Times New Roman" pitchFamily="18" charset="0"/>
          </a:endParaRPr>
        </a:p>
      </dgm:t>
    </dgm:pt>
    <dgm:pt modelId="{9A58B674-C58B-46BE-B67B-884392DB1CCA}" type="parTrans" cxnId="{09F7E3FA-D7B5-4AD2-89D8-AF8C323130AC}">
      <dgm:prSet/>
      <dgm:spPr/>
      <dgm:t>
        <a:bodyPr/>
        <a:lstStyle/>
        <a:p>
          <a:endParaRPr lang="en-US"/>
        </a:p>
      </dgm:t>
    </dgm:pt>
    <dgm:pt modelId="{FC602B27-AC2F-4CB1-B94B-0ABF0F2E8E80}" type="sibTrans" cxnId="{09F7E3FA-D7B5-4AD2-89D8-AF8C323130AC}">
      <dgm:prSet/>
      <dgm:spPr/>
      <dgm:t>
        <a:bodyPr/>
        <a:lstStyle/>
        <a:p>
          <a:endParaRPr lang="en-US"/>
        </a:p>
      </dgm:t>
    </dgm:pt>
    <dgm:pt modelId="{5AC86698-C8F6-4E20-993D-16CD4E8495B9}">
      <dgm:prSet custT="1"/>
      <dgm:spPr/>
      <dgm:t>
        <a:bodyPr/>
        <a:lstStyle/>
        <a:p>
          <a:r>
            <a:rPr lang="en-US" sz="1400" dirty="0" smtClean="0">
              <a:latin typeface="Times New Roman" pitchFamily="18" charset="0"/>
              <a:cs typeface="Times New Roman" pitchFamily="18" charset="0"/>
            </a:rPr>
            <a:t>High end security</a:t>
          </a:r>
          <a:endParaRPr lang="en-US" sz="1400" dirty="0" smtClean="0">
            <a:latin typeface="Times New Roman" pitchFamily="18" charset="0"/>
            <a:cs typeface="Times New Roman" pitchFamily="18" charset="0"/>
          </a:endParaRPr>
        </a:p>
      </dgm:t>
    </dgm:pt>
    <dgm:pt modelId="{0371808C-450E-4AC4-B94B-A0F15E63911B}" type="parTrans" cxnId="{98350A71-EC16-4305-93C5-B50A20581296}">
      <dgm:prSet/>
      <dgm:spPr/>
      <dgm:t>
        <a:bodyPr/>
        <a:lstStyle/>
        <a:p>
          <a:endParaRPr lang="en-US"/>
        </a:p>
      </dgm:t>
    </dgm:pt>
    <dgm:pt modelId="{3168BC2B-5BFA-45B7-9894-0ECB674A1170}" type="sibTrans" cxnId="{98350A71-EC16-4305-93C5-B50A20581296}">
      <dgm:prSet/>
      <dgm:spPr/>
      <dgm:t>
        <a:bodyPr/>
        <a:lstStyle/>
        <a:p>
          <a:endParaRPr lang="en-US"/>
        </a:p>
      </dgm:t>
    </dgm:pt>
    <dgm:pt modelId="{A4F7964E-3E7C-4E3A-B607-CD4B5DDCEFD1}">
      <dgm:prSet custT="1"/>
      <dgm:spPr/>
      <dgm:t>
        <a:bodyPr/>
        <a:lstStyle/>
        <a:p>
          <a:r>
            <a:rPr lang="en-US" sz="1400" dirty="0" smtClean="0">
              <a:latin typeface="Times New Roman" pitchFamily="18" charset="0"/>
              <a:cs typeface="Times New Roman" pitchFamily="18" charset="0"/>
            </a:rPr>
            <a:t>Cloud based</a:t>
          </a:r>
          <a:endParaRPr lang="en-US" sz="1400" dirty="0" smtClean="0">
            <a:latin typeface="Times New Roman" pitchFamily="18" charset="0"/>
            <a:cs typeface="Times New Roman" pitchFamily="18" charset="0"/>
          </a:endParaRPr>
        </a:p>
      </dgm:t>
    </dgm:pt>
    <dgm:pt modelId="{DA00BB65-7F76-4706-A9CE-47A3B8A6D387}" type="parTrans" cxnId="{DC66DF5F-05DB-4561-9C7B-892CE30FC086}">
      <dgm:prSet/>
      <dgm:spPr/>
      <dgm:t>
        <a:bodyPr/>
        <a:lstStyle/>
        <a:p>
          <a:endParaRPr lang="en-US"/>
        </a:p>
      </dgm:t>
    </dgm:pt>
    <dgm:pt modelId="{A88D508F-B519-4EBE-8219-AFB5614FFF9D}" type="sibTrans" cxnId="{DC66DF5F-05DB-4561-9C7B-892CE30FC086}">
      <dgm:prSet/>
      <dgm:spPr/>
      <dgm:t>
        <a:bodyPr/>
        <a:lstStyle/>
        <a:p>
          <a:endParaRPr lang="en-US"/>
        </a:p>
      </dgm:t>
    </dgm:pt>
    <dgm:pt modelId="{E516399A-B1E5-4208-B638-72E86ACC1142}">
      <dgm:prSet custT="1"/>
      <dgm:spPr/>
      <dgm:t>
        <a:bodyPr/>
        <a:lstStyle/>
        <a:p>
          <a:r>
            <a:rPr lang="en-US" sz="1400" dirty="0" smtClean="0">
              <a:latin typeface="Times New Roman" pitchFamily="18" charset="0"/>
              <a:cs typeface="Times New Roman" pitchFamily="18" charset="0"/>
            </a:rPr>
            <a:t>Patient awareness measures</a:t>
          </a:r>
          <a:endParaRPr lang="en-US" sz="1400" dirty="0" smtClean="0">
            <a:latin typeface="Times New Roman" pitchFamily="18" charset="0"/>
            <a:cs typeface="Times New Roman" pitchFamily="18" charset="0"/>
          </a:endParaRPr>
        </a:p>
      </dgm:t>
    </dgm:pt>
    <dgm:pt modelId="{19FABC9D-173F-41CA-8ACB-8F93F6D582B1}" type="parTrans" cxnId="{4F0AF2FF-F69A-4ED2-85C9-B3A8208DAC5D}">
      <dgm:prSet/>
      <dgm:spPr/>
      <dgm:t>
        <a:bodyPr/>
        <a:lstStyle/>
        <a:p>
          <a:endParaRPr lang="en-US"/>
        </a:p>
      </dgm:t>
    </dgm:pt>
    <dgm:pt modelId="{3B53D009-8B77-4231-B8FF-1494BAA36178}" type="sibTrans" cxnId="{4F0AF2FF-F69A-4ED2-85C9-B3A8208DAC5D}">
      <dgm:prSet/>
      <dgm:spPr/>
      <dgm:t>
        <a:bodyPr/>
        <a:lstStyle/>
        <a:p>
          <a:endParaRPr lang="en-US"/>
        </a:p>
      </dgm:t>
    </dgm:pt>
    <dgm:pt modelId="{CA615D1C-0CCA-4C85-BC1E-63AE00AB9307}">
      <dgm:prSet custT="1"/>
      <dgm:spPr/>
      <dgm:t>
        <a:bodyPr/>
        <a:lstStyle/>
        <a:p>
          <a:r>
            <a:rPr lang="en-US" sz="1400" dirty="0" smtClean="0">
              <a:latin typeface="Times New Roman" pitchFamily="18" charset="0"/>
              <a:cs typeface="Times New Roman" pitchFamily="18" charset="0"/>
            </a:rPr>
            <a:t>Doctor awareness measures</a:t>
          </a:r>
          <a:endParaRPr lang="en-US" sz="1400" dirty="0" smtClean="0">
            <a:latin typeface="Times New Roman" pitchFamily="18" charset="0"/>
            <a:cs typeface="Times New Roman" pitchFamily="18" charset="0"/>
          </a:endParaRPr>
        </a:p>
      </dgm:t>
    </dgm:pt>
    <dgm:pt modelId="{82F23E12-DA5E-46BC-9968-EBD11EC6A8A5}" type="parTrans" cxnId="{8C7701D3-9E5F-4B73-8EE8-49F1C02A5C02}">
      <dgm:prSet/>
      <dgm:spPr/>
      <dgm:t>
        <a:bodyPr/>
        <a:lstStyle/>
        <a:p>
          <a:endParaRPr lang="en-US"/>
        </a:p>
      </dgm:t>
    </dgm:pt>
    <dgm:pt modelId="{A4BA399E-337D-490E-96F6-4B5954010160}" type="sibTrans" cxnId="{8C7701D3-9E5F-4B73-8EE8-49F1C02A5C02}">
      <dgm:prSet/>
      <dgm:spPr/>
      <dgm:t>
        <a:bodyPr/>
        <a:lstStyle/>
        <a:p>
          <a:endParaRPr lang="en-US"/>
        </a:p>
      </dgm:t>
    </dgm:pt>
    <dgm:pt modelId="{3FBE6A6F-1FA1-4A1E-AD91-3CE06C3FFE98}">
      <dgm:prSet custT="1"/>
      <dgm:spPr/>
      <dgm:t>
        <a:bodyPr/>
        <a:lstStyle/>
        <a:p>
          <a:r>
            <a:rPr lang="en-US" sz="1400" dirty="0" smtClean="0">
              <a:latin typeface="Times New Roman" pitchFamily="18" charset="0"/>
              <a:cs typeface="Times New Roman" pitchFamily="18" charset="0"/>
            </a:rPr>
            <a:t>Strong team</a:t>
          </a:r>
          <a:endParaRPr lang="en-US" sz="1400" dirty="0" smtClean="0">
            <a:latin typeface="Times New Roman" pitchFamily="18" charset="0"/>
            <a:cs typeface="Times New Roman" pitchFamily="18" charset="0"/>
          </a:endParaRPr>
        </a:p>
      </dgm:t>
    </dgm:pt>
    <dgm:pt modelId="{1838D65D-30EA-4909-B062-70587A89E0E2}" type="parTrans" cxnId="{9714F4CB-A915-431A-A004-A22120F125FD}">
      <dgm:prSet/>
      <dgm:spPr/>
      <dgm:t>
        <a:bodyPr/>
        <a:lstStyle/>
        <a:p>
          <a:endParaRPr lang="en-US"/>
        </a:p>
      </dgm:t>
    </dgm:pt>
    <dgm:pt modelId="{EF4E27EA-5CF0-433B-956B-D83A76F8C058}" type="sibTrans" cxnId="{9714F4CB-A915-431A-A004-A22120F125FD}">
      <dgm:prSet/>
      <dgm:spPr/>
      <dgm:t>
        <a:bodyPr/>
        <a:lstStyle/>
        <a:p>
          <a:endParaRPr lang="en-US"/>
        </a:p>
      </dgm:t>
    </dgm:pt>
    <dgm:pt modelId="{ED812081-C162-4C9B-97C3-FB0C59E2B900}">
      <dgm:prSet custT="1"/>
      <dgm:spPr/>
      <dgm:t>
        <a:bodyPr/>
        <a:lstStyle/>
        <a:p>
          <a:r>
            <a:rPr lang="en-US" sz="1400" dirty="0" smtClean="0">
              <a:latin typeface="Times New Roman" pitchFamily="18" charset="0"/>
              <a:cs typeface="Times New Roman" pitchFamily="18" charset="0"/>
            </a:rPr>
            <a:t>Targeting the untouched OPD doctors</a:t>
          </a:r>
          <a:endParaRPr lang="en-US" sz="1400" dirty="0"/>
        </a:p>
      </dgm:t>
    </dgm:pt>
    <dgm:pt modelId="{D5A9F581-424B-4FAE-95FD-03F5C3A48D0B}" type="parTrans" cxnId="{701C5770-C476-42FF-9B84-51AE658DE63C}">
      <dgm:prSet/>
      <dgm:spPr/>
      <dgm:t>
        <a:bodyPr/>
        <a:lstStyle/>
        <a:p>
          <a:endParaRPr lang="en-US"/>
        </a:p>
      </dgm:t>
    </dgm:pt>
    <dgm:pt modelId="{D1E8B673-1AF8-4272-91EB-A5A97EB4CFF8}" type="sibTrans" cxnId="{701C5770-C476-42FF-9B84-51AE658DE63C}">
      <dgm:prSet/>
      <dgm:spPr/>
      <dgm:t>
        <a:bodyPr/>
        <a:lstStyle/>
        <a:p>
          <a:endParaRPr lang="en-US"/>
        </a:p>
      </dgm:t>
    </dgm:pt>
    <dgm:pt modelId="{43BE09CB-03BD-49B6-B91D-AFB23834C7C9}">
      <dgm:prSet custT="1"/>
      <dgm:spPr/>
      <dgm:t>
        <a:bodyPr/>
        <a:lstStyle/>
        <a:p>
          <a:r>
            <a:rPr lang="en-US" sz="1400" dirty="0" smtClean="0">
              <a:latin typeface="Times New Roman" pitchFamily="18" charset="0"/>
              <a:cs typeface="Times New Roman" pitchFamily="18" charset="0"/>
            </a:rPr>
            <a:t>Dentist forms a huge chunk of the computer literate doctors.</a:t>
          </a:r>
          <a:endParaRPr lang="en-US" sz="1400" dirty="0" smtClean="0">
            <a:latin typeface="Times New Roman" pitchFamily="18" charset="0"/>
            <a:cs typeface="Times New Roman" pitchFamily="18" charset="0"/>
          </a:endParaRPr>
        </a:p>
      </dgm:t>
    </dgm:pt>
    <dgm:pt modelId="{64618497-44D2-4FD7-9870-88EB858DA270}" type="parTrans" cxnId="{2FBD81F0-7F50-42EE-8244-85074E46EDC7}">
      <dgm:prSet/>
      <dgm:spPr/>
      <dgm:t>
        <a:bodyPr/>
        <a:lstStyle/>
        <a:p>
          <a:endParaRPr lang="en-US"/>
        </a:p>
      </dgm:t>
    </dgm:pt>
    <dgm:pt modelId="{D94C14D0-AB2F-4590-B7D5-C15E5E97B956}" type="sibTrans" cxnId="{2FBD81F0-7F50-42EE-8244-85074E46EDC7}">
      <dgm:prSet/>
      <dgm:spPr/>
      <dgm:t>
        <a:bodyPr/>
        <a:lstStyle/>
        <a:p>
          <a:endParaRPr lang="en-US"/>
        </a:p>
      </dgm:t>
    </dgm:pt>
    <dgm:pt modelId="{2DD34E83-9523-4368-A683-851814B9D0A1}">
      <dgm:prSet custT="1"/>
      <dgm:spPr/>
      <dgm:t>
        <a:bodyPr/>
        <a:lstStyle/>
        <a:p>
          <a:r>
            <a:rPr lang="en-US" sz="1400" dirty="0" smtClean="0">
              <a:latin typeface="Times New Roman" pitchFamily="18" charset="0"/>
              <a:cs typeface="Times New Roman" pitchFamily="18" charset="0"/>
            </a:rPr>
            <a:t>Mobile application</a:t>
          </a:r>
          <a:endParaRPr lang="en-US" sz="1400" dirty="0" smtClean="0">
            <a:latin typeface="Times New Roman" pitchFamily="18" charset="0"/>
            <a:cs typeface="Times New Roman" pitchFamily="18" charset="0"/>
          </a:endParaRPr>
        </a:p>
      </dgm:t>
    </dgm:pt>
    <dgm:pt modelId="{7F9EBEB0-B506-4434-A7AF-7DDA262E3FB3}" type="parTrans" cxnId="{97F736A9-3F16-4033-9D9F-3BDAB9A32389}">
      <dgm:prSet/>
      <dgm:spPr/>
      <dgm:t>
        <a:bodyPr/>
        <a:lstStyle/>
        <a:p>
          <a:endParaRPr lang="en-US"/>
        </a:p>
      </dgm:t>
    </dgm:pt>
    <dgm:pt modelId="{10EBC63A-061A-4DC0-BE5C-616AF95E58B0}" type="sibTrans" cxnId="{97F736A9-3F16-4033-9D9F-3BDAB9A32389}">
      <dgm:prSet/>
      <dgm:spPr/>
      <dgm:t>
        <a:bodyPr/>
        <a:lstStyle/>
        <a:p>
          <a:endParaRPr lang="en-US"/>
        </a:p>
      </dgm:t>
    </dgm:pt>
    <dgm:pt modelId="{A0C52677-8C75-4B6F-856E-E03EA3DCF02A}">
      <dgm:prSet custT="1"/>
      <dgm:spPr/>
      <dgm:t>
        <a:bodyPr/>
        <a:lstStyle/>
        <a:p>
          <a:r>
            <a:rPr lang="en-US" sz="1400" dirty="0" smtClean="0">
              <a:latin typeface="Times New Roman" pitchFamily="18" charset="0"/>
              <a:cs typeface="Times New Roman" pitchFamily="18" charset="0"/>
            </a:rPr>
            <a:t>Application focus on all aspects of OPD and not just scheduler and billing</a:t>
          </a:r>
          <a:endParaRPr lang="en-US" sz="1400" dirty="0"/>
        </a:p>
      </dgm:t>
    </dgm:pt>
    <dgm:pt modelId="{57C52902-C7E4-4C7E-944A-F054FCBA3AA0}" type="parTrans" cxnId="{23432064-B2D6-443B-8180-5875A9DE85C8}">
      <dgm:prSet/>
      <dgm:spPr/>
      <dgm:t>
        <a:bodyPr/>
        <a:lstStyle/>
        <a:p>
          <a:endParaRPr lang="en-US"/>
        </a:p>
      </dgm:t>
    </dgm:pt>
    <dgm:pt modelId="{2AFEB117-9CB5-4364-B8F4-6A6DD593C089}" type="sibTrans" cxnId="{23432064-B2D6-443B-8180-5875A9DE85C8}">
      <dgm:prSet/>
      <dgm:spPr/>
      <dgm:t>
        <a:bodyPr/>
        <a:lstStyle/>
        <a:p>
          <a:endParaRPr lang="en-US"/>
        </a:p>
      </dgm:t>
    </dgm:pt>
    <dgm:pt modelId="{7DBD96AC-F711-4AB0-83D9-5EB217C47FC5}">
      <dgm:prSet custT="1"/>
      <dgm:spPr/>
      <dgm:t>
        <a:bodyPr/>
        <a:lstStyle/>
        <a:p>
          <a:r>
            <a:rPr lang="en-US" sz="1600" dirty="0" smtClean="0">
              <a:latin typeface="Times New Roman" pitchFamily="18" charset="0"/>
              <a:cs typeface="Times New Roman" pitchFamily="18" charset="0"/>
            </a:rPr>
            <a:t>EMR standards already declared by the govt. </a:t>
          </a:r>
          <a:endParaRPr lang="en-US" sz="1600" dirty="0"/>
        </a:p>
      </dgm:t>
    </dgm:pt>
    <dgm:pt modelId="{945C558C-05A3-48EB-9031-1025AFE94305}" type="parTrans" cxnId="{FDF9CCCE-1626-4622-AD56-3CBDFAA0E763}">
      <dgm:prSet/>
      <dgm:spPr/>
      <dgm:t>
        <a:bodyPr/>
        <a:lstStyle/>
        <a:p>
          <a:endParaRPr lang="en-US"/>
        </a:p>
      </dgm:t>
    </dgm:pt>
    <dgm:pt modelId="{324BCEB2-0ED4-43EC-ACFE-BE165B6C28DB}" type="sibTrans" cxnId="{FDF9CCCE-1626-4622-AD56-3CBDFAA0E763}">
      <dgm:prSet/>
      <dgm:spPr/>
      <dgm:t>
        <a:bodyPr/>
        <a:lstStyle/>
        <a:p>
          <a:endParaRPr lang="en-US"/>
        </a:p>
      </dgm:t>
    </dgm:pt>
    <dgm:pt modelId="{55A7FB72-ABA3-4205-9C32-DE156863DE85}">
      <dgm:prSet custT="1"/>
      <dgm:spPr/>
      <dgm:t>
        <a:bodyPr/>
        <a:lstStyle/>
        <a:p>
          <a:r>
            <a:rPr lang="en-US" sz="1400" dirty="0" smtClean="0">
              <a:latin typeface="Times New Roman" pitchFamily="18" charset="0"/>
              <a:cs typeface="Times New Roman" pitchFamily="18" charset="0"/>
            </a:rPr>
            <a:t>Not customized</a:t>
          </a:r>
          <a:endParaRPr lang="en-US" sz="1400" dirty="0" smtClean="0">
            <a:latin typeface="Times New Roman" pitchFamily="18" charset="0"/>
            <a:cs typeface="Times New Roman" pitchFamily="18" charset="0"/>
          </a:endParaRPr>
        </a:p>
      </dgm:t>
    </dgm:pt>
    <dgm:pt modelId="{DE1C9F90-263F-4544-9EB8-4C9D3461C9DC}" type="parTrans" cxnId="{D02B78DE-6928-40B7-BE26-C993CDB05BFA}">
      <dgm:prSet/>
      <dgm:spPr/>
      <dgm:t>
        <a:bodyPr/>
        <a:lstStyle/>
        <a:p>
          <a:endParaRPr lang="en-US"/>
        </a:p>
      </dgm:t>
    </dgm:pt>
    <dgm:pt modelId="{3091F783-7F2C-4C42-8469-EA7C66229423}" type="sibTrans" cxnId="{D02B78DE-6928-40B7-BE26-C993CDB05BFA}">
      <dgm:prSet/>
      <dgm:spPr/>
      <dgm:t>
        <a:bodyPr/>
        <a:lstStyle/>
        <a:p>
          <a:endParaRPr lang="en-US"/>
        </a:p>
      </dgm:t>
    </dgm:pt>
    <dgm:pt modelId="{CC6C50D0-83D2-446F-B6A2-690092A5D341}">
      <dgm:prSet custT="1"/>
      <dgm:spPr/>
      <dgm:t>
        <a:bodyPr/>
        <a:lstStyle/>
        <a:p>
          <a:r>
            <a:rPr lang="en-US" sz="1400" dirty="0" smtClean="0">
              <a:latin typeface="Times New Roman" pitchFamily="18" charset="0"/>
              <a:cs typeface="Times New Roman" pitchFamily="18" charset="0"/>
            </a:rPr>
            <a:t>Not based on standards</a:t>
          </a:r>
          <a:endParaRPr lang="en-US" sz="1400" dirty="0" smtClean="0">
            <a:latin typeface="Times New Roman" pitchFamily="18" charset="0"/>
            <a:cs typeface="Times New Roman" pitchFamily="18" charset="0"/>
          </a:endParaRPr>
        </a:p>
      </dgm:t>
    </dgm:pt>
    <dgm:pt modelId="{CE6D7358-2F00-4943-9B36-0018229723D7}" type="parTrans" cxnId="{D4C594BA-C27C-4827-9613-3B34E10057FD}">
      <dgm:prSet/>
      <dgm:spPr/>
      <dgm:t>
        <a:bodyPr/>
        <a:lstStyle/>
        <a:p>
          <a:endParaRPr lang="en-US"/>
        </a:p>
      </dgm:t>
    </dgm:pt>
    <dgm:pt modelId="{04F93D32-80DB-4ABB-86FE-C9B87F4370BB}" type="sibTrans" cxnId="{D4C594BA-C27C-4827-9613-3B34E10057FD}">
      <dgm:prSet/>
      <dgm:spPr/>
      <dgm:t>
        <a:bodyPr/>
        <a:lstStyle/>
        <a:p>
          <a:endParaRPr lang="en-US"/>
        </a:p>
      </dgm:t>
    </dgm:pt>
    <dgm:pt modelId="{C1B24AF9-A7FC-4ED1-8CA0-95C225C52570}">
      <dgm:prSet custT="1"/>
      <dgm:spPr/>
      <dgm:t>
        <a:bodyPr/>
        <a:lstStyle/>
        <a:p>
          <a:r>
            <a:rPr lang="en-US" sz="1400" dirty="0" smtClean="0">
              <a:latin typeface="Times New Roman" pitchFamily="18" charset="0"/>
              <a:cs typeface="Times New Roman" pitchFamily="18" charset="0"/>
            </a:rPr>
            <a:t>Doctors lack infrastructure</a:t>
          </a:r>
          <a:endParaRPr lang="en-US" sz="1400" dirty="0" smtClean="0">
            <a:latin typeface="Times New Roman" pitchFamily="18" charset="0"/>
            <a:cs typeface="Times New Roman" pitchFamily="18" charset="0"/>
          </a:endParaRPr>
        </a:p>
      </dgm:t>
    </dgm:pt>
    <dgm:pt modelId="{6488C747-DD2D-4BF5-8AC3-A78CDC8CC9DA}" type="parTrans" cxnId="{C143128B-F67A-4539-881D-8853B8E958AF}">
      <dgm:prSet/>
      <dgm:spPr/>
      <dgm:t>
        <a:bodyPr/>
        <a:lstStyle/>
        <a:p>
          <a:endParaRPr lang="en-US"/>
        </a:p>
      </dgm:t>
    </dgm:pt>
    <dgm:pt modelId="{90482E3D-8647-44B0-A5F8-339B1FF468E5}" type="sibTrans" cxnId="{C143128B-F67A-4539-881D-8853B8E958AF}">
      <dgm:prSet/>
      <dgm:spPr/>
      <dgm:t>
        <a:bodyPr/>
        <a:lstStyle/>
        <a:p>
          <a:endParaRPr lang="en-US"/>
        </a:p>
      </dgm:t>
    </dgm:pt>
    <dgm:pt modelId="{1B5CC182-2BE6-4846-85DD-FB82078C9A54}">
      <dgm:prSet custT="1"/>
      <dgm:spPr/>
      <dgm:t>
        <a:bodyPr/>
        <a:lstStyle/>
        <a:p>
          <a:r>
            <a:rPr lang="en-US" sz="1400" dirty="0" smtClean="0">
              <a:latin typeface="Times New Roman" pitchFamily="18" charset="0"/>
              <a:cs typeface="Times New Roman" pitchFamily="18" charset="0"/>
            </a:rPr>
            <a:t>Non-revenue generating model</a:t>
          </a:r>
          <a:endParaRPr lang="en-US" sz="1400" dirty="0"/>
        </a:p>
      </dgm:t>
    </dgm:pt>
    <dgm:pt modelId="{AD5131C0-4891-4FFA-9F4B-40A232E891A7}" type="parTrans" cxnId="{E1F153AE-EC8B-48E2-9FA4-4DE533474CE4}">
      <dgm:prSet/>
      <dgm:spPr/>
      <dgm:t>
        <a:bodyPr/>
        <a:lstStyle/>
        <a:p>
          <a:endParaRPr lang="en-US"/>
        </a:p>
      </dgm:t>
    </dgm:pt>
    <dgm:pt modelId="{693B7ECD-FA23-4E4B-9C87-F1F41C43EDBA}" type="sibTrans" cxnId="{E1F153AE-EC8B-48E2-9FA4-4DE533474CE4}">
      <dgm:prSet/>
      <dgm:spPr/>
      <dgm:t>
        <a:bodyPr/>
        <a:lstStyle/>
        <a:p>
          <a:endParaRPr lang="en-US"/>
        </a:p>
      </dgm:t>
    </dgm:pt>
    <dgm:pt modelId="{BB627452-375C-474C-A357-1307B1EDC2D4}" type="pres">
      <dgm:prSet presAssocID="{E58925CE-4DB7-4415-8AAE-BA9EEEE0A0A9}" presName="cycleMatrixDiagram" presStyleCnt="0">
        <dgm:presLayoutVars>
          <dgm:chMax val="1"/>
          <dgm:dir/>
          <dgm:animLvl val="lvl"/>
          <dgm:resizeHandles val="exact"/>
        </dgm:presLayoutVars>
      </dgm:prSet>
      <dgm:spPr/>
    </dgm:pt>
    <dgm:pt modelId="{A889357D-939D-4E84-BF8E-ECF3A9C8967B}" type="pres">
      <dgm:prSet presAssocID="{E58925CE-4DB7-4415-8AAE-BA9EEEE0A0A9}" presName="children" presStyleCnt="0"/>
      <dgm:spPr/>
    </dgm:pt>
    <dgm:pt modelId="{30BDC396-8EE5-4433-B19D-BAC5D9CE28DC}" type="pres">
      <dgm:prSet presAssocID="{E58925CE-4DB7-4415-8AAE-BA9EEEE0A0A9}" presName="child1group" presStyleCnt="0"/>
      <dgm:spPr/>
    </dgm:pt>
    <dgm:pt modelId="{51C55315-7FC9-4D77-B6E7-2FA68CEEB14E}" type="pres">
      <dgm:prSet presAssocID="{E58925CE-4DB7-4415-8AAE-BA9EEEE0A0A9}" presName="child1" presStyleLbl="bgAcc1" presStyleIdx="0" presStyleCnt="4" custScaleY="122627" custLinFactNeighborX="-13691" custLinFactNeighborY="7194"/>
      <dgm:spPr/>
      <dgm:t>
        <a:bodyPr/>
        <a:lstStyle/>
        <a:p>
          <a:endParaRPr lang="en-US"/>
        </a:p>
      </dgm:t>
    </dgm:pt>
    <dgm:pt modelId="{E7E48B5B-D164-4E25-B7EF-EC59DD52781C}" type="pres">
      <dgm:prSet presAssocID="{E58925CE-4DB7-4415-8AAE-BA9EEEE0A0A9}" presName="child1Text" presStyleLbl="bgAcc1" presStyleIdx="0" presStyleCnt="4">
        <dgm:presLayoutVars>
          <dgm:bulletEnabled val="1"/>
        </dgm:presLayoutVars>
      </dgm:prSet>
      <dgm:spPr/>
      <dgm:t>
        <a:bodyPr/>
        <a:lstStyle/>
        <a:p>
          <a:endParaRPr lang="en-US"/>
        </a:p>
      </dgm:t>
    </dgm:pt>
    <dgm:pt modelId="{305A5B78-05A6-40F2-A3D0-D80084604C15}" type="pres">
      <dgm:prSet presAssocID="{E58925CE-4DB7-4415-8AAE-BA9EEEE0A0A9}" presName="child2group" presStyleCnt="0"/>
      <dgm:spPr/>
    </dgm:pt>
    <dgm:pt modelId="{902C99C7-FEA9-4A53-B215-2E6BB3465D2B}" type="pres">
      <dgm:prSet presAssocID="{E58925CE-4DB7-4415-8AAE-BA9EEEE0A0A9}" presName="child2" presStyleLbl="bgAcc1" presStyleIdx="1" presStyleCnt="4"/>
      <dgm:spPr/>
      <dgm:t>
        <a:bodyPr/>
        <a:lstStyle/>
        <a:p>
          <a:endParaRPr lang="en-US"/>
        </a:p>
      </dgm:t>
    </dgm:pt>
    <dgm:pt modelId="{D69D43E5-B6F1-4FBF-8B5D-26F0A75AC29A}" type="pres">
      <dgm:prSet presAssocID="{E58925CE-4DB7-4415-8AAE-BA9EEEE0A0A9}" presName="child2Text" presStyleLbl="bgAcc1" presStyleIdx="1" presStyleCnt="4">
        <dgm:presLayoutVars>
          <dgm:bulletEnabled val="1"/>
        </dgm:presLayoutVars>
      </dgm:prSet>
      <dgm:spPr/>
      <dgm:t>
        <a:bodyPr/>
        <a:lstStyle/>
        <a:p>
          <a:endParaRPr lang="en-US"/>
        </a:p>
      </dgm:t>
    </dgm:pt>
    <dgm:pt modelId="{4D268870-8B3B-42C6-B2B1-48C5073D4F7E}" type="pres">
      <dgm:prSet presAssocID="{E58925CE-4DB7-4415-8AAE-BA9EEEE0A0A9}" presName="child3group" presStyleCnt="0"/>
      <dgm:spPr/>
    </dgm:pt>
    <dgm:pt modelId="{A24192EF-68FB-4BE5-8A82-81820A2041B3}" type="pres">
      <dgm:prSet presAssocID="{E58925CE-4DB7-4415-8AAE-BA9EEEE0A0A9}" presName="child3" presStyleLbl="bgAcc1" presStyleIdx="2" presStyleCnt="4" custLinFactNeighborX="7654" custLinFactNeighborY="1497"/>
      <dgm:spPr/>
      <dgm:t>
        <a:bodyPr/>
        <a:lstStyle/>
        <a:p>
          <a:endParaRPr lang="en-US"/>
        </a:p>
      </dgm:t>
    </dgm:pt>
    <dgm:pt modelId="{F88FBD87-86B9-4335-AE1B-B8DBC11C61F3}" type="pres">
      <dgm:prSet presAssocID="{E58925CE-4DB7-4415-8AAE-BA9EEEE0A0A9}" presName="child3Text" presStyleLbl="bgAcc1" presStyleIdx="2" presStyleCnt="4">
        <dgm:presLayoutVars>
          <dgm:bulletEnabled val="1"/>
        </dgm:presLayoutVars>
      </dgm:prSet>
      <dgm:spPr/>
      <dgm:t>
        <a:bodyPr/>
        <a:lstStyle/>
        <a:p>
          <a:endParaRPr lang="en-US"/>
        </a:p>
      </dgm:t>
    </dgm:pt>
    <dgm:pt modelId="{4A157AC6-60AA-4D0A-AC9D-1C9BA1640845}" type="pres">
      <dgm:prSet presAssocID="{E58925CE-4DB7-4415-8AAE-BA9EEEE0A0A9}" presName="child4group" presStyleCnt="0"/>
      <dgm:spPr/>
    </dgm:pt>
    <dgm:pt modelId="{CB3491CF-C5E3-4D66-AAB3-C35835CD9A7A}" type="pres">
      <dgm:prSet presAssocID="{E58925CE-4DB7-4415-8AAE-BA9EEEE0A0A9}" presName="child4" presStyleLbl="bgAcc1" presStyleIdx="3" presStyleCnt="4" custScaleY="137923" custLinFactNeighborX="-11337" custLinFactNeighborY="-11370"/>
      <dgm:spPr/>
      <dgm:t>
        <a:bodyPr/>
        <a:lstStyle/>
        <a:p>
          <a:endParaRPr lang="en-US"/>
        </a:p>
      </dgm:t>
    </dgm:pt>
    <dgm:pt modelId="{549C3179-E429-4F69-86B8-A9D8798D3F0E}" type="pres">
      <dgm:prSet presAssocID="{E58925CE-4DB7-4415-8AAE-BA9EEEE0A0A9}" presName="child4Text" presStyleLbl="bgAcc1" presStyleIdx="3" presStyleCnt="4">
        <dgm:presLayoutVars>
          <dgm:bulletEnabled val="1"/>
        </dgm:presLayoutVars>
      </dgm:prSet>
      <dgm:spPr/>
      <dgm:t>
        <a:bodyPr/>
        <a:lstStyle/>
        <a:p>
          <a:endParaRPr lang="en-US"/>
        </a:p>
      </dgm:t>
    </dgm:pt>
    <dgm:pt modelId="{2667C914-898E-4AF1-9555-14B93EEF9725}" type="pres">
      <dgm:prSet presAssocID="{E58925CE-4DB7-4415-8AAE-BA9EEEE0A0A9}" presName="childPlaceholder" presStyleCnt="0"/>
      <dgm:spPr/>
    </dgm:pt>
    <dgm:pt modelId="{2FD77950-1E65-4949-9552-8E6012B5A9B9}" type="pres">
      <dgm:prSet presAssocID="{E58925CE-4DB7-4415-8AAE-BA9EEEE0A0A9}" presName="circle" presStyleCnt="0"/>
      <dgm:spPr/>
    </dgm:pt>
    <dgm:pt modelId="{4F2A6F99-BB92-4EA8-9A05-F175CCABDB99}" type="pres">
      <dgm:prSet presAssocID="{E58925CE-4DB7-4415-8AAE-BA9EEEE0A0A9}" presName="quadrant1" presStyleLbl="node1" presStyleIdx="0" presStyleCnt="4" custScaleX="83302" custScaleY="80540" custLinFactNeighborX="11054" custLinFactNeighborY="8291">
        <dgm:presLayoutVars>
          <dgm:chMax val="1"/>
          <dgm:bulletEnabled val="1"/>
        </dgm:presLayoutVars>
      </dgm:prSet>
      <dgm:spPr/>
      <dgm:t>
        <a:bodyPr/>
        <a:lstStyle/>
        <a:p>
          <a:endParaRPr lang="en-US"/>
        </a:p>
      </dgm:t>
    </dgm:pt>
    <dgm:pt modelId="{822BACC5-CED5-47E9-BD55-D8C9AA6C2D72}" type="pres">
      <dgm:prSet presAssocID="{E58925CE-4DB7-4415-8AAE-BA9EEEE0A0A9}" presName="quadrant2" presStyleLbl="node1" presStyleIdx="1" presStyleCnt="4" custScaleX="88830" custScaleY="80539" custLinFactNeighborX="-5131" custLinFactNeighborY="8291">
        <dgm:presLayoutVars>
          <dgm:chMax val="1"/>
          <dgm:bulletEnabled val="1"/>
        </dgm:presLayoutVars>
      </dgm:prSet>
      <dgm:spPr/>
    </dgm:pt>
    <dgm:pt modelId="{23200333-7C3A-4161-8237-DB2EE359D016}" type="pres">
      <dgm:prSet presAssocID="{E58925CE-4DB7-4415-8AAE-BA9EEEE0A0A9}" presName="quadrant3" presStyleLbl="node1" presStyleIdx="2" presStyleCnt="4" custScaleX="88830" custScaleY="85276" custLinFactNeighborX="-5131" custLinFactNeighborY="-11053">
        <dgm:presLayoutVars>
          <dgm:chMax val="1"/>
          <dgm:bulletEnabled val="1"/>
        </dgm:presLayoutVars>
      </dgm:prSet>
      <dgm:spPr/>
    </dgm:pt>
    <dgm:pt modelId="{FE168D0E-7CF8-4A2E-B53D-08BC7635527D}" type="pres">
      <dgm:prSet presAssocID="{E58925CE-4DB7-4415-8AAE-BA9EEEE0A0A9}" presName="quadrant4" presStyleLbl="node1" presStyleIdx="3" presStyleCnt="4" custScaleX="83303" custScaleY="86066" custLinFactNeighborX="8291" custLinFactNeighborY="-10658">
        <dgm:presLayoutVars>
          <dgm:chMax val="1"/>
          <dgm:bulletEnabled val="1"/>
        </dgm:presLayoutVars>
      </dgm:prSet>
      <dgm:spPr/>
    </dgm:pt>
    <dgm:pt modelId="{299E4EBA-8FFF-4B14-B553-3FD5D79EB099}" type="pres">
      <dgm:prSet presAssocID="{E58925CE-4DB7-4415-8AAE-BA9EEEE0A0A9}" presName="quadrantPlaceholder" presStyleCnt="0"/>
      <dgm:spPr/>
    </dgm:pt>
    <dgm:pt modelId="{24EDCE94-AF63-406D-9BD2-59B6417621E7}" type="pres">
      <dgm:prSet presAssocID="{E58925CE-4DB7-4415-8AAE-BA9EEEE0A0A9}" presName="center1" presStyleLbl="fgShp" presStyleIdx="0" presStyleCnt="2"/>
      <dgm:spPr/>
    </dgm:pt>
    <dgm:pt modelId="{4B248351-8FE1-421B-A6AD-9644D24923E5}" type="pres">
      <dgm:prSet presAssocID="{E58925CE-4DB7-4415-8AAE-BA9EEEE0A0A9}" presName="center2" presStyleLbl="fgShp" presStyleIdx="1" presStyleCnt="2"/>
      <dgm:spPr/>
    </dgm:pt>
  </dgm:ptLst>
  <dgm:cxnLst>
    <dgm:cxn modelId="{F6B3A433-9AC8-453B-B082-D9062F7C9EA2}" srcId="{E58925CE-4DB7-4415-8AAE-BA9EEEE0A0A9}" destId="{6CD37769-7FBF-4953-996C-CFE80A4BA931}" srcOrd="0" destOrd="0" parTransId="{2565B456-04CB-4314-8368-A1EF3EAE4A96}" sibTransId="{C70635DB-E46D-43BF-8C92-635908D0EC6C}"/>
    <dgm:cxn modelId="{7A5FB89B-6B4B-4F3C-AAEC-39DA3992843C}" type="presOf" srcId="{A0C52677-8C75-4B6F-856E-E03EA3DCF02A}" destId="{549C3179-E429-4F69-86B8-A9D8798D3F0E}" srcOrd="1" destOrd="3" presId="urn:microsoft.com/office/officeart/2005/8/layout/cycle4"/>
    <dgm:cxn modelId="{562EF0E0-5669-4F3B-9C9E-7B086BFAC8B3}" type="presOf" srcId="{C1B24AF9-A7FC-4ED1-8CA0-95C225C52570}" destId="{D69D43E5-B6F1-4FBF-8B5D-26F0A75AC29A}" srcOrd="1" destOrd="3" presId="urn:microsoft.com/office/officeart/2005/8/layout/cycle4"/>
    <dgm:cxn modelId="{D0CD937D-2440-4B36-B44E-63415B4555B3}" type="presOf" srcId="{CF4391AE-3049-4287-89DD-37C8FF0F0278}" destId="{902C99C7-FEA9-4A53-B215-2E6BB3465D2B}" srcOrd="0" destOrd="0" presId="urn:microsoft.com/office/officeart/2005/8/layout/cycle4"/>
    <dgm:cxn modelId="{204E5616-6B83-4183-B870-E2B580BBB8EE}" type="presOf" srcId="{43BE09CB-03BD-49B6-B91D-AFB23834C7C9}" destId="{549C3179-E429-4F69-86B8-A9D8798D3F0E}" srcOrd="1" destOrd="1" presId="urn:microsoft.com/office/officeart/2005/8/layout/cycle4"/>
    <dgm:cxn modelId="{C8522BDD-FFDB-442A-8B05-430FA02A6E61}" type="presOf" srcId="{6CD37769-7FBF-4953-996C-CFE80A4BA931}" destId="{4F2A6F99-BB92-4EA8-9A05-F175CCABDB99}" srcOrd="0" destOrd="0" presId="urn:microsoft.com/office/officeart/2005/8/layout/cycle4"/>
    <dgm:cxn modelId="{2A1A4218-0EE0-4EA7-9B12-64D3312A69FA}" type="presOf" srcId="{8D7D4622-BB84-430D-9A22-0E5B4D592704}" destId="{E7E48B5B-D164-4E25-B7EF-EC59DD52781C}" srcOrd="1" destOrd="2" presId="urn:microsoft.com/office/officeart/2005/8/layout/cycle4"/>
    <dgm:cxn modelId="{FDF9CCCE-1626-4622-AD56-3CBDFAA0E763}" srcId="{8D700EE7-D605-4F81-80EF-9CDD0405E008}" destId="{7DBD96AC-F711-4AB0-83D9-5EB217C47FC5}" srcOrd="1" destOrd="0" parTransId="{945C558C-05A3-48EB-9031-1025AFE94305}" sibTransId="{324BCEB2-0ED4-43EC-ACFE-BE165B6C28DB}"/>
    <dgm:cxn modelId="{2FBD81F0-7F50-42EE-8244-85074E46EDC7}" srcId="{9F48E9B7-0A06-495B-AE25-745B6875B0EB}" destId="{43BE09CB-03BD-49B6-B91D-AFB23834C7C9}" srcOrd="1" destOrd="0" parTransId="{64618497-44D2-4FD7-9870-88EB858DA270}" sibTransId="{D94C14D0-AB2F-4590-B7D5-C15E5E97B956}"/>
    <dgm:cxn modelId="{93482C25-0792-439A-A746-18562F1B15D2}" type="presOf" srcId="{09675148-16D2-48DD-AABF-7310D1F6B8C4}" destId="{822BACC5-CED5-47E9-BD55-D8C9AA6C2D72}" srcOrd="0" destOrd="0" presId="urn:microsoft.com/office/officeart/2005/8/layout/cycle4"/>
    <dgm:cxn modelId="{D0BAA66B-6C7E-42C5-B9AF-06E6C1D10EB2}" srcId="{6CD37769-7FBF-4953-996C-CFE80A4BA931}" destId="{C98DAF44-9B8C-44F7-8B94-6402D9EB15BF}" srcOrd="0" destOrd="0" parTransId="{ABB720C3-CA60-4884-85BC-50063DC92F73}" sibTransId="{97BF4B3E-9CFC-4CDA-ABBA-04700C655899}"/>
    <dgm:cxn modelId="{CC2C6FF3-2765-49FD-8DF9-0D4802C2FE77}" type="presOf" srcId="{E516399A-B1E5-4208-B638-72E86ACC1142}" destId="{51C55315-7FC9-4D77-B6E7-2FA68CEEB14E}" srcOrd="0" destOrd="5" presId="urn:microsoft.com/office/officeart/2005/8/layout/cycle4"/>
    <dgm:cxn modelId="{5AD84A09-5ECF-4701-8CE1-6B9770606FC1}" type="presOf" srcId="{8D7D4622-BB84-430D-9A22-0E5B4D592704}" destId="{51C55315-7FC9-4D77-B6E7-2FA68CEEB14E}" srcOrd="0" destOrd="2" presId="urn:microsoft.com/office/officeart/2005/8/layout/cycle4"/>
    <dgm:cxn modelId="{C20D2611-C7DA-4106-B354-BD3BA31F6585}" type="presOf" srcId="{43BE09CB-03BD-49B6-B91D-AFB23834C7C9}" destId="{CB3491CF-C5E3-4D66-AAB3-C35835CD9A7A}" srcOrd="0" destOrd="1" presId="urn:microsoft.com/office/officeart/2005/8/layout/cycle4"/>
    <dgm:cxn modelId="{02921728-38ED-456C-85C2-620802C90D1E}" type="presOf" srcId="{A4F7964E-3E7C-4E3A-B607-CD4B5DDCEFD1}" destId="{51C55315-7FC9-4D77-B6E7-2FA68CEEB14E}" srcOrd="0" destOrd="4" presId="urn:microsoft.com/office/officeart/2005/8/layout/cycle4"/>
    <dgm:cxn modelId="{09F7E3FA-D7B5-4AD2-89D8-AF8C323130AC}" srcId="{6CD37769-7FBF-4953-996C-CFE80A4BA931}" destId="{8D7D4622-BB84-430D-9A22-0E5B4D592704}" srcOrd="2" destOrd="0" parTransId="{9A58B674-C58B-46BE-B67B-884392DB1CCA}" sibTransId="{FC602B27-AC2F-4CB1-B94B-0ABF0F2E8E80}"/>
    <dgm:cxn modelId="{FA12EAC0-7DB3-4247-8AFA-095FB3021A45}" type="presOf" srcId="{ED812081-C162-4C9B-97C3-FB0C59E2B900}" destId="{E7E48B5B-D164-4E25-B7EF-EC59DD52781C}" srcOrd="1" destOrd="8" presId="urn:microsoft.com/office/officeart/2005/8/layout/cycle4"/>
    <dgm:cxn modelId="{A1371A74-87DB-4AC1-BBEF-DCBB908FA14C}" srcId="{E58925CE-4DB7-4415-8AAE-BA9EEEE0A0A9}" destId="{9F48E9B7-0A06-495B-AE25-745B6875B0EB}" srcOrd="3" destOrd="0" parTransId="{A409916E-1808-412F-BE2D-C5A8B5CAF161}" sibTransId="{2460DB7D-4233-43F9-8AC9-D00DEE159F03}"/>
    <dgm:cxn modelId="{A1017114-B0B3-4A7B-8EE1-7113093731AE}" type="presOf" srcId="{E516399A-B1E5-4208-B638-72E86ACC1142}" destId="{E7E48B5B-D164-4E25-B7EF-EC59DD52781C}" srcOrd="1" destOrd="5" presId="urn:microsoft.com/office/officeart/2005/8/layout/cycle4"/>
    <dgm:cxn modelId="{98350A71-EC16-4305-93C5-B50A20581296}" srcId="{6CD37769-7FBF-4953-996C-CFE80A4BA931}" destId="{5AC86698-C8F6-4E20-993D-16CD4E8495B9}" srcOrd="3" destOrd="0" parTransId="{0371808C-450E-4AC4-B94B-A0F15E63911B}" sibTransId="{3168BC2B-5BFA-45B7-9894-0ECB674A1170}"/>
    <dgm:cxn modelId="{9E746A8A-379D-4E7D-9CDD-7E7EAB26A071}" type="presOf" srcId="{E58925CE-4DB7-4415-8AAE-BA9EEEE0A0A9}" destId="{BB627452-375C-474C-A357-1307B1EDC2D4}" srcOrd="0" destOrd="0" presId="urn:microsoft.com/office/officeart/2005/8/layout/cycle4"/>
    <dgm:cxn modelId="{C143128B-F67A-4539-881D-8853B8E958AF}" srcId="{09675148-16D2-48DD-AABF-7310D1F6B8C4}" destId="{C1B24AF9-A7FC-4ED1-8CA0-95C225C52570}" srcOrd="3" destOrd="0" parTransId="{6488C747-DD2D-4BF5-8AC3-A78CDC8CC9DA}" sibTransId="{90482E3D-8647-44B0-A5F8-339B1FF468E5}"/>
    <dgm:cxn modelId="{DF3D4A62-6F32-4E6E-A015-BEDAFC8EFEC8}" srcId="{09675148-16D2-48DD-AABF-7310D1F6B8C4}" destId="{CF4391AE-3049-4287-89DD-37C8FF0F0278}" srcOrd="0" destOrd="0" parTransId="{7523170F-9234-4FC6-B33B-FAD7D8B4DD6F}" sibTransId="{17A355FF-E168-4B5A-9C1A-2F995AB50E5A}"/>
    <dgm:cxn modelId="{D0243AA3-9965-40E1-905E-034B796D3CF9}" srcId="{6CD37769-7FBF-4953-996C-CFE80A4BA931}" destId="{233572D4-85B1-4EBB-A38D-75119948D605}" srcOrd="1" destOrd="0" parTransId="{08855064-D4DA-49E2-8C42-F15209D3A189}" sibTransId="{8F10B2AB-A20C-4FC7-A53A-2520B8B18A00}"/>
    <dgm:cxn modelId="{6D03D4C3-834B-4A13-B57F-EE615E5A51E6}" type="presOf" srcId="{2DD34E83-9523-4368-A683-851814B9D0A1}" destId="{CB3491CF-C5E3-4D66-AAB3-C35835CD9A7A}" srcOrd="0" destOrd="2" presId="urn:microsoft.com/office/officeart/2005/8/layout/cycle4"/>
    <dgm:cxn modelId="{9E9AD560-BD59-4EE4-8AFC-178141739E2B}" type="presOf" srcId="{EF843E69-C0F4-426B-9472-44F860CC26F0}" destId="{549C3179-E429-4F69-86B8-A9D8798D3F0E}" srcOrd="1" destOrd="0" presId="urn:microsoft.com/office/officeart/2005/8/layout/cycle4"/>
    <dgm:cxn modelId="{80DB28A7-0057-4158-9DEB-2913EBCFD845}" type="presOf" srcId="{1B5CC182-2BE6-4846-85DD-FB82078C9A54}" destId="{902C99C7-FEA9-4A53-B215-2E6BB3465D2B}" srcOrd="0" destOrd="4" presId="urn:microsoft.com/office/officeart/2005/8/layout/cycle4"/>
    <dgm:cxn modelId="{7D786210-6E8A-4927-8B0A-B60E3F7EF0B5}" type="presOf" srcId="{2DD34E83-9523-4368-A683-851814B9D0A1}" destId="{549C3179-E429-4F69-86B8-A9D8798D3F0E}" srcOrd="1" destOrd="2" presId="urn:microsoft.com/office/officeart/2005/8/layout/cycle4"/>
    <dgm:cxn modelId="{3E820339-AE87-40E9-BBE8-C77CD4854E8A}" srcId="{8D700EE7-D605-4F81-80EF-9CDD0405E008}" destId="{C6B31635-42F6-46A8-A301-64347833B4DC}" srcOrd="0" destOrd="0" parTransId="{2ECD8F0E-575A-457E-BF34-D75B35F3AB6E}" sibTransId="{E119924E-CB92-40BD-AE42-3C91BEB53BCC}"/>
    <dgm:cxn modelId="{F45DD809-5C87-4B44-89D5-0FD59126EDDF}" type="presOf" srcId="{C6B31635-42F6-46A8-A301-64347833B4DC}" destId="{F88FBD87-86B9-4335-AE1B-B8DBC11C61F3}" srcOrd="1" destOrd="0" presId="urn:microsoft.com/office/officeart/2005/8/layout/cycle4"/>
    <dgm:cxn modelId="{3DD99A2C-070B-46E5-AD2B-19D9CA4192EC}" type="presOf" srcId="{CC6C50D0-83D2-446F-B6A2-690092A5D341}" destId="{D69D43E5-B6F1-4FBF-8B5D-26F0A75AC29A}" srcOrd="1" destOrd="2" presId="urn:microsoft.com/office/officeart/2005/8/layout/cycle4"/>
    <dgm:cxn modelId="{0B6FDD83-9C76-46B1-B02A-18CC745F72A9}" type="presOf" srcId="{A4F7964E-3E7C-4E3A-B607-CD4B5DDCEFD1}" destId="{E7E48B5B-D164-4E25-B7EF-EC59DD52781C}" srcOrd="1" destOrd="4" presId="urn:microsoft.com/office/officeart/2005/8/layout/cycle4"/>
    <dgm:cxn modelId="{23432064-B2D6-443B-8180-5875A9DE85C8}" srcId="{9F48E9B7-0A06-495B-AE25-745B6875B0EB}" destId="{A0C52677-8C75-4B6F-856E-E03EA3DCF02A}" srcOrd="3" destOrd="0" parTransId="{57C52902-C7E4-4C7E-944A-F054FCBA3AA0}" sibTransId="{2AFEB117-9CB5-4364-B8F4-6A6DD593C089}"/>
    <dgm:cxn modelId="{DC66DF5F-05DB-4561-9C7B-892CE30FC086}" srcId="{6CD37769-7FBF-4953-996C-CFE80A4BA931}" destId="{A4F7964E-3E7C-4E3A-B607-CD4B5DDCEFD1}" srcOrd="4" destOrd="0" parTransId="{DA00BB65-7F76-4706-A9CE-47A3B8A6D387}" sibTransId="{A88D508F-B519-4EBE-8219-AFB5614FFF9D}"/>
    <dgm:cxn modelId="{9714F4CB-A915-431A-A004-A22120F125FD}" srcId="{6CD37769-7FBF-4953-996C-CFE80A4BA931}" destId="{3FBE6A6F-1FA1-4A1E-AD91-3CE06C3FFE98}" srcOrd="7" destOrd="0" parTransId="{1838D65D-30EA-4909-B062-70587A89E0E2}" sibTransId="{EF4E27EA-5CF0-433B-956B-D83A76F8C058}"/>
    <dgm:cxn modelId="{5A97D31E-51AC-4787-A1EF-381D7C9D6966}" type="presOf" srcId="{5AC86698-C8F6-4E20-993D-16CD4E8495B9}" destId="{51C55315-7FC9-4D77-B6E7-2FA68CEEB14E}" srcOrd="0" destOrd="3" presId="urn:microsoft.com/office/officeart/2005/8/layout/cycle4"/>
    <dgm:cxn modelId="{30E8F847-04E4-4154-8B1B-6E9F4A0BDE8E}" type="presOf" srcId="{ED812081-C162-4C9B-97C3-FB0C59E2B900}" destId="{51C55315-7FC9-4D77-B6E7-2FA68CEEB14E}" srcOrd="0" destOrd="8" presId="urn:microsoft.com/office/officeart/2005/8/layout/cycle4"/>
    <dgm:cxn modelId="{1B39A27A-7019-4C15-9AE6-FDB68A93BDAA}" type="presOf" srcId="{5AC86698-C8F6-4E20-993D-16CD4E8495B9}" destId="{E7E48B5B-D164-4E25-B7EF-EC59DD52781C}" srcOrd="1" destOrd="3" presId="urn:microsoft.com/office/officeart/2005/8/layout/cycle4"/>
    <dgm:cxn modelId="{22F88A5C-90AC-4CE0-8E0B-EE3AF1FDCFCC}" type="presOf" srcId="{CC6C50D0-83D2-446F-B6A2-690092A5D341}" destId="{902C99C7-FEA9-4A53-B215-2E6BB3465D2B}" srcOrd="0" destOrd="2" presId="urn:microsoft.com/office/officeart/2005/8/layout/cycle4"/>
    <dgm:cxn modelId="{4F87A68C-FAA5-43B4-B34A-927C9A74BF4E}" type="presOf" srcId="{A0C52677-8C75-4B6F-856E-E03EA3DCF02A}" destId="{CB3491CF-C5E3-4D66-AAB3-C35835CD9A7A}" srcOrd="0" destOrd="3" presId="urn:microsoft.com/office/officeart/2005/8/layout/cycle4"/>
    <dgm:cxn modelId="{24876C53-08E0-4401-87F8-E600699397DA}" type="presOf" srcId="{8D700EE7-D605-4F81-80EF-9CDD0405E008}" destId="{23200333-7C3A-4161-8237-DB2EE359D016}" srcOrd="0" destOrd="0" presId="urn:microsoft.com/office/officeart/2005/8/layout/cycle4"/>
    <dgm:cxn modelId="{117FE1A6-E685-4F27-9E31-FA13D4869B7D}" type="presOf" srcId="{233572D4-85B1-4EBB-A38D-75119948D605}" destId="{51C55315-7FC9-4D77-B6E7-2FA68CEEB14E}" srcOrd="0" destOrd="1" presId="urn:microsoft.com/office/officeart/2005/8/layout/cycle4"/>
    <dgm:cxn modelId="{7376B562-E655-4A4C-B6BC-1E345BA43AF8}" type="presOf" srcId="{3FBE6A6F-1FA1-4A1E-AD91-3CE06C3FFE98}" destId="{E7E48B5B-D164-4E25-B7EF-EC59DD52781C}" srcOrd="1" destOrd="7" presId="urn:microsoft.com/office/officeart/2005/8/layout/cycle4"/>
    <dgm:cxn modelId="{D02B78DE-6928-40B7-BE26-C993CDB05BFA}" srcId="{09675148-16D2-48DD-AABF-7310D1F6B8C4}" destId="{55A7FB72-ABA3-4205-9C32-DE156863DE85}" srcOrd="1" destOrd="0" parTransId="{DE1C9F90-263F-4544-9EB8-4C9D3461C9DC}" sibTransId="{3091F783-7F2C-4C42-8469-EA7C66229423}"/>
    <dgm:cxn modelId="{0E5B1026-FBC4-484A-8F57-55E673C5349B}" type="presOf" srcId="{3FBE6A6F-1FA1-4A1E-AD91-3CE06C3FFE98}" destId="{51C55315-7FC9-4D77-B6E7-2FA68CEEB14E}" srcOrd="0" destOrd="7" presId="urn:microsoft.com/office/officeart/2005/8/layout/cycle4"/>
    <dgm:cxn modelId="{7C574DE6-5176-44F7-A5B3-0DD379586FD6}" type="presOf" srcId="{C98DAF44-9B8C-44F7-8B94-6402D9EB15BF}" destId="{51C55315-7FC9-4D77-B6E7-2FA68CEEB14E}" srcOrd="0" destOrd="0" presId="urn:microsoft.com/office/officeart/2005/8/layout/cycle4"/>
    <dgm:cxn modelId="{BF62887C-09DE-41E1-99FC-C34E8D8678BE}" srcId="{E58925CE-4DB7-4415-8AAE-BA9EEEE0A0A9}" destId="{8D700EE7-D605-4F81-80EF-9CDD0405E008}" srcOrd="2" destOrd="0" parTransId="{71653181-F45B-485A-882A-A54D31318DAF}" sibTransId="{5389EC35-11CA-46BE-8212-33407C33CEDB}"/>
    <dgm:cxn modelId="{4F0AF2FF-F69A-4ED2-85C9-B3A8208DAC5D}" srcId="{6CD37769-7FBF-4953-996C-CFE80A4BA931}" destId="{E516399A-B1E5-4208-B638-72E86ACC1142}" srcOrd="5" destOrd="0" parTransId="{19FABC9D-173F-41CA-8ACB-8F93F6D582B1}" sibTransId="{3B53D009-8B77-4231-B8FF-1494BAA36178}"/>
    <dgm:cxn modelId="{1437E349-37B2-4B60-B980-4205E5011E9C}" type="presOf" srcId="{EF843E69-C0F4-426B-9472-44F860CC26F0}" destId="{CB3491CF-C5E3-4D66-AAB3-C35835CD9A7A}" srcOrd="0" destOrd="0" presId="urn:microsoft.com/office/officeart/2005/8/layout/cycle4"/>
    <dgm:cxn modelId="{D4C594BA-C27C-4827-9613-3B34E10057FD}" srcId="{09675148-16D2-48DD-AABF-7310D1F6B8C4}" destId="{CC6C50D0-83D2-446F-B6A2-690092A5D341}" srcOrd="2" destOrd="0" parTransId="{CE6D7358-2F00-4943-9B36-0018229723D7}" sibTransId="{04F93D32-80DB-4ABB-86FE-C9B87F4370BB}"/>
    <dgm:cxn modelId="{91073C7E-AF67-4662-99ED-57E9DD19CC4D}" type="presOf" srcId="{1B5CC182-2BE6-4846-85DD-FB82078C9A54}" destId="{D69D43E5-B6F1-4FBF-8B5D-26F0A75AC29A}" srcOrd="1" destOrd="4" presId="urn:microsoft.com/office/officeart/2005/8/layout/cycle4"/>
    <dgm:cxn modelId="{8C7701D3-9E5F-4B73-8EE8-49F1C02A5C02}" srcId="{6CD37769-7FBF-4953-996C-CFE80A4BA931}" destId="{CA615D1C-0CCA-4C85-BC1E-63AE00AB9307}" srcOrd="6" destOrd="0" parTransId="{82F23E12-DA5E-46BC-9968-EBD11EC6A8A5}" sibTransId="{A4BA399E-337D-490E-96F6-4B5954010160}"/>
    <dgm:cxn modelId="{AD8B19F4-C101-4DD6-9B78-F3FE5B8D9F1F}" type="presOf" srcId="{55A7FB72-ABA3-4205-9C32-DE156863DE85}" destId="{D69D43E5-B6F1-4FBF-8B5D-26F0A75AC29A}" srcOrd="1" destOrd="1" presId="urn:microsoft.com/office/officeart/2005/8/layout/cycle4"/>
    <dgm:cxn modelId="{29BDD09A-2D41-465C-922A-627F77C4AEC0}" type="presOf" srcId="{7DBD96AC-F711-4AB0-83D9-5EB217C47FC5}" destId="{A24192EF-68FB-4BE5-8A82-81820A2041B3}" srcOrd="0" destOrd="1" presId="urn:microsoft.com/office/officeart/2005/8/layout/cycle4"/>
    <dgm:cxn modelId="{2BC67F75-6FF8-4DD3-9C81-581237AD2E56}" type="presOf" srcId="{CF4391AE-3049-4287-89DD-37C8FF0F0278}" destId="{D69D43E5-B6F1-4FBF-8B5D-26F0A75AC29A}" srcOrd="1" destOrd="0" presId="urn:microsoft.com/office/officeart/2005/8/layout/cycle4"/>
    <dgm:cxn modelId="{9BC24263-7ED2-4C05-A536-53ED85799EF1}" type="presOf" srcId="{55A7FB72-ABA3-4205-9C32-DE156863DE85}" destId="{902C99C7-FEA9-4A53-B215-2E6BB3465D2B}" srcOrd="0" destOrd="1" presId="urn:microsoft.com/office/officeart/2005/8/layout/cycle4"/>
    <dgm:cxn modelId="{E1F153AE-EC8B-48E2-9FA4-4DE533474CE4}" srcId="{09675148-16D2-48DD-AABF-7310D1F6B8C4}" destId="{1B5CC182-2BE6-4846-85DD-FB82078C9A54}" srcOrd="4" destOrd="0" parTransId="{AD5131C0-4891-4FFA-9F4B-40A232E891A7}" sibTransId="{693B7ECD-FA23-4E4B-9C87-F1F41C43EDBA}"/>
    <dgm:cxn modelId="{701C5770-C476-42FF-9B84-51AE658DE63C}" srcId="{6CD37769-7FBF-4953-996C-CFE80A4BA931}" destId="{ED812081-C162-4C9B-97C3-FB0C59E2B900}" srcOrd="8" destOrd="0" parTransId="{D5A9F581-424B-4FAE-95FD-03F5C3A48D0B}" sibTransId="{D1E8B673-1AF8-4272-91EB-A5A97EB4CFF8}"/>
    <dgm:cxn modelId="{7534B605-E9B0-4A99-AAE2-9CE5F0BC4A4E}" type="presOf" srcId="{233572D4-85B1-4EBB-A38D-75119948D605}" destId="{E7E48B5B-D164-4E25-B7EF-EC59DD52781C}" srcOrd="1" destOrd="1" presId="urn:microsoft.com/office/officeart/2005/8/layout/cycle4"/>
    <dgm:cxn modelId="{E87B74E7-B4AC-4297-AD78-5CA6C8E9DC24}" type="presOf" srcId="{C98DAF44-9B8C-44F7-8B94-6402D9EB15BF}" destId="{E7E48B5B-D164-4E25-B7EF-EC59DD52781C}" srcOrd="1" destOrd="0" presId="urn:microsoft.com/office/officeart/2005/8/layout/cycle4"/>
    <dgm:cxn modelId="{7257145C-5F7D-4059-B56F-599CD7C526CE}" srcId="{E58925CE-4DB7-4415-8AAE-BA9EEEE0A0A9}" destId="{09675148-16D2-48DD-AABF-7310D1F6B8C4}" srcOrd="1" destOrd="0" parTransId="{C224BA45-D5B0-40CB-B029-9627E35F2225}" sibTransId="{C3992F10-70B6-4AA7-9A44-E9AC5ADD4D65}"/>
    <dgm:cxn modelId="{736FB970-8EFD-467B-9ED5-BE7E8EB038AF}" type="presOf" srcId="{7DBD96AC-F711-4AB0-83D9-5EB217C47FC5}" destId="{F88FBD87-86B9-4335-AE1B-B8DBC11C61F3}" srcOrd="1" destOrd="1" presId="urn:microsoft.com/office/officeart/2005/8/layout/cycle4"/>
    <dgm:cxn modelId="{97F736A9-3F16-4033-9D9F-3BDAB9A32389}" srcId="{9F48E9B7-0A06-495B-AE25-745B6875B0EB}" destId="{2DD34E83-9523-4368-A683-851814B9D0A1}" srcOrd="2" destOrd="0" parTransId="{7F9EBEB0-B506-4434-A7AF-7DDA262E3FB3}" sibTransId="{10EBC63A-061A-4DC0-BE5C-616AF95E58B0}"/>
    <dgm:cxn modelId="{A7CD3A5A-774E-4705-9CB1-2DB53BA112F0}" type="presOf" srcId="{C1B24AF9-A7FC-4ED1-8CA0-95C225C52570}" destId="{902C99C7-FEA9-4A53-B215-2E6BB3465D2B}" srcOrd="0" destOrd="3" presId="urn:microsoft.com/office/officeart/2005/8/layout/cycle4"/>
    <dgm:cxn modelId="{0D8AB748-50C0-4099-8472-140485A74149}" type="presOf" srcId="{C6B31635-42F6-46A8-A301-64347833B4DC}" destId="{A24192EF-68FB-4BE5-8A82-81820A2041B3}" srcOrd="0" destOrd="0" presId="urn:microsoft.com/office/officeart/2005/8/layout/cycle4"/>
    <dgm:cxn modelId="{3C8AFA71-901C-46AF-8FB0-373FD4EFF347}" srcId="{9F48E9B7-0A06-495B-AE25-745B6875B0EB}" destId="{EF843E69-C0F4-426B-9472-44F860CC26F0}" srcOrd="0" destOrd="0" parTransId="{9EE851AA-3142-4AC3-ABEC-5842E0B903B6}" sibTransId="{BAAFDF60-E773-4E43-B0A6-BE1A78951DF8}"/>
    <dgm:cxn modelId="{A03E910D-86E5-4E40-993A-18A7D864B5B3}" type="presOf" srcId="{CA615D1C-0CCA-4C85-BC1E-63AE00AB9307}" destId="{E7E48B5B-D164-4E25-B7EF-EC59DD52781C}" srcOrd="1" destOrd="6" presId="urn:microsoft.com/office/officeart/2005/8/layout/cycle4"/>
    <dgm:cxn modelId="{B2B05633-807E-4806-AF8D-3CAA8F695995}" type="presOf" srcId="{CA615D1C-0CCA-4C85-BC1E-63AE00AB9307}" destId="{51C55315-7FC9-4D77-B6E7-2FA68CEEB14E}" srcOrd="0" destOrd="6" presId="urn:microsoft.com/office/officeart/2005/8/layout/cycle4"/>
    <dgm:cxn modelId="{BEF0493C-8336-4916-BDFD-BD22756F3276}" type="presOf" srcId="{9F48E9B7-0A06-495B-AE25-745B6875B0EB}" destId="{FE168D0E-7CF8-4A2E-B53D-08BC7635527D}" srcOrd="0" destOrd="0" presId="urn:microsoft.com/office/officeart/2005/8/layout/cycle4"/>
    <dgm:cxn modelId="{37D26DCB-D7ED-4A9C-BBE8-4315C5238CF7}" type="presParOf" srcId="{BB627452-375C-474C-A357-1307B1EDC2D4}" destId="{A889357D-939D-4E84-BF8E-ECF3A9C8967B}" srcOrd="0" destOrd="0" presId="urn:microsoft.com/office/officeart/2005/8/layout/cycle4"/>
    <dgm:cxn modelId="{00D01136-11B8-479A-8D0B-ABEB79F1CE99}" type="presParOf" srcId="{A889357D-939D-4E84-BF8E-ECF3A9C8967B}" destId="{30BDC396-8EE5-4433-B19D-BAC5D9CE28DC}" srcOrd="0" destOrd="0" presId="urn:microsoft.com/office/officeart/2005/8/layout/cycle4"/>
    <dgm:cxn modelId="{8E6712BF-368F-423A-AF3F-8A21F9F65371}" type="presParOf" srcId="{30BDC396-8EE5-4433-B19D-BAC5D9CE28DC}" destId="{51C55315-7FC9-4D77-B6E7-2FA68CEEB14E}" srcOrd="0" destOrd="0" presId="urn:microsoft.com/office/officeart/2005/8/layout/cycle4"/>
    <dgm:cxn modelId="{4D9ADCBF-56AA-40B4-BB5D-919C3058084F}" type="presParOf" srcId="{30BDC396-8EE5-4433-B19D-BAC5D9CE28DC}" destId="{E7E48B5B-D164-4E25-B7EF-EC59DD52781C}" srcOrd="1" destOrd="0" presId="urn:microsoft.com/office/officeart/2005/8/layout/cycle4"/>
    <dgm:cxn modelId="{1ADC13B4-2FCB-4B59-95C6-F14FDA3A4B11}" type="presParOf" srcId="{A889357D-939D-4E84-BF8E-ECF3A9C8967B}" destId="{305A5B78-05A6-40F2-A3D0-D80084604C15}" srcOrd="1" destOrd="0" presId="urn:microsoft.com/office/officeart/2005/8/layout/cycle4"/>
    <dgm:cxn modelId="{F6EF6919-EF51-45E8-8BA6-38C310340434}" type="presParOf" srcId="{305A5B78-05A6-40F2-A3D0-D80084604C15}" destId="{902C99C7-FEA9-4A53-B215-2E6BB3465D2B}" srcOrd="0" destOrd="0" presId="urn:microsoft.com/office/officeart/2005/8/layout/cycle4"/>
    <dgm:cxn modelId="{C0C94DEB-00DB-4846-8CF2-CBB0C00AFD6E}" type="presParOf" srcId="{305A5B78-05A6-40F2-A3D0-D80084604C15}" destId="{D69D43E5-B6F1-4FBF-8B5D-26F0A75AC29A}" srcOrd="1" destOrd="0" presId="urn:microsoft.com/office/officeart/2005/8/layout/cycle4"/>
    <dgm:cxn modelId="{1FD4A2CA-EE37-4FAD-BC55-B01AE2CC6E3F}" type="presParOf" srcId="{A889357D-939D-4E84-BF8E-ECF3A9C8967B}" destId="{4D268870-8B3B-42C6-B2B1-48C5073D4F7E}" srcOrd="2" destOrd="0" presId="urn:microsoft.com/office/officeart/2005/8/layout/cycle4"/>
    <dgm:cxn modelId="{9F01D31D-85D1-4FCD-BCC4-821A8D018282}" type="presParOf" srcId="{4D268870-8B3B-42C6-B2B1-48C5073D4F7E}" destId="{A24192EF-68FB-4BE5-8A82-81820A2041B3}" srcOrd="0" destOrd="0" presId="urn:microsoft.com/office/officeart/2005/8/layout/cycle4"/>
    <dgm:cxn modelId="{F50D18B6-14A5-40B9-A013-BD63C6161F83}" type="presParOf" srcId="{4D268870-8B3B-42C6-B2B1-48C5073D4F7E}" destId="{F88FBD87-86B9-4335-AE1B-B8DBC11C61F3}" srcOrd="1" destOrd="0" presId="urn:microsoft.com/office/officeart/2005/8/layout/cycle4"/>
    <dgm:cxn modelId="{C0DC5A88-7CC6-46CA-971A-166E116E89F2}" type="presParOf" srcId="{A889357D-939D-4E84-BF8E-ECF3A9C8967B}" destId="{4A157AC6-60AA-4D0A-AC9D-1C9BA1640845}" srcOrd="3" destOrd="0" presId="urn:microsoft.com/office/officeart/2005/8/layout/cycle4"/>
    <dgm:cxn modelId="{FA7D023E-2C3D-4847-9BB1-C3B602777E16}" type="presParOf" srcId="{4A157AC6-60AA-4D0A-AC9D-1C9BA1640845}" destId="{CB3491CF-C5E3-4D66-AAB3-C35835CD9A7A}" srcOrd="0" destOrd="0" presId="urn:microsoft.com/office/officeart/2005/8/layout/cycle4"/>
    <dgm:cxn modelId="{A12D5685-7450-4F64-99D2-5AFD8D1BD243}" type="presParOf" srcId="{4A157AC6-60AA-4D0A-AC9D-1C9BA1640845}" destId="{549C3179-E429-4F69-86B8-A9D8798D3F0E}" srcOrd="1" destOrd="0" presId="urn:microsoft.com/office/officeart/2005/8/layout/cycle4"/>
    <dgm:cxn modelId="{700ABB46-3FAD-4AE4-B880-746B154350C7}" type="presParOf" srcId="{A889357D-939D-4E84-BF8E-ECF3A9C8967B}" destId="{2667C914-898E-4AF1-9555-14B93EEF9725}" srcOrd="4" destOrd="0" presId="urn:microsoft.com/office/officeart/2005/8/layout/cycle4"/>
    <dgm:cxn modelId="{54C5067B-02E5-4D87-9260-172BD84AF547}" type="presParOf" srcId="{BB627452-375C-474C-A357-1307B1EDC2D4}" destId="{2FD77950-1E65-4949-9552-8E6012B5A9B9}" srcOrd="1" destOrd="0" presId="urn:microsoft.com/office/officeart/2005/8/layout/cycle4"/>
    <dgm:cxn modelId="{EBC28134-E86D-4A5C-A5DB-FFC03722F59A}" type="presParOf" srcId="{2FD77950-1E65-4949-9552-8E6012B5A9B9}" destId="{4F2A6F99-BB92-4EA8-9A05-F175CCABDB99}" srcOrd="0" destOrd="0" presId="urn:microsoft.com/office/officeart/2005/8/layout/cycle4"/>
    <dgm:cxn modelId="{CF97929E-DACC-4077-8E89-18E5BB22AE10}" type="presParOf" srcId="{2FD77950-1E65-4949-9552-8E6012B5A9B9}" destId="{822BACC5-CED5-47E9-BD55-D8C9AA6C2D72}" srcOrd="1" destOrd="0" presId="urn:microsoft.com/office/officeart/2005/8/layout/cycle4"/>
    <dgm:cxn modelId="{BF05D1B4-7AE3-4C62-8831-2D94FDFA778B}" type="presParOf" srcId="{2FD77950-1E65-4949-9552-8E6012B5A9B9}" destId="{23200333-7C3A-4161-8237-DB2EE359D016}" srcOrd="2" destOrd="0" presId="urn:microsoft.com/office/officeart/2005/8/layout/cycle4"/>
    <dgm:cxn modelId="{5F51047A-772E-457A-AC8D-2180135CB5FA}" type="presParOf" srcId="{2FD77950-1E65-4949-9552-8E6012B5A9B9}" destId="{FE168D0E-7CF8-4A2E-B53D-08BC7635527D}" srcOrd="3" destOrd="0" presId="urn:microsoft.com/office/officeart/2005/8/layout/cycle4"/>
    <dgm:cxn modelId="{23E86530-71A1-4EC3-9AC2-723DDB8E75CF}" type="presParOf" srcId="{2FD77950-1E65-4949-9552-8E6012B5A9B9}" destId="{299E4EBA-8FFF-4B14-B553-3FD5D79EB099}" srcOrd="4" destOrd="0" presId="urn:microsoft.com/office/officeart/2005/8/layout/cycle4"/>
    <dgm:cxn modelId="{114D282A-AE42-466C-B048-FCB88AB50B32}" type="presParOf" srcId="{BB627452-375C-474C-A357-1307B1EDC2D4}" destId="{24EDCE94-AF63-406D-9BD2-59B6417621E7}" srcOrd="2" destOrd="0" presId="urn:microsoft.com/office/officeart/2005/8/layout/cycle4"/>
    <dgm:cxn modelId="{3C9A9C57-D18F-4283-AE6E-0935F8F240FB}" type="presParOf" srcId="{BB627452-375C-474C-A357-1307B1EDC2D4}" destId="{4B248351-8FE1-421B-A6AD-9644D24923E5}"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4192EF-68FB-4BE5-8A82-81820A2041B3}">
      <dsp:nvSpPr>
        <dsp:cNvPr id="0" name=""/>
        <dsp:cNvSpPr/>
      </dsp:nvSpPr>
      <dsp:spPr>
        <a:xfrm>
          <a:off x="5659736" y="4342618"/>
          <a:ext cx="3160957" cy="204758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latin typeface="Times New Roman" pitchFamily="18" charset="0"/>
              <a:cs typeface="Times New Roman" pitchFamily="18" charset="0"/>
            </a:rPr>
            <a:t>A tough competition from Market leaders.</a:t>
          </a:r>
          <a:endParaRPr lang="en-US" sz="1600" kern="1200" dirty="0"/>
        </a:p>
        <a:p>
          <a:pPr marL="171450" lvl="1" indent="-171450" algn="l" defTabSz="711200">
            <a:lnSpc>
              <a:spcPct val="90000"/>
            </a:lnSpc>
            <a:spcBef>
              <a:spcPct val="0"/>
            </a:spcBef>
            <a:spcAft>
              <a:spcPct val="15000"/>
            </a:spcAft>
            <a:buChar char="••"/>
          </a:pPr>
          <a:r>
            <a:rPr lang="en-US" sz="1600" kern="1200" dirty="0" smtClean="0">
              <a:latin typeface="Times New Roman" pitchFamily="18" charset="0"/>
              <a:cs typeface="Times New Roman" pitchFamily="18" charset="0"/>
            </a:rPr>
            <a:t>EMR standards already declared by the govt. </a:t>
          </a:r>
          <a:endParaRPr lang="en-US" sz="1600" kern="1200" dirty="0"/>
        </a:p>
      </dsp:txBody>
      <dsp:txXfrm>
        <a:off x="6653003" y="4899493"/>
        <a:ext cx="2122712" cy="1445730"/>
      </dsp:txXfrm>
    </dsp:sp>
    <dsp:sp modelId="{CB3491CF-C5E3-4D66-AAB3-C35835CD9A7A}">
      <dsp:nvSpPr>
        <dsp:cNvPr id="0" name=""/>
        <dsp:cNvSpPr/>
      </dsp:nvSpPr>
      <dsp:spPr>
        <a:xfrm>
          <a:off x="0" y="3690903"/>
          <a:ext cx="3160957" cy="2824089"/>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latin typeface="Times New Roman" pitchFamily="18" charset="0"/>
              <a:cs typeface="Times New Roman" pitchFamily="18" charset="0"/>
            </a:rPr>
            <a:t>80% of doctors are practicing in OPDs</a:t>
          </a:r>
          <a:endParaRPr lang="en-US" sz="1400" kern="1200" dirty="0"/>
        </a:p>
        <a:p>
          <a:pPr marL="114300" lvl="1" indent="-114300" algn="l" defTabSz="622300">
            <a:lnSpc>
              <a:spcPct val="90000"/>
            </a:lnSpc>
            <a:spcBef>
              <a:spcPct val="0"/>
            </a:spcBef>
            <a:spcAft>
              <a:spcPct val="15000"/>
            </a:spcAft>
            <a:buChar char="••"/>
          </a:pPr>
          <a:r>
            <a:rPr lang="en-US" sz="1400" kern="1200" dirty="0" smtClean="0">
              <a:latin typeface="Times New Roman" pitchFamily="18" charset="0"/>
              <a:cs typeface="Times New Roman" pitchFamily="18" charset="0"/>
            </a:rPr>
            <a:t>Dentist forms a huge chunk of the computer literate doctors.</a:t>
          </a:r>
          <a:endParaRPr lang="en-US" sz="1400" kern="1200" dirty="0" smtClean="0">
            <a:latin typeface="Times New Roman" pitchFamily="18" charset="0"/>
            <a:cs typeface="Times New Roman" pitchFamily="18" charset="0"/>
          </a:endParaRPr>
        </a:p>
        <a:p>
          <a:pPr marL="114300" lvl="1" indent="-114300" algn="l" defTabSz="622300">
            <a:lnSpc>
              <a:spcPct val="90000"/>
            </a:lnSpc>
            <a:spcBef>
              <a:spcPct val="0"/>
            </a:spcBef>
            <a:spcAft>
              <a:spcPct val="15000"/>
            </a:spcAft>
            <a:buChar char="••"/>
          </a:pPr>
          <a:r>
            <a:rPr lang="en-US" sz="1400" kern="1200" dirty="0" smtClean="0">
              <a:latin typeface="Times New Roman" pitchFamily="18" charset="0"/>
              <a:cs typeface="Times New Roman" pitchFamily="18" charset="0"/>
            </a:rPr>
            <a:t>Mobile application</a:t>
          </a:r>
          <a:endParaRPr lang="en-US" sz="1400" kern="1200" dirty="0" smtClean="0">
            <a:latin typeface="Times New Roman" pitchFamily="18" charset="0"/>
            <a:cs typeface="Times New Roman" pitchFamily="18" charset="0"/>
          </a:endParaRPr>
        </a:p>
        <a:p>
          <a:pPr marL="114300" lvl="1" indent="-114300" algn="l" defTabSz="622300">
            <a:lnSpc>
              <a:spcPct val="90000"/>
            </a:lnSpc>
            <a:spcBef>
              <a:spcPct val="0"/>
            </a:spcBef>
            <a:spcAft>
              <a:spcPct val="15000"/>
            </a:spcAft>
            <a:buChar char="••"/>
          </a:pPr>
          <a:r>
            <a:rPr lang="en-US" sz="1400" kern="1200" dirty="0" smtClean="0">
              <a:latin typeface="Times New Roman" pitchFamily="18" charset="0"/>
              <a:cs typeface="Times New Roman" pitchFamily="18" charset="0"/>
            </a:rPr>
            <a:t>Application focus on all aspects of OPD and not just scheduler and billing</a:t>
          </a:r>
          <a:endParaRPr lang="en-US" sz="1400" kern="1200" dirty="0"/>
        </a:p>
      </dsp:txBody>
      <dsp:txXfrm>
        <a:off x="62036" y="4458961"/>
        <a:ext cx="2088598" cy="1993995"/>
      </dsp:txXfrm>
    </dsp:sp>
    <dsp:sp modelId="{902C99C7-FEA9-4A53-B215-2E6BB3465D2B}">
      <dsp:nvSpPr>
        <dsp:cNvPr id="0" name=""/>
        <dsp:cNvSpPr/>
      </dsp:nvSpPr>
      <dsp:spPr>
        <a:xfrm>
          <a:off x="5417797" y="-39149"/>
          <a:ext cx="3160957" cy="204758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latin typeface="Times New Roman" pitchFamily="18" charset="0"/>
              <a:cs typeface="Times New Roman" pitchFamily="18" charset="0"/>
            </a:rPr>
            <a:t>The system lacks the scalability</a:t>
          </a:r>
          <a:endParaRPr lang="en-US" sz="1400" kern="1200" dirty="0"/>
        </a:p>
        <a:p>
          <a:pPr marL="114300" lvl="1" indent="-114300" algn="l" defTabSz="622300">
            <a:lnSpc>
              <a:spcPct val="90000"/>
            </a:lnSpc>
            <a:spcBef>
              <a:spcPct val="0"/>
            </a:spcBef>
            <a:spcAft>
              <a:spcPct val="15000"/>
            </a:spcAft>
            <a:buChar char="••"/>
          </a:pPr>
          <a:r>
            <a:rPr lang="en-US" sz="1400" kern="1200" dirty="0" smtClean="0">
              <a:latin typeface="Times New Roman" pitchFamily="18" charset="0"/>
              <a:cs typeface="Times New Roman" pitchFamily="18" charset="0"/>
            </a:rPr>
            <a:t>Not customized</a:t>
          </a:r>
          <a:endParaRPr lang="en-US" sz="1400" kern="1200" dirty="0" smtClean="0">
            <a:latin typeface="Times New Roman" pitchFamily="18" charset="0"/>
            <a:cs typeface="Times New Roman" pitchFamily="18" charset="0"/>
          </a:endParaRPr>
        </a:p>
        <a:p>
          <a:pPr marL="114300" lvl="1" indent="-114300" algn="l" defTabSz="622300">
            <a:lnSpc>
              <a:spcPct val="90000"/>
            </a:lnSpc>
            <a:spcBef>
              <a:spcPct val="0"/>
            </a:spcBef>
            <a:spcAft>
              <a:spcPct val="15000"/>
            </a:spcAft>
            <a:buChar char="••"/>
          </a:pPr>
          <a:r>
            <a:rPr lang="en-US" sz="1400" kern="1200" dirty="0" smtClean="0">
              <a:latin typeface="Times New Roman" pitchFamily="18" charset="0"/>
              <a:cs typeface="Times New Roman" pitchFamily="18" charset="0"/>
            </a:rPr>
            <a:t>Not based on standards</a:t>
          </a:r>
          <a:endParaRPr lang="en-US" sz="1400" kern="1200" dirty="0" smtClean="0">
            <a:latin typeface="Times New Roman" pitchFamily="18" charset="0"/>
            <a:cs typeface="Times New Roman" pitchFamily="18" charset="0"/>
          </a:endParaRPr>
        </a:p>
        <a:p>
          <a:pPr marL="114300" lvl="1" indent="-114300" algn="l" defTabSz="622300">
            <a:lnSpc>
              <a:spcPct val="90000"/>
            </a:lnSpc>
            <a:spcBef>
              <a:spcPct val="0"/>
            </a:spcBef>
            <a:spcAft>
              <a:spcPct val="15000"/>
            </a:spcAft>
            <a:buChar char="••"/>
          </a:pPr>
          <a:r>
            <a:rPr lang="en-US" sz="1400" kern="1200" dirty="0" smtClean="0">
              <a:latin typeface="Times New Roman" pitchFamily="18" charset="0"/>
              <a:cs typeface="Times New Roman" pitchFamily="18" charset="0"/>
            </a:rPr>
            <a:t>Doctors lack infrastructure</a:t>
          </a:r>
          <a:endParaRPr lang="en-US" sz="1400" kern="1200" dirty="0" smtClean="0">
            <a:latin typeface="Times New Roman" pitchFamily="18" charset="0"/>
            <a:cs typeface="Times New Roman" pitchFamily="18" charset="0"/>
          </a:endParaRPr>
        </a:p>
        <a:p>
          <a:pPr marL="114300" lvl="1" indent="-114300" algn="l" defTabSz="622300">
            <a:lnSpc>
              <a:spcPct val="90000"/>
            </a:lnSpc>
            <a:spcBef>
              <a:spcPct val="0"/>
            </a:spcBef>
            <a:spcAft>
              <a:spcPct val="15000"/>
            </a:spcAft>
            <a:buChar char="••"/>
          </a:pPr>
          <a:r>
            <a:rPr lang="en-US" sz="1400" kern="1200" dirty="0" smtClean="0">
              <a:latin typeface="Times New Roman" pitchFamily="18" charset="0"/>
              <a:cs typeface="Times New Roman" pitchFamily="18" charset="0"/>
            </a:rPr>
            <a:t>Non-revenue generating model</a:t>
          </a:r>
          <a:endParaRPr lang="en-US" sz="1400" kern="1200" dirty="0"/>
        </a:p>
      </dsp:txBody>
      <dsp:txXfrm>
        <a:off x="6411063" y="5830"/>
        <a:ext cx="2122712" cy="1445730"/>
      </dsp:txXfrm>
    </dsp:sp>
    <dsp:sp modelId="{51C55315-7FC9-4D77-B6E7-2FA68CEEB14E}">
      <dsp:nvSpPr>
        <dsp:cNvPr id="0" name=""/>
        <dsp:cNvSpPr/>
      </dsp:nvSpPr>
      <dsp:spPr>
        <a:xfrm>
          <a:off x="0" y="-123500"/>
          <a:ext cx="3160957" cy="25108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latin typeface="Times New Roman" pitchFamily="18" charset="0"/>
              <a:cs typeface="Times New Roman" pitchFamily="18" charset="0"/>
            </a:rPr>
            <a:t>Cost free</a:t>
          </a:r>
          <a:endParaRPr lang="en-US" sz="1400" kern="1200" dirty="0"/>
        </a:p>
        <a:p>
          <a:pPr marL="114300" lvl="1" indent="-114300" algn="l" defTabSz="622300">
            <a:lnSpc>
              <a:spcPct val="90000"/>
            </a:lnSpc>
            <a:spcBef>
              <a:spcPct val="0"/>
            </a:spcBef>
            <a:spcAft>
              <a:spcPct val="15000"/>
            </a:spcAft>
            <a:buChar char="••"/>
          </a:pPr>
          <a:r>
            <a:rPr lang="en-US" sz="1400" kern="1200" dirty="0" smtClean="0">
              <a:latin typeface="Times New Roman" pitchFamily="18" charset="0"/>
              <a:cs typeface="Times New Roman" pitchFamily="18" charset="0"/>
            </a:rPr>
            <a:t>Simple user interface</a:t>
          </a:r>
          <a:endParaRPr lang="en-US" sz="1400" kern="1200" dirty="0" smtClean="0">
            <a:latin typeface="Times New Roman" pitchFamily="18" charset="0"/>
            <a:cs typeface="Times New Roman" pitchFamily="18" charset="0"/>
          </a:endParaRPr>
        </a:p>
        <a:p>
          <a:pPr marL="114300" lvl="1" indent="-114300" algn="l" defTabSz="622300">
            <a:lnSpc>
              <a:spcPct val="90000"/>
            </a:lnSpc>
            <a:spcBef>
              <a:spcPct val="0"/>
            </a:spcBef>
            <a:spcAft>
              <a:spcPct val="15000"/>
            </a:spcAft>
            <a:buChar char="••"/>
          </a:pPr>
          <a:r>
            <a:rPr lang="en-US" sz="1400" kern="1200" dirty="0" smtClean="0">
              <a:latin typeface="Times New Roman" pitchFamily="18" charset="0"/>
              <a:cs typeface="Times New Roman" pitchFamily="18" charset="0"/>
            </a:rPr>
            <a:t>Less tabs</a:t>
          </a:r>
          <a:endParaRPr lang="en-US" sz="1400" kern="1200" dirty="0" smtClean="0">
            <a:latin typeface="Times New Roman" pitchFamily="18" charset="0"/>
            <a:cs typeface="Times New Roman" pitchFamily="18" charset="0"/>
          </a:endParaRPr>
        </a:p>
        <a:p>
          <a:pPr marL="114300" lvl="1" indent="-114300" algn="l" defTabSz="622300">
            <a:lnSpc>
              <a:spcPct val="90000"/>
            </a:lnSpc>
            <a:spcBef>
              <a:spcPct val="0"/>
            </a:spcBef>
            <a:spcAft>
              <a:spcPct val="15000"/>
            </a:spcAft>
            <a:buChar char="••"/>
          </a:pPr>
          <a:r>
            <a:rPr lang="en-US" sz="1400" kern="1200" dirty="0" smtClean="0">
              <a:latin typeface="Times New Roman" pitchFamily="18" charset="0"/>
              <a:cs typeface="Times New Roman" pitchFamily="18" charset="0"/>
            </a:rPr>
            <a:t>High end security</a:t>
          </a:r>
          <a:endParaRPr lang="en-US" sz="1400" kern="1200" dirty="0" smtClean="0">
            <a:latin typeface="Times New Roman" pitchFamily="18" charset="0"/>
            <a:cs typeface="Times New Roman" pitchFamily="18" charset="0"/>
          </a:endParaRPr>
        </a:p>
        <a:p>
          <a:pPr marL="114300" lvl="1" indent="-114300" algn="l" defTabSz="622300">
            <a:lnSpc>
              <a:spcPct val="90000"/>
            </a:lnSpc>
            <a:spcBef>
              <a:spcPct val="0"/>
            </a:spcBef>
            <a:spcAft>
              <a:spcPct val="15000"/>
            </a:spcAft>
            <a:buChar char="••"/>
          </a:pPr>
          <a:r>
            <a:rPr lang="en-US" sz="1400" kern="1200" dirty="0" smtClean="0">
              <a:latin typeface="Times New Roman" pitchFamily="18" charset="0"/>
              <a:cs typeface="Times New Roman" pitchFamily="18" charset="0"/>
            </a:rPr>
            <a:t>Cloud based</a:t>
          </a:r>
          <a:endParaRPr lang="en-US" sz="1400" kern="1200" dirty="0" smtClean="0">
            <a:latin typeface="Times New Roman" pitchFamily="18" charset="0"/>
            <a:cs typeface="Times New Roman" pitchFamily="18" charset="0"/>
          </a:endParaRPr>
        </a:p>
        <a:p>
          <a:pPr marL="114300" lvl="1" indent="-114300" algn="l" defTabSz="622300">
            <a:lnSpc>
              <a:spcPct val="90000"/>
            </a:lnSpc>
            <a:spcBef>
              <a:spcPct val="0"/>
            </a:spcBef>
            <a:spcAft>
              <a:spcPct val="15000"/>
            </a:spcAft>
            <a:buChar char="••"/>
          </a:pPr>
          <a:r>
            <a:rPr lang="en-US" sz="1400" kern="1200" dirty="0" smtClean="0">
              <a:latin typeface="Times New Roman" pitchFamily="18" charset="0"/>
              <a:cs typeface="Times New Roman" pitchFamily="18" charset="0"/>
            </a:rPr>
            <a:t>Patient awareness measures</a:t>
          </a:r>
          <a:endParaRPr lang="en-US" sz="1400" kern="1200" dirty="0" smtClean="0">
            <a:latin typeface="Times New Roman" pitchFamily="18" charset="0"/>
            <a:cs typeface="Times New Roman" pitchFamily="18" charset="0"/>
          </a:endParaRPr>
        </a:p>
        <a:p>
          <a:pPr marL="114300" lvl="1" indent="-114300" algn="l" defTabSz="622300">
            <a:lnSpc>
              <a:spcPct val="90000"/>
            </a:lnSpc>
            <a:spcBef>
              <a:spcPct val="0"/>
            </a:spcBef>
            <a:spcAft>
              <a:spcPct val="15000"/>
            </a:spcAft>
            <a:buChar char="••"/>
          </a:pPr>
          <a:r>
            <a:rPr lang="en-US" sz="1400" kern="1200" dirty="0" smtClean="0">
              <a:latin typeface="Times New Roman" pitchFamily="18" charset="0"/>
              <a:cs typeface="Times New Roman" pitchFamily="18" charset="0"/>
            </a:rPr>
            <a:t>Doctor awareness measures</a:t>
          </a:r>
          <a:endParaRPr lang="en-US" sz="1400" kern="1200" dirty="0" smtClean="0">
            <a:latin typeface="Times New Roman" pitchFamily="18" charset="0"/>
            <a:cs typeface="Times New Roman" pitchFamily="18" charset="0"/>
          </a:endParaRPr>
        </a:p>
        <a:p>
          <a:pPr marL="114300" lvl="1" indent="-114300" algn="l" defTabSz="622300">
            <a:lnSpc>
              <a:spcPct val="90000"/>
            </a:lnSpc>
            <a:spcBef>
              <a:spcPct val="0"/>
            </a:spcBef>
            <a:spcAft>
              <a:spcPct val="15000"/>
            </a:spcAft>
            <a:buChar char="••"/>
          </a:pPr>
          <a:r>
            <a:rPr lang="en-US" sz="1400" kern="1200" dirty="0" smtClean="0">
              <a:latin typeface="Times New Roman" pitchFamily="18" charset="0"/>
              <a:cs typeface="Times New Roman" pitchFamily="18" charset="0"/>
            </a:rPr>
            <a:t>Strong team</a:t>
          </a:r>
          <a:endParaRPr lang="en-US" sz="1400" kern="1200" dirty="0" smtClean="0">
            <a:latin typeface="Times New Roman" pitchFamily="18" charset="0"/>
            <a:cs typeface="Times New Roman" pitchFamily="18" charset="0"/>
          </a:endParaRPr>
        </a:p>
        <a:p>
          <a:pPr marL="114300" lvl="1" indent="-114300" algn="l" defTabSz="622300">
            <a:lnSpc>
              <a:spcPct val="90000"/>
            </a:lnSpc>
            <a:spcBef>
              <a:spcPct val="0"/>
            </a:spcBef>
            <a:spcAft>
              <a:spcPct val="15000"/>
            </a:spcAft>
            <a:buChar char="••"/>
          </a:pPr>
          <a:r>
            <a:rPr lang="en-US" sz="1400" kern="1200" dirty="0" smtClean="0">
              <a:latin typeface="Times New Roman" pitchFamily="18" charset="0"/>
              <a:cs typeface="Times New Roman" pitchFamily="18" charset="0"/>
            </a:rPr>
            <a:t>Targeting the untouched OPD doctors</a:t>
          </a:r>
          <a:endParaRPr lang="en-US" sz="1400" kern="1200" dirty="0"/>
        </a:p>
      </dsp:txBody>
      <dsp:txXfrm>
        <a:off x="55156" y="-68344"/>
        <a:ext cx="2102358" cy="1772856"/>
      </dsp:txXfrm>
    </dsp:sp>
    <dsp:sp modelId="{4F2A6F99-BB92-4EA8-9A05-F175CCABDB99}">
      <dsp:nvSpPr>
        <dsp:cNvPr id="0" name=""/>
        <dsp:cNvSpPr/>
      </dsp:nvSpPr>
      <dsp:spPr>
        <a:xfrm>
          <a:off x="2122562" y="903172"/>
          <a:ext cx="2307996" cy="2231471"/>
        </a:xfrm>
        <a:prstGeom prst="pieWedg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smtClean="0"/>
            <a:t>Strengths </a:t>
          </a:r>
          <a:endParaRPr lang="en-US" sz="1700" kern="1200" dirty="0"/>
        </a:p>
      </dsp:txBody>
      <dsp:txXfrm>
        <a:off x="2798558" y="1556755"/>
        <a:ext cx="1632000" cy="1577888"/>
      </dsp:txXfrm>
    </dsp:sp>
    <dsp:sp modelId="{822BACC5-CED5-47E9-BD55-D8C9AA6C2D72}">
      <dsp:nvSpPr>
        <dsp:cNvPr id="0" name=""/>
        <dsp:cNvSpPr/>
      </dsp:nvSpPr>
      <dsp:spPr>
        <a:xfrm rot="5400000">
          <a:off x="4611022" y="788329"/>
          <a:ext cx="2231443" cy="2461157"/>
        </a:xfrm>
        <a:prstGeom prst="pieWedge">
          <a:avLst/>
        </a:prstGeom>
        <a:solidFill>
          <a:schemeClr val="bg1">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smtClean="0"/>
            <a:t>Weakness </a:t>
          </a:r>
          <a:endParaRPr lang="en-US" sz="1700" kern="1200" dirty="0"/>
        </a:p>
      </dsp:txBody>
      <dsp:txXfrm rot="-5400000">
        <a:off x="4496166" y="1556761"/>
        <a:ext cx="1740301" cy="1577868"/>
      </dsp:txXfrm>
    </dsp:sp>
    <dsp:sp modelId="{23200333-7C3A-4161-8237-DB2EE359D016}">
      <dsp:nvSpPr>
        <dsp:cNvPr id="0" name=""/>
        <dsp:cNvSpPr/>
      </dsp:nvSpPr>
      <dsp:spPr>
        <a:xfrm rot="10800000">
          <a:off x="4496165" y="3200222"/>
          <a:ext cx="2461157" cy="2362688"/>
        </a:xfrm>
        <a:prstGeom prst="pieWedge">
          <a:avLst/>
        </a:prstGeom>
        <a:solidFill>
          <a:srgbClr val="FF00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smtClean="0"/>
            <a:t>Threats </a:t>
          </a:r>
          <a:endParaRPr lang="en-US" sz="1700" kern="1200" dirty="0"/>
        </a:p>
      </dsp:txBody>
      <dsp:txXfrm rot="10800000">
        <a:off x="4496165" y="3200222"/>
        <a:ext cx="1740301" cy="1670673"/>
      </dsp:txXfrm>
    </dsp:sp>
    <dsp:sp modelId="{FE168D0E-7CF8-4A2E-B53D-08BC7635527D}">
      <dsp:nvSpPr>
        <dsp:cNvPr id="0" name=""/>
        <dsp:cNvSpPr/>
      </dsp:nvSpPr>
      <dsp:spPr>
        <a:xfrm rot="16200000">
          <a:off x="2007719" y="3238499"/>
          <a:ext cx="2384576" cy="2308023"/>
        </a:xfrm>
        <a:prstGeom prst="pieWedge">
          <a:avLst/>
        </a:prstGeom>
        <a:solidFill>
          <a:srgbClr val="00B05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smtClean="0"/>
            <a:t>Opportunities </a:t>
          </a:r>
          <a:endParaRPr lang="en-US" sz="1700" kern="1200" dirty="0"/>
        </a:p>
      </dsp:txBody>
      <dsp:txXfrm rot="5400000">
        <a:off x="2721999" y="3200223"/>
        <a:ext cx="1632019" cy="1686150"/>
      </dsp:txXfrm>
    </dsp:sp>
    <dsp:sp modelId="{24EDCE94-AF63-406D-9BD2-59B6417621E7}">
      <dsp:nvSpPr>
        <dsp:cNvPr id="0" name=""/>
        <dsp:cNvSpPr/>
      </dsp:nvSpPr>
      <dsp:spPr>
        <a:xfrm>
          <a:off x="3941297" y="2662616"/>
          <a:ext cx="956605" cy="831831"/>
        </a:xfrm>
        <a:prstGeom prst="circularArrow">
          <a:avLst/>
        </a:prstGeom>
        <a:solidFill>
          <a:schemeClr val="accent1">
            <a:tint val="6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B248351-8FE1-421B-A6AD-9644D24923E5}">
      <dsp:nvSpPr>
        <dsp:cNvPr id="0" name=""/>
        <dsp:cNvSpPr/>
      </dsp:nvSpPr>
      <dsp:spPr>
        <a:xfrm rot="10800000">
          <a:off x="3941297" y="2982551"/>
          <a:ext cx="956605" cy="831831"/>
        </a:xfrm>
        <a:prstGeom prst="circularArrow">
          <a:avLst/>
        </a:prstGeom>
        <a:solidFill>
          <a:schemeClr val="accent1">
            <a:tint val="6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14"/>
          <p:cNvSpPr>
            <a:spLocks noGrp="1"/>
          </p:cNvSpPr>
          <p:nvPr>
            <p:ph type="dt" sz="half" idx="10"/>
          </p:nvPr>
        </p:nvSpPr>
        <p:spPr/>
        <p:txBody>
          <a:bodyPr/>
          <a:lstStyle/>
          <a:p>
            <a:fld id="{E8997FB5-D36B-437D-A25F-125D8A536D40}" type="datetimeFigureOut">
              <a:rPr lang="en-US" smtClean="0"/>
              <a:t>5/16/2014</a:t>
            </a:fld>
            <a:endParaRPr lang="en-US"/>
          </a:p>
        </p:txBody>
      </p:sp>
      <p:sp>
        <p:nvSpPr>
          <p:cNvPr id="16" name="Slide Number Placeholder 15"/>
          <p:cNvSpPr>
            <a:spLocks noGrp="1"/>
          </p:cNvSpPr>
          <p:nvPr>
            <p:ph type="sldNum" sz="quarter" idx="11"/>
          </p:nvPr>
        </p:nvSpPr>
        <p:spPr/>
        <p:txBody>
          <a:bodyPr/>
          <a:lstStyle/>
          <a:p>
            <a:fld id="{200A0C14-5352-4037-BECD-C12471DAC0CB}"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997FB5-D36B-437D-A25F-125D8A536D40}" type="datetimeFigureOut">
              <a:rPr lang="en-US" smtClean="0"/>
              <a:t>5/16/2014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0A0C14-5352-4037-BECD-C12471DAC0C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8997FB5-D36B-437D-A25F-125D8A536D40}" type="datetimeFigureOut">
              <a:rPr lang="en-US" smtClean="0"/>
              <a:t>5/16/2014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0A0C14-5352-4037-BECD-C12471DAC0C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4" name="Date Placeholder 13"/>
          <p:cNvSpPr>
            <a:spLocks noGrp="1"/>
          </p:cNvSpPr>
          <p:nvPr>
            <p:ph type="dt" sz="half" idx="10"/>
          </p:nvPr>
        </p:nvSpPr>
        <p:spPr/>
        <p:txBody>
          <a:bodyPr/>
          <a:lstStyle/>
          <a:p>
            <a:fld id="{E8997FB5-D36B-437D-A25F-125D8A536D40}" type="datetimeFigureOut">
              <a:rPr lang="en-US" smtClean="0"/>
              <a:t>5/16/2014</a:t>
            </a:fld>
            <a:endParaRPr lang="en-US"/>
          </a:p>
        </p:txBody>
      </p:sp>
      <p:sp>
        <p:nvSpPr>
          <p:cNvPr id="15" name="Slide Number Placeholder 14"/>
          <p:cNvSpPr>
            <a:spLocks noGrp="1"/>
          </p:cNvSpPr>
          <p:nvPr>
            <p:ph type="sldNum" sz="quarter" idx="11"/>
          </p:nvPr>
        </p:nvSpPr>
        <p:spPr/>
        <p:txBody>
          <a:bodyPr/>
          <a:lstStyle/>
          <a:p>
            <a:fld id="{200A0C14-5352-4037-BECD-C12471DAC0CB}" type="slidenum">
              <a:rPr lang="en-US" smtClean="0"/>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Date Placeholder 11"/>
          <p:cNvSpPr>
            <a:spLocks noGrp="1"/>
          </p:cNvSpPr>
          <p:nvPr>
            <p:ph type="dt" sz="half" idx="10"/>
          </p:nvPr>
        </p:nvSpPr>
        <p:spPr/>
        <p:txBody>
          <a:bodyPr/>
          <a:lstStyle/>
          <a:p>
            <a:fld id="{E8997FB5-D36B-437D-A25F-125D8A536D40}" type="datetimeFigureOut">
              <a:rPr lang="en-US" smtClean="0"/>
              <a:t>5/16/2014</a:t>
            </a:fld>
            <a:endParaRPr lang="en-US"/>
          </a:p>
        </p:txBody>
      </p:sp>
      <p:sp>
        <p:nvSpPr>
          <p:cNvPr id="13" name="Slide Number Placeholder 12"/>
          <p:cNvSpPr>
            <a:spLocks noGrp="1"/>
          </p:cNvSpPr>
          <p:nvPr>
            <p:ph type="sldNum" sz="quarter" idx="11"/>
          </p:nvPr>
        </p:nvSpPr>
        <p:spPr/>
        <p:txBody>
          <a:bodyPr/>
          <a:lstStyle/>
          <a:p>
            <a:fld id="{200A0C14-5352-4037-BECD-C12471DAC0CB}"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E8997FB5-D36B-437D-A25F-125D8A536D40}" type="datetimeFigureOut">
              <a:rPr lang="en-US" smtClean="0"/>
              <a:t>5/16/2014</a:t>
            </a:fld>
            <a:endParaRPr lang="en-US"/>
          </a:p>
        </p:txBody>
      </p:sp>
      <p:sp>
        <p:nvSpPr>
          <p:cNvPr id="9" name="Slide Number Placeholder 8"/>
          <p:cNvSpPr>
            <a:spLocks noGrp="1"/>
          </p:cNvSpPr>
          <p:nvPr>
            <p:ph type="sldNum" sz="quarter" idx="11"/>
          </p:nvPr>
        </p:nvSpPr>
        <p:spPr/>
        <p:txBody>
          <a:bodyPr/>
          <a:lstStyle/>
          <a:p>
            <a:fld id="{200A0C14-5352-4037-BECD-C12471DAC0CB}"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
        <p:nvSpPr>
          <p:cNvPr id="11" name="Title 10"/>
          <p:cNvSpPr>
            <a:spLocks noGrp="1"/>
          </p:cNvSpPr>
          <p:nvPr>
            <p:ph type="title"/>
          </p:nvPr>
        </p:nvSpPr>
        <p:spPr/>
        <p:txBody>
          <a:bodyPr/>
          <a:lstStyle/>
          <a:p>
            <a:r>
              <a:rPr lang="en-US" smtClean="0"/>
              <a:t>Click to edit Master title style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en-US" smtClean="0"/>
              <a:t>Click to edit Master title style</a:t>
            </a:r>
            <a:endParaRPr lang="en-US" dirty="0"/>
          </a:p>
        </p:txBody>
      </p:sp>
      <p:sp>
        <p:nvSpPr>
          <p:cNvPr id="14" name="Date Placeholder 13"/>
          <p:cNvSpPr>
            <a:spLocks noGrp="1"/>
          </p:cNvSpPr>
          <p:nvPr>
            <p:ph type="dt" sz="half" idx="10"/>
          </p:nvPr>
        </p:nvSpPr>
        <p:spPr/>
        <p:txBody>
          <a:bodyPr/>
          <a:lstStyle/>
          <a:p>
            <a:fld id="{E8997FB5-D36B-437D-A25F-125D8A536D40}" type="datetimeFigureOut">
              <a:rPr lang="en-US" smtClean="0"/>
              <a:t>5/16/2014</a:t>
            </a:fld>
            <a:endParaRPr lang="en-US"/>
          </a:p>
        </p:txBody>
      </p:sp>
      <p:sp>
        <p:nvSpPr>
          <p:cNvPr id="15" name="Slide Number Placeholder 14"/>
          <p:cNvSpPr>
            <a:spLocks noGrp="1"/>
          </p:cNvSpPr>
          <p:nvPr>
            <p:ph type="sldNum" sz="quarter" idx="11"/>
          </p:nvPr>
        </p:nvSpPr>
        <p:spPr/>
        <p:txBody>
          <a:bodyPr/>
          <a:lstStyle/>
          <a:p>
            <a:fld id="{200A0C14-5352-4037-BECD-C12471DAC0CB}" type="slidenum">
              <a:rPr lang="en-US" smtClean="0"/>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7" name="Date Placeholder 6"/>
          <p:cNvSpPr>
            <a:spLocks noGrp="1"/>
          </p:cNvSpPr>
          <p:nvPr>
            <p:ph type="dt" sz="half" idx="10"/>
          </p:nvPr>
        </p:nvSpPr>
        <p:spPr/>
        <p:txBody>
          <a:bodyPr/>
          <a:lstStyle/>
          <a:p>
            <a:fld id="{E8997FB5-D36B-437D-A25F-125D8A536D40}" type="datetimeFigureOut">
              <a:rPr lang="en-US" smtClean="0"/>
              <a:t>5/16/2014</a:t>
            </a:fld>
            <a:endParaRPr lang="en-US"/>
          </a:p>
        </p:txBody>
      </p:sp>
      <p:sp>
        <p:nvSpPr>
          <p:cNvPr id="8" name="Slide Number Placeholder 7"/>
          <p:cNvSpPr>
            <a:spLocks noGrp="1"/>
          </p:cNvSpPr>
          <p:nvPr>
            <p:ph type="sldNum" sz="quarter" idx="11"/>
          </p:nvPr>
        </p:nvSpPr>
        <p:spPr/>
        <p:txBody>
          <a:bodyPr/>
          <a:lstStyle/>
          <a:p>
            <a:fld id="{200A0C14-5352-4037-BECD-C12471DAC0CB}"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8997FB5-D36B-437D-A25F-125D8A536D40}" type="datetimeFigureOut">
              <a:rPr lang="en-US" smtClean="0"/>
              <a:t>5/16/2014</a:t>
            </a:fld>
            <a:endParaRPr lang="en-US"/>
          </a:p>
        </p:txBody>
      </p:sp>
      <p:sp>
        <p:nvSpPr>
          <p:cNvPr id="6" name="Slide Number Placeholder 5"/>
          <p:cNvSpPr>
            <a:spLocks noGrp="1"/>
          </p:cNvSpPr>
          <p:nvPr>
            <p:ph type="sldNum" sz="quarter" idx="11"/>
          </p:nvPr>
        </p:nvSpPr>
        <p:spPr/>
        <p:txBody>
          <a:bodyPr/>
          <a:lstStyle/>
          <a:p>
            <a:fld id="{200A0C14-5352-4037-BECD-C12471DAC0CB}" type="slidenum">
              <a:rPr lang="en-US" smtClean="0"/>
              <a:t>‹#›</a:t>
            </a:fld>
            <a:endParaRPr lang="en-US"/>
          </a:p>
        </p:txBody>
      </p:sp>
      <p:sp>
        <p:nvSpPr>
          <p:cNvPr id="7" name="Footer Placeholder 6"/>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E8997FB5-D36B-437D-A25F-125D8A536D40}" type="datetimeFigureOut">
              <a:rPr lang="en-US" smtClean="0"/>
              <a:t>5/16/2014</a:t>
            </a:fld>
            <a:endParaRPr lang="en-US"/>
          </a:p>
        </p:txBody>
      </p:sp>
      <p:sp>
        <p:nvSpPr>
          <p:cNvPr id="16" name="Slide Number Placeholder 15"/>
          <p:cNvSpPr>
            <a:spLocks noGrp="1"/>
          </p:cNvSpPr>
          <p:nvPr>
            <p:ph type="sldNum" sz="quarter" idx="11"/>
          </p:nvPr>
        </p:nvSpPr>
        <p:spPr/>
        <p:txBody>
          <a:bodyPr/>
          <a:lstStyle/>
          <a:p>
            <a:fld id="{200A0C14-5352-4037-BECD-C12471DAC0CB}"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
        <p:nvSpPr>
          <p:cNvPr id="18" name="Title 1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en-US" smtClean="0"/>
              <a:t>Click to edit Master title style</a:t>
            </a:r>
            <a:endParaRPr lang="en-US"/>
          </a:p>
        </p:txBody>
      </p:sp>
      <p:sp>
        <p:nvSpPr>
          <p:cNvPr id="13" name="Date Placeholder 12"/>
          <p:cNvSpPr>
            <a:spLocks noGrp="1"/>
          </p:cNvSpPr>
          <p:nvPr>
            <p:ph type="dt" sz="half" idx="10"/>
          </p:nvPr>
        </p:nvSpPr>
        <p:spPr/>
        <p:txBody>
          <a:bodyPr/>
          <a:lstStyle/>
          <a:p>
            <a:fld id="{E8997FB5-D36B-437D-A25F-125D8A536D40}" type="datetimeFigureOut">
              <a:rPr lang="en-US" smtClean="0"/>
              <a:t>5/16/2014</a:t>
            </a:fld>
            <a:endParaRPr lang="en-US"/>
          </a:p>
        </p:txBody>
      </p:sp>
      <p:sp>
        <p:nvSpPr>
          <p:cNvPr id="14" name="Slide Number Placeholder 13"/>
          <p:cNvSpPr>
            <a:spLocks noGrp="1"/>
          </p:cNvSpPr>
          <p:nvPr>
            <p:ph type="sldNum" sz="quarter" idx="11"/>
          </p:nvPr>
        </p:nvSpPr>
        <p:spPr/>
        <p:txBody>
          <a:bodyPr/>
          <a:lstStyle/>
          <a:p>
            <a:fld id="{200A0C14-5352-4037-BECD-C12471DAC0CB}"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E8997FB5-D36B-437D-A25F-125D8A536D40}" type="datetimeFigureOut">
              <a:rPr lang="en-US" smtClean="0"/>
              <a:t>5/16/2014</a:t>
            </a:fld>
            <a:endParaRPr lang="en-US"/>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n-US"/>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200A0C14-5352-4037-BECD-C12471DAC0CB}"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114800"/>
            <a:ext cx="6934200" cy="685800"/>
          </a:xfrm>
        </p:spPr>
        <p:txBody>
          <a:bodyPr>
            <a:noAutofit/>
          </a:bodyPr>
          <a:lstStyle/>
          <a:p>
            <a:r>
              <a:rPr lang="en-US" dirty="0" smtClean="0">
                <a:effectLst/>
                <a:latin typeface="Cambria"/>
                <a:ea typeface="Times New Roman"/>
                <a:cs typeface="Times New Roman"/>
              </a:rPr>
              <a:t>Practicability of Healthyyou EHR in Indian </a:t>
            </a:r>
            <a:r>
              <a:rPr lang="en-US" dirty="0" smtClean="0">
                <a:effectLst/>
                <a:latin typeface="Cambria"/>
                <a:ea typeface="Times New Roman"/>
                <a:cs typeface="Times New Roman"/>
              </a:rPr>
              <a:t>healthcare market-</a:t>
            </a:r>
            <a:br>
              <a:rPr lang="en-US" dirty="0" smtClean="0">
                <a:effectLst/>
                <a:latin typeface="Cambria"/>
                <a:ea typeface="Times New Roman"/>
                <a:cs typeface="Times New Roman"/>
              </a:rPr>
            </a:br>
            <a:r>
              <a:rPr lang="en-US" dirty="0" smtClean="0">
                <a:effectLst/>
                <a:latin typeface="Cambria"/>
                <a:ea typeface="Times New Roman"/>
                <a:cs typeface="Times New Roman"/>
              </a:rPr>
              <a:t> </a:t>
            </a:r>
            <a:r>
              <a:rPr lang="en-US" dirty="0" smtClean="0">
                <a:effectLst/>
                <a:latin typeface="Cambria"/>
                <a:ea typeface="Times New Roman"/>
                <a:cs typeface="Times New Roman"/>
              </a:rPr>
              <a:t>A qualitative study</a:t>
            </a:r>
            <a:endParaRPr lang="en-US" dirty="0"/>
          </a:p>
        </p:txBody>
      </p:sp>
      <p:sp>
        <p:nvSpPr>
          <p:cNvPr id="3" name="Subtitle 2"/>
          <p:cNvSpPr>
            <a:spLocks noGrp="1"/>
          </p:cNvSpPr>
          <p:nvPr>
            <p:ph type="subTitle" idx="1"/>
          </p:nvPr>
        </p:nvSpPr>
        <p:spPr>
          <a:xfrm>
            <a:off x="6172200" y="5638800"/>
            <a:ext cx="3200400" cy="1143000"/>
          </a:xfrm>
        </p:spPr>
        <p:txBody>
          <a:bodyPr/>
          <a:lstStyle/>
          <a:p>
            <a:r>
              <a:rPr lang="en-US" dirty="0" smtClean="0"/>
              <a:t>By </a:t>
            </a:r>
          </a:p>
          <a:p>
            <a:r>
              <a:rPr lang="en-US" dirty="0" smtClean="0"/>
              <a:t>Prashant Deshmukh</a:t>
            </a:r>
            <a:endParaRPr lang="en-US" dirty="0"/>
          </a:p>
        </p:txBody>
      </p:sp>
    </p:spTree>
    <p:extLst>
      <p:ext uri="{BB962C8B-B14F-4D97-AF65-F5344CB8AC3E}">
        <p14:creationId xmlns:p14="http://schemas.microsoft.com/office/powerpoint/2010/main" val="2170764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85801"/>
            <a:ext cx="7620000" cy="5257799"/>
          </a:xfrm>
        </p:spPr>
        <p:txBody>
          <a:bodyPr>
            <a:normAutofit/>
          </a:bodyPr>
          <a:lstStyle/>
          <a:p>
            <a:pPr marL="0" indent="0">
              <a:buNone/>
            </a:pPr>
            <a:r>
              <a:rPr lang="en-US" sz="2200" b="1" dirty="0">
                <a:latin typeface="Times New Roman" pitchFamily="18" charset="0"/>
                <a:cs typeface="Times New Roman" pitchFamily="18" charset="0"/>
              </a:rPr>
              <a:t>Objective:</a:t>
            </a:r>
            <a:endParaRPr lang="en-US" sz="2200" dirty="0">
              <a:latin typeface="Times New Roman" pitchFamily="18" charset="0"/>
              <a:cs typeface="Times New Roman" pitchFamily="18" charset="0"/>
            </a:endParaRPr>
          </a:p>
          <a:p>
            <a:r>
              <a:rPr lang="en-US" sz="2200" dirty="0">
                <a:latin typeface="Times New Roman" pitchFamily="18" charset="0"/>
                <a:cs typeface="Times New Roman" pitchFamily="18" charset="0"/>
              </a:rPr>
              <a:t>To assess practicability of HY-HER Indian Healthcare Scenario.</a:t>
            </a:r>
          </a:p>
          <a:p>
            <a:pPr marL="0" indent="0">
              <a:buNone/>
            </a:pPr>
            <a:r>
              <a:rPr lang="en-US" sz="2200" b="1" dirty="0">
                <a:latin typeface="Times New Roman" pitchFamily="18" charset="0"/>
                <a:cs typeface="Times New Roman" pitchFamily="18" charset="0"/>
              </a:rPr>
              <a:t>Specific objectives</a:t>
            </a:r>
            <a:r>
              <a:rPr lang="en-US" sz="2200" dirty="0">
                <a:latin typeface="Times New Roman" pitchFamily="18" charset="0"/>
                <a:cs typeface="Times New Roman" pitchFamily="18" charset="0"/>
              </a:rPr>
              <a:t>:</a:t>
            </a:r>
          </a:p>
          <a:p>
            <a:pPr lvl="1"/>
            <a:r>
              <a:rPr lang="en-US" sz="2200" dirty="0">
                <a:latin typeface="Times New Roman" pitchFamily="18" charset="0"/>
                <a:cs typeface="Times New Roman" pitchFamily="18" charset="0"/>
              </a:rPr>
              <a:t>To  conduct a group discussion</a:t>
            </a:r>
          </a:p>
          <a:p>
            <a:pPr lvl="1"/>
            <a:r>
              <a:rPr lang="en-US" sz="2200" dirty="0">
                <a:latin typeface="Times New Roman" pitchFamily="18" charset="0"/>
                <a:cs typeface="Times New Roman" pitchFamily="18" charset="0"/>
              </a:rPr>
              <a:t>Analyzing the data collected.</a:t>
            </a:r>
          </a:p>
          <a:p>
            <a:pPr lvl="1"/>
            <a:r>
              <a:rPr lang="en-US" sz="2200" dirty="0">
                <a:latin typeface="Times New Roman" pitchFamily="18" charset="0"/>
                <a:cs typeface="Times New Roman" pitchFamily="18" charset="0"/>
              </a:rPr>
              <a:t>Analyzing the secondary data sources available.</a:t>
            </a:r>
          </a:p>
          <a:p>
            <a:pPr lvl="1"/>
            <a:r>
              <a:rPr lang="en-US" sz="2200" dirty="0">
                <a:latin typeface="Times New Roman" pitchFamily="18" charset="0"/>
                <a:cs typeface="Times New Roman" pitchFamily="18" charset="0"/>
              </a:rPr>
              <a:t>Finding out barriers for low EMR adoption </a:t>
            </a:r>
            <a:endParaRPr lang="en-US" sz="2200" dirty="0" smtClean="0">
              <a:latin typeface="Times New Roman" pitchFamily="18" charset="0"/>
              <a:cs typeface="Times New Roman" pitchFamily="18" charset="0"/>
            </a:endParaRPr>
          </a:p>
          <a:p>
            <a:pPr lvl="1"/>
            <a:r>
              <a:rPr lang="en-US" sz="2200" dirty="0" smtClean="0">
                <a:latin typeface="Times New Roman" pitchFamily="18" charset="0"/>
                <a:cs typeface="Times New Roman" pitchFamily="18" charset="0"/>
              </a:rPr>
              <a:t>SWOT analysis of HY-EHR.</a:t>
            </a:r>
            <a:endParaRPr lang="en-US" sz="2200" dirty="0">
              <a:latin typeface="Times New Roman" pitchFamily="18" charset="0"/>
              <a:cs typeface="Times New Roman" pitchFamily="18" charset="0"/>
            </a:endParaRPr>
          </a:p>
          <a:p>
            <a:pPr lvl="1"/>
            <a:r>
              <a:rPr lang="en-US" sz="2200" dirty="0">
                <a:latin typeface="Times New Roman" pitchFamily="18" charset="0"/>
                <a:cs typeface="Times New Roman" pitchFamily="18" charset="0"/>
              </a:rPr>
              <a:t>Concluding whether or not HY-EHR is Practical.</a:t>
            </a:r>
          </a:p>
          <a:p>
            <a:pPr lvl="1"/>
            <a:r>
              <a:rPr lang="en-US" sz="2200" dirty="0">
                <a:latin typeface="Times New Roman" pitchFamily="18" charset="0"/>
                <a:cs typeface="Times New Roman" pitchFamily="18" charset="0"/>
              </a:rPr>
              <a:t>Recommendation based on the findings to improve the feasibility of HY-HER. </a:t>
            </a:r>
          </a:p>
          <a:p>
            <a:endParaRPr lang="en-US" dirty="0"/>
          </a:p>
        </p:txBody>
      </p:sp>
    </p:spTree>
    <p:extLst>
      <p:ext uri="{BB962C8B-B14F-4D97-AF65-F5344CB8AC3E}">
        <p14:creationId xmlns:p14="http://schemas.microsoft.com/office/powerpoint/2010/main" val="1763900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458200" cy="5410199"/>
          </a:xfrm>
        </p:spPr>
        <p:txBody>
          <a:bodyPr>
            <a:normAutofit/>
          </a:bodyPr>
          <a:lstStyle/>
          <a:p>
            <a:pPr marL="0" indent="0">
              <a:buNone/>
            </a:pPr>
            <a:r>
              <a:rPr lang="en-US" b="1" dirty="0">
                <a:latin typeface="Times New Roman" pitchFamily="18" charset="0"/>
                <a:cs typeface="Times New Roman" pitchFamily="18" charset="0"/>
              </a:rPr>
              <a:t>Research Design: </a:t>
            </a:r>
            <a:endParaRPr lang="en-US" b="1"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Qualitative </a:t>
            </a:r>
            <a:r>
              <a:rPr lang="en-US" dirty="0">
                <a:latin typeface="Times New Roman" pitchFamily="18" charset="0"/>
                <a:cs typeface="Times New Roman" pitchFamily="18" charset="0"/>
              </a:rPr>
              <a:t>study</a:t>
            </a:r>
          </a:p>
          <a:p>
            <a:pPr marL="0" indent="0">
              <a:buNone/>
            </a:pPr>
            <a:r>
              <a:rPr lang="en-US" b="1" dirty="0">
                <a:latin typeface="Times New Roman" pitchFamily="18" charset="0"/>
                <a:cs typeface="Times New Roman" pitchFamily="18" charset="0"/>
              </a:rPr>
              <a:t>Sampling method</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Stratified </a:t>
            </a:r>
            <a:r>
              <a:rPr lang="en-US" dirty="0">
                <a:latin typeface="Times New Roman" pitchFamily="18" charset="0"/>
                <a:cs typeface="Times New Roman" pitchFamily="18" charset="0"/>
              </a:rPr>
              <a:t>Purposive sampling</a:t>
            </a:r>
          </a:p>
          <a:p>
            <a:pPr marL="0" indent="0">
              <a:buNone/>
            </a:pPr>
            <a:r>
              <a:rPr lang="en-US" b="1" dirty="0">
                <a:latin typeface="Times New Roman" pitchFamily="18" charset="0"/>
                <a:cs typeface="Times New Roman" pitchFamily="18" charset="0"/>
              </a:rPr>
              <a:t>Data collection technique: </a:t>
            </a:r>
            <a:endParaRPr lang="en-US" b="1"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Focus </a:t>
            </a:r>
            <a:r>
              <a:rPr lang="en-US" dirty="0">
                <a:latin typeface="Times New Roman" pitchFamily="18" charset="0"/>
                <a:cs typeface="Times New Roman" pitchFamily="18" charset="0"/>
              </a:rPr>
              <a:t>Group Discussion</a:t>
            </a:r>
          </a:p>
          <a:p>
            <a:r>
              <a:rPr lang="en-US" dirty="0">
                <a:latin typeface="Times New Roman" pitchFamily="18" charset="0"/>
                <a:cs typeface="Times New Roman" pitchFamily="18" charset="0"/>
              </a:rPr>
              <a:t>This study is based on formal discussions with two stakeholders (doctors, vendors) of the healthcare </a:t>
            </a:r>
            <a:r>
              <a:rPr lang="en-US" dirty="0" smtClean="0">
                <a:latin typeface="Times New Roman" pitchFamily="18" charset="0"/>
                <a:cs typeface="Times New Roman" pitchFamily="18" charset="0"/>
              </a:rPr>
              <a:t>EHR community </a:t>
            </a:r>
            <a:r>
              <a:rPr lang="en-US" dirty="0">
                <a:latin typeface="Times New Roman" pitchFamily="18" charset="0"/>
                <a:cs typeface="Times New Roman" pitchFamily="18" charset="0"/>
              </a:rPr>
              <a:t>and references from </a:t>
            </a:r>
            <a:r>
              <a:rPr lang="en-US" dirty="0" smtClean="0">
                <a:latin typeface="Times New Roman" pitchFamily="18" charset="0"/>
                <a:cs typeface="Times New Roman" pitchFamily="18" charset="0"/>
              </a:rPr>
              <a:t>secondary </a:t>
            </a:r>
            <a:r>
              <a:rPr lang="en-US" dirty="0">
                <a:latin typeface="Times New Roman" pitchFamily="18" charset="0"/>
                <a:cs typeface="Times New Roman" pitchFamily="18" charset="0"/>
              </a:rPr>
              <a:t>data sources. The discussions were held in variety of settings (one-one, group meetings,). The study was spanned over a period of 3-4 weeks. Notes were taken during each of these meetings and group discussion.</a:t>
            </a:r>
          </a:p>
          <a:p>
            <a:r>
              <a:rPr lang="en-US" dirty="0">
                <a:latin typeface="Times New Roman" pitchFamily="18" charset="0"/>
                <a:cs typeface="Times New Roman" pitchFamily="18" charset="0"/>
              </a:rPr>
              <a:t>All these notes comprise the views of the participants of the study. These notes were analyzed. And were grouped into various categories. Inferences were drawn from the pattern seen amongst the categories.</a:t>
            </a:r>
          </a:p>
          <a:p>
            <a:pPr marL="0" indent="0">
              <a:buNone/>
            </a:pPr>
            <a:endParaRPr lang="en-US" dirty="0"/>
          </a:p>
        </p:txBody>
      </p:sp>
      <p:sp>
        <p:nvSpPr>
          <p:cNvPr id="2" name="Title 1"/>
          <p:cNvSpPr>
            <a:spLocks noGrp="1"/>
          </p:cNvSpPr>
          <p:nvPr>
            <p:ph type="title"/>
          </p:nvPr>
        </p:nvSpPr>
        <p:spPr>
          <a:xfrm>
            <a:off x="381000" y="5410200"/>
            <a:ext cx="7543800" cy="914400"/>
          </a:xfrm>
        </p:spPr>
        <p:txBody>
          <a:bodyPr/>
          <a:lstStyle/>
          <a:p>
            <a:r>
              <a:rPr lang="en-US" dirty="0" smtClean="0"/>
              <a:t>Methodology </a:t>
            </a:r>
            <a:endParaRPr lang="en-US" dirty="0"/>
          </a:p>
        </p:txBody>
      </p:sp>
    </p:spTree>
    <p:extLst>
      <p:ext uri="{BB962C8B-B14F-4D97-AF65-F5344CB8AC3E}">
        <p14:creationId xmlns:p14="http://schemas.microsoft.com/office/powerpoint/2010/main" val="2801691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Effect transition="in" filter="fade">
                                      <p:cBhvr>
                                        <p:cTn id="31" dur="1000"/>
                                        <p:tgtEl>
                                          <p:spTgt spid="3">
                                            <p:txEl>
                                              <p:pRg st="1" end="1"/>
                                            </p:txEl>
                                          </p:spTgt>
                                        </p:tgtEl>
                                      </p:cBhvr>
                                    </p:animEffect>
                                    <p:anim calcmode="lin" valueType="num">
                                      <p:cBhvr>
                                        <p:cTn id="3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 calcmode="lin" valueType="num">
                                      <p:cBhvr additive="base">
                                        <p:cTn id="3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3">
                                            <p:txEl>
                                              <p:pRg st="3" end="3"/>
                                            </p:txEl>
                                          </p:spTgt>
                                        </p:tgtEl>
                                        <p:attrNameLst>
                                          <p:attrName>style.visibility</p:attrName>
                                        </p:attrNameLst>
                                      </p:cBhvr>
                                      <p:to>
                                        <p:strVal val="visible"/>
                                      </p:to>
                                    </p:set>
                                    <p:animEffect transition="in" filter="fade">
                                      <p:cBhvr>
                                        <p:cTn id="44" dur="1000"/>
                                        <p:tgtEl>
                                          <p:spTgt spid="3">
                                            <p:txEl>
                                              <p:pRg st="3" end="3"/>
                                            </p:txEl>
                                          </p:spTgt>
                                        </p:tgtEl>
                                      </p:cBhvr>
                                    </p:animEffect>
                                    <p:anim calcmode="lin" valueType="num">
                                      <p:cBhvr>
                                        <p:cTn id="4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anim calcmode="lin" valueType="num">
                                      <p:cBhvr additive="base">
                                        <p:cTn id="5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nodeType="clickEffect">
                                  <p:stCondLst>
                                    <p:cond delay="0"/>
                                  </p:stCondLst>
                                  <p:childTnLst>
                                    <p:set>
                                      <p:cBhvr>
                                        <p:cTn id="56" dur="1" fill="hold">
                                          <p:stCondLst>
                                            <p:cond delay="0"/>
                                          </p:stCondLst>
                                        </p:cTn>
                                        <p:tgtEl>
                                          <p:spTgt spid="3">
                                            <p:txEl>
                                              <p:pRg st="5" end="5"/>
                                            </p:txEl>
                                          </p:spTgt>
                                        </p:tgtEl>
                                        <p:attrNameLst>
                                          <p:attrName>style.visibility</p:attrName>
                                        </p:attrNameLst>
                                      </p:cBhvr>
                                      <p:to>
                                        <p:strVal val="visible"/>
                                      </p:to>
                                    </p:set>
                                    <p:animEffect transition="in" filter="fade">
                                      <p:cBhvr>
                                        <p:cTn id="57" dur="1000"/>
                                        <p:tgtEl>
                                          <p:spTgt spid="3">
                                            <p:txEl>
                                              <p:pRg st="5" end="5"/>
                                            </p:txEl>
                                          </p:spTgt>
                                        </p:tgtEl>
                                      </p:cBhvr>
                                    </p:animEffect>
                                    <p:anim calcmode="lin" valueType="num">
                                      <p:cBhvr>
                                        <p:cTn id="5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60" presetID="42" presetClass="entr" presetSubtype="0" fill="hold" nodeType="withEffect">
                                  <p:stCondLst>
                                    <p:cond delay="0"/>
                                  </p:stCondLst>
                                  <p:childTnLst>
                                    <p:set>
                                      <p:cBhvr>
                                        <p:cTn id="61" dur="1" fill="hold">
                                          <p:stCondLst>
                                            <p:cond delay="0"/>
                                          </p:stCondLst>
                                        </p:cTn>
                                        <p:tgtEl>
                                          <p:spTgt spid="3">
                                            <p:txEl>
                                              <p:pRg st="6" end="6"/>
                                            </p:txEl>
                                          </p:spTgt>
                                        </p:tgtEl>
                                        <p:attrNameLst>
                                          <p:attrName>style.visibility</p:attrName>
                                        </p:attrNameLst>
                                      </p:cBhvr>
                                      <p:to>
                                        <p:strVal val="visible"/>
                                      </p:to>
                                    </p:set>
                                    <p:animEffect transition="in" filter="fade">
                                      <p:cBhvr>
                                        <p:cTn id="62" dur="1000"/>
                                        <p:tgtEl>
                                          <p:spTgt spid="3">
                                            <p:txEl>
                                              <p:pRg st="6" end="6"/>
                                            </p:txEl>
                                          </p:spTgt>
                                        </p:tgtEl>
                                      </p:cBhvr>
                                    </p:animEffect>
                                    <p:anim calcmode="lin" valueType="num">
                                      <p:cBhvr>
                                        <p:cTn id="6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6" end="6"/>
                                            </p:txEl>
                                          </p:spTgt>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0"/>
                                  </p:stCondLst>
                                  <p:childTnLst>
                                    <p:set>
                                      <p:cBhvr>
                                        <p:cTn id="66" dur="1" fill="hold">
                                          <p:stCondLst>
                                            <p:cond delay="0"/>
                                          </p:stCondLst>
                                        </p:cTn>
                                        <p:tgtEl>
                                          <p:spTgt spid="3">
                                            <p:txEl>
                                              <p:pRg st="7" end="7"/>
                                            </p:txEl>
                                          </p:spTgt>
                                        </p:tgtEl>
                                        <p:attrNameLst>
                                          <p:attrName>style.visibility</p:attrName>
                                        </p:attrNameLst>
                                      </p:cBhvr>
                                      <p:to>
                                        <p:strVal val="visible"/>
                                      </p:to>
                                    </p:set>
                                    <p:animEffect transition="in" filter="fade">
                                      <p:cBhvr>
                                        <p:cTn id="67" dur="1000"/>
                                        <p:tgtEl>
                                          <p:spTgt spid="3">
                                            <p:txEl>
                                              <p:pRg st="7" end="7"/>
                                            </p:txEl>
                                          </p:spTgt>
                                        </p:tgtEl>
                                      </p:cBhvr>
                                    </p:animEffect>
                                    <p:anim calcmode="lin" valueType="num">
                                      <p:cBhvr>
                                        <p:cTn id="6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1"/>
            <a:ext cx="7848600" cy="4724399"/>
          </a:xfrm>
        </p:spPr>
        <p:txBody>
          <a:bodyPr>
            <a:normAutofit fontScale="92500" lnSpcReduction="20000"/>
          </a:bodyPr>
          <a:lstStyle/>
          <a:p>
            <a:r>
              <a:rPr lang="en-US" sz="2600" b="1" dirty="0">
                <a:latin typeface="Times New Roman" pitchFamily="18" charset="0"/>
                <a:cs typeface="Times New Roman" pitchFamily="18" charset="0"/>
              </a:rPr>
              <a:t>Albert </a:t>
            </a:r>
            <a:r>
              <a:rPr lang="en-US" sz="2600" b="1" dirty="0" err="1">
                <a:latin typeface="Times New Roman" pitchFamily="18" charset="0"/>
                <a:cs typeface="Times New Roman" pitchFamily="18" charset="0"/>
              </a:rPr>
              <a:t>Boonstra</a:t>
            </a:r>
            <a:r>
              <a:rPr lang="en-US" sz="2600" b="1" dirty="0">
                <a:latin typeface="Times New Roman" pitchFamily="18" charset="0"/>
                <a:cs typeface="Times New Roman" pitchFamily="18" charset="0"/>
              </a:rPr>
              <a:t>, </a:t>
            </a:r>
            <a:r>
              <a:rPr lang="en-US" sz="2600" b="1" dirty="0" err="1">
                <a:latin typeface="Times New Roman" pitchFamily="18" charset="0"/>
                <a:cs typeface="Times New Roman" pitchFamily="18" charset="0"/>
              </a:rPr>
              <a:t>Manda</a:t>
            </a:r>
            <a:r>
              <a:rPr lang="en-US" sz="2600" b="1" dirty="0">
                <a:latin typeface="Times New Roman" pitchFamily="18" charset="0"/>
                <a:cs typeface="Times New Roman" pitchFamily="18" charset="0"/>
              </a:rPr>
              <a:t> </a:t>
            </a:r>
            <a:r>
              <a:rPr lang="en-US" sz="2600" b="1" dirty="0" err="1">
                <a:latin typeface="Times New Roman" pitchFamily="18" charset="0"/>
                <a:cs typeface="Times New Roman" pitchFamily="18" charset="0"/>
              </a:rPr>
              <a:t>Broekhuis</a:t>
            </a:r>
            <a:r>
              <a:rPr lang="en-US" sz="2600" b="1" dirty="0">
                <a:latin typeface="Times New Roman" pitchFamily="18" charset="0"/>
                <a:cs typeface="Times New Roman" pitchFamily="18" charset="0"/>
              </a:rPr>
              <a:t> (2010 Aug 6): Barriers to the acceptance of electronic medical records by physicians from systematic review to taxonomy and interventions. </a:t>
            </a:r>
            <a:r>
              <a:rPr lang="en-US" sz="2600" b="1" dirty="0" err="1">
                <a:latin typeface="Times New Roman" pitchFamily="18" charset="0"/>
                <a:cs typeface="Times New Roman" pitchFamily="18" charset="0"/>
              </a:rPr>
              <a:t>Pubmed</a:t>
            </a:r>
            <a:r>
              <a:rPr lang="en-US" sz="2600" b="1" dirty="0">
                <a:latin typeface="Times New Roman" pitchFamily="18" charset="0"/>
                <a:cs typeface="Times New Roman" pitchFamily="18" charset="0"/>
              </a:rPr>
              <a:t>. </a:t>
            </a:r>
            <a:r>
              <a:rPr lang="en-US" sz="2600" b="1" dirty="0" err="1">
                <a:latin typeface="Times New Roman" pitchFamily="18" charset="0"/>
                <a:cs typeface="Times New Roman" pitchFamily="18" charset="0"/>
              </a:rPr>
              <a:t>doi</a:t>
            </a:r>
            <a:r>
              <a:rPr lang="en-US" sz="2600" b="1" dirty="0">
                <a:latin typeface="Times New Roman" pitchFamily="18" charset="0"/>
                <a:cs typeface="Times New Roman" pitchFamily="18" charset="0"/>
              </a:rPr>
              <a:t>: 10.1186/1472-6963-10-231 </a:t>
            </a:r>
            <a:endParaRPr lang="en-US" sz="2600" b="1" dirty="0" smtClean="0">
              <a:latin typeface="Times New Roman" pitchFamily="18" charset="0"/>
              <a:cs typeface="Times New Roman" pitchFamily="18" charset="0"/>
            </a:endParaRPr>
          </a:p>
          <a:p>
            <a:pPr marL="18288" indent="0">
              <a:buNone/>
            </a:pPr>
            <a:r>
              <a:rPr lang="en-US" sz="2600" dirty="0" smtClean="0">
                <a:latin typeface="Times New Roman" pitchFamily="18" charset="0"/>
                <a:cs typeface="Times New Roman" pitchFamily="18" charset="0"/>
              </a:rPr>
              <a:t>They </a:t>
            </a:r>
            <a:r>
              <a:rPr lang="en-US" sz="2600" dirty="0">
                <a:latin typeface="Times New Roman" pitchFamily="18" charset="0"/>
                <a:cs typeface="Times New Roman" pitchFamily="18" charset="0"/>
              </a:rPr>
              <a:t>both did a literature review of various studies to identify, categorize, and analyze barriers perceived by physicians to the adoption of Electronic Medical Records (EMRs). Four databases, “Science”, “EBSCO”, “PubMed” and “The Cochrane Library”, were used in the literature search. At the end of the research they concluded that despite the positive effects of EMR usage in medical practices, the adoption rate of EMR is low and meets resistance from physicians and that the process of EMR implementation should be treated as a change project as change management plays an important role in the success of EMR implementation.</a:t>
            </a:r>
          </a:p>
          <a:p>
            <a:endParaRPr lang="en-US" dirty="0"/>
          </a:p>
        </p:txBody>
      </p:sp>
      <p:sp>
        <p:nvSpPr>
          <p:cNvPr id="2" name="Title 1"/>
          <p:cNvSpPr>
            <a:spLocks noGrp="1"/>
          </p:cNvSpPr>
          <p:nvPr>
            <p:ph type="title"/>
          </p:nvPr>
        </p:nvSpPr>
        <p:spPr>
          <a:xfrm>
            <a:off x="228600" y="5715000"/>
            <a:ext cx="7543800" cy="914400"/>
          </a:xfrm>
        </p:spPr>
        <p:txBody>
          <a:bodyPr/>
          <a:lstStyle/>
          <a:p>
            <a:r>
              <a:rPr lang="en-US" dirty="0" smtClean="0"/>
              <a:t>Review Of Literature</a:t>
            </a:r>
            <a:endParaRPr lang="en-US" dirty="0"/>
          </a:p>
        </p:txBody>
      </p:sp>
    </p:spTree>
    <p:extLst>
      <p:ext uri="{BB962C8B-B14F-4D97-AF65-F5344CB8AC3E}">
        <p14:creationId xmlns:p14="http://schemas.microsoft.com/office/powerpoint/2010/main" val="2443284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Effect transition="in" filter="fade">
                                      <p:cBhvr>
                                        <p:cTn id="31" dur="1000"/>
                                        <p:tgtEl>
                                          <p:spTgt spid="3">
                                            <p:txEl>
                                              <p:pRg st="1" end="1"/>
                                            </p:txEl>
                                          </p:spTgt>
                                        </p:tgtEl>
                                      </p:cBhvr>
                                    </p:animEffect>
                                    <p:anim calcmode="lin" valueType="num">
                                      <p:cBhvr>
                                        <p:cTn id="3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458200" cy="6172200"/>
          </a:xfrm>
        </p:spPr>
        <p:txBody>
          <a:bodyPr>
            <a:normAutofit lnSpcReduction="10000"/>
          </a:bodyPr>
          <a:lstStyle/>
          <a:p>
            <a:r>
              <a:rPr lang="en-US" sz="2400" b="1" dirty="0">
                <a:latin typeface="Times New Roman" pitchFamily="18" charset="0"/>
                <a:cs typeface="Times New Roman" pitchFamily="18" charset="0"/>
              </a:rPr>
              <a:t>Healthcare records going E-way- </a:t>
            </a:r>
            <a:r>
              <a:rPr lang="en-US" sz="2400" b="1" dirty="0" err="1">
                <a:latin typeface="Times New Roman" pitchFamily="18" charset="0"/>
                <a:cs typeface="Times New Roman" pitchFamily="18" charset="0"/>
              </a:rPr>
              <a:t>Bindu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Gopal</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Rao</a:t>
            </a:r>
            <a:r>
              <a:rPr lang="en-US" sz="2400" b="1" dirty="0">
                <a:latin typeface="Times New Roman" pitchFamily="18" charset="0"/>
                <a:cs typeface="Times New Roman" pitchFamily="18" charset="0"/>
              </a:rPr>
              <a:t>: An abstract from Life Science India edition Aug-Sep </a:t>
            </a:r>
            <a:r>
              <a:rPr lang="en-US" sz="2400" b="1" dirty="0" smtClean="0">
                <a:latin typeface="Times New Roman" pitchFamily="18" charset="0"/>
                <a:cs typeface="Times New Roman" pitchFamily="18" charset="0"/>
              </a:rPr>
              <a:t>2012:</a:t>
            </a:r>
          </a:p>
          <a:p>
            <a:pPr marL="0" indent="0">
              <a:buNone/>
            </a:pPr>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captures viewpoints of many prominent names in Healthcare industry regarding the current and future status of EMR in India. It also focuses on the challenges which EMR are facing in India. It concludes that though there are cost barriers legal barriers but EMR is fast becoming a norm in Indian hospitals</a:t>
            </a:r>
            <a:r>
              <a:rPr lang="en-US" sz="2400" dirty="0" smtClean="0">
                <a:latin typeface="Times New Roman" pitchFamily="18" charset="0"/>
                <a:cs typeface="Times New Roman" pitchFamily="18" charset="0"/>
              </a:rPr>
              <a:t>.</a:t>
            </a:r>
          </a:p>
          <a:p>
            <a:r>
              <a:rPr lang="en-US" sz="2400" b="1" dirty="0">
                <a:latin typeface="Times New Roman" pitchFamily="18" charset="0"/>
                <a:cs typeface="Times New Roman" pitchFamily="18" charset="0"/>
              </a:rPr>
              <a:t>Literature review: implementation of electronic medical records what factors are driving it? Vu, </a:t>
            </a:r>
            <a:r>
              <a:rPr lang="en-US" sz="2400" b="1" dirty="0" err="1">
                <a:latin typeface="Times New Roman" pitchFamily="18" charset="0"/>
                <a:cs typeface="Times New Roman" pitchFamily="18" charset="0"/>
              </a:rPr>
              <a:t>Manh</a:t>
            </a:r>
            <a:r>
              <a:rPr lang="en-US" sz="2400" b="1" dirty="0">
                <a:latin typeface="Times New Roman" pitchFamily="18" charset="0"/>
                <a:cs typeface="Times New Roman" pitchFamily="18" charset="0"/>
              </a:rPr>
              <a:t> Tuan.</a:t>
            </a: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University of Hong Kong 2009:</a:t>
            </a:r>
            <a:endParaRPr lang="en-US" sz="2400" dirty="0">
              <a:latin typeface="Times New Roman" pitchFamily="18" charset="0"/>
              <a:cs typeface="Times New Roman" pitchFamily="18" charset="0"/>
            </a:endParaRPr>
          </a:p>
          <a:p>
            <a:pPr marL="0" indent="0">
              <a:buNone/>
            </a:pPr>
            <a:r>
              <a:rPr lang="en-US" sz="2400" dirty="0">
                <a:latin typeface="Times New Roman" pitchFamily="18" charset="0"/>
                <a:cs typeface="Times New Roman" pitchFamily="18" charset="0"/>
              </a:rPr>
              <a:t>Many pilot studies were included in this review, small and large, but they shared the same point that EMR systems implemented in developing countries, first, only served a certain specific condition and setting of health care system; second, were initiated mostly by NGOs or projects supported by developed countries. This might explain discreteness and narrowness of EMR systems applied in less developed regions.</a:t>
            </a:r>
          </a:p>
          <a:p>
            <a:endParaRPr lang="en-US" sz="20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286729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04459373"/>
              </p:ext>
            </p:extLst>
          </p:nvPr>
        </p:nvGraphicFramePr>
        <p:xfrm>
          <a:off x="152400" y="228600"/>
          <a:ext cx="8763000" cy="5562598"/>
        </p:xfrm>
        <a:graphic>
          <a:graphicData uri="http://schemas.openxmlformats.org/drawingml/2006/table">
            <a:tbl>
              <a:tblPr firstRow="1" firstCol="1" bandRow="1">
                <a:tableStyleId>{D7AC3CCA-C797-4891-BE02-D94E43425B78}</a:tableStyleId>
              </a:tblPr>
              <a:tblGrid>
                <a:gridCol w="4381500"/>
                <a:gridCol w="4381500"/>
              </a:tblGrid>
              <a:tr h="743849">
                <a:tc>
                  <a:txBody>
                    <a:bodyPr/>
                    <a:lstStyle/>
                    <a:p>
                      <a:pPr marL="0" marR="0" algn="just">
                        <a:lnSpc>
                          <a:spcPct val="115000"/>
                        </a:lnSpc>
                        <a:spcBef>
                          <a:spcPts val="0"/>
                        </a:spcBef>
                        <a:spcAft>
                          <a:spcPts val="0"/>
                        </a:spcAft>
                      </a:pPr>
                      <a:r>
                        <a:rPr lang="en-US" sz="2000" dirty="0">
                          <a:effectLst/>
                        </a:rPr>
                        <a:t>Cost of the EMR</a:t>
                      </a:r>
                    </a:p>
                    <a:p>
                      <a:pPr marL="0" marR="0" algn="just">
                        <a:lnSpc>
                          <a:spcPct val="115000"/>
                        </a:lnSpc>
                        <a:spcBef>
                          <a:spcPts val="0"/>
                        </a:spcBef>
                        <a:spcAft>
                          <a:spcPts val="0"/>
                        </a:spcAft>
                      </a:pPr>
                      <a:r>
                        <a:rPr lang="en-US" sz="2000" dirty="0">
                          <a:effectLst/>
                        </a:rPr>
                        <a:t>No financial resources</a:t>
                      </a:r>
                      <a:endParaRPr lang="en-US" sz="2000" dirty="0">
                        <a:effectLst/>
                        <a:latin typeface="Times New Roman" pitchFamily="18" charset="0"/>
                        <a:ea typeface="Calibri"/>
                        <a:cs typeface="Times New Roman" pitchFamily="18" charset="0"/>
                      </a:endParaRPr>
                    </a:p>
                  </a:txBody>
                  <a:tcPr marL="50165" marR="50165" marT="0" marB="0">
                    <a:solidFill>
                      <a:schemeClr val="bg2">
                        <a:lumMod val="20000"/>
                        <a:lumOff val="80000"/>
                      </a:schemeClr>
                    </a:solidFill>
                  </a:tcPr>
                </a:tc>
                <a:tc>
                  <a:txBody>
                    <a:bodyPr/>
                    <a:lstStyle/>
                    <a:p>
                      <a:pPr marL="0" marR="0" algn="just">
                        <a:lnSpc>
                          <a:spcPct val="115000"/>
                        </a:lnSpc>
                        <a:spcBef>
                          <a:spcPts val="0"/>
                        </a:spcBef>
                        <a:spcAft>
                          <a:spcPts val="0"/>
                        </a:spcAft>
                      </a:pPr>
                      <a:r>
                        <a:rPr lang="en-US" sz="2000" dirty="0">
                          <a:effectLst/>
                        </a:rPr>
                        <a:t>Financial</a:t>
                      </a:r>
                      <a:endParaRPr lang="en-US" sz="2000" b="0" dirty="0">
                        <a:solidFill>
                          <a:schemeClr val="tx1"/>
                        </a:solidFill>
                        <a:effectLst/>
                        <a:latin typeface="Times New Roman" pitchFamily="18" charset="0"/>
                        <a:ea typeface="Calibri"/>
                        <a:cs typeface="Times New Roman" pitchFamily="18" charset="0"/>
                      </a:endParaRPr>
                    </a:p>
                  </a:txBody>
                  <a:tcPr marL="50165" marR="50165" marT="0" marB="0">
                    <a:solidFill>
                      <a:schemeClr val="bg2">
                        <a:lumMod val="20000"/>
                        <a:lumOff val="80000"/>
                      </a:schemeClr>
                    </a:solidFill>
                  </a:tcPr>
                </a:tc>
              </a:tr>
              <a:tr h="1489411">
                <a:tc>
                  <a:txBody>
                    <a:bodyPr/>
                    <a:lstStyle/>
                    <a:p>
                      <a:pPr marL="0" marR="0" algn="just">
                        <a:lnSpc>
                          <a:spcPct val="115000"/>
                        </a:lnSpc>
                        <a:spcBef>
                          <a:spcPts val="0"/>
                        </a:spcBef>
                        <a:spcAft>
                          <a:spcPts val="0"/>
                        </a:spcAft>
                      </a:pPr>
                      <a:r>
                        <a:rPr lang="en-US" sz="2000" dirty="0">
                          <a:effectLst/>
                        </a:rPr>
                        <a:t>Lack of infrastructure</a:t>
                      </a:r>
                    </a:p>
                    <a:p>
                      <a:pPr marL="0" marR="0" algn="just">
                        <a:lnSpc>
                          <a:spcPct val="115000"/>
                        </a:lnSpc>
                        <a:spcBef>
                          <a:spcPts val="0"/>
                        </a:spcBef>
                        <a:spcAft>
                          <a:spcPts val="0"/>
                        </a:spcAft>
                      </a:pPr>
                      <a:r>
                        <a:rPr lang="en-US" sz="2000" dirty="0">
                          <a:effectLst/>
                        </a:rPr>
                        <a:t>Complexity of software</a:t>
                      </a:r>
                    </a:p>
                    <a:p>
                      <a:pPr marL="0" marR="0" algn="just">
                        <a:lnSpc>
                          <a:spcPct val="115000"/>
                        </a:lnSpc>
                        <a:spcBef>
                          <a:spcPts val="0"/>
                        </a:spcBef>
                        <a:spcAft>
                          <a:spcPts val="0"/>
                        </a:spcAft>
                      </a:pPr>
                      <a:r>
                        <a:rPr lang="en-US" sz="2000" dirty="0">
                          <a:effectLst/>
                        </a:rPr>
                        <a:t>Computer literacy</a:t>
                      </a:r>
                    </a:p>
                    <a:p>
                      <a:pPr marL="0" marR="0" algn="just">
                        <a:lnSpc>
                          <a:spcPct val="115000"/>
                        </a:lnSpc>
                        <a:spcBef>
                          <a:spcPts val="0"/>
                        </a:spcBef>
                        <a:spcAft>
                          <a:spcPts val="0"/>
                        </a:spcAft>
                      </a:pPr>
                      <a:r>
                        <a:rPr lang="en-US" sz="2000" dirty="0">
                          <a:effectLst/>
                        </a:rPr>
                        <a:t>Customize EMR</a:t>
                      </a:r>
                      <a:endParaRPr lang="en-US" sz="2000" dirty="0">
                        <a:effectLst/>
                        <a:latin typeface="Times New Roman" pitchFamily="18" charset="0"/>
                        <a:ea typeface="Calibri"/>
                        <a:cs typeface="Times New Roman" pitchFamily="18" charset="0"/>
                      </a:endParaRPr>
                    </a:p>
                  </a:txBody>
                  <a:tcPr marL="50165" marR="50165" marT="0" marB="0">
                    <a:solidFill>
                      <a:schemeClr val="bg2">
                        <a:lumMod val="20000"/>
                        <a:lumOff val="80000"/>
                      </a:schemeClr>
                    </a:solidFill>
                  </a:tcPr>
                </a:tc>
                <a:tc>
                  <a:txBody>
                    <a:bodyPr/>
                    <a:lstStyle/>
                    <a:p>
                      <a:pPr marL="0" marR="0" algn="just">
                        <a:lnSpc>
                          <a:spcPct val="115000"/>
                        </a:lnSpc>
                        <a:spcBef>
                          <a:spcPts val="0"/>
                        </a:spcBef>
                        <a:spcAft>
                          <a:spcPts val="0"/>
                        </a:spcAft>
                      </a:pPr>
                      <a:r>
                        <a:rPr lang="en-US" sz="2000" dirty="0">
                          <a:effectLst/>
                        </a:rPr>
                        <a:t>Technical</a:t>
                      </a:r>
                      <a:endParaRPr lang="en-US" sz="2000" dirty="0">
                        <a:effectLst/>
                        <a:latin typeface="Times New Roman" pitchFamily="18" charset="0"/>
                        <a:ea typeface="Calibri"/>
                        <a:cs typeface="Times New Roman" pitchFamily="18" charset="0"/>
                      </a:endParaRPr>
                    </a:p>
                  </a:txBody>
                  <a:tcPr marL="50165" marR="50165" marT="0" marB="0">
                    <a:solidFill>
                      <a:schemeClr val="bg2">
                        <a:lumMod val="20000"/>
                        <a:lumOff val="80000"/>
                      </a:schemeClr>
                    </a:solidFill>
                  </a:tcPr>
                </a:tc>
              </a:tr>
              <a:tr h="1096079">
                <a:tc>
                  <a:txBody>
                    <a:bodyPr/>
                    <a:lstStyle/>
                    <a:p>
                      <a:pPr marL="0" marR="0" algn="just">
                        <a:lnSpc>
                          <a:spcPct val="115000"/>
                        </a:lnSpc>
                        <a:spcBef>
                          <a:spcPts val="0"/>
                        </a:spcBef>
                        <a:spcAft>
                          <a:spcPts val="0"/>
                        </a:spcAft>
                      </a:pPr>
                      <a:r>
                        <a:rPr lang="en-US" sz="2000">
                          <a:effectLst/>
                        </a:rPr>
                        <a:t>Time to learn</a:t>
                      </a:r>
                    </a:p>
                    <a:p>
                      <a:pPr marL="0" marR="0" algn="just">
                        <a:lnSpc>
                          <a:spcPct val="115000"/>
                        </a:lnSpc>
                        <a:spcBef>
                          <a:spcPts val="0"/>
                        </a:spcBef>
                        <a:spcAft>
                          <a:spcPts val="0"/>
                        </a:spcAft>
                      </a:pPr>
                      <a:r>
                        <a:rPr lang="en-US" sz="2000">
                          <a:effectLst/>
                        </a:rPr>
                        <a:t>Time to enter data</a:t>
                      </a:r>
                    </a:p>
                    <a:p>
                      <a:pPr marL="0" marR="0" algn="just">
                        <a:lnSpc>
                          <a:spcPct val="115000"/>
                        </a:lnSpc>
                        <a:spcBef>
                          <a:spcPts val="0"/>
                        </a:spcBef>
                        <a:spcAft>
                          <a:spcPts val="0"/>
                        </a:spcAft>
                      </a:pPr>
                      <a:r>
                        <a:rPr lang="en-US" sz="2000">
                          <a:effectLst/>
                        </a:rPr>
                        <a:t>More time per patient</a:t>
                      </a:r>
                      <a:endParaRPr lang="en-US" sz="2000">
                        <a:effectLst/>
                        <a:latin typeface="Times New Roman" pitchFamily="18" charset="0"/>
                        <a:ea typeface="Calibri"/>
                        <a:cs typeface="Times New Roman" pitchFamily="18" charset="0"/>
                      </a:endParaRPr>
                    </a:p>
                  </a:txBody>
                  <a:tcPr marL="50165" marR="50165" marT="0" marB="0">
                    <a:solidFill>
                      <a:schemeClr val="bg2">
                        <a:lumMod val="20000"/>
                        <a:lumOff val="80000"/>
                      </a:schemeClr>
                    </a:solidFill>
                  </a:tcPr>
                </a:tc>
                <a:tc>
                  <a:txBody>
                    <a:bodyPr/>
                    <a:lstStyle/>
                    <a:p>
                      <a:pPr marL="0" marR="0" algn="just">
                        <a:lnSpc>
                          <a:spcPct val="115000"/>
                        </a:lnSpc>
                        <a:spcBef>
                          <a:spcPts val="0"/>
                        </a:spcBef>
                        <a:spcAft>
                          <a:spcPts val="0"/>
                        </a:spcAft>
                      </a:pPr>
                      <a:r>
                        <a:rPr lang="en-US" sz="2000" dirty="0">
                          <a:effectLst/>
                        </a:rPr>
                        <a:t>Time</a:t>
                      </a:r>
                      <a:endParaRPr lang="en-US" sz="2000" dirty="0">
                        <a:effectLst/>
                        <a:latin typeface="Times New Roman" pitchFamily="18" charset="0"/>
                        <a:ea typeface="Calibri"/>
                        <a:cs typeface="Times New Roman" pitchFamily="18" charset="0"/>
                      </a:endParaRPr>
                    </a:p>
                  </a:txBody>
                  <a:tcPr marL="50165" marR="50165" marT="0" marB="0">
                    <a:solidFill>
                      <a:schemeClr val="bg2">
                        <a:lumMod val="20000"/>
                        <a:lumOff val="80000"/>
                      </a:schemeClr>
                    </a:solidFill>
                  </a:tcPr>
                </a:tc>
              </a:tr>
              <a:tr h="743849">
                <a:tc>
                  <a:txBody>
                    <a:bodyPr/>
                    <a:lstStyle/>
                    <a:p>
                      <a:pPr marL="0" marR="0" algn="just">
                        <a:lnSpc>
                          <a:spcPct val="115000"/>
                        </a:lnSpc>
                        <a:spcBef>
                          <a:spcPts val="0"/>
                        </a:spcBef>
                        <a:spcAft>
                          <a:spcPts val="0"/>
                        </a:spcAft>
                      </a:pPr>
                      <a:r>
                        <a:rPr lang="en-US" sz="2000" dirty="0">
                          <a:effectLst/>
                        </a:rPr>
                        <a:t>Lack of belief on EMR</a:t>
                      </a:r>
                    </a:p>
                    <a:p>
                      <a:pPr marL="0" marR="0" algn="just">
                        <a:lnSpc>
                          <a:spcPct val="115000"/>
                        </a:lnSpc>
                        <a:spcBef>
                          <a:spcPts val="0"/>
                        </a:spcBef>
                        <a:spcAft>
                          <a:spcPts val="0"/>
                        </a:spcAft>
                      </a:pPr>
                      <a:r>
                        <a:rPr lang="en-US" sz="2000" dirty="0">
                          <a:effectLst/>
                        </a:rPr>
                        <a:t>Vendor uncertainty</a:t>
                      </a:r>
                      <a:endParaRPr lang="en-US" sz="2000" dirty="0">
                        <a:effectLst/>
                        <a:latin typeface="Times New Roman" pitchFamily="18" charset="0"/>
                        <a:ea typeface="Calibri"/>
                        <a:cs typeface="Times New Roman" pitchFamily="18" charset="0"/>
                      </a:endParaRPr>
                    </a:p>
                  </a:txBody>
                  <a:tcPr marL="50165" marR="50165" marT="0" marB="0">
                    <a:solidFill>
                      <a:schemeClr val="bg2">
                        <a:lumMod val="20000"/>
                        <a:lumOff val="80000"/>
                      </a:schemeClr>
                    </a:solidFill>
                  </a:tcPr>
                </a:tc>
                <a:tc>
                  <a:txBody>
                    <a:bodyPr/>
                    <a:lstStyle/>
                    <a:p>
                      <a:pPr marL="0" marR="0" algn="just">
                        <a:lnSpc>
                          <a:spcPct val="115000"/>
                        </a:lnSpc>
                        <a:spcBef>
                          <a:spcPts val="0"/>
                        </a:spcBef>
                        <a:spcAft>
                          <a:spcPts val="0"/>
                        </a:spcAft>
                      </a:pPr>
                      <a:r>
                        <a:rPr lang="en-US" sz="2000">
                          <a:effectLst/>
                        </a:rPr>
                        <a:t>Social</a:t>
                      </a:r>
                      <a:endParaRPr lang="en-US" sz="2000">
                        <a:effectLst/>
                        <a:latin typeface="Times New Roman" pitchFamily="18" charset="0"/>
                        <a:ea typeface="Calibri"/>
                        <a:cs typeface="Times New Roman" pitchFamily="18" charset="0"/>
                      </a:endParaRPr>
                    </a:p>
                  </a:txBody>
                  <a:tcPr marL="50165" marR="50165" marT="0" marB="0">
                    <a:solidFill>
                      <a:schemeClr val="bg2">
                        <a:lumMod val="20000"/>
                        <a:lumOff val="80000"/>
                      </a:schemeClr>
                    </a:solidFill>
                  </a:tcPr>
                </a:tc>
              </a:tr>
              <a:tr h="372780">
                <a:tc>
                  <a:txBody>
                    <a:bodyPr/>
                    <a:lstStyle/>
                    <a:p>
                      <a:pPr marL="0" marR="0" algn="just">
                        <a:lnSpc>
                          <a:spcPct val="115000"/>
                        </a:lnSpc>
                        <a:spcBef>
                          <a:spcPts val="0"/>
                        </a:spcBef>
                        <a:spcAft>
                          <a:spcPts val="0"/>
                        </a:spcAft>
                      </a:pPr>
                      <a:r>
                        <a:rPr lang="en-US" sz="2000">
                          <a:effectLst/>
                        </a:rPr>
                        <a:t>Privacy and security concerns</a:t>
                      </a:r>
                      <a:endParaRPr lang="en-US" sz="2000">
                        <a:effectLst/>
                        <a:latin typeface="Times New Roman" pitchFamily="18" charset="0"/>
                        <a:ea typeface="Calibri"/>
                        <a:cs typeface="Times New Roman" pitchFamily="18" charset="0"/>
                      </a:endParaRPr>
                    </a:p>
                  </a:txBody>
                  <a:tcPr marL="50165" marR="50165" marT="0" marB="0">
                    <a:solidFill>
                      <a:schemeClr val="bg2">
                        <a:lumMod val="20000"/>
                        <a:lumOff val="80000"/>
                      </a:schemeClr>
                    </a:solidFill>
                  </a:tcPr>
                </a:tc>
                <a:tc>
                  <a:txBody>
                    <a:bodyPr/>
                    <a:lstStyle/>
                    <a:p>
                      <a:pPr marL="0" marR="0" algn="just">
                        <a:lnSpc>
                          <a:spcPct val="115000"/>
                        </a:lnSpc>
                        <a:spcBef>
                          <a:spcPts val="0"/>
                        </a:spcBef>
                        <a:spcAft>
                          <a:spcPts val="0"/>
                        </a:spcAft>
                      </a:pPr>
                      <a:r>
                        <a:rPr lang="en-US" sz="2000">
                          <a:effectLst/>
                        </a:rPr>
                        <a:t>Legal</a:t>
                      </a:r>
                      <a:endParaRPr lang="en-US" sz="2000">
                        <a:effectLst/>
                        <a:latin typeface="Times New Roman" pitchFamily="18" charset="0"/>
                        <a:ea typeface="Calibri"/>
                        <a:cs typeface="Times New Roman" pitchFamily="18" charset="0"/>
                      </a:endParaRPr>
                    </a:p>
                  </a:txBody>
                  <a:tcPr marL="50165" marR="50165" marT="0" marB="0">
                    <a:solidFill>
                      <a:schemeClr val="bg2">
                        <a:lumMod val="20000"/>
                        <a:lumOff val="80000"/>
                      </a:schemeClr>
                    </a:solidFill>
                  </a:tcPr>
                </a:tc>
              </a:tr>
              <a:tr h="1116630">
                <a:tc>
                  <a:txBody>
                    <a:bodyPr/>
                    <a:lstStyle/>
                    <a:p>
                      <a:pPr marL="0" marR="0" algn="just">
                        <a:lnSpc>
                          <a:spcPct val="115000"/>
                        </a:lnSpc>
                        <a:spcBef>
                          <a:spcPts val="0"/>
                        </a:spcBef>
                        <a:spcAft>
                          <a:spcPts val="0"/>
                        </a:spcAft>
                      </a:pPr>
                      <a:r>
                        <a:rPr lang="en-US" sz="2000" dirty="0">
                          <a:effectLst/>
                        </a:rPr>
                        <a:t>Lack of incentives</a:t>
                      </a:r>
                    </a:p>
                    <a:p>
                      <a:pPr marL="0" marR="0" algn="just">
                        <a:lnSpc>
                          <a:spcPct val="115000"/>
                        </a:lnSpc>
                        <a:spcBef>
                          <a:spcPts val="0"/>
                        </a:spcBef>
                        <a:spcAft>
                          <a:spcPts val="0"/>
                        </a:spcAft>
                      </a:pPr>
                      <a:r>
                        <a:rPr lang="en-US" sz="2000" dirty="0">
                          <a:effectLst/>
                        </a:rPr>
                        <a:t>Lack of participation</a:t>
                      </a:r>
                    </a:p>
                    <a:p>
                      <a:pPr marL="0" marR="0" algn="just">
                        <a:lnSpc>
                          <a:spcPct val="115000"/>
                        </a:lnSpc>
                        <a:spcBef>
                          <a:spcPts val="0"/>
                        </a:spcBef>
                        <a:spcAft>
                          <a:spcPts val="0"/>
                        </a:spcAft>
                      </a:pPr>
                      <a:r>
                        <a:rPr lang="en-US" sz="2000" dirty="0">
                          <a:effectLst/>
                        </a:rPr>
                        <a:t>Lack of awareness</a:t>
                      </a:r>
                      <a:endParaRPr lang="en-US" sz="2000" dirty="0">
                        <a:effectLst/>
                        <a:latin typeface="Times New Roman" pitchFamily="18" charset="0"/>
                        <a:ea typeface="Calibri"/>
                        <a:cs typeface="Times New Roman" pitchFamily="18" charset="0"/>
                      </a:endParaRPr>
                    </a:p>
                  </a:txBody>
                  <a:tcPr marL="50165" marR="50165" marT="0" marB="0">
                    <a:solidFill>
                      <a:schemeClr val="bg2">
                        <a:lumMod val="20000"/>
                        <a:lumOff val="80000"/>
                      </a:schemeClr>
                    </a:solidFill>
                  </a:tcPr>
                </a:tc>
                <a:tc>
                  <a:txBody>
                    <a:bodyPr/>
                    <a:lstStyle/>
                    <a:p>
                      <a:pPr marL="0" marR="0" algn="just">
                        <a:lnSpc>
                          <a:spcPct val="115000"/>
                        </a:lnSpc>
                        <a:spcBef>
                          <a:spcPts val="0"/>
                        </a:spcBef>
                        <a:spcAft>
                          <a:spcPts val="0"/>
                        </a:spcAft>
                      </a:pPr>
                      <a:r>
                        <a:rPr lang="en-US" sz="2000" dirty="0">
                          <a:effectLst/>
                        </a:rPr>
                        <a:t>Change management</a:t>
                      </a:r>
                      <a:endParaRPr lang="en-US" sz="2000" dirty="0">
                        <a:effectLst/>
                        <a:latin typeface="Times New Roman" pitchFamily="18" charset="0"/>
                        <a:ea typeface="Calibri"/>
                        <a:cs typeface="Times New Roman" pitchFamily="18" charset="0"/>
                      </a:endParaRPr>
                    </a:p>
                  </a:txBody>
                  <a:tcPr marL="50165" marR="50165" marT="0" marB="0">
                    <a:solidFill>
                      <a:schemeClr val="bg2">
                        <a:lumMod val="20000"/>
                        <a:lumOff val="80000"/>
                      </a:schemeClr>
                    </a:solidFill>
                  </a:tcPr>
                </a:tc>
              </a:tr>
            </a:tbl>
          </a:graphicData>
        </a:graphic>
      </p:graphicFrame>
      <p:sp>
        <p:nvSpPr>
          <p:cNvPr id="2" name="Title 1"/>
          <p:cNvSpPr>
            <a:spLocks noGrp="1"/>
          </p:cNvSpPr>
          <p:nvPr>
            <p:ph type="title"/>
          </p:nvPr>
        </p:nvSpPr>
        <p:spPr>
          <a:xfrm>
            <a:off x="152400" y="5989638"/>
            <a:ext cx="8229600" cy="792162"/>
          </a:xfrm>
        </p:spPr>
        <p:txBody>
          <a:bodyPr/>
          <a:lstStyle/>
          <a:p>
            <a:r>
              <a:rPr lang="en-US" dirty="0" smtClean="0"/>
              <a:t>Results </a:t>
            </a:r>
            <a:endParaRPr lang="en-US" dirty="0"/>
          </a:p>
        </p:txBody>
      </p:sp>
    </p:spTree>
    <p:extLst>
      <p:ext uri="{BB962C8B-B14F-4D97-AF65-F5344CB8AC3E}">
        <p14:creationId xmlns:p14="http://schemas.microsoft.com/office/powerpoint/2010/main" val="2125504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up)">
                                      <p:cBhvr>
                                        <p:cTn id="2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5908293"/>
              </p:ext>
            </p:extLst>
          </p:nvPr>
        </p:nvGraphicFramePr>
        <p:xfrm>
          <a:off x="152400" y="228600"/>
          <a:ext cx="8839200" cy="6477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9158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0"/>
            <a:ext cx="8305800" cy="4525963"/>
          </a:xfrm>
        </p:spPr>
        <p:txBody>
          <a:bodyPr>
            <a:normAutofit fontScale="92500" lnSpcReduction="10000"/>
          </a:bodyPr>
          <a:lstStyle/>
          <a:p>
            <a:r>
              <a:rPr lang="en-US" sz="2200" dirty="0" smtClean="0">
                <a:latin typeface="Times New Roman" pitchFamily="18" charset="0"/>
                <a:cs typeface="Times New Roman" pitchFamily="18" charset="0"/>
              </a:rPr>
              <a:t>Financial: </a:t>
            </a:r>
          </a:p>
          <a:p>
            <a:pPr marL="0" indent="0">
              <a:buNone/>
            </a:pP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                     Free of cost</a:t>
            </a:r>
          </a:p>
          <a:p>
            <a:pPr marL="0" indent="0">
              <a:buNone/>
            </a:pPr>
            <a:r>
              <a:rPr lang="en-US" sz="2200" dirty="0" smtClean="0">
                <a:latin typeface="Times New Roman" pitchFamily="18" charset="0"/>
                <a:cs typeface="Times New Roman" pitchFamily="18" charset="0"/>
              </a:rPr>
              <a:t>                      No installation charges</a:t>
            </a:r>
          </a:p>
          <a:p>
            <a:pPr marL="0" indent="0">
              <a:buNone/>
            </a:pPr>
            <a:r>
              <a:rPr lang="en-US" sz="2200" dirty="0" smtClean="0">
                <a:latin typeface="Times New Roman" pitchFamily="18" charset="0"/>
                <a:cs typeface="Times New Roman" pitchFamily="18" charset="0"/>
              </a:rPr>
              <a:t>                      No up gradation charges</a:t>
            </a:r>
          </a:p>
          <a:p>
            <a:pPr marL="0" indent="0">
              <a:buNone/>
            </a:pPr>
            <a:r>
              <a:rPr lang="en-US" sz="2200" dirty="0" smtClean="0">
                <a:latin typeface="Times New Roman" pitchFamily="18" charset="0"/>
                <a:cs typeface="Times New Roman" pitchFamily="18" charset="0"/>
              </a:rPr>
              <a:t>                      No maintenance charges</a:t>
            </a:r>
          </a:p>
          <a:p>
            <a:pPr marL="0" indent="0">
              <a:buNone/>
            </a:pPr>
            <a:r>
              <a:rPr lang="en-US" sz="2200" dirty="0" smtClean="0">
                <a:latin typeface="Times New Roman" pitchFamily="18" charset="0"/>
                <a:cs typeface="Times New Roman" pitchFamily="18" charset="0"/>
              </a:rPr>
              <a:t>                      No storage charges</a:t>
            </a:r>
          </a:p>
          <a:p>
            <a:r>
              <a:rPr lang="en-US" sz="2200" dirty="0" smtClean="0">
                <a:latin typeface="Times New Roman" pitchFamily="18" charset="0"/>
                <a:cs typeface="Times New Roman" pitchFamily="18" charset="0"/>
              </a:rPr>
              <a:t>Technical and Time:</a:t>
            </a:r>
          </a:p>
          <a:p>
            <a:pPr marL="0" indent="0">
              <a:buNone/>
            </a:pPr>
            <a:r>
              <a:rPr lang="en-US" sz="2200" dirty="0" smtClean="0">
                <a:latin typeface="Times New Roman" pitchFamily="18" charset="0"/>
                <a:cs typeface="Times New Roman" pitchFamily="18" charset="0"/>
              </a:rPr>
              <a:t>                      Template free</a:t>
            </a:r>
          </a:p>
          <a:p>
            <a:pPr marL="0" indent="0">
              <a:buNone/>
            </a:pPr>
            <a:r>
              <a:rPr lang="en-US" sz="2200" dirty="0" smtClean="0">
                <a:latin typeface="Times New Roman" pitchFamily="18" charset="0"/>
                <a:cs typeface="Times New Roman" pitchFamily="18" charset="0"/>
              </a:rPr>
              <a:t>                       User friendly</a:t>
            </a:r>
          </a:p>
          <a:p>
            <a:pPr marL="0" indent="0">
              <a:buNone/>
            </a:pPr>
            <a:r>
              <a:rPr lang="en-US" sz="2200" dirty="0" smtClean="0">
                <a:latin typeface="Times New Roman" pitchFamily="18" charset="0"/>
                <a:cs typeface="Times New Roman" pitchFamily="18" charset="0"/>
              </a:rPr>
              <a:t>                       Less tabs</a:t>
            </a:r>
          </a:p>
          <a:p>
            <a:pPr marL="0" indent="0">
              <a:buNone/>
            </a:pPr>
            <a:r>
              <a:rPr lang="en-US" sz="2200" dirty="0" smtClean="0">
                <a:latin typeface="Times New Roman" pitchFamily="18" charset="0"/>
                <a:cs typeface="Times New Roman" pitchFamily="18" charset="0"/>
              </a:rPr>
              <a:t>                       Mobile OS</a:t>
            </a:r>
          </a:p>
          <a:p>
            <a:pPr marL="0" indent="0">
              <a:buNone/>
            </a:pPr>
            <a:r>
              <a:rPr lang="en-US" sz="2200" dirty="0" smtClean="0">
                <a:latin typeface="Times New Roman" pitchFamily="18" charset="0"/>
                <a:cs typeface="Times New Roman" pitchFamily="18" charset="0"/>
              </a:rPr>
              <a:t>                       Chronological order</a:t>
            </a:r>
          </a:p>
          <a:p>
            <a:pPr marL="0" indent="0">
              <a:buNone/>
            </a:pPr>
            <a:r>
              <a:rPr lang="en-US" sz="2200" dirty="0" smtClean="0">
                <a:latin typeface="Times New Roman" pitchFamily="18" charset="0"/>
                <a:cs typeface="Times New Roman" pitchFamily="18" charset="0"/>
              </a:rPr>
              <a:t>                       Auto learning</a:t>
            </a:r>
          </a:p>
          <a:p>
            <a:pPr marL="0" indent="0">
              <a:buNone/>
            </a:pPr>
            <a:endParaRPr lang="en-US" dirty="0"/>
          </a:p>
        </p:txBody>
      </p:sp>
      <p:sp>
        <p:nvSpPr>
          <p:cNvPr id="2" name="Title 1"/>
          <p:cNvSpPr>
            <a:spLocks noGrp="1"/>
          </p:cNvSpPr>
          <p:nvPr>
            <p:ph type="title"/>
          </p:nvPr>
        </p:nvSpPr>
        <p:spPr>
          <a:xfrm>
            <a:off x="381000" y="5486400"/>
            <a:ext cx="7543800" cy="914400"/>
          </a:xfrm>
        </p:spPr>
        <p:txBody>
          <a:bodyPr/>
          <a:lstStyle/>
          <a:p>
            <a:r>
              <a:rPr lang="en-US" dirty="0" smtClean="0"/>
              <a:t>Discussion </a:t>
            </a:r>
            <a:endParaRPr lang="en-US" dirty="0"/>
          </a:p>
        </p:txBody>
      </p:sp>
    </p:spTree>
    <p:extLst>
      <p:ext uri="{BB962C8B-B14F-4D97-AF65-F5344CB8AC3E}">
        <p14:creationId xmlns:p14="http://schemas.microsoft.com/office/powerpoint/2010/main" val="3344968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Effect transition="in" filter="fade">
                                      <p:cBhvr>
                                        <p:cTn id="31" dur="1000"/>
                                        <p:tgtEl>
                                          <p:spTgt spid="3">
                                            <p:txEl>
                                              <p:pRg st="1" end="1"/>
                                            </p:txEl>
                                          </p:spTgt>
                                        </p:tgtEl>
                                      </p:cBhvr>
                                    </p:animEffect>
                                    <p:anim calcmode="lin" valueType="num">
                                      <p:cBhvr>
                                        <p:cTn id="3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1" end="1"/>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fade">
                                      <p:cBhvr>
                                        <p:cTn id="36" dur="1000"/>
                                        <p:tgtEl>
                                          <p:spTgt spid="3">
                                            <p:txEl>
                                              <p:pRg st="2" end="2"/>
                                            </p:txEl>
                                          </p:spTgt>
                                        </p:tgtEl>
                                      </p:cBhvr>
                                    </p:animEffect>
                                    <p:anim calcmode="lin" valueType="num">
                                      <p:cBhvr>
                                        <p:cTn id="3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2" end="2"/>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Effect transition="in" filter="fade">
                                      <p:cBhvr>
                                        <p:cTn id="41" dur="1000"/>
                                        <p:tgtEl>
                                          <p:spTgt spid="3">
                                            <p:txEl>
                                              <p:pRg st="3" end="3"/>
                                            </p:txEl>
                                          </p:spTgt>
                                        </p:tgtEl>
                                      </p:cBhvr>
                                    </p:animEffect>
                                    <p:anim calcmode="lin" valueType="num">
                                      <p:cBhvr>
                                        <p:cTn id="4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3" end="3"/>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4" end="4"/>
                                            </p:txEl>
                                          </p:spTgt>
                                        </p:tgtEl>
                                        <p:attrNameLst>
                                          <p:attrName>style.visibility</p:attrName>
                                        </p:attrNameLst>
                                      </p:cBhvr>
                                      <p:to>
                                        <p:strVal val="visible"/>
                                      </p:to>
                                    </p:set>
                                    <p:animEffect transition="in" filter="fade">
                                      <p:cBhvr>
                                        <p:cTn id="46" dur="1000"/>
                                        <p:tgtEl>
                                          <p:spTgt spid="3">
                                            <p:txEl>
                                              <p:pRg st="4" end="4"/>
                                            </p:txEl>
                                          </p:spTgt>
                                        </p:tgtEl>
                                      </p:cBhvr>
                                    </p:animEffect>
                                    <p:anim calcmode="lin" valueType="num">
                                      <p:cBhvr>
                                        <p:cTn id="4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4" end="4"/>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
                                            <p:txEl>
                                              <p:pRg st="5" end="5"/>
                                            </p:txEl>
                                          </p:spTgt>
                                        </p:tgtEl>
                                        <p:attrNameLst>
                                          <p:attrName>style.visibility</p:attrName>
                                        </p:attrNameLst>
                                      </p:cBhvr>
                                      <p:to>
                                        <p:strVal val="visible"/>
                                      </p:to>
                                    </p:set>
                                    <p:animEffect transition="in" filter="fade">
                                      <p:cBhvr>
                                        <p:cTn id="51" dur="1000"/>
                                        <p:tgtEl>
                                          <p:spTgt spid="3">
                                            <p:txEl>
                                              <p:pRg st="5" end="5"/>
                                            </p:txEl>
                                          </p:spTgt>
                                        </p:tgtEl>
                                      </p:cBhvr>
                                    </p:animEffect>
                                    <p:anim calcmode="lin" valueType="num">
                                      <p:cBhvr>
                                        <p:cTn id="5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nodeType="clickEffect">
                                  <p:stCondLst>
                                    <p:cond delay="0"/>
                                  </p:stCondLst>
                                  <p:childTnLst>
                                    <p:set>
                                      <p:cBhvr>
                                        <p:cTn id="57" dur="1" fill="hold">
                                          <p:stCondLst>
                                            <p:cond delay="0"/>
                                          </p:stCondLst>
                                        </p:cTn>
                                        <p:tgtEl>
                                          <p:spTgt spid="3">
                                            <p:txEl>
                                              <p:pRg st="6" end="6"/>
                                            </p:txEl>
                                          </p:spTgt>
                                        </p:tgtEl>
                                        <p:attrNameLst>
                                          <p:attrName>style.visibility</p:attrName>
                                        </p:attrNameLst>
                                      </p:cBhvr>
                                      <p:to>
                                        <p:strVal val="visible"/>
                                      </p:to>
                                    </p:set>
                                    <p:anim calcmode="lin" valueType="num">
                                      <p:cBhvr additive="base">
                                        <p:cTn id="5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nodeType="clickEffect">
                                  <p:stCondLst>
                                    <p:cond delay="0"/>
                                  </p:stCondLst>
                                  <p:childTnLst>
                                    <p:set>
                                      <p:cBhvr>
                                        <p:cTn id="63" dur="1" fill="hold">
                                          <p:stCondLst>
                                            <p:cond delay="0"/>
                                          </p:stCondLst>
                                        </p:cTn>
                                        <p:tgtEl>
                                          <p:spTgt spid="3">
                                            <p:txEl>
                                              <p:pRg st="7" end="7"/>
                                            </p:txEl>
                                          </p:spTgt>
                                        </p:tgtEl>
                                        <p:attrNameLst>
                                          <p:attrName>style.visibility</p:attrName>
                                        </p:attrNameLst>
                                      </p:cBhvr>
                                      <p:to>
                                        <p:strVal val="visible"/>
                                      </p:to>
                                    </p:set>
                                    <p:animEffect transition="in" filter="fade">
                                      <p:cBhvr>
                                        <p:cTn id="64" dur="1000"/>
                                        <p:tgtEl>
                                          <p:spTgt spid="3">
                                            <p:txEl>
                                              <p:pRg st="7" end="7"/>
                                            </p:txEl>
                                          </p:spTgt>
                                        </p:tgtEl>
                                      </p:cBhvr>
                                    </p:animEffect>
                                    <p:anim calcmode="lin" valueType="num">
                                      <p:cBhvr>
                                        <p:cTn id="6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6" dur="1000" fill="hold"/>
                                        <p:tgtEl>
                                          <p:spTgt spid="3">
                                            <p:txEl>
                                              <p:pRg st="7" end="7"/>
                                            </p:txEl>
                                          </p:spTgt>
                                        </p:tgtEl>
                                        <p:attrNameLst>
                                          <p:attrName>ppt_y</p:attrName>
                                        </p:attrNameLst>
                                      </p:cBhvr>
                                      <p:tavLst>
                                        <p:tav tm="0">
                                          <p:val>
                                            <p:strVal val="#ppt_y+.1"/>
                                          </p:val>
                                        </p:tav>
                                        <p:tav tm="100000">
                                          <p:val>
                                            <p:strVal val="#ppt_y"/>
                                          </p:val>
                                        </p:tav>
                                      </p:tavLst>
                                    </p:anim>
                                  </p:childTnLst>
                                </p:cTn>
                              </p:par>
                              <p:par>
                                <p:cTn id="67" presetID="42" presetClass="entr" presetSubtype="0" fill="hold" nodeType="withEffect">
                                  <p:stCondLst>
                                    <p:cond delay="0"/>
                                  </p:stCondLst>
                                  <p:childTnLst>
                                    <p:set>
                                      <p:cBhvr>
                                        <p:cTn id="68" dur="1" fill="hold">
                                          <p:stCondLst>
                                            <p:cond delay="0"/>
                                          </p:stCondLst>
                                        </p:cTn>
                                        <p:tgtEl>
                                          <p:spTgt spid="3">
                                            <p:txEl>
                                              <p:pRg st="8" end="8"/>
                                            </p:txEl>
                                          </p:spTgt>
                                        </p:tgtEl>
                                        <p:attrNameLst>
                                          <p:attrName>style.visibility</p:attrName>
                                        </p:attrNameLst>
                                      </p:cBhvr>
                                      <p:to>
                                        <p:strVal val="visible"/>
                                      </p:to>
                                    </p:set>
                                    <p:animEffect transition="in" filter="fade">
                                      <p:cBhvr>
                                        <p:cTn id="69" dur="1000"/>
                                        <p:tgtEl>
                                          <p:spTgt spid="3">
                                            <p:txEl>
                                              <p:pRg st="8" end="8"/>
                                            </p:txEl>
                                          </p:spTgt>
                                        </p:tgtEl>
                                      </p:cBhvr>
                                    </p:animEffect>
                                    <p:anim calcmode="lin" valueType="num">
                                      <p:cBhvr>
                                        <p:cTn id="7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1" dur="1000" fill="hold"/>
                                        <p:tgtEl>
                                          <p:spTgt spid="3">
                                            <p:txEl>
                                              <p:pRg st="8" end="8"/>
                                            </p:txEl>
                                          </p:spTgt>
                                        </p:tgtEl>
                                        <p:attrNameLst>
                                          <p:attrName>ppt_y</p:attrName>
                                        </p:attrNameLst>
                                      </p:cBhvr>
                                      <p:tavLst>
                                        <p:tav tm="0">
                                          <p:val>
                                            <p:strVal val="#ppt_y+.1"/>
                                          </p:val>
                                        </p:tav>
                                        <p:tav tm="100000">
                                          <p:val>
                                            <p:strVal val="#ppt_y"/>
                                          </p:val>
                                        </p:tav>
                                      </p:tavLst>
                                    </p:anim>
                                  </p:childTnLst>
                                </p:cTn>
                              </p:par>
                              <p:par>
                                <p:cTn id="72" presetID="42" presetClass="entr" presetSubtype="0" fill="hold" nodeType="withEffect">
                                  <p:stCondLst>
                                    <p:cond delay="0"/>
                                  </p:stCondLst>
                                  <p:childTnLst>
                                    <p:set>
                                      <p:cBhvr>
                                        <p:cTn id="73" dur="1" fill="hold">
                                          <p:stCondLst>
                                            <p:cond delay="0"/>
                                          </p:stCondLst>
                                        </p:cTn>
                                        <p:tgtEl>
                                          <p:spTgt spid="3">
                                            <p:txEl>
                                              <p:pRg st="9" end="9"/>
                                            </p:txEl>
                                          </p:spTgt>
                                        </p:tgtEl>
                                        <p:attrNameLst>
                                          <p:attrName>style.visibility</p:attrName>
                                        </p:attrNameLst>
                                      </p:cBhvr>
                                      <p:to>
                                        <p:strVal val="visible"/>
                                      </p:to>
                                    </p:set>
                                    <p:animEffect transition="in" filter="fade">
                                      <p:cBhvr>
                                        <p:cTn id="74" dur="1000"/>
                                        <p:tgtEl>
                                          <p:spTgt spid="3">
                                            <p:txEl>
                                              <p:pRg st="9" end="9"/>
                                            </p:txEl>
                                          </p:spTgt>
                                        </p:tgtEl>
                                      </p:cBhvr>
                                    </p:animEffect>
                                    <p:anim calcmode="lin" valueType="num">
                                      <p:cBhvr>
                                        <p:cTn id="75"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6" dur="1000" fill="hold"/>
                                        <p:tgtEl>
                                          <p:spTgt spid="3">
                                            <p:txEl>
                                              <p:pRg st="9" end="9"/>
                                            </p:txEl>
                                          </p:spTgt>
                                        </p:tgtEl>
                                        <p:attrNameLst>
                                          <p:attrName>ppt_y</p:attrName>
                                        </p:attrNameLst>
                                      </p:cBhvr>
                                      <p:tavLst>
                                        <p:tav tm="0">
                                          <p:val>
                                            <p:strVal val="#ppt_y+.1"/>
                                          </p:val>
                                        </p:tav>
                                        <p:tav tm="100000">
                                          <p:val>
                                            <p:strVal val="#ppt_y"/>
                                          </p:val>
                                        </p:tav>
                                      </p:tavLst>
                                    </p:anim>
                                  </p:childTnLst>
                                </p:cTn>
                              </p:par>
                              <p:par>
                                <p:cTn id="77" presetID="42" presetClass="entr" presetSubtype="0" fill="hold" nodeType="withEffect">
                                  <p:stCondLst>
                                    <p:cond delay="0"/>
                                  </p:stCondLst>
                                  <p:childTnLst>
                                    <p:set>
                                      <p:cBhvr>
                                        <p:cTn id="78" dur="1" fill="hold">
                                          <p:stCondLst>
                                            <p:cond delay="0"/>
                                          </p:stCondLst>
                                        </p:cTn>
                                        <p:tgtEl>
                                          <p:spTgt spid="3">
                                            <p:txEl>
                                              <p:pRg st="10" end="10"/>
                                            </p:txEl>
                                          </p:spTgt>
                                        </p:tgtEl>
                                        <p:attrNameLst>
                                          <p:attrName>style.visibility</p:attrName>
                                        </p:attrNameLst>
                                      </p:cBhvr>
                                      <p:to>
                                        <p:strVal val="visible"/>
                                      </p:to>
                                    </p:set>
                                    <p:animEffect transition="in" filter="fade">
                                      <p:cBhvr>
                                        <p:cTn id="79" dur="1000"/>
                                        <p:tgtEl>
                                          <p:spTgt spid="3">
                                            <p:txEl>
                                              <p:pRg st="10" end="10"/>
                                            </p:txEl>
                                          </p:spTgt>
                                        </p:tgtEl>
                                      </p:cBhvr>
                                    </p:animEffect>
                                    <p:anim calcmode="lin" valueType="num">
                                      <p:cBhvr>
                                        <p:cTn id="80"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81"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82" presetID="42" presetClass="entr" presetSubtype="0" fill="hold" nodeType="with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87" presetID="42" presetClass="entr" presetSubtype="0" fill="hold" nodeType="withEffect">
                                  <p:stCondLst>
                                    <p:cond delay="0"/>
                                  </p:stCondLst>
                                  <p:childTnLst>
                                    <p:set>
                                      <p:cBhvr>
                                        <p:cTn id="88" dur="1" fill="hold">
                                          <p:stCondLst>
                                            <p:cond delay="0"/>
                                          </p:stCondLst>
                                        </p:cTn>
                                        <p:tgtEl>
                                          <p:spTgt spid="3">
                                            <p:txEl>
                                              <p:pRg st="12" end="12"/>
                                            </p:txEl>
                                          </p:spTgt>
                                        </p:tgtEl>
                                        <p:attrNameLst>
                                          <p:attrName>style.visibility</p:attrName>
                                        </p:attrNameLst>
                                      </p:cBhvr>
                                      <p:to>
                                        <p:strVal val="visible"/>
                                      </p:to>
                                    </p:set>
                                    <p:animEffect transition="in" filter="fade">
                                      <p:cBhvr>
                                        <p:cTn id="89" dur="1000"/>
                                        <p:tgtEl>
                                          <p:spTgt spid="3">
                                            <p:txEl>
                                              <p:pRg st="12" end="12"/>
                                            </p:txEl>
                                          </p:spTgt>
                                        </p:tgtEl>
                                      </p:cBhvr>
                                    </p:animEffect>
                                    <p:anim calcmode="lin" valueType="num">
                                      <p:cBhvr>
                                        <p:cTn id="90"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91"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1371600"/>
            <a:ext cx="6096000" cy="3657599"/>
          </a:xfrm>
        </p:spPr>
        <p:txBody>
          <a:bodyPr>
            <a:normAutofit/>
          </a:bodyPr>
          <a:lstStyle/>
          <a:p>
            <a:r>
              <a:rPr lang="en-US" sz="2000" dirty="0" smtClean="0">
                <a:latin typeface="Times New Roman" pitchFamily="18" charset="0"/>
                <a:cs typeface="Times New Roman" pitchFamily="18" charset="0"/>
              </a:rPr>
              <a:t>Lack of belief</a:t>
            </a:r>
          </a:p>
          <a:p>
            <a:pPr marL="0" indent="0">
              <a:buNone/>
            </a:pPr>
            <a:r>
              <a:rPr lang="en-US" sz="2000" dirty="0" smtClean="0">
                <a:latin typeface="Times New Roman" pitchFamily="18" charset="0"/>
                <a:cs typeface="Times New Roman" pitchFamily="18" charset="0"/>
              </a:rPr>
              <a:t>                                      CMEs</a:t>
            </a:r>
          </a:p>
          <a:p>
            <a:pPr marL="0" indent="0">
              <a:buNone/>
            </a:pPr>
            <a:r>
              <a:rPr lang="en-US" sz="2000" dirty="0" smtClean="0">
                <a:latin typeface="Times New Roman" pitchFamily="18" charset="0"/>
                <a:cs typeface="Times New Roman" pitchFamily="18" charset="0"/>
              </a:rPr>
              <a:t>                                      Patient’s free health camps</a:t>
            </a:r>
          </a:p>
          <a:p>
            <a:r>
              <a:rPr lang="en-US" sz="2000" dirty="0" smtClean="0">
                <a:latin typeface="Times New Roman" pitchFamily="18" charset="0"/>
                <a:cs typeface="Times New Roman" pitchFamily="18" charset="0"/>
              </a:rPr>
              <a:t>Vendor uncertainty</a:t>
            </a:r>
          </a:p>
          <a:p>
            <a:pPr marL="0" indent="0">
              <a:buNone/>
            </a:pPr>
            <a:r>
              <a:rPr lang="en-US" sz="2000" dirty="0" smtClean="0">
                <a:latin typeface="Times New Roman" pitchFamily="18" charset="0"/>
                <a:cs typeface="Times New Roman" pitchFamily="18" charset="0"/>
              </a:rPr>
              <a:t>                                       Strong Core team</a:t>
            </a:r>
          </a:p>
          <a:p>
            <a:pPr marL="0" indent="0">
              <a:buNone/>
            </a:pPr>
            <a:r>
              <a:rPr lang="en-US" sz="2000" dirty="0" smtClean="0">
                <a:latin typeface="Times New Roman" pitchFamily="18" charset="0"/>
                <a:cs typeface="Times New Roman" pitchFamily="18" charset="0"/>
              </a:rPr>
              <a:t>                                       Strong CRM team</a:t>
            </a:r>
          </a:p>
          <a:p>
            <a:pPr marL="0" indent="0">
              <a:buNone/>
            </a:pPr>
            <a:r>
              <a:rPr lang="en-US" sz="2000" dirty="0" smtClean="0">
                <a:latin typeface="Times New Roman" pitchFamily="18" charset="0"/>
                <a:cs typeface="Times New Roman" pitchFamily="18" charset="0"/>
              </a:rPr>
              <a:t>                                       Dedicated Implementation team</a:t>
            </a:r>
          </a:p>
          <a:p>
            <a:pPr marL="0" indent="0">
              <a:buNone/>
            </a:pPr>
            <a:endParaRPr lang="en-US" dirty="0"/>
          </a:p>
        </p:txBody>
      </p:sp>
    </p:spTree>
    <p:extLst>
      <p:ext uri="{BB962C8B-B14F-4D97-AF65-F5344CB8AC3E}">
        <p14:creationId xmlns:p14="http://schemas.microsoft.com/office/powerpoint/2010/main" val="3118642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000" dirty="0">
                <a:latin typeface="Times New Roman" pitchFamily="18" charset="0"/>
                <a:cs typeface="Times New Roman" pitchFamily="18" charset="0"/>
              </a:rPr>
              <a:t>Privacy and security</a:t>
            </a:r>
          </a:p>
          <a:p>
            <a:pPr marL="0" indent="0">
              <a:buNone/>
            </a:pPr>
            <a:r>
              <a:rPr lang="en-US" sz="2000" dirty="0" smtClean="0">
                <a:latin typeface="Times New Roman" pitchFamily="18" charset="0"/>
                <a:cs typeface="Times New Roman" pitchFamily="18" charset="0"/>
              </a:rPr>
              <a:t>                                   128-bit</a:t>
            </a:r>
            <a:r>
              <a:rPr lang="en-US" sz="2000" dirty="0">
                <a:latin typeface="Times New Roman" pitchFamily="18" charset="0"/>
                <a:cs typeface="Times New Roman" pitchFamily="18" charset="0"/>
              </a:rPr>
              <a:t> </a:t>
            </a:r>
            <a:r>
              <a:rPr lang="en-US" sz="2000" b="1" dirty="0">
                <a:latin typeface="Times New Roman" pitchFamily="18" charset="0"/>
                <a:cs typeface="Times New Roman" pitchFamily="18" charset="0"/>
              </a:rPr>
              <a:t>Secure</a:t>
            </a:r>
            <a:r>
              <a:rPr lang="en-US" sz="2000" dirty="0">
                <a:latin typeface="Times New Roman" pitchFamily="18" charset="0"/>
                <a:cs typeface="Times New Roman" pitchFamily="18" charset="0"/>
              </a:rPr>
              <a:t> Socket Layer (SSL) </a:t>
            </a:r>
          </a:p>
          <a:p>
            <a:pPr marL="0" indent="0">
              <a:buNone/>
            </a:pPr>
            <a:r>
              <a:rPr lang="en-US" sz="2000" dirty="0" smtClean="0">
                <a:latin typeface="Times New Roman" pitchFamily="18" charset="0"/>
                <a:cs typeface="Times New Roman" pitchFamily="18" charset="0"/>
              </a:rPr>
              <a:t>                                    Auto </a:t>
            </a:r>
            <a:r>
              <a:rPr lang="en-US" sz="2000" dirty="0">
                <a:latin typeface="Times New Roman" pitchFamily="18" charset="0"/>
                <a:cs typeface="Times New Roman" pitchFamily="18" charset="0"/>
              </a:rPr>
              <a:t>log off</a:t>
            </a:r>
          </a:p>
          <a:p>
            <a:pPr marL="0" indent="0">
              <a:buNone/>
            </a:pPr>
            <a:r>
              <a:rPr lang="en-US" sz="2000" dirty="0" smtClean="0">
                <a:latin typeface="Times New Roman" pitchFamily="18" charset="0"/>
                <a:cs typeface="Times New Roman" pitchFamily="18" charset="0"/>
              </a:rPr>
              <a:t>                                    HY-PIN</a:t>
            </a:r>
            <a:endParaRPr lang="en-US" sz="2000" dirty="0">
              <a:latin typeface="Times New Roman" pitchFamily="18" charset="0"/>
              <a:cs typeface="Times New Roman" pitchFamily="18" charset="0"/>
            </a:endParaRPr>
          </a:p>
          <a:p>
            <a:pPr marL="0" indent="0">
              <a:buNone/>
            </a:pPr>
            <a:r>
              <a:rPr lang="en-US" sz="2000" dirty="0" smtClean="0">
                <a:latin typeface="Times New Roman" pitchFamily="18" charset="0"/>
                <a:cs typeface="Times New Roman" pitchFamily="18" charset="0"/>
              </a:rPr>
              <a:t>                                    Encrypted </a:t>
            </a:r>
            <a:r>
              <a:rPr lang="en-US" sz="2000" dirty="0">
                <a:latin typeface="Times New Roman" pitchFamily="18" charset="0"/>
                <a:cs typeface="Times New Roman" pitchFamily="18" charset="0"/>
              </a:rPr>
              <a:t>username and password</a:t>
            </a:r>
          </a:p>
          <a:p>
            <a:r>
              <a:rPr lang="en-US" sz="2000" dirty="0" smtClean="0">
                <a:latin typeface="Times New Roman" pitchFamily="18" charset="0"/>
                <a:cs typeface="Times New Roman" pitchFamily="18" charset="0"/>
              </a:rPr>
              <a:t>Incentives </a:t>
            </a:r>
          </a:p>
          <a:p>
            <a:pPr marL="0" indent="0">
              <a:buNone/>
            </a:pPr>
            <a:r>
              <a:rPr lang="en-US" sz="2000" dirty="0" smtClean="0">
                <a:latin typeface="Times New Roman" pitchFamily="18" charset="0"/>
                <a:cs typeface="Times New Roman" pitchFamily="18" charset="0"/>
              </a:rPr>
              <a:t>                                   HY-EHR business model.</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710721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anim calcmode="lin" valueType="num">
                                      <p:cBhvr>
                                        <p:cTn id="2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1"/>
            <a:ext cx="8534400" cy="4952999"/>
          </a:xfrm>
        </p:spPr>
        <p:txBody>
          <a:bodyPr>
            <a:normAutofit/>
          </a:bodyPr>
          <a:lstStyle/>
          <a:p>
            <a:r>
              <a:rPr lang="en-US" sz="2000" dirty="0">
                <a:latin typeface="Times New Roman" pitchFamily="18" charset="0"/>
                <a:cs typeface="Times New Roman" pitchFamily="18" charset="0"/>
              </a:rPr>
              <a:t>There are various features (cost effective, template free, simple user interface etc.) of HY-EHR which make it unique from the rest of the domestic vendors. There are barriers from the doctors, there are threats present in the market alongside the weakness in the application which stands in its way to become a market leader. Working ion its strength and catching on the opportunities in the market it could overcome the hurdles and be a market leader.</a:t>
            </a:r>
          </a:p>
          <a:p>
            <a:r>
              <a:rPr lang="en-US" sz="2000" dirty="0">
                <a:latin typeface="Times New Roman" pitchFamily="18" charset="0"/>
                <a:cs typeface="Times New Roman" pitchFamily="18" charset="0"/>
              </a:rPr>
              <a:t> From the study we can conclude that HY-EHR has a potential of being the market leader in the Indian  healthcare industry. </a:t>
            </a:r>
          </a:p>
          <a:p>
            <a:endParaRPr lang="en-US" dirty="0"/>
          </a:p>
        </p:txBody>
      </p:sp>
      <p:sp>
        <p:nvSpPr>
          <p:cNvPr id="2" name="Title 1"/>
          <p:cNvSpPr>
            <a:spLocks noGrp="1"/>
          </p:cNvSpPr>
          <p:nvPr>
            <p:ph type="title"/>
          </p:nvPr>
        </p:nvSpPr>
        <p:spPr>
          <a:xfrm>
            <a:off x="228600" y="5715000"/>
            <a:ext cx="7543800" cy="914400"/>
          </a:xfrm>
        </p:spPr>
        <p:txBody>
          <a:bodyPr/>
          <a:lstStyle/>
          <a:p>
            <a:r>
              <a:rPr lang="en-US" dirty="0" smtClean="0"/>
              <a:t>Conclusion </a:t>
            </a:r>
            <a:endParaRPr lang="en-US" dirty="0"/>
          </a:p>
        </p:txBody>
      </p:sp>
    </p:spTree>
    <p:extLst>
      <p:ext uri="{BB962C8B-B14F-4D97-AF65-F5344CB8AC3E}">
        <p14:creationId xmlns:p14="http://schemas.microsoft.com/office/powerpoint/2010/main" val="3564755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fade">
                                      <p:cBhvr>
                                        <p:cTn id="25" dur="1000"/>
                                        <p:tgtEl>
                                          <p:spTgt spid="3">
                                            <p:txEl>
                                              <p:pRg st="0" end="0"/>
                                            </p:txEl>
                                          </p:spTgt>
                                        </p:tgtEl>
                                      </p:cBhvr>
                                    </p:animEffect>
                                    <p:anim calcmode="lin" valueType="num">
                                      <p:cBhvr>
                                        <p:cTn id="2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0" end="0"/>
                                            </p:txEl>
                                          </p:spTgt>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fade">
                                      <p:cBhvr>
                                        <p:cTn id="30" dur="1000"/>
                                        <p:tgtEl>
                                          <p:spTgt spid="3">
                                            <p:txEl>
                                              <p:pRg st="1" end="1"/>
                                            </p:txEl>
                                          </p:spTgt>
                                        </p:tgtEl>
                                      </p:cBhvr>
                                    </p:animEffect>
                                    <p:anim calcmode="lin" valueType="num">
                                      <p:cBhvr>
                                        <p:cTn id="3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4525963"/>
          </a:xfrm>
        </p:spPr>
        <p:txBody>
          <a:bodyPr>
            <a:noAutofit/>
          </a:bodyPr>
          <a:lstStyle/>
          <a:p>
            <a:pPr marL="0" indent="0" algn="just">
              <a:lnSpc>
                <a:spcPct val="120000"/>
              </a:lnSpc>
              <a:buNone/>
            </a:pPr>
            <a:r>
              <a:rPr lang="en-US" sz="2000" dirty="0">
                <a:latin typeface="Times New Roman" pitchFamily="18" charset="0"/>
                <a:cs typeface="Times New Roman" pitchFamily="18" charset="0"/>
              </a:rPr>
              <a:t>MediIT is the team of Professionals from different fields (Medicine, IT &amp; Finance), came forward &amp; joined hands together with the common objective: “To provide Simple &amp; User-Friendly Health Care Solutions”. The team MediIT has a perfect balance of the ‘youth’ - the main driving force &amp; the ‘experience’ channelizing this driving force.</a:t>
            </a:r>
          </a:p>
          <a:p>
            <a:pPr marL="0" indent="0" algn="just">
              <a:lnSpc>
                <a:spcPct val="120000"/>
              </a:lnSpc>
              <a:buNone/>
            </a:pPr>
            <a:r>
              <a:rPr lang="en-US" sz="2000" dirty="0" smtClean="0">
                <a:latin typeface="Times New Roman" pitchFamily="18" charset="0"/>
                <a:cs typeface="Times New Roman" pitchFamily="18" charset="0"/>
              </a:rPr>
              <a:t>Founded </a:t>
            </a:r>
            <a:r>
              <a:rPr lang="en-US" sz="2000" dirty="0">
                <a:latin typeface="Times New Roman" pitchFamily="18" charset="0"/>
                <a:cs typeface="Times New Roman" pitchFamily="18" charset="0"/>
              </a:rPr>
              <a:t>in June, 2010; MediIT is Health Care Products &amp; Health </a:t>
            </a:r>
            <a:r>
              <a:rPr lang="en-US" sz="2000" dirty="0" smtClean="0">
                <a:latin typeface="Times New Roman" pitchFamily="18" charset="0"/>
                <a:cs typeface="Times New Roman" pitchFamily="18" charset="0"/>
              </a:rPr>
              <a:t>    Care </a:t>
            </a:r>
            <a:r>
              <a:rPr lang="en-US" sz="2000" dirty="0">
                <a:latin typeface="Times New Roman" pitchFamily="18" charset="0"/>
                <a:cs typeface="Times New Roman" pitchFamily="18" charset="0"/>
              </a:rPr>
              <a:t>Service Provider company</a:t>
            </a:r>
          </a:p>
          <a:p>
            <a:pPr marL="0" indent="0" algn="just">
              <a:lnSpc>
                <a:spcPct val="120000"/>
              </a:lnSpc>
              <a:buNone/>
            </a:pPr>
            <a:r>
              <a:rPr lang="en-US" sz="2000" b="1" dirty="0">
                <a:latin typeface="Times New Roman" pitchFamily="18" charset="0"/>
                <a:cs typeface="Times New Roman" pitchFamily="18" charset="0"/>
              </a:rPr>
              <a:t>Vision:</a:t>
            </a:r>
            <a:endParaRPr lang="en-US" sz="2000" dirty="0">
              <a:latin typeface="Times New Roman" pitchFamily="18" charset="0"/>
              <a:cs typeface="Times New Roman" pitchFamily="18" charset="0"/>
            </a:endParaRPr>
          </a:p>
          <a:p>
            <a:pPr marL="0" indent="0" algn="just">
              <a:lnSpc>
                <a:spcPct val="120000"/>
              </a:lnSpc>
              <a:buNone/>
            </a:pPr>
            <a:r>
              <a:rPr lang="en-US" sz="2000" dirty="0">
                <a:latin typeface="Times New Roman" pitchFamily="18" charset="0"/>
                <a:cs typeface="Times New Roman" pitchFamily="18" charset="0"/>
              </a:rPr>
              <a:t>To develop &amp; provide total automated Healthcare Delivery System i.e.: Simple, Effective &amp; Proactive for the end-users</a:t>
            </a:r>
          </a:p>
          <a:p>
            <a:pPr marL="0" indent="0" algn="just">
              <a:lnSpc>
                <a:spcPct val="120000"/>
              </a:lnSpc>
              <a:buNone/>
            </a:pPr>
            <a:r>
              <a:rPr lang="en-US" sz="2000" b="1" dirty="0">
                <a:latin typeface="Times New Roman" pitchFamily="18" charset="0"/>
                <a:cs typeface="Times New Roman" pitchFamily="18" charset="0"/>
              </a:rPr>
              <a:t>Mission:</a:t>
            </a:r>
            <a:endParaRPr lang="en-US" sz="2000" dirty="0">
              <a:latin typeface="Times New Roman" pitchFamily="18" charset="0"/>
              <a:cs typeface="Times New Roman" pitchFamily="18" charset="0"/>
            </a:endParaRPr>
          </a:p>
          <a:p>
            <a:pPr marL="0" indent="0" algn="just">
              <a:lnSpc>
                <a:spcPct val="120000"/>
              </a:lnSpc>
              <a:buNone/>
            </a:pPr>
            <a:r>
              <a:rPr lang="en-US" sz="2000" dirty="0">
                <a:latin typeface="Times New Roman" pitchFamily="18" charset="0"/>
                <a:cs typeface="Times New Roman" pitchFamily="18" charset="0"/>
              </a:rPr>
              <a:t>To transform the current Indian Healthcare System &amp; help India to reach high International Standards in Health care: by Provision of Qualitative (Healthcare) Service </a:t>
            </a:r>
          </a:p>
        </p:txBody>
      </p:sp>
      <p:sp>
        <p:nvSpPr>
          <p:cNvPr id="2" name="Title 1"/>
          <p:cNvSpPr>
            <a:spLocks noGrp="1"/>
          </p:cNvSpPr>
          <p:nvPr>
            <p:ph type="title"/>
          </p:nvPr>
        </p:nvSpPr>
        <p:spPr>
          <a:xfrm>
            <a:off x="228600" y="5715000"/>
            <a:ext cx="8229600" cy="944562"/>
          </a:xfrm>
        </p:spPr>
        <p:txBody>
          <a:bodyPr/>
          <a:lstStyle/>
          <a:p>
            <a:r>
              <a:rPr lang="en-US" dirty="0" smtClean="0"/>
              <a:t>Organization profile</a:t>
            </a:r>
            <a:endParaRPr lang="en-US" dirty="0"/>
          </a:p>
        </p:txBody>
      </p:sp>
    </p:spTree>
    <p:extLst>
      <p:ext uri="{BB962C8B-B14F-4D97-AF65-F5344CB8AC3E}">
        <p14:creationId xmlns:p14="http://schemas.microsoft.com/office/powerpoint/2010/main" val="3336740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7"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6" presetID="47" presetClass="entr" presetSubtype="0" fill="hold"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7"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8" presetID="47" presetClass="entr" presetSubtype="0" fill="hold" nodeType="with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1000"/>
                                        <p:tgtEl>
                                          <p:spTgt spid="3">
                                            <p:txEl>
                                              <p:pRg st="3" end="3"/>
                                            </p:txEl>
                                          </p:spTgt>
                                        </p:tgtEl>
                                      </p:cBhvr>
                                    </p:animEffect>
                                    <p:anim calcmode="lin" valueType="num">
                                      <p:cBhvr>
                                        <p:cTn id="3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7" presetClass="entr" presetSubtype="0"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1000"/>
                                        <p:tgtEl>
                                          <p:spTgt spid="3">
                                            <p:txEl>
                                              <p:pRg st="4" end="4"/>
                                            </p:txEl>
                                          </p:spTgt>
                                        </p:tgtEl>
                                      </p:cBhvr>
                                    </p:animEffect>
                                    <p:anim calcmode="lin" valueType="num">
                                      <p:cBhvr>
                                        <p:cTn id="3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40" presetID="47" presetClass="entr" presetSubtype="0" fill="hold" nodeType="with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Targeting corporate.</a:t>
            </a:r>
          </a:p>
          <a:p>
            <a:r>
              <a:rPr lang="en-US" dirty="0" smtClean="0"/>
              <a:t>Targeting the major segment which is using EHR i.e. Dentist.</a:t>
            </a:r>
          </a:p>
          <a:p>
            <a:r>
              <a:rPr lang="en-US" dirty="0" smtClean="0"/>
              <a:t>Customization according to the specialty.</a:t>
            </a:r>
          </a:p>
          <a:p>
            <a:r>
              <a:rPr lang="en-US" dirty="0" smtClean="0"/>
              <a:t>Tie-ups with Mobile Industry.</a:t>
            </a:r>
          </a:p>
          <a:p>
            <a:r>
              <a:rPr lang="en-US" dirty="0" smtClean="0"/>
              <a:t>Concentrating on leaders weakness.</a:t>
            </a:r>
          </a:p>
          <a:p>
            <a:r>
              <a:rPr lang="en-US" dirty="0" smtClean="0"/>
              <a:t>Tie-ups with Govt. org. or hospitals.</a:t>
            </a:r>
          </a:p>
          <a:p>
            <a:r>
              <a:rPr lang="en-US" dirty="0" smtClean="0"/>
              <a:t>Accepting the EMR standards.</a:t>
            </a:r>
          </a:p>
          <a:p>
            <a:endParaRPr lang="en-US" dirty="0"/>
          </a:p>
        </p:txBody>
      </p:sp>
      <p:sp>
        <p:nvSpPr>
          <p:cNvPr id="2" name="Title 1"/>
          <p:cNvSpPr>
            <a:spLocks noGrp="1"/>
          </p:cNvSpPr>
          <p:nvPr>
            <p:ph type="title"/>
          </p:nvPr>
        </p:nvSpPr>
        <p:spPr/>
        <p:txBody>
          <a:bodyPr>
            <a:normAutofit/>
          </a:bodyPr>
          <a:lstStyle/>
          <a:p>
            <a:r>
              <a:rPr lang="en-US" dirty="0" smtClean="0"/>
              <a:t>Recommendations</a:t>
            </a:r>
            <a:endParaRPr lang="en-US" dirty="0"/>
          </a:p>
        </p:txBody>
      </p:sp>
    </p:spTree>
    <p:extLst>
      <p:ext uri="{BB962C8B-B14F-4D97-AF65-F5344CB8AC3E}">
        <p14:creationId xmlns:p14="http://schemas.microsoft.com/office/powerpoint/2010/main" val="4216474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fade">
                                      <p:cBhvr>
                                        <p:cTn id="25" dur="1000"/>
                                        <p:tgtEl>
                                          <p:spTgt spid="3">
                                            <p:txEl>
                                              <p:pRg st="0" end="0"/>
                                            </p:txEl>
                                          </p:spTgt>
                                        </p:tgtEl>
                                      </p:cBhvr>
                                    </p:animEffect>
                                    <p:anim calcmode="lin" valueType="num">
                                      <p:cBhvr>
                                        <p:cTn id="2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0" end="0"/>
                                            </p:txEl>
                                          </p:spTgt>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fade">
                                      <p:cBhvr>
                                        <p:cTn id="30" dur="1000"/>
                                        <p:tgtEl>
                                          <p:spTgt spid="3">
                                            <p:txEl>
                                              <p:pRg st="1" end="1"/>
                                            </p:txEl>
                                          </p:spTgt>
                                        </p:tgtEl>
                                      </p:cBhvr>
                                    </p:animEffect>
                                    <p:anim calcmode="lin" valueType="num">
                                      <p:cBhvr>
                                        <p:cTn id="3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1" end="1"/>
                                            </p:txEl>
                                          </p:spTgt>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fade">
                                      <p:cBhvr>
                                        <p:cTn id="40" dur="1000"/>
                                        <p:tgtEl>
                                          <p:spTgt spid="3">
                                            <p:txEl>
                                              <p:pRg st="3" end="3"/>
                                            </p:txEl>
                                          </p:spTgt>
                                        </p:tgtEl>
                                      </p:cBhvr>
                                    </p:animEffect>
                                    <p:anim calcmode="lin" valueType="num">
                                      <p:cBhvr>
                                        <p:cTn id="4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3" end="3"/>
                                            </p:txEl>
                                          </p:spTgt>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Effect transition="in" filter="fade">
                                      <p:cBhvr>
                                        <p:cTn id="45" dur="1000"/>
                                        <p:tgtEl>
                                          <p:spTgt spid="3">
                                            <p:txEl>
                                              <p:pRg st="4" end="4"/>
                                            </p:txEl>
                                          </p:spTgt>
                                        </p:tgtEl>
                                      </p:cBhvr>
                                    </p:animEffect>
                                    <p:anim calcmode="lin" valueType="num">
                                      <p:cBhvr>
                                        <p:cTn id="4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4" end="4"/>
                                            </p:txEl>
                                          </p:spTgt>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3">
                                            <p:txEl>
                                              <p:pRg st="5" end="5"/>
                                            </p:txEl>
                                          </p:spTgt>
                                        </p:tgtEl>
                                        <p:attrNameLst>
                                          <p:attrName>style.visibility</p:attrName>
                                        </p:attrNameLst>
                                      </p:cBhvr>
                                      <p:to>
                                        <p:strVal val="visible"/>
                                      </p:to>
                                    </p:set>
                                    <p:animEffect transition="in" filter="fade">
                                      <p:cBhvr>
                                        <p:cTn id="50" dur="1000"/>
                                        <p:tgtEl>
                                          <p:spTgt spid="3">
                                            <p:txEl>
                                              <p:pRg st="5" end="5"/>
                                            </p:txEl>
                                          </p:spTgt>
                                        </p:tgtEl>
                                      </p:cBhvr>
                                    </p:animEffect>
                                    <p:anim calcmode="lin" valueType="num">
                                      <p:cBhvr>
                                        <p:cTn id="5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5" end="5"/>
                                            </p:txEl>
                                          </p:spTgt>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r>
              <a:rPr lang="en-US" dirty="0"/>
              <a:t>HY-EHR</a:t>
            </a:r>
          </a:p>
        </p:txBody>
      </p:sp>
    </p:spTree>
    <p:extLst>
      <p:ext uri="{BB962C8B-B14F-4D97-AF65-F5344CB8AC3E}">
        <p14:creationId xmlns:p14="http://schemas.microsoft.com/office/powerpoint/2010/main" val="948016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525963"/>
          </a:xfrm>
        </p:spPr>
        <p:txBody>
          <a:bodyPr>
            <a:noAutofit/>
          </a:bodyPr>
          <a:lstStyle/>
          <a:p>
            <a:pPr marL="0" indent="0">
              <a:buNone/>
            </a:pPr>
            <a:r>
              <a:rPr lang="en-US" sz="2000" b="1" dirty="0">
                <a:latin typeface="Times New Roman" pitchFamily="18" charset="0"/>
                <a:cs typeface="Times New Roman" pitchFamily="18" charset="0"/>
              </a:rPr>
              <a:t>Scheduler</a:t>
            </a:r>
            <a:endParaRPr lang="en-US" sz="2000" dirty="0">
              <a:latin typeface="Times New Roman" pitchFamily="18" charset="0"/>
              <a:cs typeface="Times New Roman" pitchFamily="18" charset="0"/>
            </a:endParaRPr>
          </a:p>
          <a:p>
            <a:pPr lvl="0"/>
            <a:r>
              <a:rPr lang="en-US" sz="2000" dirty="0">
                <a:latin typeface="Times New Roman" pitchFamily="18" charset="0"/>
                <a:cs typeface="Times New Roman" pitchFamily="18" charset="0"/>
              </a:rPr>
              <a:t>Application provides a free hand to doctors for creating their own scheduler as per their practice pattern (Appointment based or token based)</a:t>
            </a:r>
          </a:p>
          <a:p>
            <a:pPr lvl="0"/>
            <a:r>
              <a:rPr lang="en-US" sz="2000" dirty="0">
                <a:latin typeface="Times New Roman" pitchFamily="18" charset="0"/>
                <a:cs typeface="Times New Roman" pitchFamily="18" charset="0"/>
              </a:rPr>
              <a:t>Application also provides Holiday calendar, for avoiding inappropriate appointment booking</a:t>
            </a:r>
          </a:p>
          <a:p>
            <a:pPr lvl="0"/>
            <a:r>
              <a:rPr lang="en-US" sz="2000" dirty="0">
                <a:latin typeface="Times New Roman" pitchFamily="18" charset="0"/>
                <a:cs typeface="Times New Roman" pitchFamily="18" charset="0"/>
              </a:rPr>
              <a:t>Provision to adjust the time slot for the appointment depending on the pattern of the consultant is available</a:t>
            </a:r>
          </a:p>
          <a:p>
            <a:pPr lvl="0"/>
            <a:r>
              <a:rPr lang="en-US" sz="2000" dirty="0">
                <a:latin typeface="Times New Roman" pitchFamily="18" charset="0"/>
                <a:cs typeface="Times New Roman" pitchFamily="18" charset="0"/>
              </a:rPr>
              <a:t>Additional provision for Emergency Appointment to manage urgency</a:t>
            </a:r>
          </a:p>
          <a:p>
            <a:pPr marL="0" indent="0">
              <a:buNone/>
            </a:pPr>
            <a:r>
              <a:rPr lang="en-US" sz="2000" b="1" dirty="0">
                <a:latin typeface="Times New Roman" pitchFamily="18" charset="0"/>
                <a:cs typeface="Times New Roman" pitchFamily="18" charset="0"/>
              </a:rPr>
              <a:t>Search Engine</a:t>
            </a:r>
          </a:p>
          <a:p>
            <a:pPr lvl="0"/>
            <a:r>
              <a:rPr lang="en-US" sz="2000" dirty="0">
                <a:latin typeface="Times New Roman" pitchFamily="18" charset="0"/>
                <a:cs typeface="Times New Roman" pitchFamily="18" charset="0"/>
              </a:rPr>
              <a:t>Get searched by patients with respect to your Specialty, Locality &amp; Name</a:t>
            </a:r>
          </a:p>
          <a:p>
            <a:pPr lvl="0"/>
            <a:r>
              <a:rPr lang="en-US" sz="2000" dirty="0">
                <a:latin typeface="Times New Roman" pitchFamily="18" charset="0"/>
                <a:cs typeface="Times New Roman" pitchFamily="18" charset="0"/>
              </a:rPr>
              <a:t>Patients can search you from any corner of the world &amp; get themselves or their family members treated from you</a:t>
            </a:r>
          </a:p>
          <a:p>
            <a:pPr lvl="0"/>
            <a:r>
              <a:rPr lang="en-US" sz="2000" dirty="0">
                <a:latin typeface="Times New Roman" pitchFamily="18" charset="0"/>
                <a:cs typeface="Times New Roman" pitchFamily="18" charset="0"/>
              </a:rPr>
              <a:t>Let your patients know about your achievements &amp; your experience</a:t>
            </a:r>
          </a:p>
          <a:p>
            <a:pPr lvl="0"/>
            <a:r>
              <a:rPr lang="en-US" sz="2000" dirty="0">
                <a:latin typeface="Times New Roman" pitchFamily="18" charset="0"/>
                <a:cs typeface="Times New Roman" pitchFamily="18" charset="0"/>
              </a:rPr>
              <a:t>This helps you to grow your practice &amp; also increases your popularity</a:t>
            </a:r>
          </a:p>
          <a:p>
            <a:endParaRPr lang="en-US" sz="2000" dirty="0"/>
          </a:p>
        </p:txBody>
      </p:sp>
      <p:sp>
        <p:nvSpPr>
          <p:cNvPr id="2" name="Title 1"/>
          <p:cNvSpPr>
            <a:spLocks noGrp="1"/>
          </p:cNvSpPr>
          <p:nvPr>
            <p:ph type="title"/>
          </p:nvPr>
        </p:nvSpPr>
        <p:spPr>
          <a:xfrm>
            <a:off x="381000" y="5715000"/>
            <a:ext cx="7543800" cy="914400"/>
          </a:xfrm>
        </p:spPr>
        <p:txBody>
          <a:bodyPr/>
          <a:lstStyle/>
          <a:p>
            <a:r>
              <a:rPr lang="en-US" dirty="0" smtClean="0"/>
              <a:t> Features</a:t>
            </a:r>
            <a:endParaRPr lang="en-US" dirty="0"/>
          </a:p>
        </p:txBody>
      </p:sp>
    </p:spTree>
    <p:extLst>
      <p:ext uri="{BB962C8B-B14F-4D97-AF65-F5344CB8AC3E}">
        <p14:creationId xmlns:p14="http://schemas.microsoft.com/office/powerpoint/2010/main" val="1092293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additive="base">
                                        <p:cTn id="3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1" end="1"/>
                                            </p:txEl>
                                          </p:spTgt>
                                        </p:tgtEl>
                                        <p:attrNameLst>
                                          <p:attrName>ppt_y</p:attrName>
                                        </p:attrNameLst>
                                      </p:cBhvr>
                                      <p:tavLst>
                                        <p:tav tm="0">
                                          <p:val>
                                            <p:strVal val="#ppt_y"/>
                                          </p:val>
                                        </p:tav>
                                        <p:tav tm="100000">
                                          <p:val>
                                            <p:strVal val="#ppt_y"/>
                                          </p:val>
                                        </p:tav>
                                      </p:tavLst>
                                    </p:anim>
                                  </p:childTnLst>
                                </p:cTn>
                              </p:par>
                              <p:par>
                                <p:cTn id="33" presetID="2" presetClass="entr" presetSubtype="2" fill="hold"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 calcmode="lin" valueType="num">
                                      <p:cBhvr additive="base">
                                        <p:cTn id="3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
                                            <p:txEl>
                                              <p:pRg st="2" end="2"/>
                                            </p:txEl>
                                          </p:spTgt>
                                        </p:tgtEl>
                                        <p:attrNameLst>
                                          <p:attrName>ppt_y</p:attrName>
                                        </p:attrNameLst>
                                      </p:cBhvr>
                                      <p:tavLst>
                                        <p:tav tm="0">
                                          <p:val>
                                            <p:strVal val="#ppt_y"/>
                                          </p:val>
                                        </p:tav>
                                        <p:tav tm="100000">
                                          <p:val>
                                            <p:strVal val="#ppt_y"/>
                                          </p:val>
                                        </p:tav>
                                      </p:tavLst>
                                    </p:anim>
                                  </p:childTnLst>
                                </p:cTn>
                              </p:par>
                              <p:par>
                                <p:cTn id="37" presetID="2" presetClass="entr" presetSubtype="2" fill="hold" nodeType="with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 calcmode="lin" valueType="num">
                                      <p:cBhvr additive="base">
                                        <p:cTn id="3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3">
                                            <p:txEl>
                                              <p:pRg st="3" end="3"/>
                                            </p:txEl>
                                          </p:spTgt>
                                        </p:tgtEl>
                                        <p:attrNameLst>
                                          <p:attrName>ppt_y</p:attrName>
                                        </p:attrNameLst>
                                      </p:cBhvr>
                                      <p:tavLst>
                                        <p:tav tm="0">
                                          <p:val>
                                            <p:strVal val="#ppt_y"/>
                                          </p:val>
                                        </p:tav>
                                        <p:tav tm="100000">
                                          <p:val>
                                            <p:strVal val="#ppt_y"/>
                                          </p:val>
                                        </p:tav>
                                      </p:tavLst>
                                    </p:anim>
                                  </p:childTnLst>
                                </p:cTn>
                              </p:par>
                              <p:par>
                                <p:cTn id="41" presetID="2" presetClass="entr" presetSubtype="2" fill="hold" nodeType="with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additive="base">
                                        <p:cTn id="43"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 calcmode="lin" valueType="num">
                                      <p:cBhvr additive="base">
                                        <p:cTn id="49"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additive="base">
                                        <p:cTn id="55"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6" end="6"/>
                                            </p:txEl>
                                          </p:spTgt>
                                        </p:tgtEl>
                                        <p:attrNameLst>
                                          <p:attrName>ppt_y</p:attrName>
                                        </p:attrNameLst>
                                      </p:cBhvr>
                                      <p:tavLst>
                                        <p:tav tm="0">
                                          <p:val>
                                            <p:strVal val="#ppt_y"/>
                                          </p:val>
                                        </p:tav>
                                        <p:tav tm="100000">
                                          <p:val>
                                            <p:strVal val="#ppt_y"/>
                                          </p:val>
                                        </p:tav>
                                      </p:tavLst>
                                    </p:anim>
                                  </p:childTnLst>
                                </p:cTn>
                              </p:par>
                              <p:par>
                                <p:cTn id="57" presetID="2" presetClass="entr" presetSubtype="2" fill="hold" nodeType="withEffect">
                                  <p:stCondLst>
                                    <p:cond delay="0"/>
                                  </p:stCondLst>
                                  <p:childTnLst>
                                    <p:set>
                                      <p:cBhvr>
                                        <p:cTn id="58" dur="1" fill="hold">
                                          <p:stCondLst>
                                            <p:cond delay="0"/>
                                          </p:stCondLst>
                                        </p:cTn>
                                        <p:tgtEl>
                                          <p:spTgt spid="3">
                                            <p:txEl>
                                              <p:pRg st="7" end="7"/>
                                            </p:txEl>
                                          </p:spTgt>
                                        </p:tgtEl>
                                        <p:attrNameLst>
                                          <p:attrName>style.visibility</p:attrName>
                                        </p:attrNameLst>
                                      </p:cBhvr>
                                      <p:to>
                                        <p:strVal val="visible"/>
                                      </p:to>
                                    </p:set>
                                    <p:anim calcmode="lin" valueType="num">
                                      <p:cBhvr additive="base">
                                        <p:cTn id="5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60" dur="500" fill="hold"/>
                                        <p:tgtEl>
                                          <p:spTgt spid="3">
                                            <p:txEl>
                                              <p:pRg st="7" end="7"/>
                                            </p:txEl>
                                          </p:spTgt>
                                        </p:tgtEl>
                                        <p:attrNameLst>
                                          <p:attrName>ppt_y</p:attrName>
                                        </p:attrNameLst>
                                      </p:cBhvr>
                                      <p:tavLst>
                                        <p:tav tm="0">
                                          <p:val>
                                            <p:strVal val="#ppt_y"/>
                                          </p:val>
                                        </p:tav>
                                        <p:tav tm="100000">
                                          <p:val>
                                            <p:strVal val="#ppt_y"/>
                                          </p:val>
                                        </p:tav>
                                      </p:tavLst>
                                    </p:anim>
                                  </p:childTnLst>
                                </p:cTn>
                              </p:par>
                              <p:par>
                                <p:cTn id="61" presetID="2" presetClass="entr" presetSubtype="2" fill="hold" nodeType="with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 calcmode="lin" valueType="num">
                                      <p:cBhvr additive="base">
                                        <p:cTn id="63"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64" dur="500" fill="hold"/>
                                        <p:tgtEl>
                                          <p:spTgt spid="3">
                                            <p:txEl>
                                              <p:pRg st="8" end="8"/>
                                            </p:txEl>
                                          </p:spTgt>
                                        </p:tgtEl>
                                        <p:attrNameLst>
                                          <p:attrName>ppt_y</p:attrName>
                                        </p:attrNameLst>
                                      </p:cBhvr>
                                      <p:tavLst>
                                        <p:tav tm="0">
                                          <p:val>
                                            <p:strVal val="#ppt_y"/>
                                          </p:val>
                                        </p:tav>
                                        <p:tav tm="100000">
                                          <p:val>
                                            <p:strVal val="#ppt_y"/>
                                          </p:val>
                                        </p:tav>
                                      </p:tavLst>
                                    </p:anim>
                                  </p:childTnLst>
                                </p:cTn>
                              </p:par>
                              <p:par>
                                <p:cTn id="65" presetID="2" presetClass="entr" presetSubtype="2" fill="hold" nodeType="with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1"/>
            <a:ext cx="8610600" cy="5029199"/>
          </a:xfrm>
        </p:spPr>
        <p:txBody>
          <a:bodyPr>
            <a:normAutofit fontScale="25000" lnSpcReduction="20000"/>
          </a:bodyPr>
          <a:lstStyle/>
          <a:p>
            <a:pPr marL="0" indent="0">
              <a:buNone/>
            </a:pPr>
            <a:r>
              <a:rPr lang="en-US" sz="8000" b="1" dirty="0">
                <a:latin typeface="Times New Roman" pitchFamily="18" charset="0"/>
                <a:cs typeface="Times New Roman" pitchFamily="18" charset="0"/>
              </a:rPr>
              <a:t>Alerts &amp; Reminders</a:t>
            </a:r>
          </a:p>
          <a:p>
            <a:pPr lvl="0"/>
            <a:r>
              <a:rPr lang="en-US" sz="8000" dirty="0">
                <a:latin typeface="Times New Roman" pitchFamily="18" charset="0"/>
                <a:cs typeface="Times New Roman" pitchFamily="18" charset="0"/>
              </a:rPr>
              <a:t>After searching you online, patient can book appointment by just clicking the desired time-slot</a:t>
            </a:r>
          </a:p>
          <a:p>
            <a:pPr lvl="0"/>
            <a:r>
              <a:rPr lang="en-US" sz="8000" dirty="0">
                <a:latin typeface="Times New Roman" pitchFamily="18" charset="0"/>
                <a:cs typeface="Times New Roman" pitchFamily="18" charset="0"/>
              </a:rPr>
              <a:t>Once appointment is booked, modified or cancelled : </a:t>
            </a:r>
            <a:r>
              <a:rPr lang="en-US" sz="8000" dirty="0" err="1">
                <a:latin typeface="Times New Roman" pitchFamily="18" charset="0"/>
                <a:cs typeface="Times New Roman" pitchFamily="18" charset="0"/>
              </a:rPr>
              <a:t>sms</a:t>
            </a:r>
            <a:r>
              <a:rPr lang="en-US" sz="8000" dirty="0">
                <a:latin typeface="Times New Roman" pitchFamily="18" charset="0"/>
                <a:cs typeface="Times New Roman" pitchFamily="18" charset="0"/>
              </a:rPr>
              <a:t> &amp; email will be sent to both Patient &amp; </a:t>
            </a:r>
            <a:r>
              <a:rPr lang="en-US" sz="8000" dirty="0" smtClean="0">
                <a:latin typeface="Times New Roman" pitchFamily="18" charset="0"/>
                <a:cs typeface="Times New Roman" pitchFamily="18" charset="0"/>
              </a:rPr>
              <a:t>doctor</a:t>
            </a:r>
          </a:p>
          <a:p>
            <a:pPr marL="18288" lvl="0" indent="0">
              <a:buNone/>
            </a:pPr>
            <a:endParaRPr lang="en-US" sz="8000" dirty="0">
              <a:latin typeface="Times New Roman" pitchFamily="18" charset="0"/>
              <a:cs typeface="Times New Roman" pitchFamily="18" charset="0"/>
            </a:endParaRPr>
          </a:p>
          <a:p>
            <a:pPr marL="0" indent="0">
              <a:buNone/>
            </a:pPr>
            <a:r>
              <a:rPr lang="en-US" sz="8000" b="1" dirty="0">
                <a:latin typeface="Times New Roman" pitchFamily="18" charset="0"/>
                <a:cs typeface="Times New Roman" pitchFamily="18" charset="0"/>
              </a:rPr>
              <a:t>E-Referral</a:t>
            </a:r>
          </a:p>
          <a:p>
            <a:pPr lvl="0"/>
            <a:r>
              <a:rPr lang="en-US" sz="8000" dirty="0">
                <a:latin typeface="Times New Roman" pitchFamily="18" charset="0"/>
                <a:cs typeface="Times New Roman" pitchFamily="18" charset="0"/>
              </a:rPr>
              <a:t>To Doctors</a:t>
            </a:r>
          </a:p>
          <a:p>
            <a:pPr lvl="0"/>
            <a:r>
              <a:rPr lang="en-US" sz="8000" dirty="0">
                <a:latin typeface="Times New Roman" pitchFamily="18" charset="0"/>
                <a:cs typeface="Times New Roman" pitchFamily="18" charset="0"/>
              </a:rPr>
              <a:t>Create your own referral network with respect to Specialist doctors</a:t>
            </a:r>
          </a:p>
          <a:p>
            <a:pPr lvl="0"/>
            <a:r>
              <a:rPr lang="en-US" sz="8000" dirty="0">
                <a:latin typeface="Times New Roman" pitchFamily="18" charset="0"/>
                <a:cs typeface="Times New Roman" pitchFamily="18" charset="0"/>
              </a:rPr>
              <a:t>With 'Internal messaging system' you can take opinion from the doctors across the globe</a:t>
            </a:r>
          </a:p>
          <a:p>
            <a:pPr lvl="0"/>
            <a:r>
              <a:rPr lang="en-US" sz="8000" dirty="0">
                <a:latin typeface="Times New Roman" pitchFamily="18" charset="0"/>
                <a:cs typeface="Times New Roman" pitchFamily="18" charset="0"/>
              </a:rPr>
              <a:t>Enabling you to take better care of your patient</a:t>
            </a:r>
          </a:p>
          <a:p>
            <a:pPr lvl="0"/>
            <a:r>
              <a:rPr lang="en-US" sz="8000" dirty="0">
                <a:latin typeface="Times New Roman" pitchFamily="18" charset="0"/>
                <a:cs typeface="Times New Roman" pitchFamily="18" charset="0"/>
              </a:rPr>
              <a:t>Thus, increasing patient's confidence in you &amp; thus making him to stay with you for lifelong</a:t>
            </a:r>
          </a:p>
          <a:p>
            <a:pPr marL="0" indent="0">
              <a:buNone/>
            </a:pPr>
            <a:r>
              <a:rPr lang="en-US" dirty="0"/>
              <a:t> </a:t>
            </a:r>
          </a:p>
          <a:p>
            <a:endParaRPr lang="en-US" dirty="0"/>
          </a:p>
        </p:txBody>
      </p:sp>
      <p:sp>
        <p:nvSpPr>
          <p:cNvPr id="2" name="Title 1"/>
          <p:cNvSpPr>
            <a:spLocks noGrp="1"/>
          </p:cNvSpPr>
          <p:nvPr>
            <p:ph type="title"/>
          </p:nvPr>
        </p:nvSpPr>
        <p:spPr/>
        <p:txBody>
          <a:bodyPr/>
          <a:lstStyle/>
          <a:p>
            <a:r>
              <a:rPr lang="en-US" dirty="0" smtClean="0"/>
              <a:t> </a:t>
            </a:r>
            <a:endParaRPr lang="en-US" dirty="0"/>
          </a:p>
        </p:txBody>
      </p:sp>
    </p:spTree>
    <p:extLst>
      <p:ext uri="{BB962C8B-B14F-4D97-AF65-F5344CB8AC3E}">
        <p14:creationId xmlns:p14="http://schemas.microsoft.com/office/powerpoint/2010/main" val="1244132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ppt_y"/>
                                          </p:val>
                                        </p:tav>
                                        <p:tav tm="100000">
                                          <p:val>
                                            <p:strVal val="#ppt_y"/>
                                          </p:val>
                                        </p:tav>
                                      </p:tavLst>
                                    </p:anim>
                                  </p:childTnLst>
                                </p:cTn>
                              </p:par>
                              <p:par>
                                <p:cTn id="31" presetID="2" presetClass="entr" presetSubtype="2"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ppt_y"/>
                                          </p:val>
                                        </p:tav>
                                        <p:tav tm="100000">
                                          <p:val>
                                            <p:strVal val="#ppt_y"/>
                                          </p:val>
                                        </p:tav>
                                      </p:tavLst>
                                    </p:anim>
                                  </p:childTnLst>
                                </p:cTn>
                              </p:par>
                              <p:par>
                                <p:cTn id="35" presetID="2" presetClass="entr" presetSubtype="2"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ppt_y"/>
                                          </p:val>
                                        </p:tav>
                                        <p:tav tm="100000">
                                          <p:val>
                                            <p:strVal val="#ppt_y"/>
                                          </p:val>
                                        </p:tav>
                                      </p:tavLst>
                                    </p:anim>
                                  </p:childTnLst>
                                </p:cTn>
                              </p:par>
                              <p:par>
                                <p:cTn id="39" presetID="2" presetClass="entr" presetSubtype="2" fill="hold"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ppt_y"/>
                                          </p:val>
                                        </p:tav>
                                        <p:tav tm="100000">
                                          <p:val>
                                            <p:strVal val="#ppt_y"/>
                                          </p:val>
                                        </p:tav>
                                      </p:tavLst>
                                    </p:anim>
                                  </p:childTnLst>
                                </p:cTn>
                              </p:par>
                              <p:par>
                                <p:cTn id="43" presetID="2" presetClass="entr" presetSubtype="2" fill="hold" nodeType="with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 calcmode="lin" valueType="num">
                                      <p:cBhvr additive="base">
                                        <p:cTn id="45"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1"/>
            <a:ext cx="7620000" cy="3657599"/>
          </a:xfrm>
        </p:spPr>
        <p:txBody>
          <a:bodyPr>
            <a:normAutofit fontScale="25000" lnSpcReduction="20000"/>
          </a:bodyPr>
          <a:lstStyle/>
          <a:p>
            <a:pPr marL="0" indent="0">
              <a:buNone/>
            </a:pPr>
            <a:r>
              <a:rPr lang="en-US" sz="8000" b="1" dirty="0" smtClean="0">
                <a:latin typeface="Times New Roman" pitchFamily="18" charset="0"/>
                <a:cs typeface="Times New Roman" pitchFamily="18" charset="0"/>
              </a:rPr>
              <a:t>E-Rx</a:t>
            </a:r>
            <a:endParaRPr lang="en-US" sz="8000" b="1" dirty="0">
              <a:latin typeface="Times New Roman" pitchFamily="18" charset="0"/>
              <a:cs typeface="Times New Roman" pitchFamily="18" charset="0"/>
            </a:endParaRPr>
          </a:p>
          <a:p>
            <a:pPr lvl="0"/>
            <a:r>
              <a:rPr lang="en-US" sz="8000" dirty="0">
                <a:latin typeface="Times New Roman" pitchFamily="18" charset="0"/>
                <a:cs typeface="Times New Roman" pitchFamily="18" charset="0"/>
              </a:rPr>
              <a:t>Simply enter the name of the medicine along with the dosage, it will be sent to the chemist</a:t>
            </a:r>
          </a:p>
          <a:p>
            <a:pPr lvl="0"/>
            <a:r>
              <a:rPr lang="en-US" sz="8000" dirty="0">
                <a:latin typeface="Times New Roman" pitchFamily="18" charset="0"/>
                <a:cs typeface="Times New Roman" pitchFamily="18" charset="0"/>
              </a:rPr>
              <a:t>Your prescription can be sent to the chemist, nearby the patients residence or office by just selecting the chemist from the search engine database, for the convenience of the patient</a:t>
            </a:r>
          </a:p>
          <a:p>
            <a:pPr lvl="0"/>
            <a:r>
              <a:rPr lang="en-US" sz="8000" dirty="0">
                <a:latin typeface="Times New Roman" pitchFamily="18" charset="0"/>
                <a:cs typeface="Times New Roman" pitchFamily="18" charset="0"/>
              </a:rPr>
              <a:t>Patient can go to the chemist &amp; receive the drug or can get it as Home delivery</a:t>
            </a:r>
          </a:p>
          <a:p>
            <a:pPr marL="0" lvl="0" indent="0">
              <a:buNone/>
            </a:pPr>
            <a:r>
              <a:rPr lang="en-US" sz="8000" b="1" dirty="0">
                <a:latin typeface="Times New Roman" pitchFamily="18" charset="0"/>
                <a:cs typeface="Times New Roman" pitchFamily="18" charset="0"/>
              </a:rPr>
              <a:t>Added advantages</a:t>
            </a:r>
          </a:p>
          <a:p>
            <a:pPr lvl="0"/>
            <a:r>
              <a:rPr lang="en-US" sz="8000" dirty="0">
                <a:latin typeface="Times New Roman" pitchFamily="18" charset="0"/>
                <a:cs typeface="Times New Roman" pitchFamily="18" charset="0"/>
              </a:rPr>
              <a:t>Get your prescription as per the current prescription norms</a:t>
            </a:r>
          </a:p>
          <a:p>
            <a:pPr lvl="0"/>
            <a:r>
              <a:rPr lang="en-US" sz="8000" dirty="0">
                <a:latin typeface="Times New Roman" pitchFamily="18" charset="0"/>
                <a:cs typeface="Times New Roman" pitchFamily="18" charset="0"/>
              </a:rPr>
              <a:t>Drug allergy will be mentioned just above the prescription in RED BLOCKS to avoid prescription of such drugs</a:t>
            </a:r>
          </a:p>
          <a:p>
            <a:pPr marL="0" indent="0">
              <a:buNone/>
            </a:pPr>
            <a:r>
              <a:rPr lang="en-US" sz="8000" b="1" dirty="0">
                <a:latin typeface="Times New Roman" pitchFamily="18" charset="0"/>
                <a:cs typeface="Times New Roman" pitchFamily="18" charset="0"/>
              </a:rPr>
              <a:t>Admin</a:t>
            </a:r>
          </a:p>
          <a:p>
            <a:pPr lvl="0"/>
            <a:r>
              <a:rPr lang="en-US" sz="8000" dirty="0">
                <a:latin typeface="Times New Roman" pitchFamily="18" charset="0"/>
                <a:cs typeface="Times New Roman" pitchFamily="18" charset="0"/>
              </a:rPr>
              <a:t>Assign the Role-Play to your staff (Receptionist / Nurse / Asst. Doctor)</a:t>
            </a:r>
          </a:p>
          <a:p>
            <a:pPr lvl="0"/>
            <a:r>
              <a:rPr lang="en-US" sz="8000" dirty="0">
                <a:latin typeface="Times New Roman" pitchFamily="18" charset="0"/>
                <a:cs typeface="Times New Roman" pitchFamily="18" charset="0"/>
              </a:rPr>
              <a:t>Provide access to the staff as per their ROLE in the Organization</a:t>
            </a:r>
          </a:p>
          <a:p>
            <a:pPr lvl="0"/>
            <a:r>
              <a:rPr lang="en-US" sz="8000" dirty="0">
                <a:latin typeface="Times New Roman" pitchFamily="18" charset="0"/>
                <a:cs typeface="Times New Roman" pitchFamily="18" charset="0"/>
              </a:rPr>
              <a:t>Enable only part of the EHR Application to maintain the confidentiality &amp; security of your Patient's Data</a:t>
            </a:r>
          </a:p>
          <a:p>
            <a:endParaRPr lang="en-US" dirty="0"/>
          </a:p>
        </p:txBody>
      </p:sp>
    </p:spTree>
    <p:extLst>
      <p:ext uri="{BB962C8B-B14F-4D97-AF65-F5344CB8AC3E}">
        <p14:creationId xmlns:p14="http://schemas.microsoft.com/office/powerpoint/2010/main" val="1828550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2"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2"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ppt_y"/>
                                          </p:val>
                                        </p:tav>
                                        <p:tav tm="100000">
                                          <p:val>
                                            <p:strVal val="#ppt_y"/>
                                          </p:val>
                                        </p:tav>
                                      </p:tavLst>
                                    </p:anim>
                                  </p:childTnLst>
                                </p:cTn>
                              </p:par>
                              <p:par>
                                <p:cTn id="35" presetID="2" presetClass="entr" presetSubtype="2"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ppt_y"/>
                                          </p:val>
                                        </p:tav>
                                        <p:tav tm="100000">
                                          <p:val>
                                            <p:strVal val="#ppt_y"/>
                                          </p:val>
                                        </p:tav>
                                      </p:tavLst>
                                    </p:anim>
                                  </p:childTnLst>
                                </p:cTn>
                              </p:par>
                              <p:par>
                                <p:cTn id="51" presetID="2" presetClass="entr" presetSubtype="2" fill="hold" nodeType="withEffect">
                                  <p:stCondLst>
                                    <p:cond delay="0"/>
                                  </p:stCondLst>
                                  <p:childTnLst>
                                    <p:set>
                                      <p:cBhvr>
                                        <p:cTn id="52" dur="1" fill="hold">
                                          <p:stCondLst>
                                            <p:cond delay="0"/>
                                          </p:stCondLst>
                                        </p:cTn>
                                        <p:tgtEl>
                                          <p:spTgt spid="3">
                                            <p:txEl>
                                              <p:pRg st="9" end="9"/>
                                            </p:txEl>
                                          </p:spTgt>
                                        </p:tgtEl>
                                        <p:attrNameLst>
                                          <p:attrName>style.visibility</p:attrName>
                                        </p:attrNameLst>
                                      </p:cBhvr>
                                      <p:to>
                                        <p:strVal val="visible"/>
                                      </p:to>
                                    </p:set>
                                    <p:anim calcmode="lin" valueType="num">
                                      <p:cBhvr additive="base">
                                        <p:cTn id="53"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54" dur="500" fill="hold"/>
                                        <p:tgtEl>
                                          <p:spTgt spid="3">
                                            <p:txEl>
                                              <p:pRg st="9" end="9"/>
                                            </p:txEl>
                                          </p:spTgt>
                                        </p:tgtEl>
                                        <p:attrNameLst>
                                          <p:attrName>ppt_y</p:attrName>
                                        </p:attrNameLst>
                                      </p:cBhvr>
                                      <p:tavLst>
                                        <p:tav tm="0">
                                          <p:val>
                                            <p:strVal val="#ppt_y"/>
                                          </p:val>
                                        </p:tav>
                                        <p:tav tm="100000">
                                          <p:val>
                                            <p:strVal val="#ppt_y"/>
                                          </p:val>
                                        </p:tav>
                                      </p:tavLst>
                                    </p:anim>
                                  </p:childTnLst>
                                </p:cTn>
                              </p:par>
                              <p:par>
                                <p:cTn id="55" presetID="2" presetClass="entr" presetSubtype="2" fill="hold" nodeType="with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 calcmode="lin" valueType="num">
                                      <p:cBhvr additive="base">
                                        <p:cTn id="57"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58"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1"/>
            <a:ext cx="8534400" cy="4876799"/>
          </a:xfrm>
        </p:spPr>
        <p:txBody>
          <a:bodyPr>
            <a:normAutofit fontScale="25000" lnSpcReduction="20000"/>
          </a:bodyPr>
          <a:lstStyle/>
          <a:p>
            <a:pPr marL="0" indent="0">
              <a:buNone/>
            </a:pPr>
            <a:r>
              <a:rPr lang="en-US" sz="8000" b="1" dirty="0">
                <a:latin typeface="Times New Roman" pitchFamily="18" charset="0"/>
                <a:cs typeface="Times New Roman" pitchFamily="18" charset="0"/>
              </a:rPr>
              <a:t>Storage space</a:t>
            </a:r>
          </a:p>
          <a:p>
            <a:pPr lvl="0"/>
            <a:r>
              <a:rPr lang="en-US" sz="8000" dirty="0">
                <a:latin typeface="Times New Roman" pitchFamily="18" charset="0"/>
                <a:cs typeface="Times New Roman" pitchFamily="18" charset="0"/>
              </a:rPr>
              <a:t>Store large amount of your Patient's Data</a:t>
            </a:r>
          </a:p>
          <a:p>
            <a:pPr lvl="0"/>
            <a:r>
              <a:rPr lang="en-US" sz="8000" dirty="0">
                <a:latin typeface="Times New Roman" pitchFamily="18" charset="0"/>
                <a:cs typeface="Times New Roman" pitchFamily="18" charset="0"/>
              </a:rPr>
              <a:t>Ease in retrieving your data</a:t>
            </a:r>
          </a:p>
          <a:p>
            <a:pPr lvl="0"/>
            <a:r>
              <a:rPr lang="en-US" sz="8000" dirty="0">
                <a:latin typeface="Times New Roman" pitchFamily="18" charset="0"/>
                <a:cs typeface="Times New Roman" pitchFamily="18" charset="0"/>
              </a:rPr>
              <a:t>Quick access to your data from anywhere and anytime with any device</a:t>
            </a:r>
          </a:p>
          <a:p>
            <a:pPr marL="0" indent="0">
              <a:buNone/>
            </a:pPr>
            <a:r>
              <a:rPr lang="en-US" sz="8000" b="1" dirty="0">
                <a:latin typeface="Times New Roman" pitchFamily="18" charset="0"/>
                <a:cs typeface="Times New Roman" pitchFamily="18" charset="0"/>
              </a:rPr>
              <a:t>Cloud storage</a:t>
            </a:r>
          </a:p>
          <a:p>
            <a:pPr lvl="0"/>
            <a:r>
              <a:rPr lang="en-US" sz="8000" dirty="0">
                <a:latin typeface="Times New Roman" pitchFamily="18" charset="0"/>
                <a:cs typeface="Times New Roman" pitchFamily="18" charset="0"/>
              </a:rPr>
              <a:t>Your data is stored online to avoid Data loss due to Natural calamities</a:t>
            </a:r>
          </a:p>
          <a:p>
            <a:pPr lvl="0"/>
            <a:r>
              <a:rPr lang="en-US" sz="8000" dirty="0">
                <a:latin typeface="Times New Roman" pitchFamily="18" charset="0"/>
                <a:cs typeface="Times New Roman" pitchFamily="18" charset="0"/>
              </a:rPr>
              <a:t>This storage is through multiple cloud loci</a:t>
            </a:r>
          </a:p>
          <a:p>
            <a:pPr lvl="0"/>
            <a:r>
              <a:rPr lang="en-US" sz="8000" dirty="0">
                <a:latin typeface="Times New Roman" pitchFamily="18" charset="0"/>
                <a:cs typeface="Times New Roman" pitchFamily="18" charset="0"/>
              </a:rPr>
              <a:t>Additional security is provided by user defined password</a:t>
            </a:r>
          </a:p>
          <a:p>
            <a:pPr marL="0" indent="0">
              <a:buNone/>
            </a:pPr>
            <a:r>
              <a:rPr lang="en-US" sz="8000" b="1" dirty="0">
                <a:latin typeface="Times New Roman" pitchFamily="18" charset="0"/>
                <a:cs typeface="Times New Roman" pitchFamily="18" charset="0"/>
              </a:rPr>
              <a:t>Role Assignment</a:t>
            </a:r>
          </a:p>
          <a:p>
            <a:pPr lvl="0"/>
            <a:r>
              <a:rPr lang="en-US" sz="8000" dirty="0">
                <a:latin typeface="Times New Roman" pitchFamily="18" charset="0"/>
                <a:cs typeface="Times New Roman" pitchFamily="18" charset="0"/>
              </a:rPr>
              <a:t>Role assignment provides partial sharing of data with your staff as per defined role</a:t>
            </a:r>
          </a:p>
          <a:p>
            <a:pPr lvl="0"/>
            <a:r>
              <a:rPr lang="en-US" sz="8000" dirty="0">
                <a:latin typeface="Times New Roman" pitchFamily="18" charset="0"/>
                <a:cs typeface="Times New Roman" pitchFamily="18" charset="0"/>
              </a:rPr>
              <a:t>Limited access to your staff as per their role</a:t>
            </a:r>
          </a:p>
          <a:p>
            <a:endParaRPr lang="en-US" dirty="0"/>
          </a:p>
        </p:txBody>
      </p:sp>
      <p:sp>
        <p:nvSpPr>
          <p:cNvPr id="2" name="Title 1"/>
          <p:cNvSpPr>
            <a:spLocks noGrp="1"/>
          </p:cNvSpPr>
          <p:nvPr>
            <p:ph type="title"/>
          </p:nvPr>
        </p:nvSpPr>
        <p:spPr>
          <a:xfrm>
            <a:off x="152400" y="5791200"/>
            <a:ext cx="7543800" cy="914400"/>
          </a:xfrm>
        </p:spPr>
        <p:txBody>
          <a:bodyPr/>
          <a:lstStyle/>
          <a:p>
            <a:r>
              <a:rPr lang="en-US" dirty="0" smtClean="0"/>
              <a:t>Benefits </a:t>
            </a:r>
            <a:endParaRPr lang="en-US" dirty="0"/>
          </a:p>
        </p:txBody>
      </p:sp>
    </p:spTree>
    <p:extLst>
      <p:ext uri="{BB962C8B-B14F-4D97-AF65-F5344CB8AC3E}">
        <p14:creationId xmlns:p14="http://schemas.microsoft.com/office/powerpoint/2010/main" val="1385643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additive="base">
                                        <p:cTn id="3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1" end="1"/>
                                            </p:txEl>
                                          </p:spTgt>
                                        </p:tgtEl>
                                        <p:attrNameLst>
                                          <p:attrName>ppt_y</p:attrName>
                                        </p:attrNameLst>
                                      </p:cBhvr>
                                      <p:tavLst>
                                        <p:tav tm="0">
                                          <p:val>
                                            <p:strVal val="#ppt_y"/>
                                          </p:val>
                                        </p:tav>
                                        <p:tav tm="100000">
                                          <p:val>
                                            <p:strVal val="#ppt_y"/>
                                          </p:val>
                                        </p:tav>
                                      </p:tavLst>
                                    </p:anim>
                                  </p:childTnLst>
                                </p:cTn>
                              </p:par>
                              <p:par>
                                <p:cTn id="33" presetID="2" presetClass="entr" presetSubtype="2" fill="hold"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 calcmode="lin" valueType="num">
                                      <p:cBhvr additive="base">
                                        <p:cTn id="3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
                                            <p:txEl>
                                              <p:pRg st="2" end="2"/>
                                            </p:txEl>
                                          </p:spTgt>
                                        </p:tgtEl>
                                        <p:attrNameLst>
                                          <p:attrName>ppt_y</p:attrName>
                                        </p:attrNameLst>
                                      </p:cBhvr>
                                      <p:tavLst>
                                        <p:tav tm="0">
                                          <p:val>
                                            <p:strVal val="#ppt_y"/>
                                          </p:val>
                                        </p:tav>
                                        <p:tav tm="100000">
                                          <p:val>
                                            <p:strVal val="#ppt_y"/>
                                          </p:val>
                                        </p:tav>
                                      </p:tavLst>
                                    </p:anim>
                                  </p:childTnLst>
                                </p:cTn>
                              </p:par>
                              <p:par>
                                <p:cTn id="37" presetID="2" presetClass="entr" presetSubtype="2" fill="hold" nodeType="with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 calcmode="lin" valueType="num">
                                      <p:cBhvr additive="base">
                                        <p:cTn id="3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 calcmode="lin" valueType="num">
                                      <p:cBhvr additive="base">
                                        <p:cTn id="4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2" fill="hold" nodeType="clickEffect">
                                  <p:stCondLst>
                                    <p:cond delay="0"/>
                                  </p:stCondLst>
                                  <p:childTnLst>
                                    <p:set>
                                      <p:cBhvr>
                                        <p:cTn id="50" dur="1" fill="hold">
                                          <p:stCondLst>
                                            <p:cond delay="0"/>
                                          </p:stCondLst>
                                        </p:cTn>
                                        <p:tgtEl>
                                          <p:spTgt spid="3">
                                            <p:txEl>
                                              <p:pRg st="5" end="5"/>
                                            </p:txEl>
                                          </p:spTgt>
                                        </p:tgtEl>
                                        <p:attrNameLst>
                                          <p:attrName>style.visibility</p:attrName>
                                        </p:attrNameLst>
                                      </p:cBhvr>
                                      <p:to>
                                        <p:strVal val="visible"/>
                                      </p:to>
                                    </p:set>
                                    <p:anim calcmode="lin" valueType="num">
                                      <p:cBhvr additive="base">
                                        <p:cTn id="5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52" dur="500" fill="hold"/>
                                        <p:tgtEl>
                                          <p:spTgt spid="3">
                                            <p:txEl>
                                              <p:pRg st="5" end="5"/>
                                            </p:txEl>
                                          </p:spTgt>
                                        </p:tgtEl>
                                        <p:attrNameLst>
                                          <p:attrName>ppt_y</p:attrName>
                                        </p:attrNameLst>
                                      </p:cBhvr>
                                      <p:tavLst>
                                        <p:tav tm="0">
                                          <p:val>
                                            <p:strVal val="#ppt_y"/>
                                          </p:val>
                                        </p:tav>
                                        <p:tav tm="100000">
                                          <p:val>
                                            <p:strVal val="#ppt_y"/>
                                          </p:val>
                                        </p:tav>
                                      </p:tavLst>
                                    </p:anim>
                                  </p:childTnLst>
                                </p:cTn>
                              </p:par>
                              <p:par>
                                <p:cTn id="53" presetID="2" presetClass="entr" presetSubtype="2" fill="hold" nodeType="with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additive="base">
                                        <p:cTn id="55"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6" end="6"/>
                                            </p:txEl>
                                          </p:spTgt>
                                        </p:tgtEl>
                                        <p:attrNameLst>
                                          <p:attrName>ppt_y</p:attrName>
                                        </p:attrNameLst>
                                      </p:cBhvr>
                                      <p:tavLst>
                                        <p:tav tm="0">
                                          <p:val>
                                            <p:strVal val="#ppt_y"/>
                                          </p:val>
                                        </p:tav>
                                        <p:tav tm="100000">
                                          <p:val>
                                            <p:strVal val="#ppt_y"/>
                                          </p:val>
                                        </p:tav>
                                      </p:tavLst>
                                    </p:anim>
                                  </p:childTnLst>
                                </p:cTn>
                              </p:par>
                              <p:par>
                                <p:cTn id="57" presetID="2" presetClass="entr" presetSubtype="2" fill="hold" nodeType="withEffect">
                                  <p:stCondLst>
                                    <p:cond delay="0"/>
                                  </p:stCondLst>
                                  <p:childTnLst>
                                    <p:set>
                                      <p:cBhvr>
                                        <p:cTn id="58" dur="1" fill="hold">
                                          <p:stCondLst>
                                            <p:cond delay="0"/>
                                          </p:stCondLst>
                                        </p:cTn>
                                        <p:tgtEl>
                                          <p:spTgt spid="3">
                                            <p:txEl>
                                              <p:pRg st="7" end="7"/>
                                            </p:txEl>
                                          </p:spTgt>
                                        </p:tgtEl>
                                        <p:attrNameLst>
                                          <p:attrName>style.visibility</p:attrName>
                                        </p:attrNameLst>
                                      </p:cBhvr>
                                      <p:to>
                                        <p:strVal val="visible"/>
                                      </p:to>
                                    </p:set>
                                    <p:anim calcmode="lin" valueType="num">
                                      <p:cBhvr additive="base">
                                        <p:cTn id="5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60"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8" fill="hold" nodeType="clickEffect">
                                  <p:stCondLst>
                                    <p:cond delay="0"/>
                                  </p:stCondLst>
                                  <p:childTnLst>
                                    <p:set>
                                      <p:cBhvr>
                                        <p:cTn id="64" dur="1" fill="hold">
                                          <p:stCondLst>
                                            <p:cond delay="0"/>
                                          </p:stCondLst>
                                        </p:cTn>
                                        <p:tgtEl>
                                          <p:spTgt spid="3">
                                            <p:txEl>
                                              <p:pRg st="8" end="8"/>
                                            </p:txEl>
                                          </p:spTgt>
                                        </p:tgtEl>
                                        <p:attrNameLst>
                                          <p:attrName>style.visibility</p:attrName>
                                        </p:attrNameLst>
                                      </p:cBhvr>
                                      <p:to>
                                        <p:strVal val="visible"/>
                                      </p:to>
                                    </p:set>
                                    <p:anim calcmode="lin" valueType="num">
                                      <p:cBhvr additive="base">
                                        <p:cTn id="6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66"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2" fill="hold" nodeType="clickEffect">
                                  <p:stCondLst>
                                    <p:cond delay="0"/>
                                  </p:stCondLst>
                                  <p:childTnLst>
                                    <p:set>
                                      <p:cBhvr>
                                        <p:cTn id="70" dur="1" fill="hold">
                                          <p:stCondLst>
                                            <p:cond delay="0"/>
                                          </p:stCondLst>
                                        </p:cTn>
                                        <p:tgtEl>
                                          <p:spTgt spid="3">
                                            <p:txEl>
                                              <p:pRg st="9" end="9"/>
                                            </p:txEl>
                                          </p:spTgt>
                                        </p:tgtEl>
                                        <p:attrNameLst>
                                          <p:attrName>style.visibility</p:attrName>
                                        </p:attrNameLst>
                                      </p:cBhvr>
                                      <p:to>
                                        <p:strVal val="visible"/>
                                      </p:to>
                                    </p:set>
                                    <p:anim calcmode="lin" valueType="num">
                                      <p:cBhvr additive="base">
                                        <p:cTn id="71"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72" dur="500" fill="hold"/>
                                        <p:tgtEl>
                                          <p:spTgt spid="3">
                                            <p:txEl>
                                              <p:pRg st="9" end="9"/>
                                            </p:txEl>
                                          </p:spTgt>
                                        </p:tgtEl>
                                        <p:attrNameLst>
                                          <p:attrName>ppt_y</p:attrName>
                                        </p:attrNameLst>
                                      </p:cBhvr>
                                      <p:tavLst>
                                        <p:tav tm="0">
                                          <p:val>
                                            <p:strVal val="#ppt_y"/>
                                          </p:val>
                                        </p:tav>
                                        <p:tav tm="100000">
                                          <p:val>
                                            <p:strVal val="#ppt_y"/>
                                          </p:val>
                                        </p:tav>
                                      </p:tavLst>
                                    </p:anim>
                                  </p:childTnLst>
                                </p:cTn>
                              </p:par>
                              <p:par>
                                <p:cTn id="73" presetID="2" presetClass="entr" presetSubtype="2" fill="hold" nodeType="withEffect">
                                  <p:stCondLst>
                                    <p:cond delay="0"/>
                                  </p:stCondLst>
                                  <p:childTnLst>
                                    <p:set>
                                      <p:cBhvr>
                                        <p:cTn id="74" dur="1" fill="hold">
                                          <p:stCondLst>
                                            <p:cond delay="0"/>
                                          </p:stCondLst>
                                        </p:cTn>
                                        <p:tgtEl>
                                          <p:spTgt spid="3">
                                            <p:txEl>
                                              <p:pRg st="10" end="10"/>
                                            </p:txEl>
                                          </p:spTgt>
                                        </p:tgtEl>
                                        <p:attrNameLst>
                                          <p:attrName>style.visibility</p:attrName>
                                        </p:attrNameLst>
                                      </p:cBhvr>
                                      <p:to>
                                        <p:strVal val="visible"/>
                                      </p:to>
                                    </p:set>
                                    <p:anim calcmode="lin" valueType="num">
                                      <p:cBhvr additive="base">
                                        <p:cTn id="75"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76"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36637"/>
            <a:ext cx="8229600" cy="4525963"/>
          </a:xfrm>
        </p:spPr>
        <p:txBody>
          <a:bodyPr>
            <a:normAutofit fontScale="25000" lnSpcReduction="20000"/>
          </a:bodyPr>
          <a:lstStyle/>
          <a:p>
            <a:pPr marL="0" indent="0">
              <a:buNone/>
            </a:pPr>
            <a:r>
              <a:rPr lang="en-US" sz="8000" b="1" dirty="0">
                <a:latin typeface="Times New Roman" pitchFamily="18" charset="0"/>
                <a:cs typeface="Times New Roman" pitchFamily="18" charset="0"/>
              </a:rPr>
              <a:t>Analytics</a:t>
            </a:r>
          </a:p>
          <a:p>
            <a:pPr lvl="0"/>
            <a:r>
              <a:rPr lang="en-US" sz="8000" dirty="0">
                <a:latin typeface="Times New Roman" pitchFamily="18" charset="0"/>
                <a:cs typeface="Times New Roman" pitchFamily="18" charset="0"/>
              </a:rPr>
              <a:t>Get complete analysis with respect to demographics (Age, Gender, Location etc.) as well as diseases</a:t>
            </a:r>
          </a:p>
          <a:p>
            <a:pPr lvl="0"/>
            <a:r>
              <a:rPr lang="en-US" sz="8000" dirty="0">
                <a:latin typeface="Times New Roman" pitchFamily="18" charset="0"/>
                <a:cs typeface="Times New Roman" pitchFamily="18" charset="0"/>
              </a:rPr>
              <a:t>Understand your community, disease pattern and prognosis of your patients</a:t>
            </a:r>
          </a:p>
          <a:p>
            <a:pPr lvl="0"/>
            <a:r>
              <a:rPr lang="en-US" sz="8000" dirty="0">
                <a:latin typeface="Times New Roman" pitchFamily="18" charset="0"/>
                <a:cs typeface="Times New Roman" pitchFamily="18" charset="0"/>
              </a:rPr>
              <a:t>Helps you in presenting your data with ease</a:t>
            </a:r>
          </a:p>
          <a:p>
            <a:pPr marL="0" indent="0">
              <a:buNone/>
            </a:pPr>
            <a:r>
              <a:rPr lang="en-US" sz="8000" b="1" dirty="0">
                <a:latin typeface="Times New Roman" pitchFamily="18" charset="0"/>
                <a:cs typeface="Times New Roman" pitchFamily="18" charset="0"/>
              </a:rPr>
              <a:t>Streamline</a:t>
            </a:r>
          </a:p>
          <a:p>
            <a:pPr lvl="0"/>
            <a:r>
              <a:rPr lang="en-US" sz="8000" dirty="0">
                <a:latin typeface="Times New Roman" pitchFamily="18" charset="0"/>
                <a:cs typeface="Times New Roman" pitchFamily="18" charset="0"/>
              </a:rPr>
              <a:t>Manage your appointments with ease, just by uploading your consultation timings along with location(s)</a:t>
            </a:r>
          </a:p>
          <a:p>
            <a:pPr lvl="0"/>
            <a:r>
              <a:rPr lang="en-US" sz="8000" dirty="0">
                <a:latin typeface="Times New Roman" pitchFamily="18" charset="0"/>
                <a:cs typeface="Times New Roman" pitchFamily="18" charset="0"/>
              </a:rPr>
              <a:t>Patients can book your appointment as per your availability</a:t>
            </a:r>
          </a:p>
          <a:p>
            <a:pPr lvl="0"/>
            <a:r>
              <a:rPr lang="en-US" sz="8000" dirty="0">
                <a:latin typeface="Times New Roman" pitchFamily="18" charset="0"/>
                <a:cs typeface="Times New Roman" pitchFamily="18" charset="0"/>
              </a:rPr>
              <a:t>Get alerts on appointment booking, cancellation as well as modification, by SMS and e-mail</a:t>
            </a:r>
          </a:p>
          <a:p>
            <a:pPr lvl="0"/>
            <a:r>
              <a:rPr lang="en-US" sz="8000" dirty="0">
                <a:latin typeface="Times New Roman" pitchFamily="18" charset="0"/>
                <a:cs typeface="Times New Roman" pitchFamily="18" charset="0"/>
              </a:rPr>
              <a:t>A follow-up can also be assigned to the patient at the same time with similar reminder pattern</a:t>
            </a:r>
          </a:p>
          <a:p>
            <a:pPr marL="0" indent="0">
              <a:buNone/>
            </a:pPr>
            <a:r>
              <a:rPr lang="en-US" sz="8000" b="1" dirty="0">
                <a:latin typeface="Times New Roman" pitchFamily="18" charset="0"/>
                <a:cs typeface="Times New Roman" pitchFamily="18" charset="0"/>
              </a:rPr>
              <a:t>User friendly</a:t>
            </a:r>
          </a:p>
          <a:p>
            <a:pPr lvl="0"/>
            <a:r>
              <a:rPr lang="en-US" sz="8000" dirty="0">
                <a:latin typeface="Times New Roman" pitchFamily="18" charset="0"/>
                <a:cs typeface="Times New Roman" pitchFamily="18" charset="0"/>
              </a:rPr>
              <a:t>Template free</a:t>
            </a:r>
          </a:p>
          <a:p>
            <a:pPr lvl="0"/>
            <a:r>
              <a:rPr lang="en-US" sz="8000" dirty="0">
                <a:latin typeface="Times New Roman" pitchFamily="18" charset="0"/>
                <a:cs typeface="Times New Roman" pitchFamily="18" charset="0"/>
              </a:rPr>
              <a:t>Easiest User Interface</a:t>
            </a:r>
          </a:p>
          <a:p>
            <a:pPr lvl="0"/>
            <a:r>
              <a:rPr lang="en-US" sz="8000" dirty="0">
                <a:latin typeface="Times New Roman" pitchFamily="18" charset="0"/>
                <a:cs typeface="Times New Roman" pitchFamily="18" charset="0"/>
              </a:rPr>
              <a:t>Simple sign-up procedure, just like creating an email account</a:t>
            </a:r>
          </a:p>
          <a:p>
            <a:pPr lvl="0"/>
            <a:r>
              <a:rPr lang="en-US" sz="8000" dirty="0">
                <a:latin typeface="Times New Roman" pitchFamily="18" charset="0"/>
                <a:cs typeface="Times New Roman" pitchFamily="18" charset="0"/>
              </a:rPr>
              <a:t>Self-explanatory and graphical presentation for ease of operation</a:t>
            </a:r>
          </a:p>
          <a:p>
            <a:pPr lvl="0"/>
            <a:r>
              <a:rPr lang="en-US" sz="8000" dirty="0">
                <a:latin typeface="Times New Roman" pitchFamily="18" charset="0"/>
                <a:cs typeface="Times New Roman" pitchFamily="18" charset="0"/>
              </a:rPr>
              <a:t>Quick retrieval system making it all the more simpler and faster</a:t>
            </a:r>
          </a:p>
          <a:p>
            <a:endParaRPr lang="en-US" dirty="0"/>
          </a:p>
        </p:txBody>
      </p:sp>
    </p:spTree>
    <p:extLst>
      <p:ext uri="{BB962C8B-B14F-4D97-AF65-F5344CB8AC3E}">
        <p14:creationId xmlns:p14="http://schemas.microsoft.com/office/powerpoint/2010/main" val="815940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anim calcmode="lin" valueType="num">
                                      <p:cBhvr>
                                        <p:cTn id="2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nodeType="clickEffect">
                                  <p:stCondLst>
                                    <p:cond delay="0"/>
                                  </p:stCondLst>
                                  <p:childTnLst>
                                    <p:set>
                                      <p:cBhvr>
                                        <p:cTn id="57" dur="1" fill="hold">
                                          <p:stCondLst>
                                            <p:cond delay="0"/>
                                          </p:stCondLst>
                                        </p:cTn>
                                        <p:tgtEl>
                                          <p:spTgt spid="3">
                                            <p:txEl>
                                              <p:pRg st="9" end="9"/>
                                            </p:txEl>
                                          </p:spTgt>
                                        </p:tgtEl>
                                        <p:attrNameLst>
                                          <p:attrName>style.visibility</p:attrName>
                                        </p:attrNameLst>
                                      </p:cBhvr>
                                      <p:to>
                                        <p:strVal val="visible"/>
                                      </p:to>
                                    </p:set>
                                    <p:anim calcmode="lin" valueType="num">
                                      <p:cBhvr additive="base">
                                        <p:cTn id="58"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nodeType="clickEffect">
                                  <p:stCondLst>
                                    <p:cond delay="0"/>
                                  </p:stCondLst>
                                  <p:childTnLst>
                                    <p:set>
                                      <p:cBhvr>
                                        <p:cTn id="63" dur="1" fill="hold">
                                          <p:stCondLst>
                                            <p:cond delay="0"/>
                                          </p:stCondLst>
                                        </p:cTn>
                                        <p:tgtEl>
                                          <p:spTgt spid="3">
                                            <p:txEl>
                                              <p:pRg st="10" end="10"/>
                                            </p:txEl>
                                          </p:spTgt>
                                        </p:tgtEl>
                                        <p:attrNameLst>
                                          <p:attrName>style.visibility</p:attrName>
                                        </p:attrNameLst>
                                      </p:cBhvr>
                                      <p:to>
                                        <p:strVal val="visible"/>
                                      </p:to>
                                    </p:set>
                                    <p:animEffect transition="in" filter="fade">
                                      <p:cBhvr>
                                        <p:cTn id="64" dur="1000"/>
                                        <p:tgtEl>
                                          <p:spTgt spid="3">
                                            <p:txEl>
                                              <p:pRg st="10" end="10"/>
                                            </p:txEl>
                                          </p:spTgt>
                                        </p:tgtEl>
                                      </p:cBhvr>
                                    </p:animEffect>
                                    <p:anim calcmode="lin" valueType="num">
                                      <p:cBhvr>
                                        <p:cTn id="65"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6"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7" presetID="42" presetClass="entr" presetSubtype="0" fill="hold" nodeType="withEffect">
                                  <p:stCondLst>
                                    <p:cond delay="0"/>
                                  </p:stCondLst>
                                  <p:childTnLst>
                                    <p:set>
                                      <p:cBhvr>
                                        <p:cTn id="68" dur="1" fill="hold">
                                          <p:stCondLst>
                                            <p:cond delay="0"/>
                                          </p:stCondLst>
                                        </p:cTn>
                                        <p:tgtEl>
                                          <p:spTgt spid="3">
                                            <p:txEl>
                                              <p:pRg st="11" end="11"/>
                                            </p:txEl>
                                          </p:spTgt>
                                        </p:tgtEl>
                                        <p:attrNameLst>
                                          <p:attrName>style.visibility</p:attrName>
                                        </p:attrNameLst>
                                      </p:cBhvr>
                                      <p:to>
                                        <p:strVal val="visible"/>
                                      </p:to>
                                    </p:set>
                                    <p:animEffect transition="in" filter="fade">
                                      <p:cBhvr>
                                        <p:cTn id="69" dur="1000"/>
                                        <p:tgtEl>
                                          <p:spTgt spid="3">
                                            <p:txEl>
                                              <p:pRg st="11" end="11"/>
                                            </p:txEl>
                                          </p:spTgt>
                                        </p:tgtEl>
                                      </p:cBhvr>
                                    </p:animEffect>
                                    <p:anim calcmode="lin" valueType="num">
                                      <p:cBhvr>
                                        <p:cTn id="70"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1"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72" presetID="42" presetClass="entr" presetSubtype="0" fill="hold" nodeType="withEffect">
                                  <p:stCondLst>
                                    <p:cond delay="0"/>
                                  </p:stCondLst>
                                  <p:childTnLst>
                                    <p:set>
                                      <p:cBhvr>
                                        <p:cTn id="73" dur="1" fill="hold">
                                          <p:stCondLst>
                                            <p:cond delay="0"/>
                                          </p:stCondLst>
                                        </p:cTn>
                                        <p:tgtEl>
                                          <p:spTgt spid="3">
                                            <p:txEl>
                                              <p:pRg st="12" end="12"/>
                                            </p:txEl>
                                          </p:spTgt>
                                        </p:tgtEl>
                                        <p:attrNameLst>
                                          <p:attrName>style.visibility</p:attrName>
                                        </p:attrNameLst>
                                      </p:cBhvr>
                                      <p:to>
                                        <p:strVal val="visible"/>
                                      </p:to>
                                    </p:set>
                                    <p:animEffect transition="in" filter="fade">
                                      <p:cBhvr>
                                        <p:cTn id="74" dur="1000"/>
                                        <p:tgtEl>
                                          <p:spTgt spid="3">
                                            <p:txEl>
                                              <p:pRg st="12" end="12"/>
                                            </p:txEl>
                                          </p:spTgt>
                                        </p:tgtEl>
                                      </p:cBhvr>
                                    </p:animEffect>
                                    <p:anim calcmode="lin" valueType="num">
                                      <p:cBhvr>
                                        <p:cTn id="75"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6"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77" presetID="42" presetClass="entr" presetSubtype="0" fill="hold" nodeType="withEffect">
                                  <p:stCondLst>
                                    <p:cond delay="0"/>
                                  </p:stCondLst>
                                  <p:childTnLst>
                                    <p:set>
                                      <p:cBhvr>
                                        <p:cTn id="78" dur="1" fill="hold">
                                          <p:stCondLst>
                                            <p:cond delay="0"/>
                                          </p:stCondLst>
                                        </p:cTn>
                                        <p:tgtEl>
                                          <p:spTgt spid="3">
                                            <p:txEl>
                                              <p:pRg st="13" end="13"/>
                                            </p:txEl>
                                          </p:spTgt>
                                        </p:tgtEl>
                                        <p:attrNameLst>
                                          <p:attrName>style.visibility</p:attrName>
                                        </p:attrNameLst>
                                      </p:cBhvr>
                                      <p:to>
                                        <p:strVal val="visible"/>
                                      </p:to>
                                    </p:set>
                                    <p:animEffect transition="in" filter="fade">
                                      <p:cBhvr>
                                        <p:cTn id="79" dur="1000"/>
                                        <p:tgtEl>
                                          <p:spTgt spid="3">
                                            <p:txEl>
                                              <p:pRg st="13" end="13"/>
                                            </p:txEl>
                                          </p:spTgt>
                                        </p:tgtEl>
                                      </p:cBhvr>
                                    </p:animEffect>
                                    <p:anim calcmode="lin" valueType="num">
                                      <p:cBhvr>
                                        <p:cTn id="80"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81" dur="1000" fill="hold"/>
                                        <p:tgtEl>
                                          <p:spTgt spid="3">
                                            <p:txEl>
                                              <p:pRg st="13" end="13"/>
                                            </p:txEl>
                                          </p:spTgt>
                                        </p:tgtEl>
                                        <p:attrNameLst>
                                          <p:attrName>ppt_y</p:attrName>
                                        </p:attrNameLst>
                                      </p:cBhvr>
                                      <p:tavLst>
                                        <p:tav tm="0">
                                          <p:val>
                                            <p:strVal val="#ppt_y+.1"/>
                                          </p:val>
                                        </p:tav>
                                        <p:tav tm="100000">
                                          <p:val>
                                            <p:strVal val="#ppt_y"/>
                                          </p:val>
                                        </p:tav>
                                      </p:tavLst>
                                    </p:anim>
                                  </p:childTnLst>
                                </p:cTn>
                              </p:par>
                              <p:par>
                                <p:cTn id="82" presetID="42" presetClass="entr" presetSubtype="0" fill="hold" nodeType="withEffect">
                                  <p:stCondLst>
                                    <p:cond delay="0"/>
                                  </p:stCondLst>
                                  <p:childTnLst>
                                    <p:set>
                                      <p:cBhvr>
                                        <p:cTn id="83" dur="1" fill="hold">
                                          <p:stCondLst>
                                            <p:cond delay="0"/>
                                          </p:stCondLst>
                                        </p:cTn>
                                        <p:tgtEl>
                                          <p:spTgt spid="3">
                                            <p:txEl>
                                              <p:pRg st="14" end="14"/>
                                            </p:txEl>
                                          </p:spTgt>
                                        </p:tgtEl>
                                        <p:attrNameLst>
                                          <p:attrName>style.visibility</p:attrName>
                                        </p:attrNameLst>
                                      </p:cBhvr>
                                      <p:to>
                                        <p:strVal val="visible"/>
                                      </p:to>
                                    </p:set>
                                    <p:animEffect transition="in" filter="fade">
                                      <p:cBhvr>
                                        <p:cTn id="84" dur="1000"/>
                                        <p:tgtEl>
                                          <p:spTgt spid="3">
                                            <p:txEl>
                                              <p:pRg st="14" end="14"/>
                                            </p:txEl>
                                          </p:spTgt>
                                        </p:tgtEl>
                                      </p:cBhvr>
                                    </p:animEffect>
                                    <p:anim calcmode="lin" valueType="num">
                                      <p:cBhvr>
                                        <p:cTn id="85"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85801"/>
            <a:ext cx="7543800" cy="3657599"/>
          </a:xfrm>
        </p:spPr>
        <p:txBody>
          <a:bodyPr>
            <a:normAutofit/>
          </a:bodyPr>
          <a:lstStyle/>
          <a:p>
            <a:pPr marL="0" indent="0">
              <a:buNone/>
            </a:pPr>
            <a:r>
              <a:rPr lang="en-US" sz="2400" b="1" dirty="0">
                <a:latin typeface="Times New Roman" pitchFamily="18" charset="0"/>
                <a:cs typeface="Times New Roman" pitchFamily="18" charset="0"/>
              </a:rPr>
              <a:t>Research question:</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What factors will help HY-HER sustain in the current Indian Healthcare IT market?</a:t>
            </a:r>
          </a:p>
          <a:p>
            <a:pPr marL="0" indent="0">
              <a:buNone/>
            </a:pPr>
            <a:r>
              <a:rPr lang="en-US" sz="2400" b="1" dirty="0" smtClean="0">
                <a:latin typeface="Times New Roman" pitchFamily="18" charset="0"/>
                <a:cs typeface="Times New Roman" pitchFamily="18" charset="0"/>
              </a:rPr>
              <a:t>Rationale: </a:t>
            </a:r>
          </a:p>
          <a:p>
            <a:pPr marL="0" indent="0">
              <a:buNone/>
            </a:pPr>
            <a:r>
              <a:rPr lang="en-US" sz="2400" dirty="0" smtClean="0">
                <a:latin typeface="Times New Roman" pitchFamily="18" charset="0"/>
                <a:cs typeface="Times New Roman" pitchFamily="18" charset="0"/>
              </a:rPr>
              <a:t>Considering the emerging Indian healthcare IT market, competition from the market leaders, resistance from the doctors and being a startup organization , there arises a need to do study the factors that will help HY-HER to grow as a leader in EMR market.</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t>Research </a:t>
            </a:r>
            <a:endParaRPr lang="en-US" dirty="0"/>
          </a:p>
        </p:txBody>
      </p:sp>
    </p:spTree>
    <p:extLst>
      <p:ext uri="{BB962C8B-B14F-4D97-AF65-F5344CB8AC3E}">
        <p14:creationId xmlns:p14="http://schemas.microsoft.com/office/powerpoint/2010/main" val="2873464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Effect transition="in" filter="fade">
                                      <p:cBhvr>
                                        <p:cTn id="31" dur="1000"/>
                                        <p:tgtEl>
                                          <p:spTgt spid="3">
                                            <p:txEl>
                                              <p:pRg st="1" end="1"/>
                                            </p:txEl>
                                          </p:spTgt>
                                        </p:tgtEl>
                                      </p:cBhvr>
                                    </p:animEffect>
                                    <p:anim calcmode="lin" valueType="num">
                                      <p:cBhvr>
                                        <p:cTn id="3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 calcmode="lin" valueType="num">
                                      <p:cBhvr additive="base">
                                        <p:cTn id="3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3">
                                            <p:txEl>
                                              <p:pRg st="3" end="3"/>
                                            </p:txEl>
                                          </p:spTgt>
                                        </p:tgtEl>
                                        <p:attrNameLst>
                                          <p:attrName>style.visibility</p:attrName>
                                        </p:attrNameLst>
                                      </p:cBhvr>
                                      <p:to>
                                        <p:strVal val="visible"/>
                                      </p:to>
                                    </p:set>
                                    <p:animEffect transition="in" filter="fade">
                                      <p:cBhvr>
                                        <p:cTn id="44" dur="1000"/>
                                        <p:tgtEl>
                                          <p:spTgt spid="3">
                                            <p:txEl>
                                              <p:pRg st="3" end="3"/>
                                            </p:txEl>
                                          </p:spTgt>
                                        </p:tgtEl>
                                      </p:cBhvr>
                                    </p:animEffect>
                                    <p:anim calcmode="lin" valueType="num">
                                      <p:cBhvr>
                                        <p:cTn id="4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l">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5315</TotalTime>
  <Words>1666</Words>
  <Application>Microsoft Office PowerPoint</Application>
  <PresentationFormat>On-screen Show (4:3)</PresentationFormat>
  <Paragraphs>188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Elemental</vt:lpstr>
      <vt:lpstr>Practicability of Healthyyou EHR in Indian healthcare market-  A qualitative study</vt:lpstr>
      <vt:lpstr>Organization profile</vt:lpstr>
      <vt:lpstr>HY-EHR</vt:lpstr>
      <vt:lpstr> Features</vt:lpstr>
      <vt:lpstr> </vt:lpstr>
      <vt:lpstr>PowerPoint Presentation</vt:lpstr>
      <vt:lpstr>Benefits </vt:lpstr>
      <vt:lpstr>PowerPoint Presentation</vt:lpstr>
      <vt:lpstr>Research </vt:lpstr>
      <vt:lpstr>PowerPoint Presentation</vt:lpstr>
      <vt:lpstr>Methodology </vt:lpstr>
      <vt:lpstr>Review Of Literature</vt:lpstr>
      <vt:lpstr>PowerPoint Presentation</vt:lpstr>
      <vt:lpstr>Results </vt:lpstr>
      <vt:lpstr>PowerPoint Presentation</vt:lpstr>
      <vt:lpstr>Discussion </vt:lpstr>
      <vt:lpstr>PowerPoint Presentation</vt:lpstr>
      <vt:lpstr>PowerPoint Presentation</vt:lpstr>
      <vt:lpstr>Conclusion </vt:lpstr>
      <vt:lpstr>Recommendations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Prashant 8</dc:creator>
  <cp:lastModifiedBy>Prashant 8</cp:lastModifiedBy>
  <cp:revision>28</cp:revision>
  <dcterms:created xsi:type="dcterms:W3CDTF">2014-05-08T18:58:05Z</dcterms:created>
  <dcterms:modified xsi:type="dcterms:W3CDTF">2014-05-16T18:52:29Z</dcterms:modified>
</cp:coreProperties>
</file>