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22"/>
  </p:notesMasterIdLst>
  <p:sldIdLst>
    <p:sldId id="258" r:id="rId2"/>
    <p:sldId id="256" r:id="rId3"/>
    <p:sldId id="257" r:id="rId4"/>
    <p:sldId id="259" r:id="rId5"/>
    <p:sldId id="270" r:id="rId6"/>
    <p:sldId id="285" r:id="rId7"/>
    <p:sldId id="280" r:id="rId8"/>
    <p:sldId id="283" r:id="rId9"/>
    <p:sldId id="282" r:id="rId10"/>
    <p:sldId id="260" r:id="rId11"/>
    <p:sldId id="284" r:id="rId12"/>
    <p:sldId id="261" r:id="rId13"/>
    <p:sldId id="272" r:id="rId14"/>
    <p:sldId id="262" r:id="rId15"/>
    <p:sldId id="273" r:id="rId16"/>
    <p:sldId id="274" r:id="rId17"/>
    <p:sldId id="275" r:id="rId18"/>
    <p:sldId id="278" r:id="rId19"/>
    <p:sldId id="277" r:id="rId20"/>
    <p:sldId id="28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9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IN"/>
              <a:t>Mean of Patient Satisfction in (%) with Emergency Services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670" baseline="0"/>
                </a:pPr>
                <a:endParaRPr lang="en-US"/>
              </a:p>
            </c:txPr>
            <c:showVal val="1"/>
          </c:dLbls>
          <c:cat>
            <c:strRef>
              <c:f>Sheet2!$A$1:$A$14</c:f>
              <c:strCache>
                <c:ptCount val="14"/>
                <c:pt idx="0">
                  <c:v>Mean of Patient Satisfction in (%) with Emergency Services</c:v>
                </c:pt>
                <c:pt idx="1">
                  <c:v>CMO waiting time in ED</c:v>
                </c:pt>
                <c:pt idx="2">
                  <c:v>Specialist Doctor waiting time in ED</c:v>
                </c:pt>
                <c:pt idx="3">
                  <c:v>Waiting Time for admission in ward in ED</c:v>
                </c:pt>
                <c:pt idx="4">
                  <c:v>Experience with doctors</c:v>
                </c:pt>
                <c:pt idx="5">
                  <c:v>Experience with nurses</c:v>
                </c:pt>
                <c:pt idx="6">
                  <c:v>Experience in laboratory investigations</c:v>
                </c:pt>
                <c:pt idx="7">
                  <c:v>Experience in radiological services</c:v>
                </c:pt>
                <c:pt idx="8">
                  <c:v>Experience in pharmacy</c:v>
                </c:pt>
                <c:pt idx="9">
                  <c:v>Experience in billing</c:v>
                </c:pt>
                <c:pt idx="10">
                  <c:v>Guidance/ Assistance provided by security</c:v>
                </c:pt>
                <c:pt idx="11">
                  <c:v>General upkeep and cleanliness of the hospital</c:v>
                </c:pt>
                <c:pt idx="12">
                  <c:v>Experience in food and beverage service</c:v>
                </c:pt>
                <c:pt idx="13">
                  <c:v>Other facilities such as toilets, drinking water, parking etc</c:v>
                </c:pt>
              </c:strCache>
            </c:strRef>
          </c:cat>
          <c:val>
            <c:numRef>
              <c:f>Sheet2!$B$1:$B$14</c:f>
              <c:numCache>
                <c:formatCode>General</c:formatCode>
                <c:ptCount val="14"/>
                <c:pt idx="1">
                  <c:v>88.440000000000026</c:v>
                </c:pt>
                <c:pt idx="2">
                  <c:v>66.22</c:v>
                </c:pt>
                <c:pt idx="3">
                  <c:v>32.89</c:v>
                </c:pt>
                <c:pt idx="4">
                  <c:v>88.440000000000026</c:v>
                </c:pt>
                <c:pt idx="5">
                  <c:v>83.56</c:v>
                </c:pt>
                <c:pt idx="6">
                  <c:v>80</c:v>
                </c:pt>
                <c:pt idx="7">
                  <c:v>75.86</c:v>
                </c:pt>
                <c:pt idx="8">
                  <c:v>80</c:v>
                </c:pt>
                <c:pt idx="9">
                  <c:v>83.11</c:v>
                </c:pt>
                <c:pt idx="10">
                  <c:v>87.11</c:v>
                </c:pt>
                <c:pt idx="11">
                  <c:v>88.55</c:v>
                </c:pt>
                <c:pt idx="12">
                  <c:v>67.55</c:v>
                </c:pt>
                <c:pt idx="13">
                  <c:v>83.55</c:v>
                </c:pt>
              </c:numCache>
            </c:numRef>
          </c:val>
        </c:ser>
        <c:axId val="51440256"/>
        <c:axId val="51913088"/>
      </c:barChart>
      <c:catAx>
        <c:axId val="5144025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51913088"/>
        <c:crosses val="autoZero"/>
        <c:auto val="1"/>
        <c:lblAlgn val="ctr"/>
        <c:lblOffset val="100"/>
      </c:catAx>
      <c:valAx>
        <c:axId val="5191308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51440256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IN"/>
              <a:t>Satisfaction</a:t>
            </a:r>
            <a:r>
              <a:rPr lang="en-IN" baseline="0"/>
              <a:t> Level of Patient with Parameters</a:t>
            </a:r>
            <a:endParaRPr lang="en-IN"/>
          </a:p>
        </c:rich>
      </c:tx>
      <c:layout>
        <c:manualLayout>
          <c:xMode val="edge"/>
          <c:yMode val="edge"/>
          <c:x val="0.12771251807809739"/>
          <c:y val="0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Sheet1!$B$1:$B$2</c:f>
              <c:strCache>
                <c:ptCount val="1"/>
                <c:pt idx="0">
                  <c:v> Poor</c:v>
                </c:pt>
              </c:strCache>
            </c:strRef>
          </c:tx>
          <c:cat>
            <c:strRef>
              <c:f>Sheet1!$A$3:$A$15</c:f>
              <c:strCache>
                <c:ptCount val="13"/>
                <c:pt idx="0">
                  <c:v>CMO waiting time</c:v>
                </c:pt>
                <c:pt idx="1">
                  <c:v>Specialist waiting time</c:v>
                </c:pt>
                <c:pt idx="2">
                  <c:v>Admission waiting time</c:v>
                </c:pt>
                <c:pt idx="3">
                  <c:v>Experience with doctors</c:v>
                </c:pt>
                <c:pt idx="4">
                  <c:v>Experience with nurses</c:v>
                </c:pt>
                <c:pt idx="5">
                  <c:v>Experience in laboratory</c:v>
                </c:pt>
                <c:pt idx="6">
                  <c:v>Experience in radiology</c:v>
                </c:pt>
                <c:pt idx="7">
                  <c:v>Experience in pharmacy</c:v>
                </c:pt>
                <c:pt idx="8">
                  <c:v>Experience in billing</c:v>
                </c:pt>
                <c:pt idx="9">
                  <c:v>Assistance by security</c:v>
                </c:pt>
                <c:pt idx="10">
                  <c:v>General upkeep of hospital</c:v>
                </c:pt>
                <c:pt idx="11">
                  <c:v>F&amp;B services</c:v>
                </c:pt>
                <c:pt idx="12">
                  <c:v>General Facilities</c:v>
                </c:pt>
              </c:strCache>
            </c:strRef>
          </c:cat>
          <c:val>
            <c:numRef>
              <c:f>Sheet1!$B$3:$B$15</c:f>
              <c:numCache>
                <c:formatCode>General</c:formatCode>
                <c:ptCount val="13"/>
                <c:pt idx="0">
                  <c:v>9.4500000000000028</c:v>
                </c:pt>
                <c:pt idx="1">
                  <c:v>29.73</c:v>
                </c:pt>
                <c:pt idx="2">
                  <c:v>52.08</c:v>
                </c:pt>
                <c:pt idx="3">
                  <c:v>8</c:v>
                </c:pt>
                <c:pt idx="4">
                  <c:v>4</c:v>
                </c:pt>
                <c:pt idx="5">
                  <c:v>5.63</c:v>
                </c:pt>
                <c:pt idx="6">
                  <c:v>8.9600000000000026</c:v>
                </c:pt>
                <c:pt idx="7">
                  <c:v>13.33</c:v>
                </c:pt>
                <c:pt idx="8">
                  <c:v>9.33</c:v>
                </c:pt>
                <c:pt idx="9">
                  <c:v>81.08</c:v>
                </c:pt>
                <c:pt idx="10">
                  <c:v>8</c:v>
                </c:pt>
                <c:pt idx="11">
                  <c:v>13.23</c:v>
                </c:pt>
                <c:pt idx="12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Sheet1!$C$1:$C$2</c:f>
              <c:strCache>
                <c:ptCount val="1"/>
                <c:pt idx="0">
                  <c:v>Average</c:v>
                </c:pt>
              </c:strCache>
            </c:strRef>
          </c:tx>
          <c:cat>
            <c:strRef>
              <c:f>Sheet1!$A$3:$A$15</c:f>
              <c:strCache>
                <c:ptCount val="13"/>
                <c:pt idx="0">
                  <c:v>CMO waiting time</c:v>
                </c:pt>
                <c:pt idx="1">
                  <c:v>Specialist waiting time</c:v>
                </c:pt>
                <c:pt idx="2">
                  <c:v>Admission waiting time</c:v>
                </c:pt>
                <c:pt idx="3">
                  <c:v>Experience with doctors</c:v>
                </c:pt>
                <c:pt idx="4">
                  <c:v>Experience with nurses</c:v>
                </c:pt>
                <c:pt idx="5">
                  <c:v>Experience in laboratory</c:v>
                </c:pt>
                <c:pt idx="6">
                  <c:v>Experience in radiology</c:v>
                </c:pt>
                <c:pt idx="7">
                  <c:v>Experience in pharmacy</c:v>
                </c:pt>
                <c:pt idx="8">
                  <c:v>Experience in billing</c:v>
                </c:pt>
                <c:pt idx="9">
                  <c:v>Assistance by security</c:v>
                </c:pt>
                <c:pt idx="10">
                  <c:v>General upkeep of hospital</c:v>
                </c:pt>
                <c:pt idx="11">
                  <c:v>F&amp;B services</c:v>
                </c:pt>
                <c:pt idx="12">
                  <c:v>General Facilities</c:v>
                </c:pt>
              </c:strCache>
            </c:strRef>
          </c:cat>
          <c:val>
            <c:numRef>
              <c:f>Sheet1!$C$3:$C$15</c:f>
              <c:numCache>
                <c:formatCode>General</c:formatCode>
                <c:ptCount val="13"/>
                <c:pt idx="0">
                  <c:v>10.81</c:v>
                </c:pt>
                <c:pt idx="1">
                  <c:v>37.840000000000003</c:v>
                </c:pt>
                <c:pt idx="2">
                  <c:v>39.58</c:v>
                </c:pt>
                <c:pt idx="3">
                  <c:v>17.329999999999988</c:v>
                </c:pt>
                <c:pt idx="4">
                  <c:v>40</c:v>
                </c:pt>
                <c:pt idx="5">
                  <c:v>33.800000000000004</c:v>
                </c:pt>
                <c:pt idx="6">
                  <c:v>26.87</c:v>
                </c:pt>
                <c:pt idx="7">
                  <c:v>33.33</c:v>
                </c:pt>
                <c:pt idx="8">
                  <c:v>30.66</c:v>
                </c:pt>
                <c:pt idx="9">
                  <c:v>17.57</c:v>
                </c:pt>
                <c:pt idx="10">
                  <c:v>28</c:v>
                </c:pt>
                <c:pt idx="11">
                  <c:v>45.59</c:v>
                </c:pt>
                <c:pt idx="12">
                  <c:v>24</c:v>
                </c:pt>
              </c:numCache>
            </c:numRef>
          </c:val>
        </c:ser>
        <c:ser>
          <c:idx val="2"/>
          <c:order val="2"/>
          <c:tx>
            <c:strRef>
              <c:f>Sheet1!$D$1:$D$2</c:f>
              <c:strCache>
                <c:ptCount val="1"/>
                <c:pt idx="0">
                  <c:v> Good</c:v>
                </c:pt>
              </c:strCache>
            </c:strRef>
          </c:tx>
          <c:cat>
            <c:strRef>
              <c:f>Sheet1!$A$3:$A$15</c:f>
              <c:strCache>
                <c:ptCount val="13"/>
                <c:pt idx="0">
                  <c:v>CMO waiting time</c:v>
                </c:pt>
                <c:pt idx="1">
                  <c:v>Specialist waiting time</c:v>
                </c:pt>
                <c:pt idx="2">
                  <c:v>Admission waiting time</c:v>
                </c:pt>
                <c:pt idx="3">
                  <c:v>Experience with doctors</c:v>
                </c:pt>
                <c:pt idx="4">
                  <c:v>Experience with nurses</c:v>
                </c:pt>
                <c:pt idx="5">
                  <c:v>Experience in laboratory</c:v>
                </c:pt>
                <c:pt idx="6">
                  <c:v>Experience in radiology</c:v>
                </c:pt>
                <c:pt idx="7">
                  <c:v>Experience in pharmacy</c:v>
                </c:pt>
                <c:pt idx="8">
                  <c:v>Experience in billing</c:v>
                </c:pt>
                <c:pt idx="9">
                  <c:v>Assistance by security</c:v>
                </c:pt>
                <c:pt idx="10">
                  <c:v>General upkeep of hospital</c:v>
                </c:pt>
                <c:pt idx="11">
                  <c:v>F&amp;B services</c:v>
                </c:pt>
                <c:pt idx="12">
                  <c:v>General Facilities</c:v>
                </c:pt>
              </c:strCache>
            </c:strRef>
          </c:cat>
          <c:val>
            <c:numRef>
              <c:f>Sheet1!$D$3:$D$15</c:f>
              <c:numCache>
                <c:formatCode>General</c:formatCode>
                <c:ptCount val="13"/>
                <c:pt idx="0">
                  <c:v>89.179999999999978</c:v>
                </c:pt>
                <c:pt idx="1">
                  <c:v>31.08</c:v>
                </c:pt>
                <c:pt idx="2">
                  <c:v>6.25</c:v>
                </c:pt>
                <c:pt idx="3">
                  <c:v>73.33</c:v>
                </c:pt>
                <c:pt idx="4">
                  <c:v>41.33</c:v>
                </c:pt>
                <c:pt idx="5">
                  <c:v>59.15</c:v>
                </c:pt>
                <c:pt idx="6">
                  <c:v>62.68</c:v>
                </c:pt>
                <c:pt idx="7">
                  <c:v>52</c:v>
                </c:pt>
                <c:pt idx="8">
                  <c:v>58.660000000000011</c:v>
                </c:pt>
                <c:pt idx="9">
                  <c:v>72.98</c:v>
                </c:pt>
                <c:pt idx="10">
                  <c:v>54.660000000000011</c:v>
                </c:pt>
                <c:pt idx="11">
                  <c:v>39.700000000000003</c:v>
                </c:pt>
                <c:pt idx="12">
                  <c:v>62.660000000000011</c:v>
                </c:pt>
              </c:numCache>
            </c:numRef>
          </c:val>
        </c:ser>
        <c:axId val="51945856"/>
        <c:axId val="51947392"/>
      </c:barChart>
      <c:catAx>
        <c:axId val="51945856"/>
        <c:scaling>
          <c:orientation val="minMax"/>
        </c:scaling>
        <c:axPos val="b"/>
        <c:majorTickMark val="none"/>
        <c:tickLblPos val="nextTo"/>
        <c:crossAx val="51947392"/>
        <c:crosses val="autoZero"/>
        <c:auto val="1"/>
        <c:lblAlgn val="ctr"/>
        <c:lblOffset val="100"/>
      </c:catAx>
      <c:valAx>
        <c:axId val="5194739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IN"/>
                  <a:t>satisfaction</a:t>
                </a:r>
                <a:r>
                  <a:rPr lang="en-IN" baseline="0"/>
                  <a:t> Level(%)</a:t>
                </a:r>
                <a:endParaRPr lang="en-IN"/>
              </a:p>
            </c:rich>
          </c:tx>
          <c:layout/>
        </c:title>
        <c:numFmt formatCode="General" sourceLinked="1"/>
        <c:majorTickMark val="none"/>
        <c:tickLblPos val="nextTo"/>
        <c:crossAx val="5194585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07DCD8-9FE1-4773-9677-18802D29796D}" type="datetimeFigureOut">
              <a:rPr lang="en-IN" smtClean="0"/>
              <a:pPr/>
              <a:t>22-05-2014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021AD-17E6-4AE7-A0A5-3C0F3967321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021AD-17E6-4AE7-A0A5-3C0F39673214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9A8AFC3-2E49-4E03-B165-C67E31DC7FA2}" type="datetimeFigureOut">
              <a:rPr lang="en-IN" smtClean="0"/>
              <a:pPr/>
              <a:t>22-05-2014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2061592-62D6-48F1-BD67-C99FBCA3499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AFC3-2E49-4E03-B165-C67E31DC7FA2}" type="datetimeFigureOut">
              <a:rPr lang="en-IN" smtClean="0"/>
              <a:pPr/>
              <a:t>22-05-2014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1592-62D6-48F1-BD67-C99FBCA3499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AFC3-2E49-4E03-B165-C67E31DC7FA2}" type="datetimeFigureOut">
              <a:rPr lang="en-IN" smtClean="0"/>
              <a:pPr/>
              <a:t>22-05-2014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1592-62D6-48F1-BD67-C99FBCA3499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A8AFC3-2E49-4E03-B165-C67E31DC7FA2}" type="datetimeFigureOut">
              <a:rPr lang="en-IN" smtClean="0"/>
              <a:pPr/>
              <a:t>22-05-2014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061592-62D6-48F1-BD67-C99FBCA3499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9A8AFC3-2E49-4E03-B165-C67E31DC7FA2}" type="datetimeFigureOut">
              <a:rPr lang="en-IN" smtClean="0"/>
              <a:pPr/>
              <a:t>22-05-2014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2061592-62D6-48F1-BD67-C99FBCA3499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AFC3-2E49-4E03-B165-C67E31DC7FA2}" type="datetimeFigureOut">
              <a:rPr lang="en-IN" smtClean="0"/>
              <a:pPr/>
              <a:t>22-05-2014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1592-62D6-48F1-BD67-C99FBCA3499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AFC3-2E49-4E03-B165-C67E31DC7FA2}" type="datetimeFigureOut">
              <a:rPr lang="en-IN" smtClean="0"/>
              <a:pPr/>
              <a:t>22-05-2014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1592-62D6-48F1-BD67-C99FBCA3499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A8AFC3-2E49-4E03-B165-C67E31DC7FA2}" type="datetimeFigureOut">
              <a:rPr lang="en-IN" smtClean="0"/>
              <a:pPr/>
              <a:t>22-05-2014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061592-62D6-48F1-BD67-C99FBCA3499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AFC3-2E49-4E03-B165-C67E31DC7FA2}" type="datetimeFigureOut">
              <a:rPr lang="en-IN" smtClean="0"/>
              <a:pPr/>
              <a:t>22-05-2014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1592-62D6-48F1-BD67-C99FBCA3499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A8AFC3-2E49-4E03-B165-C67E31DC7FA2}" type="datetimeFigureOut">
              <a:rPr lang="en-IN" smtClean="0"/>
              <a:pPr/>
              <a:t>22-05-2014</a:t>
            </a:fld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061592-62D6-48F1-BD67-C99FBCA3499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A8AFC3-2E49-4E03-B165-C67E31DC7FA2}" type="datetimeFigureOut">
              <a:rPr lang="en-IN" smtClean="0"/>
              <a:pPr/>
              <a:t>22-05-2014</a:t>
            </a:fld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061592-62D6-48F1-BD67-C99FBCA3499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9A8AFC3-2E49-4E03-B165-C67E31DC7FA2}" type="datetimeFigureOut">
              <a:rPr lang="en-IN" smtClean="0"/>
              <a:pPr/>
              <a:t>22-05-2014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2061592-62D6-48F1-BD67-C99FBCA3499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rkhospital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86210"/>
          </a:xfrm>
        </p:spPr>
        <p:txBody>
          <a:bodyPr>
            <a:normAutofit/>
          </a:bodyPr>
          <a:lstStyle/>
          <a:p>
            <a:r>
              <a:rPr lang="en-IN" sz="2700" dirty="0" smtClean="0">
                <a:solidFill>
                  <a:srgbClr val="FF0000"/>
                </a:solidFill>
              </a:rPr>
              <a:t>Measuring   patient satisfaction  in emergency department</a:t>
            </a:r>
            <a:br>
              <a:rPr lang="en-IN" sz="2700" dirty="0" smtClean="0">
                <a:solidFill>
                  <a:srgbClr val="FF0000"/>
                </a:solidFill>
              </a:rPr>
            </a:br>
            <a:r>
              <a:rPr lang="en-IN" sz="2700" dirty="0" smtClean="0">
                <a:solidFill>
                  <a:srgbClr val="FF0000"/>
                </a:solidFill>
              </a:rPr>
              <a:t> of park hospital</a:t>
            </a:r>
            <a:r>
              <a:rPr lang="en-IN" dirty="0" smtClean="0">
                <a:solidFill>
                  <a:srgbClr val="FF0000"/>
                </a:solidFill>
              </a:rPr>
              <a:t/>
            </a:r>
            <a:br>
              <a:rPr lang="en-IN" dirty="0" smtClean="0">
                <a:solidFill>
                  <a:srgbClr val="FF0000"/>
                </a:solidFill>
              </a:rPr>
            </a:b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7467600" cy="4485112"/>
          </a:xfrm>
        </p:spPr>
        <p:txBody>
          <a:bodyPr/>
          <a:lstStyle/>
          <a:p>
            <a:endParaRPr lang="en-IN" dirty="0" smtClean="0"/>
          </a:p>
          <a:p>
            <a:endParaRPr lang="en-IN" dirty="0" smtClean="0">
              <a:solidFill>
                <a:srgbClr val="FF0000"/>
              </a:solidFill>
            </a:endParaRPr>
          </a:p>
          <a:p>
            <a:endParaRPr lang="en-IN" dirty="0" smtClean="0"/>
          </a:p>
          <a:p>
            <a:pPr>
              <a:buNone/>
            </a:pPr>
            <a:r>
              <a:rPr lang="en-IN" dirty="0" smtClean="0"/>
              <a:t>         Presented By</a:t>
            </a:r>
          </a:p>
          <a:p>
            <a:pPr>
              <a:buNone/>
            </a:pPr>
            <a:r>
              <a:rPr lang="en-IN" dirty="0" smtClean="0"/>
              <a:t>                   </a:t>
            </a:r>
            <a:r>
              <a:rPr lang="en-IN" dirty="0" err="1" smtClean="0"/>
              <a:t>Dr.Gopal</a:t>
            </a:r>
            <a:r>
              <a:rPr lang="en-IN" dirty="0" smtClean="0"/>
              <a:t> Singh </a:t>
            </a:r>
            <a:r>
              <a:rPr lang="en-IN" dirty="0" err="1" smtClean="0"/>
              <a:t>Meena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                     PG/12/032</a:t>
            </a:r>
          </a:p>
          <a:p>
            <a:pPr>
              <a:buNone/>
            </a:pPr>
            <a:r>
              <a:rPr lang="en-IN" dirty="0" smtClean="0"/>
              <a:t>      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9512" y="0"/>
            <a:ext cx="7745288" cy="7647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9513" y="692695"/>
          <a:ext cx="8496944" cy="5472614"/>
        </p:xfrm>
        <a:graphic>
          <a:graphicData uri="http://schemas.openxmlformats.org/drawingml/2006/table">
            <a:tbl>
              <a:tblPr/>
              <a:tblGrid>
                <a:gridCol w="6867760"/>
                <a:gridCol w="1629184"/>
              </a:tblGrid>
              <a:tr h="796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CMO waiting </a:t>
                      </a:r>
                      <a:r>
                        <a:rPr lang="en-US" sz="1700" baseline="0" dirty="0">
                          <a:latin typeface="Calibri"/>
                          <a:ea typeface="Calibri"/>
                          <a:cs typeface="Times New Roman"/>
                        </a:rPr>
                        <a:t>time</a:t>
                      </a: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 in ED</a:t>
                      </a:r>
                      <a:endParaRPr lang="en-IN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88.44</a:t>
                      </a:r>
                      <a:endParaRPr lang="en-IN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Specialist Doctor waiting time in ED</a:t>
                      </a:r>
                      <a:endParaRPr lang="en-IN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66.22</a:t>
                      </a:r>
                      <a:endParaRPr lang="en-IN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Waiting Time for admission in ward in ED</a:t>
                      </a:r>
                      <a:endParaRPr lang="en-IN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32.89</a:t>
                      </a:r>
                      <a:endParaRPr lang="en-IN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Experience with doctors</a:t>
                      </a:r>
                      <a:endParaRPr lang="en-IN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88.44</a:t>
                      </a:r>
                      <a:endParaRPr lang="en-IN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Experience with nurses</a:t>
                      </a:r>
                      <a:endParaRPr lang="en-IN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83.56</a:t>
                      </a:r>
                      <a:endParaRPr lang="en-IN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Experience in laboratory investigations</a:t>
                      </a:r>
                      <a:endParaRPr lang="en-IN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  <a:endParaRPr lang="en-IN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Experience in radiological services</a:t>
                      </a:r>
                      <a:endParaRPr lang="en-IN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75.86</a:t>
                      </a:r>
                      <a:endParaRPr lang="en-IN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Experience in pharmacy</a:t>
                      </a:r>
                      <a:endParaRPr lang="en-IN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  <a:endParaRPr lang="en-IN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Experience in billing</a:t>
                      </a:r>
                      <a:endParaRPr lang="en-IN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83.11</a:t>
                      </a:r>
                      <a:endParaRPr lang="en-IN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Guidance/ Assistance provided by security</a:t>
                      </a:r>
                      <a:endParaRPr lang="en-IN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87.11</a:t>
                      </a:r>
                      <a:endParaRPr lang="en-IN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General upkeep and cleanliness of the hospital</a:t>
                      </a:r>
                      <a:endParaRPr lang="en-IN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88.55</a:t>
                      </a:r>
                      <a:endParaRPr lang="en-IN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Experience in food and beverage service</a:t>
                      </a:r>
                      <a:endParaRPr lang="en-IN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67.55</a:t>
                      </a:r>
                      <a:endParaRPr lang="en-IN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Other facilities such as toilets, drinking water, parking etc</a:t>
                      </a:r>
                      <a:endParaRPr lang="en-IN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83.55</a:t>
                      </a:r>
                      <a:endParaRPr lang="en-IN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43" marR="482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Findings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0" y="0"/>
          <a:ext cx="896448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8892480" cy="6336704"/>
          </a:xfrm>
        </p:spPr>
        <p:txBody>
          <a:bodyPr>
            <a:normAutofit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9512" y="332657"/>
          <a:ext cx="8712969" cy="6272643"/>
        </p:xfrm>
        <a:graphic>
          <a:graphicData uri="http://schemas.openxmlformats.org/drawingml/2006/table">
            <a:tbl>
              <a:tblPr/>
              <a:tblGrid>
                <a:gridCol w="2731753"/>
                <a:gridCol w="1842554"/>
                <a:gridCol w="2069331"/>
                <a:gridCol w="2069331"/>
              </a:tblGrid>
              <a:tr h="622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aseline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 Poor 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aseline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Average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aseline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 Good 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latin typeface="Calibri"/>
                          <a:ea typeface="Calibri"/>
                          <a:cs typeface="Times New Roman"/>
                        </a:rPr>
                        <a:t>CMO waiting time</a:t>
                      </a:r>
                      <a:endParaRPr lang="en-IN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9.45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10.81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89.18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latin typeface="Calibri"/>
                          <a:ea typeface="Calibri"/>
                          <a:cs typeface="Times New Roman"/>
                        </a:rPr>
                        <a:t>Specialist waiting time</a:t>
                      </a:r>
                      <a:endParaRPr lang="en-IN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29.73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37.84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31.08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latin typeface="Calibri"/>
                          <a:ea typeface="Calibri"/>
                          <a:cs typeface="Times New Roman"/>
                        </a:rPr>
                        <a:t>Admission waiting time</a:t>
                      </a:r>
                      <a:endParaRPr lang="en-IN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52.08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39.58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6.25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latin typeface="Calibri"/>
                          <a:ea typeface="Calibri"/>
                          <a:cs typeface="Times New Roman"/>
                        </a:rPr>
                        <a:t>Experience with doctors</a:t>
                      </a:r>
                      <a:endParaRPr lang="en-IN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17.33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73.33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latin typeface="Calibri"/>
                          <a:ea typeface="Calibri"/>
                          <a:cs typeface="Times New Roman"/>
                        </a:rPr>
                        <a:t>Experience with nurses </a:t>
                      </a:r>
                      <a:endParaRPr lang="en-IN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41.33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latin typeface="Calibri"/>
                          <a:ea typeface="Calibri"/>
                          <a:cs typeface="Times New Roman"/>
                        </a:rPr>
                        <a:t>Experience in laboratory</a:t>
                      </a:r>
                      <a:endParaRPr lang="en-IN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5.63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33.80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59.15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3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latin typeface="Calibri"/>
                          <a:ea typeface="Calibri"/>
                          <a:cs typeface="Times New Roman"/>
                        </a:rPr>
                        <a:t>Experience in radiology</a:t>
                      </a:r>
                      <a:endParaRPr lang="en-IN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latin typeface="Calibri"/>
                          <a:ea typeface="Calibri"/>
                          <a:cs typeface="Times New Roman"/>
                        </a:rPr>
                        <a:t>8.96</a:t>
                      </a:r>
                      <a:endParaRPr lang="en-IN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26.87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62.68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4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latin typeface="Calibri"/>
                          <a:ea typeface="Calibri"/>
                          <a:cs typeface="Times New Roman"/>
                        </a:rPr>
                        <a:t>Experience in pharmacy</a:t>
                      </a:r>
                      <a:endParaRPr lang="en-IN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latin typeface="Calibri"/>
                          <a:ea typeface="Calibri"/>
                          <a:cs typeface="Times New Roman"/>
                        </a:rPr>
                        <a:t>13.33</a:t>
                      </a:r>
                      <a:endParaRPr lang="en-IN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33.33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52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Experience in billing 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latin typeface="Calibri"/>
                          <a:ea typeface="Calibri"/>
                          <a:cs typeface="Times New Roman"/>
                        </a:rPr>
                        <a:t>9.33</a:t>
                      </a:r>
                      <a:endParaRPr lang="en-IN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latin typeface="Calibri"/>
                          <a:ea typeface="Calibri"/>
                          <a:cs typeface="Times New Roman"/>
                        </a:rPr>
                        <a:t>30.66</a:t>
                      </a:r>
                      <a:endParaRPr lang="en-IN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58.66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Assistance by security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81.08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latin typeface="Calibri"/>
                          <a:ea typeface="Calibri"/>
                          <a:cs typeface="Times New Roman"/>
                        </a:rPr>
                        <a:t>17.57</a:t>
                      </a:r>
                      <a:endParaRPr lang="en-IN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72.98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9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General upkeep of hospital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endParaRPr lang="en-IN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latin typeface="Calibri"/>
                          <a:ea typeface="Calibri"/>
                          <a:cs typeface="Times New Roman"/>
                        </a:rPr>
                        <a:t>54.66</a:t>
                      </a:r>
                      <a:endParaRPr lang="en-IN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9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F&amp;B services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13.23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45.59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latin typeface="Calibri"/>
                          <a:ea typeface="Calibri"/>
                          <a:cs typeface="Times New Roman"/>
                        </a:rPr>
                        <a:t>39.70</a:t>
                      </a:r>
                      <a:endParaRPr lang="en-IN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9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General Facilities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en-IN" sz="1800" baseline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latin typeface="Calibri"/>
                          <a:ea typeface="Calibri"/>
                          <a:cs typeface="Times New Roman"/>
                        </a:rPr>
                        <a:t>62.66</a:t>
                      </a:r>
                      <a:endParaRPr lang="en-IN" sz="18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R MEENA\Desktop\35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2974506" cy="1296144"/>
          </a:xfrm>
          <a:prstGeom prst="rect">
            <a:avLst/>
          </a:prstGeom>
          <a:noFill/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395536" y="0"/>
          <a:ext cx="753960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solidFill>
                  <a:srgbClr val="FF0000"/>
                </a:solidFill>
              </a:rPr>
              <a:t>Recommendations:</a:t>
            </a:r>
            <a:br>
              <a:rPr lang="en-IN" sz="2400" dirty="0" smtClean="0">
                <a:solidFill>
                  <a:srgbClr val="FF0000"/>
                </a:solidFill>
              </a:rPr>
            </a:br>
            <a:endParaRPr lang="en-IN" sz="2400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7601272" cy="5349208"/>
          </a:xfrm>
        </p:spPr>
        <p:txBody>
          <a:bodyPr/>
          <a:lstStyle/>
          <a:p>
            <a:r>
              <a:rPr lang="en-IN" dirty="0" smtClean="0"/>
              <a:t>Emergency staff attitude  should be more informative, cooperative.</a:t>
            </a:r>
          </a:p>
          <a:p>
            <a:endParaRPr lang="en-IN" dirty="0" smtClean="0"/>
          </a:p>
          <a:p>
            <a:r>
              <a:rPr lang="en-IN" dirty="0" smtClean="0"/>
              <a:t>High waiting time for consultant ...should more communication between emergency staff &amp; </a:t>
            </a:r>
            <a:r>
              <a:rPr lang="en-IN" dirty="0" err="1" smtClean="0"/>
              <a:t>treatin</a:t>
            </a:r>
            <a:r>
              <a:rPr lang="en-IN" dirty="0" smtClean="0"/>
              <a:t> panel of consultants.</a:t>
            </a:r>
          </a:p>
          <a:p>
            <a:endParaRPr lang="en-IN" dirty="0" smtClean="0"/>
          </a:p>
          <a:p>
            <a:r>
              <a:rPr lang="en-IN" dirty="0" smtClean="0"/>
              <a:t>Admission waiting time for ward: </a:t>
            </a:r>
          </a:p>
          <a:p>
            <a:pPr>
              <a:buNone/>
            </a:pPr>
            <a:r>
              <a:rPr lang="en-IN" dirty="0" smtClean="0"/>
              <a:t>communication should be more effective between the admission counter staff &amp; emergency staff  to inform  the current status of admission at regular interval for improved results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IN" sz="2800" dirty="0" smtClean="0"/>
              <a:t>Food &amp; beverage services for patients in emergency</a:t>
            </a:r>
          </a:p>
          <a:p>
            <a:pPr>
              <a:buFont typeface="Courier New" pitchFamily="49" charset="0"/>
              <a:buChar char="o"/>
            </a:pPr>
            <a:r>
              <a:rPr lang="en-IN" dirty="0" smtClean="0"/>
              <a:t>Under observation patient kept long hour but no catered for F&amp;B services .There should be  a  person from F&amp;B department taking rounds at regular intervals for helping the patient who are  in need for service.</a:t>
            </a:r>
          </a:p>
          <a:p>
            <a:pPr>
              <a:buFont typeface="Courier New" pitchFamily="49" charset="0"/>
              <a:buChar char="o"/>
            </a:pPr>
            <a:endParaRPr lang="en-IN" dirty="0" smtClean="0"/>
          </a:p>
          <a:p>
            <a:pPr>
              <a:buFont typeface="Courier New" pitchFamily="49" charset="0"/>
              <a:buChar char="o"/>
            </a:pPr>
            <a:r>
              <a:rPr lang="en-IN" sz="2800" dirty="0" smtClean="0"/>
              <a:t>Nursing care &amp; behaviour towards patients in emergency department</a:t>
            </a:r>
          </a:p>
          <a:p>
            <a:pPr>
              <a:buFont typeface="Courier New" pitchFamily="49" charset="0"/>
              <a:buChar char="o"/>
            </a:pPr>
            <a:endParaRPr lang="en-IN" sz="2800" dirty="0" smtClean="0"/>
          </a:p>
          <a:p>
            <a:pPr>
              <a:buFont typeface="Courier New" pitchFamily="49" charset="0"/>
              <a:buChar char="o"/>
            </a:pPr>
            <a:r>
              <a:rPr lang="en-IN" sz="2800" dirty="0" smtClean="0"/>
              <a:t>Ambience in emergency department</a:t>
            </a:r>
          </a:p>
          <a:p>
            <a:pPr>
              <a:buFont typeface="Courier New" pitchFamily="49" charset="0"/>
              <a:buChar char="o"/>
            </a:pPr>
            <a:r>
              <a:rPr lang="en-IN" dirty="0" smtClean="0"/>
              <a:t>Space constraints, training  should be held for house keeping staff</a:t>
            </a:r>
          </a:p>
          <a:p>
            <a:pPr>
              <a:buFont typeface="Courier New" pitchFamily="49" charset="0"/>
              <a:buChar char="o"/>
            </a:pPr>
            <a:endParaRPr lang="en-IN" dirty="0" smtClean="0"/>
          </a:p>
          <a:p>
            <a:pPr>
              <a:buFont typeface="Courier New" pitchFamily="49" charset="0"/>
              <a:buChar char="o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/>
          <a:lstStyle/>
          <a:p>
            <a:r>
              <a:rPr lang="en-IN" dirty="0" smtClean="0"/>
              <a:t>Better signage system &amp; guidance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More manpower in Emergency Department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Feedback system in all department</a:t>
            </a:r>
          </a:p>
          <a:p>
            <a:endParaRPr lang="en-IN" dirty="0" smtClean="0"/>
          </a:p>
          <a:p>
            <a:pPr>
              <a:buNone/>
            </a:pPr>
            <a:r>
              <a:rPr lang="en-IN" sz="2800" dirty="0" smtClean="0">
                <a:solidFill>
                  <a:srgbClr val="FF0000"/>
                </a:solidFill>
              </a:rPr>
              <a:t>Limitations :</a:t>
            </a:r>
          </a:p>
          <a:p>
            <a:pPr>
              <a:buFont typeface="Courier New" pitchFamily="49" charset="0"/>
              <a:buChar char="o"/>
            </a:pPr>
            <a:r>
              <a:rPr lang="en-IN" dirty="0" smtClean="0"/>
              <a:t>The sample size is not large enough to obtain sufficient data &amp; result.</a:t>
            </a:r>
          </a:p>
          <a:p>
            <a:pPr>
              <a:buFont typeface="Courier New" pitchFamily="49" charset="0"/>
              <a:buChar char="o"/>
            </a:pPr>
            <a:r>
              <a:rPr lang="en-IN" dirty="0" smtClean="0"/>
              <a:t>The patient`s feedback is purely a subjective evaluation &amp; judgement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sz="28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IN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219256" cy="6285312"/>
          </a:xfrm>
        </p:spPr>
        <p:txBody>
          <a:bodyPr/>
          <a:lstStyle/>
          <a:p>
            <a:endParaRPr lang="en-IN" dirty="0" smtClean="0"/>
          </a:p>
          <a:p>
            <a:r>
              <a:rPr lang="en-IN" dirty="0" smtClean="0"/>
              <a:t>Sample was selected based on convenience sampling </a:t>
            </a:r>
          </a:p>
          <a:p>
            <a:pPr>
              <a:buNone/>
            </a:pPr>
            <a:r>
              <a:rPr lang="en-IN" dirty="0" smtClean="0"/>
              <a:t>and thus the chances of bias are high.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sz="2800" dirty="0" smtClean="0">
                <a:solidFill>
                  <a:srgbClr val="FF0000"/>
                </a:solidFill>
              </a:rPr>
              <a:t>Conclusion:</a:t>
            </a:r>
            <a:endParaRPr lang="en-IN" sz="28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IN" dirty="0" smtClean="0"/>
              <a:t>Mean satisfaction level of patients in emergency department of park hospital is 77.05%. The parameter </a:t>
            </a:r>
          </a:p>
          <a:p>
            <a:pPr>
              <a:buNone/>
            </a:pPr>
            <a:r>
              <a:rPr lang="en-IN" dirty="0" smtClean="0"/>
              <a:t>decided   for the study shows satisfactory results except the consultant/specialist waiting time, waiting time for admission in ward &amp; </a:t>
            </a:r>
            <a:r>
              <a:rPr lang="en-IN" dirty="0" err="1" smtClean="0"/>
              <a:t>f&amp;b</a:t>
            </a:r>
            <a:r>
              <a:rPr lang="en-IN" dirty="0" smtClean="0"/>
              <a:t> services.</a:t>
            </a:r>
          </a:p>
          <a:p>
            <a:pPr>
              <a:buNone/>
            </a:pPr>
            <a:r>
              <a:rPr lang="en-IN" dirty="0" smtClean="0"/>
              <a:t>These areas need to be worked for the better results  and achieving patient </a:t>
            </a:r>
            <a:r>
              <a:rPr lang="en-IN" dirty="0" smtClean="0"/>
              <a:t>cantered </a:t>
            </a:r>
            <a:r>
              <a:rPr lang="en-IN" dirty="0" smtClean="0"/>
              <a:t>services.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9552" y="1335576"/>
          <a:ext cx="8208914" cy="5522424"/>
        </p:xfrm>
        <a:graphic>
          <a:graphicData uri="http://schemas.openxmlformats.org/drawingml/2006/table">
            <a:tbl>
              <a:tblPr/>
              <a:tblGrid>
                <a:gridCol w="5198517"/>
                <a:gridCol w="995387"/>
                <a:gridCol w="995387"/>
                <a:gridCol w="1019623"/>
              </a:tblGrid>
              <a:tr h="925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Thank you for giving us an opportunity to care for you.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Please rate us on the following parameters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Wishing you a speedy recovery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Good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Average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Poor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Waiting time for casualty medical officer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Waiting time for specialist doctor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Waiting time for admission after advise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Experiences in Radiology services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Experience with doctors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Experience with nurses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Experience in pharmacy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Experiences in Laboratory services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Experience in Billing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Assistance /Guidance by security services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Food &amp; Beverage services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Drinking water ,Toilet ,parking etc.</a:t>
                      </a:r>
                      <a:endParaRPr lang="en-I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5" name="Picture 1" descr="images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90525" cy="390525"/>
          </a:xfrm>
          <a:prstGeom prst="rect">
            <a:avLst/>
          </a:prstGeom>
          <a:noFill/>
        </p:spPr>
      </p:pic>
      <p:pic>
        <p:nvPicPr>
          <p:cNvPr id="3074" name="Picture 2" descr="face-plain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81000" cy="381000"/>
          </a:xfrm>
          <a:prstGeom prst="rect">
            <a:avLst/>
          </a:prstGeom>
          <a:noFill/>
        </p:spPr>
      </p:pic>
      <p:pic>
        <p:nvPicPr>
          <p:cNvPr id="3073" name="Picture 3" descr="tango_face_sad_11598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28625" cy="428625"/>
          </a:xfrm>
          <a:prstGeom prst="rect">
            <a:avLst/>
          </a:prstGeom>
          <a:noFill/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048250" y="471488"/>
            <a:ext cx="142875" cy="1047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000500" y="471488"/>
            <a:ext cx="142875" cy="1047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 flipV="1">
            <a:off x="0" y="1484784"/>
            <a:ext cx="9144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179512" y="260648"/>
            <a:ext cx="91440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Age----------------------------------------------------- 	Gender 		Male        	Female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  Number-------------------------------------------------------------------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Date and Time of arrival----------------------------------------------------------------------------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Phone Number-------------------------------------------------------------------------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0"/>
            <a:ext cx="8964488" cy="6858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b="1" u="sng" dirty="0" smtClean="0"/>
              <a:t>References </a:t>
            </a:r>
            <a:endParaRPr lang="en-IN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en-IN" dirty="0" smtClean="0"/>
          </a:p>
          <a:p>
            <a:pPr lvl="0"/>
            <a:r>
              <a:rPr lang="en-US" u="sng" dirty="0" smtClean="0">
                <a:hlinkClick r:id="rId2"/>
              </a:rPr>
              <a:t>www.Parkhospital.org</a:t>
            </a:r>
            <a:endParaRPr lang="en-IN" dirty="0" smtClean="0"/>
          </a:p>
          <a:p>
            <a:pPr lvl="0"/>
            <a:r>
              <a:rPr lang="en-US" dirty="0" err="1" smtClean="0"/>
              <a:t>bill.casuals</a:t>
            </a:r>
            <a:r>
              <a:rPr lang="en-US" dirty="0" smtClean="0"/>
              <a:t> and casualties. Medical </a:t>
            </a:r>
            <a:r>
              <a:rPr lang="en-US" dirty="0" err="1" smtClean="0"/>
              <a:t>idioticon</a:t>
            </a:r>
            <a:r>
              <a:rPr lang="en-US" dirty="0" smtClean="0"/>
              <a:t> Lancet 1972;i:1113</a:t>
            </a:r>
            <a:endParaRPr lang="en-IN" dirty="0" smtClean="0"/>
          </a:p>
          <a:p>
            <a:pPr lvl="0"/>
            <a:r>
              <a:rPr lang="en-US" dirty="0" smtClean="0"/>
              <a:t> </a:t>
            </a:r>
            <a:r>
              <a:rPr lang="en-US" dirty="0" err="1" smtClean="0"/>
              <a:t>url</a:t>
            </a:r>
            <a:r>
              <a:rPr lang="en-US" dirty="0" smtClean="0"/>
              <a:t>=http.//books.google.com</a:t>
            </a:r>
            <a:endParaRPr lang="en-IN" dirty="0" smtClean="0"/>
          </a:p>
          <a:p>
            <a:pPr lvl="0"/>
            <a:r>
              <a:rPr lang="en-US" dirty="0" smtClean="0"/>
              <a:t> </a:t>
            </a:r>
            <a:r>
              <a:rPr lang="en-US" dirty="0" err="1" smtClean="0"/>
              <a:t>Acharya</a:t>
            </a:r>
            <a:r>
              <a:rPr lang="en-US" dirty="0" smtClean="0"/>
              <a:t> RP ,</a:t>
            </a:r>
            <a:r>
              <a:rPr lang="en-US" dirty="0" err="1" smtClean="0"/>
              <a:t>gastmans</a:t>
            </a:r>
            <a:r>
              <a:rPr lang="en-US" dirty="0" smtClean="0"/>
              <a:t> c, Denier Y</a:t>
            </a:r>
            <a:endParaRPr lang="en-IN" dirty="0" smtClean="0"/>
          </a:p>
          <a:p>
            <a:pPr lvl="0"/>
            <a:r>
              <a:rPr lang="en-US" dirty="0" smtClean="0"/>
              <a:t>Emergency Medicine Journal emj.com</a:t>
            </a:r>
            <a:endParaRPr lang="en-IN" dirty="0" smtClean="0"/>
          </a:p>
          <a:p>
            <a:pPr lvl="0"/>
            <a:r>
              <a:rPr lang="en-US" dirty="0" smtClean="0"/>
              <a:t>Department of </a:t>
            </a:r>
            <a:r>
              <a:rPr lang="en-US" dirty="0" err="1" smtClean="0"/>
              <a:t>Emrgency</a:t>
            </a:r>
            <a:r>
              <a:rPr lang="en-US" dirty="0" smtClean="0"/>
              <a:t> </a:t>
            </a:r>
            <a:r>
              <a:rPr lang="en-US" dirty="0" err="1" smtClean="0"/>
              <a:t>medicine.Dokuz</a:t>
            </a:r>
            <a:r>
              <a:rPr lang="en-US" dirty="0" smtClean="0"/>
              <a:t> </a:t>
            </a:r>
            <a:r>
              <a:rPr lang="en-US" dirty="0" err="1" smtClean="0"/>
              <a:t>Eylul</a:t>
            </a:r>
            <a:r>
              <a:rPr lang="en-US" dirty="0" smtClean="0"/>
              <a:t> University Medical school, </a:t>
            </a:r>
            <a:r>
              <a:rPr lang="en-US" dirty="0" err="1" smtClean="0"/>
              <a:t>inciralti</a:t>
            </a:r>
            <a:r>
              <a:rPr lang="en-US" dirty="0" smtClean="0"/>
              <a:t> 35340 </a:t>
            </a:r>
            <a:r>
              <a:rPr lang="en-US" dirty="0" err="1" smtClean="0"/>
              <a:t>izmir,Turkey</a:t>
            </a:r>
            <a:r>
              <a:rPr lang="en-US" dirty="0" smtClean="0"/>
              <a:t>(</a:t>
            </a:r>
            <a:r>
              <a:rPr lang="en-US" dirty="0" err="1" smtClean="0"/>
              <a:t>Pubmed</a:t>
            </a:r>
            <a:r>
              <a:rPr lang="en-US" dirty="0" smtClean="0"/>
              <a:t>-indexed for Medline)</a:t>
            </a:r>
            <a:endParaRPr lang="en-IN" dirty="0" smtClean="0"/>
          </a:p>
          <a:p>
            <a:pPr lvl="0"/>
            <a:r>
              <a:rPr lang="en-US" dirty="0" smtClean="0"/>
              <a:t>Hedges JR ,Trout A, Magnusson AR. Satisfied patient Exiting the emergency department study.</a:t>
            </a:r>
            <a:endParaRPr lang="en-IN" dirty="0" smtClean="0"/>
          </a:p>
          <a:p>
            <a:pPr lvl="0"/>
            <a:r>
              <a:rPr lang="en-US" dirty="0" err="1" smtClean="0"/>
              <a:t>Davis,B.A</a:t>
            </a:r>
            <a:r>
              <a:rPr lang="en-US" dirty="0" smtClean="0"/>
              <a:t>.&amp; Bush ,H.A. Patient satisfaction of emergency department nursing care in the </a:t>
            </a:r>
            <a:endParaRPr lang="en-IN" dirty="0" smtClean="0"/>
          </a:p>
          <a:p>
            <a:pPr lvl="0"/>
            <a:r>
              <a:rPr lang="en-US" dirty="0" smtClean="0"/>
              <a:t>United state </a:t>
            </a:r>
            <a:r>
              <a:rPr lang="en-US" dirty="0" err="1" smtClean="0"/>
              <a:t>v,Slovenia</a:t>
            </a:r>
            <a:r>
              <a:rPr lang="en-US" dirty="0" smtClean="0"/>
              <a:t> and Australia. Journal of nursing care quality,267-274.</a:t>
            </a:r>
            <a:endParaRPr lang="en-IN" dirty="0" smtClean="0"/>
          </a:p>
          <a:p>
            <a:r>
              <a:rPr lang="en-US" dirty="0" err="1" smtClean="0"/>
              <a:t>Davis,B.A.Kiesel</a:t>
            </a:r>
            <a:r>
              <a:rPr lang="en-US" dirty="0" smtClean="0"/>
              <a:t> ,C ., </a:t>
            </a:r>
            <a:r>
              <a:rPr lang="en-US" dirty="0" err="1" smtClean="0"/>
              <a:t>Mecfarlan</a:t>
            </a:r>
            <a:r>
              <a:rPr lang="en-US" dirty="0" smtClean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3384376"/>
          </a:xfrm>
        </p:spPr>
        <p:txBody>
          <a:bodyPr>
            <a:normAutofit/>
          </a:bodyPr>
          <a:lstStyle/>
          <a:p>
            <a:r>
              <a:rPr lang="en-IN" dirty="0" smtClean="0"/>
              <a:t>Park Hospital</a:t>
            </a:r>
            <a:br>
              <a:rPr lang="en-IN" dirty="0" smtClean="0"/>
            </a:br>
            <a:r>
              <a:rPr lang="en-IN" dirty="0" smtClean="0"/>
              <a:t> is a Multi super specialty tertiary care hospital</a:t>
            </a:r>
            <a:br>
              <a:rPr lang="en-IN" dirty="0" smtClean="0"/>
            </a:br>
            <a:r>
              <a:rPr lang="en-IN" dirty="0" smtClean="0"/>
              <a:t> which has attained supremacy in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 the field of health care services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1026" name="Picture 2" descr="C:\Users\DR MEENA\Desktop\35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640"/>
            <a:ext cx="2974506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R MEENA\Desktop\THNK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052736"/>
            <a:ext cx="6120680" cy="4752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476672"/>
            <a:ext cx="7126560" cy="5256584"/>
          </a:xfrm>
        </p:spPr>
        <p:txBody>
          <a:bodyPr>
            <a:normAutofit/>
          </a:bodyPr>
          <a:lstStyle/>
          <a:p>
            <a:r>
              <a:rPr lang="en-IN" u="sng" dirty="0" smtClean="0"/>
              <a:t>Park Hospital Units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 </a:t>
            </a:r>
            <a:br>
              <a:rPr lang="en-IN" dirty="0" smtClean="0"/>
            </a:br>
            <a:r>
              <a:rPr lang="en-IN" u="sng" dirty="0" smtClean="0"/>
              <a:t>Park Hospital, West Delhi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u="sng" dirty="0" smtClean="0"/>
              <a:t>Park Hospital, </a:t>
            </a:r>
            <a:r>
              <a:rPr lang="en-IN" u="sng" dirty="0" err="1" smtClean="0"/>
              <a:t>Gurgaon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US" u="sng" dirty="0" smtClean="0"/>
              <a:t>Park Hospital, Faridabad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Promoters: Park Group of Hospitals</a:t>
            </a:r>
            <a:br>
              <a:rPr lang="en-IN" dirty="0" smtClean="0"/>
            </a:br>
            <a:r>
              <a:rPr lang="en-IN" dirty="0" smtClean="0"/>
              <a:t>Total number of beds: 305 beds</a:t>
            </a:r>
            <a:br>
              <a:rPr lang="en-IN" dirty="0" smtClean="0"/>
            </a:br>
            <a:r>
              <a:rPr lang="en-IN" dirty="0" smtClean="0"/>
              <a:t>Multi-specialty hospital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2" descr="C:\Users\DR MEENA\Desktop\35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2974506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772816"/>
            <a:ext cx="7467600" cy="2592288"/>
          </a:xfrm>
        </p:spPr>
        <p:txBody>
          <a:bodyPr>
            <a:normAutofit fontScale="90000"/>
          </a:bodyPr>
          <a:lstStyle/>
          <a:p>
            <a:r>
              <a:rPr lang="en-IN" b="1" u="sng" dirty="0" smtClean="0">
                <a:solidFill>
                  <a:srgbClr val="FF0000"/>
                </a:solidFill>
              </a:rPr>
              <a:t>MISSION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“</a:t>
            </a:r>
            <a:r>
              <a:rPr lang="en-IN" dirty="0" smtClean="0">
                <a:solidFill>
                  <a:schemeClr val="tx1"/>
                </a:solidFill>
              </a:rPr>
              <a:t>To deliver state-of-the-art personalized healthcare services to people of all social and economic background and achieve highest level of patient satisfaction.”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1556792"/>
            <a:ext cx="7571184" cy="4701136"/>
          </a:xfrm>
        </p:spPr>
        <p:txBody>
          <a:bodyPr>
            <a:normAutofit/>
          </a:bodyPr>
          <a:lstStyle/>
          <a:p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sz="2800" dirty="0" smtClean="0"/>
          </a:p>
          <a:p>
            <a:endParaRPr lang="en-IN" dirty="0" smtClean="0"/>
          </a:p>
          <a:p>
            <a:r>
              <a:rPr lang="en-IN" dirty="0" smtClean="0">
                <a:solidFill>
                  <a:srgbClr val="FF0000"/>
                </a:solidFill>
              </a:rPr>
              <a:t>Vision:</a:t>
            </a:r>
          </a:p>
          <a:p>
            <a:r>
              <a:rPr lang="en-IN" dirty="0" smtClean="0"/>
              <a:t>“To be a leading name in the healthcare sector by providing holistic healthcare at affordable cost.”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4" name="Picture 2" descr="C:\Users\DR MEENA\Desktop\35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2592288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               </a:t>
            </a:r>
            <a:r>
              <a:rPr lang="en-IN" dirty="0" smtClean="0">
                <a:solidFill>
                  <a:srgbClr val="FF0000"/>
                </a:solidFill>
              </a:rPr>
              <a:t>Task performed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Medical Coordinator in medical &amp; oncology department.</a:t>
            </a:r>
          </a:p>
          <a:p>
            <a:pPr lvl="0"/>
            <a:r>
              <a:rPr lang="en-IN" dirty="0" smtClean="0"/>
              <a:t>Coordinate workforce management objectives with focus on individual, departmental and hospital wide initiatives and team concepts.</a:t>
            </a:r>
          </a:p>
          <a:p>
            <a:r>
              <a:rPr lang="en-IN" dirty="0" smtClean="0"/>
              <a:t>Coordination between various department  for smooth functioning of hospital</a:t>
            </a:r>
          </a:p>
          <a:p>
            <a:endParaRPr lang="en-IN" dirty="0" smtClean="0"/>
          </a:p>
          <a:p>
            <a:r>
              <a:rPr lang="en-IN" dirty="0" smtClean="0"/>
              <a:t>Focus on patient satisfaction</a:t>
            </a:r>
          </a:p>
          <a:p>
            <a:r>
              <a:rPr lang="en-IN" dirty="0" smtClean="0"/>
              <a:t>Medical camp conduction &amp; marketing strategy for oncology department.</a:t>
            </a:r>
            <a:endParaRPr lang="en-IN" dirty="0"/>
          </a:p>
        </p:txBody>
      </p:sp>
      <p:pic>
        <p:nvPicPr>
          <p:cNvPr id="4" name="Picture 2" descr="C:\Users\DR MEENA\Desktop\35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2974506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Key leaning: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Coordination  with various department</a:t>
            </a:r>
          </a:p>
          <a:p>
            <a:r>
              <a:rPr lang="en-IN" dirty="0" smtClean="0"/>
              <a:t> workforce management  with focus on individual, departmental and hospital wide initiatives and team concepts.</a:t>
            </a:r>
          </a:p>
          <a:p>
            <a:r>
              <a:rPr lang="en-IN" dirty="0" smtClean="0"/>
              <a:t>Handling patient`s issue related to care.</a:t>
            </a:r>
          </a:p>
          <a:p>
            <a:r>
              <a:rPr lang="en-IN" dirty="0" smtClean="0"/>
              <a:t>Medical camp conduction  &amp; marketing strategies.</a:t>
            </a:r>
          </a:p>
          <a:p>
            <a:r>
              <a:rPr lang="en-IN" dirty="0" smtClean="0"/>
              <a:t> Handling Hospital  daily operation  for smooth functioning.</a:t>
            </a:r>
          </a:p>
          <a:p>
            <a:r>
              <a:rPr lang="en-IN" dirty="0" smtClean="0"/>
              <a:t>Medical administration , quality improvement related to patient care.</a:t>
            </a:r>
          </a:p>
          <a:p>
            <a:r>
              <a:rPr lang="en-IN" dirty="0" smtClean="0"/>
              <a:t>Medical record &amp;  admission ,discharge process .</a:t>
            </a:r>
          </a:p>
          <a:p>
            <a:r>
              <a:rPr lang="en-IN" dirty="0" smtClean="0"/>
              <a:t>Crowd control and enhance patient satisfaction .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   general Objective: 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To measure the level of satisfaction in emergency department.</a:t>
            </a:r>
          </a:p>
          <a:p>
            <a:endParaRPr lang="en-IN" dirty="0" smtClean="0"/>
          </a:p>
          <a:p>
            <a:r>
              <a:rPr lang="en-IN" dirty="0" smtClean="0"/>
              <a:t>Specific objective: </a:t>
            </a:r>
          </a:p>
          <a:p>
            <a:pPr>
              <a:buNone/>
            </a:pPr>
            <a:r>
              <a:rPr lang="en-IN" dirty="0" smtClean="0"/>
              <a:t>To measure  satisfaction of patient /attendant in emergency department, utility and support services.</a:t>
            </a:r>
          </a:p>
          <a:p>
            <a:endParaRPr lang="en-IN" dirty="0" smtClean="0"/>
          </a:p>
          <a:p>
            <a:pPr lvl="0"/>
            <a:r>
              <a:rPr lang="en-IN" dirty="0" smtClean="0"/>
              <a:t>To suggest recommendations in the above listed services in hospital for smooth functioning.</a:t>
            </a:r>
          </a:p>
          <a:p>
            <a:pPr>
              <a:buNone/>
            </a:pPr>
            <a:r>
              <a:rPr lang="en-IN" dirty="0" smtClean="0"/>
              <a:t> 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5" name="Picture 2" descr="C:\Users\DR MEENA\Desktop\35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2974506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2636912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Review of Literature</a:t>
            </a:r>
            <a:r>
              <a:rPr lang="en-IN" dirty="0" smtClean="0"/>
              <a:t>:</a:t>
            </a:r>
            <a:br>
              <a:rPr lang="en-IN" dirty="0" smtClean="0"/>
            </a:br>
            <a:r>
              <a:rPr lang="en-IN" dirty="0" smtClean="0">
                <a:solidFill>
                  <a:schemeClr val="tx1"/>
                </a:solidFill>
              </a:rPr>
              <a:t>1.Patient satisfaction in emergency medicine</a:t>
            </a:r>
            <a:br>
              <a:rPr lang="en-IN" dirty="0" smtClean="0">
                <a:solidFill>
                  <a:schemeClr val="tx1"/>
                </a:solidFill>
              </a:rPr>
            </a:br>
            <a:r>
              <a:rPr lang="en-IN" dirty="0" smtClean="0">
                <a:solidFill>
                  <a:schemeClr val="tx1"/>
                </a:solidFill>
              </a:rPr>
              <a:t>C </a:t>
            </a:r>
            <a:r>
              <a:rPr lang="en-IN" dirty="0" err="1" smtClean="0">
                <a:solidFill>
                  <a:schemeClr val="tx1"/>
                </a:solidFill>
              </a:rPr>
              <a:t>taylor</a:t>
            </a:r>
            <a:r>
              <a:rPr lang="en-IN" dirty="0" smtClean="0">
                <a:solidFill>
                  <a:schemeClr val="tx1"/>
                </a:solidFill>
              </a:rPr>
              <a:t> ,JR </a:t>
            </a:r>
            <a:r>
              <a:rPr lang="en-IN" dirty="0" err="1" smtClean="0">
                <a:solidFill>
                  <a:schemeClr val="tx1"/>
                </a:solidFill>
              </a:rPr>
              <a:t>Benger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2. Satisfied Patients Exiting the Emergency Department(SPEED) Study.</a:t>
            </a:r>
          </a:p>
          <a:p>
            <a:pPr>
              <a:buNone/>
            </a:pPr>
            <a:r>
              <a:rPr lang="en-IN" dirty="0" smtClean="0"/>
              <a:t>Hedges </a:t>
            </a:r>
            <a:r>
              <a:rPr lang="en-IN" dirty="0" err="1" smtClean="0"/>
              <a:t>JR,,Trout</a:t>
            </a:r>
            <a:r>
              <a:rPr lang="en-IN" dirty="0" smtClean="0"/>
              <a:t> A, Magnusson AR.</a:t>
            </a:r>
          </a:p>
          <a:p>
            <a:pPr>
              <a:buNone/>
            </a:pPr>
            <a:r>
              <a:rPr lang="en-IN" dirty="0" smtClean="0"/>
              <a:t> 3.A study of patient satisfaction with Emergency Department of Hospital university </a:t>
            </a:r>
            <a:r>
              <a:rPr lang="en-IN" dirty="0" err="1" smtClean="0"/>
              <a:t>Kebangsaan</a:t>
            </a:r>
            <a:r>
              <a:rPr lang="en-IN" dirty="0" smtClean="0"/>
              <a:t> Malaysia(HUKM)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Methodology:</a:t>
            </a:r>
            <a:br>
              <a:rPr lang="en-IN" dirty="0" smtClean="0">
                <a:solidFill>
                  <a:srgbClr val="FF0000"/>
                </a:solidFill>
              </a:rPr>
            </a:b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/>
          </a:bodyPr>
          <a:lstStyle/>
          <a:p>
            <a:r>
              <a:rPr lang="en-IN" dirty="0" smtClean="0"/>
              <a:t>Study area:</a:t>
            </a:r>
          </a:p>
          <a:p>
            <a:pPr>
              <a:buNone/>
            </a:pPr>
            <a:r>
              <a:rPr lang="en-IN" dirty="0" smtClean="0"/>
              <a:t> Emergency department park hospital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Sample size.-80 patients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Sampling method : convenient sampling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Data collection tool :    questionnaire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Study design: descriptive  &amp; cross sectional</a:t>
            </a:r>
          </a:p>
          <a:p>
            <a:pPr>
              <a:buNone/>
            </a:pPr>
            <a:r>
              <a:rPr lang="en-IN" dirty="0" smtClean="0"/>
              <a:t>Type of data &amp; source: quantitative &amp;qualitative, primary source.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302</TotalTime>
  <Words>812</Words>
  <Application>Microsoft Office PowerPoint</Application>
  <PresentationFormat>On-screen Show (4:3)</PresentationFormat>
  <Paragraphs>224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Oriel</vt:lpstr>
      <vt:lpstr>Measuring   patient satisfaction  in emergency department  of park hospital </vt:lpstr>
      <vt:lpstr>Park Hospital  is a Multi super specialty tertiary care hospital  which has attained supremacy in   the field of health care services</vt:lpstr>
      <vt:lpstr>Park Hospital Units   Park Hospital, West Delhi Park Hospital, Gurgaon Park Hospital, Faridabad  Promoters: Park Group of Hospitals Total number of beds: 305 beds Multi-specialty hospital </vt:lpstr>
      <vt:lpstr>MISSION “To deliver state-of-the-art personalized healthcare services to people of all social and economic background and achieve highest level of patient satisfaction.” </vt:lpstr>
      <vt:lpstr>               Task performed </vt:lpstr>
      <vt:lpstr>Key leaning:</vt:lpstr>
      <vt:lpstr>   general Objective:  </vt:lpstr>
      <vt:lpstr>Review of Literature: 1.Patient satisfaction in emergency medicine C taylor ,JR Benger </vt:lpstr>
      <vt:lpstr>Methodology: </vt:lpstr>
      <vt:lpstr>Slide 10</vt:lpstr>
      <vt:lpstr>Slide 11</vt:lpstr>
      <vt:lpstr>  </vt:lpstr>
      <vt:lpstr>Slide 13</vt:lpstr>
      <vt:lpstr>Recommendations: 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MEENA</dc:creator>
  <cp:lastModifiedBy>DR MEENA</cp:lastModifiedBy>
  <cp:revision>53</cp:revision>
  <dcterms:created xsi:type="dcterms:W3CDTF">2014-05-09T03:39:00Z</dcterms:created>
  <dcterms:modified xsi:type="dcterms:W3CDTF">2014-05-22T08:09:23Z</dcterms:modified>
</cp:coreProperties>
</file>