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6" r:id="rId2"/>
    <p:sldId id="257" r:id="rId3"/>
    <p:sldId id="258" r:id="rId4"/>
    <p:sldId id="259" r:id="rId5"/>
    <p:sldId id="260" r:id="rId6"/>
    <p:sldId id="261" r:id="rId7"/>
    <p:sldId id="262" r:id="rId8"/>
    <p:sldId id="263" r:id="rId9"/>
    <p:sldId id="276" r:id="rId10"/>
    <p:sldId id="264" r:id="rId11"/>
    <p:sldId id="265" r:id="rId12"/>
    <p:sldId id="266" r:id="rId13"/>
    <p:sldId id="268" r:id="rId14"/>
    <p:sldId id="272" r:id="rId15"/>
    <p:sldId id="273" r:id="rId16"/>
    <p:sldId id="269" r:id="rId17"/>
    <p:sldId id="270" r:id="rId18"/>
    <p:sldId id="274" r:id="rId19"/>
    <p:sldId id="288" r:id="rId20"/>
    <p:sldId id="275"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317"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mlata\Documents\Book1%20sco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32"/>
  <c:chart>
    <c:plotArea>
      <c:layout/>
      <c:barChart>
        <c:barDir val="col"/>
        <c:grouping val="clustered"/>
        <c:ser>
          <c:idx val="0"/>
          <c:order val="0"/>
          <c:dPt>
            <c:idx val="10"/>
            <c:spPr>
              <a:solidFill>
                <a:schemeClr val="accent2"/>
              </a:solidFill>
            </c:spPr>
          </c:dPt>
          <c:dLbls>
            <c:txPr>
              <a:bodyPr/>
              <a:lstStyle/>
              <a:p>
                <a:pPr>
                  <a:defRPr sz="2000" b="1"/>
                </a:pPr>
                <a:endParaRPr lang="en-US"/>
              </a:p>
            </c:txPr>
            <c:showVal val="1"/>
          </c:dLbls>
          <c:cat>
            <c:strRef>
              <c:f>Sheet1!$G$183:$G$193</c:f>
              <c:strCache>
                <c:ptCount val="11"/>
                <c:pt idx="0">
                  <c:v>AAC</c:v>
                </c:pt>
                <c:pt idx="1">
                  <c:v>COP</c:v>
                </c:pt>
                <c:pt idx="2">
                  <c:v>MOM</c:v>
                </c:pt>
                <c:pt idx="3">
                  <c:v>PRE</c:v>
                </c:pt>
                <c:pt idx="4">
                  <c:v>HIC</c:v>
                </c:pt>
                <c:pt idx="5">
                  <c:v>CQI</c:v>
                </c:pt>
                <c:pt idx="6">
                  <c:v>ROM</c:v>
                </c:pt>
                <c:pt idx="7">
                  <c:v>FMS</c:v>
                </c:pt>
                <c:pt idx="8">
                  <c:v>HRM</c:v>
                </c:pt>
                <c:pt idx="9">
                  <c:v>IMS</c:v>
                </c:pt>
                <c:pt idx="10">
                  <c:v>AVERAGE</c:v>
                </c:pt>
              </c:strCache>
            </c:strRef>
          </c:cat>
          <c:val>
            <c:numRef>
              <c:f>Sheet1!$H$183:$H$193</c:f>
              <c:numCache>
                <c:formatCode>General</c:formatCode>
                <c:ptCount val="11"/>
                <c:pt idx="0">
                  <c:v>2.6</c:v>
                </c:pt>
                <c:pt idx="1">
                  <c:v>1.7000000000000017</c:v>
                </c:pt>
                <c:pt idx="2">
                  <c:v>1.7000000000000017</c:v>
                </c:pt>
                <c:pt idx="3">
                  <c:v>3.2</c:v>
                </c:pt>
                <c:pt idx="4">
                  <c:v>0.76000000000000123</c:v>
                </c:pt>
                <c:pt idx="5">
                  <c:v>0.28000000000000008</c:v>
                </c:pt>
                <c:pt idx="6">
                  <c:v>2.46</c:v>
                </c:pt>
                <c:pt idx="7">
                  <c:v>3.08</c:v>
                </c:pt>
                <c:pt idx="8">
                  <c:v>3.6</c:v>
                </c:pt>
                <c:pt idx="9">
                  <c:v>1.8</c:v>
                </c:pt>
                <c:pt idx="10">
                  <c:v>2.1179999999999999</c:v>
                </c:pt>
              </c:numCache>
            </c:numRef>
          </c:val>
        </c:ser>
        <c:dLbls>
          <c:showVal val="1"/>
        </c:dLbls>
        <c:axId val="65089536"/>
        <c:axId val="65091072"/>
      </c:barChart>
      <c:catAx>
        <c:axId val="65089536"/>
        <c:scaling>
          <c:orientation val="minMax"/>
        </c:scaling>
        <c:axPos val="b"/>
        <c:tickLblPos val="nextTo"/>
        <c:txPr>
          <a:bodyPr/>
          <a:lstStyle/>
          <a:p>
            <a:pPr>
              <a:defRPr sz="1600" b="1"/>
            </a:pPr>
            <a:endParaRPr lang="en-US"/>
          </a:p>
        </c:txPr>
        <c:crossAx val="65091072"/>
        <c:crosses val="autoZero"/>
        <c:auto val="1"/>
        <c:lblAlgn val="ctr"/>
        <c:lblOffset val="100"/>
      </c:catAx>
      <c:valAx>
        <c:axId val="65091072"/>
        <c:scaling>
          <c:orientation val="minMax"/>
        </c:scaling>
        <c:axPos val="l"/>
        <c:majorGridlines/>
        <c:numFmt formatCode="General" sourceLinked="1"/>
        <c:tickLblPos val="nextTo"/>
        <c:txPr>
          <a:bodyPr/>
          <a:lstStyle/>
          <a:p>
            <a:pPr>
              <a:defRPr sz="2000" b="1"/>
            </a:pPr>
            <a:endParaRPr lang="en-US"/>
          </a:p>
        </c:txPr>
        <c:crossAx val="65089536"/>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7A7E9-155E-4452-AE90-3182C1B6D37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N"/>
        </a:p>
      </dgm:t>
    </dgm:pt>
    <dgm:pt modelId="{D9DFCB36-6F29-4D6E-944F-55760CED6346}">
      <dgm:prSet phldrT="[Text]"/>
      <dgm:spPr/>
      <dgm:t>
        <a:bodyPr/>
        <a:lstStyle/>
        <a:p>
          <a:r>
            <a:rPr lang="en-IN" b="1" dirty="0" smtClean="0"/>
            <a:t>PATIENT CENTERED STANDARDS </a:t>
          </a:r>
          <a:endParaRPr lang="en-IN" dirty="0"/>
        </a:p>
      </dgm:t>
    </dgm:pt>
    <dgm:pt modelId="{1B83BF33-4655-466C-A4B1-BBFCDD0474EE}" type="parTrans" cxnId="{12040F7B-FD06-45B3-971B-23E5CA68AF3E}">
      <dgm:prSet/>
      <dgm:spPr/>
      <dgm:t>
        <a:bodyPr/>
        <a:lstStyle/>
        <a:p>
          <a:endParaRPr lang="en-IN"/>
        </a:p>
      </dgm:t>
    </dgm:pt>
    <dgm:pt modelId="{68619E4F-CA61-464C-8CD9-4480C1F73672}" type="sibTrans" cxnId="{12040F7B-FD06-45B3-971B-23E5CA68AF3E}">
      <dgm:prSet/>
      <dgm:spPr/>
      <dgm:t>
        <a:bodyPr/>
        <a:lstStyle/>
        <a:p>
          <a:endParaRPr lang="en-IN"/>
        </a:p>
      </dgm:t>
    </dgm:pt>
    <dgm:pt modelId="{D39EED9B-D187-438C-B7C7-CC8FB5C7F527}">
      <dgm:prSet phldrT="[Text]"/>
      <dgm:spPr/>
      <dgm:t>
        <a:bodyPr/>
        <a:lstStyle/>
        <a:p>
          <a:r>
            <a:rPr lang="en-IN" dirty="0" smtClean="0"/>
            <a:t>Access, Assessment and Continuity of Care (AAC) </a:t>
          </a:r>
          <a:endParaRPr lang="en-IN" dirty="0"/>
        </a:p>
      </dgm:t>
    </dgm:pt>
    <dgm:pt modelId="{844E23ED-5804-4684-AB6B-066A1E5E4678}" type="parTrans" cxnId="{4D77BBA6-671C-4A53-A1A7-939E555C1EEB}">
      <dgm:prSet/>
      <dgm:spPr/>
      <dgm:t>
        <a:bodyPr/>
        <a:lstStyle/>
        <a:p>
          <a:endParaRPr lang="en-IN"/>
        </a:p>
      </dgm:t>
    </dgm:pt>
    <dgm:pt modelId="{07994F5D-814E-4C3A-AECC-359F5F64721E}" type="sibTrans" cxnId="{4D77BBA6-671C-4A53-A1A7-939E555C1EEB}">
      <dgm:prSet/>
      <dgm:spPr/>
      <dgm:t>
        <a:bodyPr/>
        <a:lstStyle/>
        <a:p>
          <a:endParaRPr lang="en-IN"/>
        </a:p>
      </dgm:t>
    </dgm:pt>
    <dgm:pt modelId="{9D816F05-C7AC-4E4A-8082-A0FB5C9D98C6}">
      <dgm:prSet phldrT="[Text]"/>
      <dgm:spPr/>
      <dgm:t>
        <a:bodyPr/>
        <a:lstStyle/>
        <a:p>
          <a:r>
            <a:rPr lang="en-IN" b="1" dirty="0" smtClean="0"/>
            <a:t>ORGANIZATION CENTERED STANDARDS </a:t>
          </a:r>
          <a:endParaRPr lang="en-IN" dirty="0"/>
        </a:p>
      </dgm:t>
    </dgm:pt>
    <dgm:pt modelId="{D44899AE-B880-41E5-A6B8-A6F568BC8A0B}" type="parTrans" cxnId="{F7FFF392-AFD0-43FA-8405-FCEE7086BB58}">
      <dgm:prSet/>
      <dgm:spPr/>
      <dgm:t>
        <a:bodyPr/>
        <a:lstStyle/>
        <a:p>
          <a:endParaRPr lang="en-IN"/>
        </a:p>
      </dgm:t>
    </dgm:pt>
    <dgm:pt modelId="{EDBFAC24-9813-4014-A65A-04DFD66B5ADB}" type="sibTrans" cxnId="{F7FFF392-AFD0-43FA-8405-FCEE7086BB58}">
      <dgm:prSet/>
      <dgm:spPr/>
      <dgm:t>
        <a:bodyPr/>
        <a:lstStyle/>
        <a:p>
          <a:endParaRPr lang="en-IN"/>
        </a:p>
      </dgm:t>
    </dgm:pt>
    <dgm:pt modelId="{D901C33C-FD18-4E8A-9A19-EBC55E868C54}">
      <dgm:prSet phldrT="[Text]"/>
      <dgm:spPr/>
      <dgm:t>
        <a:bodyPr/>
        <a:lstStyle/>
        <a:p>
          <a:r>
            <a:rPr lang="en-IN" dirty="0" smtClean="0"/>
            <a:t>Continuous Quality Improvement (CQI) </a:t>
          </a:r>
          <a:endParaRPr lang="en-IN" dirty="0"/>
        </a:p>
      </dgm:t>
    </dgm:pt>
    <dgm:pt modelId="{BCF623A9-4A0B-4014-B038-C9F67AC5FF41}" type="parTrans" cxnId="{D7D5168D-2974-4B71-8AF9-B458FB6C211A}">
      <dgm:prSet/>
      <dgm:spPr/>
      <dgm:t>
        <a:bodyPr/>
        <a:lstStyle/>
        <a:p>
          <a:endParaRPr lang="en-IN"/>
        </a:p>
      </dgm:t>
    </dgm:pt>
    <dgm:pt modelId="{245350A4-D047-4603-AE25-EEC96E82E6BC}" type="sibTrans" cxnId="{D7D5168D-2974-4B71-8AF9-B458FB6C211A}">
      <dgm:prSet/>
      <dgm:spPr/>
      <dgm:t>
        <a:bodyPr/>
        <a:lstStyle/>
        <a:p>
          <a:endParaRPr lang="en-IN"/>
        </a:p>
      </dgm:t>
    </dgm:pt>
    <dgm:pt modelId="{FEFD56AC-C14A-43E9-BAE8-3B4F17A1F809}">
      <dgm:prSet/>
      <dgm:spPr/>
      <dgm:t>
        <a:bodyPr/>
        <a:lstStyle/>
        <a:p>
          <a:r>
            <a:rPr lang="en-IN" smtClean="0"/>
            <a:t>Care of patients (COP) </a:t>
          </a:r>
          <a:endParaRPr lang="en-IN"/>
        </a:p>
      </dgm:t>
    </dgm:pt>
    <dgm:pt modelId="{389D8CE6-1FC7-4C1A-BF07-3E45093BAB1D}" type="parTrans" cxnId="{AB9C7D31-95D8-449C-9985-467BCE85F380}">
      <dgm:prSet/>
      <dgm:spPr/>
      <dgm:t>
        <a:bodyPr/>
        <a:lstStyle/>
        <a:p>
          <a:endParaRPr lang="en-IN"/>
        </a:p>
      </dgm:t>
    </dgm:pt>
    <dgm:pt modelId="{E43282C9-8580-490A-BC8A-B2097F375AAC}" type="sibTrans" cxnId="{AB9C7D31-95D8-449C-9985-467BCE85F380}">
      <dgm:prSet/>
      <dgm:spPr/>
      <dgm:t>
        <a:bodyPr/>
        <a:lstStyle/>
        <a:p>
          <a:endParaRPr lang="en-IN"/>
        </a:p>
      </dgm:t>
    </dgm:pt>
    <dgm:pt modelId="{FF32BCE3-5234-4EA9-B8F7-3C5C83FB3252}">
      <dgm:prSet/>
      <dgm:spPr/>
      <dgm:t>
        <a:bodyPr/>
        <a:lstStyle/>
        <a:p>
          <a:r>
            <a:rPr lang="en-IN" smtClean="0"/>
            <a:t>Management of Medication (MOM) </a:t>
          </a:r>
          <a:endParaRPr lang="en-IN"/>
        </a:p>
      </dgm:t>
    </dgm:pt>
    <dgm:pt modelId="{E4BF9B77-78AF-4519-AB63-CFC1D4358C9B}" type="parTrans" cxnId="{AC3D6792-1800-4B0E-8071-1D793255FD82}">
      <dgm:prSet/>
      <dgm:spPr/>
      <dgm:t>
        <a:bodyPr/>
        <a:lstStyle/>
        <a:p>
          <a:endParaRPr lang="en-IN"/>
        </a:p>
      </dgm:t>
    </dgm:pt>
    <dgm:pt modelId="{3B1807B0-96D2-426D-BD37-378EAFA13F0D}" type="sibTrans" cxnId="{AC3D6792-1800-4B0E-8071-1D793255FD82}">
      <dgm:prSet/>
      <dgm:spPr/>
      <dgm:t>
        <a:bodyPr/>
        <a:lstStyle/>
        <a:p>
          <a:endParaRPr lang="en-IN"/>
        </a:p>
      </dgm:t>
    </dgm:pt>
    <dgm:pt modelId="{64FC278A-7632-4EB1-B573-883AB120C049}">
      <dgm:prSet/>
      <dgm:spPr/>
      <dgm:t>
        <a:bodyPr/>
        <a:lstStyle/>
        <a:p>
          <a:r>
            <a:rPr lang="en-IN" smtClean="0"/>
            <a:t>Patient Right &amp; Education (PRE) </a:t>
          </a:r>
          <a:endParaRPr lang="en-IN"/>
        </a:p>
      </dgm:t>
    </dgm:pt>
    <dgm:pt modelId="{8747E3E0-A9E8-4123-9FA8-6B14CDDF85B7}" type="parTrans" cxnId="{5FBE51DF-B8B7-4A64-8D77-7B0DFD90B719}">
      <dgm:prSet/>
      <dgm:spPr/>
      <dgm:t>
        <a:bodyPr/>
        <a:lstStyle/>
        <a:p>
          <a:endParaRPr lang="en-IN"/>
        </a:p>
      </dgm:t>
    </dgm:pt>
    <dgm:pt modelId="{283BF7A4-5794-4AD4-8254-6D67478B2F9C}" type="sibTrans" cxnId="{5FBE51DF-B8B7-4A64-8D77-7B0DFD90B719}">
      <dgm:prSet/>
      <dgm:spPr/>
      <dgm:t>
        <a:bodyPr/>
        <a:lstStyle/>
        <a:p>
          <a:endParaRPr lang="en-IN"/>
        </a:p>
      </dgm:t>
    </dgm:pt>
    <dgm:pt modelId="{1B917063-108D-4E81-99D2-3B8E725720E3}">
      <dgm:prSet/>
      <dgm:spPr/>
      <dgm:t>
        <a:bodyPr/>
        <a:lstStyle/>
        <a:p>
          <a:r>
            <a:rPr lang="en-IN" dirty="0" smtClean="0"/>
            <a:t>Hospital Infection &amp; Control (HIC) </a:t>
          </a:r>
          <a:endParaRPr lang="en-IN" dirty="0"/>
        </a:p>
      </dgm:t>
    </dgm:pt>
    <dgm:pt modelId="{D4138E1F-AD26-4ED0-9D62-89A46A898190}" type="parTrans" cxnId="{84BD671F-D73A-4464-A208-BDC444E1F973}">
      <dgm:prSet/>
      <dgm:spPr/>
      <dgm:t>
        <a:bodyPr/>
        <a:lstStyle/>
        <a:p>
          <a:endParaRPr lang="en-IN"/>
        </a:p>
      </dgm:t>
    </dgm:pt>
    <dgm:pt modelId="{7234C9B0-8209-46C1-A7B8-BFBDF00E2B05}" type="sibTrans" cxnId="{84BD671F-D73A-4464-A208-BDC444E1F973}">
      <dgm:prSet/>
      <dgm:spPr/>
      <dgm:t>
        <a:bodyPr/>
        <a:lstStyle/>
        <a:p>
          <a:endParaRPr lang="en-IN"/>
        </a:p>
      </dgm:t>
    </dgm:pt>
    <dgm:pt modelId="{D0F89C84-F7C8-4D9B-9EA1-4E33DEE8CA96}">
      <dgm:prSet/>
      <dgm:spPr/>
      <dgm:t>
        <a:bodyPr/>
        <a:lstStyle/>
        <a:p>
          <a:r>
            <a:rPr lang="en-IN" dirty="0" smtClean="0"/>
            <a:t>Responsibility of management (ROM) </a:t>
          </a:r>
          <a:endParaRPr lang="en-IN" dirty="0"/>
        </a:p>
      </dgm:t>
    </dgm:pt>
    <dgm:pt modelId="{E9155D9E-8FEB-4C98-8AD8-4C567B22938A}" type="parTrans" cxnId="{F23ADE54-F4ED-47A9-89E9-8BE947FC8C88}">
      <dgm:prSet/>
      <dgm:spPr/>
      <dgm:t>
        <a:bodyPr/>
        <a:lstStyle/>
        <a:p>
          <a:endParaRPr lang="en-IN"/>
        </a:p>
      </dgm:t>
    </dgm:pt>
    <dgm:pt modelId="{91E8711B-8758-43B4-B35B-50BB4A9A1909}" type="sibTrans" cxnId="{F23ADE54-F4ED-47A9-89E9-8BE947FC8C88}">
      <dgm:prSet/>
      <dgm:spPr/>
      <dgm:t>
        <a:bodyPr/>
        <a:lstStyle/>
        <a:p>
          <a:endParaRPr lang="en-IN"/>
        </a:p>
      </dgm:t>
    </dgm:pt>
    <dgm:pt modelId="{89F0CBF9-3B99-467E-A677-5597689E5549}">
      <dgm:prSet/>
      <dgm:spPr/>
      <dgm:t>
        <a:bodyPr/>
        <a:lstStyle/>
        <a:p>
          <a:r>
            <a:rPr lang="en-IN" smtClean="0"/>
            <a:t>Facility Management &amp; Safety (FMS) </a:t>
          </a:r>
          <a:endParaRPr lang="en-IN"/>
        </a:p>
      </dgm:t>
    </dgm:pt>
    <dgm:pt modelId="{E1180A42-8C52-4627-9378-397A0603751F}" type="parTrans" cxnId="{001D40AE-9C92-4D7A-824D-02545490E255}">
      <dgm:prSet/>
      <dgm:spPr/>
      <dgm:t>
        <a:bodyPr/>
        <a:lstStyle/>
        <a:p>
          <a:endParaRPr lang="en-IN"/>
        </a:p>
      </dgm:t>
    </dgm:pt>
    <dgm:pt modelId="{4E9A7F7B-905F-49FE-A933-E92F4F1D4E22}" type="sibTrans" cxnId="{001D40AE-9C92-4D7A-824D-02545490E255}">
      <dgm:prSet/>
      <dgm:spPr/>
      <dgm:t>
        <a:bodyPr/>
        <a:lstStyle/>
        <a:p>
          <a:endParaRPr lang="en-IN"/>
        </a:p>
      </dgm:t>
    </dgm:pt>
    <dgm:pt modelId="{2990510A-EBE2-4F19-84CB-4D7C63B8F1C6}">
      <dgm:prSet/>
      <dgm:spPr/>
      <dgm:t>
        <a:bodyPr/>
        <a:lstStyle/>
        <a:p>
          <a:r>
            <a:rPr lang="en-IN" smtClean="0"/>
            <a:t>Human Resource Management (HRM) </a:t>
          </a:r>
          <a:endParaRPr lang="en-IN"/>
        </a:p>
      </dgm:t>
    </dgm:pt>
    <dgm:pt modelId="{0BF39CBE-5E84-4629-A800-35D4278405DE}" type="parTrans" cxnId="{6B1154A5-DAD3-44DC-BDAC-64BB0F3A509C}">
      <dgm:prSet/>
      <dgm:spPr/>
      <dgm:t>
        <a:bodyPr/>
        <a:lstStyle/>
        <a:p>
          <a:endParaRPr lang="en-IN"/>
        </a:p>
      </dgm:t>
    </dgm:pt>
    <dgm:pt modelId="{F287A652-5BB3-4476-82B3-3677CD0C47BA}" type="sibTrans" cxnId="{6B1154A5-DAD3-44DC-BDAC-64BB0F3A509C}">
      <dgm:prSet/>
      <dgm:spPr/>
      <dgm:t>
        <a:bodyPr/>
        <a:lstStyle/>
        <a:p>
          <a:endParaRPr lang="en-IN"/>
        </a:p>
      </dgm:t>
    </dgm:pt>
    <dgm:pt modelId="{C8067BBB-414A-489A-98F9-F7516B4C57CD}">
      <dgm:prSet/>
      <dgm:spPr/>
      <dgm:t>
        <a:bodyPr/>
        <a:lstStyle/>
        <a:p>
          <a:r>
            <a:rPr lang="en-IN" dirty="0" smtClean="0"/>
            <a:t>Information Management System (IMS) </a:t>
          </a:r>
          <a:endParaRPr lang="en-IN" dirty="0"/>
        </a:p>
      </dgm:t>
    </dgm:pt>
    <dgm:pt modelId="{BE057C18-5855-444C-B229-D7926BBB5737}" type="parTrans" cxnId="{2271D7CD-6A54-496C-897C-E0E2EFB130AC}">
      <dgm:prSet/>
      <dgm:spPr/>
      <dgm:t>
        <a:bodyPr/>
        <a:lstStyle/>
        <a:p>
          <a:endParaRPr lang="en-IN"/>
        </a:p>
      </dgm:t>
    </dgm:pt>
    <dgm:pt modelId="{A5BC8CFB-08C2-4CE0-A814-87A94D60BE5B}" type="sibTrans" cxnId="{2271D7CD-6A54-496C-897C-E0E2EFB130AC}">
      <dgm:prSet/>
      <dgm:spPr/>
      <dgm:t>
        <a:bodyPr/>
        <a:lstStyle/>
        <a:p>
          <a:endParaRPr lang="en-IN"/>
        </a:p>
      </dgm:t>
    </dgm:pt>
    <dgm:pt modelId="{8A3ABB46-E6D1-4D67-9E10-3A1F04A61513}" type="pres">
      <dgm:prSet presAssocID="{24B7A7E9-155E-4452-AE90-3182C1B6D370}" presName="Name0" presStyleCnt="0">
        <dgm:presLayoutVars>
          <dgm:dir/>
          <dgm:animLvl val="lvl"/>
          <dgm:resizeHandles val="exact"/>
        </dgm:presLayoutVars>
      </dgm:prSet>
      <dgm:spPr/>
      <dgm:t>
        <a:bodyPr/>
        <a:lstStyle/>
        <a:p>
          <a:endParaRPr lang="en-IN"/>
        </a:p>
      </dgm:t>
    </dgm:pt>
    <dgm:pt modelId="{04831CC8-2F42-48B7-9B0A-614E1B8C3B9A}" type="pres">
      <dgm:prSet presAssocID="{D9DFCB36-6F29-4D6E-944F-55760CED6346}" presName="composite" presStyleCnt="0"/>
      <dgm:spPr/>
    </dgm:pt>
    <dgm:pt modelId="{5A892068-A7D6-430F-B1B7-1F47410855B1}" type="pres">
      <dgm:prSet presAssocID="{D9DFCB36-6F29-4D6E-944F-55760CED6346}" presName="parTx" presStyleLbl="alignNode1" presStyleIdx="0" presStyleCnt="2">
        <dgm:presLayoutVars>
          <dgm:chMax val="0"/>
          <dgm:chPref val="0"/>
          <dgm:bulletEnabled val="1"/>
        </dgm:presLayoutVars>
      </dgm:prSet>
      <dgm:spPr/>
      <dgm:t>
        <a:bodyPr/>
        <a:lstStyle/>
        <a:p>
          <a:endParaRPr lang="en-IN"/>
        </a:p>
      </dgm:t>
    </dgm:pt>
    <dgm:pt modelId="{FDFF41FF-8DB6-4146-9B16-62231FDD1E39}" type="pres">
      <dgm:prSet presAssocID="{D9DFCB36-6F29-4D6E-944F-55760CED6346}" presName="desTx" presStyleLbl="alignAccFollowNode1" presStyleIdx="0" presStyleCnt="2">
        <dgm:presLayoutVars>
          <dgm:bulletEnabled val="1"/>
        </dgm:presLayoutVars>
      </dgm:prSet>
      <dgm:spPr/>
      <dgm:t>
        <a:bodyPr/>
        <a:lstStyle/>
        <a:p>
          <a:endParaRPr lang="en-IN"/>
        </a:p>
      </dgm:t>
    </dgm:pt>
    <dgm:pt modelId="{084A5021-640A-4428-8EDC-1D5A1A1D9178}" type="pres">
      <dgm:prSet presAssocID="{68619E4F-CA61-464C-8CD9-4480C1F73672}" presName="space" presStyleCnt="0"/>
      <dgm:spPr/>
    </dgm:pt>
    <dgm:pt modelId="{306EF152-1062-4AAE-84B7-E4B0764D06ED}" type="pres">
      <dgm:prSet presAssocID="{9D816F05-C7AC-4E4A-8082-A0FB5C9D98C6}" presName="composite" presStyleCnt="0"/>
      <dgm:spPr/>
    </dgm:pt>
    <dgm:pt modelId="{09A2FACD-72BE-4135-B9F3-7FFF7484484C}" type="pres">
      <dgm:prSet presAssocID="{9D816F05-C7AC-4E4A-8082-A0FB5C9D98C6}" presName="parTx" presStyleLbl="alignNode1" presStyleIdx="1" presStyleCnt="2">
        <dgm:presLayoutVars>
          <dgm:chMax val="0"/>
          <dgm:chPref val="0"/>
          <dgm:bulletEnabled val="1"/>
        </dgm:presLayoutVars>
      </dgm:prSet>
      <dgm:spPr/>
      <dgm:t>
        <a:bodyPr/>
        <a:lstStyle/>
        <a:p>
          <a:endParaRPr lang="en-IN"/>
        </a:p>
      </dgm:t>
    </dgm:pt>
    <dgm:pt modelId="{182D9ECB-DE97-4A8D-875A-5AACE7D3BCAC}" type="pres">
      <dgm:prSet presAssocID="{9D816F05-C7AC-4E4A-8082-A0FB5C9D98C6}" presName="desTx" presStyleLbl="alignAccFollowNode1" presStyleIdx="1" presStyleCnt="2">
        <dgm:presLayoutVars>
          <dgm:bulletEnabled val="1"/>
        </dgm:presLayoutVars>
      </dgm:prSet>
      <dgm:spPr/>
      <dgm:t>
        <a:bodyPr/>
        <a:lstStyle/>
        <a:p>
          <a:endParaRPr lang="en-IN"/>
        </a:p>
      </dgm:t>
    </dgm:pt>
  </dgm:ptLst>
  <dgm:cxnLst>
    <dgm:cxn modelId="{F23ADE54-F4ED-47A9-89E9-8BE947FC8C88}" srcId="{9D816F05-C7AC-4E4A-8082-A0FB5C9D98C6}" destId="{D0F89C84-F7C8-4D9B-9EA1-4E33DEE8CA96}" srcOrd="1" destOrd="0" parTransId="{E9155D9E-8FEB-4C98-8AD8-4C567B22938A}" sibTransId="{91E8711B-8758-43B4-B35B-50BB4A9A1909}"/>
    <dgm:cxn modelId="{416B6FC3-3450-4DB5-AE2C-AF8F7D9DF686}" type="presOf" srcId="{C8067BBB-414A-489A-98F9-F7516B4C57CD}" destId="{182D9ECB-DE97-4A8D-875A-5AACE7D3BCAC}" srcOrd="0" destOrd="4" presId="urn:microsoft.com/office/officeart/2005/8/layout/hList1"/>
    <dgm:cxn modelId="{F7FFF392-AFD0-43FA-8405-FCEE7086BB58}" srcId="{24B7A7E9-155E-4452-AE90-3182C1B6D370}" destId="{9D816F05-C7AC-4E4A-8082-A0FB5C9D98C6}" srcOrd="1" destOrd="0" parTransId="{D44899AE-B880-41E5-A6B8-A6F568BC8A0B}" sibTransId="{EDBFAC24-9813-4014-A65A-04DFD66B5ADB}"/>
    <dgm:cxn modelId="{F97FDC41-0A85-4713-A544-778B4950A9D0}" type="presOf" srcId="{24B7A7E9-155E-4452-AE90-3182C1B6D370}" destId="{8A3ABB46-E6D1-4D67-9E10-3A1F04A61513}" srcOrd="0" destOrd="0" presId="urn:microsoft.com/office/officeart/2005/8/layout/hList1"/>
    <dgm:cxn modelId="{D7D5168D-2974-4B71-8AF9-B458FB6C211A}" srcId="{9D816F05-C7AC-4E4A-8082-A0FB5C9D98C6}" destId="{D901C33C-FD18-4E8A-9A19-EBC55E868C54}" srcOrd="0" destOrd="0" parTransId="{BCF623A9-4A0B-4014-B038-C9F67AC5FF41}" sibTransId="{245350A4-D047-4603-AE25-EEC96E82E6BC}"/>
    <dgm:cxn modelId="{2271D7CD-6A54-496C-897C-E0E2EFB130AC}" srcId="{9D816F05-C7AC-4E4A-8082-A0FB5C9D98C6}" destId="{C8067BBB-414A-489A-98F9-F7516B4C57CD}" srcOrd="4" destOrd="0" parTransId="{BE057C18-5855-444C-B229-D7926BBB5737}" sibTransId="{A5BC8CFB-08C2-4CE0-A814-87A94D60BE5B}"/>
    <dgm:cxn modelId="{84BD671F-D73A-4464-A208-BDC444E1F973}" srcId="{D9DFCB36-6F29-4D6E-944F-55760CED6346}" destId="{1B917063-108D-4E81-99D2-3B8E725720E3}" srcOrd="4" destOrd="0" parTransId="{D4138E1F-AD26-4ED0-9D62-89A46A898190}" sibTransId="{7234C9B0-8209-46C1-A7B8-BFBDF00E2B05}"/>
    <dgm:cxn modelId="{7CCF8478-6C1E-47C8-8427-81B325E8CF30}" type="presOf" srcId="{D39EED9B-D187-438C-B7C7-CC8FB5C7F527}" destId="{FDFF41FF-8DB6-4146-9B16-62231FDD1E39}" srcOrd="0" destOrd="0" presId="urn:microsoft.com/office/officeart/2005/8/layout/hList1"/>
    <dgm:cxn modelId="{8F59654D-5B38-4E59-B933-41803F77590A}" type="presOf" srcId="{89F0CBF9-3B99-467E-A677-5597689E5549}" destId="{182D9ECB-DE97-4A8D-875A-5AACE7D3BCAC}" srcOrd="0" destOrd="2" presId="urn:microsoft.com/office/officeart/2005/8/layout/hList1"/>
    <dgm:cxn modelId="{12040F7B-FD06-45B3-971B-23E5CA68AF3E}" srcId="{24B7A7E9-155E-4452-AE90-3182C1B6D370}" destId="{D9DFCB36-6F29-4D6E-944F-55760CED6346}" srcOrd="0" destOrd="0" parTransId="{1B83BF33-4655-466C-A4B1-BBFCDD0474EE}" sibTransId="{68619E4F-CA61-464C-8CD9-4480C1F73672}"/>
    <dgm:cxn modelId="{2A5F5EB5-EB11-4B6F-94A2-E940F8F8CA54}" type="presOf" srcId="{FEFD56AC-C14A-43E9-BAE8-3B4F17A1F809}" destId="{FDFF41FF-8DB6-4146-9B16-62231FDD1E39}" srcOrd="0" destOrd="1" presId="urn:microsoft.com/office/officeart/2005/8/layout/hList1"/>
    <dgm:cxn modelId="{F308F6AA-A6E2-4763-831B-E9258EE85577}" type="presOf" srcId="{FF32BCE3-5234-4EA9-B8F7-3C5C83FB3252}" destId="{FDFF41FF-8DB6-4146-9B16-62231FDD1E39}" srcOrd="0" destOrd="2" presId="urn:microsoft.com/office/officeart/2005/8/layout/hList1"/>
    <dgm:cxn modelId="{0DDD5D72-A715-4889-ADCD-2C1EA63CAFCC}" type="presOf" srcId="{D901C33C-FD18-4E8A-9A19-EBC55E868C54}" destId="{182D9ECB-DE97-4A8D-875A-5AACE7D3BCAC}" srcOrd="0" destOrd="0" presId="urn:microsoft.com/office/officeart/2005/8/layout/hList1"/>
    <dgm:cxn modelId="{001D40AE-9C92-4D7A-824D-02545490E255}" srcId="{9D816F05-C7AC-4E4A-8082-A0FB5C9D98C6}" destId="{89F0CBF9-3B99-467E-A677-5597689E5549}" srcOrd="2" destOrd="0" parTransId="{E1180A42-8C52-4627-9378-397A0603751F}" sibTransId="{4E9A7F7B-905F-49FE-A933-E92F4F1D4E22}"/>
    <dgm:cxn modelId="{AC3D6792-1800-4B0E-8071-1D793255FD82}" srcId="{D9DFCB36-6F29-4D6E-944F-55760CED6346}" destId="{FF32BCE3-5234-4EA9-B8F7-3C5C83FB3252}" srcOrd="2" destOrd="0" parTransId="{E4BF9B77-78AF-4519-AB63-CFC1D4358C9B}" sibTransId="{3B1807B0-96D2-426D-BD37-378EAFA13F0D}"/>
    <dgm:cxn modelId="{9E11BFC9-29F4-440E-B1EA-8208D2CDDB4F}" type="presOf" srcId="{D9DFCB36-6F29-4D6E-944F-55760CED6346}" destId="{5A892068-A7D6-430F-B1B7-1F47410855B1}" srcOrd="0" destOrd="0" presId="urn:microsoft.com/office/officeart/2005/8/layout/hList1"/>
    <dgm:cxn modelId="{5FBE51DF-B8B7-4A64-8D77-7B0DFD90B719}" srcId="{D9DFCB36-6F29-4D6E-944F-55760CED6346}" destId="{64FC278A-7632-4EB1-B573-883AB120C049}" srcOrd="3" destOrd="0" parTransId="{8747E3E0-A9E8-4123-9FA8-6B14CDDF85B7}" sibTransId="{283BF7A4-5794-4AD4-8254-6D67478B2F9C}"/>
    <dgm:cxn modelId="{34942BF3-02F7-4C9A-B836-AF46CE1FF841}" type="presOf" srcId="{2990510A-EBE2-4F19-84CB-4D7C63B8F1C6}" destId="{182D9ECB-DE97-4A8D-875A-5AACE7D3BCAC}" srcOrd="0" destOrd="3" presId="urn:microsoft.com/office/officeart/2005/8/layout/hList1"/>
    <dgm:cxn modelId="{6B1154A5-DAD3-44DC-BDAC-64BB0F3A509C}" srcId="{9D816F05-C7AC-4E4A-8082-A0FB5C9D98C6}" destId="{2990510A-EBE2-4F19-84CB-4D7C63B8F1C6}" srcOrd="3" destOrd="0" parTransId="{0BF39CBE-5E84-4629-A800-35D4278405DE}" sibTransId="{F287A652-5BB3-4476-82B3-3677CD0C47BA}"/>
    <dgm:cxn modelId="{4161A51A-0F5D-4141-BF70-1D393A948FA5}" type="presOf" srcId="{1B917063-108D-4E81-99D2-3B8E725720E3}" destId="{FDFF41FF-8DB6-4146-9B16-62231FDD1E39}" srcOrd="0" destOrd="4" presId="urn:microsoft.com/office/officeart/2005/8/layout/hList1"/>
    <dgm:cxn modelId="{08720C21-00BE-4368-9D43-C99DE2475956}" type="presOf" srcId="{D0F89C84-F7C8-4D9B-9EA1-4E33DEE8CA96}" destId="{182D9ECB-DE97-4A8D-875A-5AACE7D3BCAC}" srcOrd="0" destOrd="1" presId="urn:microsoft.com/office/officeart/2005/8/layout/hList1"/>
    <dgm:cxn modelId="{81006F66-CFFF-4627-B8F9-61C9D5FD78AE}" type="presOf" srcId="{9D816F05-C7AC-4E4A-8082-A0FB5C9D98C6}" destId="{09A2FACD-72BE-4135-B9F3-7FFF7484484C}" srcOrd="0" destOrd="0" presId="urn:microsoft.com/office/officeart/2005/8/layout/hList1"/>
    <dgm:cxn modelId="{AB9C7D31-95D8-449C-9985-467BCE85F380}" srcId="{D9DFCB36-6F29-4D6E-944F-55760CED6346}" destId="{FEFD56AC-C14A-43E9-BAE8-3B4F17A1F809}" srcOrd="1" destOrd="0" parTransId="{389D8CE6-1FC7-4C1A-BF07-3E45093BAB1D}" sibTransId="{E43282C9-8580-490A-BC8A-B2097F375AAC}"/>
    <dgm:cxn modelId="{4D77BBA6-671C-4A53-A1A7-939E555C1EEB}" srcId="{D9DFCB36-6F29-4D6E-944F-55760CED6346}" destId="{D39EED9B-D187-438C-B7C7-CC8FB5C7F527}" srcOrd="0" destOrd="0" parTransId="{844E23ED-5804-4684-AB6B-066A1E5E4678}" sibTransId="{07994F5D-814E-4C3A-AECC-359F5F64721E}"/>
    <dgm:cxn modelId="{CA8C00C0-5CBA-4DE2-A5F0-DD7A78FB5565}" type="presOf" srcId="{64FC278A-7632-4EB1-B573-883AB120C049}" destId="{FDFF41FF-8DB6-4146-9B16-62231FDD1E39}" srcOrd="0" destOrd="3" presId="urn:microsoft.com/office/officeart/2005/8/layout/hList1"/>
    <dgm:cxn modelId="{DFB874C9-4409-490B-88A5-E1808F61B43D}" type="presParOf" srcId="{8A3ABB46-E6D1-4D67-9E10-3A1F04A61513}" destId="{04831CC8-2F42-48B7-9B0A-614E1B8C3B9A}" srcOrd="0" destOrd="0" presId="urn:microsoft.com/office/officeart/2005/8/layout/hList1"/>
    <dgm:cxn modelId="{CF6FFBF6-BEAD-4074-AEE0-61186E597182}" type="presParOf" srcId="{04831CC8-2F42-48B7-9B0A-614E1B8C3B9A}" destId="{5A892068-A7D6-430F-B1B7-1F47410855B1}" srcOrd="0" destOrd="0" presId="urn:microsoft.com/office/officeart/2005/8/layout/hList1"/>
    <dgm:cxn modelId="{A3B35AFC-4A8B-443F-837F-C66D849AD6C1}" type="presParOf" srcId="{04831CC8-2F42-48B7-9B0A-614E1B8C3B9A}" destId="{FDFF41FF-8DB6-4146-9B16-62231FDD1E39}" srcOrd="1" destOrd="0" presId="urn:microsoft.com/office/officeart/2005/8/layout/hList1"/>
    <dgm:cxn modelId="{4026DCE9-6D14-440A-B57F-62E333A24D1B}" type="presParOf" srcId="{8A3ABB46-E6D1-4D67-9E10-3A1F04A61513}" destId="{084A5021-640A-4428-8EDC-1D5A1A1D9178}" srcOrd="1" destOrd="0" presId="urn:microsoft.com/office/officeart/2005/8/layout/hList1"/>
    <dgm:cxn modelId="{5C9C0037-BC4C-41CC-9567-63DADEE77D28}" type="presParOf" srcId="{8A3ABB46-E6D1-4D67-9E10-3A1F04A61513}" destId="{306EF152-1062-4AAE-84B7-E4B0764D06ED}" srcOrd="2" destOrd="0" presId="urn:microsoft.com/office/officeart/2005/8/layout/hList1"/>
    <dgm:cxn modelId="{174E4702-0FFD-4B2D-8ABE-649B0447C532}" type="presParOf" srcId="{306EF152-1062-4AAE-84B7-E4B0764D06ED}" destId="{09A2FACD-72BE-4135-B9F3-7FFF7484484C}" srcOrd="0" destOrd="0" presId="urn:microsoft.com/office/officeart/2005/8/layout/hList1"/>
    <dgm:cxn modelId="{BCDA0A18-2486-4F63-A334-82B5EB2F29AF}" type="presParOf" srcId="{306EF152-1062-4AAE-84B7-E4B0764D06ED}" destId="{182D9ECB-DE97-4A8D-875A-5AACE7D3BCA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92068-A7D6-430F-B1B7-1F47410855B1}">
      <dsp:nvSpPr>
        <dsp:cNvPr id="0" name=""/>
        <dsp:cNvSpPr/>
      </dsp:nvSpPr>
      <dsp:spPr>
        <a:xfrm>
          <a:off x="29" y="58922"/>
          <a:ext cx="2848570" cy="65424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b="1" kern="1200" dirty="0" smtClean="0"/>
            <a:t>PATIENT CENTERED STANDARDS </a:t>
          </a:r>
          <a:endParaRPr lang="en-IN" sz="1800" kern="1200" dirty="0"/>
        </a:p>
      </dsp:txBody>
      <dsp:txXfrm>
        <a:off x="29" y="58922"/>
        <a:ext cx="2848570" cy="654249"/>
      </dsp:txXfrm>
    </dsp:sp>
    <dsp:sp modelId="{FDFF41FF-8DB6-4146-9B16-62231FDD1E39}">
      <dsp:nvSpPr>
        <dsp:cNvPr id="0" name=""/>
        <dsp:cNvSpPr/>
      </dsp:nvSpPr>
      <dsp:spPr>
        <a:xfrm>
          <a:off x="29" y="713172"/>
          <a:ext cx="2848570" cy="29723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Access, Assessment and Continuity of Care (AAC) </a:t>
          </a:r>
          <a:endParaRPr lang="en-IN" sz="1800" kern="1200" dirty="0"/>
        </a:p>
        <a:p>
          <a:pPr marL="171450" lvl="1" indent="-171450" algn="l" defTabSz="800100">
            <a:lnSpc>
              <a:spcPct val="90000"/>
            </a:lnSpc>
            <a:spcBef>
              <a:spcPct val="0"/>
            </a:spcBef>
            <a:spcAft>
              <a:spcPct val="15000"/>
            </a:spcAft>
            <a:buChar char="••"/>
          </a:pPr>
          <a:r>
            <a:rPr lang="en-IN" sz="1800" kern="1200" smtClean="0"/>
            <a:t>Care of patients (COP) </a:t>
          </a:r>
          <a:endParaRPr lang="en-IN" sz="1800" kern="1200"/>
        </a:p>
        <a:p>
          <a:pPr marL="171450" lvl="1" indent="-171450" algn="l" defTabSz="800100">
            <a:lnSpc>
              <a:spcPct val="90000"/>
            </a:lnSpc>
            <a:spcBef>
              <a:spcPct val="0"/>
            </a:spcBef>
            <a:spcAft>
              <a:spcPct val="15000"/>
            </a:spcAft>
            <a:buChar char="••"/>
          </a:pPr>
          <a:r>
            <a:rPr lang="en-IN" sz="1800" kern="1200" smtClean="0"/>
            <a:t>Management of Medication (MOM) </a:t>
          </a:r>
          <a:endParaRPr lang="en-IN" sz="1800" kern="1200"/>
        </a:p>
        <a:p>
          <a:pPr marL="171450" lvl="1" indent="-171450" algn="l" defTabSz="800100">
            <a:lnSpc>
              <a:spcPct val="90000"/>
            </a:lnSpc>
            <a:spcBef>
              <a:spcPct val="0"/>
            </a:spcBef>
            <a:spcAft>
              <a:spcPct val="15000"/>
            </a:spcAft>
            <a:buChar char="••"/>
          </a:pPr>
          <a:r>
            <a:rPr lang="en-IN" sz="1800" kern="1200" smtClean="0"/>
            <a:t>Patient Right &amp; Education (PRE) </a:t>
          </a:r>
          <a:endParaRPr lang="en-IN" sz="1800" kern="1200"/>
        </a:p>
        <a:p>
          <a:pPr marL="171450" lvl="1" indent="-171450" algn="l" defTabSz="800100">
            <a:lnSpc>
              <a:spcPct val="90000"/>
            </a:lnSpc>
            <a:spcBef>
              <a:spcPct val="0"/>
            </a:spcBef>
            <a:spcAft>
              <a:spcPct val="15000"/>
            </a:spcAft>
            <a:buChar char="••"/>
          </a:pPr>
          <a:r>
            <a:rPr lang="en-IN" sz="1800" kern="1200" dirty="0" smtClean="0"/>
            <a:t>Hospital Infection &amp; Control (HIC) </a:t>
          </a:r>
          <a:endParaRPr lang="en-IN" sz="1800" kern="1200" dirty="0"/>
        </a:p>
      </dsp:txBody>
      <dsp:txXfrm>
        <a:off x="29" y="713172"/>
        <a:ext cx="2848570" cy="2972320"/>
      </dsp:txXfrm>
    </dsp:sp>
    <dsp:sp modelId="{09A2FACD-72BE-4135-B9F3-7FFF7484484C}">
      <dsp:nvSpPr>
        <dsp:cNvPr id="0" name=""/>
        <dsp:cNvSpPr/>
      </dsp:nvSpPr>
      <dsp:spPr>
        <a:xfrm>
          <a:off x="3247399" y="58922"/>
          <a:ext cx="2848570" cy="65424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b="1" kern="1200" dirty="0" smtClean="0"/>
            <a:t>ORGANIZATION CENTERED STANDARDS </a:t>
          </a:r>
          <a:endParaRPr lang="en-IN" sz="1800" kern="1200" dirty="0"/>
        </a:p>
      </dsp:txBody>
      <dsp:txXfrm>
        <a:off x="3247399" y="58922"/>
        <a:ext cx="2848570" cy="654249"/>
      </dsp:txXfrm>
    </dsp:sp>
    <dsp:sp modelId="{182D9ECB-DE97-4A8D-875A-5AACE7D3BCAC}">
      <dsp:nvSpPr>
        <dsp:cNvPr id="0" name=""/>
        <dsp:cNvSpPr/>
      </dsp:nvSpPr>
      <dsp:spPr>
        <a:xfrm>
          <a:off x="3247399" y="713172"/>
          <a:ext cx="2848570" cy="29723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Continuous Quality Improvement (CQI) </a:t>
          </a:r>
          <a:endParaRPr lang="en-IN" sz="1800" kern="1200" dirty="0"/>
        </a:p>
        <a:p>
          <a:pPr marL="171450" lvl="1" indent="-171450" algn="l" defTabSz="800100">
            <a:lnSpc>
              <a:spcPct val="90000"/>
            </a:lnSpc>
            <a:spcBef>
              <a:spcPct val="0"/>
            </a:spcBef>
            <a:spcAft>
              <a:spcPct val="15000"/>
            </a:spcAft>
            <a:buChar char="••"/>
          </a:pPr>
          <a:r>
            <a:rPr lang="en-IN" sz="1800" kern="1200" dirty="0" smtClean="0"/>
            <a:t>Responsibility of management (ROM) </a:t>
          </a:r>
          <a:endParaRPr lang="en-IN" sz="1800" kern="1200" dirty="0"/>
        </a:p>
        <a:p>
          <a:pPr marL="171450" lvl="1" indent="-171450" algn="l" defTabSz="800100">
            <a:lnSpc>
              <a:spcPct val="90000"/>
            </a:lnSpc>
            <a:spcBef>
              <a:spcPct val="0"/>
            </a:spcBef>
            <a:spcAft>
              <a:spcPct val="15000"/>
            </a:spcAft>
            <a:buChar char="••"/>
          </a:pPr>
          <a:r>
            <a:rPr lang="en-IN" sz="1800" kern="1200" smtClean="0"/>
            <a:t>Facility Management &amp; Safety (FMS) </a:t>
          </a:r>
          <a:endParaRPr lang="en-IN" sz="1800" kern="1200"/>
        </a:p>
        <a:p>
          <a:pPr marL="171450" lvl="1" indent="-171450" algn="l" defTabSz="800100">
            <a:lnSpc>
              <a:spcPct val="90000"/>
            </a:lnSpc>
            <a:spcBef>
              <a:spcPct val="0"/>
            </a:spcBef>
            <a:spcAft>
              <a:spcPct val="15000"/>
            </a:spcAft>
            <a:buChar char="••"/>
          </a:pPr>
          <a:r>
            <a:rPr lang="en-IN" sz="1800" kern="1200" smtClean="0"/>
            <a:t>Human Resource Management (HRM) </a:t>
          </a:r>
          <a:endParaRPr lang="en-IN" sz="1800" kern="1200"/>
        </a:p>
        <a:p>
          <a:pPr marL="171450" lvl="1" indent="-171450" algn="l" defTabSz="800100">
            <a:lnSpc>
              <a:spcPct val="90000"/>
            </a:lnSpc>
            <a:spcBef>
              <a:spcPct val="0"/>
            </a:spcBef>
            <a:spcAft>
              <a:spcPct val="15000"/>
            </a:spcAft>
            <a:buChar char="••"/>
          </a:pPr>
          <a:r>
            <a:rPr lang="en-IN" sz="1800" kern="1200" dirty="0" smtClean="0"/>
            <a:t>Information Management System (IMS) </a:t>
          </a:r>
          <a:endParaRPr lang="en-IN" sz="1800" kern="1200" dirty="0"/>
        </a:p>
      </dsp:txBody>
      <dsp:txXfrm>
        <a:off x="3247399" y="713172"/>
        <a:ext cx="2848570" cy="2972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CF60C-F576-4C95-828B-9773B6B4EB31}" type="datetimeFigureOut">
              <a:rPr lang="en-IN" smtClean="0"/>
              <a:pPr/>
              <a:t>08-05-2014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E73F7-DCC3-4D9A-9F7E-26E63B5EDB2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6BE73F7-DCC3-4D9A-9F7E-26E63B5EDB20}" type="slidenum">
              <a:rPr lang="en-IN" smtClean="0"/>
              <a:pPr/>
              <a:t>31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57C73-5394-45D6-84B3-6564D936F1D1}" type="datetimeFigureOut">
              <a:rPr lang="en-IN" smtClean="0"/>
              <a:pPr/>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CF294-BB8B-4B80-8525-7434E93383D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57C73-5394-45D6-84B3-6564D936F1D1}" type="datetimeFigureOut">
              <a:rPr lang="en-IN" smtClean="0"/>
              <a:pPr/>
              <a:t>08-05-2014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CF294-BB8B-4B80-8525-7434E93383D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arsconsultants.com/" TargetMode="External"/><Relationship Id="rId2" Type="http://schemas.openxmlformats.org/officeDocument/2006/relationships/hyperlink" Target="http://www.slideshare.net/mahboob804/nabh-procedures-and-processes-for-indian-hospitals" TargetMode="External"/><Relationship Id="rId1" Type="http://schemas.openxmlformats.org/officeDocument/2006/relationships/slideLayout" Target="../slideLayouts/slideLayout2.xml"/><Relationship Id="rId5" Type="http://schemas.openxmlformats.org/officeDocument/2006/relationships/hyperlink" Target="http://hshrc.org/wp-content/uploads/GAP-ANALYSIS-REPORT-KURUKSHETRA-AND-PALWAL.pdf" TargetMode="External"/><Relationship Id="rId4" Type="http://schemas.openxmlformats.org/officeDocument/2006/relationships/hyperlink" Target="http://www.euroasiapub.org/IJRIM/Jan2012/3.pdf"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rsconsultant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772400" cy="2448271"/>
          </a:xfrm>
        </p:spPr>
        <p:txBody>
          <a:bodyPr>
            <a:normAutofit fontScale="90000"/>
          </a:bodyPr>
          <a:lstStyle/>
          <a:p>
            <a:r>
              <a:rPr lang="en-IN" b="1" dirty="0" smtClean="0"/>
              <a:t> </a:t>
            </a:r>
            <a:r>
              <a:rPr lang="en-IN" dirty="0" smtClean="0"/>
              <a:t/>
            </a:r>
            <a:br>
              <a:rPr lang="en-IN" dirty="0" smtClean="0"/>
            </a:br>
            <a:r>
              <a:rPr lang="en-IN" b="1" dirty="0" smtClean="0">
                <a:solidFill>
                  <a:srgbClr val="C00000"/>
                </a:solidFill>
                <a:latin typeface="Arabic Typesetting" pitchFamily="66" charset="-78"/>
                <a:cs typeface="Arabic Typesetting" pitchFamily="66" charset="-78"/>
              </a:rPr>
              <a:t>GAP ANALYSIS OF DISTRICT JOINT HOSPITAL, SANJAY NAGAR, GHAZIABAD AS PER NABH STANDARDS</a:t>
            </a:r>
            <a:r>
              <a:rPr lang="en-IN" dirty="0" smtClean="0"/>
              <a:t/>
            </a:r>
            <a:br>
              <a:rPr lang="en-IN" dirty="0" smtClean="0"/>
            </a:br>
            <a:endParaRPr lang="en-IN" dirty="0"/>
          </a:p>
        </p:txBody>
      </p:sp>
      <p:sp>
        <p:nvSpPr>
          <p:cNvPr id="3" name="Subtitle 2"/>
          <p:cNvSpPr>
            <a:spLocks noGrp="1"/>
          </p:cNvSpPr>
          <p:nvPr>
            <p:ph type="subTitle" idx="1"/>
          </p:nvPr>
        </p:nvSpPr>
        <p:spPr>
          <a:xfrm>
            <a:off x="4503440" y="5105400"/>
            <a:ext cx="4640560" cy="1752600"/>
          </a:xfrm>
        </p:spPr>
        <p:txBody>
          <a:bodyPr/>
          <a:lstStyle/>
          <a:p>
            <a:r>
              <a:rPr lang="en-IN" dirty="0" smtClean="0">
                <a:solidFill>
                  <a:srgbClr val="0070C0"/>
                </a:solidFill>
              </a:rPr>
              <a:t>PRESENTED BY:</a:t>
            </a:r>
          </a:p>
          <a:p>
            <a:r>
              <a:rPr lang="en-IN" dirty="0" smtClean="0">
                <a:solidFill>
                  <a:srgbClr val="0070C0"/>
                </a:solidFill>
                <a:latin typeface="Baskerville Old Face" pitchFamily="18" charset="0"/>
              </a:rPr>
              <a:t>HEMLATA VERMA</a:t>
            </a:r>
          </a:p>
          <a:p>
            <a:r>
              <a:rPr lang="en-IN" dirty="0" smtClean="0">
                <a:solidFill>
                  <a:srgbClr val="0070C0"/>
                </a:solidFill>
                <a:latin typeface="Baskerville Old Face" pitchFamily="18" charset="0"/>
              </a:rPr>
              <a:t>PG/12/34</a:t>
            </a:r>
          </a:p>
          <a:p>
            <a:endParaRPr lang="en-IN" dirty="0">
              <a:solidFill>
                <a:srgbClr val="0070C0"/>
              </a:solidFill>
              <a:latin typeface="Baskerville Old Face" pitchFamily="18" charset="0"/>
            </a:endParaRPr>
          </a:p>
        </p:txBody>
      </p:sp>
      <p:sp>
        <p:nvSpPr>
          <p:cNvPr id="4" name="TextBox 3"/>
          <p:cNvSpPr txBox="1"/>
          <p:nvPr/>
        </p:nvSpPr>
        <p:spPr>
          <a:xfrm>
            <a:off x="2699792" y="548680"/>
            <a:ext cx="3888432" cy="830997"/>
          </a:xfrm>
          <a:prstGeom prst="rect">
            <a:avLst/>
          </a:prstGeom>
          <a:noFill/>
        </p:spPr>
        <p:txBody>
          <a:bodyPr wrap="square" rtlCol="0">
            <a:spAutoFit/>
          </a:bodyPr>
          <a:lstStyle/>
          <a:p>
            <a:pPr algn="ctr"/>
            <a:r>
              <a:rPr lang="en-IN" sz="2400" dirty="0" smtClean="0">
                <a:latin typeface="Baskerville Old Face" pitchFamily="18" charset="0"/>
              </a:rPr>
              <a:t>DISSERTATION</a:t>
            </a:r>
          </a:p>
          <a:p>
            <a:pPr algn="ctr"/>
            <a:r>
              <a:rPr lang="en-IN" sz="2400" dirty="0" smtClean="0">
                <a:latin typeface="Baskerville Old Face" pitchFamily="18" charset="0"/>
              </a:rPr>
              <a:t>ON</a:t>
            </a:r>
            <a:endParaRPr lang="en-IN" sz="2400" dirty="0">
              <a:latin typeface="Baskerville Old Fac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a:t>
            </a:r>
            <a:endParaRPr lang="en-IN" dirty="0"/>
          </a:p>
        </p:txBody>
      </p:sp>
      <p:sp>
        <p:nvSpPr>
          <p:cNvPr id="3" name="Content Placeholder 2"/>
          <p:cNvSpPr>
            <a:spLocks noGrp="1"/>
          </p:cNvSpPr>
          <p:nvPr>
            <p:ph idx="1"/>
          </p:nvPr>
        </p:nvSpPr>
        <p:spPr>
          <a:xfrm>
            <a:off x="395536" y="2204864"/>
            <a:ext cx="8229600" cy="4320480"/>
          </a:xfrm>
        </p:spPr>
        <p:txBody>
          <a:bodyPr>
            <a:normAutofit/>
          </a:bodyPr>
          <a:lstStyle/>
          <a:p>
            <a:r>
              <a:rPr lang="en-US" sz="2000" dirty="0" smtClean="0"/>
              <a:t>To assess </a:t>
            </a:r>
            <a:r>
              <a:rPr lang="en-US" sz="2000" b="1" dirty="0" smtClean="0"/>
              <a:t>District Joint Hospital, Sanjay Nagar, Ghaziabad </a:t>
            </a:r>
            <a:r>
              <a:rPr lang="en-US" sz="2000" dirty="0" smtClean="0"/>
              <a:t>as per National Accreditation Board for Hospitals &amp; Healthcare Providers (NABH) standards.</a:t>
            </a:r>
            <a:endParaRPr lang="en-IN" sz="2000" dirty="0" smtClean="0"/>
          </a:p>
          <a:p>
            <a:endParaRPr lang="en-IN" sz="2000" dirty="0" smtClean="0"/>
          </a:p>
          <a:p>
            <a:r>
              <a:rPr lang="en-IN" sz="2000" dirty="0" smtClean="0"/>
              <a:t>SPECEFIC OBJECTIVES</a:t>
            </a:r>
          </a:p>
          <a:p>
            <a:pPr lvl="1"/>
            <a:r>
              <a:rPr lang="en-IN" sz="1800" dirty="0" smtClean="0"/>
              <a:t>To assess the hospital as per NABH standards on the grounds of structure, process and outcome.</a:t>
            </a:r>
          </a:p>
          <a:p>
            <a:pPr lvl="1"/>
            <a:r>
              <a:rPr lang="en-IN" sz="2000" dirty="0" smtClean="0"/>
              <a:t>To do scoring of the hospital services as per “Self assessment toolkit” given by NABH</a:t>
            </a:r>
            <a:endParaRPr lang="en-IN" sz="1800" dirty="0" smtClean="0"/>
          </a:p>
          <a:p>
            <a:pPr lvl="1"/>
            <a:r>
              <a:rPr lang="en-IN" sz="2000" dirty="0" smtClean="0"/>
              <a:t>To suggest alterations in Structural Designs of the facilities to meet the requirement.( if any)</a:t>
            </a:r>
            <a:endParaRPr lang="en-IN" sz="1800" dirty="0" smtClean="0"/>
          </a:p>
          <a:p>
            <a:pPr lvl="1"/>
            <a:r>
              <a:rPr lang="en-IN" sz="2000" dirty="0" smtClean="0"/>
              <a:t>To recommend on areas of improvement (if any)</a:t>
            </a:r>
            <a:endParaRPr lang="en-IN" sz="1800" dirty="0" smtClean="0"/>
          </a:p>
          <a:p>
            <a:pPr>
              <a:buNone/>
            </a:pPr>
            <a:endParaRPr lang="en-IN" sz="2600" dirty="0" smtClean="0"/>
          </a:p>
          <a:p>
            <a:pPr lvl="1"/>
            <a:endParaRPr lang="en-IN" dirty="0" smtClean="0"/>
          </a:p>
          <a:p>
            <a:endParaRPr lang="en-IN" dirty="0"/>
          </a:p>
        </p:txBody>
      </p:sp>
      <p:sp>
        <p:nvSpPr>
          <p:cNvPr id="52228" name="AutoShape 4" descr="data:image/jpeg;base64,/9j/4AAQSkZJRgABAQAAAQABAAD/2wCEAAkGBxQTEBUUExQUFRUWFxcXFRcXGBcXGBgZGBUYGBcWFBgdHSggGh0lHBUXITEhJSwrLi4uFx8zODMsNygtLisBCgoKDg0OGxAQGzQmICQsLCw0LiwsLCw0LDQsLCwsLC8vLCwsLywsLCwsLCwsLCwsLCwsLCwsLCwsLCwsLCwsLP/AABEIALEA6AMBEQACEQEDEQH/xAAcAAEAAgIDAQAAAAAAAAAAAAAABgcEBQECAwj/xABEEAABAwIDBQUEBwYEBgMAAAABAAIDBBEFBiESMUFhcQcTUYGRIjJCoRQjUmJyscEzQ4KSstFTY6LwJHODwtLxFRaT/8QAGwEBAAIDAQEAAAAAAAAAAAAAAAQFAQIDBgf/xAA1EQACAQMCAwYEBQQDAQAAAAAAAQIDBBEhMQUSQRMiMlFhcYGhsdEjkcHh8BQzQlIVJPFi/9oADAMBAAIRAxEAPwC8UAQBAEAQBAEAQBAEAQBAEAQBAEAQBAEAQGjzLmqnom/WuJeRdsbdXHnyHMqTQtalZ93bzONWvCnuQKo7WJr+xTxNb957nH1ACso8KhjWTITv5dESHKvaNFUyCKZncyO0adraY4+F7DZPIqNccOlTXNB5R2o3im8S0ZOFWk0IAgCAIAgCAIAgCAIAgCAIAgCAIAgCAIAgCAIAgCAjeeMziiguLOmfcRNPLe93IXHqFLs7Z1567Lcj3Ffso+pRtVUOke6SRxe9xu5x3k816SMVFcq2KZtt5e542WTB1cbDoshn0th8pdDG473MaT1LQSvISWJNI9DF5SMhamQgCAIAgCAIAgCAIAgCAIAgCAIAgCAIAgCAIAgCAobPOLGprZXXuxhMbPDZabEjqblems6XZUkur1KS4qc9Rv4EeUo4HCA6Sbj0RDofS9KA2NguBZrR6ALyL1Z6FaI9GStO4g9CCsNNbhNPY7rBkIAgCAIAgCAIAgCAIAgCAIAgCAIAgCAIAgCAxcUqe7glk+wxzvRpK3px5pqPmzWbxFs+cW7l61nnlscFDJwgOQxYwaOXkdajUG5cfMrhcRioOWx0ouTkluZWUopXV1OIC4P7xpuL6NDgXk8tm97qlnN8ryy0jBcywj6RUEmhAEAQBAEAQBAEAQBAEAQBAEAQBAEAQBAEAQGmzkbYfU/8p35KRaf3o+5xuP7UvYoEr1BRnFkMORzZDm3kI2ksswk28Iy8JwOetfsU8Zc0H2pDowH7zt3QDVUt3dKbx0Ra21u4r1LlyXk2KgYSD3kzh7chFtPssHBvzKrJzciwjBRJNdaG5ygCAIAgCAIAgCA1WP5hgpGbUzwCfdYNXut9lv6rSdSMFqSrWyrXMuWnHPr0XuytcY7Uah5IgYyFvAuG2/rv2R81CldSfhWD0lDgFCC/Fk5P00X3NFFmvEZXWjnqHnwjaD8mtK0VWq9mSZWNjTXeil7v7s3FJjuNRi+xO8f5kO1+ViuqnXXT5EKpb8KntJL2l9zfYX2nbJDa2nfCftNa63mxw2h5XXSNz/usEKrwXK5reakvLK+q0+hPcPr4p2B8MjZGH4mkEdD4HkpKkmsopalKdOXLNYfqZKyaBAEAQBAEAQEVz5jsEdNLC94MkjC0Mbq4XGhd9kdVOsrepKamlonuyJdVoRi4t6voUndei3KRsLJq2bLBMAnq37MLCRxedGN6u/QarhXuadFd5/DqdqNvOq+6viWXg/ZnTRgGcundxB0jv+EakdSVRXF9UqvyRb0LSFP1Z749myOmHc0rGFzdDbSNnKw3nkuttYOouapovmzS4vFT7sNX9CE12NTzG8krzyB2R6DRW1O3pU/DErZ16k92YkFU9hux7mnxBIXSUIyWGjmpSi8pliZIzM6cmGbV4F2u+0BvDuY0VLfWip9+G30LWzuXU7styXqtJ4QBAEAQBAQbOuf20zjBT7Mk/wAR3si/Fbe7l6qNWuFDRbl3w3g8rjE6mkfm/wBvX8iocTxJ8khfI8ved7nHXpyHJV7bk8s9hGnToQVOmsJE1yR2fd8wVFZtNjOrIvdLx4v4hp8BvUujb51kec4jxhwbp0d+r8vYsSPYibsQsbGwbgwAD5KaklojzM5yqPmk8swa/FI4v2sscd9224NJ6Am5WJSjHdm9KhVq/wBuLfssmtkx+ilGy6eBw8HuFv8AVotO0pvTKJCsrym+ZQkvZP8AQw24CYX9/h8vdOOpZfbgk5EcOoK17LHepvH0JC4g6i7K6jzLz2kv56kty3mNtReORvdVDB7cTv64z8TOY3cVvCedHoyJcW3Zrng+aD2f6PyZvV0IoQBAEBjYhiEcDC+V7WNHEnfyA4nkFvTpzqPlgss0nOMFmTwVrmbtEe8mOmHdt4vPvnpwYPU9Fb07GnRXNWeX5fcral3Oq+WlovM7ZTyG+Yias2g0naEZuHv5yX1aOXvHjbco9zfyn3YaI70LRR70tyUYvkGjnO1suid4xENv1BBHyXKjf1qawnlep0q2dKo8tYfoeWH9nNFGbua+U/5jrj0AAPms1OI156Zx7GIWNGPTPuSqCFrGhrGhrRuAFgPJQm29WSksEZz5mA08QjjNpZAdfstGhd1N7Dz8FOsLZVZc0tl8yJeV+zjyrdlW7SvymwNtYGBtoZwTfsxoS6SSc+60bDeZOrvQAeqq+J1VyqHxLCwp6ufwLFVMWgQBAEAQEI7TM3GkiEMJ+vlBsf8ADbuLup3DzUa4rciwty54Rw7+on2lRd1fN+Xt5lMxAhhed7jvKrXue3jhI33Zvl4VtZ9YLxRAPkHAm/sMPIkHyBUm3p80tdil4veOhR7r70tF+rLtxCbgOCsjxJBM7ZnNOO6iI70i7nb+7ad1h9o8FFuK/J3Y7l7wfhSuPxqvgXTz/YquprC5xcSXOO9zjcnqVB31Z6vKiuWCwvJHgag+Kya5M7CcclgN4nlvIatPVu5bQnKGzI9xa0q6xUjn6/mT3CMejrtlrj3FUzWJ7fH/AC79NWG/mpkKkauj0Z524sqti3KHepvdP9f0aLDy5jJmBjlAbPHbvGjcQd0kd97TbyOi7RlnR7lVWpKOJw1i9vs/VfubpbnA4JQEPzFnuOIEQbMjhoXk/VN8x755D1VnbcNnPvVNF8/2K+vfxj3aer+RW1RWVNdOANuWR3u6a2O8tG6Nn3ip869K2jy01giRpVK8uaepZOUMjR01pJbSTbx9iM/cB1LvvHysqWtcSqMtaVCNNExUc7BAEAJQFI5ixT6RUyS/CTZn4G6N9d/mvTW9LsqaiUFap2k3I1oK7nI6vlA3kDqdfTegMZ+IDgCfksZGhM8ndocVPEIZoi0An22e1e5uS5p1v0VXdWU6knOL+BYW95CEeVoszCcUiqYxJC8PYdLjgeIcN4PIqqqU5U5cslgsYTjNZizMWhuEAQHSaQNaXHQAEnoEbwZjFyaS3ZROPh1RPLPJvNyB4NHutHQKonJyk2z6HbUoUKUacen16s0OJx7EbG8r+q5olN6Fs9jmHiPDzLb2pnucfwt9lo6aE+as7aOIZ8zxPG63Pccv+qN9Wzhoc925oLj0Auu7eFkqYQc5KMd28FC47XOklc9/vPO0eV+HkLDyVPlybbPpCpxo0404bJYPPAMHkq6hkEW92pcdzWj3nHousIOTwiFdXMbem5yLiw3KFHTNDWxNkd8UkgDnOPiL6NHIKfCjCPQ8hX4jcVpZcsLyR1xLKNJMCHQtaftR+w4eY/VZlShLoYo8QuaTypfB6lcZnynLRHbYXPivo8aOYeG3bd1Ch1aLhqtj0ljxOnddyaxLy6P2+xJsq5idUAEECrgF23NhMz4mO62F/A2K7UqnOvVFXfWatZZX9uW//wAv9un5Fkx49G6FsjLuLhcM3OB3Frh8JB0tyUmL5ilqQdOTi+hWWZs4yzey4gA7oYzp/wBV/wAXTQL0tK1o22r1fn9l0PPVLircaLRGsy7l6or5NLBjd8hB7pn3Yx8bvkOKiXV90RJt7QuHL2X4aOPZiGp997tXvPi4/oNAqic3J5ZZxiorCNqtTYwqzFoIv2s0TPxPa38yukKNSfhi38DSVSEd2aafPVGPce+X/lscR/MQB81Khw64l0x7keV7Rj1NPW9pAHuQj/qSAfJgd+ikR4XjxzS/nwOL4hnwRbMIZhxGrBbFEdlwIJZGWCx0P1shI9BdOzs6Ty22/wCeRjnuqmiSSIbjWHVFKdmSnLBwebyNPRw9ny0VjTuYVdYv7kGpQnT8S+xpH1bz8R8tPyXXLOR4rABQwbLB8AqKp2zDE53i4izBzc46LlVr06azJnWnRnUfdRd2TMuihpu72tp7jtyO4FxAHs8gAAqG5rutPmLuhRVKHKb5RzsEAQEfz1Xd1Ru1ttlrPU6/IFcbiWIFlwmj2lyvTUqXEKq8brcdFWt6HtYRXMjU5mbYt/D/AGWOp0TzH4suvITLYVTW/wAIH1JVrR8CPA8RebqfuYeZXf8ACzc229SAsV/7bNuGLN3T9yj8aH1zhzVWj3U3lIsTsXowIqqo4ktibyAG0712m+inWsdGzy3Hqr5o0/iTZ71LPPnh/wDJRNcGukja47g5zQT0BOqw5JPDZ0jRqSXNGLa80mZ09OHNIcAWkWIOoIKyaJtPKK1gyh9HxRmy9zIbOlY4b/YteK/8Q8lEVHlqLGx6CfE1WspcyzLRP49f51JLV14H3W3vYb9/91LPPGopcrQyT97IHsiJLnRi4dITra+9rbn+ykyuqjjhnBW0E8onUGJOAEcETI2gWaDoB4DZFlGbO+CB1ee61+newxfdijL3dLuLtV6KPDraG+vx+xSO+rS2WDT1OMTSmz5qiU/ZLy2/8DNT0XT/AK1LZL+e5r/2Km7ZnYZlOsl1ZTiIH4pAGH/Vd/yC4VOKQXhOkOHyfiJRRdm97GoqHO+7GLDzc6/yAUCpxGrLbQmQsacdyT4blekg1jhZcfE673fzOuVDnVnPxMlRpxjsjnEMz0kB2ZJ4wR8IO0R1Db2XSnaVqizGLOc7mlDSUjXf/faB3smQ2O/ajfbz0Xb/AI64WvL80c/62j5nZuXcNq27bIoXg/FGba89kix6rm6txRfK217m/Z0KqykmeI7OMP8A8F3/AOkn/ktv6+v/ALfJGv8ARUfL5s2NHlCiiN2U0d/EjaPq665Suast5M6RoU47RN0xgAsAAPAaBcDsdkAQBAEBXnbFMRDTN4GVzj/DGbf1KLdeFIvuAL8WcvT9SrHS7Wl951UFnqYvDRnZqj0YfFoRim+6/dlwdncu1hVPyYW+hIVnReYI8NxKOLqfueGYmXp5fw39CD+izW/tsxw14uqfuUpmiLZqH8zdVfVnuk8wi/QsfsbkBoKhvETbR6OjaB/SVPtfCzynHV+NF+n6sklc6zSeSklGUpjEru9cX2LibklU2W3ln0qMIU6ahTWEloTLs9zi5n1ExL4yPqiTq132Lne0/K3NTracnozy3GbWlH8SGkuq8/U2uYZpJ43GNzhI3WPZBs0+mt92vopUk2tCioyjGa5lldSL4HUTunH0gSkgte28bohdjrloO7XT0XODb0ZKuIU4RUqePLdPcsCKaWZrZGRyua+7m2AAseF+R8V0TyskOcHB8rPeHBqlx9xrOb37R8g2+qyanai7PKfaL53PlcSTshxZGL+AbYnzKkO5qYSycewhnOCT0GGQwi0UTIx91oHzXBtvc6pJbGWsGTUZhzHDSNvI67j7rG6ud5cBzKk29rUrvEVp5nCvcQorMvyKqx/N9TVEgu7uPhGwkfzO3u+Q5L0FvYUqOuMvzZTVrypV9F5IjmyphFOEMm4yli76Wqjc02a5zWSDg5pNteYvcKNd0FWpNPdao721V06ia+JfC8meiCAIAgCAIAgK47aYz3NM7wkc3+Zl/wDtUW62Re8Cf4k16fqVgAAoJ6nJtcXHeUsTxwBB8keyYhpOUfiWB2MVofQvi4xSEeT/AGh+vorC2lmGPI8lxyly3PN/svpoSKvgB2mHc4Fp8xZd2srBUQm4SUlunn8ilc4Uxuxx322XfiabH8lUyWHqfQqMlKHd23Xs9UbrsXxAMqpoCbCeMW5ujJIHo5yk2ssSwUnHKLlSjNdH9SxqyHQhTjyxUucsPtKdNf8Aeqqq0OWbR73h9wq9tGWdVoyL/SZGFtjq0jZBAO4i1vNb06klhEa7s6UlKWzZeL6kQfVygXF/aAsHa+l+SsjxZF83YvA6URyufGALstfZIJ389yuuGunGm3pl+ZUX/auaS2Ri4ZjL4hamrtkXuGOsW66nRwUyVvb1N4L4EZXFxDq/jqSOizvWN9+OGceMbtl3pcg/JRp8LpPwya9zvDiU14o5N1S9oMB/bRzQn7zC4erb/kok+F1l4cMlw4hSe+hvsPx2mm/ZTxvPgHDa82nUKHUoVafii0SoVqc/C8mnzfm1tMO7is+Yjq1ngXc/AKXZWDrvmlpH6ka6vFSXLHWX0Knq53yPL5HF73b3HeV6OEIwXLFYRRyk5PMnlmOWrYwdS1DJ0IWASHI+AOqalpse6jcHPdw0Nw0HxNvRQb65VKm11f8AMkq0oOpUT6Iu1eYL8IAgCAIAgCAhvavS7eHlw3xyMf5X2T8nFca6zAsuE1OS4XrlFJPl8FXHscm+wg95SyR8W2cPPenRoznE4y+BtOyfEu4r3RE2bM238TLlvyLlItZYljzKjj1Byoqa/wAX8n/EW1icet1PPJFZZ5w/23C2kgMjPxCwkb/SfNV9zDEs+Z6/glx2lHle8dPh0/VFc0dU+nnZLGbPjcHN6g7jyO49VxjJp5RZ1qUakHCWzPoGkrmVUDKiLVrxqPsu+Jp5gq0jJSWUeDr0ZUajhLoafHcBjqW7L7gj3XN0LTy8ehWtSnGawzraXlW2lzU3vuujNJgnZ6xk7ZZpe8DHBzWbOzdw1Beb6gHWy5wt1F5Jl1xadaHIljJLcWpBIDfVSCoKIzlM8VMse1djXWAIBtoL7N93ko8q0oyaiy7t7KnOhGco5Jjk/K9JUVgimiOy+AvaGveyzmubc6EcHdFLVeonuUzt6bpt41T+v/hM5Oyaj+CSpj6SX/MFd43lVbMiytqb6Hg/sxc39nXzjk9rXBdY8Rqo5SsKTI7mDJuIQn2Gx1Td+01jQ4HwLb38wp1HiPMsSaTIlWx5XmKyiJ1NVLG600L2OP423/mvdTIXDxovyI0qOur/ADOoxdvEOHkP0XRXK6o0dB9D1ZiMZ+IDrcLoq9N9TV0proewladzmnzC2U4vZmvLJdCTZTydJVnbfdkA+Li/xDP7qDeX8aPdjrL6Eu2tJVdZaL6lt4fQRwRiOJoaxu4D8yeJ5rzs5ynLmk8su4QjBYitDJWhsEAQBAEAQBAYWN0AnppYT+8Y5vmRofWyxJZWDpSqOnNTXRnzULtuHCzgSHDwI0IPmqtrB7qE1JZRl4PiHdzNJ913su6Fa7anRd5OJk4ox0E4kjNnNcHsPMG4WE3F5R0qQjWpuMtmsMvXBsSZV0rJWa3ANvA8R/vwVtGSkso+fVqMqNR05bo0uYcM76ItFg9p2oyeDgNx5EEg9VrVp88cHewu3bVlPps/YpvGaPUuALTchzTva4b2lVWzwz3mVOKlF5TNjkPNzqGUteC6nkI7xo3tPB7OfiOPkFIo1eR+hVcRsFcwyvEv5guWJ8crBLC8SRu1a5v6+B5FWCaayjx9SnKnJxmsNABZNDCxnEmU8LpHmwaPU8AOqxKSiss6UqUqs1CC1Z8/10rpZHOOrnuJ83HQfNVnM5Sz5nuHShRoqPSKLdwin7nF6Ro4xTt9Gs/srF+JfE8bTWaFR+sf1LRW5FCAIDR5vy1HXU5if7LhrG/ix3A9OBHgulKo6cso0qQU1hnzrilFPSzOhmBZIw2I3gjg5p4tPAq2hVbWYsrJU+V4aPD6a7jsHqxh/Rb9pI15EdH1F/hYOjbLDm2Z5UWB2W54+jOFNUO+ocfq3H9248D90/JR69HtFpv9f50O1Kt2b12+hd4KqyxOUAQBAEAQBAEAQFD9q+DfRq10gFo6gGRvhtiwkHzB/iUKvDEsnp+FXPPS5HuiBueVHwW3Nh5RKaef6RAL++wW6jgVzZLg09fM33ZtmQ0s5hkP1ch9m+5ruI8/zHNS7arh8rKLjdjzx7aC1W/qv2LWrIgfabqCpx5QgedMul954W3fb61g+MD4m/eHzCi3FDm70dy+4RxTsfwar7vR+X7FX1NODq1QT1Lw9Ue+C49U0jiYJHMB95uhYerTp5rpCpKOxFuLSjcLFSOfqSdvafUW9qGInxG0B6LurqXkVUuA0m9Jv5EZxzME9Ubyu0G5o0aPLj5rhOrKe5ZWthRtvAtfN7mVkfCjPWx3F2RnvH+Gh9kebrei6W8Myz5EXi9yqdBxW8tPuWLQybePQtH7uGRx/i/2FLbzUS9Dz0I8tnKXnJL8k/uWYupACAIAgIvnnJsWIRC9mTMB7qTwvva/xabeXBdqVZ036HKpSU0fP2L4VNTSmKdhY8cDuI+007iOasoyUllECUXF4ZhrY1ObIC6ex7NT5mOpZjtOjaHROO8svYtP4dNfAqHd01418SXbTfgfwLLUElhAEAQBAEAQBAR3PeXBXUboxbvG+3ETweBu6EaHqtJw5lgk2tw6FRS/M+bHxlrixwLXNJBBFiCN4I8VXtYPWwqKSyjNwypMbrj/AN8lrKOSRSq8r1NtWxBw227j8iuZNaTWSfZCzjtAQVB9oe64/EPHr4qxoVudYe54zinDXQl2lNdx/L9vImsrOI8lIKchuZ8mtnJkhIilOpHwPPi4D3TzHmuFWgp6rctrHitS37ktY/NexXGJ4XLC608Toz42u08w4aH1UKVKUd0eko39Csu7I15jb4rXDJPOjLwvCJKh2zCwv8XbmDm5x0/VdIUpSIVxxCjRWr18kWrgeER0NORcFx9qR+65A+TRwHXxU+EFBYR5K6uZ3NTml8EYXZReor6urI9kNbGz+Ik2HkwfzLlSfNJyJ3EKfYUKdHrq37lqqQVAQBAEAQGozHlynrY9idm1b3XDR7D4tdw6bit4VJQeUazgpLDKfzH2WVcBLoP+Jj+7YSAc2n3v4fRToXMZeLQhzt5LbUhs1BKw2fFI0+DmOH5hd1JPZnHDXQsvscy5M2d9VIx0bAwsZtCxeXHUgHWwA3nx6qJc1Fy8qJNvTeeZlvKESwgCAIAgCAIAgCAqftdyQX3raZt3AfXsG9wH7xo4kcRxHTXhVp51Ra8PvOT8Oe3T0KnicCLhRcF9zZM+jq9nQ7uIXOUCTQuMd2RkyN3OabHeCND5LRPBMnGM1hrKZMcsZ5LAI6jUbg7+/gp1K4T0keUv+Dyg3OhqvLqvuvmTyCsjkF2OBUoojtI0EWNiPA6hAa9+DUxN+4hv492z+yxyryOnazxjmf5mQXNY2ws0DgLALJzK6zvmfvAYYT7PxuHH7rfFRa9X/GJfcKsHnt6q0Wy/X2LR7PcC+h0LGOFpH/WS/idwPQADyXalDljgrL247es59OnsSVdCIEAQBAEAQBAdXMB3gFAdkAQBAEAQBAEAQBAEB1c4ICnu0Ps72XOqaFtwbmWAadXxD82+nguFSlnVFpaX3L3am3mVox4PXcfHzXDBbqaeqPWKoLei5yp52JNG6cNJGUJWuXJposY1Iz1RlUdfLEbxvI5cF0hWnHYhXPDrevrKOH5r+am9p881DRZzWu+SkK6XVFRU4DL/AAmviekmfpiNI2jzP9ll3UeiOUeBVv8AKS+b/RGjxPHqicHbfZvFrdB58VxnXlLRaFlb8JoUXzS7z9dvy+5L+zHJZke2qnZaJpDoWu/eO4PI4NHC+868NetCj/kyFxTiKa7Km/d/oXCpZ54IAgCAIAgCAIAgCAIAgCAIAgCAIAgOkrtEBpsQrC1ARTFMfc3xQLUrbMz45nl+zsSne5o978Y49d60lBSJVG4nT0WxGXSEbx5hcXTaLCF3GW51FQOBWrjnc7xruOsWerMStvXN0fIlR4m14j3bibTxPpda9gzt/wApT6mdRwySmzBbm6zR+p+S3VtI4VOM0l4U2T3K2UoGuD5/r3DUNI+rB/D8XnpyUiFCMSnueKVq3dWiLUpJrhditM1AEAQBAEAQBAEAQBAEAQBAEAQBAEAQHV7boDAqqHaQGixDLzXAk2sgIpiGUw4+yLfmsZN0mamTIl+CwZweByADvF1jQ3Sl0ZwOz5v2R6Job9/zMyDIwHw/JZNGl1ZtqTKOz8PyTUxmBvaHDDHuuPyWNTbEGSOgqANHacxu81smc5U8bG1CycwgCAIAgCAIAgCAIAgCAIAgCAIAgCAIDgoDEnbtdFg3Wh4mnCwbZOPoo8EGTj6IDwTBnnwerMPbxCzg0c2z2FOBuAWTQ5MYQHGyOSA830o4aLGDZTaOYHlpsd35JsbPEtUZiycwgCAIAgCAIAgCAIAgCAIAgCAIAgCA4cgOhahnI2EGTjYWBk7tbZZMHJCA83XWDKweZjQ2ycd2hnJ2aCEMPU7lt1k12O0e6yBndDAQBAEAQBAEAQBAEAQBAEAQBAEAQHCAIAgAQHKA4cgOqA4QBGDhYMnZiyYORvQHZAEAQBAEAQBAEAQBAEAQB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2230" name="AutoShape 6" descr="data:image/jpeg;base64,/9j/4AAQSkZJRgABAQAAAQABAAD/2wCEAAkGBxQTEBUUExQUFRUWFxcXFRcXGBcXGBgZGBUYGBcWFBgdHSggGh0lHBUXITEhJSwrLi4uFx8zODMsNygtLisBCgoKDg0OGxAQGzQmICQsLCw0LiwsLCw0LDQsLCwsLC8vLCwsLywsLCwsLCwsLCwsLCwsLCwsLCwsLCwsLCwsLP/AABEIALEA6AMBEQACEQEDEQH/xAAcAAEAAgIDAQAAAAAAAAAAAAAABgcEBQECAwj/xABEEAABAwIDBQUEBwYEBgMAAAABAAIDBBEFBiESMUFhcQcTUYGRIjJCoRQjUmJyscEzQ4KSstFTY6LwJHODwtLxFRaT/8QAGwEBAAIDAQEAAAAAAAAAAAAAAAQFAQIDBgf/xAA1EQACAQMCAwYEBQQDAQAAAAAAAQIDBBEhMQUSQRMiMlFhcYGhsdEjkcHh8BQzQlIVJPFi/9oADAMBAAIRAxEAPwC8UAQBAEAQBAEAQBAEAQBAEAQBAEAQBAEAQGjzLmqnom/WuJeRdsbdXHnyHMqTQtalZ93bzONWvCnuQKo7WJr+xTxNb957nH1ACso8KhjWTITv5dESHKvaNFUyCKZncyO0adraY4+F7DZPIqNccOlTXNB5R2o3im8S0ZOFWk0IAgCAIAgCAIAgCAIAgCAIAgCAIAgCAIAgCAIAgCAjeeMziiguLOmfcRNPLe93IXHqFLs7Z1567Lcj3Ffso+pRtVUOke6SRxe9xu5x3k816SMVFcq2KZtt5e542WTB1cbDoshn0th8pdDG473MaT1LQSvISWJNI9DF5SMhamQgCAIAgCAIAgCAIAgCAIAgCAIAgCAIAgCAIAgCAobPOLGprZXXuxhMbPDZabEjqblems6XZUkur1KS4qc9Rv4EeUo4HCA6Sbj0RDofS9KA2NguBZrR6ALyL1Z6FaI9GStO4g9CCsNNbhNPY7rBkIAgCAIAgCAIAgCAIAgCAIAgCAIAgCAIAgCAxcUqe7glk+wxzvRpK3px5pqPmzWbxFs+cW7l61nnlscFDJwgOQxYwaOXkdajUG5cfMrhcRioOWx0ouTkluZWUopXV1OIC4P7xpuL6NDgXk8tm97qlnN8ryy0jBcywj6RUEmhAEAQBAEAQBAEAQBAEAQBAEAQBAEAQBAEAQGmzkbYfU/8p35KRaf3o+5xuP7UvYoEr1BRnFkMORzZDm3kI2ksswk28Iy8JwOetfsU8Zc0H2pDowH7zt3QDVUt3dKbx0Ra21u4r1LlyXk2KgYSD3kzh7chFtPssHBvzKrJzciwjBRJNdaG5ygCAIAgCAIAgCA1WP5hgpGbUzwCfdYNXut9lv6rSdSMFqSrWyrXMuWnHPr0XuytcY7Uah5IgYyFvAuG2/rv2R81CldSfhWD0lDgFCC/Fk5P00X3NFFmvEZXWjnqHnwjaD8mtK0VWq9mSZWNjTXeil7v7s3FJjuNRi+xO8f5kO1+ViuqnXXT5EKpb8KntJL2l9zfYX2nbJDa2nfCftNa63mxw2h5XXSNz/usEKrwXK5reakvLK+q0+hPcPr4p2B8MjZGH4mkEdD4HkpKkmsopalKdOXLNYfqZKyaBAEAQBAEAQEVz5jsEdNLC94MkjC0Mbq4XGhd9kdVOsrepKamlonuyJdVoRi4t6voUndei3KRsLJq2bLBMAnq37MLCRxedGN6u/QarhXuadFd5/DqdqNvOq+6viWXg/ZnTRgGcundxB0jv+EakdSVRXF9UqvyRb0LSFP1Z749myOmHc0rGFzdDbSNnKw3nkuttYOouapovmzS4vFT7sNX9CE12NTzG8krzyB2R6DRW1O3pU/DErZ16k92YkFU9hux7mnxBIXSUIyWGjmpSi8pliZIzM6cmGbV4F2u+0BvDuY0VLfWip9+G30LWzuXU7styXqtJ4QBAEAQBAQbOuf20zjBT7Mk/wAR3si/Fbe7l6qNWuFDRbl3w3g8rjE6mkfm/wBvX8iocTxJ8khfI8ved7nHXpyHJV7bk8s9hGnToQVOmsJE1yR2fd8wVFZtNjOrIvdLx4v4hp8BvUujb51kec4jxhwbp0d+r8vYsSPYibsQsbGwbgwAD5KaklojzM5yqPmk8swa/FI4v2sscd9224NJ6Am5WJSjHdm9KhVq/wBuLfssmtkx+ilGy6eBw8HuFv8AVotO0pvTKJCsrym+ZQkvZP8AQw24CYX9/h8vdOOpZfbgk5EcOoK17LHepvH0JC4g6i7K6jzLz2kv56kty3mNtReORvdVDB7cTv64z8TOY3cVvCedHoyJcW3Zrng+aD2f6PyZvV0IoQBAEBjYhiEcDC+V7WNHEnfyA4nkFvTpzqPlgss0nOMFmTwVrmbtEe8mOmHdt4vPvnpwYPU9Fb07GnRXNWeX5fcral3Oq+WlovM7ZTyG+Yias2g0naEZuHv5yX1aOXvHjbco9zfyn3YaI70LRR70tyUYvkGjnO1suid4xENv1BBHyXKjf1qawnlep0q2dKo8tYfoeWH9nNFGbua+U/5jrj0AAPms1OI156Zx7GIWNGPTPuSqCFrGhrGhrRuAFgPJQm29WSksEZz5mA08QjjNpZAdfstGhd1N7Dz8FOsLZVZc0tl8yJeV+zjyrdlW7SvymwNtYGBtoZwTfsxoS6SSc+60bDeZOrvQAeqq+J1VyqHxLCwp6ufwLFVMWgQBAEAQEI7TM3GkiEMJ+vlBsf8ADbuLup3DzUa4rciwty54Rw7+on2lRd1fN+Xt5lMxAhhed7jvKrXue3jhI33Zvl4VtZ9YLxRAPkHAm/sMPIkHyBUm3p80tdil4veOhR7r70tF+rLtxCbgOCsjxJBM7ZnNOO6iI70i7nb+7ad1h9o8FFuK/J3Y7l7wfhSuPxqvgXTz/YquprC5xcSXOO9zjcnqVB31Z6vKiuWCwvJHgag+Kya5M7CcclgN4nlvIatPVu5bQnKGzI9xa0q6xUjn6/mT3CMejrtlrj3FUzWJ7fH/AC79NWG/mpkKkauj0Z524sqti3KHepvdP9f0aLDy5jJmBjlAbPHbvGjcQd0kd97TbyOi7RlnR7lVWpKOJw1i9vs/VfubpbnA4JQEPzFnuOIEQbMjhoXk/VN8x755D1VnbcNnPvVNF8/2K+vfxj3aer+RW1RWVNdOANuWR3u6a2O8tG6Nn3ip869K2jy01giRpVK8uaepZOUMjR01pJbSTbx9iM/cB1LvvHysqWtcSqMtaVCNNExUc7BAEAJQFI5ixT6RUyS/CTZn4G6N9d/mvTW9LsqaiUFap2k3I1oK7nI6vlA3kDqdfTegMZ+IDgCfksZGhM8ndocVPEIZoi0An22e1e5uS5p1v0VXdWU6knOL+BYW95CEeVoszCcUiqYxJC8PYdLjgeIcN4PIqqqU5U5cslgsYTjNZizMWhuEAQHSaQNaXHQAEnoEbwZjFyaS3ZROPh1RPLPJvNyB4NHutHQKonJyk2z6HbUoUKUacen16s0OJx7EbG8r+q5olN6Fs9jmHiPDzLb2pnucfwt9lo6aE+as7aOIZ8zxPG63Pccv+qN9Wzhoc925oLj0Auu7eFkqYQc5KMd28FC47XOklc9/vPO0eV+HkLDyVPlybbPpCpxo0404bJYPPAMHkq6hkEW92pcdzWj3nHousIOTwiFdXMbem5yLiw3KFHTNDWxNkd8UkgDnOPiL6NHIKfCjCPQ8hX4jcVpZcsLyR1xLKNJMCHQtaftR+w4eY/VZlShLoYo8QuaTypfB6lcZnynLRHbYXPivo8aOYeG3bd1Ch1aLhqtj0ljxOnddyaxLy6P2+xJsq5idUAEECrgF23NhMz4mO62F/A2K7UqnOvVFXfWatZZX9uW//wAv9un5Fkx49G6FsjLuLhcM3OB3Frh8JB0tyUmL5ilqQdOTi+hWWZs4yzey4gA7oYzp/wBV/wAXTQL0tK1o22r1fn9l0PPVLircaLRGsy7l6or5NLBjd8hB7pn3Yx8bvkOKiXV90RJt7QuHL2X4aOPZiGp997tXvPi4/oNAqic3J5ZZxiorCNqtTYwqzFoIv2s0TPxPa38yukKNSfhi38DSVSEd2aafPVGPce+X/lscR/MQB81Khw64l0x7keV7Rj1NPW9pAHuQj/qSAfJgd+ikR4XjxzS/nwOL4hnwRbMIZhxGrBbFEdlwIJZGWCx0P1shI9BdOzs6Ty22/wCeRjnuqmiSSIbjWHVFKdmSnLBwebyNPRw9ny0VjTuYVdYv7kGpQnT8S+xpH1bz8R8tPyXXLOR4rABQwbLB8AqKp2zDE53i4izBzc46LlVr06azJnWnRnUfdRd2TMuihpu72tp7jtyO4FxAHs8gAAqG5rutPmLuhRVKHKb5RzsEAQEfz1Xd1Ru1ttlrPU6/IFcbiWIFlwmj2lyvTUqXEKq8brcdFWt6HtYRXMjU5mbYt/D/AGWOp0TzH4suvITLYVTW/wAIH1JVrR8CPA8RebqfuYeZXf8ACzc229SAsV/7bNuGLN3T9yj8aH1zhzVWj3U3lIsTsXowIqqo4ktibyAG0712m+inWsdGzy3Hqr5o0/iTZ71LPPnh/wDJRNcGukja47g5zQT0BOqw5JPDZ0jRqSXNGLa80mZ09OHNIcAWkWIOoIKyaJtPKK1gyh9HxRmy9zIbOlY4b/YteK/8Q8lEVHlqLGx6CfE1WspcyzLRP49f51JLV14H3W3vYb9/91LPPGopcrQyT97IHsiJLnRi4dITra+9rbn+ykyuqjjhnBW0E8onUGJOAEcETI2gWaDoB4DZFlGbO+CB1ee61+newxfdijL3dLuLtV6KPDraG+vx+xSO+rS2WDT1OMTSmz5qiU/ZLy2/8DNT0XT/AK1LZL+e5r/2Km7ZnYZlOsl1ZTiIH4pAGH/Vd/yC4VOKQXhOkOHyfiJRRdm97GoqHO+7GLDzc6/yAUCpxGrLbQmQsacdyT4blekg1jhZcfE673fzOuVDnVnPxMlRpxjsjnEMz0kB2ZJ4wR8IO0R1Db2XSnaVqizGLOc7mlDSUjXf/faB3smQ2O/ajfbz0Xb/AI64WvL80c/62j5nZuXcNq27bIoXg/FGba89kix6rm6txRfK217m/Z0KqykmeI7OMP8A8F3/AOkn/ktv6+v/ALfJGv8ARUfL5s2NHlCiiN2U0d/EjaPq665Suast5M6RoU47RN0xgAsAAPAaBcDsdkAQBAEBXnbFMRDTN4GVzj/DGbf1KLdeFIvuAL8WcvT9SrHS7Wl951UFnqYvDRnZqj0YfFoRim+6/dlwdncu1hVPyYW+hIVnReYI8NxKOLqfueGYmXp5fw39CD+izW/tsxw14uqfuUpmiLZqH8zdVfVnuk8wi/QsfsbkBoKhvETbR6OjaB/SVPtfCzynHV+NF+n6sklc6zSeSklGUpjEru9cX2LibklU2W3ln0qMIU6ahTWEloTLs9zi5n1ExL4yPqiTq132Lne0/K3NTracnozy3GbWlH8SGkuq8/U2uYZpJ43GNzhI3WPZBs0+mt92vopUk2tCioyjGa5lldSL4HUTunH0gSkgte28bohdjrloO7XT0XODb0ZKuIU4RUqePLdPcsCKaWZrZGRyua+7m2AAseF+R8V0TyskOcHB8rPeHBqlx9xrOb37R8g2+qyanai7PKfaL53PlcSTshxZGL+AbYnzKkO5qYSycewhnOCT0GGQwi0UTIx91oHzXBtvc6pJbGWsGTUZhzHDSNvI67j7rG6ud5cBzKk29rUrvEVp5nCvcQorMvyKqx/N9TVEgu7uPhGwkfzO3u+Q5L0FvYUqOuMvzZTVrypV9F5IjmyphFOEMm4yli76Wqjc02a5zWSDg5pNteYvcKNd0FWpNPdao721V06ia+JfC8meiCAIAgCAIAgK47aYz3NM7wkc3+Zl/wDtUW62Re8Cf4k16fqVgAAoJ6nJtcXHeUsTxwBB8keyYhpOUfiWB2MVofQvi4xSEeT/AGh+vorC2lmGPI8lxyly3PN/svpoSKvgB2mHc4Fp8xZd2srBUQm4SUlunn8ilc4Uxuxx322XfiabH8lUyWHqfQqMlKHd23Xs9UbrsXxAMqpoCbCeMW5ujJIHo5yk2ssSwUnHKLlSjNdH9SxqyHQhTjyxUucsPtKdNf8Aeqqq0OWbR73h9wq9tGWdVoyL/SZGFtjq0jZBAO4i1vNb06klhEa7s6UlKWzZeL6kQfVygXF/aAsHa+l+SsjxZF83YvA6URyufGALstfZIJ389yuuGunGm3pl+ZUX/auaS2Ri4ZjL4hamrtkXuGOsW66nRwUyVvb1N4L4EZXFxDq/jqSOizvWN9+OGceMbtl3pcg/JRp8LpPwya9zvDiU14o5N1S9oMB/bRzQn7zC4erb/kok+F1l4cMlw4hSe+hvsPx2mm/ZTxvPgHDa82nUKHUoVafii0SoVqc/C8mnzfm1tMO7is+Yjq1ngXc/AKXZWDrvmlpH6ka6vFSXLHWX0Knq53yPL5HF73b3HeV6OEIwXLFYRRyk5PMnlmOWrYwdS1DJ0IWASHI+AOqalpse6jcHPdw0Nw0HxNvRQb65VKm11f8AMkq0oOpUT6Iu1eYL8IAgCAIAgCAhvavS7eHlw3xyMf5X2T8nFca6zAsuE1OS4XrlFJPl8FXHscm+wg95SyR8W2cPPenRoznE4y+BtOyfEu4r3RE2bM238TLlvyLlItZYljzKjj1Byoqa/wAX8n/EW1icet1PPJFZZ5w/23C2kgMjPxCwkb/SfNV9zDEs+Z6/glx2lHle8dPh0/VFc0dU+nnZLGbPjcHN6g7jyO49VxjJp5RZ1qUakHCWzPoGkrmVUDKiLVrxqPsu+Jp5gq0jJSWUeDr0ZUajhLoafHcBjqW7L7gj3XN0LTy8ehWtSnGawzraXlW2lzU3vuujNJgnZ6xk7ZZpe8DHBzWbOzdw1Beb6gHWy5wt1F5Jl1xadaHIljJLcWpBIDfVSCoKIzlM8VMse1djXWAIBtoL7N93ko8q0oyaiy7t7KnOhGco5Jjk/K9JUVgimiOy+AvaGveyzmubc6EcHdFLVeonuUzt6bpt41T+v/hM5Oyaj+CSpj6SX/MFd43lVbMiytqb6Hg/sxc39nXzjk9rXBdY8Rqo5SsKTI7mDJuIQn2Gx1Td+01jQ4HwLb38wp1HiPMsSaTIlWx5XmKyiJ1NVLG600L2OP423/mvdTIXDxovyI0qOur/ADOoxdvEOHkP0XRXK6o0dB9D1ZiMZ+IDrcLoq9N9TV0proewladzmnzC2U4vZmvLJdCTZTydJVnbfdkA+Li/xDP7qDeX8aPdjrL6Eu2tJVdZaL6lt4fQRwRiOJoaxu4D8yeJ5rzs5ynLmk8su4QjBYitDJWhsEAQBAEAQBAYWN0AnppYT+8Y5vmRofWyxJZWDpSqOnNTXRnzULtuHCzgSHDwI0IPmqtrB7qE1JZRl4PiHdzNJ913su6Fa7anRd5OJk4ox0E4kjNnNcHsPMG4WE3F5R0qQjWpuMtmsMvXBsSZV0rJWa3ANvA8R/vwVtGSkso+fVqMqNR05bo0uYcM76ItFg9p2oyeDgNx5EEg9VrVp88cHewu3bVlPps/YpvGaPUuALTchzTva4b2lVWzwz3mVOKlF5TNjkPNzqGUteC6nkI7xo3tPB7OfiOPkFIo1eR+hVcRsFcwyvEv5guWJ8crBLC8SRu1a5v6+B5FWCaayjx9SnKnJxmsNABZNDCxnEmU8LpHmwaPU8AOqxKSiss6UqUqs1CC1Z8/10rpZHOOrnuJ83HQfNVnM5Sz5nuHShRoqPSKLdwin7nF6Ro4xTt9Gs/srF+JfE8bTWaFR+sf1LRW5FCAIDR5vy1HXU5if7LhrG/ix3A9OBHgulKo6cso0qQU1hnzrilFPSzOhmBZIw2I3gjg5p4tPAq2hVbWYsrJU+V4aPD6a7jsHqxh/Rb9pI15EdH1F/hYOjbLDm2Z5UWB2W54+jOFNUO+ocfq3H9248D90/JR69HtFpv9f50O1Kt2b12+hd4KqyxOUAQBAEAQBAEAQFD9q+DfRq10gFo6gGRvhtiwkHzB/iUKvDEsnp+FXPPS5HuiBueVHwW3Nh5RKaef6RAL++wW6jgVzZLg09fM33ZtmQ0s5hkP1ch9m+5ruI8/zHNS7arh8rKLjdjzx7aC1W/qv2LWrIgfabqCpx5QgedMul954W3fb61g+MD4m/eHzCi3FDm70dy+4RxTsfwar7vR+X7FX1NODq1QT1Lw9Ue+C49U0jiYJHMB95uhYerTp5rpCpKOxFuLSjcLFSOfqSdvafUW9qGInxG0B6LurqXkVUuA0m9Jv5EZxzME9Ubyu0G5o0aPLj5rhOrKe5ZWthRtvAtfN7mVkfCjPWx3F2RnvH+Gh9kebrei6W8Myz5EXi9yqdBxW8tPuWLQybePQtH7uGRx/i/2FLbzUS9Dz0I8tnKXnJL8k/uWYupACAIAgIvnnJsWIRC9mTMB7qTwvva/xabeXBdqVZ036HKpSU0fP2L4VNTSmKdhY8cDuI+007iOasoyUllECUXF4ZhrY1ObIC6ex7NT5mOpZjtOjaHROO8svYtP4dNfAqHd01418SXbTfgfwLLUElhAEAQBAEAQBAR3PeXBXUboxbvG+3ETweBu6EaHqtJw5lgk2tw6FRS/M+bHxlrixwLXNJBBFiCN4I8VXtYPWwqKSyjNwypMbrj/AN8lrKOSRSq8r1NtWxBw227j8iuZNaTWSfZCzjtAQVB9oe64/EPHr4qxoVudYe54zinDXQl2lNdx/L9vImsrOI8lIKchuZ8mtnJkhIilOpHwPPi4D3TzHmuFWgp6rctrHitS37ktY/NexXGJ4XLC608Toz42u08w4aH1UKVKUd0eko39Csu7I15jb4rXDJPOjLwvCJKh2zCwv8XbmDm5x0/VdIUpSIVxxCjRWr18kWrgeER0NORcFx9qR+65A+TRwHXxU+EFBYR5K6uZ3NTml8EYXZReor6urI9kNbGz+Ik2HkwfzLlSfNJyJ3EKfYUKdHrq37lqqQVAQBAEAQGozHlynrY9idm1b3XDR7D4tdw6bit4VJQeUazgpLDKfzH2WVcBLoP+Jj+7YSAc2n3v4fRToXMZeLQhzt5LbUhs1BKw2fFI0+DmOH5hd1JPZnHDXQsvscy5M2d9VIx0bAwsZtCxeXHUgHWwA3nx6qJc1Fy8qJNvTeeZlvKESwgCAIAgCAIAgCAqftdyQX3raZt3AfXsG9wH7xo4kcRxHTXhVp51Ra8PvOT8Oe3T0KnicCLhRcF9zZM+jq9nQ7uIXOUCTQuMd2RkyN3OabHeCND5LRPBMnGM1hrKZMcsZ5LAI6jUbg7+/gp1K4T0keUv+Dyg3OhqvLqvuvmTyCsjkF2OBUoojtI0EWNiPA6hAa9+DUxN+4hv492z+yxyryOnazxjmf5mQXNY2ws0DgLALJzK6zvmfvAYYT7PxuHH7rfFRa9X/GJfcKsHnt6q0Wy/X2LR7PcC+h0LGOFpH/WS/idwPQADyXalDljgrL247es59OnsSVdCIEAQBAEAQBAdXMB3gFAdkAQBAEAQBAEAQBAEB1c4ICnu0Ps72XOqaFtwbmWAadXxD82+nguFSlnVFpaX3L3am3mVox4PXcfHzXDBbqaeqPWKoLei5yp52JNG6cNJGUJWuXJposY1Iz1RlUdfLEbxvI5cF0hWnHYhXPDrevrKOH5r+am9p881DRZzWu+SkK6XVFRU4DL/AAmviekmfpiNI2jzP9ll3UeiOUeBVv8AKS+b/RGjxPHqicHbfZvFrdB58VxnXlLRaFlb8JoUXzS7z9dvy+5L+zHJZke2qnZaJpDoWu/eO4PI4NHC+868NetCj/kyFxTiKa7Km/d/oXCpZ54IAgCAIAgCAIAgCAIAgCAIAgCAIAgOkrtEBpsQrC1ARTFMfc3xQLUrbMz45nl+zsSne5o978Y49d60lBSJVG4nT0WxGXSEbx5hcXTaLCF3GW51FQOBWrjnc7xruOsWerMStvXN0fIlR4m14j3bibTxPpda9gzt/wApT6mdRwySmzBbm6zR+p+S3VtI4VOM0l4U2T3K2UoGuD5/r3DUNI+rB/D8XnpyUiFCMSnueKVq3dWiLUpJrhditM1AEAQBAEAQBAEAQBAEAQBAEAQBAEAQHV7boDAqqHaQGixDLzXAk2sgIpiGUw4+yLfmsZN0mamTIl+CwZweByADvF1jQ3Sl0ZwOz5v2R6Job9/zMyDIwHw/JZNGl1ZtqTKOz8PyTUxmBvaHDDHuuPyWNTbEGSOgqANHacxu81smc5U8bG1CycwgCAIAgCAIAgCAIAgCAIAgCAIAgCAIDgoDEnbtdFg3Wh4mnCwbZOPoo8EGTj6IDwTBnnwerMPbxCzg0c2z2FOBuAWTQ5MYQHGyOSA830o4aLGDZTaOYHlpsd35JsbPEtUZiycwgCAIAgCAIAgCAIAgCAIAgCAIAgCA4cgOhahnI2EGTjYWBk7tbZZMHJCA83XWDKweZjQ2ycd2hnJ2aCEMPU7lt1k12O0e6yBndDAQBAEAQBAEAQBAEAQBAEAQBAEAQHCAIAgAQHKA4cgOqA4QBGDhYMnZiyYORvQHZAEAQBAEAQBAEAQBAEAQB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2232" name="Picture 8" descr="https://encrypted-tbn2.gstatic.com/images?q=tbn:ANd9GcR9x11lnR-qZ9K0PEjr_txH1Oyv4YMALjhox33uhQi1LVq8IV_r"/>
          <p:cNvPicPr>
            <a:picLocks noChangeAspect="1" noChangeArrowheads="1"/>
          </p:cNvPicPr>
          <p:nvPr/>
        </p:nvPicPr>
        <p:blipFill>
          <a:blip r:embed="rId2" cstate="print"/>
          <a:srcRect/>
          <a:stretch>
            <a:fillRect/>
          </a:stretch>
        </p:blipFill>
        <p:spPr bwMode="auto">
          <a:xfrm>
            <a:off x="0" y="0"/>
            <a:ext cx="2195736" cy="209942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24942"/>
          </a:xfrm>
        </p:spPr>
        <p:txBody>
          <a:bodyPr>
            <a:normAutofit fontScale="90000"/>
          </a:bodyPr>
          <a:lstStyle/>
          <a:p>
            <a:r>
              <a:rPr lang="en-IN" dirty="0" smtClean="0"/>
              <a:t>METHODOLOGY</a:t>
            </a:r>
            <a:endParaRPr lang="en-IN" dirty="0"/>
          </a:p>
        </p:txBody>
      </p:sp>
      <p:sp>
        <p:nvSpPr>
          <p:cNvPr id="3" name="Content Placeholder 2"/>
          <p:cNvSpPr>
            <a:spLocks noGrp="1"/>
          </p:cNvSpPr>
          <p:nvPr>
            <p:ph idx="1"/>
          </p:nvPr>
        </p:nvSpPr>
        <p:spPr>
          <a:xfrm>
            <a:off x="457200" y="1052736"/>
            <a:ext cx="8229600" cy="5544616"/>
          </a:xfrm>
        </p:spPr>
        <p:txBody>
          <a:bodyPr>
            <a:normAutofit fontScale="70000" lnSpcReduction="20000"/>
          </a:bodyPr>
          <a:lstStyle/>
          <a:p>
            <a:r>
              <a:rPr lang="en-IN" sz="3600" b="1" dirty="0" smtClean="0"/>
              <a:t>Study design:</a:t>
            </a:r>
            <a:r>
              <a:rPr lang="en-IN" sz="4000" b="1" dirty="0" smtClean="0"/>
              <a:t>  </a:t>
            </a:r>
            <a:r>
              <a:rPr lang="en-IN" dirty="0" smtClean="0"/>
              <a:t>Descriptive cross-sectional study </a:t>
            </a:r>
            <a:endParaRPr lang="en-IN" sz="2800" dirty="0" smtClean="0"/>
          </a:p>
          <a:p>
            <a:r>
              <a:rPr lang="en-IN" sz="3600" b="1" dirty="0" smtClean="0"/>
              <a:t>Study area:</a:t>
            </a:r>
            <a:r>
              <a:rPr lang="en-IN" sz="4000" b="1" dirty="0" smtClean="0"/>
              <a:t>  </a:t>
            </a:r>
            <a:r>
              <a:rPr lang="en-IN" b="1" dirty="0" smtClean="0"/>
              <a:t>District Hospital, Sanjay Nagar, Ghaziabad</a:t>
            </a:r>
            <a:endParaRPr lang="en-IN" sz="2800" dirty="0" smtClean="0"/>
          </a:p>
          <a:p>
            <a:r>
              <a:rPr lang="en-IN" sz="3600" b="1" dirty="0" smtClean="0"/>
              <a:t>Study duration</a:t>
            </a:r>
            <a:r>
              <a:rPr lang="en-IN" b="1" dirty="0" smtClean="0"/>
              <a:t>:</a:t>
            </a:r>
            <a:r>
              <a:rPr lang="en-IN" dirty="0" smtClean="0"/>
              <a:t> The study duration is of 1 month from 20</a:t>
            </a:r>
            <a:r>
              <a:rPr lang="en-IN" baseline="30000" dirty="0" smtClean="0"/>
              <a:t>th</a:t>
            </a:r>
            <a:r>
              <a:rPr lang="en-IN" dirty="0" smtClean="0"/>
              <a:t> March to 20</a:t>
            </a:r>
            <a:r>
              <a:rPr lang="en-IN" baseline="30000" dirty="0" smtClean="0"/>
              <a:t>th</a:t>
            </a:r>
            <a:r>
              <a:rPr lang="en-IN" dirty="0" smtClean="0"/>
              <a:t> April.</a:t>
            </a:r>
            <a:endParaRPr lang="en-IN" sz="2800" dirty="0" smtClean="0"/>
          </a:p>
          <a:p>
            <a:r>
              <a:rPr lang="en-IN" sz="3600" b="1" dirty="0" smtClean="0"/>
              <a:t>Data collection tool and technique</a:t>
            </a:r>
            <a:r>
              <a:rPr lang="en-IN" b="1" u="sng" dirty="0" smtClean="0"/>
              <a:t>:</a:t>
            </a:r>
            <a:r>
              <a:rPr lang="en-IN" b="1" dirty="0" smtClean="0"/>
              <a:t> </a:t>
            </a:r>
            <a:r>
              <a:rPr lang="en-IN" dirty="0" smtClean="0"/>
              <a:t>Observation, Checklist and interview of the staff for primary data and hospital records for secondary data.</a:t>
            </a:r>
            <a:endParaRPr lang="en-IN" sz="2800" dirty="0" smtClean="0"/>
          </a:p>
          <a:p>
            <a:pPr lvl="1" fontAlgn="base"/>
            <a:r>
              <a:rPr lang="en-IN" sz="2900" dirty="0" smtClean="0"/>
              <a:t>Collection of primary data and secondary data from the hospital.</a:t>
            </a:r>
            <a:endParaRPr lang="en-IN" sz="2500" dirty="0" smtClean="0"/>
          </a:p>
          <a:p>
            <a:pPr lvl="1" fontAlgn="base"/>
            <a:r>
              <a:rPr lang="en-IN" sz="2900" dirty="0" smtClean="0"/>
              <a:t>The system and processes are assessed through inspection, interviews, discussions and observations on ground using the NABH standards as a yardstick.</a:t>
            </a:r>
            <a:endParaRPr lang="en-IN" sz="2500" dirty="0" smtClean="0"/>
          </a:p>
          <a:p>
            <a:pPr lvl="1" fontAlgn="base"/>
            <a:r>
              <a:rPr lang="en-IN" sz="2900" dirty="0" smtClean="0"/>
              <a:t>Scoring is done according to the score sheet given by NABH at last on the basis of gaps identified.</a:t>
            </a:r>
            <a:endParaRPr lang="en-IN" sz="2500" dirty="0" smtClean="0"/>
          </a:p>
          <a:p>
            <a:pPr lvl="1" fontAlgn="base"/>
            <a:r>
              <a:rPr lang="en-IN" sz="2900" dirty="0" smtClean="0"/>
              <a:t>Regarding scoring following criteria is applied - </a:t>
            </a:r>
            <a:endParaRPr lang="en-IN" sz="2500" dirty="0" smtClean="0"/>
          </a:p>
          <a:p>
            <a:pPr lvl="2" fontAlgn="base"/>
            <a:r>
              <a:rPr lang="en-IN" sz="2500" dirty="0" smtClean="0"/>
              <a:t>Compliance to the requirement: 10</a:t>
            </a:r>
            <a:r>
              <a:rPr lang="en-IN" sz="2300" dirty="0" smtClean="0"/>
              <a:t> </a:t>
            </a:r>
          </a:p>
          <a:p>
            <a:pPr lvl="2" fontAlgn="base"/>
            <a:r>
              <a:rPr lang="en-IN" sz="2500" dirty="0" smtClean="0"/>
              <a:t>Partial compliance to the requirement: 5</a:t>
            </a:r>
            <a:endParaRPr lang="en-IN" sz="2300" dirty="0" smtClean="0"/>
          </a:p>
          <a:p>
            <a:pPr lvl="2" fontAlgn="base"/>
            <a:r>
              <a:rPr lang="en-IN" sz="2500" dirty="0" smtClean="0"/>
              <a:t>Non-compliance to the requirement: 0</a:t>
            </a:r>
            <a:endParaRPr lang="en-IN" sz="2300" dirty="0" smtClean="0"/>
          </a:p>
          <a:p>
            <a:pPr lvl="2" fontAlgn="base"/>
            <a:r>
              <a:rPr lang="en-IN" sz="2500" dirty="0" smtClean="0"/>
              <a:t>Not Applicable: NA</a:t>
            </a:r>
            <a:endParaRPr lang="en-IN" sz="2000" dirty="0" smtClean="0"/>
          </a:p>
          <a:p>
            <a:endParaRPr lang="en-IN"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HOSPITAL PROFILE</a:t>
            </a:r>
            <a:endParaRPr lang="en-IN" dirty="0"/>
          </a:p>
        </p:txBody>
      </p:sp>
      <p:sp>
        <p:nvSpPr>
          <p:cNvPr id="5" name="Content Placeholder 4"/>
          <p:cNvSpPr>
            <a:spLocks noGrp="1"/>
          </p:cNvSpPr>
          <p:nvPr>
            <p:ph idx="1"/>
          </p:nvPr>
        </p:nvSpPr>
        <p:spPr>
          <a:xfrm>
            <a:off x="457200" y="1600201"/>
            <a:ext cx="8229600" cy="1828799"/>
          </a:xfrm>
        </p:spPr>
        <p:txBody>
          <a:bodyPr>
            <a:normAutofit fontScale="92500" lnSpcReduction="10000"/>
          </a:bodyPr>
          <a:lstStyle/>
          <a:p>
            <a:r>
              <a:rPr lang="en-IN" dirty="0" smtClean="0"/>
              <a:t>The District hospital , Sanjay Nagar, Ghaziabad  is a new hospital established in 2008. The hospital has over 100 inpatient beds and state of art technology to cater for the local people. </a:t>
            </a:r>
          </a:p>
          <a:p>
            <a:pPr>
              <a:buNone/>
            </a:pPr>
            <a:endParaRPr lang="en-IN" dirty="0"/>
          </a:p>
        </p:txBody>
      </p:sp>
      <p:pic>
        <p:nvPicPr>
          <p:cNvPr id="4" name="Picture 3" descr="20140319_120442.jpg"/>
          <p:cNvPicPr/>
          <p:nvPr/>
        </p:nvPicPr>
        <p:blipFill>
          <a:blip r:embed="rId2" cstate="print"/>
          <a:stretch>
            <a:fillRect/>
          </a:stretch>
        </p:blipFill>
        <p:spPr>
          <a:xfrm>
            <a:off x="2483768" y="3573016"/>
            <a:ext cx="4673600" cy="29969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IN" dirty="0" smtClean="0"/>
              <a:t>SCOPE OF SERVICES</a:t>
            </a:r>
            <a:endParaRPr lang="en-IN" dirty="0"/>
          </a:p>
        </p:txBody>
      </p:sp>
      <p:sp>
        <p:nvSpPr>
          <p:cNvPr id="3" name="Text Placeholder 2"/>
          <p:cNvSpPr>
            <a:spLocks noGrp="1"/>
          </p:cNvSpPr>
          <p:nvPr>
            <p:ph type="body" idx="1"/>
          </p:nvPr>
        </p:nvSpPr>
        <p:spPr>
          <a:xfrm>
            <a:off x="467544" y="1268760"/>
            <a:ext cx="4040188" cy="432048"/>
          </a:xfrm>
        </p:spPr>
        <p:txBody>
          <a:bodyPr>
            <a:normAutofit lnSpcReduction="10000"/>
          </a:bodyPr>
          <a:lstStyle/>
          <a:p>
            <a:pPr algn="ctr"/>
            <a:r>
              <a:rPr lang="en-IN" dirty="0" smtClean="0"/>
              <a:t>Available</a:t>
            </a:r>
            <a:endParaRPr lang="en-IN" dirty="0"/>
          </a:p>
        </p:txBody>
      </p:sp>
      <p:sp>
        <p:nvSpPr>
          <p:cNvPr id="4" name="Content Placeholder 3"/>
          <p:cNvSpPr>
            <a:spLocks noGrp="1"/>
          </p:cNvSpPr>
          <p:nvPr>
            <p:ph sz="half" idx="2"/>
          </p:nvPr>
        </p:nvSpPr>
        <p:spPr>
          <a:xfrm>
            <a:off x="457200" y="1700808"/>
            <a:ext cx="4040188" cy="4896543"/>
          </a:xfrm>
        </p:spPr>
        <p:txBody>
          <a:bodyPr>
            <a:normAutofit fontScale="70000" lnSpcReduction="20000"/>
          </a:bodyPr>
          <a:lstStyle/>
          <a:p>
            <a:r>
              <a:rPr lang="en-IN" b="1" dirty="0" smtClean="0"/>
              <a:t>General Medicine</a:t>
            </a:r>
          </a:p>
          <a:p>
            <a:r>
              <a:rPr lang="en-IN" b="1" dirty="0" smtClean="0"/>
              <a:t>Obstetrics and Gynaecology</a:t>
            </a:r>
          </a:p>
          <a:p>
            <a:r>
              <a:rPr lang="en-IN" b="1" dirty="0" smtClean="0"/>
              <a:t>Paediatrics </a:t>
            </a:r>
          </a:p>
          <a:p>
            <a:r>
              <a:rPr lang="en-IN" b="1" dirty="0" smtClean="0"/>
              <a:t>Orthopaedics</a:t>
            </a:r>
          </a:p>
          <a:p>
            <a:r>
              <a:rPr lang="en-IN" b="1" dirty="0" smtClean="0"/>
              <a:t>Ophthalmology</a:t>
            </a:r>
          </a:p>
          <a:p>
            <a:r>
              <a:rPr lang="en-IN" b="1" dirty="0" smtClean="0"/>
              <a:t>Anaesthesiology</a:t>
            </a:r>
          </a:p>
          <a:p>
            <a:r>
              <a:rPr lang="en-IN" b="1" dirty="0" smtClean="0"/>
              <a:t>General Surgery</a:t>
            </a:r>
          </a:p>
          <a:p>
            <a:r>
              <a:rPr lang="en-IN" b="1" dirty="0" smtClean="0"/>
              <a:t>Dentistry</a:t>
            </a:r>
          </a:p>
          <a:p>
            <a:r>
              <a:rPr lang="en-IN" b="1" dirty="0" smtClean="0"/>
              <a:t>Laboratory</a:t>
            </a:r>
          </a:p>
          <a:p>
            <a:r>
              <a:rPr lang="en-IN" b="1" dirty="0" smtClean="0"/>
              <a:t>USG</a:t>
            </a:r>
          </a:p>
          <a:p>
            <a:r>
              <a:rPr lang="en-IN" b="1" dirty="0" smtClean="0"/>
              <a:t>Physiotherapy</a:t>
            </a:r>
          </a:p>
          <a:p>
            <a:r>
              <a:rPr lang="en-IN" b="1" dirty="0" smtClean="0"/>
              <a:t>Medical Store</a:t>
            </a:r>
          </a:p>
          <a:p>
            <a:r>
              <a:rPr lang="en-IN" b="1" dirty="0" smtClean="0"/>
              <a:t>Kitchen &amp; Dietary</a:t>
            </a:r>
          </a:p>
          <a:p>
            <a:r>
              <a:rPr lang="en-IN" b="1" dirty="0" smtClean="0"/>
              <a:t>CSSD/TSSU</a:t>
            </a:r>
          </a:p>
          <a:p>
            <a:r>
              <a:rPr lang="en-IN" b="1" dirty="0" smtClean="0"/>
              <a:t>Ambulance &amp; Transport</a:t>
            </a:r>
          </a:p>
          <a:p>
            <a:r>
              <a:rPr lang="en-IN" b="1" dirty="0" smtClean="0"/>
              <a:t>Housekeeping Services</a:t>
            </a:r>
          </a:p>
          <a:p>
            <a:r>
              <a:rPr lang="en-IN" b="1" dirty="0" smtClean="0"/>
              <a:t>Mortuary services</a:t>
            </a:r>
          </a:p>
          <a:p>
            <a:r>
              <a:rPr lang="en-IN" b="1" dirty="0" smtClean="0"/>
              <a:t>Administrative services</a:t>
            </a:r>
            <a:endParaRPr lang="en-IN" b="1" dirty="0"/>
          </a:p>
        </p:txBody>
      </p:sp>
      <p:sp>
        <p:nvSpPr>
          <p:cNvPr id="5" name="Text Placeholder 4"/>
          <p:cNvSpPr>
            <a:spLocks noGrp="1"/>
          </p:cNvSpPr>
          <p:nvPr>
            <p:ph type="body" sz="quarter" idx="3"/>
          </p:nvPr>
        </p:nvSpPr>
        <p:spPr>
          <a:xfrm>
            <a:off x="4572000" y="1196752"/>
            <a:ext cx="4041775" cy="432048"/>
          </a:xfrm>
        </p:spPr>
        <p:txBody>
          <a:bodyPr>
            <a:normAutofit lnSpcReduction="10000"/>
          </a:bodyPr>
          <a:lstStyle/>
          <a:p>
            <a:pPr algn="ctr"/>
            <a:r>
              <a:rPr lang="en-IN" dirty="0" smtClean="0"/>
              <a:t>Not available</a:t>
            </a:r>
            <a:endParaRPr lang="en-IN" dirty="0"/>
          </a:p>
        </p:txBody>
      </p:sp>
      <p:sp>
        <p:nvSpPr>
          <p:cNvPr id="6" name="Content Placeholder 5"/>
          <p:cNvSpPr>
            <a:spLocks noGrp="1"/>
          </p:cNvSpPr>
          <p:nvPr>
            <p:ph sz="quarter" idx="4"/>
          </p:nvPr>
        </p:nvSpPr>
        <p:spPr>
          <a:xfrm>
            <a:off x="4645025" y="1628800"/>
            <a:ext cx="4041775" cy="4497363"/>
          </a:xfrm>
        </p:spPr>
        <p:txBody>
          <a:bodyPr/>
          <a:lstStyle/>
          <a:p>
            <a:r>
              <a:rPr lang="en-IN" sz="2000" b="1" dirty="0" smtClean="0"/>
              <a:t>ENT</a:t>
            </a:r>
          </a:p>
          <a:p>
            <a:r>
              <a:rPr lang="en-IN" sz="2000" b="1" dirty="0" smtClean="0"/>
              <a:t>TB &amp; Chest</a:t>
            </a:r>
          </a:p>
          <a:p>
            <a:r>
              <a:rPr lang="en-IN" sz="2000" b="1" dirty="0" smtClean="0"/>
              <a:t>Blood Bank</a:t>
            </a:r>
          </a:p>
          <a:p>
            <a:r>
              <a:rPr lang="en-IN" sz="2000" b="1" dirty="0" smtClean="0"/>
              <a:t>Laundry</a:t>
            </a:r>
          </a:p>
          <a:p>
            <a:r>
              <a:rPr lang="en-IN" sz="2000" b="1" dirty="0" smtClean="0"/>
              <a:t>Medical Records</a:t>
            </a:r>
          </a:p>
          <a:p>
            <a:r>
              <a:rPr lang="en-IN" sz="2000" b="1" dirty="0" smtClean="0"/>
              <a:t>Security Services</a:t>
            </a:r>
          </a:p>
          <a:p>
            <a:r>
              <a:rPr lang="en-IN" sz="2000" b="1" dirty="0" smtClean="0"/>
              <a:t>Biomedical engineering </a:t>
            </a:r>
          </a:p>
          <a:p>
            <a:r>
              <a:rPr lang="en-IN" sz="2000" b="1" dirty="0" smtClean="0"/>
              <a:t>Maintenance </a:t>
            </a:r>
          </a:p>
          <a:p>
            <a:pPr>
              <a:buNone/>
            </a:pPr>
            <a:endParaRPr lang="en-IN"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BED DISTRIBUTION</a:t>
            </a:r>
            <a:endParaRPr lang="en-IN" dirty="0"/>
          </a:p>
        </p:txBody>
      </p:sp>
      <p:graphicFrame>
        <p:nvGraphicFramePr>
          <p:cNvPr id="3" name="Table 2"/>
          <p:cNvGraphicFramePr>
            <a:graphicFrameLocks noGrp="1"/>
          </p:cNvGraphicFramePr>
          <p:nvPr/>
        </p:nvGraphicFramePr>
        <p:xfrm>
          <a:off x="1331640" y="1700806"/>
          <a:ext cx="6552727" cy="4464496"/>
        </p:xfrm>
        <a:graphic>
          <a:graphicData uri="http://schemas.openxmlformats.org/drawingml/2006/table">
            <a:tbl>
              <a:tblPr>
                <a:tableStyleId>{5DA37D80-6434-44D0-A028-1B22A696006F}</a:tableStyleId>
              </a:tblPr>
              <a:tblGrid>
                <a:gridCol w="1819338"/>
                <a:gridCol w="2736071"/>
                <a:gridCol w="1997318"/>
              </a:tblGrid>
              <a:tr h="471145">
                <a:tc>
                  <a:txBody>
                    <a:bodyPr/>
                    <a:lstStyle/>
                    <a:p>
                      <a:pPr algn="ctr">
                        <a:lnSpc>
                          <a:spcPct val="115000"/>
                        </a:lnSpc>
                        <a:spcAft>
                          <a:spcPts val="1000"/>
                        </a:spcAft>
                      </a:pPr>
                      <a:r>
                        <a:rPr lang="en-IN" sz="1800" dirty="0"/>
                        <a:t>Floor</a:t>
                      </a:r>
                      <a:endParaRPr lang="en-IN" sz="1600" dirty="0">
                        <a:latin typeface="Calibri"/>
                        <a:ea typeface="Calibri"/>
                        <a:cs typeface="Mangal"/>
                      </a:endParaRPr>
                    </a:p>
                  </a:txBody>
                  <a:tcPr marL="68580" marR="68580" marT="0" marB="0"/>
                </a:tc>
                <a:tc>
                  <a:txBody>
                    <a:bodyPr/>
                    <a:lstStyle/>
                    <a:p>
                      <a:pPr algn="ctr">
                        <a:lnSpc>
                          <a:spcPct val="115000"/>
                        </a:lnSpc>
                        <a:spcAft>
                          <a:spcPts val="1000"/>
                        </a:spcAft>
                      </a:pPr>
                      <a:r>
                        <a:rPr lang="en-IN" sz="1800"/>
                        <a:t>Class/Department</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Beds</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r>
                        <a:rPr lang="en-IN" sz="1800"/>
                        <a:t>Ground Floor</a:t>
                      </a: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ICCU</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10</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r>
                        <a:rPr lang="en-IN" sz="1800"/>
                        <a:t>First Floor</a:t>
                      </a: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Gynaecology Ward</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24</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Paediatric</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06</a:t>
                      </a:r>
                      <a:endParaRPr lang="en-IN" sz="1600">
                        <a:latin typeface="Calibri"/>
                        <a:ea typeface="Calibri"/>
                        <a:cs typeface="Mangal"/>
                      </a:endParaRPr>
                    </a:p>
                  </a:txBody>
                  <a:tcPr marL="68580" marR="68580" marT="0" marB="0"/>
                </a:tc>
              </a:tr>
              <a:tr h="588930">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Medical Ward</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30</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Surgical Male</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15</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Surgical Female</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15</a:t>
                      </a:r>
                      <a:endParaRPr lang="en-IN" sz="1600">
                        <a:latin typeface="Calibri"/>
                        <a:ea typeface="Calibri"/>
                        <a:cs typeface="Mangal"/>
                      </a:endParaRPr>
                    </a:p>
                  </a:txBody>
                  <a:tcPr marL="68580" marR="68580" marT="0" marB="0"/>
                </a:tc>
              </a:tr>
              <a:tr h="471145">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nSpc>
                          <a:spcPct val="115000"/>
                        </a:lnSpc>
                        <a:spcAft>
                          <a:spcPts val="1000"/>
                        </a:spcAft>
                      </a:pPr>
                      <a:r>
                        <a:rPr lang="en-IN" sz="1800"/>
                        <a:t>Isolation</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06</a:t>
                      </a:r>
                      <a:endParaRPr lang="en-IN" sz="1600">
                        <a:latin typeface="Calibri"/>
                        <a:ea typeface="Calibri"/>
                        <a:cs typeface="Mangal"/>
                      </a:endParaRPr>
                    </a:p>
                  </a:txBody>
                  <a:tcPr marL="68580" marR="68580" marT="0" marB="0"/>
                </a:tc>
              </a:tr>
              <a:tr h="577551">
                <a:tc gridSpan="2">
                  <a:txBody>
                    <a:bodyPr/>
                    <a:lstStyle/>
                    <a:p>
                      <a:pPr algn="ctr">
                        <a:lnSpc>
                          <a:spcPct val="115000"/>
                        </a:lnSpc>
                        <a:spcAft>
                          <a:spcPts val="1000"/>
                        </a:spcAft>
                      </a:pPr>
                      <a:r>
                        <a:rPr lang="en-IN" sz="1800"/>
                        <a:t>TOTAL</a:t>
                      </a:r>
                      <a:endParaRPr lang="en-IN" sz="1600">
                        <a:latin typeface="Calibri"/>
                        <a:ea typeface="Calibri"/>
                        <a:cs typeface="Mangal"/>
                      </a:endParaRPr>
                    </a:p>
                  </a:txBody>
                  <a:tcPr marL="68580" marR="68580" marT="0" marB="0"/>
                </a:tc>
                <a:tc hMerge="1">
                  <a:txBody>
                    <a:bodyPr/>
                    <a:lstStyle/>
                    <a:p>
                      <a:endParaRPr lang="en-IN"/>
                    </a:p>
                  </a:txBody>
                  <a:tcPr/>
                </a:tc>
                <a:tc>
                  <a:txBody>
                    <a:bodyPr/>
                    <a:lstStyle/>
                    <a:p>
                      <a:pPr algn="ctr">
                        <a:lnSpc>
                          <a:spcPct val="115000"/>
                        </a:lnSpc>
                        <a:spcAft>
                          <a:spcPts val="1000"/>
                        </a:spcAft>
                      </a:pPr>
                      <a:r>
                        <a:rPr lang="en-IN" sz="1800" dirty="0"/>
                        <a:t>106</a:t>
                      </a:r>
                      <a:endParaRPr lang="en-IN" sz="1600" dirty="0">
                        <a:latin typeface="Calibri"/>
                        <a:ea typeface="Calibri"/>
                        <a:cs typeface="Mangal"/>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N" sz="3600" dirty="0" smtClean="0"/>
              <a:t>STRUCTURAL </a:t>
            </a:r>
            <a:r>
              <a:rPr lang="en-US" sz="3600" dirty="0" smtClean="0"/>
              <a:t>DETAILS</a:t>
            </a:r>
            <a:endParaRPr lang="en-IN" sz="3600" dirty="0"/>
          </a:p>
        </p:txBody>
      </p:sp>
      <p:graphicFrame>
        <p:nvGraphicFramePr>
          <p:cNvPr id="3" name="Table 2"/>
          <p:cNvGraphicFramePr>
            <a:graphicFrameLocks noGrp="1"/>
          </p:cNvGraphicFramePr>
          <p:nvPr/>
        </p:nvGraphicFramePr>
        <p:xfrm>
          <a:off x="611560" y="1052738"/>
          <a:ext cx="7632848" cy="5693832"/>
        </p:xfrm>
        <a:graphic>
          <a:graphicData uri="http://schemas.openxmlformats.org/drawingml/2006/table">
            <a:tbl>
              <a:tblPr>
                <a:tableStyleId>{5DA37D80-6434-44D0-A028-1B22A696006F}</a:tableStyleId>
              </a:tblPr>
              <a:tblGrid>
                <a:gridCol w="2203631"/>
                <a:gridCol w="2203631"/>
                <a:gridCol w="1612793"/>
                <a:gridCol w="1612793"/>
              </a:tblGrid>
              <a:tr h="310343">
                <a:tc>
                  <a:txBody>
                    <a:bodyPr/>
                    <a:lstStyle/>
                    <a:p>
                      <a:pPr marL="342900" lvl="0" indent="-342900" algn="l">
                        <a:lnSpc>
                          <a:spcPct val="115000"/>
                        </a:lnSpc>
                        <a:spcAft>
                          <a:spcPts val="1000"/>
                        </a:spcAft>
                        <a:buFontTx/>
                        <a:buNone/>
                      </a:pPr>
                      <a:r>
                        <a:rPr lang="en-IN" sz="1800" dirty="0"/>
                        <a:t>Land</a:t>
                      </a:r>
                      <a:endParaRPr lang="en-IN" sz="1600" dirty="0">
                        <a:latin typeface="Calibri"/>
                        <a:ea typeface="Calibri"/>
                        <a:cs typeface="Mangal"/>
                      </a:endParaRPr>
                    </a:p>
                  </a:txBody>
                  <a:tcPr marL="68580" marR="68580" marT="0" marB="0"/>
                </a:tc>
                <a:tc gridSpan="3">
                  <a:txBody>
                    <a:bodyPr/>
                    <a:lstStyle/>
                    <a:p>
                      <a:pPr marL="342900" lvl="0" indent="-342900" algn="l">
                        <a:lnSpc>
                          <a:spcPct val="115000"/>
                        </a:lnSpc>
                        <a:spcAft>
                          <a:spcPts val="1000"/>
                        </a:spcAft>
                        <a:buFont typeface="Symbol"/>
                        <a:buChar char=""/>
                      </a:pPr>
                      <a:r>
                        <a:rPr lang="en-IN" sz="1800" dirty="0"/>
                        <a:t>Total land area- 28500 sq. m</a:t>
                      </a:r>
                      <a:endParaRPr lang="en-IN" sz="1600" dirty="0">
                        <a:latin typeface="Calibri"/>
                        <a:ea typeface="Calibri"/>
                        <a:cs typeface="Mangal"/>
                      </a:endParaRPr>
                    </a:p>
                  </a:txBody>
                  <a:tcPr marL="68580" marR="68580" marT="0" marB="0"/>
                </a:tc>
                <a:tc hMerge="1">
                  <a:txBody>
                    <a:bodyPr/>
                    <a:lstStyle/>
                    <a:p>
                      <a:endParaRPr lang="en-IN"/>
                    </a:p>
                  </a:txBody>
                  <a:tcPr/>
                </a:tc>
                <a:tc hMerge="1">
                  <a:txBody>
                    <a:bodyPr/>
                    <a:lstStyle/>
                    <a:p>
                      <a:endParaRPr lang="en-IN"/>
                    </a:p>
                  </a:txBody>
                  <a:tcPr/>
                </a:tc>
              </a:tr>
              <a:tr h="963107">
                <a:tc>
                  <a:txBody>
                    <a:bodyPr/>
                    <a:lstStyle/>
                    <a:p>
                      <a:pPr marL="342900" lvl="0" indent="-342900" algn="l">
                        <a:lnSpc>
                          <a:spcPct val="115000"/>
                        </a:lnSpc>
                        <a:spcAft>
                          <a:spcPts val="1000"/>
                        </a:spcAft>
                        <a:buFontTx/>
                        <a:buNone/>
                      </a:pPr>
                      <a:r>
                        <a:rPr lang="en-IN" sz="1800" dirty="0"/>
                        <a:t>Building</a:t>
                      </a:r>
                      <a:endParaRPr lang="en-IN" sz="1600" dirty="0">
                        <a:latin typeface="Calibri"/>
                        <a:ea typeface="Calibri"/>
                        <a:cs typeface="Mangal"/>
                      </a:endParaRPr>
                    </a:p>
                  </a:txBody>
                  <a:tcPr marL="68580" marR="68580" marT="0" marB="0"/>
                </a:tc>
                <a:tc gridSpan="3">
                  <a:txBody>
                    <a:bodyPr/>
                    <a:lstStyle/>
                    <a:p>
                      <a:pPr marL="342900" lvl="0" indent="-342900" algn="l">
                        <a:lnSpc>
                          <a:spcPct val="115000"/>
                        </a:lnSpc>
                        <a:spcAft>
                          <a:spcPts val="0"/>
                        </a:spcAft>
                        <a:buFont typeface="Symbol"/>
                        <a:buChar char=""/>
                      </a:pPr>
                      <a:r>
                        <a:rPr lang="en-IN" sz="1800"/>
                        <a:t>Hospital building-7235 sq. m</a:t>
                      </a:r>
                      <a:endParaRPr lang="en-IN" sz="1600"/>
                    </a:p>
                    <a:p>
                      <a:pPr marL="342900" lvl="0" indent="-342900" algn="l">
                        <a:lnSpc>
                          <a:spcPct val="115000"/>
                        </a:lnSpc>
                        <a:spcAft>
                          <a:spcPts val="0"/>
                        </a:spcAft>
                        <a:buFont typeface="Symbol"/>
                        <a:buChar char=""/>
                      </a:pPr>
                      <a:r>
                        <a:rPr lang="en-IN" sz="1800"/>
                        <a:t>Total Residential area- 8750 sq. m</a:t>
                      </a:r>
                      <a:endParaRPr lang="en-IN" sz="1600"/>
                    </a:p>
                    <a:p>
                      <a:pPr marL="342900" lvl="0" indent="-342900" algn="l">
                        <a:lnSpc>
                          <a:spcPct val="115000"/>
                        </a:lnSpc>
                        <a:spcAft>
                          <a:spcPts val="1000"/>
                        </a:spcAft>
                        <a:buFont typeface="Symbol"/>
                        <a:buChar char=""/>
                      </a:pPr>
                      <a:r>
                        <a:rPr lang="en-IN" sz="1800"/>
                        <a:t>Total Garden Area and free space-12,515 sq. m</a:t>
                      </a:r>
                      <a:endParaRPr lang="en-IN" sz="1600">
                        <a:latin typeface="Calibri"/>
                        <a:ea typeface="Calibri"/>
                        <a:cs typeface="Mangal"/>
                      </a:endParaRPr>
                    </a:p>
                  </a:txBody>
                  <a:tcPr marL="68580" marR="68580" marT="0" marB="0"/>
                </a:tc>
                <a:tc hMerge="1">
                  <a:txBody>
                    <a:bodyPr/>
                    <a:lstStyle/>
                    <a:p>
                      <a:endParaRPr lang="en-IN"/>
                    </a:p>
                  </a:txBody>
                  <a:tcPr/>
                </a:tc>
                <a:tc hMerge="1">
                  <a:txBody>
                    <a:bodyPr/>
                    <a:lstStyle/>
                    <a:p>
                      <a:endParaRPr lang="en-IN"/>
                    </a:p>
                  </a:txBody>
                  <a:tcPr/>
                </a:tc>
              </a:tr>
              <a:tr h="310343">
                <a:tc>
                  <a:txBody>
                    <a:bodyPr/>
                    <a:lstStyle/>
                    <a:p>
                      <a:pPr marL="342900" lvl="0" indent="-342900" algn="l">
                        <a:lnSpc>
                          <a:spcPct val="115000"/>
                        </a:lnSpc>
                        <a:spcAft>
                          <a:spcPts val="1000"/>
                        </a:spcAft>
                        <a:buFontTx/>
                        <a:buNone/>
                      </a:pPr>
                      <a:r>
                        <a:rPr lang="en-IN" sz="1800"/>
                        <a:t>HVAC</a:t>
                      </a:r>
                      <a:endParaRPr lang="en-IN" sz="1600">
                        <a:latin typeface="Calibri"/>
                        <a:ea typeface="Calibri"/>
                        <a:cs typeface="Mangal"/>
                      </a:endParaRPr>
                    </a:p>
                  </a:txBody>
                  <a:tcPr marL="68580" marR="68580" marT="0" marB="0"/>
                </a:tc>
                <a:tc gridSpan="2">
                  <a:txBody>
                    <a:bodyPr/>
                    <a:lstStyle/>
                    <a:p>
                      <a:pPr algn="l">
                        <a:lnSpc>
                          <a:spcPct val="115000"/>
                        </a:lnSpc>
                        <a:spcAft>
                          <a:spcPts val="1000"/>
                        </a:spcAft>
                      </a:pPr>
                      <a:r>
                        <a:rPr lang="en-IN" sz="1800"/>
                        <a:t>Availability of HVAC system</a:t>
                      </a:r>
                      <a:endParaRPr lang="en-IN" sz="1600">
                        <a:latin typeface="Calibri"/>
                        <a:ea typeface="Calibri"/>
                        <a:cs typeface="Mangal"/>
                      </a:endParaRPr>
                    </a:p>
                  </a:txBody>
                  <a:tcPr marL="68580" marR="68580" marT="0" marB="0"/>
                </a:tc>
                <a:tc hMerge="1">
                  <a:txBody>
                    <a:bodyPr/>
                    <a:lstStyle/>
                    <a:p>
                      <a:endParaRPr lang="en-IN"/>
                    </a:p>
                  </a:txBody>
                  <a:tcPr/>
                </a:tc>
                <a:tc>
                  <a:txBody>
                    <a:bodyPr/>
                    <a:lstStyle/>
                    <a:p>
                      <a:pPr algn="ctr">
                        <a:lnSpc>
                          <a:spcPct val="115000"/>
                        </a:lnSpc>
                        <a:spcAft>
                          <a:spcPts val="1000"/>
                        </a:spcAft>
                      </a:pPr>
                      <a:r>
                        <a:rPr lang="en-IN" sz="1800"/>
                        <a:t>No</a:t>
                      </a:r>
                      <a:endParaRPr lang="en-IN" sz="1600">
                        <a:latin typeface="Calibri"/>
                        <a:ea typeface="Calibri"/>
                        <a:cs typeface="Mangal"/>
                      </a:endParaRPr>
                    </a:p>
                  </a:txBody>
                  <a:tcPr marL="68580" marR="68580" marT="0" marB="0"/>
                </a:tc>
              </a:tr>
              <a:tr h="310343">
                <a:tc>
                  <a:txBody>
                    <a:bodyPr/>
                    <a:lstStyle/>
                    <a:p>
                      <a:pPr marL="457200" algn="l">
                        <a:lnSpc>
                          <a:spcPct val="115000"/>
                        </a:lnSpc>
                        <a:spcAft>
                          <a:spcPts val="1000"/>
                        </a:spcAft>
                        <a:buFontTx/>
                        <a:buNone/>
                      </a:pPr>
                      <a:endParaRPr lang="en-IN" sz="1600">
                        <a:latin typeface="Calibri"/>
                        <a:ea typeface="Calibri"/>
                        <a:cs typeface="Mangal"/>
                      </a:endParaRPr>
                    </a:p>
                  </a:txBody>
                  <a:tcPr marL="68580" marR="68580" marT="0" marB="0"/>
                </a:tc>
                <a:tc>
                  <a:txBody>
                    <a:bodyPr/>
                    <a:lstStyle/>
                    <a:p>
                      <a:pPr algn="ctr">
                        <a:lnSpc>
                          <a:spcPct val="115000"/>
                        </a:lnSpc>
                        <a:spcAft>
                          <a:spcPts val="1000"/>
                        </a:spcAft>
                      </a:pP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Number</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Capacity</a:t>
                      </a:r>
                      <a:endParaRPr lang="en-IN" sz="1600">
                        <a:latin typeface="Calibri"/>
                        <a:ea typeface="Calibri"/>
                        <a:cs typeface="Mangal"/>
                      </a:endParaRPr>
                    </a:p>
                  </a:txBody>
                  <a:tcPr marL="68580" marR="68580" marT="0" marB="0"/>
                </a:tc>
              </a:tr>
              <a:tr h="635140">
                <a:tc rowSpan="4">
                  <a:txBody>
                    <a:bodyPr/>
                    <a:lstStyle/>
                    <a:p>
                      <a:pPr marL="342900" lvl="0" indent="-342900" algn="l">
                        <a:lnSpc>
                          <a:spcPct val="115000"/>
                        </a:lnSpc>
                        <a:spcAft>
                          <a:spcPts val="1000"/>
                        </a:spcAft>
                        <a:buFontTx/>
                        <a:buNone/>
                      </a:pPr>
                      <a:r>
                        <a:rPr lang="en-IN" sz="1800" dirty="0"/>
                        <a:t>Electricity</a:t>
                      </a:r>
                      <a:endParaRPr lang="en-IN" sz="1600" dirty="0">
                        <a:latin typeface="Calibri"/>
                        <a:ea typeface="Calibri"/>
                        <a:cs typeface="Mangal"/>
                      </a:endParaRPr>
                    </a:p>
                  </a:txBody>
                  <a:tcPr marL="68580" marR="68580" marT="0" marB="0"/>
                </a:tc>
                <a:tc>
                  <a:txBody>
                    <a:bodyPr/>
                    <a:lstStyle/>
                    <a:p>
                      <a:pPr algn="l">
                        <a:lnSpc>
                          <a:spcPct val="115000"/>
                        </a:lnSpc>
                        <a:spcAft>
                          <a:spcPts val="1000"/>
                        </a:spcAft>
                      </a:pPr>
                      <a:r>
                        <a:rPr lang="en-IN" sz="1800" dirty="0"/>
                        <a:t>Transformer/Power station</a:t>
                      </a:r>
                      <a:endParaRPr lang="en-IN" sz="1600" dirty="0">
                        <a:latin typeface="Calibri"/>
                        <a:ea typeface="Calibri"/>
                        <a:cs typeface="Mangal"/>
                      </a:endParaRPr>
                    </a:p>
                  </a:txBody>
                  <a:tcPr marL="68580" marR="68580" marT="0" marB="0"/>
                </a:tc>
                <a:tc>
                  <a:txBody>
                    <a:bodyPr/>
                    <a:lstStyle/>
                    <a:p>
                      <a:pPr algn="ctr">
                        <a:lnSpc>
                          <a:spcPct val="115000"/>
                        </a:lnSpc>
                        <a:spcAft>
                          <a:spcPts val="1000"/>
                        </a:spcAft>
                      </a:pPr>
                      <a:r>
                        <a:rPr lang="en-IN" sz="1800"/>
                        <a:t>1</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250KVA</a:t>
                      </a:r>
                      <a:endParaRPr lang="en-IN" sz="1600">
                        <a:latin typeface="Calibri"/>
                        <a:ea typeface="Calibri"/>
                        <a:cs typeface="Mangal"/>
                      </a:endParaRPr>
                    </a:p>
                  </a:txBody>
                  <a:tcPr marL="68580" marR="68580" marT="0" marB="0"/>
                </a:tc>
              </a:tr>
              <a:tr h="310343">
                <a:tc vMerge="1">
                  <a:txBody>
                    <a:bodyPr/>
                    <a:lstStyle/>
                    <a:p>
                      <a:endParaRPr lang="en-IN"/>
                    </a:p>
                  </a:txBody>
                  <a:tcPr/>
                </a:tc>
                <a:tc>
                  <a:txBody>
                    <a:bodyPr/>
                    <a:lstStyle/>
                    <a:p>
                      <a:pPr algn="l">
                        <a:lnSpc>
                          <a:spcPct val="115000"/>
                        </a:lnSpc>
                        <a:spcAft>
                          <a:spcPts val="1000"/>
                        </a:spcAft>
                      </a:pPr>
                      <a:r>
                        <a:rPr lang="en-IN" sz="1800"/>
                        <a:t>DG set	</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110 KVA</a:t>
                      </a:r>
                      <a:endParaRPr lang="en-IN" sz="1600">
                        <a:latin typeface="Calibri"/>
                        <a:ea typeface="Calibri"/>
                        <a:cs typeface="Mangal"/>
                      </a:endParaRPr>
                    </a:p>
                  </a:txBody>
                  <a:tcPr marL="68580" marR="68580" marT="0" marB="0"/>
                </a:tc>
              </a:tr>
              <a:tr h="310343">
                <a:tc vMerge="1">
                  <a:txBody>
                    <a:bodyPr/>
                    <a:lstStyle/>
                    <a:p>
                      <a:endParaRPr lang="en-IN"/>
                    </a:p>
                  </a:txBody>
                  <a:tcPr/>
                </a:tc>
                <a:tc>
                  <a:txBody>
                    <a:bodyPr/>
                    <a:lstStyle/>
                    <a:p>
                      <a:pPr algn="l">
                        <a:lnSpc>
                          <a:spcPct val="115000"/>
                        </a:lnSpc>
                        <a:spcAft>
                          <a:spcPts val="1000"/>
                        </a:spcAft>
                      </a:pPr>
                      <a:r>
                        <a:rPr lang="en-IN" sz="1800"/>
                        <a:t>Invertors</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10</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a:t>1KWh</a:t>
                      </a:r>
                      <a:endParaRPr lang="en-IN" sz="1600">
                        <a:latin typeface="Calibri"/>
                        <a:ea typeface="Calibri"/>
                        <a:cs typeface="Mangal"/>
                      </a:endParaRPr>
                    </a:p>
                  </a:txBody>
                  <a:tcPr marL="68580" marR="68580" marT="0" marB="0"/>
                </a:tc>
              </a:tr>
              <a:tr h="635140">
                <a:tc vMerge="1">
                  <a:txBody>
                    <a:bodyPr/>
                    <a:lstStyle/>
                    <a:p>
                      <a:endParaRPr lang="en-IN"/>
                    </a:p>
                  </a:txBody>
                  <a:tcPr/>
                </a:tc>
                <a:tc>
                  <a:txBody>
                    <a:bodyPr/>
                    <a:lstStyle/>
                    <a:p>
                      <a:pPr algn="l">
                        <a:lnSpc>
                          <a:spcPct val="115000"/>
                        </a:lnSpc>
                        <a:spcAft>
                          <a:spcPts val="1000"/>
                        </a:spcAft>
                      </a:pPr>
                      <a:r>
                        <a:rPr lang="en-IN" sz="1800"/>
                        <a:t>Total Load Sanctioned</a:t>
                      </a:r>
                      <a:endParaRPr lang="en-IN" sz="1600">
                        <a:latin typeface="Calibri"/>
                        <a:ea typeface="Calibri"/>
                        <a:cs typeface="Mangal"/>
                      </a:endParaRPr>
                    </a:p>
                  </a:txBody>
                  <a:tcPr marL="68580" marR="68580" marT="0" marB="0"/>
                </a:tc>
                <a:tc>
                  <a:txBody>
                    <a:bodyPr/>
                    <a:lstStyle/>
                    <a:p>
                      <a:pPr algn="ctr">
                        <a:lnSpc>
                          <a:spcPct val="115000"/>
                        </a:lnSpc>
                        <a:spcAft>
                          <a:spcPts val="1000"/>
                        </a:spcAft>
                      </a:pPr>
                      <a:endParaRPr lang="en-IN" sz="1800">
                        <a:latin typeface="Times New Roman"/>
                        <a:ea typeface="Calibri"/>
                        <a:cs typeface="Mangal"/>
                      </a:endParaRPr>
                    </a:p>
                  </a:txBody>
                  <a:tcPr marL="68580" marR="68580" marT="0" marB="0"/>
                </a:tc>
                <a:tc>
                  <a:txBody>
                    <a:bodyPr/>
                    <a:lstStyle/>
                    <a:p>
                      <a:pPr algn="ctr">
                        <a:lnSpc>
                          <a:spcPct val="115000"/>
                        </a:lnSpc>
                        <a:spcAft>
                          <a:spcPts val="1000"/>
                        </a:spcAft>
                      </a:pPr>
                      <a:r>
                        <a:rPr lang="en-IN" sz="1800"/>
                        <a:t>33 KVA</a:t>
                      </a:r>
                      <a:endParaRPr lang="en-IN" sz="1600">
                        <a:latin typeface="Calibri"/>
                        <a:ea typeface="Calibri"/>
                        <a:cs typeface="Mangal"/>
                      </a:endParaRPr>
                    </a:p>
                  </a:txBody>
                  <a:tcPr marL="68580" marR="68580" marT="0" marB="0"/>
                </a:tc>
              </a:tr>
              <a:tr h="1883105">
                <a:tc>
                  <a:txBody>
                    <a:bodyPr/>
                    <a:lstStyle/>
                    <a:p>
                      <a:pPr marL="342900" lvl="0" indent="-342900" algn="l">
                        <a:lnSpc>
                          <a:spcPct val="115000"/>
                        </a:lnSpc>
                        <a:spcAft>
                          <a:spcPts val="1000"/>
                        </a:spcAft>
                        <a:buFontTx/>
                        <a:buNone/>
                      </a:pPr>
                      <a:r>
                        <a:rPr lang="en-IN" sz="1800" dirty="0"/>
                        <a:t> Water</a:t>
                      </a:r>
                      <a:endParaRPr lang="en-IN" sz="1600" dirty="0">
                        <a:latin typeface="Calibri"/>
                        <a:ea typeface="Calibri"/>
                        <a:cs typeface="Mangal"/>
                      </a:endParaRPr>
                    </a:p>
                  </a:txBody>
                  <a:tcPr marL="68580" marR="68580" marT="0" marB="0"/>
                </a:tc>
                <a:tc>
                  <a:txBody>
                    <a:bodyPr/>
                    <a:lstStyle/>
                    <a:p>
                      <a:pPr algn="l">
                        <a:lnSpc>
                          <a:spcPct val="115000"/>
                        </a:lnSpc>
                        <a:spcAft>
                          <a:spcPts val="1000"/>
                        </a:spcAft>
                      </a:pPr>
                      <a:r>
                        <a:rPr lang="en-IN" sz="1800"/>
                        <a:t>Water Tanks R.O Plant</a:t>
                      </a:r>
                      <a:endParaRPr lang="en-IN" sz="1600"/>
                    </a:p>
                    <a:p>
                      <a:pPr algn="l">
                        <a:lnSpc>
                          <a:spcPct val="115000"/>
                        </a:lnSpc>
                        <a:spcAft>
                          <a:spcPts val="1000"/>
                        </a:spcAft>
                      </a:pPr>
                      <a:r>
                        <a:rPr lang="en-IN" sz="1800"/>
                        <a:t>Water Tanks (Overhead)</a:t>
                      </a:r>
                      <a:endParaRPr lang="en-IN" sz="1600"/>
                    </a:p>
                    <a:p>
                      <a:pPr algn="l">
                        <a:lnSpc>
                          <a:spcPct val="115000"/>
                        </a:lnSpc>
                        <a:spcAft>
                          <a:spcPts val="1000"/>
                        </a:spcAft>
                      </a:pPr>
                      <a:r>
                        <a:rPr lang="en-IN" sz="1800"/>
                        <a:t>Water tank (Sump)</a:t>
                      </a:r>
                      <a:endParaRPr lang="en-IN" sz="1600">
                        <a:latin typeface="Calibri"/>
                        <a:ea typeface="Calibri"/>
                        <a:cs typeface="Mangal"/>
                      </a:endParaRPr>
                    </a:p>
                  </a:txBody>
                  <a:tcPr marL="68580" marR="68580" marT="0" marB="0"/>
                </a:tc>
                <a:tc>
                  <a:txBody>
                    <a:bodyPr/>
                    <a:lstStyle/>
                    <a:p>
                      <a:pPr algn="ctr">
                        <a:lnSpc>
                          <a:spcPct val="115000"/>
                        </a:lnSpc>
                        <a:spcAft>
                          <a:spcPts val="1000"/>
                        </a:spcAft>
                      </a:pPr>
                      <a:r>
                        <a:rPr lang="en-IN" sz="1800" dirty="0"/>
                        <a:t>01</a:t>
                      </a:r>
                      <a:endParaRPr lang="en-IN" sz="1600" dirty="0"/>
                    </a:p>
                    <a:p>
                      <a:pPr algn="ctr">
                        <a:lnSpc>
                          <a:spcPct val="115000"/>
                        </a:lnSpc>
                        <a:spcAft>
                          <a:spcPts val="1000"/>
                        </a:spcAft>
                      </a:pPr>
                      <a:r>
                        <a:rPr lang="en-IN" sz="1800" dirty="0"/>
                        <a:t>1</a:t>
                      </a:r>
                      <a:endParaRPr lang="en-IN" sz="1600" dirty="0">
                        <a:latin typeface="Calibri"/>
                        <a:ea typeface="Calibri"/>
                        <a:cs typeface="Mangal"/>
                      </a:endParaRPr>
                    </a:p>
                  </a:txBody>
                  <a:tcPr marL="68580" marR="68580" marT="0" marB="0"/>
                </a:tc>
                <a:tc>
                  <a:txBody>
                    <a:bodyPr/>
                    <a:lstStyle/>
                    <a:p>
                      <a:pPr algn="ctr">
                        <a:lnSpc>
                          <a:spcPct val="115000"/>
                        </a:lnSpc>
                        <a:spcAft>
                          <a:spcPts val="1000"/>
                        </a:spcAft>
                      </a:pPr>
                      <a:r>
                        <a:rPr lang="en-IN" sz="1800" dirty="0"/>
                        <a:t>5000 litres</a:t>
                      </a:r>
                      <a:endParaRPr lang="en-IN" sz="1600" dirty="0"/>
                    </a:p>
                    <a:p>
                      <a:pPr algn="l">
                        <a:lnSpc>
                          <a:spcPct val="115000"/>
                        </a:lnSpc>
                        <a:spcAft>
                          <a:spcPts val="1000"/>
                        </a:spcAft>
                      </a:pPr>
                      <a:r>
                        <a:rPr lang="en-IN" sz="1800" dirty="0"/>
                        <a:t>1,00,000 litres</a:t>
                      </a:r>
                      <a:endParaRPr lang="en-IN" sz="1600" dirty="0"/>
                    </a:p>
                    <a:p>
                      <a:pPr algn="ctr">
                        <a:lnSpc>
                          <a:spcPct val="115000"/>
                        </a:lnSpc>
                        <a:spcAft>
                          <a:spcPts val="1000"/>
                        </a:spcAft>
                      </a:pPr>
                      <a:r>
                        <a:rPr lang="en-IN" sz="1800" dirty="0"/>
                        <a:t>15HP</a:t>
                      </a:r>
                      <a:endParaRPr lang="en-IN" sz="1600" dirty="0">
                        <a:latin typeface="Calibri"/>
                        <a:ea typeface="Calibri"/>
                        <a:cs typeface="Mangal"/>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4082"/>
          </a:xfrm>
        </p:spPr>
        <p:txBody>
          <a:bodyPr>
            <a:normAutofit fontScale="90000"/>
          </a:bodyPr>
          <a:lstStyle/>
          <a:p>
            <a:r>
              <a:rPr lang="en-IN" sz="3600" dirty="0" smtClean="0"/>
              <a:t>SIGNAGE SYSTEM</a:t>
            </a:r>
            <a:endParaRPr lang="en-IN" sz="3600" dirty="0"/>
          </a:p>
        </p:txBody>
      </p:sp>
      <p:graphicFrame>
        <p:nvGraphicFramePr>
          <p:cNvPr id="8" name="Table 7"/>
          <p:cNvGraphicFramePr>
            <a:graphicFrameLocks noGrp="1"/>
          </p:cNvGraphicFramePr>
          <p:nvPr/>
        </p:nvGraphicFramePr>
        <p:xfrm>
          <a:off x="179513" y="908719"/>
          <a:ext cx="8784975" cy="5784705"/>
        </p:xfrm>
        <a:graphic>
          <a:graphicData uri="http://schemas.openxmlformats.org/drawingml/2006/table">
            <a:tbl>
              <a:tblPr>
                <a:tableStyleId>{8A107856-5554-42FB-B03E-39F5DBC370BA}</a:tableStyleId>
              </a:tblPr>
              <a:tblGrid>
                <a:gridCol w="3642252"/>
                <a:gridCol w="1175428"/>
                <a:gridCol w="1086975"/>
                <a:gridCol w="1008112"/>
                <a:gridCol w="1872208"/>
              </a:tblGrid>
              <a:tr h="807496">
                <a:tc>
                  <a:txBody>
                    <a:bodyPr/>
                    <a:lstStyle/>
                    <a:p>
                      <a:pPr algn="ctr" fontAlgn="base">
                        <a:lnSpc>
                          <a:spcPct val="115000"/>
                        </a:lnSpc>
                        <a:spcAft>
                          <a:spcPts val="1000"/>
                        </a:spcAft>
                      </a:pPr>
                      <a:r>
                        <a:rPr lang="en-IN" sz="1400" dirty="0"/>
                        <a:t>Signage's</a:t>
                      </a:r>
                      <a:endParaRPr lang="en-IN" sz="1400" dirty="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Displayed</a:t>
                      </a:r>
                    </a:p>
                    <a:p>
                      <a:pPr algn="ctr" fontAlgn="base">
                        <a:lnSpc>
                          <a:spcPct val="115000"/>
                        </a:lnSpc>
                        <a:spcAft>
                          <a:spcPts val="1000"/>
                        </a:spcAft>
                      </a:pPr>
                      <a:r>
                        <a:rPr lang="en-IN" sz="1400"/>
                        <a:t>(Yes / No / 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Bilingual</a:t>
                      </a:r>
                    </a:p>
                    <a:p>
                      <a:pPr algn="ctr" fontAlgn="base">
                        <a:lnSpc>
                          <a:spcPct val="115000"/>
                        </a:lnSpc>
                        <a:spcAft>
                          <a:spcPts val="1000"/>
                        </a:spcAft>
                      </a:pPr>
                      <a:r>
                        <a:rPr lang="en-IN" sz="1400"/>
                        <a:t>(Yes / No / 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Pictorial</a:t>
                      </a:r>
                    </a:p>
                    <a:p>
                      <a:pPr algn="ctr" fontAlgn="base">
                        <a:lnSpc>
                          <a:spcPct val="115000"/>
                        </a:lnSpc>
                        <a:spcAft>
                          <a:spcPts val="1000"/>
                        </a:spcAft>
                      </a:pPr>
                      <a:r>
                        <a:rPr lang="en-IN" sz="1400"/>
                        <a:t>(Yes / No / NA)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Remarks       (if any)</a:t>
                      </a:r>
                      <a:endParaRPr lang="en-IN" sz="1400">
                        <a:latin typeface="Calibri"/>
                        <a:ea typeface="Calibri"/>
                        <a:cs typeface="Mangal"/>
                      </a:endParaRPr>
                    </a:p>
                  </a:txBody>
                  <a:tcPr marL="53862" marR="53862" marT="0" marB="0"/>
                </a:tc>
              </a:tr>
              <a:tr h="505061">
                <a:tc>
                  <a:txBody>
                    <a:bodyPr/>
                    <a:lstStyle/>
                    <a:p>
                      <a:pPr algn="just" fontAlgn="base">
                        <a:lnSpc>
                          <a:spcPct val="115000"/>
                        </a:lnSpc>
                        <a:spcAft>
                          <a:spcPts val="1000"/>
                        </a:spcAft>
                      </a:pPr>
                      <a:r>
                        <a:rPr lang="en-IN" sz="1400"/>
                        <a:t>Citizen Charter</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 Painted on walls &amp; not as per standards</a:t>
                      </a:r>
                      <a:endParaRPr lang="en-IN" sz="1400">
                        <a:latin typeface="Calibri"/>
                        <a:ea typeface="Calibri"/>
                        <a:cs typeface="Mangal"/>
                      </a:endParaRPr>
                    </a:p>
                  </a:txBody>
                  <a:tcPr marL="53862" marR="53862" marT="0" marB="0"/>
                </a:tc>
              </a:tr>
              <a:tr h="235515">
                <a:tc>
                  <a:txBody>
                    <a:bodyPr/>
                    <a:lstStyle/>
                    <a:p>
                      <a:pPr algn="just" fontAlgn="base">
                        <a:lnSpc>
                          <a:spcPct val="115000"/>
                        </a:lnSpc>
                        <a:spcAft>
                          <a:spcPts val="1000"/>
                        </a:spcAft>
                      </a:pPr>
                      <a:r>
                        <a:rPr lang="en-IN" sz="1400"/>
                        <a:t>Mission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Vision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Patients Charter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Scope of Services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Tariff List</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fontAlgn="base">
                        <a:lnSpc>
                          <a:spcPct val="115000"/>
                        </a:lnSpc>
                        <a:spcAft>
                          <a:spcPts val="1000"/>
                        </a:spcAft>
                      </a:pPr>
                      <a:endParaRPr lang="en-IN" sz="1400">
                        <a:latin typeface="Times New Roman"/>
                        <a:ea typeface="Calibri"/>
                        <a:cs typeface="Mangal"/>
                      </a:endParaRPr>
                    </a:p>
                  </a:txBody>
                  <a:tcPr marL="53862" marR="53862" marT="0" marB="0"/>
                </a:tc>
              </a:tr>
              <a:tr h="456099">
                <a:tc>
                  <a:txBody>
                    <a:bodyPr/>
                    <a:lstStyle/>
                    <a:p>
                      <a:pPr algn="just" fontAlgn="base">
                        <a:lnSpc>
                          <a:spcPct val="115000"/>
                        </a:lnSpc>
                        <a:spcAft>
                          <a:spcPts val="1000"/>
                        </a:spcAft>
                      </a:pPr>
                      <a:r>
                        <a:rPr lang="en-IN" sz="1400"/>
                        <a:t>Doctors list along with their Specialities and Qualifications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 Qualifications not displayed</a:t>
                      </a:r>
                      <a:endParaRPr lang="en-IN" sz="1400">
                        <a:latin typeface="Calibri"/>
                        <a:ea typeface="Calibri"/>
                        <a:cs typeface="Mangal"/>
                      </a:endParaRPr>
                    </a:p>
                  </a:txBody>
                  <a:tcPr marL="53862" marR="53862" marT="0" marB="0"/>
                </a:tc>
              </a:tr>
              <a:tr h="456099">
                <a:tc>
                  <a:txBody>
                    <a:bodyPr/>
                    <a:lstStyle/>
                    <a:p>
                      <a:pPr algn="just" fontAlgn="base">
                        <a:lnSpc>
                          <a:spcPct val="115000"/>
                        </a:lnSpc>
                        <a:spcAft>
                          <a:spcPts val="1000"/>
                        </a:spcAft>
                      </a:pPr>
                      <a:r>
                        <a:rPr lang="en-IN" sz="1400" dirty="0"/>
                        <a:t>OPD Schedule of Doctors (Speciality, Timings and Day of  Availability)</a:t>
                      </a:r>
                      <a:endParaRPr lang="en-IN" sz="1400" dirty="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Biohazard  Symbols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Fire Exit Plan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Floor Directory</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dirty="0"/>
                        <a:t>Wash Rooms (Differently Able)</a:t>
                      </a:r>
                      <a:endParaRPr lang="en-IN" sz="1400" dirty="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Toilets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Ambulance Parking Area</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235515">
                <a:tc>
                  <a:txBody>
                    <a:bodyPr/>
                    <a:lstStyle/>
                    <a:p>
                      <a:pPr algn="just" fontAlgn="base">
                        <a:lnSpc>
                          <a:spcPct val="115000"/>
                        </a:lnSpc>
                        <a:spcAft>
                          <a:spcPts val="1000"/>
                        </a:spcAft>
                      </a:pPr>
                      <a:r>
                        <a:rPr lang="en-IN" sz="1400"/>
                        <a:t>Drinking Water </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a:latin typeface="Times New Roman"/>
                        <a:ea typeface="Calibri"/>
                        <a:cs typeface="Mangal"/>
                      </a:endParaRPr>
                    </a:p>
                  </a:txBody>
                  <a:tcPr marL="53862" marR="53862" marT="0" marB="0"/>
                </a:tc>
              </a:tr>
              <a:tr h="456099">
                <a:tc>
                  <a:txBody>
                    <a:bodyPr/>
                    <a:lstStyle/>
                    <a:p>
                      <a:pPr algn="just" fontAlgn="base">
                        <a:lnSpc>
                          <a:spcPct val="115000"/>
                        </a:lnSpc>
                        <a:spcAft>
                          <a:spcPts val="1000"/>
                        </a:spcAft>
                      </a:pPr>
                      <a:r>
                        <a:rPr lang="en-IN" sz="1400"/>
                        <a:t>Health Education Related Signage (HIV &amp; Immunization)</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No</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r>
                        <a:rPr lang="en-IN" sz="1400"/>
                        <a:t>Yes</a:t>
                      </a:r>
                      <a:endParaRPr lang="en-IN" sz="1400">
                        <a:latin typeface="Calibri"/>
                        <a:ea typeface="Calibri"/>
                        <a:cs typeface="Mangal"/>
                      </a:endParaRPr>
                    </a:p>
                  </a:txBody>
                  <a:tcPr marL="53862" marR="53862" marT="0" marB="0"/>
                </a:tc>
                <a:tc>
                  <a:txBody>
                    <a:bodyPr/>
                    <a:lstStyle/>
                    <a:p>
                      <a:pPr algn="ctr" fontAlgn="base">
                        <a:lnSpc>
                          <a:spcPct val="115000"/>
                        </a:lnSpc>
                        <a:spcAft>
                          <a:spcPts val="1000"/>
                        </a:spcAft>
                      </a:pPr>
                      <a:endParaRPr lang="en-IN" sz="1400" dirty="0">
                        <a:latin typeface="Times New Roman"/>
                        <a:ea typeface="Calibri"/>
                        <a:cs typeface="Mangal"/>
                      </a:endParaRPr>
                    </a:p>
                  </a:txBody>
                  <a:tcPr marL="53862" marR="53862" marT="0" marB="0"/>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IN" b="1" dirty="0" smtClean="0"/>
              <a:t>STATUTORY REQUIREMENTS</a:t>
            </a:r>
            <a:endParaRPr lang="en-IN" dirty="0"/>
          </a:p>
        </p:txBody>
      </p:sp>
      <p:graphicFrame>
        <p:nvGraphicFramePr>
          <p:cNvPr id="3" name="Table 2"/>
          <p:cNvGraphicFramePr>
            <a:graphicFrameLocks noGrp="1"/>
          </p:cNvGraphicFramePr>
          <p:nvPr/>
        </p:nvGraphicFramePr>
        <p:xfrm>
          <a:off x="755576" y="1268756"/>
          <a:ext cx="7632849" cy="5224536"/>
        </p:xfrm>
        <a:graphic>
          <a:graphicData uri="http://schemas.openxmlformats.org/drawingml/2006/table">
            <a:tbl>
              <a:tblPr>
                <a:tableStyleId>{8A107856-5554-42FB-B03E-39F5DBC370BA}</a:tableStyleId>
              </a:tblPr>
              <a:tblGrid>
                <a:gridCol w="4824536"/>
                <a:gridCol w="1584176"/>
                <a:gridCol w="1224137"/>
              </a:tblGrid>
              <a:tr h="718874">
                <a:tc>
                  <a:txBody>
                    <a:bodyPr/>
                    <a:lstStyle/>
                    <a:p>
                      <a:pPr algn="ctr">
                        <a:lnSpc>
                          <a:spcPct val="115000"/>
                        </a:lnSpc>
                        <a:spcAft>
                          <a:spcPts val="1000"/>
                        </a:spcAft>
                      </a:pPr>
                      <a:r>
                        <a:rPr lang="en-IN" sz="1600" dirty="0"/>
                        <a:t>Licenses</a:t>
                      </a:r>
                      <a:endParaRPr lang="en-IN" sz="1400" dirty="0">
                        <a:latin typeface="Calibri"/>
                        <a:ea typeface="Calibri"/>
                        <a:cs typeface="Mangal"/>
                      </a:endParaRPr>
                    </a:p>
                  </a:txBody>
                  <a:tcPr marL="67995" marR="67995" marT="0" marB="0"/>
                </a:tc>
                <a:tc>
                  <a:txBody>
                    <a:bodyPr/>
                    <a:lstStyle/>
                    <a:p>
                      <a:pPr algn="ctr">
                        <a:lnSpc>
                          <a:spcPct val="115000"/>
                        </a:lnSpc>
                        <a:spcAft>
                          <a:spcPts val="1000"/>
                        </a:spcAft>
                      </a:pPr>
                      <a:r>
                        <a:rPr lang="en-IN" sz="1600"/>
                        <a:t>Status *(A / NA)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 Available</a:t>
                      </a:r>
                      <a:endParaRPr lang="en-IN" sz="1400"/>
                    </a:p>
                    <a:p>
                      <a:pPr algn="ctr">
                        <a:lnSpc>
                          <a:spcPct val="115000"/>
                        </a:lnSpc>
                        <a:spcAft>
                          <a:spcPts val="1000"/>
                        </a:spcAft>
                      </a:pPr>
                      <a:r>
                        <a:rPr lang="en-IN" sz="1600"/>
                        <a:t>YES/NO</a:t>
                      </a:r>
                      <a:endParaRPr lang="en-IN" sz="1400">
                        <a:latin typeface="Calibri"/>
                        <a:ea typeface="Calibri"/>
                        <a:cs typeface="Mangal"/>
                      </a:endParaRPr>
                    </a:p>
                  </a:txBody>
                  <a:tcPr marL="67995" marR="67995" marT="0" marB="0"/>
                </a:tc>
              </a:tr>
              <a:tr h="309211">
                <a:tc>
                  <a:txBody>
                    <a:bodyPr/>
                    <a:lstStyle/>
                    <a:p>
                      <a:pPr>
                        <a:lnSpc>
                          <a:spcPct val="115000"/>
                        </a:lnSpc>
                        <a:spcAft>
                          <a:spcPts val="1000"/>
                        </a:spcAft>
                      </a:pPr>
                      <a:r>
                        <a:rPr lang="en-IN" sz="1600"/>
                        <a:t>Building Occupancy/Completion Certificate</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nchor="ctr"/>
                </a:tc>
              </a:tr>
              <a:tr h="377664">
                <a:tc>
                  <a:txBody>
                    <a:bodyPr/>
                    <a:lstStyle/>
                    <a:p>
                      <a:pPr>
                        <a:lnSpc>
                          <a:spcPct val="115000"/>
                        </a:lnSpc>
                        <a:spcAft>
                          <a:spcPts val="1000"/>
                        </a:spcAft>
                      </a:pPr>
                      <a:r>
                        <a:rPr lang="en-IN" sz="1600"/>
                        <a:t>NOC Fire</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nchor="ctr"/>
                </a:tc>
              </a:tr>
              <a:tr h="618421">
                <a:tc>
                  <a:txBody>
                    <a:bodyPr/>
                    <a:lstStyle/>
                    <a:p>
                      <a:pPr>
                        <a:lnSpc>
                          <a:spcPct val="115000"/>
                        </a:lnSpc>
                        <a:spcAft>
                          <a:spcPts val="1000"/>
                        </a:spcAft>
                      </a:pPr>
                      <a:r>
                        <a:rPr lang="en-IN" sz="1600" dirty="0"/>
                        <a:t>License under Bio- medical Management and handling Rules, 1998.</a:t>
                      </a:r>
                      <a:endParaRPr lang="en-IN" sz="1400" dirty="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nchor="ctr"/>
                </a:tc>
              </a:tr>
              <a:tr h="309211">
                <a:tc>
                  <a:txBody>
                    <a:bodyPr/>
                    <a:lstStyle/>
                    <a:p>
                      <a:pPr>
                        <a:lnSpc>
                          <a:spcPct val="115000"/>
                        </a:lnSpc>
                        <a:spcAft>
                          <a:spcPts val="1000"/>
                        </a:spcAft>
                      </a:pPr>
                      <a:r>
                        <a:rPr lang="en-IN" sz="1600"/>
                        <a:t>NOC for Air &amp; Water from State Pollution Control Board </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dirty="0"/>
                        <a:t>A</a:t>
                      </a:r>
                      <a:endParaRPr lang="en-IN" sz="1400" dirty="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tc>
              </a:tr>
              <a:tr h="417467">
                <a:tc>
                  <a:txBody>
                    <a:bodyPr/>
                    <a:lstStyle/>
                    <a:p>
                      <a:pPr>
                        <a:lnSpc>
                          <a:spcPct val="115000"/>
                        </a:lnSpc>
                        <a:spcAft>
                          <a:spcPts val="1000"/>
                        </a:spcAft>
                      </a:pPr>
                      <a:r>
                        <a:rPr lang="en-IN" sz="1600"/>
                        <a:t>Excise permit to store Spirit.</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NA</a:t>
                      </a:r>
                      <a:endParaRPr lang="en-IN" sz="1400">
                        <a:latin typeface="Calibri"/>
                        <a:ea typeface="Calibri"/>
                        <a:cs typeface="Mangal"/>
                      </a:endParaRPr>
                    </a:p>
                  </a:txBody>
                  <a:tcPr marL="67995" marR="67995" marT="0" marB="0"/>
                </a:tc>
                <a:tc>
                  <a:txBody>
                    <a:bodyPr/>
                    <a:lstStyle/>
                    <a:p>
                      <a:pPr algn="ctr">
                        <a:lnSpc>
                          <a:spcPct val="115000"/>
                        </a:lnSpc>
                        <a:spcAft>
                          <a:spcPts val="1000"/>
                        </a:spcAft>
                      </a:pPr>
                      <a:endParaRPr lang="en-IN" sz="1600">
                        <a:latin typeface="Times New Roman"/>
                        <a:ea typeface="Calibri"/>
                        <a:cs typeface="Mangal"/>
                      </a:endParaRPr>
                    </a:p>
                  </a:txBody>
                  <a:tcPr marL="67995" marR="67995" marT="0" marB="0"/>
                </a:tc>
              </a:tr>
              <a:tr h="309211">
                <a:tc>
                  <a:txBody>
                    <a:bodyPr/>
                    <a:lstStyle/>
                    <a:p>
                      <a:pPr>
                        <a:lnSpc>
                          <a:spcPct val="115000"/>
                        </a:lnSpc>
                        <a:spcAft>
                          <a:spcPts val="1000"/>
                        </a:spcAft>
                      </a:pPr>
                      <a:r>
                        <a:rPr lang="en-IN" sz="1600"/>
                        <a:t>Permit to operate lifts under the Lifts and escalators Act.</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NA</a:t>
                      </a:r>
                      <a:endParaRPr lang="en-IN" sz="1400">
                        <a:latin typeface="Calibri"/>
                        <a:ea typeface="Calibri"/>
                        <a:cs typeface="Mangal"/>
                      </a:endParaRPr>
                    </a:p>
                  </a:txBody>
                  <a:tcPr marL="67995" marR="67995" marT="0" marB="0"/>
                </a:tc>
                <a:tc>
                  <a:txBody>
                    <a:bodyPr/>
                    <a:lstStyle/>
                    <a:p>
                      <a:pPr algn="ctr">
                        <a:lnSpc>
                          <a:spcPct val="115000"/>
                        </a:lnSpc>
                        <a:spcAft>
                          <a:spcPts val="1000"/>
                        </a:spcAft>
                      </a:pPr>
                      <a:endParaRPr lang="en-IN" sz="1600">
                        <a:latin typeface="Times New Roman"/>
                        <a:ea typeface="Calibri"/>
                        <a:cs typeface="Mangal"/>
                      </a:endParaRPr>
                    </a:p>
                  </a:txBody>
                  <a:tcPr marL="67995" marR="67995" marT="0" marB="0"/>
                </a:tc>
              </a:tr>
              <a:tr h="309211">
                <a:tc>
                  <a:txBody>
                    <a:bodyPr/>
                    <a:lstStyle/>
                    <a:p>
                      <a:pPr>
                        <a:lnSpc>
                          <a:spcPct val="115000"/>
                        </a:lnSpc>
                        <a:spcAft>
                          <a:spcPts val="1000"/>
                        </a:spcAft>
                      </a:pPr>
                      <a:r>
                        <a:rPr lang="en-IN" sz="1600"/>
                        <a:t>Narcotics and Psychotropic substances Act and License.</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tc>
              </a:tr>
              <a:tr h="309211">
                <a:tc>
                  <a:txBody>
                    <a:bodyPr/>
                    <a:lstStyle/>
                    <a:p>
                      <a:pPr>
                        <a:lnSpc>
                          <a:spcPct val="115000"/>
                        </a:lnSpc>
                        <a:spcAft>
                          <a:spcPts val="1000"/>
                        </a:spcAft>
                      </a:pPr>
                      <a:r>
                        <a:rPr lang="en-IN" sz="1600"/>
                        <a:t>Vehicle registration certificates for Ambulances.</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No</a:t>
                      </a:r>
                      <a:endParaRPr lang="en-IN" sz="1400">
                        <a:latin typeface="Calibri"/>
                        <a:ea typeface="Calibri"/>
                        <a:cs typeface="Mangal"/>
                      </a:endParaRPr>
                    </a:p>
                  </a:txBody>
                  <a:tcPr marL="67995" marR="67995" marT="0" marB="0"/>
                </a:tc>
              </a:tr>
              <a:tr h="309211">
                <a:tc>
                  <a:txBody>
                    <a:bodyPr/>
                    <a:lstStyle/>
                    <a:p>
                      <a:pPr>
                        <a:lnSpc>
                          <a:spcPct val="115000"/>
                        </a:lnSpc>
                        <a:spcAft>
                          <a:spcPts val="1000"/>
                        </a:spcAft>
                      </a:pPr>
                      <a:r>
                        <a:rPr lang="en-IN" sz="1600"/>
                        <a:t>Retail drug license (Pharmacy)</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NA</a:t>
                      </a:r>
                      <a:endParaRPr lang="en-IN" sz="1400">
                        <a:latin typeface="Calibri"/>
                        <a:ea typeface="Calibri"/>
                        <a:cs typeface="Mangal"/>
                      </a:endParaRPr>
                    </a:p>
                  </a:txBody>
                  <a:tcPr marL="67995" marR="67995" marT="0" marB="0"/>
                </a:tc>
                <a:tc>
                  <a:txBody>
                    <a:bodyPr/>
                    <a:lstStyle/>
                    <a:p>
                      <a:pPr>
                        <a:lnSpc>
                          <a:spcPct val="115000"/>
                        </a:lnSpc>
                        <a:spcAft>
                          <a:spcPts val="1000"/>
                        </a:spcAft>
                      </a:pPr>
                      <a:endParaRPr lang="en-IN" sz="1600">
                        <a:latin typeface="Times New Roman"/>
                        <a:ea typeface="Calibri"/>
                        <a:cs typeface="Mangal"/>
                      </a:endParaRPr>
                    </a:p>
                  </a:txBody>
                  <a:tcPr marL="67995" marR="67995" marT="0" marB="0"/>
                </a:tc>
              </a:tr>
              <a:tr h="309211">
                <a:tc>
                  <a:txBody>
                    <a:bodyPr/>
                    <a:lstStyle/>
                    <a:p>
                      <a:pPr>
                        <a:lnSpc>
                          <a:spcPct val="115000"/>
                        </a:lnSpc>
                        <a:spcAft>
                          <a:spcPts val="1000"/>
                        </a:spcAft>
                      </a:pPr>
                      <a:r>
                        <a:rPr lang="en-IN" sz="1600"/>
                        <a:t>PNDT Certificate</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A</a:t>
                      </a:r>
                      <a:endParaRPr lang="en-IN" sz="1400">
                        <a:latin typeface="Calibri"/>
                        <a:ea typeface="Calibri"/>
                        <a:cs typeface="Mangal"/>
                      </a:endParaRPr>
                    </a:p>
                  </a:txBody>
                  <a:tcPr marL="67995" marR="67995" marT="0" marB="0"/>
                </a:tc>
                <a:tc>
                  <a:txBody>
                    <a:bodyPr/>
                    <a:lstStyle/>
                    <a:p>
                      <a:pPr algn="ctr">
                        <a:lnSpc>
                          <a:spcPct val="115000"/>
                        </a:lnSpc>
                        <a:spcAft>
                          <a:spcPts val="1000"/>
                        </a:spcAft>
                      </a:pPr>
                      <a:r>
                        <a:rPr lang="en-IN" sz="1600"/>
                        <a:t>Yes</a:t>
                      </a:r>
                      <a:endParaRPr lang="en-IN" sz="1400">
                        <a:latin typeface="Calibri"/>
                        <a:ea typeface="Calibri"/>
                        <a:cs typeface="Mangal"/>
                      </a:endParaRPr>
                    </a:p>
                  </a:txBody>
                  <a:tcPr marL="67995" marR="67995" marT="0" marB="0"/>
                </a:tc>
              </a:tr>
              <a:tr h="309211">
                <a:tc>
                  <a:txBody>
                    <a:bodyPr/>
                    <a:lstStyle/>
                    <a:p>
                      <a:pPr>
                        <a:lnSpc>
                          <a:spcPct val="115000"/>
                        </a:lnSpc>
                        <a:spcAft>
                          <a:spcPts val="1000"/>
                        </a:spcAft>
                      </a:pPr>
                      <a:r>
                        <a:rPr lang="en-IN" sz="1600"/>
                        <a:t>Site &amp; Type Approval for X-Ray from AERB </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NA</a:t>
                      </a:r>
                      <a:endParaRPr lang="en-IN" sz="1400">
                        <a:latin typeface="Calibri"/>
                        <a:ea typeface="Calibri"/>
                        <a:cs typeface="Mangal"/>
                      </a:endParaRPr>
                    </a:p>
                  </a:txBody>
                  <a:tcPr marL="67995" marR="67995" marT="0" marB="0"/>
                </a:tc>
                <a:tc>
                  <a:txBody>
                    <a:bodyPr/>
                    <a:lstStyle/>
                    <a:p>
                      <a:pPr algn="ctr">
                        <a:lnSpc>
                          <a:spcPct val="115000"/>
                        </a:lnSpc>
                        <a:spcAft>
                          <a:spcPts val="1000"/>
                        </a:spcAft>
                      </a:pPr>
                      <a:endParaRPr lang="en-IN" sz="1600">
                        <a:latin typeface="Times New Roman"/>
                        <a:ea typeface="Calibri"/>
                        <a:cs typeface="Mangal"/>
                      </a:endParaRPr>
                    </a:p>
                  </a:txBody>
                  <a:tcPr marL="67995" marR="67995" marT="0" marB="0"/>
                </a:tc>
              </a:tr>
              <a:tr h="309211">
                <a:tc>
                  <a:txBody>
                    <a:bodyPr/>
                    <a:lstStyle/>
                    <a:p>
                      <a:pPr>
                        <a:lnSpc>
                          <a:spcPct val="115000"/>
                        </a:lnSpc>
                        <a:spcAft>
                          <a:spcPts val="1000"/>
                        </a:spcAft>
                      </a:pPr>
                      <a:r>
                        <a:rPr lang="en-IN" sz="1600"/>
                        <a:t>License for Blood Bank</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a:t>NA</a:t>
                      </a:r>
                      <a:endParaRPr lang="en-IN" sz="1400">
                        <a:latin typeface="Calibri"/>
                        <a:ea typeface="Calibri"/>
                        <a:cs typeface="Mangal"/>
                      </a:endParaRPr>
                    </a:p>
                  </a:txBody>
                  <a:tcPr marL="67995" marR="67995" marT="0" marB="0"/>
                </a:tc>
                <a:tc>
                  <a:txBody>
                    <a:bodyPr/>
                    <a:lstStyle/>
                    <a:p>
                      <a:pPr algn="ctr">
                        <a:lnSpc>
                          <a:spcPct val="115000"/>
                        </a:lnSpc>
                        <a:spcAft>
                          <a:spcPts val="1000"/>
                        </a:spcAft>
                      </a:pPr>
                      <a:endParaRPr lang="en-IN" sz="1600">
                        <a:latin typeface="Times New Roman"/>
                        <a:ea typeface="Calibri"/>
                        <a:cs typeface="Mangal"/>
                      </a:endParaRPr>
                    </a:p>
                  </a:txBody>
                  <a:tcPr marL="67995" marR="67995" marT="0" marB="0"/>
                </a:tc>
              </a:tr>
              <a:tr h="309211">
                <a:tc>
                  <a:txBody>
                    <a:bodyPr/>
                    <a:lstStyle/>
                    <a:p>
                      <a:pPr>
                        <a:lnSpc>
                          <a:spcPct val="115000"/>
                        </a:lnSpc>
                        <a:spcAft>
                          <a:spcPts val="1000"/>
                        </a:spcAft>
                      </a:pPr>
                      <a:r>
                        <a:rPr lang="en-IN" sz="1600"/>
                        <a:t>Noise &amp; Air pollution certificate for Diesel Generators</a:t>
                      </a:r>
                      <a:endParaRPr lang="en-IN" sz="1400">
                        <a:latin typeface="Calibri"/>
                        <a:ea typeface="Calibri"/>
                        <a:cs typeface="Mangal"/>
                      </a:endParaRPr>
                    </a:p>
                  </a:txBody>
                  <a:tcPr marL="67995" marR="67995" marT="0" marB="0" anchor="ctr"/>
                </a:tc>
                <a:tc>
                  <a:txBody>
                    <a:bodyPr/>
                    <a:lstStyle/>
                    <a:p>
                      <a:pPr algn="ctr">
                        <a:lnSpc>
                          <a:spcPct val="115000"/>
                        </a:lnSpc>
                        <a:spcAft>
                          <a:spcPts val="1000"/>
                        </a:spcAft>
                      </a:pPr>
                      <a:r>
                        <a:rPr lang="en-IN" sz="1600" dirty="0" smtClean="0"/>
                        <a:t>A</a:t>
                      </a:r>
                      <a:endParaRPr lang="en-IN" sz="1400" dirty="0">
                        <a:latin typeface="Calibri"/>
                        <a:ea typeface="Calibri"/>
                        <a:cs typeface="Mangal"/>
                      </a:endParaRPr>
                    </a:p>
                  </a:txBody>
                  <a:tcPr marL="67995" marR="67995" marT="0" marB="0"/>
                </a:tc>
                <a:tc>
                  <a:txBody>
                    <a:bodyPr/>
                    <a:lstStyle/>
                    <a:p>
                      <a:pPr algn="ctr">
                        <a:lnSpc>
                          <a:spcPct val="115000"/>
                        </a:lnSpc>
                        <a:spcAft>
                          <a:spcPts val="1000"/>
                        </a:spcAft>
                      </a:pPr>
                      <a:r>
                        <a:rPr lang="en-IN" sz="1600" dirty="0" smtClean="0">
                          <a:latin typeface="Times New Roman"/>
                          <a:ea typeface="Calibri"/>
                          <a:cs typeface="Mangal"/>
                        </a:rPr>
                        <a:t>No</a:t>
                      </a:r>
                      <a:endParaRPr lang="en-IN" sz="1600" dirty="0">
                        <a:latin typeface="Times New Roman"/>
                        <a:ea typeface="Calibri"/>
                        <a:cs typeface="Mangal"/>
                      </a:endParaRPr>
                    </a:p>
                  </a:txBody>
                  <a:tcPr marL="67995" marR="67995" marT="0" marB="0"/>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t>MANPOWER</a:t>
            </a:r>
            <a:endParaRPr lang="en-IN" dirty="0"/>
          </a:p>
        </p:txBody>
      </p:sp>
      <p:graphicFrame>
        <p:nvGraphicFramePr>
          <p:cNvPr id="3" name="Table 2"/>
          <p:cNvGraphicFramePr>
            <a:graphicFrameLocks noGrp="1"/>
          </p:cNvGraphicFramePr>
          <p:nvPr/>
        </p:nvGraphicFramePr>
        <p:xfrm>
          <a:off x="899590" y="1397000"/>
          <a:ext cx="7344820" cy="3776469"/>
        </p:xfrm>
        <a:graphic>
          <a:graphicData uri="http://schemas.openxmlformats.org/drawingml/2006/table">
            <a:tbl>
              <a:tblPr firstRow="1" bandRow="1">
                <a:tableStyleId>{5DA37D80-6434-44D0-A028-1B22A696006F}</a:tableStyleId>
              </a:tblPr>
              <a:tblGrid>
                <a:gridCol w="1584178"/>
                <a:gridCol w="1512168"/>
                <a:gridCol w="1310546"/>
                <a:gridCol w="1468964"/>
                <a:gridCol w="1468964"/>
              </a:tblGrid>
              <a:tr h="1023888">
                <a:tc>
                  <a:txBody>
                    <a:bodyPr/>
                    <a:lstStyle/>
                    <a:p>
                      <a:pPr algn="ctr"/>
                      <a:r>
                        <a:rPr lang="en-IN" dirty="0" smtClean="0"/>
                        <a:t>DESIGNATION</a:t>
                      </a:r>
                      <a:endParaRPr lang="en-IN" dirty="0"/>
                    </a:p>
                  </a:txBody>
                  <a:tcPr/>
                </a:tc>
                <a:tc>
                  <a:txBody>
                    <a:bodyPr/>
                    <a:lstStyle/>
                    <a:p>
                      <a:pPr algn="ctr"/>
                      <a:r>
                        <a:rPr lang="en-IN" dirty="0" smtClean="0"/>
                        <a:t>SANCTIONED</a:t>
                      </a:r>
                      <a:endParaRPr lang="en-IN" dirty="0"/>
                    </a:p>
                  </a:txBody>
                  <a:tcPr/>
                </a:tc>
                <a:tc>
                  <a:txBody>
                    <a:bodyPr/>
                    <a:lstStyle/>
                    <a:p>
                      <a:pPr algn="ctr"/>
                      <a:r>
                        <a:rPr lang="en-IN" dirty="0" smtClean="0"/>
                        <a:t>ACTUAL</a:t>
                      </a:r>
                      <a:endParaRPr lang="en-IN" dirty="0"/>
                    </a:p>
                  </a:txBody>
                  <a:tcPr/>
                </a:tc>
                <a:tc>
                  <a:txBody>
                    <a:bodyPr/>
                    <a:lstStyle/>
                    <a:p>
                      <a:pPr algn="ctr"/>
                      <a:r>
                        <a:rPr lang="en-IN" dirty="0" smtClean="0"/>
                        <a:t>NABH</a:t>
                      </a:r>
                      <a:endParaRPr lang="en-IN" dirty="0"/>
                    </a:p>
                  </a:txBody>
                  <a:tcPr/>
                </a:tc>
                <a:tc>
                  <a:txBody>
                    <a:bodyPr/>
                    <a:lstStyle/>
                    <a:p>
                      <a:pPr algn="ctr"/>
                      <a:r>
                        <a:rPr lang="en-IN" dirty="0" smtClean="0"/>
                        <a:t>VACANT</a:t>
                      </a:r>
                      <a:endParaRPr lang="en-IN" dirty="0"/>
                    </a:p>
                  </a:txBody>
                  <a:tcPr/>
                </a:tc>
              </a:tr>
              <a:tr h="917527">
                <a:tc>
                  <a:txBody>
                    <a:bodyPr/>
                    <a:lstStyle/>
                    <a:p>
                      <a:pPr algn="ctr"/>
                      <a:r>
                        <a:rPr lang="en-IN" dirty="0" smtClean="0"/>
                        <a:t>DOCTORS</a:t>
                      </a:r>
                      <a:endParaRPr lang="en-IN" dirty="0"/>
                    </a:p>
                  </a:txBody>
                  <a:tcPr/>
                </a:tc>
                <a:tc>
                  <a:txBody>
                    <a:bodyPr/>
                    <a:lstStyle/>
                    <a:p>
                      <a:pPr algn="ctr"/>
                      <a:r>
                        <a:rPr lang="en-IN" dirty="0" smtClean="0"/>
                        <a:t>33</a:t>
                      </a:r>
                      <a:endParaRPr lang="en-IN" dirty="0"/>
                    </a:p>
                  </a:txBody>
                  <a:tcPr/>
                </a:tc>
                <a:tc>
                  <a:txBody>
                    <a:bodyPr/>
                    <a:lstStyle/>
                    <a:p>
                      <a:pPr algn="ctr"/>
                      <a:r>
                        <a:rPr lang="en-IN" dirty="0" smtClean="0"/>
                        <a:t>30</a:t>
                      </a:r>
                      <a:endParaRPr lang="en-IN" dirty="0"/>
                    </a:p>
                  </a:txBody>
                  <a:tcPr/>
                </a:tc>
                <a:tc>
                  <a:txBody>
                    <a:bodyPr/>
                    <a:lstStyle/>
                    <a:p>
                      <a:pPr algn="ctr"/>
                      <a:r>
                        <a:rPr lang="en-IN" dirty="0" smtClean="0"/>
                        <a:t>45</a:t>
                      </a:r>
                      <a:endParaRPr lang="en-IN" dirty="0"/>
                    </a:p>
                  </a:txBody>
                  <a:tcPr/>
                </a:tc>
                <a:tc>
                  <a:txBody>
                    <a:bodyPr/>
                    <a:lstStyle/>
                    <a:p>
                      <a:pPr algn="ctr"/>
                      <a:r>
                        <a:rPr lang="en-IN" dirty="0" smtClean="0"/>
                        <a:t>15</a:t>
                      </a:r>
                      <a:endParaRPr lang="en-IN" dirty="0"/>
                    </a:p>
                  </a:txBody>
                  <a:tcPr/>
                </a:tc>
              </a:tr>
              <a:tr h="917527">
                <a:tc>
                  <a:txBody>
                    <a:bodyPr/>
                    <a:lstStyle/>
                    <a:p>
                      <a:pPr algn="ctr"/>
                      <a:r>
                        <a:rPr lang="en-IN" dirty="0" smtClean="0"/>
                        <a:t>NURSES</a:t>
                      </a:r>
                      <a:endParaRPr lang="en-IN" dirty="0"/>
                    </a:p>
                  </a:txBody>
                  <a:tcPr/>
                </a:tc>
                <a:tc>
                  <a:txBody>
                    <a:bodyPr/>
                    <a:lstStyle/>
                    <a:p>
                      <a:pPr algn="ctr"/>
                      <a:r>
                        <a:rPr lang="en-IN" dirty="0" smtClean="0"/>
                        <a:t>57</a:t>
                      </a:r>
                      <a:endParaRPr lang="en-IN" dirty="0"/>
                    </a:p>
                  </a:txBody>
                  <a:tcPr/>
                </a:tc>
                <a:tc>
                  <a:txBody>
                    <a:bodyPr/>
                    <a:lstStyle/>
                    <a:p>
                      <a:pPr algn="ctr"/>
                      <a:r>
                        <a:rPr lang="en-IN" dirty="0" smtClean="0"/>
                        <a:t>34</a:t>
                      </a:r>
                      <a:endParaRPr lang="en-IN" dirty="0"/>
                    </a:p>
                  </a:txBody>
                  <a:tcPr/>
                </a:tc>
                <a:tc>
                  <a:txBody>
                    <a:bodyPr/>
                    <a:lstStyle/>
                    <a:p>
                      <a:pPr algn="ctr"/>
                      <a:r>
                        <a:rPr lang="en-IN" dirty="0" smtClean="0"/>
                        <a:t>68</a:t>
                      </a:r>
                      <a:endParaRPr lang="en-IN" dirty="0"/>
                    </a:p>
                  </a:txBody>
                  <a:tcPr/>
                </a:tc>
                <a:tc>
                  <a:txBody>
                    <a:bodyPr/>
                    <a:lstStyle/>
                    <a:p>
                      <a:pPr algn="ctr"/>
                      <a:r>
                        <a:rPr lang="en-IN" dirty="0" smtClean="0"/>
                        <a:t>34</a:t>
                      </a:r>
                      <a:endParaRPr lang="en-IN" dirty="0"/>
                    </a:p>
                  </a:txBody>
                  <a:tcPr/>
                </a:tc>
              </a:tr>
              <a:tr h="917527">
                <a:tc>
                  <a:txBody>
                    <a:bodyPr/>
                    <a:lstStyle/>
                    <a:p>
                      <a:pPr algn="ctr"/>
                      <a:r>
                        <a:rPr lang="en-IN" dirty="0" smtClean="0"/>
                        <a:t>CLASS IV</a:t>
                      </a:r>
                      <a:endParaRPr lang="en-IN" dirty="0"/>
                    </a:p>
                  </a:txBody>
                  <a:tcPr/>
                </a:tc>
                <a:tc>
                  <a:txBody>
                    <a:bodyPr/>
                    <a:lstStyle/>
                    <a:p>
                      <a:pPr algn="ctr"/>
                      <a:r>
                        <a:rPr lang="en-IN" dirty="0" smtClean="0"/>
                        <a:t>55</a:t>
                      </a:r>
                      <a:endParaRPr lang="en-IN" dirty="0"/>
                    </a:p>
                  </a:txBody>
                  <a:tcPr/>
                </a:tc>
                <a:tc>
                  <a:txBody>
                    <a:bodyPr/>
                    <a:lstStyle/>
                    <a:p>
                      <a:pPr algn="ctr"/>
                      <a:r>
                        <a:rPr lang="en-IN" dirty="0" smtClean="0"/>
                        <a:t>11</a:t>
                      </a:r>
                      <a:endParaRPr lang="en-IN" dirty="0"/>
                    </a:p>
                  </a:txBody>
                  <a:tcPr/>
                </a:tc>
                <a:tc>
                  <a:txBody>
                    <a:bodyPr/>
                    <a:lstStyle/>
                    <a:p>
                      <a:pPr algn="ctr"/>
                      <a:r>
                        <a:rPr lang="en-IN" dirty="0" smtClean="0"/>
                        <a:t>44</a:t>
                      </a:r>
                      <a:endParaRPr lang="en-IN" dirty="0"/>
                    </a:p>
                  </a:txBody>
                  <a:tcPr/>
                </a:tc>
                <a:tc>
                  <a:txBody>
                    <a:bodyPr/>
                    <a:lstStyle/>
                    <a:p>
                      <a:pPr algn="ctr"/>
                      <a:r>
                        <a:rPr lang="en-IN" dirty="0" smtClean="0"/>
                        <a:t>33</a:t>
                      </a:r>
                      <a:endParaRPr lang="en-IN" dirty="0"/>
                    </a:p>
                  </a:txBody>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C:\Users\hemlata\Desktop\My Shared Folder\0.jpg"/>
          <p:cNvPicPr>
            <a:picLocks noChangeAspect="1" noChangeArrowheads="1"/>
          </p:cNvPicPr>
          <p:nvPr/>
        </p:nvPicPr>
        <p:blipFill>
          <a:blip r:embed="rId2" cstate="print">
            <a:lum bright="-10000" contrast="10000"/>
          </a:blip>
          <a:srcRect/>
          <a:stretch>
            <a:fillRect/>
          </a:stretch>
        </p:blipFill>
        <p:spPr bwMode="auto">
          <a:xfrm>
            <a:off x="-1" y="0"/>
            <a:ext cx="9144001" cy="6850515"/>
          </a:xfrm>
          <a:prstGeom prst="rect">
            <a:avLst/>
          </a:prstGeom>
          <a:noFill/>
        </p:spPr>
      </p:pic>
      <p:sp>
        <p:nvSpPr>
          <p:cNvPr id="2" name="Title 1"/>
          <p:cNvSpPr>
            <a:spLocks noGrp="1"/>
          </p:cNvSpPr>
          <p:nvPr>
            <p:ph type="title"/>
          </p:nvPr>
        </p:nvSpPr>
        <p:spPr>
          <a:xfrm>
            <a:off x="1763688" y="188640"/>
            <a:ext cx="5688632" cy="864096"/>
          </a:xfrm>
        </p:spPr>
        <p:txBody>
          <a:bodyPr/>
          <a:lstStyle/>
          <a:p>
            <a:r>
              <a:rPr lang="en-IN" dirty="0" smtClean="0"/>
              <a:t>GAPS IDENTIFIED</a:t>
            </a:r>
            <a:endParaRPr lang="en-IN" dirty="0"/>
          </a:p>
        </p:txBody>
      </p:sp>
      <p:sp>
        <p:nvSpPr>
          <p:cNvPr id="1026" name="AutoShape 2"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6" name="AutoShape 12"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8" name="AutoShape 14"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0" name="AutoShape 16" descr="data:image/jpeg;base64,/9j/4AAQSkZJRgABAQAAAQABAAD/2wCEAAkGBxQQDxQUEBAQDxAPEBAPEBUQEBQVEBAQFRQWFhQUFBQYHCggGBolGxQUITEhJSkrLi4uFx8zODMsNygtLisBCgoKDg0OFBAQGCwkHRwsLCwsLCwsLCwsLCwsLC8sLCwsLCwsLCwsLCwsLCwsLCwsLCwsLCwsNywsLCwsLCw3LP/AABEIAOEA4QMBEQACEQEDEQH/xAAcAAEAAQUBAQAAAAAAAAAAAAAAAQIEBQYHAwj/xABGEAABAwIDBAYHBQMKBwAAAAABAAIDBBEFEiEGMUFRBxMyYXGxFCJygZGhwUJSYoKSorLRFyMkM0NEU3OTwggVNFTS4fD/xAAbAQEAAgMBAQAAAAAAAAAAAAAAAQIDBAUGB//EADARAQACAgEDBAEEAQEJAAAAAAABAgMRBAUSMRMhQVEyBhQiQpFhFRYjM1JxgaGx/9oADAMBAAIRAxEAPwDuKAgICAgICAgICAgICAgICAgICAgICAgICAgICAgICAgICAgICAgICAgICAgICAgICAgICAgICAgICAgICAgICAgICAgICAgICAgICAgICAgICAgICAgICAgoMgCnQCUJoVgqAQEBAQEBAQLoCAgICAgICAgICAgpe+29NDyMx4K3aIE/NO0e4N1USgIPGWTgPerRA81ZCEBsmXwVZgXTXXFwqpSgICAgILaeotoFaIHjnUoVNny94UTAvGuuLjcVVKUBAQEBAQEBBD3WFzwQWHW5jdXgVogUiunfY24HzVZSulUQ42CCzBVxWEQIPNyJelHJqR7wqyLpQCAgIKJn2aTyBQYYzaqwqEyCHTILzC5rgjkb/FRIv1AICAgICAgILTEn2Z4uAUwLKJ6kXDXIKkFIPrDxCDIKoomHqnwQWDHqw9WuQVEoPJ7kFNE68n5SokZJQCAgIPOpZdjgN5Bt4oNRkq7HXeN6sKDXjmgofiI5oM5swS5rn8HHK3vtv+aiRnFAICAgICAgILXEoS+Mgbx6w7yEGCgqVIvGVCkenpCD0ovXffg3f4qBk1AIMPVgxu/Cdx+inYobUoKzUoLeaqHNBf4RCbF53u3eyoGRQEBAQEGq7W4M4tM0IJcNXtHEfeHeg53NixHFSMpsrQyV8uhLYWEdY/8A2t7yg6rTwNjYGMGVrRYAclArc8AXJAHebJtMRM+GCxTbKipriSpjLh9ljg93wasVs1K+ZbmHp3Jy/jSV5gePQVrC6nkEgaQHDc5pPMK1Lxbwxcji5ePbtyRpk1driAgICAg1/HcPLbyxjTe9o/eCDCsru9SMhhkT6g6Xawb3fQd6gbNBCGNAaLAIPRAQec8Ie2zhcFBrWJU7oDrqw7j9Cgx5rlIyWB0RmOd/9WD6o++f4KBs4QEBAQEHnPOGNu42CDXa7aU6iJrfFxv8gp0Of4tTQAl0r2MJNz61vkq2vWvmWfFxsuX8KzKcL26bQsyU7TKy+axaA2/PMTda9uVSPDq4Og8i/vbUPHE+lSqeLRNig7wM7vnote3LtPh1sH6ew198k7ajiO0FTUf11RLJ3F1m/pbYLBbJe3mXVxcLj4vxpDFkqjY39OmdBtRaeoj5xsePEOIPmFu8SfeYeZ/UNP40s7Ct55YQEBAQedRMGNLjw+aDl+2e3ksVW2lgaZJpMlxoIwHk2bzJsCVIzDKNwHYbe2vEXUjYcErcrBG9uQjQEdk+PIqJgZtQCAgIMfjM4bGRlDi/Sx5c0gam+NxOkYt81YXdFtBLBKxk8bPRX5ImSMBDoXnRolHFpNhmG7iokbioBAQEBByfbTbmUVE0EUbGCB/Vl0l3Eki9w0LUy8mazMRD0fA6NjzUre9vP00SqxaR9y6V5vvDfUb8lqWz3t8u9h6Xxsfiv+WNdNyAHfvPxKwzMy6NaVrHtDyc6+83RKlESgqVZUqVJb70LTBuJPBIGemeBfiQ9mnmtri/lLgde/5Ff+7uS6DyIgICAgwu00+VrB954/8AvmpgaNsfTtnrKyrc0Of6S6nhcRq2ONoBty1ukDcnSBtu82Ui8jjBCkX9MfV8NFWR7KAQEGOr9X68ApgeYphyVkLTEaVrmFjgC14LCDuIIUJXmzMxfSR5jdzA6JxO8mNxZc/pVRlEBAQEHCek2myYnIRumja/8zTlK5/Kr/Lb2HQsu8Xb9NNeVpvRwoRKEVlClCkqVJleHCpbAmNwL7ZGkEPcDuIbyWxTjWtG3G5HWcGK0186dC6O9kpKeds0oDpgPVibciIH7UjtwPctzDh7Hnuo9R/daiI1EOwrM5YgICAg1fbCazox931vhr9FI1TouucPD/8AFnnl8czrpAz+MyZWX5EH4KRnaB92A8wCgyFLuPioke6gEBBi8TOp8Apge0JuFItcR3e8IPPZQ2ZM37lTIfc8Nf8A7iqjOICAgIOI9KtTG+cPjNzA4iTuY82PzCwcjH3V9nX6Ryow5dT4lobj33C5cw9zW0TGzqza9jbnbRXjHaY3pr25uGtuybRtRdUbG9oJUolmNjKFtRiNPE8Xa+W7hzDQXW/ZWTDXd4hodRyzj497R9PoSvwOGZ7HyM9eIWYQSCG8tOGi6z5/M7XtPTtjFmNDR3IPVAQEBAQc86Sa3qzIb9imkf8AskDzUidg6XqsNp28oWk+J1Qem0cn82RxIsPFBseEsLYmA7wxoPjZSMpSbj4qJHuoBAQYvFR63i1TAjD33YPgpHjiR0Hig8dnHWqKhvPqZB72lp/cVZGwoCAgINdxXACXufC2MmTV7XMb6x8ba+9BpuK7N04cXPpmwzNFxlFmHxbu94VPTpM702452eKdkWnTUMUartXc721Qts544A3HcDwXMz1iLez3PSs9smGO5BWB017geJGlqopmi5heHW5jcR8CVelu20S1uVh9bFan27FifSxRxxAwdZUTOaCIwxzQ13JznC3wuuhPIrp5CvSM/dqY1DWsI6XJ/SB6VHAIHuAIiDs8QPHMSQ63HRYq8me738N7L0SsY91n+TsjHAgEagi47wtx52Y17JRAgIPGqnEbC525oJQcM6Q8a6+OodftsMbfC4/gkjoWDvAporbhEz90KwxmKTZ5Y2D7UjB+0FA3WM5QpGRhZZoHx8VUeiAgIMbi29vgVMCzwmTtDk7zUivE+zfkQUFlgsn9OI+/SuP6ZG/+RUSNoUAgIIQLoNM257QP4QpHI8ZrMpJ096ra0RDLiw3yWitYYV4OUudo6U5gOTBu+P0XLy27pe54GH0scQ8SsTelSVKkyglSpKgqVJfSuwFf6RhlO8m56sMd4t9U+S6eOd1h4fm07M94bAsjUSg8KqsjiF5ZI4hzkeGj4lBoPSJt9SR0b2U9RTVE7jkDWTAlgO95y8lGxznDDTVxbT9aJZJGF0jmgggjX1Qdw4KR0egfliyDTqwG27huUi+wPBbyCeXhrE3l+IqRskbRmF+aDJKoICAgxmNHRp7ypgYXD57Tlv3m394UjJYhrG72SgxOz8D3VjJgCYxTzROPAOLo3DyKiRt6gLoF0EXQLoON9KuKufXuhL3thp4GOLWGxkkfuBPLVaefJMTqHpekcPHfH32jcy50XC9w0X/ES7zWnN7T8vQ142KniqmR5cbk3Kqy+FBKlEypKlSVJUqSpJUxDHM6d86HGyNwsCRj2WmkyZ2kEsNjcA8LkroYN9vu8j1Wazn3WW83WZzS6DgP/ELNfEIGE3a2kzWO65kcL256KtvCYcossaW79D8GbEHu4R07/i5zQPIrLRDq8B/pDhzYD81ZDZqOoNgXEbgGgbgOPvQXdPNneAPE9wTYzCgEEICCzxSHPEbb2+sPcg1fCGZ6m/BjHE+/QKw2QxoFCGx3a0AAku95+iiRekqBF0EZkEFyCMyDhnS1GW4pIeEkELh7tD5Ln8mP5PX9EtvDppS1ncQiNoUxClrRHlncI2Nraq3VU7gw/blsxg/VqfcFlrhtPw5+fqODF5s3jCOiFuhq6lx3EsgAA8C5wPyC2K8aPlx83W7T7Y4b1g2ytHSW6mnYHD7Thmf+orYrjrXw5OXl5cv5WZzMrtZOZBOZB8+dP9v+ax8/Qo7/AOo+ypdaHMCqDpHQswdZUu45Y2/MlZa+EOg0T71h/wAv6qyGxspQUGbwlgaw2+8ki+UAgIF0FL9x8Cg0vZHEY5ZZww3MeVrjwvc7ue5TsbOZRzUjTtsNsmUU0OUwyOLz1zC7+cbFbVwsdNbb1WZE1fSzhrOzLLN/lQvd81Gxk9k9uKbEy9sHWsfEA4smZlcWnTM3mLpE7NNhL1IpMiCgyIOWdMlA4vhna1zmBjoZCBcNN7tvy4rU5NJnUvQ9Dz1rM0mWgYfhM07rRxk6Odc6Ns0XOp7lrVxWt8O3n6hgw/lZkMJwASgOe82P2WjX4rZpxfuXGz9emfbHX/y63sxgVJBEx8dPF1hbq9zQ59/E7lnrirXxDj5udny/laWxCdZGoqEyCsSoKhIgrD0FQeg+eunh98X9mjgH7Uh+qpZMObucq6S6b0ORENqHEEAuYBcWvYcFlr4Q3GkntWj8TXBShutM/RSMrhrvVPtKsi7zIJzIF0HNekrpBqMPqWwU0UJzRCUvmLram1g0b1WbaTEOeVnSXicn99ZEDwgp2D9pwJVO9Omv0+MzROzRzzRuPaLCG5uPraap3yaelRtJUyCz6mdw75XfSyjuk0xbpdSdLnebXJ8SVG06UmU8yoG/9CUtsRkH3qZ3ycFenlEu3OesqrydKg8XzoMfiMgkjc3Q6XseKJiZj3hqD/5p+c6NDJGHuzMLR8yFJMzPlg9mWEty8ikIb3hc7o25Xbhu7kkZJlVdQPdk6D3ZKg9mvQegegqzonUsHtHgNDW5TWwxSFnZc5+RwHLMCDbuUbhaKWnxC1pMHwumF4qakHItYHuPvN7qVZiY8revqGkueGtjbYNY0ACzR3BW0hqtFNnrmW4B5PhZQOhU5s33KRrO0m376CXqWQMk9UPzOcR2uFgtTNnmk607fT+lV5OPvm2mvT9K9Y7sMgj/ACEn5lYJ5VnVp0HBHmZla/ynYh/iRf6LVX9zdm/2Hxfqf8u7XXSeJcP6fI7VtK779NK39L2/xWO60OY3WNKLoIuiRoJIA1JNgBvJUTMR5CZpY4tcC1w0IO8FRExMbgmNN26GpLYp408o8islPKsu5vcsyq2kcgs5yUGLnc9hLmtz6WIva47kGHxJ75mljYXtzby63ysmxa0WESRG7LX4h25BmoY5nH18jWj7t7n3oMnDFZBdsQYnbDG30dI6WLIZA9jRnBIs4m+l1jy2mtdw3ODgrmyxS3hzyTpErnbpI2+zEPqtP9xd6SvSOP8ASxn2yrX76qQezYeQVJzXn5Z69N49f6sdUYvPJ26iZ3jI7+KrN7fbPHGxV8VhawSAStL9QHtLr66X1urU8wxZ41jtFfp19uJsdGCwMIsLFvKy6keHibxO52tYWyVhc1hDWstc+PABSozGBbNiBxcQXPdvc7lyA4BNDMVTw3QIOSdJX/WNdwdE35Gy5/Kj+T1XRL/8GYau0jvWrp3YmT3/ACULd0vqcldl82ch/wCICLSifbc6oj+Ia76Kl/C0OPFxWJK+lZH6K0hzfSOsIcLm+ThosFe/1J3+K867f9WPseazqK6d+R7XDUtIcL7tFW1e6JhMTqXpXVJlldI4AOebkN3KKUilYrHwTO52yWyWNOoqts0bWvcGPZZ17WcO5Ta/bG4bXC49c+WKWluVR0mVbuyIWeEd/NYp5NnoK9E48edsbUbcVz/7y5vsNDfIKk57z8s9el8av9WW2D2neaox1U73tnAawyvuGyX037r3t8FkwZZ7tWlpdU6fT0u7FX3j6dNMIW88uodTDkiYiZUmDuRCOrQVBiDE7Q7RRULW9Zmc94JYxnaIHEk7gseTLFPLd4fBycmZ7fENG2g2yjrIjG6me1p1B60aEbjuWtbkRaNadrB0bJhvF4v/AOmmNbYLVmXerXUJsoW0ghSrMKHNUxLHam0Nc9vYe9nc1xA+Cy1y2j5aGXg47e/a2jYfagUhe2dz/XcHB5JI3WseS2sWX7lxedwZrMTSG/SbcU5bf0mMjueL/BZ++v25scfJM/jP+GBr9vYR2M8p7hYfErHbPSG1j6bnv8aaVjWLOq5c7xlAGVrb3sPFaOXJ3zt6XgcP9vTXysWHmNVilv03PlUqsumdn2wrX9qsmPgQPILJOa8/LUr0/jV8Uhgcbr5Zg3rZZJLONs7y61xwusmG0zPvLl9ZwY6YYmlde7ErZeYEEX+KC9psJnk7EErvyED4lT2yMrTbFVcn2GM9t/0AKnslG3njGzr6GVjZXseXszjJew4EarBn/j7O50fBFrervwtbrVemiUqFkhEzET7SzcW1lY1ga2qkDQLDRpIHiRdZPWv420p6bxpt3TVY1OKTSm8k8rz3vKrN7T8s9OJhr4rDIYFtHUU8jcsr3R5mhzHnM1zb6jXcr48tomPdr8vp+HJjt/H307axoIBHEArpPD2jUzA+PRShyjpNJNVGXA5eryg8CQdVo8uJ3EvU9AtXstX5auY48twXg8rC3xWnt6X0/lbteAdRccr2U6YptETpBcCTYWHBERMSWTadIsp2jtRlTaO0yJs9OJR1Q5J3SiMNfpWI+5R3Lxi/0VCNRtkjHKerTafSMibOz/VAeAOyCe8lWa87eU9nNIsB3jeFetu2dtXlceM+OaWlaGmHMrL6suTHR8ceZlldmOpFSxs7I3RuzC7we1Y5b8N6zY7xM6lp8rp9aUm1XSKaCFv9WyNo/CGra9nI1K69IYN7mjxITZ2y8p8ep4hd80bbfiufgEm0QtXFe3iHO9p8aFZPmYCI2DIwnQuF99uC0c94tL0/TOPbFT3+WLaFrOxEKwFDJEJsoW0a8NT3JEbRe3bG2ShNTbSOW3dF/wClf0r/AE1Y53H372hkML2cqqqVt4ntbmaXPeMoAv371fHgvM+7X5nVuPXHMVncy7RQwFrQDrYWXTeJmdzMrvq0QscQwaKduWWNr2ngQomsT5Xx5LY53WdS16To3pCbhsjRybJp5LD+3p9OjHWOVEa7l7T7EUkYs2Fp73an4lZIx1jxDUyczPed2tLV9rdgmlpkpm5Hi5yjsv7u4rFlwRaNx5b/AAeq3x2iuSd1c5EdiQ67XNNiCNb8QVzrfxnT2eGYyVi0T7GQKu2fsgsE9zVYS3XcL+AunbMqTlx18zC6hoJX9iGR3gwq8Yrz8MF+fx6ebwv4Nlqx/Zpn/mLW+ZV4415+GrfrfFr/AG/+snT9HtY7tCNni+/kskcS3y07/qLDH4xMslT9F8p7c7R7Lb+ayRw/uWrf9Rz/AFou/wCSsf8AcP8A0tVv2lftg/3hy/8ATDmbA37Wb3W+q0npp2nrGjdHf2nE+Sttimtp+Vq7UnQDiLKWPU71KgxKe5WcO0gEbnOHg4q3qz9sM8LHPwFpO9zj4kp6kpjh44+ECEclSbyy1wVjxD1a1VmWxWmno1qqyxD1bTuO5rj+UqF4hWKN/EW8SAm09svWmBie14czMwhwF73twU1t2ztTLg9Sk1nxLveGMa+NrsoGZrXWtuuLrsRO42+cZK9t5r9Mi2EclKisMQVZUDKgZEDIg85KcO3oNPxvo8hqJTIHuiLu2GAWcefisGTj1vO5dXidXzcanZX3h5U3RnTN7Wd/i4/RRHGpHwnJ1rlW/tplKfYWjZ/d4yfxNv5rJGKkfDUtz+Tbzef8srBgMLOzDG3wY0fRX7Y+mC2W9vNpXjKNo3NHwUsb1bCOQQViNBVkQTlQfLllxX03T0bTOO5jj7iiJhD6RwIBFi64FyFaJY5r7wr9BPF8Y/NfyCjuW9KZVCjYN8t/ZYT5p3J9CUiGIf4jvgFHct6CbxjdFf2nn6KO5aMVYPSQNzI2/lv5puU9tIVMqXu7Nz7Df4BTFbSrbNip5mF3FhlVJ2YZ3flIHzV4wXn4a1+qcWnm8L6DY2sf/Y5fbcArxxby1L9e4tfG5ZGm6OKp/adCz3uP0V44dvmWrf8AUeL+tZdYwmiMUTGE3LGtbfnYWXQiNRp5LJfvvNvtkA1SoqsgWQTZAsgmyBlQMqBlQTlQMqCbIJsgWQTZBNkHzMK157J/S0fRcTVpfUJvir5mHo2nnk3Mmf8AlcrRivPwwW53Gp5vC5i2VrJCC2meLa+uQ2/xKy149/f2aOfq/FiazFvEsnT7A1bu02OPxeD5K0cS3ywZP1Dgj8YmWSp+jWQ9udo9lt/NZY4cfMtO/wCpLf1oyVP0ZwjtzTO8MrR5K8cSjUv+oOTbxEQylPsBSN/s3P8AbeSskYKR8NS/VuVb+7K02y1Mzs08Y/KD5q8UrHiGrflZr+bSycOHMb2WNHgAFbTBNpnzK6bTjkpQ9GwjkgrEaCoNQVZUE2QLIJsgWQLIFkE2QLIFkE2QLIJsgWQSgIMBBgELOzFG3wY0KsViPhktmyW82ldtomjcAPcrMar0cIHUDkgnqkEiNBUI0FQYgrDUFQagkBBNkE2QTZAsgmyBZAsgmyBZAsgICCUBAQLIJQEHjZBGVBGVAyoIyoJyoJyoJDUCyCbIJsgmyCbIFkCyCUBAQECyBZBNkCyAgWQTZAQEEoPKyBZBFkCyBZAsgmyBZBNkCyCUBAsgWQTZAQEBBKAgICAglAQEBAQEFCCEBAQEBBKAgICCUBAQEBAQSgICAgIJQEBAQEBBIQ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t>ORGANIZATION PROFILE</a:t>
            </a:r>
            <a:endParaRPr lang="en-IN" dirty="0"/>
          </a:p>
        </p:txBody>
      </p:sp>
      <p:sp>
        <p:nvSpPr>
          <p:cNvPr id="3" name="Content Placeholder 2"/>
          <p:cNvSpPr>
            <a:spLocks noGrp="1"/>
          </p:cNvSpPr>
          <p:nvPr>
            <p:ph idx="1"/>
          </p:nvPr>
        </p:nvSpPr>
        <p:spPr>
          <a:xfrm>
            <a:off x="457200" y="1124744"/>
            <a:ext cx="8229600" cy="5472608"/>
          </a:xfrm>
        </p:spPr>
        <p:txBody>
          <a:bodyPr>
            <a:normAutofit fontScale="40000" lnSpcReduction="20000"/>
          </a:bodyPr>
          <a:lstStyle/>
          <a:p>
            <a:pPr algn="ctr">
              <a:buNone/>
            </a:pPr>
            <a:r>
              <a:rPr lang="en-IN" dirty="0"/>
              <a:t> </a:t>
            </a:r>
            <a:r>
              <a:rPr lang="en-IN" sz="9000" dirty="0" smtClean="0"/>
              <a:t>OCTAVO SOLUTIONS Pvt. Ltd.</a:t>
            </a:r>
            <a:endParaRPr lang="en-IN" dirty="0" smtClean="0"/>
          </a:p>
          <a:p>
            <a:pPr lvl="1">
              <a:buFont typeface="Arial" pitchFamily="34" charset="0"/>
              <a:buChar char="•"/>
            </a:pPr>
            <a:endParaRPr lang="en-IN" sz="4300" dirty="0" smtClean="0"/>
          </a:p>
          <a:p>
            <a:pPr lvl="1">
              <a:buFont typeface="Arial" pitchFamily="34" charset="0"/>
              <a:buChar char="•"/>
            </a:pPr>
            <a:r>
              <a:rPr lang="en-IN" sz="4300" dirty="0" smtClean="0"/>
              <a:t>OSPL </a:t>
            </a:r>
            <a:r>
              <a:rPr lang="en-IN" sz="4300" dirty="0"/>
              <a:t>is a multidisciplinary health and hospital consulting firm founded in 2006. </a:t>
            </a:r>
            <a:endParaRPr lang="en-IN" sz="4300" b="1" dirty="0" smtClean="0"/>
          </a:p>
          <a:p>
            <a:pPr lvl="1">
              <a:buFont typeface="Arial" pitchFamily="34" charset="0"/>
              <a:buChar char="•"/>
            </a:pPr>
            <a:endParaRPr lang="en-IN" sz="4300" dirty="0" smtClean="0"/>
          </a:p>
          <a:p>
            <a:pPr lvl="1">
              <a:buFont typeface="Arial" pitchFamily="34" charset="0"/>
              <a:buChar char="•"/>
            </a:pPr>
            <a:r>
              <a:rPr lang="en-IN" sz="4300" dirty="0" smtClean="0"/>
              <a:t>Octavo </a:t>
            </a:r>
            <a:r>
              <a:rPr lang="en-IN" sz="4300" dirty="0"/>
              <a:t>Solutions Pvt. Ltd. has successfully implemented more than 250 projects across 16 states in India today. It is the first consulting firm to be registered with Quality Council of India (National </a:t>
            </a:r>
            <a:r>
              <a:rPr lang="en-IN" sz="4300" b="1" dirty="0"/>
              <a:t>Accreditation Board for Education and Training) for consulting services in the field of Healthcare (NC07 01</a:t>
            </a:r>
            <a:r>
              <a:rPr lang="en-IN" sz="4300" b="1" dirty="0" smtClean="0"/>
              <a:t>).</a:t>
            </a:r>
          </a:p>
          <a:p>
            <a:pPr lvl="1">
              <a:buFont typeface="Arial" pitchFamily="34" charset="0"/>
              <a:buChar char="•"/>
            </a:pPr>
            <a:endParaRPr lang="en-IN" sz="4300" dirty="0" smtClean="0"/>
          </a:p>
          <a:p>
            <a:pPr lvl="1">
              <a:buFont typeface="Arial" pitchFamily="34" charset="0"/>
              <a:buChar char="•"/>
            </a:pPr>
            <a:r>
              <a:rPr lang="en-IN" sz="4300" dirty="0" smtClean="0"/>
              <a:t>Services </a:t>
            </a:r>
            <a:r>
              <a:rPr lang="en-IN" sz="4300" dirty="0"/>
              <a:t>Offered</a:t>
            </a:r>
          </a:p>
          <a:p>
            <a:pPr lvl="2"/>
            <a:r>
              <a:rPr lang="en-IN" sz="3900" dirty="0"/>
              <a:t>Planning</a:t>
            </a:r>
          </a:p>
          <a:p>
            <a:pPr lvl="2"/>
            <a:r>
              <a:rPr lang="en-IN" sz="3900" dirty="0"/>
              <a:t>System Development &amp; Operation</a:t>
            </a:r>
          </a:p>
          <a:p>
            <a:pPr lvl="2"/>
            <a:r>
              <a:rPr lang="en-IN" sz="3900" dirty="0"/>
              <a:t>Quality Healthcare Certifications</a:t>
            </a:r>
          </a:p>
          <a:p>
            <a:pPr lvl="2"/>
            <a:r>
              <a:rPr lang="en-IN" sz="3900" dirty="0"/>
              <a:t>Public Private Partnership</a:t>
            </a:r>
          </a:p>
          <a:p>
            <a:pPr lvl="2"/>
            <a:r>
              <a:rPr lang="en-IN" sz="3900" dirty="0"/>
              <a:t>Capacity Building</a:t>
            </a:r>
          </a:p>
          <a:p>
            <a:pPr lvl="2"/>
            <a:r>
              <a:rPr lang="en-IN" sz="3900" dirty="0"/>
              <a:t>Information &amp; Technology</a:t>
            </a:r>
          </a:p>
          <a:p>
            <a:pPr lvl="2"/>
            <a:r>
              <a:rPr lang="en-IN" sz="3900" dirty="0"/>
              <a:t>Public &amp; Rural Health</a:t>
            </a:r>
          </a:p>
          <a:p>
            <a:pPr lvl="2"/>
            <a:r>
              <a:rPr lang="en-IN" sz="3900" dirty="0"/>
              <a:t>Knowledge </a:t>
            </a:r>
            <a:r>
              <a:rPr lang="en-IN" sz="3900" dirty="0" smtClean="0"/>
              <a:t>Management</a:t>
            </a:r>
            <a:endParaRPr lang="en-IN" sz="3900" dirty="0"/>
          </a:p>
        </p:txBody>
      </p:sp>
      <p:pic>
        <p:nvPicPr>
          <p:cNvPr id="59394" name="Picture 2" descr="http://octavosolutions.com/images/OSPL-Logo.jpg"/>
          <p:cNvPicPr>
            <a:picLocks noChangeAspect="1" noChangeArrowheads="1"/>
          </p:cNvPicPr>
          <p:nvPr/>
        </p:nvPicPr>
        <p:blipFill>
          <a:blip r:embed="rId2" cstate="print"/>
          <a:srcRect/>
          <a:stretch>
            <a:fillRect/>
          </a:stretch>
        </p:blipFill>
        <p:spPr bwMode="auto">
          <a:xfrm>
            <a:off x="4788024" y="3573016"/>
            <a:ext cx="3960440" cy="2141712"/>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OPD</a:t>
            </a:r>
            <a:endParaRPr lang="en-IN" dirty="0"/>
          </a:p>
        </p:txBody>
      </p:sp>
      <p:graphicFrame>
        <p:nvGraphicFramePr>
          <p:cNvPr id="5" name="Table 4"/>
          <p:cNvGraphicFramePr>
            <a:graphicFrameLocks noGrp="1"/>
          </p:cNvGraphicFramePr>
          <p:nvPr/>
        </p:nvGraphicFramePr>
        <p:xfrm>
          <a:off x="251520" y="908720"/>
          <a:ext cx="8640960" cy="5776056"/>
        </p:xfrm>
        <a:graphic>
          <a:graphicData uri="http://schemas.openxmlformats.org/drawingml/2006/table">
            <a:tbl>
              <a:tblPr firstRow="1" bandRow="1">
                <a:tableStyleId>{21E4AEA4-8DFA-4A89-87EB-49C32662AFE0}</a:tableStyleId>
              </a:tblPr>
              <a:tblGrid>
                <a:gridCol w="1368152"/>
                <a:gridCol w="3960440"/>
                <a:gridCol w="3312368"/>
              </a:tblGrid>
              <a:tr h="351781">
                <a:tc>
                  <a:txBody>
                    <a:bodyPr/>
                    <a:lstStyle/>
                    <a:p>
                      <a:pPr algn="ctr"/>
                      <a:r>
                        <a:rPr lang="en-IN" dirty="0" smtClean="0"/>
                        <a:t>OPD</a:t>
                      </a:r>
                      <a:endParaRPr lang="en-IN" dirty="0"/>
                    </a:p>
                  </a:txBody>
                  <a:tcPr anchor="ctr"/>
                </a:tc>
                <a:tc>
                  <a:txBody>
                    <a:bodyPr/>
                    <a:lstStyle/>
                    <a:p>
                      <a:pPr algn="ctr"/>
                      <a:r>
                        <a:rPr lang="en-IN" dirty="0" smtClean="0"/>
                        <a:t>GAPS</a:t>
                      </a:r>
                      <a:endParaRPr lang="en-IN" dirty="0"/>
                    </a:p>
                  </a:txBody>
                  <a:tcPr/>
                </a:tc>
                <a:tc>
                  <a:txBody>
                    <a:bodyPr/>
                    <a:lstStyle/>
                    <a:p>
                      <a:pPr algn="ctr"/>
                      <a:r>
                        <a:rPr lang="en-IN" dirty="0" smtClean="0"/>
                        <a:t>RECOMMENDATIONS</a:t>
                      </a:r>
                      <a:endParaRPr lang="en-IN" dirty="0"/>
                    </a:p>
                  </a:txBody>
                  <a:tcPr/>
                </a:tc>
              </a:tr>
              <a:tr h="2765505">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Non availability of separate queue  and functional toilet for Differently abled</a:t>
                      </a:r>
                      <a:r>
                        <a:rPr lang="en-US" sz="1600" baseline="0" dirty="0" smtClean="0"/>
                        <a:t> patients</a:t>
                      </a:r>
                      <a:endParaRPr lang="en-IN" sz="1600" dirty="0" smtClean="0"/>
                    </a:p>
                    <a:p>
                      <a:pPr lvl="0">
                        <a:buFont typeface="Arial" pitchFamily="34" charset="0"/>
                        <a:buChar char="•"/>
                      </a:pPr>
                      <a:r>
                        <a:rPr lang="en-US" sz="1600" dirty="0" smtClean="0"/>
                        <a:t>Citizen charter and Patient charter are not displayed</a:t>
                      </a:r>
                      <a:endParaRPr lang="en-IN" sz="1600" dirty="0" smtClean="0"/>
                    </a:p>
                    <a:p>
                      <a:pPr lvl="0">
                        <a:buFont typeface="Arial" pitchFamily="34" charset="0"/>
                        <a:buChar char="•"/>
                      </a:pPr>
                      <a:r>
                        <a:rPr lang="en-US" sz="1600" dirty="0" smtClean="0"/>
                        <a:t> No provision of patient privacy in the consultation room</a:t>
                      </a:r>
                      <a:endParaRPr lang="en-IN" sz="1600" dirty="0" smtClean="0"/>
                    </a:p>
                    <a:p>
                      <a:pPr lvl="0">
                        <a:buFont typeface="Arial" pitchFamily="34" charset="0"/>
                        <a:buChar char="•"/>
                      </a:pPr>
                      <a:r>
                        <a:rPr lang="en-US" sz="1600" dirty="0" smtClean="0"/>
                        <a:t>Calibration of equipments not done</a:t>
                      </a:r>
                      <a:endParaRPr lang="en-IN" sz="1600" dirty="0" smtClean="0"/>
                    </a:p>
                    <a:p>
                      <a:pPr lvl="0">
                        <a:buFont typeface="Arial" pitchFamily="34" charset="0"/>
                        <a:buChar char="•"/>
                      </a:pPr>
                      <a:r>
                        <a:rPr lang="en-US" sz="1600" dirty="0" smtClean="0"/>
                        <a:t> Non availability of nurse to do Patient Care in specific OPDs</a:t>
                      </a:r>
                      <a:endParaRPr lang="en-IN" sz="1600" dirty="0" smtClean="0"/>
                    </a:p>
                    <a:p>
                      <a:pPr>
                        <a:buFont typeface="Arial" pitchFamily="34" charset="0"/>
                        <a:buNone/>
                      </a:pPr>
                      <a:endParaRPr lang="en-IN" sz="1400" dirty="0"/>
                    </a:p>
                  </a:txBody>
                  <a:tcPr/>
                </a:tc>
                <a:tc>
                  <a:txBody>
                    <a:bodyPr/>
                    <a:lstStyle/>
                    <a:p>
                      <a:pPr lvl="0">
                        <a:buFont typeface="Arial" pitchFamily="34" charset="0"/>
                        <a:buChar char="•"/>
                      </a:pPr>
                      <a:r>
                        <a:rPr lang="en-US" sz="1600" kern="1200" dirty="0" smtClean="0"/>
                        <a:t>Separate queue and functional toilet for Differently abled persons should be made.</a:t>
                      </a:r>
                      <a:endParaRPr lang="en-IN" sz="1600" kern="1200" dirty="0" smtClean="0"/>
                    </a:p>
                    <a:p>
                      <a:pPr lvl="0">
                        <a:buFont typeface="Arial" pitchFamily="34" charset="0"/>
                        <a:buChar char="•"/>
                      </a:pPr>
                      <a:r>
                        <a:rPr lang="en-US" sz="1600" kern="1200" dirty="0" smtClean="0"/>
                        <a:t>Citizen charter and Patient charter needs to be displayed.</a:t>
                      </a:r>
                      <a:r>
                        <a:rPr lang="en-IN" sz="1600" kern="1200" dirty="0" smtClean="0"/>
                        <a:t> </a:t>
                      </a:r>
                    </a:p>
                    <a:p>
                      <a:pPr lvl="0">
                        <a:buFont typeface="Arial" pitchFamily="34" charset="0"/>
                        <a:buChar char="•"/>
                      </a:pPr>
                      <a:r>
                        <a:rPr lang="en-US" sz="1600" kern="1200" dirty="0" smtClean="0"/>
                        <a:t> Provision of patient privacy in the consultation room</a:t>
                      </a:r>
                      <a:r>
                        <a:rPr lang="en-IN" sz="1600" kern="1200" dirty="0" smtClean="0"/>
                        <a:t> should be there.</a:t>
                      </a:r>
                    </a:p>
                    <a:p>
                      <a:pPr lvl="0">
                        <a:buFont typeface="Arial" pitchFamily="34" charset="0"/>
                        <a:buChar char="•"/>
                      </a:pPr>
                      <a:r>
                        <a:rPr lang="en-US" sz="1600" kern="1200" dirty="0" smtClean="0"/>
                        <a:t>Calibration of equipments needs to be done</a:t>
                      </a:r>
                      <a:r>
                        <a:rPr lang="en-IN" sz="1600" kern="1200" dirty="0" smtClean="0"/>
                        <a:t> .</a:t>
                      </a:r>
                    </a:p>
                    <a:p>
                      <a:pPr lvl="0">
                        <a:buFont typeface="Arial" pitchFamily="34" charset="0"/>
                        <a:buChar char="•"/>
                      </a:pPr>
                      <a:r>
                        <a:rPr lang="en-US" sz="1600" kern="1200" dirty="0" smtClean="0"/>
                        <a:t> Nurses should be appointed to do Patient Care in specific OPDs</a:t>
                      </a:r>
                      <a:r>
                        <a:rPr lang="en-IN" sz="1600" kern="1200" dirty="0" smtClean="0"/>
                        <a:t>.</a:t>
                      </a:r>
                    </a:p>
                    <a:p>
                      <a:pPr>
                        <a:buFont typeface="Arial" pitchFamily="34" charset="0"/>
                        <a:buChar char="•"/>
                      </a:pPr>
                      <a:endParaRPr lang="en-IN" sz="1600" dirty="0"/>
                    </a:p>
                  </a:txBody>
                  <a:tcPr/>
                </a:tc>
              </a:tr>
              <a:tr h="1201179">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   UHID not generated for all patients</a:t>
                      </a:r>
                      <a:endParaRPr lang="en-IN" sz="1600" dirty="0" smtClean="0"/>
                    </a:p>
                    <a:p>
                      <a:pPr lvl="0">
                        <a:buFont typeface="Arial" pitchFamily="34" charset="0"/>
                        <a:buChar char="•"/>
                      </a:pPr>
                      <a:r>
                        <a:rPr lang="en-US" sz="1600" dirty="0" smtClean="0"/>
                        <a:t>   Separate Registration not done for old and new OPD patients</a:t>
                      </a:r>
                      <a:endParaRPr lang="en-IN" sz="1600" dirty="0" smtClean="0"/>
                    </a:p>
                    <a:p>
                      <a:endParaRPr lang="en-IN" sz="1400" dirty="0"/>
                    </a:p>
                  </a:txBody>
                  <a:tcPr/>
                </a:tc>
                <a:tc>
                  <a:txBody>
                    <a:bodyPr/>
                    <a:lstStyle/>
                    <a:p>
                      <a:pPr lvl="0">
                        <a:buFont typeface="Arial" pitchFamily="34" charset="0"/>
                        <a:buChar char="•"/>
                      </a:pPr>
                      <a:r>
                        <a:rPr lang="en-US" sz="1600" kern="1200" dirty="0" smtClean="0"/>
                        <a:t>UHID should be generated for all patients.</a:t>
                      </a:r>
                      <a:r>
                        <a:rPr lang="en-IN" sz="1600" kern="1200" dirty="0" smtClean="0"/>
                        <a:t> </a:t>
                      </a:r>
                    </a:p>
                    <a:p>
                      <a:pPr lvl="0">
                        <a:buFont typeface="Arial" pitchFamily="34" charset="0"/>
                        <a:buChar char="•"/>
                      </a:pPr>
                      <a:r>
                        <a:rPr lang="en-US" sz="1600" kern="1200" dirty="0" smtClean="0"/>
                        <a:t> Separate Registration should be done for old and new OPD patients.</a:t>
                      </a:r>
                      <a:r>
                        <a:rPr lang="en-IN" sz="1600" kern="1200" dirty="0" smtClean="0"/>
                        <a:t> </a:t>
                      </a:r>
                    </a:p>
                    <a:p>
                      <a:pPr>
                        <a:buFont typeface="Arial" pitchFamily="34" charset="0"/>
                        <a:buChar char="•"/>
                      </a:pPr>
                      <a:endParaRPr lang="en-IN" sz="1600" dirty="0"/>
                    </a:p>
                  </a:txBody>
                  <a:tcPr/>
                </a:tc>
              </a:tr>
              <a:tr h="1082136">
                <a:tc>
                  <a:txBody>
                    <a:bodyPr/>
                    <a:lstStyle/>
                    <a:p>
                      <a:r>
                        <a:rPr lang="en-IN" dirty="0" smtClean="0"/>
                        <a:t>OUTCOME</a:t>
                      </a:r>
                      <a:endParaRPr lang="en-IN" dirty="0"/>
                    </a:p>
                  </a:txBody>
                  <a:tcPr/>
                </a:tc>
                <a:tc>
                  <a:txBody>
                    <a:bodyPr/>
                    <a:lstStyle/>
                    <a:p>
                      <a:pPr lvl="0">
                        <a:buFont typeface="Arial" pitchFamily="34" charset="0"/>
                        <a:buChar char="•"/>
                      </a:pPr>
                      <a:r>
                        <a:rPr lang="en-US" sz="1600" dirty="0" smtClean="0"/>
                        <a:t>Monitoring of waiting time is not being done</a:t>
                      </a:r>
                      <a:endParaRPr lang="en-IN" sz="1600" dirty="0" smtClean="0"/>
                    </a:p>
                    <a:p>
                      <a:pPr lvl="0">
                        <a:buFont typeface="Arial" pitchFamily="34" charset="0"/>
                        <a:buChar char="•"/>
                      </a:pPr>
                      <a:r>
                        <a:rPr lang="en-US" sz="1600" dirty="0" smtClean="0"/>
                        <a:t>OPD patient satisfaction survey is not being done</a:t>
                      </a:r>
                      <a:endParaRPr lang="en-IN" sz="1100" dirty="0"/>
                    </a:p>
                  </a:txBody>
                  <a:tcPr/>
                </a:tc>
                <a:tc>
                  <a:txBody>
                    <a:bodyPr/>
                    <a:lstStyle/>
                    <a:p>
                      <a:pPr lvl="0">
                        <a:buFont typeface="Arial" pitchFamily="34" charset="0"/>
                        <a:buChar char="•"/>
                      </a:pPr>
                      <a:r>
                        <a:rPr lang="en-US" sz="1600" kern="1200" dirty="0" smtClean="0"/>
                        <a:t>Outcome indicators should be captured and monitored.</a:t>
                      </a:r>
                      <a:r>
                        <a:rPr lang="en-IN" sz="1600" kern="1200" dirty="0" smtClean="0"/>
                        <a:t> </a:t>
                      </a:r>
                    </a:p>
                    <a:p>
                      <a:pPr>
                        <a:buFont typeface="Arial" pitchFamily="34" charset="0"/>
                        <a:buChar char="•"/>
                      </a:pPr>
                      <a:endParaRPr lang="en-IN" sz="1600" dirty="0"/>
                    </a:p>
                  </a:txBody>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IN" dirty="0" smtClean="0"/>
              <a:t>OPD</a:t>
            </a:r>
            <a:endParaRPr lang="en-IN" dirty="0"/>
          </a:p>
        </p:txBody>
      </p:sp>
      <p:pic>
        <p:nvPicPr>
          <p:cNvPr id="3" name="Picture 2" descr="G:\Sanjay Nagar gzbd\SNJAY NAGAR PICS\20140319_122628.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43608" y="1679712"/>
            <a:ext cx="7128791" cy="405354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547664" y="6021288"/>
            <a:ext cx="6192688" cy="369332"/>
          </a:xfrm>
          <a:prstGeom prst="rect">
            <a:avLst/>
          </a:prstGeom>
          <a:noFill/>
        </p:spPr>
        <p:txBody>
          <a:bodyPr wrap="square" rtlCol="0">
            <a:spAutoFit/>
          </a:bodyPr>
          <a:lstStyle/>
          <a:p>
            <a:r>
              <a:rPr lang="en-IN" dirty="0" smtClean="0"/>
              <a:t>No queue management system in the OPD</a:t>
            </a:r>
            <a:endParaRPr lang="en-IN"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AMBULANCE</a:t>
            </a:r>
            <a:endParaRPr lang="en-IN" dirty="0"/>
          </a:p>
        </p:txBody>
      </p:sp>
      <p:graphicFrame>
        <p:nvGraphicFramePr>
          <p:cNvPr id="4" name="Content Placeholder 3"/>
          <p:cNvGraphicFramePr>
            <a:graphicFrameLocks noGrp="1"/>
          </p:cNvGraphicFramePr>
          <p:nvPr>
            <p:ph idx="1"/>
          </p:nvPr>
        </p:nvGraphicFramePr>
        <p:xfrm>
          <a:off x="323528" y="980728"/>
          <a:ext cx="8568952" cy="5629755"/>
        </p:xfrm>
        <a:graphic>
          <a:graphicData uri="http://schemas.openxmlformats.org/drawingml/2006/table">
            <a:tbl>
              <a:tblPr firstRow="1" bandRow="1">
                <a:tableStyleId>{21E4AEA4-8DFA-4A89-87EB-49C32662AFE0}</a:tableStyleId>
              </a:tblPr>
              <a:tblGrid>
                <a:gridCol w="1510316"/>
                <a:gridCol w="4048774"/>
                <a:gridCol w="3009862"/>
              </a:tblGrid>
              <a:tr h="552640">
                <a:tc>
                  <a:txBody>
                    <a:bodyPr/>
                    <a:lstStyle/>
                    <a:p>
                      <a:r>
                        <a:rPr lang="en-IN" dirty="0" smtClean="0"/>
                        <a:t>AMBULANCE</a:t>
                      </a:r>
                      <a:endParaRPr lang="en-IN" dirty="0"/>
                    </a:p>
                  </a:txBody>
                  <a:tcPr/>
                </a:tc>
                <a:tc>
                  <a:txBody>
                    <a:bodyPr/>
                    <a:lstStyle/>
                    <a:p>
                      <a:pPr algn="ctr"/>
                      <a:r>
                        <a:rPr lang="en-IN" dirty="0" smtClean="0"/>
                        <a:t>GAPS</a:t>
                      </a:r>
                      <a:endParaRPr lang="en-IN" dirty="0"/>
                    </a:p>
                  </a:txBody>
                  <a:tcPr/>
                </a:tc>
                <a:tc>
                  <a:txBody>
                    <a:bodyPr/>
                    <a:lstStyle/>
                    <a:p>
                      <a:pPr algn="ctr"/>
                      <a:r>
                        <a:rPr lang="en-IN" dirty="0" smtClean="0"/>
                        <a:t>RECOMMENDATIONS</a:t>
                      </a:r>
                      <a:endParaRPr lang="en-IN" dirty="0"/>
                    </a:p>
                  </a:txBody>
                  <a:tcPr/>
                </a:tc>
              </a:tr>
              <a:tr h="3416071">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Adequate communication system  is not present  in ambulance</a:t>
                      </a:r>
                      <a:endParaRPr lang="en-IN" sz="1600" dirty="0" smtClean="0"/>
                    </a:p>
                    <a:p>
                      <a:pPr lvl="0">
                        <a:buFont typeface="Arial" pitchFamily="34" charset="0"/>
                        <a:buChar char="•"/>
                      </a:pPr>
                      <a:r>
                        <a:rPr lang="en-US" sz="1600" dirty="0" smtClean="0"/>
                        <a:t>Required equipments (</a:t>
                      </a:r>
                      <a:r>
                        <a:rPr lang="en-US" sz="1600" dirty="0" err="1" smtClean="0"/>
                        <a:t>Stetho</a:t>
                      </a:r>
                      <a:r>
                        <a:rPr lang="en-US" sz="1600" dirty="0" smtClean="0"/>
                        <a:t>, </a:t>
                      </a:r>
                      <a:r>
                        <a:rPr lang="en-US" sz="1600" dirty="0" err="1" smtClean="0"/>
                        <a:t>sphygmo</a:t>
                      </a:r>
                      <a:r>
                        <a:rPr lang="en-US" sz="1600" dirty="0" smtClean="0"/>
                        <a:t>, suction app, </a:t>
                      </a:r>
                      <a:r>
                        <a:rPr lang="en-US" sz="1600" dirty="0" err="1" smtClean="0"/>
                        <a:t>defib</a:t>
                      </a:r>
                      <a:r>
                        <a:rPr lang="en-US" sz="1600" dirty="0" smtClean="0"/>
                        <a:t>, monitor, oxygen cylinder)  and medicines are  not available in the ambulance.</a:t>
                      </a:r>
                      <a:endParaRPr lang="en-IN" sz="1600" dirty="0" smtClean="0"/>
                    </a:p>
                    <a:p>
                      <a:pPr lvl="0">
                        <a:buFont typeface="Arial" pitchFamily="34" charset="0"/>
                        <a:buChar char="•"/>
                      </a:pPr>
                      <a:r>
                        <a:rPr lang="en-US" sz="1600" dirty="0" smtClean="0"/>
                        <a:t> Vehicle license  and driver license are not available</a:t>
                      </a:r>
                      <a:endParaRPr lang="en-IN" sz="1600" dirty="0" smtClean="0"/>
                    </a:p>
                    <a:p>
                      <a:pPr lvl="0">
                        <a:buFont typeface="Arial" pitchFamily="34" charset="0"/>
                        <a:buChar char="•"/>
                      </a:pPr>
                      <a:r>
                        <a:rPr lang="en-US" sz="1600" dirty="0" smtClean="0"/>
                        <a:t>Maintenance of the medical Gas (oxygen) to 90% of the total capacity is not being done</a:t>
                      </a:r>
                      <a:endParaRPr lang="en-IN" sz="1600" dirty="0" smtClean="0"/>
                    </a:p>
                    <a:p>
                      <a:pPr lvl="0">
                        <a:buFont typeface="Arial" pitchFamily="34" charset="0"/>
                        <a:buChar char="•"/>
                      </a:pPr>
                      <a:r>
                        <a:rPr lang="en-US" sz="1600" dirty="0" smtClean="0"/>
                        <a:t>Calibration of Equipments is not being done</a:t>
                      </a:r>
                      <a:endParaRPr lang="en-IN" sz="1600" dirty="0" smtClean="0"/>
                    </a:p>
                    <a:p>
                      <a:endParaRPr lang="en-IN" dirty="0"/>
                    </a:p>
                  </a:txBody>
                  <a:tcPr/>
                </a:tc>
                <a:tc>
                  <a:txBody>
                    <a:bodyPr/>
                    <a:lstStyle/>
                    <a:p>
                      <a:pPr lvl="0">
                        <a:buFont typeface="Arial" pitchFamily="34" charset="0"/>
                        <a:buChar char="•"/>
                      </a:pPr>
                      <a:r>
                        <a:rPr lang="en-US" sz="1600" kern="1200" dirty="0" smtClean="0"/>
                        <a:t>Adequate communication system  should be installed  in ambulance</a:t>
                      </a:r>
                      <a:r>
                        <a:rPr lang="en-IN" sz="1600" kern="1200" dirty="0" smtClean="0"/>
                        <a:t> </a:t>
                      </a:r>
                    </a:p>
                    <a:p>
                      <a:pPr lvl="0">
                        <a:buFont typeface="Arial" pitchFamily="34" charset="0"/>
                        <a:buChar char="•"/>
                      </a:pPr>
                      <a:r>
                        <a:rPr lang="en-US" sz="1600" kern="1200" dirty="0" smtClean="0"/>
                        <a:t>Required equipments and medicines should be available in the ambulance.</a:t>
                      </a:r>
                      <a:r>
                        <a:rPr lang="en-IN" sz="1600" kern="1200" dirty="0" smtClean="0"/>
                        <a:t> </a:t>
                      </a:r>
                    </a:p>
                    <a:p>
                      <a:pPr lvl="0">
                        <a:buFont typeface="Arial" pitchFamily="34" charset="0"/>
                        <a:buChar char="•"/>
                      </a:pPr>
                      <a:r>
                        <a:rPr lang="en-US" sz="1600" kern="1200" dirty="0" smtClean="0"/>
                        <a:t> Vehicle license and driver license are to be obtained.</a:t>
                      </a:r>
                      <a:endParaRPr lang="en-IN" sz="1600" kern="1200" dirty="0" smtClean="0"/>
                    </a:p>
                    <a:p>
                      <a:pPr lvl="0">
                        <a:buFont typeface="Arial" pitchFamily="34" charset="0"/>
                        <a:buChar char="•"/>
                      </a:pPr>
                      <a:r>
                        <a:rPr lang="en-US" sz="1600" kern="1200" dirty="0" smtClean="0"/>
                        <a:t>Maintenance of the medical Gas (oxygen) to 90% of the total capacity needs to be done</a:t>
                      </a:r>
                      <a:r>
                        <a:rPr lang="en-IN" sz="1600" kern="1200" dirty="0" smtClean="0"/>
                        <a:t> </a:t>
                      </a:r>
                    </a:p>
                    <a:p>
                      <a:pPr lvl="0">
                        <a:buFont typeface="Arial" pitchFamily="34" charset="0"/>
                        <a:buChar char="•"/>
                      </a:pPr>
                      <a:r>
                        <a:rPr lang="en-US" sz="1600" kern="1200" dirty="0" smtClean="0"/>
                        <a:t>Calibration of Equipments needs to be done</a:t>
                      </a:r>
                      <a:r>
                        <a:rPr lang="en-IN" sz="1600" kern="1200" dirty="0" smtClean="0"/>
                        <a:t> </a:t>
                      </a:r>
                    </a:p>
                    <a:p>
                      <a:pPr>
                        <a:buFont typeface="Arial" pitchFamily="34" charset="0"/>
                        <a:buChar char="•"/>
                      </a:pPr>
                      <a:endParaRPr lang="en-IN" sz="1600" dirty="0"/>
                    </a:p>
                  </a:txBody>
                  <a:tcPr/>
                </a:tc>
              </a:tr>
              <a:tr h="1661044">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Staff is not trained in BLS</a:t>
                      </a:r>
                      <a:endParaRPr lang="en-IN" sz="1600" dirty="0" smtClean="0"/>
                    </a:p>
                    <a:p>
                      <a:pPr lvl="0">
                        <a:buFont typeface="Arial" pitchFamily="34" charset="0"/>
                        <a:buChar char="•"/>
                      </a:pPr>
                      <a:r>
                        <a:rPr lang="en-US" sz="1600" dirty="0" smtClean="0"/>
                        <a:t>Medication and equipment checklist is not maintained</a:t>
                      </a:r>
                      <a:endParaRPr lang="en-IN" sz="1600" dirty="0" smtClean="0"/>
                    </a:p>
                    <a:p>
                      <a:pPr lvl="0">
                        <a:buFont typeface="Arial" pitchFamily="34" charset="0"/>
                        <a:buChar char="•"/>
                      </a:pPr>
                      <a:r>
                        <a:rPr lang="en-US" sz="1600" dirty="0" smtClean="0"/>
                        <a:t>Infection control practices are not being followed</a:t>
                      </a:r>
                      <a:endParaRPr lang="en-IN" sz="1600" dirty="0" smtClean="0"/>
                    </a:p>
                    <a:p>
                      <a:endParaRPr lang="en-IN" dirty="0"/>
                    </a:p>
                  </a:txBody>
                  <a:tcPr/>
                </a:tc>
                <a:tc>
                  <a:txBody>
                    <a:bodyPr/>
                    <a:lstStyle/>
                    <a:p>
                      <a:pPr lvl="0">
                        <a:buFont typeface="Arial" pitchFamily="34" charset="0"/>
                        <a:buChar char="•"/>
                      </a:pPr>
                      <a:r>
                        <a:rPr lang="en-US" sz="1600" kern="1200" dirty="0" smtClean="0"/>
                        <a:t>Staff needs to be trained in BLS</a:t>
                      </a:r>
                      <a:r>
                        <a:rPr lang="en-IN" sz="1600" kern="1200" dirty="0" smtClean="0"/>
                        <a:t> </a:t>
                      </a:r>
                    </a:p>
                    <a:p>
                      <a:pPr lvl="0">
                        <a:buFont typeface="Arial" pitchFamily="34" charset="0"/>
                        <a:buChar char="•"/>
                      </a:pPr>
                      <a:r>
                        <a:rPr lang="en-US" sz="1600" kern="1200" dirty="0" smtClean="0"/>
                        <a:t>Medication and equipment checklist  should be maintained</a:t>
                      </a:r>
                      <a:r>
                        <a:rPr lang="en-IN" sz="1600" kern="1200" dirty="0" smtClean="0"/>
                        <a:t> </a:t>
                      </a:r>
                    </a:p>
                    <a:p>
                      <a:pPr lvl="0">
                        <a:buFont typeface="Arial" pitchFamily="34" charset="0"/>
                        <a:buChar char="•"/>
                      </a:pPr>
                      <a:r>
                        <a:rPr lang="en-US" sz="1600" kern="1200" dirty="0" smtClean="0"/>
                        <a:t>Infection control practices needs to be followed</a:t>
                      </a:r>
                      <a:r>
                        <a:rPr lang="en-IN" sz="1600" kern="1200" dirty="0" smtClean="0"/>
                        <a:t> </a:t>
                      </a:r>
                    </a:p>
                    <a:p>
                      <a:pPr>
                        <a:buFont typeface="Arial" pitchFamily="34" charset="0"/>
                        <a:buChar char="•"/>
                      </a:pPr>
                      <a:endParaRPr lang="en-IN" sz="1600" dirty="0"/>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smtClean="0"/>
              <a:t>AMBULANCE</a:t>
            </a:r>
            <a:endParaRPr lang="en-IN" dirty="0"/>
          </a:p>
        </p:txBody>
      </p:sp>
      <p:pic>
        <p:nvPicPr>
          <p:cNvPr id="4" name="Picture 3" descr="G:\Sanjay Nagar gzbd\SNJAY NAGAR PICS\20140318_114955.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75656" y="1916832"/>
            <a:ext cx="6408712" cy="396044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403648" y="6165304"/>
            <a:ext cx="6984776" cy="369332"/>
          </a:xfrm>
          <a:prstGeom prst="rect">
            <a:avLst/>
          </a:prstGeom>
          <a:noFill/>
        </p:spPr>
        <p:txBody>
          <a:bodyPr wrap="square" rtlCol="0">
            <a:spAutoFit/>
          </a:bodyPr>
          <a:lstStyle/>
          <a:p>
            <a:r>
              <a:rPr lang="en-IN" dirty="0" smtClean="0"/>
              <a:t>Ambulance  with broken seats and no emergency equipment </a:t>
            </a:r>
            <a:endParaRPr lang="en-IN"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1412776"/>
          <a:ext cx="8280920" cy="4846320"/>
        </p:xfrm>
        <a:graphic>
          <a:graphicData uri="http://schemas.openxmlformats.org/drawingml/2006/table">
            <a:tbl>
              <a:tblPr firstRow="1" bandRow="1">
                <a:tableStyleId>{21E4AEA4-8DFA-4A89-87EB-49C32662AFE0}</a:tableStyleId>
              </a:tblPr>
              <a:tblGrid>
                <a:gridCol w="1521598"/>
                <a:gridCol w="3302938"/>
                <a:gridCol w="3456384"/>
              </a:tblGrid>
              <a:tr h="317574">
                <a:tc>
                  <a:txBody>
                    <a:bodyPr/>
                    <a:lstStyle/>
                    <a:p>
                      <a:r>
                        <a:rPr lang="en-IN" dirty="0" smtClean="0"/>
                        <a:t>EMERGENCY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890278">
                <a:tc>
                  <a:txBody>
                    <a:bodyPr/>
                    <a:lstStyle/>
                    <a:p>
                      <a:r>
                        <a:rPr lang="en-IN" dirty="0" smtClean="0"/>
                        <a:t>STRUCTURE</a:t>
                      </a:r>
                      <a:endParaRPr lang="en-IN" dirty="0"/>
                    </a:p>
                  </a:txBody>
                  <a:tcPr/>
                </a:tc>
                <a:tc>
                  <a:txBody>
                    <a:bodyPr/>
                    <a:lstStyle/>
                    <a:p>
                      <a:pPr lvl="0" algn="just">
                        <a:buFont typeface="Arial" pitchFamily="34" charset="0"/>
                        <a:buChar char="•"/>
                      </a:pPr>
                      <a:r>
                        <a:rPr lang="en-US" sz="1600" dirty="0" smtClean="0"/>
                        <a:t>Triage area  not marked separately</a:t>
                      </a:r>
                      <a:endParaRPr lang="en-IN" sz="1600" dirty="0" smtClean="0"/>
                    </a:p>
                    <a:p>
                      <a:pPr lvl="0" algn="just">
                        <a:buFont typeface="Arial" pitchFamily="34" charset="0"/>
                        <a:buChar char="•"/>
                      </a:pPr>
                      <a:r>
                        <a:rPr lang="en-US" sz="1600" dirty="0" smtClean="0"/>
                        <a:t>Emergency signage not visible</a:t>
                      </a:r>
                      <a:endParaRPr lang="en-IN" sz="1600" dirty="0" smtClean="0"/>
                    </a:p>
                    <a:p>
                      <a:pPr lvl="0" algn="just">
                        <a:buFont typeface="Arial" pitchFamily="34" charset="0"/>
                        <a:buChar char="•"/>
                      </a:pPr>
                      <a:r>
                        <a:rPr lang="en-US" sz="1600" dirty="0" smtClean="0"/>
                        <a:t>Nurse not available round the clock </a:t>
                      </a:r>
                      <a:endParaRPr lang="en-IN" sz="1600" dirty="0" smtClean="0"/>
                    </a:p>
                    <a:p>
                      <a:pPr lvl="0" algn="just">
                        <a:buFont typeface="Arial" pitchFamily="34" charset="0"/>
                        <a:buChar char="•"/>
                      </a:pPr>
                      <a:r>
                        <a:rPr lang="en-US" sz="1600" dirty="0" smtClean="0"/>
                        <a:t>Number of trolleys and wheelchairs not commensurate to the needs</a:t>
                      </a:r>
                      <a:endParaRPr lang="en-IN" sz="1600" dirty="0" smtClean="0"/>
                    </a:p>
                    <a:p>
                      <a:pPr lvl="0" algn="just">
                        <a:buFont typeface="Arial" pitchFamily="34" charset="0"/>
                        <a:buChar char="•"/>
                      </a:pPr>
                      <a:r>
                        <a:rPr lang="en-US" sz="1600" dirty="0" smtClean="0"/>
                        <a:t>List of all staff that contains Name, Contact details, Designation is not available </a:t>
                      </a:r>
                      <a:endParaRPr lang="en-IN" sz="1600" dirty="0" smtClean="0"/>
                    </a:p>
                    <a:p>
                      <a:pPr lvl="0" algn="just">
                        <a:buFont typeface="Arial" pitchFamily="34" charset="0"/>
                        <a:buChar char="•"/>
                      </a:pPr>
                      <a:r>
                        <a:rPr lang="en-US" sz="1600" dirty="0" smtClean="0"/>
                        <a:t>Qualified staff member is scheduled to manage triage activities.</a:t>
                      </a:r>
                      <a:endParaRPr lang="en-IN" sz="1600" dirty="0" smtClean="0"/>
                    </a:p>
                    <a:p>
                      <a:pPr lvl="0" algn="just">
                        <a:buFont typeface="Arial" pitchFamily="34" charset="0"/>
                        <a:buChar char="•"/>
                      </a:pPr>
                      <a:r>
                        <a:rPr lang="en-US" sz="1600" dirty="0" smtClean="0"/>
                        <a:t>Equipments are not available</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Triage area needs to be marked separately</a:t>
                      </a:r>
                      <a:r>
                        <a:rPr lang="en-IN" sz="1600" kern="1200" dirty="0" smtClean="0"/>
                        <a:t> </a:t>
                      </a:r>
                    </a:p>
                    <a:p>
                      <a:pPr lvl="0">
                        <a:buFont typeface="Arial" pitchFamily="34" charset="0"/>
                        <a:buChar char="•"/>
                      </a:pPr>
                      <a:r>
                        <a:rPr lang="en-US" sz="1600" kern="1200" dirty="0" smtClean="0"/>
                        <a:t>Emergency signage  should be visible from the road with proper lighting and signs</a:t>
                      </a:r>
                      <a:r>
                        <a:rPr lang="en-IN" sz="1600" kern="1200" dirty="0" smtClean="0"/>
                        <a:t> </a:t>
                      </a:r>
                    </a:p>
                    <a:p>
                      <a:pPr lvl="0">
                        <a:buFont typeface="Arial" pitchFamily="34" charset="0"/>
                        <a:buChar char="•"/>
                      </a:pPr>
                      <a:r>
                        <a:rPr lang="en-US" sz="1600" kern="1200" dirty="0" smtClean="0"/>
                        <a:t>Nurse should be available round the clock for emergency care of patients</a:t>
                      </a:r>
                      <a:r>
                        <a:rPr lang="en-IN" sz="1600" kern="1200" dirty="0" smtClean="0"/>
                        <a:t> </a:t>
                      </a:r>
                    </a:p>
                    <a:p>
                      <a:pPr lvl="0">
                        <a:buFont typeface="Arial" pitchFamily="34" charset="0"/>
                        <a:buChar char="•"/>
                      </a:pPr>
                      <a:r>
                        <a:rPr lang="en-US" sz="1600" kern="1200" dirty="0" smtClean="0"/>
                        <a:t>Number of trolleys and wheelchairs should be commensurate to the needs</a:t>
                      </a:r>
                      <a:r>
                        <a:rPr lang="en-IN" sz="1600" kern="1200" dirty="0" smtClean="0"/>
                        <a:t> </a:t>
                      </a:r>
                    </a:p>
                    <a:p>
                      <a:pPr lvl="0">
                        <a:buFont typeface="Arial" pitchFamily="34" charset="0"/>
                        <a:buChar char="•"/>
                      </a:pPr>
                      <a:r>
                        <a:rPr lang="en-US" sz="1600" kern="1200" dirty="0" smtClean="0"/>
                        <a:t>List of all staff that contains Name, Contact details, Designation should be displayed</a:t>
                      </a:r>
                      <a:endParaRPr lang="en-IN" sz="1600" kern="1200" dirty="0" smtClean="0"/>
                    </a:p>
                    <a:p>
                      <a:pPr lvl="0">
                        <a:buFont typeface="Arial" pitchFamily="34" charset="0"/>
                        <a:buChar char="•"/>
                      </a:pPr>
                      <a:r>
                        <a:rPr lang="en-US" sz="1600" kern="1200" dirty="0" smtClean="0"/>
                        <a:t>An appropriately qualified staff member should be scheduled to manage triage activities.</a:t>
                      </a:r>
                      <a:r>
                        <a:rPr lang="en-IN" sz="1600" kern="1200" dirty="0" smtClean="0"/>
                        <a:t> </a:t>
                      </a:r>
                    </a:p>
                    <a:p>
                      <a:pPr lvl="0">
                        <a:buFont typeface="Arial" pitchFamily="34" charset="0"/>
                        <a:buChar char="•"/>
                      </a:pPr>
                      <a:r>
                        <a:rPr lang="en-US" sz="1600" kern="1200" dirty="0" smtClean="0"/>
                        <a:t>Required equipments should be present</a:t>
                      </a:r>
                      <a:r>
                        <a:rPr lang="en-IN" sz="1600" kern="1200" dirty="0" smtClean="0"/>
                        <a:t> </a:t>
                      </a:r>
                    </a:p>
                    <a:p>
                      <a:pPr>
                        <a:buFont typeface="Arial" pitchFamily="34" charset="0"/>
                        <a:buChar char="•"/>
                      </a:pPr>
                      <a:endParaRPr lang="en-IN" sz="1600" dirty="0"/>
                    </a:p>
                  </a:txBody>
                  <a:tcPr/>
                </a:tc>
              </a:tr>
            </a:tbl>
          </a:graphicData>
        </a:graphic>
      </p:graphicFrame>
      <p:sp>
        <p:nvSpPr>
          <p:cNvPr id="5" name="TextBox 4"/>
          <p:cNvSpPr txBox="1"/>
          <p:nvPr/>
        </p:nvSpPr>
        <p:spPr>
          <a:xfrm>
            <a:off x="1979712" y="476672"/>
            <a:ext cx="5256584" cy="584775"/>
          </a:xfrm>
          <a:prstGeom prst="rect">
            <a:avLst/>
          </a:prstGeom>
          <a:noFill/>
        </p:spPr>
        <p:txBody>
          <a:bodyPr wrap="square" rtlCol="0">
            <a:spAutoFit/>
          </a:bodyPr>
          <a:lstStyle/>
          <a:p>
            <a:pPr algn="ctr"/>
            <a:r>
              <a:rPr lang="en-IN" sz="3200" dirty="0" smtClean="0"/>
              <a:t>EMERGENCY DEPARTMENT</a:t>
            </a:r>
            <a:endParaRPr lang="en-IN" sz="3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404665"/>
          <a:ext cx="8229600" cy="3284440"/>
        </p:xfrm>
        <a:graphic>
          <a:graphicData uri="http://schemas.openxmlformats.org/drawingml/2006/table">
            <a:tbl>
              <a:tblPr firstRow="1" bandRow="1">
                <a:tableStyleId>{21E4AEA4-8DFA-4A89-87EB-49C32662AFE0}</a:tableStyleId>
              </a:tblPr>
              <a:tblGrid>
                <a:gridCol w="1512168"/>
                <a:gridCol w="3034680"/>
                <a:gridCol w="3682752"/>
              </a:tblGrid>
              <a:tr h="359064">
                <a:tc>
                  <a:txBody>
                    <a:bodyPr/>
                    <a:lstStyle/>
                    <a:p>
                      <a:r>
                        <a:rPr lang="en-IN" dirty="0" smtClean="0"/>
                        <a:t>EMERGENCY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004774">
                <a:tc>
                  <a:txBody>
                    <a:bodyPr/>
                    <a:lstStyle/>
                    <a:p>
                      <a:r>
                        <a:rPr lang="en-IN" dirty="0" smtClean="0"/>
                        <a:t>PROCESS</a:t>
                      </a:r>
                      <a:endParaRPr lang="en-IN" b="0" dirty="0">
                        <a:solidFill>
                          <a:sysClr val="windowText" lastClr="000000"/>
                        </a:solidFill>
                      </a:endParaRPr>
                    </a:p>
                  </a:txBody>
                  <a:tcPr/>
                </a:tc>
                <a:tc>
                  <a:txBody>
                    <a:bodyPr/>
                    <a:lstStyle/>
                    <a:p>
                      <a:pPr lvl="0">
                        <a:buFont typeface="Arial" pitchFamily="34" charset="0"/>
                        <a:buChar char="•"/>
                      </a:pPr>
                      <a:r>
                        <a:rPr lang="en-US" sz="1600" dirty="0" smtClean="0"/>
                        <a:t>Security staffs are not immediately available</a:t>
                      </a:r>
                      <a:endParaRPr lang="en-IN" sz="1600" dirty="0" smtClean="0"/>
                    </a:p>
                    <a:p>
                      <a:pPr lvl="0">
                        <a:buFont typeface="Arial" pitchFamily="34" charset="0"/>
                        <a:buChar char="•"/>
                      </a:pPr>
                      <a:r>
                        <a:rPr lang="en-US" sz="1600" dirty="0" smtClean="0"/>
                        <a:t>Electrical equipment (e.g. defibrillator) is not charged at all times.</a:t>
                      </a:r>
                      <a:endParaRPr lang="en-IN" sz="1600" dirty="0" smtClean="0"/>
                    </a:p>
                    <a:p>
                      <a:pPr lvl="0">
                        <a:buFont typeface="Arial" pitchFamily="34" charset="0"/>
                        <a:buChar char="•"/>
                      </a:pPr>
                      <a:r>
                        <a:rPr lang="en-US" sz="1600" dirty="0" smtClean="0"/>
                        <a:t>BMW  is not segregated and handled properly.</a:t>
                      </a:r>
                      <a:endParaRPr lang="en-IN" sz="1600" dirty="0" smtClean="0"/>
                    </a:p>
                    <a:p>
                      <a:pPr lvl="0">
                        <a:buFont typeface="Arial" pitchFamily="34" charset="0"/>
                        <a:buChar char="•"/>
                      </a:pPr>
                      <a:r>
                        <a:rPr lang="en-US" sz="1600" dirty="0" smtClean="0"/>
                        <a:t>Staff is not trained in BLS/ACLS</a:t>
                      </a:r>
                      <a:endParaRPr lang="en-IN" sz="1600" b="0" dirty="0" smtClean="0">
                        <a:solidFill>
                          <a:sysClr val="windowText" lastClr="000000"/>
                        </a:solidFill>
                        <a:latin typeface="Times New Roman" pitchFamily="18" charset="0"/>
                        <a:cs typeface="Times New Roman" pitchFamily="18" charset="0"/>
                      </a:endParaRPr>
                    </a:p>
                  </a:txBody>
                  <a:tcPr/>
                </a:tc>
                <a:tc>
                  <a:txBody>
                    <a:bodyPr/>
                    <a:lstStyle/>
                    <a:p>
                      <a:pPr lvl="0">
                        <a:buFont typeface="Arial" pitchFamily="34" charset="0"/>
                        <a:buChar char="•"/>
                      </a:pPr>
                      <a:r>
                        <a:rPr lang="en-US" sz="1600" kern="1200" dirty="0" smtClean="0"/>
                        <a:t>Security staffs should be immediately available when required in the emergency room.</a:t>
                      </a:r>
                      <a:r>
                        <a:rPr lang="en-IN" sz="1600" kern="1200" dirty="0" smtClean="0"/>
                        <a:t> </a:t>
                      </a:r>
                    </a:p>
                    <a:p>
                      <a:pPr lvl="0">
                        <a:buFont typeface="Arial" pitchFamily="34" charset="0"/>
                        <a:buChar char="•"/>
                      </a:pPr>
                      <a:r>
                        <a:rPr lang="en-US" sz="1600" kern="1200" dirty="0" smtClean="0"/>
                        <a:t>Electrical equipment (e.g. defibrillator) should be charged at all times.</a:t>
                      </a:r>
                      <a:r>
                        <a:rPr lang="en-IN" sz="1600" kern="1200" dirty="0" smtClean="0"/>
                        <a:t> </a:t>
                      </a:r>
                    </a:p>
                    <a:p>
                      <a:pPr lvl="0">
                        <a:buFont typeface="Arial" pitchFamily="34" charset="0"/>
                        <a:buChar char="•"/>
                      </a:pPr>
                      <a:r>
                        <a:rPr lang="en-US" sz="1600" kern="1200" dirty="0" smtClean="0"/>
                        <a:t>BMW should be segregated and handled properly.</a:t>
                      </a:r>
                      <a:r>
                        <a:rPr lang="en-IN" sz="1600" kern="1200" dirty="0" smtClean="0"/>
                        <a:t> </a:t>
                      </a:r>
                    </a:p>
                    <a:p>
                      <a:pPr lvl="0">
                        <a:buFont typeface="Arial" pitchFamily="34" charset="0"/>
                        <a:buChar char="•"/>
                      </a:pPr>
                      <a:r>
                        <a:rPr lang="en-US" sz="1600" kern="1200" dirty="0" smtClean="0"/>
                        <a:t>Staff needs to be trained in BLS/ACLS</a:t>
                      </a:r>
                      <a:r>
                        <a:rPr lang="en-IN" sz="1600" kern="1200" dirty="0" smtClean="0"/>
                        <a:t> </a:t>
                      </a:r>
                      <a:endParaRPr lang="en-IN" sz="1600" b="0" kern="1200" dirty="0" smtClean="0">
                        <a:solidFill>
                          <a:schemeClr val="dk1"/>
                        </a:solidFill>
                        <a:latin typeface="+mn-lt"/>
                        <a:ea typeface="+mn-ea"/>
                        <a:cs typeface="+mn-cs"/>
                      </a:endParaRPr>
                    </a:p>
                  </a:txBody>
                  <a:tcPr/>
                </a:tc>
              </a:tr>
              <a:tr h="876520">
                <a:tc>
                  <a:txBody>
                    <a:bodyPr/>
                    <a:lstStyle/>
                    <a:p>
                      <a:r>
                        <a:rPr lang="en-IN" dirty="0" smtClean="0"/>
                        <a:t>OUTCOME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Time for initial assessment of emergency patient is not being monitored.</a:t>
                      </a:r>
                      <a:endParaRPr lang="en-IN"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t>Time for initial assessment of emergency patient should be monitored.</a:t>
                      </a:r>
                      <a:r>
                        <a:rPr lang="en-IN" sz="1600" kern="1200" dirty="0" smtClean="0"/>
                        <a:t> </a:t>
                      </a:r>
                      <a:endParaRPr lang="en-IN" sz="1600" kern="1200" dirty="0" smtClean="0">
                        <a:solidFill>
                          <a:schemeClr val="dk1"/>
                        </a:solidFill>
                        <a:latin typeface="+mn-lt"/>
                        <a:ea typeface="+mn-ea"/>
                        <a:cs typeface="+mn-cs"/>
                      </a:endParaRPr>
                    </a:p>
                  </a:txBody>
                  <a:tcPr/>
                </a:tc>
              </a:tr>
            </a:tbl>
          </a:graphicData>
        </a:graphic>
      </p:graphicFrame>
      <p:pic>
        <p:nvPicPr>
          <p:cNvPr id="5" name="Picture 4" descr="G:\Sanjay Nagar gzbd\SNJAY NAGAR PICS\20140315_114153.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11560" y="3933056"/>
            <a:ext cx="4752528" cy="2718859"/>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5580112" y="5085184"/>
            <a:ext cx="3312368" cy="646331"/>
          </a:xfrm>
          <a:prstGeom prst="rect">
            <a:avLst/>
          </a:prstGeom>
          <a:noFill/>
        </p:spPr>
        <p:txBody>
          <a:bodyPr wrap="square" rtlCol="0">
            <a:spAutoFit/>
          </a:bodyPr>
          <a:lstStyle/>
          <a:p>
            <a:r>
              <a:rPr lang="en-IN" dirty="0" smtClean="0"/>
              <a:t>Crash cart not filled on daily basis</a:t>
            </a:r>
          </a:p>
          <a:p>
            <a:endParaRPr lang="en-IN"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LABORATORY</a:t>
            </a:r>
            <a:endParaRPr lang="en-IN" dirty="0"/>
          </a:p>
        </p:txBody>
      </p:sp>
      <p:graphicFrame>
        <p:nvGraphicFramePr>
          <p:cNvPr id="4" name="Content Placeholder 3"/>
          <p:cNvGraphicFramePr>
            <a:graphicFrameLocks noGrp="1"/>
          </p:cNvGraphicFramePr>
          <p:nvPr>
            <p:ph idx="1"/>
          </p:nvPr>
        </p:nvGraphicFramePr>
        <p:xfrm>
          <a:off x="251520" y="908720"/>
          <a:ext cx="8640960" cy="5844611"/>
        </p:xfrm>
        <a:graphic>
          <a:graphicData uri="http://schemas.openxmlformats.org/drawingml/2006/table">
            <a:tbl>
              <a:tblPr firstRow="1" bandRow="1">
                <a:tableStyleId>{21E4AEA4-8DFA-4A89-87EB-49C32662AFE0}</a:tableStyleId>
              </a:tblPr>
              <a:tblGrid>
                <a:gridCol w="1512168"/>
                <a:gridCol w="3600400"/>
                <a:gridCol w="3528392"/>
              </a:tblGrid>
              <a:tr h="370869">
                <a:tc>
                  <a:txBody>
                    <a:bodyPr/>
                    <a:lstStyle/>
                    <a:p>
                      <a:r>
                        <a:rPr lang="en-IN" dirty="0" smtClean="0"/>
                        <a:t>LABORATORY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213307">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No provision for hand washing facility in this unit</a:t>
                      </a:r>
                      <a:endParaRPr lang="en-IN" sz="1600" dirty="0" smtClean="0"/>
                    </a:p>
                    <a:p>
                      <a:pPr lvl="0">
                        <a:buFont typeface="Arial" pitchFamily="34" charset="0"/>
                        <a:buChar char="•"/>
                      </a:pPr>
                      <a:r>
                        <a:rPr lang="en-US" sz="1600" dirty="0" smtClean="0"/>
                        <a:t>No separate area available for sample collection</a:t>
                      </a:r>
                      <a:endParaRPr lang="en-IN" sz="1600" dirty="0"/>
                    </a:p>
                  </a:txBody>
                  <a:tcPr/>
                </a:tc>
                <a:tc>
                  <a:txBody>
                    <a:bodyPr/>
                    <a:lstStyle/>
                    <a:p>
                      <a:pPr lvl="0">
                        <a:buFont typeface="Arial" pitchFamily="34" charset="0"/>
                        <a:buChar char="•"/>
                      </a:pPr>
                      <a:r>
                        <a:rPr lang="en-US" sz="1600" kern="1200" dirty="0" smtClean="0"/>
                        <a:t>Hand washing facility should be provided in this unit.</a:t>
                      </a:r>
                      <a:r>
                        <a:rPr lang="en-IN" sz="1600" kern="1200" dirty="0" smtClean="0"/>
                        <a:t> </a:t>
                      </a:r>
                    </a:p>
                    <a:p>
                      <a:pPr lvl="0">
                        <a:buFont typeface="Arial" pitchFamily="34" charset="0"/>
                        <a:buChar char="•"/>
                      </a:pPr>
                      <a:r>
                        <a:rPr lang="en-US" sz="1600" kern="1200" dirty="0" smtClean="0"/>
                        <a:t>There should be a separate area available for sample collection</a:t>
                      </a:r>
                      <a:r>
                        <a:rPr lang="en-IN" sz="1600" kern="1200" dirty="0" smtClean="0"/>
                        <a:t> </a:t>
                      </a:r>
                      <a:endParaRPr lang="en-IN" sz="1600" dirty="0"/>
                    </a:p>
                  </a:txBody>
                  <a:tcPr/>
                </a:tc>
              </a:tr>
              <a:tr h="4260435">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Scope of services not defined </a:t>
                      </a:r>
                      <a:endParaRPr lang="en-IN" sz="1600" dirty="0" smtClean="0"/>
                    </a:p>
                    <a:p>
                      <a:pPr lvl="0">
                        <a:buFont typeface="Arial" pitchFamily="34" charset="0"/>
                        <a:buChar char="•"/>
                      </a:pPr>
                      <a:r>
                        <a:rPr lang="en-US" sz="1600" dirty="0" smtClean="0"/>
                        <a:t>Laboratory equipments not calibrated</a:t>
                      </a:r>
                      <a:endParaRPr lang="en-IN" sz="1600" dirty="0" smtClean="0"/>
                    </a:p>
                    <a:p>
                      <a:pPr lvl="0">
                        <a:buFont typeface="Arial" pitchFamily="34" charset="0"/>
                        <a:buChar char="•"/>
                      </a:pPr>
                      <a:r>
                        <a:rPr lang="en-US" sz="1600" dirty="0" smtClean="0"/>
                        <a:t>Laboratory staff is not aware about the safety precautions while handling samples</a:t>
                      </a:r>
                      <a:endParaRPr lang="en-IN" sz="1600" dirty="0" smtClean="0"/>
                    </a:p>
                    <a:p>
                      <a:pPr lvl="0">
                        <a:buFont typeface="Arial" pitchFamily="34" charset="0"/>
                        <a:buChar char="•"/>
                      </a:pPr>
                      <a:r>
                        <a:rPr lang="en-US" sz="1600" dirty="0" smtClean="0"/>
                        <a:t> BMW segregation not done as per BMW guidelines</a:t>
                      </a:r>
                      <a:endParaRPr lang="en-IN" sz="1600" dirty="0" smtClean="0"/>
                    </a:p>
                    <a:p>
                      <a:pPr lvl="0">
                        <a:buFont typeface="Arial" pitchFamily="34" charset="0"/>
                        <a:buChar char="•"/>
                      </a:pPr>
                      <a:r>
                        <a:rPr lang="en-US" sz="1600" dirty="0" smtClean="0"/>
                        <a:t>Critical results are not defined, reported, and documented.</a:t>
                      </a:r>
                      <a:endParaRPr lang="en-IN" sz="1600" dirty="0" smtClean="0"/>
                    </a:p>
                    <a:p>
                      <a:pPr lvl="0">
                        <a:buFont typeface="Arial" pitchFamily="34" charset="0"/>
                        <a:buChar char="•"/>
                      </a:pPr>
                      <a:r>
                        <a:rPr lang="en-US" sz="1600" dirty="0" smtClean="0"/>
                        <a:t>Surveillance for lab test not being carried out</a:t>
                      </a:r>
                      <a:endParaRPr lang="en-IN" sz="1600" dirty="0" smtClean="0"/>
                    </a:p>
                    <a:p>
                      <a:pPr lvl="0">
                        <a:buFont typeface="Arial" pitchFamily="34" charset="0"/>
                        <a:buChar char="•"/>
                      </a:pPr>
                      <a:r>
                        <a:rPr lang="en-US" sz="1600" dirty="0" smtClean="0"/>
                        <a:t> EQAS not being monitored</a:t>
                      </a:r>
                      <a:endParaRPr lang="en-IN" sz="1600" dirty="0" smtClean="0"/>
                    </a:p>
                    <a:p>
                      <a:pPr lvl="0">
                        <a:buFont typeface="Arial" pitchFamily="34" charset="0"/>
                        <a:buChar char="•"/>
                      </a:pPr>
                      <a:r>
                        <a:rPr lang="en-US" sz="1600" dirty="0" smtClean="0"/>
                        <a:t>Turnaround time for lab reports is not being monitored</a:t>
                      </a:r>
                      <a:endParaRPr lang="en-IN" sz="1600" dirty="0" smtClean="0"/>
                    </a:p>
                    <a:p>
                      <a:pPr lvl="0">
                        <a:buFont typeface="Arial" pitchFamily="34" charset="0"/>
                        <a:buChar char="•"/>
                      </a:pPr>
                      <a:r>
                        <a:rPr lang="en-US" sz="1600" dirty="0" smtClean="0"/>
                        <a:t> MOU  not available for outsourced tests</a:t>
                      </a:r>
                      <a:endParaRPr lang="en-IN" sz="1600" dirty="0" smtClean="0"/>
                    </a:p>
                    <a:p>
                      <a:pPr lvl="0">
                        <a:buFont typeface="Arial" pitchFamily="34" charset="0"/>
                        <a:buChar char="•"/>
                      </a:pPr>
                      <a:r>
                        <a:rPr lang="en-US" sz="1600" dirty="0" smtClean="0"/>
                        <a:t>Temperature monitoring of refrigerator is  not being done</a:t>
                      </a:r>
                      <a:endParaRPr lang="en-IN" sz="1600" dirty="0"/>
                    </a:p>
                  </a:txBody>
                  <a:tcPr/>
                </a:tc>
                <a:tc>
                  <a:txBody>
                    <a:bodyPr/>
                    <a:lstStyle/>
                    <a:p>
                      <a:pPr lvl="0">
                        <a:buFont typeface="Arial" pitchFamily="34" charset="0"/>
                        <a:buChar char="•"/>
                      </a:pPr>
                      <a:r>
                        <a:rPr lang="en-US" sz="1600" kern="1200" dirty="0" smtClean="0"/>
                        <a:t>Scope of services  needs to be defined </a:t>
                      </a:r>
                      <a:endParaRPr lang="en-IN" sz="1600" kern="1200" dirty="0" smtClean="0"/>
                    </a:p>
                    <a:p>
                      <a:pPr lvl="0">
                        <a:buFont typeface="Arial" pitchFamily="34" charset="0"/>
                        <a:buChar char="•"/>
                      </a:pPr>
                      <a:r>
                        <a:rPr lang="en-US" sz="1600" kern="1200" dirty="0" smtClean="0"/>
                        <a:t>Laboratory equipments needs to be calibrated</a:t>
                      </a:r>
                      <a:r>
                        <a:rPr lang="en-IN" sz="1600" kern="1200" dirty="0" smtClean="0"/>
                        <a:t> </a:t>
                      </a:r>
                    </a:p>
                    <a:p>
                      <a:pPr lvl="0">
                        <a:buFont typeface="Arial" pitchFamily="34" charset="0"/>
                        <a:buChar char="•"/>
                      </a:pPr>
                      <a:r>
                        <a:rPr lang="en-US" sz="1600" kern="1200" dirty="0" smtClean="0"/>
                        <a:t>Laboratory staff  should be made aware about the safety precautions while handling samples</a:t>
                      </a:r>
                      <a:r>
                        <a:rPr lang="en-IN" sz="1600" kern="1200" dirty="0" smtClean="0"/>
                        <a:t> </a:t>
                      </a:r>
                    </a:p>
                    <a:p>
                      <a:pPr lvl="0">
                        <a:buFont typeface="Arial" pitchFamily="34" charset="0"/>
                        <a:buChar char="•"/>
                      </a:pPr>
                      <a:r>
                        <a:rPr lang="en-US" sz="1600" kern="1200" dirty="0" smtClean="0"/>
                        <a:t>Critical results needs to be defined, reported, and documented.</a:t>
                      </a:r>
                      <a:r>
                        <a:rPr lang="en-IN" sz="1600" kern="1200" dirty="0" smtClean="0"/>
                        <a:t> </a:t>
                      </a:r>
                    </a:p>
                    <a:p>
                      <a:pPr lvl="0">
                        <a:buFont typeface="Arial" pitchFamily="34" charset="0"/>
                        <a:buChar char="•"/>
                      </a:pPr>
                      <a:r>
                        <a:rPr lang="en-US" sz="1600" kern="1200" dirty="0" smtClean="0"/>
                        <a:t>Surveillance for lab test should be carried out</a:t>
                      </a:r>
                      <a:r>
                        <a:rPr lang="en-IN" sz="1600" kern="1200" dirty="0" smtClean="0"/>
                        <a:t> </a:t>
                      </a:r>
                    </a:p>
                    <a:p>
                      <a:pPr lvl="0">
                        <a:buFont typeface="Arial" pitchFamily="34" charset="0"/>
                        <a:buChar char="•"/>
                      </a:pPr>
                      <a:r>
                        <a:rPr lang="en-US" sz="1600" kern="1200" dirty="0" smtClean="0"/>
                        <a:t> EQAS needs to be monitored</a:t>
                      </a:r>
                      <a:r>
                        <a:rPr lang="en-IN" sz="1600" kern="1200" dirty="0" smtClean="0"/>
                        <a:t> </a:t>
                      </a:r>
                    </a:p>
                    <a:p>
                      <a:pPr lvl="0">
                        <a:buFont typeface="Arial" pitchFamily="34" charset="0"/>
                        <a:buChar char="•"/>
                      </a:pPr>
                      <a:r>
                        <a:rPr lang="en-US" sz="1600" kern="1200" dirty="0" smtClean="0"/>
                        <a:t>Turnaround time for lab reports needs to be monitored</a:t>
                      </a:r>
                      <a:r>
                        <a:rPr lang="en-IN" sz="1600" kern="1200" dirty="0" smtClean="0"/>
                        <a:t> </a:t>
                      </a:r>
                    </a:p>
                    <a:p>
                      <a:pPr lvl="0">
                        <a:buFont typeface="Arial" pitchFamily="34" charset="0"/>
                        <a:buChar char="•"/>
                      </a:pPr>
                      <a:r>
                        <a:rPr lang="en-US" sz="1600" kern="1200" dirty="0" smtClean="0"/>
                        <a:t>Temperature monitoring of refrigerator should be done</a:t>
                      </a:r>
                      <a:r>
                        <a:rPr lang="en-IN" sz="1600" kern="1200" dirty="0" smtClean="0"/>
                        <a:t> </a:t>
                      </a:r>
                      <a:endParaRPr lang="en-IN" sz="1600" dirty="0"/>
                    </a:p>
                  </a:txBody>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LABORATORY</a:t>
            </a:r>
            <a:endParaRPr lang="en-IN" dirty="0"/>
          </a:p>
        </p:txBody>
      </p:sp>
      <p:graphicFrame>
        <p:nvGraphicFramePr>
          <p:cNvPr id="4" name="Content Placeholder 3"/>
          <p:cNvGraphicFramePr>
            <a:graphicFrameLocks noGrp="1"/>
          </p:cNvGraphicFramePr>
          <p:nvPr>
            <p:ph idx="1"/>
          </p:nvPr>
        </p:nvGraphicFramePr>
        <p:xfrm>
          <a:off x="467544" y="1124745"/>
          <a:ext cx="8229600" cy="2467115"/>
        </p:xfrm>
        <a:graphic>
          <a:graphicData uri="http://schemas.openxmlformats.org/drawingml/2006/table">
            <a:tbl>
              <a:tblPr firstRow="1" bandRow="1">
                <a:tableStyleId>{21E4AEA4-8DFA-4A89-87EB-49C32662AFE0}</a:tableStyleId>
              </a:tblPr>
              <a:tblGrid>
                <a:gridCol w="1522512"/>
                <a:gridCol w="3446040"/>
                <a:gridCol w="3261048"/>
              </a:tblGrid>
              <a:tr h="346917">
                <a:tc>
                  <a:txBody>
                    <a:bodyPr/>
                    <a:lstStyle/>
                    <a:p>
                      <a:r>
                        <a:rPr lang="en-IN" dirty="0" smtClean="0"/>
                        <a:t>LABORATORY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101355">
                <a:tc>
                  <a:txBody>
                    <a:bodyPr/>
                    <a:lstStyle/>
                    <a:p>
                      <a:r>
                        <a:rPr lang="en-IN" dirty="0" smtClean="0"/>
                        <a:t>OUTCOME</a:t>
                      </a:r>
                      <a:endParaRPr lang="en-IN" dirty="0"/>
                    </a:p>
                  </a:txBody>
                  <a:tcPr/>
                </a:tc>
                <a:tc>
                  <a:txBody>
                    <a:bodyPr/>
                    <a:lstStyle/>
                    <a:p>
                      <a:pPr lvl="0">
                        <a:buFont typeface="Arial" pitchFamily="34" charset="0"/>
                        <a:buNone/>
                      </a:pPr>
                      <a:r>
                        <a:rPr lang="en-IN" sz="1600" dirty="0" smtClean="0"/>
                        <a:t>Following outcomes are not being monitored:</a:t>
                      </a:r>
                    </a:p>
                    <a:p>
                      <a:pPr lvl="0">
                        <a:buFont typeface="Arial" pitchFamily="34" charset="0"/>
                        <a:buChar char="•"/>
                      </a:pPr>
                      <a:r>
                        <a:rPr lang="en-US" sz="1600" dirty="0" smtClean="0"/>
                        <a:t>Number of reporting errors per 1000 investigations</a:t>
                      </a:r>
                      <a:endParaRPr lang="en-IN" sz="1600" dirty="0" smtClean="0"/>
                    </a:p>
                    <a:p>
                      <a:pPr lvl="0">
                        <a:buFont typeface="Arial" pitchFamily="34" charset="0"/>
                        <a:buChar char="•"/>
                      </a:pPr>
                      <a:r>
                        <a:rPr lang="en-US" sz="1600" dirty="0" smtClean="0"/>
                        <a:t>% of redo's</a:t>
                      </a:r>
                      <a:endParaRPr lang="en-IN" sz="1600" dirty="0" smtClean="0"/>
                    </a:p>
                    <a:p>
                      <a:pPr lvl="0">
                        <a:buFont typeface="Arial" pitchFamily="34" charset="0"/>
                        <a:buChar char="•"/>
                      </a:pPr>
                      <a:r>
                        <a:rPr lang="en-US" sz="1600" dirty="0" smtClean="0"/>
                        <a:t>% of adherence to safety precautions</a:t>
                      </a:r>
                      <a:endParaRPr lang="en-IN" sz="1600" dirty="0" smtClean="0"/>
                    </a:p>
                    <a:p>
                      <a:pPr lvl="0">
                        <a:buFont typeface="Arial" pitchFamily="34" charset="0"/>
                        <a:buChar char="•"/>
                      </a:pPr>
                      <a:r>
                        <a:rPr lang="en-US" sz="1600" dirty="0" smtClean="0"/>
                        <a:t>% of reports having clinical correlation with provisional diagnosis</a:t>
                      </a: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smtClean="0"/>
                        <a:t>Outcome indicators need to be captured and monitored. </a:t>
                      </a:r>
                    </a:p>
                    <a:p>
                      <a:endParaRPr lang="en-IN" dirty="0"/>
                    </a:p>
                  </a:txBody>
                  <a:tcPr/>
                </a:tc>
              </a:tr>
            </a:tbl>
          </a:graphicData>
        </a:graphic>
      </p:graphicFrame>
      <p:pic>
        <p:nvPicPr>
          <p:cNvPr id="5" name="Picture 4" descr="G:\Sanjay Nagar gzbd\SNJAY NAGAR PICS\20140315_121535.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3568" y="3861048"/>
            <a:ext cx="4896544" cy="2795735"/>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5868144" y="5661248"/>
            <a:ext cx="3024336" cy="923330"/>
          </a:xfrm>
          <a:prstGeom prst="rect">
            <a:avLst/>
          </a:prstGeom>
          <a:noFill/>
        </p:spPr>
        <p:txBody>
          <a:bodyPr wrap="square" rtlCol="0">
            <a:spAutoFit/>
          </a:bodyPr>
          <a:lstStyle/>
          <a:p>
            <a:r>
              <a:rPr lang="en-IN" dirty="0" smtClean="0"/>
              <a:t>Equipment without any calibration and maintenance plan</a:t>
            </a:r>
            <a:endParaRPr lang="en-IN"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RADIOLOGY</a:t>
            </a:r>
            <a:endParaRPr lang="en-IN" dirty="0"/>
          </a:p>
        </p:txBody>
      </p:sp>
      <p:graphicFrame>
        <p:nvGraphicFramePr>
          <p:cNvPr id="4" name="Content Placeholder 3"/>
          <p:cNvGraphicFramePr>
            <a:graphicFrameLocks noGrp="1"/>
          </p:cNvGraphicFramePr>
          <p:nvPr>
            <p:ph idx="1"/>
          </p:nvPr>
        </p:nvGraphicFramePr>
        <p:xfrm>
          <a:off x="323528" y="908720"/>
          <a:ext cx="8424936" cy="5736429"/>
        </p:xfrm>
        <a:graphic>
          <a:graphicData uri="http://schemas.openxmlformats.org/drawingml/2006/table">
            <a:tbl>
              <a:tblPr firstRow="1" bandRow="1">
                <a:tableStyleId>{21E4AEA4-8DFA-4A89-87EB-49C32662AFE0}</a:tableStyleId>
              </a:tblPr>
              <a:tblGrid>
                <a:gridCol w="1440160"/>
                <a:gridCol w="4032448"/>
                <a:gridCol w="2952328"/>
              </a:tblGrid>
              <a:tr h="361800">
                <a:tc>
                  <a:txBody>
                    <a:bodyPr/>
                    <a:lstStyle/>
                    <a:p>
                      <a:r>
                        <a:rPr lang="en-IN" dirty="0" smtClean="0"/>
                        <a:t>RADIOLOGY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572349">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This unit lacks AERB (SITE/TYPE approval)</a:t>
                      </a:r>
                      <a:endParaRPr lang="en-IN" sz="1600" dirty="0" smtClean="0"/>
                    </a:p>
                    <a:p>
                      <a:pPr lvl="0">
                        <a:buFont typeface="Arial" pitchFamily="34" charset="0"/>
                        <a:buChar char="•"/>
                      </a:pPr>
                      <a:r>
                        <a:rPr lang="en-US" sz="1600" dirty="0" smtClean="0"/>
                        <a:t>Basic facilities for staff not available (toilet/drinking water/change room)</a:t>
                      </a:r>
                      <a:endParaRPr lang="en-IN" sz="1600" dirty="0" smtClean="0"/>
                    </a:p>
                    <a:p>
                      <a:pPr lvl="0">
                        <a:buFont typeface="Arial" pitchFamily="34" charset="0"/>
                        <a:buChar char="•"/>
                      </a:pPr>
                      <a:r>
                        <a:rPr lang="en-US" sz="1600" dirty="0" smtClean="0"/>
                        <a:t> No change room available for patients</a:t>
                      </a:r>
                      <a:endParaRPr lang="en-IN" sz="1600" dirty="0" smtClean="0"/>
                    </a:p>
                    <a:p>
                      <a:pPr lvl="0">
                        <a:buFont typeface="Arial" pitchFamily="34" charset="0"/>
                        <a:buChar char="•"/>
                      </a:pPr>
                      <a:r>
                        <a:rPr lang="en-US" sz="1600" dirty="0" smtClean="0"/>
                        <a:t>TLD badges and Gonad shield not available</a:t>
                      </a:r>
                      <a:endParaRPr lang="en-IN" sz="1600" dirty="0" smtClean="0"/>
                    </a:p>
                    <a:p>
                      <a:pPr lvl="0">
                        <a:buFont typeface="Arial" pitchFamily="34" charset="0"/>
                        <a:buChar char="•"/>
                      </a:pPr>
                      <a:r>
                        <a:rPr lang="en-US" sz="1600" dirty="0" smtClean="0"/>
                        <a:t>Critical results are not defined, reported, and documented.</a:t>
                      </a:r>
                      <a:endParaRPr lang="en-IN" sz="1600" dirty="0" smtClean="0"/>
                    </a:p>
                    <a:p>
                      <a:pPr lvl="0">
                        <a:buFont typeface="Arial" pitchFamily="34" charset="0"/>
                        <a:buChar char="•"/>
                      </a:pPr>
                      <a:r>
                        <a:rPr lang="en-US" sz="1600" dirty="0" smtClean="0"/>
                        <a:t>Radiation hazard symbol is not present</a:t>
                      </a:r>
                      <a:endParaRPr lang="en-IN" sz="1600" dirty="0" smtClean="0"/>
                    </a:p>
                    <a:p>
                      <a:pPr>
                        <a:buFont typeface="Arial" pitchFamily="34" charset="0"/>
                        <a:buNone/>
                      </a:pPr>
                      <a:endParaRPr lang="en-IN" sz="1600" dirty="0"/>
                    </a:p>
                  </a:txBody>
                  <a:tcPr/>
                </a:tc>
                <a:tc>
                  <a:txBody>
                    <a:bodyPr/>
                    <a:lstStyle/>
                    <a:p>
                      <a:pPr lvl="0">
                        <a:buFont typeface="Arial" pitchFamily="34" charset="0"/>
                        <a:buChar char="•"/>
                      </a:pPr>
                      <a:r>
                        <a:rPr lang="en-US" sz="1600" kern="1200" dirty="0" smtClean="0"/>
                        <a:t>AERB (SITE/TYPE approval)</a:t>
                      </a:r>
                      <a:r>
                        <a:rPr lang="en-IN" sz="1600" kern="1200" dirty="0" smtClean="0"/>
                        <a:t> needs to be obtained</a:t>
                      </a:r>
                    </a:p>
                    <a:p>
                      <a:pPr lvl="0">
                        <a:buFont typeface="Arial" pitchFamily="34" charset="0"/>
                        <a:buChar char="•"/>
                      </a:pPr>
                      <a:r>
                        <a:rPr lang="en-US" sz="1600" kern="1200" dirty="0" smtClean="0"/>
                        <a:t>Basic facilities for staff  should be available.</a:t>
                      </a:r>
                      <a:endParaRPr lang="en-IN" sz="1600" kern="1200" dirty="0" smtClean="0"/>
                    </a:p>
                    <a:p>
                      <a:pPr lvl="0">
                        <a:buFont typeface="Arial" pitchFamily="34" charset="0"/>
                        <a:buChar char="•"/>
                      </a:pPr>
                      <a:r>
                        <a:rPr lang="en-US" sz="1600" kern="1200" dirty="0" smtClean="0"/>
                        <a:t> Provision of change room should be there for patients.</a:t>
                      </a:r>
                      <a:r>
                        <a:rPr lang="en-IN" sz="1600" kern="1200" dirty="0" smtClean="0"/>
                        <a:t> </a:t>
                      </a:r>
                    </a:p>
                    <a:p>
                      <a:pPr lvl="0">
                        <a:buFont typeface="Arial" pitchFamily="34" charset="0"/>
                        <a:buChar char="•"/>
                      </a:pPr>
                      <a:r>
                        <a:rPr lang="en-US" sz="1600" kern="1200" dirty="0" smtClean="0"/>
                        <a:t>TLD badges and Gonad shield should be provided to the technicians.</a:t>
                      </a:r>
                      <a:endParaRPr lang="en-IN" sz="1600" kern="1200" dirty="0" smtClean="0"/>
                    </a:p>
                    <a:p>
                      <a:pPr lvl="0">
                        <a:buFont typeface="Arial" pitchFamily="34" charset="0"/>
                        <a:buChar char="•"/>
                      </a:pPr>
                      <a:r>
                        <a:rPr lang="en-US" sz="1600" kern="1200" dirty="0" smtClean="0"/>
                        <a:t>Critical results needs to be defined, reported, and documented.</a:t>
                      </a:r>
                      <a:r>
                        <a:rPr lang="en-IN" sz="1600" kern="1200" dirty="0" smtClean="0"/>
                        <a:t> </a:t>
                      </a:r>
                    </a:p>
                    <a:p>
                      <a:pPr lvl="0">
                        <a:buFont typeface="Arial" pitchFamily="34" charset="0"/>
                        <a:buChar char="•"/>
                      </a:pPr>
                      <a:r>
                        <a:rPr lang="en-US" sz="1600" kern="1200" dirty="0" smtClean="0"/>
                        <a:t>Radiation hazard symbol should be displayed.</a:t>
                      </a:r>
                      <a:endParaRPr lang="en-IN" sz="1600" dirty="0"/>
                    </a:p>
                  </a:txBody>
                  <a:tcPr/>
                </a:tc>
              </a:tr>
              <a:tr h="1754483">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Maintenance of radiology equipments not being done</a:t>
                      </a:r>
                      <a:endParaRPr lang="en-IN" sz="1600" dirty="0" smtClean="0"/>
                    </a:p>
                    <a:p>
                      <a:pPr lvl="0">
                        <a:buFont typeface="Arial" pitchFamily="34" charset="0"/>
                        <a:buChar char="•"/>
                      </a:pPr>
                      <a:r>
                        <a:rPr lang="en-US" sz="1600" dirty="0" smtClean="0"/>
                        <a:t>Radiology equipments  are not calibrated</a:t>
                      </a:r>
                      <a:endParaRPr lang="en-IN" sz="1600" dirty="0" smtClean="0"/>
                    </a:p>
                    <a:p>
                      <a:pPr lvl="0">
                        <a:buFont typeface="Arial" pitchFamily="34" charset="0"/>
                        <a:buChar char="•"/>
                      </a:pPr>
                      <a:r>
                        <a:rPr lang="en-US" sz="1600" dirty="0" smtClean="0"/>
                        <a:t>Quality Assurance program is not being followed </a:t>
                      </a:r>
                      <a:endParaRPr lang="en-IN" sz="1600" dirty="0" smtClean="0"/>
                    </a:p>
                    <a:p>
                      <a:pPr lvl="0">
                        <a:buFont typeface="Arial" pitchFamily="34" charset="0"/>
                        <a:buChar char="•"/>
                      </a:pPr>
                      <a:r>
                        <a:rPr lang="en-US" sz="1600" dirty="0" smtClean="0"/>
                        <a:t>Turnaround time for reports not being monitored</a:t>
                      </a:r>
                      <a:endParaRPr lang="en-IN" sz="1600" dirty="0"/>
                    </a:p>
                  </a:txBody>
                  <a:tcPr/>
                </a:tc>
                <a:tc>
                  <a:txBody>
                    <a:bodyPr/>
                    <a:lstStyle/>
                    <a:p>
                      <a:pPr lvl="0">
                        <a:buFont typeface="Arial" pitchFamily="34" charset="0"/>
                        <a:buChar char="•"/>
                      </a:pPr>
                      <a:r>
                        <a:rPr lang="en-US" sz="1600" kern="1200" dirty="0" smtClean="0"/>
                        <a:t>Maintenance and calibration of radiology equipments needs to be done</a:t>
                      </a:r>
                      <a:r>
                        <a:rPr lang="en-IN" sz="1600" kern="1200" dirty="0" smtClean="0"/>
                        <a:t> </a:t>
                      </a:r>
                    </a:p>
                    <a:p>
                      <a:pPr lvl="0">
                        <a:buFont typeface="Arial" pitchFamily="34" charset="0"/>
                        <a:buChar char="•"/>
                      </a:pPr>
                      <a:r>
                        <a:rPr lang="en-US" sz="1600" kern="1200" dirty="0" smtClean="0"/>
                        <a:t>Quality Assurance program should be followed.</a:t>
                      </a:r>
                      <a:endParaRPr lang="en-IN" sz="1600" kern="1200" dirty="0" smtClean="0"/>
                    </a:p>
                    <a:p>
                      <a:pPr>
                        <a:buFont typeface="Arial" pitchFamily="34" charset="0"/>
                        <a:buChar char="•"/>
                      </a:pPr>
                      <a:endParaRPr lang="en-IN" sz="1600" dirty="0"/>
                    </a:p>
                  </a:txBody>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RADIOLOGY</a:t>
            </a:r>
            <a:endParaRPr lang="en-IN" dirty="0"/>
          </a:p>
        </p:txBody>
      </p:sp>
      <p:graphicFrame>
        <p:nvGraphicFramePr>
          <p:cNvPr id="4" name="Content Placeholder 3"/>
          <p:cNvGraphicFramePr>
            <a:graphicFrameLocks noGrp="1"/>
          </p:cNvGraphicFramePr>
          <p:nvPr>
            <p:ph idx="1"/>
          </p:nvPr>
        </p:nvGraphicFramePr>
        <p:xfrm>
          <a:off x="467544" y="1268760"/>
          <a:ext cx="8424936" cy="1193800"/>
        </p:xfrm>
        <a:graphic>
          <a:graphicData uri="http://schemas.openxmlformats.org/drawingml/2006/table">
            <a:tbl>
              <a:tblPr firstRow="1" bandRow="1">
                <a:tableStyleId>{21E4AEA4-8DFA-4A89-87EB-49C32662AFE0}</a:tableStyleId>
              </a:tblPr>
              <a:tblGrid>
                <a:gridCol w="1440160"/>
                <a:gridCol w="4032448"/>
                <a:gridCol w="2952328"/>
              </a:tblGrid>
              <a:tr h="370840">
                <a:tc>
                  <a:txBody>
                    <a:bodyPr/>
                    <a:lstStyle/>
                    <a:p>
                      <a:r>
                        <a:rPr lang="en-IN" dirty="0" smtClean="0"/>
                        <a:t>RADIOLOGY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70840">
                <a:tc>
                  <a:txBody>
                    <a:bodyPr/>
                    <a:lstStyle/>
                    <a:p>
                      <a:r>
                        <a:rPr lang="en-IN" dirty="0" smtClean="0"/>
                        <a:t>OUTCOME</a:t>
                      </a:r>
                      <a:endParaRPr lang="en-IN" dirty="0"/>
                    </a:p>
                  </a:txBody>
                  <a:tcPr/>
                </a:tc>
                <a:tc>
                  <a:txBody>
                    <a:bodyPr/>
                    <a:lstStyle/>
                    <a:p>
                      <a:pPr lvl="0">
                        <a:buFont typeface="Arial" pitchFamily="34" charset="0"/>
                        <a:buNone/>
                      </a:pPr>
                      <a:r>
                        <a:rPr lang="en-IN" sz="1600" dirty="0" smtClean="0"/>
                        <a:t> Outcome</a:t>
                      </a:r>
                      <a:r>
                        <a:rPr lang="en-IN" sz="1600" baseline="0" dirty="0" smtClean="0"/>
                        <a:t> indicators</a:t>
                      </a:r>
                      <a:r>
                        <a:rPr lang="en-IN" sz="1600" dirty="0" smtClean="0"/>
                        <a:t> are not being monitored. </a:t>
                      </a:r>
                    </a:p>
                    <a:p>
                      <a:pPr>
                        <a:buFont typeface="Arial" pitchFamily="34" charset="0"/>
                        <a:buNone/>
                      </a:pPr>
                      <a:endParaRPr lang="en-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Outcome indicators need to be captured and monitored.</a:t>
                      </a:r>
                      <a:endParaRPr lang="en-IN" sz="1600" kern="1200" dirty="0" smtClean="0"/>
                    </a:p>
                    <a:p>
                      <a:endParaRPr lang="en-IN" sz="1600" dirty="0"/>
                    </a:p>
                  </a:txBody>
                  <a:tcPr/>
                </a:tc>
              </a:tr>
            </a:tbl>
          </a:graphicData>
        </a:graphic>
      </p:graphicFrame>
      <p:pic>
        <p:nvPicPr>
          <p:cNvPr id="5" name="Picture 4" descr="G:\Sanjay Nagar gzbd\SNJAY NAGAR PICS\20140315_125238.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3568" y="2924944"/>
            <a:ext cx="5400600" cy="36004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444208" y="5733256"/>
            <a:ext cx="2376264" cy="923330"/>
          </a:xfrm>
          <a:prstGeom prst="rect">
            <a:avLst/>
          </a:prstGeom>
          <a:noFill/>
        </p:spPr>
        <p:txBody>
          <a:bodyPr wrap="square" rtlCol="0">
            <a:spAutoFit/>
          </a:bodyPr>
          <a:lstStyle/>
          <a:p>
            <a:r>
              <a:rPr lang="en-IN" dirty="0" smtClean="0"/>
              <a:t>Dark Room in bad condition</a:t>
            </a:r>
          </a:p>
          <a:p>
            <a:endParaRPr lang="en-IN"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t>KEY LEARNINGS</a:t>
            </a:r>
            <a:endParaRPr lang="en-IN" dirty="0"/>
          </a:p>
        </p:txBody>
      </p:sp>
      <p:sp>
        <p:nvSpPr>
          <p:cNvPr id="3" name="Content Placeholder 2"/>
          <p:cNvSpPr>
            <a:spLocks noGrp="1"/>
          </p:cNvSpPr>
          <p:nvPr>
            <p:ph idx="1"/>
          </p:nvPr>
        </p:nvSpPr>
        <p:spPr>
          <a:xfrm>
            <a:off x="467544" y="2060848"/>
            <a:ext cx="8229600" cy="4525963"/>
          </a:xfrm>
        </p:spPr>
        <p:txBody>
          <a:bodyPr>
            <a:normAutofit/>
          </a:bodyPr>
          <a:lstStyle/>
          <a:p>
            <a:r>
              <a:rPr lang="en-IN" sz="2000" dirty="0" smtClean="0"/>
              <a:t>ROLES AND RESPONSIBILITIES</a:t>
            </a:r>
          </a:p>
          <a:p>
            <a:pPr lvl="1">
              <a:buFont typeface="Arial" pitchFamily="34" charset="0"/>
              <a:buChar char="•"/>
            </a:pPr>
            <a:r>
              <a:rPr lang="en-IN" sz="1800" dirty="0" smtClean="0"/>
              <a:t>As </a:t>
            </a:r>
            <a:r>
              <a:rPr lang="en-IN" sz="1800" dirty="0"/>
              <a:t>a Management Consultant, my roles and responsibilities included understanding the current ongoing p</a:t>
            </a:r>
            <a:r>
              <a:rPr lang="en-IN" sz="1800" dirty="0" smtClean="0"/>
              <a:t>rojects </a:t>
            </a:r>
            <a:r>
              <a:rPr lang="en-IN" sz="1800" dirty="0"/>
              <a:t>being handled by my </a:t>
            </a:r>
            <a:r>
              <a:rPr lang="en-IN" sz="1800" dirty="0" smtClean="0"/>
              <a:t>organization </a:t>
            </a:r>
            <a:r>
              <a:rPr lang="en-IN" sz="1800" dirty="0"/>
              <a:t>and understand the functioning of the unit</a:t>
            </a:r>
            <a:r>
              <a:rPr lang="en-IN" sz="1800" dirty="0" smtClean="0"/>
              <a:t>.</a:t>
            </a:r>
          </a:p>
          <a:p>
            <a:endParaRPr lang="en-IN" sz="2000" dirty="0" smtClean="0"/>
          </a:p>
          <a:p>
            <a:r>
              <a:rPr lang="en-IN" sz="2000" dirty="0" smtClean="0"/>
              <a:t>KEY LEARNINGS</a:t>
            </a:r>
          </a:p>
          <a:p>
            <a:pPr lvl="1">
              <a:buFont typeface="Arial" pitchFamily="34" charset="0"/>
              <a:buChar char="•"/>
            </a:pPr>
            <a:r>
              <a:rPr lang="en-IN" sz="1800" dirty="0" smtClean="0"/>
              <a:t>Gained </a:t>
            </a:r>
            <a:r>
              <a:rPr lang="en-IN" sz="1800" dirty="0"/>
              <a:t>valuable hands-on work experience on various dimensions of a Healthcare Consulting Organization like Planning, System Development and Operation, Quality Healthcare Certification etc. </a:t>
            </a:r>
            <a:endParaRPr lang="en-IN" sz="1800" dirty="0" smtClean="0"/>
          </a:p>
          <a:p>
            <a:pPr lvl="1">
              <a:buFont typeface="Arial" pitchFamily="34" charset="0"/>
              <a:buChar char="•"/>
            </a:pPr>
            <a:r>
              <a:rPr lang="en-IN" sz="1800" dirty="0" smtClean="0"/>
              <a:t>Gained knowledge about NABH standards, gap analysis of any hospital as per NABH standards, developing action plan to fill the gaps and estimating costs  required to fill the gaps in district hospitals.</a:t>
            </a:r>
          </a:p>
          <a:p>
            <a:pPr lvl="1">
              <a:buNone/>
            </a:pPr>
            <a:endParaRPr lang="en-IN" dirty="0"/>
          </a:p>
        </p:txBody>
      </p:sp>
      <p:pic>
        <p:nvPicPr>
          <p:cNvPr id="58370" name="Picture 2" descr="http://thumbs.dreamstime.com/x/skills-knowledge-abilities-education-28246805.jpg"/>
          <p:cNvPicPr>
            <a:picLocks noChangeAspect="1" noChangeArrowheads="1"/>
          </p:cNvPicPr>
          <p:nvPr/>
        </p:nvPicPr>
        <p:blipFill>
          <a:blip r:embed="rId2" cstate="print"/>
          <a:srcRect/>
          <a:stretch>
            <a:fillRect/>
          </a:stretch>
        </p:blipFill>
        <p:spPr bwMode="auto">
          <a:xfrm>
            <a:off x="6588224" y="0"/>
            <a:ext cx="2555776" cy="198884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WARDS</a:t>
            </a:r>
            <a:endParaRPr lang="en-IN" dirty="0"/>
          </a:p>
        </p:txBody>
      </p:sp>
      <p:graphicFrame>
        <p:nvGraphicFramePr>
          <p:cNvPr id="4" name="Content Placeholder 3"/>
          <p:cNvGraphicFramePr>
            <a:graphicFrameLocks noGrp="1"/>
          </p:cNvGraphicFramePr>
          <p:nvPr>
            <p:ph idx="1"/>
          </p:nvPr>
        </p:nvGraphicFramePr>
        <p:xfrm>
          <a:off x="395535" y="980728"/>
          <a:ext cx="8445625" cy="5670651"/>
        </p:xfrm>
        <a:graphic>
          <a:graphicData uri="http://schemas.openxmlformats.org/drawingml/2006/table">
            <a:tbl>
              <a:tblPr firstRow="1" bandRow="1">
                <a:tableStyleId>{21E4AEA4-8DFA-4A89-87EB-49C32662AFE0}</a:tableStyleId>
              </a:tblPr>
              <a:tblGrid>
                <a:gridCol w="1636376"/>
                <a:gridCol w="3684294"/>
                <a:gridCol w="3124955"/>
              </a:tblGrid>
              <a:tr h="380883">
                <a:tc>
                  <a:txBody>
                    <a:bodyPr/>
                    <a:lstStyle/>
                    <a:p>
                      <a:r>
                        <a:rPr lang="en-IN" dirty="0" smtClean="0"/>
                        <a:t>WARDS</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571445">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Basic facilities for staffs not present (toilet/ drinking water)</a:t>
                      </a:r>
                      <a:endParaRPr lang="en-IN" sz="1600" dirty="0" smtClean="0"/>
                    </a:p>
                    <a:p>
                      <a:pPr lvl="0">
                        <a:buFont typeface="Arial" pitchFamily="34" charset="0"/>
                        <a:buChar char="•"/>
                      </a:pPr>
                      <a:r>
                        <a:rPr lang="en-US" sz="1600" dirty="0" smtClean="0"/>
                        <a:t>Emergency crash cart not present in the ward</a:t>
                      </a:r>
                      <a:endParaRPr lang="en-IN" sz="1600" dirty="0" smtClean="0"/>
                    </a:p>
                    <a:p>
                      <a:pPr lvl="0">
                        <a:buFont typeface="Arial" pitchFamily="34" charset="0"/>
                        <a:buChar char="•"/>
                      </a:pPr>
                      <a:r>
                        <a:rPr lang="en-US" sz="1600" dirty="0" smtClean="0"/>
                        <a:t> Number of nurses in each shift is not adequate </a:t>
                      </a:r>
                      <a:endParaRPr lang="en-IN" sz="1600" dirty="0" smtClean="0"/>
                    </a:p>
                    <a:p>
                      <a:pPr lvl="0">
                        <a:buFont typeface="Arial" pitchFamily="34" charset="0"/>
                        <a:buChar char="•"/>
                      </a:pPr>
                      <a:r>
                        <a:rPr lang="en-US" sz="1600" dirty="0" smtClean="0"/>
                        <a:t>Racks are not present to store linen</a:t>
                      </a:r>
                      <a:endParaRPr lang="en-IN" sz="1600" dirty="0" smtClean="0"/>
                    </a:p>
                    <a:p>
                      <a:pPr lvl="0">
                        <a:buFont typeface="Arial" pitchFamily="34" charset="0"/>
                        <a:buChar char="•"/>
                      </a:pPr>
                      <a:r>
                        <a:rPr lang="en-US" sz="1600" dirty="0" smtClean="0"/>
                        <a:t>Wash basin is not present in each ward.</a:t>
                      </a:r>
                      <a:endParaRPr lang="en-IN" sz="1600" dirty="0" smtClean="0"/>
                    </a:p>
                    <a:p>
                      <a:pPr lvl="0">
                        <a:buFont typeface="Arial" pitchFamily="34" charset="0"/>
                        <a:buChar char="•"/>
                      </a:pPr>
                      <a:r>
                        <a:rPr lang="en-US" sz="1600" dirty="0" smtClean="0"/>
                        <a:t>PPE  are not provided in each ward</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Basic facilities for staffs should be provided (toilet/ drinking water) </a:t>
                      </a:r>
                      <a:endParaRPr lang="en-IN" sz="1600" kern="1200" dirty="0" smtClean="0"/>
                    </a:p>
                    <a:p>
                      <a:pPr marL="0" lvl="0" algn="l" defTabSz="914400" rtl="0" eaLnBrk="1" latinLnBrk="0" hangingPunct="1">
                        <a:buFont typeface="Arial" pitchFamily="34" charset="0"/>
                        <a:buChar char="•"/>
                      </a:pPr>
                      <a:r>
                        <a:rPr lang="en-US" sz="1600" kern="1200" dirty="0" smtClean="0"/>
                        <a:t>Emergency crash cart should be present in the ward </a:t>
                      </a:r>
                      <a:endParaRPr lang="en-IN" sz="1600" kern="1200" dirty="0" smtClean="0"/>
                    </a:p>
                    <a:p>
                      <a:pPr marL="0" lvl="0" algn="l" defTabSz="914400" rtl="0" eaLnBrk="1" latinLnBrk="0" hangingPunct="1">
                        <a:buFont typeface="Arial" pitchFamily="34" charset="0"/>
                        <a:buChar char="•"/>
                      </a:pPr>
                      <a:r>
                        <a:rPr lang="en-US" sz="1600" kern="1200" dirty="0" smtClean="0"/>
                        <a:t>Adequate number of nurses should be present in each shift </a:t>
                      </a:r>
                      <a:endParaRPr lang="en-IN" sz="1600" kern="1200" dirty="0" smtClean="0"/>
                    </a:p>
                    <a:p>
                      <a:pPr marL="0" lvl="0" algn="l" defTabSz="914400" rtl="0" eaLnBrk="1" latinLnBrk="0" hangingPunct="1">
                        <a:buFont typeface="Arial" pitchFamily="34" charset="0"/>
                        <a:buChar char="•"/>
                      </a:pPr>
                      <a:r>
                        <a:rPr lang="en-US" sz="1600" kern="1200" dirty="0" smtClean="0"/>
                        <a:t>Racks, wash basin, PPE need to be provided by the management.</a:t>
                      </a:r>
                      <a:endParaRPr lang="en-IN" dirty="0"/>
                    </a:p>
                  </a:txBody>
                  <a:tcPr/>
                </a:tc>
              </a:tr>
              <a:tr h="2718323">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Vitals of the patient not checked every day</a:t>
                      </a:r>
                      <a:endParaRPr lang="en-IN" sz="1600" dirty="0" smtClean="0"/>
                    </a:p>
                    <a:p>
                      <a:pPr lvl="0">
                        <a:buFont typeface="Arial" pitchFamily="34" charset="0"/>
                        <a:buChar char="•"/>
                      </a:pPr>
                      <a:r>
                        <a:rPr lang="en-US" sz="1600" dirty="0" smtClean="0"/>
                        <a:t>Indent of medicines and other items is not placed by nurses regularly</a:t>
                      </a:r>
                      <a:endParaRPr lang="en-IN" sz="1600" dirty="0" smtClean="0"/>
                    </a:p>
                    <a:p>
                      <a:pPr lvl="0">
                        <a:buFont typeface="Arial" pitchFamily="34" charset="0"/>
                        <a:buChar char="•"/>
                      </a:pPr>
                      <a:r>
                        <a:rPr lang="en-US" sz="1600" dirty="0" smtClean="0"/>
                        <a:t>PPE  are not used by the nurses</a:t>
                      </a:r>
                      <a:endParaRPr lang="en-IN" sz="1600" dirty="0" smtClean="0"/>
                    </a:p>
                    <a:p>
                      <a:pPr lvl="0">
                        <a:buFont typeface="Arial" pitchFamily="34" charset="0"/>
                        <a:buChar char="•"/>
                      </a:pPr>
                      <a:r>
                        <a:rPr lang="en-US" sz="1600" dirty="0" smtClean="0"/>
                        <a:t> BMW is not segregated at the point of generation</a:t>
                      </a:r>
                      <a:endParaRPr lang="en-IN" sz="1600" dirty="0" smtClean="0"/>
                    </a:p>
                    <a:p>
                      <a:pPr lvl="0">
                        <a:buFont typeface="Arial" pitchFamily="34" charset="0"/>
                        <a:buChar char="•"/>
                      </a:pPr>
                      <a:r>
                        <a:rPr lang="en-US" sz="1600" dirty="0" smtClean="0"/>
                        <a:t>Nurse on duty does not record the details of the patient in the BHT on a daily basis</a:t>
                      </a:r>
                      <a:endParaRPr lang="en-IN" sz="1600" dirty="0" smtClean="0"/>
                    </a:p>
                    <a:p>
                      <a:pPr lvl="0">
                        <a:buFont typeface="Arial" pitchFamily="34" charset="0"/>
                        <a:buChar char="•"/>
                      </a:pPr>
                      <a:r>
                        <a:rPr lang="en-US" sz="1600" dirty="0" smtClean="0"/>
                        <a:t> Nurses not trained in BLS(CPR)</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Vitals of the patient should be checked every day </a:t>
                      </a:r>
                      <a:endParaRPr lang="en-IN" sz="1600" kern="1200" dirty="0" smtClean="0"/>
                    </a:p>
                    <a:p>
                      <a:pPr marL="0" lvl="0" algn="l" defTabSz="914400" rtl="0" eaLnBrk="1" latinLnBrk="0" hangingPunct="1">
                        <a:buFont typeface="Arial" pitchFamily="34" charset="0"/>
                        <a:buChar char="•"/>
                      </a:pPr>
                      <a:r>
                        <a:rPr lang="en-US" sz="1600" kern="1200" dirty="0" smtClean="0"/>
                        <a:t>Nurses needs to be trained in BLS(CPR) </a:t>
                      </a:r>
                      <a:endParaRPr lang="en-IN" sz="1600" kern="1200" dirty="0" smtClean="0"/>
                    </a:p>
                    <a:p>
                      <a:pPr marL="0" lvl="0" algn="l" defTabSz="914400" rtl="0" eaLnBrk="1" latinLnBrk="0" hangingPunct="1">
                        <a:buFont typeface="Arial" pitchFamily="34" charset="0"/>
                        <a:buNone/>
                      </a:pP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WARDS</a:t>
            </a:r>
            <a:endParaRPr lang="en-IN" dirty="0"/>
          </a:p>
        </p:txBody>
      </p:sp>
      <p:graphicFrame>
        <p:nvGraphicFramePr>
          <p:cNvPr id="4" name="Content Placeholder 3"/>
          <p:cNvGraphicFramePr>
            <a:graphicFrameLocks noGrp="1"/>
          </p:cNvGraphicFramePr>
          <p:nvPr>
            <p:ph idx="1"/>
          </p:nvPr>
        </p:nvGraphicFramePr>
        <p:xfrm>
          <a:off x="467544" y="980728"/>
          <a:ext cx="8229600" cy="2174883"/>
        </p:xfrm>
        <a:graphic>
          <a:graphicData uri="http://schemas.openxmlformats.org/drawingml/2006/table">
            <a:tbl>
              <a:tblPr firstRow="1" bandRow="1">
                <a:tableStyleId>{21E4AEA4-8DFA-4A89-87EB-49C32662AFE0}</a:tableStyleId>
              </a:tblPr>
              <a:tblGrid>
                <a:gridCol w="1306488"/>
                <a:gridCol w="3662064"/>
                <a:gridCol w="3261048"/>
              </a:tblGrid>
              <a:tr h="351116">
                <a:tc>
                  <a:txBody>
                    <a:bodyPr/>
                    <a:lstStyle/>
                    <a:p>
                      <a:r>
                        <a:rPr lang="en-IN" dirty="0" smtClean="0"/>
                        <a:t>WARDS</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809123">
                <a:tc>
                  <a:txBody>
                    <a:bodyPr/>
                    <a:lstStyle/>
                    <a:p>
                      <a:r>
                        <a:rPr lang="en-IN" dirty="0" smtClean="0"/>
                        <a:t>OUTCOME</a:t>
                      </a:r>
                      <a:endParaRPr lang="en-IN" dirty="0"/>
                    </a:p>
                  </a:txBody>
                  <a:tcPr/>
                </a:tc>
                <a:tc>
                  <a:txBody>
                    <a:bodyPr/>
                    <a:lstStyle/>
                    <a:p>
                      <a:pPr lvl="0">
                        <a:buFont typeface="Arial" pitchFamily="34" charset="0"/>
                        <a:buChar char="•"/>
                      </a:pPr>
                      <a:r>
                        <a:rPr lang="en-US" sz="1600" dirty="0" smtClean="0"/>
                        <a:t>Infection control practices  and Bio medical waste management practice </a:t>
                      </a:r>
                      <a:r>
                        <a:rPr lang="en-US" sz="1600" baseline="0" dirty="0" smtClean="0"/>
                        <a:t> </a:t>
                      </a:r>
                      <a:r>
                        <a:rPr lang="en-US" sz="1600" dirty="0" smtClean="0"/>
                        <a:t>are not being followed</a:t>
                      </a:r>
                      <a:endParaRPr lang="en-IN" sz="1600" dirty="0" smtClean="0"/>
                    </a:p>
                    <a:p>
                      <a:pPr lvl="0">
                        <a:buFont typeface="Arial" pitchFamily="34" charset="0"/>
                        <a:buChar char="•"/>
                      </a:pPr>
                      <a:r>
                        <a:rPr lang="en-US" sz="1600" dirty="0" smtClean="0"/>
                        <a:t>Staff  not aware about transfer IN/OUT system</a:t>
                      </a:r>
                      <a:endParaRPr lang="en-IN" sz="1600" dirty="0" smtClean="0"/>
                    </a:p>
                    <a:p>
                      <a:pPr lvl="0">
                        <a:buFont typeface="Arial" pitchFamily="34" charset="0"/>
                        <a:buChar char="•"/>
                      </a:pPr>
                      <a:r>
                        <a:rPr lang="en-US" sz="1600" dirty="0" smtClean="0"/>
                        <a:t>Discharge process is not defined and documented</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Infection control practices  and Bio medical waste management practice need to be followed </a:t>
                      </a:r>
                      <a:endParaRPr lang="en-IN" sz="1600" kern="1200" dirty="0" smtClean="0"/>
                    </a:p>
                    <a:p>
                      <a:pPr marL="0" lvl="0" algn="l" defTabSz="914400" rtl="0" eaLnBrk="1" latinLnBrk="0" hangingPunct="1">
                        <a:buFont typeface="Arial" pitchFamily="34" charset="0"/>
                        <a:buChar char="•"/>
                      </a:pPr>
                      <a:r>
                        <a:rPr lang="en-US" sz="1600" kern="1200" dirty="0" smtClean="0"/>
                        <a:t>Staff  should be aware about transfer IN/OUT system </a:t>
                      </a:r>
                      <a:endParaRPr lang="en-IN" sz="1600" kern="1200" dirty="0" smtClean="0"/>
                    </a:p>
                    <a:p>
                      <a:pPr>
                        <a:buFont typeface="Arial" pitchFamily="34" charset="0"/>
                        <a:buChar char="•"/>
                      </a:pPr>
                      <a:r>
                        <a:rPr lang="en-US" sz="1600" kern="1200" dirty="0" smtClean="0"/>
                        <a:t>Discharge process  needs to be defined and documented </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pic>
        <p:nvPicPr>
          <p:cNvPr id="5" name="Picture 4" descr="G:\Sanjay Nagar gzbd\SNJAY NAGAR PICS\20140315_123727.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3501008"/>
            <a:ext cx="5328592" cy="313034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228184" y="5517232"/>
            <a:ext cx="2376264" cy="646331"/>
          </a:xfrm>
          <a:prstGeom prst="rect">
            <a:avLst/>
          </a:prstGeom>
          <a:noFill/>
        </p:spPr>
        <p:txBody>
          <a:bodyPr wrap="square" rtlCol="0">
            <a:spAutoFit/>
          </a:bodyPr>
          <a:lstStyle/>
          <a:p>
            <a:r>
              <a:rPr lang="en-IN" dirty="0" smtClean="0"/>
              <a:t>Beds are kept without any proper spacing</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ICCU</a:t>
            </a:r>
            <a:endParaRPr lang="en-IN" dirty="0"/>
          </a:p>
        </p:txBody>
      </p:sp>
      <p:graphicFrame>
        <p:nvGraphicFramePr>
          <p:cNvPr id="4" name="Content Placeholder 3"/>
          <p:cNvGraphicFramePr>
            <a:graphicFrameLocks noGrp="1"/>
          </p:cNvGraphicFramePr>
          <p:nvPr>
            <p:ph idx="1"/>
          </p:nvPr>
        </p:nvGraphicFramePr>
        <p:xfrm>
          <a:off x="323529" y="980728"/>
          <a:ext cx="8496943" cy="5877272"/>
        </p:xfrm>
        <a:graphic>
          <a:graphicData uri="http://schemas.openxmlformats.org/drawingml/2006/table">
            <a:tbl>
              <a:tblPr firstRow="1" bandRow="1">
                <a:tableStyleId>{21E4AEA4-8DFA-4A89-87EB-49C32662AFE0}</a:tableStyleId>
              </a:tblPr>
              <a:tblGrid>
                <a:gridCol w="1497624"/>
                <a:gridCol w="3974983"/>
                <a:gridCol w="3024336"/>
              </a:tblGrid>
              <a:tr h="384795">
                <a:tc>
                  <a:txBody>
                    <a:bodyPr/>
                    <a:lstStyle/>
                    <a:p>
                      <a:r>
                        <a:rPr lang="en-IN" dirty="0" smtClean="0"/>
                        <a:t>ICCU</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814818">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Required equipments  are not available         </a:t>
                      </a:r>
                      <a:endParaRPr lang="en-IN" sz="1600" dirty="0" smtClean="0"/>
                    </a:p>
                    <a:p>
                      <a:pPr lvl="0">
                        <a:buFont typeface="Arial" pitchFamily="34" charset="0"/>
                        <a:buChar char="•"/>
                      </a:pPr>
                      <a:r>
                        <a:rPr lang="en-US" sz="1600" dirty="0" smtClean="0"/>
                        <a:t>Fowler’s bed  not  available</a:t>
                      </a: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t>Required equipments and Fowler’s bed  should be present</a:t>
                      </a:r>
                      <a:endParaRPr lang="en-IN" sz="1600" kern="1200" dirty="0" smtClean="0">
                        <a:solidFill>
                          <a:schemeClr val="dk1"/>
                        </a:solidFill>
                        <a:latin typeface="Times New Roman" pitchFamily="18" charset="0"/>
                        <a:ea typeface="+mn-ea"/>
                        <a:cs typeface="Times New Roman" pitchFamily="18" charset="0"/>
                      </a:endParaRPr>
                    </a:p>
                  </a:txBody>
                  <a:tcPr/>
                </a:tc>
              </a:tr>
              <a:tr h="4677659">
                <a:tc>
                  <a:txBody>
                    <a:bodyPr/>
                    <a:lstStyle/>
                    <a:p>
                      <a:r>
                        <a:rPr lang="en-IN" dirty="0" smtClean="0"/>
                        <a:t>PROCESS</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dirty="0" smtClean="0"/>
                        <a:t> Various</a:t>
                      </a:r>
                      <a:r>
                        <a:rPr lang="en-IN" sz="1600" baseline="0" dirty="0" smtClean="0"/>
                        <a:t> </a:t>
                      </a:r>
                      <a:r>
                        <a:rPr lang="en-IN" sz="1600" dirty="0" smtClean="0"/>
                        <a:t>policies and procedures are not defined and documented </a:t>
                      </a:r>
                    </a:p>
                    <a:p>
                      <a:pPr lvl="0">
                        <a:buFont typeface="Arial" pitchFamily="34" charset="0"/>
                        <a:buChar char="•"/>
                      </a:pPr>
                      <a:r>
                        <a:rPr lang="en-US" sz="1600" dirty="0" smtClean="0"/>
                        <a:t>Staff  is not aware about the end of life care policy and</a:t>
                      </a:r>
                      <a:r>
                        <a:rPr lang="en-US" sz="1600" baseline="0" dirty="0" smtClean="0"/>
                        <a:t> not trained on resuscitation</a:t>
                      </a:r>
                      <a:endParaRPr lang="en-IN" sz="1600" dirty="0" smtClean="0"/>
                    </a:p>
                    <a:p>
                      <a:pPr lvl="0">
                        <a:buFont typeface="Arial" pitchFamily="34" charset="0"/>
                        <a:buChar char="•"/>
                      </a:pPr>
                      <a:r>
                        <a:rPr lang="en-US" sz="1600" dirty="0" smtClean="0"/>
                        <a:t>Initial assessment  does not include screening for nutritional needs</a:t>
                      </a:r>
                      <a:r>
                        <a:rPr lang="en-IN" sz="1600" dirty="0" smtClean="0"/>
                        <a:t>.</a:t>
                      </a:r>
                    </a:p>
                    <a:p>
                      <a:pPr lvl="0">
                        <a:buFont typeface="Arial" pitchFamily="34" charset="0"/>
                        <a:buChar char="•"/>
                      </a:pPr>
                      <a:r>
                        <a:rPr lang="en-US" sz="1600" dirty="0" smtClean="0"/>
                        <a:t>Informed consent is not obtained before donation and transfusion of blood and blood products</a:t>
                      </a:r>
                      <a:endParaRPr lang="en-IN" sz="1600" dirty="0" smtClean="0"/>
                    </a:p>
                    <a:p>
                      <a:pPr lvl="0">
                        <a:buFont typeface="Arial" pitchFamily="34" charset="0"/>
                        <a:buChar char="•"/>
                      </a:pPr>
                      <a:r>
                        <a:rPr lang="en-US" sz="1600" dirty="0" smtClean="0"/>
                        <a:t>Patient and family  are not educated about donation</a:t>
                      </a:r>
                      <a:endParaRPr lang="en-IN" sz="1600" dirty="0" smtClean="0"/>
                    </a:p>
                    <a:p>
                      <a:pPr lvl="0">
                        <a:buFont typeface="Arial" pitchFamily="34" charset="0"/>
                        <a:buChar char="•"/>
                      </a:pPr>
                      <a:r>
                        <a:rPr lang="en-US" sz="1600" dirty="0" smtClean="0"/>
                        <a:t>Post transfusion reaction are not  monitored and analyzed for preventive and corrective actions</a:t>
                      </a:r>
                      <a:endParaRPr lang="en-IN" sz="1600" dirty="0" smtClean="0"/>
                    </a:p>
                    <a:p>
                      <a:pPr lvl="0">
                        <a:buFont typeface="Arial" pitchFamily="34" charset="0"/>
                        <a:buChar char="•"/>
                      </a:pPr>
                      <a:r>
                        <a:rPr lang="en-US" sz="1600" dirty="0" smtClean="0"/>
                        <a:t>Staff caring for children do not  have age specific competency </a:t>
                      </a:r>
                      <a:endParaRPr lang="en-IN" sz="1600" dirty="0" smtClean="0"/>
                    </a:p>
                    <a:p>
                      <a:pPr lvl="0">
                        <a:buFont typeface="Arial" pitchFamily="34" charset="0"/>
                        <a:buChar char="•"/>
                      </a:pPr>
                      <a:r>
                        <a:rPr lang="en-US" sz="1600" dirty="0" smtClean="0"/>
                        <a:t>Nutritional therapy  is not planned and provided in a collaborative manner</a:t>
                      </a:r>
                      <a:endParaRPr lang="en-IN" sz="1600" dirty="0"/>
                    </a:p>
                  </a:txBody>
                  <a:tcPr/>
                </a:tc>
                <a:tc>
                  <a:txBody>
                    <a:bodyPr/>
                    <a:lstStyle/>
                    <a:p>
                      <a:pPr marL="0" algn="l" defTabSz="914400" rtl="0" eaLnBrk="1" latinLnBrk="0" hangingPunct="1">
                        <a:buFont typeface="Arial" pitchFamily="34" charset="0"/>
                        <a:buChar char="•"/>
                      </a:pPr>
                      <a:r>
                        <a:rPr lang="en-IN" sz="1600" kern="1200" dirty="0" smtClean="0"/>
                        <a:t> Various policies and procedures  needs to be defined and documented </a:t>
                      </a:r>
                    </a:p>
                    <a:p>
                      <a:pPr marL="0" lvl="0" algn="l" defTabSz="914400" rtl="0" eaLnBrk="1" latinLnBrk="0" hangingPunct="1">
                        <a:buFont typeface="Arial" pitchFamily="34" charset="0"/>
                        <a:buChar char="•"/>
                      </a:pPr>
                      <a:r>
                        <a:rPr lang="en-US" sz="1600" kern="1200" dirty="0" smtClean="0"/>
                        <a:t>Staff  needs to be trained on resuscitation </a:t>
                      </a:r>
                      <a:endParaRPr lang="en-IN" sz="1600" kern="1200" dirty="0" smtClean="0"/>
                    </a:p>
                    <a:p>
                      <a:pPr marL="0" lvl="0" algn="l" defTabSz="914400" rtl="0" eaLnBrk="1" latinLnBrk="0" hangingPunct="1">
                        <a:buFont typeface="Arial" pitchFamily="34" charset="0"/>
                        <a:buChar char="•"/>
                      </a:pPr>
                      <a:r>
                        <a:rPr lang="en-US" sz="1600" kern="1200" dirty="0" smtClean="0"/>
                        <a:t>Informed consent  should be obtained before donation and transfusion of blood and blood products </a:t>
                      </a:r>
                      <a:endParaRPr lang="en-IN" sz="1600" kern="1200" dirty="0" smtClean="0"/>
                    </a:p>
                    <a:p>
                      <a:pPr marL="0" lvl="0" algn="l" defTabSz="914400" rtl="0" eaLnBrk="1" latinLnBrk="0" hangingPunct="1">
                        <a:buFont typeface="Arial" pitchFamily="34" charset="0"/>
                        <a:buChar char="•"/>
                      </a:pPr>
                      <a:r>
                        <a:rPr lang="en-US" sz="1600" kern="1200" dirty="0" smtClean="0"/>
                        <a:t>Post transfusion reaction  should be monitored and analyzed for preventive and corrective actions </a:t>
                      </a:r>
                      <a:endParaRPr lang="en-IN" sz="1600" kern="1200" dirty="0" smtClean="0"/>
                    </a:p>
                    <a:p>
                      <a:pPr marL="0" lvl="0" algn="l" defTabSz="914400" rtl="0" eaLnBrk="1" latinLnBrk="0" hangingPunct="1">
                        <a:buFont typeface="Arial" pitchFamily="34" charset="0"/>
                        <a:buChar char="•"/>
                      </a:pPr>
                      <a:r>
                        <a:rPr lang="en-US" sz="1600" kern="1200" dirty="0" smtClean="0"/>
                        <a:t>Competent staff need to be recruited for pediatric care </a:t>
                      </a:r>
                      <a:endParaRPr lang="en-IN" sz="1600" kern="1200" dirty="0" smtClean="0"/>
                    </a:p>
                    <a:p>
                      <a:pPr marL="0" lvl="0" algn="l" defTabSz="914400" rtl="0" eaLnBrk="1" latinLnBrk="0" hangingPunct="1">
                        <a:buFont typeface="Arial" pitchFamily="34" charset="0"/>
                        <a:buChar char="•"/>
                      </a:pPr>
                      <a:r>
                        <a:rPr lang="en-US" sz="1600" kern="1200" dirty="0" smtClean="0"/>
                        <a:t>Nutritional therapy  should be planned and provided in a collaborative manner </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ICCU</a:t>
            </a:r>
            <a:endParaRPr lang="en-IN" dirty="0"/>
          </a:p>
        </p:txBody>
      </p:sp>
      <p:graphicFrame>
        <p:nvGraphicFramePr>
          <p:cNvPr id="4" name="Content Placeholder 3"/>
          <p:cNvGraphicFramePr>
            <a:graphicFrameLocks noGrp="1"/>
          </p:cNvGraphicFramePr>
          <p:nvPr>
            <p:ph idx="1"/>
          </p:nvPr>
        </p:nvGraphicFramePr>
        <p:xfrm>
          <a:off x="467544" y="1124744"/>
          <a:ext cx="8229600" cy="5417258"/>
        </p:xfrm>
        <a:graphic>
          <a:graphicData uri="http://schemas.openxmlformats.org/drawingml/2006/table">
            <a:tbl>
              <a:tblPr firstRow="1" bandRow="1">
                <a:tableStyleId>{21E4AEA4-8DFA-4A89-87EB-49C32662AFE0}</a:tableStyleId>
              </a:tblPr>
              <a:tblGrid>
                <a:gridCol w="1234480"/>
                <a:gridCol w="4032448"/>
                <a:gridCol w="2962672"/>
              </a:tblGrid>
              <a:tr h="449018">
                <a:tc>
                  <a:txBody>
                    <a:bodyPr/>
                    <a:lstStyle/>
                    <a:p>
                      <a:r>
                        <a:rPr lang="en-IN" dirty="0" smtClean="0"/>
                        <a:t>ICCU</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4620142">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Emergency medications are not available all the time and replenished in a timely manner when used </a:t>
                      </a:r>
                      <a:endParaRPr lang="en-IN" sz="1600" dirty="0" smtClean="0"/>
                    </a:p>
                    <a:p>
                      <a:pPr lvl="0">
                        <a:buFont typeface="Arial" pitchFamily="34" charset="0"/>
                        <a:buChar char="•"/>
                      </a:pPr>
                      <a:r>
                        <a:rPr lang="en-US" sz="1600" dirty="0" smtClean="0"/>
                        <a:t>Medication orders are not written in a uniform location and are  not clear, legible, dated, timed, named and signed</a:t>
                      </a:r>
                      <a:endParaRPr lang="en-IN" sz="1600" dirty="0" smtClean="0"/>
                    </a:p>
                    <a:p>
                      <a:pPr lvl="0">
                        <a:buFont typeface="Arial" pitchFamily="34" charset="0"/>
                        <a:buChar char="•"/>
                      </a:pPr>
                      <a:r>
                        <a:rPr lang="en-US" sz="1600" dirty="0" smtClean="0"/>
                        <a:t>There is no written order for high risk medication done</a:t>
                      </a:r>
                      <a:endParaRPr lang="en-IN" sz="1600" dirty="0" smtClean="0"/>
                    </a:p>
                    <a:p>
                      <a:pPr lvl="0">
                        <a:buFont typeface="Arial" pitchFamily="34" charset="0"/>
                        <a:buChar char="•"/>
                      </a:pPr>
                      <a:r>
                        <a:rPr lang="en-US" sz="1600" dirty="0" smtClean="0"/>
                        <a:t>Medication administration is not documented</a:t>
                      </a:r>
                      <a:endParaRPr lang="en-IN" sz="1600" dirty="0" smtClean="0"/>
                    </a:p>
                    <a:p>
                      <a:pPr lvl="0">
                        <a:buFont typeface="Arial" pitchFamily="34" charset="0"/>
                        <a:buChar char="•"/>
                      </a:pPr>
                      <a:r>
                        <a:rPr lang="en-US" sz="1600" dirty="0" smtClean="0"/>
                        <a:t>Knowledge to pick adverse drug events and reporting of the same is lacking in staff</a:t>
                      </a:r>
                      <a:endParaRPr lang="en-IN" sz="1600" dirty="0" smtClean="0"/>
                    </a:p>
                    <a:p>
                      <a:pPr lvl="0">
                        <a:buFont typeface="Arial" pitchFamily="34" charset="0"/>
                        <a:buChar char="•"/>
                      </a:pPr>
                      <a:r>
                        <a:rPr lang="en-US" sz="1600" dirty="0" smtClean="0"/>
                        <a:t>Narcotic drugs are not  stored in a safe manner</a:t>
                      </a:r>
                      <a:endParaRPr lang="en-IN" sz="1600" dirty="0" smtClean="0"/>
                    </a:p>
                    <a:p>
                      <a:pPr lvl="0">
                        <a:buFont typeface="Arial" pitchFamily="34" charset="0"/>
                        <a:buChar char="•"/>
                      </a:pPr>
                      <a:r>
                        <a:rPr lang="en-US" sz="1600" dirty="0" smtClean="0"/>
                        <a:t>Proper records are not kept for the usage, administration and disposal of narcotic drugs</a:t>
                      </a:r>
                      <a:endParaRPr lang="en-IN" sz="1600" dirty="0" smtClean="0"/>
                    </a:p>
                    <a:p>
                      <a:pPr lvl="0">
                        <a:buFont typeface="Arial" pitchFamily="34" charset="0"/>
                        <a:buChar char="•"/>
                      </a:pPr>
                      <a:r>
                        <a:rPr lang="en-US" sz="1600" dirty="0" smtClean="0"/>
                        <a:t>Infection control data  is not collected</a:t>
                      </a:r>
                      <a:endParaRPr lang="en-IN" sz="1600" dirty="0" smtClean="0"/>
                    </a:p>
                    <a:p>
                      <a:pPr lvl="0">
                        <a:buFont typeface="Arial" pitchFamily="34" charset="0"/>
                        <a:buChar char="•"/>
                      </a:pPr>
                      <a:r>
                        <a:rPr lang="en-US" sz="1600" dirty="0" smtClean="0"/>
                        <a:t> No availability of various HAI rates of that area and action taken report</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Emergency medications  should be available all the time and replenished in a timely manner when used </a:t>
                      </a:r>
                      <a:endParaRPr lang="en-IN" sz="1600" kern="1200" dirty="0" smtClean="0"/>
                    </a:p>
                    <a:p>
                      <a:pPr lvl="0">
                        <a:buFont typeface="Arial" pitchFamily="34" charset="0"/>
                        <a:buChar char="•"/>
                      </a:pPr>
                      <a:r>
                        <a:rPr lang="en-US" sz="1600" kern="1200" dirty="0" smtClean="0"/>
                        <a:t>Medication orders should be written in a uniform location and should be clear, legible, dated, timed, named and signed</a:t>
                      </a:r>
                      <a:r>
                        <a:rPr lang="en-IN" sz="1600" kern="1200" dirty="0" smtClean="0"/>
                        <a:t> .</a:t>
                      </a:r>
                    </a:p>
                    <a:p>
                      <a:pPr lvl="0">
                        <a:buFont typeface="Arial" pitchFamily="34" charset="0"/>
                        <a:buChar char="•"/>
                      </a:pPr>
                      <a:r>
                        <a:rPr lang="en-US" sz="1600" kern="1200" dirty="0" smtClean="0"/>
                        <a:t>There should be written order for high risk medication done </a:t>
                      </a:r>
                      <a:endParaRPr lang="en-IN" sz="1600" kern="1200" dirty="0" smtClean="0"/>
                    </a:p>
                    <a:p>
                      <a:pPr lvl="0">
                        <a:buFont typeface="Arial" pitchFamily="34" charset="0"/>
                        <a:buChar char="•"/>
                      </a:pPr>
                      <a:r>
                        <a:rPr lang="en-US" sz="1600" kern="1200" dirty="0" smtClean="0"/>
                        <a:t>Medication administration should be documented</a:t>
                      </a:r>
                      <a:r>
                        <a:rPr lang="en-IN" sz="1600" kern="1200" dirty="0" smtClean="0"/>
                        <a:t>  </a:t>
                      </a:r>
                    </a:p>
                    <a:p>
                      <a:pPr lvl="0">
                        <a:buFont typeface="Arial" pitchFamily="34" charset="0"/>
                        <a:buChar char="•"/>
                      </a:pPr>
                      <a:r>
                        <a:rPr lang="en-US" sz="1600" kern="1200" dirty="0" smtClean="0"/>
                        <a:t>Narcotic drugs should be stored in a safe manner</a:t>
                      </a:r>
                      <a:r>
                        <a:rPr lang="en-IN" sz="1600" kern="1200" dirty="0" smtClean="0"/>
                        <a:t> and </a:t>
                      </a:r>
                      <a:r>
                        <a:rPr lang="en-US" sz="1600" kern="1200" dirty="0" smtClean="0"/>
                        <a:t>proper records should be kept for the usage, administration and disposal of narcotic drugs </a:t>
                      </a:r>
                      <a:endParaRPr lang="en-IN" sz="1600" kern="1200" dirty="0" smtClean="0"/>
                    </a:p>
                    <a:p>
                      <a:pPr lvl="0">
                        <a:buFont typeface="Arial" pitchFamily="34" charset="0"/>
                        <a:buChar char="•"/>
                      </a:pPr>
                      <a:r>
                        <a:rPr lang="en-US" sz="1600" kern="1200" dirty="0" smtClean="0"/>
                        <a:t>Infection control data should be collected </a:t>
                      </a:r>
                      <a:endParaRPr lang="en-IN" sz="1600" kern="1200" dirty="0" smtClean="0"/>
                    </a:p>
                    <a:p>
                      <a:pPr>
                        <a:buFont typeface="Arial" pitchFamily="34" charset="0"/>
                        <a:buNone/>
                      </a:pP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ICCU</a:t>
            </a:r>
            <a:endParaRPr lang="en-IN" dirty="0"/>
          </a:p>
        </p:txBody>
      </p:sp>
      <p:graphicFrame>
        <p:nvGraphicFramePr>
          <p:cNvPr id="4" name="Content Placeholder 3"/>
          <p:cNvGraphicFramePr>
            <a:graphicFrameLocks noGrp="1"/>
          </p:cNvGraphicFramePr>
          <p:nvPr>
            <p:ph idx="1"/>
          </p:nvPr>
        </p:nvGraphicFramePr>
        <p:xfrm>
          <a:off x="323528" y="908721"/>
          <a:ext cx="8445624" cy="5705068"/>
        </p:xfrm>
        <a:graphic>
          <a:graphicData uri="http://schemas.openxmlformats.org/drawingml/2006/table">
            <a:tbl>
              <a:tblPr firstRow="1" bandRow="1">
                <a:tableStyleId>{21E4AEA4-8DFA-4A89-87EB-49C32662AFE0}</a:tableStyleId>
              </a:tblPr>
              <a:tblGrid>
                <a:gridCol w="1182371"/>
                <a:gridCol w="4138298"/>
                <a:gridCol w="3124955"/>
              </a:tblGrid>
              <a:tr h="349324">
                <a:tc>
                  <a:txBody>
                    <a:bodyPr/>
                    <a:lstStyle/>
                    <a:p>
                      <a:r>
                        <a:rPr lang="en-IN" dirty="0" smtClean="0"/>
                        <a:t>ICCU</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5339308">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The layout of beds, its spacing, and visual privacy are not appropriate. </a:t>
                      </a:r>
                      <a:endParaRPr lang="en-IN" sz="1600" dirty="0" smtClean="0"/>
                    </a:p>
                    <a:p>
                      <a:pPr lvl="0">
                        <a:buFont typeface="Arial" pitchFamily="34" charset="0"/>
                        <a:buChar char="•"/>
                      </a:pPr>
                      <a:r>
                        <a:rPr lang="en-US" sz="1600" dirty="0" smtClean="0"/>
                        <a:t>All the equipments are not periodically inspected and calibrated, service</a:t>
                      </a:r>
                      <a:r>
                        <a:rPr lang="en-US" sz="1600" baseline="0" dirty="0" smtClean="0"/>
                        <a:t> labels not present</a:t>
                      </a:r>
                      <a:endParaRPr lang="en-IN" sz="1600" dirty="0" smtClean="0"/>
                    </a:p>
                    <a:p>
                      <a:pPr lvl="0">
                        <a:buFont typeface="Arial" pitchFamily="34" charset="0"/>
                        <a:buChar char="•"/>
                      </a:pPr>
                      <a:r>
                        <a:rPr lang="en-US" sz="1600" dirty="0" smtClean="0"/>
                        <a:t>The Information  is not exchanged and documented during transfers between units/departments.</a:t>
                      </a:r>
                      <a:endParaRPr lang="en-IN" sz="1600" dirty="0" smtClean="0"/>
                    </a:p>
                    <a:p>
                      <a:pPr lvl="0">
                        <a:buFont typeface="Arial" pitchFamily="34" charset="0"/>
                        <a:buChar char="•"/>
                      </a:pPr>
                      <a:r>
                        <a:rPr lang="en-US" sz="1600" dirty="0" smtClean="0"/>
                        <a:t>The organization does not provide a safe and secure environment for the vulnerable patients </a:t>
                      </a:r>
                      <a:endParaRPr lang="en-IN" sz="1600" dirty="0" smtClean="0"/>
                    </a:p>
                    <a:p>
                      <a:pPr lvl="0">
                        <a:buFont typeface="Arial" pitchFamily="34" charset="0"/>
                        <a:buChar char="•"/>
                      </a:pPr>
                      <a:r>
                        <a:rPr lang="en-US" sz="1600" dirty="0" smtClean="0"/>
                        <a:t>The informed consent is not obtained by a surgeon prior to the procedure </a:t>
                      </a:r>
                      <a:endParaRPr lang="en-IN" sz="1600" dirty="0" smtClean="0"/>
                    </a:p>
                    <a:p>
                      <a:pPr lvl="0">
                        <a:buFont typeface="Arial" pitchFamily="34" charset="0"/>
                        <a:buChar char="•"/>
                      </a:pPr>
                      <a:r>
                        <a:rPr lang="en-US" sz="1600" dirty="0" smtClean="0"/>
                        <a:t>The instructions for proper hand washing are not displayed and  not followed by the staff. </a:t>
                      </a:r>
                      <a:endParaRPr lang="en-IN" sz="1600" dirty="0" smtClean="0"/>
                    </a:p>
                    <a:p>
                      <a:pPr lvl="0">
                        <a:buFont typeface="Arial" pitchFamily="34" charset="0"/>
                        <a:buChar char="•"/>
                      </a:pPr>
                      <a:r>
                        <a:rPr lang="en-US" sz="1600" dirty="0" smtClean="0"/>
                        <a:t>Adequate PPE not available and used by the staff.</a:t>
                      </a:r>
                      <a:endParaRPr lang="en-IN" sz="1600" dirty="0" smtClean="0"/>
                    </a:p>
                    <a:p>
                      <a:pPr lvl="0">
                        <a:buFont typeface="Arial" pitchFamily="34" charset="0"/>
                        <a:buChar char="•"/>
                      </a:pPr>
                      <a:r>
                        <a:rPr lang="en-US" sz="1600" dirty="0" smtClean="0"/>
                        <a:t>Isolation /Barrier nursing facility is not available. </a:t>
                      </a:r>
                      <a:endParaRPr lang="en-IN" sz="1600" dirty="0" smtClean="0"/>
                    </a:p>
                    <a:p>
                      <a:pPr lvl="0">
                        <a:buFont typeface="Arial" pitchFamily="34" charset="0"/>
                        <a:buChar char="•"/>
                      </a:pPr>
                      <a:r>
                        <a:rPr lang="en-US" sz="1600" dirty="0" smtClean="0"/>
                        <a:t>Procedure is not documented to describe who can give consent when patient is incapable of independent decision making.</a:t>
                      </a:r>
                      <a:endParaRPr lang="en-IN" sz="1600" dirty="0"/>
                    </a:p>
                  </a:txBody>
                  <a:tcPr/>
                </a:tc>
                <a:tc>
                  <a:txBody>
                    <a:bodyPr/>
                    <a:lstStyle/>
                    <a:p>
                      <a:pPr lvl="0">
                        <a:buFont typeface="Arial" pitchFamily="34" charset="0"/>
                        <a:buChar char="•"/>
                      </a:pPr>
                      <a:r>
                        <a:rPr lang="en-US" sz="1600" kern="1200" dirty="0" smtClean="0"/>
                        <a:t>The layout of beds, its spacing, and visual privacy should be according to the standards.</a:t>
                      </a:r>
                      <a:endParaRPr lang="en-IN" sz="1600" kern="1200" dirty="0" smtClean="0"/>
                    </a:p>
                    <a:p>
                      <a:pPr lvl="0">
                        <a:buFont typeface="Arial" pitchFamily="34" charset="0"/>
                        <a:buChar char="•"/>
                      </a:pPr>
                      <a:r>
                        <a:rPr lang="en-US" sz="1600" kern="1200" dirty="0" smtClean="0"/>
                        <a:t>All the equipments needs to be periodically inspected and calibrated </a:t>
                      </a:r>
                      <a:endParaRPr lang="en-IN" sz="1600" kern="1200" dirty="0" smtClean="0"/>
                    </a:p>
                    <a:p>
                      <a:pPr lvl="0">
                        <a:buFont typeface="Arial" pitchFamily="34" charset="0"/>
                        <a:buChar char="•"/>
                      </a:pPr>
                      <a:r>
                        <a:rPr lang="en-US" sz="1600" kern="1200" dirty="0" smtClean="0"/>
                        <a:t>The organization should provide a safe and secure environment for the vulnerable patients </a:t>
                      </a:r>
                      <a:endParaRPr lang="en-IN" sz="1600" kern="1200" dirty="0" smtClean="0"/>
                    </a:p>
                    <a:p>
                      <a:pPr lvl="0">
                        <a:buFont typeface="Arial" pitchFamily="34" charset="0"/>
                        <a:buChar char="•"/>
                      </a:pPr>
                      <a:r>
                        <a:rPr lang="en-US" sz="1600" kern="1200" dirty="0" smtClean="0"/>
                        <a:t>The instructions for proper hand washing should be displayed and followed by the staff. </a:t>
                      </a:r>
                      <a:endParaRPr lang="en-IN" sz="1600" kern="1200" dirty="0" smtClean="0"/>
                    </a:p>
                    <a:p>
                      <a:pPr lvl="0">
                        <a:buFont typeface="Arial" pitchFamily="34" charset="0"/>
                        <a:buChar char="•"/>
                      </a:pPr>
                      <a:r>
                        <a:rPr lang="en-US" sz="1600" kern="1200" dirty="0" smtClean="0"/>
                        <a:t>Adequate PPE should be available and used by the staff. </a:t>
                      </a:r>
                      <a:endParaRPr lang="en-IN" sz="1600" kern="1200" dirty="0" smtClean="0"/>
                    </a:p>
                    <a:p>
                      <a:pPr lvl="0">
                        <a:buFont typeface="Arial" pitchFamily="34" charset="0"/>
                        <a:buChar char="•"/>
                      </a:pPr>
                      <a:r>
                        <a:rPr lang="en-US" sz="1600" kern="1200" dirty="0" smtClean="0"/>
                        <a:t>Isolation /Barrier nursing facility should be available. </a:t>
                      </a:r>
                      <a:endParaRPr lang="en-IN" sz="1600" kern="1200" dirty="0" smtClean="0"/>
                    </a:p>
                    <a:p>
                      <a:pPr lvl="0">
                        <a:buFont typeface="Arial" pitchFamily="34" charset="0"/>
                        <a:buChar char="•"/>
                      </a:pPr>
                      <a:r>
                        <a:rPr lang="en-US" sz="1600" kern="1200" dirty="0" smtClean="0"/>
                        <a:t>Procedure needs to be documented to describe who can give consent when patient is incapable of independent decision making. </a:t>
                      </a: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ICCU</a:t>
            </a:r>
            <a:endParaRPr lang="en-IN" dirty="0"/>
          </a:p>
        </p:txBody>
      </p:sp>
      <p:graphicFrame>
        <p:nvGraphicFramePr>
          <p:cNvPr id="4" name="Content Placeholder 3"/>
          <p:cNvGraphicFramePr>
            <a:graphicFrameLocks noGrp="1"/>
          </p:cNvGraphicFramePr>
          <p:nvPr>
            <p:ph idx="1"/>
          </p:nvPr>
        </p:nvGraphicFramePr>
        <p:xfrm>
          <a:off x="539552" y="1052736"/>
          <a:ext cx="8229600" cy="1437640"/>
        </p:xfrm>
        <a:graphic>
          <a:graphicData uri="http://schemas.openxmlformats.org/drawingml/2006/table">
            <a:tbl>
              <a:tblPr firstRow="1" bandRow="1">
                <a:tableStyleId>{21E4AEA4-8DFA-4A89-87EB-49C32662AFE0}</a:tableStyleId>
              </a:tblPr>
              <a:tblGrid>
                <a:gridCol w="1378496"/>
                <a:gridCol w="3662064"/>
                <a:gridCol w="3189040"/>
              </a:tblGrid>
              <a:tr h="370840">
                <a:tc>
                  <a:txBody>
                    <a:bodyPr/>
                    <a:lstStyle/>
                    <a:p>
                      <a:r>
                        <a:rPr lang="en-IN" dirty="0" smtClean="0"/>
                        <a:t>ICCU</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70840">
                <a:tc>
                  <a:txBody>
                    <a:bodyPr/>
                    <a:lstStyle/>
                    <a:p>
                      <a:r>
                        <a:rPr lang="en-IN" dirty="0" smtClean="0"/>
                        <a:t>OUTCOME</a:t>
                      </a:r>
                      <a:endParaRPr lang="en-IN" dirty="0"/>
                    </a:p>
                  </a:txBody>
                  <a:tcPr/>
                </a:tc>
                <a:tc>
                  <a:txBody>
                    <a:bodyPr/>
                    <a:lstStyle/>
                    <a:p>
                      <a:pPr lvl="0">
                        <a:buFont typeface="Arial" pitchFamily="34" charset="0"/>
                        <a:buChar char="•"/>
                      </a:pPr>
                      <a:r>
                        <a:rPr lang="en-US" sz="1600" dirty="0" smtClean="0"/>
                        <a:t>Re intubation rate is not being monitored</a:t>
                      </a:r>
                      <a:endParaRPr lang="en-IN" sz="1600" dirty="0" smtClean="0"/>
                    </a:p>
                    <a:p>
                      <a:pPr lvl="0">
                        <a:buFont typeface="Arial" pitchFamily="34" charset="0"/>
                        <a:buChar char="•"/>
                      </a:pPr>
                      <a:r>
                        <a:rPr lang="en-US" sz="1600" dirty="0" smtClean="0"/>
                        <a:t>ICU utilization is not being monitored</a:t>
                      </a:r>
                      <a:endParaRPr lang="en-IN" sz="1600" dirty="0" smtClean="0"/>
                    </a:p>
                    <a:p>
                      <a:pPr>
                        <a:buFont typeface="Arial" pitchFamily="34" charset="0"/>
                        <a:buChar char="•"/>
                      </a:pP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kern="1200" dirty="0" smtClean="0"/>
                        <a:t>Outcome indicators need to be captured and monitored.</a:t>
                      </a:r>
                    </a:p>
                    <a:p>
                      <a:pPr>
                        <a:buFont typeface="Arial" pitchFamily="34" charset="0"/>
                        <a:buChar char="•"/>
                      </a:pPr>
                      <a:endParaRPr lang="en-IN" sz="1600" dirty="0"/>
                    </a:p>
                  </a:txBody>
                  <a:tcPr/>
                </a:tc>
              </a:tr>
            </a:tbl>
          </a:graphicData>
        </a:graphic>
      </p:graphicFrame>
      <p:pic>
        <p:nvPicPr>
          <p:cNvPr id="5" name="Picture 4" descr="C:\Users\Student\AppData\Local\Microsoft\Windows\Temporary Internet Files\Content.Word\DSC00048.jpg"/>
          <p:cNvPicPr/>
          <p:nvPr/>
        </p:nvPicPr>
        <p:blipFill>
          <a:blip r:embed="rId2" cstate="print">
            <a:lum/>
          </a:blip>
          <a:srcRect/>
          <a:stretch>
            <a:fillRect/>
          </a:stretch>
        </p:blipFill>
        <p:spPr bwMode="auto">
          <a:xfrm>
            <a:off x="1835696" y="2852936"/>
            <a:ext cx="4968552" cy="324036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123728" y="6309320"/>
            <a:ext cx="4536504" cy="369332"/>
          </a:xfrm>
          <a:prstGeom prst="rect">
            <a:avLst/>
          </a:prstGeom>
          <a:noFill/>
        </p:spPr>
        <p:txBody>
          <a:bodyPr wrap="square" rtlCol="0">
            <a:spAutoFit/>
          </a:bodyPr>
          <a:lstStyle/>
          <a:p>
            <a:r>
              <a:rPr lang="en-IN" dirty="0" smtClean="0"/>
              <a:t>ICCU beds and rooms with windows open</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OPERATION THEATER</a:t>
            </a:r>
            <a:endParaRPr lang="en-IN" dirty="0"/>
          </a:p>
        </p:txBody>
      </p:sp>
      <p:graphicFrame>
        <p:nvGraphicFramePr>
          <p:cNvPr id="4" name="Content Placeholder 3"/>
          <p:cNvGraphicFramePr>
            <a:graphicFrameLocks noGrp="1"/>
          </p:cNvGraphicFramePr>
          <p:nvPr>
            <p:ph idx="1"/>
          </p:nvPr>
        </p:nvGraphicFramePr>
        <p:xfrm>
          <a:off x="395536" y="922000"/>
          <a:ext cx="8424936" cy="5936000"/>
        </p:xfrm>
        <a:graphic>
          <a:graphicData uri="http://schemas.openxmlformats.org/drawingml/2006/table">
            <a:tbl>
              <a:tblPr firstRow="1" bandRow="1">
                <a:tableStyleId>{21E4AEA4-8DFA-4A89-87EB-49C32662AFE0}</a:tableStyleId>
              </a:tblPr>
              <a:tblGrid>
                <a:gridCol w="1296144"/>
                <a:gridCol w="3888432"/>
                <a:gridCol w="3240360"/>
              </a:tblGrid>
              <a:tr h="388640">
                <a:tc>
                  <a:txBody>
                    <a:bodyPr/>
                    <a:lstStyle/>
                    <a:p>
                      <a:r>
                        <a:rPr lang="en-IN" dirty="0" smtClean="0"/>
                        <a:t>OT</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825624">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Proper Zoning concept  is not followed( Clean zone, protective zone, sterile zone, and disposal zone)</a:t>
                      </a:r>
                      <a:endParaRPr lang="en-IN" sz="1600" dirty="0" smtClean="0"/>
                    </a:p>
                    <a:p>
                      <a:pPr lvl="0">
                        <a:buFont typeface="Arial" pitchFamily="34" charset="0"/>
                        <a:buChar char="•"/>
                      </a:pPr>
                      <a:r>
                        <a:rPr lang="en-US" sz="1600" dirty="0" smtClean="0"/>
                        <a:t>Number of OT tables present in the hospital  were not appropriate for the daily load </a:t>
                      </a:r>
                      <a:endParaRPr lang="en-IN" sz="1600" dirty="0" smtClean="0"/>
                    </a:p>
                    <a:p>
                      <a:pPr lvl="0">
                        <a:buFont typeface="Arial" pitchFamily="34" charset="0"/>
                        <a:buChar char="•"/>
                      </a:pPr>
                      <a:r>
                        <a:rPr lang="en-US" sz="1600" dirty="0" smtClean="0"/>
                        <a:t> OT did not have a crash cart and defibrillator</a:t>
                      </a:r>
                      <a:endParaRPr lang="en-IN" sz="1600" dirty="0" smtClean="0"/>
                    </a:p>
                    <a:p>
                      <a:pPr lvl="0">
                        <a:buFont typeface="Arial" pitchFamily="34" charset="0"/>
                        <a:buChar char="•"/>
                      </a:pPr>
                      <a:r>
                        <a:rPr lang="en-US" sz="1600" dirty="0" smtClean="0"/>
                        <a:t> Scrubbing area not present for the OT staff</a:t>
                      </a:r>
                      <a:endParaRPr lang="en-IN" sz="1600" dirty="0"/>
                    </a:p>
                  </a:txBody>
                  <a:tcPr/>
                </a:tc>
                <a:tc>
                  <a:txBody>
                    <a:bodyPr/>
                    <a:lstStyle/>
                    <a:p>
                      <a:pPr lvl="0">
                        <a:buFont typeface="Arial" pitchFamily="34" charset="0"/>
                        <a:buChar char="•"/>
                      </a:pPr>
                      <a:r>
                        <a:rPr lang="en-US" sz="1600" kern="1200" dirty="0" smtClean="0"/>
                        <a:t>Proper Zoning concept  needs to be followed( Clean zone, protective zone, sterile zone, and disposal zone) </a:t>
                      </a:r>
                      <a:endParaRPr lang="en-IN" sz="1600" kern="1200" dirty="0" smtClean="0"/>
                    </a:p>
                    <a:p>
                      <a:pPr lvl="0">
                        <a:buFont typeface="Arial" pitchFamily="34" charset="0"/>
                        <a:buChar char="•"/>
                      </a:pPr>
                      <a:r>
                        <a:rPr lang="en-US" sz="1600" kern="1200" dirty="0" smtClean="0"/>
                        <a:t>Number of OT tables present in the hospital  should be according to the daily load </a:t>
                      </a:r>
                      <a:endParaRPr lang="en-IN" sz="1600" kern="1200" dirty="0" smtClean="0"/>
                    </a:p>
                    <a:p>
                      <a:pPr lvl="0">
                        <a:buFont typeface="Arial" pitchFamily="34" charset="0"/>
                        <a:buChar char="•"/>
                      </a:pPr>
                      <a:r>
                        <a:rPr lang="en-US" sz="1600" kern="1200" dirty="0" smtClean="0"/>
                        <a:t> OT should have a crash cart and defibrillator </a:t>
                      </a:r>
                      <a:endParaRPr lang="en-IN" sz="1600" kern="1200" dirty="0" smtClean="0"/>
                    </a:p>
                    <a:p>
                      <a:pPr lvl="0">
                        <a:buFont typeface="Arial" pitchFamily="34" charset="0"/>
                        <a:buChar char="•"/>
                      </a:pPr>
                      <a:r>
                        <a:rPr lang="en-US" sz="1600" kern="1200" dirty="0" smtClean="0"/>
                        <a:t> Scrubbing area should be present for the OT staff </a:t>
                      </a:r>
                      <a:endParaRPr lang="en-IN" sz="1600" kern="1200" dirty="0" smtClean="0">
                        <a:solidFill>
                          <a:schemeClr val="dk1"/>
                        </a:solidFill>
                        <a:latin typeface="Times New Roman" pitchFamily="18" charset="0"/>
                        <a:ea typeface="+mn-ea"/>
                        <a:cs typeface="Times New Roman" pitchFamily="18" charset="0"/>
                      </a:endParaRPr>
                    </a:p>
                  </a:txBody>
                  <a:tcPr/>
                </a:tc>
              </a:tr>
              <a:tr h="825624">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Consent for the surgery and anesthesia is not being taken from the patient</a:t>
                      </a:r>
                      <a:endParaRPr lang="en-IN" sz="1600" dirty="0" smtClean="0"/>
                    </a:p>
                    <a:p>
                      <a:pPr lvl="0">
                        <a:buFont typeface="Arial" pitchFamily="34" charset="0"/>
                        <a:buChar char="•"/>
                      </a:pPr>
                      <a:r>
                        <a:rPr lang="en-US" sz="1600" dirty="0" smtClean="0"/>
                        <a:t> OT list is not prepared  and  OT booking not being done </a:t>
                      </a:r>
                      <a:endParaRPr lang="en-IN" sz="1600" dirty="0" smtClean="0"/>
                    </a:p>
                    <a:p>
                      <a:pPr lvl="0">
                        <a:buFont typeface="Arial" pitchFamily="34" charset="0"/>
                        <a:buChar char="•"/>
                      </a:pPr>
                      <a:r>
                        <a:rPr lang="en-US" sz="1600" dirty="0" smtClean="0"/>
                        <a:t> Pre, intra, post operative notes are not documented</a:t>
                      </a:r>
                      <a:endParaRPr lang="en-IN" sz="1600" dirty="0" smtClean="0"/>
                    </a:p>
                    <a:p>
                      <a:pPr lvl="0">
                        <a:buFont typeface="Arial" pitchFamily="34" charset="0"/>
                        <a:buChar char="•"/>
                      </a:pPr>
                      <a:r>
                        <a:rPr lang="en-US" sz="1600" dirty="0" smtClean="0"/>
                        <a:t>Infection control practices not being followed in OT</a:t>
                      </a:r>
                      <a:endParaRPr lang="en-IN" sz="1600" dirty="0" smtClean="0"/>
                    </a:p>
                    <a:p>
                      <a:pPr lvl="0">
                        <a:buFont typeface="Arial" pitchFamily="34" charset="0"/>
                        <a:buChar char="•"/>
                      </a:pPr>
                      <a:r>
                        <a:rPr lang="en-US" sz="1600" dirty="0" smtClean="0"/>
                        <a:t>Pre operative checklist not being followed</a:t>
                      </a:r>
                      <a:endParaRPr lang="en-IN" sz="1600" dirty="0" smtClean="0"/>
                    </a:p>
                    <a:p>
                      <a:pPr lvl="0">
                        <a:buFont typeface="Arial" pitchFamily="34" charset="0"/>
                        <a:buChar char="•"/>
                      </a:pPr>
                      <a:r>
                        <a:rPr lang="en-US" sz="1600" dirty="0" smtClean="0"/>
                        <a:t>Bio medical waste management practices  not being followed</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Consent for the surgery and anesthesia  should be taken from the patient </a:t>
                      </a:r>
                      <a:endParaRPr lang="en-IN" sz="1600" kern="1200" dirty="0" smtClean="0"/>
                    </a:p>
                    <a:p>
                      <a:pPr marL="0" lvl="0" algn="l" defTabSz="914400" rtl="0" eaLnBrk="1" latinLnBrk="0" hangingPunct="1">
                        <a:buFont typeface="Arial" pitchFamily="34" charset="0"/>
                        <a:buChar char="•"/>
                      </a:pPr>
                      <a:r>
                        <a:rPr lang="en-US" sz="1600" kern="1200" dirty="0" smtClean="0"/>
                        <a:t> OT list should be prepared, OT booking needs to be done and pre, intra, post operative notes needs to be documented</a:t>
                      </a:r>
                      <a:r>
                        <a:rPr lang="en-IN" sz="1600" kern="1200" dirty="0" smtClean="0"/>
                        <a:t>.</a:t>
                      </a:r>
                    </a:p>
                    <a:p>
                      <a:pPr marL="0" lvl="0" algn="l" defTabSz="914400" rtl="0" eaLnBrk="1" latinLnBrk="0" hangingPunct="1">
                        <a:buFont typeface="Arial" pitchFamily="34" charset="0"/>
                        <a:buChar char="•"/>
                      </a:pPr>
                      <a:r>
                        <a:rPr lang="en-US" sz="1600" kern="1200" dirty="0" smtClean="0"/>
                        <a:t>Infection control practices should be followed in OT </a:t>
                      </a:r>
                      <a:endParaRPr lang="en-IN" sz="1600" kern="1200" dirty="0" smtClean="0"/>
                    </a:p>
                    <a:p>
                      <a:pPr marL="0" lvl="0" algn="l" defTabSz="914400" rtl="0" eaLnBrk="1" latinLnBrk="0" hangingPunct="1">
                        <a:buFont typeface="Arial" pitchFamily="34" charset="0"/>
                        <a:buChar char="•"/>
                      </a:pPr>
                      <a:r>
                        <a:rPr lang="en-US" sz="1600" kern="1200" dirty="0" smtClean="0"/>
                        <a:t>Pre operative checklist should be followed </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smtClean="0"/>
              <a:t>OPERATION THEATER</a:t>
            </a:r>
            <a:endParaRPr lang="en-IN" dirty="0"/>
          </a:p>
        </p:txBody>
      </p:sp>
      <p:graphicFrame>
        <p:nvGraphicFramePr>
          <p:cNvPr id="4" name="Content Placeholder 3"/>
          <p:cNvGraphicFramePr>
            <a:graphicFrameLocks noGrp="1"/>
          </p:cNvGraphicFramePr>
          <p:nvPr>
            <p:ph idx="1"/>
          </p:nvPr>
        </p:nvGraphicFramePr>
        <p:xfrm>
          <a:off x="395536" y="1268760"/>
          <a:ext cx="8229600" cy="1285240"/>
        </p:xfrm>
        <a:graphic>
          <a:graphicData uri="http://schemas.openxmlformats.org/drawingml/2006/table">
            <a:tbl>
              <a:tblPr firstRow="1" bandRow="1">
                <a:tableStyleId>{21E4AEA4-8DFA-4A89-87EB-49C32662AFE0}</a:tableStyleId>
              </a:tblPr>
              <a:tblGrid>
                <a:gridCol w="1306488"/>
                <a:gridCol w="3456384"/>
                <a:gridCol w="3466728"/>
              </a:tblGrid>
              <a:tr h="370840">
                <a:tc>
                  <a:txBody>
                    <a:bodyPr/>
                    <a:lstStyle/>
                    <a:p>
                      <a:r>
                        <a:rPr lang="en-IN" dirty="0" smtClean="0"/>
                        <a:t>OT</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70840">
                <a:tc>
                  <a:txBody>
                    <a:bodyPr/>
                    <a:lstStyle/>
                    <a:p>
                      <a:r>
                        <a:rPr lang="en-IN" dirty="0" smtClean="0"/>
                        <a:t>OUTCOME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800" dirty="0" smtClean="0"/>
                        <a:t>Outcome indicators are not being monitored</a:t>
                      </a:r>
                      <a:endParaRPr lang="en-IN" dirty="0" smtClean="0"/>
                    </a:p>
                    <a:p>
                      <a:pPr>
                        <a:buFont typeface="Arial" pitchFamily="34" charset="0"/>
                        <a:buChar char="•"/>
                      </a:pP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800" kern="1200" dirty="0" smtClean="0"/>
                        <a:t>Outcome indicators need to be monitored.</a:t>
                      </a:r>
                    </a:p>
                    <a:p>
                      <a:pPr>
                        <a:buFont typeface="Arial" pitchFamily="34" charset="0"/>
                        <a:buChar char="•"/>
                      </a:pPr>
                      <a:endParaRPr lang="en-IN" sz="1600" dirty="0"/>
                    </a:p>
                  </a:txBody>
                  <a:tcPr/>
                </a:tc>
              </a:tr>
            </a:tbl>
          </a:graphicData>
        </a:graphic>
      </p:graphicFrame>
      <p:pic>
        <p:nvPicPr>
          <p:cNvPr id="5" name="Picture 4" descr="G:\Sanjay Nagar gzbd\SNJAY NAGAR PICS\20140315_123107.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flipH="1">
            <a:off x="611560" y="2996952"/>
            <a:ext cx="5184575" cy="331236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012160" y="5445224"/>
            <a:ext cx="2592288" cy="923330"/>
          </a:xfrm>
          <a:prstGeom prst="rect">
            <a:avLst/>
          </a:prstGeom>
          <a:noFill/>
        </p:spPr>
        <p:txBody>
          <a:bodyPr wrap="square" rtlCol="0">
            <a:spAutoFit/>
          </a:bodyPr>
          <a:lstStyle/>
          <a:p>
            <a:r>
              <a:rPr lang="en-IN" dirty="0" smtClean="0"/>
              <a:t>OT without infection control measures</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PHARMACY</a:t>
            </a:r>
            <a:endParaRPr lang="en-IN" dirty="0"/>
          </a:p>
        </p:txBody>
      </p:sp>
      <p:graphicFrame>
        <p:nvGraphicFramePr>
          <p:cNvPr id="4" name="Content Placeholder 3"/>
          <p:cNvGraphicFramePr>
            <a:graphicFrameLocks noGrp="1"/>
          </p:cNvGraphicFramePr>
          <p:nvPr>
            <p:ph idx="1"/>
          </p:nvPr>
        </p:nvGraphicFramePr>
        <p:xfrm>
          <a:off x="467544" y="980728"/>
          <a:ext cx="8229600" cy="5692160"/>
        </p:xfrm>
        <a:graphic>
          <a:graphicData uri="http://schemas.openxmlformats.org/drawingml/2006/table">
            <a:tbl>
              <a:tblPr firstRow="1" bandRow="1">
                <a:tableStyleId>{21E4AEA4-8DFA-4A89-87EB-49C32662AFE0}</a:tableStyleId>
              </a:tblPr>
              <a:tblGrid>
                <a:gridCol w="1306488"/>
                <a:gridCol w="3662064"/>
                <a:gridCol w="3261048"/>
              </a:tblGrid>
              <a:tr h="388640">
                <a:tc>
                  <a:txBody>
                    <a:bodyPr/>
                    <a:lstStyle/>
                    <a:p>
                      <a:r>
                        <a:rPr lang="en-IN" dirty="0" smtClean="0"/>
                        <a:t>PHARMACY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915616">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All items storage areas are not marked and labeled </a:t>
                      </a:r>
                      <a:endParaRPr lang="en-IN" sz="1600" dirty="0" smtClean="0"/>
                    </a:p>
                    <a:p>
                      <a:pPr lvl="0">
                        <a:buFont typeface="Arial" pitchFamily="34" charset="0"/>
                        <a:buChar char="•"/>
                      </a:pPr>
                      <a:r>
                        <a:rPr lang="en-US" sz="1600" dirty="0" smtClean="0"/>
                        <a:t>Refrigerator for storing medicines(2-8 degree C) not available</a:t>
                      </a:r>
                      <a:endParaRPr lang="en-IN" sz="1600" dirty="0" smtClean="0"/>
                    </a:p>
                    <a:p>
                      <a:pPr lvl="0">
                        <a:buFont typeface="Arial" pitchFamily="34" charset="0"/>
                        <a:buChar char="•"/>
                      </a:pPr>
                      <a:r>
                        <a:rPr lang="en-US" sz="1600" dirty="0" smtClean="0"/>
                        <a:t>Provision for storage of narcotic drugs(double lock and key system) not present</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All items storage areas should be marked and labeled </a:t>
                      </a:r>
                      <a:endParaRPr lang="en-IN" sz="1600" kern="1200" dirty="0" smtClean="0"/>
                    </a:p>
                    <a:p>
                      <a:pPr lvl="0">
                        <a:buFont typeface="Arial" pitchFamily="34" charset="0"/>
                        <a:buChar char="•"/>
                      </a:pPr>
                      <a:r>
                        <a:rPr lang="en-US" sz="1600" kern="1200" dirty="0" smtClean="0"/>
                        <a:t>Refrigerator for storing medicines(2-8 degree C) should be available </a:t>
                      </a:r>
                      <a:endParaRPr lang="en-IN" sz="1600" kern="1200" dirty="0" smtClean="0"/>
                    </a:p>
                    <a:p>
                      <a:pPr lvl="0">
                        <a:buFont typeface="Arial" pitchFamily="34" charset="0"/>
                        <a:buChar char="•"/>
                      </a:pPr>
                      <a:r>
                        <a:rPr lang="en-US" sz="1600" kern="1200" dirty="0" smtClean="0"/>
                        <a:t>Provision for storage of narcotic drugs(double lock and key system) should be there</a:t>
                      </a:r>
                      <a:endParaRPr lang="en-IN" sz="1600" dirty="0"/>
                    </a:p>
                  </a:txBody>
                  <a:tcPr/>
                </a:tc>
              </a:tr>
              <a:tr h="585597">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Pest/rodent control measures are not regularly under taken</a:t>
                      </a:r>
                      <a:endParaRPr lang="en-IN" sz="1600" dirty="0" smtClean="0"/>
                    </a:p>
                    <a:p>
                      <a:pPr lvl="0">
                        <a:buFont typeface="Arial" pitchFamily="34" charset="0"/>
                        <a:buChar char="•"/>
                      </a:pPr>
                      <a:r>
                        <a:rPr lang="en-US" sz="1600" dirty="0" smtClean="0"/>
                        <a:t>Sound Inventory control practices not followed (ABC, VED, FSN,FIFO)</a:t>
                      </a:r>
                      <a:endParaRPr lang="en-IN" sz="1600" dirty="0" smtClean="0"/>
                    </a:p>
                    <a:p>
                      <a:pPr lvl="0">
                        <a:buFont typeface="Arial" pitchFamily="34" charset="0"/>
                        <a:buChar char="•"/>
                      </a:pPr>
                      <a:r>
                        <a:rPr lang="en-US" sz="1600" dirty="0" smtClean="0"/>
                        <a:t>General items required by the hospital are not purchased from vendors registered by management</a:t>
                      </a:r>
                      <a:endParaRPr lang="en-IN" sz="1600" dirty="0" smtClean="0"/>
                    </a:p>
                    <a:p>
                      <a:pPr lvl="0">
                        <a:buFont typeface="Arial" pitchFamily="34" charset="0"/>
                        <a:buChar char="•"/>
                      </a:pPr>
                      <a:r>
                        <a:rPr lang="en-US" sz="1600" dirty="0" smtClean="0"/>
                        <a:t>No Drugs and therapeutics committee in the hospital</a:t>
                      </a:r>
                      <a:endParaRPr lang="en-IN" sz="1600" dirty="0" smtClean="0"/>
                    </a:p>
                    <a:p>
                      <a:pPr lvl="0">
                        <a:buFont typeface="Arial" pitchFamily="34" charset="0"/>
                        <a:buChar char="•"/>
                      </a:pPr>
                      <a:r>
                        <a:rPr lang="en-US" sz="1600" dirty="0" smtClean="0"/>
                        <a:t>No hospital drug formulary available</a:t>
                      </a:r>
                      <a:endParaRPr lang="en-IN" sz="1600" dirty="0" smtClean="0"/>
                    </a:p>
                    <a:p>
                      <a:pPr lvl="0">
                        <a:buFont typeface="Arial" pitchFamily="34" charset="0"/>
                        <a:buChar char="•"/>
                      </a:pPr>
                      <a:r>
                        <a:rPr lang="en-US" sz="1600" dirty="0" smtClean="0"/>
                        <a:t>Adverse drug reactions are not analyzed</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Pest/rodent control measures should be regularly under taken </a:t>
                      </a:r>
                      <a:endParaRPr lang="en-IN" sz="1600" kern="1200" dirty="0" smtClean="0"/>
                    </a:p>
                    <a:p>
                      <a:pPr lvl="0">
                        <a:buFont typeface="Arial" pitchFamily="34" charset="0"/>
                        <a:buChar char="•"/>
                      </a:pPr>
                      <a:r>
                        <a:rPr lang="en-US" sz="1600" kern="1200" dirty="0" smtClean="0"/>
                        <a:t>Sound Inventory control practices needs to be followed </a:t>
                      </a:r>
                      <a:endParaRPr lang="en-IN" sz="1600" kern="1200" dirty="0" smtClean="0"/>
                    </a:p>
                    <a:p>
                      <a:pPr lvl="0">
                        <a:buFont typeface="Arial" pitchFamily="34" charset="0"/>
                        <a:buChar char="•"/>
                      </a:pPr>
                      <a:r>
                        <a:rPr lang="en-US" sz="1600" kern="1200" dirty="0" smtClean="0"/>
                        <a:t>General items should be purchased from vendors registered by management </a:t>
                      </a:r>
                      <a:endParaRPr lang="en-IN" sz="1600" kern="1200" dirty="0" smtClean="0"/>
                    </a:p>
                    <a:p>
                      <a:pPr lvl="0">
                        <a:buFont typeface="Arial" pitchFamily="34" charset="0"/>
                        <a:buChar char="•"/>
                      </a:pPr>
                      <a:r>
                        <a:rPr lang="en-US" sz="1600" kern="1200" dirty="0" smtClean="0"/>
                        <a:t> Drugs and therapeutics committee should be made.</a:t>
                      </a:r>
                      <a:endParaRPr lang="en-IN" sz="1600" kern="1200" dirty="0" smtClean="0"/>
                    </a:p>
                    <a:p>
                      <a:pPr lvl="0">
                        <a:buFont typeface="Arial" pitchFamily="34" charset="0"/>
                        <a:buChar char="•"/>
                      </a:pPr>
                      <a:r>
                        <a:rPr lang="en-US" sz="1600" kern="1200" dirty="0" smtClean="0"/>
                        <a:t>Hospital drug formulary needs to be made </a:t>
                      </a:r>
                      <a:endParaRPr lang="en-IN" sz="1600" kern="1200" dirty="0" smtClean="0"/>
                    </a:p>
                    <a:p>
                      <a:pPr lvl="0">
                        <a:buFont typeface="Arial" pitchFamily="34" charset="0"/>
                        <a:buChar char="•"/>
                      </a:pPr>
                      <a:r>
                        <a:rPr lang="en-US" sz="1600" kern="1200" dirty="0" smtClean="0"/>
                        <a:t>Adverse drug reactions needs to be analyzed </a:t>
                      </a: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PHARMACY</a:t>
            </a:r>
            <a:endParaRPr lang="en-IN" dirty="0"/>
          </a:p>
        </p:txBody>
      </p:sp>
      <p:graphicFrame>
        <p:nvGraphicFramePr>
          <p:cNvPr id="4" name="Content Placeholder 3"/>
          <p:cNvGraphicFramePr>
            <a:graphicFrameLocks noGrp="1"/>
          </p:cNvGraphicFramePr>
          <p:nvPr>
            <p:ph idx="1"/>
          </p:nvPr>
        </p:nvGraphicFramePr>
        <p:xfrm>
          <a:off x="467544" y="1124744"/>
          <a:ext cx="8229600" cy="2324614"/>
        </p:xfrm>
        <a:graphic>
          <a:graphicData uri="http://schemas.openxmlformats.org/drawingml/2006/table">
            <a:tbl>
              <a:tblPr firstRow="1" bandRow="1">
                <a:tableStyleId>{21E4AEA4-8DFA-4A89-87EB-49C32662AFE0}</a:tableStyleId>
              </a:tblPr>
              <a:tblGrid>
                <a:gridCol w="1656184"/>
                <a:gridCol w="3456384"/>
                <a:gridCol w="3117032"/>
              </a:tblGrid>
              <a:tr h="345402">
                <a:tc>
                  <a:txBody>
                    <a:bodyPr/>
                    <a:lstStyle/>
                    <a:p>
                      <a:r>
                        <a:rPr lang="en-IN" dirty="0" smtClean="0"/>
                        <a:t>PHARMACY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958854">
                <a:tc>
                  <a:txBody>
                    <a:bodyPr/>
                    <a:lstStyle/>
                    <a:p>
                      <a:r>
                        <a:rPr lang="en-IN" dirty="0" smtClean="0"/>
                        <a:t>OUTCOME</a:t>
                      </a:r>
                      <a:endParaRPr lang="en-IN" dirty="0"/>
                    </a:p>
                  </a:txBody>
                  <a:tcPr/>
                </a:tc>
                <a:tc>
                  <a:txBody>
                    <a:bodyPr/>
                    <a:lstStyle/>
                    <a:p>
                      <a:pPr lvl="0">
                        <a:buFont typeface="Arial" pitchFamily="34" charset="0"/>
                        <a:buChar char="•"/>
                      </a:pPr>
                      <a:r>
                        <a:rPr lang="en-IN" sz="1600" dirty="0" smtClean="0"/>
                        <a:t>Following outcome indicators are not being monitored:</a:t>
                      </a:r>
                    </a:p>
                    <a:p>
                      <a:pPr lvl="1">
                        <a:buFont typeface="Arial" pitchFamily="34" charset="0"/>
                        <a:buChar char="•"/>
                      </a:pPr>
                      <a:r>
                        <a:rPr lang="en-US" sz="1600" dirty="0" smtClean="0"/>
                        <a:t>% of local purchase</a:t>
                      </a:r>
                      <a:endParaRPr lang="en-IN" sz="1600" dirty="0" smtClean="0"/>
                    </a:p>
                    <a:p>
                      <a:pPr lvl="1">
                        <a:buFont typeface="Arial" pitchFamily="34" charset="0"/>
                        <a:buChar char="•"/>
                      </a:pPr>
                      <a:r>
                        <a:rPr lang="en-US" sz="1600" dirty="0" smtClean="0"/>
                        <a:t>% of stock outs</a:t>
                      </a:r>
                      <a:endParaRPr lang="en-IN" sz="1600" dirty="0" smtClean="0"/>
                    </a:p>
                    <a:p>
                      <a:pPr lvl="1">
                        <a:buFont typeface="Arial" pitchFamily="34" charset="0"/>
                        <a:buChar char="•"/>
                      </a:pPr>
                      <a:r>
                        <a:rPr lang="en-US" sz="1600" dirty="0" smtClean="0"/>
                        <a:t>% of variation from the procurement process</a:t>
                      </a:r>
                      <a:endParaRPr lang="en-IN" sz="1600" dirty="0" smtClean="0"/>
                    </a:p>
                    <a:p>
                      <a:pPr lvl="1">
                        <a:buFont typeface="Arial" pitchFamily="34" charset="0"/>
                        <a:buChar char="•"/>
                      </a:pPr>
                      <a:r>
                        <a:rPr lang="en-US" sz="1600" dirty="0" smtClean="0"/>
                        <a:t>% of goods rejected before GRN</a:t>
                      </a:r>
                      <a:endParaRPr lang="en-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kern="1200" dirty="0" smtClean="0"/>
                        <a:t>Outcome indicators should be monitored.</a:t>
                      </a:r>
                    </a:p>
                    <a:p>
                      <a:pPr>
                        <a:buFont typeface="Arial" pitchFamily="34" charset="0"/>
                        <a:buChar char="•"/>
                      </a:pPr>
                      <a:endParaRPr lang="en-IN" sz="1600" dirty="0"/>
                    </a:p>
                  </a:txBody>
                  <a:tcPr/>
                </a:tc>
              </a:tr>
            </a:tbl>
          </a:graphicData>
        </a:graphic>
      </p:graphicFrame>
      <p:pic>
        <p:nvPicPr>
          <p:cNvPr id="5" name="Picture 4" descr="F:\Pharmacy Store\Main pharmacymedicine store1.jpg"/>
          <p:cNvPicPr/>
          <p:nvPr/>
        </p:nvPicPr>
        <p:blipFill>
          <a:blip r:embed="rId2" cstate="print"/>
          <a:srcRect/>
          <a:stretch>
            <a:fillRect/>
          </a:stretch>
        </p:blipFill>
        <p:spPr bwMode="auto">
          <a:xfrm>
            <a:off x="1979712" y="3717032"/>
            <a:ext cx="4032448" cy="285293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156176" y="5949280"/>
            <a:ext cx="2808312" cy="646331"/>
          </a:xfrm>
          <a:prstGeom prst="rect">
            <a:avLst/>
          </a:prstGeom>
          <a:noFill/>
        </p:spPr>
        <p:txBody>
          <a:bodyPr wrap="square" rtlCol="0">
            <a:spAutoFit/>
          </a:bodyPr>
          <a:lstStyle/>
          <a:p>
            <a:r>
              <a:rPr lang="en-IN" dirty="0" smtClean="0"/>
              <a:t>Arrangement of Medicines in Pharmacy store</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a:xfrm>
            <a:off x="251520" y="1844824"/>
            <a:ext cx="8003232" cy="2664296"/>
          </a:xfrm>
        </p:spPr>
        <p:txBody>
          <a:bodyPr>
            <a:normAutofit/>
          </a:bodyPr>
          <a:lstStyle/>
          <a:p>
            <a:r>
              <a:rPr lang="en-IN" sz="2800" dirty="0" smtClean="0"/>
              <a:t>GAP ANALYSIS</a:t>
            </a:r>
          </a:p>
          <a:p>
            <a:pPr lvl="1"/>
            <a:r>
              <a:rPr lang="en-IN" sz="2400" b="1" dirty="0"/>
              <a:t>Gap Analysis </a:t>
            </a:r>
            <a:r>
              <a:rPr lang="en-IN" sz="2400" dirty="0"/>
              <a:t>is a process to analyse the degree of compliance to any </a:t>
            </a:r>
            <a:r>
              <a:rPr lang="en-IN" sz="2400" dirty="0" smtClean="0"/>
              <a:t>standard.</a:t>
            </a:r>
          </a:p>
          <a:p>
            <a:pPr lvl="1"/>
            <a:r>
              <a:rPr lang="en-IN" sz="2400" dirty="0" smtClean="0"/>
              <a:t>Gap analysis involves determining, documenting, and approving the difference between hospital’s requirements and current capabilities.</a:t>
            </a:r>
          </a:p>
          <a:p>
            <a:pPr lvl="1"/>
            <a:endParaRPr lang="en-IN" sz="2400" dirty="0"/>
          </a:p>
          <a:p>
            <a:pPr lvl="1">
              <a:buNone/>
            </a:pPr>
            <a:endParaRPr lang="en-IN" sz="2400" dirty="0"/>
          </a:p>
        </p:txBody>
      </p:sp>
      <p:pic>
        <p:nvPicPr>
          <p:cNvPr id="1026" name="Picture 2" descr="C:\Users\hemlata\Desktop\My Shared Folder\1.jpg"/>
          <p:cNvPicPr>
            <a:picLocks noChangeAspect="1" noChangeArrowheads="1"/>
          </p:cNvPicPr>
          <p:nvPr/>
        </p:nvPicPr>
        <p:blipFill>
          <a:blip r:embed="rId2" cstate="print"/>
          <a:srcRect/>
          <a:stretch>
            <a:fillRect/>
          </a:stretch>
        </p:blipFill>
        <p:spPr bwMode="auto">
          <a:xfrm>
            <a:off x="6849670" y="0"/>
            <a:ext cx="2294329" cy="2276872"/>
          </a:xfrm>
          <a:prstGeom prst="rect">
            <a:avLst/>
          </a:prstGeom>
          <a:noFill/>
        </p:spPr>
      </p:pic>
      <p:pic>
        <p:nvPicPr>
          <p:cNvPr id="57345" name="Picture 1" descr="C:\Users\hemlata\Desktop\My Shared Folder\2.jpg"/>
          <p:cNvPicPr>
            <a:picLocks noChangeAspect="1" noChangeArrowheads="1"/>
          </p:cNvPicPr>
          <p:nvPr/>
        </p:nvPicPr>
        <p:blipFill>
          <a:blip r:embed="rId3" cstate="print">
            <a:lum contrast="10000"/>
          </a:blip>
          <a:srcRect/>
          <a:stretch>
            <a:fillRect/>
          </a:stretch>
        </p:blipFill>
        <p:spPr bwMode="auto">
          <a:xfrm>
            <a:off x="2195736" y="4365104"/>
            <a:ext cx="4248472" cy="24928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
            </a:r>
            <a:br>
              <a:rPr lang="en-IN" dirty="0" smtClean="0"/>
            </a:br>
            <a:r>
              <a:rPr lang="en-IN" dirty="0" smtClean="0"/>
              <a:t>BIOMEDICAL WASTE MANAGEMENT</a:t>
            </a:r>
            <a:br>
              <a:rPr lang="en-IN" dirty="0" smtClean="0"/>
            </a:br>
            <a:endParaRPr lang="en-IN" dirty="0"/>
          </a:p>
        </p:txBody>
      </p:sp>
      <p:graphicFrame>
        <p:nvGraphicFramePr>
          <p:cNvPr id="4" name="Content Placeholder 3"/>
          <p:cNvGraphicFramePr>
            <a:graphicFrameLocks noGrp="1"/>
          </p:cNvGraphicFramePr>
          <p:nvPr>
            <p:ph idx="1"/>
          </p:nvPr>
        </p:nvGraphicFramePr>
        <p:xfrm>
          <a:off x="467544" y="1124744"/>
          <a:ext cx="8229600" cy="5212080"/>
        </p:xfrm>
        <a:graphic>
          <a:graphicData uri="http://schemas.openxmlformats.org/drawingml/2006/table">
            <a:tbl>
              <a:tblPr firstRow="1" bandRow="1">
                <a:tableStyleId>{21E4AEA4-8DFA-4A89-87EB-49C32662AFE0}</a:tableStyleId>
              </a:tblPr>
              <a:tblGrid>
                <a:gridCol w="2170584"/>
                <a:gridCol w="3096344"/>
                <a:gridCol w="2962672"/>
              </a:tblGrid>
              <a:tr h="370840">
                <a:tc>
                  <a:txBody>
                    <a:bodyPr/>
                    <a:lstStyle/>
                    <a:p>
                      <a:r>
                        <a:rPr lang="en-IN" dirty="0" smtClean="0"/>
                        <a:t>BIOMEDICAL WASTE </a:t>
                      </a:r>
                    </a:p>
                    <a:p>
                      <a:r>
                        <a:rPr lang="en-IN" dirty="0" smtClean="0"/>
                        <a:t>MANAGEMENT</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944096">
                <a:tc>
                  <a:txBody>
                    <a:bodyPr/>
                    <a:lstStyle/>
                    <a:p>
                      <a:r>
                        <a:rPr lang="en-IN" dirty="0" smtClean="0"/>
                        <a:t>STRUCTURE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Display of proper work instructions at the point of segregation is not present</a:t>
                      </a:r>
                      <a:endParaRPr lang="en-IN" sz="1600" dirty="0" smtClean="0"/>
                    </a:p>
                    <a:p>
                      <a:pPr>
                        <a:buFont typeface="Arial" pitchFamily="34" charset="0"/>
                        <a:buChar char="•"/>
                      </a:pP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Proper work instructions at the point of segregation need to be displayed.</a:t>
                      </a:r>
                      <a:endParaRPr lang="en-IN" sz="1600" kern="1200" dirty="0" smtClean="0">
                        <a:solidFill>
                          <a:schemeClr val="dk1"/>
                        </a:solidFill>
                        <a:latin typeface="Times New Roman" pitchFamily="18" charset="0"/>
                        <a:ea typeface="+mn-ea"/>
                        <a:cs typeface="Times New Roman" pitchFamily="18" charset="0"/>
                      </a:endParaRPr>
                    </a:p>
                  </a:txBody>
                  <a:tcPr/>
                </a:tc>
              </a:tr>
              <a:tr h="370840">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Segregation of BMW at point of generation, not being done</a:t>
                      </a:r>
                      <a:endParaRPr lang="en-IN" sz="1600" dirty="0" smtClean="0"/>
                    </a:p>
                    <a:p>
                      <a:pPr lvl="0">
                        <a:buFont typeface="Arial" pitchFamily="34" charset="0"/>
                        <a:buChar char="•"/>
                      </a:pPr>
                      <a:r>
                        <a:rPr lang="en-US" sz="1600" dirty="0" smtClean="0"/>
                        <a:t>Route for transportation of waste is not separate from the general traffic area</a:t>
                      </a:r>
                      <a:endParaRPr lang="en-IN" sz="1600" dirty="0" smtClean="0"/>
                    </a:p>
                    <a:p>
                      <a:pPr lvl="0">
                        <a:buFont typeface="Arial" pitchFamily="34" charset="0"/>
                        <a:buChar char="•"/>
                      </a:pPr>
                      <a:r>
                        <a:rPr lang="en-US" sz="1600" dirty="0" smtClean="0"/>
                        <a:t>No provision of regular health checkup for staff of this unit</a:t>
                      </a:r>
                      <a:endParaRPr lang="en-IN" sz="1600" dirty="0" smtClean="0"/>
                    </a:p>
                    <a:p>
                      <a:pPr lvl="0">
                        <a:buFont typeface="Arial" pitchFamily="34" charset="0"/>
                        <a:buChar char="•"/>
                      </a:pPr>
                      <a:r>
                        <a:rPr lang="en-US" sz="1600" dirty="0" smtClean="0"/>
                        <a:t>Usage of PPE by staff is not being practiced</a:t>
                      </a:r>
                      <a:endParaRPr lang="en-IN" sz="1600" dirty="0" smtClean="0"/>
                    </a:p>
                    <a:p>
                      <a:pPr lvl="0">
                        <a:buFont typeface="Arial" pitchFamily="34" charset="0"/>
                        <a:buChar char="•"/>
                      </a:pPr>
                      <a:r>
                        <a:rPr lang="en-US" sz="1600" dirty="0" smtClean="0"/>
                        <a:t> Annual report  is not submitted to UP PCB</a:t>
                      </a:r>
                      <a:endParaRPr lang="en-IN" sz="1600" dirty="0" smtClean="0"/>
                    </a:p>
                    <a:p>
                      <a:pPr lvl="0">
                        <a:buFont typeface="Arial" pitchFamily="34" charset="0"/>
                        <a:buChar char="•"/>
                      </a:pPr>
                      <a:r>
                        <a:rPr lang="en-US" sz="1600" dirty="0" smtClean="0"/>
                        <a:t>Monitoring  is not done for the amount of BMW generated</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Segregation of BMW at point of generation, needs to be done </a:t>
                      </a:r>
                      <a:endParaRPr lang="en-IN" sz="1600" kern="1200" dirty="0" smtClean="0"/>
                    </a:p>
                    <a:p>
                      <a:pPr lvl="0">
                        <a:buFont typeface="Arial" pitchFamily="34" charset="0"/>
                        <a:buChar char="•"/>
                      </a:pPr>
                      <a:r>
                        <a:rPr lang="en-US" sz="1600" kern="1200" dirty="0" smtClean="0"/>
                        <a:t>Route for transportation of waste should be separate from the general traffic area </a:t>
                      </a:r>
                      <a:endParaRPr lang="en-IN" sz="1600" kern="1200" dirty="0" smtClean="0"/>
                    </a:p>
                    <a:p>
                      <a:pPr lvl="0">
                        <a:buFont typeface="Arial" pitchFamily="34" charset="0"/>
                        <a:buChar char="•"/>
                      </a:pPr>
                      <a:r>
                        <a:rPr lang="en-US" sz="1600" kern="1200" dirty="0" smtClean="0"/>
                        <a:t>Regular health checkup for staff of this unit</a:t>
                      </a:r>
                      <a:r>
                        <a:rPr lang="en-IN" sz="1600" kern="1200" dirty="0" smtClean="0"/>
                        <a:t> should be done.</a:t>
                      </a:r>
                    </a:p>
                    <a:p>
                      <a:pPr lvl="0">
                        <a:buFont typeface="Arial" pitchFamily="34" charset="0"/>
                        <a:buChar char="•"/>
                      </a:pPr>
                      <a:r>
                        <a:rPr lang="en-US" sz="1600" kern="1200" dirty="0" smtClean="0"/>
                        <a:t>Usage of PPE by staff should be encouraged.</a:t>
                      </a:r>
                      <a:endParaRPr lang="en-IN" sz="1600" kern="1200" dirty="0" smtClean="0"/>
                    </a:p>
                    <a:p>
                      <a:pPr lvl="0">
                        <a:buFont typeface="Arial" pitchFamily="34" charset="0"/>
                        <a:buChar char="•"/>
                      </a:pPr>
                      <a:r>
                        <a:rPr lang="en-US" sz="1600" kern="1200" dirty="0" smtClean="0"/>
                        <a:t> Annual report  should be submitted to UP PCB </a:t>
                      </a:r>
                      <a:endParaRPr lang="en-IN" sz="1600" kern="1200" dirty="0" smtClean="0"/>
                    </a:p>
                    <a:p>
                      <a:pPr lvl="0">
                        <a:buFont typeface="Arial" pitchFamily="34" charset="0"/>
                        <a:buChar char="•"/>
                      </a:pPr>
                      <a:r>
                        <a:rPr lang="en-US" sz="1600" kern="1200" dirty="0" smtClean="0"/>
                        <a:t>Monitoring  needs to be done for the amount of BMW generated</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descr="G:\Sanjay Nagar gzbd\SNJAY NAGAR PICS\20140315_123819.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03648" y="1268760"/>
            <a:ext cx="5832648" cy="445334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979712" y="5949280"/>
            <a:ext cx="4968552" cy="646331"/>
          </a:xfrm>
          <a:prstGeom prst="rect">
            <a:avLst/>
          </a:prstGeom>
          <a:noFill/>
        </p:spPr>
        <p:txBody>
          <a:bodyPr wrap="square" rtlCol="0">
            <a:spAutoFit/>
          </a:bodyPr>
          <a:lstStyle/>
          <a:p>
            <a:r>
              <a:rPr lang="en-IN" dirty="0" smtClean="0"/>
              <a:t>No segregation followed in bio medical waste management</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HOSPITAL INFECTION CONTROL</a:t>
            </a:r>
            <a:endParaRPr lang="en-IN" dirty="0"/>
          </a:p>
        </p:txBody>
      </p:sp>
      <p:graphicFrame>
        <p:nvGraphicFramePr>
          <p:cNvPr id="4" name="Content Placeholder 3"/>
          <p:cNvGraphicFramePr>
            <a:graphicFrameLocks noGrp="1"/>
          </p:cNvGraphicFramePr>
          <p:nvPr>
            <p:ph idx="1"/>
          </p:nvPr>
        </p:nvGraphicFramePr>
        <p:xfrm>
          <a:off x="467544" y="980728"/>
          <a:ext cx="8229600" cy="5674360"/>
        </p:xfrm>
        <a:graphic>
          <a:graphicData uri="http://schemas.openxmlformats.org/drawingml/2006/table">
            <a:tbl>
              <a:tblPr firstRow="1" bandRow="1">
                <a:tableStyleId>{21E4AEA4-8DFA-4A89-87EB-49C32662AFE0}</a:tableStyleId>
              </a:tblPr>
              <a:tblGrid>
                <a:gridCol w="1296144"/>
                <a:gridCol w="3600400"/>
                <a:gridCol w="3333056"/>
              </a:tblGrid>
              <a:tr h="370840">
                <a:tc>
                  <a:txBody>
                    <a:bodyPr/>
                    <a:lstStyle/>
                    <a:p>
                      <a:r>
                        <a:rPr lang="en-IN" dirty="0" smtClean="0"/>
                        <a:t>HIC</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70840">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A designated and qualified infection control nurse(s) is not present</a:t>
                      </a:r>
                      <a:endParaRPr lang="en-IN" sz="1600" dirty="0" smtClean="0"/>
                    </a:p>
                    <a:p>
                      <a:pPr lvl="0">
                        <a:buFont typeface="Arial" pitchFamily="34" charset="0"/>
                        <a:buChar char="•"/>
                      </a:pPr>
                      <a:r>
                        <a:rPr lang="en-US" sz="1600" dirty="0" smtClean="0"/>
                        <a:t>Adequate and appropriate facilities for hand hygiene, in all patient care areas, are not provided</a:t>
                      </a:r>
                      <a:endParaRPr lang="en-IN" sz="1600" dirty="0" smtClean="0"/>
                    </a:p>
                    <a:p>
                      <a:pPr lvl="0">
                        <a:buFont typeface="Arial" pitchFamily="34" charset="0"/>
                        <a:buChar char="•"/>
                      </a:pPr>
                      <a:r>
                        <a:rPr lang="en-US" sz="1600" dirty="0" smtClean="0"/>
                        <a:t>A designated infection control officer is not present</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A designated and qualified infection control nurse(s) and infection control officer should be present </a:t>
                      </a:r>
                      <a:endParaRPr lang="en-IN" sz="1600" kern="1200" dirty="0" smtClean="0"/>
                    </a:p>
                    <a:p>
                      <a:pPr lvl="0">
                        <a:buFont typeface="Arial" pitchFamily="34" charset="0"/>
                        <a:buChar char="•"/>
                      </a:pPr>
                      <a:r>
                        <a:rPr lang="en-US" sz="1600" kern="1200" dirty="0" smtClean="0"/>
                        <a:t>Adequate and appropriate facilities for hand hygiene, in all patient care areas, must be provided </a:t>
                      </a:r>
                      <a:endParaRPr lang="en-IN" sz="1600" kern="1200" dirty="0" smtClean="0"/>
                    </a:p>
                    <a:p>
                      <a:pPr lvl="0">
                        <a:buFont typeface="Arial" pitchFamily="34" charset="0"/>
                        <a:buChar char="•"/>
                      </a:pPr>
                      <a:endParaRPr lang="en-IN" sz="1600" kern="1200" dirty="0" smtClean="0"/>
                    </a:p>
                    <a:p>
                      <a:pPr>
                        <a:buFont typeface="Arial" pitchFamily="34" charset="0"/>
                        <a:buChar char="•"/>
                      </a:pPr>
                      <a:endParaRPr lang="en-IN" sz="1600" dirty="0"/>
                    </a:p>
                  </a:txBody>
                  <a:tcPr/>
                </a:tc>
              </a:tr>
              <a:tr h="370840">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No implementation of policies and/or procedures to prevent infection </a:t>
                      </a:r>
                      <a:endParaRPr lang="en-IN" sz="1600" dirty="0" smtClean="0"/>
                    </a:p>
                    <a:p>
                      <a:pPr lvl="0">
                        <a:buFont typeface="Arial" pitchFamily="34" charset="0"/>
                        <a:buChar char="•"/>
                      </a:pPr>
                      <a:r>
                        <a:rPr lang="en-US" sz="1600" dirty="0" smtClean="0"/>
                        <a:t>Organization does not adhere to standard precautions at all times </a:t>
                      </a:r>
                      <a:endParaRPr lang="en-IN" sz="1600" dirty="0" smtClean="0"/>
                    </a:p>
                    <a:p>
                      <a:pPr lvl="0">
                        <a:buFont typeface="Arial" pitchFamily="34" charset="0"/>
                        <a:buChar char="•"/>
                      </a:pPr>
                      <a:r>
                        <a:rPr lang="en-US" sz="1600" dirty="0" smtClean="0"/>
                        <a:t>Hospital does not adhere to laundry and linen management processes</a:t>
                      </a:r>
                      <a:endParaRPr lang="en-IN" sz="1600" dirty="0" smtClean="0"/>
                    </a:p>
                    <a:p>
                      <a:pPr lvl="0">
                        <a:buFont typeface="Arial" pitchFamily="34" charset="0"/>
                        <a:buChar char="•"/>
                      </a:pPr>
                      <a:r>
                        <a:rPr lang="en-US" sz="1600" dirty="0" smtClean="0"/>
                        <a:t>Hospital  does not adhere to kitchen sanitation and food handling issues</a:t>
                      </a:r>
                      <a:endParaRPr lang="en-IN" sz="1600" dirty="0" smtClean="0"/>
                    </a:p>
                    <a:p>
                      <a:pPr lvl="0">
                        <a:buFont typeface="Arial" pitchFamily="34" charset="0"/>
                        <a:buChar char="•"/>
                      </a:pPr>
                      <a:r>
                        <a:rPr lang="en-US" sz="1600" dirty="0" smtClean="0"/>
                        <a:t>Hospital does not have appropriate engineering controls to prevent infections</a:t>
                      </a:r>
                      <a:endParaRPr lang="en-IN" sz="1600" dirty="0" smtClean="0"/>
                    </a:p>
                    <a:p>
                      <a:pPr lvl="0">
                        <a:buFont typeface="Arial" pitchFamily="34" charset="0"/>
                        <a:buChar char="•"/>
                      </a:pPr>
                      <a:r>
                        <a:rPr lang="en-US" sz="1600" dirty="0" smtClean="0"/>
                        <a:t> HIC surveillance data is not collected regularly</a:t>
                      </a:r>
                      <a:endParaRPr lang="en-IN" sz="1600" dirty="0"/>
                    </a:p>
                  </a:txBody>
                  <a:tcPr/>
                </a:tc>
                <a:tc>
                  <a:txBody>
                    <a:bodyPr/>
                    <a:lstStyle/>
                    <a:p>
                      <a:pPr lvl="0">
                        <a:buFont typeface="Arial" pitchFamily="34" charset="0"/>
                        <a:buChar char="•"/>
                      </a:pPr>
                      <a:r>
                        <a:rPr lang="en-US" sz="1600" kern="1200" dirty="0" smtClean="0"/>
                        <a:t>Implementation of policies and/or procedures to prevent infection should be done.</a:t>
                      </a:r>
                      <a:endParaRPr lang="en-IN" sz="1600" kern="1200" dirty="0" smtClean="0"/>
                    </a:p>
                    <a:p>
                      <a:pPr lvl="0">
                        <a:buFont typeface="Arial" pitchFamily="34" charset="0"/>
                        <a:buChar char="•"/>
                      </a:pPr>
                      <a:r>
                        <a:rPr lang="en-US" sz="1600" kern="1200" dirty="0" smtClean="0"/>
                        <a:t>Hospital should adhere to laundry and linen management  and kitchen sanitation and food handling processes </a:t>
                      </a:r>
                      <a:endParaRPr lang="en-IN" sz="1600" kern="1200" dirty="0" smtClean="0"/>
                    </a:p>
                    <a:p>
                      <a:pPr lvl="0">
                        <a:buFont typeface="Arial" pitchFamily="34" charset="0"/>
                        <a:buChar char="•"/>
                      </a:pPr>
                      <a:r>
                        <a:rPr lang="en-US" sz="1600" kern="1200" dirty="0" smtClean="0"/>
                        <a:t>Hospital should have appropriate engineering controls to prevent infections </a:t>
                      </a:r>
                      <a:endParaRPr lang="en-IN" sz="1600" kern="1200" dirty="0" smtClean="0"/>
                    </a:p>
                    <a:p>
                      <a:pPr lvl="0">
                        <a:buFont typeface="Arial" pitchFamily="34" charset="0"/>
                        <a:buChar char="•"/>
                      </a:pPr>
                      <a:r>
                        <a:rPr lang="en-US" sz="1600" kern="1200" dirty="0" smtClean="0"/>
                        <a:t> HIC surveillance data should be collected regularly</a:t>
                      </a:r>
                      <a:r>
                        <a:rPr lang="en-IN" sz="1600" kern="1200" dirty="0" smtClean="0"/>
                        <a:t> and verification should be done.</a:t>
                      </a:r>
                      <a:endParaRPr lang="en-IN"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graphicFrame>
        <p:nvGraphicFramePr>
          <p:cNvPr id="4" name="Content Placeholder 3"/>
          <p:cNvGraphicFramePr>
            <a:graphicFrameLocks/>
          </p:cNvGraphicFramePr>
          <p:nvPr/>
        </p:nvGraphicFramePr>
        <p:xfrm>
          <a:off x="467544" y="404664"/>
          <a:ext cx="8229600" cy="6162040"/>
        </p:xfrm>
        <a:graphic>
          <a:graphicData uri="http://schemas.openxmlformats.org/drawingml/2006/table">
            <a:tbl>
              <a:tblPr firstRow="1" bandRow="1">
                <a:tableStyleId>{21E4AEA4-8DFA-4A89-87EB-49C32662AFE0}</a:tableStyleId>
              </a:tblPr>
              <a:tblGrid>
                <a:gridCol w="1378496"/>
                <a:gridCol w="4022104"/>
                <a:gridCol w="2829000"/>
              </a:tblGrid>
              <a:tr h="370840">
                <a:tc>
                  <a:txBody>
                    <a:bodyPr/>
                    <a:lstStyle/>
                    <a:p>
                      <a:r>
                        <a:rPr lang="en-IN" dirty="0" smtClean="0"/>
                        <a:t>HIC</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258160">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Verification of data not done on a regular basis by the infection control team </a:t>
                      </a:r>
                      <a:endParaRPr lang="en-IN" sz="1600" dirty="0" smtClean="0"/>
                    </a:p>
                    <a:p>
                      <a:pPr lvl="0">
                        <a:buFont typeface="Arial" pitchFamily="34" charset="0"/>
                        <a:buChar char="•"/>
                      </a:pPr>
                      <a:r>
                        <a:rPr lang="en-US" sz="1600" dirty="0" smtClean="0"/>
                        <a:t>In cases of notifiable diseases, information (in relevant format) is not sent to appropriate authorities</a:t>
                      </a:r>
                      <a:endParaRPr lang="en-IN" sz="1600" dirty="0" smtClean="0"/>
                    </a:p>
                    <a:p>
                      <a:pPr lvl="0">
                        <a:buFont typeface="Arial" pitchFamily="34" charset="0"/>
                        <a:buChar char="•"/>
                      </a:pPr>
                      <a:r>
                        <a:rPr lang="en-US" sz="1600" dirty="0" smtClean="0"/>
                        <a:t>Tracking and analysis of infection risks, rates and trends  is not done</a:t>
                      </a:r>
                      <a:endParaRPr lang="en-IN" sz="1600" dirty="0" smtClean="0"/>
                    </a:p>
                    <a:p>
                      <a:pPr lvl="0">
                        <a:buFont typeface="Arial" pitchFamily="34" charset="0"/>
                        <a:buChar char="•"/>
                      </a:pPr>
                      <a:r>
                        <a:rPr lang="en-US" sz="1600" dirty="0" smtClean="0"/>
                        <a:t>Surveillance activities does not include monitoring the effectiveness of housekeeping services</a:t>
                      </a:r>
                      <a:endParaRPr lang="en-IN" sz="1600" dirty="0" smtClean="0"/>
                    </a:p>
                    <a:p>
                      <a:pPr lvl="0">
                        <a:buFont typeface="Arial" pitchFamily="34" charset="0"/>
                        <a:buChar char="•"/>
                      </a:pPr>
                      <a:r>
                        <a:rPr lang="en-US" sz="1600" dirty="0" smtClean="0"/>
                        <a:t>Appropriate feedback regarding HAI rates are not provided on a regular basis to appropriate personnel</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In cases of notifiable diseases, information (in relevant format) should be sent to appropriate authorities </a:t>
                      </a:r>
                      <a:endParaRPr lang="en-IN" sz="1600" kern="1200" dirty="0" smtClean="0"/>
                    </a:p>
                    <a:p>
                      <a:pPr marL="0" lvl="0" algn="l" defTabSz="914400" rtl="0" eaLnBrk="1" latinLnBrk="0" hangingPunct="1">
                        <a:buFont typeface="Arial" pitchFamily="34" charset="0"/>
                        <a:buChar char="•"/>
                      </a:pPr>
                      <a:r>
                        <a:rPr lang="en-US" sz="1600" kern="1200" dirty="0" smtClean="0"/>
                        <a:t>Surveillance activities should include monitoring of the effectiveness of housekeeping services </a:t>
                      </a:r>
                      <a:endParaRPr lang="en-IN" sz="1600" kern="1200" dirty="0" smtClean="0"/>
                    </a:p>
                    <a:p>
                      <a:pPr lvl="0">
                        <a:buFont typeface="Arial" pitchFamily="34" charset="0"/>
                        <a:buChar char="•"/>
                      </a:pPr>
                      <a:endParaRPr lang="en-IN" sz="1600" dirty="0" smtClean="0"/>
                    </a:p>
                    <a:p>
                      <a:pPr>
                        <a:buFont typeface="Arial" pitchFamily="34" charset="0"/>
                        <a:buChar char="•"/>
                      </a:pPr>
                      <a:endParaRPr lang="en-IN" sz="1600" dirty="0"/>
                    </a:p>
                  </a:txBody>
                  <a:tcPr/>
                </a:tc>
              </a:tr>
              <a:tr h="370840">
                <a:tc>
                  <a:txBody>
                    <a:bodyPr/>
                    <a:lstStyle/>
                    <a:p>
                      <a:endParaRPr lang="en-IN"/>
                    </a:p>
                  </a:txBody>
                  <a:tcPr/>
                </a:tc>
                <a:tc>
                  <a:txBody>
                    <a:bodyPr/>
                    <a:lstStyle/>
                    <a:p>
                      <a:pPr lvl="0">
                        <a:buFont typeface="Arial" pitchFamily="34" charset="0"/>
                        <a:buChar char="•"/>
                      </a:pPr>
                      <a:r>
                        <a:rPr lang="en-US" sz="1600" dirty="0" smtClean="0"/>
                        <a:t>Hospital infection control committee and team are not formed </a:t>
                      </a:r>
                      <a:endParaRPr lang="en-IN" sz="1600" dirty="0" smtClean="0"/>
                    </a:p>
                    <a:p>
                      <a:pPr lvl="0">
                        <a:buFont typeface="Arial" pitchFamily="34" charset="0"/>
                        <a:buChar char="•"/>
                      </a:pPr>
                      <a:r>
                        <a:rPr lang="en-US" sz="1600" dirty="0" smtClean="0"/>
                        <a:t>Personal protective equipment are not used correctly by the staff</a:t>
                      </a:r>
                      <a:endParaRPr lang="en-IN" sz="1600" dirty="0" smtClean="0"/>
                    </a:p>
                    <a:p>
                      <a:pPr lvl="0">
                        <a:buFont typeface="Arial" pitchFamily="34" charset="0"/>
                        <a:buChar char="•"/>
                      </a:pPr>
                      <a:r>
                        <a:rPr lang="en-US" sz="1600" dirty="0" smtClean="0"/>
                        <a:t>Compliance with hand hygiene guidelines is not monitored</a:t>
                      </a:r>
                      <a:endParaRPr lang="en-IN" sz="1600" dirty="0" smtClean="0"/>
                    </a:p>
                    <a:p>
                      <a:pPr lvl="0">
                        <a:buFont typeface="Arial" pitchFamily="34" charset="0"/>
                        <a:buChar char="•"/>
                      </a:pPr>
                      <a:r>
                        <a:rPr lang="en-US" sz="1600" dirty="0" smtClean="0"/>
                        <a:t>Documented procedure for identifying an outbreak is not present </a:t>
                      </a:r>
                      <a:endParaRPr lang="en-IN" sz="1600" dirty="0" smtClean="0"/>
                    </a:p>
                    <a:p>
                      <a:pPr lvl="0">
                        <a:buFont typeface="Arial" pitchFamily="34" charset="0"/>
                        <a:buChar char="•"/>
                      </a:pPr>
                      <a:r>
                        <a:rPr lang="en-US" sz="1600" dirty="0" smtClean="0"/>
                        <a:t>Implementation of laid down procedure not done</a:t>
                      </a:r>
                      <a:endParaRPr lang="en-IN" sz="1600" dirty="0"/>
                    </a:p>
                  </a:txBody>
                  <a:tcPr/>
                </a:tc>
                <a:tc>
                  <a:txBody>
                    <a:bodyPr/>
                    <a:lstStyle/>
                    <a:p>
                      <a:pPr lvl="0">
                        <a:buFont typeface="Arial" pitchFamily="34" charset="0"/>
                        <a:buChar char="•"/>
                      </a:pPr>
                      <a:r>
                        <a:rPr lang="en-US" sz="1600" kern="1200" dirty="0" smtClean="0"/>
                        <a:t>Hospital infection control committee and team must be formed </a:t>
                      </a:r>
                      <a:endParaRPr lang="en-IN" sz="1600" kern="1200" dirty="0" smtClean="0"/>
                    </a:p>
                    <a:p>
                      <a:pPr lvl="0">
                        <a:buFont typeface="Arial" pitchFamily="34" charset="0"/>
                        <a:buChar char="•"/>
                      </a:pPr>
                      <a:r>
                        <a:rPr lang="en-US" sz="1600" kern="1200" dirty="0" smtClean="0"/>
                        <a:t>Compliance with hand hygiene guidelines needs to be monitored </a:t>
                      </a:r>
                      <a:endParaRPr lang="en-IN" sz="1600" kern="1200" dirty="0" smtClean="0"/>
                    </a:p>
                    <a:p>
                      <a:pPr lvl="0">
                        <a:buFont typeface="Arial" pitchFamily="34" charset="0"/>
                        <a:buChar char="•"/>
                      </a:pPr>
                      <a:r>
                        <a:rPr lang="en-US" sz="1600" kern="1200" dirty="0" smtClean="0"/>
                        <a:t>Documented procedure for identifying an outbreak should be present</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graphicFrame>
        <p:nvGraphicFramePr>
          <p:cNvPr id="4" name="Content Placeholder 3"/>
          <p:cNvGraphicFramePr>
            <a:graphicFrameLocks/>
          </p:cNvGraphicFramePr>
          <p:nvPr/>
        </p:nvGraphicFramePr>
        <p:xfrm>
          <a:off x="467544" y="146368"/>
          <a:ext cx="8229600" cy="6466840"/>
        </p:xfrm>
        <a:graphic>
          <a:graphicData uri="http://schemas.openxmlformats.org/drawingml/2006/table">
            <a:tbl>
              <a:tblPr firstRow="1" bandRow="1">
                <a:tableStyleId>{21E4AEA4-8DFA-4A89-87EB-49C32662AFE0}</a:tableStyleId>
              </a:tblPr>
              <a:tblGrid>
                <a:gridCol w="1224136"/>
                <a:gridCol w="3384376"/>
                <a:gridCol w="3621088"/>
              </a:tblGrid>
              <a:tr h="370840">
                <a:tc>
                  <a:txBody>
                    <a:bodyPr/>
                    <a:lstStyle/>
                    <a:p>
                      <a:r>
                        <a:rPr lang="en-IN" dirty="0" smtClean="0"/>
                        <a:t>HIC</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847896">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Documented procedure does not exist to guide the cleaning, packing, disinfection and/or sterilization, storing and issue of items</a:t>
                      </a:r>
                      <a:endParaRPr lang="en-IN" sz="1600" dirty="0" smtClean="0"/>
                    </a:p>
                    <a:p>
                      <a:pPr lvl="0">
                        <a:buFont typeface="Arial" pitchFamily="34" charset="0"/>
                        <a:buChar char="•"/>
                      </a:pPr>
                      <a:r>
                        <a:rPr lang="en-US" sz="1600" dirty="0" smtClean="0"/>
                        <a:t>Visit by the hospital authorities to the disposal site not being  done and documented </a:t>
                      </a:r>
                      <a:endParaRPr lang="en-IN" sz="1600" dirty="0" smtClean="0"/>
                    </a:p>
                    <a:p>
                      <a:pPr lvl="0">
                        <a:buFont typeface="Arial" pitchFamily="34" charset="0"/>
                        <a:buChar char="•"/>
                      </a:pPr>
                      <a:r>
                        <a:rPr lang="en-US" sz="1600" dirty="0" smtClean="0"/>
                        <a:t>Organization does not earmark adequate funds from its annual budget for infection control activities </a:t>
                      </a:r>
                      <a:endParaRPr lang="en-IN" sz="1600" dirty="0" smtClean="0"/>
                    </a:p>
                    <a:p>
                      <a:pPr lvl="0">
                        <a:buFont typeface="Arial" pitchFamily="34" charset="0"/>
                        <a:buChar char="•"/>
                      </a:pPr>
                      <a:r>
                        <a:rPr lang="en-US" sz="1600" dirty="0" smtClean="0"/>
                        <a:t>Appropriate “in-service” training sessions for all staff  is not conducted</a:t>
                      </a:r>
                      <a:endParaRPr lang="en-IN" sz="1600" dirty="0" smtClean="0"/>
                    </a:p>
                    <a:p>
                      <a:pPr lvl="0">
                        <a:buFont typeface="Arial" pitchFamily="34" charset="0"/>
                        <a:buChar char="•"/>
                      </a:pPr>
                      <a:r>
                        <a:rPr lang="en-US" sz="1600" dirty="0" smtClean="0"/>
                        <a:t>Appropriate pre and post exposure prophylaxis  not provided to all   concerned staff members</a:t>
                      </a:r>
                      <a:endParaRPr lang="en-IN" sz="1600" dirty="0"/>
                    </a:p>
                  </a:txBody>
                  <a:tcPr/>
                </a:tc>
                <a:tc>
                  <a:txBody>
                    <a:bodyPr/>
                    <a:lstStyle/>
                    <a:p>
                      <a:pPr lvl="0">
                        <a:buFont typeface="Arial" pitchFamily="34" charset="0"/>
                        <a:buChar char="•"/>
                      </a:pPr>
                      <a:r>
                        <a:rPr lang="en-US" sz="1600" kern="1200" dirty="0" smtClean="0"/>
                        <a:t>Documented procedure should exist to guide the cleaning, packing, disinfection and/or sterilization, storing and issue of items </a:t>
                      </a:r>
                      <a:endParaRPr lang="en-IN" sz="1600" kern="1200" dirty="0" smtClean="0"/>
                    </a:p>
                    <a:p>
                      <a:pPr lvl="0">
                        <a:buFont typeface="Arial" pitchFamily="34" charset="0"/>
                        <a:buChar char="•"/>
                      </a:pPr>
                      <a:r>
                        <a:rPr lang="en-US" sz="1600" kern="1200" dirty="0" smtClean="0"/>
                        <a:t>Visit by the hospital authorities to the disposal site should be done and documented </a:t>
                      </a:r>
                      <a:endParaRPr lang="en-IN" sz="1600" kern="1200" dirty="0" smtClean="0"/>
                    </a:p>
                    <a:p>
                      <a:pPr lvl="0">
                        <a:buFont typeface="Arial" pitchFamily="34" charset="0"/>
                        <a:buChar char="•"/>
                      </a:pPr>
                      <a:r>
                        <a:rPr lang="en-US" sz="1600" kern="1200" dirty="0" smtClean="0"/>
                        <a:t>Organization should earmark adequate funds from its annual budget for infection control activities </a:t>
                      </a:r>
                      <a:endParaRPr lang="en-IN" sz="1600" kern="1200" dirty="0" smtClean="0"/>
                    </a:p>
                    <a:p>
                      <a:pPr lvl="0">
                        <a:buFont typeface="Arial" pitchFamily="34" charset="0"/>
                        <a:buChar char="•"/>
                      </a:pPr>
                      <a:r>
                        <a:rPr lang="en-US" sz="1600" kern="1200" dirty="0" smtClean="0"/>
                        <a:t>Appropriate “in-service” training sessions for all staff  should be conducted </a:t>
                      </a:r>
                      <a:endParaRPr lang="en-IN" sz="1600" kern="1200" dirty="0" smtClean="0"/>
                    </a:p>
                    <a:p>
                      <a:pPr lvl="0">
                        <a:buFont typeface="Arial" pitchFamily="34" charset="0"/>
                        <a:buChar char="•"/>
                      </a:pPr>
                      <a:r>
                        <a:rPr lang="en-US" sz="1600" kern="1200" dirty="0" smtClean="0"/>
                        <a:t>Appropriate pre and post exposure prophylaxis  should be provided to all concerned staff members </a:t>
                      </a:r>
                      <a:endParaRPr lang="en-IN" sz="1600" kern="1200" dirty="0" smtClean="0"/>
                    </a:p>
                    <a:p>
                      <a:pPr>
                        <a:buFont typeface="Arial" pitchFamily="34" charset="0"/>
                        <a:buChar char="•"/>
                      </a:pPr>
                      <a:endParaRPr lang="en-IN" sz="1600" dirty="0"/>
                    </a:p>
                  </a:txBody>
                  <a:tcPr/>
                </a:tc>
              </a:tr>
              <a:tr h="370840">
                <a:tc>
                  <a:txBody>
                    <a:bodyPr/>
                    <a:lstStyle/>
                    <a:p>
                      <a:r>
                        <a:rPr lang="en-IN" dirty="0" smtClean="0"/>
                        <a:t>OUTCOME</a:t>
                      </a:r>
                      <a:endParaRPr lang="en-IN" dirty="0"/>
                    </a:p>
                  </a:txBody>
                  <a:tcPr/>
                </a:tc>
                <a:tc>
                  <a:txBody>
                    <a:bodyPr/>
                    <a:lstStyle/>
                    <a:p>
                      <a:pPr lvl="0">
                        <a:buFont typeface="Arial" pitchFamily="34" charset="0"/>
                        <a:buChar char="•"/>
                      </a:pPr>
                      <a:r>
                        <a:rPr lang="en-IN" sz="1600" dirty="0" smtClean="0"/>
                        <a:t>Following indicators are not being monitored:</a:t>
                      </a:r>
                    </a:p>
                    <a:p>
                      <a:pPr lvl="1">
                        <a:buFont typeface="Arial" pitchFamily="34" charset="0"/>
                        <a:buChar char="•"/>
                      </a:pPr>
                      <a:r>
                        <a:rPr lang="en-US" sz="1600" dirty="0" smtClean="0"/>
                        <a:t>UTI rate</a:t>
                      </a:r>
                      <a:endParaRPr lang="en-IN" sz="1600" dirty="0" smtClean="0"/>
                    </a:p>
                    <a:p>
                      <a:pPr lvl="1">
                        <a:buFont typeface="Arial" pitchFamily="34" charset="0"/>
                        <a:buChar char="•"/>
                      </a:pPr>
                      <a:r>
                        <a:rPr lang="en-US" sz="1600" dirty="0" smtClean="0"/>
                        <a:t>VAP rate</a:t>
                      </a:r>
                      <a:endParaRPr lang="en-IN" sz="1600" dirty="0" smtClean="0"/>
                    </a:p>
                    <a:p>
                      <a:pPr lvl="1">
                        <a:buFont typeface="Arial" pitchFamily="34" charset="0"/>
                        <a:buChar char="•"/>
                      </a:pPr>
                      <a:r>
                        <a:rPr lang="en-US" sz="1600" dirty="0" smtClean="0"/>
                        <a:t>SSI rate</a:t>
                      </a:r>
                      <a:endParaRPr lang="en-IN" sz="1600" dirty="0" smtClean="0"/>
                    </a:p>
                    <a:p>
                      <a:pPr lvl="1">
                        <a:buFont typeface="Arial" pitchFamily="34" charset="0"/>
                        <a:buChar char="•"/>
                      </a:pPr>
                      <a:r>
                        <a:rPr lang="en-US" sz="1600" dirty="0" smtClean="0"/>
                        <a:t>Central line associated blood stream infection rate</a:t>
                      </a:r>
                      <a:endParaRPr lang="en-IN" sz="1600" dirty="0" smtClean="0"/>
                    </a:p>
                    <a:p>
                      <a:pPr>
                        <a:buFont typeface="Arial" pitchFamily="34" charset="0"/>
                        <a:buChar char="•"/>
                      </a:pPr>
                      <a:endParaRPr lang="en-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kern="1200" dirty="0" smtClean="0"/>
                        <a:t>Outcome indicators need to be monitored.</a:t>
                      </a:r>
                    </a:p>
                    <a:p>
                      <a:endParaRPr lang="en-IN"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t>TSSU</a:t>
            </a:r>
            <a:endParaRPr lang="en-IN" dirty="0"/>
          </a:p>
        </p:txBody>
      </p:sp>
      <p:graphicFrame>
        <p:nvGraphicFramePr>
          <p:cNvPr id="4" name="Content Placeholder 3"/>
          <p:cNvGraphicFramePr>
            <a:graphicFrameLocks noGrp="1"/>
          </p:cNvGraphicFramePr>
          <p:nvPr>
            <p:ph idx="1"/>
          </p:nvPr>
        </p:nvGraphicFramePr>
        <p:xfrm>
          <a:off x="467544" y="1088375"/>
          <a:ext cx="8229600" cy="5583452"/>
        </p:xfrm>
        <a:graphic>
          <a:graphicData uri="http://schemas.openxmlformats.org/drawingml/2006/table">
            <a:tbl>
              <a:tblPr firstRow="1" bandRow="1">
                <a:tableStyleId>{21E4AEA4-8DFA-4A89-87EB-49C32662AFE0}</a:tableStyleId>
              </a:tblPr>
              <a:tblGrid>
                <a:gridCol w="1378496"/>
                <a:gridCol w="3662064"/>
                <a:gridCol w="3189040"/>
              </a:tblGrid>
              <a:tr h="363293">
                <a:tc>
                  <a:txBody>
                    <a:bodyPr/>
                    <a:lstStyle/>
                    <a:p>
                      <a:r>
                        <a:rPr lang="en-IN" dirty="0" smtClean="0"/>
                        <a:t>CSSD</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605246">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Sufficient space is not available(0.75sq </a:t>
                      </a:r>
                      <a:r>
                        <a:rPr lang="en-US" sz="1600" dirty="0" err="1" smtClean="0"/>
                        <a:t>mts</a:t>
                      </a:r>
                      <a:r>
                        <a:rPr lang="en-US" sz="1600" dirty="0" smtClean="0"/>
                        <a:t>/bed)</a:t>
                      </a:r>
                      <a:endParaRPr lang="en-IN" sz="1600" dirty="0" smtClean="0"/>
                    </a:p>
                    <a:p>
                      <a:pPr lvl="0">
                        <a:buFont typeface="Arial" pitchFamily="34" charset="0"/>
                        <a:buChar char="•"/>
                      </a:pPr>
                      <a:r>
                        <a:rPr lang="en-US" sz="1600" dirty="0" smtClean="0"/>
                        <a:t>Layout does not follow the functional flow: Receiving, Washing, decontamination, drying,  packing, loading, unloading, storing and issuing</a:t>
                      </a:r>
                      <a:endParaRPr lang="en-IN" sz="1600" dirty="0" smtClean="0"/>
                    </a:p>
                    <a:p>
                      <a:pPr lvl="0">
                        <a:buFont typeface="Arial" pitchFamily="34" charset="0"/>
                        <a:buChar char="•"/>
                      </a:pPr>
                      <a:r>
                        <a:rPr lang="en-US" sz="1600" dirty="0" smtClean="0"/>
                        <a:t>Racks are not present in the department</a:t>
                      </a:r>
                      <a:endParaRPr lang="en-IN" sz="1600" dirty="0" smtClean="0"/>
                    </a:p>
                    <a:p>
                      <a:pPr lvl="0">
                        <a:buFont typeface="Arial" pitchFamily="34" charset="0"/>
                        <a:buChar char="•"/>
                      </a:pPr>
                      <a:r>
                        <a:rPr lang="en-US" sz="1600" dirty="0" smtClean="0"/>
                        <a:t>Technician is not present in CSSD</a:t>
                      </a:r>
                      <a:endParaRPr lang="en-IN" sz="1600" dirty="0" smtClean="0"/>
                    </a:p>
                    <a:p>
                      <a:pPr lvl="0">
                        <a:buFont typeface="Arial" pitchFamily="34" charset="0"/>
                        <a:buChar char="•"/>
                      </a:pPr>
                      <a:r>
                        <a:rPr lang="en-US" sz="1600" dirty="0" smtClean="0"/>
                        <a:t>Decontamination solution not present</a:t>
                      </a:r>
                      <a:endParaRPr lang="en-IN" sz="1600" dirty="0" smtClean="0"/>
                    </a:p>
                    <a:p>
                      <a:pPr lvl="0">
                        <a:buFont typeface="Arial" pitchFamily="34" charset="0"/>
                        <a:buChar char="•"/>
                      </a:pPr>
                      <a:r>
                        <a:rPr lang="en-US" sz="1600" dirty="0" smtClean="0"/>
                        <a:t>Transport trolley not present for items</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Sufficient space should be made available(0.75sq </a:t>
                      </a:r>
                      <a:r>
                        <a:rPr lang="en-US" sz="1600" kern="1200" dirty="0" err="1" smtClean="0"/>
                        <a:t>mts</a:t>
                      </a:r>
                      <a:r>
                        <a:rPr lang="en-US" sz="1600" kern="1200" dirty="0" smtClean="0"/>
                        <a:t>/bed) </a:t>
                      </a:r>
                      <a:endParaRPr lang="en-IN" sz="1600" kern="1200" dirty="0" smtClean="0"/>
                    </a:p>
                    <a:p>
                      <a:pPr marL="0" lvl="0" algn="l" defTabSz="914400" rtl="0" eaLnBrk="1" latinLnBrk="0" hangingPunct="1">
                        <a:buFont typeface="Arial" pitchFamily="34" charset="0"/>
                        <a:buChar char="•"/>
                      </a:pPr>
                      <a:r>
                        <a:rPr lang="en-US" sz="1600" kern="1200" dirty="0" smtClean="0"/>
                        <a:t>Layout should follow the functional flow: Receiving, washing, decontamination, drying,  packing, loading, unloading, storing and issuing </a:t>
                      </a:r>
                      <a:endParaRPr lang="en-IN" sz="1600" kern="1200" dirty="0" smtClean="0"/>
                    </a:p>
                    <a:p>
                      <a:pPr marL="0" lvl="0" algn="l" defTabSz="914400" rtl="0" eaLnBrk="1" latinLnBrk="0" hangingPunct="1">
                        <a:buFont typeface="Arial" pitchFamily="34" charset="0"/>
                        <a:buChar char="•"/>
                      </a:pPr>
                      <a:r>
                        <a:rPr lang="en-US" sz="1600" kern="1200" dirty="0" smtClean="0"/>
                        <a:t>Racks, Decontamination solution , Transport trolley , Technician should be present in the department</a:t>
                      </a:r>
                      <a:endParaRPr lang="en-IN" sz="1600" dirty="0"/>
                    </a:p>
                  </a:txBody>
                  <a:tcPr/>
                </a:tc>
              </a:tr>
              <a:tr h="2612446">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CSSD sterilization register not maintained (receipt/Issue)</a:t>
                      </a:r>
                      <a:endParaRPr lang="en-IN" sz="1600" dirty="0" smtClean="0"/>
                    </a:p>
                    <a:p>
                      <a:pPr lvl="0">
                        <a:buFont typeface="Arial" pitchFamily="34" charset="0"/>
                        <a:buChar char="•"/>
                      </a:pPr>
                      <a:r>
                        <a:rPr lang="en-US" sz="1600" dirty="0" smtClean="0"/>
                        <a:t>Labeling of drums in CSSD does not take place</a:t>
                      </a:r>
                      <a:endParaRPr lang="en-IN" sz="1600" dirty="0" smtClean="0"/>
                    </a:p>
                    <a:p>
                      <a:pPr lvl="0">
                        <a:buFont typeface="Arial" pitchFamily="34" charset="0"/>
                        <a:buChar char="•"/>
                      </a:pPr>
                      <a:r>
                        <a:rPr lang="en-US" sz="1600" dirty="0" smtClean="0"/>
                        <a:t>Chemical, biological and bowie-dick test  not performed</a:t>
                      </a:r>
                      <a:endParaRPr lang="en-IN" sz="1600" dirty="0" smtClean="0"/>
                    </a:p>
                    <a:p>
                      <a:pPr lvl="0">
                        <a:buFont typeface="Arial" pitchFamily="34" charset="0"/>
                        <a:buChar char="•"/>
                      </a:pPr>
                      <a:r>
                        <a:rPr lang="en-US" sz="1600" dirty="0" smtClean="0"/>
                        <a:t>Recall system of items not followed</a:t>
                      </a:r>
                      <a:endParaRPr lang="en-IN" sz="1600" dirty="0" smtClean="0"/>
                    </a:p>
                    <a:p>
                      <a:pPr lvl="0">
                        <a:buFont typeface="Arial" pitchFamily="34" charset="0"/>
                        <a:buChar char="•"/>
                      </a:pPr>
                      <a:r>
                        <a:rPr lang="en-US" sz="1600" dirty="0" smtClean="0"/>
                        <a:t>Reuse policy for items not available</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CSSD sterilization register needs to be maintained (receipt/Issue) </a:t>
                      </a:r>
                      <a:endParaRPr lang="en-IN" sz="1600" kern="1200" dirty="0" smtClean="0"/>
                    </a:p>
                    <a:p>
                      <a:pPr marL="0" lvl="0" algn="l" defTabSz="914400" rtl="0" eaLnBrk="1" latinLnBrk="0" hangingPunct="1">
                        <a:buFont typeface="Arial" pitchFamily="34" charset="0"/>
                        <a:buChar char="•"/>
                      </a:pPr>
                      <a:r>
                        <a:rPr lang="en-US" sz="1600" kern="1200" dirty="0" smtClean="0"/>
                        <a:t>Labeling of drums in CSSD should be done</a:t>
                      </a:r>
                      <a:endParaRPr lang="en-IN" sz="1600" kern="1200" dirty="0" smtClean="0"/>
                    </a:p>
                    <a:p>
                      <a:pPr marL="0" lvl="0" algn="l" defTabSz="914400" rtl="0" eaLnBrk="1" latinLnBrk="0" hangingPunct="1">
                        <a:buFont typeface="Arial" pitchFamily="34" charset="0"/>
                        <a:buChar char="•"/>
                      </a:pPr>
                      <a:r>
                        <a:rPr lang="en-US" sz="1600" kern="1200" dirty="0" smtClean="0"/>
                        <a:t>Chemical, biological and bowie-dick test must be performed </a:t>
                      </a:r>
                      <a:endParaRPr lang="en-IN" sz="1600" kern="1200" dirty="0" smtClean="0"/>
                    </a:p>
                    <a:p>
                      <a:pPr marL="0" lvl="0" algn="l" defTabSz="914400" rtl="0" eaLnBrk="1" latinLnBrk="0" hangingPunct="1">
                        <a:buFont typeface="Arial" pitchFamily="34" charset="0"/>
                        <a:buChar char="•"/>
                      </a:pPr>
                      <a:r>
                        <a:rPr lang="en-US" sz="1600" kern="1200" dirty="0" smtClean="0"/>
                        <a:t>Recall system of items must be followed </a:t>
                      </a:r>
                      <a:endParaRPr lang="en-IN" sz="1600" kern="1200" dirty="0" smtClean="0"/>
                    </a:p>
                    <a:p>
                      <a:pPr marL="0" lvl="0" algn="l" defTabSz="914400" rtl="0" eaLnBrk="1" latinLnBrk="0" hangingPunct="1">
                        <a:buFont typeface="Arial" pitchFamily="34" charset="0"/>
                        <a:buChar char="•"/>
                      </a:pPr>
                      <a:r>
                        <a:rPr lang="en-US" sz="1600" kern="1200" dirty="0" smtClean="0"/>
                        <a:t>Reuse policy for items should be available </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anjay Nagar gzbd\SNJAY NAGAR PICS\20140315_123028.jpg"/>
          <p:cNvPicPr/>
          <p:nvPr/>
        </p:nvPicPr>
        <p:blipFill>
          <a:blip r:embed="rId2" cstate="print">
            <a:lum bright="1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7544" y="1268760"/>
            <a:ext cx="3744416" cy="356711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G:\Sanjay Nagar gzbd\SNJAY NAGAR PICS\20140318_112702.jpg"/>
          <p:cNvPicPr/>
          <p:nvPr/>
        </p:nvPicPr>
        <p:blipFill>
          <a:blip r:embed="rId3" cstate="print">
            <a:lum bright="1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76056" y="1196752"/>
            <a:ext cx="3542996" cy="3578087"/>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23528" y="5301208"/>
            <a:ext cx="3816424" cy="923330"/>
          </a:xfrm>
          <a:prstGeom prst="rect">
            <a:avLst/>
          </a:prstGeom>
          <a:noFill/>
        </p:spPr>
        <p:txBody>
          <a:bodyPr wrap="square" rtlCol="0">
            <a:spAutoFit/>
          </a:bodyPr>
          <a:lstStyle/>
          <a:p>
            <a:r>
              <a:rPr lang="en-IN" dirty="0" smtClean="0"/>
              <a:t>No CSSD room and the autoclave is kept in without any infection control measures</a:t>
            </a:r>
            <a:endParaRPr lang="en-IN" dirty="0"/>
          </a:p>
        </p:txBody>
      </p:sp>
      <p:sp>
        <p:nvSpPr>
          <p:cNvPr id="7" name="TextBox 6"/>
          <p:cNvSpPr txBox="1"/>
          <p:nvPr/>
        </p:nvSpPr>
        <p:spPr>
          <a:xfrm>
            <a:off x="5292080" y="5301208"/>
            <a:ext cx="3240360" cy="646331"/>
          </a:xfrm>
          <a:prstGeom prst="rect">
            <a:avLst/>
          </a:prstGeom>
          <a:noFill/>
        </p:spPr>
        <p:txBody>
          <a:bodyPr wrap="square" rtlCol="0">
            <a:spAutoFit/>
          </a:bodyPr>
          <a:lstStyle/>
          <a:p>
            <a:r>
              <a:rPr lang="en-IN" dirty="0" smtClean="0"/>
              <a:t>TSSU room without any proper layout </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STORE</a:t>
            </a:r>
            <a:endParaRPr lang="en-IN" dirty="0"/>
          </a:p>
        </p:txBody>
      </p:sp>
      <p:graphicFrame>
        <p:nvGraphicFramePr>
          <p:cNvPr id="4" name="Content Placeholder 3"/>
          <p:cNvGraphicFramePr>
            <a:graphicFrameLocks noGrp="1"/>
          </p:cNvGraphicFramePr>
          <p:nvPr>
            <p:ph idx="1"/>
          </p:nvPr>
        </p:nvGraphicFramePr>
        <p:xfrm>
          <a:off x="323528" y="1124744"/>
          <a:ext cx="8496945" cy="5486400"/>
        </p:xfrm>
        <a:graphic>
          <a:graphicData uri="http://schemas.openxmlformats.org/drawingml/2006/table">
            <a:tbl>
              <a:tblPr firstRow="1" bandRow="1">
                <a:tableStyleId>{21E4AEA4-8DFA-4A89-87EB-49C32662AFE0}</a:tableStyleId>
              </a:tblPr>
              <a:tblGrid>
                <a:gridCol w="1412597"/>
                <a:gridCol w="3866057"/>
                <a:gridCol w="3218291"/>
              </a:tblGrid>
              <a:tr h="340123">
                <a:tc>
                  <a:txBody>
                    <a:bodyPr/>
                    <a:lstStyle/>
                    <a:p>
                      <a:r>
                        <a:rPr lang="en-IN" dirty="0" smtClean="0"/>
                        <a:t>STORE</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793620">
                <a:tc>
                  <a:txBody>
                    <a:bodyPr/>
                    <a:lstStyle/>
                    <a:p>
                      <a:r>
                        <a:rPr lang="en-IN" dirty="0" smtClean="0"/>
                        <a:t>STRUCTURE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There is water seepage/ damp in the store</a:t>
                      </a:r>
                      <a:endParaRPr lang="en-IN" sz="1600" dirty="0"/>
                    </a:p>
                  </a:txBody>
                  <a:tcPr/>
                </a:tc>
                <a:tc>
                  <a:txBody>
                    <a:bodyPr/>
                    <a:lstStyle/>
                    <a:p>
                      <a:pPr lvl="0">
                        <a:buFont typeface="Arial" pitchFamily="34" charset="0"/>
                        <a:buChar char="•"/>
                      </a:pPr>
                      <a:r>
                        <a:rPr lang="en-US" sz="1600" kern="1200" dirty="0" smtClean="0"/>
                        <a:t>There should not be any water seepage/ damp in the store </a:t>
                      </a:r>
                      <a:endParaRPr lang="en-IN" sz="1600" kern="1200" dirty="0" smtClean="0"/>
                    </a:p>
                    <a:p>
                      <a:endParaRPr lang="en-IN" dirty="0"/>
                    </a:p>
                  </a:txBody>
                  <a:tcPr/>
                </a:tc>
              </a:tr>
              <a:tr h="4194849">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The items are not labeled &amp; arranged at designated place.</a:t>
                      </a:r>
                      <a:endParaRPr lang="en-IN" sz="1600" dirty="0" smtClean="0"/>
                    </a:p>
                    <a:p>
                      <a:pPr lvl="0">
                        <a:buFont typeface="Arial" pitchFamily="34" charset="0"/>
                        <a:buChar char="•"/>
                      </a:pPr>
                      <a:r>
                        <a:rPr lang="en-US" sz="1600" dirty="0" smtClean="0"/>
                        <a:t>Items such as radiographic films, spirits etc (which are inflammable) are not stored in a separate location. </a:t>
                      </a:r>
                      <a:endParaRPr lang="en-IN" sz="1600" dirty="0" smtClean="0"/>
                    </a:p>
                    <a:p>
                      <a:pPr lvl="0">
                        <a:buFont typeface="Arial" pitchFamily="34" charset="0"/>
                        <a:buChar char="•"/>
                      </a:pPr>
                      <a:r>
                        <a:rPr lang="en-US" sz="1600" dirty="0" smtClean="0"/>
                        <a:t>Inventory recording system is not present</a:t>
                      </a:r>
                      <a:endParaRPr lang="en-IN" sz="1600" dirty="0" smtClean="0"/>
                    </a:p>
                    <a:p>
                      <a:pPr lvl="0">
                        <a:buFont typeface="Arial" pitchFamily="34" charset="0"/>
                        <a:buChar char="•"/>
                      </a:pPr>
                      <a:r>
                        <a:rPr lang="en-US" sz="1600" dirty="0" smtClean="0"/>
                        <a:t>Frequently used items are not arranged and located in most easily accessible area.</a:t>
                      </a:r>
                      <a:endParaRPr lang="en-IN" sz="1600" dirty="0" smtClean="0"/>
                    </a:p>
                    <a:p>
                      <a:pPr lvl="0">
                        <a:buFont typeface="Arial" pitchFamily="34" charset="0"/>
                        <a:buChar char="•"/>
                      </a:pPr>
                      <a:r>
                        <a:rPr lang="en-US" sz="1600" dirty="0" smtClean="0"/>
                        <a:t>Pest/rodent control measures are not regularly under taken</a:t>
                      </a:r>
                      <a:endParaRPr lang="en-IN" sz="1600" dirty="0" smtClean="0"/>
                    </a:p>
                    <a:p>
                      <a:pPr lvl="0">
                        <a:buFont typeface="Arial" pitchFamily="34" charset="0"/>
                        <a:buChar char="•"/>
                      </a:pPr>
                      <a:r>
                        <a:rPr lang="en-US" sz="1600" dirty="0" smtClean="0"/>
                        <a:t>Lead time in issuing material to the department are not recorded</a:t>
                      </a:r>
                      <a:endParaRPr lang="en-IN" sz="1600" dirty="0" smtClean="0">
                        <a:latin typeface="Times New Roman" pitchFamily="18" charset="0"/>
                        <a:cs typeface="Times New Roman" pitchFamily="18" charset="0"/>
                      </a:endParaRPr>
                    </a:p>
                  </a:txBody>
                  <a:tcPr/>
                </a:tc>
                <a:tc>
                  <a:txBody>
                    <a:bodyPr/>
                    <a:lstStyle/>
                    <a:p>
                      <a:pPr marL="0" lvl="0" algn="l" defTabSz="914400" rtl="0" eaLnBrk="1" latinLnBrk="0" hangingPunct="1">
                        <a:buFont typeface="Arial" pitchFamily="34" charset="0"/>
                        <a:buChar char="•"/>
                      </a:pPr>
                      <a:r>
                        <a:rPr lang="en-US" sz="1600" kern="1200" dirty="0" smtClean="0"/>
                        <a:t>The items need to be labeled &amp; arranged at designated place. </a:t>
                      </a:r>
                      <a:endParaRPr lang="en-IN" sz="1600" kern="1200" dirty="0" smtClean="0"/>
                    </a:p>
                    <a:p>
                      <a:pPr marL="0" lvl="0" algn="l" defTabSz="914400" rtl="0" eaLnBrk="1" latinLnBrk="0" hangingPunct="1">
                        <a:buFont typeface="Arial" pitchFamily="34" charset="0"/>
                        <a:buChar char="•"/>
                      </a:pPr>
                      <a:r>
                        <a:rPr lang="en-US" sz="1600" kern="1200" dirty="0" smtClean="0"/>
                        <a:t>Items such as radiographic films, spirits etc (which are inflammable) must be stored in a separate location. </a:t>
                      </a:r>
                      <a:endParaRPr lang="en-IN" sz="1600" kern="1200" dirty="0" smtClean="0"/>
                    </a:p>
                    <a:p>
                      <a:pPr marL="0" lvl="0" algn="l" defTabSz="914400" rtl="0" eaLnBrk="1" latinLnBrk="0" hangingPunct="1">
                        <a:buFont typeface="Arial" pitchFamily="34" charset="0"/>
                        <a:buChar char="•"/>
                      </a:pPr>
                      <a:r>
                        <a:rPr lang="en-US" sz="1600" kern="1200" dirty="0" smtClean="0"/>
                        <a:t>Inventory recording system should be present either computerized or on register </a:t>
                      </a:r>
                      <a:endParaRPr lang="en-IN" sz="1600" kern="1200" dirty="0" smtClean="0"/>
                    </a:p>
                    <a:p>
                      <a:pPr marL="0" lvl="0" algn="l" defTabSz="914400" rtl="0" eaLnBrk="1" latinLnBrk="0" hangingPunct="1">
                        <a:buFont typeface="Arial" pitchFamily="34" charset="0"/>
                        <a:buChar char="•"/>
                      </a:pPr>
                      <a:r>
                        <a:rPr lang="en-US" sz="1600" kern="1200" dirty="0" smtClean="0"/>
                        <a:t>Frequently used items should be arranged and located in most easily accessible area. </a:t>
                      </a:r>
                      <a:endParaRPr lang="en-IN" sz="1600" kern="1200" dirty="0" smtClean="0"/>
                    </a:p>
                    <a:p>
                      <a:pPr marL="0" lvl="0" algn="l" defTabSz="914400" rtl="0" eaLnBrk="1" latinLnBrk="0" hangingPunct="1">
                        <a:buFont typeface="Arial" pitchFamily="34" charset="0"/>
                        <a:buChar char="•"/>
                      </a:pPr>
                      <a:r>
                        <a:rPr lang="en-US" sz="1600" kern="1200" dirty="0" smtClean="0"/>
                        <a:t>Pest/rodent control measures should be regularly under taken </a:t>
                      </a:r>
                      <a:endParaRPr lang="en-IN" sz="1600" kern="1200" dirty="0" smtClean="0"/>
                    </a:p>
                    <a:p>
                      <a:pPr marL="0" lvl="0" algn="l" defTabSz="914400" rtl="0" eaLnBrk="1" latinLnBrk="0" hangingPunct="1">
                        <a:buFont typeface="Arial" pitchFamily="34" charset="0"/>
                        <a:buChar char="•"/>
                      </a:pPr>
                      <a:r>
                        <a:rPr lang="en-US" sz="1600" kern="1200" dirty="0" smtClean="0"/>
                        <a:t>Lead time in issuing material to the department should be recorded </a:t>
                      </a:r>
                      <a:endParaRPr lang="en-IN" sz="1600" kern="1200" dirty="0" smtClean="0"/>
                    </a:p>
                    <a:p>
                      <a:endParaRPr lang="en-IN"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STORE</a:t>
            </a:r>
            <a:endParaRPr lang="en-IN" dirty="0"/>
          </a:p>
        </p:txBody>
      </p:sp>
      <p:graphicFrame>
        <p:nvGraphicFramePr>
          <p:cNvPr id="4" name="Content Placeholder 3"/>
          <p:cNvGraphicFramePr>
            <a:graphicFrameLocks noGrp="1"/>
          </p:cNvGraphicFramePr>
          <p:nvPr>
            <p:ph idx="1"/>
          </p:nvPr>
        </p:nvGraphicFramePr>
        <p:xfrm>
          <a:off x="467544" y="1052736"/>
          <a:ext cx="8229600" cy="5491480"/>
        </p:xfrm>
        <a:graphic>
          <a:graphicData uri="http://schemas.openxmlformats.org/drawingml/2006/table">
            <a:tbl>
              <a:tblPr firstRow="1" bandRow="1">
                <a:tableStyleId>{21E4AEA4-8DFA-4A89-87EB-49C32662AFE0}</a:tableStyleId>
              </a:tblPr>
              <a:tblGrid>
                <a:gridCol w="1234480"/>
                <a:gridCol w="3662064"/>
                <a:gridCol w="3333056"/>
              </a:tblGrid>
              <a:tr h="370840">
                <a:tc>
                  <a:txBody>
                    <a:bodyPr/>
                    <a:lstStyle/>
                    <a:p>
                      <a:r>
                        <a:rPr lang="en-IN" dirty="0" smtClean="0"/>
                        <a:t>STORE</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370840">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Stock Turnover details are not calculated on a monthly basis. </a:t>
                      </a:r>
                      <a:endParaRPr lang="en-IN" sz="1600" dirty="0" smtClean="0"/>
                    </a:p>
                    <a:p>
                      <a:pPr lvl="0">
                        <a:buFont typeface="Arial" pitchFamily="34" charset="0"/>
                        <a:buChar char="•"/>
                      </a:pPr>
                      <a:r>
                        <a:rPr lang="en-US" sz="1600" dirty="0" smtClean="0"/>
                        <a:t>Sound inventory control practices are not followed</a:t>
                      </a:r>
                      <a:endParaRPr lang="en-IN" sz="1600" dirty="0" smtClean="0"/>
                    </a:p>
                    <a:p>
                      <a:pPr lvl="0">
                        <a:buFont typeface="Arial" pitchFamily="34" charset="0"/>
                        <a:buChar char="•"/>
                      </a:pPr>
                      <a:r>
                        <a:rPr lang="en-US" sz="1600" dirty="0" smtClean="0"/>
                        <a:t>Condemnation policy not followed </a:t>
                      </a:r>
                      <a:endParaRPr lang="en-IN" sz="1600" dirty="0" smtClean="0"/>
                    </a:p>
                    <a:p>
                      <a:pPr lvl="0">
                        <a:buFont typeface="Arial" pitchFamily="34" charset="0"/>
                        <a:buChar char="•"/>
                      </a:pPr>
                      <a:r>
                        <a:rPr lang="en-US" sz="1600" dirty="0" smtClean="0"/>
                        <a:t>Purchase and condemnation committee not present in the hospital</a:t>
                      </a:r>
                      <a:endParaRPr lang="en-IN" sz="1600" dirty="0" smtClean="0">
                        <a:latin typeface="Times New Roman" pitchFamily="18" charset="0"/>
                        <a:cs typeface="Times New Roman" pitchFamily="18" charset="0"/>
                      </a:endParaRPr>
                    </a:p>
                  </a:txBody>
                  <a:tcPr/>
                </a:tc>
                <a:tc>
                  <a:txBody>
                    <a:bodyPr/>
                    <a:lstStyle/>
                    <a:p>
                      <a:pPr marL="0" lvl="0" algn="l" defTabSz="914400" rtl="0" eaLnBrk="1" latinLnBrk="0" hangingPunct="1">
                        <a:buFont typeface="Arial" pitchFamily="34" charset="0"/>
                        <a:buChar char="•"/>
                      </a:pPr>
                      <a:r>
                        <a:rPr lang="en-US" sz="1600" kern="1200" dirty="0" smtClean="0"/>
                        <a:t>Stock Turnover details needs to be calculated on a monthly basis. </a:t>
                      </a:r>
                      <a:endParaRPr lang="en-IN" sz="1600" kern="1200" dirty="0" smtClean="0"/>
                    </a:p>
                    <a:p>
                      <a:pPr marL="0" lvl="0" algn="l" defTabSz="914400" rtl="0" eaLnBrk="1" latinLnBrk="0" hangingPunct="1">
                        <a:buFont typeface="Arial" pitchFamily="34" charset="0"/>
                        <a:buChar char="•"/>
                      </a:pPr>
                      <a:r>
                        <a:rPr lang="en-US" sz="1600" kern="1200" dirty="0" smtClean="0"/>
                        <a:t>Sound inventory control practices must be followed (ABC/VED/FSN/FIFO) </a:t>
                      </a:r>
                      <a:endParaRPr lang="en-IN" sz="1600" kern="1200" dirty="0" smtClean="0"/>
                    </a:p>
                    <a:p>
                      <a:pPr marL="0" lvl="0" algn="l" defTabSz="914400" rtl="0" eaLnBrk="1" latinLnBrk="0" hangingPunct="1">
                        <a:buFont typeface="Arial" pitchFamily="34" charset="0"/>
                        <a:buChar char="•"/>
                      </a:pPr>
                      <a:r>
                        <a:rPr lang="en-US" sz="1600" kern="1200" dirty="0" smtClean="0"/>
                        <a:t>Condemnation policy must be followed </a:t>
                      </a:r>
                      <a:endParaRPr lang="en-IN" sz="1600" kern="1200" dirty="0" smtClean="0"/>
                    </a:p>
                    <a:p>
                      <a:pPr marL="0" lvl="0" algn="l" defTabSz="914400" rtl="0" eaLnBrk="1" latinLnBrk="0" hangingPunct="1">
                        <a:buFont typeface="Arial" pitchFamily="34" charset="0"/>
                        <a:buChar char="•"/>
                      </a:pPr>
                      <a:r>
                        <a:rPr lang="en-US" sz="1600" kern="1200" dirty="0" smtClean="0"/>
                        <a:t>Purchase and condemnation committee needs to be made</a:t>
                      </a:r>
                      <a:endParaRPr lang="en-IN" sz="1600" kern="1200" dirty="0" smtClean="0"/>
                    </a:p>
                    <a:p>
                      <a:pPr marL="0" lvl="0" algn="l" defTabSz="914400" rtl="0" eaLnBrk="1" latinLnBrk="0" hangingPunct="1">
                        <a:buFont typeface="Arial" pitchFamily="34" charset="0"/>
                        <a:buChar char="•"/>
                      </a:pPr>
                      <a:r>
                        <a:rPr lang="en-US" sz="1600" kern="1200" dirty="0" smtClean="0"/>
                        <a:t>A comparative list of rates of potential suppliers should be maintained </a:t>
                      </a:r>
                      <a:endParaRPr lang="en-IN" sz="1600" dirty="0"/>
                    </a:p>
                  </a:txBody>
                  <a:tcPr/>
                </a:tc>
              </a:tr>
              <a:tr h="370840">
                <a:tc>
                  <a:txBody>
                    <a:bodyPr/>
                    <a:lstStyle/>
                    <a:p>
                      <a:r>
                        <a:rPr lang="en-IN" dirty="0" smtClean="0"/>
                        <a:t>OUTCOME</a:t>
                      </a:r>
                      <a:endParaRPr lang="en-IN" dirty="0"/>
                    </a:p>
                  </a:txBody>
                  <a:tcPr/>
                </a:tc>
                <a:tc>
                  <a:txBody>
                    <a:bodyPr/>
                    <a:lstStyle/>
                    <a:p>
                      <a:pPr lvl="0">
                        <a:buFont typeface="Arial" pitchFamily="34" charset="0"/>
                        <a:buChar char="•"/>
                      </a:pPr>
                      <a:r>
                        <a:rPr lang="en-IN" sz="1600" dirty="0" smtClean="0"/>
                        <a:t>Following indicators are not being monitored:</a:t>
                      </a:r>
                    </a:p>
                    <a:p>
                      <a:pPr lvl="1">
                        <a:buFont typeface="Arial" pitchFamily="34" charset="0"/>
                        <a:buChar char="•"/>
                      </a:pPr>
                      <a:r>
                        <a:rPr lang="en-US" sz="1600" dirty="0" smtClean="0"/>
                        <a:t>% of stock outs</a:t>
                      </a:r>
                      <a:endParaRPr lang="en-IN" sz="1600" dirty="0" smtClean="0"/>
                    </a:p>
                    <a:p>
                      <a:pPr lvl="1">
                        <a:buFont typeface="Arial" pitchFamily="34" charset="0"/>
                        <a:buChar char="•"/>
                      </a:pPr>
                      <a:r>
                        <a:rPr lang="en-US" sz="1600" dirty="0" smtClean="0"/>
                        <a:t>% of goods rejected before preparation of GRN</a:t>
                      </a:r>
                      <a:endParaRPr lang="en-IN" sz="1600" dirty="0" smtClean="0"/>
                    </a:p>
                    <a:p>
                      <a:pPr lvl="1">
                        <a:buFont typeface="Arial" pitchFamily="34" charset="0"/>
                        <a:buChar char="•"/>
                      </a:pPr>
                      <a:r>
                        <a:rPr lang="en-US" sz="1600" dirty="0" smtClean="0"/>
                        <a:t>% of variation from procurement process</a:t>
                      </a:r>
                      <a:endParaRPr lang="en-IN" sz="1600" dirty="0" smtClean="0"/>
                    </a:p>
                    <a:p>
                      <a:pPr>
                        <a:buFont typeface="Arial" pitchFamily="34" charset="0"/>
                        <a:buChar char="•"/>
                      </a:pPr>
                      <a:endParaRPr lang="en-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IN" sz="1600" kern="1200" dirty="0" smtClean="0"/>
                        <a:t>Outcome indicators should be monitored.</a:t>
                      </a:r>
                    </a:p>
                    <a:p>
                      <a:pPr>
                        <a:buFont typeface="Arial" pitchFamily="34" charset="0"/>
                        <a:buChar char="•"/>
                      </a:pP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t>KITCHEN </a:t>
            </a:r>
            <a:endParaRPr lang="en-IN" dirty="0"/>
          </a:p>
        </p:txBody>
      </p:sp>
      <p:graphicFrame>
        <p:nvGraphicFramePr>
          <p:cNvPr id="4" name="Content Placeholder 3"/>
          <p:cNvGraphicFramePr>
            <a:graphicFrameLocks noGrp="1"/>
          </p:cNvGraphicFramePr>
          <p:nvPr>
            <p:ph idx="1"/>
          </p:nvPr>
        </p:nvGraphicFramePr>
        <p:xfrm>
          <a:off x="395536" y="908721"/>
          <a:ext cx="8445624" cy="5748175"/>
        </p:xfrm>
        <a:graphic>
          <a:graphicData uri="http://schemas.openxmlformats.org/drawingml/2006/table">
            <a:tbl>
              <a:tblPr firstRow="1" bandRow="1">
                <a:tableStyleId>{21E4AEA4-8DFA-4A89-87EB-49C32662AFE0}</a:tableStyleId>
              </a:tblPr>
              <a:tblGrid>
                <a:gridCol w="1340783"/>
                <a:gridCol w="3699777"/>
                <a:gridCol w="3405064"/>
              </a:tblGrid>
              <a:tr h="364265">
                <a:tc>
                  <a:txBody>
                    <a:bodyPr/>
                    <a:lstStyle/>
                    <a:p>
                      <a:r>
                        <a:rPr lang="en-IN" dirty="0" smtClean="0"/>
                        <a:t>KITCHEN</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802591">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Layout does not follow the functional flow: Receiving, storage, preparation, distribution and cleaning</a:t>
                      </a:r>
                      <a:endParaRPr lang="en-IN" sz="1600" dirty="0" smtClean="0"/>
                    </a:p>
                    <a:p>
                      <a:pPr lvl="0">
                        <a:buFont typeface="Arial" pitchFamily="34" charset="0"/>
                        <a:buChar char="•"/>
                      </a:pPr>
                      <a:r>
                        <a:rPr lang="en-US" sz="1600" dirty="0" smtClean="0"/>
                        <a:t> DG power supply  is not given to this unit</a:t>
                      </a:r>
                      <a:endParaRPr lang="en-IN" sz="1600" dirty="0" smtClean="0"/>
                    </a:p>
                    <a:p>
                      <a:pPr lvl="0">
                        <a:buFont typeface="Arial" pitchFamily="34" charset="0"/>
                        <a:buChar char="•"/>
                      </a:pPr>
                      <a:r>
                        <a:rPr lang="en-US" sz="1600" dirty="0" smtClean="0"/>
                        <a:t>Dedicated food storage area does not exist</a:t>
                      </a:r>
                      <a:endParaRPr lang="en-IN" sz="1600" dirty="0" smtClean="0"/>
                    </a:p>
                    <a:p>
                      <a:pPr lvl="0">
                        <a:buFont typeface="Arial" pitchFamily="34" charset="0"/>
                        <a:buChar char="•"/>
                      </a:pPr>
                      <a:r>
                        <a:rPr lang="en-US" sz="1600" dirty="0" smtClean="0"/>
                        <a:t>Fire fighting are not installed in this unit</a:t>
                      </a:r>
                      <a:endParaRPr lang="en-IN" sz="1600" dirty="0" smtClean="0"/>
                    </a:p>
                    <a:p>
                      <a:pPr lvl="0">
                        <a:buFont typeface="Arial" pitchFamily="34" charset="0"/>
                        <a:buChar char="•"/>
                      </a:pPr>
                      <a:r>
                        <a:rPr lang="en-US" sz="1600" dirty="0" smtClean="0"/>
                        <a:t>Person responsible is not a qualified dietician or has no supervision from a consultant dietician.</a:t>
                      </a:r>
                      <a:endParaRPr lang="en-IN" sz="1600" dirty="0"/>
                    </a:p>
                  </a:txBody>
                  <a:tcPr/>
                </a:tc>
                <a:tc>
                  <a:txBody>
                    <a:bodyPr/>
                    <a:lstStyle/>
                    <a:p>
                      <a:pPr lvl="0">
                        <a:buFont typeface="Arial" pitchFamily="34" charset="0"/>
                        <a:buChar char="•"/>
                      </a:pPr>
                      <a:r>
                        <a:rPr lang="en-US" sz="1600" kern="1200" dirty="0" smtClean="0"/>
                        <a:t>Layout must follow the functional flow</a:t>
                      </a:r>
                      <a:endParaRPr lang="en-IN" sz="1600" kern="1200" dirty="0" smtClean="0"/>
                    </a:p>
                    <a:p>
                      <a:pPr lvl="0">
                        <a:buFont typeface="Arial" pitchFamily="34" charset="0"/>
                        <a:buChar char="•"/>
                      </a:pPr>
                      <a:r>
                        <a:rPr lang="en-US" sz="1600" kern="1200" dirty="0" smtClean="0"/>
                        <a:t> DG power supply  should be given to this unit </a:t>
                      </a:r>
                      <a:endParaRPr lang="en-IN" sz="1600" kern="1200" dirty="0" smtClean="0"/>
                    </a:p>
                    <a:p>
                      <a:pPr lvl="0">
                        <a:buFont typeface="Arial" pitchFamily="34" charset="0"/>
                        <a:buChar char="•"/>
                      </a:pPr>
                      <a:r>
                        <a:rPr lang="en-US" sz="1600" kern="1200" dirty="0" smtClean="0"/>
                        <a:t>Dedicated food storage area should be present </a:t>
                      </a:r>
                      <a:endParaRPr lang="en-IN" sz="1600" kern="1200" dirty="0" smtClean="0"/>
                    </a:p>
                    <a:p>
                      <a:pPr lvl="0">
                        <a:buFont typeface="Arial" pitchFamily="34" charset="0"/>
                        <a:buChar char="•"/>
                      </a:pPr>
                      <a:r>
                        <a:rPr lang="en-US" sz="1600" kern="1200" dirty="0" smtClean="0"/>
                        <a:t>Measures for fire detection/fire fighting must be installed in this unit </a:t>
                      </a:r>
                      <a:endParaRPr lang="en-IN" sz="1600" kern="1200" dirty="0" smtClean="0"/>
                    </a:p>
                    <a:p>
                      <a:pPr lvl="0">
                        <a:buFont typeface="Arial" pitchFamily="34" charset="0"/>
                        <a:buChar char="•"/>
                      </a:pPr>
                      <a:r>
                        <a:rPr lang="en-US" sz="1600" kern="1200" dirty="0" smtClean="0"/>
                        <a:t>The person responsible must be a qualified dietician</a:t>
                      </a:r>
                      <a:endParaRPr lang="en-IN" sz="1600" dirty="0"/>
                    </a:p>
                  </a:txBody>
                  <a:tcPr/>
                </a:tc>
              </a:tr>
              <a:tr h="2579824">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Health check up of all staff is not done</a:t>
                      </a:r>
                      <a:endParaRPr lang="en-IN" sz="1600" dirty="0" smtClean="0"/>
                    </a:p>
                    <a:p>
                      <a:pPr lvl="0">
                        <a:buFont typeface="Arial" pitchFamily="34" charset="0"/>
                        <a:buChar char="•"/>
                      </a:pPr>
                      <a:r>
                        <a:rPr lang="en-US" sz="1600" dirty="0" smtClean="0"/>
                        <a:t>Nutritional Assessment  not done for all the patients</a:t>
                      </a:r>
                      <a:endParaRPr lang="en-IN" sz="1600" dirty="0" smtClean="0"/>
                    </a:p>
                    <a:p>
                      <a:pPr lvl="0">
                        <a:buFont typeface="Arial" pitchFamily="34" charset="0"/>
                        <a:buChar char="•"/>
                      </a:pPr>
                      <a:r>
                        <a:rPr lang="en-US" sz="1600" dirty="0" smtClean="0"/>
                        <a:t>Diet Sheet is not prepared by Dietician</a:t>
                      </a:r>
                      <a:endParaRPr lang="en-IN" sz="1600" dirty="0" smtClean="0"/>
                    </a:p>
                    <a:p>
                      <a:pPr lvl="0">
                        <a:buFont typeface="Arial" pitchFamily="34" charset="0"/>
                        <a:buChar char="•"/>
                      </a:pPr>
                      <a:r>
                        <a:rPr lang="en-US" sz="1600" dirty="0" smtClean="0"/>
                        <a:t>Each patient’s Case sheet is not checked by doctor and dietician</a:t>
                      </a:r>
                      <a:endParaRPr lang="en-IN" sz="1600" dirty="0" smtClean="0"/>
                    </a:p>
                    <a:p>
                      <a:pPr lvl="0">
                        <a:buFont typeface="Arial" pitchFamily="34" charset="0"/>
                        <a:buChar char="•"/>
                      </a:pPr>
                      <a:r>
                        <a:rPr lang="en-US" sz="1600" dirty="0" smtClean="0"/>
                        <a:t>Food distribution to patients do not occur in covered trolleys</a:t>
                      </a:r>
                      <a:endParaRPr lang="en-IN" sz="1600" dirty="0" smtClean="0"/>
                    </a:p>
                    <a:p>
                      <a:pPr lvl="0">
                        <a:buFont typeface="Arial" pitchFamily="34" charset="0"/>
                        <a:buChar char="•"/>
                      </a:pPr>
                      <a:r>
                        <a:rPr lang="en-US" sz="1600" dirty="0" smtClean="0"/>
                        <a:t>Infection control practices are not being followed</a:t>
                      </a:r>
                      <a:endParaRPr lang="en-IN" sz="1600" dirty="0"/>
                    </a:p>
                  </a:txBody>
                  <a:tcPr/>
                </a:tc>
                <a:tc>
                  <a:txBody>
                    <a:bodyPr/>
                    <a:lstStyle/>
                    <a:p>
                      <a:pPr marL="0" lvl="0" algn="l" defTabSz="914400" rtl="0" eaLnBrk="1" latinLnBrk="0" hangingPunct="1">
                        <a:buFont typeface="Arial" pitchFamily="34" charset="0"/>
                        <a:buChar char="•"/>
                      </a:pPr>
                      <a:r>
                        <a:rPr lang="en-US" sz="1600" kern="1200" dirty="0" smtClean="0"/>
                        <a:t>Health check up of all staff should be done at least once a year. </a:t>
                      </a:r>
                      <a:endParaRPr lang="en-IN" sz="1600" kern="1200" dirty="0" smtClean="0"/>
                    </a:p>
                    <a:p>
                      <a:pPr marL="0" lvl="0" algn="l" defTabSz="914400" rtl="0" eaLnBrk="1" latinLnBrk="0" hangingPunct="1">
                        <a:buFont typeface="Arial" pitchFamily="34" charset="0"/>
                        <a:buChar char="•"/>
                      </a:pPr>
                      <a:r>
                        <a:rPr lang="en-US" sz="1600" kern="1200" dirty="0" smtClean="0"/>
                        <a:t>Nutritional Assessment should be done for all the patients </a:t>
                      </a:r>
                      <a:endParaRPr lang="en-IN" sz="1600" kern="1200" dirty="0" smtClean="0"/>
                    </a:p>
                    <a:p>
                      <a:pPr marL="0" lvl="0" algn="l" defTabSz="914400" rtl="0" eaLnBrk="1" latinLnBrk="0" hangingPunct="1">
                        <a:buFont typeface="Arial" pitchFamily="34" charset="0"/>
                        <a:buChar char="•"/>
                      </a:pPr>
                      <a:r>
                        <a:rPr lang="en-US" sz="1600" kern="1200" dirty="0" smtClean="0"/>
                        <a:t>Diet Sheet needs to be prepared by Dietician</a:t>
                      </a:r>
                      <a:endParaRPr lang="en-IN" sz="1600" kern="1200" dirty="0" smtClean="0"/>
                    </a:p>
                    <a:p>
                      <a:pPr marL="0" lvl="0" algn="l" defTabSz="914400" rtl="0" eaLnBrk="1" latinLnBrk="0" hangingPunct="1">
                        <a:buFont typeface="Arial" pitchFamily="34" charset="0"/>
                        <a:buChar char="•"/>
                      </a:pPr>
                      <a:r>
                        <a:rPr lang="en-US" sz="1600" kern="1200" dirty="0" smtClean="0"/>
                        <a:t>Each patient’s Case sheet should be checked by doctor and dietician</a:t>
                      </a:r>
                      <a:endParaRPr lang="en-IN" sz="1600" kern="1200" dirty="0" smtClean="0"/>
                    </a:p>
                    <a:p>
                      <a:pPr marL="0" lvl="0" algn="l" defTabSz="914400" rtl="0" eaLnBrk="1" latinLnBrk="0" hangingPunct="1">
                        <a:buFont typeface="Arial" pitchFamily="34" charset="0"/>
                        <a:buChar char="•"/>
                      </a:pPr>
                      <a:r>
                        <a:rPr lang="en-US" sz="1600" kern="1200" dirty="0" smtClean="0"/>
                        <a:t>Food distribution to patients should occur in covered trolleys</a:t>
                      </a:r>
                      <a:endParaRPr lang="en-IN" sz="1600"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NABH</a:t>
            </a:r>
            <a:endParaRPr lang="en-IN" dirty="0"/>
          </a:p>
        </p:txBody>
      </p:sp>
      <p:sp>
        <p:nvSpPr>
          <p:cNvPr id="3" name="Content Placeholder 2"/>
          <p:cNvSpPr>
            <a:spLocks noGrp="1"/>
          </p:cNvSpPr>
          <p:nvPr>
            <p:ph idx="1"/>
          </p:nvPr>
        </p:nvSpPr>
        <p:spPr>
          <a:xfrm>
            <a:off x="457200" y="1600201"/>
            <a:ext cx="8229600" cy="1108719"/>
          </a:xfrm>
        </p:spPr>
        <p:txBody>
          <a:bodyPr>
            <a:normAutofit/>
          </a:bodyPr>
          <a:lstStyle/>
          <a:p>
            <a:pPr algn="just">
              <a:buNone/>
            </a:pPr>
            <a:r>
              <a:rPr lang="en-IN" sz="2000" dirty="0" smtClean="0"/>
              <a:t>    National Accreditation Board for Hospitals &amp; Healthcare Providers (NABH) is a constituent board of Quality Council of India, set up to establish and operate accreditation programme for healthcare organisations.</a:t>
            </a:r>
            <a:endParaRPr lang="en-IN" sz="2000" dirty="0"/>
          </a:p>
        </p:txBody>
      </p:sp>
      <p:graphicFrame>
        <p:nvGraphicFramePr>
          <p:cNvPr id="4" name="Diagram 3"/>
          <p:cNvGraphicFramePr/>
          <p:nvPr/>
        </p:nvGraphicFramePr>
        <p:xfrm>
          <a:off x="1547664" y="2780928"/>
          <a:ext cx="60960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6321" name="Picture 1" descr="C:\Users\hemlata\Desktop\My Shared Folder\4.jpg"/>
          <p:cNvPicPr>
            <a:picLocks noChangeAspect="1" noChangeArrowheads="1"/>
          </p:cNvPicPr>
          <p:nvPr/>
        </p:nvPicPr>
        <p:blipFill>
          <a:blip r:embed="rId7" cstate="print"/>
          <a:srcRect/>
          <a:stretch>
            <a:fillRect/>
          </a:stretch>
        </p:blipFill>
        <p:spPr bwMode="auto">
          <a:xfrm>
            <a:off x="0" y="0"/>
            <a:ext cx="1907704" cy="1628800"/>
          </a:xfrm>
          <a:prstGeom prst="ellipse">
            <a:avLst/>
          </a:prstGeom>
          <a:ln>
            <a:noFill/>
          </a:ln>
          <a:effectLst>
            <a:softEdge rad="112500"/>
          </a:effectLst>
        </p:spPr>
      </p:pic>
      <p:pic>
        <p:nvPicPr>
          <p:cNvPr id="6" name="Picture 1" descr="C:\Users\hemlata\Desktop\My Shared Folder\4.jpg"/>
          <p:cNvPicPr>
            <a:picLocks noChangeAspect="1" noChangeArrowheads="1"/>
          </p:cNvPicPr>
          <p:nvPr/>
        </p:nvPicPr>
        <p:blipFill>
          <a:blip r:embed="rId7" cstate="print"/>
          <a:srcRect/>
          <a:stretch>
            <a:fillRect/>
          </a:stretch>
        </p:blipFill>
        <p:spPr bwMode="auto">
          <a:xfrm>
            <a:off x="7236296" y="0"/>
            <a:ext cx="1907704" cy="162880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anjay Nagar gzbd\SNJAY NAGAR PICS\20140318_110254.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7544" y="764704"/>
            <a:ext cx="3600400" cy="3744416"/>
          </a:xfrm>
          <a:prstGeom prst="rect">
            <a:avLst/>
          </a:prstGeom>
          <a:ln w="88900" cap="sq" cmpd="thickThin">
            <a:solidFill>
              <a:srgbClr val="000000"/>
            </a:solidFill>
            <a:prstDash val="solid"/>
            <a:miter lim="800000"/>
          </a:ln>
          <a:effectLst>
            <a:innerShdw blurRad="76200">
              <a:srgbClr val="000000"/>
            </a:innerShdw>
          </a:effectLst>
        </p:spPr>
      </p:pic>
      <p:pic>
        <p:nvPicPr>
          <p:cNvPr id="5" name="Content Placeholder 4" descr="G:\Sanjay Nagar gzbd\SNJAY NAGAR PICS\20140318_105707.jpg"/>
          <p:cNvPicPr>
            <a:picLocks noGrp="1"/>
          </p:cNvPicPr>
          <p:nvPr>
            <p:ph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932040" y="764704"/>
            <a:ext cx="3308252" cy="374441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395536" y="4869160"/>
            <a:ext cx="3744416" cy="646331"/>
          </a:xfrm>
          <a:prstGeom prst="rect">
            <a:avLst/>
          </a:prstGeom>
          <a:noFill/>
        </p:spPr>
        <p:txBody>
          <a:bodyPr wrap="square" rtlCol="0">
            <a:spAutoFit/>
          </a:bodyPr>
          <a:lstStyle/>
          <a:p>
            <a:r>
              <a:rPr lang="en-IN" dirty="0" smtClean="0"/>
              <a:t>Kitchen with unhygienic pot washing area</a:t>
            </a:r>
            <a:endParaRPr lang="en-IN" dirty="0"/>
          </a:p>
        </p:txBody>
      </p:sp>
      <p:sp>
        <p:nvSpPr>
          <p:cNvPr id="7" name="TextBox 6"/>
          <p:cNvSpPr txBox="1"/>
          <p:nvPr/>
        </p:nvSpPr>
        <p:spPr>
          <a:xfrm>
            <a:off x="4932040" y="4869160"/>
            <a:ext cx="3456384" cy="646331"/>
          </a:xfrm>
          <a:prstGeom prst="rect">
            <a:avLst/>
          </a:prstGeom>
          <a:noFill/>
        </p:spPr>
        <p:txBody>
          <a:bodyPr wrap="square" rtlCol="0">
            <a:spAutoFit/>
          </a:bodyPr>
          <a:lstStyle/>
          <a:p>
            <a:r>
              <a:rPr lang="en-IN" dirty="0" smtClean="0"/>
              <a:t>Food is served in steel bucket to patients </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smtClean="0"/>
              <a:t>HOUSEKEEPING</a:t>
            </a:r>
            <a:endParaRPr lang="en-IN" dirty="0"/>
          </a:p>
        </p:txBody>
      </p:sp>
      <p:graphicFrame>
        <p:nvGraphicFramePr>
          <p:cNvPr id="4" name="Content Placeholder 3"/>
          <p:cNvGraphicFramePr>
            <a:graphicFrameLocks noGrp="1"/>
          </p:cNvGraphicFramePr>
          <p:nvPr>
            <p:ph idx="1"/>
          </p:nvPr>
        </p:nvGraphicFramePr>
        <p:xfrm>
          <a:off x="395536" y="1268760"/>
          <a:ext cx="8229600" cy="3383280"/>
        </p:xfrm>
        <a:graphic>
          <a:graphicData uri="http://schemas.openxmlformats.org/drawingml/2006/table">
            <a:tbl>
              <a:tblPr firstRow="1" bandRow="1">
                <a:tableStyleId>{21E4AEA4-8DFA-4A89-87EB-49C32662AFE0}</a:tableStyleId>
              </a:tblPr>
              <a:tblGrid>
                <a:gridCol w="1728192"/>
                <a:gridCol w="3456384"/>
                <a:gridCol w="3045024"/>
              </a:tblGrid>
              <a:tr h="346761">
                <a:tc>
                  <a:txBody>
                    <a:bodyPr/>
                    <a:lstStyle/>
                    <a:p>
                      <a:r>
                        <a:rPr lang="en-IN" dirty="0" smtClean="0"/>
                        <a:t>HOUSEKEEPING</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2821591">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House keeping staff is not  being trained in the infection control practices</a:t>
                      </a:r>
                      <a:endParaRPr lang="en-IN" sz="1600" dirty="0" smtClean="0"/>
                    </a:p>
                    <a:p>
                      <a:pPr lvl="0">
                        <a:buFont typeface="Arial" pitchFamily="34" charset="0"/>
                        <a:buChar char="•"/>
                      </a:pPr>
                      <a:r>
                        <a:rPr lang="en-US" sz="1600" dirty="0" smtClean="0"/>
                        <a:t>Staff  is not using PPE</a:t>
                      </a:r>
                      <a:endParaRPr lang="en-IN" sz="1600" dirty="0" smtClean="0"/>
                    </a:p>
                    <a:p>
                      <a:pPr lvl="0">
                        <a:buFont typeface="Arial" pitchFamily="34" charset="0"/>
                        <a:buChar char="•"/>
                      </a:pPr>
                      <a:r>
                        <a:rPr lang="en-US" sz="1600" dirty="0" smtClean="0"/>
                        <a:t>Daily cleaning schedule not available</a:t>
                      </a:r>
                      <a:endParaRPr lang="en-IN" sz="1600" dirty="0" smtClean="0"/>
                    </a:p>
                    <a:p>
                      <a:pPr lvl="0">
                        <a:buFont typeface="Arial" pitchFamily="34" charset="0"/>
                        <a:buChar char="•"/>
                      </a:pPr>
                      <a:r>
                        <a:rPr lang="en-US" sz="1600" dirty="0" smtClean="0"/>
                        <a:t>Staff  not aware about the preparation of cleaning solutions</a:t>
                      </a:r>
                      <a:endParaRPr lang="en-IN" sz="1600" dirty="0" smtClean="0"/>
                    </a:p>
                    <a:p>
                      <a:pPr lvl="0">
                        <a:buFont typeface="Arial" pitchFamily="34" charset="0"/>
                        <a:buChar char="•"/>
                      </a:pPr>
                      <a:r>
                        <a:rPr lang="en-US" sz="1600" dirty="0" smtClean="0"/>
                        <a:t>Pest control methods  not being practiced</a:t>
                      </a:r>
                      <a:endParaRPr lang="en-IN" sz="1600" dirty="0" smtClean="0"/>
                    </a:p>
                    <a:p>
                      <a:pPr lvl="0">
                        <a:buFont typeface="Arial" pitchFamily="34" charset="0"/>
                        <a:buChar char="•"/>
                      </a:pPr>
                      <a:r>
                        <a:rPr lang="en-US" sz="1600" dirty="0" smtClean="0"/>
                        <a:t>Medical examination of staff not being done periodically</a:t>
                      </a:r>
                      <a:endParaRPr lang="en-IN" sz="1600" dirty="0" smtClean="0"/>
                    </a:p>
                    <a:p>
                      <a:pPr>
                        <a:buFont typeface="Arial" pitchFamily="34" charset="0"/>
                        <a:buChar char="•"/>
                      </a:pPr>
                      <a:endParaRPr lang="en-IN" sz="1600" dirty="0"/>
                    </a:p>
                  </a:txBody>
                  <a:tcPr/>
                </a:tc>
                <a:tc>
                  <a:txBody>
                    <a:bodyPr/>
                    <a:lstStyle/>
                    <a:p>
                      <a:pPr lvl="0">
                        <a:buFont typeface="Arial" pitchFamily="34" charset="0"/>
                        <a:buChar char="•"/>
                      </a:pPr>
                      <a:r>
                        <a:rPr lang="en-US" sz="1600" kern="1200" dirty="0" smtClean="0"/>
                        <a:t>Housekeeping staff needs to be trained in the infection control practices </a:t>
                      </a:r>
                      <a:endParaRPr lang="en-IN" sz="1600" kern="1200" dirty="0" smtClean="0"/>
                    </a:p>
                    <a:p>
                      <a:pPr lvl="0">
                        <a:buFont typeface="Arial" pitchFamily="34" charset="0"/>
                        <a:buChar char="•"/>
                      </a:pPr>
                      <a:r>
                        <a:rPr lang="en-US" sz="1600" kern="1200" dirty="0" smtClean="0"/>
                        <a:t>Daily cleaning schedule should be available </a:t>
                      </a:r>
                      <a:endParaRPr lang="en-IN" sz="1600" kern="1200" dirty="0" smtClean="0"/>
                    </a:p>
                    <a:p>
                      <a:pPr lvl="0">
                        <a:buFont typeface="Arial" pitchFamily="34" charset="0"/>
                        <a:buChar char="•"/>
                      </a:pPr>
                      <a:r>
                        <a:rPr lang="en-US" sz="1600" kern="1200" dirty="0" smtClean="0"/>
                        <a:t>Staff  should be aware about the preparation of cleaning solutions </a:t>
                      </a:r>
                      <a:endParaRPr lang="en-IN" sz="1600" kern="1200" dirty="0" smtClean="0"/>
                    </a:p>
                    <a:p>
                      <a:pPr lvl="0">
                        <a:buFont typeface="Arial" pitchFamily="34" charset="0"/>
                        <a:buChar char="•"/>
                      </a:pPr>
                      <a:r>
                        <a:rPr lang="en-US" sz="1600" kern="1200" dirty="0" smtClean="0"/>
                        <a:t>Pest control methods must be practiced </a:t>
                      </a:r>
                      <a:endParaRPr lang="en-IN" sz="1600" kern="1200" dirty="0" smtClean="0"/>
                    </a:p>
                    <a:p>
                      <a:pPr lvl="0">
                        <a:buFont typeface="Arial" pitchFamily="34" charset="0"/>
                        <a:buChar char="•"/>
                      </a:pPr>
                      <a:r>
                        <a:rPr lang="en-US" sz="1600" kern="1200" dirty="0" smtClean="0"/>
                        <a:t>Medical examination of staff should be done periodically </a:t>
                      </a: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MORTURY</a:t>
            </a:r>
            <a:endParaRPr lang="en-IN" dirty="0"/>
          </a:p>
        </p:txBody>
      </p:sp>
      <p:graphicFrame>
        <p:nvGraphicFramePr>
          <p:cNvPr id="4" name="Content Placeholder 3"/>
          <p:cNvGraphicFramePr>
            <a:graphicFrameLocks noGrp="1"/>
          </p:cNvGraphicFramePr>
          <p:nvPr>
            <p:ph idx="1"/>
          </p:nvPr>
        </p:nvGraphicFramePr>
        <p:xfrm>
          <a:off x="467544" y="1052736"/>
          <a:ext cx="8229600" cy="2923004"/>
        </p:xfrm>
        <a:graphic>
          <a:graphicData uri="http://schemas.openxmlformats.org/drawingml/2006/table">
            <a:tbl>
              <a:tblPr firstRow="1" bandRow="1">
                <a:tableStyleId>{21E4AEA4-8DFA-4A89-87EB-49C32662AFE0}</a:tableStyleId>
              </a:tblPr>
              <a:tblGrid>
                <a:gridCol w="1450504"/>
                <a:gridCol w="3096344"/>
                <a:gridCol w="3682752"/>
              </a:tblGrid>
              <a:tr h="351677">
                <a:tc>
                  <a:txBody>
                    <a:bodyPr/>
                    <a:lstStyle/>
                    <a:p>
                      <a:r>
                        <a:rPr lang="en-IN" dirty="0" smtClean="0"/>
                        <a:t>MORTURY</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314332">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Calibration and maintenance is not done regularly</a:t>
                      </a:r>
                      <a:endParaRPr lang="en-IN" sz="1600" dirty="0" smtClean="0"/>
                    </a:p>
                    <a:p>
                      <a:pPr lvl="0">
                        <a:buFont typeface="Arial" pitchFamily="34" charset="0"/>
                        <a:buChar char="•"/>
                      </a:pPr>
                      <a:r>
                        <a:rPr lang="en-US" sz="1600" dirty="0" smtClean="0"/>
                        <a:t>Measures for fire detection/firefighting not installed in this unit</a:t>
                      </a:r>
                      <a:endParaRPr lang="en-IN" sz="1600" dirty="0">
                        <a:latin typeface="Times New Roman" pitchFamily="18" charset="0"/>
                        <a:cs typeface="Times New Roman" pitchFamily="18" charset="0"/>
                      </a:endParaRPr>
                    </a:p>
                  </a:txBody>
                  <a:tcPr/>
                </a:tc>
                <a:tc>
                  <a:txBody>
                    <a:bodyPr/>
                    <a:lstStyle/>
                    <a:p>
                      <a:pPr lvl="0">
                        <a:buFont typeface="Arial" pitchFamily="34" charset="0"/>
                        <a:buChar char="•"/>
                      </a:pPr>
                      <a:r>
                        <a:rPr lang="en-US" sz="1600" kern="1200" dirty="0" smtClean="0"/>
                        <a:t>Calibration and maintenance needs to be done regularly </a:t>
                      </a:r>
                      <a:endParaRPr lang="en-IN" sz="1600" kern="1200" dirty="0" smtClean="0"/>
                    </a:p>
                    <a:p>
                      <a:pPr lvl="0">
                        <a:buFont typeface="Arial" pitchFamily="34" charset="0"/>
                        <a:buChar char="•"/>
                      </a:pPr>
                      <a:r>
                        <a:rPr lang="en-US" sz="1600" kern="1200" dirty="0" smtClean="0"/>
                        <a:t>Measures for fire detection/firefighting needs to be installed in this unit.</a:t>
                      </a:r>
                      <a:endParaRPr lang="en-IN" sz="1600" dirty="0">
                        <a:latin typeface="Times New Roman" pitchFamily="18" charset="0"/>
                        <a:cs typeface="Times New Roman" pitchFamily="18" charset="0"/>
                      </a:endParaRPr>
                    </a:p>
                  </a:txBody>
                  <a:tcPr/>
                </a:tc>
              </a:tr>
              <a:tr h="1242912">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Temperature  not being regularly monitored</a:t>
                      </a:r>
                      <a:endParaRPr lang="en-IN" sz="1600" dirty="0" smtClean="0"/>
                    </a:p>
                    <a:p>
                      <a:pPr lvl="0">
                        <a:buFont typeface="Arial" pitchFamily="34" charset="0"/>
                        <a:buChar char="•"/>
                      </a:pPr>
                      <a:r>
                        <a:rPr lang="en-US" sz="1600" dirty="0" smtClean="0"/>
                        <a:t>Process of infection control not followed</a:t>
                      </a:r>
                      <a:endParaRPr lang="en-IN" sz="1600" dirty="0">
                        <a:latin typeface="Times New Roman" pitchFamily="18" charset="0"/>
                        <a:cs typeface="Times New Roman" pitchFamily="18" charset="0"/>
                      </a:endParaRPr>
                    </a:p>
                  </a:txBody>
                  <a:tcPr/>
                </a:tc>
                <a:tc>
                  <a:txBody>
                    <a:bodyPr/>
                    <a:lstStyle/>
                    <a:p>
                      <a:pPr lvl="0">
                        <a:buFont typeface="Arial" pitchFamily="34" charset="0"/>
                        <a:buChar char="•"/>
                      </a:pPr>
                      <a:r>
                        <a:rPr lang="en-US" sz="1600" kern="1200" dirty="0" smtClean="0"/>
                        <a:t>Temperature  should be regularly monitored </a:t>
                      </a:r>
                      <a:endParaRPr lang="en-IN" sz="1600" kern="1200" dirty="0" smtClean="0"/>
                    </a:p>
                    <a:p>
                      <a:pPr lvl="0">
                        <a:buFont typeface="Arial" pitchFamily="34" charset="0"/>
                        <a:buChar char="•"/>
                      </a:pPr>
                      <a:r>
                        <a:rPr lang="en-US" sz="1600" kern="1200" dirty="0" smtClean="0"/>
                        <a:t>Process of infection control should be followed </a:t>
                      </a:r>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smtClean="0"/>
              <a:t>LABOR DEPARTMENT</a:t>
            </a:r>
            <a:endParaRPr lang="en-IN" dirty="0"/>
          </a:p>
        </p:txBody>
      </p:sp>
      <p:graphicFrame>
        <p:nvGraphicFramePr>
          <p:cNvPr id="4" name="Content Placeholder 3"/>
          <p:cNvGraphicFramePr>
            <a:graphicFrameLocks noGrp="1"/>
          </p:cNvGraphicFramePr>
          <p:nvPr>
            <p:ph idx="1"/>
          </p:nvPr>
        </p:nvGraphicFramePr>
        <p:xfrm>
          <a:off x="395536" y="980729"/>
          <a:ext cx="8424936" cy="5757391"/>
        </p:xfrm>
        <a:graphic>
          <a:graphicData uri="http://schemas.openxmlformats.org/drawingml/2006/table">
            <a:tbl>
              <a:tblPr firstRow="1" bandRow="1">
                <a:tableStyleId>{21E4AEA4-8DFA-4A89-87EB-49C32662AFE0}</a:tableStyleId>
              </a:tblPr>
              <a:tblGrid>
                <a:gridCol w="1621778"/>
                <a:gridCol w="3401579"/>
                <a:gridCol w="3401579"/>
              </a:tblGrid>
              <a:tr h="621008">
                <a:tc>
                  <a:txBody>
                    <a:bodyPr/>
                    <a:lstStyle/>
                    <a:p>
                      <a:r>
                        <a:rPr lang="en-IN" dirty="0" smtClean="0"/>
                        <a:t>LABOR DEPARTMENT</a:t>
                      </a:r>
                      <a:endParaRPr lang="en-IN" dirty="0"/>
                    </a:p>
                  </a:txBody>
                  <a:tcPr/>
                </a:tc>
                <a:tc>
                  <a:txBody>
                    <a:bodyPr/>
                    <a:lstStyle/>
                    <a:p>
                      <a:r>
                        <a:rPr lang="en-IN" dirty="0" smtClean="0"/>
                        <a:t>GAPS</a:t>
                      </a:r>
                      <a:endParaRPr lang="en-IN" dirty="0"/>
                    </a:p>
                  </a:txBody>
                  <a:tcPr/>
                </a:tc>
                <a:tc>
                  <a:txBody>
                    <a:bodyPr/>
                    <a:lstStyle/>
                    <a:p>
                      <a:r>
                        <a:rPr lang="en-IN" dirty="0" smtClean="0"/>
                        <a:t>RECOMMENDATIONS</a:t>
                      </a:r>
                      <a:endParaRPr lang="en-IN" dirty="0"/>
                    </a:p>
                  </a:txBody>
                  <a:tcPr/>
                </a:tc>
              </a:tr>
              <a:tr h="1744737">
                <a:tc>
                  <a:txBody>
                    <a:bodyPr/>
                    <a:lstStyle/>
                    <a:p>
                      <a:r>
                        <a:rPr lang="en-IN" dirty="0" smtClean="0"/>
                        <a:t>STRUCTURE</a:t>
                      </a:r>
                      <a:endParaRPr lang="en-IN" dirty="0"/>
                    </a:p>
                  </a:txBody>
                  <a:tcPr/>
                </a:tc>
                <a:tc>
                  <a:txBody>
                    <a:bodyPr/>
                    <a:lstStyle/>
                    <a:p>
                      <a:pPr lvl="0">
                        <a:buFont typeface="Arial" pitchFamily="34" charset="0"/>
                        <a:buChar char="•"/>
                      </a:pPr>
                      <a:r>
                        <a:rPr lang="en-US" sz="1600" dirty="0" smtClean="0"/>
                        <a:t>Separate areas are not demarcated for septic and aseptic deliveries</a:t>
                      </a:r>
                      <a:endParaRPr lang="en-IN" sz="1600" dirty="0" smtClean="0"/>
                    </a:p>
                    <a:p>
                      <a:pPr lvl="0">
                        <a:buFont typeface="Arial" pitchFamily="34" charset="0"/>
                        <a:buChar char="•"/>
                      </a:pPr>
                      <a:r>
                        <a:rPr lang="en-US" sz="1600" dirty="0" smtClean="0"/>
                        <a:t>Labor room does not have a toilet facility</a:t>
                      </a:r>
                      <a:endParaRPr lang="en-IN" sz="1600" dirty="0" smtClean="0"/>
                    </a:p>
                    <a:p>
                      <a:pPr lvl="0">
                        <a:buFont typeface="Arial" pitchFamily="34" charset="0"/>
                        <a:buChar char="•"/>
                      </a:pPr>
                      <a:r>
                        <a:rPr lang="en-US" sz="1600" dirty="0" smtClean="0"/>
                        <a:t> Disposable Delivery Kits not present in required quantities</a:t>
                      </a:r>
                      <a:endParaRPr lang="en-IN" sz="1600" dirty="0" smtClean="0"/>
                    </a:p>
                    <a:p>
                      <a:pPr lvl="0">
                        <a:buFont typeface="Arial" pitchFamily="34" charset="0"/>
                        <a:buChar char="•"/>
                      </a:pPr>
                      <a:r>
                        <a:rPr lang="en-US" sz="1600" dirty="0" smtClean="0"/>
                        <a:t> ECG monitor not present</a:t>
                      </a:r>
                      <a:endParaRPr lang="en-IN" sz="1600" dirty="0">
                        <a:latin typeface="Times New Roman" pitchFamily="18" charset="0"/>
                        <a:cs typeface="Times New Roman" pitchFamily="18" charset="0"/>
                      </a:endParaRPr>
                    </a:p>
                  </a:txBody>
                  <a:tcPr/>
                </a:tc>
                <a:tc>
                  <a:txBody>
                    <a:bodyPr/>
                    <a:lstStyle/>
                    <a:p>
                      <a:pPr lvl="0">
                        <a:buFont typeface="Arial" pitchFamily="34" charset="0"/>
                        <a:buChar char="•"/>
                      </a:pPr>
                      <a:r>
                        <a:rPr lang="en-US" sz="1600" kern="1200" dirty="0" smtClean="0"/>
                        <a:t>Separate areas should be demarcated for septic and aseptic deliveries </a:t>
                      </a:r>
                      <a:endParaRPr lang="en-IN" sz="1600" kern="1200" dirty="0" smtClean="0"/>
                    </a:p>
                    <a:p>
                      <a:pPr lvl="0">
                        <a:buFont typeface="Arial" pitchFamily="34" charset="0"/>
                        <a:buChar char="•"/>
                      </a:pPr>
                      <a:r>
                        <a:rPr lang="en-US" sz="1600" kern="1200" dirty="0" smtClean="0"/>
                        <a:t>Labor room needs to have a toilet facility </a:t>
                      </a:r>
                      <a:endParaRPr lang="en-IN" sz="1600" kern="1200" dirty="0" smtClean="0"/>
                    </a:p>
                    <a:p>
                      <a:pPr lvl="0">
                        <a:buFont typeface="Arial" pitchFamily="34" charset="0"/>
                        <a:buChar char="•"/>
                      </a:pPr>
                      <a:r>
                        <a:rPr lang="en-US" sz="1600" kern="1200" dirty="0" smtClean="0"/>
                        <a:t> Disposable Delivery Kits should be present in required quantities </a:t>
                      </a:r>
                      <a:endParaRPr lang="en-IN" sz="1600" kern="1200" dirty="0" smtClean="0"/>
                    </a:p>
                    <a:p>
                      <a:pPr lvl="0">
                        <a:buFont typeface="Arial" pitchFamily="34" charset="0"/>
                        <a:buChar char="•"/>
                      </a:pPr>
                      <a:r>
                        <a:rPr lang="en-US" sz="1600" kern="1200" dirty="0" smtClean="0"/>
                        <a:t> ECG monitor should be purchased</a:t>
                      </a:r>
                      <a:endParaRPr lang="en-IN" sz="1600" dirty="0">
                        <a:latin typeface="Times New Roman" pitchFamily="18" charset="0"/>
                        <a:cs typeface="Times New Roman" pitchFamily="18" charset="0"/>
                      </a:endParaRPr>
                    </a:p>
                  </a:txBody>
                  <a:tcPr/>
                </a:tc>
              </a:tr>
              <a:tr h="2217887">
                <a:tc>
                  <a:txBody>
                    <a:bodyPr/>
                    <a:lstStyle/>
                    <a:p>
                      <a:r>
                        <a:rPr lang="en-IN" dirty="0" smtClean="0"/>
                        <a:t>PROCESS</a:t>
                      </a:r>
                      <a:endParaRPr lang="en-IN" dirty="0"/>
                    </a:p>
                  </a:txBody>
                  <a:tcPr/>
                </a:tc>
                <a:tc>
                  <a:txBody>
                    <a:bodyPr/>
                    <a:lstStyle/>
                    <a:p>
                      <a:pPr lvl="0">
                        <a:buFont typeface="Arial" pitchFamily="34" charset="0"/>
                        <a:buChar char="•"/>
                      </a:pPr>
                      <a:r>
                        <a:rPr lang="en-US" sz="1600" dirty="0" smtClean="0"/>
                        <a:t>Work Instructions not displayed </a:t>
                      </a:r>
                      <a:endParaRPr lang="en-IN" sz="1600" dirty="0" smtClean="0"/>
                    </a:p>
                    <a:p>
                      <a:pPr lvl="0">
                        <a:buFont typeface="Arial" pitchFamily="34" charset="0"/>
                        <a:buChar char="•"/>
                      </a:pPr>
                      <a:r>
                        <a:rPr lang="en-US" sz="1600" dirty="0" smtClean="0"/>
                        <a:t> Labor Room Register  does not have a record of referred cases</a:t>
                      </a:r>
                      <a:endParaRPr lang="en-IN" sz="1600" dirty="0" smtClean="0"/>
                    </a:p>
                    <a:p>
                      <a:pPr lvl="0">
                        <a:buFont typeface="Arial" pitchFamily="34" charset="0"/>
                        <a:buChar char="•"/>
                      </a:pPr>
                      <a:r>
                        <a:rPr lang="en-US" sz="1600" dirty="0" smtClean="0"/>
                        <a:t>Part preparation of the patient is not done before the operation</a:t>
                      </a:r>
                      <a:endParaRPr lang="en-IN" sz="1600" dirty="0" smtClean="0"/>
                    </a:p>
                    <a:p>
                      <a:pPr lvl="0">
                        <a:buFont typeface="Arial" pitchFamily="34" charset="0"/>
                        <a:buChar char="•"/>
                      </a:pPr>
                      <a:r>
                        <a:rPr lang="en-US" sz="1600" dirty="0" smtClean="0"/>
                        <a:t> APGAR SCORE not being used</a:t>
                      </a:r>
                      <a:endParaRPr lang="en-IN" sz="1600" dirty="0" smtClean="0"/>
                    </a:p>
                    <a:p>
                      <a:pPr lvl="0">
                        <a:buFont typeface="Arial" pitchFamily="34" charset="0"/>
                        <a:buChar char="•"/>
                      </a:pPr>
                      <a:r>
                        <a:rPr lang="en-US" sz="1600" dirty="0" smtClean="0"/>
                        <a:t> Standard Operating Procedures  not being followed for Induction of Labor and progress of labor</a:t>
                      </a:r>
                      <a:endParaRPr lang="en-IN" sz="1600" dirty="0">
                        <a:latin typeface="Times New Roman" pitchFamily="18" charset="0"/>
                        <a:cs typeface="Times New Roman" pitchFamily="18" charset="0"/>
                      </a:endParaRPr>
                    </a:p>
                  </a:txBody>
                  <a:tcPr/>
                </a:tc>
                <a:tc>
                  <a:txBody>
                    <a:bodyPr/>
                    <a:lstStyle/>
                    <a:p>
                      <a:pPr lvl="0">
                        <a:buFont typeface="Arial" pitchFamily="34" charset="0"/>
                        <a:buChar char="•"/>
                      </a:pPr>
                      <a:r>
                        <a:rPr lang="en-US" sz="1600" kern="1200" dirty="0" smtClean="0"/>
                        <a:t> Labor Room Register  should have a record of referred cases </a:t>
                      </a:r>
                      <a:endParaRPr lang="en-IN" sz="1600" kern="1200" dirty="0" smtClean="0"/>
                    </a:p>
                    <a:p>
                      <a:pPr lvl="0">
                        <a:buFont typeface="Arial" pitchFamily="34" charset="0"/>
                        <a:buChar char="•"/>
                      </a:pPr>
                      <a:r>
                        <a:rPr lang="en-US" sz="1600" kern="1200" dirty="0" smtClean="0"/>
                        <a:t>Part preparation of the patient should be done before the operation </a:t>
                      </a:r>
                      <a:endParaRPr lang="en-IN" sz="1600" kern="1200" dirty="0" smtClean="0"/>
                    </a:p>
                    <a:p>
                      <a:pPr lvl="0">
                        <a:buFont typeface="Arial" pitchFamily="34" charset="0"/>
                        <a:buChar char="•"/>
                      </a:pPr>
                      <a:r>
                        <a:rPr lang="en-US" sz="1600" kern="1200" dirty="0" smtClean="0"/>
                        <a:t> APGAR SCORE  must be used and Standard Operating Procedures  must be followed for induction of Labor and progress of labor </a:t>
                      </a:r>
                      <a:endParaRPr lang="en-IN" sz="1600" dirty="0">
                        <a:latin typeface="Times New Roman" pitchFamily="18" charset="0"/>
                        <a:cs typeface="Times New Roman" pitchFamily="18" charset="0"/>
                      </a:endParaRPr>
                    </a:p>
                  </a:txBody>
                  <a:tcPr/>
                </a:tc>
              </a:tr>
              <a:tr h="1032991">
                <a:tc>
                  <a:txBody>
                    <a:bodyPr/>
                    <a:lstStyle/>
                    <a:p>
                      <a:r>
                        <a:rPr lang="en-IN" dirty="0" smtClean="0"/>
                        <a:t>OUTCOME</a:t>
                      </a:r>
                      <a:endParaRPr lang="en-IN" dirty="0"/>
                    </a:p>
                  </a:txBody>
                  <a:tcPr/>
                </a:tc>
                <a:tc>
                  <a:txBody>
                    <a:bodyPr/>
                    <a:lstStyle/>
                    <a:p>
                      <a:pPr lvl="0">
                        <a:buFont typeface="Arial" pitchFamily="34" charset="0"/>
                        <a:buChar char="•"/>
                      </a:pPr>
                      <a:r>
                        <a:rPr lang="en-US" sz="1600" dirty="0" smtClean="0"/>
                        <a:t> Maternal mortality rate and</a:t>
                      </a:r>
                      <a:r>
                        <a:rPr lang="en-US" sz="1600" baseline="0" dirty="0" smtClean="0"/>
                        <a:t> </a:t>
                      </a:r>
                      <a:r>
                        <a:rPr lang="en-US" sz="1600" dirty="0" smtClean="0"/>
                        <a:t>Still birth rate not being monitored.</a:t>
                      </a:r>
                      <a:endParaRPr lang="en-IN" sz="1600" dirty="0" smtClean="0">
                        <a:latin typeface="Times New Roman" pitchFamily="18" charset="0"/>
                        <a:cs typeface="Times New Roman" pitchFamily="18" charset="0"/>
                      </a:endParaRPr>
                    </a:p>
                  </a:txBody>
                  <a:tcPr/>
                </a:tc>
                <a:tc>
                  <a:txBody>
                    <a:bodyPr/>
                    <a:lstStyle/>
                    <a:p>
                      <a:pPr>
                        <a:buFont typeface="Arial" pitchFamily="34" charset="0"/>
                        <a:buChar char="•"/>
                      </a:pPr>
                      <a:r>
                        <a:rPr lang="en-IN" sz="1600" dirty="0" smtClean="0"/>
                        <a:t> These indicators should be monitored.</a:t>
                      </a:r>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anjay Nagar gzbd\SNJAY NAGAR PICS\20140318_112631.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95736" y="908720"/>
            <a:ext cx="4608512" cy="3528392"/>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123728" y="4869160"/>
            <a:ext cx="4824536" cy="369332"/>
          </a:xfrm>
          <a:prstGeom prst="rect">
            <a:avLst/>
          </a:prstGeom>
          <a:noFill/>
        </p:spPr>
        <p:txBody>
          <a:bodyPr wrap="square" rtlCol="0">
            <a:spAutoFit/>
          </a:bodyPr>
          <a:lstStyle/>
          <a:p>
            <a:r>
              <a:rPr lang="en-IN" dirty="0" smtClean="0"/>
              <a:t>Labour room having more than labour tables </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IN" dirty="0" smtClean="0"/>
              <a:t>SCORING OF HOSPITAL AS PER SELF ASSESSMENT TOOLKIT</a:t>
            </a:r>
            <a:endParaRPr lang="en-IN" dirty="0"/>
          </a:p>
        </p:txBody>
      </p:sp>
      <p:graphicFrame>
        <p:nvGraphicFramePr>
          <p:cNvPr id="8" name="Content Placeholder 7"/>
          <p:cNvGraphicFramePr>
            <a:graphicFrameLocks noGrp="1"/>
          </p:cNvGraphicFramePr>
          <p:nvPr>
            <p:ph idx="1"/>
          </p:nvPr>
        </p:nvGraphicFramePr>
        <p:xfrm>
          <a:off x="457200" y="1772816"/>
          <a:ext cx="8229600"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DISCUSSION</a:t>
            </a:r>
            <a:endParaRPr lang="en-IN" dirty="0"/>
          </a:p>
        </p:txBody>
      </p:sp>
      <p:sp>
        <p:nvSpPr>
          <p:cNvPr id="3" name="Content Placeholder 2"/>
          <p:cNvSpPr>
            <a:spLocks noGrp="1"/>
          </p:cNvSpPr>
          <p:nvPr>
            <p:ph idx="1"/>
          </p:nvPr>
        </p:nvSpPr>
        <p:spPr>
          <a:xfrm>
            <a:off x="457200" y="1412776"/>
            <a:ext cx="8229600" cy="4713387"/>
          </a:xfrm>
        </p:spPr>
        <p:txBody>
          <a:bodyPr>
            <a:normAutofit fontScale="85000" lnSpcReduction="10000"/>
          </a:bodyPr>
          <a:lstStyle/>
          <a:p>
            <a:r>
              <a:rPr lang="en-US" b="1" dirty="0" smtClean="0"/>
              <a:t>On comparing the hospital’s present status with criteria of NABH pre accreditation entry level we find:</a:t>
            </a:r>
            <a:endParaRPr lang="en-IN" dirty="0" smtClean="0"/>
          </a:p>
          <a:p>
            <a:pPr lvl="1">
              <a:buFont typeface="Courier New" pitchFamily="49" charset="0"/>
              <a:buChar char="o"/>
            </a:pPr>
            <a:r>
              <a:rPr lang="en-IN" dirty="0" smtClean="0"/>
              <a:t>There are many individual standard</a:t>
            </a:r>
            <a:r>
              <a:rPr lang="en-IN" b="1" dirty="0" smtClean="0"/>
              <a:t>s</a:t>
            </a:r>
            <a:r>
              <a:rPr lang="en-IN" dirty="0" smtClean="0"/>
              <a:t> with more than two zeros.</a:t>
            </a:r>
            <a:endParaRPr lang="en-IN" b="1" dirty="0" smtClean="0"/>
          </a:p>
          <a:p>
            <a:pPr lvl="1">
              <a:buFont typeface="Courier New" pitchFamily="49" charset="0"/>
              <a:buChar char="o"/>
            </a:pPr>
            <a:r>
              <a:rPr lang="en-IN" dirty="0" smtClean="0"/>
              <a:t>Average score for individual standard is less than 5.</a:t>
            </a:r>
          </a:p>
          <a:p>
            <a:pPr lvl="1">
              <a:buFont typeface="Courier New" pitchFamily="49" charset="0"/>
              <a:buChar char="o"/>
            </a:pPr>
            <a:r>
              <a:rPr lang="en-IN" dirty="0" smtClean="0"/>
              <a:t>All individual chapters are having average score less than 5.</a:t>
            </a:r>
          </a:p>
          <a:p>
            <a:pPr lvl="1">
              <a:buFont typeface="Courier New" pitchFamily="49" charset="0"/>
              <a:buChar char="o"/>
            </a:pPr>
            <a:r>
              <a:rPr lang="en-IN" dirty="0" smtClean="0"/>
              <a:t>The overall average of all the chapters is less than 5.</a:t>
            </a:r>
          </a:p>
          <a:p>
            <a:pPr lvl="1">
              <a:buFont typeface="Courier New" pitchFamily="49" charset="0"/>
              <a:buChar char="o"/>
            </a:pPr>
            <a:r>
              <a:rPr lang="en-IN" dirty="0" smtClean="0"/>
              <a:t>All the regulatory legal requirements are not fully met.</a:t>
            </a:r>
          </a:p>
          <a:p>
            <a:endParaRPr lang="en-IN" dirty="0" smtClean="0"/>
          </a:p>
          <a:p>
            <a:r>
              <a:rPr lang="en-IN" dirty="0" smtClean="0"/>
              <a:t>With the above analysis it is clear that the hospital is not fulfilling the pre-accreditation entry level criteria.</a:t>
            </a:r>
          </a:p>
          <a:p>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IN" b="1" dirty="0" smtClean="0"/>
              <a:t>CONCLUSION</a:t>
            </a:r>
            <a:endParaRPr lang="en-IN" dirty="0"/>
          </a:p>
        </p:txBody>
      </p:sp>
      <p:sp>
        <p:nvSpPr>
          <p:cNvPr id="3" name="Content Placeholder 2"/>
          <p:cNvSpPr>
            <a:spLocks noGrp="1"/>
          </p:cNvSpPr>
          <p:nvPr>
            <p:ph idx="1"/>
          </p:nvPr>
        </p:nvSpPr>
        <p:spPr>
          <a:xfrm>
            <a:off x="457200" y="1268761"/>
            <a:ext cx="8229600" cy="4752528"/>
          </a:xfrm>
        </p:spPr>
        <p:txBody>
          <a:bodyPr>
            <a:normAutofit fontScale="62500" lnSpcReduction="20000"/>
          </a:bodyPr>
          <a:lstStyle/>
          <a:p>
            <a:pPr>
              <a:buNone/>
            </a:pPr>
            <a:endParaRPr lang="en-IN" dirty="0" smtClean="0"/>
          </a:p>
          <a:p>
            <a:r>
              <a:rPr lang="en-IN" dirty="0" smtClean="0"/>
              <a:t>Accredited hospitals offer higher quality of care to their patients. Accreditation strengthens community confidence in the quality and safety of care, treatment and services. </a:t>
            </a:r>
          </a:p>
          <a:p>
            <a:r>
              <a:rPr lang="en-IN" dirty="0" smtClean="0"/>
              <a:t>After doing gap analysis of District hospital, Sanjay Nagar, Ghaziabad, it is observed that the hospital is not able to fulfil the criteria for pre – accreditation entry level. The hospital authorities need to realise the existing gaps in the structure and processes of the hospital and they must take necessary actions to improve the condition in order to get the accreditation.</a:t>
            </a:r>
          </a:p>
          <a:p>
            <a:r>
              <a:rPr lang="en-IN" dirty="0" smtClean="0"/>
              <a:t>With the help of accreditation a hospital can achieve the optimum quality that is needed for bringing patient safety and satisfaction. The step to analyse the gaps is a stepping stone towards achieving NABH accreditation and if the improvement is done as per requirement, the hospital will be able to fulfil the criteria for NABH accreditation which will help the hospital to have competitive edge over other private and government hospitals.</a:t>
            </a:r>
          </a:p>
          <a:p>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IN" b="1" dirty="0" smtClean="0"/>
              <a:t>REFERENCES</a:t>
            </a:r>
            <a:endParaRPr lang="en-IN" dirty="0"/>
          </a:p>
        </p:txBody>
      </p:sp>
      <p:sp>
        <p:nvSpPr>
          <p:cNvPr id="3" name="Content Placeholder 2"/>
          <p:cNvSpPr>
            <a:spLocks noGrp="1"/>
          </p:cNvSpPr>
          <p:nvPr>
            <p:ph idx="1"/>
          </p:nvPr>
        </p:nvSpPr>
        <p:spPr>
          <a:xfrm>
            <a:off x="457200" y="1340768"/>
            <a:ext cx="8229600" cy="5184576"/>
          </a:xfrm>
        </p:spPr>
        <p:txBody>
          <a:bodyPr>
            <a:normAutofit fontScale="62500" lnSpcReduction="20000"/>
          </a:bodyPr>
          <a:lstStyle/>
          <a:p>
            <a:pPr>
              <a:buNone/>
            </a:pPr>
            <a:endParaRPr lang="en-IN" dirty="0" smtClean="0"/>
          </a:p>
          <a:p>
            <a:pPr>
              <a:buNone/>
            </a:pPr>
            <a:r>
              <a:rPr lang="en-IN" dirty="0" smtClean="0"/>
              <a:t>1. </a:t>
            </a:r>
            <a:r>
              <a:rPr lang="en-IN" b="1" dirty="0" smtClean="0"/>
              <a:t>National accreditation board for hospitals &amp; healthcare providers (NABH), by </a:t>
            </a:r>
            <a:r>
              <a:rPr lang="en-IN" b="1" dirty="0" err="1" smtClean="0"/>
              <a:t>Mahboob</a:t>
            </a:r>
            <a:r>
              <a:rPr lang="en-IN" b="1" dirty="0" smtClean="0"/>
              <a:t> Ali Khan, MHM, CPHQ, August 2013,</a:t>
            </a:r>
            <a:r>
              <a:rPr lang="en-IN" dirty="0" smtClean="0"/>
              <a:t> </a:t>
            </a:r>
            <a:r>
              <a:rPr lang="en-IN" u="sng" dirty="0" smtClean="0">
                <a:hlinkClick r:id="rId2"/>
              </a:rPr>
              <a:t>http://www.slideshare.net/mahboob804/nabh-procedures-and-processes-for-indian-hospitals</a:t>
            </a:r>
            <a:endParaRPr lang="en-IN" dirty="0" smtClean="0"/>
          </a:p>
          <a:p>
            <a:pPr>
              <a:buNone/>
            </a:pPr>
            <a:r>
              <a:rPr lang="en-IN" dirty="0" smtClean="0"/>
              <a:t>2.   </a:t>
            </a:r>
            <a:r>
              <a:rPr lang="en-IN" b="1" dirty="0" smtClean="0"/>
              <a:t>National accreditation board for hospitals &amp; healthcare providers (NABH), Mars consultants, </a:t>
            </a:r>
            <a:r>
              <a:rPr lang="en-IN" b="1" u="sng" dirty="0" smtClean="0">
                <a:hlinkClick r:id="rId3"/>
              </a:rPr>
              <a:t>www.marsconsultants.com</a:t>
            </a:r>
            <a:endParaRPr lang="en-IN" dirty="0" smtClean="0"/>
          </a:p>
          <a:p>
            <a:pPr>
              <a:buNone/>
            </a:pPr>
            <a:r>
              <a:rPr lang="en-IN" b="1" dirty="0" smtClean="0"/>
              <a:t>3. . </a:t>
            </a:r>
            <a:r>
              <a:rPr lang="en-IN" b="1" dirty="0" err="1" smtClean="0"/>
              <a:t>Sudhakar</a:t>
            </a:r>
            <a:r>
              <a:rPr lang="en-IN" b="1" dirty="0" smtClean="0"/>
              <a:t> K. Francis, </a:t>
            </a:r>
            <a:r>
              <a:rPr lang="en-IN" b="1" dirty="0" err="1" smtClean="0"/>
              <a:t>Rao</a:t>
            </a:r>
            <a:r>
              <a:rPr lang="en-IN" b="1" dirty="0" smtClean="0"/>
              <a:t> M. </a:t>
            </a:r>
            <a:r>
              <a:rPr lang="en-IN" b="1" dirty="0" err="1" smtClean="0"/>
              <a:t>Kameshwar</a:t>
            </a:r>
            <a:r>
              <a:rPr lang="en-IN" b="1" dirty="0" smtClean="0"/>
              <a:t>, T. </a:t>
            </a:r>
            <a:r>
              <a:rPr lang="en-IN" b="1" dirty="0" err="1" smtClean="0"/>
              <a:t>Rahul</a:t>
            </a:r>
            <a:r>
              <a:rPr lang="en-IN" b="1" dirty="0" smtClean="0"/>
              <a:t> , Gaps in quality of expected and perceived health services in public hospitals, International Journal of Research in IT &amp; Management , Volume 2, Issue 1,1 Jan 2012, Page 51, </a:t>
            </a:r>
            <a:r>
              <a:rPr lang="en-IN" u="sng" dirty="0" smtClean="0">
                <a:hlinkClick r:id="rId4"/>
              </a:rPr>
              <a:t>http://www.euroasiapub.org/IJRIM/Jan2012/3.pdf</a:t>
            </a:r>
            <a:endParaRPr lang="en-IN" dirty="0" smtClean="0"/>
          </a:p>
          <a:p>
            <a:pPr>
              <a:buNone/>
            </a:pPr>
            <a:r>
              <a:rPr lang="en-IN" b="1" dirty="0" smtClean="0"/>
              <a:t>4.  Christian Medical Association of India (CMAI), Gap Analysis Report for Pondicherry Institute of Medical Sciences, 21st January 2010, Page 54</a:t>
            </a:r>
            <a:endParaRPr lang="en-IN" dirty="0" smtClean="0"/>
          </a:p>
          <a:p>
            <a:pPr>
              <a:buNone/>
            </a:pPr>
            <a:r>
              <a:rPr lang="en-IN" dirty="0" smtClean="0"/>
              <a:t>5.  </a:t>
            </a:r>
            <a:r>
              <a:rPr lang="en-IN" b="1" dirty="0" smtClean="0"/>
              <a:t>Dr. </a:t>
            </a:r>
            <a:r>
              <a:rPr lang="en-IN" b="1" dirty="0" err="1" smtClean="0"/>
              <a:t>Kaur</a:t>
            </a:r>
            <a:r>
              <a:rPr lang="en-IN" b="1" dirty="0" smtClean="0"/>
              <a:t> </a:t>
            </a:r>
            <a:r>
              <a:rPr lang="en-IN" b="1" dirty="0" err="1" smtClean="0"/>
              <a:t>Harpreet</a:t>
            </a:r>
            <a:r>
              <a:rPr lang="en-IN" b="1" dirty="0" smtClean="0"/>
              <a:t>, MO, HSHRC , </a:t>
            </a:r>
            <a:r>
              <a:rPr lang="en-IN" b="1" dirty="0" err="1" smtClean="0"/>
              <a:t>Rohilla</a:t>
            </a:r>
            <a:r>
              <a:rPr lang="en-IN" b="1" dirty="0" smtClean="0"/>
              <a:t> </a:t>
            </a:r>
            <a:r>
              <a:rPr lang="en-IN" b="1" dirty="0" err="1" smtClean="0"/>
              <a:t>Satish</a:t>
            </a:r>
            <a:r>
              <a:rPr lang="en-IN" b="1" dirty="0" smtClean="0"/>
              <a:t> , </a:t>
            </a:r>
            <a:r>
              <a:rPr lang="en-IN" b="1" dirty="0" err="1" smtClean="0"/>
              <a:t>Rawat</a:t>
            </a:r>
            <a:r>
              <a:rPr lang="en-IN" b="1" dirty="0" smtClean="0"/>
              <a:t>, Miss </a:t>
            </a:r>
            <a:r>
              <a:rPr lang="en-IN" b="1" dirty="0" err="1" smtClean="0"/>
              <a:t>Uma</a:t>
            </a:r>
            <a:r>
              <a:rPr lang="en-IN" b="1" dirty="0" smtClean="0"/>
              <a:t> </a:t>
            </a:r>
            <a:r>
              <a:rPr lang="en-IN" b="1" dirty="0" err="1" smtClean="0"/>
              <a:t>Rani</a:t>
            </a:r>
            <a:r>
              <a:rPr lang="en-IN" b="1" dirty="0" smtClean="0"/>
              <a:t>, Gap analysis report GH-store, </a:t>
            </a:r>
            <a:r>
              <a:rPr lang="en-IN" b="1" dirty="0" err="1" smtClean="0"/>
              <a:t>Panchkula</a:t>
            </a:r>
            <a:r>
              <a:rPr lang="en-IN" b="1" dirty="0" smtClean="0"/>
              <a:t>, </a:t>
            </a:r>
            <a:r>
              <a:rPr lang="en-IN" b="1" dirty="0" err="1" smtClean="0"/>
              <a:t>Haryanastate</a:t>
            </a:r>
            <a:r>
              <a:rPr lang="en-IN" b="1" dirty="0" smtClean="0"/>
              <a:t> health resource </a:t>
            </a:r>
            <a:r>
              <a:rPr lang="en-IN" b="1" dirty="0" err="1" smtClean="0"/>
              <a:t>center</a:t>
            </a:r>
            <a:r>
              <a:rPr lang="en-IN" b="1" dirty="0" smtClean="0"/>
              <a:t>, 13 September 2012, Page 43</a:t>
            </a:r>
            <a:r>
              <a:rPr lang="en-IN" dirty="0" smtClean="0"/>
              <a:t>, </a:t>
            </a:r>
            <a:r>
              <a:rPr lang="en-IN" u="sng" dirty="0" smtClean="0">
                <a:hlinkClick r:id="rId5"/>
              </a:rPr>
              <a:t>http://hshrc.org/wp-content/uploads/GAP-ANALYSIS-REPORT-KURUKSHETRA-AND-PALWAL.pdf</a:t>
            </a:r>
            <a:endParaRPr lang="en-IN" dirty="0" smtClean="0"/>
          </a:p>
          <a:p>
            <a:pPr>
              <a:buNone/>
            </a:pPr>
            <a:r>
              <a:rPr lang="en-IN" dirty="0" smtClean="0"/>
              <a:t>6.  </a:t>
            </a:r>
            <a:r>
              <a:rPr lang="en-US" b="1" dirty="0" smtClean="0"/>
              <a:t>NABH hospital standards, 3rd edition, 2011</a:t>
            </a:r>
            <a:endParaRPr lang="en-IN" dirty="0" smtClean="0"/>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hebodytransformation.com/images/postcards/thankyou.jpg"/>
          <p:cNvPicPr>
            <a:picLocks noChangeAspect="1" noChangeArrowheads="1"/>
          </p:cNvPicPr>
          <p:nvPr/>
        </p:nvPicPr>
        <p:blipFill>
          <a:blip r:embed="rId2" cstate="print"/>
          <a:srcRect/>
          <a:stretch>
            <a:fillRect/>
          </a:stretch>
        </p:blipFill>
        <p:spPr bwMode="auto">
          <a:xfrm>
            <a:off x="1547664" y="1556792"/>
            <a:ext cx="6096000" cy="40671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 STATEMENT</a:t>
            </a:r>
            <a:endParaRPr lang="en-IN" dirty="0"/>
          </a:p>
        </p:txBody>
      </p:sp>
      <p:sp>
        <p:nvSpPr>
          <p:cNvPr id="3" name="Content Placeholder 2"/>
          <p:cNvSpPr>
            <a:spLocks noGrp="1"/>
          </p:cNvSpPr>
          <p:nvPr>
            <p:ph idx="1"/>
          </p:nvPr>
        </p:nvSpPr>
        <p:spPr>
          <a:xfrm>
            <a:off x="467544" y="1772816"/>
            <a:ext cx="8229600" cy="4713387"/>
          </a:xfrm>
        </p:spPr>
        <p:txBody>
          <a:bodyPr>
            <a:normAutofit fontScale="92500" lnSpcReduction="10000"/>
          </a:bodyPr>
          <a:lstStyle/>
          <a:p>
            <a:r>
              <a:rPr lang="en-IN" sz="2800" dirty="0" smtClean="0"/>
              <a:t>Recent spurt in Public Private Partnership (PPP) projects, and thrust on quality by the government sector and its demand (&amp; mandate in some areas) on NABH and ISO, requires doing the gap analysis so as to implement the processes which are lacking in Government hospitals. </a:t>
            </a:r>
          </a:p>
          <a:p>
            <a:endParaRPr lang="en-IN" sz="2800" dirty="0" smtClean="0"/>
          </a:p>
          <a:p>
            <a:r>
              <a:rPr lang="en-IN" sz="2800" dirty="0" smtClean="0"/>
              <a:t>This present study intends to provide some information regarding the same. This research report will help U.P. government to know the present status of District hospital, Sanjay Nagar, Ghaziabad so that they can take necessary actions to improve the quality of hospital services.</a:t>
            </a:r>
          </a:p>
          <a:p>
            <a:endParaRPr lang="en-IN" dirty="0"/>
          </a:p>
        </p:txBody>
      </p:sp>
      <p:pic>
        <p:nvPicPr>
          <p:cNvPr id="4" name="Picture 2" descr="http://hotspotpromotion.com/wp-content/uploads/2011/08/iStock_000007651615XSmall-300x300.jpg"/>
          <p:cNvPicPr>
            <a:picLocks noChangeAspect="1" noChangeArrowheads="1"/>
          </p:cNvPicPr>
          <p:nvPr/>
        </p:nvPicPr>
        <p:blipFill>
          <a:blip r:embed="rId2" cstate="print"/>
          <a:srcRect/>
          <a:stretch>
            <a:fillRect/>
          </a:stretch>
        </p:blipFill>
        <p:spPr bwMode="auto">
          <a:xfrm>
            <a:off x="0" y="0"/>
            <a:ext cx="1835696" cy="1619672"/>
          </a:xfrm>
          <a:prstGeom prst="rect">
            <a:avLst/>
          </a:prstGeom>
          <a:ln>
            <a:noFill/>
          </a:ln>
          <a:effectLst>
            <a:softEdge rad="112500"/>
          </a:effectLst>
        </p:spPr>
      </p:pic>
      <p:pic>
        <p:nvPicPr>
          <p:cNvPr id="5" name="Picture 2" descr="http://hotspotpromotion.com/wp-content/uploads/2011/08/iStock_000007651615XSmall-300x300.jpg"/>
          <p:cNvPicPr>
            <a:picLocks noChangeAspect="1" noChangeArrowheads="1"/>
          </p:cNvPicPr>
          <p:nvPr/>
        </p:nvPicPr>
        <p:blipFill>
          <a:blip r:embed="rId2" cstate="print"/>
          <a:srcRect/>
          <a:stretch>
            <a:fillRect/>
          </a:stretch>
        </p:blipFill>
        <p:spPr bwMode="auto">
          <a:xfrm flipH="1">
            <a:off x="7308304" y="0"/>
            <a:ext cx="1835696" cy="16196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RATIONALE OF STUDY</a:t>
            </a:r>
            <a:endParaRPr lang="en-IN" dirty="0"/>
          </a:p>
        </p:txBody>
      </p:sp>
      <p:sp>
        <p:nvSpPr>
          <p:cNvPr id="3" name="Content Placeholder 2"/>
          <p:cNvSpPr>
            <a:spLocks noGrp="1"/>
          </p:cNvSpPr>
          <p:nvPr>
            <p:ph idx="1"/>
          </p:nvPr>
        </p:nvSpPr>
        <p:spPr>
          <a:xfrm>
            <a:off x="395536" y="1916832"/>
            <a:ext cx="8229600" cy="4525963"/>
          </a:xfrm>
        </p:spPr>
        <p:txBody>
          <a:bodyPr>
            <a:normAutofit lnSpcReduction="10000"/>
          </a:bodyPr>
          <a:lstStyle/>
          <a:p>
            <a:r>
              <a:rPr lang="en-IN" sz="2400" dirty="0" smtClean="0"/>
              <a:t>Assessment of quality of services provided by the hospitals in these days has been a serious concern for the hospitals and health care organizations owing to the excessive demands imposed on them by the users, consumers, government and the society at large. </a:t>
            </a:r>
          </a:p>
          <a:p>
            <a:endParaRPr lang="en-IN" sz="2400" dirty="0" smtClean="0"/>
          </a:p>
          <a:p>
            <a:r>
              <a:rPr lang="en-IN" sz="2400" dirty="0" smtClean="0"/>
              <a:t>The present study represents some progress in this direction. This study would guide the U.P. State Government to understand  the existing deficiencies/gaps in healthcare delivery services thereby enabling the policy makers to formulate a strategy to fulfil such deficiencies/gaps and strive towards further improvement.  </a:t>
            </a:r>
          </a:p>
          <a:p>
            <a:endParaRPr lang="en-IN" dirty="0"/>
          </a:p>
        </p:txBody>
      </p:sp>
      <p:pic>
        <p:nvPicPr>
          <p:cNvPr id="53252" name="Picture 4" descr="https://encrypted-tbn1.gstatic.com/images?q=tbn:ANd9GcTvz4HCiFNtAQhgtuGqmAWIIjX5Hvcuu4pxieR4QMVRkzW6xZ_T"/>
          <p:cNvPicPr>
            <a:picLocks noChangeAspect="1" noChangeArrowheads="1"/>
          </p:cNvPicPr>
          <p:nvPr/>
        </p:nvPicPr>
        <p:blipFill>
          <a:blip r:embed="rId2" cstate="print"/>
          <a:srcRect/>
          <a:stretch>
            <a:fillRect/>
          </a:stretch>
        </p:blipFill>
        <p:spPr bwMode="auto">
          <a:xfrm>
            <a:off x="0" y="0"/>
            <a:ext cx="1847850" cy="1700807"/>
          </a:xfrm>
          <a:prstGeom prst="rect">
            <a:avLst/>
          </a:prstGeom>
          <a:ln>
            <a:noFill/>
          </a:ln>
          <a:effectLst>
            <a:softEdge rad="112500"/>
          </a:effectLst>
        </p:spPr>
      </p:pic>
      <p:pic>
        <p:nvPicPr>
          <p:cNvPr id="6" name="Picture 4" descr="https://encrypted-tbn1.gstatic.com/images?q=tbn:ANd9GcTvz4HCiFNtAQhgtuGqmAWIIjX5Hvcuu4pxieR4QMVRkzW6xZ_T"/>
          <p:cNvPicPr>
            <a:picLocks noChangeAspect="1" noChangeArrowheads="1"/>
          </p:cNvPicPr>
          <p:nvPr/>
        </p:nvPicPr>
        <p:blipFill>
          <a:blip r:embed="rId2" cstate="print"/>
          <a:srcRect/>
          <a:stretch>
            <a:fillRect/>
          </a:stretch>
        </p:blipFill>
        <p:spPr bwMode="auto">
          <a:xfrm flipH="1">
            <a:off x="7296150" y="0"/>
            <a:ext cx="1847850" cy="170080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696744" cy="634082"/>
          </a:xfrm>
        </p:spPr>
        <p:txBody>
          <a:bodyPr>
            <a:noAutofit/>
          </a:bodyPr>
          <a:lstStyle/>
          <a:p>
            <a:r>
              <a:rPr lang="en-IN" sz="3600" dirty="0" smtClean="0"/>
              <a:t>REVIEW OF LITERATURE</a:t>
            </a:r>
            <a:endParaRPr lang="en-IN" sz="3600" dirty="0"/>
          </a:p>
        </p:txBody>
      </p:sp>
      <p:sp>
        <p:nvSpPr>
          <p:cNvPr id="3" name="Content Placeholder 2"/>
          <p:cNvSpPr>
            <a:spLocks noGrp="1"/>
          </p:cNvSpPr>
          <p:nvPr>
            <p:ph idx="1"/>
          </p:nvPr>
        </p:nvSpPr>
        <p:spPr>
          <a:xfrm>
            <a:off x="251520" y="1025352"/>
            <a:ext cx="8424936" cy="5832648"/>
          </a:xfrm>
        </p:spPr>
        <p:txBody>
          <a:bodyPr>
            <a:noAutofit/>
          </a:bodyPr>
          <a:lstStyle/>
          <a:p>
            <a:r>
              <a:rPr lang="en-IN"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NABH hospital standards, 3rd edition, 2011</a:t>
            </a:r>
            <a:endParaRPr lang="en-IN" sz="2000" dirty="0" smtClean="0">
              <a:latin typeface="Times New Roman" pitchFamily="18" charset="0"/>
              <a:cs typeface="Times New Roman" pitchFamily="18" charset="0"/>
            </a:endParaRPr>
          </a:p>
          <a:p>
            <a:pPr lvl="1"/>
            <a:r>
              <a:rPr lang="en-IN" sz="2000" dirty="0" smtClean="0">
                <a:latin typeface="Times New Roman" pitchFamily="18" charset="0"/>
                <a:cs typeface="Times New Roman" pitchFamily="18" charset="0"/>
              </a:rPr>
              <a:t>NABH accreditation procedure </a:t>
            </a:r>
          </a:p>
          <a:p>
            <a:r>
              <a:rPr lang="en-IN" sz="2000" b="1" dirty="0" smtClean="0">
                <a:latin typeface="Times New Roman" pitchFamily="18" charset="0"/>
                <a:cs typeface="Times New Roman" pitchFamily="18" charset="0"/>
              </a:rPr>
              <a:t>National accreditation board for hospitals </a:t>
            </a:r>
          </a:p>
          <a:p>
            <a:pPr>
              <a:buNone/>
            </a:pPr>
            <a:r>
              <a:rPr lang="en-IN" sz="2000" b="1" dirty="0" smtClean="0">
                <a:latin typeface="Times New Roman" pitchFamily="18" charset="0"/>
                <a:cs typeface="Times New Roman" pitchFamily="18" charset="0"/>
              </a:rPr>
              <a:t>    &amp; healthcare providers (NABH), Mars consultants</a:t>
            </a:r>
            <a:r>
              <a:rPr lang="en-IN" sz="2400" b="1" dirty="0" smtClean="0">
                <a:latin typeface="Times New Roman" pitchFamily="18" charset="0"/>
                <a:cs typeface="Times New Roman" pitchFamily="18" charset="0"/>
              </a:rPr>
              <a:t>, </a:t>
            </a:r>
            <a:r>
              <a:rPr lang="en-IN" sz="2000" u="sng" dirty="0" smtClean="0">
                <a:latin typeface="Times New Roman" pitchFamily="18" charset="0"/>
                <a:cs typeface="Times New Roman" pitchFamily="18" charset="0"/>
                <a:hlinkClick r:id="rId2"/>
              </a:rPr>
              <a:t>www.marsconsultants.com</a:t>
            </a:r>
            <a:endParaRPr lang="en-IN" sz="2400" dirty="0" smtClean="0">
              <a:latin typeface="Times New Roman" pitchFamily="18" charset="0"/>
              <a:cs typeface="Times New Roman" pitchFamily="18" charset="0"/>
            </a:endParaRPr>
          </a:p>
          <a:p>
            <a:pPr lvl="1"/>
            <a:r>
              <a:rPr lang="en-IN" sz="24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Benefits of NABH accreditation</a:t>
            </a:r>
            <a:endParaRPr lang="en-IN" sz="24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3 Studies:</a:t>
            </a:r>
          </a:p>
          <a:p>
            <a:pPr lvl="1"/>
            <a:r>
              <a:rPr lang="en-IN" sz="2000" b="1" u="sng" dirty="0" smtClean="0">
                <a:latin typeface="Times New Roman" pitchFamily="18" charset="0"/>
                <a:cs typeface="Times New Roman" pitchFamily="18" charset="0"/>
              </a:rPr>
              <a:t>“Gaps in quality of expected and perceived health services in public hospitals</a:t>
            </a:r>
            <a:r>
              <a:rPr lang="en-IN" sz="2400" b="1" u="sng" dirty="0" smtClean="0">
                <a:latin typeface="Times New Roman" pitchFamily="18" charset="0"/>
                <a:cs typeface="Times New Roman" pitchFamily="18" charset="0"/>
              </a:rPr>
              <a:t>”</a:t>
            </a:r>
            <a:r>
              <a:rPr lang="en-IN" sz="2400" u="sng"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 </a:t>
            </a:r>
            <a:r>
              <a:rPr lang="en-IN" sz="2000" b="1" i="1" dirty="0" smtClean="0">
                <a:latin typeface="Times New Roman" pitchFamily="18" charset="0"/>
                <a:cs typeface="Times New Roman" pitchFamily="18" charset="0"/>
              </a:rPr>
              <a:t>K. Francis </a:t>
            </a:r>
            <a:r>
              <a:rPr lang="en-IN" sz="2000" b="1" i="1" dirty="0" err="1" smtClean="0">
                <a:latin typeface="Times New Roman" pitchFamily="18" charset="0"/>
                <a:cs typeface="Times New Roman" pitchFamily="18" charset="0"/>
              </a:rPr>
              <a:t>Sudhakar</a:t>
            </a:r>
            <a:r>
              <a:rPr lang="en-IN" sz="2000" b="1" i="1" dirty="0" smtClean="0">
                <a:latin typeface="Times New Roman" pitchFamily="18" charset="0"/>
                <a:cs typeface="Times New Roman" pitchFamily="18" charset="0"/>
              </a:rPr>
              <a:t>, M. </a:t>
            </a:r>
            <a:r>
              <a:rPr lang="en-IN" sz="2000" b="1" i="1" dirty="0" err="1" smtClean="0">
                <a:latin typeface="Times New Roman" pitchFamily="18" charset="0"/>
                <a:cs typeface="Times New Roman" pitchFamily="18" charset="0"/>
              </a:rPr>
              <a:t>Kameshwar</a:t>
            </a:r>
            <a:r>
              <a:rPr lang="en-IN" sz="2000" b="1" i="1" dirty="0" smtClean="0">
                <a:latin typeface="Times New Roman" pitchFamily="18" charset="0"/>
                <a:cs typeface="Times New Roman" pitchFamily="18" charset="0"/>
              </a:rPr>
              <a:t> </a:t>
            </a:r>
            <a:r>
              <a:rPr lang="en-IN" sz="2000" b="1" i="1" dirty="0" err="1" smtClean="0">
                <a:latin typeface="Times New Roman" pitchFamily="18" charset="0"/>
                <a:cs typeface="Times New Roman" pitchFamily="18" charset="0"/>
              </a:rPr>
              <a:t>Rao</a:t>
            </a:r>
            <a:r>
              <a:rPr lang="en-IN" sz="2000" b="1" i="1" dirty="0" smtClean="0">
                <a:latin typeface="Times New Roman" pitchFamily="18" charset="0"/>
                <a:cs typeface="Times New Roman" pitchFamily="18" charset="0"/>
              </a:rPr>
              <a:t>, </a:t>
            </a:r>
            <a:r>
              <a:rPr lang="en-IN" sz="2000" b="1" i="1" dirty="0" err="1" smtClean="0">
                <a:latin typeface="Times New Roman" pitchFamily="18" charset="0"/>
                <a:cs typeface="Times New Roman" pitchFamily="18" charset="0"/>
              </a:rPr>
              <a:t>T.Rahul</a:t>
            </a:r>
            <a:r>
              <a:rPr lang="en-IN" sz="2000" b="1" i="1" dirty="0" smtClean="0">
                <a:latin typeface="Times New Roman" pitchFamily="18" charset="0"/>
                <a:cs typeface="Times New Roman" pitchFamily="18" charset="0"/>
              </a:rPr>
              <a:t> (1Jan 2012)-  </a:t>
            </a:r>
            <a:r>
              <a:rPr lang="en-IN" sz="2400" dirty="0" smtClean="0">
                <a:latin typeface="Times New Roman" pitchFamily="18" charset="0"/>
                <a:cs typeface="Times New Roman" pitchFamily="18" charset="0"/>
              </a:rPr>
              <a:t>The analysis for the gaps was made using the SERVQUAL. Service gap was computed as the difference of the ideal and the actual services perceived by the patients. There was a wide gap by 3 counts in each criteria i.e. Reliability, responsiveness, assurance and empathy, which was statistically significant.</a:t>
            </a:r>
            <a:endParaRPr lang="en-IN" sz="2400" dirty="0">
              <a:latin typeface="Times New Roman" pitchFamily="18" charset="0"/>
              <a:cs typeface="Times New Roman" pitchFamily="18" charset="0"/>
            </a:endParaRPr>
          </a:p>
        </p:txBody>
      </p:sp>
      <p:pic>
        <p:nvPicPr>
          <p:cNvPr id="51202" name="Picture 2" descr="https://encrypted-tbn0.gstatic.com/images?q=tbn:ANd9GcRG4juUriR3YWyptjArnAmh6uCN0fXi6P17JPe-337GeI9UUzjX"/>
          <p:cNvPicPr>
            <a:picLocks noChangeAspect="1" noChangeArrowheads="1"/>
          </p:cNvPicPr>
          <p:nvPr/>
        </p:nvPicPr>
        <p:blipFill>
          <a:blip r:embed="rId3" cstate="print"/>
          <a:srcRect/>
          <a:stretch>
            <a:fillRect/>
          </a:stretch>
        </p:blipFill>
        <p:spPr bwMode="auto">
          <a:xfrm>
            <a:off x="7164288" y="0"/>
            <a:ext cx="1979712" cy="234888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a:bodyPr>
          <a:lstStyle/>
          <a:p>
            <a:r>
              <a:rPr lang="en-IN" sz="2400" b="1" u="sng" dirty="0" smtClean="0"/>
              <a:t>Gap Analysis Report for </a:t>
            </a:r>
            <a:r>
              <a:rPr lang="en-IN" sz="2400" b="1" u="sng" dirty="0" err="1" smtClean="0"/>
              <a:t>Pondichery</a:t>
            </a:r>
            <a:r>
              <a:rPr lang="en-IN" sz="2400" b="1" u="sng" dirty="0" smtClean="0"/>
              <a:t> Institute of Medical Sciences </a:t>
            </a:r>
            <a:r>
              <a:rPr lang="en-IN" sz="2000" b="1" i="1" dirty="0" smtClean="0"/>
              <a:t>- Christian Medical Association of India (CMAI), 21st January 2010 </a:t>
            </a:r>
            <a:r>
              <a:rPr lang="en-IN" sz="2400" b="1" dirty="0" smtClean="0"/>
              <a:t>– </a:t>
            </a:r>
            <a:r>
              <a:rPr lang="en-IN" sz="2400" dirty="0" smtClean="0"/>
              <a:t>There were many gaps found regarding hospital signages, hospital infection control, biomedical waste management, biomedical engineering and maintenance etc. </a:t>
            </a:r>
          </a:p>
          <a:p>
            <a:endParaRPr lang="en-IN" sz="2400" b="1" u="sng" dirty="0" smtClean="0"/>
          </a:p>
          <a:p>
            <a:r>
              <a:rPr lang="en-IN" sz="2400" b="1" u="sng" dirty="0" smtClean="0"/>
              <a:t>Gap analysis report GH-store, </a:t>
            </a:r>
            <a:r>
              <a:rPr lang="en-IN" sz="2400" b="1" u="sng" dirty="0" err="1" smtClean="0"/>
              <a:t>Panchkula</a:t>
            </a:r>
            <a:r>
              <a:rPr lang="en-IN" sz="2400" b="1" u="sng" dirty="0" smtClean="0"/>
              <a:t> </a:t>
            </a:r>
            <a:r>
              <a:rPr lang="en-IN" sz="2400" b="1" dirty="0" smtClean="0"/>
              <a:t>- </a:t>
            </a:r>
            <a:r>
              <a:rPr lang="en-IN" sz="2000" b="1" i="1" dirty="0" smtClean="0"/>
              <a:t>Dr. </a:t>
            </a:r>
            <a:r>
              <a:rPr lang="en-IN" sz="2000" b="1" i="1" dirty="0" err="1" smtClean="0"/>
              <a:t>Harpreet</a:t>
            </a:r>
            <a:r>
              <a:rPr lang="en-IN" sz="2000" b="1" i="1" dirty="0" smtClean="0"/>
              <a:t> </a:t>
            </a:r>
            <a:r>
              <a:rPr lang="en-IN" sz="2000" b="1" i="1" dirty="0" err="1" smtClean="0"/>
              <a:t>Kaur</a:t>
            </a:r>
            <a:r>
              <a:rPr lang="en-IN" sz="2000" b="1" i="1" dirty="0" smtClean="0"/>
              <a:t>, MO, HSHRC ,Sh. </a:t>
            </a:r>
            <a:r>
              <a:rPr lang="en-IN" sz="2000" b="1" i="1" dirty="0" err="1" smtClean="0"/>
              <a:t>Satish</a:t>
            </a:r>
            <a:r>
              <a:rPr lang="en-IN" sz="2000" b="1" i="1" dirty="0" smtClean="0"/>
              <a:t> </a:t>
            </a:r>
            <a:r>
              <a:rPr lang="en-IN" sz="2000" b="1" i="1" dirty="0" err="1" smtClean="0"/>
              <a:t>Rohilla</a:t>
            </a:r>
            <a:r>
              <a:rPr lang="en-IN" sz="2000" b="1" i="1" dirty="0" smtClean="0"/>
              <a:t> ,Sh. </a:t>
            </a:r>
            <a:r>
              <a:rPr lang="en-IN" sz="2000" b="1" i="1" dirty="0" err="1" smtClean="0"/>
              <a:t>Rawat</a:t>
            </a:r>
            <a:r>
              <a:rPr lang="en-IN" sz="2000" b="1" i="1" dirty="0" smtClean="0"/>
              <a:t>, Miss </a:t>
            </a:r>
            <a:r>
              <a:rPr lang="en-IN" sz="2000" b="1" i="1" dirty="0" err="1" smtClean="0"/>
              <a:t>Uma</a:t>
            </a:r>
            <a:r>
              <a:rPr lang="en-IN" sz="2000" b="1" i="1" dirty="0" smtClean="0"/>
              <a:t> </a:t>
            </a:r>
            <a:r>
              <a:rPr lang="en-IN" sz="2000" b="1" i="1" dirty="0" err="1" smtClean="0"/>
              <a:t>Rani</a:t>
            </a:r>
            <a:r>
              <a:rPr lang="en-IN" sz="2000" b="1" i="1" dirty="0" smtClean="0"/>
              <a:t>, 13 September 2012</a:t>
            </a:r>
            <a:r>
              <a:rPr lang="en-IN" sz="2000" dirty="0" smtClean="0"/>
              <a:t> </a:t>
            </a:r>
            <a:r>
              <a:rPr lang="en-IN" sz="2400" dirty="0" smtClean="0"/>
              <a:t>- Staff was not enough to maintain all the work in the store, Storage conditions were not controlled in the store which might affect the efficacy of the stored drugs, no documented procedure was in place for the distribution of drugs from the store to various units and Risk management  was poor.</a:t>
            </a:r>
          </a:p>
          <a:p>
            <a:endParaRPr lang="en-IN" sz="2400" dirty="0" smtClean="0"/>
          </a:p>
          <a:p>
            <a:endParaRPr lang="en-IN"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5909</Words>
  <Application>Microsoft Office PowerPoint</Application>
  <PresentationFormat>On-screen Show (4:3)</PresentationFormat>
  <Paragraphs>894</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  GAP ANALYSIS OF DISTRICT JOINT HOSPITAL, SANJAY NAGAR, GHAZIABAD AS PER NABH STANDARDS </vt:lpstr>
      <vt:lpstr>ORGANIZATION PROFILE</vt:lpstr>
      <vt:lpstr>KEY LEARNINGS</vt:lpstr>
      <vt:lpstr>INTRODUCTION</vt:lpstr>
      <vt:lpstr>NABH</vt:lpstr>
      <vt:lpstr>PROBLEM STATEMENT</vt:lpstr>
      <vt:lpstr>RATIONALE OF STUDY</vt:lpstr>
      <vt:lpstr>REVIEW OF LITERATURE</vt:lpstr>
      <vt:lpstr>Slide 9</vt:lpstr>
      <vt:lpstr>OBJECTIVES</vt:lpstr>
      <vt:lpstr>METHODOLOGY</vt:lpstr>
      <vt:lpstr>HOSPITAL PROFILE</vt:lpstr>
      <vt:lpstr>SCOPE OF SERVICES</vt:lpstr>
      <vt:lpstr>BED DISTRIBUTION</vt:lpstr>
      <vt:lpstr>STRUCTURAL DETAILS</vt:lpstr>
      <vt:lpstr>SIGNAGE SYSTEM</vt:lpstr>
      <vt:lpstr>STATUTORY REQUIREMENTS</vt:lpstr>
      <vt:lpstr>MANPOWER</vt:lpstr>
      <vt:lpstr>GAPS IDENTIFIED</vt:lpstr>
      <vt:lpstr>OPD</vt:lpstr>
      <vt:lpstr>OPD</vt:lpstr>
      <vt:lpstr>AMBULANCE</vt:lpstr>
      <vt:lpstr>AMBULANCE</vt:lpstr>
      <vt:lpstr>Slide 24</vt:lpstr>
      <vt:lpstr>Slide 25</vt:lpstr>
      <vt:lpstr>LABORATORY</vt:lpstr>
      <vt:lpstr>LABORATORY</vt:lpstr>
      <vt:lpstr>RADIOLOGY</vt:lpstr>
      <vt:lpstr>RADIOLOGY</vt:lpstr>
      <vt:lpstr>WARDS</vt:lpstr>
      <vt:lpstr>WARDS</vt:lpstr>
      <vt:lpstr>ICCU</vt:lpstr>
      <vt:lpstr>ICCU</vt:lpstr>
      <vt:lpstr>ICCU</vt:lpstr>
      <vt:lpstr>ICCU</vt:lpstr>
      <vt:lpstr>OPERATION THEATER</vt:lpstr>
      <vt:lpstr>OPERATION THEATER</vt:lpstr>
      <vt:lpstr>PHARMACY</vt:lpstr>
      <vt:lpstr>PHARMACY</vt:lpstr>
      <vt:lpstr> BIOMEDICAL WASTE MANAGEMENT </vt:lpstr>
      <vt:lpstr>Slide 41</vt:lpstr>
      <vt:lpstr>HOSPITAL INFECTION CONTROL</vt:lpstr>
      <vt:lpstr>Slide 43</vt:lpstr>
      <vt:lpstr>Slide 44</vt:lpstr>
      <vt:lpstr>TSSU</vt:lpstr>
      <vt:lpstr>Slide 46</vt:lpstr>
      <vt:lpstr>STORE</vt:lpstr>
      <vt:lpstr>STORE</vt:lpstr>
      <vt:lpstr>KITCHEN </vt:lpstr>
      <vt:lpstr>Slide 50</vt:lpstr>
      <vt:lpstr>HOUSEKEEPING</vt:lpstr>
      <vt:lpstr>MORTURY</vt:lpstr>
      <vt:lpstr>LABOR DEPARTMENT</vt:lpstr>
      <vt:lpstr>Slide 54</vt:lpstr>
      <vt:lpstr>SCORING OF HOSPITAL AS PER SELF ASSESSMENT TOOLKIT</vt:lpstr>
      <vt:lpstr>DISCUSSION</vt:lpstr>
      <vt:lpstr>CONCLUSION</vt:lpstr>
      <vt:lpstr>REFERENCES</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hemlata</dc:creator>
  <cp:lastModifiedBy>hemlata</cp:lastModifiedBy>
  <cp:revision>152</cp:revision>
  <dcterms:created xsi:type="dcterms:W3CDTF">2014-04-26T06:44:44Z</dcterms:created>
  <dcterms:modified xsi:type="dcterms:W3CDTF">2014-05-08T16:11:56Z</dcterms:modified>
</cp:coreProperties>
</file>