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60" r:id="rId5"/>
    <p:sldId id="261" r:id="rId6"/>
    <p:sldId id="263" r:id="rId7"/>
    <p:sldId id="264" r:id="rId8"/>
    <p:sldId id="274" r:id="rId9"/>
    <p:sldId id="266" r:id="rId10"/>
    <p:sldId id="267" r:id="rId11"/>
    <p:sldId id="268" r:id="rId12"/>
    <p:sldId id="269" r:id="rId13"/>
    <p:sldId id="270" r:id="rId14"/>
    <p:sldId id="271" r:id="rId15"/>
    <p:sldId id="272" r:id="rId16"/>
    <p:sldId id="273" r:id="rId17"/>
    <p:sldId id="275" r:id="rId18"/>
    <p:sldId id="276" r:id="rId19"/>
    <p:sldId id="277" r:id="rId20"/>
    <p:sldId id="278" r:id="rId21"/>
    <p:sldId id="279" r:id="rId22"/>
    <p:sldId id="280" r:id="rId23"/>
    <p:sldId id="281" r:id="rId24"/>
    <p:sldId id="282" r:id="rId25"/>
    <p:sldId id="28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Sheet1!$B$1</c:f>
              <c:strCache>
                <c:ptCount val="1"/>
                <c:pt idx="0">
                  <c:v>Series 1</c:v>
                </c:pt>
              </c:strCache>
            </c:strRef>
          </c:tx>
          <c:spPr>
            <a:solidFill>
              <a:srgbClr val="FFFF00"/>
            </a:solidFill>
          </c:spPr>
          <c:cat>
            <c:strRef>
              <c:f>Sheet1!$A$2:$A$12</c:f>
              <c:strCache>
                <c:ptCount val="11"/>
                <c:pt idx="0">
                  <c:v>21/4/14</c:v>
                </c:pt>
                <c:pt idx="2">
                  <c:v>23/4/14</c:v>
                </c:pt>
                <c:pt idx="4">
                  <c:v>25/4/14</c:v>
                </c:pt>
                <c:pt idx="6">
                  <c:v>28/4/14</c:v>
                </c:pt>
                <c:pt idx="8">
                  <c:v>30/4/14</c:v>
                </c:pt>
                <c:pt idx="10">
                  <c:v>1/5/2014</c:v>
                </c:pt>
              </c:strCache>
            </c:strRef>
          </c:cat>
          <c:val>
            <c:numRef>
              <c:f>Sheet1!$B$2:$B$12</c:f>
              <c:numCache>
                <c:formatCode>General</c:formatCode>
                <c:ptCount val="11"/>
                <c:pt idx="0">
                  <c:v>40</c:v>
                </c:pt>
                <c:pt idx="1">
                  <c:v>25</c:v>
                </c:pt>
                <c:pt idx="2">
                  <c:v>30</c:v>
                </c:pt>
                <c:pt idx="3">
                  <c:v>15</c:v>
                </c:pt>
                <c:pt idx="4">
                  <c:v>30</c:v>
                </c:pt>
                <c:pt idx="5">
                  <c:v>43</c:v>
                </c:pt>
                <c:pt idx="6">
                  <c:v>15</c:v>
                </c:pt>
                <c:pt idx="7">
                  <c:v>30</c:v>
                </c:pt>
                <c:pt idx="8">
                  <c:v>38</c:v>
                </c:pt>
                <c:pt idx="9">
                  <c:v>18</c:v>
                </c:pt>
                <c:pt idx="10">
                  <c:v>26</c:v>
                </c:pt>
              </c:numCache>
            </c:numRef>
          </c:val>
        </c:ser>
        <c:ser>
          <c:idx val="1"/>
          <c:order val="1"/>
          <c:tx>
            <c:strRef>
              <c:f>Sheet1!$C$1</c:f>
              <c:strCache>
                <c:ptCount val="1"/>
                <c:pt idx="0">
                  <c:v>Series 2</c:v>
                </c:pt>
              </c:strCache>
            </c:strRef>
          </c:tx>
          <c:spPr>
            <a:solidFill>
              <a:srgbClr val="FF0000"/>
            </a:solidFill>
          </c:spPr>
          <c:cat>
            <c:strRef>
              <c:f>Sheet1!$A$2:$A$12</c:f>
              <c:strCache>
                <c:ptCount val="11"/>
                <c:pt idx="0">
                  <c:v>21/4/14</c:v>
                </c:pt>
                <c:pt idx="2">
                  <c:v>23/4/14</c:v>
                </c:pt>
                <c:pt idx="4">
                  <c:v>25/4/14</c:v>
                </c:pt>
                <c:pt idx="6">
                  <c:v>28/4/14</c:v>
                </c:pt>
                <c:pt idx="8">
                  <c:v>30/4/14</c:v>
                </c:pt>
                <c:pt idx="10">
                  <c:v>1/5/2014</c:v>
                </c:pt>
              </c:strCache>
            </c:strRef>
          </c:cat>
          <c:val>
            <c:numRef>
              <c:f>Sheet1!$C$2:$C$12</c:f>
              <c:numCache>
                <c:formatCode>General</c:formatCode>
                <c:ptCount val="11"/>
                <c:pt idx="0">
                  <c:v>10</c:v>
                </c:pt>
                <c:pt idx="1">
                  <c:v>5</c:v>
                </c:pt>
                <c:pt idx="2">
                  <c:v>8</c:v>
                </c:pt>
                <c:pt idx="3">
                  <c:v>5</c:v>
                </c:pt>
                <c:pt idx="4">
                  <c:v>8</c:v>
                </c:pt>
                <c:pt idx="5">
                  <c:v>10</c:v>
                </c:pt>
                <c:pt idx="6">
                  <c:v>8</c:v>
                </c:pt>
                <c:pt idx="7">
                  <c:v>14</c:v>
                </c:pt>
                <c:pt idx="8">
                  <c:v>4</c:v>
                </c:pt>
                <c:pt idx="9">
                  <c:v>10</c:v>
                </c:pt>
                <c:pt idx="10">
                  <c:v>12</c:v>
                </c:pt>
              </c:numCache>
            </c:numRef>
          </c:val>
        </c:ser>
        <c:ser>
          <c:idx val="2"/>
          <c:order val="2"/>
          <c:tx>
            <c:strRef>
              <c:f>Sheet1!$D$1</c:f>
              <c:strCache>
                <c:ptCount val="1"/>
                <c:pt idx="0">
                  <c:v>Series 3</c:v>
                </c:pt>
              </c:strCache>
            </c:strRef>
          </c:tx>
          <c:spPr>
            <a:solidFill>
              <a:srgbClr val="0070C0"/>
            </a:solidFill>
          </c:spPr>
          <c:cat>
            <c:strRef>
              <c:f>Sheet1!$A$2:$A$12</c:f>
              <c:strCache>
                <c:ptCount val="11"/>
                <c:pt idx="0">
                  <c:v>21/4/14</c:v>
                </c:pt>
                <c:pt idx="2">
                  <c:v>23/4/14</c:v>
                </c:pt>
                <c:pt idx="4">
                  <c:v>25/4/14</c:v>
                </c:pt>
                <c:pt idx="6">
                  <c:v>28/4/14</c:v>
                </c:pt>
                <c:pt idx="8">
                  <c:v>30/4/14</c:v>
                </c:pt>
                <c:pt idx="10">
                  <c:v>1/5/2014</c:v>
                </c:pt>
              </c:strCache>
            </c:strRef>
          </c:cat>
          <c:val>
            <c:numRef>
              <c:f>Sheet1!$D$2:$D$12</c:f>
              <c:numCache>
                <c:formatCode>General</c:formatCode>
                <c:ptCount val="11"/>
                <c:pt idx="0">
                  <c:v>45</c:v>
                </c:pt>
                <c:pt idx="1">
                  <c:v>10</c:v>
                </c:pt>
                <c:pt idx="2">
                  <c:v>28</c:v>
                </c:pt>
                <c:pt idx="3">
                  <c:v>20</c:v>
                </c:pt>
                <c:pt idx="4">
                  <c:v>28</c:v>
                </c:pt>
                <c:pt idx="5">
                  <c:v>32</c:v>
                </c:pt>
                <c:pt idx="6">
                  <c:v>18</c:v>
                </c:pt>
                <c:pt idx="7">
                  <c:v>18</c:v>
                </c:pt>
                <c:pt idx="8">
                  <c:v>22</c:v>
                </c:pt>
                <c:pt idx="9">
                  <c:v>5</c:v>
                </c:pt>
                <c:pt idx="10">
                  <c:v>15</c:v>
                </c:pt>
              </c:numCache>
            </c:numRef>
          </c:val>
        </c:ser>
        <c:axId val="83427712"/>
        <c:axId val="83429632"/>
      </c:barChart>
      <c:catAx>
        <c:axId val="83427712"/>
        <c:scaling>
          <c:orientation val="minMax"/>
        </c:scaling>
        <c:axPos val="b"/>
        <c:tickLblPos val="nextTo"/>
        <c:crossAx val="83429632"/>
        <c:crosses val="autoZero"/>
        <c:auto val="1"/>
        <c:lblAlgn val="ctr"/>
        <c:lblOffset val="100"/>
      </c:catAx>
      <c:valAx>
        <c:axId val="83429632"/>
        <c:scaling>
          <c:orientation val="minMax"/>
        </c:scaling>
        <c:axPos val="l"/>
        <c:majorGridlines/>
        <c:numFmt formatCode="General" sourceLinked="1"/>
        <c:tickLblPos val="nextTo"/>
        <c:crossAx val="83427712"/>
        <c:crosses val="autoZero"/>
        <c:crossBetween val="between"/>
      </c:valAx>
    </c:plotArea>
    <c:legend>
      <c:legendPos val="r"/>
      <c:layout/>
    </c:legend>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9D2CDB-CA68-48F7-9DEE-429AF93D047E}"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15F80AD4-63C3-4D7D-970C-CE656AD37283}">
      <dgm:prSet phldrT="[Text]"/>
      <dgm:spPr/>
      <dgm:t>
        <a:bodyPr/>
        <a:lstStyle/>
        <a:p>
          <a:r>
            <a:rPr lang="en-US" b="1" dirty="0" smtClean="0"/>
            <a:t>WASTE GENERATION </a:t>
          </a:r>
        </a:p>
        <a:p>
          <a:r>
            <a:rPr lang="en-US" b="1" dirty="0" smtClean="0"/>
            <a:t>(</a:t>
          </a:r>
          <a:r>
            <a:rPr lang="en-US" dirty="0" smtClean="0"/>
            <a:t>At various sites viz. OT, wards, labs, dialysis)</a:t>
          </a:r>
          <a:endParaRPr lang="en-US" dirty="0"/>
        </a:p>
      </dgm:t>
    </dgm:pt>
    <dgm:pt modelId="{741B8CFA-245F-43C4-94E4-ED99E6C74CFE}" type="parTrans" cxnId="{E9A956B8-631C-42A0-A28E-877E07F6CEDF}">
      <dgm:prSet/>
      <dgm:spPr/>
      <dgm:t>
        <a:bodyPr/>
        <a:lstStyle/>
        <a:p>
          <a:endParaRPr lang="en-US"/>
        </a:p>
      </dgm:t>
    </dgm:pt>
    <dgm:pt modelId="{9E534372-A6B2-4E24-8043-4979B8BC4119}" type="sibTrans" cxnId="{E9A956B8-631C-42A0-A28E-877E07F6CEDF}">
      <dgm:prSet/>
      <dgm:spPr/>
      <dgm:t>
        <a:bodyPr/>
        <a:lstStyle/>
        <a:p>
          <a:endParaRPr lang="en-US"/>
        </a:p>
      </dgm:t>
    </dgm:pt>
    <dgm:pt modelId="{F1EB31C3-EDAD-4C74-9D6C-296B46BFEF7A}">
      <dgm:prSet phldrT="[Text]"/>
      <dgm:spPr/>
      <dgm:t>
        <a:bodyPr/>
        <a:lstStyle/>
        <a:p>
          <a:r>
            <a:rPr lang="en-US" b="1" dirty="0" smtClean="0"/>
            <a:t>WASTE SEGGREGATION</a:t>
          </a:r>
        </a:p>
        <a:p>
          <a:r>
            <a:rPr lang="en-US" b="1" dirty="0" smtClean="0"/>
            <a:t>(</a:t>
          </a:r>
          <a:r>
            <a:rPr lang="en-US" dirty="0" smtClean="0"/>
            <a:t>Into  color coded bags and sharp containers</a:t>
          </a:r>
          <a:r>
            <a:rPr lang="en-US" b="1" dirty="0" smtClean="0"/>
            <a:t>)</a:t>
          </a:r>
          <a:endParaRPr lang="en-US" dirty="0"/>
        </a:p>
      </dgm:t>
    </dgm:pt>
    <dgm:pt modelId="{835CFACE-9D0D-45FF-8A96-9D7653F315EB}" type="parTrans" cxnId="{05526C89-7701-44EE-9D6D-EC31A3FA3C5C}">
      <dgm:prSet/>
      <dgm:spPr/>
      <dgm:t>
        <a:bodyPr/>
        <a:lstStyle/>
        <a:p>
          <a:endParaRPr lang="en-US"/>
        </a:p>
      </dgm:t>
    </dgm:pt>
    <dgm:pt modelId="{05ABCDB0-4905-40F9-971E-78B11F8DC11A}" type="sibTrans" cxnId="{05526C89-7701-44EE-9D6D-EC31A3FA3C5C}">
      <dgm:prSet/>
      <dgm:spPr/>
      <dgm:t>
        <a:bodyPr/>
        <a:lstStyle/>
        <a:p>
          <a:endParaRPr lang="en-US"/>
        </a:p>
      </dgm:t>
    </dgm:pt>
    <dgm:pt modelId="{E2967AFD-56B0-4324-923D-EFD6BAB673F7}">
      <dgm:prSet phldrT="[Text]"/>
      <dgm:spPr/>
      <dgm:t>
        <a:bodyPr/>
        <a:lstStyle/>
        <a:p>
          <a:r>
            <a:rPr lang="en-US" b="1" dirty="0" smtClean="0"/>
            <a:t>COLLECTION</a:t>
          </a:r>
          <a:endParaRPr lang="en-US" dirty="0" smtClean="0"/>
        </a:p>
        <a:p>
          <a:r>
            <a:rPr lang="en-US" dirty="0" smtClean="0"/>
            <a:t>(From various department s at t he same floor)</a:t>
          </a:r>
        </a:p>
        <a:p>
          <a:endParaRPr lang="en-US" dirty="0"/>
        </a:p>
      </dgm:t>
    </dgm:pt>
    <dgm:pt modelId="{F04EF25A-0FB2-497C-9CF0-BC11E58E69A7}" type="parTrans" cxnId="{568D0E35-281B-4D46-AD56-92D6CD464A9F}">
      <dgm:prSet/>
      <dgm:spPr/>
      <dgm:t>
        <a:bodyPr/>
        <a:lstStyle/>
        <a:p>
          <a:endParaRPr lang="en-US"/>
        </a:p>
      </dgm:t>
    </dgm:pt>
    <dgm:pt modelId="{A2C49E21-959B-4F60-A220-658EEF1F4A88}" type="sibTrans" cxnId="{568D0E35-281B-4D46-AD56-92D6CD464A9F}">
      <dgm:prSet/>
      <dgm:spPr/>
      <dgm:t>
        <a:bodyPr/>
        <a:lstStyle/>
        <a:p>
          <a:endParaRPr lang="en-US"/>
        </a:p>
      </dgm:t>
    </dgm:pt>
    <dgm:pt modelId="{8E785466-2209-4BD2-A5B8-31587706D7D6}">
      <dgm:prSet/>
      <dgm:spPr/>
      <dgm:t>
        <a:bodyPr/>
        <a:lstStyle/>
        <a:p>
          <a:r>
            <a:rPr lang="en-US" b="1" dirty="0" smtClean="0"/>
            <a:t>INTERNAL TRANSPORT</a:t>
          </a:r>
          <a:endParaRPr lang="en-US" dirty="0"/>
        </a:p>
      </dgm:t>
    </dgm:pt>
    <dgm:pt modelId="{7EBC7708-47E8-449E-A51B-67E7C145C765}" type="parTrans" cxnId="{806892DB-5171-4782-B119-8419C7E8F329}">
      <dgm:prSet/>
      <dgm:spPr/>
      <dgm:t>
        <a:bodyPr/>
        <a:lstStyle/>
        <a:p>
          <a:endParaRPr lang="en-US"/>
        </a:p>
      </dgm:t>
    </dgm:pt>
    <dgm:pt modelId="{D8AD2703-391F-42A2-A265-8636CA332EBC}" type="sibTrans" cxnId="{806892DB-5171-4782-B119-8419C7E8F329}">
      <dgm:prSet/>
      <dgm:spPr/>
      <dgm:t>
        <a:bodyPr/>
        <a:lstStyle/>
        <a:p>
          <a:endParaRPr lang="en-US"/>
        </a:p>
      </dgm:t>
    </dgm:pt>
    <dgm:pt modelId="{4D1B0515-F42F-429F-B933-36FB3C64A395}">
      <dgm:prSet/>
      <dgm:spPr/>
      <dgm:t>
        <a:bodyPr/>
        <a:lstStyle/>
        <a:p>
          <a:endParaRPr lang="en-US"/>
        </a:p>
      </dgm:t>
    </dgm:pt>
    <dgm:pt modelId="{B5280736-BAF7-446A-802B-24F93397BE54}" type="parTrans" cxnId="{53099016-17A7-4450-A1F8-2A465462B528}">
      <dgm:prSet/>
      <dgm:spPr/>
      <dgm:t>
        <a:bodyPr/>
        <a:lstStyle/>
        <a:p>
          <a:endParaRPr lang="en-US"/>
        </a:p>
      </dgm:t>
    </dgm:pt>
    <dgm:pt modelId="{E8EC566A-9A0F-451E-9FAA-5458D7FE3B33}" type="sibTrans" cxnId="{53099016-17A7-4450-A1F8-2A465462B528}">
      <dgm:prSet/>
      <dgm:spPr/>
      <dgm:t>
        <a:bodyPr/>
        <a:lstStyle/>
        <a:p>
          <a:endParaRPr lang="en-US"/>
        </a:p>
      </dgm:t>
    </dgm:pt>
    <dgm:pt modelId="{9A3B6FBA-E5AD-4113-89B5-6D670CC18308}">
      <dgm:prSet/>
      <dgm:spPr/>
      <dgm:t>
        <a:bodyPr/>
        <a:lstStyle/>
        <a:p>
          <a:r>
            <a:rPr lang="en-US" dirty="0" smtClean="0"/>
            <a:t>STORAGE IN DIRTY UTILITY</a:t>
          </a:r>
          <a:endParaRPr lang="en-US" dirty="0"/>
        </a:p>
      </dgm:t>
    </dgm:pt>
    <dgm:pt modelId="{DE564F3D-809A-4300-B412-4533F28D0178}" type="parTrans" cxnId="{1641F470-41D9-4EEA-8EA6-6D509F657354}">
      <dgm:prSet/>
      <dgm:spPr/>
      <dgm:t>
        <a:bodyPr/>
        <a:lstStyle/>
        <a:p>
          <a:endParaRPr lang="en-US"/>
        </a:p>
      </dgm:t>
    </dgm:pt>
    <dgm:pt modelId="{D22464EE-DDC0-4926-8348-9A111B4904A7}" type="sibTrans" cxnId="{1641F470-41D9-4EEA-8EA6-6D509F657354}">
      <dgm:prSet/>
      <dgm:spPr/>
      <dgm:t>
        <a:bodyPr/>
        <a:lstStyle/>
        <a:p>
          <a:endParaRPr lang="en-US"/>
        </a:p>
      </dgm:t>
    </dgm:pt>
    <dgm:pt modelId="{D357982A-0CE9-4C5A-B48D-E84F4C8C6E8B}" type="pres">
      <dgm:prSet presAssocID="{3F9D2CDB-CA68-48F7-9DEE-429AF93D047E}" presName="outerComposite" presStyleCnt="0">
        <dgm:presLayoutVars>
          <dgm:chMax val="5"/>
          <dgm:dir/>
          <dgm:resizeHandles val="exact"/>
        </dgm:presLayoutVars>
      </dgm:prSet>
      <dgm:spPr/>
    </dgm:pt>
    <dgm:pt modelId="{BE737ACB-FB4D-495D-B097-74DFA00ED963}" type="pres">
      <dgm:prSet presAssocID="{3F9D2CDB-CA68-48F7-9DEE-429AF93D047E}" presName="dummyMaxCanvas" presStyleCnt="0">
        <dgm:presLayoutVars/>
      </dgm:prSet>
      <dgm:spPr/>
    </dgm:pt>
    <dgm:pt modelId="{5E5EE8EB-2D01-4A53-8CDF-23CE68844736}" type="pres">
      <dgm:prSet presAssocID="{3F9D2CDB-CA68-48F7-9DEE-429AF93D047E}" presName="FiveNodes_1" presStyleLbl="node1" presStyleIdx="0" presStyleCnt="5">
        <dgm:presLayoutVars>
          <dgm:bulletEnabled val="1"/>
        </dgm:presLayoutVars>
      </dgm:prSet>
      <dgm:spPr/>
      <dgm:t>
        <a:bodyPr/>
        <a:lstStyle/>
        <a:p>
          <a:endParaRPr lang="en-US"/>
        </a:p>
      </dgm:t>
    </dgm:pt>
    <dgm:pt modelId="{3D0ECFF5-6CC8-4701-B994-735BA4C93056}" type="pres">
      <dgm:prSet presAssocID="{3F9D2CDB-CA68-48F7-9DEE-429AF93D047E}" presName="FiveNodes_2" presStyleLbl="node1" presStyleIdx="1" presStyleCnt="5">
        <dgm:presLayoutVars>
          <dgm:bulletEnabled val="1"/>
        </dgm:presLayoutVars>
      </dgm:prSet>
      <dgm:spPr/>
      <dgm:t>
        <a:bodyPr/>
        <a:lstStyle/>
        <a:p>
          <a:endParaRPr lang="en-US"/>
        </a:p>
      </dgm:t>
    </dgm:pt>
    <dgm:pt modelId="{262108D9-3B0F-4A86-A4E2-8D01E10C39D0}" type="pres">
      <dgm:prSet presAssocID="{3F9D2CDB-CA68-48F7-9DEE-429AF93D047E}" presName="FiveNodes_3" presStyleLbl="node1" presStyleIdx="2" presStyleCnt="5">
        <dgm:presLayoutVars>
          <dgm:bulletEnabled val="1"/>
        </dgm:presLayoutVars>
      </dgm:prSet>
      <dgm:spPr/>
      <dgm:t>
        <a:bodyPr/>
        <a:lstStyle/>
        <a:p>
          <a:endParaRPr lang="en-US"/>
        </a:p>
      </dgm:t>
    </dgm:pt>
    <dgm:pt modelId="{6BB5B71A-56EB-4FBA-A358-71B357569D65}" type="pres">
      <dgm:prSet presAssocID="{3F9D2CDB-CA68-48F7-9DEE-429AF93D047E}" presName="FiveNodes_4" presStyleLbl="node1" presStyleIdx="3" presStyleCnt="5">
        <dgm:presLayoutVars>
          <dgm:bulletEnabled val="1"/>
        </dgm:presLayoutVars>
      </dgm:prSet>
      <dgm:spPr/>
      <dgm:t>
        <a:bodyPr/>
        <a:lstStyle/>
        <a:p>
          <a:endParaRPr lang="en-US"/>
        </a:p>
      </dgm:t>
    </dgm:pt>
    <dgm:pt modelId="{B2F5DF6D-B302-4357-8B7D-3B09A3F0F184}" type="pres">
      <dgm:prSet presAssocID="{3F9D2CDB-CA68-48F7-9DEE-429AF93D047E}" presName="FiveNodes_5" presStyleLbl="node1" presStyleIdx="4" presStyleCnt="5">
        <dgm:presLayoutVars>
          <dgm:bulletEnabled val="1"/>
        </dgm:presLayoutVars>
      </dgm:prSet>
      <dgm:spPr/>
      <dgm:t>
        <a:bodyPr/>
        <a:lstStyle/>
        <a:p>
          <a:endParaRPr lang="en-US"/>
        </a:p>
      </dgm:t>
    </dgm:pt>
    <dgm:pt modelId="{8B910833-73E3-4516-B74A-7767F9DD0894}" type="pres">
      <dgm:prSet presAssocID="{3F9D2CDB-CA68-48F7-9DEE-429AF93D047E}" presName="FiveConn_1-2" presStyleLbl="fgAccFollowNode1" presStyleIdx="0" presStyleCnt="4">
        <dgm:presLayoutVars>
          <dgm:bulletEnabled val="1"/>
        </dgm:presLayoutVars>
      </dgm:prSet>
      <dgm:spPr/>
    </dgm:pt>
    <dgm:pt modelId="{849829B7-7AB3-4637-BCCF-BFBCEF1306B7}" type="pres">
      <dgm:prSet presAssocID="{3F9D2CDB-CA68-48F7-9DEE-429AF93D047E}" presName="FiveConn_2-3" presStyleLbl="fgAccFollowNode1" presStyleIdx="1" presStyleCnt="4">
        <dgm:presLayoutVars>
          <dgm:bulletEnabled val="1"/>
        </dgm:presLayoutVars>
      </dgm:prSet>
      <dgm:spPr/>
    </dgm:pt>
    <dgm:pt modelId="{9E5A2E75-56D8-4BB6-83EC-2F68278E86E9}" type="pres">
      <dgm:prSet presAssocID="{3F9D2CDB-CA68-48F7-9DEE-429AF93D047E}" presName="FiveConn_3-4" presStyleLbl="fgAccFollowNode1" presStyleIdx="2" presStyleCnt="4">
        <dgm:presLayoutVars>
          <dgm:bulletEnabled val="1"/>
        </dgm:presLayoutVars>
      </dgm:prSet>
      <dgm:spPr/>
    </dgm:pt>
    <dgm:pt modelId="{3808E231-578C-4150-B070-80EEA7369CB9}" type="pres">
      <dgm:prSet presAssocID="{3F9D2CDB-CA68-48F7-9DEE-429AF93D047E}" presName="FiveConn_4-5" presStyleLbl="fgAccFollowNode1" presStyleIdx="3" presStyleCnt="4">
        <dgm:presLayoutVars>
          <dgm:bulletEnabled val="1"/>
        </dgm:presLayoutVars>
      </dgm:prSet>
      <dgm:spPr/>
    </dgm:pt>
    <dgm:pt modelId="{0CFC9498-AD0D-4F39-BB3B-579A4FEF9CE5}" type="pres">
      <dgm:prSet presAssocID="{3F9D2CDB-CA68-48F7-9DEE-429AF93D047E}" presName="FiveNodes_1_text" presStyleLbl="node1" presStyleIdx="4" presStyleCnt="5">
        <dgm:presLayoutVars>
          <dgm:bulletEnabled val="1"/>
        </dgm:presLayoutVars>
      </dgm:prSet>
      <dgm:spPr/>
      <dgm:t>
        <a:bodyPr/>
        <a:lstStyle/>
        <a:p>
          <a:endParaRPr lang="en-US"/>
        </a:p>
      </dgm:t>
    </dgm:pt>
    <dgm:pt modelId="{E9F1DB3E-4C4A-4F4F-BB66-20C534185FC8}" type="pres">
      <dgm:prSet presAssocID="{3F9D2CDB-CA68-48F7-9DEE-429AF93D047E}" presName="FiveNodes_2_text" presStyleLbl="node1" presStyleIdx="4" presStyleCnt="5">
        <dgm:presLayoutVars>
          <dgm:bulletEnabled val="1"/>
        </dgm:presLayoutVars>
      </dgm:prSet>
      <dgm:spPr/>
      <dgm:t>
        <a:bodyPr/>
        <a:lstStyle/>
        <a:p>
          <a:endParaRPr lang="en-US"/>
        </a:p>
      </dgm:t>
    </dgm:pt>
    <dgm:pt modelId="{D0C0D49E-750A-429F-A612-15EE84C58898}" type="pres">
      <dgm:prSet presAssocID="{3F9D2CDB-CA68-48F7-9DEE-429AF93D047E}" presName="FiveNodes_3_text" presStyleLbl="node1" presStyleIdx="4" presStyleCnt="5">
        <dgm:presLayoutVars>
          <dgm:bulletEnabled val="1"/>
        </dgm:presLayoutVars>
      </dgm:prSet>
      <dgm:spPr/>
      <dgm:t>
        <a:bodyPr/>
        <a:lstStyle/>
        <a:p>
          <a:endParaRPr lang="en-US"/>
        </a:p>
      </dgm:t>
    </dgm:pt>
    <dgm:pt modelId="{63FC157E-339D-462B-A23F-766AED628D19}" type="pres">
      <dgm:prSet presAssocID="{3F9D2CDB-CA68-48F7-9DEE-429AF93D047E}" presName="FiveNodes_4_text" presStyleLbl="node1" presStyleIdx="4" presStyleCnt="5">
        <dgm:presLayoutVars>
          <dgm:bulletEnabled val="1"/>
        </dgm:presLayoutVars>
      </dgm:prSet>
      <dgm:spPr/>
      <dgm:t>
        <a:bodyPr/>
        <a:lstStyle/>
        <a:p>
          <a:endParaRPr lang="en-US"/>
        </a:p>
      </dgm:t>
    </dgm:pt>
    <dgm:pt modelId="{AF881639-70C0-4D86-AF12-3E2B23107320}" type="pres">
      <dgm:prSet presAssocID="{3F9D2CDB-CA68-48F7-9DEE-429AF93D047E}" presName="FiveNodes_5_text" presStyleLbl="node1" presStyleIdx="4" presStyleCnt="5">
        <dgm:presLayoutVars>
          <dgm:bulletEnabled val="1"/>
        </dgm:presLayoutVars>
      </dgm:prSet>
      <dgm:spPr/>
      <dgm:t>
        <a:bodyPr/>
        <a:lstStyle/>
        <a:p>
          <a:endParaRPr lang="en-US"/>
        </a:p>
      </dgm:t>
    </dgm:pt>
  </dgm:ptLst>
  <dgm:cxnLst>
    <dgm:cxn modelId="{69396D7D-908B-4108-B42A-5C010A831FC3}" type="presOf" srcId="{F1EB31C3-EDAD-4C74-9D6C-296B46BFEF7A}" destId="{E9F1DB3E-4C4A-4F4F-BB66-20C534185FC8}" srcOrd="1" destOrd="0" presId="urn:microsoft.com/office/officeart/2005/8/layout/vProcess5"/>
    <dgm:cxn modelId="{A6CF00BB-898F-4B95-9EEB-CDB3921A637D}" type="presOf" srcId="{3F9D2CDB-CA68-48F7-9DEE-429AF93D047E}" destId="{D357982A-0CE9-4C5A-B48D-E84F4C8C6E8B}" srcOrd="0" destOrd="0" presId="urn:microsoft.com/office/officeart/2005/8/layout/vProcess5"/>
    <dgm:cxn modelId="{460E0347-F227-4846-95A1-B9D89AB09783}" type="presOf" srcId="{9A3B6FBA-E5AD-4113-89B5-6D670CC18308}" destId="{AF881639-70C0-4D86-AF12-3E2B23107320}" srcOrd="1" destOrd="0" presId="urn:microsoft.com/office/officeart/2005/8/layout/vProcess5"/>
    <dgm:cxn modelId="{1641F470-41D9-4EEA-8EA6-6D509F657354}" srcId="{3F9D2CDB-CA68-48F7-9DEE-429AF93D047E}" destId="{9A3B6FBA-E5AD-4113-89B5-6D670CC18308}" srcOrd="4" destOrd="0" parTransId="{DE564F3D-809A-4300-B412-4533F28D0178}" sibTransId="{D22464EE-DDC0-4926-8348-9A111B4904A7}"/>
    <dgm:cxn modelId="{B3537906-3A95-4183-95B7-718CB351F03C}" type="presOf" srcId="{15F80AD4-63C3-4D7D-970C-CE656AD37283}" destId="{5E5EE8EB-2D01-4A53-8CDF-23CE68844736}" srcOrd="0" destOrd="0" presId="urn:microsoft.com/office/officeart/2005/8/layout/vProcess5"/>
    <dgm:cxn modelId="{05526C89-7701-44EE-9D6D-EC31A3FA3C5C}" srcId="{3F9D2CDB-CA68-48F7-9DEE-429AF93D047E}" destId="{F1EB31C3-EDAD-4C74-9D6C-296B46BFEF7A}" srcOrd="1" destOrd="0" parTransId="{835CFACE-9D0D-45FF-8A96-9D7653F315EB}" sibTransId="{05ABCDB0-4905-40F9-971E-78B11F8DC11A}"/>
    <dgm:cxn modelId="{E9A956B8-631C-42A0-A28E-877E07F6CEDF}" srcId="{3F9D2CDB-CA68-48F7-9DEE-429AF93D047E}" destId="{15F80AD4-63C3-4D7D-970C-CE656AD37283}" srcOrd="0" destOrd="0" parTransId="{741B8CFA-245F-43C4-94E4-ED99E6C74CFE}" sibTransId="{9E534372-A6B2-4E24-8043-4979B8BC4119}"/>
    <dgm:cxn modelId="{53099016-17A7-4450-A1F8-2A465462B528}" srcId="{3F9D2CDB-CA68-48F7-9DEE-429AF93D047E}" destId="{4D1B0515-F42F-429F-B933-36FB3C64A395}" srcOrd="5" destOrd="0" parTransId="{B5280736-BAF7-446A-802B-24F93397BE54}" sibTransId="{E8EC566A-9A0F-451E-9FAA-5458D7FE3B33}"/>
    <dgm:cxn modelId="{913D2066-CDAC-4DDD-A5B7-B41D5C8A3744}" type="presOf" srcId="{E2967AFD-56B0-4324-923D-EFD6BAB673F7}" destId="{262108D9-3B0F-4A86-A4E2-8D01E10C39D0}" srcOrd="0" destOrd="0" presId="urn:microsoft.com/office/officeart/2005/8/layout/vProcess5"/>
    <dgm:cxn modelId="{B28B7032-1928-4B35-9AC9-CDA70673F092}" type="presOf" srcId="{05ABCDB0-4905-40F9-971E-78B11F8DC11A}" destId="{849829B7-7AB3-4637-BCCF-BFBCEF1306B7}" srcOrd="0" destOrd="0" presId="urn:microsoft.com/office/officeart/2005/8/layout/vProcess5"/>
    <dgm:cxn modelId="{4770B7E2-7B12-493F-A4DF-71BEA8D10DAC}" type="presOf" srcId="{15F80AD4-63C3-4D7D-970C-CE656AD37283}" destId="{0CFC9498-AD0D-4F39-BB3B-579A4FEF9CE5}" srcOrd="1" destOrd="0" presId="urn:microsoft.com/office/officeart/2005/8/layout/vProcess5"/>
    <dgm:cxn modelId="{17BA844C-A50A-4C4C-8B25-EC4FDF6C4F87}" type="presOf" srcId="{9E534372-A6B2-4E24-8043-4979B8BC4119}" destId="{8B910833-73E3-4516-B74A-7767F9DD0894}" srcOrd="0" destOrd="0" presId="urn:microsoft.com/office/officeart/2005/8/layout/vProcess5"/>
    <dgm:cxn modelId="{AB316BE7-0C58-467B-9878-7EDE4EA5C518}" type="presOf" srcId="{E2967AFD-56B0-4324-923D-EFD6BAB673F7}" destId="{D0C0D49E-750A-429F-A612-15EE84C58898}" srcOrd="1" destOrd="0" presId="urn:microsoft.com/office/officeart/2005/8/layout/vProcess5"/>
    <dgm:cxn modelId="{806892DB-5171-4782-B119-8419C7E8F329}" srcId="{3F9D2CDB-CA68-48F7-9DEE-429AF93D047E}" destId="{8E785466-2209-4BD2-A5B8-31587706D7D6}" srcOrd="3" destOrd="0" parTransId="{7EBC7708-47E8-449E-A51B-67E7C145C765}" sibTransId="{D8AD2703-391F-42A2-A265-8636CA332EBC}"/>
    <dgm:cxn modelId="{D11A3A23-283F-4836-972C-B8AE458B0698}" type="presOf" srcId="{8E785466-2209-4BD2-A5B8-31587706D7D6}" destId="{6BB5B71A-56EB-4FBA-A358-71B357569D65}" srcOrd="0" destOrd="0" presId="urn:microsoft.com/office/officeart/2005/8/layout/vProcess5"/>
    <dgm:cxn modelId="{878A31C8-1E43-45B3-BD17-A9D72112D989}" type="presOf" srcId="{D8AD2703-391F-42A2-A265-8636CA332EBC}" destId="{3808E231-578C-4150-B070-80EEA7369CB9}" srcOrd="0" destOrd="0" presId="urn:microsoft.com/office/officeart/2005/8/layout/vProcess5"/>
    <dgm:cxn modelId="{568D0E35-281B-4D46-AD56-92D6CD464A9F}" srcId="{3F9D2CDB-CA68-48F7-9DEE-429AF93D047E}" destId="{E2967AFD-56B0-4324-923D-EFD6BAB673F7}" srcOrd="2" destOrd="0" parTransId="{F04EF25A-0FB2-497C-9CF0-BC11E58E69A7}" sibTransId="{A2C49E21-959B-4F60-A220-658EEF1F4A88}"/>
    <dgm:cxn modelId="{C393259F-F174-472A-8767-338633F97019}" type="presOf" srcId="{9A3B6FBA-E5AD-4113-89B5-6D670CC18308}" destId="{B2F5DF6D-B302-4357-8B7D-3B09A3F0F184}" srcOrd="0" destOrd="0" presId="urn:microsoft.com/office/officeart/2005/8/layout/vProcess5"/>
    <dgm:cxn modelId="{9D989FBA-1EFC-41F8-B473-1712A538990A}" type="presOf" srcId="{8E785466-2209-4BD2-A5B8-31587706D7D6}" destId="{63FC157E-339D-462B-A23F-766AED628D19}" srcOrd="1" destOrd="0" presId="urn:microsoft.com/office/officeart/2005/8/layout/vProcess5"/>
    <dgm:cxn modelId="{DBE8B184-0528-46E5-97F6-011C97C77131}" type="presOf" srcId="{F1EB31C3-EDAD-4C74-9D6C-296B46BFEF7A}" destId="{3D0ECFF5-6CC8-4701-B994-735BA4C93056}" srcOrd="0" destOrd="0" presId="urn:microsoft.com/office/officeart/2005/8/layout/vProcess5"/>
    <dgm:cxn modelId="{D3FCC463-FA4B-4F61-803F-37DC1BD9F8B4}" type="presOf" srcId="{A2C49E21-959B-4F60-A220-658EEF1F4A88}" destId="{9E5A2E75-56D8-4BB6-83EC-2F68278E86E9}" srcOrd="0" destOrd="0" presId="urn:microsoft.com/office/officeart/2005/8/layout/vProcess5"/>
    <dgm:cxn modelId="{967C96C8-DA8C-44DA-9AF8-5211A45B8800}" type="presParOf" srcId="{D357982A-0CE9-4C5A-B48D-E84F4C8C6E8B}" destId="{BE737ACB-FB4D-495D-B097-74DFA00ED963}" srcOrd="0" destOrd="0" presId="urn:microsoft.com/office/officeart/2005/8/layout/vProcess5"/>
    <dgm:cxn modelId="{A87DF146-6D77-48C7-B35E-127EC53DF846}" type="presParOf" srcId="{D357982A-0CE9-4C5A-B48D-E84F4C8C6E8B}" destId="{5E5EE8EB-2D01-4A53-8CDF-23CE68844736}" srcOrd="1" destOrd="0" presId="urn:microsoft.com/office/officeart/2005/8/layout/vProcess5"/>
    <dgm:cxn modelId="{83B3B6D8-9B6A-4E29-A3CF-24DAAAFFDC20}" type="presParOf" srcId="{D357982A-0CE9-4C5A-B48D-E84F4C8C6E8B}" destId="{3D0ECFF5-6CC8-4701-B994-735BA4C93056}" srcOrd="2" destOrd="0" presId="urn:microsoft.com/office/officeart/2005/8/layout/vProcess5"/>
    <dgm:cxn modelId="{FC37AD76-D55B-4D3C-811C-80801CFA6A05}" type="presParOf" srcId="{D357982A-0CE9-4C5A-B48D-E84F4C8C6E8B}" destId="{262108D9-3B0F-4A86-A4E2-8D01E10C39D0}" srcOrd="3" destOrd="0" presId="urn:microsoft.com/office/officeart/2005/8/layout/vProcess5"/>
    <dgm:cxn modelId="{16B2A3F5-85A2-435D-A2DB-A88A36FB6D15}" type="presParOf" srcId="{D357982A-0CE9-4C5A-B48D-E84F4C8C6E8B}" destId="{6BB5B71A-56EB-4FBA-A358-71B357569D65}" srcOrd="4" destOrd="0" presId="urn:microsoft.com/office/officeart/2005/8/layout/vProcess5"/>
    <dgm:cxn modelId="{AA1E5287-AFBE-42F3-8A53-3D5527D0B77D}" type="presParOf" srcId="{D357982A-0CE9-4C5A-B48D-E84F4C8C6E8B}" destId="{B2F5DF6D-B302-4357-8B7D-3B09A3F0F184}" srcOrd="5" destOrd="0" presId="urn:microsoft.com/office/officeart/2005/8/layout/vProcess5"/>
    <dgm:cxn modelId="{6CEA7F1A-F518-4F4A-AED7-B6DA57429D38}" type="presParOf" srcId="{D357982A-0CE9-4C5A-B48D-E84F4C8C6E8B}" destId="{8B910833-73E3-4516-B74A-7767F9DD0894}" srcOrd="6" destOrd="0" presId="urn:microsoft.com/office/officeart/2005/8/layout/vProcess5"/>
    <dgm:cxn modelId="{BD6BEA23-1E1E-42C7-9FE1-01F902E5B82D}" type="presParOf" srcId="{D357982A-0CE9-4C5A-B48D-E84F4C8C6E8B}" destId="{849829B7-7AB3-4637-BCCF-BFBCEF1306B7}" srcOrd="7" destOrd="0" presId="urn:microsoft.com/office/officeart/2005/8/layout/vProcess5"/>
    <dgm:cxn modelId="{BF0398D3-AD38-4228-8A95-1F6975E53630}" type="presParOf" srcId="{D357982A-0CE9-4C5A-B48D-E84F4C8C6E8B}" destId="{9E5A2E75-56D8-4BB6-83EC-2F68278E86E9}" srcOrd="8" destOrd="0" presId="urn:microsoft.com/office/officeart/2005/8/layout/vProcess5"/>
    <dgm:cxn modelId="{CE25F56D-912A-455A-8FAB-B6AC66E23039}" type="presParOf" srcId="{D357982A-0CE9-4C5A-B48D-E84F4C8C6E8B}" destId="{3808E231-578C-4150-B070-80EEA7369CB9}" srcOrd="9" destOrd="0" presId="urn:microsoft.com/office/officeart/2005/8/layout/vProcess5"/>
    <dgm:cxn modelId="{43B52DD2-61B2-4E5A-B926-68F38CD90A98}" type="presParOf" srcId="{D357982A-0CE9-4C5A-B48D-E84F4C8C6E8B}" destId="{0CFC9498-AD0D-4F39-BB3B-579A4FEF9CE5}" srcOrd="10" destOrd="0" presId="urn:microsoft.com/office/officeart/2005/8/layout/vProcess5"/>
    <dgm:cxn modelId="{785B65F0-268D-4989-8FBF-5455CDE3E7D0}" type="presParOf" srcId="{D357982A-0CE9-4C5A-B48D-E84F4C8C6E8B}" destId="{E9F1DB3E-4C4A-4F4F-BB66-20C534185FC8}" srcOrd="11" destOrd="0" presId="urn:microsoft.com/office/officeart/2005/8/layout/vProcess5"/>
    <dgm:cxn modelId="{10B82048-5F2E-40F7-98E6-ACAB76E5CA09}" type="presParOf" srcId="{D357982A-0CE9-4C5A-B48D-E84F4C8C6E8B}" destId="{D0C0D49E-750A-429F-A612-15EE84C58898}" srcOrd="12" destOrd="0" presId="urn:microsoft.com/office/officeart/2005/8/layout/vProcess5"/>
    <dgm:cxn modelId="{69D097FC-093B-4DEF-8C7B-8B4A565F4FDE}" type="presParOf" srcId="{D357982A-0CE9-4C5A-B48D-E84F4C8C6E8B}" destId="{63FC157E-339D-462B-A23F-766AED628D19}" srcOrd="13" destOrd="0" presId="urn:microsoft.com/office/officeart/2005/8/layout/vProcess5"/>
    <dgm:cxn modelId="{3AB264F2-BB72-4648-9E85-52CF11C7B1FD}" type="presParOf" srcId="{D357982A-0CE9-4C5A-B48D-E84F4C8C6E8B}" destId="{AF881639-70C0-4D86-AF12-3E2B23107320}" srcOrd="14"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5B936F-FD4C-4B38-86EE-BD46B435572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5A23343C-0BC2-4273-9B39-6D953EF8B089}" type="pres">
      <dgm:prSet presAssocID="{985B936F-FD4C-4B38-86EE-BD46B435572E}" presName="diagram" presStyleCnt="0">
        <dgm:presLayoutVars>
          <dgm:dir val="rev"/>
          <dgm:resizeHandles val="exact"/>
        </dgm:presLayoutVars>
      </dgm:prSet>
      <dgm:spPr/>
    </dgm:pt>
  </dgm:ptLst>
  <dgm:cxnLst>
    <dgm:cxn modelId="{6B69F9F2-AE53-4C19-9469-A60AB270E5D6}" type="presOf" srcId="{985B936F-FD4C-4B38-86EE-BD46B435572E}" destId="{5A23343C-0BC2-4273-9B39-6D953EF8B089}" srcOrd="0"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2E5069-EEBD-47EB-8A37-863A4A336D6D}"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n-US"/>
        </a:p>
      </dgm:t>
    </dgm:pt>
    <dgm:pt modelId="{1A06F77E-43F6-4037-A694-DC80EBAAC6B8}">
      <dgm:prSet phldrT="[Text]"/>
      <dgm:spPr/>
      <dgm:t>
        <a:bodyPr/>
        <a:lstStyle/>
        <a:p>
          <a:r>
            <a:rPr lang="en-US" b="1" dirty="0" smtClean="0"/>
            <a:t>STORAGE</a:t>
          </a:r>
          <a:endParaRPr lang="en-US" dirty="0" smtClean="0"/>
        </a:p>
        <a:p>
          <a:r>
            <a:rPr lang="en-US" dirty="0" smtClean="0"/>
            <a:t>In dirt y utility</a:t>
          </a:r>
          <a:endParaRPr lang="en-US" dirty="0"/>
        </a:p>
      </dgm:t>
    </dgm:pt>
    <dgm:pt modelId="{F1DC732F-FF0D-4EC8-AC09-79DCF156407A}" type="parTrans" cxnId="{795F0B3D-EDD3-4CF1-98C2-15C334D7DEEB}">
      <dgm:prSet/>
      <dgm:spPr/>
      <dgm:t>
        <a:bodyPr/>
        <a:lstStyle/>
        <a:p>
          <a:endParaRPr lang="en-US"/>
        </a:p>
      </dgm:t>
    </dgm:pt>
    <dgm:pt modelId="{06320488-E2E7-4CAC-B77D-1DD8AA356363}" type="sibTrans" cxnId="{795F0B3D-EDD3-4CF1-98C2-15C334D7DEEB}">
      <dgm:prSet/>
      <dgm:spPr/>
      <dgm:t>
        <a:bodyPr/>
        <a:lstStyle/>
        <a:p>
          <a:endParaRPr lang="en-US"/>
        </a:p>
      </dgm:t>
    </dgm:pt>
    <dgm:pt modelId="{47A58398-E1E8-42A2-BEF7-8186F30DD3FA}">
      <dgm:prSet phldrT="[Text]"/>
      <dgm:spPr/>
      <dgm:t>
        <a:bodyPr/>
        <a:lstStyle/>
        <a:p>
          <a:r>
            <a:rPr lang="en-US" b="1" dirty="0" smtClean="0"/>
            <a:t>EXTERNAL TRANSPORT</a:t>
          </a:r>
          <a:endParaRPr lang="en-US" dirty="0"/>
        </a:p>
      </dgm:t>
    </dgm:pt>
    <dgm:pt modelId="{1EAB84D7-9391-4352-B8AD-F61D84E64CE0}" type="parTrans" cxnId="{6D5F3520-3E4C-49ED-9A87-A0FA632EA5E4}">
      <dgm:prSet/>
      <dgm:spPr/>
      <dgm:t>
        <a:bodyPr/>
        <a:lstStyle/>
        <a:p>
          <a:endParaRPr lang="en-US"/>
        </a:p>
      </dgm:t>
    </dgm:pt>
    <dgm:pt modelId="{12154E2C-8CE2-4959-805A-B55EDF131C9A}" type="sibTrans" cxnId="{6D5F3520-3E4C-49ED-9A87-A0FA632EA5E4}">
      <dgm:prSet/>
      <dgm:spPr/>
      <dgm:t>
        <a:bodyPr/>
        <a:lstStyle/>
        <a:p>
          <a:endParaRPr lang="en-US"/>
        </a:p>
      </dgm:t>
    </dgm:pt>
    <dgm:pt modelId="{051CFA69-2B97-4C02-8B03-4CBAC8F0E054}">
      <dgm:prSet phldrT="[Text]"/>
      <dgm:spPr/>
      <dgm:t>
        <a:bodyPr/>
        <a:lstStyle/>
        <a:p>
          <a:r>
            <a:rPr lang="en-US" dirty="0" smtClean="0"/>
            <a:t>FINAL DISPOSAL</a:t>
          </a:r>
        </a:p>
        <a:p>
          <a:r>
            <a:rPr lang="en-US" dirty="0" smtClean="0"/>
            <a:t>In garbage area</a:t>
          </a:r>
          <a:endParaRPr lang="en-US" dirty="0"/>
        </a:p>
      </dgm:t>
    </dgm:pt>
    <dgm:pt modelId="{31C952B3-2E5B-4573-8C9F-7E6A5BF0BEDB}" type="parTrans" cxnId="{6B0A5A82-4AC3-4D00-B2FD-3BA8FA56603C}">
      <dgm:prSet/>
      <dgm:spPr/>
      <dgm:t>
        <a:bodyPr/>
        <a:lstStyle/>
        <a:p>
          <a:endParaRPr lang="en-US"/>
        </a:p>
      </dgm:t>
    </dgm:pt>
    <dgm:pt modelId="{F31C8295-2B10-4DD1-9AD6-B19D77C75140}" type="sibTrans" cxnId="{6B0A5A82-4AC3-4D00-B2FD-3BA8FA56603C}">
      <dgm:prSet/>
      <dgm:spPr/>
      <dgm:t>
        <a:bodyPr/>
        <a:lstStyle/>
        <a:p>
          <a:endParaRPr lang="en-US"/>
        </a:p>
      </dgm:t>
    </dgm:pt>
    <dgm:pt modelId="{62D2CE02-E000-4EB2-A983-24E329A8ED06}">
      <dgm:prSet phldrT="[Text]"/>
      <dgm:spPr/>
      <dgm:t>
        <a:bodyPr/>
        <a:lstStyle/>
        <a:p>
          <a:r>
            <a:rPr lang="en-US" b="1" dirty="0" smtClean="0"/>
            <a:t>SYNERGY </a:t>
          </a:r>
          <a:r>
            <a:rPr lang="en-US" dirty="0" smtClean="0"/>
            <a:t>Van collect s t he BMW</a:t>
          </a:r>
          <a:endParaRPr lang="en-US" dirty="0"/>
        </a:p>
      </dgm:t>
    </dgm:pt>
    <dgm:pt modelId="{9DBBC4B7-5F33-4376-BAE6-BDD9AD38BB06}" type="parTrans" cxnId="{636FF78B-D381-4178-A895-58F140BD5278}">
      <dgm:prSet/>
      <dgm:spPr/>
      <dgm:t>
        <a:bodyPr/>
        <a:lstStyle/>
        <a:p>
          <a:endParaRPr lang="en-US"/>
        </a:p>
      </dgm:t>
    </dgm:pt>
    <dgm:pt modelId="{D94E4292-4ED5-4E43-A0D0-5DA3068314A4}" type="sibTrans" cxnId="{636FF78B-D381-4178-A895-58F140BD5278}">
      <dgm:prSet/>
      <dgm:spPr/>
      <dgm:t>
        <a:bodyPr/>
        <a:lstStyle/>
        <a:p>
          <a:endParaRPr lang="en-US"/>
        </a:p>
      </dgm:t>
    </dgm:pt>
    <dgm:pt modelId="{10F51571-847D-49B6-8D38-FE5E7992EA36}">
      <dgm:prSet phldrT="[Text]"/>
      <dgm:spPr/>
      <dgm:t>
        <a:bodyPr/>
        <a:lstStyle/>
        <a:p>
          <a:r>
            <a:rPr lang="en-US" b="1" dirty="0" smtClean="0"/>
            <a:t>M CD </a:t>
          </a:r>
          <a:r>
            <a:rPr lang="en-US" dirty="0" smtClean="0"/>
            <a:t>Van collect s t he general waste</a:t>
          </a:r>
          <a:endParaRPr lang="en-US" dirty="0"/>
        </a:p>
      </dgm:t>
    </dgm:pt>
    <dgm:pt modelId="{F0BE6B14-2259-42B6-93D0-AFB53AD46F36}" type="parTrans" cxnId="{ED14E473-66FD-49F0-9606-C5884308313F}">
      <dgm:prSet/>
      <dgm:spPr/>
      <dgm:t>
        <a:bodyPr/>
        <a:lstStyle/>
        <a:p>
          <a:endParaRPr lang="en-US"/>
        </a:p>
      </dgm:t>
    </dgm:pt>
    <dgm:pt modelId="{BC670712-5CAE-485B-B0A4-5777344F8888}" type="sibTrans" cxnId="{ED14E473-66FD-49F0-9606-C5884308313F}">
      <dgm:prSet/>
      <dgm:spPr/>
      <dgm:t>
        <a:bodyPr/>
        <a:lstStyle/>
        <a:p>
          <a:endParaRPr lang="en-US"/>
        </a:p>
      </dgm:t>
    </dgm:pt>
    <dgm:pt modelId="{7DAFB99B-BB7F-44B3-A4B2-25BFC639D547}">
      <dgm:prSet/>
      <dgm:spPr/>
      <dgm:t>
        <a:bodyPr/>
        <a:lstStyle/>
        <a:p>
          <a:r>
            <a:rPr lang="en-US" b="1" dirty="0" smtClean="0"/>
            <a:t>FOR EXTERNAL TRANSPORT    (IN BLACK TROLLEYS)</a:t>
          </a:r>
          <a:endParaRPr lang="en-US" dirty="0"/>
        </a:p>
      </dgm:t>
    </dgm:pt>
    <dgm:pt modelId="{0F73F54F-A9C6-4E8F-A6D0-500BA35B8DF7}" type="parTrans" cxnId="{9ADD59DE-0EA1-4FB3-A3F2-6FB9ED65264E}">
      <dgm:prSet/>
      <dgm:spPr/>
      <dgm:t>
        <a:bodyPr/>
        <a:lstStyle/>
        <a:p>
          <a:endParaRPr lang="en-US"/>
        </a:p>
      </dgm:t>
    </dgm:pt>
    <dgm:pt modelId="{CAC87FE4-B37C-439F-8FF7-2369ED6A5643}" type="sibTrans" cxnId="{9ADD59DE-0EA1-4FB3-A3F2-6FB9ED65264E}">
      <dgm:prSet/>
      <dgm:spPr/>
      <dgm:t>
        <a:bodyPr/>
        <a:lstStyle/>
        <a:p>
          <a:endParaRPr lang="en-US"/>
        </a:p>
      </dgm:t>
    </dgm:pt>
    <dgm:pt modelId="{9C0EBDE9-34EB-4B0B-AA6D-DBF7BC11D80A}">
      <dgm:prSet/>
      <dgm:spPr/>
      <dgm:t>
        <a:bodyPr/>
        <a:lstStyle/>
        <a:p>
          <a:r>
            <a:rPr lang="en-US" b="1" dirty="0" smtClean="0"/>
            <a:t>TRANSPORTAION (</a:t>
          </a:r>
          <a:r>
            <a:rPr lang="en-US" dirty="0" smtClean="0"/>
            <a:t>In service lift s To t he basement)</a:t>
          </a:r>
          <a:endParaRPr lang="en-US" dirty="0"/>
        </a:p>
      </dgm:t>
    </dgm:pt>
    <dgm:pt modelId="{D33E330A-DFD3-44CD-8D0A-2A17D5528778}" type="parTrans" cxnId="{FCC8DB6F-CBE5-4C7E-926D-3F4F90736126}">
      <dgm:prSet/>
      <dgm:spPr/>
      <dgm:t>
        <a:bodyPr/>
        <a:lstStyle/>
        <a:p>
          <a:endParaRPr lang="en-US"/>
        </a:p>
      </dgm:t>
    </dgm:pt>
    <dgm:pt modelId="{20E51F6F-619C-40D9-995E-D5D50E9FFDA7}" type="sibTrans" cxnId="{FCC8DB6F-CBE5-4C7E-926D-3F4F90736126}">
      <dgm:prSet/>
      <dgm:spPr/>
      <dgm:t>
        <a:bodyPr/>
        <a:lstStyle/>
        <a:p>
          <a:endParaRPr lang="en-US"/>
        </a:p>
      </dgm:t>
    </dgm:pt>
    <dgm:pt modelId="{1CEAA339-6604-4999-B62D-D50306BBE11D}">
      <dgm:prSet/>
      <dgm:spPr/>
      <dgm:t>
        <a:bodyPr/>
        <a:lstStyle/>
        <a:p>
          <a:r>
            <a:rPr lang="en-US" smtClean="0"/>
            <a:t>In black trolleys</a:t>
          </a:r>
          <a:endParaRPr lang="en-US"/>
        </a:p>
      </dgm:t>
    </dgm:pt>
    <dgm:pt modelId="{29E79A2B-16A9-497A-B223-D70DFB1BF9DF}" type="parTrans" cxnId="{6522207D-EB7E-4370-8EF2-A17CB12EA3B9}">
      <dgm:prSet/>
      <dgm:spPr/>
      <dgm:t>
        <a:bodyPr/>
        <a:lstStyle/>
        <a:p>
          <a:endParaRPr lang="en-US"/>
        </a:p>
      </dgm:t>
    </dgm:pt>
    <dgm:pt modelId="{80F6D04C-6602-43F0-8844-CFB5FEA3F4EC}" type="sibTrans" cxnId="{6522207D-EB7E-4370-8EF2-A17CB12EA3B9}">
      <dgm:prSet/>
      <dgm:spPr/>
      <dgm:t>
        <a:bodyPr/>
        <a:lstStyle/>
        <a:p>
          <a:endParaRPr lang="en-US"/>
        </a:p>
      </dgm:t>
    </dgm:pt>
    <dgm:pt modelId="{E8C0227E-0034-4BA9-A001-CA7268C570B8}" type="pres">
      <dgm:prSet presAssocID="{F52E5069-EEBD-47EB-8A37-863A4A336D6D}" presName="diagram" presStyleCnt="0">
        <dgm:presLayoutVars>
          <dgm:dir/>
          <dgm:resizeHandles val="exact"/>
        </dgm:presLayoutVars>
      </dgm:prSet>
      <dgm:spPr/>
    </dgm:pt>
    <dgm:pt modelId="{33EB6569-A45A-4BDF-8DD3-0461C14573C5}" type="pres">
      <dgm:prSet presAssocID="{1A06F77E-43F6-4037-A694-DC80EBAAC6B8}" presName="node" presStyleLbl="node1" presStyleIdx="0" presStyleCnt="7">
        <dgm:presLayoutVars>
          <dgm:bulletEnabled val="1"/>
        </dgm:presLayoutVars>
      </dgm:prSet>
      <dgm:spPr/>
      <dgm:t>
        <a:bodyPr/>
        <a:lstStyle/>
        <a:p>
          <a:endParaRPr lang="en-US"/>
        </a:p>
      </dgm:t>
    </dgm:pt>
    <dgm:pt modelId="{F1FE6351-993C-4B0F-9340-A65535319473}" type="pres">
      <dgm:prSet presAssocID="{06320488-E2E7-4CAC-B77D-1DD8AA356363}" presName="sibTrans" presStyleLbl="sibTrans2D1" presStyleIdx="0" presStyleCnt="6"/>
      <dgm:spPr/>
    </dgm:pt>
    <dgm:pt modelId="{7F46709D-8616-4F91-A699-285651B810D5}" type="pres">
      <dgm:prSet presAssocID="{06320488-E2E7-4CAC-B77D-1DD8AA356363}" presName="connectorText" presStyleLbl="sibTrans2D1" presStyleIdx="0" presStyleCnt="6"/>
      <dgm:spPr/>
    </dgm:pt>
    <dgm:pt modelId="{E73A39DD-F7FD-4D35-A1A3-BA47DF932084}" type="pres">
      <dgm:prSet presAssocID="{7DAFB99B-BB7F-44B3-A4B2-25BFC639D547}" presName="node" presStyleLbl="node1" presStyleIdx="1" presStyleCnt="7">
        <dgm:presLayoutVars>
          <dgm:bulletEnabled val="1"/>
        </dgm:presLayoutVars>
      </dgm:prSet>
      <dgm:spPr/>
      <dgm:t>
        <a:bodyPr/>
        <a:lstStyle/>
        <a:p>
          <a:endParaRPr lang="en-US"/>
        </a:p>
      </dgm:t>
    </dgm:pt>
    <dgm:pt modelId="{759858A2-2A50-4A44-9C31-549B6DC87898}" type="pres">
      <dgm:prSet presAssocID="{CAC87FE4-B37C-439F-8FF7-2369ED6A5643}" presName="sibTrans" presStyleLbl="sibTrans2D1" presStyleIdx="1" presStyleCnt="6"/>
      <dgm:spPr/>
    </dgm:pt>
    <dgm:pt modelId="{B31F3C2F-D6AF-421E-B44C-BBDF96BA124E}" type="pres">
      <dgm:prSet presAssocID="{CAC87FE4-B37C-439F-8FF7-2369ED6A5643}" presName="connectorText" presStyleLbl="sibTrans2D1" presStyleIdx="1" presStyleCnt="6"/>
      <dgm:spPr/>
    </dgm:pt>
    <dgm:pt modelId="{674C9085-F571-472C-B96D-B6E55A2442E1}" type="pres">
      <dgm:prSet presAssocID="{9C0EBDE9-34EB-4B0B-AA6D-DBF7BC11D80A}" presName="node" presStyleLbl="node1" presStyleIdx="2" presStyleCnt="7">
        <dgm:presLayoutVars>
          <dgm:bulletEnabled val="1"/>
        </dgm:presLayoutVars>
      </dgm:prSet>
      <dgm:spPr/>
      <dgm:t>
        <a:bodyPr/>
        <a:lstStyle/>
        <a:p>
          <a:endParaRPr lang="en-US"/>
        </a:p>
      </dgm:t>
    </dgm:pt>
    <dgm:pt modelId="{73C4B796-CFF2-41E9-9676-8D8A6CE20364}" type="pres">
      <dgm:prSet presAssocID="{20E51F6F-619C-40D9-995E-D5D50E9FFDA7}" presName="sibTrans" presStyleLbl="sibTrans2D1" presStyleIdx="2" presStyleCnt="6"/>
      <dgm:spPr/>
    </dgm:pt>
    <dgm:pt modelId="{1037DC7E-62B7-4607-A431-85359DC00909}" type="pres">
      <dgm:prSet presAssocID="{20E51F6F-619C-40D9-995E-D5D50E9FFDA7}" presName="connectorText" presStyleLbl="sibTrans2D1" presStyleIdx="2" presStyleCnt="6"/>
      <dgm:spPr/>
    </dgm:pt>
    <dgm:pt modelId="{5E506971-7D2E-44C7-95DB-F68235064E75}" type="pres">
      <dgm:prSet presAssocID="{47A58398-E1E8-42A2-BEF7-8186F30DD3FA}" presName="node" presStyleLbl="node1" presStyleIdx="3" presStyleCnt="7">
        <dgm:presLayoutVars>
          <dgm:bulletEnabled val="1"/>
        </dgm:presLayoutVars>
      </dgm:prSet>
      <dgm:spPr/>
      <dgm:t>
        <a:bodyPr/>
        <a:lstStyle/>
        <a:p>
          <a:endParaRPr lang="en-US"/>
        </a:p>
      </dgm:t>
    </dgm:pt>
    <dgm:pt modelId="{577AFC49-DF2A-4342-8862-DB9DCE96FEB3}" type="pres">
      <dgm:prSet presAssocID="{12154E2C-8CE2-4959-805A-B55EDF131C9A}" presName="sibTrans" presStyleLbl="sibTrans2D1" presStyleIdx="3" presStyleCnt="6"/>
      <dgm:spPr/>
    </dgm:pt>
    <dgm:pt modelId="{63ED9248-B751-40AA-AEDB-873F38B0EE82}" type="pres">
      <dgm:prSet presAssocID="{12154E2C-8CE2-4959-805A-B55EDF131C9A}" presName="connectorText" presStyleLbl="sibTrans2D1" presStyleIdx="3" presStyleCnt="6"/>
      <dgm:spPr/>
    </dgm:pt>
    <dgm:pt modelId="{169BF119-FED3-4ABA-B422-15E86AA0DB07}" type="pres">
      <dgm:prSet presAssocID="{051CFA69-2B97-4C02-8B03-4CBAC8F0E054}" presName="node" presStyleLbl="node1" presStyleIdx="4" presStyleCnt="7">
        <dgm:presLayoutVars>
          <dgm:bulletEnabled val="1"/>
        </dgm:presLayoutVars>
      </dgm:prSet>
      <dgm:spPr/>
      <dgm:t>
        <a:bodyPr/>
        <a:lstStyle/>
        <a:p>
          <a:endParaRPr lang="en-US"/>
        </a:p>
      </dgm:t>
    </dgm:pt>
    <dgm:pt modelId="{C3225EBB-2624-4FD3-B93A-7813C5D7AF11}" type="pres">
      <dgm:prSet presAssocID="{F31C8295-2B10-4DD1-9AD6-B19D77C75140}" presName="sibTrans" presStyleLbl="sibTrans2D1" presStyleIdx="4" presStyleCnt="6"/>
      <dgm:spPr/>
    </dgm:pt>
    <dgm:pt modelId="{2ADDC8A3-B376-4A16-A8DD-8A1AB7B00321}" type="pres">
      <dgm:prSet presAssocID="{F31C8295-2B10-4DD1-9AD6-B19D77C75140}" presName="connectorText" presStyleLbl="sibTrans2D1" presStyleIdx="4" presStyleCnt="6"/>
      <dgm:spPr/>
    </dgm:pt>
    <dgm:pt modelId="{269819A0-6586-4791-ACD2-EB9489BED2CC}" type="pres">
      <dgm:prSet presAssocID="{62D2CE02-E000-4EB2-A983-24E329A8ED06}" presName="node" presStyleLbl="node1" presStyleIdx="5" presStyleCnt="7">
        <dgm:presLayoutVars>
          <dgm:bulletEnabled val="1"/>
        </dgm:presLayoutVars>
      </dgm:prSet>
      <dgm:spPr/>
      <dgm:t>
        <a:bodyPr/>
        <a:lstStyle/>
        <a:p>
          <a:endParaRPr lang="en-US"/>
        </a:p>
      </dgm:t>
    </dgm:pt>
    <dgm:pt modelId="{41C74916-8ADE-4DD1-B562-B63AF7AFA038}" type="pres">
      <dgm:prSet presAssocID="{D94E4292-4ED5-4E43-A0D0-5DA3068314A4}" presName="sibTrans" presStyleLbl="sibTrans2D1" presStyleIdx="5" presStyleCnt="6" custAng="3326676" custLinFactX="97179" custLinFactNeighborX="100000" custLinFactNeighborY="24869"/>
      <dgm:spPr/>
    </dgm:pt>
    <dgm:pt modelId="{5FBE730E-96D9-4B85-80EF-965600B2736B}" type="pres">
      <dgm:prSet presAssocID="{D94E4292-4ED5-4E43-A0D0-5DA3068314A4}" presName="connectorText" presStyleLbl="sibTrans2D1" presStyleIdx="5" presStyleCnt="6"/>
      <dgm:spPr/>
    </dgm:pt>
    <dgm:pt modelId="{3CDDCF3B-4DEF-4CCB-AEFC-8A76FE7FB8F6}" type="pres">
      <dgm:prSet presAssocID="{10F51571-847D-49B6-8D38-FE5E7992EA36}" presName="node" presStyleLbl="node1" presStyleIdx="6" presStyleCnt="7" custLinFactX="43921" custLinFactNeighborX="100000" custLinFactNeighborY="-1468">
        <dgm:presLayoutVars>
          <dgm:bulletEnabled val="1"/>
        </dgm:presLayoutVars>
      </dgm:prSet>
      <dgm:spPr/>
      <dgm:t>
        <a:bodyPr/>
        <a:lstStyle/>
        <a:p>
          <a:endParaRPr lang="en-US"/>
        </a:p>
      </dgm:t>
    </dgm:pt>
  </dgm:ptLst>
  <dgm:cxnLst>
    <dgm:cxn modelId="{659A5001-818E-495A-A451-1D5C5209CFDB}" type="presOf" srcId="{47A58398-E1E8-42A2-BEF7-8186F30DD3FA}" destId="{5E506971-7D2E-44C7-95DB-F68235064E75}" srcOrd="0" destOrd="0" presId="urn:microsoft.com/office/officeart/2005/8/layout/process5"/>
    <dgm:cxn modelId="{636FF78B-D381-4178-A895-58F140BD5278}" srcId="{F52E5069-EEBD-47EB-8A37-863A4A336D6D}" destId="{62D2CE02-E000-4EB2-A983-24E329A8ED06}" srcOrd="5" destOrd="0" parTransId="{9DBBC4B7-5F33-4376-BAE6-BDD9AD38BB06}" sibTransId="{D94E4292-4ED5-4E43-A0D0-5DA3068314A4}"/>
    <dgm:cxn modelId="{ED14E473-66FD-49F0-9606-C5884308313F}" srcId="{F52E5069-EEBD-47EB-8A37-863A4A336D6D}" destId="{10F51571-847D-49B6-8D38-FE5E7992EA36}" srcOrd="6" destOrd="0" parTransId="{F0BE6B14-2259-42B6-93D0-AFB53AD46F36}" sibTransId="{BC670712-5CAE-485B-B0A4-5777344F8888}"/>
    <dgm:cxn modelId="{AE0E676C-A46B-4412-A98E-F90A4F26D978}" type="presOf" srcId="{12154E2C-8CE2-4959-805A-B55EDF131C9A}" destId="{63ED9248-B751-40AA-AEDB-873F38B0EE82}" srcOrd="1" destOrd="0" presId="urn:microsoft.com/office/officeart/2005/8/layout/process5"/>
    <dgm:cxn modelId="{42CA86F2-5E4F-4B15-814A-DFA94F96CF98}" type="presOf" srcId="{1CEAA339-6604-4999-B62D-D50306BBE11D}" destId="{5E506971-7D2E-44C7-95DB-F68235064E75}" srcOrd="0" destOrd="1" presId="urn:microsoft.com/office/officeart/2005/8/layout/process5"/>
    <dgm:cxn modelId="{934B87E7-488B-4248-9020-D89BB91B8850}" type="presOf" srcId="{9C0EBDE9-34EB-4B0B-AA6D-DBF7BC11D80A}" destId="{674C9085-F571-472C-B96D-B6E55A2442E1}" srcOrd="0" destOrd="0" presId="urn:microsoft.com/office/officeart/2005/8/layout/process5"/>
    <dgm:cxn modelId="{FB105543-1029-4C79-9DB1-D95E2FF2C36B}" type="presOf" srcId="{20E51F6F-619C-40D9-995E-D5D50E9FFDA7}" destId="{1037DC7E-62B7-4607-A431-85359DC00909}" srcOrd="1" destOrd="0" presId="urn:microsoft.com/office/officeart/2005/8/layout/process5"/>
    <dgm:cxn modelId="{6522207D-EB7E-4370-8EF2-A17CB12EA3B9}" srcId="{47A58398-E1E8-42A2-BEF7-8186F30DD3FA}" destId="{1CEAA339-6604-4999-B62D-D50306BBE11D}" srcOrd="0" destOrd="0" parTransId="{29E79A2B-16A9-497A-B223-D70DFB1BF9DF}" sibTransId="{80F6D04C-6602-43F0-8844-CFB5FEA3F4EC}"/>
    <dgm:cxn modelId="{6B0A5A82-4AC3-4D00-B2FD-3BA8FA56603C}" srcId="{F52E5069-EEBD-47EB-8A37-863A4A336D6D}" destId="{051CFA69-2B97-4C02-8B03-4CBAC8F0E054}" srcOrd="4" destOrd="0" parTransId="{31C952B3-2E5B-4573-8C9F-7E6A5BF0BEDB}" sibTransId="{F31C8295-2B10-4DD1-9AD6-B19D77C75140}"/>
    <dgm:cxn modelId="{C4F96A3D-6E7F-4E18-81E7-0C0AC1DC1ED9}" type="presOf" srcId="{62D2CE02-E000-4EB2-A983-24E329A8ED06}" destId="{269819A0-6586-4791-ACD2-EB9489BED2CC}" srcOrd="0" destOrd="0" presId="urn:microsoft.com/office/officeart/2005/8/layout/process5"/>
    <dgm:cxn modelId="{EAFD27F0-8CD1-4D24-8982-FA1CBD95E2C1}" type="presOf" srcId="{F31C8295-2B10-4DD1-9AD6-B19D77C75140}" destId="{C3225EBB-2624-4FD3-B93A-7813C5D7AF11}" srcOrd="0" destOrd="0" presId="urn:microsoft.com/office/officeart/2005/8/layout/process5"/>
    <dgm:cxn modelId="{6D5F3520-3E4C-49ED-9A87-A0FA632EA5E4}" srcId="{F52E5069-EEBD-47EB-8A37-863A4A336D6D}" destId="{47A58398-E1E8-42A2-BEF7-8186F30DD3FA}" srcOrd="3" destOrd="0" parTransId="{1EAB84D7-9391-4352-B8AD-F61D84E64CE0}" sibTransId="{12154E2C-8CE2-4959-805A-B55EDF131C9A}"/>
    <dgm:cxn modelId="{354FD0BA-4A13-41ED-8F55-515E55E09799}" type="presOf" srcId="{F52E5069-EEBD-47EB-8A37-863A4A336D6D}" destId="{E8C0227E-0034-4BA9-A001-CA7268C570B8}" srcOrd="0" destOrd="0" presId="urn:microsoft.com/office/officeart/2005/8/layout/process5"/>
    <dgm:cxn modelId="{3CBB16A2-29B6-4609-83D0-C037F7BC8373}" type="presOf" srcId="{CAC87FE4-B37C-439F-8FF7-2369ED6A5643}" destId="{B31F3C2F-D6AF-421E-B44C-BBDF96BA124E}" srcOrd="1" destOrd="0" presId="urn:microsoft.com/office/officeart/2005/8/layout/process5"/>
    <dgm:cxn modelId="{3ED8775A-78C9-4EB4-A57D-F8C9324DEBCA}" type="presOf" srcId="{051CFA69-2B97-4C02-8B03-4CBAC8F0E054}" destId="{169BF119-FED3-4ABA-B422-15E86AA0DB07}" srcOrd="0" destOrd="0" presId="urn:microsoft.com/office/officeart/2005/8/layout/process5"/>
    <dgm:cxn modelId="{DF88B445-2C13-4EB0-A901-A0B5BDFA7ABA}" type="presOf" srcId="{7DAFB99B-BB7F-44B3-A4B2-25BFC639D547}" destId="{E73A39DD-F7FD-4D35-A1A3-BA47DF932084}" srcOrd="0" destOrd="0" presId="urn:microsoft.com/office/officeart/2005/8/layout/process5"/>
    <dgm:cxn modelId="{FCD55304-FD1A-45F2-8B76-325F00BDF4BC}" type="presOf" srcId="{F31C8295-2B10-4DD1-9AD6-B19D77C75140}" destId="{2ADDC8A3-B376-4A16-A8DD-8A1AB7B00321}" srcOrd="1" destOrd="0" presId="urn:microsoft.com/office/officeart/2005/8/layout/process5"/>
    <dgm:cxn modelId="{23CB11DA-C95D-41EC-B28F-B34CD622C44B}" type="presOf" srcId="{D94E4292-4ED5-4E43-A0D0-5DA3068314A4}" destId="{41C74916-8ADE-4DD1-B562-B63AF7AFA038}" srcOrd="0" destOrd="0" presId="urn:microsoft.com/office/officeart/2005/8/layout/process5"/>
    <dgm:cxn modelId="{170D0047-BD7A-452D-A550-E2620BDC84FA}" type="presOf" srcId="{06320488-E2E7-4CAC-B77D-1DD8AA356363}" destId="{F1FE6351-993C-4B0F-9340-A65535319473}" srcOrd="0" destOrd="0" presId="urn:microsoft.com/office/officeart/2005/8/layout/process5"/>
    <dgm:cxn modelId="{FCC8DB6F-CBE5-4C7E-926D-3F4F90736126}" srcId="{F52E5069-EEBD-47EB-8A37-863A4A336D6D}" destId="{9C0EBDE9-34EB-4B0B-AA6D-DBF7BC11D80A}" srcOrd="2" destOrd="0" parTransId="{D33E330A-DFD3-44CD-8D0A-2A17D5528778}" sibTransId="{20E51F6F-619C-40D9-995E-D5D50E9FFDA7}"/>
    <dgm:cxn modelId="{BD46AA52-6B02-4AAF-A760-11F29B4027C5}" type="presOf" srcId="{06320488-E2E7-4CAC-B77D-1DD8AA356363}" destId="{7F46709D-8616-4F91-A699-285651B810D5}" srcOrd="1" destOrd="0" presId="urn:microsoft.com/office/officeart/2005/8/layout/process5"/>
    <dgm:cxn modelId="{EE9091A5-CEA1-47C5-9BC9-4E567217FBC7}" type="presOf" srcId="{D94E4292-4ED5-4E43-A0D0-5DA3068314A4}" destId="{5FBE730E-96D9-4B85-80EF-965600B2736B}" srcOrd="1" destOrd="0" presId="urn:microsoft.com/office/officeart/2005/8/layout/process5"/>
    <dgm:cxn modelId="{475F5C37-BE1F-4813-9085-0034CA238DD4}" type="presOf" srcId="{1A06F77E-43F6-4037-A694-DC80EBAAC6B8}" destId="{33EB6569-A45A-4BDF-8DD3-0461C14573C5}" srcOrd="0" destOrd="0" presId="urn:microsoft.com/office/officeart/2005/8/layout/process5"/>
    <dgm:cxn modelId="{9ADD59DE-0EA1-4FB3-A3F2-6FB9ED65264E}" srcId="{F52E5069-EEBD-47EB-8A37-863A4A336D6D}" destId="{7DAFB99B-BB7F-44B3-A4B2-25BFC639D547}" srcOrd="1" destOrd="0" parTransId="{0F73F54F-A9C6-4E8F-A6D0-500BA35B8DF7}" sibTransId="{CAC87FE4-B37C-439F-8FF7-2369ED6A5643}"/>
    <dgm:cxn modelId="{795F0B3D-EDD3-4CF1-98C2-15C334D7DEEB}" srcId="{F52E5069-EEBD-47EB-8A37-863A4A336D6D}" destId="{1A06F77E-43F6-4037-A694-DC80EBAAC6B8}" srcOrd="0" destOrd="0" parTransId="{F1DC732F-FF0D-4EC8-AC09-79DCF156407A}" sibTransId="{06320488-E2E7-4CAC-B77D-1DD8AA356363}"/>
    <dgm:cxn modelId="{31FE8937-1DA9-4BEC-93C8-D4E2CB661161}" type="presOf" srcId="{10F51571-847D-49B6-8D38-FE5E7992EA36}" destId="{3CDDCF3B-4DEF-4CCB-AEFC-8A76FE7FB8F6}" srcOrd="0" destOrd="0" presId="urn:microsoft.com/office/officeart/2005/8/layout/process5"/>
    <dgm:cxn modelId="{AC223583-CC5F-47E8-833E-9DB4114FE036}" type="presOf" srcId="{CAC87FE4-B37C-439F-8FF7-2369ED6A5643}" destId="{759858A2-2A50-4A44-9C31-549B6DC87898}" srcOrd="0" destOrd="0" presId="urn:microsoft.com/office/officeart/2005/8/layout/process5"/>
    <dgm:cxn modelId="{B5355F44-9F89-4D8D-A24C-373F17829595}" type="presOf" srcId="{20E51F6F-619C-40D9-995E-D5D50E9FFDA7}" destId="{73C4B796-CFF2-41E9-9676-8D8A6CE20364}" srcOrd="0" destOrd="0" presId="urn:microsoft.com/office/officeart/2005/8/layout/process5"/>
    <dgm:cxn modelId="{10EECFAB-2ECC-4451-AEEF-D6E07C6BF548}" type="presOf" srcId="{12154E2C-8CE2-4959-805A-B55EDF131C9A}" destId="{577AFC49-DF2A-4342-8862-DB9DCE96FEB3}" srcOrd="0" destOrd="0" presId="urn:microsoft.com/office/officeart/2005/8/layout/process5"/>
    <dgm:cxn modelId="{F12CB503-5BD0-4FDE-95CD-BEE6801033BD}" type="presParOf" srcId="{E8C0227E-0034-4BA9-A001-CA7268C570B8}" destId="{33EB6569-A45A-4BDF-8DD3-0461C14573C5}" srcOrd="0" destOrd="0" presId="urn:microsoft.com/office/officeart/2005/8/layout/process5"/>
    <dgm:cxn modelId="{ED274604-85D0-42FC-98C7-16ED582B2ACC}" type="presParOf" srcId="{E8C0227E-0034-4BA9-A001-CA7268C570B8}" destId="{F1FE6351-993C-4B0F-9340-A65535319473}" srcOrd="1" destOrd="0" presId="urn:microsoft.com/office/officeart/2005/8/layout/process5"/>
    <dgm:cxn modelId="{9E4BB83D-8E76-497C-8A05-D65B1DB7EC24}" type="presParOf" srcId="{F1FE6351-993C-4B0F-9340-A65535319473}" destId="{7F46709D-8616-4F91-A699-285651B810D5}" srcOrd="0" destOrd="0" presId="urn:microsoft.com/office/officeart/2005/8/layout/process5"/>
    <dgm:cxn modelId="{E2F5B313-661F-4285-979F-24E6AB1C301F}" type="presParOf" srcId="{E8C0227E-0034-4BA9-A001-CA7268C570B8}" destId="{E73A39DD-F7FD-4D35-A1A3-BA47DF932084}" srcOrd="2" destOrd="0" presId="urn:microsoft.com/office/officeart/2005/8/layout/process5"/>
    <dgm:cxn modelId="{6882FB99-EEE8-4231-9F7F-DF2E33A42DAC}" type="presParOf" srcId="{E8C0227E-0034-4BA9-A001-CA7268C570B8}" destId="{759858A2-2A50-4A44-9C31-549B6DC87898}" srcOrd="3" destOrd="0" presId="urn:microsoft.com/office/officeart/2005/8/layout/process5"/>
    <dgm:cxn modelId="{E0687E91-9D6B-4664-99B9-9C058B02C083}" type="presParOf" srcId="{759858A2-2A50-4A44-9C31-549B6DC87898}" destId="{B31F3C2F-D6AF-421E-B44C-BBDF96BA124E}" srcOrd="0" destOrd="0" presId="urn:microsoft.com/office/officeart/2005/8/layout/process5"/>
    <dgm:cxn modelId="{4CDB54A8-C7A1-4534-8B15-85AE37E489AC}" type="presParOf" srcId="{E8C0227E-0034-4BA9-A001-CA7268C570B8}" destId="{674C9085-F571-472C-B96D-B6E55A2442E1}" srcOrd="4" destOrd="0" presId="urn:microsoft.com/office/officeart/2005/8/layout/process5"/>
    <dgm:cxn modelId="{57933847-6310-466A-9E5D-6AC9786F5D43}" type="presParOf" srcId="{E8C0227E-0034-4BA9-A001-CA7268C570B8}" destId="{73C4B796-CFF2-41E9-9676-8D8A6CE20364}" srcOrd="5" destOrd="0" presId="urn:microsoft.com/office/officeart/2005/8/layout/process5"/>
    <dgm:cxn modelId="{45790397-32BF-4EC8-86AB-DCF3F0A4AF4F}" type="presParOf" srcId="{73C4B796-CFF2-41E9-9676-8D8A6CE20364}" destId="{1037DC7E-62B7-4607-A431-85359DC00909}" srcOrd="0" destOrd="0" presId="urn:microsoft.com/office/officeart/2005/8/layout/process5"/>
    <dgm:cxn modelId="{8C4E86A8-5017-4D1D-A8B6-54B0C039CC83}" type="presParOf" srcId="{E8C0227E-0034-4BA9-A001-CA7268C570B8}" destId="{5E506971-7D2E-44C7-95DB-F68235064E75}" srcOrd="6" destOrd="0" presId="urn:microsoft.com/office/officeart/2005/8/layout/process5"/>
    <dgm:cxn modelId="{771BEDC3-4A9A-48E2-89B7-778BF3EF144D}" type="presParOf" srcId="{E8C0227E-0034-4BA9-A001-CA7268C570B8}" destId="{577AFC49-DF2A-4342-8862-DB9DCE96FEB3}" srcOrd="7" destOrd="0" presId="urn:microsoft.com/office/officeart/2005/8/layout/process5"/>
    <dgm:cxn modelId="{AA578D60-3A31-4573-B6EE-C19A5F700705}" type="presParOf" srcId="{577AFC49-DF2A-4342-8862-DB9DCE96FEB3}" destId="{63ED9248-B751-40AA-AEDB-873F38B0EE82}" srcOrd="0" destOrd="0" presId="urn:microsoft.com/office/officeart/2005/8/layout/process5"/>
    <dgm:cxn modelId="{7B7572A7-D9AA-49DD-83CB-F5DFB695EECF}" type="presParOf" srcId="{E8C0227E-0034-4BA9-A001-CA7268C570B8}" destId="{169BF119-FED3-4ABA-B422-15E86AA0DB07}" srcOrd="8" destOrd="0" presId="urn:microsoft.com/office/officeart/2005/8/layout/process5"/>
    <dgm:cxn modelId="{6947D1C8-E810-42AA-814F-AC2DFE0F1B96}" type="presParOf" srcId="{E8C0227E-0034-4BA9-A001-CA7268C570B8}" destId="{C3225EBB-2624-4FD3-B93A-7813C5D7AF11}" srcOrd="9" destOrd="0" presId="urn:microsoft.com/office/officeart/2005/8/layout/process5"/>
    <dgm:cxn modelId="{1F997647-CFB2-4F6B-8A2E-C6328DA282B7}" type="presParOf" srcId="{C3225EBB-2624-4FD3-B93A-7813C5D7AF11}" destId="{2ADDC8A3-B376-4A16-A8DD-8A1AB7B00321}" srcOrd="0" destOrd="0" presId="urn:microsoft.com/office/officeart/2005/8/layout/process5"/>
    <dgm:cxn modelId="{7A7B0941-9182-4229-9206-631C62751B3B}" type="presParOf" srcId="{E8C0227E-0034-4BA9-A001-CA7268C570B8}" destId="{269819A0-6586-4791-ACD2-EB9489BED2CC}" srcOrd="10" destOrd="0" presId="urn:microsoft.com/office/officeart/2005/8/layout/process5"/>
    <dgm:cxn modelId="{762475FC-DEE6-4990-AB9F-C4855F9EA0E7}" type="presParOf" srcId="{E8C0227E-0034-4BA9-A001-CA7268C570B8}" destId="{41C74916-8ADE-4DD1-B562-B63AF7AFA038}" srcOrd="11" destOrd="0" presId="urn:microsoft.com/office/officeart/2005/8/layout/process5"/>
    <dgm:cxn modelId="{34F325E7-738C-46D0-884E-233EF41398E9}" type="presParOf" srcId="{41C74916-8ADE-4DD1-B562-B63AF7AFA038}" destId="{5FBE730E-96D9-4B85-80EF-965600B2736B}" srcOrd="0" destOrd="0" presId="urn:microsoft.com/office/officeart/2005/8/layout/process5"/>
    <dgm:cxn modelId="{C173B945-5E50-4AC6-8103-5E489A7D2F12}" type="presParOf" srcId="{E8C0227E-0034-4BA9-A001-CA7268C570B8}" destId="{3CDDCF3B-4DEF-4CCB-AEFC-8A76FE7FB8F6}" srcOrd="12" destOrd="0" presId="urn:microsoft.com/office/officeart/2005/8/layout/process5"/>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E5EE8EB-2D01-4A53-8CDF-23CE68844736}">
      <dsp:nvSpPr>
        <dsp:cNvPr id="0" name=""/>
        <dsp:cNvSpPr/>
      </dsp:nvSpPr>
      <dsp:spPr>
        <a:xfrm>
          <a:off x="0" y="0"/>
          <a:ext cx="6336792" cy="96783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US" sz="1200" b="1" kern="1200" dirty="0" smtClean="0"/>
            <a:t>WASTE GENERATION </a:t>
          </a:r>
        </a:p>
        <a:p>
          <a:pPr lvl="0" algn="l" defTabSz="533400">
            <a:lnSpc>
              <a:spcPct val="90000"/>
            </a:lnSpc>
            <a:spcBef>
              <a:spcPct val="0"/>
            </a:spcBef>
            <a:spcAft>
              <a:spcPct val="35000"/>
            </a:spcAft>
          </a:pPr>
          <a:r>
            <a:rPr lang="en-US" sz="1200" b="1" kern="1200" dirty="0" smtClean="0"/>
            <a:t>(</a:t>
          </a:r>
          <a:r>
            <a:rPr lang="en-US" sz="1200" kern="1200" dirty="0" smtClean="0"/>
            <a:t>At various sites viz. OT, wards, labs, dialysis)</a:t>
          </a:r>
          <a:endParaRPr lang="en-US" sz="1200" kern="1200" dirty="0"/>
        </a:p>
      </dsp:txBody>
      <dsp:txXfrm>
        <a:off x="0" y="0"/>
        <a:ext cx="5235879" cy="967835"/>
      </dsp:txXfrm>
    </dsp:sp>
    <dsp:sp modelId="{3D0ECFF5-6CC8-4701-B994-735BA4C93056}">
      <dsp:nvSpPr>
        <dsp:cNvPr id="0" name=""/>
        <dsp:cNvSpPr/>
      </dsp:nvSpPr>
      <dsp:spPr>
        <a:xfrm>
          <a:off x="473202" y="1102256"/>
          <a:ext cx="6336792" cy="96783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US" sz="1200" b="1" kern="1200" dirty="0" smtClean="0"/>
            <a:t>WASTE SEGGREGATION</a:t>
          </a:r>
        </a:p>
        <a:p>
          <a:pPr lvl="0" algn="l" defTabSz="533400">
            <a:lnSpc>
              <a:spcPct val="90000"/>
            </a:lnSpc>
            <a:spcBef>
              <a:spcPct val="0"/>
            </a:spcBef>
            <a:spcAft>
              <a:spcPct val="35000"/>
            </a:spcAft>
          </a:pPr>
          <a:r>
            <a:rPr lang="en-US" sz="1200" b="1" kern="1200" dirty="0" smtClean="0"/>
            <a:t>(</a:t>
          </a:r>
          <a:r>
            <a:rPr lang="en-US" sz="1200" kern="1200" dirty="0" smtClean="0"/>
            <a:t>Into  color coded bags and sharp containers</a:t>
          </a:r>
          <a:r>
            <a:rPr lang="en-US" sz="1200" b="1" kern="1200" dirty="0" smtClean="0"/>
            <a:t>)</a:t>
          </a:r>
          <a:endParaRPr lang="en-US" sz="1200" kern="1200" dirty="0"/>
        </a:p>
      </dsp:txBody>
      <dsp:txXfrm>
        <a:off x="473202" y="1102256"/>
        <a:ext cx="5234497" cy="967835"/>
      </dsp:txXfrm>
    </dsp:sp>
    <dsp:sp modelId="{262108D9-3B0F-4A86-A4E2-8D01E10C39D0}">
      <dsp:nvSpPr>
        <dsp:cNvPr id="0" name=""/>
        <dsp:cNvSpPr/>
      </dsp:nvSpPr>
      <dsp:spPr>
        <a:xfrm>
          <a:off x="946404" y="2204513"/>
          <a:ext cx="6336792" cy="96783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US" sz="1200" b="1" kern="1200" dirty="0" smtClean="0"/>
            <a:t>COLLECTION</a:t>
          </a:r>
          <a:endParaRPr lang="en-US" sz="1200" kern="1200" dirty="0" smtClean="0"/>
        </a:p>
        <a:p>
          <a:pPr lvl="0" algn="l" defTabSz="533400">
            <a:lnSpc>
              <a:spcPct val="90000"/>
            </a:lnSpc>
            <a:spcBef>
              <a:spcPct val="0"/>
            </a:spcBef>
            <a:spcAft>
              <a:spcPct val="35000"/>
            </a:spcAft>
          </a:pPr>
          <a:r>
            <a:rPr lang="en-US" sz="1200" kern="1200" dirty="0" smtClean="0"/>
            <a:t>(From various department s at t he same floor)</a:t>
          </a:r>
        </a:p>
        <a:p>
          <a:pPr lvl="0" algn="l" defTabSz="533400">
            <a:lnSpc>
              <a:spcPct val="90000"/>
            </a:lnSpc>
            <a:spcBef>
              <a:spcPct val="0"/>
            </a:spcBef>
            <a:spcAft>
              <a:spcPct val="35000"/>
            </a:spcAft>
          </a:pPr>
          <a:endParaRPr lang="en-US" sz="1200" kern="1200" dirty="0"/>
        </a:p>
      </dsp:txBody>
      <dsp:txXfrm>
        <a:off x="946404" y="2204513"/>
        <a:ext cx="5234497" cy="967835"/>
      </dsp:txXfrm>
    </dsp:sp>
    <dsp:sp modelId="{6BB5B71A-56EB-4FBA-A358-71B357569D65}">
      <dsp:nvSpPr>
        <dsp:cNvPr id="0" name=""/>
        <dsp:cNvSpPr/>
      </dsp:nvSpPr>
      <dsp:spPr>
        <a:xfrm>
          <a:off x="1419605" y="3306770"/>
          <a:ext cx="6336792" cy="96783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US" sz="1200" b="1" kern="1200" dirty="0" smtClean="0"/>
            <a:t>INTERNAL TRANSPORT</a:t>
          </a:r>
          <a:endParaRPr lang="en-US" sz="1200" kern="1200" dirty="0"/>
        </a:p>
      </dsp:txBody>
      <dsp:txXfrm>
        <a:off x="1419605" y="3306770"/>
        <a:ext cx="5234497" cy="967835"/>
      </dsp:txXfrm>
    </dsp:sp>
    <dsp:sp modelId="{B2F5DF6D-B302-4357-8B7D-3B09A3F0F184}">
      <dsp:nvSpPr>
        <dsp:cNvPr id="0" name=""/>
        <dsp:cNvSpPr/>
      </dsp:nvSpPr>
      <dsp:spPr>
        <a:xfrm>
          <a:off x="1892808" y="4409026"/>
          <a:ext cx="6336792" cy="967835"/>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US" sz="1200" kern="1200" dirty="0" smtClean="0"/>
            <a:t>STORAGE IN DIRTY UTILITY</a:t>
          </a:r>
          <a:endParaRPr lang="en-US" sz="1200" kern="1200" dirty="0"/>
        </a:p>
      </dsp:txBody>
      <dsp:txXfrm>
        <a:off x="1892808" y="4409026"/>
        <a:ext cx="5234497" cy="967835"/>
      </dsp:txXfrm>
    </dsp:sp>
    <dsp:sp modelId="{8B910833-73E3-4516-B74A-7767F9DD0894}">
      <dsp:nvSpPr>
        <dsp:cNvPr id="0" name=""/>
        <dsp:cNvSpPr/>
      </dsp:nvSpPr>
      <dsp:spPr>
        <a:xfrm>
          <a:off x="5707699" y="707057"/>
          <a:ext cx="629092" cy="629092"/>
        </a:xfrm>
        <a:prstGeom prst="downArrow">
          <a:avLst>
            <a:gd name="adj1" fmla="val 55000"/>
            <a:gd name="adj2" fmla="val 45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US" sz="2200" kern="1200"/>
        </a:p>
      </dsp:txBody>
      <dsp:txXfrm>
        <a:off x="5707699" y="707057"/>
        <a:ext cx="629092" cy="629092"/>
      </dsp:txXfrm>
    </dsp:sp>
    <dsp:sp modelId="{849829B7-7AB3-4637-BCCF-BFBCEF1306B7}">
      <dsp:nvSpPr>
        <dsp:cNvPr id="0" name=""/>
        <dsp:cNvSpPr/>
      </dsp:nvSpPr>
      <dsp:spPr>
        <a:xfrm>
          <a:off x="6180901" y="1809314"/>
          <a:ext cx="629092" cy="629092"/>
        </a:xfrm>
        <a:prstGeom prst="downArrow">
          <a:avLst>
            <a:gd name="adj1" fmla="val 55000"/>
            <a:gd name="adj2" fmla="val 45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US" sz="2200" kern="1200"/>
        </a:p>
      </dsp:txBody>
      <dsp:txXfrm>
        <a:off x="6180901" y="1809314"/>
        <a:ext cx="629092" cy="629092"/>
      </dsp:txXfrm>
    </dsp:sp>
    <dsp:sp modelId="{9E5A2E75-56D8-4BB6-83EC-2F68278E86E9}">
      <dsp:nvSpPr>
        <dsp:cNvPr id="0" name=""/>
        <dsp:cNvSpPr/>
      </dsp:nvSpPr>
      <dsp:spPr>
        <a:xfrm>
          <a:off x="6654103" y="2895440"/>
          <a:ext cx="629092" cy="629092"/>
        </a:xfrm>
        <a:prstGeom prst="downArrow">
          <a:avLst>
            <a:gd name="adj1" fmla="val 55000"/>
            <a:gd name="adj2" fmla="val 45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US" sz="2200" kern="1200"/>
        </a:p>
      </dsp:txBody>
      <dsp:txXfrm>
        <a:off x="6654103" y="2895440"/>
        <a:ext cx="629092" cy="629092"/>
      </dsp:txXfrm>
    </dsp:sp>
    <dsp:sp modelId="{3808E231-578C-4150-B070-80EEA7369CB9}">
      <dsp:nvSpPr>
        <dsp:cNvPr id="0" name=""/>
        <dsp:cNvSpPr/>
      </dsp:nvSpPr>
      <dsp:spPr>
        <a:xfrm>
          <a:off x="7127305" y="4008450"/>
          <a:ext cx="629092" cy="629092"/>
        </a:xfrm>
        <a:prstGeom prst="downArrow">
          <a:avLst>
            <a:gd name="adj1" fmla="val 55000"/>
            <a:gd name="adj2" fmla="val 45000"/>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US" sz="2200" kern="1200"/>
        </a:p>
      </dsp:txBody>
      <dsp:txXfrm>
        <a:off x="7127305" y="4008450"/>
        <a:ext cx="629092" cy="62909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3EB6569-A45A-4BDF-8DD3-0461C14573C5}">
      <dsp:nvSpPr>
        <dsp:cNvPr id="0" name=""/>
        <dsp:cNvSpPr/>
      </dsp:nvSpPr>
      <dsp:spPr>
        <a:xfrm>
          <a:off x="441212" y="2480"/>
          <a:ext cx="1909073" cy="114544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STORAGE</a:t>
          </a:r>
          <a:endParaRPr lang="en-US" sz="1500" kern="1200" dirty="0" smtClean="0"/>
        </a:p>
        <a:p>
          <a:pPr lvl="0" algn="ctr" defTabSz="666750">
            <a:lnSpc>
              <a:spcPct val="90000"/>
            </a:lnSpc>
            <a:spcBef>
              <a:spcPct val="0"/>
            </a:spcBef>
            <a:spcAft>
              <a:spcPct val="35000"/>
            </a:spcAft>
          </a:pPr>
          <a:r>
            <a:rPr lang="en-US" sz="1500" kern="1200" dirty="0" smtClean="0"/>
            <a:t>In dirt y utility</a:t>
          </a:r>
          <a:endParaRPr lang="en-US" sz="1500" kern="1200" dirty="0"/>
        </a:p>
      </dsp:txBody>
      <dsp:txXfrm>
        <a:off x="441212" y="2480"/>
        <a:ext cx="1909073" cy="1145444"/>
      </dsp:txXfrm>
    </dsp:sp>
    <dsp:sp modelId="{F1FE6351-993C-4B0F-9340-A65535319473}">
      <dsp:nvSpPr>
        <dsp:cNvPr id="0" name=""/>
        <dsp:cNvSpPr/>
      </dsp:nvSpPr>
      <dsp:spPr>
        <a:xfrm>
          <a:off x="2518284" y="338477"/>
          <a:ext cx="404723" cy="4734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2518284" y="338477"/>
        <a:ext cx="404723" cy="473450"/>
      </dsp:txXfrm>
    </dsp:sp>
    <dsp:sp modelId="{E73A39DD-F7FD-4D35-A1A3-BA47DF932084}">
      <dsp:nvSpPr>
        <dsp:cNvPr id="0" name=""/>
        <dsp:cNvSpPr/>
      </dsp:nvSpPr>
      <dsp:spPr>
        <a:xfrm>
          <a:off x="3113915" y="2480"/>
          <a:ext cx="1909073" cy="114544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FOR EXTERNAL TRANSPORT    (IN BLACK TROLLEYS)</a:t>
          </a:r>
          <a:endParaRPr lang="en-US" sz="1500" kern="1200" dirty="0"/>
        </a:p>
      </dsp:txBody>
      <dsp:txXfrm>
        <a:off x="3113915" y="2480"/>
        <a:ext cx="1909073" cy="1145444"/>
      </dsp:txXfrm>
    </dsp:sp>
    <dsp:sp modelId="{759858A2-2A50-4A44-9C31-549B6DC87898}">
      <dsp:nvSpPr>
        <dsp:cNvPr id="0" name=""/>
        <dsp:cNvSpPr/>
      </dsp:nvSpPr>
      <dsp:spPr>
        <a:xfrm>
          <a:off x="5190987" y="338477"/>
          <a:ext cx="404723" cy="4734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5190987" y="338477"/>
        <a:ext cx="404723" cy="473450"/>
      </dsp:txXfrm>
    </dsp:sp>
    <dsp:sp modelId="{674C9085-F571-472C-B96D-B6E55A2442E1}">
      <dsp:nvSpPr>
        <dsp:cNvPr id="0" name=""/>
        <dsp:cNvSpPr/>
      </dsp:nvSpPr>
      <dsp:spPr>
        <a:xfrm>
          <a:off x="5786618" y="2480"/>
          <a:ext cx="1909073" cy="114544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TRANSPORTAION (</a:t>
          </a:r>
          <a:r>
            <a:rPr lang="en-US" sz="1500" kern="1200" dirty="0" smtClean="0"/>
            <a:t>In service lift s To t he basement)</a:t>
          </a:r>
          <a:endParaRPr lang="en-US" sz="1500" kern="1200" dirty="0"/>
        </a:p>
      </dsp:txBody>
      <dsp:txXfrm>
        <a:off x="5786618" y="2480"/>
        <a:ext cx="1909073" cy="1145444"/>
      </dsp:txXfrm>
    </dsp:sp>
    <dsp:sp modelId="{73C4B796-CFF2-41E9-9676-8D8A6CE20364}">
      <dsp:nvSpPr>
        <dsp:cNvPr id="0" name=""/>
        <dsp:cNvSpPr/>
      </dsp:nvSpPr>
      <dsp:spPr>
        <a:xfrm rot="5400000">
          <a:off x="6538793" y="1281559"/>
          <a:ext cx="404723" cy="4734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5400000">
        <a:off x="6538793" y="1281559"/>
        <a:ext cx="404723" cy="473450"/>
      </dsp:txXfrm>
    </dsp:sp>
    <dsp:sp modelId="{5E506971-7D2E-44C7-95DB-F68235064E75}">
      <dsp:nvSpPr>
        <dsp:cNvPr id="0" name=""/>
        <dsp:cNvSpPr/>
      </dsp:nvSpPr>
      <dsp:spPr>
        <a:xfrm>
          <a:off x="5786618" y="1911553"/>
          <a:ext cx="1909073" cy="114544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t" anchorCtr="0">
          <a:noAutofit/>
        </a:bodyPr>
        <a:lstStyle/>
        <a:p>
          <a:pPr lvl="0" algn="l" defTabSz="666750">
            <a:lnSpc>
              <a:spcPct val="90000"/>
            </a:lnSpc>
            <a:spcBef>
              <a:spcPct val="0"/>
            </a:spcBef>
            <a:spcAft>
              <a:spcPct val="35000"/>
            </a:spcAft>
          </a:pPr>
          <a:r>
            <a:rPr lang="en-US" sz="1500" b="1" kern="1200" dirty="0" smtClean="0"/>
            <a:t>EXTERNAL TRANSPORT</a:t>
          </a:r>
          <a:endParaRPr lang="en-US" sz="1500" kern="1200" dirty="0"/>
        </a:p>
        <a:p>
          <a:pPr marL="114300" lvl="1" indent="-114300" algn="l" defTabSz="533400">
            <a:lnSpc>
              <a:spcPct val="90000"/>
            </a:lnSpc>
            <a:spcBef>
              <a:spcPct val="0"/>
            </a:spcBef>
            <a:spcAft>
              <a:spcPct val="15000"/>
            </a:spcAft>
            <a:buChar char="••"/>
          </a:pPr>
          <a:r>
            <a:rPr lang="en-US" sz="1200" kern="1200" smtClean="0"/>
            <a:t>In black trolleys</a:t>
          </a:r>
          <a:endParaRPr lang="en-US" sz="1200" kern="1200"/>
        </a:p>
      </dsp:txBody>
      <dsp:txXfrm>
        <a:off x="5786618" y="1911553"/>
        <a:ext cx="1909073" cy="1145444"/>
      </dsp:txXfrm>
    </dsp:sp>
    <dsp:sp modelId="{577AFC49-DF2A-4342-8862-DB9DCE96FEB3}">
      <dsp:nvSpPr>
        <dsp:cNvPr id="0" name=""/>
        <dsp:cNvSpPr/>
      </dsp:nvSpPr>
      <dsp:spPr>
        <a:xfrm rot="10800000">
          <a:off x="5213896" y="2247550"/>
          <a:ext cx="404723" cy="4734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5213896" y="2247550"/>
        <a:ext cx="404723" cy="473450"/>
      </dsp:txXfrm>
    </dsp:sp>
    <dsp:sp modelId="{169BF119-FED3-4ABA-B422-15E86AA0DB07}">
      <dsp:nvSpPr>
        <dsp:cNvPr id="0" name=""/>
        <dsp:cNvSpPr/>
      </dsp:nvSpPr>
      <dsp:spPr>
        <a:xfrm>
          <a:off x="3113915" y="1911553"/>
          <a:ext cx="1909073" cy="114544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FINAL DISPOSAL</a:t>
          </a:r>
        </a:p>
        <a:p>
          <a:pPr lvl="0" algn="ctr" defTabSz="666750">
            <a:lnSpc>
              <a:spcPct val="90000"/>
            </a:lnSpc>
            <a:spcBef>
              <a:spcPct val="0"/>
            </a:spcBef>
            <a:spcAft>
              <a:spcPct val="35000"/>
            </a:spcAft>
          </a:pPr>
          <a:r>
            <a:rPr lang="en-US" sz="1500" kern="1200" dirty="0" smtClean="0"/>
            <a:t>In garbage area</a:t>
          </a:r>
          <a:endParaRPr lang="en-US" sz="1500" kern="1200" dirty="0"/>
        </a:p>
      </dsp:txBody>
      <dsp:txXfrm>
        <a:off x="3113915" y="1911553"/>
        <a:ext cx="1909073" cy="1145444"/>
      </dsp:txXfrm>
    </dsp:sp>
    <dsp:sp modelId="{C3225EBB-2624-4FD3-B93A-7813C5D7AF11}">
      <dsp:nvSpPr>
        <dsp:cNvPr id="0" name=""/>
        <dsp:cNvSpPr/>
      </dsp:nvSpPr>
      <dsp:spPr>
        <a:xfrm rot="10800000">
          <a:off x="2541193" y="2247550"/>
          <a:ext cx="404723" cy="4734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10800000">
        <a:off x="2541193" y="2247550"/>
        <a:ext cx="404723" cy="473450"/>
      </dsp:txXfrm>
    </dsp:sp>
    <dsp:sp modelId="{269819A0-6586-4791-ACD2-EB9489BED2CC}">
      <dsp:nvSpPr>
        <dsp:cNvPr id="0" name=""/>
        <dsp:cNvSpPr/>
      </dsp:nvSpPr>
      <dsp:spPr>
        <a:xfrm>
          <a:off x="441212" y="1911553"/>
          <a:ext cx="1909073" cy="114544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SYNERGY </a:t>
          </a:r>
          <a:r>
            <a:rPr lang="en-US" sz="1500" kern="1200" dirty="0" smtClean="0"/>
            <a:t>Van collect s t he BMW</a:t>
          </a:r>
          <a:endParaRPr lang="en-US" sz="1500" kern="1200" dirty="0"/>
        </a:p>
      </dsp:txBody>
      <dsp:txXfrm>
        <a:off x="441212" y="1911553"/>
        <a:ext cx="1909073" cy="1145444"/>
      </dsp:txXfrm>
    </dsp:sp>
    <dsp:sp modelId="{41C74916-8ADE-4DD1-B562-B63AF7AFA038}">
      <dsp:nvSpPr>
        <dsp:cNvPr id="0" name=""/>
        <dsp:cNvSpPr/>
      </dsp:nvSpPr>
      <dsp:spPr>
        <a:xfrm rot="5400000">
          <a:off x="3780322" y="3300220"/>
          <a:ext cx="697830" cy="47345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rot="5400000">
        <a:off x="3780322" y="3300220"/>
        <a:ext cx="697830" cy="473450"/>
      </dsp:txXfrm>
    </dsp:sp>
    <dsp:sp modelId="{3CDDCF3B-4DEF-4CCB-AEFC-8A76FE7FB8F6}">
      <dsp:nvSpPr>
        <dsp:cNvPr id="0" name=""/>
        <dsp:cNvSpPr/>
      </dsp:nvSpPr>
      <dsp:spPr>
        <a:xfrm>
          <a:off x="3188770" y="3803812"/>
          <a:ext cx="1909073" cy="1145444"/>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dirty="0" smtClean="0"/>
            <a:t>M CD </a:t>
          </a:r>
          <a:r>
            <a:rPr lang="en-US" sz="1500" kern="1200" dirty="0" smtClean="0"/>
            <a:t>Van collect s t he general waste</a:t>
          </a:r>
          <a:endParaRPr lang="en-US" sz="1500" kern="1200" dirty="0"/>
        </a:p>
      </dsp:txBody>
      <dsp:txXfrm>
        <a:off x="3188770" y="3803812"/>
        <a:ext cx="1909073" cy="114544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CA34CE-61C1-41E3-9C76-8F891A0BB6D2}" type="datetimeFigureOut">
              <a:rPr lang="en-US" smtClean="0"/>
              <a:t>5/16/2014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F4B0BE-A7A4-4B9E-B2B1-574194BEFEA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F4B0BE-A7A4-4B9E-B2B1-574194BEFEAC}" type="slidenum">
              <a:rPr lang="en-US" smtClean="0"/>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FF3C672-C355-40F4-9467-6BF100F92A07}" type="datetimeFigureOut">
              <a:rPr lang="en-IN" smtClean="0"/>
              <a:pPr/>
              <a:t>16-05-2014</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499A4B0-26F8-4F22-AB1A-03DB99E711CD}"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F3C672-C355-40F4-9467-6BF100F92A07}" type="datetimeFigureOut">
              <a:rPr lang="en-IN" smtClean="0"/>
              <a:pPr/>
              <a:t>16-05-2014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C499A4B0-26F8-4F22-AB1A-03DB99E711CD}"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F3C672-C355-40F4-9467-6BF100F92A07}" type="datetimeFigureOut">
              <a:rPr lang="en-IN" smtClean="0"/>
              <a:pPr/>
              <a:t>16-05-2014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C499A4B0-26F8-4F22-AB1A-03DB99E711CD}"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F3C672-C355-40F4-9467-6BF100F92A07}" type="datetimeFigureOut">
              <a:rPr lang="en-IN" smtClean="0"/>
              <a:pPr/>
              <a:t>16-05-2014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C499A4B0-26F8-4F22-AB1A-03DB99E711CD}"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FF3C672-C355-40F4-9467-6BF100F92A07}" type="datetimeFigureOut">
              <a:rPr lang="en-IN" smtClean="0"/>
              <a:pPr/>
              <a:t>16-05-2014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C499A4B0-26F8-4F22-AB1A-03DB99E711CD}"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FF3C672-C355-40F4-9467-6BF100F92A07}" type="datetimeFigureOut">
              <a:rPr lang="en-IN" smtClean="0"/>
              <a:pPr/>
              <a:t>16-05-2014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C499A4B0-26F8-4F22-AB1A-03DB99E711CD}"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FF3C672-C355-40F4-9467-6BF100F92A07}" type="datetimeFigureOut">
              <a:rPr lang="en-IN" smtClean="0"/>
              <a:pPr/>
              <a:t>16-05-2014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C499A4B0-26F8-4F22-AB1A-03DB99E711CD}"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FF3C672-C355-40F4-9467-6BF100F92A07}" type="datetimeFigureOut">
              <a:rPr lang="en-IN" smtClean="0"/>
              <a:pPr/>
              <a:t>16-05-2014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C499A4B0-26F8-4F22-AB1A-03DB99E711CD}"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FF3C672-C355-40F4-9467-6BF100F92A07}" type="datetimeFigureOut">
              <a:rPr lang="en-IN" smtClean="0"/>
              <a:pPr/>
              <a:t>16-05-2014</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C499A4B0-26F8-4F22-AB1A-03DB99E711CD}"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FF3C672-C355-40F4-9467-6BF100F92A07}" type="datetimeFigureOut">
              <a:rPr lang="en-IN" smtClean="0"/>
              <a:pPr/>
              <a:t>16-05-2014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C499A4B0-26F8-4F22-AB1A-03DB99E711CD}"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FF3C672-C355-40F4-9467-6BF100F92A07}" type="datetimeFigureOut">
              <a:rPr lang="en-IN" smtClean="0"/>
              <a:pPr/>
              <a:t>16-05-2014</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499A4B0-26F8-4F22-AB1A-03DB99E711CD}"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FF3C672-C355-40F4-9467-6BF100F92A07}" type="datetimeFigureOut">
              <a:rPr lang="en-IN" smtClean="0"/>
              <a:pPr/>
              <a:t>16-05-2014</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499A4B0-26F8-4F22-AB1A-03DB99E711CD}"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jcm.org.in/article.asp?issn=0970-0218;year=2011;volume=36;issue=2;spage=143;epage=145;aulast=Mathur" TargetMode="External"/><Relationship Id="rId2" Type="http://schemas.openxmlformats.org/officeDocument/2006/relationships/hyperlink" Target="http://docs.google.com/viewer?a=v&amp;q=cache:Mu_9cOHklhoJ:gpcb.gov.in/bmw_ws.pdf+Biomedical+Waste+Management+Guidelines,+Gandhi+Nagar.&amp;"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2800" dirty="0" smtClean="0">
                <a:solidFill>
                  <a:schemeClr val="accent6"/>
                </a:solidFill>
                <a:latin typeface="Times New Roman" pitchFamily="18" charset="0"/>
                <a:cs typeface="Times New Roman" pitchFamily="18" charset="0"/>
              </a:rPr>
              <a:t>QUALITY ASSURANCE IN BIOMEDICAL WASTE MANAGEMENT</a:t>
            </a:r>
            <a:endParaRPr lang="en-IN" sz="2800" dirty="0">
              <a:solidFill>
                <a:schemeClr val="accent6"/>
              </a:solidFill>
            </a:endParaRPr>
          </a:p>
        </p:txBody>
      </p:sp>
      <p:sp>
        <p:nvSpPr>
          <p:cNvPr id="3" name="Subtitle 2"/>
          <p:cNvSpPr>
            <a:spLocks noGrp="1"/>
          </p:cNvSpPr>
          <p:nvPr>
            <p:ph type="subTitle" idx="1"/>
          </p:nvPr>
        </p:nvSpPr>
        <p:spPr/>
        <p:txBody>
          <a:bodyPr>
            <a:normAutofit fontScale="92500" lnSpcReduction="20000"/>
          </a:bodyPr>
          <a:lstStyle/>
          <a:p>
            <a:endParaRPr lang="en-IN" b="1" dirty="0" smtClean="0">
              <a:solidFill>
                <a:schemeClr val="accent6"/>
              </a:solidFill>
            </a:endParaRPr>
          </a:p>
          <a:p>
            <a:r>
              <a:rPr lang="en-IN" b="1" dirty="0" smtClean="0">
                <a:solidFill>
                  <a:schemeClr val="accent6"/>
                </a:solidFill>
              </a:rPr>
              <a:t>Tarun Awasthi</a:t>
            </a:r>
          </a:p>
          <a:p>
            <a:r>
              <a:rPr lang="en-IN" b="1" dirty="0" smtClean="0">
                <a:solidFill>
                  <a:schemeClr val="accent6"/>
                </a:solidFill>
              </a:rPr>
              <a:t>PG/12/101</a:t>
            </a:r>
            <a:endParaRPr lang="en-IN" b="1" dirty="0">
              <a:solidFill>
                <a:schemeClr val="accent6"/>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endParaRPr lang="en-US" sz="1800" dirty="0" smtClean="0"/>
          </a:p>
          <a:p>
            <a:pPr lvl="0"/>
            <a:endParaRPr lang="en-US" sz="1800" dirty="0" smtClean="0"/>
          </a:p>
          <a:p>
            <a:pPr lvl="0"/>
            <a:r>
              <a:rPr lang="en-US" sz="1800" dirty="0" smtClean="0"/>
              <a:t>Sharp </a:t>
            </a:r>
            <a:r>
              <a:rPr lang="en-US" sz="1800" dirty="0" smtClean="0"/>
              <a:t>container did not have sodium hypochlorite inside.</a:t>
            </a:r>
          </a:p>
          <a:p>
            <a:pPr>
              <a:buNone/>
            </a:pPr>
            <a:r>
              <a:rPr lang="en-US" sz="1800" dirty="0" smtClean="0"/>
              <a:t> </a:t>
            </a:r>
          </a:p>
          <a:p>
            <a:pPr lvl="0"/>
            <a:endParaRPr lang="en-US" sz="1800" dirty="0" smtClean="0"/>
          </a:p>
          <a:p>
            <a:pPr lvl="0"/>
            <a:r>
              <a:rPr lang="en-US" sz="1800" dirty="0" smtClean="0"/>
              <a:t>The </a:t>
            </a:r>
            <a:r>
              <a:rPr lang="en-US" sz="1800" dirty="0" smtClean="0"/>
              <a:t>ESR glass tubes after use are kept in 1% sodium hypochlorite solution for one hour for sterilization.</a:t>
            </a:r>
          </a:p>
          <a:p>
            <a:pPr lvl="0"/>
            <a:endParaRPr lang="en-US" sz="1800" dirty="0" smtClean="0"/>
          </a:p>
          <a:p>
            <a:pPr lvl="0"/>
            <a:endParaRPr lang="en-US" sz="1800" dirty="0" smtClean="0"/>
          </a:p>
          <a:p>
            <a:pPr lvl="0"/>
            <a:r>
              <a:rPr lang="en-US" sz="1800" dirty="0" smtClean="0"/>
              <a:t>The </a:t>
            </a:r>
            <a:r>
              <a:rPr lang="en-US" sz="1800" dirty="0" smtClean="0"/>
              <a:t>technical staff was not very clear about some facts about waste segregation.</a:t>
            </a:r>
          </a:p>
          <a:p>
            <a:pPr>
              <a:buNone/>
            </a:pPr>
            <a:r>
              <a:rPr lang="en-US" sz="1800" dirty="0" smtClean="0"/>
              <a:t> </a:t>
            </a:r>
          </a:p>
          <a:p>
            <a:pPr>
              <a:buNone/>
            </a:pPr>
            <a:endParaRPr lang="en-IN" sz="1800" dirty="0"/>
          </a:p>
        </p:txBody>
      </p:sp>
      <p:sp>
        <p:nvSpPr>
          <p:cNvPr id="3" name="Title 2"/>
          <p:cNvSpPr>
            <a:spLocks noGrp="1"/>
          </p:cNvSpPr>
          <p:nvPr>
            <p:ph type="title"/>
          </p:nvPr>
        </p:nvSpPr>
        <p:spPr/>
        <p:txBody>
          <a:bodyPr/>
          <a:lstStyle/>
          <a:p>
            <a:r>
              <a:rPr lang="en-IN" dirty="0" smtClean="0"/>
              <a:t>	           </a:t>
            </a:r>
            <a:r>
              <a:rPr lang="en-IN" sz="2800" dirty="0" smtClean="0">
                <a:solidFill>
                  <a:schemeClr val="accent6"/>
                </a:solidFill>
              </a:rPr>
              <a:t>LABORATORY</a:t>
            </a:r>
            <a:endParaRPr lang="en-IN" sz="2800" dirty="0">
              <a:solidFill>
                <a:schemeClr val="accent6"/>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2000" dirty="0" smtClean="0"/>
              <a:t>There is shortage of staff as only one person is looking after the whole OPD as well as the dressing room.</a:t>
            </a:r>
          </a:p>
          <a:p>
            <a:pPr>
              <a:buNone/>
            </a:pPr>
            <a:r>
              <a:rPr lang="en-US" sz="2000" dirty="0" smtClean="0"/>
              <a:t> </a:t>
            </a:r>
          </a:p>
          <a:p>
            <a:pPr lvl="0"/>
            <a:r>
              <a:rPr lang="en-US" sz="2000" dirty="0" smtClean="0"/>
              <a:t>The dustbins kept in the OPD for patients do not have lids. It gives a bad impression to those moving in the OPD premises.</a:t>
            </a:r>
          </a:p>
          <a:p>
            <a:pPr>
              <a:buNone/>
            </a:pPr>
            <a:r>
              <a:rPr lang="en-US" sz="2000" dirty="0" smtClean="0"/>
              <a:t> </a:t>
            </a:r>
          </a:p>
          <a:p>
            <a:pPr lvl="0"/>
            <a:r>
              <a:rPr lang="en-US" sz="2000" dirty="0" smtClean="0"/>
              <a:t>The  OPD  supporting  staff  i.e.  the  nursing  and  the  housekeeping  have  average knowledge about the waste management.</a:t>
            </a:r>
          </a:p>
          <a:p>
            <a:endParaRPr lang="en-IN" sz="2000" dirty="0" smtClean="0"/>
          </a:p>
          <a:p>
            <a:r>
              <a:rPr lang="en-US" sz="2000" dirty="0" smtClean="0"/>
              <a:t>The OPD did  not  have  sufficient  dustbins  in the waiting  lounge,  therefore the patients and their attendants have to search for them to dispose off the </a:t>
            </a:r>
            <a:r>
              <a:rPr lang="en-US" sz="2000" dirty="0" smtClean="0"/>
              <a:t>litter.</a:t>
            </a:r>
            <a:endParaRPr lang="en-IN" sz="2000" dirty="0"/>
          </a:p>
        </p:txBody>
      </p:sp>
      <p:sp>
        <p:nvSpPr>
          <p:cNvPr id="3" name="Title 2"/>
          <p:cNvSpPr>
            <a:spLocks noGrp="1"/>
          </p:cNvSpPr>
          <p:nvPr>
            <p:ph type="title"/>
          </p:nvPr>
        </p:nvSpPr>
        <p:spPr/>
        <p:txBody>
          <a:bodyPr>
            <a:normAutofit/>
          </a:bodyPr>
          <a:lstStyle/>
          <a:p>
            <a:r>
              <a:rPr lang="en-IN" dirty="0" smtClean="0"/>
              <a:t>		</a:t>
            </a:r>
            <a:r>
              <a:rPr lang="en-IN" sz="2800" dirty="0" smtClean="0">
                <a:solidFill>
                  <a:schemeClr val="accent6"/>
                </a:solidFill>
              </a:rPr>
              <a:t> </a:t>
            </a:r>
            <a:r>
              <a:rPr lang="en-IN" sz="2800" dirty="0" smtClean="0">
                <a:solidFill>
                  <a:schemeClr val="accent6"/>
                </a:solidFill>
              </a:rPr>
              <a:t>  </a:t>
            </a:r>
            <a:r>
              <a:rPr lang="en-IN" sz="2800" dirty="0" smtClean="0">
                <a:solidFill>
                  <a:schemeClr val="accent6"/>
                </a:solidFill>
              </a:rPr>
              <a:t>OPD &amp; DRESSING ROOM</a:t>
            </a:r>
            <a:endParaRPr lang="en-IN" sz="2800" dirty="0">
              <a:solidFill>
                <a:schemeClr val="accent6"/>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2000" dirty="0" smtClean="0"/>
          </a:p>
          <a:p>
            <a:r>
              <a:rPr lang="en-US" sz="2000" dirty="0" smtClean="0"/>
              <a:t>Waste </a:t>
            </a:r>
            <a:r>
              <a:rPr lang="en-US" sz="2000" dirty="0" smtClean="0"/>
              <a:t>is collected at the end of every shift usually at 3 p.m. in the noon</a:t>
            </a:r>
            <a:r>
              <a:rPr lang="en-US" sz="2000" dirty="0" smtClean="0"/>
              <a:t>.</a:t>
            </a:r>
          </a:p>
          <a:p>
            <a:pPr lvl="0"/>
            <a:endParaRPr lang="en-US" sz="2000" dirty="0" smtClean="0"/>
          </a:p>
          <a:p>
            <a:pPr lvl="0"/>
            <a:r>
              <a:rPr lang="en-US" sz="2000" dirty="0" smtClean="0"/>
              <a:t>One </a:t>
            </a:r>
            <a:r>
              <a:rPr lang="en-US" sz="2000" dirty="0" smtClean="0"/>
              <a:t>particular day there was shortage of big sized black colored bags, as a result the general waste was thrown in the dustbins without plastic bags.</a:t>
            </a:r>
          </a:p>
          <a:p>
            <a:pPr>
              <a:buNone/>
            </a:pPr>
            <a:endParaRPr lang="en-US" sz="2000" dirty="0" smtClean="0"/>
          </a:p>
          <a:p>
            <a:r>
              <a:rPr lang="en-US" sz="2000" dirty="0" smtClean="0"/>
              <a:t> </a:t>
            </a:r>
            <a:r>
              <a:rPr lang="en-US" sz="2000" dirty="0" smtClean="0"/>
              <a:t>The </a:t>
            </a:r>
            <a:r>
              <a:rPr lang="en-US" sz="2000" dirty="0" smtClean="0"/>
              <a:t>waste from the wards is collected in the dirty utility and is then transferred in black trolleys/hand carts.</a:t>
            </a:r>
          </a:p>
          <a:p>
            <a:endParaRPr lang="en-US" sz="2000" dirty="0" smtClean="0"/>
          </a:p>
          <a:p>
            <a:r>
              <a:rPr lang="en-US" sz="2000" dirty="0" smtClean="0"/>
              <a:t>The </a:t>
            </a:r>
            <a:r>
              <a:rPr lang="en-US" sz="2000" dirty="0" smtClean="0"/>
              <a:t>circular lid of the sharp container was found open in the dirty utility</a:t>
            </a:r>
            <a:endParaRPr lang="en-IN" sz="2000" dirty="0"/>
          </a:p>
        </p:txBody>
      </p:sp>
      <p:sp>
        <p:nvSpPr>
          <p:cNvPr id="3" name="Title 2"/>
          <p:cNvSpPr>
            <a:spLocks noGrp="1"/>
          </p:cNvSpPr>
          <p:nvPr>
            <p:ph type="title"/>
          </p:nvPr>
        </p:nvSpPr>
        <p:spPr/>
        <p:txBody>
          <a:bodyPr/>
          <a:lstStyle/>
          <a:p>
            <a:r>
              <a:rPr lang="en-US" dirty="0" smtClean="0"/>
              <a:t>               	   </a:t>
            </a:r>
            <a:r>
              <a:rPr lang="en-US" sz="2800" dirty="0" smtClean="0">
                <a:solidFill>
                  <a:schemeClr val="accent6"/>
                </a:solidFill>
              </a:rPr>
              <a:t>WARDS</a:t>
            </a:r>
            <a:endParaRPr lang="en-IN" sz="2800" dirty="0">
              <a:solidFill>
                <a:schemeClr val="accent6"/>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lvl="0"/>
            <a:r>
              <a:rPr lang="en-US" sz="2000" dirty="0" smtClean="0"/>
              <a:t>There is no dirty utility inside the department.</a:t>
            </a:r>
          </a:p>
          <a:p>
            <a:pPr>
              <a:buNone/>
            </a:pPr>
            <a:endParaRPr lang="en-US" sz="2000" dirty="0" smtClean="0"/>
          </a:p>
          <a:p>
            <a:pPr lvl="0"/>
            <a:r>
              <a:rPr lang="en-US" sz="2000" dirty="0" smtClean="0"/>
              <a:t>The dustbins are kept behind the curtains</a:t>
            </a:r>
            <a:r>
              <a:rPr lang="en-US" sz="2000" dirty="0" smtClean="0"/>
              <a:t>.</a:t>
            </a:r>
          </a:p>
          <a:p>
            <a:pPr lvl="0">
              <a:buNone/>
            </a:pPr>
            <a:r>
              <a:rPr lang="en-US" sz="2000" dirty="0" smtClean="0"/>
              <a:t> </a:t>
            </a:r>
          </a:p>
          <a:p>
            <a:pPr lvl="0"/>
            <a:r>
              <a:rPr lang="en-US" sz="2000" dirty="0" smtClean="0"/>
              <a:t>The circular lid of the sharp container which was full and was kept to dispose off was found open.</a:t>
            </a:r>
          </a:p>
          <a:p>
            <a:pPr>
              <a:buNone/>
            </a:pPr>
            <a:r>
              <a:rPr lang="en-US" sz="2000" dirty="0" smtClean="0"/>
              <a:t> </a:t>
            </a:r>
          </a:p>
          <a:p>
            <a:pPr lvl="0"/>
            <a:r>
              <a:rPr lang="en-US" sz="2000" dirty="0" smtClean="0"/>
              <a:t>The isolation room did not have any patient. The sharp container was found full and had not been replaced by a new one.</a:t>
            </a:r>
          </a:p>
          <a:p>
            <a:pPr lvl="0"/>
            <a:endParaRPr lang="en-US" sz="2000" dirty="0" smtClean="0"/>
          </a:p>
          <a:p>
            <a:pPr lvl="0"/>
            <a:r>
              <a:rPr lang="en-US" sz="2000" dirty="0" smtClean="0"/>
              <a:t>The </a:t>
            </a:r>
            <a:r>
              <a:rPr lang="en-US" sz="2000" dirty="0" smtClean="0"/>
              <a:t>technical staff did not have the full knowledge about infection control.</a:t>
            </a:r>
          </a:p>
          <a:p>
            <a:pPr>
              <a:lnSpc>
                <a:spcPct val="150000"/>
              </a:lnSpc>
              <a:buNone/>
            </a:pPr>
            <a:r>
              <a:rPr lang="en-IN" sz="2000" dirty="0" smtClean="0"/>
              <a:t>.</a:t>
            </a:r>
            <a:endParaRPr lang="en-IN" sz="2000" dirty="0"/>
          </a:p>
        </p:txBody>
      </p:sp>
      <p:sp>
        <p:nvSpPr>
          <p:cNvPr id="3" name="Title 2"/>
          <p:cNvSpPr>
            <a:spLocks noGrp="1"/>
          </p:cNvSpPr>
          <p:nvPr>
            <p:ph type="title"/>
          </p:nvPr>
        </p:nvSpPr>
        <p:spPr/>
        <p:txBody>
          <a:bodyPr/>
          <a:lstStyle/>
          <a:p>
            <a:r>
              <a:rPr lang="en-IN" dirty="0" smtClean="0"/>
              <a:t>			   </a:t>
            </a:r>
            <a:r>
              <a:rPr lang="en-IN" sz="2800" dirty="0" smtClean="0">
                <a:solidFill>
                  <a:schemeClr val="accent6"/>
                </a:solidFill>
              </a:rPr>
              <a:t>DIALYSIS</a:t>
            </a:r>
            <a:endParaRPr lang="en-IN" sz="2800" dirty="0">
              <a:solidFill>
                <a:schemeClr val="accent6"/>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nSpc>
                <a:spcPct val="150000"/>
              </a:lnSpc>
              <a:buNone/>
            </a:pPr>
            <a:endParaRPr lang="en-IN" sz="2000" b="1" dirty="0" smtClean="0"/>
          </a:p>
          <a:p>
            <a:pPr lvl="0"/>
            <a:r>
              <a:rPr lang="en-US" sz="2000" dirty="0" smtClean="0"/>
              <a:t>The waste is also immediately removed after any surgery.</a:t>
            </a:r>
          </a:p>
          <a:p>
            <a:pPr>
              <a:buNone/>
            </a:pPr>
            <a:r>
              <a:rPr lang="en-US" sz="2000" dirty="0" smtClean="0"/>
              <a:t> </a:t>
            </a:r>
          </a:p>
          <a:p>
            <a:pPr lvl="0"/>
            <a:r>
              <a:rPr lang="en-US" sz="2000" dirty="0" smtClean="0"/>
              <a:t>The garbage bags were fresh indicating that they were replaced after a surgical procedure.</a:t>
            </a:r>
          </a:p>
          <a:p>
            <a:pPr lvl="0"/>
            <a:endParaRPr lang="en-US" sz="2000" dirty="0" smtClean="0"/>
          </a:p>
          <a:p>
            <a:pPr lvl="0"/>
            <a:r>
              <a:rPr lang="en-US" sz="2000" dirty="0" smtClean="0"/>
              <a:t>The </a:t>
            </a:r>
            <a:r>
              <a:rPr lang="en-US" sz="2000" dirty="0" smtClean="0"/>
              <a:t>dustbins were also empty.</a:t>
            </a:r>
          </a:p>
          <a:p>
            <a:pPr>
              <a:buNone/>
            </a:pPr>
            <a:r>
              <a:rPr lang="en-US" sz="2000" dirty="0" smtClean="0"/>
              <a:t> </a:t>
            </a:r>
          </a:p>
          <a:p>
            <a:pPr lvl="0"/>
            <a:r>
              <a:rPr lang="en-US" sz="2000" dirty="0" smtClean="0"/>
              <a:t>The dirty utility was clean and not stinking. Large dustbins are used there to dispose-off the biomedical waste of 2-3 OTs.</a:t>
            </a:r>
          </a:p>
          <a:p>
            <a:pPr>
              <a:buNone/>
            </a:pPr>
            <a:r>
              <a:rPr lang="en-US" sz="2000" dirty="0" smtClean="0"/>
              <a:t> </a:t>
            </a:r>
          </a:p>
          <a:p>
            <a:pPr lvl="0"/>
            <a:r>
              <a:rPr lang="en-US" sz="2000" dirty="0" smtClean="0"/>
              <a:t>The housekeeping staff is also well versed with the special precautions to be taken for maintaining the cleanliness of the OT area.</a:t>
            </a:r>
          </a:p>
          <a:p>
            <a:pPr>
              <a:lnSpc>
                <a:spcPct val="150000"/>
              </a:lnSpc>
            </a:pPr>
            <a:endParaRPr lang="en-IN" sz="2000" dirty="0"/>
          </a:p>
        </p:txBody>
      </p:sp>
      <p:sp>
        <p:nvSpPr>
          <p:cNvPr id="3" name="Title 2"/>
          <p:cNvSpPr>
            <a:spLocks noGrp="1"/>
          </p:cNvSpPr>
          <p:nvPr>
            <p:ph type="title"/>
          </p:nvPr>
        </p:nvSpPr>
        <p:spPr/>
        <p:txBody>
          <a:bodyPr/>
          <a:lstStyle/>
          <a:p>
            <a:pPr lvl="0"/>
            <a:r>
              <a:rPr lang="en-IN" dirty="0" smtClean="0"/>
              <a:t>               	</a:t>
            </a:r>
            <a:r>
              <a:rPr lang="en-US" sz="2800" dirty="0" smtClean="0">
                <a:solidFill>
                  <a:schemeClr val="accent6"/>
                </a:solidFill>
              </a:rPr>
              <a:t>OPERATION </a:t>
            </a:r>
            <a:r>
              <a:rPr lang="en-US" sz="2800" dirty="0" smtClean="0">
                <a:solidFill>
                  <a:schemeClr val="accent6"/>
                </a:solidFill>
              </a:rPr>
              <a:t>THEATRE</a:t>
            </a:r>
            <a:r>
              <a:rPr lang="en-US" sz="2800" dirty="0" smtClean="0"/>
              <a:t/>
            </a:r>
            <a:br>
              <a:rPr lang="en-US" sz="2800" dirty="0" smtClean="0"/>
            </a:br>
            <a:endParaRPr lang="en-IN" sz="2800" dirty="0">
              <a:solidFill>
                <a:schemeClr val="accent6"/>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8229600" cy="53768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0"/>
            <a:ext cx="8507288" cy="1417638"/>
          </a:xfrm>
        </p:spPr>
        <p:txBody>
          <a:bodyPr>
            <a:normAutofit fontScale="90000"/>
          </a:bodyPr>
          <a:lstStyle/>
          <a:p>
            <a:r>
              <a:rPr lang="en-US" sz="2400" dirty="0" smtClean="0">
                <a:solidFill>
                  <a:schemeClr val="accent6"/>
                </a:solidFill>
              </a:rPr>
              <a:t/>
            </a:r>
            <a:br>
              <a:rPr lang="en-US" sz="2400" dirty="0" smtClean="0">
                <a:solidFill>
                  <a:schemeClr val="accent6"/>
                </a:solidFill>
              </a:rPr>
            </a:br>
            <a:r>
              <a:rPr lang="en-US" sz="2400" dirty="0" smtClean="0">
                <a:solidFill>
                  <a:schemeClr val="accent6"/>
                </a:solidFill>
              </a:rPr>
              <a:t/>
            </a:r>
            <a:br>
              <a:rPr lang="en-US" sz="2400" dirty="0" smtClean="0">
                <a:solidFill>
                  <a:schemeClr val="accent6"/>
                </a:solidFill>
              </a:rPr>
            </a:br>
            <a:r>
              <a:rPr lang="en-US" sz="2400" dirty="0" smtClean="0">
                <a:solidFill>
                  <a:schemeClr val="accent6"/>
                </a:solidFill>
              </a:rPr>
              <a:t>PROCESS FLOW FROM GENERATING SITE </a:t>
            </a:r>
            <a:r>
              <a:rPr lang="en-US" sz="2400" dirty="0" smtClean="0">
                <a:solidFill>
                  <a:schemeClr val="accent6"/>
                </a:solidFill>
              </a:rPr>
              <a:t> </a:t>
            </a:r>
            <a:r>
              <a:rPr lang="en-US" sz="2400" dirty="0" smtClean="0">
                <a:solidFill>
                  <a:schemeClr val="accent6"/>
                </a:solidFill>
              </a:rPr>
              <a:t>TILL DIRTY UTILITY</a:t>
            </a:r>
            <a:r>
              <a:rPr lang="en-US" sz="2400" dirty="0" smtClean="0"/>
              <a:t/>
            </a:r>
            <a:br>
              <a:rPr lang="en-US" sz="2400" dirty="0" smtClean="0"/>
            </a:br>
            <a:r>
              <a:rPr lang="en-US" sz="2800" dirty="0" smtClean="0"/>
              <a:t/>
            </a:r>
            <a:br>
              <a:rPr lang="en-US" sz="2800" dirty="0" smtClean="0"/>
            </a:br>
            <a:endParaRPr lang="en-IN" sz="2800" dirty="0">
              <a:solidFill>
                <a:schemeClr val="accent6"/>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IN" dirty="0" smtClean="0"/>
          </a:p>
          <a:p>
            <a:pPr>
              <a:buNone/>
            </a:pPr>
            <a:endParaRPr lang="en-IN" dirty="0" smtClean="0"/>
          </a:p>
          <a:p>
            <a:pPr>
              <a:buNone/>
            </a:pPr>
            <a:endParaRPr lang="en-IN" dirty="0" smtClean="0"/>
          </a:p>
        </p:txBody>
      </p:sp>
      <p:sp>
        <p:nvSpPr>
          <p:cNvPr id="3" name="Title 2"/>
          <p:cNvSpPr>
            <a:spLocks noGrp="1"/>
          </p:cNvSpPr>
          <p:nvPr>
            <p:ph type="title"/>
          </p:nvPr>
        </p:nvSpPr>
        <p:spPr/>
        <p:txBody>
          <a:bodyPr>
            <a:normAutofit/>
          </a:bodyPr>
          <a:lstStyle/>
          <a:p>
            <a:r>
              <a:rPr lang="en-IN" sz="2000" dirty="0" smtClean="0"/>
              <a:t>	</a:t>
            </a:r>
            <a:r>
              <a:rPr lang="en-IN" sz="2000" dirty="0" smtClean="0"/>
              <a:t>	</a:t>
            </a:r>
            <a:r>
              <a:rPr lang="en-US" sz="2000" dirty="0" smtClean="0">
                <a:solidFill>
                  <a:schemeClr val="accent6"/>
                </a:solidFill>
              </a:rPr>
              <a:t>PATHWAY OF BIO MEDICAL WASTE FROM</a:t>
            </a:r>
            <a:br>
              <a:rPr lang="en-US" sz="2000" dirty="0" smtClean="0">
                <a:solidFill>
                  <a:schemeClr val="accent6"/>
                </a:solidFill>
              </a:rPr>
            </a:br>
            <a:r>
              <a:rPr lang="en-US" sz="2000" dirty="0" smtClean="0">
                <a:solidFill>
                  <a:schemeClr val="accent6"/>
                </a:solidFill>
              </a:rPr>
              <a:t> </a:t>
            </a:r>
            <a:r>
              <a:rPr lang="en-US" sz="2000" dirty="0" smtClean="0">
                <a:solidFill>
                  <a:schemeClr val="accent6"/>
                </a:solidFill>
              </a:rPr>
              <a:t>                           DIRTY UTILITY TO FINAL DISPOSAL</a:t>
            </a:r>
            <a:endParaRPr lang="en-IN" sz="2000" dirty="0">
              <a:solidFill>
                <a:schemeClr val="accent6"/>
              </a:solidFill>
            </a:endParaRPr>
          </a:p>
        </p:txBody>
      </p:sp>
      <p:graphicFrame>
        <p:nvGraphicFramePr>
          <p:cNvPr id="5" name="Diagram 4"/>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nvGraphicFramePr>
        <p:xfrm>
          <a:off x="467544" y="1628800"/>
          <a:ext cx="8136904" cy="496855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481138"/>
          <a:ext cx="9144000" cy="4972198"/>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p:txBody>
          <a:bodyPr>
            <a:normAutofit fontScale="90000"/>
          </a:bodyPr>
          <a:lstStyle/>
          <a:p>
            <a:pPr algn="ctr"/>
            <a:r>
              <a:rPr lang="en-US" dirty="0" smtClean="0">
                <a:solidFill>
                  <a:srgbClr val="C00000"/>
                </a:solidFill>
              </a:rPr>
              <a:t>QUANTITY OF WASTE GENERATED PER DAY</a:t>
            </a:r>
            <a:endParaRPr lang="en-US" dirty="0">
              <a:solidFill>
                <a:srgbClr val="C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40768"/>
            <a:ext cx="8229600" cy="5328592"/>
          </a:xfrm>
        </p:spPr>
        <p:txBody>
          <a:bodyPr>
            <a:normAutofit fontScale="70000" lnSpcReduction="20000"/>
          </a:bodyPr>
          <a:lstStyle/>
          <a:p>
            <a:pPr>
              <a:buNone/>
            </a:pPr>
            <a:r>
              <a:rPr lang="en-US" b="1" dirty="0" smtClean="0"/>
              <a:t>Regarding </a:t>
            </a:r>
            <a:r>
              <a:rPr lang="en-US" b="1" dirty="0" smtClean="0"/>
              <a:t>staff</a:t>
            </a:r>
          </a:p>
          <a:p>
            <a:pPr>
              <a:buNone/>
            </a:pPr>
            <a:endParaRPr lang="en-US" dirty="0" smtClean="0"/>
          </a:p>
          <a:p>
            <a:pPr lvl="0"/>
            <a:r>
              <a:rPr lang="en-US" dirty="0" smtClean="0"/>
              <a:t>The housekeeping staff must be regularly rotated for duty so that everyone is well acquainted with all the aspects of his job.</a:t>
            </a:r>
          </a:p>
          <a:p>
            <a:pPr lvl="0"/>
            <a:endParaRPr lang="en-US" dirty="0" smtClean="0"/>
          </a:p>
          <a:p>
            <a:pPr lvl="0"/>
            <a:r>
              <a:rPr lang="en-US" dirty="0" smtClean="0"/>
              <a:t>The </a:t>
            </a:r>
            <a:r>
              <a:rPr lang="en-US" dirty="0" smtClean="0"/>
              <a:t>house keeping staff shall not be just debriefed, but regular small test of 10-15 minutes durations shall be conducted by the house keeping supervisor of the respective companies. Rewards shall also be given to those who score well like a free meal in the cafeteria or an additional leave.</a:t>
            </a:r>
          </a:p>
          <a:p>
            <a:pPr lvl="0"/>
            <a:endParaRPr lang="en-US" dirty="0" smtClean="0"/>
          </a:p>
          <a:p>
            <a:pPr lvl="0"/>
            <a:r>
              <a:rPr lang="en-US" dirty="0" smtClean="0"/>
              <a:t>There </a:t>
            </a:r>
            <a:r>
              <a:rPr lang="en-US" dirty="0" smtClean="0"/>
              <a:t>should be good interpersonal relations between the housekeeping staff and their supervisors so that the boys feel free to express their views.</a:t>
            </a:r>
          </a:p>
          <a:p>
            <a:pPr>
              <a:buNone/>
            </a:pPr>
            <a:r>
              <a:rPr lang="en-US" dirty="0" smtClean="0"/>
              <a:t> </a:t>
            </a:r>
          </a:p>
          <a:p>
            <a:pPr lvl="0"/>
            <a:r>
              <a:rPr lang="en-US" dirty="0" smtClean="0"/>
              <a:t>One of the housekeeping boys should be chosen every week and shall be asked to address his colleagues about the BMW management. This activity will instill in them the quality of leadership and responsibility for their job.</a:t>
            </a:r>
          </a:p>
          <a:p>
            <a:pPr>
              <a:buNone/>
            </a:pPr>
            <a:endParaRPr lang="en-US" dirty="0"/>
          </a:p>
        </p:txBody>
      </p:sp>
      <p:sp>
        <p:nvSpPr>
          <p:cNvPr id="3" name="Title 2"/>
          <p:cNvSpPr>
            <a:spLocks noGrp="1"/>
          </p:cNvSpPr>
          <p:nvPr>
            <p:ph type="title"/>
          </p:nvPr>
        </p:nvSpPr>
        <p:spPr/>
        <p:txBody>
          <a:bodyPr/>
          <a:lstStyle/>
          <a:p>
            <a:pPr algn="ctr"/>
            <a:r>
              <a:rPr lang="en-US" dirty="0" smtClean="0">
                <a:solidFill>
                  <a:srgbClr val="C00000"/>
                </a:solidFill>
              </a:rPr>
              <a:t>RECOMMENDATIONS</a:t>
            </a:r>
            <a:endParaRPr lang="en-US" dirty="0">
              <a:solidFill>
                <a:srgbClr val="C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44016"/>
          </a:xfrm>
        </p:spPr>
        <p:txBody>
          <a:bodyPr>
            <a:normAutofit fontScale="62500" lnSpcReduction="20000"/>
          </a:bodyPr>
          <a:lstStyle/>
          <a:p>
            <a:pPr>
              <a:buNone/>
            </a:pPr>
            <a:r>
              <a:rPr lang="en-US" b="1" dirty="0" smtClean="0"/>
              <a:t>Regarding dustbins and polythene </a:t>
            </a:r>
            <a:r>
              <a:rPr lang="en-US" b="1" dirty="0" smtClean="0"/>
              <a:t>bags</a:t>
            </a:r>
          </a:p>
          <a:p>
            <a:pPr>
              <a:buNone/>
            </a:pPr>
            <a:endParaRPr lang="en-US" b="1" dirty="0" smtClean="0"/>
          </a:p>
          <a:p>
            <a:pPr lvl="0"/>
            <a:r>
              <a:rPr lang="en-US" dirty="0" smtClean="0"/>
              <a:t>Every evening, the inventory for the bags should be checked to check any shortage so that the hospital doesn’t run out of poly bags stock.</a:t>
            </a:r>
          </a:p>
          <a:p>
            <a:pPr>
              <a:buNone/>
            </a:pPr>
            <a:r>
              <a:rPr lang="en-US" dirty="0" smtClean="0"/>
              <a:t> </a:t>
            </a:r>
          </a:p>
          <a:p>
            <a:pPr lvl="0"/>
            <a:r>
              <a:rPr lang="en-US" dirty="0" smtClean="0"/>
              <a:t>Stickers should be put on each bag bearing the name of the house keeping boy, shift number and the ward number.</a:t>
            </a:r>
          </a:p>
          <a:p>
            <a:pPr>
              <a:buNone/>
            </a:pPr>
            <a:r>
              <a:rPr lang="en-US" dirty="0" smtClean="0"/>
              <a:t> </a:t>
            </a:r>
          </a:p>
          <a:p>
            <a:pPr lvl="0"/>
            <a:r>
              <a:rPr lang="en-US" dirty="0" smtClean="0"/>
              <a:t>Stickers with instructions in Hindi language must be used for dustbins as housekeeping staff has difficulty reading the English language.</a:t>
            </a:r>
          </a:p>
          <a:p>
            <a:pPr>
              <a:buNone/>
            </a:pPr>
            <a:r>
              <a:rPr lang="en-US" dirty="0" smtClean="0"/>
              <a:t> </a:t>
            </a:r>
          </a:p>
          <a:p>
            <a:pPr lvl="0"/>
            <a:r>
              <a:rPr lang="en-US" dirty="0" smtClean="0"/>
              <a:t>Colored dustbins corresponding to the color of the polythene bags must be used to avoid any confusion.</a:t>
            </a:r>
          </a:p>
          <a:p>
            <a:pPr>
              <a:buNone/>
            </a:pPr>
            <a:r>
              <a:rPr lang="en-US" dirty="0" smtClean="0"/>
              <a:t> </a:t>
            </a:r>
          </a:p>
          <a:p>
            <a:pPr lvl="0"/>
            <a:r>
              <a:rPr lang="en-US" dirty="0" smtClean="0"/>
              <a:t>The sharp containers must contain sodium hypochlorite which should be changed every 8 hours.</a:t>
            </a:r>
          </a:p>
          <a:p>
            <a:pPr>
              <a:buNone/>
            </a:pPr>
            <a:r>
              <a:rPr lang="en-US" dirty="0" smtClean="0"/>
              <a:t> </a:t>
            </a:r>
          </a:p>
          <a:p>
            <a:pPr lvl="0"/>
            <a:r>
              <a:rPr lang="en-US" dirty="0" smtClean="0"/>
              <a:t>The bags should always be picked by neck. Workers should maintained safe distance while handling those bags.</a:t>
            </a:r>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IN" sz="2000" dirty="0" smtClean="0"/>
          </a:p>
          <a:p>
            <a:r>
              <a:rPr lang="en-US" sz="2000" dirty="0" err="1" smtClean="0"/>
              <a:t>Narula</a:t>
            </a:r>
            <a:r>
              <a:rPr lang="en-US" sz="2000" dirty="0" smtClean="0"/>
              <a:t> Medicare Centre  is a state of the art multi specialty hospital conveniently located in the heart of India’s capital, New Delhi.</a:t>
            </a:r>
          </a:p>
          <a:p>
            <a:pPr>
              <a:lnSpc>
                <a:spcPct val="150000"/>
              </a:lnSpc>
            </a:pPr>
            <a:r>
              <a:rPr lang="en-US" sz="2000" dirty="0" err="1" smtClean="0"/>
              <a:t>Narula</a:t>
            </a:r>
            <a:r>
              <a:rPr lang="en-US" sz="2000" dirty="0" smtClean="0"/>
              <a:t> Medicare Centre</a:t>
            </a:r>
            <a:r>
              <a:rPr lang="en-IN" sz="2000" dirty="0" smtClean="0"/>
              <a:t> </a:t>
            </a:r>
            <a:r>
              <a:rPr lang="en-IN" sz="2000" dirty="0" smtClean="0"/>
              <a:t>was inaugurated on </a:t>
            </a:r>
            <a:r>
              <a:rPr lang="en-IN" sz="2000" dirty="0" smtClean="0"/>
              <a:t>J</a:t>
            </a:r>
            <a:r>
              <a:rPr lang="en-IN" sz="2000" dirty="0" smtClean="0"/>
              <a:t>ANUARY 2008.</a:t>
            </a:r>
            <a:endParaRPr lang="en-IN" sz="2000" dirty="0" smtClean="0"/>
          </a:p>
          <a:p>
            <a:pPr>
              <a:lnSpc>
                <a:spcPct val="150000"/>
              </a:lnSpc>
            </a:pPr>
            <a:r>
              <a:rPr lang="en-US" sz="2000" dirty="0" err="1" smtClean="0"/>
              <a:t>Narula</a:t>
            </a:r>
            <a:r>
              <a:rPr lang="en-US" sz="2000" dirty="0" smtClean="0"/>
              <a:t> Medicare Centre, New Delhi is currently under final assessment phase of NABH Accreditation </a:t>
            </a:r>
            <a:endParaRPr lang="en-US" sz="2000" dirty="0" smtClean="0"/>
          </a:p>
          <a:p>
            <a:pPr>
              <a:lnSpc>
                <a:spcPct val="150000"/>
              </a:lnSpc>
            </a:pPr>
            <a:r>
              <a:rPr lang="en-IN" sz="2000" dirty="0" err="1" smtClean="0"/>
              <a:t>Narula</a:t>
            </a:r>
            <a:r>
              <a:rPr lang="en-IN" sz="2000" dirty="0" smtClean="0"/>
              <a:t> Medicare Centre </a:t>
            </a:r>
            <a:r>
              <a:rPr lang="en-IN" sz="2000" dirty="0" smtClean="0"/>
              <a:t>had 120 </a:t>
            </a:r>
            <a:r>
              <a:rPr lang="en-IN" sz="2000" dirty="0" smtClean="0"/>
              <a:t>functional beds including Intensive care, intermediate care to be able to provide Tertiary Care Medical Services.</a:t>
            </a:r>
            <a:endParaRPr lang="en-IN" sz="2000" dirty="0"/>
          </a:p>
        </p:txBody>
      </p:sp>
      <p:sp>
        <p:nvSpPr>
          <p:cNvPr id="3" name="Title 2"/>
          <p:cNvSpPr>
            <a:spLocks noGrp="1"/>
          </p:cNvSpPr>
          <p:nvPr>
            <p:ph type="title"/>
          </p:nvPr>
        </p:nvSpPr>
        <p:spPr/>
        <p:txBody>
          <a:bodyPr/>
          <a:lstStyle/>
          <a:p>
            <a:r>
              <a:rPr lang="en-IN" dirty="0" smtClean="0"/>
              <a:t>         </a:t>
            </a:r>
            <a:r>
              <a:rPr lang="en-IN" dirty="0" smtClean="0"/>
              <a:t> </a:t>
            </a:r>
            <a:r>
              <a:rPr lang="en-IN" dirty="0" smtClean="0"/>
              <a:t>	</a:t>
            </a:r>
            <a:r>
              <a:rPr lang="en-IN" sz="2800" dirty="0" smtClean="0">
                <a:solidFill>
                  <a:schemeClr val="accent6"/>
                </a:solidFill>
                <a:effectLst>
                  <a:outerShdw blurRad="38100" dist="38100" dir="2700000" algn="tl">
                    <a:srgbClr val="000000">
                      <a:alpha val="43137"/>
                    </a:srgbClr>
                  </a:outerShdw>
                </a:effectLst>
                <a:latin typeface="Times New Roman" pitchFamily="18" charset="0"/>
                <a:cs typeface="Times New Roman" pitchFamily="18" charset="0"/>
              </a:rPr>
              <a:t>HOSPITAL PROFILE</a:t>
            </a:r>
            <a:endParaRPr lang="en-IN" sz="2800" dirty="0">
              <a:solidFill>
                <a:schemeClr val="accent6"/>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481328"/>
            <a:ext cx="8507288" cy="5116024"/>
          </a:xfrm>
        </p:spPr>
        <p:txBody>
          <a:bodyPr>
            <a:normAutofit fontScale="62500" lnSpcReduction="20000"/>
          </a:bodyPr>
          <a:lstStyle/>
          <a:p>
            <a:pPr>
              <a:buNone/>
            </a:pPr>
            <a:r>
              <a:rPr lang="en-US" b="1" dirty="0" smtClean="0"/>
              <a:t>Regarding the garbage area</a:t>
            </a:r>
          </a:p>
          <a:p>
            <a:pPr>
              <a:buNone/>
            </a:pPr>
            <a:r>
              <a:rPr lang="en-US" dirty="0" smtClean="0"/>
              <a:t> </a:t>
            </a:r>
          </a:p>
          <a:p>
            <a:pPr lvl="0"/>
            <a:r>
              <a:rPr lang="en-US" dirty="0" smtClean="0"/>
              <a:t>Room fresheners shall be provided for dirty utility.</a:t>
            </a:r>
          </a:p>
          <a:p>
            <a:pPr>
              <a:buNone/>
            </a:pPr>
            <a:r>
              <a:rPr lang="en-US" dirty="0" smtClean="0"/>
              <a:t> </a:t>
            </a:r>
          </a:p>
          <a:p>
            <a:pPr lvl="0"/>
            <a:r>
              <a:rPr lang="en-US" dirty="0" smtClean="0"/>
              <a:t>A separate record shall be maintained to register the name of the person who finally carries the garbage to the garbage area and disposes into the large dustbins.</a:t>
            </a:r>
          </a:p>
          <a:p>
            <a:pPr lvl="0"/>
            <a:endParaRPr lang="en-US" dirty="0" smtClean="0"/>
          </a:p>
          <a:p>
            <a:pPr lvl="0"/>
            <a:r>
              <a:rPr lang="en-US" dirty="0" smtClean="0"/>
              <a:t>Plastic </a:t>
            </a:r>
            <a:r>
              <a:rPr lang="en-US" dirty="0" smtClean="0"/>
              <a:t>aprons must be provided to those boys who are entering the garbage area these aprons can be kept with the security guard at the gate.</a:t>
            </a:r>
          </a:p>
          <a:p>
            <a:pPr>
              <a:buNone/>
            </a:pPr>
            <a:r>
              <a:rPr lang="en-US" dirty="0" smtClean="0"/>
              <a:t> </a:t>
            </a:r>
          </a:p>
          <a:p>
            <a:pPr lvl="0"/>
            <a:r>
              <a:rPr lang="en-US" dirty="0" smtClean="0"/>
              <a:t>Fire gloves must be provided as the high tension gloves are not 100% puncture proof. Also the rubber globes must be long enough so that they cover the forearm and the elbow.</a:t>
            </a:r>
          </a:p>
          <a:p>
            <a:pPr lvl="0"/>
            <a:endParaRPr lang="en-US" dirty="0" smtClean="0"/>
          </a:p>
          <a:p>
            <a:pPr lvl="0"/>
            <a:r>
              <a:rPr lang="en-US" dirty="0" smtClean="0"/>
              <a:t>Garbage </a:t>
            </a:r>
            <a:r>
              <a:rPr lang="en-US" dirty="0" smtClean="0"/>
              <a:t>bags must be put into the containers in the garbage area in the presence of a supervisor.</a:t>
            </a:r>
          </a:p>
          <a:p>
            <a:pPr>
              <a:buNone/>
            </a:pPr>
            <a:r>
              <a:rPr lang="en-US" dirty="0" smtClean="0"/>
              <a:t> </a:t>
            </a:r>
          </a:p>
          <a:p>
            <a:pPr lvl="0"/>
            <a:r>
              <a:rPr lang="en-US" dirty="0" smtClean="0"/>
              <a:t>Special instructions must be given for blue bags to gently put them into containers and not throw them as they contain glasses, which can tear the bags.</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44016"/>
          </a:xfrm>
        </p:spPr>
        <p:txBody>
          <a:bodyPr>
            <a:normAutofit fontScale="77500" lnSpcReduction="20000"/>
          </a:bodyPr>
          <a:lstStyle/>
          <a:p>
            <a:pPr>
              <a:buNone/>
            </a:pPr>
            <a:r>
              <a:rPr lang="en-US" b="1" dirty="0" smtClean="0"/>
              <a:t>Recommendation for the Storage point of </a:t>
            </a:r>
            <a:r>
              <a:rPr lang="en-US" b="1" dirty="0" smtClean="0"/>
              <a:t>view</a:t>
            </a:r>
          </a:p>
          <a:p>
            <a:pPr>
              <a:buNone/>
            </a:pPr>
            <a:endParaRPr lang="en-US" b="1" dirty="0" smtClean="0"/>
          </a:p>
          <a:p>
            <a:pPr lvl="0"/>
            <a:r>
              <a:rPr lang="en-US" dirty="0" smtClean="0"/>
              <a:t>This </a:t>
            </a:r>
            <a:r>
              <a:rPr lang="en-US" dirty="0" smtClean="0"/>
              <a:t>hospital requires cold storage for the biodegradable waste like blood bags to store in a bulk for 48 hours when the hospital has already outsourced the BMW department.</a:t>
            </a:r>
          </a:p>
          <a:p>
            <a:pPr lvl="0"/>
            <a:endParaRPr lang="en-US" dirty="0" smtClean="0"/>
          </a:p>
          <a:p>
            <a:pPr lvl="0"/>
            <a:r>
              <a:rPr lang="en-US" dirty="0" smtClean="0"/>
              <a:t>Storage </a:t>
            </a:r>
            <a:r>
              <a:rPr lang="en-US" dirty="0" smtClean="0"/>
              <a:t>area should be sited at the on a well drained hard floor area and there should be special drain to discharge the washing which should go to the foul sewer.</a:t>
            </a:r>
          </a:p>
          <a:p>
            <a:pPr lvl="0"/>
            <a:endParaRPr lang="en-US" dirty="0" smtClean="0"/>
          </a:p>
          <a:p>
            <a:pPr lvl="0"/>
            <a:r>
              <a:rPr lang="en-US" dirty="0" smtClean="0"/>
              <a:t>Biomedical </a:t>
            </a:r>
            <a:r>
              <a:rPr lang="en-US" dirty="0" smtClean="0"/>
              <a:t>waste management room should be well lighted and well ventilated to keep secure from the entry of rodents, animal and insects.</a:t>
            </a:r>
          </a:p>
          <a:p>
            <a:pPr>
              <a:buNone/>
            </a:pPr>
            <a:r>
              <a:rPr lang="en-US" dirty="0" smtClean="0"/>
              <a:t> </a:t>
            </a:r>
          </a:p>
          <a:p>
            <a:pPr lvl="0"/>
            <a:r>
              <a:rPr lang="en-US" dirty="0" smtClean="0"/>
              <a:t>This storage area should be specious enough to store waste at least two days at a time.</a:t>
            </a:r>
          </a:p>
          <a:p>
            <a:pPr>
              <a:buNone/>
            </a:pP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normAutofit fontScale="70000" lnSpcReduction="20000"/>
          </a:bodyPr>
          <a:lstStyle/>
          <a:p>
            <a:pPr>
              <a:buNone/>
            </a:pPr>
            <a:r>
              <a:rPr lang="en-US" b="1" dirty="0" smtClean="0"/>
              <a:t>Regarding transportation of </a:t>
            </a:r>
            <a:r>
              <a:rPr lang="en-US" b="1" dirty="0" smtClean="0"/>
              <a:t>waste</a:t>
            </a:r>
          </a:p>
          <a:p>
            <a:pPr>
              <a:buNone/>
            </a:pPr>
            <a:endParaRPr lang="en-US" b="1" dirty="0" smtClean="0"/>
          </a:p>
          <a:p>
            <a:pPr lvl="0"/>
            <a:r>
              <a:rPr lang="en-US" dirty="0" smtClean="0"/>
              <a:t>Transportation trolley should not be overloaded</a:t>
            </a:r>
          </a:p>
          <a:p>
            <a:pPr>
              <a:buNone/>
            </a:pPr>
            <a:r>
              <a:rPr lang="en-US" dirty="0" smtClean="0"/>
              <a:t> </a:t>
            </a:r>
          </a:p>
          <a:p>
            <a:pPr lvl="0"/>
            <a:r>
              <a:rPr lang="en-US" dirty="0" smtClean="0"/>
              <a:t>Transportation trolley should be properly covered</a:t>
            </a:r>
          </a:p>
          <a:p>
            <a:pPr>
              <a:buNone/>
            </a:pPr>
            <a:r>
              <a:rPr lang="en-US" dirty="0" smtClean="0"/>
              <a:t> </a:t>
            </a:r>
          </a:p>
          <a:p>
            <a:pPr lvl="0"/>
            <a:r>
              <a:rPr lang="en-US" dirty="0" smtClean="0"/>
              <a:t>The trolleys have to be cleaned daily.</a:t>
            </a:r>
          </a:p>
          <a:p>
            <a:pPr>
              <a:buNone/>
            </a:pPr>
            <a:r>
              <a:rPr lang="en-US" dirty="0" smtClean="0"/>
              <a:t> </a:t>
            </a:r>
          </a:p>
          <a:p>
            <a:pPr lvl="0"/>
            <a:r>
              <a:rPr lang="en-US" dirty="0" smtClean="0"/>
              <a:t>Off site transportation vehicle should be marked with the name and address of carrier.</a:t>
            </a:r>
          </a:p>
          <a:p>
            <a:pPr>
              <a:buNone/>
            </a:pPr>
            <a:r>
              <a:rPr lang="en-US" dirty="0" smtClean="0"/>
              <a:t> </a:t>
            </a:r>
          </a:p>
          <a:p>
            <a:pPr lvl="0"/>
            <a:r>
              <a:rPr lang="en-US" dirty="0" smtClean="0"/>
              <a:t>Biohazard symbol should be painted. Suitable system for securing the load during transport should be ensured.</a:t>
            </a:r>
          </a:p>
          <a:p>
            <a:pPr lvl="0"/>
            <a:endParaRPr lang="en-US" dirty="0" smtClean="0"/>
          </a:p>
          <a:p>
            <a:pPr lvl="0"/>
            <a:r>
              <a:rPr lang="en-US" dirty="0" smtClean="0"/>
              <a:t>Such </a:t>
            </a:r>
            <a:r>
              <a:rPr lang="en-US" dirty="0" smtClean="0"/>
              <a:t>a vehicle should be easily cleanable with rounded corners.</a:t>
            </a:r>
          </a:p>
          <a:p>
            <a:pPr>
              <a:buNone/>
            </a:pPr>
            <a:r>
              <a:rPr lang="en-US" dirty="0" smtClean="0"/>
              <a:t> </a:t>
            </a:r>
          </a:p>
          <a:p>
            <a:pPr lvl="0"/>
            <a:r>
              <a:rPr lang="en-US" dirty="0" smtClean="0"/>
              <a:t>All disposable plastic should be subjected to shredding before disposing off to vendor.</a:t>
            </a:r>
          </a:p>
          <a:p>
            <a:pPr>
              <a:buNone/>
            </a:pP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By summarizing the whole thing, it can be said that even though the facilities are provided and the infrastructure is intact, it’s the human resource that uses it which results in some or the other </a:t>
            </a:r>
            <a:r>
              <a:rPr lang="en-US" dirty="0" smtClean="0"/>
              <a:t>way.</a:t>
            </a:r>
            <a:endParaRPr lang="en-US" dirty="0" smtClean="0"/>
          </a:p>
          <a:p>
            <a:r>
              <a:rPr lang="en-US" dirty="0" smtClean="0"/>
              <a:t>For ensuring the proper waste management practices in the hospital it is not only difficult to enforce the statutory guidelines but also there should be a change in the knowledge, attitude and practice at each level involved in the medical care. Along with it there should be continuous logistic support and user-friendly approach should be provided by the organization.</a:t>
            </a:r>
          </a:p>
          <a:p>
            <a:endParaRPr lang="en-US" dirty="0"/>
          </a:p>
        </p:txBody>
      </p:sp>
      <p:sp>
        <p:nvSpPr>
          <p:cNvPr id="3" name="Title 2"/>
          <p:cNvSpPr>
            <a:spLocks noGrp="1"/>
          </p:cNvSpPr>
          <p:nvPr>
            <p:ph type="title"/>
          </p:nvPr>
        </p:nvSpPr>
        <p:spPr/>
        <p:txBody>
          <a:bodyPr>
            <a:normAutofit/>
          </a:bodyPr>
          <a:lstStyle/>
          <a:p>
            <a:pPr algn="ctr"/>
            <a:r>
              <a:rPr lang="en-US" sz="2800" dirty="0" smtClean="0">
                <a:solidFill>
                  <a:srgbClr val="C00000"/>
                </a:solidFill>
              </a:rPr>
              <a:t>CONCLUSION</a:t>
            </a:r>
            <a:endParaRPr lang="en-US" sz="2800" dirty="0">
              <a:solidFill>
                <a:srgbClr val="C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88032"/>
          </a:xfrm>
        </p:spPr>
        <p:txBody>
          <a:bodyPr>
            <a:normAutofit fontScale="55000" lnSpcReduction="20000"/>
          </a:bodyPr>
          <a:lstStyle/>
          <a:p>
            <a:pPr>
              <a:buNone/>
            </a:pPr>
            <a:r>
              <a:rPr lang="en-US" dirty="0" smtClean="0"/>
              <a:t>1. Gujarat </a:t>
            </a:r>
            <a:r>
              <a:rPr lang="en-US" dirty="0" smtClean="0"/>
              <a:t>Pollution Control Board Biomedical Waste Management </a:t>
            </a:r>
            <a:r>
              <a:rPr lang="en-US" dirty="0" err="1" smtClean="0"/>
              <a:t>Guidelines,Gandhi</a:t>
            </a:r>
            <a:r>
              <a:rPr lang="en-US" dirty="0" smtClean="0"/>
              <a:t> Nagar, </a:t>
            </a:r>
            <a:r>
              <a:rPr lang="en-US" dirty="0" smtClean="0">
                <a:hlinkClick r:id="rId2"/>
              </a:rPr>
              <a:t>http</a:t>
            </a:r>
            <a:r>
              <a:rPr lang="en-US" dirty="0" smtClean="0">
                <a:hlinkClick r:id="rId2"/>
              </a:rPr>
              <a:t>://</a:t>
            </a:r>
            <a:r>
              <a:rPr lang="en-US" dirty="0" smtClean="0">
                <a:hlinkClick r:id="rId2"/>
              </a:rPr>
              <a:t>docs.google.com/viewer?a=v&amp;q=cache:Mu_9cOHklhoJ:gpcb.gov.in/bmw_ws.pdf+Biomedical+Waste+Management+Guidelines</a:t>
            </a:r>
            <a:r>
              <a:rPr lang="en-US" dirty="0" smtClean="0">
                <a:hlinkClick r:id="rId2"/>
              </a:rPr>
              <a:t>,+Gandhi+Nagar</a:t>
            </a:r>
            <a:r>
              <a:rPr lang="en-US" dirty="0" smtClean="0">
                <a:hlinkClick r:id="rId2"/>
              </a:rPr>
              <a:t>.&amp;</a:t>
            </a:r>
            <a:r>
              <a:rPr lang="en-US" dirty="0" smtClean="0"/>
              <a:t>hl=en&amp;gl=in&amp;pid=bl&amp;srcid=ADGEESg10TSDg1DqJMRob43EwTqy7MlB6Ltok9OCuSBeH8GtCsH6JvlWPI9xA4jNdLbeaHHIQm1R0OByQjI_1E4Y01Py2uEU7FMASeRCpiKm8LQcktAxv3yuuKZqJ3UJisuy4KAFd&amp;sig=AHIEtbTiC8sc0cVnMUVtFL4dqtyISoUeJA</a:t>
            </a:r>
            <a:r>
              <a:rPr lang="en-US" dirty="0" smtClean="0"/>
              <a:t>, Accessed on march, 25, 2014</a:t>
            </a:r>
            <a:r>
              <a:rPr lang="en-US" dirty="0" smtClean="0"/>
              <a:t>.</a:t>
            </a:r>
          </a:p>
          <a:p>
            <a:pPr>
              <a:buNone/>
            </a:pPr>
            <a:endParaRPr lang="en-US" dirty="0" smtClean="0"/>
          </a:p>
          <a:p>
            <a:pPr>
              <a:buNone/>
            </a:pPr>
            <a:r>
              <a:rPr lang="en-US" dirty="0" smtClean="0"/>
              <a:t> </a:t>
            </a:r>
            <a:r>
              <a:rPr lang="en-US" dirty="0" smtClean="0"/>
              <a:t>2</a:t>
            </a:r>
            <a:r>
              <a:rPr lang="en-US" dirty="0" smtClean="0"/>
              <a:t>. Ministry of Environments and Forests(1998). Biomedical </a:t>
            </a:r>
            <a:r>
              <a:rPr lang="en-US" dirty="0" smtClean="0"/>
              <a:t>Waste(Management </a:t>
            </a:r>
            <a:r>
              <a:rPr lang="en-US" dirty="0" smtClean="0"/>
              <a:t>&amp; Handling) Rules, 1998 (BMW Mgt). New Delhi</a:t>
            </a:r>
          </a:p>
          <a:p>
            <a:pPr>
              <a:buNone/>
            </a:pPr>
            <a:endParaRPr lang="en-US" dirty="0" smtClean="0"/>
          </a:p>
          <a:p>
            <a:pPr>
              <a:buNone/>
            </a:pPr>
            <a:r>
              <a:rPr lang="en-US" dirty="0" smtClean="0"/>
              <a:t>3</a:t>
            </a:r>
            <a:r>
              <a:rPr lang="en-US" dirty="0" smtClean="0"/>
              <a:t>.  </a:t>
            </a:r>
            <a:r>
              <a:rPr lang="en-US" dirty="0" smtClean="0"/>
              <a:t>A study on the biomedical waste management of FORTIS NOIDA, Project Report, BITS.</a:t>
            </a:r>
          </a:p>
          <a:p>
            <a:pPr>
              <a:buNone/>
            </a:pPr>
            <a:r>
              <a:rPr lang="en-US" dirty="0" smtClean="0"/>
              <a:t> </a:t>
            </a:r>
          </a:p>
          <a:p>
            <a:pPr>
              <a:buNone/>
            </a:pPr>
            <a:r>
              <a:rPr lang="en-US" dirty="0" smtClean="0"/>
              <a:t>4</a:t>
            </a:r>
            <a:r>
              <a:rPr lang="en-US" dirty="0" smtClean="0"/>
              <a:t>. Study </a:t>
            </a:r>
            <a:r>
              <a:rPr lang="en-US" dirty="0" smtClean="0"/>
              <a:t>of a Journal of the Indian journal of community </a:t>
            </a:r>
            <a:r>
              <a:rPr lang="en-US" dirty="0" smtClean="0"/>
              <a:t>medicine </a:t>
            </a:r>
            <a:r>
              <a:rPr lang="en-US" u="sng" dirty="0" smtClean="0">
                <a:hlinkClick r:id="rId3"/>
              </a:rPr>
              <a:t>http</a:t>
            </a:r>
            <a:r>
              <a:rPr lang="en-US" u="sng" dirty="0" smtClean="0">
                <a:hlinkClick r:id="rId3"/>
              </a:rPr>
              <a:t>://www.ijcm.org.in/article.asp?issn=0970-0218;year=2011;volume=36;issue=2;spage=143;epage=145;aulast=Mathur</a:t>
            </a:r>
            <a:r>
              <a:rPr lang="en-US" dirty="0" smtClean="0"/>
              <a:t>, Accessed on April 21, 2014</a:t>
            </a:r>
          </a:p>
          <a:p>
            <a:pPr>
              <a:buNone/>
            </a:pPr>
            <a:r>
              <a:rPr lang="en-US" dirty="0" smtClean="0"/>
              <a:t> </a:t>
            </a:r>
          </a:p>
          <a:p>
            <a:pPr>
              <a:buNone/>
            </a:pPr>
            <a:r>
              <a:rPr lang="en-US" dirty="0" smtClean="0"/>
              <a:t> </a:t>
            </a:r>
          </a:p>
          <a:p>
            <a:pPr>
              <a:buNone/>
            </a:pPr>
            <a:r>
              <a:rPr lang="en-US" dirty="0" smtClean="0"/>
              <a:t> </a:t>
            </a:r>
          </a:p>
          <a:p>
            <a:pPr>
              <a:buNone/>
            </a:pPr>
            <a:r>
              <a:rPr lang="en-US" b="1" dirty="0" smtClean="0"/>
              <a:t>5. j</a:t>
            </a:r>
            <a:r>
              <a:rPr lang="en-US" dirty="0" smtClean="0"/>
              <a:t>ournal </a:t>
            </a:r>
            <a:r>
              <a:rPr lang="en-US" dirty="0" smtClean="0"/>
              <a:t>of the Academy of Hospital Administration, page 112, July, 2002</a:t>
            </a:r>
          </a:p>
          <a:p>
            <a:pPr>
              <a:buNone/>
            </a:pPr>
            <a:r>
              <a:rPr lang="en-US" dirty="0" smtClean="0"/>
              <a:t>edition.</a:t>
            </a:r>
          </a:p>
          <a:p>
            <a:endParaRPr lang="en-US" dirty="0"/>
          </a:p>
        </p:txBody>
      </p:sp>
      <p:sp>
        <p:nvSpPr>
          <p:cNvPr id="3" name="Title 2"/>
          <p:cNvSpPr>
            <a:spLocks noGrp="1"/>
          </p:cNvSpPr>
          <p:nvPr>
            <p:ph type="title"/>
          </p:nvPr>
        </p:nvSpPr>
        <p:spPr/>
        <p:txBody>
          <a:bodyPr>
            <a:normAutofit/>
          </a:bodyPr>
          <a:lstStyle/>
          <a:p>
            <a:pPr algn="ctr"/>
            <a:r>
              <a:rPr lang="en-US" sz="2800" dirty="0" smtClean="0">
                <a:solidFill>
                  <a:srgbClr val="C00000"/>
                </a:solidFill>
              </a:rPr>
              <a:t>REFERENCES</a:t>
            </a:r>
            <a:br>
              <a:rPr lang="en-US" sz="2800" dirty="0" smtClean="0">
                <a:solidFill>
                  <a:srgbClr val="C00000"/>
                </a:solidFill>
              </a:rPr>
            </a:br>
            <a:endParaRPr lang="en-US" sz="2800" dirty="0">
              <a:solidFill>
                <a:srgbClr val="C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IN" sz="2800" b="1" dirty="0" smtClean="0">
              <a:solidFill>
                <a:schemeClr val="accent6"/>
              </a:solidFill>
            </a:endParaRPr>
          </a:p>
          <a:p>
            <a:pPr>
              <a:buNone/>
            </a:pPr>
            <a:endParaRPr lang="en-IN" sz="2800" b="1" dirty="0" smtClean="0">
              <a:solidFill>
                <a:schemeClr val="accent6"/>
              </a:solidFill>
            </a:endParaRPr>
          </a:p>
          <a:p>
            <a:pPr>
              <a:buNone/>
            </a:pPr>
            <a:endParaRPr lang="en-IN" sz="2800" b="1" dirty="0" smtClean="0">
              <a:solidFill>
                <a:schemeClr val="accent6"/>
              </a:solidFill>
            </a:endParaRPr>
          </a:p>
          <a:p>
            <a:pPr>
              <a:buNone/>
            </a:pPr>
            <a:endParaRPr lang="en-IN" sz="2800" b="1" dirty="0" smtClean="0">
              <a:solidFill>
                <a:schemeClr val="accent6"/>
              </a:solidFill>
            </a:endParaRPr>
          </a:p>
          <a:p>
            <a:pPr algn="ctr">
              <a:buNone/>
            </a:pPr>
            <a:r>
              <a:rPr lang="en-IN" sz="6600" b="1" dirty="0" smtClean="0">
                <a:solidFill>
                  <a:schemeClr val="accent6"/>
                </a:solidFill>
              </a:rPr>
              <a:t>THANK </a:t>
            </a:r>
            <a:r>
              <a:rPr lang="en-IN" sz="6600" b="1" dirty="0" smtClean="0">
                <a:solidFill>
                  <a:schemeClr val="accent6"/>
                </a:solidFill>
              </a:rPr>
              <a:t>YOU</a:t>
            </a:r>
            <a:endParaRPr lang="en-US" sz="6600" b="1"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buNone/>
            </a:pPr>
            <a:endParaRPr lang="en-IN" sz="2000" dirty="0" smtClean="0">
              <a:latin typeface="Times New Roman" pitchFamily="18" charset="0"/>
              <a:cs typeface="Times New Roman" pitchFamily="18" charset="0"/>
            </a:endParaRPr>
          </a:p>
          <a:p>
            <a:pPr>
              <a:lnSpc>
                <a:spcPct val="150000"/>
              </a:lnSpc>
              <a:buNone/>
            </a:pPr>
            <a:r>
              <a:rPr lang="en-IN" sz="2200" dirty="0" smtClean="0">
                <a:cs typeface="Times New Roman" pitchFamily="18" charset="0"/>
              </a:rPr>
              <a:t>Placed in </a:t>
            </a:r>
            <a:r>
              <a:rPr lang="en-IN" sz="2200" dirty="0" smtClean="0">
                <a:cs typeface="Times New Roman" pitchFamily="18" charset="0"/>
              </a:rPr>
              <a:t>Quality </a:t>
            </a:r>
            <a:r>
              <a:rPr lang="en-IN" sz="2200" dirty="0" smtClean="0">
                <a:cs typeface="Times New Roman" pitchFamily="18" charset="0"/>
              </a:rPr>
              <a:t>department.</a:t>
            </a:r>
          </a:p>
          <a:p>
            <a:pPr>
              <a:lnSpc>
                <a:spcPct val="150000"/>
              </a:lnSpc>
              <a:buNone/>
            </a:pPr>
            <a:endParaRPr lang="en-IN" sz="2200" dirty="0" smtClean="0">
              <a:cs typeface="Times New Roman" pitchFamily="18" charset="0"/>
            </a:endParaRPr>
          </a:p>
          <a:p>
            <a:pPr>
              <a:lnSpc>
                <a:spcPct val="150000"/>
              </a:lnSpc>
            </a:pPr>
            <a:r>
              <a:rPr lang="en-IN" sz="2200" dirty="0" smtClean="0">
                <a:cs typeface="Times New Roman" pitchFamily="18" charset="0"/>
              </a:rPr>
              <a:t>To check the </a:t>
            </a:r>
            <a:r>
              <a:rPr lang="en-IN" sz="2200" dirty="0" smtClean="0">
                <a:cs typeface="Times New Roman" pitchFamily="18" charset="0"/>
              </a:rPr>
              <a:t>l</a:t>
            </a:r>
            <a:r>
              <a:rPr lang="en-IN" sz="2200" dirty="0" smtClean="0">
                <a:cs typeface="Times New Roman" pitchFamily="18" charset="0"/>
              </a:rPr>
              <a:t>oopholes in biomedical waste management.</a:t>
            </a:r>
            <a:endParaRPr lang="en-IN" sz="2200" dirty="0" smtClean="0">
              <a:cs typeface="Times New Roman" pitchFamily="18" charset="0"/>
            </a:endParaRPr>
          </a:p>
          <a:p>
            <a:pPr lvl="0"/>
            <a:r>
              <a:rPr lang="en-IN" sz="2200" dirty="0" smtClean="0">
                <a:cs typeface="Times New Roman" pitchFamily="18" charset="0"/>
              </a:rPr>
              <a:t>To </a:t>
            </a:r>
            <a:r>
              <a:rPr lang="en-US" sz="2200" dirty="0" smtClean="0"/>
              <a:t> </a:t>
            </a:r>
            <a:r>
              <a:rPr lang="en-US" sz="2200" dirty="0" smtClean="0"/>
              <a:t>assess  the  awareness  about  biomedical  waste  management  amongst  the employee</a:t>
            </a:r>
          </a:p>
          <a:p>
            <a:pPr lvl="0"/>
            <a:r>
              <a:rPr lang="en-US" sz="2200" dirty="0" smtClean="0"/>
              <a:t>To study the existing process of the BMW management.</a:t>
            </a:r>
          </a:p>
          <a:p>
            <a:r>
              <a:rPr lang="en-US" sz="2200" dirty="0" smtClean="0"/>
              <a:t>To </a:t>
            </a:r>
            <a:r>
              <a:rPr lang="en-US" sz="2200" dirty="0" smtClean="0"/>
              <a:t>study the segregation of waste at the different points of generation of waste.</a:t>
            </a:r>
          </a:p>
          <a:p>
            <a:r>
              <a:rPr lang="en-US" sz="2200" dirty="0" smtClean="0"/>
              <a:t>To </a:t>
            </a:r>
            <a:r>
              <a:rPr lang="en-US" sz="2200" dirty="0" smtClean="0"/>
              <a:t>study the collection of biomedical waste in the Hospital as </a:t>
            </a:r>
            <a:r>
              <a:rPr lang="en-US" sz="2200" dirty="0" smtClean="0"/>
              <a:t>   per </a:t>
            </a:r>
            <a:r>
              <a:rPr lang="en-US" sz="2200" dirty="0" smtClean="0"/>
              <a:t>Biomedical Waste Rule</a:t>
            </a:r>
            <a:r>
              <a:rPr lang="en-US" sz="2400" dirty="0" smtClean="0"/>
              <a:t>.</a:t>
            </a:r>
          </a:p>
          <a:p>
            <a:pPr>
              <a:lnSpc>
                <a:spcPct val="150000"/>
              </a:lnSpc>
            </a:pPr>
            <a:endParaRPr lang="en-IN" sz="2000" dirty="0">
              <a:cs typeface="Times New Roman" pitchFamily="18" charset="0"/>
            </a:endParaRPr>
          </a:p>
        </p:txBody>
      </p:sp>
      <p:sp>
        <p:nvSpPr>
          <p:cNvPr id="3" name="Title 2"/>
          <p:cNvSpPr>
            <a:spLocks noGrp="1"/>
          </p:cNvSpPr>
          <p:nvPr>
            <p:ph type="title"/>
          </p:nvPr>
        </p:nvSpPr>
        <p:spPr/>
        <p:txBody>
          <a:bodyPr/>
          <a:lstStyle/>
          <a:p>
            <a:r>
              <a:rPr lang="en-IN" dirty="0" smtClean="0"/>
              <a:t>		</a:t>
            </a:r>
            <a:r>
              <a:rPr lang="en-IN" sz="2800" dirty="0" smtClean="0">
                <a:solidFill>
                  <a:schemeClr val="accent6"/>
                </a:solidFill>
                <a:latin typeface="Times New Roman" pitchFamily="18" charset="0"/>
                <a:cs typeface="Times New Roman" pitchFamily="18" charset="0"/>
              </a:rPr>
              <a:t>WORK PROFILE</a:t>
            </a:r>
            <a:endParaRPr lang="en-IN" sz="2800" dirty="0">
              <a:solidFill>
                <a:schemeClr val="accent6"/>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dirty="0" smtClean="0"/>
          </a:p>
          <a:p>
            <a:endParaRPr lang="en-IN" dirty="0" smtClean="0"/>
          </a:p>
          <a:p>
            <a:endParaRPr lang="en-IN" dirty="0" smtClean="0"/>
          </a:p>
          <a:p>
            <a:pPr algn="ctr">
              <a:buNone/>
            </a:pPr>
            <a:r>
              <a:rPr lang="en-IN" dirty="0" smtClean="0"/>
              <a:t>QUALITY ASSURANCE IN BIOMEDICAL WASTE MANAGEMENT</a:t>
            </a:r>
            <a:endParaRPr lang="en-IN" dirty="0"/>
          </a:p>
        </p:txBody>
      </p:sp>
      <p:sp>
        <p:nvSpPr>
          <p:cNvPr id="3" name="Title 2"/>
          <p:cNvSpPr>
            <a:spLocks noGrp="1"/>
          </p:cNvSpPr>
          <p:nvPr>
            <p:ph type="title"/>
          </p:nvPr>
        </p:nvSpPr>
        <p:spPr/>
        <p:txBody>
          <a:bodyPr/>
          <a:lstStyle/>
          <a:p>
            <a:pPr algn="ctr"/>
            <a:r>
              <a:rPr lang="en-IN" dirty="0" smtClean="0"/>
              <a:t>	  </a:t>
            </a:r>
            <a:r>
              <a:rPr lang="en-IN" sz="2800" dirty="0" smtClean="0">
                <a:solidFill>
                  <a:schemeClr val="accent6"/>
                </a:solidFill>
              </a:rPr>
              <a:t>TITLE OF PROJECT</a:t>
            </a:r>
            <a:endParaRPr lang="en-IN" sz="2800" dirty="0">
              <a:solidFill>
                <a:schemeClr val="accent6"/>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72008"/>
          </a:xfrm>
        </p:spPr>
        <p:txBody>
          <a:bodyPr>
            <a:normAutofit lnSpcReduction="10000"/>
          </a:bodyPr>
          <a:lstStyle/>
          <a:p>
            <a:pPr>
              <a:lnSpc>
                <a:spcPct val="150000"/>
              </a:lnSpc>
            </a:pPr>
            <a:r>
              <a:rPr lang="en-US" sz="2000" dirty="0" smtClean="0"/>
              <a:t>Biomedical wastes (BMW) are defined as waste that is generated during the diagnosis, treatment or immunization of human beings</a:t>
            </a:r>
            <a:r>
              <a:rPr lang="en-IN" sz="2000" dirty="0" smtClean="0"/>
              <a:t>.</a:t>
            </a:r>
            <a:endParaRPr lang="en-IN" sz="2000" dirty="0" smtClean="0"/>
          </a:p>
          <a:p>
            <a:pPr>
              <a:lnSpc>
                <a:spcPct val="150000"/>
              </a:lnSpc>
            </a:pPr>
            <a:r>
              <a:rPr lang="en-US" sz="2000" dirty="0" smtClean="0"/>
              <a:t>The proper management of biomedical waste has become a worldwide humanitarian topic today. </a:t>
            </a:r>
            <a:r>
              <a:rPr lang="en-IN" sz="2000" dirty="0" smtClean="0"/>
              <a:t>.</a:t>
            </a:r>
            <a:endParaRPr lang="en-IN" sz="2000" dirty="0" smtClean="0"/>
          </a:p>
          <a:p>
            <a:endParaRPr lang="en-US" sz="2000" dirty="0" smtClean="0"/>
          </a:p>
          <a:p>
            <a:r>
              <a:rPr lang="en-US" sz="2000" dirty="0" smtClean="0"/>
              <a:t>Biomedical </a:t>
            </a:r>
            <a:r>
              <a:rPr lang="en-US" sz="2000" dirty="0" smtClean="0"/>
              <a:t>waste is generated from biological and medical </a:t>
            </a:r>
            <a:endParaRPr lang="en-US" sz="2000" dirty="0" smtClean="0"/>
          </a:p>
          <a:p>
            <a:pPr>
              <a:buNone/>
            </a:pPr>
            <a:r>
              <a:rPr lang="en-US" sz="2000" dirty="0" smtClean="0"/>
              <a:t>	</a:t>
            </a:r>
            <a:r>
              <a:rPr lang="en-US" sz="2000" dirty="0" smtClean="0"/>
              <a:t>sources </a:t>
            </a:r>
            <a:r>
              <a:rPr lang="en-US" sz="2000" dirty="0" smtClean="0"/>
              <a:t>and activities, such as the diagnosis, prevention, or </a:t>
            </a:r>
            <a:endParaRPr lang="en-US" sz="2000" dirty="0" smtClean="0"/>
          </a:p>
          <a:p>
            <a:pPr>
              <a:buNone/>
            </a:pPr>
            <a:r>
              <a:rPr lang="en-US" sz="2000" dirty="0" smtClean="0"/>
              <a:t>	</a:t>
            </a:r>
            <a:r>
              <a:rPr lang="en-US" sz="2000" dirty="0" smtClean="0"/>
              <a:t>treatment </a:t>
            </a:r>
            <a:r>
              <a:rPr lang="en-US" sz="2000" dirty="0" smtClean="0"/>
              <a:t>of diseases</a:t>
            </a:r>
            <a:r>
              <a:rPr lang="en-US" sz="2000" dirty="0" smtClean="0"/>
              <a:t>.</a:t>
            </a:r>
          </a:p>
          <a:p>
            <a:endParaRPr lang="en-US" sz="2000" dirty="0" smtClean="0"/>
          </a:p>
          <a:p>
            <a:r>
              <a:rPr lang="en-US" sz="2000" dirty="0" smtClean="0"/>
              <a:t>Bio </a:t>
            </a:r>
            <a:r>
              <a:rPr lang="en-US" sz="2000" dirty="0" smtClean="0"/>
              <a:t>medical waste management is of prime importance in the healthcare sector as it has a great potential for various adverse effects on </a:t>
            </a:r>
            <a:r>
              <a:rPr lang="en-US" sz="2000" dirty="0" smtClean="0"/>
              <a:t>health.</a:t>
            </a:r>
            <a:endParaRPr lang="en-IN" sz="2000" dirty="0"/>
          </a:p>
        </p:txBody>
      </p:sp>
      <p:sp>
        <p:nvSpPr>
          <p:cNvPr id="3" name="Title 2"/>
          <p:cNvSpPr>
            <a:spLocks noGrp="1"/>
          </p:cNvSpPr>
          <p:nvPr>
            <p:ph type="title"/>
          </p:nvPr>
        </p:nvSpPr>
        <p:spPr/>
        <p:txBody>
          <a:bodyPr/>
          <a:lstStyle/>
          <a:p>
            <a:r>
              <a:rPr lang="en-IN" dirty="0" smtClean="0"/>
              <a:t>		</a:t>
            </a:r>
            <a:r>
              <a:rPr lang="en-IN" dirty="0" smtClean="0"/>
              <a:t>    </a:t>
            </a:r>
            <a:r>
              <a:rPr lang="en-IN" sz="2800" dirty="0" smtClean="0">
                <a:solidFill>
                  <a:schemeClr val="accent6"/>
                </a:solidFill>
                <a:latin typeface="Times New Roman" pitchFamily="18" charset="0"/>
                <a:cs typeface="Times New Roman" pitchFamily="18" charset="0"/>
              </a:rPr>
              <a:t>INTRODUCTION</a:t>
            </a:r>
            <a:endParaRPr lang="en-IN" sz="2800" dirty="0">
              <a:solidFill>
                <a:schemeClr val="accent6"/>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44016"/>
          </a:xfrm>
        </p:spPr>
        <p:txBody>
          <a:bodyPr>
            <a:noAutofit/>
          </a:bodyPr>
          <a:lstStyle/>
          <a:p>
            <a:endParaRPr lang="en-US" sz="1700" dirty="0" smtClean="0"/>
          </a:p>
          <a:p>
            <a:r>
              <a:rPr lang="en-US" sz="1700" dirty="0" smtClean="0"/>
              <a:t>Quality Assurance in Biomedical Waste Management at </a:t>
            </a:r>
            <a:r>
              <a:rPr lang="en-US" sz="1700" dirty="0" err="1" smtClean="0"/>
              <a:t>Narula</a:t>
            </a:r>
            <a:r>
              <a:rPr lang="en-US" sz="1700" dirty="0" smtClean="0"/>
              <a:t> Medicare Centre.</a:t>
            </a:r>
            <a:endParaRPr lang="en-IN" sz="1700" dirty="0" smtClean="0"/>
          </a:p>
          <a:p>
            <a:pPr>
              <a:buNone/>
            </a:pPr>
            <a:r>
              <a:rPr lang="en-IN" sz="1700" dirty="0" smtClean="0"/>
              <a:t> </a:t>
            </a:r>
          </a:p>
          <a:p>
            <a:pPr>
              <a:buNone/>
            </a:pPr>
            <a:r>
              <a:rPr lang="en-IN" sz="1700" b="1" dirty="0" smtClean="0"/>
              <a:t>	</a:t>
            </a:r>
            <a:r>
              <a:rPr lang="en-IN" sz="1700" b="1" u="sng" dirty="0" smtClean="0"/>
              <a:t>Specific Objective</a:t>
            </a:r>
            <a:endParaRPr lang="en-IN" sz="1700" dirty="0" smtClean="0"/>
          </a:p>
          <a:p>
            <a:pPr>
              <a:buNone/>
            </a:pPr>
            <a:r>
              <a:rPr lang="en-IN" sz="1700" b="1" dirty="0" smtClean="0"/>
              <a:t> </a:t>
            </a:r>
            <a:endParaRPr lang="en-IN" sz="1700" dirty="0" smtClean="0"/>
          </a:p>
          <a:p>
            <a:pPr lvl="0"/>
            <a:r>
              <a:rPr lang="en-US" sz="1700" dirty="0" smtClean="0"/>
              <a:t>To  assess  the  awareness  about  biomedical  waste  management  amongst  the </a:t>
            </a:r>
            <a:r>
              <a:rPr lang="en-US" sz="1700" dirty="0" smtClean="0"/>
              <a:t>employee.</a:t>
            </a:r>
          </a:p>
          <a:p>
            <a:pPr lvl="0">
              <a:buNone/>
            </a:pPr>
            <a:endParaRPr lang="en-US" sz="1700" dirty="0" smtClean="0"/>
          </a:p>
          <a:p>
            <a:pPr lvl="0"/>
            <a:r>
              <a:rPr lang="en-US" sz="1700" dirty="0" smtClean="0"/>
              <a:t>To study the existing process of the BMW management</a:t>
            </a:r>
            <a:r>
              <a:rPr lang="en-US" sz="1700" dirty="0" smtClean="0"/>
              <a:t>.</a:t>
            </a:r>
          </a:p>
          <a:p>
            <a:pPr lvl="0"/>
            <a:endParaRPr lang="en-US" sz="1700" dirty="0" smtClean="0"/>
          </a:p>
          <a:p>
            <a:r>
              <a:rPr lang="en-US" sz="1700" dirty="0" smtClean="0"/>
              <a:t> </a:t>
            </a:r>
            <a:r>
              <a:rPr lang="en-US" sz="1700" dirty="0" smtClean="0"/>
              <a:t>To </a:t>
            </a:r>
            <a:r>
              <a:rPr lang="en-US" sz="1700" dirty="0" smtClean="0"/>
              <a:t>study the segregation of waste at the different points of generation of waste</a:t>
            </a:r>
            <a:r>
              <a:rPr lang="en-US" sz="1700" dirty="0" smtClean="0"/>
              <a:t>.</a:t>
            </a:r>
          </a:p>
          <a:p>
            <a:pPr>
              <a:buNone/>
            </a:pPr>
            <a:endParaRPr lang="en-US" sz="1700" dirty="0" smtClean="0"/>
          </a:p>
          <a:p>
            <a:r>
              <a:rPr lang="en-US" sz="1700" dirty="0" smtClean="0"/>
              <a:t>To </a:t>
            </a:r>
            <a:r>
              <a:rPr lang="en-US" sz="1700" dirty="0" smtClean="0"/>
              <a:t>study the collection of biomedical waste in the Hospital as per Biomedical </a:t>
            </a:r>
            <a:r>
              <a:rPr lang="en-US" sz="1700" dirty="0" smtClean="0"/>
              <a:t>  Waste </a:t>
            </a:r>
            <a:r>
              <a:rPr lang="en-US" sz="1700" dirty="0" smtClean="0"/>
              <a:t>Rule.</a:t>
            </a:r>
          </a:p>
          <a:p>
            <a:pPr lvl="0">
              <a:buNone/>
            </a:pPr>
            <a:endParaRPr lang="en-IN" sz="1700" dirty="0" smtClean="0"/>
          </a:p>
          <a:p>
            <a:pPr>
              <a:buNone/>
            </a:pPr>
            <a:r>
              <a:rPr lang="en-US" sz="1700" dirty="0" smtClean="0"/>
              <a:t> </a:t>
            </a:r>
            <a:endParaRPr lang="en-IN" sz="1700" dirty="0" smtClean="0"/>
          </a:p>
          <a:p>
            <a:endParaRPr lang="en-IN" sz="1700" dirty="0"/>
          </a:p>
        </p:txBody>
      </p:sp>
      <p:sp>
        <p:nvSpPr>
          <p:cNvPr id="3" name="Title 2"/>
          <p:cNvSpPr>
            <a:spLocks noGrp="1"/>
          </p:cNvSpPr>
          <p:nvPr>
            <p:ph type="title"/>
          </p:nvPr>
        </p:nvSpPr>
        <p:spPr/>
        <p:txBody>
          <a:bodyPr/>
          <a:lstStyle/>
          <a:p>
            <a:r>
              <a:rPr lang="en-IN" sz="2800" dirty="0" smtClean="0">
                <a:solidFill>
                  <a:schemeClr val="accent6"/>
                </a:solidFill>
              </a:rPr>
              <a:t>		</a:t>
            </a:r>
            <a:r>
              <a:rPr lang="en-IN" sz="2800" dirty="0" smtClean="0">
                <a:solidFill>
                  <a:schemeClr val="accent6"/>
                </a:solidFill>
              </a:rPr>
              <a:t>         OBJECTIVES</a:t>
            </a:r>
            <a:endParaRPr lang="en-IN" sz="2800" dirty="0">
              <a:solidFill>
                <a:schemeClr val="accent6"/>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72008"/>
          </a:xfrm>
        </p:spPr>
        <p:txBody>
          <a:bodyPr>
            <a:normAutofit fontScale="92500" lnSpcReduction="20000"/>
          </a:bodyPr>
          <a:lstStyle/>
          <a:p>
            <a:pPr>
              <a:lnSpc>
                <a:spcPct val="200000"/>
              </a:lnSpc>
              <a:buNone/>
            </a:pPr>
            <a:r>
              <a:rPr lang="en-IN" sz="2000" b="1" dirty="0" smtClean="0"/>
              <a:t>	Area of the study:</a:t>
            </a:r>
            <a:endParaRPr lang="en-IN" sz="2000" dirty="0" smtClean="0"/>
          </a:p>
          <a:p>
            <a:pPr>
              <a:lnSpc>
                <a:spcPct val="200000"/>
              </a:lnSpc>
            </a:pPr>
            <a:r>
              <a:rPr lang="en-IN" sz="2000" dirty="0" smtClean="0"/>
              <a:t>The area of the study is </a:t>
            </a:r>
            <a:r>
              <a:rPr lang="en-IN" sz="2000" dirty="0" smtClean="0"/>
              <a:t>NARULA MEDICARE CENTRE, NEW DELHI.</a:t>
            </a:r>
            <a:r>
              <a:rPr lang="en-IN" sz="2000" dirty="0" smtClean="0"/>
              <a:t> </a:t>
            </a:r>
          </a:p>
          <a:p>
            <a:pPr>
              <a:lnSpc>
                <a:spcPct val="200000"/>
              </a:lnSpc>
              <a:buNone/>
            </a:pPr>
            <a:r>
              <a:rPr lang="en-IN" sz="2000" b="1" dirty="0" smtClean="0"/>
              <a:t>	Type of the study:</a:t>
            </a:r>
            <a:endParaRPr lang="en-IN" sz="2000" dirty="0" smtClean="0"/>
          </a:p>
          <a:p>
            <a:pPr>
              <a:lnSpc>
                <a:spcPct val="200000"/>
              </a:lnSpc>
            </a:pPr>
            <a:r>
              <a:rPr lang="en-IN" sz="2000" dirty="0" smtClean="0"/>
              <a:t>It is </a:t>
            </a:r>
            <a:r>
              <a:rPr lang="en-IN" sz="2000" dirty="0" smtClean="0"/>
              <a:t>a descriptive study </a:t>
            </a:r>
            <a:r>
              <a:rPr lang="en-IN" sz="2000" dirty="0" smtClean="0"/>
              <a:t>.</a:t>
            </a:r>
            <a:r>
              <a:rPr lang="en-IN" sz="2000" dirty="0" smtClean="0"/>
              <a:t> </a:t>
            </a:r>
          </a:p>
          <a:p>
            <a:pPr>
              <a:lnSpc>
                <a:spcPct val="200000"/>
              </a:lnSpc>
              <a:buNone/>
            </a:pPr>
            <a:r>
              <a:rPr lang="en-IN" sz="2000" b="1" dirty="0" smtClean="0"/>
              <a:t>	Data collection</a:t>
            </a:r>
            <a:r>
              <a:rPr lang="en-IN" sz="2000" b="1" dirty="0" smtClean="0"/>
              <a:t>:</a:t>
            </a:r>
            <a:endParaRPr lang="en-IN" sz="2000" dirty="0" smtClean="0"/>
          </a:p>
          <a:p>
            <a:pPr>
              <a:buNone/>
            </a:pPr>
            <a:r>
              <a:rPr lang="en-IN" sz="2000" b="1" dirty="0" smtClean="0"/>
              <a:t>	Primary data: </a:t>
            </a:r>
          </a:p>
          <a:p>
            <a:pPr>
              <a:buNone/>
            </a:pPr>
            <a:r>
              <a:rPr lang="en-US" sz="1800" dirty="0" smtClean="0"/>
              <a:t> </a:t>
            </a:r>
            <a:endParaRPr lang="en-US" sz="1800" b="1" dirty="0" smtClean="0"/>
          </a:p>
          <a:p>
            <a:pPr lvl="0"/>
            <a:r>
              <a:rPr lang="en-US" sz="2100" dirty="0" smtClean="0"/>
              <a:t>Observation technique of various departments generating the BMW.</a:t>
            </a:r>
          </a:p>
          <a:p>
            <a:pPr>
              <a:buFont typeface="Wingdings" pitchFamily="2" charset="2"/>
              <a:buChar char="Ø"/>
            </a:pPr>
            <a:r>
              <a:rPr lang="en-US" sz="2100" dirty="0" smtClean="0"/>
              <a:t> </a:t>
            </a:r>
            <a:r>
              <a:rPr lang="en-US" sz="2100" dirty="0" smtClean="0"/>
              <a:t>Interview </a:t>
            </a:r>
            <a:r>
              <a:rPr lang="en-US" sz="2100" dirty="0" smtClean="0"/>
              <a:t>with </a:t>
            </a:r>
            <a:r>
              <a:rPr lang="en-US" sz="2100" dirty="0" smtClean="0"/>
              <a:t>staff</a:t>
            </a:r>
            <a:endParaRPr lang="en-IN" sz="2100" dirty="0" smtClean="0"/>
          </a:p>
          <a:p>
            <a:pPr>
              <a:lnSpc>
                <a:spcPct val="200000"/>
              </a:lnSpc>
              <a:buNone/>
            </a:pPr>
            <a:r>
              <a:rPr lang="en-IN" sz="2000" b="1" dirty="0" smtClean="0"/>
              <a:t>	Secondary data: </a:t>
            </a:r>
            <a:r>
              <a:rPr lang="en-IN" sz="2000" dirty="0" smtClean="0"/>
              <a:t> </a:t>
            </a:r>
            <a:r>
              <a:rPr lang="en-IN" sz="2000" dirty="0" smtClean="0"/>
              <a:t>biomedical records.</a:t>
            </a:r>
            <a:endParaRPr lang="en-IN" sz="2000" dirty="0"/>
          </a:p>
        </p:txBody>
      </p:sp>
      <p:sp>
        <p:nvSpPr>
          <p:cNvPr id="3" name="Title 2"/>
          <p:cNvSpPr>
            <a:spLocks noGrp="1"/>
          </p:cNvSpPr>
          <p:nvPr>
            <p:ph type="title"/>
          </p:nvPr>
        </p:nvSpPr>
        <p:spPr/>
        <p:txBody>
          <a:bodyPr/>
          <a:lstStyle/>
          <a:p>
            <a:r>
              <a:rPr lang="en-IN" dirty="0" smtClean="0"/>
              <a:t> 			   </a:t>
            </a:r>
            <a:r>
              <a:rPr lang="en-US" sz="2800" dirty="0" smtClean="0">
                <a:solidFill>
                  <a:schemeClr val="accent6"/>
                </a:solidFill>
              </a:rPr>
              <a:t>METHODOLOGY</a:t>
            </a:r>
            <a:endParaRPr lang="en-IN" sz="2800" dirty="0">
              <a:solidFill>
                <a:schemeClr val="accent6"/>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16024"/>
          </a:xfrm>
        </p:spPr>
        <p:txBody>
          <a:bodyPr>
            <a:normAutofit fontScale="85000" lnSpcReduction="20000"/>
          </a:bodyPr>
          <a:lstStyle/>
          <a:p>
            <a:pPr>
              <a:buNone/>
            </a:pPr>
            <a:r>
              <a:rPr lang="en-US" b="1" dirty="0" smtClean="0"/>
              <a:t>The </a:t>
            </a:r>
            <a:r>
              <a:rPr lang="en-US" b="1" dirty="0" smtClean="0"/>
              <a:t>observations </a:t>
            </a:r>
            <a:r>
              <a:rPr lang="en-US" b="1" dirty="0" smtClean="0"/>
              <a:t>were</a:t>
            </a:r>
            <a:r>
              <a:rPr lang="en-US" b="1" dirty="0" smtClean="0"/>
              <a:t> </a:t>
            </a:r>
            <a:r>
              <a:rPr lang="en-US" b="1" dirty="0" smtClean="0"/>
              <a:t>made </a:t>
            </a:r>
            <a:r>
              <a:rPr lang="en-US" b="1" dirty="0" smtClean="0"/>
              <a:t>on </a:t>
            </a:r>
            <a:r>
              <a:rPr lang="en-US" b="1" dirty="0" smtClean="0"/>
              <a:t>the following points:</a:t>
            </a:r>
          </a:p>
          <a:p>
            <a:pPr>
              <a:buNone/>
            </a:pPr>
            <a:r>
              <a:rPr lang="en-US" dirty="0" smtClean="0"/>
              <a:t> </a:t>
            </a:r>
          </a:p>
          <a:p>
            <a:pPr lvl="0"/>
            <a:r>
              <a:rPr lang="en-US" dirty="0" smtClean="0"/>
              <a:t>The waste generating source and area</a:t>
            </a:r>
          </a:p>
          <a:p>
            <a:endParaRPr lang="en-US" dirty="0" smtClean="0"/>
          </a:p>
          <a:p>
            <a:pPr lvl="0"/>
            <a:r>
              <a:rPr lang="en-US" dirty="0" smtClean="0"/>
              <a:t>The segregation technique</a:t>
            </a:r>
          </a:p>
          <a:p>
            <a:pPr>
              <a:buNone/>
            </a:pPr>
            <a:r>
              <a:rPr lang="en-US" dirty="0" smtClean="0"/>
              <a:t> </a:t>
            </a:r>
          </a:p>
          <a:p>
            <a:pPr lvl="0"/>
            <a:r>
              <a:rPr lang="en-US" dirty="0" smtClean="0"/>
              <a:t>The working technical staff as well as the house keeping staff in the department</a:t>
            </a:r>
          </a:p>
          <a:p>
            <a:pPr>
              <a:buNone/>
            </a:pPr>
            <a:r>
              <a:rPr lang="en-US" dirty="0" smtClean="0"/>
              <a:t> </a:t>
            </a:r>
          </a:p>
          <a:p>
            <a:pPr lvl="0"/>
            <a:r>
              <a:rPr lang="en-US" dirty="0" smtClean="0"/>
              <a:t>The store room inside or outside the department</a:t>
            </a:r>
          </a:p>
          <a:p>
            <a:pPr>
              <a:buNone/>
            </a:pPr>
            <a:r>
              <a:rPr lang="en-US" dirty="0" smtClean="0"/>
              <a:t> </a:t>
            </a:r>
          </a:p>
          <a:p>
            <a:pPr lvl="0"/>
            <a:r>
              <a:rPr lang="en-US" dirty="0" smtClean="0"/>
              <a:t>Condition of the dustbins and the sharp containers</a:t>
            </a:r>
          </a:p>
          <a:p>
            <a:pPr>
              <a:buNone/>
            </a:pPr>
            <a:r>
              <a:rPr lang="en-US" dirty="0" smtClean="0"/>
              <a:t> </a:t>
            </a:r>
          </a:p>
          <a:p>
            <a:pPr lvl="0"/>
            <a:r>
              <a:rPr lang="en-US" dirty="0" smtClean="0"/>
              <a:t>Mode of transportation</a:t>
            </a:r>
          </a:p>
          <a:p>
            <a:endParaRPr lang="en-US" dirty="0" smtClean="0"/>
          </a:p>
          <a:p>
            <a:endParaRPr lang="en-US" dirty="0"/>
          </a:p>
        </p:txBody>
      </p:sp>
      <p:sp>
        <p:nvSpPr>
          <p:cNvPr id="3" name="Title 2"/>
          <p:cNvSpPr>
            <a:spLocks noGrp="1"/>
          </p:cNvSpPr>
          <p:nvPr>
            <p:ph type="title"/>
          </p:nvPr>
        </p:nvSpPr>
        <p:spPr/>
        <p:txBody>
          <a:bodyPr>
            <a:normAutofit/>
          </a:bodyPr>
          <a:lstStyle/>
          <a:p>
            <a:pPr algn="ctr"/>
            <a:r>
              <a:rPr lang="en-US" sz="3000" dirty="0" smtClean="0">
                <a:solidFill>
                  <a:schemeClr val="accent6"/>
                </a:solidFill>
              </a:rPr>
              <a:t>STUDY FINDINGS </a:t>
            </a:r>
            <a:r>
              <a:rPr lang="en-US" sz="3000" dirty="0" smtClean="0">
                <a:solidFill>
                  <a:schemeClr val="accent6"/>
                </a:solidFill>
              </a:rPr>
              <a:t>AND DISCUSSION</a:t>
            </a:r>
            <a:endParaRPr lang="en-US" sz="3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IN" sz="2000" b="1" dirty="0" smtClean="0"/>
          </a:p>
          <a:p>
            <a:pPr lvl="0"/>
            <a:r>
              <a:rPr lang="en-US" sz="2000" dirty="0" smtClean="0"/>
              <a:t>The department was clean and tidy.</a:t>
            </a:r>
          </a:p>
          <a:p>
            <a:pPr>
              <a:buNone/>
            </a:pPr>
            <a:endParaRPr lang="en-US" sz="2000" dirty="0" smtClean="0"/>
          </a:p>
          <a:p>
            <a:pPr lvl="0"/>
            <a:r>
              <a:rPr lang="en-US" sz="2000" dirty="0" smtClean="0"/>
              <a:t>There was no spillage of waste outside the </a:t>
            </a:r>
            <a:r>
              <a:rPr lang="en-US" sz="2000" dirty="0" smtClean="0"/>
              <a:t>dustbins</a:t>
            </a:r>
          </a:p>
          <a:p>
            <a:pPr lvl="0">
              <a:buNone/>
            </a:pPr>
            <a:r>
              <a:rPr lang="en-US" sz="2000" dirty="0" smtClean="0"/>
              <a:t>.</a:t>
            </a:r>
            <a:r>
              <a:rPr lang="en-US" sz="2000" dirty="0" smtClean="0"/>
              <a:t> </a:t>
            </a:r>
          </a:p>
          <a:p>
            <a:pPr lvl="0"/>
            <a:r>
              <a:rPr lang="en-US" sz="2000" dirty="0" smtClean="0"/>
              <a:t>There </a:t>
            </a:r>
            <a:r>
              <a:rPr lang="en-US" sz="2000" dirty="0" smtClean="0"/>
              <a:t>was no mixing of wastes in the colored bags</a:t>
            </a:r>
            <a:r>
              <a:rPr lang="en-US" sz="2000" dirty="0" smtClean="0"/>
              <a:t>.</a:t>
            </a:r>
            <a:endParaRPr lang="en-US" sz="2000" dirty="0" smtClean="0"/>
          </a:p>
          <a:p>
            <a:pPr lvl="0"/>
            <a:endParaRPr lang="en-US" sz="2000" dirty="0" smtClean="0"/>
          </a:p>
          <a:p>
            <a:pPr lvl="0"/>
            <a:r>
              <a:rPr lang="en-US" sz="2000" dirty="0" smtClean="0"/>
              <a:t>The </a:t>
            </a:r>
            <a:r>
              <a:rPr lang="en-US" sz="2000" dirty="0" smtClean="0"/>
              <a:t>sharp container had sodium hypochlorite inside it</a:t>
            </a:r>
            <a:r>
              <a:rPr lang="en-US" sz="2000" dirty="0" smtClean="0"/>
              <a:t>.</a:t>
            </a:r>
          </a:p>
          <a:p>
            <a:pPr lvl="0"/>
            <a:endParaRPr lang="en-US" sz="2000" dirty="0" smtClean="0"/>
          </a:p>
          <a:p>
            <a:r>
              <a:rPr lang="en-US" sz="2000" dirty="0" smtClean="0"/>
              <a:t>The  technical  and  the  house  keeping  staff  were  well  versed  with  the  waste management.</a:t>
            </a:r>
          </a:p>
          <a:p>
            <a:pPr lvl="0">
              <a:buNone/>
            </a:pPr>
            <a:endParaRPr lang="en-US" sz="2000" dirty="0"/>
          </a:p>
        </p:txBody>
      </p:sp>
      <p:sp>
        <p:nvSpPr>
          <p:cNvPr id="3" name="Title 2"/>
          <p:cNvSpPr>
            <a:spLocks noGrp="1"/>
          </p:cNvSpPr>
          <p:nvPr>
            <p:ph type="title"/>
          </p:nvPr>
        </p:nvSpPr>
        <p:spPr/>
        <p:txBody>
          <a:bodyPr/>
          <a:lstStyle/>
          <a:p>
            <a:r>
              <a:rPr lang="en-IN" dirty="0" smtClean="0"/>
              <a:t>	  </a:t>
            </a:r>
            <a:r>
              <a:rPr lang="en-IN" dirty="0" smtClean="0"/>
              <a:t>           </a:t>
            </a:r>
            <a:r>
              <a:rPr lang="en-IN" sz="2800" dirty="0" smtClean="0">
                <a:solidFill>
                  <a:schemeClr val="accent6"/>
                </a:solidFill>
              </a:rPr>
              <a:t>BLOOD BANK</a:t>
            </a:r>
            <a:endParaRPr lang="en-IN" sz="2800" dirty="0">
              <a:solidFill>
                <a:schemeClr val="accent6"/>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609</TotalTime>
  <Words>815</Words>
  <Application>Microsoft Office PowerPoint</Application>
  <PresentationFormat>On-screen Show (4:3)</PresentationFormat>
  <Paragraphs>238</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Concourse</vt:lpstr>
      <vt:lpstr>QUALITY ASSURANCE IN BIOMEDICAL WASTE MANAGEMENT</vt:lpstr>
      <vt:lpstr>           HOSPITAL PROFILE</vt:lpstr>
      <vt:lpstr>  WORK PROFILE</vt:lpstr>
      <vt:lpstr>   TITLE OF PROJECT</vt:lpstr>
      <vt:lpstr>      INTRODUCTION</vt:lpstr>
      <vt:lpstr>           OBJECTIVES</vt:lpstr>
      <vt:lpstr>       METHODOLOGY</vt:lpstr>
      <vt:lpstr>STUDY FINDINGS AND DISCUSSION</vt:lpstr>
      <vt:lpstr>              BLOOD BANK</vt:lpstr>
      <vt:lpstr>            LABORATORY</vt:lpstr>
      <vt:lpstr>     OPD &amp; DRESSING ROOM</vt:lpstr>
      <vt:lpstr>                   WARDS</vt:lpstr>
      <vt:lpstr>      DIALYSIS</vt:lpstr>
      <vt:lpstr>                OPERATION THEATRE </vt:lpstr>
      <vt:lpstr>  PROCESS FLOW FROM GENERATING SITE  TILL DIRTY UTILITY  </vt:lpstr>
      <vt:lpstr>  PATHWAY OF BIO MEDICAL WASTE FROM                             DIRTY UTILITY TO FINAL DISPOSAL</vt:lpstr>
      <vt:lpstr>QUANTITY OF WASTE GENERATED PER DAY</vt:lpstr>
      <vt:lpstr>RECOMMENDATIONS</vt:lpstr>
      <vt:lpstr>Slide 19</vt:lpstr>
      <vt:lpstr>Slide 20</vt:lpstr>
      <vt:lpstr>Slide 21</vt:lpstr>
      <vt:lpstr>Slide 22</vt:lpstr>
      <vt:lpstr>CONCLUSION</vt:lpstr>
      <vt:lpstr>REFERENCES </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COMMISSIONING OF SECOND FLOOR, FIXED ASSETS AT NARAYANA HRUDAYALAYA HOSPITAL, JAIPUR</dc:title>
  <dc:creator>TARUN</dc:creator>
  <cp:lastModifiedBy>Tarun</cp:lastModifiedBy>
  <cp:revision>64</cp:revision>
  <dcterms:created xsi:type="dcterms:W3CDTF">2013-06-17T15:04:52Z</dcterms:created>
  <dcterms:modified xsi:type="dcterms:W3CDTF">2014-05-16T13:05:35Z</dcterms:modified>
</cp:coreProperties>
</file>