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charts/chart16.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97" r:id="rId2"/>
    <p:sldId id="291" r:id="rId3"/>
    <p:sldId id="286" r:id="rId4"/>
    <p:sldId id="287" r:id="rId5"/>
    <p:sldId id="257" r:id="rId6"/>
    <p:sldId id="258" r:id="rId7"/>
    <p:sldId id="262" r:id="rId8"/>
    <p:sldId id="303" r:id="rId9"/>
    <p:sldId id="263" r:id="rId10"/>
    <p:sldId id="264" r:id="rId11"/>
    <p:sldId id="265" r:id="rId12"/>
    <p:sldId id="267" r:id="rId13"/>
    <p:sldId id="268" r:id="rId14"/>
    <p:sldId id="269" r:id="rId15"/>
    <p:sldId id="270" r:id="rId16"/>
    <p:sldId id="307" r:id="rId17"/>
    <p:sldId id="300" r:id="rId18"/>
    <p:sldId id="299" r:id="rId19"/>
    <p:sldId id="284" r:id="rId20"/>
    <p:sldId id="274" r:id="rId21"/>
    <p:sldId id="275" r:id="rId22"/>
    <p:sldId id="301" r:id="rId23"/>
    <p:sldId id="302" r:id="rId24"/>
    <p:sldId id="278" r:id="rId25"/>
    <p:sldId id="279" r:id="rId26"/>
    <p:sldId id="280" r:id="rId27"/>
    <p:sldId id="305" r:id="rId28"/>
    <p:sldId id="298" r:id="rId29"/>
    <p:sldId id="294" r:id="rId30"/>
    <p:sldId id="295" r:id="rId31"/>
    <p:sldId id="296" r:id="rId32"/>
    <p:sldId id="293" r:id="rId33"/>
    <p:sldId id="306"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2" autoAdjust="0"/>
    <p:restoredTop sz="94689" autoAdjust="0"/>
  </p:normalViewPr>
  <p:slideViewPr>
    <p:cSldViewPr>
      <p:cViewPr varScale="1">
        <p:scale>
          <a:sx n="69" d="100"/>
          <a:sy n="69" d="100"/>
        </p:scale>
        <p:origin x="-792" y="-102"/>
      </p:cViewPr>
      <p:guideLst>
        <p:guide orient="horz" pos="2160"/>
        <p:guide pos="2880"/>
      </p:guideLst>
    </p:cSldViewPr>
  </p:slideViewPr>
  <p:outlineViewPr>
    <p:cViewPr>
      <p:scale>
        <a:sx n="33" d="100"/>
        <a:sy n="33" d="100"/>
      </p:scale>
      <p:origin x="54"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oleObject" Target="Chart%20in%20Microsoft%20Office%20PowerPoint"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Chart%20in%20Microsoft%20Office%20PowerPoint"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Chart%20in%20Microsoft%20Office%20PowerPoint"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Chart%20in%20Microsoft%20Office%20PowerPoint"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Chart%20in%20Microsoft%20Office%20PowerPoint"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Chart%20in%20Microsoft%20Office%20PowerPoint"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Chart%20in%20Microsoft%20Office%20PowerPoint"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Chart%20in%20Microsoft%20Office%20PowerPoint"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Chart%20in%20Microsoft%20Office%20PowerPoint"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Chart%20in%20Microsoft%20Office%20PowerPoint"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Chart%20in%20Microsoft%20Office%20PowerPoint"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Chart%20in%20Microsoft%20Office%20PowerPoint"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Chart%20in%20Microsoft%20Office%20PowerPoint"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Chart%20in%20Microsoft%20Office%20PowerPoint"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title>
      <c:layout/>
    </c:title>
    <c:plotArea>
      <c:layout/>
      <c:barChart>
        <c:barDir val="col"/>
        <c:grouping val="percentStacked"/>
        <c:ser>
          <c:idx val="0"/>
          <c:order val="0"/>
          <c:tx>
            <c:strRef>
              <c:f>Sheet1!#REF!</c:f>
              <c:strCache>
                <c:ptCount val="1"/>
                <c:pt idx="0">
                  <c:v>#REF!</c:v>
                </c:pt>
              </c:strCache>
            </c:strRef>
          </c:tx>
          <c:dLbls>
            <c:showVal val="1"/>
          </c:dLbls>
          <c:cat>
            <c:multiLvlStrRef>
              <c:f>Sheet1!#REF!</c:f>
            </c:multiLvlStrRef>
          </c:cat>
          <c:val>
            <c:numRef>
              <c:f>Sheet1!#REF!</c:f>
              <c:numCache>
                <c:formatCode>General</c:formatCode>
                <c:ptCount val="1"/>
                <c:pt idx="0">
                  <c:v>1</c:v>
                </c:pt>
              </c:numCache>
            </c:numRef>
          </c:val>
        </c:ser>
        <c:ser>
          <c:idx val="1"/>
          <c:order val="1"/>
          <c:tx>
            <c:strRef>
              <c:f>Sheet1!#REF!</c:f>
              <c:strCache>
                <c:ptCount val="1"/>
                <c:pt idx="0">
                  <c:v>#REF!</c:v>
                </c:pt>
              </c:strCache>
            </c:strRef>
          </c:tx>
          <c:dLbls>
            <c:showVal val="1"/>
          </c:dLbls>
          <c:cat>
            <c:multiLvlStrRef>
              <c:f>Sheet1!#REF!</c:f>
            </c:multiLvlStrRef>
          </c:cat>
          <c:val>
            <c:numRef>
              <c:f>Sheet1!#REF!</c:f>
              <c:numCache>
                <c:formatCode>General</c:formatCode>
                <c:ptCount val="1"/>
                <c:pt idx="0">
                  <c:v>1</c:v>
                </c:pt>
              </c:numCache>
            </c:numRef>
          </c:val>
        </c:ser>
        <c:ser>
          <c:idx val="2"/>
          <c:order val="2"/>
          <c:tx>
            <c:strRef>
              <c:f>Sheet1!#REF!</c:f>
              <c:strCache>
                <c:ptCount val="1"/>
                <c:pt idx="0">
                  <c:v>#REF!</c:v>
                </c:pt>
              </c:strCache>
            </c:strRef>
          </c:tx>
          <c:dLbls>
            <c:showVal val="1"/>
          </c:dLbls>
          <c:cat>
            <c:multiLvlStrRef>
              <c:f>Sheet1!#REF!</c:f>
            </c:multiLvlStrRef>
          </c:cat>
          <c:val>
            <c:numRef>
              <c:f>Sheet1!#REF!</c:f>
              <c:numCache>
                <c:formatCode>General</c:formatCode>
                <c:ptCount val="1"/>
                <c:pt idx="0">
                  <c:v>1</c:v>
                </c:pt>
              </c:numCache>
            </c:numRef>
          </c:val>
        </c:ser>
        <c:ser>
          <c:idx val="3"/>
          <c:order val="3"/>
          <c:tx>
            <c:strRef>
              <c:f>Sheet1!#REF!</c:f>
              <c:strCache>
                <c:ptCount val="1"/>
                <c:pt idx="0">
                  <c:v>#REF!</c:v>
                </c:pt>
              </c:strCache>
            </c:strRef>
          </c:tx>
          <c:dLbls>
            <c:showVal val="1"/>
          </c:dLbls>
          <c:cat>
            <c:multiLvlStrRef>
              <c:f>Sheet1!#REF!</c:f>
            </c:multiLvlStrRef>
          </c:cat>
          <c:val>
            <c:numRef>
              <c:f>Sheet1!#REF!</c:f>
              <c:numCache>
                <c:formatCode>General</c:formatCode>
                <c:ptCount val="1"/>
                <c:pt idx="0">
                  <c:v>1</c:v>
                </c:pt>
              </c:numCache>
            </c:numRef>
          </c:val>
        </c:ser>
        <c:dLbls>
          <c:showVal val="1"/>
        </c:dLbls>
        <c:gapWidth val="95"/>
        <c:overlap val="100"/>
        <c:axId val="44399232"/>
        <c:axId val="44405120"/>
      </c:barChart>
      <c:catAx>
        <c:axId val="44399232"/>
        <c:scaling>
          <c:orientation val="minMax"/>
        </c:scaling>
        <c:axPos val="b"/>
        <c:majorTickMark val="none"/>
        <c:tickLblPos val="nextTo"/>
        <c:crossAx val="44405120"/>
        <c:crosses val="autoZero"/>
        <c:auto val="1"/>
        <c:lblAlgn val="ctr"/>
        <c:lblOffset val="100"/>
      </c:catAx>
      <c:valAx>
        <c:axId val="44405120"/>
        <c:scaling>
          <c:orientation val="minMax"/>
        </c:scaling>
        <c:delete val="1"/>
        <c:axPos val="l"/>
        <c:numFmt formatCode="0%" sourceLinked="1"/>
        <c:tickLblPos val="nextTo"/>
        <c:crossAx val="44399232"/>
        <c:crosses val="autoZero"/>
        <c:crossBetween val="between"/>
      </c:valAx>
    </c:plotArea>
    <c:legend>
      <c:legendPos val="t"/>
      <c:layout/>
    </c:legend>
    <c:plotVisOnly val="1"/>
  </c:chart>
  <c:txPr>
    <a:bodyPr/>
    <a:lstStyle/>
    <a:p>
      <a:pPr>
        <a:defRPr sz="1800"/>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IN"/>
  <c:style val="42"/>
  <c:chart>
    <c:title>
      <c:tx>
        <c:rich>
          <a:bodyPr/>
          <a:lstStyle/>
          <a:p>
            <a:pPr>
              <a:defRPr/>
            </a:pPr>
            <a:r>
              <a:rPr lang="en-IN"/>
              <a:t>Registration</a:t>
            </a:r>
          </a:p>
        </c:rich>
      </c:tx>
    </c:title>
    <c:view3D>
      <c:rAngAx val="1"/>
    </c:view3D>
    <c:plotArea>
      <c:layout/>
      <c:bar3DChart>
        <c:barDir val="col"/>
        <c:grouping val="percentStacked"/>
        <c:ser>
          <c:idx val="0"/>
          <c:order val="0"/>
          <c:tx>
            <c:strRef>
              <c:f>'[Chart in Microsoft Office PowerPoint]Sheet1'!$A$10</c:f>
              <c:strCache>
                <c:ptCount val="1"/>
                <c:pt idx="0">
                  <c:v>Excellent</c:v>
                </c:pt>
              </c:strCache>
            </c:strRef>
          </c:tx>
          <c:dLbls>
            <c:showVal val="1"/>
          </c:dLbls>
          <c:cat>
            <c:strRef>
              <c:f>'[Chart in Microsoft Office PowerPoint]Sheet1'!$B$9:$C$9</c:f>
              <c:strCache>
                <c:ptCount val="2"/>
                <c:pt idx="0">
                  <c:v>Reception / Enquiry Staff</c:v>
                </c:pt>
                <c:pt idx="1">
                  <c:v>Billing Process</c:v>
                </c:pt>
              </c:strCache>
            </c:strRef>
          </c:cat>
          <c:val>
            <c:numRef>
              <c:f>'[Chart in Microsoft Office PowerPoint]Sheet1'!$B$10:$C$10</c:f>
              <c:numCache>
                <c:formatCode>General</c:formatCode>
                <c:ptCount val="2"/>
                <c:pt idx="0">
                  <c:v>61.449999999999996</c:v>
                </c:pt>
                <c:pt idx="1">
                  <c:v>56.97</c:v>
                </c:pt>
              </c:numCache>
            </c:numRef>
          </c:val>
        </c:ser>
        <c:ser>
          <c:idx val="1"/>
          <c:order val="1"/>
          <c:tx>
            <c:strRef>
              <c:f>'[Chart in Microsoft Office PowerPoint]Sheet1'!$A$11</c:f>
              <c:strCache>
                <c:ptCount val="1"/>
                <c:pt idx="0">
                  <c:v>Good</c:v>
                </c:pt>
              </c:strCache>
            </c:strRef>
          </c:tx>
          <c:dLbls>
            <c:showVal val="1"/>
          </c:dLbls>
          <c:cat>
            <c:strRef>
              <c:f>'[Chart in Microsoft Office PowerPoint]Sheet1'!$B$9:$C$9</c:f>
              <c:strCache>
                <c:ptCount val="2"/>
                <c:pt idx="0">
                  <c:v>Reception / Enquiry Staff</c:v>
                </c:pt>
                <c:pt idx="1">
                  <c:v>Billing Process</c:v>
                </c:pt>
              </c:strCache>
            </c:strRef>
          </c:cat>
          <c:val>
            <c:numRef>
              <c:f>'[Chart in Microsoft Office PowerPoint]Sheet1'!$B$11:$C$11</c:f>
              <c:numCache>
                <c:formatCode>General</c:formatCode>
                <c:ptCount val="2"/>
                <c:pt idx="0">
                  <c:v>34.370000000000005</c:v>
                </c:pt>
                <c:pt idx="1">
                  <c:v>33.720000000000013</c:v>
                </c:pt>
              </c:numCache>
            </c:numRef>
          </c:val>
        </c:ser>
        <c:ser>
          <c:idx val="2"/>
          <c:order val="2"/>
          <c:tx>
            <c:strRef>
              <c:f>'[Chart in Microsoft Office PowerPoint]Sheet1'!$A$12</c:f>
              <c:strCache>
                <c:ptCount val="1"/>
                <c:pt idx="0">
                  <c:v>Average</c:v>
                </c:pt>
              </c:strCache>
            </c:strRef>
          </c:tx>
          <c:dLbls>
            <c:showVal val="1"/>
          </c:dLbls>
          <c:cat>
            <c:strRef>
              <c:f>'[Chart in Microsoft Office PowerPoint]Sheet1'!$B$9:$C$9</c:f>
              <c:strCache>
                <c:ptCount val="2"/>
                <c:pt idx="0">
                  <c:v>Reception / Enquiry Staff</c:v>
                </c:pt>
                <c:pt idx="1">
                  <c:v>Billing Process</c:v>
                </c:pt>
              </c:strCache>
            </c:strRef>
          </c:cat>
          <c:val>
            <c:numRef>
              <c:f>'[Chart in Microsoft Office PowerPoint]Sheet1'!$B$12:$C$12</c:f>
              <c:numCache>
                <c:formatCode>General</c:formatCode>
                <c:ptCount val="2"/>
                <c:pt idx="0">
                  <c:v>0</c:v>
                </c:pt>
                <c:pt idx="1">
                  <c:v>4.6499999999999995</c:v>
                </c:pt>
              </c:numCache>
            </c:numRef>
          </c:val>
        </c:ser>
        <c:ser>
          <c:idx val="3"/>
          <c:order val="3"/>
          <c:tx>
            <c:strRef>
              <c:f>'[Chart in Microsoft Office PowerPoint]Sheet1'!$A$13</c:f>
              <c:strCache>
                <c:ptCount val="1"/>
                <c:pt idx="0">
                  <c:v>Poor</c:v>
                </c:pt>
              </c:strCache>
            </c:strRef>
          </c:tx>
          <c:dLbls>
            <c:showVal val="1"/>
          </c:dLbls>
          <c:cat>
            <c:strRef>
              <c:f>'[Chart in Microsoft Office PowerPoint]Sheet1'!$B$9:$C$9</c:f>
              <c:strCache>
                <c:ptCount val="2"/>
                <c:pt idx="0">
                  <c:v>Reception / Enquiry Staff</c:v>
                </c:pt>
                <c:pt idx="1">
                  <c:v>Billing Process</c:v>
                </c:pt>
              </c:strCache>
            </c:strRef>
          </c:cat>
          <c:val>
            <c:numRef>
              <c:f>'[Chart in Microsoft Office PowerPoint]Sheet1'!$B$13:$C$13</c:f>
              <c:numCache>
                <c:formatCode>General</c:formatCode>
                <c:ptCount val="2"/>
                <c:pt idx="0">
                  <c:v>4.1599999999999975</c:v>
                </c:pt>
                <c:pt idx="1">
                  <c:v>4.6499999999999995</c:v>
                </c:pt>
              </c:numCache>
            </c:numRef>
          </c:val>
        </c:ser>
        <c:dLbls>
          <c:showVal val="1"/>
        </c:dLbls>
        <c:gapWidth val="95"/>
        <c:gapDepth val="95"/>
        <c:shape val="box"/>
        <c:axId val="41291136"/>
        <c:axId val="41301120"/>
        <c:axId val="0"/>
      </c:bar3DChart>
      <c:catAx>
        <c:axId val="41291136"/>
        <c:scaling>
          <c:orientation val="minMax"/>
        </c:scaling>
        <c:axPos val="b"/>
        <c:majorTickMark val="none"/>
        <c:tickLblPos val="nextTo"/>
        <c:crossAx val="41301120"/>
        <c:crosses val="autoZero"/>
        <c:auto val="1"/>
        <c:lblAlgn val="ctr"/>
        <c:lblOffset val="100"/>
      </c:catAx>
      <c:valAx>
        <c:axId val="41301120"/>
        <c:scaling>
          <c:orientation val="minMax"/>
        </c:scaling>
        <c:delete val="1"/>
        <c:axPos val="l"/>
        <c:numFmt formatCode="0%" sourceLinked="1"/>
        <c:tickLblPos val="nextTo"/>
        <c:crossAx val="41291136"/>
        <c:crosses val="autoZero"/>
        <c:crossBetween val="between"/>
      </c:valAx>
    </c:plotArea>
    <c:plotVisOnly val="1"/>
  </c:chart>
  <c:txPr>
    <a:bodyPr/>
    <a:lstStyle/>
    <a:p>
      <a:pPr>
        <a:defRPr sz="1600"/>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IN"/>
  <c:style val="42"/>
  <c:chart>
    <c:title>
      <c:tx>
        <c:rich>
          <a:bodyPr/>
          <a:lstStyle/>
          <a:p>
            <a:pPr>
              <a:defRPr/>
            </a:pPr>
            <a:r>
              <a:rPr lang="en-IN"/>
              <a:t>Medical / Nursing Procedures</a:t>
            </a:r>
          </a:p>
        </c:rich>
      </c:tx>
    </c:title>
    <c:view3D>
      <c:rAngAx val="1"/>
    </c:view3D>
    <c:plotArea>
      <c:layout/>
      <c:bar3DChart>
        <c:barDir val="col"/>
        <c:grouping val="percentStacked"/>
        <c:ser>
          <c:idx val="0"/>
          <c:order val="0"/>
          <c:tx>
            <c:strRef>
              <c:f>'[Chart in Microsoft Office PowerPoint]Sheet1'!$A$10</c:f>
              <c:strCache>
                <c:ptCount val="1"/>
                <c:pt idx="0">
                  <c:v>Excellent</c:v>
                </c:pt>
              </c:strCache>
            </c:strRef>
          </c:tx>
          <c:dLbls>
            <c:showVal val="1"/>
          </c:dLbls>
          <c:cat>
            <c:strRef>
              <c:f>'[Chart in Microsoft Office PowerPoint]Sheet1'!$B$9:$D$9</c:f>
              <c:strCache>
                <c:ptCount val="3"/>
                <c:pt idx="0">
                  <c:v>medical care by doctor</c:v>
                </c:pt>
                <c:pt idx="1">
                  <c:v>Clarification of required procedures</c:v>
                </c:pt>
                <c:pt idx="2">
                  <c:v>Sensitivity of Nurse / Doctor</c:v>
                </c:pt>
              </c:strCache>
            </c:strRef>
          </c:cat>
          <c:val>
            <c:numRef>
              <c:f>'[Chart in Microsoft Office PowerPoint]Sheet1'!$B$10:$D$10</c:f>
              <c:numCache>
                <c:formatCode>General</c:formatCode>
                <c:ptCount val="3"/>
                <c:pt idx="0">
                  <c:v>68.669999999999987</c:v>
                </c:pt>
                <c:pt idx="1">
                  <c:v>80</c:v>
                </c:pt>
                <c:pt idx="2">
                  <c:v>74.459999999999994</c:v>
                </c:pt>
              </c:numCache>
            </c:numRef>
          </c:val>
        </c:ser>
        <c:ser>
          <c:idx val="1"/>
          <c:order val="1"/>
          <c:tx>
            <c:strRef>
              <c:f>'[Chart in Microsoft Office PowerPoint]Sheet1'!$A$11</c:f>
              <c:strCache>
                <c:ptCount val="1"/>
                <c:pt idx="0">
                  <c:v>Good</c:v>
                </c:pt>
              </c:strCache>
            </c:strRef>
          </c:tx>
          <c:dLbls>
            <c:showVal val="1"/>
          </c:dLbls>
          <c:cat>
            <c:strRef>
              <c:f>'[Chart in Microsoft Office PowerPoint]Sheet1'!$B$9:$D$9</c:f>
              <c:strCache>
                <c:ptCount val="3"/>
                <c:pt idx="0">
                  <c:v>medical care by doctor</c:v>
                </c:pt>
                <c:pt idx="1">
                  <c:v>Clarification of required procedures</c:v>
                </c:pt>
                <c:pt idx="2">
                  <c:v>Sensitivity of Nurse / Doctor</c:v>
                </c:pt>
              </c:strCache>
            </c:strRef>
          </c:cat>
          <c:val>
            <c:numRef>
              <c:f>'[Chart in Microsoft Office PowerPoint]Sheet1'!$B$11:$D$11</c:f>
              <c:numCache>
                <c:formatCode>General</c:formatCode>
                <c:ptCount val="3"/>
                <c:pt idx="0">
                  <c:v>31.32</c:v>
                </c:pt>
                <c:pt idx="1">
                  <c:v>20</c:v>
                </c:pt>
                <c:pt idx="2">
                  <c:v>22.53</c:v>
                </c:pt>
              </c:numCache>
            </c:numRef>
          </c:val>
        </c:ser>
        <c:ser>
          <c:idx val="2"/>
          <c:order val="2"/>
          <c:tx>
            <c:strRef>
              <c:f>'[Chart in Microsoft Office PowerPoint]Sheet1'!$A$12</c:f>
              <c:strCache>
                <c:ptCount val="1"/>
                <c:pt idx="0">
                  <c:v>Average</c:v>
                </c:pt>
              </c:strCache>
            </c:strRef>
          </c:tx>
          <c:dLbls>
            <c:showVal val="1"/>
          </c:dLbls>
          <c:cat>
            <c:strRef>
              <c:f>'[Chart in Microsoft Office PowerPoint]Sheet1'!$B$9:$D$9</c:f>
              <c:strCache>
                <c:ptCount val="3"/>
                <c:pt idx="0">
                  <c:v>medical care by doctor</c:v>
                </c:pt>
                <c:pt idx="1">
                  <c:v>Clarification of required procedures</c:v>
                </c:pt>
                <c:pt idx="2">
                  <c:v>Sensitivity of Nurse / Doctor</c:v>
                </c:pt>
              </c:strCache>
            </c:strRef>
          </c:cat>
          <c:val>
            <c:numRef>
              <c:f>'[Chart in Microsoft Office PowerPoint]Sheet1'!$B$12:$D$12</c:f>
              <c:numCache>
                <c:formatCode>General</c:formatCode>
                <c:ptCount val="3"/>
                <c:pt idx="0">
                  <c:v>0</c:v>
                </c:pt>
                <c:pt idx="1">
                  <c:v>0</c:v>
                </c:pt>
                <c:pt idx="2">
                  <c:v>0</c:v>
                </c:pt>
              </c:numCache>
            </c:numRef>
          </c:val>
        </c:ser>
        <c:ser>
          <c:idx val="3"/>
          <c:order val="3"/>
          <c:tx>
            <c:strRef>
              <c:f>'[Chart in Microsoft Office PowerPoint]Sheet1'!$A$13</c:f>
              <c:strCache>
                <c:ptCount val="1"/>
                <c:pt idx="0">
                  <c:v>Poor</c:v>
                </c:pt>
              </c:strCache>
            </c:strRef>
          </c:tx>
          <c:dLbls>
            <c:showVal val="1"/>
          </c:dLbls>
          <c:cat>
            <c:strRef>
              <c:f>'[Chart in Microsoft Office PowerPoint]Sheet1'!$B$9:$D$9</c:f>
              <c:strCache>
                <c:ptCount val="3"/>
                <c:pt idx="0">
                  <c:v>medical care by doctor</c:v>
                </c:pt>
                <c:pt idx="1">
                  <c:v>Clarification of required procedures</c:v>
                </c:pt>
                <c:pt idx="2">
                  <c:v>Sensitivity of Nurse / Doctor</c:v>
                </c:pt>
              </c:strCache>
            </c:strRef>
          </c:cat>
          <c:val>
            <c:numRef>
              <c:f>'[Chart in Microsoft Office PowerPoint]Sheet1'!$B$13:$D$13</c:f>
              <c:numCache>
                <c:formatCode>General</c:formatCode>
                <c:ptCount val="3"/>
                <c:pt idx="0">
                  <c:v>0</c:v>
                </c:pt>
                <c:pt idx="1">
                  <c:v>0</c:v>
                </c:pt>
                <c:pt idx="2">
                  <c:v>0</c:v>
                </c:pt>
              </c:numCache>
            </c:numRef>
          </c:val>
        </c:ser>
        <c:dLbls>
          <c:showVal val="1"/>
        </c:dLbls>
        <c:gapWidth val="95"/>
        <c:gapDepth val="95"/>
        <c:shape val="box"/>
        <c:axId val="41370752"/>
        <c:axId val="41372288"/>
        <c:axId val="0"/>
      </c:bar3DChart>
      <c:catAx>
        <c:axId val="41370752"/>
        <c:scaling>
          <c:orientation val="minMax"/>
        </c:scaling>
        <c:axPos val="b"/>
        <c:majorTickMark val="none"/>
        <c:tickLblPos val="nextTo"/>
        <c:crossAx val="41372288"/>
        <c:crosses val="autoZero"/>
        <c:auto val="1"/>
        <c:lblAlgn val="ctr"/>
        <c:lblOffset val="100"/>
      </c:catAx>
      <c:valAx>
        <c:axId val="41372288"/>
        <c:scaling>
          <c:orientation val="minMax"/>
        </c:scaling>
        <c:delete val="1"/>
        <c:axPos val="l"/>
        <c:numFmt formatCode="0%" sourceLinked="1"/>
        <c:tickLblPos val="nextTo"/>
        <c:crossAx val="41370752"/>
        <c:crosses val="autoZero"/>
        <c:crossBetween val="between"/>
      </c:valAx>
    </c:plotArea>
    <c:legend>
      <c:legendPos val="r"/>
    </c:legend>
    <c:plotVisOnly val="1"/>
  </c:chart>
  <c:txPr>
    <a:bodyPr/>
    <a:lstStyle/>
    <a:p>
      <a:pPr>
        <a:defRPr sz="1600"/>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n-IN"/>
  <c:style val="42"/>
  <c:chart>
    <c:title>
      <c:tx>
        <c:rich>
          <a:bodyPr/>
          <a:lstStyle/>
          <a:p>
            <a:pPr>
              <a:defRPr/>
            </a:pPr>
            <a:r>
              <a:rPr lang="en-US"/>
              <a:t>Pharmacy Servives</a:t>
            </a:r>
          </a:p>
        </c:rich>
      </c:tx>
    </c:title>
    <c:view3D>
      <c:rotX val="30"/>
      <c:perspective val="30"/>
    </c:view3D>
    <c:plotArea>
      <c:layout/>
      <c:pie3DChart>
        <c:varyColors val="1"/>
        <c:ser>
          <c:idx val="0"/>
          <c:order val="0"/>
          <c:tx>
            <c:strRef>
              <c:f>'[Chart in Microsoft Office PowerPoint]Sheet1'!$B$1</c:f>
              <c:strCache>
                <c:ptCount val="1"/>
                <c:pt idx="0">
                  <c:v>Sales</c:v>
                </c:pt>
              </c:strCache>
            </c:strRef>
          </c:tx>
          <c:dLbls>
            <c:showPercent val="1"/>
          </c:dLbls>
          <c:cat>
            <c:strRef>
              <c:f>'[Chart in Microsoft Office PowerPoint]Sheet1'!$A$2:$A$5</c:f>
              <c:strCache>
                <c:ptCount val="4"/>
                <c:pt idx="0">
                  <c:v>Excellent</c:v>
                </c:pt>
                <c:pt idx="1">
                  <c:v>Good</c:v>
                </c:pt>
                <c:pt idx="2">
                  <c:v>Average</c:v>
                </c:pt>
                <c:pt idx="3">
                  <c:v>Poor</c:v>
                </c:pt>
              </c:strCache>
            </c:strRef>
          </c:cat>
          <c:val>
            <c:numRef>
              <c:f>'[Chart in Microsoft Office PowerPoint]Sheet1'!$B$2:$B$5</c:f>
              <c:numCache>
                <c:formatCode>General</c:formatCode>
                <c:ptCount val="4"/>
                <c:pt idx="0">
                  <c:v>62.71</c:v>
                </c:pt>
                <c:pt idx="1">
                  <c:v>37.28</c:v>
                </c:pt>
                <c:pt idx="2">
                  <c:v>0</c:v>
                </c:pt>
                <c:pt idx="3">
                  <c:v>0</c:v>
                </c:pt>
              </c:numCache>
            </c:numRef>
          </c:val>
        </c:ser>
        <c:dLbls>
          <c:showPercent val="1"/>
        </c:dLbls>
      </c:pie3DChart>
    </c:plotArea>
    <c:legend>
      <c:legendPos val="r"/>
    </c:legend>
    <c:plotVisOnly val="1"/>
  </c:chart>
  <c:txPr>
    <a:bodyPr/>
    <a:lstStyle/>
    <a:p>
      <a:pPr>
        <a:defRPr sz="1800">
          <a:latin typeface="Times New Roman" pitchFamily="18" charset="0"/>
          <a:cs typeface="Times New Roman" pitchFamily="18" charset="0"/>
        </a:defRPr>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IN"/>
  <c:style val="42"/>
  <c:chart>
    <c:title>
      <c:tx>
        <c:rich>
          <a:bodyPr/>
          <a:lstStyle/>
          <a:p>
            <a:pPr>
              <a:defRPr/>
            </a:pPr>
            <a:r>
              <a:rPr lang="en-IN"/>
              <a:t>Availability of Medicines in the Pharmacy</a:t>
            </a:r>
          </a:p>
        </c:rich>
      </c:tx>
    </c:title>
    <c:view3D>
      <c:rotX val="30"/>
      <c:perspective val="30"/>
    </c:view3D>
    <c:plotArea>
      <c:layout/>
      <c:pie3DChart>
        <c:varyColors val="1"/>
        <c:ser>
          <c:idx val="0"/>
          <c:order val="0"/>
          <c:dLbls>
            <c:showPercent val="1"/>
          </c:dLbls>
          <c:cat>
            <c:strRef>
              <c:f>Sheet1!$A$2:$A$5</c:f>
              <c:strCache>
                <c:ptCount val="4"/>
                <c:pt idx="0">
                  <c:v>All were available</c:v>
                </c:pt>
                <c:pt idx="1">
                  <c:v>Major were available</c:v>
                </c:pt>
                <c:pt idx="2">
                  <c:v>Few were available</c:v>
                </c:pt>
                <c:pt idx="3">
                  <c:v>None were available</c:v>
                </c:pt>
              </c:strCache>
            </c:strRef>
          </c:cat>
          <c:val>
            <c:numRef>
              <c:f>Sheet1!$B$2:$B$5</c:f>
              <c:numCache>
                <c:formatCode>General</c:formatCode>
                <c:ptCount val="4"/>
                <c:pt idx="0">
                  <c:v>40</c:v>
                </c:pt>
                <c:pt idx="1">
                  <c:v>38</c:v>
                </c:pt>
                <c:pt idx="2">
                  <c:v>22</c:v>
                </c:pt>
                <c:pt idx="3">
                  <c:v>0</c:v>
                </c:pt>
              </c:numCache>
            </c:numRef>
          </c:val>
        </c:ser>
        <c:dLbls>
          <c:showPercent val="1"/>
        </c:dLbls>
      </c:pie3DChart>
    </c:plotArea>
    <c:legend>
      <c:legendPos val="r"/>
    </c:legend>
    <c:plotVisOnly val="1"/>
  </c:chart>
  <c:txPr>
    <a:bodyPr/>
    <a:lstStyle/>
    <a:p>
      <a:pPr>
        <a:defRPr sz="1800">
          <a:latin typeface="Times New Roman" pitchFamily="18" charset="0"/>
          <a:cs typeface="Times New Roman" pitchFamily="18" charset="0"/>
        </a:defRPr>
      </a:pPr>
      <a:endParaRPr lang="en-U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IN"/>
  <c:style val="42"/>
  <c:chart>
    <c:title>
      <c:tx>
        <c:rich>
          <a:bodyPr/>
          <a:lstStyle/>
          <a:p>
            <a:pPr>
              <a:defRPr/>
            </a:pPr>
            <a:r>
              <a:rPr lang="en-IN"/>
              <a:t>Other Facilities</a:t>
            </a:r>
          </a:p>
        </c:rich>
      </c:tx>
    </c:title>
    <c:view3D>
      <c:rAngAx val="1"/>
    </c:view3D>
    <c:plotArea>
      <c:layout/>
      <c:bar3DChart>
        <c:barDir val="col"/>
        <c:grouping val="percentStacked"/>
        <c:ser>
          <c:idx val="0"/>
          <c:order val="0"/>
          <c:tx>
            <c:strRef>
              <c:f>'[Chart in Microsoft Office PowerPoint]Sheet1'!$A$10</c:f>
              <c:strCache>
                <c:ptCount val="1"/>
                <c:pt idx="0">
                  <c:v>Excellent</c:v>
                </c:pt>
              </c:strCache>
            </c:strRef>
          </c:tx>
          <c:dLbls>
            <c:showVal val="1"/>
          </c:dLbls>
          <c:cat>
            <c:strRef>
              <c:f>'[Chart in Microsoft Office PowerPoint]Sheet1'!$B$9:$D$9</c:f>
              <c:strCache>
                <c:ptCount val="3"/>
                <c:pt idx="0">
                  <c:v>Waiting area</c:v>
                </c:pt>
                <c:pt idx="1">
                  <c:v>Overall Cleanliness</c:v>
                </c:pt>
                <c:pt idx="2">
                  <c:v>Car parking services</c:v>
                </c:pt>
              </c:strCache>
            </c:strRef>
          </c:cat>
          <c:val>
            <c:numRef>
              <c:f>'[Chart in Microsoft Office PowerPoint]Sheet1'!$B$10:$D$10</c:f>
              <c:numCache>
                <c:formatCode>General</c:formatCode>
                <c:ptCount val="3"/>
                <c:pt idx="0">
                  <c:v>65.209999999999994</c:v>
                </c:pt>
                <c:pt idx="1">
                  <c:v>69.56</c:v>
                </c:pt>
                <c:pt idx="2">
                  <c:v>44.57</c:v>
                </c:pt>
              </c:numCache>
            </c:numRef>
          </c:val>
        </c:ser>
        <c:ser>
          <c:idx val="1"/>
          <c:order val="1"/>
          <c:tx>
            <c:strRef>
              <c:f>'[Chart in Microsoft Office PowerPoint]Sheet1'!$A$11</c:f>
              <c:strCache>
                <c:ptCount val="1"/>
                <c:pt idx="0">
                  <c:v>Good</c:v>
                </c:pt>
              </c:strCache>
            </c:strRef>
          </c:tx>
          <c:dLbls>
            <c:showVal val="1"/>
          </c:dLbls>
          <c:cat>
            <c:strRef>
              <c:f>'[Chart in Microsoft Office PowerPoint]Sheet1'!$B$9:$D$9</c:f>
              <c:strCache>
                <c:ptCount val="3"/>
                <c:pt idx="0">
                  <c:v>Waiting area</c:v>
                </c:pt>
                <c:pt idx="1">
                  <c:v>Overall Cleanliness</c:v>
                </c:pt>
                <c:pt idx="2">
                  <c:v>Car parking services</c:v>
                </c:pt>
              </c:strCache>
            </c:strRef>
          </c:cat>
          <c:val>
            <c:numRef>
              <c:f>'[Chart in Microsoft Office PowerPoint]Sheet1'!$B$11:$D$11</c:f>
              <c:numCache>
                <c:formatCode>General</c:formatCode>
                <c:ptCount val="3"/>
                <c:pt idx="0">
                  <c:v>34.78</c:v>
                </c:pt>
                <c:pt idx="1">
                  <c:v>34.03</c:v>
                </c:pt>
                <c:pt idx="2">
                  <c:v>40.96</c:v>
                </c:pt>
              </c:numCache>
            </c:numRef>
          </c:val>
        </c:ser>
        <c:ser>
          <c:idx val="2"/>
          <c:order val="2"/>
          <c:tx>
            <c:strRef>
              <c:f>'[Chart in Microsoft Office PowerPoint]Sheet1'!$A$12</c:f>
              <c:strCache>
                <c:ptCount val="1"/>
                <c:pt idx="0">
                  <c:v>Average</c:v>
                </c:pt>
              </c:strCache>
            </c:strRef>
          </c:tx>
          <c:dLbls>
            <c:showVal val="1"/>
          </c:dLbls>
          <c:cat>
            <c:strRef>
              <c:f>'[Chart in Microsoft Office PowerPoint]Sheet1'!$B$9:$D$9</c:f>
              <c:strCache>
                <c:ptCount val="3"/>
                <c:pt idx="0">
                  <c:v>Waiting area</c:v>
                </c:pt>
                <c:pt idx="1">
                  <c:v>Overall Cleanliness</c:v>
                </c:pt>
                <c:pt idx="2">
                  <c:v>Car parking services</c:v>
                </c:pt>
              </c:strCache>
            </c:strRef>
          </c:cat>
          <c:val>
            <c:numRef>
              <c:f>'[Chart in Microsoft Office PowerPoint]Sheet1'!$B$12:$D$12</c:f>
              <c:numCache>
                <c:formatCode>General</c:formatCode>
                <c:ptCount val="3"/>
                <c:pt idx="0">
                  <c:v>0</c:v>
                </c:pt>
                <c:pt idx="1">
                  <c:v>0</c:v>
                </c:pt>
                <c:pt idx="2">
                  <c:v>14.350000000000009</c:v>
                </c:pt>
              </c:numCache>
            </c:numRef>
          </c:val>
        </c:ser>
        <c:ser>
          <c:idx val="3"/>
          <c:order val="3"/>
          <c:tx>
            <c:strRef>
              <c:f>'[Chart in Microsoft Office PowerPoint]Sheet1'!$A$13</c:f>
              <c:strCache>
                <c:ptCount val="1"/>
                <c:pt idx="0">
                  <c:v>Poor</c:v>
                </c:pt>
              </c:strCache>
            </c:strRef>
          </c:tx>
          <c:dLbls>
            <c:showVal val="1"/>
          </c:dLbls>
          <c:cat>
            <c:strRef>
              <c:f>'[Chart in Microsoft Office PowerPoint]Sheet1'!$B$9:$D$9</c:f>
              <c:strCache>
                <c:ptCount val="3"/>
                <c:pt idx="0">
                  <c:v>Waiting area</c:v>
                </c:pt>
                <c:pt idx="1">
                  <c:v>Overall Cleanliness</c:v>
                </c:pt>
                <c:pt idx="2">
                  <c:v>Car parking services</c:v>
                </c:pt>
              </c:strCache>
            </c:strRef>
          </c:cat>
          <c:val>
            <c:numRef>
              <c:f>'[Chart in Microsoft Office PowerPoint]Sheet1'!$B$13:$D$13</c:f>
              <c:numCache>
                <c:formatCode>General</c:formatCode>
                <c:ptCount val="3"/>
                <c:pt idx="0">
                  <c:v>0</c:v>
                </c:pt>
                <c:pt idx="1">
                  <c:v>0</c:v>
                </c:pt>
                <c:pt idx="2">
                  <c:v>0</c:v>
                </c:pt>
              </c:numCache>
            </c:numRef>
          </c:val>
        </c:ser>
        <c:dLbls>
          <c:showVal val="1"/>
        </c:dLbls>
        <c:gapWidth val="95"/>
        <c:gapDepth val="95"/>
        <c:shape val="box"/>
        <c:axId val="41484288"/>
        <c:axId val="41485824"/>
        <c:axId val="0"/>
      </c:bar3DChart>
      <c:catAx>
        <c:axId val="41484288"/>
        <c:scaling>
          <c:orientation val="minMax"/>
        </c:scaling>
        <c:axPos val="b"/>
        <c:majorTickMark val="none"/>
        <c:tickLblPos val="nextTo"/>
        <c:crossAx val="41485824"/>
        <c:crosses val="autoZero"/>
        <c:auto val="1"/>
        <c:lblAlgn val="ctr"/>
        <c:lblOffset val="100"/>
      </c:catAx>
      <c:valAx>
        <c:axId val="41485824"/>
        <c:scaling>
          <c:orientation val="minMax"/>
        </c:scaling>
        <c:delete val="1"/>
        <c:axPos val="l"/>
        <c:numFmt formatCode="0%" sourceLinked="1"/>
        <c:tickLblPos val="nextTo"/>
        <c:crossAx val="41484288"/>
        <c:crosses val="autoZero"/>
        <c:crossBetween val="between"/>
      </c:valAx>
    </c:plotArea>
    <c:legend>
      <c:legendPos val="r"/>
    </c:legend>
    <c:plotVisOnly val="1"/>
  </c:chart>
  <c:txPr>
    <a:bodyPr/>
    <a:lstStyle/>
    <a:p>
      <a:pPr>
        <a:defRPr sz="1600"/>
      </a:pPr>
      <a:endParaRPr lang="en-US"/>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IN"/>
  <c:style val="42"/>
  <c:chart>
    <c:title>
      <c:tx>
        <c:rich>
          <a:bodyPr/>
          <a:lstStyle/>
          <a:p>
            <a:pPr>
              <a:defRPr/>
            </a:pPr>
            <a:r>
              <a:rPr lang="en-US"/>
              <a:t>Diagnostic Services</a:t>
            </a:r>
          </a:p>
        </c:rich>
      </c:tx>
    </c:title>
    <c:view3D>
      <c:rAngAx val="1"/>
    </c:view3D>
    <c:plotArea>
      <c:layout/>
      <c:bar3DChart>
        <c:barDir val="col"/>
        <c:grouping val="percentStacked"/>
        <c:ser>
          <c:idx val="0"/>
          <c:order val="0"/>
          <c:tx>
            <c:strRef>
              <c:f>'[Chart in Microsoft Office PowerPoint]Sheet1'!$A$10</c:f>
              <c:strCache>
                <c:ptCount val="1"/>
                <c:pt idx="0">
                  <c:v>Excellent</c:v>
                </c:pt>
              </c:strCache>
            </c:strRef>
          </c:tx>
          <c:dLbls>
            <c:showVal val="1"/>
          </c:dLbls>
          <c:cat>
            <c:strRef>
              <c:f>'[Chart in Microsoft Office PowerPoint]Sheet1'!$B$9:$C$9</c:f>
              <c:strCache>
                <c:ptCount val="2"/>
                <c:pt idx="0">
                  <c:v>sample collection process</c:v>
                </c:pt>
                <c:pt idx="1">
                  <c:v>report collection process</c:v>
                </c:pt>
              </c:strCache>
            </c:strRef>
          </c:cat>
          <c:val>
            <c:numRef>
              <c:f>'[Chart in Microsoft Office PowerPoint]Sheet1'!$B$10:$C$10</c:f>
              <c:numCache>
                <c:formatCode>General</c:formatCode>
                <c:ptCount val="2"/>
                <c:pt idx="0">
                  <c:v>67.27</c:v>
                </c:pt>
                <c:pt idx="1">
                  <c:v>72.72</c:v>
                </c:pt>
              </c:numCache>
            </c:numRef>
          </c:val>
        </c:ser>
        <c:ser>
          <c:idx val="1"/>
          <c:order val="1"/>
          <c:tx>
            <c:strRef>
              <c:f>'[Chart in Microsoft Office PowerPoint]Sheet1'!$A$11</c:f>
              <c:strCache>
                <c:ptCount val="1"/>
                <c:pt idx="0">
                  <c:v>Good</c:v>
                </c:pt>
              </c:strCache>
            </c:strRef>
          </c:tx>
          <c:dLbls>
            <c:showVal val="1"/>
          </c:dLbls>
          <c:cat>
            <c:strRef>
              <c:f>'[Chart in Microsoft Office PowerPoint]Sheet1'!$B$9:$C$9</c:f>
              <c:strCache>
                <c:ptCount val="2"/>
                <c:pt idx="0">
                  <c:v>sample collection process</c:v>
                </c:pt>
                <c:pt idx="1">
                  <c:v>report collection process</c:v>
                </c:pt>
              </c:strCache>
            </c:strRef>
          </c:cat>
          <c:val>
            <c:numRef>
              <c:f>'[Chart in Microsoft Office PowerPoint]Sheet1'!$B$11:$C$11</c:f>
              <c:numCache>
                <c:formatCode>General</c:formatCode>
                <c:ptCount val="2"/>
                <c:pt idx="0">
                  <c:v>32.720000000000013</c:v>
                </c:pt>
                <c:pt idx="1">
                  <c:v>27.27</c:v>
                </c:pt>
              </c:numCache>
            </c:numRef>
          </c:val>
        </c:ser>
        <c:ser>
          <c:idx val="2"/>
          <c:order val="2"/>
          <c:tx>
            <c:strRef>
              <c:f>'[Chart in Microsoft Office PowerPoint]Sheet1'!$A$12</c:f>
              <c:strCache>
                <c:ptCount val="1"/>
                <c:pt idx="0">
                  <c:v>Average</c:v>
                </c:pt>
              </c:strCache>
            </c:strRef>
          </c:tx>
          <c:dLbls>
            <c:showVal val="1"/>
          </c:dLbls>
          <c:cat>
            <c:strRef>
              <c:f>'[Chart in Microsoft Office PowerPoint]Sheet1'!$B$9:$C$9</c:f>
              <c:strCache>
                <c:ptCount val="2"/>
                <c:pt idx="0">
                  <c:v>sample collection process</c:v>
                </c:pt>
                <c:pt idx="1">
                  <c:v>report collection process</c:v>
                </c:pt>
              </c:strCache>
            </c:strRef>
          </c:cat>
          <c:val>
            <c:numRef>
              <c:f>'[Chart in Microsoft Office PowerPoint]Sheet1'!$B$12:$C$12</c:f>
              <c:numCache>
                <c:formatCode>General</c:formatCode>
                <c:ptCount val="2"/>
                <c:pt idx="0">
                  <c:v>0</c:v>
                </c:pt>
                <c:pt idx="1">
                  <c:v>0</c:v>
                </c:pt>
              </c:numCache>
            </c:numRef>
          </c:val>
        </c:ser>
        <c:ser>
          <c:idx val="3"/>
          <c:order val="3"/>
          <c:tx>
            <c:strRef>
              <c:f>'[Chart in Microsoft Office PowerPoint]Sheet1'!$A$13</c:f>
              <c:strCache>
                <c:ptCount val="1"/>
                <c:pt idx="0">
                  <c:v>Poor</c:v>
                </c:pt>
              </c:strCache>
            </c:strRef>
          </c:tx>
          <c:dLbls>
            <c:showVal val="1"/>
          </c:dLbls>
          <c:cat>
            <c:strRef>
              <c:f>'[Chart in Microsoft Office PowerPoint]Sheet1'!$B$9:$C$9</c:f>
              <c:strCache>
                <c:ptCount val="2"/>
                <c:pt idx="0">
                  <c:v>sample collection process</c:v>
                </c:pt>
                <c:pt idx="1">
                  <c:v>report collection process</c:v>
                </c:pt>
              </c:strCache>
            </c:strRef>
          </c:cat>
          <c:val>
            <c:numRef>
              <c:f>'[Chart in Microsoft Office PowerPoint]Sheet1'!$B$13:$C$13</c:f>
              <c:numCache>
                <c:formatCode>General</c:formatCode>
                <c:ptCount val="2"/>
                <c:pt idx="0">
                  <c:v>0</c:v>
                </c:pt>
                <c:pt idx="1">
                  <c:v>0</c:v>
                </c:pt>
              </c:numCache>
            </c:numRef>
          </c:val>
        </c:ser>
        <c:dLbls>
          <c:showVal val="1"/>
        </c:dLbls>
        <c:gapWidth val="95"/>
        <c:gapDepth val="95"/>
        <c:shape val="box"/>
        <c:axId val="41518976"/>
        <c:axId val="41520512"/>
        <c:axId val="0"/>
      </c:bar3DChart>
      <c:catAx>
        <c:axId val="41518976"/>
        <c:scaling>
          <c:orientation val="minMax"/>
        </c:scaling>
        <c:axPos val="b"/>
        <c:majorTickMark val="none"/>
        <c:tickLblPos val="nextTo"/>
        <c:crossAx val="41520512"/>
        <c:crosses val="autoZero"/>
        <c:auto val="1"/>
        <c:lblAlgn val="ctr"/>
        <c:lblOffset val="100"/>
      </c:catAx>
      <c:valAx>
        <c:axId val="41520512"/>
        <c:scaling>
          <c:orientation val="minMax"/>
        </c:scaling>
        <c:delete val="1"/>
        <c:axPos val="l"/>
        <c:numFmt formatCode="0%" sourceLinked="1"/>
        <c:tickLblPos val="nextTo"/>
        <c:crossAx val="41518976"/>
        <c:crosses val="autoZero"/>
        <c:crossBetween val="between"/>
      </c:valAx>
    </c:plotArea>
    <c:legend>
      <c:legendPos val="r"/>
    </c:legend>
    <c:plotVisOnly val="1"/>
  </c:chart>
  <c:txPr>
    <a:bodyPr/>
    <a:lstStyle/>
    <a:p>
      <a:pPr>
        <a:defRPr sz="1600"/>
      </a:pPr>
      <a:endParaRPr lang="en-US"/>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IN"/>
  <c:style val="42"/>
  <c:chart>
    <c:title>
      <c:tx>
        <c:rich>
          <a:bodyPr/>
          <a:lstStyle/>
          <a:p>
            <a:pPr>
              <a:defRPr/>
            </a:pPr>
            <a:r>
              <a:rPr lang="en-US"/>
              <a:t>Waiting Time</a:t>
            </a:r>
          </a:p>
        </c:rich>
      </c:tx>
    </c:title>
    <c:view3D>
      <c:rAngAx val="1"/>
    </c:view3D>
    <c:plotArea>
      <c:layout/>
      <c:bar3DChart>
        <c:barDir val="col"/>
        <c:grouping val="percentStacked"/>
        <c:ser>
          <c:idx val="0"/>
          <c:order val="0"/>
          <c:tx>
            <c:strRef>
              <c:f>'[Chart in Microsoft Office PowerPoint]Sheet1'!$A$10</c:f>
              <c:strCache>
                <c:ptCount val="1"/>
                <c:pt idx="0">
                  <c:v>10 mins</c:v>
                </c:pt>
              </c:strCache>
            </c:strRef>
          </c:tx>
          <c:dLbls>
            <c:showVal val="1"/>
          </c:dLbls>
          <c:cat>
            <c:strRef>
              <c:f>'[Chart in Microsoft Office PowerPoint]Sheet1'!$B$9:$D$9</c:f>
              <c:strCache>
                <c:ptCount val="3"/>
                <c:pt idx="0">
                  <c:v>For the registration</c:v>
                </c:pt>
                <c:pt idx="1">
                  <c:v>For the consultation</c:v>
                </c:pt>
                <c:pt idx="2">
                  <c:v>for the procedure/sample</c:v>
                </c:pt>
              </c:strCache>
            </c:strRef>
          </c:cat>
          <c:val>
            <c:numRef>
              <c:f>'[Chart in Microsoft Office PowerPoint]Sheet1'!$B$10:$D$10</c:f>
              <c:numCache>
                <c:formatCode>General</c:formatCode>
                <c:ptCount val="3"/>
                <c:pt idx="0">
                  <c:v>88.88</c:v>
                </c:pt>
                <c:pt idx="1">
                  <c:v>84.210000000000022</c:v>
                </c:pt>
                <c:pt idx="2">
                  <c:v>86.2</c:v>
                </c:pt>
              </c:numCache>
            </c:numRef>
          </c:val>
        </c:ser>
        <c:ser>
          <c:idx val="1"/>
          <c:order val="1"/>
          <c:tx>
            <c:strRef>
              <c:f>'[Chart in Microsoft Office PowerPoint]Sheet1'!$A$11</c:f>
              <c:strCache>
                <c:ptCount val="1"/>
                <c:pt idx="0">
                  <c:v>10-30 mins.</c:v>
                </c:pt>
              </c:strCache>
            </c:strRef>
          </c:tx>
          <c:dLbls>
            <c:showVal val="1"/>
          </c:dLbls>
          <c:cat>
            <c:strRef>
              <c:f>'[Chart in Microsoft Office PowerPoint]Sheet1'!$B$9:$D$9</c:f>
              <c:strCache>
                <c:ptCount val="3"/>
                <c:pt idx="0">
                  <c:v>For the registration</c:v>
                </c:pt>
                <c:pt idx="1">
                  <c:v>For the consultation</c:v>
                </c:pt>
                <c:pt idx="2">
                  <c:v>for the procedure/sample</c:v>
                </c:pt>
              </c:strCache>
            </c:strRef>
          </c:cat>
          <c:val>
            <c:numRef>
              <c:f>'[Chart in Microsoft Office PowerPoint]Sheet1'!$B$11:$D$11</c:f>
              <c:numCache>
                <c:formatCode>General</c:formatCode>
                <c:ptCount val="3"/>
                <c:pt idx="0">
                  <c:v>11.11</c:v>
                </c:pt>
                <c:pt idx="1">
                  <c:v>7.01</c:v>
                </c:pt>
                <c:pt idx="2">
                  <c:v>13.79</c:v>
                </c:pt>
              </c:numCache>
            </c:numRef>
          </c:val>
        </c:ser>
        <c:ser>
          <c:idx val="2"/>
          <c:order val="2"/>
          <c:tx>
            <c:strRef>
              <c:f>'[Chart in Microsoft Office PowerPoint]Sheet1'!$A$12</c:f>
              <c:strCache>
                <c:ptCount val="1"/>
                <c:pt idx="0">
                  <c:v>&gt;30 mins.</c:v>
                </c:pt>
              </c:strCache>
            </c:strRef>
          </c:tx>
          <c:dLbls>
            <c:showVal val="1"/>
          </c:dLbls>
          <c:cat>
            <c:strRef>
              <c:f>'[Chart in Microsoft Office PowerPoint]Sheet1'!$B$9:$D$9</c:f>
              <c:strCache>
                <c:ptCount val="3"/>
                <c:pt idx="0">
                  <c:v>For the registration</c:v>
                </c:pt>
                <c:pt idx="1">
                  <c:v>For the consultation</c:v>
                </c:pt>
                <c:pt idx="2">
                  <c:v>for the procedure/sample</c:v>
                </c:pt>
              </c:strCache>
            </c:strRef>
          </c:cat>
          <c:val>
            <c:numRef>
              <c:f>'[Chart in Microsoft Office PowerPoint]Sheet1'!$B$12:$D$12</c:f>
              <c:numCache>
                <c:formatCode>General</c:formatCode>
                <c:ptCount val="3"/>
                <c:pt idx="0">
                  <c:v>0</c:v>
                </c:pt>
                <c:pt idx="1">
                  <c:v>8.77</c:v>
                </c:pt>
                <c:pt idx="2">
                  <c:v>0</c:v>
                </c:pt>
              </c:numCache>
            </c:numRef>
          </c:val>
        </c:ser>
        <c:dLbls>
          <c:showVal val="1"/>
        </c:dLbls>
        <c:gapWidth val="95"/>
        <c:gapDepth val="95"/>
        <c:shape val="box"/>
        <c:axId val="41839232"/>
        <c:axId val="41849216"/>
        <c:axId val="0"/>
      </c:bar3DChart>
      <c:catAx>
        <c:axId val="41839232"/>
        <c:scaling>
          <c:orientation val="minMax"/>
        </c:scaling>
        <c:axPos val="b"/>
        <c:majorTickMark val="none"/>
        <c:tickLblPos val="nextTo"/>
        <c:crossAx val="41849216"/>
        <c:crosses val="autoZero"/>
        <c:auto val="1"/>
        <c:lblAlgn val="ctr"/>
        <c:lblOffset val="100"/>
      </c:catAx>
      <c:valAx>
        <c:axId val="41849216"/>
        <c:scaling>
          <c:orientation val="minMax"/>
        </c:scaling>
        <c:delete val="1"/>
        <c:axPos val="l"/>
        <c:numFmt formatCode="0%" sourceLinked="1"/>
        <c:tickLblPos val="nextTo"/>
        <c:crossAx val="41839232"/>
        <c:crosses val="autoZero"/>
        <c:crossBetween val="between"/>
      </c:valAx>
    </c:plotArea>
    <c:legend>
      <c:legendPos val="r"/>
    </c:legend>
    <c:plotVisOnly val="1"/>
  </c:chart>
  <c:txPr>
    <a:bodyPr/>
    <a:lstStyle/>
    <a:p>
      <a:pPr>
        <a:defRPr sz="1600"/>
      </a:pPr>
      <a:endParaRPr lang="en-US"/>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lang val="en-IN"/>
  <c:style val="42"/>
  <c:chart>
    <c:title>
      <c:tx>
        <c:rich>
          <a:bodyPr/>
          <a:lstStyle/>
          <a:p>
            <a:pPr>
              <a:defRPr/>
            </a:pPr>
            <a:r>
              <a:rPr lang="en-IN"/>
              <a:t>Preference for Hopsital</a:t>
            </a:r>
          </a:p>
        </c:rich>
      </c:tx>
    </c:title>
    <c:view3D>
      <c:rAngAx val="1"/>
    </c:view3D>
    <c:plotArea>
      <c:layout/>
      <c:bar3DChart>
        <c:barDir val="col"/>
        <c:grouping val="stacked"/>
        <c:ser>
          <c:idx val="0"/>
          <c:order val="0"/>
          <c:tx>
            <c:strRef>
              <c:f>Sheet1!$A$17</c:f>
              <c:strCache>
                <c:ptCount val="1"/>
                <c:pt idx="0">
                  <c:v>Yes</c:v>
                </c:pt>
              </c:strCache>
            </c:strRef>
          </c:tx>
          <c:dLbls>
            <c:showVal val="1"/>
          </c:dLbls>
          <c:cat>
            <c:strRef>
              <c:f>Sheet1!$B$16:$C$16</c:f>
              <c:strCache>
                <c:ptCount val="2"/>
                <c:pt idx="0">
                  <c:v>Would you like to return to Sharda Hospital</c:v>
                </c:pt>
                <c:pt idx="1">
                  <c:v>Would you recommend this hospital to others</c:v>
                </c:pt>
              </c:strCache>
            </c:strRef>
          </c:cat>
          <c:val>
            <c:numRef>
              <c:f>Sheet1!$B$17:$C$17</c:f>
              <c:numCache>
                <c:formatCode>General</c:formatCode>
                <c:ptCount val="2"/>
                <c:pt idx="0">
                  <c:v>100</c:v>
                </c:pt>
                <c:pt idx="1">
                  <c:v>100</c:v>
                </c:pt>
              </c:numCache>
            </c:numRef>
          </c:val>
        </c:ser>
        <c:ser>
          <c:idx val="1"/>
          <c:order val="1"/>
          <c:tx>
            <c:strRef>
              <c:f>Sheet1!$A$18</c:f>
              <c:strCache>
                <c:ptCount val="1"/>
                <c:pt idx="0">
                  <c:v>No</c:v>
                </c:pt>
              </c:strCache>
            </c:strRef>
          </c:tx>
          <c:dLbls>
            <c:showVal val="1"/>
          </c:dLbls>
          <c:cat>
            <c:strRef>
              <c:f>Sheet1!$B$16:$C$16</c:f>
              <c:strCache>
                <c:ptCount val="2"/>
                <c:pt idx="0">
                  <c:v>Would you like to return to Sharda Hospital</c:v>
                </c:pt>
                <c:pt idx="1">
                  <c:v>Would you recommend this hospital to others</c:v>
                </c:pt>
              </c:strCache>
            </c:strRef>
          </c:cat>
          <c:val>
            <c:numRef>
              <c:f>Sheet1!$B$18:$C$18</c:f>
              <c:numCache>
                <c:formatCode>General</c:formatCode>
                <c:ptCount val="2"/>
                <c:pt idx="0">
                  <c:v>0</c:v>
                </c:pt>
                <c:pt idx="1">
                  <c:v>0</c:v>
                </c:pt>
              </c:numCache>
            </c:numRef>
          </c:val>
        </c:ser>
        <c:dLbls>
          <c:showVal val="1"/>
        </c:dLbls>
        <c:gapWidth val="95"/>
        <c:gapDepth val="95"/>
        <c:shape val="box"/>
        <c:axId val="41863424"/>
        <c:axId val="41877504"/>
        <c:axId val="0"/>
      </c:bar3DChart>
      <c:catAx>
        <c:axId val="41863424"/>
        <c:scaling>
          <c:orientation val="minMax"/>
        </c:scaling>
        <c:axPos val="b"/>
        <c:majorTickMark val="none"/>
        <c:tickLblPos val="nextTo"/>
        <c:crossAx val="41877504"/>
        <c:crosses val="autoZero"/>
        <c:auto val="1"/>
        <c:lblAlgn val="ctr"/>
        <c:lblOffset val="100"/>
      </c:catAx>
      <c:valAx>
        <c:axId val="41877504"/>
        <c:scaling>
          <c:orientation val="minMax"/>
        </c:scaling>
        <c:delete val="1"/>
        <c:axPos val="l"/>
        <c:numFmt formatCode="General" sourceLinked="1"/>
        <c:majorTickMark val="none"/>
        <c:tickLblPos val="nextTo"/>
        <c:crossAx val="41863424"/>
        <c:crosses val="autoZero"/>
        <c:crossBetween val="between"/>
      </c:valAx>
    </c:plotArea>
    <c:legend>
      <c:legendPos val="r"/>
      <c:overlay val="1"/>
    </c:legend>
    <c:plotVisOnly val="1"/>
  </c:chart>
  <c:txPr>
    <a:bodyPr/>
    <a:lstStyle/>
    <a:p>
      <a:pPr>
        <a:defRPr sz="1800">
          <a:latin typeface="Times New Roman" pitchFamily="18" charset="0"/>
          <a:cs typeface="Times New Roman" pitchFamily="18" charset="0"/>
        </a:defRPr>
      </a:pPr>
      <a:endParaRPr lang="en-US"/>
    </a:p>
  </c:tx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en-IN"/>
  <c:style val="42"/>
  <c:chart>
    <c:title>
      <c:tx>
        <c:rich>
          <a:bodyPr/>
          <a:lstStyle/>
          <a:p>
            <a:pPr>
              <a:defRPr/>
            </a:pPr>
            <a:r>
              <a:rPr lang="en-US"/>
              <a:t>Reason to choose this hospital</a:t>
            </a:r>
          </a:p>
        </c:rich>
      </c:tx>
    </c:title>
    <c:view3D>
      <c:rotX val="30"/>
      <c:perspective val="30"/>
    </c:view3D>
    <c:plotArea>
      <c:layout/>
      <c:pie3DChart>
        <c:varyColors val="1"/>
        <c:ser>
          <c:idx val="0"/>
          <c:order val="0"/>
          <c:tx>
            <c:strRef>
              <c:f>'[Chart in Microsoft Office PowerPoint]Sheet1'!$B$1</c:f>
              <c:strCache>
                <c:ptCount val="1"/>
                <c:pt idx="0">
                  <c:v>Sales</c:v>
                </c:pt>
              </c:strCache>
            </c:strRef>
          </c:tx>
          <c:dLbls>
            <c:showPercent val="1"/>
          </c:dLbls>
          <c:cat>
            <c:strRef>
              <c:f>'[Chart in Microsoft Office PowerPoint]Sheet1'!$A$2:$A$6</c:f>
              <c:strCache>
                <c:ptCount val="5"/>
                <c:pt idx="0">
                  <c:v>Family Physician</c:v>
                </c:pt>
                <c:pt idx="1">
                  <c:v>Adverteisement/website</c:v>
                </c:pt>
                <c:pt idx="2">
                  <c:v>Recommnedation</c:v>
                </c:pt>
                <c:pt idx="3">
                  <c:v>TPA</c:v>
                </c:pt>
                <c:pt idx="4">
                  <c:v>Others</c:v>
                </c:pt>
              </c:strCache>
            </c:strRef>
          </c:cat>
          <c:val>
            <c:numRef>
              <c:f>'[Chart in Microsoft Office PowerPoint]Sheet1'!$B$2:$B$6</c:f>
              <c:numCache>
                <c:formatCode>General</c:formatCode>
                <c:ptCount val="5"/>
                <c:pt idx="0">
                  <c:v>12.12</c:v>
                </c:pt>
                <c:pt idx="1">
                  <c:v>0</c:v>
                </c:pt>
                <c:pt idx="2">
                  <c:v>36.36</c:v>
                </c:pt>
                <c:pt idx="3">
                  <c:v>0</c:v>
                </c:pt>
                <c:pt idx="4">
                  <c:v>51.51</c:v>
                </c:pt>
              </c:numCache>
            </c:numRef>
          </c:val>
        </c:ser>
        <c:dLbls>
          <c:showPercent val="1"/>
        </c:dLbls>
      </c:pie3DChart>
    </c:plotArea>
    <c:legend>
      <c:legendPos val="r"/>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style val="42"/>
  <c:chart>
    <c:title>
      <c:tx>
        <c:rich>
          <a:bodyPr/>
          <a:lstStyle/>
          <a:p>
            <a:pPr>
              <a:defRPr/>
            </a:pPr>
            <a:r>
              <a:rPr lang="en-IN" dirty="0"/>
              <a:t>Admission </a:t>
            </a:r>
            <a:r>
              <a:rPr lang="en-IN" dirty="0" smtClean="0"/>
              <a:t>Services</a:t>
            </a:r>
            <a:endParaRPr lang="en-IN" dirty="0"/>
          </a:p>
        </c:rich>
      </c:tx>
    </c:title>
    <c:view3D>
      <c:rAngAx val="1"/>
    </c:view3D>
    <c:plotArea>
      <c:layout/>
      <c:bar3DChart>
        <c:barDir val="col"/>
        <c:grouping val="percentStacked"/>
        <c:ser>
          <c:idx val="0"/>
          <c:order val="0"/>
          <c:tx>
            <c:strRef>
              <c:f>'[Chart in Microsoft Office PowerPoint]Sheet1'!$A$10</c:f>
              <c:strCache>
                <c:ptCount val="1"/>
                <c:pt idx="0">
                  <c:v>Excellent</c:v>
                </c:pt>
              </c:strCache>
            </c:strRef>
          </c:tx>
          <c:dLbls>
            <c:txPr>
              <a:bodyPr/>
              <a:lstStyle/>
              <a:p>
                <a:pPr>
                  <a:defRPr sz="1600"/>
                </a:pPr>
                <a:endParaRPr lang="en-US"/>
              </a:p>
            </c:txPr>
            <c:showVal val="1"/>
          </c:dLbls>
          <c:cat>
            <c:strRef>
              <c:f>'[Chart in Microsoft Office PowerPoint]Sheet1'!$B$9:$E$9</c:f>
              <c:strCache>
                <c:ptCount val="4"/>
                <c:pt idx="0">
                  <c:v>Response of staff</c:v>
                </c:pt>
                <c:pt idx="1">
                  <c:v>promptness of admission Process</c:v>
                </c:pt>
                <c:pt idx="2">
                  <c:v>explanation of room </c:v>
                </c:pt>
                <c:pt idx="3">
                  <c:v>overall impression</c:v>
                </c:pt>
              </c:strCache>
            </c:strRef>
          </c:cat>
          <c:val>
            <c:numRef>
              <c:f>'[Chart in Microsoft Office PowerPoint]Sheet1'!$B$10:$E$10</c:f>
              <c:numCache>
                <c:formatCode>General</c:formatCode>
                <c:ptCount val="4"/>
                <c:pt idx="0">
                  <c:v>37.760000000000012</c:v>
                </c:pt>
                <c:pt idx="1">
                  <c:v>35.160000000000011</c:v>
                </c:pt>
                <c:pt idx="2">
                  <c:v>33.33</c:v>
                </c:pt>
                <c:pt idx="3">
                  <c:v>30.110000000000017</c:v>
                </c:pt>
              </c:numCache>
            </c:numRef>
          </c:val>
        </c:ser>
        <c:ser>
          <c:idx val="1"/>
          <c:order val="1"/>
          <c:tx>
            <c:strRef>
              <c:f>'[Chart in Microsoft Office PowerPoint]Sheet1'!$A$11</c:f>
              <c:strCache>
                <c:ptCount val="1"/>
                <c:pt idx="0">
                  <c:v>Good</c:v>
                </c:pt>
              </c:strCache>
            </c:strRef>
          </c:tx>
          <c:dLbls>
            <c:txPr>
              <a:bodyPr/>
              <a:lstStyle/>
              <a:p>
                <a:pPr>
                  <a:defRPr sz="1600"/>
                </a:pPr>
                <a:endParaRPr lang="en-US"/>
              </a:p>
            </c:txPr>
            <c:showVal val="1"/>
          </c:dLbls>
          <c:cat>
            <c:strRef>
              <c:f>'[Chart in Microsoft Office PowerPoint]Sheet1'!$B$9:$E$9</c:f>
              <c:strCache>
                <c:ptCount val="4"/>
                <c:pt idx="0">
                  <c:v>Response of staff</c:v>
                </c:pt>
                <c:pt idx="1">
                  <c:v>promptness of admission Process</c:v>
                </c:pt>
                <c:pt idx="2">
                  <c:v>explanation of room </c:v>
                </c:pt>
                <c:pt idx="3">
                  <c:v>overall impression</c:v>
                </c:pt>
              </c:strCache>
            </c:strRef>
          </c:cat>
          <c:val>
            <c:numRef>
              <c:f>'[Chart in Microsoft Office PowerPoint]Sheet1'!$B$11:$E$11</c:f>
              <c:numCache>
                <c:formatCode>General</c:formatCode>
                <c:ptCount val="4"/>
                <c:pt idx="0">
                  <c:v>53.06</c:v>
                </c:pt>
                <c:pt idx="1">
                  <c:v>52.75</c:v>
                </c:pt>
                <c:pt idx="2">
                  <c:v>51.61</c:v>
                </c:pt>
                <c:pt idx="3">
                  <c:v>59.14</c:v>
                </c:pt>
              </c:numCache>
            </c:numRef>
          </c:val>
        </c:ser>
        <c:ser>
          <c:idx val="2"/>
          <c:order val="2"/>
          <c:tx>
            <c:strRef>
              <c:f>'[Chart in Microsoft Office PowerPoint]Sheet1'!$A$12</c:f>
              <c:strCache>
                <c:ptCount val="1"/>
                <c:pt idx="0">
                  <c:v>Average</c:v>
                </c:pt>
              </c:strCache>
            </c:strRef>
          </c:tx>
          <c:dLbls>
            <c:txPr>
              <a:bodyPr/>
              <a:lstStyle/>
              <a:p>
                <a:pPr>
                  <a:defRPr sz="1600"/>
                </a:pPr>
                <a:endParaRPr lang="en-US"/>
              </a:p>
            </c:txPr>
            <c:showVal val="1"/>
          </c:dLbls>
          <c:cat>
            <c:strRef>
              <c:f>'[Chart in Microsoft Office PowerPoint]Sheet1'!$B$9:$E$9</c:f>
              <c:strCache>
                <c:ptCount val="4"/>
                <c:pt idx="0">
                  <c:v>Response of staff</c:v>
                </c:pt>
                <c:pt idx="1">
                  <c:v>promptness of admission Process</c:v>
                </c:pt>
                <c:pt idx="2">
                  <c:v>explanation of room </c:v>
                </c:pt>
                <c:pt idx="3">
                  <c:v>overall impression</c:v>
                </c:pt>
              </c:strCache>
            </c:strRef>
          </c:cat>
          <c:val>
            <c:numRef>
              <c:f>'[Chart in Microsoft Office PowerPoint]Sheet1'!$B$12:$E$12</c:f>
              <c:numCache>
                <c:formatCode>General</c:formatCode>
                <c:ptCount val="4"/>
                <c:pt idx="0">
                  <c:v>7.14</c:v>
                </c:pt>
                <c:pt idx="1">
                  <c:v>12.09</c:v>
                </c:pt>
                <c:pt idx="2">
                  <c:v>11.83</c:v>
                </c:pt>
                <c:pt idx="3">
                  <c:v>9.68</c:v>
                </c:pt>
              </c:numCache>
            </c:numRef>
          </c:val>
        </c:ser>
        <c:ser>
          <c:idx val="3"/>
          <c:order val="3"/>
          <c:tx>
            <c:strRef>
              <c:f>'[Chart in Microsoft Office PowerPoint]Sheet1'!$A$13</c:f>
              <c:strCache>
                <c:ptCount val="1"/>
                <c:pt idx="0">
                  <c:v>Poor</c:v>
                </c:pt>
              </c:strCache>
            </c:strRef>
          </c:tx>
          <c:dLbls>
            <c:txPr>
              <a:bodyPr/>
              <a:lstStyle/>
              <a:p>
                <a:pPr>
                  <a:defRPr sz="1600"/>
                </a:pPr>
                <a:endParaRPr lang="en-US"/>
              </a:p>
            </c:txPr>
            <c:showVal val="1"/>
          </c:dLbls>
          <c:cat>
            <c:strRef>
              <c:f>'[Chart in Microsoft Office PowerPoint]Sheet1'!$B$9:$E$9</c:f>
              <c:strCache>
                <c:ptCount val="4"/>
                <c:pt idx="0">
                  <c:v>Response of staff</c:v>
                </c:pt>
                <c:pt idx="1">
                  <c:v>promptness of admission Process</c:v>
                </c:pt>
                <c:pt idx="2">
                  <c:v>explanation of room </c:v>
                </c:pt>
                <c:pt idx="3">
                  <c:v>overall impression</c:v>
                </c:pt>
              </c:strCache>
            </c:strRef>
          </c:cat>
          <c:val>
            <c:numRef>
              <c:f>'[Chart in Microsoft Office PowerPoint]Sheet1'!$B$13:$E$13</c:f>
              <c:numCache>
                <c:formatCode>General</c:formatCode>
                <c:ptCount val="4"/>
                <c:pt idx="0">
                  <c:v>2.04</c:v>
                </c:pt>
                <c:pt idx="1">
                  <c:v>0</c:v>
                </c:pt>
                <c:pt idx="2">
                  <c:v>3.23</c:v>
                </c:pt>
                <c:pt idx="3">
                  <c:v>1.08</c:v>
                </c:pt>
              </c:numCache>
            </c:numRef>
          </c:val>
        </c:ser>
        <c:dLbls>
          <c:showVal val="1"/>
        </c:dLbls>
        <c:gapWidth val="95"/>
        <c:gapDepth val="95"/>
        <c:shape val="box"/>
        <c:axId val="85270528"/>
        <c:axId val="85273216"/>
        <c:axId val="0"/>
      </c:bar3DChart>
      <c:catAx>
        <c:axId val="85270528"/>
        <c:scaling>
          <c:orientation val="minMax"/>
        </c:scaling>
        <c:axPos val="b"/>
        <c:majorTickMark val="none"/>
        <c:tickLblPos val="nextTo"/>
        <c:txPr>
          <a:bodyPr/>
          <a:lstStyle/>
          <a:p>
            <a:pPr>
              <a:defRPr sz="1600"/>
            </a:pPr>
            <a:endParaRPr lang="en-US"/>
          </a:p>
        </c:txPr>
        <c:crossAx val="85273216"/>
        <c:crosses val="autoZero"/>
        <c:auto val="1"/>
        <c:lblAlgn val="ctr"/>
        <c:lblOffset val="100"/>
      </c:catAx>
      <c:valAx>
        <c:axId val="85273216"/>
        <c:scaling>
          <c:orientation val="minMax"/>
        </c:scaling>
        <c:delete val="1"/>
        <c:axPos val="l"/>
        <c:numFmt formatCode="0%" sourceLinked="1"/>
        <c:tickLblPos val="nextTo"/>
        <c:crossAx val="85270528"/>
        <c:crosses val="autoZero"/>
        <c:crossBetween val="between"/>
      </c:valAx>
    </c:plotArea>
    <c:legend>
      <c:legendPos val="t"/>
      <c:txPr>
        <a:bodyPr/>
        <a:lstStyle/>
        <a:p>
          <a:pPr>
            <a:defRPr sz="1600"/>
          </a:pPr>
          <a:endParaRPr lang="en-U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style val="42"/>
  <c:chart>
    <c:title>
      <c:tx>
        <c:rich>
          <a:bodyPr/>
          <a:lstStyle/>
          <a:p>
            <a:pPr>
              <a:defRPr/>
            </a:pPr>
            <a:r>
              <a:rPr lang="en-IN"/>
              <a:t>Medical services</a:t>
            </a:r>
          </a:p>
        </c:rich>
      </c:tx>
    </c:title>
    <c:view3D>
      <c:rAngAx val="1"/>
    </c:view3D>
    <c:plotArea>
      <c:layout/>
      <c:bar3DChart>
        <c:barDir val="col"/>
        <c:grouping val="percentStacked"/>
        <c:ser>
          <c:idx val="0"/>
          <c:order val="0"/>
          <c:tx>
            <c:strRef>
              <c:f>'[Chart in Microsoft Office PowerPoint]Sheet1'!$A$10</c:f>
              <c:strCache>
                <c:ptCount val="1"/>
                <c:pt idx="0">
                  <c:v>Excellent</c:v>
                </c:pt>
              </c:strCache>
            </c:strRef>
          </c:tx>
          <c:dLbls>
            <c:showVal val="1"/>
          </c:dLbls>
          <c:cat>
            <c:strRef>
              <c:f>'[Chart in Microsoft Office PowerPoint]Sheet1'!$B$9:$D$9</c:f>
              <c:strCache>
                <c:ptCount val="3"/>
                <c:pt idx="0">
                  <c:v>Medical care by doctor</c:v>
                </c:pt>
                <c:pt idx="1">
                  <c:v>Regularity of doctor</c:v>
                </c:pt>
                <c:pt idx="2">
                  <c:v>Explanation about course of treatment</c:v>
                </c:pt>
              </c:strCache>
            </c:strRef>
          </c:cat>
          <c:val>
            <c:numRef>
              <c:f>'[Chart in Microsoft Office PowerPoint]Sheet1'!$B$10:$D$10</c:f>
              <c:numCache>
                <c:formatCode>General</c:formatCode>
                <c:ptCount val="3"/>
                <c:pt idx="0">
                  <c:v>62.5</c:v>
                </c:pt>
                <c:pt idx="1">
                  <c:v>54.65</c:v>
                </c:pt>
                <c:pt idx="2">
                  <c:v>63.949999999999996</c:v>
                </c:pt>
              </c:numCache>
            </c:numRef>
          </c:val>
        </c:ser>
        <c:ser>
          <c:idx val="1"/>
          <c:order val="1"/>
          <c:tx>
            <c:strRef>
              <c:f>'[Chart in Microsoft Office PowerPoint]Sheet1'!$A$11</c:f>
              <c:strCache>
                <c:ptCount val="1"/>
                <c:pt idx="0">
                  <c:v>Good</c:v>
                </c:pt>
              </c:strCache>
            </c:strRef>
          </c:tx>
          <c:dLbls>
            <c:showVal val="1"/>
          </c:dLbls>
          <c:cat>
            <c:strRef>
              <c:f>'[Chart in Microsoft Office PowerPoint]Sheet1'!$B$9:$D$9</c:f>
              <c:strCache>
                <c:ptCount val="3"/>
                <c:pt idx="0">
                  <c:v>Medical care by doctor</c:v>
                </c:pt>
                <c:pt idx="1">
                  <c:v>Regularity of doctor</c:v>
                </c:pt>
                <c:pt idx="2">
                  <c:v>Explanation about course of treatment</c:v>
                </c:pt>
              </c:strCache>
            </c:strRef>
          </c:cat>
          <c:val>
            <c:numRef>
              <c:f>'[Chart in Microsoft Office PowerPoint]Sheet1'!$B$11:$D$11</c:f>
              <c:numCache>
                <c:formatCode>General</c:formatCode>
                <c:ptCount val="3"/>
                <c:pt idx="0">
                  <c:v>31.82</c:v>
                </c:pt>
                <c:pt idx="1">
                  <c:v>39.53</c:v>
                </c:pt>
                <c:pt idx="2">
                  <c:v>31.4</c:v>
                </c:pt>
              </c:numCache>
            </c:numRef>
          </c:val>
        </c:ser>
        <c:ser>
          <c:idx val="2"/>
          <c:order val="2"/>
          <c:tx>
            <c:strRef>
              <c:f>'[Chart in Microsoft Office PowerPoint]Sheet1'!$A$12</c:f>
              <c:strCache>
                <c:ptCount val="1"/>
                <c:pt idx="0">
                  <c:v>Average</c:v>
                </c:pt>
              </c:strCache>
            </c:strRef>
          </c:tx>
          <c:dLbls>
            <c:showVal val="1"/>
          </c:dLbls>
          <c:cat>
            <c:strRef>
              <c:f>'[Chart in Microsoft Office PowerPoint]Sheet1'!$B$9:$D$9</c:f>
              <c:strCache>
                <c:ptCount val="3"/>
                <c:pt idx="0">
                  <c:v>Medical care by doctor</c:v>
                </c:pt>
                <c:pt idx="1">
                  <c:v>Regularity of doctor</c:v>
                </c:pt>
                <c:pt idx="2">
                  <c:v>Explanation about course of treatment</c:v>
                </c:pt>
              </c:strCache>
            </c:strRef>
          </c:cat>
          <c:val>
            <c:numRef>
              <c:f>'[Chart in Microsoft Office PowerPoint]Sheet1'!$B$12:$D$12</c:f>
              <c:numCache>
                <c:formatCode>General</c:formatCode>
                <c:ptCount val="3"/>
                <c:pt idx="0">
                  <c:v>3.4099999999999997</c:v>
                </c:pt>
                <c:pt idx="1">
                  <c:v>3.4899999999999998</c:v>
                </c:pt>
                <c:pt idx="2">
                  <c:v>2.3299999999999987</c:v>
                </c:pt>
              </c:numCache>
            </c:numRef>
          </c:val>
        </c:ser>
        <c:ser>
          <c:idx val="3"/>
          <c:order val="3"/>
          <c:tx>
            <c:strRef>
              <c:f>'[Chart in Microsoft Office PowerPoint]Sheet1'!$A$13</c:f>
              <c:strCache>
                <c:ptCount val="1"/>
                <c:pt idx="0">
                  <c:v>Poor</c:v>
                </c:pt>
              </c:strCache>
            </c:strRef>
          </c:tx>
          <c:dLbls>
            <c:showVal val="1"/>
          </c:dLbls>
          <c:cat>
            <c:strRef>
              <c:f>'[Chart in Microsoft Office PowerPoint]Sheet1'!$B$9:$D$9</c:f>
              <c:strCache>
                <c:ptCount val="3"/>
                <c:pt idx="0">
                  <c:v>Medical care by doctor</c:v>
                </c:pt>
                <c:pt idx="1">
                  <c:v>Regularity of doctor</c:v>
                </c:pt>
                <c:pt idx="2">
                  <c:v>Explanation about course of treatment</c:v>
                </c:pt>
              </c:strCache>
            </c:strRef>
          </c:cat>
          <c:val>
            <c:numRef>
              <c:f>'[Chart in Microsoft Office PowerPoint]Sheet1'!$B$13:$D$13</c:f>
              <c:numCache>
                <c:formatCode>General</c:formatCode>
                <c:ptCount val="3"/>
                <c:pt idx="0">
                  <c:v>2.27</c:v>
                </c:pt>
                <c:pt idx="1">
                  <c:v>2.3299999999999987</c:v>
                </c:pt>
                <c:pt idx="2">
                  <c:v>2.3299999999999987</c:v>
                </c:pt>
              </c:numCache>
            </c:numRef>
          </c:val>
        </c:ser>
        <c:dLbls>
          <c:showVal val="1"/>
        </c:dLbls>
        <c:gapWidth val="95"/>
        <c:gapDepth val="95"/>
        <c:shape val="box"/>
        <c:axId val="110976000"/>
        <c:axId val="111014656"/>
        <c:axId val="0"/>
      </c:bar3DChart>
      <c:catAx>
        <c:axId val="110976000"/>
        <c:scaling>
          <c:orientation val="minMax"/>
        </c:scaling>
        <c:axPos val="b"/>
        <c:majorTickMark val="none"/>
        <c:tickLblPos val="nextTo"/>
        <c:crossAx val="111014656"/>
        <c:crosses val="autoZero"/>
        <c:auto val="1"/>
        <c:lblAlgn val="ctr"/>
        <c:lblOffset val="100"/>
      </c:catAx>
      <c:valAx>
        <c:axId val="111014656"/>
        <c:scaling>
          <c:orientation val="minMax"/>
        </c:scaling>
        <c:delete val="1"/>
        <c:axPos val="l"/>
        <c:numFmt formatCode="0%" sourceLinked="1"/>
        <c:tickLblPos val="nextTo"/>
        <c:crossAx val="110976000"/>
        <c:crosses val="autoZero"/>
        <c:crossBetween val="between"/>
      </c:valAx>
    </c:plotArea>
    <c:legend>
      <c:legendPos val="t"/>
    </c:legend>
    <c:plotVisOnly val="1"/>
  </c:chart>
  <c:txPr>
    <a:bodyPr/>
    <a:lstStyle/>
    <a:p>
      <a:pPr>
        <a:defRPr sz="16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N"/>
  <c:style val="42"/>
  <c:chart>
    <c:title>
      <c:tx>
        <c:rich>
          <a:bodyPr/>
          <a:lstStyle/>
          <a:p>
            <a:pPr>
              <a:defRPr/>
            </a:pPr>
            <a:r>
              <a:rPr lang="en-IN"/>
              <a:t>Nursing services</a:t>
            </a:r>
          </a:p>
        </c:rich>
      </c:tx>
    </c:title>
    <c:view3D>
      <c:rAngAx val="1"/>
    </c:view3D>
    <c:plotArea>
      <c:layout/>
      <c:bar3DChart>
        <c:barDir val="col"/>
        <c:grouping val="percentStacked"/>
        <c:ser>
          <c:idx val="0"/>
          <c:order val="0"/>
          <c:tx>
            <c:strRef>
              <c:f>'[Chart in Microsoft Office PowerPoint]Sheet1'!$A$10</c:f>
              <c:strCache>
                <c:ptCount val="1"/>
                <c:pt idx="0">
                  <c:v>Excellent</c:v>
                </c:pt>
              </c:strCache>
            </c:strRef>
          </c:tx>
          <c:dLbls>
            <c:showVal val="1"/>
          </c:dLbls>
          <c:cat>
            <c:strRef>
              <c:f>'[Chart in Microsoft Office PowerPoint]Sheet1'!$B$9:$F$9</c:f>
              <c:strCache>
                <c:ptCount val="5"/>
                <c:pt idx="0">
                  <c:v>Respect to call</c:v>
                </c:pt>
                <c:pt idx="1">
                  <c:v>Respect to privacy</c:v>
                </c:pt>
                <c:pt idx="2">
                  <c:v>Response in giving timely medication</c:v>
                </c:pt>
                <c:pt idx="3">
                  <c:v>Skills of Nurses</c:v>
                </c:pt>
                <c:pt idx="4">
                  <c:v>Nurse's response during night hours</c:v>
                </c:pt>
              </c:strCache>
            </c:strRef>
          </c:cat>
          <c:val>
            <c:numRef>
              <c:f>'[Chart in Microsoft Office PowerPoint]Sheet1'!$B$10:$F$10</c:f>
              <c:numCache>
                <c:formatCode>General</c:formatCode>
                <c:ptCount val="5"/>
                <c:pt idx="0">
                  <c:v>70.410000000000025</c:v>
                </c:pt>
                <c:pt idx="1">
                  <c:v>61.86</c:v>
                </c:pt>
                <c:pt idx="2">
                  <c:v>63.379999999999995</c:v>
                </c:pt>
                <c:pt idx="3">
                  <c:v>63.160000000000011</c:v>
                </c:pt>
                <c:pt idx="4">
                  <c:v>23.23</c:v>
                </c:pt>
              </c:numCache>
            </c:numRef>
          </c:val>
        </c:ser>
        <c:ser>
          <c:idx val="1"/>
          <c:order val="1"/>
          <c:tx>
            <c:strRef>
              <c:f>'[Chart in Microsoft Office PowerPoint]Sheet1'!$A$11</c:f>
              <c:strCache>
                <c:ptCount val="1"/>
                <c:pt idx="0">
                  <c:v>Good</c:v>
                </c:pt>
              </c:strCache>
            </c:strRef>
          </c:tx>
          <c:dLbls>
            <c:showVal val="1"/>
          </c:dLbls>
          <c:cat>
            <c:strRef>
              <c:f>'[Chart in Microsoft Office PowerPoint]Sheet1'!$B$9:$F$9</c:f>
              <c:strCache>
                <c:ptCount val="5"/>
                <c:pt idx="0">
                  <c:v>Respect to call</c:v>
                </c:pt>
                <c:pt idx="1">
                  <c:v>Respect to privacy</c:v>
                </c:pt>
                <c:pt idx="2">
                  <c:v>Response in giving timely medication</c:v>
                </c:pt>
                <c:pt idx="3">
                  <c:v>Skills of Nurses</c:v>
                </c:pt>
                <c:pt idx="4">
                  <c:v>Nurse's response during night hours</c:v>
                </c:pt>
              </c:strCache>
            </c:strRef>
          </c:cat>
          <c:val>
            <c:numRef>
              <c:f>'[Chart in Microsoft Office PowerPoint]Sheet1'!$B$11:$F$11</c:f>
              <c:numCache>
                <c:formatCode>General</c:formatCode>
                <c:ptCount val="5"/>
                <c:pt idx="0">
                  <c:v>26.53</c:v>
                </c:pt>
                <c:pt idx="1">
                  <c:v>36.08</c:v>
                </c:pt>
                <c:pt idx="2">
                  <c:v>34.54</c:v>
                </c:pt>
                <c:pt idx="3">
                  <c:v>32.630000000000003</c:v>
                </c:pt>
                <c:pt idx="4">
                  <c:v>44.44</c:v>
                </c:pt>
              </c:numCache>
            </c:numRef>
          </c:val>
        </c:ser>
        <c:ser>
          <c:idx val="2"/>
          <c:order val="2"/>
          <c:tx>
            <c:strRef>
              <c:f>'[Chart in Microsoft Office PowerPoint]Sheet1'!$A$12</c:f>
              <c:strCache>
                <c:ptCount val="1"/>
                <c:pt idx="0">
                  <c:v>Average</c:v>
                </c:pt>
              </c:strCache>
            </c:strRef>
          </c:tx>
          <c:dLbls>
            <c:showVal val="1"/>
          </c:dLbls>
          <c:cat>
            <c:strRef>
              <c:f>'[Chart in Microsoft Office PowerPoint]Sheet1'!$B$9:$F$9</c:f>
              <c:strCache>
                <c:ptCount val="5"/>
                <c:pt idx="0">
                  <c:v>Respect to call</c:v>
                </c:pt>
                <c:pt idx="1">
                  <c:v>Respect to privacy</c:v>
                </c:pt>
                <c:pt idx="2">
                  <c:v>Response in giving timely medication</c:v>
                </c:pt>
                <c:pt idx="3">
                  <c:v>Skills of Nurses</c:v>
                </c:pt>
                <c:pt idx="4">
                  <c:v>Nurse's response during night hours</c:v>
                </c:pt>
              </c:strCache>
            </c:strRef>
          </c:cat>
          <c:val>
            <c:numRef>
              <c:f>'[Chart in Microsoft Office PowerPoint]Sheet1'!$B$12:$F$12</c:f>
              <c:numCache>
                <c:formatCode>General</c:formatCode>
                <c:ptCount val="5"/>
                <c:pt idx="0">
                  <c:v>3.06</c:v>
                </c:pt>
                <c:pt idx="1">
                  <c:v>2.06</c:v>
                </c:pt>
                <c:pt idx="2">
                  <c:v>2.08</c:v>
                </c:pt>
                <c:pt idx="3">
                  <c:v>4.21</c:v>
                </c:pt>
                <c:pt idx="4">
                  <c:v>23.23</c:v>
                </c:pt>
              </c:numCache>
            </c:numRef>
          </c:val>
        </c:ser>
        <c:ser>
          <c:idx val="3"/>
          <c:order val="3"/>
          <c:tx>
            <c:strRef>
              <c:f>'[Chart in Microsoft Office PowerPoint]Sheet1'!$A$13</c:f>
              <c:strCache>
                <c:ptCount val="1"/>
                <c:pt idx="0">
                  <c:v>Poor</c:v>
                </c:pt>
              </c:strCache>
            </c:strRef>
          </c:tx>
          <c:dLbls>
            <c:showVal val="1"/>
          </c:dLbls>
          <c:cat>
            <c:strRef>
              <c:f>'[Chart in Microsoft Office PowerPoint]Sheet1'!$B$9:$F$9</c:f>
              <c:strCache>
                <c:ptCount val="5"/>
                <c:pt idx="0">
                  <c:v>Respect to call</c:v>
                </c:pt>
                <c:pt idx="1">
                  <c:v>Respect to privacy</c:v>
                </c:pt>
                <c:pt idx="2">
                  <c:v>Response in giving timely medication</c:v>
                </c:pt>
                <c:pt idx="3">
                  <c:v>Skills of Nurses</c:v>
                </c:pt>
                <c:pt idx="4">
                  <c:v>Nurse's response during night hours</c:v>
                </c:pt>
              </c:strCache>
            </c:strRef>
          </c:cat>
          <c:val>
            <c:numRef>
              <c:f>'[Chart in Microsoft Office PowerPoint]Sheet1'!$B$13:$F$13</c:f>
              <c:numCache>
                <c:formatCode>General</c:formatCode>
                <c:ptCount val="5"/>
                <c:pt idx="0">
                  <c:v>0</c:v>
                </c:pt>
                <c:pt idx="1">
                  <c:v>0</c:v>
                </c:pt>
                <c:pt idx="2">
                  <c:v>0</c:v>
                </c:pt>
                <c:pt idx="3">
                  <c:v>0</c:v>
                </c:pt>
                <c:pt idx="4">
                  <c:v>9.09</c:v>
                </c:pt>
              </c:numCache>
            </c:numRef>
          </c:val>
        </c:ser>
        <c:dLbls>
          <c:showVal val="1"/>
        </c:dLbls>
        <c:gapWidth val="95"/>
        <c:gapDepth val="95"/>
        <c:shape val="box"/>
        <c:axId val="111060096"/>
        <c:axId val="111061632"/>
        <c:axId val="0"/>
      </c:bar3DChart>
      <c:catAx>
        <c:axId val="111060096"/>
        <c:scaling>
          <c:orientation val="minMax"/>
        </c:scaling>
        <c:axPos val="b"/>
        <c:majorTickMark val="none"/>
        <c:tickLblPos val="nextTo"/>
        <c:crossAx val="111061632"/>
        <c:crosses val="autoZero"/>
        <c:auto val="1"/>
        <c:lblAlgn val="ctr"/>
        <c:lblOffset val="100"/>
      </c:catAx>
      <c:valAx>
        <c:axId val="111061632"/>
        <c:scaling>
          <c:orientation val="minMax"/>
        </c:scaling>
        <c:delete val="1"/>
        <c:axPos val="l"/>
        <c:numFmt formatCode="0%" sourceLinked="1"/>
        <c:tickLblPos val="nextTo"/>
        <c:crossAx val="111060096"/>
        <c:crosses val="autoZero"/>
        <c:crossBetween val="between"/>
      </c:valAx>
    </c:plotArea>
    <c:legend>
      <c:legendPos val="t"/>
    </c:legend>
    <c:plotVisOnly val="1"/>
  </c:chart>
  <c:txPr>
    <a:bodyPr/>
    <a:lstStyle/>
    <a:p>
      <a:pPr>
        <a:defRPr sz="16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IN"/>
  <c:style val="42"/>
  <c:chart>
    <c:title>
      <c:tx>
        <c:rich>
          <a:bodyPr/>
          <a:lstStyle/>
          <a:p>
            <a:pPr>
              <a:defRPr/>
            </a:pPr>
            <a:r>
              <a:rPr lang="en-IN"/>
              <a:t>Support Services</a:t>
            </a:r>
          </a:p>
        </c:rich>
      </c:tx>
    </c:title>
    <c:view3D>
      <c:rAngAx val="1"/>
    </c:view3D>
    <c:plotArea>
      <c:layout/>
      <c:bar3DChart>
        <c:barDir val="col"/>
        <c:grouping val="percentStacked"/>
        <c:ser>
          <c:idx val="0"/>
          <c:order val="0"/>
          <c:tx>
            <c:strRef>
              <c:f>'[Chart in Microsoft Office PowerPoint]Sheet1'!$A$10</c:f>
              <c:strCache>
                <c:ptCount val="1"/>
                <c:pt idx="0">
                  <c:v>Excellent</c:v>
                </c:pt>
              </c:strCache>
            </c:strRef>
          </c:tx>
          <c:dLbls>
            <c:showVal val="1"/>
          </c:dLbls>
          <c:cat>
            <c:strRef>
              <c:f>'[Chart in Microsoft Office PowerPoint]Sheet1'!$B$9:$J$9</c:f>
              <c:strCache>
                <c:ptCount val="9"/>
                <c:pt idx="0">
                  <c:v>Laboratory</c:v>
                </c:pt>
                <c:pt idx="1">
                  <c:v>F&amp;B</c:v>
                </c:pt>
                <c:pt idx="2">
                  <c:v>Cleanliness</c:v>
                </c:pt>
                <c:pt idx="3">
                  <c:v>Pharmacy</c:v>
                </c:pt>
                <c:pt idx="4">
                  <c:v>Physiotherapy</c:v>
                </c:pt>
                <c:pt idx="5">
                  <c:v>Imaging</c:v>
                </c:pt>
                <c:pt idx="6">
                  <c:v>Engineering</c:v>
                </c:pt>
                <c:pt idx="7">
                  <c:v>Security</c:v>
                </c:pt>
                <c:pt idx="8">
                  <c:v>Behaviour of Housekeeping staff</c:v>
                </c:pt>
              </c:strCache>
            </c:strRef>
          </c:cat>
          <c:val>
            <c:numRef>
              <c:f>'[Chart in Microsoft Office PowerPoint]Sheet1'!$B$10:$J$10</c:f>
              <c:numCache>
                <c:formatCode>General</c:formatCode>
                <c:ptCount val="9"/>
                <c:pt idx="0">
                  <c:v>30.86</c:v>
                </c:pt>
                <c:pt idx="1">
                  <c:v>30.23</c:v>
                </c:pt>
                <c:pt idx="2">
                  <c:v>34.879999999999995</c:v>
                </c:pt>
                <c:pt idx="3">
                  <c:v>32.910000000000004</c:v>
                </c:pt>
                <c:pt idx="4">
                  <c:v>28.89</c:v>
                </c:pt>
                <c:pt idx="5">
                  <c:v>25.53</c:v>
                </c:pt>
                <c:pt idx="6">
                  <c:v>30.16</c:v>
                </c:pt>
                <c:pt idx="7">
                  <c:v>34.290000000000013</c:v>
                </c:pt>
                <c:pt idx="8">
                  <c:v>37.65</c:v>
                </c:pt>
              </c:numCache>
            </c:numRef>
          </c:val>
        </c:ser>
        <c:ser>
          <c:idx val="1"/>
          <c:order val="1"/>
          <c:tx>
            <c:strRef>
              <c:f>'[Chart in Microsoft Office PowerPoint]Sheet1'!$A$11</c:f>
              <c:strCache>
                <c:ptCount val="1"/>
                <c:pt idx="0">
                  <c:v>Good</c:v>
                </c:pt>
              </c:strCache>
            </c:strRef>
          </c:tx>
          <c:dLbls>
            <c:showVal val="1"/>
          </c:dLbls>
          <c:cat>
            <c:strRef>
              <c:f>'[Chart in Microsoft Office PowerPoint]Sheet1'!$B$9:$J$9</c:f>
              <c:strCache>
                <c:ptCount val="9"/>
                <c:pt idx="0">
                  <c:v>Laboratory</c:v>
                </c:pt>
                <c:pt idx="1">
                  <c:v>F&amp;B</c:v>
                </c:pt>
                <c:pt idx="2">
                  <c:v>Cleanliness</c:v>
                </c:pt>
                <c:pt idx="3">
                  <c:v>Pharmacy</c:v>
                </c:pt>
                <c:pt idx="4">
                  <c:v>Physiotherapy</c:v>
                </c:pt>
                <c:pt idx="5">
                  <c:v>Imaging</c:v>
                </c:pt>
                <c:pt idx="6">
                  <c:v>Engineering</c:v>
                </c:pt>
                <c:pt idx="7">
                  <c:v>Security</c:v>
                </c:pt>
                <c:pt idx="8">
                  <c:v>Behaviour of Housekeeping staff</c:v>
                </c:pt>
              </c:strCache>
            </c:strRef>
          </c:cat>
          <c:val>
            <c:numRef>
              <c:f>'[Chart in Microsoft Office PowerPoint]Sheet1'!$B$11:$J$11</c:f>
              <c:numCache>
                <c:formatCode>General</c:formatCode>
                <c:ptCount val="9"/>
                <c:pt idx="0">
                  <c:v>55.56</c:v>
                </c:pt>
                <c:pt idx="1">
                  <c:v>52.33</c:v>
                </c:pt>
                <c:pt idx="2">
                  <c:v>52.33</c:v>
                </c:pt>
                <c:pt idx="3">
                  <c:v>56.96</c:v>
                </c:pt>
                <c:pt idx="4">
                  <c:v>62.220000000000013</c:v>
                </c:pt>
                <c:pt idx="5">
                  <c:v>63.83</c:v>
                </c:pt>
                <c:pt idx="6">
                  <c:v>49.21</c:v>
                </c:pt>
                <c:pt idx="7">
                  <c:v>54.290000000000013</c:v>
                </c:pt>
                <c:pt idx="8">
                  <c:v>48.24</c:v>
                </c:pt>
              </c:numCache>
            </c:numRef>
          </c:val>
        </c:ser>
        <c:ser>
          <c:idx val="2"/>
          <c:order val="2"/>
          <c:tx>
            <c:strRef>
              <c:f>'[Chart in Microsoft Office PowerPoint]Sheet1'!$A$12</c:f>
              <c:strCache>
                <c:ptCount val="1"/>
                <c:pt idx="0">
                  <c:v>Average</c:v>
                </c:pt>
              </c:strCache>
            </c:strRef>
          </c:tx>
          <c:dLbls>
            <c:showVal val="1"/>
          </c:dLbls>
          <c:cat>
            <c:strRef>
              <c:f>'[Chart in Microsoft Office PowerPoint]Sheet1'!$B$9:$J$9</c:f>
              <c:strCache>
                <c:ptCount val="9"/>
                <c:pt idx="0">
                  <c:v>Laboratory</c:v>
                </c:pt>
                <c:pt idx="1">
                  <c:v>F&amp;B</c:v>
                </c:pt>
                <c:pt idx="2">
                  <c:v>Cleanliness</c:v>
                </c:pt>
                <c:pt idx="3">
                  <c:v>Pharmacy</c:v>
                </c:pt>
                <c:pt idx="4">
                  <c:v>Physiotherapy</c:v>
                </c:pt>
                <c:pt idx="5">
                  <c:v>Imaging</c:v>
                </c:pt>
                <c:pt idx="6">
                  <c:v>Engineering</c:v>
                </c:pt>
                <c:pt idx="7">
                  <c:v>Security</c:v>
                </c:pt>
                <c:pt idx="8">
                  <c:v>Behaviour of Housekeeping staff</c:v>
                </c:pt>
              </c:strCache>
            </c:strRef>
          </c:cat>
          <c:val>
            <c:numRef>
              <c:f>'[Chart in Microsoft Office PowerPoint]Sheet1'!$B$12:$J$12</c:f>
              <c:numCache>
                <c:formatCode>General</c:formatCode>
                <c:ptCount val="9"/>
                <c:pt idx="0">
                  <c:v>11.11</c:v>
                </c:pt>
                <c:pt idx="1">
                  <c:v>12.79</c:v>
                </c:pt>
                <c:pt idx="2">
                  <c:v>9.3000000000000007</c:v>
                </c:pt>
                <c:pt idx="3">
                  <c:v>7.59</c:v>
                </c:pt>
                <c:pt idx="4">
                  <c:v>6.67</c:v>
                </c:pt>
                <c:pt idx="5">
                  <c:v>8.51</c:v>
                </c:pt>
                <c:pt idx="6">
                  <c:v>12.7</c:v>
                </c:pt>
                <c:pt idx="7">
                  <c:v>10</c:v>
                </c:pt>
                <c:pt idx="8">
                  <c:v>12.94</c:v>
                </c:pt>
              </c:numCache>
            </c:numRef>
          </c:val>
        </c:ser>
        <c:ser>
          <c:idx val="3"/>
          <c:order val="3"/>
          <c:tx>
            <c:strRef>
              <c:f>'[Chart in Microsoft Office PowerPoint]Sheet1'!$A$13</c:f>
              <c:strCache>
                <c:ptCount val="1"/>
                <c:pt idx="0">
                  <c:v>Poor</c:v>
                </c:pt>
              </c:strCache>
            </c:strRef>
          </c:tx>
          <c:dLbls>
            <c:showVal val="1"/>
          </c:dLbls>
          <c:cat>
            <c:strRef>
              <c:f>'[Chart in Microsoft Office PowerPoint]Sheet1'!$B$9:$J$9</c:f>
              <c:strCache>
                <c:ptCount val="9"/>
                <c:pt idx="0">
                  <c:v>Laboratory</c:v>
                </c:pt>
                <c:pt idx="1">
                  <c:v>F&amp;B</c:v>
                </c:pt>
                <c:pt idx="2">
                  <c:v>Cleanliness</c:v>
                </c:pt>
                <c:pt idx="3">
                  <c:v>Pharmacy</c:v>
                </c:pt>
                <c:pt idx="4">
                  <c:v>Physiotherapy</c:v>
                </c:pt>
                <c:pt idx="5">
                  <c:v>Imaging</c:v>
                </c:pt>
                <c:pt idx="6">
                  <c:v>Engineering</c:v>
                </c:pt>
                <c:pt idx="7">
                  <c:v>Security</c:v>
                </c:pt>
                <c:pt idx="8">
                  <c:v>Behaviour of Housekeeping staff</c:v>
                </c:pt>
              </c:strCache>
            </c:strRef>
          </c:cat>
          <c:val>
            <c:numRef>
              <c:f>'[Chart in Microsoft Office PowerPoint]Sheet1'!$B$13:$J$13</c:f>
              <c:numCache>
                <c:formatCode>General</c:formatCode>
                <c:ptCount val="9"/>
                <c:pt idx="0">
                  <c:v>2.4699999999999998</c:v>
                </c:pt>
                <c:pt idx="1">
                  <c:v>4.6499999999999995</c:v>
                </c:pt>
                <c:pt idx="2">
                  <c:v>3.4899999999999998</c:v>
                </c:pt>
                <c:pt idx="3">
                  <c:v>2.5299999999999998</c:v>
                </c:pt>
                <c:pt idx="4">
                  <c:v>2.2200000000000002</c:v>
                </c:pt>
                <c:pt idx="5">
                  <c:v>2.13</c:v>
                </c:pt>
                <c:pt idx="6">
                  <c:v>7.94</c:v>
                </c:pt>
                <c:pt idx="7">
                  <c:v>1.43</c:v>
                </c:pt>
                <c:pt idx="8">
                  <c:v>1.180000000000001</c:v>
                </c:pt>
              </c:numCache>
            </c:numRef>
          </c:val>
        </c:ser>
        <c:dLbls>
          <c:showVal val="1"/>
        </c:dLbls>
        <c:gapWidth val="95"/>
        <c:gapDepth val="95"/>
        <c:shape val="box"/>
        <c:axId val="111102976"/>
        <c:axId val="111112960"/>
        <c:axId val="0"/>
      </c:bar3DChart>
      <c:catAx>
        <c:axId val="111102976"/>
        <c:scaling>
          <c:orientation val="minMax"/>
        </c:scaling>
        <c:axPos val="b"/>
        <c:majorTickMark val="none"/>
        <c:tickLblPos val="nextTo"/>
        <c:crossAx val="111112960"/>
        <c:crosses val="autoZero"/>
        <c:auto val="1"/>
        <c:lblAlgn val="ctr"/>
        <c:lblOffset val="100"/>
      </c:catAx>
      <c:valAx>
        <c:axId val="111112960"/>
        <c:scaling>
          <c:orientation val="minMax"/>
        </c:scaling>
        <c:delete val="1"/>
        <c:axPos val="l"/>
        <c:numFmt formatCode="0%" sourceLinked="1"/>
        <c:tickLblPos val="nextTo"/>
        <c:crossAx val="111102976"/>
        <c:crosses val="autoZero"/>
        <c:crossBetween val="between"/>
      </c:valAx>
    </c:plotArea>
    <c:legend>
      <c:legendPos val="t"/>
    </c:legend>
    <c:plotVisOnly val="1"/>
  </c:chart>
  <c:txPr>
    <a:bodyPr/>
    <a:lstStyle/>
    <a:p>
      <a:pPr>
        <a:defRPr sz="14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IN"/>
  <c:style val="42"/>
  <c:chart>
    <c:title>
      <c:tx>
        <c:rich>
          <a:bodyPr/>
          <a:lstStyle/>
          <a:p>
            <a:pPr>
              <a:defRPr/>
            </a:pPr>
            <a:r>
              <a:rPr lang="en-IN"/>
              <a:t>Discharge Process</a:t>
            </a:r>
          </a:p>
        </c:rich>
      </c:tx>
    </c:title>
    <c:view3D>
      <c:rAngAx val="1"/>
    </c:view3D>
    <c:plotArea>
      <c:layout/>
      <c:bar3DChart>
        <c:barDir val="col"/>
        <c:grouping val="percentStacked"/>
        <c:ser>
          <c:idx val="0"/>
          <c:order val="0"/>
          <c:tx>
            <c:strRef>
              <c:f>'[Chart in Microsoft Office PowerPoint]Sheet1'!$A$10</c:f>
              <c:strCache>
                <c:ptCount val="1"/>
                <c:pt idx="0">
                  <c:v>Excellent</c:v>
                </c:pt>
              </c:strCache>
            </c:strRef>
          </c:tx>
          <c:dLbls>
            <c:showVal val="1"/>
          </c:dLbls>
          <c:cat>
            <c:strRef>
              <c:f>'[Chart in Microsoft Office PowerPoint]Sheet1'!$B$9:$E$9</c:f>
              <c:strCache>
                <c:ptCount val="4"/>
                <c:pt idx="0">
                  <c:v>Speed Discharge Process</c:v>
                </c:pt>
                <c:pt idx="1">
                  <c:v>Billing Process</c:v>
                </c:pt>
                <c:pt idx="2">
                  <c:v>Explanation Of Discharge Summary</c:v>
                </c:pt>
                <c:pt idx="3">
                  <c:v>Overall Impression</c:v>
                </c:pt>
              </c:strCache>
            </c:strRef>
          </c:cat>
          <c:val>
            <c:numRef>
              <c:f>'[Chart in Microsoft Office PowerPoint]Sheet1'!$B$10:$E$10</c:f>
              <c:numCache>
                <c:formatCode>General</c:formatCode>
                <c:ptCount val="4"/>
                <c:pt idx="0">
                  <c:v>25.88</c:v>
                </c:pt>
                <c:pt idx="1">
                  <c:v>23.17</c:v>
                </c:pt>
                <c:pt idx="2">
                  <c:v>32.5</c:v>
                </c:pt>
                <c:pt idx="3">
                  <c:v>27.06</c:v>
                </c:pt>
              </c:numCache>
            </c:numRef>
          </c:val>
        </c:ser>
        <c:ser>
          <c:idx val="1"/>
          <c:order val="1"/>
          <c:tx>
            <c:strRef>
              <c:f>'[Chart in Microsoft Office PowerPoint]Sheet1'!$A$11</c:f>
              <c:strCache>
                <c:ptCount val="1"/>
                <c:pt idx="0">
                  <c:v>Good</c:v>
                </c:pt>
              </c:strCache>
            </c:strRef>
          </c:tx>
          <c:dLbls>
            <c:showVal val="1"/>
          </c:dLbls>
          <c:cat>
            <c:strRef>
              <c:f>'[Chart in Microsoft Office PowerPoint]Sheet1'!$B$9:$E$9</c:f>
              <c:strCache>
                <c:ptCount val="4"/>
                <c:pt idx="0">
                  <c:v>Speed Discharge Process</c:v>
                </c:pt>
                <c:pt idx="1">
                  <c:v>Billing Process</c:v>
                </c:pt>
                <c:pt idx="2">
                  <c:v>Explanation Of Discharge Summary</c:v>
                </c:pt>
                <c:pt idx="3">
                  <c:v>Overall Impression</c:v>
                </c:pt>
              </c:strCache>
            </c:strRef>
          </c:cat>
          <c:val>
            <c:numRef>
              <c:f>'[Chart in Microsoft Office PowerPoint]Sheet1'!$B$11:$E$11</c:f>
              <c:numCache>
                <c:formatCode>General</c:formatCode>
                <c:ptCount val="4"/>
                <c:pt idx="0">
                  <c:v>44.71</c:v>
                </c:pt>
                <c:pt idx="1">
                  <c:v>52.44</c:v>
                </c:pt>
                <c:pt idx="2">
                  <c:v>53.75</c:v>
                </c:pt>
                <c:pt idx="3">
                  <c:v>55.290000000000013</c:v>
                </c:pt>
              </c:numCache>
            </c:numRef>
          </c:val>
        </c:ser>
        <c:ser>
          <c:idx val="2"/>
          <c:order val="2"/>
          <c:tx>
            <c:strRef>
              <c:f>'[Chart in Microsoft Office PowerPoint]Sheet1'!$A$12</c:f>
              <c:strCache>
                <c:ptCount val="1"/>
                <c:pt idx="0">
                  <c:v>Average</c:v>
                </c:pt>
              </c:strCache>
            </c:strRef>
          </c:tx>
          <c:dLbls>
            <c:showVal val="1"/>
          </c:dLbls>
          <c:cat>
            <c:strRef>
              <c:f>'[Chart in Microsoft Office PowerPoint]Sheet1'!$B$9:$E$9</c:f>
              <c:strCache>
                <c:ptCount val="4"/>
                <c:pt idx="0">
                  <c:v>Speed Discharge Process</c:v>
                </c:pt>
                <c:pt idx="1">
                  <c:v>Billing Process</c:v>
                </c:pt>
                <c:pt idx="2">
                  <c:v>Explanation Of Discharge Summary</c:v>
                </c:pt>
                <c:pt idx="3">
                  <c:v>Overall Impression</c:v>
                </c:pt>
              </c:strCache>
            </c:strRef>
          </c:cat>
          <c:val>
            <c:numRef>
              <c:f>'[Chart in Microsoft Office PowerPoint]Sheet1'!$B$12:$E$12</c:f>
              <c:numCache>
                <c:formatCode>General</c:formatCode>
                <c:ptCount val="4"/>
                <c:pt idx="0">
                  <c:v>18.82</c:v>
                </c:pt>
                <c:pt idx="1">
                  <c:v>15.850000000000009</c:v>
                </c:pt>
                <c:pt idx="2">
                  <c:v>7.5</c:v>
                </c:pt>
                <c:pt idx="3">
                  <c:v>9.41</c:v>
                </c:pt>
              </c:numCache>
            </c:numRef>
          </c:val>
        </c:ser>
        <c:ser>
          <c:idx val="3"/>
          <c:order val="3"/>
          <c:tx>
            <c:strRef>
              <c:f>'[Chart in Microsoft Office PowerPoint]Sheet1'!$A$13</c:f>
              <c:strCache>
                <c:ptCount val="1"/>
                <c:pt idx="0">
                  <c:v>Poor</c:v>
                </c:pt>
              </c:strCache>
            </c:strRef>
          </c:tx>
          <c:dLbls>
            <c:showVal val="1"/>
          </c:dLbls>
          <c:cat>
            <c:strRef>
              <c:f>'[Chart in Microsoft Office PowerPoint]Sheet1'!$B$9:$E$9</c:f>
              <c:strCache>
                <c:ptCount val="4"/>
                <c:pt idx="0">
                  <c:v>Speed Discharge Process</c:v>
                </c:pt>
                <c:pt idx="1">
                  <c:v>Billing Process</c:v>
                </c:pt>
                <c:pt idx="2">
                  <c:v>Explanation Of Discharge Summary</c:v>
                </c:pt>
                <c:pt idx="3">
                  <c:v>Overall Impression</c:v>
                </c:pt>
              </c:strCache>
            </c:strRef>
          </c:cat>
          <c:val>
            <c:numRef>
              <c:f>'[Chart in Microsoft Office PowerPoint]Sheet1'!$B$13:$E$13</c:f>
              <c:numCache>
                <c:formatCode>General</c:formatCode>
                <c:ptCount val="4"/>
                <c:pt idx="0">
                  <c:v>10.59</c:v>
                </c:pt>
                <c:pt idx="1">
                  <c:v>8.5400000000000009</c:v>
                </c:pt>
                <c:pt idx="2">
                  <c:v>6.25</c:v>
                </c:pt>
                <c:pt idx="3">
                  <c:v>8.2399999999999984</c:v>
                </c:pt>
              </c:numCache>
            </c:numRef>
          </c:val>
        </c:ser>
        <c:dLbls>
          <c:showVal val="1"/>
        </c:dLbls>
        <c:gapWidth val="95"/>
        <c:gapDepth val="95"/>
        <c:shape val="box"/>
        <c:axId val="111162496"/>
        <c:axId val="111164032"/>
        <c:axId val="0"/>
      </c:bar3DChart>
      <c:catAx>
        <c:axId val="111162496"/>
        <c:scaling>
          <c:orientation val="minMax"/>
        </c:scaling>
        <c:axPos val="b"/>
        <c:majorTickMark val="none"/>
        <c:tickLblPos val="nextTo"/>
        <c:crossAx val="111164032"/>
        <c:crosses val="autoZero"/>
        <c:auto val="1"/>
        <c:lblAlgn val="ctr"/>
        <c:lblOffset val="100"/>
      </c:catAx>
      <c:valAx>
        <c:axId val="111164032"/>
        <c:scaling>
          <c:orientation val="minMax"/>
        </c:scaling>
        <c:delete val="1"/>
        <c:axPos val="l"/>
        <c:numFmt formatCode="0%" sourceLinked="1"/>
        <c:tickLblPos val="nextTo"/>
        <c:crossAx val="111162496"/>
        <c:crosses val="autoZero"/>
        <c:crossBetween val="between"/>
      </c:valAx>
    </c:plotArea>
    <c:legend>
      <c:legendPos val="t"/>
    </c:legend>
    <c:plotVisOnly val="1"/>
  </c:chart>
  <c:txPr>
    <a:bodyPr/>
    <a:lstStyle/>
    <a:p>
      <a:pPr>
        <a:defRPr sz="16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IN"/>
  <c:style val="42"/>
  <c:chart>
    <c:title>
      <c:tx>
        <c:rich>
          <a:bodyPr/>
          <a:lstStyle/>
          <a:p>
            <a:pPr>
              <a:defRPr/>
            </a:pPr>
            <a:r>
              <a:rPr lang="en-IN"/>
              <a:t>Prefernce about Hospital</a:t>
            </a:r>
          </a:p>
        </c:rich>
      </c:tx>
    </c:title>
    <c:view3D>
      <c:rAngAx val="1"/>
    </c:view3D>
    <c:plotArea>
      <c:layout/>
      <c:bar3DChart>
        <c:barDir val="col"/>
        <c:grouping val="percentStacked"/>
        <c:ser>
          <c:idx val="0"/>
          <c:order val="0"/>
          <c:tx>
            <c:strRef>
              <c:f>Sheet1!$A$3</c:f>
              <c:strCache>
                <c:ptCount val="1"/>
                <c:pt idx="0">
                  <c:v>yes</c:v>
                </c:pt>
              </c:strCache>
            </c:strRef>
          </c:tx>
          <c:dLbls>
            <c:showVal val="1"/>
          </c:dLbls>
          <c:cat>
            <c:strRef>
              <c:f>Sheet1!$B$2:$C$2</c:f>
              <c:strCache>
                <c:ptCount val="2"/>
                <c:pt idx="0">
                  <c:v>would you like to return to Sharda</c:v>
                </c:pt>
                <c:pt idx="1">
                  <c:v>Would you like to recommend this hospital</c:v>
                </c:pt>
              </c:strCache>
            </c:strRef>
          </c:cat>
          <c:val>
            <c:numRef>
              <c:f>Sheet1!$B$3:$C$3</c:f>
              <c:numCache>
                <c:formatCode>General</c:formatCode>
                <c:ptCount val="2"/>
                <c:pt idx="0">
                  <c:v>92.77</c:v>
                </c:pt>
                <c:pt idx="1">
                  <c:v>90.48</c:v>
                </c:pt>
              </c:numCache>
            </c:numRef>
          </c:val>
        </c:ser>
        <c:ser>
          <c:idx val="1"/>
          <c:order val="1"/>
          <c:tx>
            <c:strRef>
              <c:f>Sheet1!$A$4</c:f>
              <c:strCache>
                <c:ptCount val="1"/>
                <c:pt idx="0">
                  <c:v>no</c:v>
                </c:pt>
              </c:strCache>
            </c:strRef>
          </c:tx>
          <c:dLbls>
            <c:showVal val="1"/>
          </c:dLbls>
          <c:cat>
            <c:strRef>
              <c:f>Sheet1!$B$2:$C$2</c:f>
              <c:strCache>
                <c:ptCount val="2"/>
                <c:pt idx="0">
                  <c:v>would you like to return to Sharda</c:v>
                </c:pt>
                <c:pt idx="1">
                  <c:v>Would you like to recommend this hospital</c:v>
                </c:pt>
              </c:strCache>
            </c:strRef>
          </c:cat>
          <c:val>
            <c:numRef>
              <c:f>Sheet1!$B$4:$C$4</c:f>
              <c:numCache>
                <c:formatCode>General</c:formatCode>
                <c:ptCount val="2"/>
                <c:pt idx="0">
                  <c:v>7.23</c:v>
                </c:pt>
                <c:pt idx="1">
                  <c:v>9.52</c:v>
                </c:pt>
              </c:numCache>
            </c:numRef>
          </c:val>
        </c:ser>
        <c:dLbls>
          <c:showVal val="1"/>
        </c:dLbls>
        <c:gapWidth val="95"/>
        <c:gapDepth val="95"/>
        <c:shape val="box"/>
        <c:axId val="111190784"/>
        <c:axId val="111192320"/>
        <c:axId val="0"/>
      </c:bar3DChart>
      <c:catAx>
        <c:axId val="111190784"/>
        <c:scaling>
          <c:orientation val="minMax"/>
        </c:scaling>
        <c:axPos val="b"/>
        <c:majorTickMark val="none"/>
        <c:tickLblPos val="nextTo"/>
        <c:crossAx val="111192320"/>
        <c:crosses val="autoZero"/>
        <c:auto val="1"/>
        <c:lblAlgn val="ctr"/>
        <c:lblOffset val="100"/>
      </c:catAx>
      <c:valAx>
        <c:axId val="111192320"/>
        <c:scaling>
          <c:orientation val="minMax"/>
        </c:scaling>
        <c:delete val="1"/>
        <c:axPos val="l"/>
        <c:numFmt formatCode="0%" sourceLinked="1"/>
        <c:tickLblPos val="nextTo"/>
        <c:crossAx val="111190784"/>
        <c:crosses val="autoZero"/>
        <c:crossBetween val="between"/>
      </c:valAx>
    </c:plotArea>
    <c:legend>
      <c:legendPos val="r"/>
      <c:overlay val="1"/>
    </c:legend>
    <c:plotVisOnly val="1"/>
  </c:chart>
  <c:txPr>
    <a:bodyPr/>
    <a:lstStyle/>
    <a:p>
      <a:pPr>
        <a:defRPr sz="1600">
          <a:latin typeface="Times New Roman" pitchFamily="18" charset="0"/>
          <a:cs typeface="Times New Roman" pitchFamily="18" charset="0"/>
        </a:defRPr>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IN"/>
  <c:style val="42"/>
  <c:chart>
    <c:title>
      <c:tx>
        <c:rich>
          <a:bodyPr/>
          <a:lstStyle/>
          <a:p>
            <a:pPr>
              <a:defRPr sz="2800"/>
            </a:pPr>
            <a:r>
              <a:rPr lang="en-US" sz="2800"/>
              <a:t>Reason to choose this hospital</a:t>
            </a:r>
          </a:p>
        </c:rich>
      </c:tx>
    </c:title>
    <c:view3D>
      <c:rotX val="30"/>
      <c:perspective val="30"/>
    </c:view3D>
    <c:plotArea>
      <c:layout/>
      <c:pie3DChart>
        <c:varyColors val="1"/>
        <c:ser>
          <c:idx val="0"/>
          <c:order val="0"/>
          <c:tx>
            <c:strRef>
              <c:f>'[Chart in Microsoft Office PowerPoint]Sheet1'!$B$1</c:f>
              <c:strCache>
                <c:ptCount val="1"/>
                <c:pt idx="0">
                  <c:v>Sales</c:v>
                </c:pt>
              </c:strCache>
            </c:strRef>
          </c:tx>
          <c:dLbls>
            <c:showPercent val="1"/>
          </c:dLbls>
          <c:cat>
            <c:strRef>
              <c:f>'[Chart in Microsoft Office PowerPoint]Sheet1'!$A$2:$A$6</c:f>
              <c:strCache>
                <c:ptCount val="5"/>
                <c:pt idx="0">
                  <c:v>Family Physician</c:v>
                </c:pt>
                <c:pt idx="1">
                  <c:v>Adverteisement/website</c:v>
                </c:pt>
                <c:pt idx="2">
                  <c:v>Recommnedation</c:v>
                </c:pt>
                <c:pt idx="3">
                  <c:v>TPA</c:v>
                </c:pt>
                <c:pt idx="4">
                  <c:v>Others</c:v>
                </c:pt>
              </c:strCache>
            </c:strRef>
          </c:cat>
          <c:val>
            <c:numRef>
              <c:f>'[Chart in Microsoft Office PowerPoint]Sheet1'!$B$2:$B$6</c:f>
              <c:numCache>
                <c:formatCode>General</c:formatCode>
                <c:ptCount val="5"/>
                <c:pt idx="0">
                  <c:v>17.329999999999988</c:v>
                </c:pt>
                <c:pt idx="1">
                  <c:v>13.33</c:v>
                </c:pt>
                <c:pt idx="2">
                  <c:v>21.330000000000005</c:v>
                </c:pt>
                <c:pt idx="3">
                  <c:v>22.759999999999991</c:v>
                </c:pt>
                <c:pt idx="4">
                  <c:v>16</c:v>
                </c:pt>
              </c:numCache>
            </c:numRef>
          </c:val>
        </c:ser>
        <c:dLbls>
          <c:showPercent val="1"/>
        </c:dLbls>
      </c:pie3DChart>
    </c:plotArea>
    <c:legend>
      <c:legendPos val="r"/>
    </c:legend>
    <c:plotVisOnly val="1"/>
  </c:chart>
  <c:txPr>
    <a:bodyPr/>
    <a:lstStyle/>
    <a:p>
      <a:pPr>
        <a:defRPr sz="1600">
          <a:latin typeface="Times New Roman" pitchFamily="18" charset="0"/>
          <a:cs typeface="Times New Roman" pitchFamily="18" charset="0"/>
        </a:defRPr>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IN"/>
  <c:style val="42"/>
  <c:chart>
    <c:title>
      <c:tx>
        <c:rich>
          <a:bodyPr/>
          <a:lstStyle/>
          <a:p>
            <a:pPr>
              <a:defRPr/>
            </a:pPr>
            <a:r>
              <a:rPr lang="en-US"/>
              <a:t>Overall rating for quality of care</a:t>
            </a:r>
          </a:p>
        </c:rich>
      </c:tx>
    </c:title>
    <c:view3D>
      <c:rotX val="30"/>
      <c:perspective val="30"/>
    </c:view3D>
    <c:plotArea>
      <c:layout/>
      <c:pie3DChart>
        <c:varyColors val="1"/>
        <c:ser>
          <c:idx val="0"/>
          <c:order val="0"/>
          <c:tx>
            <c:strRef>
              <c:f>'[Chart in Microsoft Office PowerPoint]Sheet1'!$B$1</c:f>
              <c:strCache>
                <c:ptCount val="1"/>
                <c:pt idx="0">
                  <c:v>OVERALL RATING FOR QUALITYOF CARE</c:v>
                </c:pt>
              </c:strCache>
            </c:strRef>
          </c:tx>
          <c:dLbls>
            <c:showPercent val="1"/>
          </c:dLbls>
          <c:cat>
            <c:strRef>
              <c:f>'[Chart in Microsoft Office PowerPoint]Sheet1'!$A$2:$A$5</c:f>
              <c:strCache>
                <c:ptCount val="4"/>
                <c:pt idx="0">
                  <c:v>Excellent</c:v>
                </c:pt>
                <c:pt idx="1">
                  <c:v>Good</c:v>
                </c:pt>
                <c:pt idx="2">
                  <c:v>Average</c:v>
                </c:pt>
                <c:pt idx="3">
                  <c:v>Poor</c:v>
                </c:pt>
              </c:strCache>
            </c:strRef>
          </c:cat>
          <c:val>
            <c:numRef>
              <c:f>'[Chart in Microsoft Office PowerPoint]Sheet1'!$B$2:$B$5</c:f>
              <c:numCache>
                <c:formatCode>General</c:formatCode>
                <c:ptCount val="4"/>
                <c:pt idx="0">
                  <c:v>32.879999999999995</c:v>
                </c:pt>
                <c:pt idx="1">
                  <c:v>52.05</c:v>
                </c:pt>
                <c:pt idx="2">
                  <c:v>12.33</c:v>
                </c:pt>
                <c:pt idx="3">
                  <c:v>2.74</c:v>
                </c:pt>
              </c:numCache>
            </c:numRef>
          </c:val>
        </c:ser>
        <c:dLbls>
          <c:showPercent val="1"/>
        </c:dLbls>
      </c:pie3DChart>
    </c:plotArea>
    <c:legend>
      <c:legendPos val="r"/>
    </c:legend>
    <c:plotVisOnly val="1"/>
  </c:chart>
  <c:txPr>
    <a:bodyPr/>
    <a:lstStyle/>
    <a:p>
      <a:pPr>
        <a:defRPr sz="1600"/>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7EAF06B-7189-44EA-A8A2-5E9EE6518AB8}" type="datetimeFigureOut">
              <a:rPr lang="en-US" smtClean="0"/>
              <a:pPr/>
              <a:t>5/22/2014</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475E83F1-30C8-49FF-AE2A-929CBCFC5CC1}"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EAF06B-7189-44EA-A8A2-5E9EE6518AB8}" type="datetimeFigureOut">
              <a:rPr lang="en-US" smtClean="0"/>
              <a:pPr/>
              <a:t>5/22/2014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75E83F1-30C8-49FF-AE2A-929CBCFC5CC1}"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EAF06B-7189-44EA-A8A2-5E9EE6518AB8}" type="datetimeFigureOut">
              <a:rPr lang="en-US" smtClean="0"/>
              <a:pPr/>
              <a:t>5/22/2014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75E83F1-30C8-49FF-AE2A-929CBCFC5CC1}"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7EAF06B-7189-44EA-A8A2-5E9EE6518AB8}" type="datetimeFigureOut">
              <a:rPr lang="en-US" smtClean="0"/>
              <a:pPr/>
              <a:t>5/22/2014</a:t>
            </a:fld>
            <a:endParaRPr lang="en-IN"/>
          </a:p>
        </p:txBody>
      </p:sp>
      <p:sp>
        <p:nvSpPr>
          <p:cNvPr id="9" name="Slide Number Placeholder 8"/>
          <p:cNvSpPr>
            <a:spLocks noGrp="1"/>
          </p:cNvSpPr>
          <p:nvPr>
            <p:ph type="sldNum" sz="quarter" idx="15"/>
          </p:nvPr>
        </p:nvSpPr>
        <p:spPr/>
        <p:txBody>
          <a:bodyPr rtlCol="0"/>
          <a:lstStyle/>
          <a:p>
            <a:fld id="{475E83F1-30C8-49FF-AE2A-929CBCFC5CC1}"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7EAF06B-7189-44EA-A8A2-5E9EE6518AB8}" type="datetimeFigureOut">
              <a:rPr lang="en-US" smtClean="0"/>
              <a:pPr/>
              <a:t>5/22/2014</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475E83F1-30C8-49FF-AE2A-929CBCFC5CC1}"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7EAF06B-7189-44EA-A8A2-5E9EE6518AB8}" type="datetimeFigureOut">
              <a:rPr lang="en-US" smtClean="0"/>
              <a:pPr/>
              <a:t>5/22/2014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75E83F1-30C8-49FF-AE2A-929CBCFC5CC1}"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7EAF06B-7189-44EA-A8A2-5E9EE6518AB8}" type="datetimeFigureOut">
              <a:rPr lang="en-US" smtClean="0"/>
              <a:pPr/>
              <a:t>5/22/2014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75E83F1-30C8-49FF-AE2A-929CBCFC5CC1}"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7EAF06B-7189-44EA-A8A2-5E9EE6518AB8}" type="datetimeFigureOut">
              <a:rPr lang="en-US" smtClean="0"/>
              <a:pPr/>
              <a:t>5/22/2014</a:t>
            </a:fld>
            <a:endParaRPr lang="en-IN"/>
          </a:p>
        </p:txBody>
      </p:sp>
      <p:sp>
        <p:nvSpPr>
          <p:cNvPr id="7" name="Slide Number Placeholder 6"/>
          <p:cNvSpPr>
            <a:spLocks noGrp="1"/>
          </p:cNvSpPr>
          <p:nvPr>
            <p:ph type="sldNum" sz="quarter" idx="11"/>
          </p:nvPr>
        </p:nvSpPr>
        <p:spPr/>
        <p:txBody>
          <a:bodyPr rtlCol="0"/>
          <a:lstStyle/>
          <a:p>
            <a:fld id="{475E83F1-30C8-49FF-AE2A-929CBCFC5CC1}"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EAF06B-7189-44EA-A8A2-5E9EE6518AB8}" type="datetimeFigureOut">
              <a:rPr lang="en-US" smtClean="0"/>
              <a:pPr/>
              <a:t>5/22/2014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75E83F1-30C8-49FF-AE2A-929CBCFC5CC1}"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7EAF06B-7189-44EA-A8A2-5E9EE6518AB8}" type="datetimeFigureOut">
              <a:rPr lang="en-US" smtClean="0"/>
              <a:pPr/>
              <a:t>5/22/2014</a:t>
            </a:fld>
            <a:endParaRPr lang="en-IN"/>
          </a:p>
        </p:txBody>
      </p:sp>
      <p:sp>
        <p:nvSpPr>
          <p:cNvPr id="22" name="Slide Number Placeholder 21"/>
          <p:cNvSpPr>
            <a:spLocks noGrp="1"/>
          </p:cNvSpPr>
          <p:nvPr>
            <p:ph type="sldNum" sz="quarter" idx="15"/>
          </p:nvPr>
        </p:nvSpPr>
        <p:spPr/>
        <p:txBody>
          <a:bodyPr rtlCol="0"/>
          <a:lstStyle/>
          <a:p>
            <a:fld id="{475E83F1-30C8-49FF-AE2A-929CBCFC5CC1}"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7EAF06B-7189-44EA-A8A2-5E9EE6518AB8}" type="datetimeFigureOut">
              <a:rPr lang="en-US" smtClean="0"/>
              <a:pPr/>
              <a:t>5/22/2014</a:t>
            </a:fld>
            <a:endParaRPr lang="en-IN"/>
          </a:p>
        </p:txBody>
      </p:sp>
      <p:sp>
        <p:nvSpPr>
          <p:cNvPr id="18" name="Slide Number Placeholder 17"/>
          <p:cNvSpPr>
            <a:spLocks noGrp="1"/>
          </p:cNvSpPr>
          <p:nvPr>
            <p:ph type="sldNum" sz="quarter" idx="11"/>
          </p:nvPr>
        </p:nvSpPr>
        <p:spPr/>
        <p:txBody>
          <a:bodyPr rtlCol="0"/>
          <a:lstStyle/>
          <a:p>
            <a:fld id="{475E83F1-30C8-49FF-AE2A-929CBCFC5CC1}"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7EAF06B-7189-44EA-A8A2-5E9EE6518AB8}" type="datetimeFigureOut">
              <a:rPr lang="en-US" smtClean="0"/>
              <a:pPr/>
              <a:t>5/22/2014</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75E83F1-30C8-49FF-AE2A-929CBCFC5CC1}"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healthcareboardroom.com/blog/bid/219377/The-Importance-of-Patient-Satisfaction"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642918"/>
            <a:ext cx="6172200" cy="5643602"/>
          </a:xfrm>
        </p:spPr>
        <p:txBody>
          <a:bodyPr>
            <a:normAutofit fontScale="90000"/>
          </a:bodyPr>
          <a:lstStyle/>
          <a:p>
            <a:r>
              <a:rPr lang="en-IN" dirty="0" smtClean="0">
                <a:latin typeface="Times New Roman" pitchFamily="18" charset="0"/>
                <a:cs typeface="Times New Roman" pitchFamily="18" charset="0"/>
              </a:rPr>
              <a:t>A study on patient satisfaction in a 500 bedded teaching </a:t>
            </a:r>
            <a:r>
              <a:rPr lang="en-IN" dirty="0" smtClean="0">
                <a:latin typeface="Times New Roman" pitchFamily="18" charset="0"/>
                <a:cs typeface="Times New Roman" pitchFamily="18" charset="0"/>
              </a:rPr>
              <a:t>Hospital</a:t>
            </a:r>
            <a:br>
              <a:rPr lang="en-IN" dirty="0" smtClean="0">
                <a:latin typeface="Times New Roman" pitchFamily="18" charset="0"/>
                <a:cs typeface="Times New Roman" pitchFamily="18" charset="0"/>
              </a:rPr>
            </a:br>
            <a:r>
              <a:rPr lang="en-IN" dirty="0" smtClean="0">
                <a:latin typeface="Times New Roman" pitchFamily="18" charset="0"/>
                <a:cs typeface="Times New Roman" pitchFamily="18" charset="0"/>
              </a:rPr>
              <a:t/>
            </a:r>
            <a:br>
              <a:rPr lang="en-IN" dirty="0" smtClean="0">
                <a:latin typeface="Times New Roman" pitchFamily="18" charset="0"/>
                <a:cs typeface="Times New Roman" pitchFamily="18" charset="0"/>
              </a:rPr>
            </a:br>
            <a:r>
              <a:rPr lang="en-IN" dirty="0" smtClean="0">
                <a:latin typeface="Times New Roman" pitchFamily="18" charset="0"/>
                <a:cs typeface="Times New Roman" pitchFamily="18" charset="0"/>
              </a:rPr>
              <a:t/>
            </a:r>
            <a:br>
              <a:rPr lang="en-IN" dirty="0" smtClean="0">
                <a:latin typeface="Times New Roman" pitchFamily="18" charset="0"/>
                <a:cs typeface="Times New Roman" pitchFamily="18" charset="0"/>
              </a:rPr>
            </a:br>
            <a:r>
              <a:rPr lang="en-IN" dirty="0" smtClean="0">
                <a:latin typeface="Times New Roman" pitchFamily="18" charset="0"/>
                <a:cs typeface="Times New Roman" pitchFamily="18" charset="0"/>
              </a:rPr>
              <a:t> By</a:t>
            </a:r>
            <a:br>
              <a:rPr lang="en-IN" dirty="0" smtClean="0">
                <a:latin typeface="Times New Roman" pitchFamily="18" charset="0"/>
                <a:cs typeface="Times New Roman" pitchFamily="18" charset="0"/>
              </a:rPr>
            </a:br>
            <a:r>
              <a:rPr lang="en-IN" dirty="0" smtClean="0">
                <a:latin typeface="Times New Roman" pitchFamily="18" charset="0"/>
                <a:cs typeface="Times New Roman" pitchFamily="18" charset="0"/>
              </a:rPr>
              <a:t>Dr. </a:t>
            </a:r>
            <a:r>
              <a:rPr lang="en-IN" dirty="0" err="1" smtClean="0">
                <a:latin typeface="Times New Roman" pitchFamily="18" charset="0"/>
                <a:cs typeface="Times New Roman" pitchFamily="18" charset="0"/>
              </a:rPr>
              <a:t>swati</a:t>
            </a:r>
            <a:r>
              <a:rPr lang="en-IN" dirty="0" smtClean="0">
                <a:latin typeface="Times New Roman" pitchFamily="18" charset="0"/>
                <a:cs typeface="Times New Roman" pitchFamily="18" charset="0"/>
              </a:rPr>
              <a:t> </a:t>
            </a:r>
            <a:r>
              <a:rPr lang="en-IN" dirty="0" err="1" smtClean="0">
                <a:latin typeface="Times New Roman" pitchFamily="18" charset="0"/>
                <a:cs typeface="Times New Roman" pitchFamily="18" charset="0"/>
              </a:rPr>
              <a:t>Ahlawat</a:t>
            </a:r>
            <a:r>
              <a:rPr lang="en-IN" dirty="0" smtClean="0">
                <a:latin typeface="Times New Roman" pitchFamily="18" charset="0"/>
                <a:cs typeface="Times New Roman" pitchFamily="18" charset="0"/>
              </a:rPr>
              <a:t/>
            </a:r>
            <a:br>
              <a:rPr lang="en-IN" dirty="0" smtClean="0">
                <a:latin typeface="Times New Roman" pitchFamily="18" charset="0"/>
                <a:cs typeface="Times New Roman" pitchFamily="18" charset="0"/>
              </a:rPr>
            </a:br>
            <a:r>
              <a:rPr lang="en-IN" dirty="0" smtClean="0">
                <a:latin typeface="Times New Roman" pitchFamily="18" charset="0"/>
                <a:cs typeface="Times New Roman" pitchFamily="18" charset="0"/>
              </a:rPr>
              <a:t/>
            </a:r>
            <a:br>
              <a:rPr lang="en-IN" dirty="0" smtClean="0">
                <a:latin typeface="Times New Roman" pitchFamily="18" charset="0"/>
                <a:cs typeface="Times New Roman" pitchFamily="18" charset="0"/>
              </a:rPr>
            </a:br>
            <a:r>
              <a:rPr lang="en-IN" dirty="0" smtClean="0">
                <a:latin typeface="Times New Roman" pitchFamily="18" charset="0"/>
                <a:cs typeface="Times New Roman" pitchFamily="18" charset="0"/>
              </a:rPr>
              <a:t/>
            </a:r>
            <a:br>
              <a:rPr lang="en-IN" dirty="0" smtClean="0">
                <a:latin typeface="Times New Roman" pitchFamily="18" charset="0"/>
                <a:cs typeface="Times New Roman" pitchFamily="18" charset="0"/>
              </a:rPr>
            </a:br>
            <a:r>
              <a:rPr lang="en-IN" dirty="0" smtClean="0">
                <a:latin typeface="Times New Roman" pitchFamily="18" charset="0"/>
                <a:cs typeface="Times New Roman" pitchFamily="18" charset="0"/>
              </a:rPr>
              <a:t>International institute of health management research, new </a:t>
            </a:r>
            <a:r>
              <a:rPr lang="en-IN" dirty="0" err="1" smtClean="0">
                <a:latin typeface="Times New Roman" pitchFamily="18" charset="0"/>
                <a:cs typeface="Times New Roman" pitchFamily="18" charset="0"/>
              </a:rPr>
              <a:t>delhi</a:t>
            </a:r>
            <a:r>
              <a:rPr lang="en-IN" dirty="0" smtClean="0">
                <a:latin typeface="Times New Roman" pitchFamily="18" charset="0"/>
                <a:cs typeface="Times New Roman" pitchFamily="18" charset="0"/>
              </a:rPr>
              <a:t/>
            </a:r>
            <a:br>
              <a:rPr lang="en-IN" dirty="0" smtClean="0">
                <a:latin typeface="Times New Roman" pitchFamily="18" charset="0"/>
                <a:cs typeface="Times New Roman" pitchFamily="18" charset="0"/>
              </a:rPr>
            </a:br>
            <a:r>
              <a:rPr lang="en-IN" dirty="0" smtClean="0">
                <a:latin typeface="Times New Roman" pitchFamily="18" charset="0"/>
                <a:cs typeface="Times New Roman" pitchFamily="18" charset="0"/>
              </a:rPr>
              <a:t/>
            </a:r>
            <a:br>
              <a:rPr lang="en-IN" dirty="0" smtClean="0">
                <a:latin typeface="Times New Roman" pitchFamily="18" charset="0"/>
                <a:cs typeface="Times New Roman" pitchFamily="18" charset="0"/>
              </a:rPr>
            </a:br>
            <a:r>
              <a:rPr lang="en-IN" dirty="0" smtClean="0">
                <a:latin typeface="Times New Roman" pitchFamily="18" charset="0"/>
                <a:cs typeface="Times New Roman" pitchFamily="18" charset="0"/>
              </a:rPr>
              <a:t/>
            </a:r>
            <a:br>
              <a:rPr lang="en-IN" dirty="0" smtClean="0">
                <a:latin typeface="Times New Roman" pitchFamily="18" charset="0"/>
                <a:cs typeface="Times New Roman" pitchFamily="18" charset="0"/>
              </a:rPr>
            </a:br>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00042"/>
            <a:ext cx="8229600" cy="5626121"/>
          </a:xfrm>
        </p:spPr>
        <p:txBody>
          <a:bodyPr/>
          <a:lstStyle/>
          <a:p>
            <a:pPr algn="ctr">
              <a:buNone/>
            </a:pPr>
            <a:endParaRPr lang="en-IN" dirty="0" smtClean="0"/>
          </a:p>
          <a:p>
            <a:pPr algn="ctr">
              <a:buNone/>
            </a:pPr>
            <a:endParaRPr lang="en-IN" dirty="0"/>
          </a:p>
          <a:p>
            <a:pPr algn="ctr">
              <a:buNone/>
            </a:pPr>
            <a:endParaRPr lang="en-IN" dirty="0" smtClean="0"/>
          </a:p>
          <a:p>
            <a:pPr algn="ctr">
              <a:buNone/>
            </a:pPr>
            <a:endParaRPr lang="en-IN" dirty="0"/>
          </a:p>
          <a:p>
            <a:pPr algn="ctr">
              <a:buNone/>
            </a:pPr>
            <a:r>
              <a:rPr lang="en-IN" dirty="0" smtClean="0"/>
              <a:t>    RESULTS FOR IPD SATISFACTION</a:t>
            </a:r>
            <a:endParaRPr lang="en-IN" dirty="0"/>
          </a:p>
        </p:txBody>
      </p:sp>
      <p:graphicFrame>
        <p:nvGraphicFramePr>
          <p:cNvPr id="6" name="Chart 5"/>
          <p:cNvGraphicFramePr/>
          <p:nvPr/>
        </p:nvGraphicFramePr>
        <p:xfrm>
          <a:off x="1524000" y="5357826"/>
          <a:ext cx="119042" cy="10317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428604"/>
          <a:ext cx="8229600" cy="569755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428604"/>
          <a:ext cx="8229600" cy="607223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428604"/>
          <a:ext cx="8258204" cy="607223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357166"/>
          <a:ext cx="8229600" cy="607223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285728"/>
          <a:ext cx="8229600" cy="584043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285728"/>
          <a:ext cx="7829576" cy="618809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428604"/>
          <a:ext cx="7758138" cy="604522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
          </p:nvPr>
        </p:nvGraphicFramePr>
        <p:xfrm>
          <a:off x="457200" y="357166"/>
          <a:ext cx="8043890" cy="611665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28596" y="357166"/>
            <a:ext cx="8229600" cy="5768997"/>
          </a:xfrm>
        </p:spPr>
        <p:txBody>
          <a:bodyPr/>
          <a:lstStyle/>
          <a:p>
            <a:pPr algn="ctr">
              <a:buNone/>
            </a:pPr>
            <a:endParaRPr lang="en-IN" dirty="0" smtClean="0"/>
          </a:p>
          <a:p>
            <a:pPr algn="ctr">
              <a:buNone/>
            </a:pPr>
            <a:endParaRPr lang="en-IN" dirty="0"/>
          </a:p>
          <a:p>
            <a:pPr algn="ctr">
              <a:buNone/>
            </a:pPr>
            <a:endParaRPr lang="en-IN" dirty="0" smtClean="0"/>
          </a:p>
          <a:p>
            <a:pPr algn="ctr">
              <a:buNone/>
            </a:pPr>
            <a:endParaRPr lang="en-IN" dirty="0"/>
          </a:p>
          <a:p>
            <a:pPr algn="ctr">
              <a:buNone/>
            </a:pPr>
            <a:r>
              <a:rPr lang="en-IN" dirty="0"/>
              <a:t> </a:t>
            </a:r>
            <a:r>
              <a:rPr lang="en-IN" dirty="0" smtClean="0"/>
              <a:t>     RESULTS FOR OPD SATISFACTION</a:t>
            </a: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SHARDA </a:t>
            </a:r>
            <a:r>
              <a:rPr lang="en-IN" dirty="0" smtClean="0"/>
              <a:t>HOSPITAL PROFILE</a:t>
            </a:r>
            <a:endParaRPr lang="en-IN" dirty="0"/>
          </a:p>
        </p:txBody>
      </p:sp>
      <p:sp>
        <p:nvSpPr>
          <p:cNvPr id="3" name="Content Placeholder 2"/>
          <p:cNvSpPr>
            <a:spLocks noGrp="1"/>
          </p:cNvSpPr>
          <p:nvPr>
            <p:ph sz="quarter" idx="1"/>
          </p:nvPr>
        </p:nvSpPr>
        <p:spPr/>
        <p:txBody>
          <a:bodyPr/>
          <a:lstStyle/>
          <a:p>
            <a:r>
              <a:rPr lang="en-IN" dirty="0" smtClean="0"/>
              <a:t> Sharda hospital is 500 bedded multi specialty Hospital equipped with all modern facility and equipment.</a:t>
            </a:r>
          </a:p>
          <a:p>
            <a:r>
              <a:rPr lang="en-IN" dirty="0" smtClean="0"/>
              <a:t> The hospital is involved in training of medical students and research activities.</a:t>
            </a:r>
          </a:p>
          <a:p>
            <a:r>
              <a:rPr lang="en-IN" dirty="0" smtClean="0"/>
              <a:t>This hospital provide modern and comprehensive care to all section of society and extends services to rural area. </a:t>
            </a:r>
          </a:p>
          <a:p>
            <a:pPr>
              <a:buNone/>
            </a:pPr>
            <a:endParaRPr lang="en-IN" dirty="0" smtClean="0"/>
          </a:p>
          <a:p>
            <a:pPr>
              <a:buNone/>
            </a:pPr>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357166"/>
          <a:ext cx="8229600" cy="576899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357166"/>
          <a:ext cx="8229600" cy="576899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357166"/>
          <a:ext cx="7829576" cy="611665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357166"/>
          <a:ext cx="7901014" cy="611665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357166"/>
          <a:ext cx="8229600" cy="576899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357166"/>
          <a:ext cx="8229600" cy="576899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428604"/>
          <a:ext cx="8229600" cy="569755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357166"/>
          <a:ext cx="7758138" cy="611665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428604"/>
          <a:ext cx="7972452" cy="604522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conclusion</a:t>
            </a:r>
            <a:endParaRPr lang="en-IN" dirty="0"/>
          </a:p>
        </p:txBody>
      </p:sp>
      <p:sp>
        <p:nvSpPr>
          <p:cNvPr id="3" name="Content Placeholder 2"/>
          <p:cNvSpPr>
            <a:spLocks noGrp="1"/>
          </p:cNvSpPr>
          <p:nvPr>
            <p:ph sz="quarter" idx="1"/>
          </p:nvPr>
        </p:nvSpPr>
        <p:spPr/>
        <p:txBody>
          <a:bodyPr/>
          <a:lstStyle/>
          <a:p>
            <a:r>
              <a:rPr lang="en-IN" dirty="0" smtClean="0"/>
              <a:t>Areas for improvement:</a:t>
            </a:r>
          </a:p>
          <a:p>
            <a:pPr>
              <a:buFont typeface="Wingdings" pitchFamily="2" charset="2"/>
              <a:buChar char="Ø"/>
            </a:pPr>
            <a:r>
              <a:rPr lang="en-IN" dirty="0" smtClean="0"/>
              <a:t> Nurses response during night hours.</a:t>
            </a:r>
          </a:p>
          <a:p>
            <a:pPr>
              <a:buFont typeface="Wingdings" pitchFamily="2" charset="2"/>
              <a:buChar char="Ø"/>
            </a:pPr>
            <a:r>
              <a:rPr lang="en-IN" dirty="0" smtClean="0"/>
              <a:t> F&amp;B department</a:t>
            </a:r>
          </a:p>
          <a:p>
            <a:pPr>
              <a:buFont typeface="Wingdings" pitchFamily="2" charset="2"/>
              <a:buChar char="Ø"/>
            </a:pPr>
            <a:r>
              <a:rPr lang="en-IN" dirty="0" smtClean="0"/>
              <a:t>Overall cleanliness of the hospital</a:t>
            </a:r>
          </a:p>
          <a:p>
            <a:pPr>
              <a:buFont typeface="Wingdings" pitchFamily="2" charset="2"/>
              <a:buChar char="Ø"/>
            </a:pPr>
            <a:r>
              <a:rPr lang="en-IN" dirty="0" smtClean="0"/>
              <a:t> Billing process</a:t>
            </a:r>
          </a:p>
          <a:p>
            <a:pPr>
              <a:buFont typeface="Wingdings" pitchFamily="2" charset="2"/>
              <a:buChar char="Ø"/>
            </a:pPr>
            <a:r>
              <a:rPr lang="en-IN" dirty="0" smtClean="0"/>
              <a:t> Waiting time for  consultation in OPD </a:t>
            </a:r>
          </a:p>
          <a:p>
            <a:pPr>
              <a:buFont typeface="Wingdings" pitchFamily="2" charset="2"/>
              <a:buChar char="Ø"/>
            </a:pPr>
            <a:r>
              <a:rPr lang="en-IN" dirty="0" smtClean="0"/>
              <a:t> Car parking services </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VISION and Mission</a:t>
            </a:r>
            <a:endParaRPr lang="en-IN" dirty="0"/>
          </a:p>
        </p:txBody>
      </p:sp>
      <p:sp>
        <p:nvSpPr>
          <p:cNvPr id="3" name="Content Placeholder 2"/>
          <p:cNvSpPr>
            <a:spLocks noGrp="1"/>
          </p:cNvSpPr>
          <p:nvPr>
            <p:ph sz="quarter" idx="1"/>
          </p:nvPr>
        </p:nvSpPr>
        <p:spPr/>
        <p:txBody>
          <a:bodyPr/>
          <a:lstStyle/>
          <a:p>
            <a:r>
              <a:rPr lang="en-IN" dirty="0" smtClean="0"/>
              <a:t>To be a recognized healthcare organization that cares for lives through technological excellence and humane touch by valued staff.</a:t>
            </a:r>
          </a:p>
          <a:p>
            <a:r>
              <a:rPr lang="en-IN" dirty="0" smtClean="0"/>
              <a:t> To establish a state of the art hospital of global standards that strives for continual improvement in its services, promotes excellence in medical education and research and is valued by its employees and the community it serves</a:t>
            </a:r>
          </a:p>
          <a:p>
            <a:pPr>
              <a:buNone/>
            </a:pPr>
            <a:endParaRPr lang="en-IN"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recommendations</a:t>
            </a:r>
            <a:endParaRPr lang="en-IN" dirty="0"/>
          </a:p>
        </p:txBody>
      </p:sp>
      <p:sp>
        <p:nvSpPr>
          <p:cNvPr id="3" name="Content Placeholder 2"/>
          <p:cNvSpPr>
            <a:spLocks noGrp="1"/>
          </p:cNvSpPr>
          <p:nvPr>
            <p:ph sz="quarter" idx="1"/>
          </p:nvPr>
        </p:nvSpPr>
        <p:spPr/>
        <p:txBody>
          <a:bodyPr/>
          <a:lstStyle/>
          <a:p>
            <a:r>
              <a:rPr lang="en-IN" dirty="0" smtClean="0"/>
              <a:t> Appoint adequate number of consultants.</a:t>
            </a:r>
          </a:p>
          <a:p>
            <a:r>
              <a:rPr lang="en-IN" dirty="0" smtClean="0"/>
              <a:t> Training for nurses and periodic supervision.</a:t>
            </a:r>
          </a:p>
          <a:p>
            <a:r>
              <a:rPr lang="en-IN" dirty="0" smtClean="0"/>
              <a:t> Appoint dedicated housekeeping staff 24*7 in all the wards.</a:t>
            </a:r>
          </a:p>
          <a:p>
            <a:r>
              <a:rPr lang="en-IN" dirty="0" smtClean="0"/>
              <a:t> Regular training for security staff regarding professional etiquettes.</a:t>
            </a:r>
          </a:p>
          <a:p>
            <a:r>
              <a:rPr lang="en-IN" dirty="0" smtClean="0"/>
              <a:t> regular patient satisfaction survey should be conducted.</a:t>
            </a:r>
            <a:endParaRPr lang="en-IN"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Limitations</a:t>
            </a:r>
            <a:endParaRPr lang="en-IN" dirty="0"/>
          </a:p>
        </p:txBody>
      </p:sp>
      <p:sp>
        <p:nvSpPr>
          <p:cNvPr id="3" name="Content Placeholder 2"/>
          <p:cNvSpPr>
            <a:spLocks noGrp="1"/>
          </p:cNvSpPr>
          <p:nvPr>
            <p:ph sz="quarter" idx="1"/>
          </p:nvPr>
        </p:nvSpPr>
        <p:spPr/>
        <p:txBody>
          <a:bodyPr/>
          <a:lstStyle/>
          <a:p>
            <a:r>
              <a:rPr lang="en-IN" dirty="0" smtClean="0"/>
              <a:t>Department wise categorization should be done for the sample population.</a:t>
            </a:r>
          </a:p>
          <a:p>
            <a:r>
              <a:rPr lang="en-IN" dirty="0" smtClean="0"/>
              <a:t> Questionnaire must be comprised of some open ended questions.</a:t>
            </a:r>
          </a:p>
          <a:p>
            <a:r>
              <a:rPr lang="en-IN" dirty="0" smtClean="0"/>
              <a:t> No study was done earlier.</a:t>
            </a:r>
            <a:endParaRPr lang="en-IN"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References:</a:t>
            </a:r>
            <a:endParaRPr lang="en-IN" dirty="0"/>
          </a:p>
        </p:txBody>
      </p:sp>
      <p:sp>
        <p:nvSpPr>
          <p:cNvPr id="3" name="Content Placeholder 2"/>
          <p:cNvSpPr>
            <a:spLocks noGrp="1"/>
          </p:cNvSpPr>
          <p:nvPr>
            <p:ph sz="quarter" idx="1"/>
          </p:nvPr>
        </p:nvSpPr>
        <p:spPr/>
        <p:txBody>
          <a:bodyPr>
            <a:normAutofit fontScale="92500" lnSpcReduction="10000"/>
          </a:bodyPr>
          <a:lstStyle/>
          <a:p>
            <a:pPr lvl="0"/>
            <a:r>
              <a:rPr lang="en-IN" dirty="0" smtClean="0"/>
              <a:t>Irish Society for Quality and Safety in Healthcare, Measurement of patient satisfaction, guidelines, Health strategy Implementation project 2003. Available at http://www.dohc.ie/issues/health_strategy/action48.pdf?direct=1</a:t>
            </a:r>
          </a:p>
          <a:p>
            <a:pPr lvl="0"/>
            <a:r>
              <a:rPr lang="en-IN" dirty="0" smtClean="0"/>
              <a:t>John </a:t>
            </a:r>
            <a:r>
              <a:rPr lang="en-IN" dirty="0" err="1" smtClean="0"/>
              <a:t>Damouni</a:t>
            </a:r>
            <a:r>
              <a:rPr lang="en-IN" dirty="0" smtClean="0"/>
              <a:t>, The Importance of Patient Satisfaction (2012), available at </a:t>
            </a:r>
            <a:r>
              <a:rPr lang="en-IN" u="sng" dirty="0" smtClean="0">
                <a:hlinkClick r:id="rId2"/>
              </a:rPr>
              <a:t>http://www.healthcareboardroom.com/blog/bid/219377/The-Importance-of-Patient-Satisfaction</a:t>
            </a:r>
            <a:r>
              <a:rPr lang="en-IN" dirty="0" smtClean="0"/>
              <a:t>.</a:t>
            </a:r>
          </a:p>
          <a:p>
            <a:pPr lvl="0"/>
            <a:r>
              <a:rPr lang="en-IN" dirty="0" smtClean="0"/>
              <a:t> </a:t>
            </a:r>
            <a:r>
              <a:rPr lang="en-IN" dirty="0" err="1" smtClean="0"/>
              <a:t>Stamatia</a:t>
            </a:r>
            <a:r>
              <a:rPr lang="en-IN" dirty="0" smtClean="0"/>
              <a:t> </a:t>
            </a:r>
            <a:r>
              <a:rPr lang="en-IN" dirty="0" err="1" smtClean="0"/>
              <a:t>Ilioudi</a:t>
            </a:r>
            <a:r>
              <a:rPr lang="en-IN" dirty="0" smtClean="0"/>
              <a:t>, </a:t>
            </a:r>
            <a:r>
              <a:rPr lang="en-IN" dirty="0" err="1" smtClean="0"/>
              <a:t>Athina</a:t>
            </a:r>
            <a:r>
              <a:rPr lang="en-IN" dirty="0" smtClean="0"/>
              <a:t> </a:t>
            </a:r>
            <a:r>
              <a:rPr lang="en-IN" dirty="0" err="1" smtClean="0"/>
              <a:t>Lazakidou</a:t>
            </a:r>
            <a:r>
              <a:rPr lang="en-IN" dirty="0" smtClean="0"/>
              <a:t>, Importance of patient satisfaction measurement and electronic surveys: Methodology and Potential Benefits, International Journal of Health Research and Innovation, vol.1, 2013</a:t>
            </a:r>
          </a:p>
          <a:p>
            <a:pPr>
              <a:buNone/>
            </a:pPr>
            <a:endParaRPr lang="en-IN"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57166"/>
            <a:ext cx="7901014" cy="6116786"/>
          </a:xfrm>
        </p:spPr>
        <p:txBody>
          <a:bodyPr/>
          <a:lstStyle/>
          <a:p>
            <a:pPr lvl="0"/>
            <a:r>
              <a:rPr lang="en-IN" dirty="0" smtClean="0"/>
              <a:t>S.K. </a:t>
            </a:r>
            <a:r>
              <a:rPr lang="en-IN" dirty="0" err="1" smtClean="0"/>
              <a:t>Jawahar</a:t>
            </a:r>
            <a:r>
              <a:rPr lang="en-IN" dirty="0" smtClean="0"/>
              <a:t> (2007). A Study on Out Patient Satisfaction at a super speciality hospital in India, journal of medical.</a:t>
            </a:r>
          </a:p>
          <a:p>
            <a:r>
              <a:rPr lang="en-IN" dirty="0" smtClean="0"/>
              <a:t>W. </a:t>
            </a:r>
            <a:r>
              <a:rPr lang="en-IN" dirty="0" err="1" smtClean="0"/>
              <a:t>Qurehi</a:t>
            </a:r>
            <a:r>
              <a:rPr lang="en-IN" dirty="0" smtClean="0"/>
              <a:t>, G. </a:t>
            </a:r>
            <a:r>
              <a:rPr lang="en-IN" dirty="0" err="1" smtClean="0"/>
              <a:t>Naikoo</a:t>
            </a:r>
            <a:r>
              <a:rPr lang="en-IN" dirty="0" smtClean="0"/>
              <a:t>, A. Baba. Patient Satisfaction at Tertiary care hospitals in Kashmir. A study from the </a:t>
            </a:r>
            <a:r>
              <a:rPr lang="en-IN" dirty="0" err="1" smtClean="0"/>
              <a:t>Lala</a:t>
            </a:r>
            <a:r>
              <a:rPr lang="en-IN" dirty="0" smtClean="0"/>
              <a:t> Bed Hospital Kashmir, India. The internet Journal of health, 2008 Vol.8, No.2.</a:t>
            </a:r>
          </a:p>
          <a:p>
            <a:r>
              <a:rPr lang="en-IN" dirty="0" err="1" smtClean="0"/>
              <a:t>Rajagopal</a:t>
            </a:r>
            <a:r>
              <a:rPr lang="en-IN" dirty="0" smtClean="0"/>
              <a:t> </a:t>
            </a:r>
            <a:r>
              <a:rPr lang="en-IN" dirty="0" err="1" smtClean="0"/>
              <a:t>Rao</a:t>
            </a:r>
            <a:r>
              <a:rPr lang="en-IN" dirty="0" smtClean="0"/>
              <a:t> </a:t>
            </a:r>
            <a:r>
              <a:rPr lang="en-IN" dirty="0" err="1" smtClean="0"/>
              <a:t>Kodali</a:t>
            </a:r>
            <a:r>
              <a:rPr lang="en-IN" dirty="0" smtClean="0"/>
              <a:t>, P. </a:t>
            </a:r>
            <a:r>
              <a:rPr lang="en-IN" dirty="0" err="1" smtClean="0"/>
              <a:t>Sita</a:t>
            </a:r>
            <a:r>
              <a:rPr lang="en-IN" dirty="0" smtClean="0"/>
              <a:t> </a:t>
            </a:r>
            <a:r>
              <a:rPr lang="en-IN" dirty="0" err="1" smtClean="0"/>
              <a:t>Ramacharyulu</a:t>
            </a:r>
            <a:r>
              <a:rPr lang="en-IN" dirty="0" smtClean="0"/>
              <a:t> – A Cross sectional study of satisfaction of In patients in a private medical college in Andhra Pradesh, Indian Journal of Medical Sciences, 2012, volume 65, issue.1.</a:t>
            </a:r>
          </a:p>
          <a:p>
            <a:pPr lvl="0">
              <a:buNone/>
            </a:pPr>
            <a:endParaRPr lang="en-IN" dirty="0" smtClean="0"/>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Key </a:t>
            </a:r>
            <a:r>
              <a:rPr lang="en-IN" dirty="0" err="1" smtClean="0"/>
              <a:t>learnings</a:t>
            </a:r>
            <a:endParaRPr lang="en-IN" dirty="0"/>
          </a:p>
        </p:txBody>
      </p:sp>
      <p:sp>
        <p:nvSpPr>
          <p:cNvPr id="3" name="Content Placeholder 2"/>
          <p:cNvSpPr>
            <a:spLocks noGrp="1"/>
          </p:cNvSpPr>
          <p:nvPr>
            <p:ph sz="quarter" idx="1"/>
          </p:nvPr>
        </p:nvSpPr>
        <p:spPr/>
        <p:txBody>
          <a:bodyPr/>
          <a:lstStyle/>
          <a:p>
            <a:r>
              <a:rPr lang="en-IN" dirty="0" smtClean="0"/>
              <a:t>Able to get overall understanding of hospital operations by conducting daily rounds of different departments.</a:t>
            </a:r>
            <a:endParaRPr lang="en-IN" dirty="0" smtClean="0"/>
          </a:p>
          <a:p>
            <a:r>
              <a:rPr lang="en-IN" dirty="0" smtClean="0"/>
              <a:t>Tracking of Personnel file in HR department.</a:t>
            </a:r>
          </a:p>
          <a:p>
            <a:r>
              <a:rPr lang="en-IN" dirty="0" smtClean="0"/>
              <a:t>J.D. and J.S. for various posts.</a:t>
            </a:r>
          </a:p>
          <a:p>
            <a:r>
              <a:rPr lang="en-IN" dirty="0" smtClean="0"/>
              <a:t> Various forms for different departments of hospitals were developed.</a:t>
            </a:r>
          </a:p>
          <a:p>
            <a:r>
              <a:rPr lang="en-IN" dirty="0" smtClean="0"/>
              <a:t> Training conducted for Nursing and Housekeeping Department for Hand Hygiene and BMW management. </a:t>
            </a:r>
          </a:p>
          <a:p>
            <a:pPr>
              <a:buNone/>
            </a:pP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Patient satisfaction</a:t>
            </a:r>
            <a:endParaRPr lang="en-IN" dirty="0"/>
          </a:p>
        </p:txBody>
      </p:sp>
      <p:sp>
        <p:nvSpPr>
          <p:cNvPr id="3" name="Content Placeholder 2"/>
          <p:cNvSpPr>
            <a:spLocks noGrp="1"/>
          </p:cNvSpPr>
          <p:nvPr>
            <p:ph sz="quarter" idx="1"/>
          </p:nvPr>
        </p:nvSpPr>
        <p:spPr/>
        <p:txBody>
          <a:bodyPr/>
          <a:lstStyle/>
          <a:p>
            <a:r>
              <a:rPr lang="en-IN" sz="2800" dirty="0"/>
              <a:t>Patient /Client satisfaction is an attitude – a person’s general orientation towards a total experience of health </a:t>
            </a:r>
            <a:r>
              <a:rPr lang="en-IN" sz="2800" dirty="0" smtClean="0"/>
              <a:t>care. </a:t>
            </a:r>
          </a:p>
          <a:p>
            <a:r>
              <a:rPr lang="en-IN" sz="2800" dirty="0"/>
              <a:t>Satisfaction is achieved when the patient/client’s perception of the quality of care and services that they receive in healthcare setting has been positive, satisfying, and meets their expectations</a:t>
            </a:r>
            <a:r>
              <a:rPr lang="en-IN" sz="2800" dirty="0" smtClean="0"/>
              <a:t>.</a:t>
            </a:r>
          </a:p>
          <a:p>
            <a:pPr>
              <a:buNone/>
            </a:pPr>
            <a:endParaRPr lang="en-IN" sz="2800" dirty="0"/>
          </a:p>
          <a:p>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Why to measure Patient satisfaction?</a:t>
            </a:r>
            <a:endParaRPr lang="en-IN" dirty="0"/>
          </a:p>
        </p:txBody>
      </p:sp>
      <p:sp>
        <p:nvSpPr>
          <p:cNvPr id="3" name="Content Placeholder 2"/>
          <p:cNvSpPr>
            <a:spLocks noGrp="1"/>
          </p:cNvSpPr>
          <p:nvPr>
            <p:ph sz="quarter" idx="1"/>
          </p:nvPr>
        </p:nvSpPr>
        <p:spPr/>
        <p:txBody>
          <a:bodyPr>
            <a:normAutofit/>
          </a:bodyPr>
          <a:lstStyle/>
          <a:p>
            <a:r>
              <a:rPr lang="en-IN" sz="2000" dirty="0" smtClean="0"/>
              <a:t>Patient satisfaction is an important yardstick to measure the quality of care provided by the organization.</a:t>
            </a:r>
          </a:p>
          <a:p>
            <a:r>
              <a:rPr lang="en-IN" sz="2000" dirty="0"/>
              <a:t>Consumer feedback makes organisations more aware of significant areas of dissatisfaction with care and </a:t>
            </a:r>
            <a:r>
              <a:rPr lang="en-IN" sz="2000" dirty="0" smtClean="0"/>
              <a:t>services that needs to be improved.</a:t>
            </a:r>
          </a:p>
          <a:p>
            <a:pPr>
              <a:buNone/>
            </a:pPr>
            <a:r>
              <a:rPr lang="en-IN" dirty="0" smtClean="0"/>
              <a:t> </a:t>
            </a:r>
            <a:r>
              <a:rPr lang="en-IN" sz="1800" u="sng" dirty="0" smtClean="0"/>
              <a:t>BENEFITS TO THE ORGANISATION:</a:t>
            </a:r>
          </a:p>
          <a:p>
            <a:r>
              <a:rPr lang="en-IN" sz="1800" dirty="0" smtClean="0"/>
              <a:t>Patient retention</a:t>
            </a:r>
          </a:p>
          <a:p>
            <a:r>
              <a:rPr lang="en-IN" sz="1800" dirty="0" smtClean="0"/>
              <a:t>Word-of-mouth advertising</a:t>
            </a:r>
          </a:p>
          <a:p>
            <a:r>
              <a:rPr lang="en-IN" sz="1800" dirty="0" smtClean="0"/>
              <a:t>Revenue</a:t>
            </a:r>
          </a:p>
          <a:p>
            <a:r>
              <a:rPr lang="en-IN" sz="1800" dirty="0" smtClean="0"/>
              <a:t>Psychological benefits</a:t>
            </a:r>
          </a:p>
          <a:p>
            <a:r>
              <a:rPr lang="en-IN" sz="1800" dirty="0" smtClean="0"/>
              <a:t>Performance of staff – Talent retention</a:t>
            </a:r>
          </a:p>
          <a:p>
            <a:r>
              <a:rPr lang="en-IN" sz="1800" dirty="0" smtClean="0"/>
              <a:t>Comparative advantage – Improvement of quality of care</a:t>
            </a:r>
          </a:p>
          <a:p>
            <a:pPr>
              <a:buNone/>
            </a:pPr>
            <a:endParaRPr lang="en-IN" sz="1800" u="sng"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28604"/>
            <a:ext cx="8229600" cy="5697559"/>
          </a:xfrm>
        </p:spPr>
        <p:txBody>
          <a:bodyPr>
            <a:normAutofit/>
          </a:bodyPr>
          <a:lstStyle/>
          <a:p>
            <a:pPr>
              <a:buNone/>
            </a:pPr>
            <a:r>
              <a:rPr lang="en-IN" b="1" dirty="0"/>
              <a:t>AIM OF THE STUDY:</a:t>
            </a:r>
          </a:p>
          <a:p>
            <a:pPr lvl="0">
              <a:buNone/>
            </a:pPr>
            <a:r>
              <a:rPr lang="en-IN" dirty="0"/>
              <a:t>To study the overall satisfaction of the </a:t>
            </a:r>
            <a:r>
              <a:rPr lang="en-IN" dirty="0" smtClean="0"/>
              <a:t>indoor and </a:t>
            </a:r>
            <a:r>
              <a:rPr lang="en-IN" dirty="0"/>
              <a:t>outdoor patients of Sharda Hospital. </a:t>
            </a:r>
            <a:endParaRPr lang="en-IN" dirty="0" smtClean="0"/>
          </a:p>
          <a:p>
            <a:pPr lvl="0">
              <a:buNone/>
            </a:pPr>
            <a:endParaRPr lang="en-IN" dirty="0" smtClean="0"/>
          </a:p>
          <a:p>
            <a:pPr lvl="0">
              <a:buNone/>
            </a:pPr>
            <a:r>
              <a:rPr lang="en-IN" b="1" dirty="0" smtClean="0"/>
              <a:t>OBJECTIVES OF THE STUDY:</a:t>
            </a:r>
          </a:p>
          <a:p>
            <a:pPr lvl="0"/>
            <a:r>
              <a:rPr lang="en-IN" dirty="0"/>
              <a:t>To study the satisfaction of indoor patients regarding admission and discharge services.</a:t>
            </a:r>
          </a:p>
          <a:p>
            <a:pPr lvl="0"/>
            <a:r>
              <a:rPr lang="en-IN" dirty="0"/>
              <a:t>To study the satisfaction level of indoor and outdoor patients regarding medical and nursing services.</a:t>
            </a:r>
          </a:p>
          <a:p>
            <a:pPr lvl="0"/>
            <a:r>
              <a:rPr lang="en-IN" dirty="0"/>
              <a:t>To study the satisfaction level of patients for the provision of basic services and amenities of the hospital.</a:t>
            </a:r>
          </a:p>
          <a:p>
            <a:pPr lvl="0">
              <a:buNone/>
            </a:pPr>
            <a:endParaRPr lang="en-IN" b="1" dirty="0" smtClean="0"/>
          </a:p>
          <a:p>
            <a:pPr lvl="0">
              <a:buNone/>
            </a:pPr>
            <a:endParaRPr lang="en-IN" dirty="0"/>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Review of literature</a:t>
            </a:r>
            <a:endParaRPr lang="en-IN" dirty="0"/>
          </a:p>
        </p:txBody>
      </p:sp>
      <p:sp>
        <p:nvSpPr>
          <p:cNvPr id="3" name="Content Placeholder 2"/>
          <p:cNvSpPr>
            <a:spLocks noGrp="1"/>
          </p:cNvSpPr>
          <p:nvPr>
            <p:ph sz="quarter" idx="1"/>
          </p:nvPr>
        </p:nvSpPr>
        <p:spPr/>
        <p:txBody>
          <a:bodyPr>
            <a:normAutofit/>
          </a:bodyPr>
          <a:lstStyle/>
          <a:p>
            <a:r>
              <a:rPr lang="en-IN" sz="2000" dirty="0" err="1" smtClean="0">
                <a:latin typeface="Times New Roman" pitchFamily="18" charset="0"/>
                <a:cs typeface="Times New Roman" pitchFamily="18" charset="0"/>
              </a:rPr>
              <a:t>Rajagopala</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Rao</a:t>
            </a:r>
            <a:r>
              <a:rPr lang="en-IN" sz="2000" dirty="0" smtClean="0">
                <a:latin typeface="Times New Roman" pitchFamily="18" charset="0"/>
                <a:cs typeface="Times New Roman" pitchFamily="18" charset="0"/>
              </a:rPr>
              <a:t>, P. </a:t>
            </a:r>
            <a:r>
              <a:rPr lang="en-IN" sz="2000" dirty="0" err="1" smtClean="0">
                <a:latin typeface="Times New Roman" pitchFamily="18" charset="0"/>
                <a:cs typeface="Times New Roman" pitchFamily="18" charset="0"/>
              </a:rPr>
              <a:t>Ramacharyalu</a:t>
            </a:r>
            <a:r>
              <a:rPr lang="en-IN" sz="2000" dirty="0" smtClean="0">
                <a:latin typeface="Times New Roman" pitchFamily="18" charset="0"/>
                <a:cs typeface="Times New Roman" pitchFamily="18" charset="0"/>
              </a:rPr>
              <a:t> (2012) – A cross sectional study of satisfaction of Inpatient in a private medical college in Andhra Pradesh showed good satisfaction level of patients in relation to treatment and care by doctors and nurses however it was not found to be satisfactory in relation to the housekeeping department.</a:t>
            </a:r>
          </a:p>
          <a:p>
            <a:r>
              <a:rPr lang="en-IN" sz="2000" dirty="0" smtClean="0">
                <a:latin typeface="Times New Roman" pitchFamily="18" charset="0"/>
                <a:cs typeface="Times New Roman" pitchFamily="18" charset="0"/>
              </a:rPr>
              <a:t> S. K. </a:t>
            </a:r>
            <a:r>
              <a:rPr lang="en-IN" sz="2000" dirty="0" err="1" smtClean="0">
                <a:latin typeface="Times New Roman" pitchFamily="18" charset="0"/>
                <a:cs typeface="Times New Roman" pitchFamily="18" charset="0"/>
              </a:rPr>
              <a:t>Jawahar</a:t>
            </a:r>
            <a:r>
              <a:rPr lang="en-IN" sz="2000" dirty="0" smtClean="0">
                <a:latin typeface="Times New Roman" pitchFamily="18" charset="0"/>
                <a:cs typeface="Times New Roman" pitchFamily="18" charset="0"/>
              </a:rPr>
              <a:t> (2007) – A study on out patient satisfaction at a super speciality hospital in India stated that most of the time (57%) the waiting time for the consultation was found dissatisfactory. Many patients were dissatisfied with the behaviour of the doctor (35.5%) and the friendliness of nurses (40%). </a:t>
            </a:r>
          </a:p>
          <a:p>
            <a:r>
              <a:rPr lang="en-IN" sz="2000" dirty="0" smtClean="0">
                <a:latin typeface="Times New Roman" pitchFamily="18" charset="0"/>
                <a:cs typeface="Times New Roman" pitchFamily="18" charset="0"/>
              </a:rPr>
              <a:t>W. </a:t>
            </a:r>
            <a:r>
              <a:rPr lang="en-IN" sz="2000" dirty="0" err="1" smtClean="0">
                <a:latin typeface="Times New Roman" pitchFamily="18" charset="0"/>
                <a:cs typeface="Times New Roman" pitchFamily="18" charset="0"/>
              </a:rPr>
              <a:t>Qureshi</a:t>
            </a:r>
            <a:r>
              <a:rPr lang="en-IN" sz="2000" dirty="0" smtClean="0">
                <a:latin typeface="Times New Roman" pitchFamily="18" charset="0"/>
                <a:cs typeface="Times New Roman" pitchFamily="18" charset="0"/>
              </a:rPr>
              <a:t>, G. </a:t>
            </a:r>
            <a:r>
              <a:rPr lang="en-IN" sz="2000" dirty="0" err="1" smtClean="0">
                <a:latin typeface="Times New Roman" pitchFamily="18" charset="0"/>
                <a:cs typeface="Times New Roman" pitchFamily="18" charset="0"/>
              </a:rPr>
              <a:t>Naikoo</a:t>
            </a:r>
            <a:r>
              <a:rPr lang="en-IN" sz="2000" dirty="0" smtClean="0">
                <a:latin typeface="Times New Roman" pitchFamily="18" charset="0"/>
                <a:cs typeface="Times New Roman" pitchFamily="18" charset="0"/>
              </a:rPr>
              <a:t>(2008) – A study on patient satisfaction at Tertiary care hospital in Kashmir stated that the biggest factor for patient dissatisfaction was lack of communication between the doctors and the patients., however the recommendation for this hospital was found to be very good.</a:t>
            </a:r>
            <a:endParaRPr lang="en-IN"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DATA and METHODOLOGY</a:t>
            </a:r>
            <a:endParaRPr lang="en-IN" dirty="0"/>
          </a:p>
        </p:txBody>
      </p:sp>
      <p:sp>
        <p:nvSpPr>
          <p:cNvPr id="3" name="Content Placeholder 2"/>
          <p:cNvSpPr>
            <a:spLocks noGrp="1"/>
          </p:cNvSpPr>
          <p:nvPr>
            <p:ph sz="quarter" idx="1"/>
          </p:nvPr>
        </p:nvSpPr>
        <p:spPr/>
        <p:txBody>
          <a:bodyPr>
            <a:normAutofit/>
          </a:bodyPr>
          <a:lstStyle/>
          <a:p>
            <a:pPr>
              <a:buNone/>
            </a:pPr>
            <a:endParaRPr lang="en-IN" dirty="0" smtClean="0"/>
          </a:p>
          <a:p>
            <a:r>
              <a:rPr lang="en-IN" dirty="0" smtClean="0"/>
              <a:t>Study Area: Sharda Hospital and Medical college</a:t>
            </a:r>
          </a:p>
          <a:p>
            <a:r>
              <a:rPr lang="en-IN" dirty="0" smtClean="0"/>
              <a:t>Study Population: Patients who have availed the out patient and in patient services at Sharda Hospital</a:t>
            </a:r>
          </a:p>
          <a:p>
            <a:r>
              <a:rPr lang="en-IN" dirty="0" smtClean="0"/>
              <a:t>Sample Size: OPD - 100</a:t>
            </a:r>
          </a:p>
          <a:p>
            <a:pPr>
              <a:buNone/>
            </a:pPr>
            <a:r>
              <a:rPr lang="en-IN" dirty="0"/>
              <a:t> </a:t>
            </a:r>
            <a:r>
              <a:rPr lang="en-IN" dirty="0" smtClean="0"/>
              <a:t>                           IPD – 100</a:t>
            </a:r>
          </a:p>
          <a:p>
            <a:r>
              <a:rPr lang="en-IN" dirty="0" smtClean="0"/>
              <a:t>Sampling: Convenient sampling</a:t>
            </a:r>
          </a:p>
          <a:p>
            <a:r>
              <a:rPr lang="en-IN" dirty="0" smtClean="0"/>
              <a:t> Structured questionnaire was prepared and interviews were conducted.</a:t>
            </a:r>
          </a:p>
          <a:p>
            <a:r>
              <a:rPr lang="en-IN" dirty="0" smtClean="0"/>
              <a:t> Mathematical tools were used for data analysis.</a:t>
            </a:r>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394</TotalTime>
  <Words>978</Words>
  <Application>Microsoft Office PowerPoint</Application>
  <PresentationFormat>On-screen Show (4:3)</PresentationFormat>
  <Paragraphs>101</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Oriel</vt:lpstr>
      <vt:lpstr>A study on patient satisfaction in a 500 bedded teaching Hospital    By Dr. swati Ahlawat   International institute of health management research, new delhi   </vt:lpstr>
      <vt:lpstr>SHARDA HOSPITAL PROFILE</vt:lpstr>
      <vt:lpstr>VISION and Mission</vt:lpstr>
      <vt:lpstr>Key learnings</vt:lpstr>
      <vt:lpstr>Patient satisfaction</vt:lpstr>
      <vt:lpstr>Why to measure Patient satisfaction?</vt:lpstr>
      <vt:lpstr>Slide 7</vt:lpstr>
      <vt:lpstr>Review of literature</vt:lpstr>
      <vt:lpstr>DATA and METHODOLOGY</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conclusion</vt:lpstr>
      <vt:lpstr>recommendations</vt:lpstr>
      <vt:lpstr>Limitations</vt:lpstr>
      <vt:lpstr>References:</vt:lpstr>
      <vt:lpstr>Slide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study on patient satisfaction in a 500 bedded teaching Hospital</dc:title>
  <dc:creator>swati</dc:creator>
  <cp:lastModifiedBy>swati</cp:lastModifiedBy>
  <cp:revision>47</cp:revision>
  <dcterms:created xsi:type="dcterms:W3CDTF">2014-05-21T09:13:29Z</dcterms:created>
  <dcterms:modified xsi:type="dcterms:W3CDTF">2014-05-22T08:47:42Z</dcterms:modified>
</cp:coreProperties>
</file>