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3" r:id="rId7"/>
    <p:sldId id="261" r:id="rId8"/>
    <p:sldId id="264" r:id="rId9"/>
    <p:sldId id="262" r:id="rId10"/>
    <p:sldId id="265" r:id="rId11"/>
    <p:sldId id="266" r:id="rId12"/>
    <p:sldId id="267" r:id="rId13"/>
    <p:sldId id="268" r:id="rId14"/>
    <p:sldId id="270" r:id="rId15"/>
    <p:sldId id="271" r:id="rId16"/>
    <p:sldId id="272" r:id="rId17"/>
    <p:sldId id="274" r:id="rId18"/>
    <p:sldId id="275"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showCatName val="1"/>
            <c:showPercent val="1"/>
          </c:dLbls>
          <c:cat>
            <c:strRef>
              <c:f>Sheet1!$A$2:$A$7</c:f>
              <c:strCache>
                <c:ptCount val="6"/>
                <c:pt idx="0">
                  <c:v>Interface</c:v>
                </c:pt>
                <c:pt idx="1">
                  <c:v>User Training</c:v>
                </c:pt>
                <c:pt idx="2">
                  <c:v>Incorrect Build</c:v>
                </c:pt>
                <c:pt idx="3">
                  <c:v>Data migration Issue</c:v>
                </c:pt>
                <c:pt idx="4">
                  <c:v>Security Issue</c:v>
                </c:pt>
                <c:pt idx="5">
                  <c:v>Third Party Issue</c:v>
                </c:pt>
              </c:strCache>
            </c:strRef>
          </c:cat>
          <c:val>
            <c:numRef>
              <c:f>Sheet1!$B$2:$B$7</c:f>
              <c:numCache>
                <c:formatCode>General</c:formatCode>
                <c:ptCount val="6"/>
                <c:pt idx="0">
                  <c:v>31</c:v>
                </c:pt>
                <c:pt idx="1">
                  <c:v>37</c:v>
                </c:pt>
                <c:pt idx="2">
                  <c:v>28</c:v>
                </c:pt>
                <c:pt idx="3">
                  <c:v>5</c:v>
                </c:pt>
                <c:pt idx="4">
                  <c:v>35</c:v>
                </c:pt>
                <c:pt idx="5">
                  <c:v>14</c:v>
                </c:pt>
              </c:numCache>
            </c:numRef>
          </c:val>
        </c:ser>
        <c:dLbls>
          <c:showCatName val="1"/>
          <c:showPercent val="1"/>
        </c:dLbls>
        <c:firstSliceAng val="0"/>
      </c:pie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6F9B8CD-342D-4579-98EC-A8FD6B7370E1}" type="datetimeFigureOut">
              <a:rPr lang="en-US" smtClean="0"/>
              <a:pPr/>
              <a:t>05-May-14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05-May-14</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6F9B8CD-342D-4579-98EC-A8FD6B7370E1}" type="datetimeFigureOut">
              <a:rPr lang="en-US" smtClean="0"/>
              <a:pPr/>
              <a:t>05-May-14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6F9B8CD-342D-4579-98EC-A8FD6B7370E1}" type="datetimeFigureOut">
              <a:rPr lang="en-US" smtClean="0"/>
              <a:pPr/>
              <a:t>05-May-14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F9B8CD-342D-4579-98EC-A8FD6B7370E1}" type="datetimeFigureOut">
              <a:rPr lang="en-US" smtClean="0"/>
              <a:pPr/>
              <a:t>05-May-14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05-May-14</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8CD-342D-4579-98EC-A8FD6B7370E1}" type="datetimeFigureOut">
              <a:rPr lang="en-US" smtClean="0"/>
              <a:pPr/>
              <a:t>05-May-14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05-May-14</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05-May-14</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05-May-14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cbi.nlm.nih.gov/pubmed?term=Vrana%20D%5BAuthor%5D&amp;cauthor=true&amp;cauthor_uid=24344036" TargetMode="External"/><Relationship Id="rId2" Type="http://schemas.openxmlformats.org/officeDocument/2006/relationships/hyperlink" Target="http://www.ncbi.nlm.nih.gov/pubmed?term=Tobias%20P%5BAuthor%5D&amp;cauthor=true&amp;cauthor_uid=24344036" TargetMode="External"/><Relationship Id="rId1" Type="http://schemas.openxmlformats.org/officeDocument/2006/relationships/slideLayout" Target="../slideLayouts/slideLayout2.xml"/><Relationship Id="rId6" Type="http://schemas.openxmlformats.org/officeDocument/2006/relationships/hyperlink" Target="http://www.ncbi.nlm.nih.gov/pubmed?term=Slampa%20P%5BAuthor%5D&amp;cauthor=true&amp;cauthor_uid=24344036" TargetMode="External"/><Relationship Id="rId5" Type="http://schemas.openxmlformats.org/officeDocument/2006/relationships/hyperlink" Target="http://www.ncbi.nlm.nih.gov/pubmed?term=Gremlica%20D%5BAuthor%5D&amp;cauthor=true&amp;cauthor_uid=24344036" TargetMode="External"/><Relationship Id="rId4" Type="http://schemas.openxmlformats.org/officeDocument/2006/relationships/hyperlink" Target="http://www.ncbi.nlm.nih.gov/pubmed?term=Cwiertka%20K%5BAuthor%5D&amp;cauthor=true&amp;cauthor_uid=243440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990600"/>
            <a:ext cx="7391400" cy="2743200"/>
          </a:xfrm>
        </p:spPr>
        <p:txBody>
          <a:bodyPr>
            <a:normAutofit/>
          </a:bodyPr>
          <a:lstStyle/>
          <a:p>
            <a:r>
              <a:rPr lang="en-US" dirty="0" smtClean="0"/>
              <a:t>Project – Analysis Of Issues After The Implementation Of Radiology Information System , Faced By End Users</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BY:</a:t>
            </a:r>
          </a:p>
          <a:p>
            <a:r>
              <a:rPr lang="en-US" dirty="0" smtClean="0"/>
              <a:t>Saumya Verma</a:t>
            </a:r>
          </a:p>
          <a:p>
            <a:r>
              <a:rPr lang="en-US" dirty="0" smtClean="0"/>
              <a:t>PG/12/079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8200"/>
          </a:xfrm>
        </p:spPr>
        <p:txBody>
          <a:bodyPr/>
          <a:lstStyle/>
          <a:p>
            <a:r>
              <a:rPr lang="en-US" dirty="0" smtClean="0"/>
              <a:t>Research methodology</a:t>
            </a:r>
            <a:endParaRPr lang="en-US" dirty="0"/>
          </a:p>
        </p:txBody>
      </p:sp>
      <p:sp>
        <p:nvSpPr>
          <p:cNvPr id="3" name="Content Placeholder 2"/>
          <p:cNvSpPr>
            <a:spLocks noGrp="1"/>
          </p:cNvSpPr>
          <p:nvPr>
            <p:ph sz="quarter" idx="1"/>
          </p:nvPr>
        </p:nvSpPr>
        <p:spPr>
          <a:xfrm>
            <a:off x="457200" y="914400"/>
            <a:ext cx="7467600" cy="5559552"/>
          </a:xfrm>
        </p:spPr>
        <p:txBody>
          <a:bodyPr/>
          <a:lstStyle/>
          <a:p>
            <a:r>
              <a:rPr lang="en-US" dirty="0" smtClean="0"/>
              <a:t>Type of </a:t>
            </a:r>
            <a:r>
              <a:rPr lang="en-US" dirty="0" smtClean="0"/>
              <a:t>Study</a:t>
            </a:r>
            <a:r>
              <a:rPr lang="en-US" dirty="0" smtClean="0"/>
              <a:t>: </a:t>
            </a:r>
            <a:r>
              <a:rPr lang="en-US" dirty="0" smtClean="0"/>
              <a:t>Descriptive Research</a:t>
            </a:r>
          </a:p>
          <a:p>
            <a:r>
              <a:rPr lang="en-US" dirty="0" smtClean="0"/>
              <a:t>Sample unit: Issue</a:t>
            </a:r>
          </a:p>
          <a:p>
            <a:r>
              <a:rPr lang="en-US" dirty="0" smtClean="0"/>
              <a:t>Sample size: 150 issues</a:t>
            </a:r>
          </a:p>
          <a:p>
            <a:r>
              <a:rPr lang="en-US" dirty="0" smtClean="0"/>
              <a:t>Sampling technique: </a:t>
            </a:r>
            <a:r>
              <a:rPr lang="en-US" dirty="0" smtClean="0"/>
              <a:t>Purposive Sampling</a:t>
            </a:r>
            <a:endParaRPr lang="en-US" dirty="0" smtClean="0"/>
          </a:p>
          <a:p>
            <a:r>
              <a:rPr lang="en-US" dirty="0" smtClean="0"/>
              <a:t>Sampling area: PC hospitals and clinics</a:t>
            </a:r>
          </a:p>
          <a:p>
            <a:r>
              <a:rPr lang="en-US" dirty="0" smtClean="0"/>
              <a:t>Data collection: secondary data from system database</a:t>
            </a:r>
          </a:p>
          <a:p>
            <a:r>
              <a:rPr lang="en-US" dirty="0" smtClean="0"/>
              <a:t>Data collected through incident management </a:t>
            </a:r>
            <a:r>
              <a:rPr lang="en-US" dirty="0" smtClean="0"/>
              <a:t>software- Remedy by HP</a:t>
            </a:r>
            <a:endParaRPr lang="en-US" dirty="0" smtClean="0"/>
          </a:p>
          <a:p>
            <a:r>
              <a:rPr lang="en-US" dirty="0" smtClean="0"/>
              <a:t>Data analysis using Microsoft Excel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Workflow:</a:t>
            </a:r>
            <a:endParaRPr lang="en-US" dirty="0"/>
          </a:p>
        </p:txBody>
      </p:sp>
      <p:sp>
        <p:nvSpPr>
          <p:cNvPr id="3" name="Content Placeholder 2"/>
          <p:cNvSpPr>
            <a:spLocks noGrp="1"/>
          </p:cNvSpPr>
          <p:nvPr>
            <p:ph sz="quarter" idx="1"/>
          </p:nvPr>
        </p:nvSpPr>
        <p:spPr/>
        <p:txBody>
          <a:bodyPr/>
          <a:lstStyle/>
          <a:p>
            <a:pPr marL="285750" indent="-285750">
              <a:lnSpc>
                <a:spcPct val="150000"/>
              </a:lnSpc>
              <a:buFont typeface="Arial" panose="020B0604020202020204" pitchFamily="34" charset="0"/>
              <a:buChar char="•"/>
            </a:pPr>
            <a:r>
              <a:rPr lang="en-US" sz="2800" b="1" dirty="0" smtClean="0"/>
              <a:t>Steps</a:t>
            </a:r>
            <a:r>
              <a:rPr lang="en-US" sz="2800" dirty="0" smtClean="0"/>
              <a:t>:</a:t>
            </a:r>
          </a:p>
          <a:p>
            <a:pPr marL="725326" lvl="2" indent="-342900">
              <a:lnSpc>
                <a:spcPct val="150000"/>
              </a:lnSpc>
              <a:buFont typeface="Wingdings" panose="05000000000000000000" pitchFamily="2" charset="2"/>
              <a:buChar char="Ø"/>
            </a:pPr>
            <a:r>
              <a:rPr lang="en-US" sz="2300" dirty="0" smtClean="0"/>
              <a:t>Placing Order : By Front Desk User </a:t>
            </a:r>
          </a:p>
          <a:p>
            <a:pPr marL="725326" lvl="2" indent="-342900">
              <a:lnSpc>
                <a:spcPct val="150000"/>
              </a:lnSpc>
              <a:buFont typeface="Wingdings" panose="05000000000000000000" pitchFamily="2" charset="2"/>
              <a:buChar char="Ø"/>
            </a:pPr>
            <a:r>
              <a:rPr lang="en-US" sz="2300" dirty="0" smtClean="0"/>
              <a:t>Scheduling Order : By Front Desk User</a:t>
            </a:r>
          </a:p>
          <a:p>
            <a:pPr marL="725326" lvl="2" indent="-342900">
              <a:lnSpc>
                <a:spcPct val="150000"/>
              </a:lnSpc>
              <a:buFont typeface="Wingdings" panose="05000000000000000000" pitchFamily="2" charset="2"/>
              <a:buChar char="Ø"/>
            </a:pPr>
            <a:r>
              <a:rPr lang="en-US" sz="2300" dirty="0" smtClean="0"/>
              <a:t>Performing Order : By Technologist</a:t>
            </a:r>
          </a:p>
          <a:p>
            <a:pPr marL="725326" lvl="2" indent="-342900">
              <a:lnSpc>
                <a:spcPct val="150000"/>
              </a:lnSpc>
              <a:buFont typeface="Wingdings" panose="05000000000000000000" pitchFamily="2" charset="2"/>
              <a:buChar char="Ø"/>
            </a:pPr>
            <a:r>
              <a:rPr lang="en-US" sz="2300" dirty="0" smtClean="0"/>
              <a:t>Reading Order : By Radiologist</a:t>
            </a:r>
          </a:p>
          <a:p>
            <a:pPr marL="725326" lvl="2" indent="-342900">
              <a:lnSpc>
                <a:spcPct val="150000"/>
              </a:lnSpc>
              <a:buFont typeface="Wingdings" panose="05000000000000000000" pitchFamily="2" charset="2"/>
              <a:buChar char="Ø"/>
            </a:pPr>
            <a:r>
              <a:rPr lang="en-US" sz="2300" dirty="0" smtClean="0"/>
              <a:t>Signing Order : By Radiologist</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R</a:t>
            </a:r>
            <a:r>
              <a:rPr lang="en-US" dirty="0" smtClean="0">
                <a:latin typeface="Times New Roman" pitchFamily="18" charset="0"/>
                <a:cs typeface="Times New Roman" pitchFamily="18" charset="0"/>
              </a:rPr>
              <a:t>adiology information system, faced by end users</a:t>
            </a:r>
            <a:endParaRPr lang="en-US" dirty="0"/>
          </a:p>
        </p:txBody>
      </p:sp>
      <p:sp>
        <p:nvSpPr>
          <p:cNvPr id="3" name="Content Placeholder 2"/>
          <p:cNvSpPr>
            <a:spLocks noGrp="1"/>
          </p:cNvSpPr>
          <p:nvPr>
            <p:ph sz="quarter" idx="1"/>
          </p:nvPr>
        </p:nvSpPr>
        <p:spPr/>
        <p:txBody>
          <a:bodyPr/>
          <a:lstStyle/>
          <a:p>
            <a:r>
              <a:rPr lang="en-US" dirty="0" smtClean="0"/>
              <a:t>Incorrect build issues</a:t>
            </a:r>
          </a:p>
          <a:p>
            <a:r>
              <a:rPr lang="en-US" dirty="0" smtClean="0"/>
              <a:t>User training issues</a:t>
            </a:r>
          </a:p>
          <a:p>
            <a:r>
              <a:rPr lang="en-US" dirty="0" smtClean="0"/>
              <a:t>Security issues</a:t>
            </a:r>
          </a:p>
          <a:p>
            <a:r>
              <a:rPr lang="en-US" dirty="0" smtClean="0"/>
              <a:t>Interface issues</a:t>
            </a:r>
          </a:p>
          <a:p>
            <a:r>
              <a:rPr lang="en-US" dirty="0" smtClean="0"/>
              <a:t>Third party issues</a:t>
            </a:r>
          </a:p>
          <a:p>
            <a:r>
              <a:rPr lang="en-US" dirty="0" smtClean="0"/>
              <a:t>Data migration issues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762000"/>
          <a:ext cx="8382000" cy="57118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t>Security issues: </a:t>
            </a:r>
          </a:p>
          <a:p>
            <a:pPr lvl="1"/>
            <a:r>
              <a:rPr lang="en-US" dirty="0" smtClean="0"/>
              <a:t>Update the accessibility or options for the user(s)</a:t>
            </a:r>
          </a:p>
          <a:p>
            <a:pPr lvl="1"/>
            <a:r>
              <a:rPr lang="en-US" dirty="0" smtClean="0"/>
              <a:t>The reason for the issues:</a:t>
            </a:r>
          </a:p>
          <a:p>
            <a:pPr marL="982980" lvl="2" indent="-342900">
              <a:buFont typeface="Wingdings" panose="05000000000000000000" pitchFamily="2" charset="2"/>
              <a:buChar char="Ø"/>
            </a:pPr>
            <a:r>
              <a:rPr lang="en-US" sz="2000" dirty="0" smtClean="0"/>
              <a:t>Incomplete mapping of the roles and actions in the application</a:t>
            </a:r>
          </a:p>
          <a:p>
            <a:pPr marL="982980" lvl="2" indent="-342900">
              <a:buFont typeface="Wingdings" panose="05000000000000000000" pitchFamily="2" charset="2"/>
              <a:buChar char="Ø"/>
            </a:pPr>
            <a:r>
              <a:rPr lang="en-US" sz="2000" dirty="0" smtClean="0"/>
              <a:t>Change in the role of the user not communicated</a:t>
            </a:r>
          </a:p>
          <a:p>
            <a:pPr marL="982980" lvl="2" indent="-342900">
              <a:buFont typeface="Wingdings" panose="05000000000000000000" pitchFamily="2" charset="2"/>
              <a:buChar char="Ø"/>
            </a:pPr>
            <a:r>
              <a:rPr lang="en-US" sz="2000" dirty="0" smtClean="0"/>
              <a:t>User training issue</a:t>
            </a:r>
          </a:p>
          <a:p>
            <a:pPr lvl="1"/>
            <a:endParaRPr lang="en-US" dirty="0" smtClean="0"/>
          </a:p>
          <a:p>
            <a:pPr lvl="1"/>
            <a:r>
              <a:rPr lang="en-US" dirty="0" smtClean="0"/>
              <a:t>Resolution of issues:</a:t>
            </a:r>
          </a:p>
          <a:p>
            <a:pPr marL="982980" lvl="2" indent="-342900">
              <a:buFont typeface="Wingdings" panose="05000000000000000000" pitchFamily="2" charset="2"/>
              <a:buChar char="Ø"/>
            </a:pPr>
            <a:r>
              <a:rPr lang="en-US" sz="2000" dirty="0" smtClean="0"/>
              <a:t>Perform thorough  impact analysis.</a:t>
            </a:r>
          </a:p>
          <a:p>
            <a:pPr marL="982980" lvl="2" indent="-342900">
              <a:buFont typeface="Wingdings" panose="05000000000000000000" pitchFamily="2" charset="2"/>
              <a:buChar char="Ø"/>
            </a:pPr>
            <a:r>
              <a:rPr lang="en-US" sz="2000" dirty="0" smtClean="0"/>
              <a:t>Proceed  according to the EMG .</a:t>
            </a:r>
          </a:p>
          <a:p>
            <a:pPr marL="982980" lvl="2" indent="-342900">
              <a:buFont typeface="Wingdings" panose="05000000000000000000" pitchFamily="2" charset="2"/>
              <a:buChar char="Ø"/>
            </a:pPr>
            <a:r>
              <a:rPr lang="en-US" sz="2000" dirty="0" smtClean="0"/>
              <a:t>Update the changes and have it reviewed at each step.</a:t>
            </a:r>
          </a:p>
          <a:p>
            <a:pPr marL="982980" lvl="2" indent="-342900">
              <a:buFont typeface="Wingdings" panose="05000000000000000000" pitchFamily="2" charset="2"/>
              <a:buChar char="Ø"/>
            </a:pPr>
            <a:r>
              <a:rPr lang="en-US" sz="2000" dirty="0" smtClean="0"/>
              <a:t>Track all the changes.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7467600" cy="5864352"/>
          </a:xfrm>
        </p:spPr>
        <p:txBody>
          <a:bodyPr/>
          <a:lstStyle/>
          <a:p>
            <a:r>
              <a:rPr lang="en-US" dirty="0" smtClean="0">
                <a:latin typeface="Times New Roman" panose="02020603050405020304" pitchFamily="18" charset="0"/>
                <a:cs typeface="Times New Roman" panose="02020603050405020304" pitchFamily="18" charset="0"/>
              </a:rPr>
              <a:t>Incorrect Build Issues</a:t>
            </a:r>
          </a:p>
          <a:p>
            <a:pPr lvl="1"/>
            <a:r>
              <a:rPr lang="en-US" dirty="0" smtClean="0"/>
              <a:t>Fixes for the broken build </a:t>
            </a:r>
          </a:p>
          <a:p>
            <a:pPr lvl="1"/>
            <a:r>
              <a:rPr lang="en-US" dirty="0" smtClean="0"/>
              <a:t>Reason for the issue:</a:t>
            </a:r>
          </a:p>
          <a:p>
            <a:pPr lvl="2">
              <a:buFont typeface="Wingdings" pitchFamily="2" charset="2"/>
              <a:buChar char="Ø"/>
            </a:pPr>
            <a:r>
              <a:rPr lang="en-US" sz="2000" dirty="0" smtClean="0"/>
              <a:t>Improper implementation</a:t>
            </a:r>
          </a:p>
          <a:p>
            <a:pPr lvl="1"/>
            <a:r>
              <a:rPr lang="en-US" dirty="0" smtClean="0"/>
              <a:t>Resolution of the issues:</a:t>
            </a:r>
          </a:p>
          <a:p>
            <a:pPr marL="982980" lvl="2" indent="-342900">
              <a:buFont typeface="Wingdings" panose="05000000000000000000" pitchFamily="2" charset="2"/>
              <a:buChar char="Ø"/>
            </a:pPr>
            <a:r>
              <a:rPr lang="en-US" sz="2000" dirty="0" smtClean="0"/>
              <a:t>Replicate the issue for the conformance.</a:t>
            </a:r>
          </a:p>
          <a:p>
            <a:pPr marL="982980" lvl="2" indent="-342900">
              <a:buFont typeface="Wingdings" panose="05000000000000000000" pitchFamily="2" charset="2"/>
              <a:buChar char="Ø"/>
            </a:pPr>
            <a:r>
              <a:rPr lang="en-US" sz="2000" dirty="0" smtClean="0"/>
              <a:t>Refer to the guidelines.</a:t>
            </a:r>
          </a:p>
          <a:p>
            <a:pPr marL="982980" lvl="2" indent="-342900">
              <a:buFont typeface="Wingdings" panose="05000000000000000000" pitchFamily="2" charset="2"/>
              <a:buChar char="Ø"/>
            </a:pPr>
            <a:r>
              <a:rPr lang="en-US" sz="2000" dirty="0" smtClean="0"/>
              <a:t>Implement the changes in the first environment, test it    and have it reviewed by the peers </a:t>
            </a:r>
          </a:p>
          <a:p>
            <a:pPr marL="982980" lvl="2" indent="-342900">
              <a:buFont typeface="Wingdings" panose="05000000000000000000" pitchFamily="2" charset="2"/>
              <a:buChar char="Ø"/>
            </a:pPr>
            <a:r>
              <a:rPr lang="en-US" sz="2000" dirty="0" smtClean="0"/>
              <a:t>Obtain approvals</a:t>
            </a:r>
          </a:p>
          <a:p>
            <a:pPr marL="982980" lvl="2" indent="-342900">
              <a:buFont typeface="Wingdings" panose="05000000000000000000" pitchFamily="2" charset="2"/>
              <a:buChar char="Ø"/>
            </a:pPr>
            <a:r>
              <a:rPr lang="en-US" sz="2000" dirty="0" smtClean="0"/>
              <a:t>Move it to the final environment and confirm it with the users.</a:t>
            </a:r>
          </a:p>
          <a:p>
            <a:pPr lv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t>User training issues: </a:t>
            </a:r>
          </a:p>
          <a:p>
            <a:pPr marL="708660" lvl="1" indent="-342900">
              <a:buFont typeface="Arial" pitchFamily="34" charset="0"/>
              <a:buChar char="•"/>
            </a:pPr>
            <a:r>
              <a:rPr lang="en-US" dirty="0" smtClean="0"/>
              <a:t>Users unaware of the changes in the workflows</a:t>
            </a:r>
          </a:p>
          <a:p>
            <a:pPr marL="708660" lvl="1" indent="-342900">
              <a:buFont typeface="Arial" pitchFamily="34" charset="0"/>
              <a:buChar char="•"/>
            </a:pPr>
            <a:r>
              <a:rPr lang="en-US" dirty="0" smtClean="0"/>
              <a:t>Unaware of the system updates</a:t>
            </a:r>
          </a:p>
          <a:p>
            <a:pPr marL="708660" lvl="1" indent="-342900">
              <a:buFont typeface="Arial" pitchFamily="34" charset="0"/>
              <a:buChar char="•"/>
            </a:pPr>
            <a:r>
              <a:rPr lang="en-US" dirty="0" smtClean="0"/>
              <a:t>Reason for the issue:</a:t>
            </a:r>
          </a:p>
          <a:p>
            <a:pPr marL="982980" lvl="2" indent="-342900">
              <a:buFont typeface="Wingdings" panose="05000000000000000000" pitchFamily="2" charset="2"/>
              <a:buChar char="Ø"/>
            </a:pPr>
            <a:r>
              <a:rPr lang="en-US" sz="2000" dirty="0" smtClean="0"/>
              <a:t>Time constraint</a:t>
            </a:r>
          </a:p>
          <a:p>
            <a:pPr marL="982980" lvl="2" indent="-342900">
              <a:buFont typeface="Wingdings" panose="05000000000000000000" pitchFamily="2" charset="2"/>
              <a:buChar char="Ø"/>
            </a:pPr>
            <a:r>
              <a:rPr lang="en-US" sz="2000" dirty="0" smtClean="0"/>
              <a:t>Improper planning</a:t>
            </a:r>
          </a:p>
          <a:p>
            <a:pPr lvl="1"/>
            <a:r>
              <a:rPr lang="en-US" dirty="0" smtClean="0"/>
              <a:t>Resolution of issues:</a:t>
            </a:r>
          </a:p>
          <a:p>
            <a:pPr marL="982980" lvl="2" indent="-342900">
              <a:buFont typeface="Wingdings" panose="05000000000000000000" pitchFamily="2" charset="2"/>
              <a:buChar char="Ø"/>
            </a:pPr>
            <a:r>
              <a:rPr lang="en-US" sz="2000" dirty="0" smtClean="0"/>
              <a:t>Timely communicate any changes in the system or ancillary applications.</a:t>
            </a:r>
          </a:p>
          <a:p>
            <a:pPr marL="982980" lvl="2" indent="-342900">
              <a:buFont typeface="Wingdings" panose="05000000000000000000" pitchFamily="2" charset="2"/>
              <a:buChar char="Ø"/>
            </a:pPr>
            <a:r>
              <a:rPr lang="en-US" sz="2000" dirty="0" smtClean="0"/>
              <a:t>Structured trainings prior to the implementation.</a:t>
            </a:r>
          </a:p>
          <a:p>
            <a:pPr marL="982980" lvl="2" indent="-342900">
              <a:buFont typeface="Wingdings" panose="05000000000000000000" pitchFamily="2" charset="2"/>
              <a:buChar char="Ø"/>
            </a:pPr>
            <a:r>
              <a:rPr lang="en-US" sz="2000" dirty="0" smtClean="0"/>
              <a:t>Provide tip sheets to the users.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latin typeface="Times New Roman" panose="02020603050405020304" pitchFamily="18" charset="0"/>
                <a:cs typeface="Times New Roman" panose="02020603050405020304" pitchFamily="18" charset="0"/>
              </a:rPr>
              <a:t>Interface Issues</a:t>
            </a:r>
            <a:r>
              <a:rPr lang="en-US" dirty="0" smtClean="0"/>
              <a:t>: </a:t>
            </a:r>
          </a:p>
          <a:p>
            <a:pPr marL="708660" lvl="1" indent="-342900">
              <a:buFont typeface="Arial" pitchFamily="34" charset="0"/>
              <a:buChar char="•"/>
            </a:pPr>
            <a:r>
              <a:rPr lang="en-US" dirty="0" smtClean="0"/>
              <a:t>Message Or Information : Not Crossing or Incomplete</a:t>
            </a:r>
          </a:p>
          <a:p>
            <a:pPr marL="708660" lvl="1" indent="-342900">
              <a:buFont typeface="Arial" pitchFamily="34" charset="0"/>
              <a:buChar char="•"/>
            </a:pPr>
            <a:r>
              <a:rPr lang="en-US" dirty="0" smtClean="0"/>
              <a:t>Reason for the issue:</a:t>
            </a:r>
          </a:p>
          <a:p>
            <a:pPr marL="982980" lvl="2" indent="-342900">
              <a:buFont typeface="Wingdings" panose="05000000000000000000" pitchFamily="2" charset="2"/>
              <a:buChar char="Ø"/>
            </a:pPr>
            <a:r>
              <a:rPr lang="en-US" sz="2000" dirty="0" smtClean="0"/>
              <a:t>Users not sending complete or correct messages</a:t>
            </a:r>
          </a:p>
          <a:p>
            <a:pPr marL="982980" lvl="2" indent="-342900">
              <a:buFont typeface="Wingdings" panose="05000000000000000000" pitchFamily="2" charset="2"/>
              <a:buChar char="Ø"/>
            </a:pPr>
            <a:r>
              <a:rPr lang="en-US" sz="2000" dirty="0" smtClean="0"/>
              <a:t>Unavailability of complete information at either ends</a:t>
            </a:r>
          </a:p>
          <a:p>
            <a:pPr marL="982980" lvl="2" indent="-342900">
              <a:buFont typeface="Wingdings" panose="05000000000000000000" pitchFamily="2" charset="2"/>
              <a:buChar char="Ø"/>
            </a:pPr>
            <a:endParaRPr lang="en-US" dirty="0" smtClean="0"/>
          </a:p>
          <a:p>
            <a:pPr lvl="1"/>
            <a:r>
              <a:rPr lang="en-US" dirty="0" smtClean="0"/>
              <a:t>Resolution of issues:</a:t>
            </a:r>
          </a:p>
          <a:p>
            <a:pPr marL="982980" lvl="2" indent="-342900">
              <a:buFont typeface="Wingdings" panose="05000000000000000000" pitchFamily="2" charset="2"/>
              <a:buChar char="Ø"/>
            </a:pPr>
            <a:r>
              <a:rPr lang="en-US" sz="2000" dirty="0" smtClean="0"/>
              <a:t>Correct the message and resend it.</a:t>
            </a:r>
          </a:p>
          <a:p>
            <a:pPr marL="982980" lvl="2" indent="-342900">
              <a:buFont typeface="Wingdings" panose="05000000000000000000" pitchFamily="2" charset="2"/>
              <a:buChar char="Ø"/>
            </a:pPr>
            <a:r>
              <a:rPr lang="en-US" sz="2000" dirty="0" smtClean="0"/>
              <a:t>Create a corresponding new record at the other end and then manually map the records at the common platform like PACS.</a:t>
            </a:r>
          </a:p>
          <a:p>
            <a:pPr marL="982980" lvl="2" indent="-342900">
              <a:buFont typeface="Wingdings" panose="05000000000000000000" pitchFamily="2" charset="2"/>
              <a:buChar char="Ø"/>
            </a:pPr>
            <a:r>
              <a:rPr lang="en-US" sz="2000" dirty="0" smtClean="0"/>
              <a:t>Communicate the user of the limitations</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latin typeface="Times New Roman" panose="02020603050405020304" pitchFamily="18" charset="0"/>
                <a:cs typeface="Times New Roman" panose="02020603050405020304" pitchFamily="18" charset="0"/>
              </a:rPr>
              <a:t>Data Migration Issues</a:t>
            </a:r>
            <a:r>
              <a:rPr lang="en-US" dirty="0" smtClean="0"/>
              <a:t>: </a:t>
            </a:r>
          </a:p>
          <a:p>
            <a:pPr marL="708660" lvl="1" indent="-342900">
              <a:buFont typeface="Arial" pitchFamily="34" charset="0"/>
              <a:buChar char="•"/>
            </a:pPr>
            <a:r>
              <a:rPr lang="en-US" dirty="0" smtClean="0"/>
              <a:t>Incomplete or improper data migration</a:t>
            </a:r>
          </a:p>
          <a:p>
            <a:pPr marL="708660" lvl="1" indent="-342900">
              <a:buFont typeface="Arial" pitchFamily="34" charset="0"/>
              <a:buChar char="•"/>
            </a:pPr>
            <a:r>
              <a:rPr lang="en-US" dirty="0" smtClean="0"/>
              <a:t>Reason for the issue:</a:t>
            </a:r>
          </a:p>
          <a:p>
            <a:pPr marL="982980" lvl="2" indent="-342900">
              <a:buFont typeface="Wingdings" panose="05000000000000000000" pitchFamily="2" charset="2"/>
              <a:buChar char="Ø"/>
            </a:pPr>
            <a:r>
              <a:rPr lang="en-US" sz="2000" dirty="0" smtClean="0"/>
              <a:t>Implementation team did not migrate the data properly.</a:t>
            </a:r>
          </a:p>
          <a:p>
            <a:pPr marL="982980" lvl="2" indent="-342900">
              <a:buFont typeface="Wingdings" panose="05000000000000000000" pitchFamily="2" charset="2"/>
              <a:buChar char="Ø"/>
            </a:pPr>
            <a:r>
              <a:rPr lang="en-US" sz="2000" dirty="0" smtClean="0"/>
              <a:t>Users were not communicated about the issue</a:t>
            </a:r>
          </a:p>
          <a:p>
            <a:pPr marL="982980" lvl="2" indent="-342900">
              <a:buFont typeface="Wingdings" panose="05000000000000000000" pitchFamily="2" charset="2"/>
              <a:buChar char="Ø"/>
            </a:pPr>
            <a:endParaRPr lang="en-US" dirty="0" smtClean="0"/>
          </a:p>
          <a:p>
            <a:pPr lvl="1"/>
            <a:r>
              <a:rPr lang="en-US" dirty="0" smtClean="0"/>
              <a:t>Resolution of issues:</a:t>
            </a:r>
          </a:p>
          <a:p>
            <a:pPr marL="982980" lvl="2" indent="-342900">
              <a:buFont typeface="Wingdings" panose="05000000000000000000" pitchFamily="2" charset="2"/>
              <a:buChar char="Ø"/>
            </a:pPr>
            <a:r>
              <a:rPr lang="en-US" sz="2000" dirty="0" smtClean="0"/>
              <a:t>Communicate the issue to the end users.</a:t>
            </a:r>
          </a:p>
          <a:p>
            <a:pPr marL="982980" lvl="2" indent="-342900">
              <a:buFont typeface="Wingdings" panose="05000000000000000000" pitchFamily="2" charset="2"/>
              <a:buChar char="Ø"/>
            </a:pPr>
            <a:r>
              <a:rPr lang="en-US" sz="2000" dirty="0" smtClean="0"/>
              <a:t>Raise the issue to with the implementation team so that the issues can be plugged</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7467600" cy="5940552"/>
          </a:xfrm>
        </p:spPr>
        <p:txBody>
          <a:bodyPr>
            <a:normAutofit/>
          </a:bodyPr>
          <a:lstStyle/>
          <a:p>
            <a:r>
              <a:rPr lang="en-US" dirty="0" smtClean="0">
                <a:latin typeface="Times New Roman" panose="02020603050405020304" pitchFamily="18" charset="0"/>
                <a:cs typeface="Times New Roman" panose="02020603050405020304" pitchFamily="18" charset="0"/>
              </a:rPr>
              <a:t>Third Party Issues:</a:t>
            </a:r>
          </a:p>
          <a:p>
            <a:pPr lvl="1"/>
            <a:r>
              <a:rPr lang="en-US" dirty="0" smtClean="0"/>
              <a:t>Server of an ancillary application is down.</a:t>
            </a:r>
          </a:p>
          <a:p>
            <a:pPr marL="708660" lvl="1" indent="-342900">
              <a:buFont typeface="Arial" pitchFamily="34" charset="0"/>
              <a:buChar char="•"/>
            </a:pPr>
            <a:r>
              <a:rPr lang="en-US" dirty="0" smtClean="0"/>
              <a:t>Reason for the issue:</a:t>
            </a:r>
          </a:p>
          <a:p>
            <a:pPr marL="982980" lvl="2" indent="-342900">
              <a:buFont typeface="Wingdings" panose="05000000000000000000" pitchFamily="2" charset="2"/>
              <a:buChar char="Ø"/>
            </a:pPr>
            <a:r>
              <a:rPr lang="en-US" sz="2000" dirty="0" smtClean="0"/>
              <a:t>The end users were not communicated about the downtime</a:t>
            </a:r>
          </a:p>
          <a:p>
            <a:pPr marL="982980" lvl="2" indent="-342900">
              <a:buFont typeface="Wingdings" panose="05000000000000000000" pitchFamily="2" charset="2"/>
              <a:buChar char="Ø"/>
            </a:pPr>
            <a:endParaRPr lang="en-US" dirty="0" smtClean="0"/>
          </a:p>
          <a:p>
            <a:pPr lvl="1"/>
            <a:r>
              <a:rPr lang="en-US" dirty="0" smtClean="0"/>
              <a:t>Resolution of issues:</a:t>
            </a:r>
          </a:p>
          <a:p>
            <a:pPr lvl="2">
              <a:buFont typeface="Wingdings" pitchFamily="2" charset="2"/>
              <a:buChar char="Ø"/>
            </a:pPr>
            <a:r>
              <a:rPr lang="en-US" sz="2000" dirty="0" smtClean="0"/>
              <a:t>Communicate the issue to the end users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8200"/>
          </a:xfrm>
        </p:spPr>
        <p:txBody>
          <a:bodyPr/>
          <a:lstStyle/>
          <a:p>
            <a:r>
              <a:rPr lang="en-US" dirty="0" smtClean="0"/>
              <a:t>Organization profile</a:t>
            </a:r>
            <a:endParaRPr lang="en-US" dirty="0"/>
          </a:p>
        </p:txBody>
      </p:sp>
      <p:sp>
        <p:nvSpPr>
          <p:cNvPr id="3" name="Content Placeholder 2"/>
          <p:cNvSpPr>
            <a:spLocks noGrp="1"/>
          </p:cNvSpPr>
          <p:nvPr>
            <p:ph sz="quarter" idx="1"/>
          </p:nvPr>
        </p:nvSpPr>
        <p:spPr>
          <a:xfrm>
            <a:off x="457200" y="990600"/>
            <a:ext cx="7467600" cy="5483352"/>
          </a:xfrm>
        </p:spPr>
        <p:txBody>
          <a:bodyPr>
            <a:normAutofit fontScale="92500" lnSpcReduction="20000"/>
          </a:bodyPr>
          <a:lstStyle/>
          <a:p>
            <a:r>
              <a:rPr lang="en-US" dirty="0" smtClean="0"/>
              <a:t>"Deloitte” is the brand under which tens of thousands of dedicated professionals in independent firms throughout the world collaborate to provide audit, consulting, financial advisory, risk management, and tax services to selected clients. These firms are members of Deloitte </a:t>
            </a:r>
            <a:r>
              <a:rPr lang="en-US" dirty="0" err="1" smtClean="0"/>
              <a:t>Touche</a:t>
            </a:r>
            <a:r>
              <a:rPr lang="en-US" dirty="0" smtClean="0"/>
              <a:t> Tohmatsu Limited (DTTL), a UK private company limited by guarantee</a:t>
            </a:r>
            <a:r>
              <a:rPr lang="en-US" dirty="0" smtClean="0"/>
              <a:t>.</a:t>
            </a:r>
          </a:p>
          <a:p>
            <a:r>
              <a:rPr lang="en-US" dirty="0" smtClean="0"/>
              <a:t> </a:t>
            </a:r>
            <a:r>
              <a:rPr lang="en-US" dirty="0" smtClean="0"/>
              <a:t>DTTL and each DTTL member firm are separate and distinct legal entities, which cannot obligate each other. DTTL and each DTTL member firm are liable only for their own acts or omissions and not those of each other. </a:t>
            </a:r>
            <a:endParaRPr lang="en-US" dirty="0" smtClean="0"/>
          </a:p>
          <a:p>
            <a:r>
              <a:rPr lang="en-US" dirty="0" smtClean="0"/>
              <a:t>Each </a:t>
            </a:r>
            <a:r>
              <a:rPr lang="en-US" dirty="0" smtClean="0"/>
              <a:t>DTTL member firm is structured differently in accordance with national laws, </a:t>
            </a:r>
            <a:r>
              <a:rPr lang="en-US" dirty="0" smtClean="0"/>
              <a:t>regulations </a:t>
            </a:r>
            <a:r>
              <a:rPr lang="en-US" dirty="0" smtClean="0"/>
              <a:t>and other factors, and may secure the provision of professional services in its territory through subsidiaries, affiliates, and/or other entities.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2743200"/>
            <a:ext cx="7467600" cy="1447800"/>
          </a:xfrm>
        </p:spPr>
        <p:txBody>
          <a:bodyPr>
            <a:normAutofit/>
          </a:bodyPr>
          <a:lstStyle/>
          <a:p>
            <a:pPr algn="ctr">
              <a:buNone/>
            </a:pPr>
            <a:r>
              <a:rPr lang="en-US" sz="6000" dirty="0" smtClean="0"/>
              <a:t>ANY QUESTIONS</a:t>
            </a:r>
            <a:endParaRPr lang="en-US" sz="6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2286000"/>
            <a:ext cx="8534400" cy="1676400"/>
          </a:xfrm>
        </p:spPr>
        <p:txBody>
          <a:bodyPr/>
          <a:lstStyle/>
          <a:p>
            <a:pPr algn="ctr">
              <a:buNone/>
            </a:pPr>
            <a:r>
              <a:rPr lang="en-US" sz="8800" dirty="0" smtClean="0"/>
              <a:t>THANK YOU</a:t>
            </a:r>
            <a:endParaRPr lang="en-US" sz="8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Project plan</a:t>
            </a:r>
            <a:endParaRPr lang="en-US" dirty="0"/>
          </a:p>
        </p:txBody>
      </p:sp>
      <p:graphicFrame>
        <p:nvGraphicFramePr>
          <p:cNvPr id="4" name="Content Placeholder 3"/>
          <p:cNvGraphicFramePr>
            <a:graphicFrameLocks noGrp="1"/>
          </p:cNvGraphicFramePr>
          <p:nvPr>
            <p:ph sz="quarter" idx="1"/>
          </p:nvPr>
        </p:nvGraphicFramePr>
        <p:xfrm>
          <a:off x="381000" y="990604"/>
          <a:ext cx="7848600" cy="5875212"/>
        </p:xfrm>
        <a:graphic>
          <a:graphicData uri="http://schemas.openxmlformats.org/drawingml/2006/table">
            <a:tbl>
              <a:tblPr firstRow="1" bandRow="1">
                <a:tableStyleId>{5940675A-B579-460E-94D1-54222C63F5DA}</a:tableStyleId>
              </a:tblPr>
              <a:tblGrid>
                <a:gridCol w="2209800"/>
                <a:gridCol w="5638800"/>
              </a:tblGrid>
              <a:tr h="417732">
                <a:tc>
                  <a:txBody>
                    <a:bodyPr/>
                    <a:lstStyle/>
                    <a:p>
                      <a:r>
                        <a:rPr lang="en-US" dirty="0" smtClean="0"/>
                        <a:t>Weeks</a:t>
                      </a:r>
                      <a:endParaRPr lang="en-US" dirty="0"/>
                    </a:p>
                  </a:txBody>
                  <a:tcPr/>
                </a:tc>
                <a:tc>
                  <a:txBody>
                    <a:bodyPr/>
                    <a:lstStyle/>
                    <a:p>
                      <a:r>
                        <a:rPr lang="en-US" dirty="0" smtClean="0"/>
                        <a:t>Task</a:t>
                      </a:r>
                      <a:r>
                        <a:rPr lang="en-US" baseline="0" dirty="0" smtClean="0"/>
                        <a:t> performed</a:t>
                      </a:r>
                      <a:endParaRPr lang="en-US" dirty="0"/>
                    </a:p>
                  </a:txBody>
                  <a:tcPr/>
                </a:tc>
              </a:tr>
              <a:tr h="417732">
                <a:tc>
                  <a:txBody>
                    <a:bodyPr/>
                    <a:lstStyle/>
                    <a:p>
                      <a:r>
                        <a:rPr lang="en-US" dirty="0" smtClean="0"/>
                        <a:t>10 Feb- 14 Feb</a:t>
                      </a:r>
                      <a:endParaRPr lang="en-US" dirty="0"/>
                    </a:p>
                  </a:txBody>
                  <a:tcPr/>
                </a:tc>
                <a:tc>
                  <a:txBody>
                    <a:bodyPr/>
                    <a:lstStyle/>
                    <a:p>
                      <a:r>
                        <a:rPr lang="en-US" dirty="0" smtClean="0"/>
                        <a:t>Overview</a:t>
                      </a:r>
                      <a:r>
                        <a:rPr lang="en-US" baseline="0" dirty="0" smtClean="0"/>
                        <a:t> of US healthcare industry</a:t>
                      </a:r>
                      <a:endParaRPr lang="en-US" dirty="0"/>
                    </a:p>
                  </a:txBody>
                  <a:tcPr/>
                </a:tc>
              </a:tr>
              <a:tr h="417732">
                <a:tc>
                  <a:txBody>
                    <a:bodyPr/>
                    <a:lstStyle/>
                    <a:p>
                      <a:r>
                        <a:rPr lang="en-US" dirty="0" smtClean="0"/>
                        <a:t>17 Feb- 21 Feb</a:t>
                      </a:r>
                      <a:endParaRPr lang="en-US" dirty="0"/>
                    </a:p>
                  </a:txBody>
                  <a:tcPr/>
                </a:tc>
                <a:tc>
                  <a:txBody>
                    <a:bodyPr/>
                    <a:lstStyle/>
                    <a:p>
                      <a:r>
                        <a:rPr lang="en-US" dirty="0" smtClean="0"/>
                        <a:t>Overview of other modules</a:t>
                      </a:r>
                      <a:r>
                        <a:rPr lang="en-US" baseline="0" dirty="0" smtClean="0"/>
                        <a:t> of the EMR</a:t>
                      </a:r>
                      <a:endParaRPr lang="en-US" dirty="0"/>
                    </a:p>
                  </a:txBody>
                  <a:tcPr/>
                </a:tc>
              </a:tr>
              <a:tr h="417732">
                <a:tc>
                  <a:txBody>
                    <a:bodyPr/>
                    <a:lstStyle/>
                    <a:p>
                      <a:r>
                        <a:rPr lang="en-US" dirty="0" smtClean="0"/>
                        <a:t>24 Feb- 28 Feb</a:t>
                      </a:r>
                      <a:endParaRPr lang="en-US" dirty="0"/>
                    </a:p>
                  </a:txBody>
                  <a:tcPr/>
                </a:tc>
                <a:tc>
                  <a:txBody>
                    <a:bodyPr/>
                    <a:lstStyle/>
                    <a:p>
                      <a:r>
                        <a:rPr lang="en-US" dirty="0" smtClean="0"/>
                        <a:t>Understanding the workflow</a:t>
                      </a:r>
                      <a:r>
                        <a:rPr lang="en-US" baseline="0" dirty="0" smtClean="0"/>
                        <a:t> of RIS from user’s end</a:t>
                      </a:r>
                      <a:endParaRPr lang="en-US" dirty="0"/>
                    </a:p>
                  </a:txBody>
                  <a:tcPr/>
                </a:tc>
              </a:tr>
              <a:tr h="417732">
                <a:tc>
                  <a:txBody>
                    <a:bodyPr/>
                    <a:lstStyle/>
                    <a:p>
                      <a:r>
                        <a:rPr lang="en-US" dirty="0" smtClean="0"/>
                        <a:t>3 Mar- 7 Mar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Understanding the workflow</a:t>
                      </a:r>
                      <a:r>
                        <a:rPr lang="en-US" baseline="0" dirty="0" smtClean="0"/>
                        <a:t> of RIS from user’s end</a:t>
                      </a:r>
                      <a:endParaRPr lang="en-US" dirty="0" smtClean="0"/>
                    </a:p>
                  </a:txBody>
                  <a:tcPr/>
                </a:tc>
              </a:tr>
              <a:tr h="417732">
                <a:tc>
                  <a:txBody>
                    <a:bodyPr/>
                    <a:lstStyle/>
                    <a:p>
                      <a:r>
                        <a:rPr lang="en-US" dirty="0" smtClean="0"/>
                        <a:t>10</a:t>
                      </a:r>
                      <a:r>
                        <a:rPr lang="en-US" baseline="0" dirty="0" smtClean="0"/>
                        <a:t> Mar- 14 Mar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Understanding the workflow</a:t>
                      </a:r>
                      <a:r>
                        <a:rPr lang="en-US" baseline="0" dirty="0" smtClean="0"/>
                        <a:t> of RIS from user’s end</a:t>
                      </a:r>
                      <a:endParaRPr lang="en-US" dirty="0" smtClean="0"/>
                    </a:p>
                  </a:txBody>
                  <a:tcPr/>
                </a:tc>
              </a:tr>
              <a:tr h="417732">
                <a:tc>
                  <a:txBody>
                    <a:bodyPr/>
                    <a:lstStyle/>
                    <a:p>
                      <a:r>
                        <a:rPr lang="en-US" dirty="0" smtClean="0"/>
                        <a:t>17 Mar-</a:t>
                      </a:r>
                      <a:r>
                        <a:rPr lang="en-US" baseline="0" dirty="0" smtClean="0"/>
                        <a:t> 21 Mar</a:t>
                      </a:r>
                      <a:endParaRPr lang="en-US" dirty="0"/>
                    </a:p>
                  </a:txBody>
                  <a:tcPr/>
                </a:tc>
                <a:tc>
                  <a:txBody>
                    <a:bodyPr/>
                    <a:lstStyle/>
                    <a:p>
                      <a:r>
                        <a:rPr lang="en-US" dirty="0" smtClean="0"/>
                        <a:t>Understanding the security</a:t>
                      </a:r>
                      <a:r>
                        <a:rPr lang="en-US" baseline="0" dirty="0" smtClean="0"/>
                        <a:t> access to users</a:t>
                      </a:r>
                      <a:endParaRPr lang="en-US" dirty="0"/>
                    </a:p>
                  </a:txBody>
                  <a:tcPr/>
                </a:tc>
              </a:tr>
              <a:tr h="417732">
                <a:tc>
                  <a:txBody>
                    <a:bodyPr/>
                    <a:lstStyle/>
                    <a:p>
                      <a:r>
                        <a:rPr lang="en-US" dirty="0" smtClean="0"/>
                        <a:t>24 Mar- 28 Mar</a:t>
                      </a:r>
                      <a:endParaRPr lang="en-US" dirty="0"/>
                    </a:p>
                  </a:txBody>
                  <a:tcPr/>
                </a:tc>
                <a:tc>
                  <a:txBody>
                    <a:bodyPr/>
                    <a:lstStyle/>
                    <a:p>
                      <a:r>
                        <a:rPr lang="en-US" dirty="0" smtClean="0"/>
                        <a:t>Understanding the security</a:t>
                      </a:r>
                      <a:r>
                        <a:rPr lang="en-US" baseline="0" dirty="0" smtClean="0"/>
                        <a:t> access to users</a:t>
                      </a:r>
                      <a:endParaRPr lang="en-US" dirty="0"/>
                    </a:p>
                  </a:txBody>
                  <a:tcPr/>
                </a:tc>
              </a:tr>
              <a:tr h="417732">
                <a:tc>
                  <a:txBody>
                    <a:bodyPr/>
                    <a:lstStyle/>
                    <a:p>
                      <a:r>
                        <a:rPr lang="en-US" dirty="0" smtClean="0"/>
                        <a:t>31 Mar- 4 Apr</a:t>
                      </a:r>
                      <a:endParaRPr lang="en-US" dirty="0"/>
                    </a:p>
                  </a:txBody>
                  <a:tcPr/>
                </a:tc>
                <a:tc>
                  <a:txBody>
                    <a:bodyPr/>
                    <a:lstStyle/>
                    <a:p>
                      <a:r>
                        <a:rPr lang="en-US" dirty="0" smtClean="0"/>
                        <a:t>Understanding the security</a:t>
                      </a:r>
                      <a:r>
                        <a:rPr lang="en-US" baseline="0" dirty="0" smtClean="0"/>
                        <a:t> access to users</a:t>
                      </a:r>
                      <a:endParaRPr lang="en-US" dirty="0"/>
                    </a:p>
                  </a:txBody>
                  <a:tcPr/>
                </a:tc>
              </a:tr>
              <a:tr h="417732">
                <a:tc>
                  <a:txBody>
                    <a:bodyPr/>
                    <a:lstStyle/>
                    <a:p>
                      <a:r>
                        <a:rPr lang="en-US" dirty="0" smtClean="0"/>
                        <a:t>7</a:t>
                      </a:r>
                      <a:r>
                        <a:rPr lang="en-US" baseline="0" dirty="0" smtClean="0"/>
                        <a:t> Apr- 11 Apr</a:t>
                      </a:r>
                      <a:endParaRPr lang="en-US" dirty="0"/>
                    </a:p>
                  </a:txBody>
                  <a:tcPr/>
                </a:tc>
                <a:tc>
                  <a:txBody>
                    <a:bodyPr/>
                    <a:lstStyle/>
                    <a:p>
                      <a:r>
                        <a:rPr lang="en-US" dirty="0" smtClean="0"/>
                        <a:t>Collect issues</a:t>
                      </a:r>
                      <a:r>
                        <a:rPr lang="en-US" baseline="0" dirty="0" smtClean="0"/>
                        <a:t>, workflow of RIS from </a:t>
                      </a:r>
                      <a:r>
                        <a:rPr lang="en-US" baseline="0" dirty="0" err="1" smtClean="0"/>
                        <a:t>admin’s</a:t>
                      </a:r>
                      <a:r>
                        <a:rPr lang="en-US" baseline="0" dirty="0" smtClean="0"/>
                        <a:t> end</a:t>
                      </a:r>
                      <a:endParaRPr lang="en-US" dirty="0"/>
                    </a:p>
                  </a:txBody>
                  <a:tcPr/>
                </a:tc>
              </a:tr>
              <a:tr h="417732">
                <a:tc>
                  <a:txBody>
                    <a:bodyPr/>
                    <a:lstStyle/>
                    <a:p>
                      <a:r>
                        <a:rPr lang="en-US" dirty="0" smtClean="0"/>
                        <a:t>14 Apr- 18 Apr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Analysis of issues, workflow of RIS from </a:t>
                      </a:r>
                      <a:r>
                        <a:rPr lang="en-US" baseline="0" dirty="0" err="1" smtClean="0"/>
                        <a:t>admin’s</a:t>
                      </a:r>
                      <a:r>
                        <a:rPr lang="en-US" baseline="0" dirty="0" smtClean="0"/>
                        <a:t> end</a:t>
                      </a:r>
                      <a:endParaRPr lang="en-US" dirty="0" smtClean="0"/>
                    </a:p>
                  </a:txBody>
                  <a:tcPr/>
                </a:tc>
              </a:tr>
              <a:tr h="417732">
                <a:tc>
                  <a:txBody>
                    <a:bodyPr/>
                    <a:lstStyle/>
                    <a:p>
                      <a:r>
                        <a:rPr lang="en-US" dirty="0" smtClean="0"/>
                        <a:t>21 Apr- 25</a:t>
                      </a:r>
                      <a:r>
                        <a:rPr lang="en-US" baseline="0" dirty="0" smtClean="0"/>
                        <a:t> Apr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Formulation of best practices for avoiding or solving issues</a:t>
                      </a:r>
                      <a:endParaRPr lang="en-US" dirty="0" smtClean="0"/>
                    </a:p>
                  </a:txBody>
                  <a:tcPr/>
                </a:tc>
              </a:tr>
              <a:tr h="417732">
                <a:tc>
                  <a:txBody>
                    <a:bodyPr/>
                    <a:lstStyle/>
                    <a:p>
                      <a:r>
                        <a:rPr lang="en-US" dirty="0" smtClean="0"/>
                        <a:t>28 Apr- 2 May</a:t>
                      </a:r>
                      <a:endParaRPr lang="en-US" dirty="0"/>
                    </a:p>
                  </a:txBody>
                  <a:tcPr/>
                </a:tc>
                <a:tc>
                  <a:txBody>
                    <a:bodyPr/>
                    <a:lstStyle/>
                    <a:p>
                      <a:r>
                        <a:rPr lang="en-US" dirty="0" smtClean="0"/>
                        <a:t>Evaluation and presentation of</a:t>
                      </a:r>
                      <a:r>
                        <a:rPr lang="en-US" baseline="0" dirty="0" smtClean="0"/>
                        <a:t> the project</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so far:</a:t>
            </a:r>
            <a:endParaRPr lang="en-US" dirty="0"/>
          </a:p>
        </p:txBody>
      </p:sp>
      <p:sp>
        <p:nvSpPr>
          <p:cNvPr id="3" name="Content Placeholder 2"/>
          <p:cNvSpPr>
            <a:spLocks noGrp="1"/>
          </p:cNvSpPr>
          <p:nvPr>
            <p:ph sz="quarter" idx="1"/>
          </p:nvPr>
        </p:nvSpPr>
        <p:spPr/>
        <p:txBody>
          <a:bodyPr/>
          <a:lstStyle/>
          <a:p>
            <a:r>
              <a:rPr lang="en-US" dirty="0" smtClean="0"/>
              <a:t>General </a:t>
            </a:r>
            <a:r>
              <a:rPr lang="en-US" dirty="0" err="1" smtClean="0"/>
              <a:t>learnings</a:t>
            </a:r>
            <a:r>
              <a:rPr lang="en-US" dirty="0" smtClean="0"/>
              <a:t>:</a:t>
            </a:r>
            <a:endParaRPr lang="en-US" dirty="0" smtClean="0"/>
          </a:p>
          <a:p>
            <a:pPr lvl="1"/>
            <a:r>
              <a:rPr lang="en-US" dirty="0" smtClean="0"/>
              <a:t>Dynamics of healthcare industry in </a:t>
            </a:r>
            <a:r>
              <a:rPr lang="en-US" dirty="0" smtClean="0"/>
              <a:t>US-payer</a:t>
            </a:r>
            <a:r>
              <a:rPr lang="en-US" dirty="0" smtClean="0"/>
              <a:t>, patient and provider relationship.</a:t>
            </a:r>
          </a:p>
          <a:p>
            <a:pPr lvl="1"/>
            <a:r>
              <a:rPr lang="en-US" dirty="0" smtClean="0"/>
              <a:t>Ethics and compliance issues in healthcare industry.</a:t>
            </a:r>
          </a:p>
          <a:p>
            <a:pPr lvl="1"/>
            <a:r>
              <a:rPr lang="en-US" dirty="0" smtClean="0"/>
              <a:t>Overview of various modules of an EMR</a:t>
            </a:r>
          </a:p>
          <a:p>
            <a:r>
              <a:rPr lang="en-US" dirty="0" smtClean="0"/>
              <a:t>Specific to Radiology Information System learning:</a:t>
            </a:r>
          </a:p>
          <a:p>
            <a:pPr lvl="1"/>
            <a:r>
              <a:rPr lang="en-US" dirty="0" smtClean="0"/>
              <a:t>Various stakeholders</a:t>
            </a:r>
          </a:p>
          <a:p>
            <a:pPr lvl="1"/>
            <a:r>
              <a:rPr lang="en-US" dirty="0" smtClean="0"/>
              <a:t>Workflow </a:t>
            </a:r>
          </a:p>
          <a:p>
            <a:pPr lvl="1"/>
            <a:r>
              <a:rPr lang="en-US" dirty="0" smtClean="0"/>
              <a:t>Potential areas where users can make errors </a:t>
            </a:r>
          </a:p>
          <a:p>
            <a:pPr lvl="1"/>
            <a:r>
              <a:rPr lang="en-US" dirty="0" smtClean="0"/>
              <a:t>Major issues after the implementation of the module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600200"/>
            <a:ext cx="8305800" cy="4873752"/>
          </a:xfrm>
        </p:spPr>
        <p:txBody>
          <a:bodyPr>
            <a:normAutofit/>
          </a:bodyPr>
          <a:lstStyle/>
          <a:p>
            <a:pPr algn="ctr">
              <a:buNone/>
            </a:pPr>
            <a:r>
              <a:rPr lang="en-US" sz="4400" dirty="0" smtClean="0"/>
              <a:t>Analysis Of Issues In Radiology Information System Faced By End Users</a:t>
            </a:r>
            <a:endParaRPr lang="en-US"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r>
              <a:rPr lang="en-US" dirty="0" smtClean="0"/>
              <a:t>Rationale of the study</a:t>
            </a:r>
            <a:endParaRPr lang="en-US" dirty="0"/>
          </a:p>
        </p:txBody>
      </p:sp>
      <p:sp>
        <p:nvSpPr>
          <p:cNvPr id="3" name="Content Placeholder 2"/>
          <p:cNvSpPr>
            <a:spLocks noGrp="1"/>
          </p:cNvSpPr>
          <p:nvPr>
            <p:ph sz="quarter" idx="1"/>
          </p:nvPr>
        </p:nvSpPr>
        <p:spPr/>
        <p:txBody>
          <a:bodyPr>
            <a:normAutofit/>
          </a:bodyPr>
          <a:lstStyle/>
          <a:p>
            <a:r>
              <a:rPr lang="en-US" sz="2000" dirty="0" smtClean="0"/>
              <a:t>All radiology procedures are </a:t>
            </a:r>
            <a:r>
              <a:rPr lang="en-US" sz="2000" b="1" dirty="0" smtClean="0"/>
              <a:t>high dollar valued </a:t>
            </a:r>
            <a:r>
              <a:rPr lang="en-US" sz="2000" dirty="0" smtClean="0"/>
              <a:t>procedures, although they do not influence the patient care directly, but one cannot afford to go wrong here. Due to the cost of the procedures, a radiologist cannot afford to be at fault while performing the procedures. </a:t>
            </a:r>
          </a:p>
          <a:p>
            <a:r>
              <a:rPr lang="en-US" sz="2000" dirty="0" smtClean="0"/>
              <a:t>Apart from that the radiology department in the hospitals render services which are critical for patient, since at times the result of a radiology procedure </a:t>
            </a:r>
            <a:r>
              <a:rPr lang="en-US" sz="2000" b="1" dirty="0" smtClean="0"/>
              <a:t>determines the prognosis.  </a:t>
            </a:r>
          </a:p>
          <a:p>
            <a:r>
              <a:rPr lang="en-US" sz="2000" dirty="0" smtClean="0"/>
              <a:t>Radiology </a:t>
            </a:r>
            <a:r>
              <a:rPr lang="en-US" sz="2000" dirty="0" smtClean="0"/>
              <a:t>information system are always integrated with </a:t>
            </a:r>
            <a:r>
              <a:rPr lang="en-US" sz="2000" b="1" dirty="0" smtClean="0"/>
              <a:t>many ancillary applications </a:t>
            </a:r>
            <a:r>
              <a:rPr lang="en-US" sz="2000" dirty="0" smtClean="0"/>
              <a:t>, so the prevalence of issues due to interfaces is high.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3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7467600" cy="5864352"/>
          </a:xfrm>
        </p:spPr>
        <p:txBody>
          <a:bodyPr/>
          <a:lstStyle/>
          <a:p>
            <a:r>
              <a:rPr lang="en-US" dirty="0" smtClean="0"/>
              <a:t>General objective:</a:t>
            </a:r>
          </a:p>
          <a:p>
            <a:pPr lvl="1"/>
            <a:r>
              <a:rPr lang="en-US" dirty="0" smtClean="0"/>
              <a:t>Analysis of issues after the implementation of radiology information system, faced by the end users</a:t>
            </a:r>
          </a:p>
          <a:p>
            <a:r>
              <a:rPr lang="en-US" dirty="0" smtClean="0"/>
              <a:t>Specific objectives:</a:t>
            </a:r>
          </a:p>
          <a:p>
            <a:pPr lvl="1"/>
            <a:r>
              <a:rPr lang="en-US" dirty="0" smtClean="0"/>
              <a:t>Workflow of RIS along with the roles played by different users</a:t>
            </a:r>
          </a:p>
          <a:p>
            <a:pPr lvl="1"/>
            <a:r>
              <a:rPr lang="en-US" dirty="0" smtClean="0"/>
              <a:t>Gather the issues faced by different users</a:t>
            </a:r>
          </a:p>
          <a:p>
            <a:pPr lvl="1"/>
            <a:r>
              <a:rPr lang="en-US" dirty="0" smtClean="0"/>
              <a:t>Identify and analyze the different types of issues faced by the users</a:t>
            </a:r>
          </a:p>
          <a:p>
            <a:pPr lvl="1"/>
            <a:r>
              <a:rPr lang="en-US" dirty="0" smtClean="0"/>
              <a:t>Identify the areas in the workflow where users can have issues</a:t>
            </a:r>
          </a:p>
          <a:p>
            <a:pPr lvl="1"/>
            <a:r>
              <a:rPr lang="en-US" dirty="0" smtClean="0"/>
              <a:t>Root cause analysis of issues</a:t>
            </a:r>
          </a:p>
          <a:p>
            <a:pPr lvl="1"/>
            <a:r>
              <a:rPr lang="en-US" dirty="0" smtClean="0"/>
              <a:t>Best practices to solve and reduce them</a:t>
            </a:r>
          </a:p>
          <a:p>
            <a:endParaRPr lang="en-US" dirty="0" smtClean="0"/>
          </a:p>
          <a:p>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study</a:t>
            </a:r>
            <a:endParaRPr lang="en-US" dirty="0"/>
          </a:p>
        </p:txBody>
      </p:sp>
      <p:sp>
        <p:nvSpPr>
          <p:cNvPr id="3" name="Content Placeholder 2"/>
          <p:cNvSpPr>
            <a:spLocks noGrp="1"/>
          </p:cNvSpPr>
          <p:nvPr>
            <p:ph sz="quarter" idx="1"/>
          </p:nvPr>
        </p:nvSpPr>
        <p:spPr/>
        <p:txBody>
          <a:bodyPr/>
          <a:lstStyle/>
          <a:p>
            <a:r>
              <a:rPr lang="en-US" dirty="0" smtClean="0"/>
              <a:t>Due to privacy and confidentiality reasons the amount of data gathered was limited and many details could not incorporated.</a:t>
            </a:r>
          </a:p>
          <a:p>
            <a:r>
              <a:rPr lang="en-US" dirty="0" smtClean="0"/>
              <a:t>Analysis of issues faced by the Radiology module of the EMR but there was no access to the ancillary applications.</a:t>
            </a:r>
          </a:p>
          <a:p>
            <a:pPr>
              <a:buNone/>
            </a:pP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sz="quarter" idx="1"/>
          </p:nvPr>
        </p:nvSpPr>
        <p:spPr/>
        <p:txBody>
          <a:bodyPr/>
          <a:lstStyle/>
          <a:p>
            <a:pPr lvl="0"/>
            <a:r>
              <a:rPr lang="en-US" sz="2000" dirty="0" smtClean="0"/>
              <a:t>Workflow management – integration technology for efficient radiology; T. Wendler1 and C. Loef2; MEDICAMUNDI 45/4 November </a:t>
            </a:r>
            <a:r>
              <a:rPr lang="en-US" sz="2000" dirty="0" smtClean="0"/>
              <a:t>2001; </a:t>
            </a:r>
          </a:p>
          <a:p>
            <a:pPr lvl="0"/>
            <a:r>
              <a:rPr lang="en-US" sz="2000" dirty="0" smtClean="0"/>
              <a:t>Integrated Radiology Information System, Picture Archiving and Communications System, and </a:t>
            </a:r>
            <a:r>
              <a:rPr lang="en-US" sz="2000" dirty="0" err="1" smtClean="0"/>
              <a:t>Teleradiology</a:t>
            </a:r>
            <a:r>
              <a:rPr lang="en-US" sz="2000" dirty="0" smtClean="0"/>
              <a:t> Workflow-Driven and Future-</a:t>
            </a:r>
            <a:r>
              <a:rPr lang="en-US" sz="2000" dirty="0" err="1" smtClean="0"/>
              <a:t>Proof;Yao</a:t>
            </a:r>
            <a:r>
              <a:rPr lang="en-US" sz="2000" dirty="0" smtClean="0"/>
              <a:t>-Yang </a:t>
            </a:r>
            <a:r>
              <a:rPr lang="en-US" sz="2000" dirty="0" err="1" smtClean="0"/>
              <a:t>Shieh</a:t>
            </a:r>
            <a:r>
              <a:rPr lang="en-US" sz="2000" dirty="0" smtClean="0"/>
              <a:t> and Glenn H. Roberson </a:t>
            </a:r>
            <a:endParaRPr lang="en-US" sz="1600" dirty="0" smtClean="0"/>
          </a:p>
          <a:p>
            <a:r>
              <a:rPr lang="en-US" sz="2000" dirty="0" smtClean="0"/>
              <a:t>Significance of using DICOM communication standard in quality assurance in radiation oncology - an institutional experience; </a:t>
            </a:r>
            <a:r>
              <a:rPr lang="en-US" sz="2000" u="sng" dirty="0" smtClean="0">
                <a:hlinkClick r:id="rId2"/>
              </a:rPr>
              <a:t>Tobias P</a:t>
            </a:r>
            <a:r>
              <a:rPr lang="en-US" sz="2000" baseline="30000" dirty="0" smtClean="0"/>
              <a:t>1</a:t>
            </a:r>
            <a:r>
              <a:rPr lang="en-US" sz="2000" dirty="0" smtClean="0"/>
              <a:t>, </a:t>
            </a:r>
            <a:r>
              <a:rPr lang="en-US" sz="2000" u="sng" dirty="0" err="1" smtClean="0">
                <a:hlinkClick r:id="rId3"/>
              </a:rPr>
              <a:t>Vrana</a:t>
            </a:r>
            <a:r>
              <a:rPr lang="en-US" sz="2000" u="sng" dirty="0" smtClean="0">
                <a:hlinkClick r:id="rId3"/>
              </a:rPr>
              <a:t> D</a:t>
            </a:r>
            <a:r>
              <a:rPr lang="en-US" sz="2000" dirty="0" smtClean="0"/>
              <a:t>, </a:t>
            </a:r>
            <a:r>
              <a:rPr lang="en-US" sz="2000" u="sng" dirty="0" err="1" smtClean="0">
                <a:hlinkClick r:id="rId4"/>
              </a:rPr>
              <a:t>Cwiertka</a:t>
            </a:r>
            <a:r>
              <a:rPr lang="en-US" sz="2000" u="sng" dirty="0" smtClean="0">
                <a:hlinkClick r:id="rId4"/>
              </a:rPr>
              <a:t> K</a:t>
            </a:r>
            <a:r>
              <a:rPr lang="en-US" sz="2000" dirty="0" smtClean="0"/>
              <a:t>, </a:t>
            </a:r>
            <a:r>
              <a:rPr lang="en-US" sz="2000" u="sng" dirty="0" err="1" smtClean="0">
                <a:hlinkClick r:id="rId5"/>
              </a:rPr>
              <a:t>Gremlica</a:t>
            </a:r>
            <a:r>
              <a:rPr lang="en-US" sz="2000" u="sng" dirty="0" smtClean="0">
                <a:hlinkClick r:id="rId5"/>
              </a:rPr>
              <a:t> D</a:t>
            </a:r>
            <a:r>
              <a:rPr lang="en-US" sz="2000" dirty="0" smtClean="0"/>
              <a:t>, </a:t>
            </a:r>
            <a:r>
              <a:rPr lang="en-US" sz="2000" u="sng" dirty="0" err="1" smtClean="0">
                <a:hlinkClick r:id="rId6"/>
              </a:rPr>
              <a:t>Slampa</a:t>
            </a:r>
            <a:r>
              <a:rPr lang="en-US" sz="2000" u="sng" dirty="0" smtClean="0">
                <a:hlinkClick r:id="rId6"/>
              </a:rPr>
              <a:t> P</a:t>
            </a:r>
            <a:r>
              <a:rPr lang="en-US" sz="2000" dirty="0" smtClean="0"/>
              <a:t> ;     1Department of Radiation Oncology, Masaryk Memorial Cancer Institute and Masaryk University, Faculty of Medicine, Brno, Czech Republic </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214</TotalTime>
  <Words>1010</Words>
  <Application>Microsoft Office PowerPoint</Application>
  <PresentationFormat>On-screen Show (4:3)</PresentationFormat>
  <Paragraphs>152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Project – Analysis Of Issues After The Implementation Of Radiology Information System , Faced By End Users</vt:lpstr>
      <vt:lpstr>Organization profile</vt:lpstr>
      <vt:lpstr>Project plan</vt:lpstr>
      <vt:lpstr>Learning so far:</vt:lpstr>
      <vt:lpstr>Slide 5</vt:lpstr>
      <vt:lpstr>Rationale of the study</vt:lpstr>
      <vt:lpstr>Slide 7</vt:lpstr>
      <vt:lpstr>Limitations of study</vt:lpstr>
      <vt:lpstr>Review of literature</vt:lpstr>
      <vt:lpstr>Research methodology</vt:lpstr>
      <vt:lpstr>Workflow:</vt:lpstr>
      <vt:lpstr>Issues in Radiology information system, faced by end users</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 Analysis Of Issues After The Implementation Of Radiology Information System , Faced By End Users</dc:title>
  <dc:creator>sksm</dc:creator>
  <cp:lastModifiedBy>sksm</cp:lastModifiedBy>
  <cp:revision>9</cp:revision>
  <dcterms:created xsi:type="dcterms:W3CDTF">2014-05-04T22:49:08Z</dcterms:created>
  <dcterms:modified xsi:type="dcterms:W3CDTF">2014-05-05T05:27:45Z</dcterms:modified>
</cp:coreProperties>
</file>