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charts/chart8.xml" ContentType="application/vnd.openxmlformats-officedocument.drawingml.chart+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ppt/charts/chart13.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7" r:id="rId3"/>
    <p:sldId id="258" r:id="rId4"/>
    <p:sldId id="259" r:id="rId5"/>
    <p:sldId id="260" r:id="rId6"/>
    <p:sldId id="273" r:id="rId7"/>
    <p:sldId id="261" r:id="rId8"/>
    <p:sldId id="262" r:id="rId9"/>
    <p:sldId id="263" r:id="rId10"/>
    <p:sldId id="274" r:id="rId11"/>
    <p:sldId id="275" r:id="rId12"/>
    <p:sldId id="288" r:id="rId13"/>
    <p:sldId id="289" r:id="rId14"/>
    <p:sldId id="283" r:id="rId15"/>
    <p:sldId id="264" r:id="rId16"/>
    <p:sldId id="265" r:id="rId17"/>
    <p:sldId id="287" r:id="rId18"/>
    <p:sldId id="266" r:id="rId19"/>
    <p:sldId id="267" r:id="rId20"/>
    <p:sldId id="268" r:id="rId21"/>
    <p:sldId id="269" r:id="rId22"/>
    <p:sldId id="286" r:id="rId23"/>
    <p:sldId id="271" r:id="rId24"/>
    <p:sldId id="285" r:id="rId25"/>
    <p:sldId id="280" r:id="rId26"/>
    <p:sldId id="284" r:id="rId27"/>
    <p:sldId id="276" r:id="rId28"/>
    <p:sldId id="278" r:id="rId29"/>
    <p:sldId id="279" r:id="rId30"/>
    <p:sldId id="281"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Desktop\Dissertation\2\supaul\Supaul-%20Analysis%20physical%20set%20up%20nbcc.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dell\Desktop\Dissertation\2\DATA%202.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dell\Desktop\Dissertation\2\supaul\SUPAUL-%20Technical%20analysis.xlsx" TargetMode="External"/><Relationship Id="rId2" Type="http://schemas.microsoft.com/office/2011/relationships/chartColorStyle" Target="colors6.xml"/><Relationship Id="rId1" Type="http://schemas.microsoft.com/office/2011/relationships/chartStyle" Target="style6.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dell\Desktop\Dissertation\2\supaul\SUPAUL-%20Technical%20analysis.xlsx" TargetMode="External"/><Relationship Id="rId2" Type="http://schemas.microsoft.com/office/2011/relationships/chartColorStyle" Target="colors7.xml"/><Relationship Id="rId1" Type="http://schemas.microsoft.com/office/2011/relationships/chartStyle" Target="style7.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dell\Desktop\Dissertation\2\supaul\SUPAUL-%20Technical%20analysis.xlsx" TargetMode="External"/><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Desktop\Dissertation\2\supaul\Supaul-%20Analysis%20physical%20set%20up%20nbcc.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dell\Desktop\Dissertation\2\DATA%202.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1" Type="http://schemas.openxmlformats.org/officeDocument/2006/relationships/oleObject" Target="file:///C:\Users\dell\Desktop\Dissertation\2\supaul\Supaul-%20Analysis%20physical%20set%20up%20nbcc.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dell\Desktop\Dissertation\2\supaul\Supaul-%20Analysis%20physical%20set%20up%20nbcc.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1" Type="http://schemas.openxmlformats.org/officeDocument/2006/relationships/oleObject" Target="file:///C:\Users\dell\Desktop\Dissertation\2\supaul\Supaul-%20Analysis%20physical%20set%20up%20nbcc.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Users\dell\Desktop\Dissertation\2\supaul\SUPAUL-%20Technical%20analysis.xlsx"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1" Type="http://schemas.openxmlformats.org/officeDocument/2006/relationships/oleObject" Target="file:///C:\Users\dell\Desktop\Dissertation\2\supaul\SUPAUL-%20Technical%20analysis.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C:\Users\dell\Desktop\Dissertation\2\DATA%202.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New Born Corner in PHC</a:t>
            </a:r>
            <a:endParaRPr lang="en-IN"/>
          </a:p>
          <a:p>
            <a:pPr>
              <a:defRPr/>
            </a:pPr>
            <a:endParaRPr lang="en-US"/>
          </a:p>
        </c:rich>
      </c:tx>
      <c:overlay val="0"/>
    </c:title>
    <c:autoTitleDeleted val="0"/>
    <c:plotArea>
      <c:layout/>
      <c:pieChart>
        <c:varyColors val="1"/>
        <c:ser>
          <c:idx val="0"/>
          <c:order val="0"/>
          <c:tx>
            <c:strRef>
              <c:f>'[Supaul- Analysis physical set up nbcc.xlsx]Sheet3'!$B$1</c:f>
              <c:strCache>
                <c:ptCount val="1"/>
                <c:pt idx="0">
                  <c:v>Score</c:v>
                </c:pt>
              </c:strCache>
            </c:strRef>
          </c:tx>
          <c:dLbls>
            <c:spPr>
              <a:noFill/>
              <a:ln>
                <a:noFill/>
              </a:ln>
              <a:effectLst/>
            </c:spPr>
            <c:txPr>
              <a:bodyPr rot="0" vert="horz"/>
              <a:lstStyle/>
              <a:p>
                <a:pPr>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'[Supaul- Analysis physical set up nbcc.xlsx]Sheet3'!$A$2:$A$3</c:f>
              <c:strCache>
                <c:ptCount val="2"/>
                <c:pt idx="0">
                  <c:v>NBCC  ESTABLISHED</c:v>
                </c:pt>
                <c:pt idx="1">
                  <c:v>NBCC  NOT ESTABLISHED</c:v>
                </c:pt>
              </c:strCache>
            </c:strRef>
          </c:cat>
          <c:val>
            <c:numRef>
              <c:f>'[Supaul- Analysis physical set up nbcc.xlsx]Sheet3'!$B$2:$B$3</c:f>
              <c:numCache>
                <c:formatCode>General</c:formatCode>
                <c:ptCount val="2"/>
                <c:pt idx="0">
                  <c:v>88.88</c:v>
                </c:pt>
                <c:pt idx="1">
                  <c:v>11.120000000000005</c:v>
                </c:pt>
              </c:numCache>
            </c:numRef>
          </c:val>
        </c:ser>
        <c:dLbls>
          <c:showLegendKey val="0"/>
          <c:showVal val="0"/>
          <c:showCatName val="0"/>
          <c:showSerName val="0"/>
          <c:showPercent val="1"/>
          <c:showBubbleSize val="0"/>
          <c:showLeaderLines val="1"/>
        </c:dLbls>
        <c:firstSliceAng val="0"/>
      </c:pieChart>
    </c:plotArea>
    <c:legend>
      <c:legendPos val="r"/>
      <c:overlay val="0"/>
      <c:txPr>
        <a:bodyPr rot="0" vert="horz"/>
        <a:lstStyle/>
        <a:p>
          <a:pPr>
            <a:defRPr/>
          </a:pPr>
          <a:endParaRPr lang="en-US"/>
        </a:p>
      </c:txPr>
    </c:legend>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EMERGENCY</a:t>
            </a:r>
            <a:r>
              <a:rPr lang="en-IN" baseline="0"/>
              <a:t> DRUGS</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'EMERGENCY DRUGS'!$A$2:$A$10</c:f>
              <c:strCache>
                <c:ptCount val="9"/>
                <c:pt idx="0">
                  <c:v>ADRENALINE(EPINEPHRINE)</c:v>
                </c:pt>
                <c:pt idx="1">
                  <c:v>AMINOPHYLLINE</c:v>
                </c:pt>
                <c:pt idx="2">
                  <c:v>ATROPINE</c:v>
                </c:pt>
                <c:pt idx="3">
                  <c:v>CALCIUM GLUCONATE</c:v>
                </c:pt>
                <c:pt idx="4">
                  <c:v>DEXAMETHASONE</c:v>
                </c:pt>
                <c:pt idx="5">
                  <c:v>GLUCOSE 25%</c:v>
                </c:pt>
                <c:pt idx="6">
                  <c:v>GLUCOSE  50%</c:v>
                </c:pt>
                <c:pt idx="7">
                  <c:v>HYDROCORTISONE</c:v>
                </c:pt>
                <c:pt idx="8">
                  <c:v>VITAMIN K</c:v>
                </c:pt>
              </c:strCache>
            </c:strRef>
          </c:cat>
          <c:val>
            <c:numRef>
              <c:f>'EMERGENCY DRUGS'!$B$2:$B$10</c:f>
              <c:numCache>
                <c:formatCode>General</c:formatCode>
                <c:ptCount val="9"/>
                <c:pt idx="0">
                  <c:v>77.77</c:v>
                </c:pt>
                <c:pt idx="1">
                  <c:v>77.77</c:v>
                </c:pt>
                <c:pt idx="2">
                  <c:v>77.77</c:v>
                </c:pt>
                <c:pt idx="3">
                  <c:v>88.88</c:v>
                </c:pt>
                <c:pt idx="4">
                  <c:v>88.88</c:v>
                </c:pt>
                <c:pt idx="5">
                  <c:v>66.66</c:v>
                </c:pt>
                <c:pt idx="6">
                  <c:v>88.88</c:v>
                </c:pt>
                <c:pt idx="7">
                  <c:v>66.66</c:v>
                </c:pt>
                <c:pt idx="8">
                  <c:v>66.66</c:v>
                </c:pt>
              </c:numCache>
            </c:numRef>
          </c:val>
        </c:ser>
        <c:dLbls>
          <c:showLegendKey val="0"/>
          <c:showVal val="0"/>
          <c:showCatName val="0"/>
          <c:showSerName val="0"/>
          <c:showPercent val="0"/>
          <c:showBubbleSize val="0"/>
        </c:dLbls>
        <c:gapWidth val="219"/>
        <c:overlap val="-27"/>
        <c:axId val="108574920"/>
        <c:axId val="108575312"/>
      </c:barChart>
      <c:catAx>
        <c:axId val="108574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8575312"/>
        <c:crosses val="autoZero"/>
        <c:auto val="1"/>
        <c:lblAlgn val="ctr"/>
        <c:lblOffset val="100"/>
        <c:noMultiLvlLbl val="0"/>
      </c:catAx>
      <c:valAx>
        <c:axId val="108575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574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IN"/>
              <a:t>BIOMEDICAL WASTE DISPOSAL</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3987375128478444E-2"/>
          <c:y val="0.1545100612423447"/>
          <c:w val="0.90632650579136764"/>
          <c:h val="0.70393160413771805"/>
        </c:manualLayout>
      </c:layout>
      <c:barChart>
        <c:barDir val="col"/>
        <c:grouping val="clustered"/>
        <c:varyColors val="0"/>
        <c:dLbls>
          <c:showLegendKey val="0"/>
          <c:showVal val="0"/>
          <c:showCatName val="0"/>
          <c:showSerName val="0"/>
          <c:showPercent val="0"/>
          <c:showBubbleSize val="0"/>
        </c:dLbls>
        <c:gapWidth val="100"/>
        <c:overlap val="-24"/>
        <c:axId val="108576096"/>
        <c:axId val="108576488"/>
      </c:barChart>
      <c:catAx>
        <c:axId val="1085760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8576488"/>
        <c:crosses val="autoZero"/>
        <c:auto val="1"/>
        <c:lblAlgn val="ctr"/>
        <c:lblOffset val="100"/>
        <c:noMultiLvlLbl val="0"/>
      </c:catAx>
      <c:valAx>
        <c:axId val="1085764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8576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BIOMEDICAL</a:t>
            </a:r>
            <a:r>
              <a:rPr lang="en-IN" baseline="0"/>
              <a:t> WASTE DISPOSAL</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Sheet8!$A$3:$A$8</c:f>
              <c:strCache>
                <c:ptCount val="6"/>
                <c:pt idx="0">
                  <c:v>HEAVY DUTY GLOVES</c:v>
                </c:pt>
                <c:pt idx="1">
                  <c:v>NEEDLE CUTTER /BURNER</c:v>
                </c:pt>
                <c:pt idx="2">
                  <c:v>COLOR CODED BAGS/BUCKET</c:v>
                </c:pt>
                <c:pt idx="3">
                  <c:v>DISINFECTANT</c:v>
                </c:pt>
                <c:pt idx="4">
                  <c:v>BMW DISPOSAL PROTOCOLS</c:v>
                </c:pt>
                <c:pt idx="5">
                  <c:v>DISPOSAL PIT</c:v>
                </c:pt>
              </c:strCache>
            </c:strRef>
          </c:cat>
          <c:val>
            <c:numRef>
              <c:f>Sheet8!$B$3:$B$8</c:f>
              <c:numCache>
                <c:formatCode>General</c:formatCode>
                <c:ptCount val="6"/>
                <c:pt idx="0">
                  <c:v>66.66</c:v>
                </c:pt>
                <c:pt idx="1">
                  <c:v>88.88</c:v>
                </c:pt>
                <c:pt idx="2">
                  <c:v>66.66</c:v>
                </c:pt>
                <c:pt idx="3">
                  <c:v>22.22</c:v>
                </c:pt>
                <c:pt idx="4">
                  <c:v>66.66</c:v>
                </c:pt>
                <c:pt idx="5">
                  <c:v>88.88</c:v>
                </c:pt>
              </c:numCache>
            </c:numRef>
          </c:val>
        </c:ser>
        <c:dLbls>
          <c:showLegendKey val="0"/>
          <c:showVal val="0"/>
          <c:showCatName val="0"/>
          <c:showSerName val="0"/>
          <c:showPercent val="0"/>
          <c:showBubbleSize val="0"/>
        </c:dLbls>
        <c:gapWidth val="219"/>
        <c:overlap val="-27"/>
        <c:axId val="165560008"/>
        <c:axId val="165560400"/>
      </c:barChart>
      <c:catAx>
        <c:axId val="165560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5560400"/>
        <c:crosses val="autoZero"/>
        <c:auto val="1"/>
        <c:lblAlgn val="ctr"/>
        <c:lblOffset val="100"/>
        <c:noMultiLvlLbl val="0"/>
      </c:catAx>
      <c:valAx>
        <c:axId val="165560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5560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N"/>
              <a:t>DISINFECTANT</a:t>
            </a:r>
          </a:p>
        </c:rich>
      </c:tx>
      <c:layout>
        <c:manualLayout>
          <c:xMode val="edge"/>
          <c:yMode val="edge"/>
          <c:x val="0.40949300087489071"/>
          <c:y val="2.777777777777777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Lst>
            </c:dLbl>
            <c:dLbl>
              <c:idx val="1"/>
              <c:dLblPos val="inEnd"/>
              <c:showLegendKey val="0"/>
              <c:showVal val="1"/>
              <c:showCatName val="0"/>
              <c:showSerName val="0"/>
              <c:showPercent val="0"/>
              <c:showBubbleSize val="0"/>
              <c:extLst>
                <c:ext xmlns:c15="http://schemas.microsoft.com/office/drawing/2012/chart" uri="{CE6537A1-D6FC-4f65-9D91-7224C49458BB}"/>
              </c:extLst>
            </c:dLbl>
            <c:dLbl>
              <c:idx val="2"/>
              <c:dLblPos val="inEnd"/>
              <c:showLegendKey val="0"/>
              <c:showVal val="1"/>
              <c:showCatName val="0"/>
              <c:showSerName val="0"/>
              <c:showPercent val="0"/>
              <c:showBubbleSize val="0"/>
              <c:extLst>
                <c:ext xmlns:c15="http://schemas.microsoft.com/office/drawing/2012/chart" uri="{CE6537A1-D6FC-4f65-9D91-7224C49458BB}"/>
              </c:extLst>
            </c:dLbl>
            <c:dLbl>
              <c:idx val="3"/>
              <c:dLblPos val="in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Sheet9!$A$2:$A$5</c:f>
              <c:strCache>
                <c:ptCount val="4"/>
                <c:pt idx="0">
                  <c:v>CHLORHEXIDINE GLUCONATE +CETRIMIDE (SALVON)</c:v>
                </c:pt>
                <c:pt idx="1">
                  <c:v>ETHANOL / SPIRIT</c:v>
                </c:pt>
                <c:pt idx="2">
                  <c:v>GENTIAN VIOLET PAINT</c:v>
                </c:pt>
                <c:pt idx="3">
                  <c:v>POVIDONE IODINE</c:v>
                </c:pt>
              </c:strCache>
            </c:strRef>
          </c:cat>
          <c:val>
            <c:numRef>
              <c:f>Sheet9!$B$2:$B$5</c:f>
              <c:numCache>
                <c:formatCode>General</c:formatCode>
                <c:ptCount val="4"/>
                <c:pt idx="0">
                  <c:v>88.88</c:v>
                </c:pt>
                <c:pt idx="1">
                  <c:v>55.55</c:v>
                </c:pt>
                <c:pt idx="2">
                  <c:v>44.44</c:v>
                </c:pt>
                <c:pt idx="3">
                  <c:v>22.22</c:v>
                </c:pt>
              </c:numCache>
            </c:numRef>
          </c:val>
        </c:ser>
        <c:dLbls>
          <c:showLegendKey val="0"/>
          <c:showVal val="0"/>
          <c:showCatName val="0"/>
          <c:showSerName val="0"/>
          <c:showPercent val="0"/>
          <c:showBubbleSize val="0"/>
        </c:dLbls>
        <c:gapWidth val="219"/>
        <c:overlap val="-27"/>
        <c:axId val="165561576"/>
        <c:axId val="165561968"/>
      </c:barChart>
      <c:catAx>
        <c:axId val="165561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561968"/>
        <c:crosses val="autoZero"/>
        <c:auto val="1"/>
        <c:lblAlgn val="ctr"/>
        <c:lblOffset val="100"/>
        <c:noMultiLvlLbl val="0"/>
      </c:catAx>
      <c:valAx>
        <c:axId val="165561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561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ESTABLISHMENT OF NBCC IN LABOUR ROOM</a:t>
            </a:r>
          </a:p>
        </c:rich>
      </c:tx>
      <c:overlay val="0"/>
    </c:title>
    <c:autoTitleDeleted val="0"/>
    <c:plotArea>
      <c:layout/>
      <c:pieChart>
        <c:varyColors val="1"/>
        <c:ser>
          <c:idx val="0"/>
          <c:order val="0"/>
          <c:tx>
            <c:strRef>
              <c:f>'[Supaul- Analysis physical set up nbcc.xlsx]Sheet4'!$B$1</c:f>
              <c:strCache>
                <c:ptCount val="1"/>
                <c:pt idx="0">
                  <c:v>Establishment of NBCC in Labour room</c:v>
                </c:pt>
              </c:strCache>
            </c:strRef>
          </c:tx>
          <c:dLbls>
            <c:spPr>
              <a:noFill/>
              <a:ln>
                <a:noFill/>
              </a:ln>
              <a:effectLst/>
            </c:spPr>
            <c:txPr>
              <a:bodyPr rot="0" vert="horz"/>
              <a:lstStyle/>
              <a:p>
                <a:pPr>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'[Supaul- Analysis physical set up nbcc.xlsx]Sheet4'!$A$2:$A$3</c:f>
              <c:strCache>
                <c:ptCount val="2"/>
                <c:pt idx="0">
                  <c:v>ESTABLISHED</c:v>
                </c:pt>
                <c:pt idx="1">
                  <c:v>NOT ESTABLISHED</c:v>
                </c:pt>
              </c:strCache>
            </c:strRef>
          </c:cat>
          <c:val>
            <c:numRef>
              <c:f>'[Supaul- Analysis physical set up nbcc.xlsx]Sheet4'!$B$2:$B$3</c:f>
              <c:numCache>
                <c:formatCode>General</c:formatCode>
                <c:ptCount val="2"/>
                <c:pt idx="0">
                  <c:v>87.5</c:v>
                </c:pt>
                <c:pt idx="1">
                  <c:v>12.5</c:v>
                </c:pt>
              </c:numCache>
            </c:numRef>
          </c:val>
        </c:ser>
        <c:dLbls>
          <c:showLegendKey val="0"/>
          <c:showVal val="0"/>
          <c:showCatName val="0"/>
          <c:showSerName val="0"/>
          <c:showPercent val="1"/>
          <c:showBubbleSize val="0"/>
          <c:showLeaderLines val="1"/>
        </c:dLbls>
        <c:firstSliceAng val="0"/>
      </c:pieChart>
    </c:plotArea>
    <c:legend>
      <c:legendPos val="r"/>
      <c:overlay val="0"/>
      <c:txPr>
        <a:bodyPr rot="0" vert="horz"/>
        <a:lstStyle/>
        <a:p>
          <a:pPr>
            <a:defRPr/>
          </a:pPr>
          <a:endParaRPr lang="en-US"/>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HUMAN</a:t>
            </a:r>
            <a:r>
              <a:rPr lang="en-IN" baseline="0"/>
              <a:t> RESOURCE</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HR!$A$15:$A$22</c:f>
              <c:strCache>
                <c:ptCount val="8"/>
                <c:pt idx="0">
                  <c:v>GRADE A NURSE IN DAY TIME</c:v>
                </c:pt>
                <c:pt idx="1">
                  <c:v>GRADE A NURSE IN NIGHT</c:v>
                </c:pt>
                <c:pt idx="2">
                  <c:v>ANM IN DAY TIME</c:v>
                </c:pt>
                <c:pt idx="3">
                  <c:v>ANM IN NIGHT</c:v>
                </c:pt>
                <c:pt idx="4">
                  <c:v>MAMTA IN DAY TIME</c:v>
                </c:pt>
                <c:pt idx="5">
                  <c:v>MAMTA IN NIGHT</c:v>
                </c:pt>
                <c:pt idx="6">
                  <c:v>SWEEPER IN DAY TIME</c:v>
                </c:pt>
                <c:pt idx="7">
                  <c:v>SWEEPER IN NIGHT</c:v>
                </c:pt>
              </c:strCache>
            </c:strRef>
          </c:cat>
          <c:val>
            <c:numRef>
              <c:f>HR!$B$15:$B$22</c:f>
              <c:numCache>
                <c:formatCode>General</c:formatCode>
                <c:ptCount val="8"/>
                <c:pt idx="0">
                  <c:v>66.66</c:v>
                </c:pt>
                <c:pt idx="1">
                  <c:v>55.55</c:v>
                </c:pt>
                <c:pt idx="2">
                  <c:v>88.88</c:v>
                </c:pt>
                <c:pt idx="3">
                  <c:v>77.77</c:v>
                </c:pt>
                <c:pt idx="4">
                  <c:v>88.88</c:v>
                </c:pt>
                <c:pt idx="5">
                  <c:v>66.66</c:v>
                </c:pt>
                <c:pt idx="6">
                  <c:v>77.77</c:v>
                </c:pt>
                <c:pt idx="7">
                  <c:v>55.55</c:v>
                </c:pt>
              </c:numCache>
            </c:numRef>
          </c:val>
        </c:ser>
        <c:dLbls>
          <c:showLegendKey val="0"/>
          <c:showVal val="0"/>
          <c:showCatName val="0"/>
          <c:showSerName val="0"/>
          <c:showPercent val="0"/>
          <c:showBubbleSize val="0"/>
        </c:dLbls>
        <c:gapWidth val="219"/>
        <c:overlap val="-27"/>
        <c:axId val="164804784"/>
        <c:axId val="164805168"/>
      </c:barChart>
      <c:catAx>
        <c:axId val="16480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805168"/>
        <c:crosses val="autoZero"/>
        <c:auto val="1"/>
        <c:lblAlgn val="ctr"/>
        <c:lblOffset val="100"/>
        <c:noMultiLvlLbl val="0"/>
      </c:catAx>
      <c:valAx>
        <c:axId val="164805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804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IN" sz="2000" b="0" i="0" u="none" strike="noStrike" cap="none" normalizeH="0" baseline="0" dirty="0" smtClean="0">
                <a:effectLst/>
              </a:rPr>
              <a:t>ELECTRICITY, ILLUMINATION SOURCE &amp; VENTILATION</a:t>
            </a:r>
            <a:endParaRPr lang="en-IN" dirty="0"/>
          </a:p>
        </c:rich>
      </c:tx>
      <c:overlay val="0"/>
      <c:spPr>
        <a:noFill/>
        <a:ln>
          <a:noFill/>
        </a:ln>
        <a:effectLst/>
      </c:spPr>
    </c:title>
    <c:autoTitleDeleted val="0"/>
    <c:plotArea>
      <c:layout/>
      <c:barChart>
        <c:barDir val="col"/>
        <c:grouping val="stacked"/>
        <c:varyColors val="0"/>
        <c:ser>
          <c:idx val="0"/>
          <c:order val="0"/>
          <c:tx>
            <c:strRef>
              <c:f>'[Supaul- Analysis physical set up nbcc.xlsx]Sheet7'!$B$1</c:f>
              <c:strCache>
                <c:ptCount val="1"/>
                <c:pt idx="0">
                  <c:v>Infrastructure of facilities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'[Supaul- Analysis physical set up nbcc.xlsx]Sheet7'!$A$2:$A$5</c:f>
              <c:strCache>
                <c:ptCount val="4"/>
                <c:pt idx="0">
                  <c:v>FACILITIES WITH ELECTRICITY BACK UP</c:v>
                </c:pt>
                <c:pt idx="1">
                  <c:v>FACILITIES WITH PROPER LIGHTING</c:v>
                </c:pt>
                <c:pt idx="2">
                  <c:v>FACILITIES WITH AIR CONDITION</c:v>
                </c:pt>
                <c:pt idx="3">
                  <c:v>FACILITIES WITH FAN</c:v>
                </c:pt>
              </c:strCache>
            </c:strRef>
          </c:cat>
          <c:val>
            <c:numRef>
              <c:f>'[Supaul- Analysis physical set up nbcc.xlsx]Sheet7'!$B$2:$B$5</c:f>
              <c:numCache>
                <c:formatCode>General</c:formatCode>
                <c:ptCount val="4"/>
                <c:pt idx="0">
                  <c:v>88.88</c:v>
                </c:pt>
                <c:pt idx="1">
                  <c:v>88.88</c:v>
                </c:pt>
                <c:pt idx="2">
                  <c:v>0</c:v>
                </c:pt>
                <c:pt idx="3">
                  <c:v>66.66</c:v>
                </c:pt>
              </c:numCache>
            </c:numRef>
          </c:val>
        </c:ser>
        <c:dLbls>
          <c:showLegendKey val="0"/>
          <c:showVal val="0"/>
          <c:showCatName val="0"/>
          <c:showSerName val="0"/>
          <c:showPercent val="0"/>
          <c:showBubbleSize val="0"/>
        </c:dLbls>
        <c:gapWidth val="150"/>
        <c:overlap val="100"/>
        <c:axId val="164821448"/>
        <c:axId val="165165616"/>
      </c:barChart>
      <c:catAx>
        <c:axId val="164821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tx1">
                    <a:lumMod val="65000"/>
                    <a:lumOff val="35000"/>
                  </a:schemeClr>
                </a:solidFill>
                <a:latin typeface="+mn-lt"/>
                <a:ea typeface="+mn-ea"/>
                <a:cs typeface="+mn-cs"/>
              </a:defRPr>
            </a:pPr>
            <a:endParaRPr lang="en-US"/>
          </a:p>
        </c:txPr>
        <c:crossAx val="165165616"/>
        <c:crosses val="autoZero"/>
        <c:auto val="1"/>
        <c:lblAlgn val="ctr"/>
        <c:lblOffset val="100"/>
        <c:noMultiLvlLbl val="0"/>
      </c:catAx>
      <c:valAx>
        <c:axId val="16516561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82144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HAND</a:t>
            </a:r>
            <a:r>
              <a:rPr lang="en-US" baseline="0"/>
              <a:t> </a:t>
            </a:r>
            <a:r>
              <a:rPr lang="en-US"/>
              <a:t>WASHING AREA IN FACILITIES</a:t>
            </a:r>
          </a:p>
        </c:rich>
      </c:tx>
      <c:layout>
        <c:manualLayout>
          <c:xMode val="edge"/>
          <c:yMode val="edge"/>
          <c:x val="0.31356372607013433"/>
          <c:y val="2.777790100181139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'[Supaul- Analysis physical set up nbcc.xlsx]Sheet8'!$B$1</c:f>
              <c:strCache>
                <c:ptCount val="1"/>
                <c:pt idx="0">
                  <c:v>Washing area in Facilities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'[Supaul- Analysis physical set up nbcc.xlsx]Sheet8'!$A$2:$A$4</c:f>
              <c:strCache>
                <c:ptCount val="3"/>
                <c:pt idx="0">
                  <c:v>DOES NBCC HAVE WASH BASIN</c:v>
                </c:pt>
                <c:pt idx="1">
                  <c:v>DOES THE WASH BASIN HAVE AN ELBOW TAP</c:v>
                </c:pt>
                <c:pt idx="2">
                  <c:v>DOES THE WASH BASIN HAVE 24 HOURS WATER SUPPLY</c:v>
                </c:pt>
              </c:strCache>
            </c:strRef>
          </c:cat>
          <c:val>
            <c:numRef>
              <c:f>'[Supaul- Analysis physical set up nbcc.xlsx]Sheet8'!$B$2:$B$4</c:f>
              <c:numCache>
                <c:formatCode>General</c:formatCode>
                <c:ptCount val="3"/>
                <c:pt idx="0">
                  <c:v>88.88</c:v>
                </c:pt>
                <c:pt idx="1">
                  <c:v>33.33</c:v>
                </c:pt>
                <c:pt idx="2">
                  <c:v>88.88</c:v>
                </c:pt>
              </c:numCache>
            </c:numRef>
          </c:val>
        </c:ser>
        <c:dLbls>
          <c:dLblPos val="ctr"/>
          <c:showLegendKey val="0"/>
          <c:showVal val="1"/>
          <c:showCatName val="0"/>
          <c:showSerName val="0"/>
          <c:showPercent val="0"/>
          <c:showBubbleSize val="0"/>
        </c:dLbls>
        <c:gapWidth val="150"/>
        <c:overlap val="100"/>
        <c:axId val="165161840"/>
        <c:axId val="165162224"/>
      </c:barChart>
      <c:catAx>
        <c:axId val="16516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5162224"/>
        <c:crosses val="autoZero"/>
        <c:auto val="1"/>
        <c:lblAlgn val="ctr"/>
        <c:lblOffset val="100"/>
        <c:noMultiLvlLbl val="0"/>
      </c:catAx>
      <c:valAx>
        <c:axId val="165162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5161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ln>
                  <a:noFill/>
                </a:ln>
                <a:solidFill>
                  <a:schemeClr val="tx1">
                    <a:lumMod val="65000"/>
                    <a:lumOff val="35000"/>
                  </a:schemeClr>
                </a:solidFill>
                <a:latin typeface="+mn-lt"/>
                <a:ea typeface="+mn-ea"/>
                <a:cs typeface="+mn-cs"/>
              </a:defRPr>
            </a:pPr>
            <a:r>
              <a:rPr lang="en-US" dirty="0"/>
              <a:t>PROTOCOLS </a:t>
            </a:r>
            <a:r>
              <a:rPr lang="en-US" dirty="0" smtClean="0"/>
              <a:t>FOLLOWED</a:t>
            </a:r>
            <a:r>
              <a:rPr lang="en-US" baseline="0" dirty="0" smtClean="0"/>
              <a:t> </a:t>
            </a:r>
            <a:r>
              <a:rPr lang="en-US" dirty="0" smtClean="0"/>
              <a:t>AT </a:t>
            </a:r>
            <a:r>
              <a:rPr lang="en-US" dirty="0"/>
              <a:t>FACILITIES</a:t>
            </a:r>
          </a:p>
        </c:rich>
      </c:tx>
      <c:overlay val="0"/>
      <c:spPr>
        <a:noFill/>
        <a:ln>
          <a:noFill/>
        </a:ln>
        <a:effectLst/>
      </c:spPr>
    </c:title>
    <c:autoTitleDeleted val="0"/>
    <c:plotArea>
      <c:layout/>
      <c:barChart>
        <c:barDir val="col"/>
        <c:grouping val="stacked"/>
        <c:varyColors val="0"/>
        <c:ser>
          <c:idx val="0"/>
          <c:order val="0"/>
          <c:tx>
            <c:strRef>
              <c:f>'[Supaul- Analysis physical set up nbcc.xlsx]Sheet9'!$B$1</c:f>
              <c:strCache>
                <c:ptCount val="1"/>
                <c:pt idx="0">
                  <c:v>Protocols available at Facilities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ln>
                      <a:noFill/>
                    </a:ln>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'[Supaul- Analysis physical set up nbcc.xlsx]Sheet9'!$A$2:$A$6</c:f>
              <c:strCache>
                <c:ptCount val="5"/>
                <c:pt idx="0">
                  <c:v>HAND WASHING POSTER</c:v>
                </c:pt>
                <c:pt idx="1">
                  <c:v>IMMEDIATE ESSENTIAL NEW-BORN CARE</c:v>
                </c:pt>
                <c:pt idx="2">
                  <c:v>NEONATAL RESUSCITATION</c:v>
                </c:pt>
                <c:pt idx="3">
                  <c:v>BREASTFEEDING</c:v>
                </c:pt>
                <c:pt idx="4">
                  <c:v>KANGAROO MOTHER CARE</c:v>
                </c:pt>
              </c:strCache>
            </c:strRef>
          </c:cat>
          <c:val>
            <c:numRef>
              <c:f>'[Supaul- Analysis physical set up nbcc.xlsx]Sheet9'!$B$2:$B$6</c:f>
              <c:numCache>
                <c:formatCode>General</c:formatCode>
                <c:ptCount val="5"/>
                <c:pt idx="0">
                  <c:v>66.66</c:v>
                </c:pt>
                <c:pt idx="1">
                  <c:v>88.88</c:v>
                </c:pt>
                <c:pt idx="2">
                  <c:v>88.88</c:v>
                </c:pt>
                <c:pt idx="3">
                  <c:v>88.88</c:v>
                </c:pt>
                <c:pt idx="4">
                  <c:v>88.88</c:v>
                </c:pt>
              </c:numCache>
            </c:numRef>
          </c:val>
        </c:ser>
        <c:dLbls>
          <c:showLegendKey val="0"/>
          <c:showVal val="0"/>
          <c:showCatName val="0"/>
          <c:showSerName val="0"/>
          <c:showPercent val="0"/>
          <c:showBubbleSize val="0"/>
        </c:dLbls>
        <c:gapWidth val="150"/>
        <c:overlap val="100"/>
        <c:axId val="108571000"/>
        <c:axId val="108570608"/>
      </c:barChart>
      <c:catAx>
        <c:axId val="108571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ln>
                  <a:noFill/>
                </a:ln>
                <a:solidFill>
                  <a:schemeClr val="tx1">
                    <a:lumMod val="65000"/>
                    <a:lumOff val="35000"/>
                  </a:schemeClr>
                </a:solidFill>
                <a:latin typeface="+mn-lt"/>
                <a:ea typeface="+mn-ea"/>
                <a:cs typeface="+mn-cs"/>
              </a:defRPr>
            </a:pPr>
            <a:endParaRPr lang="en-US"/>
          </a:p>
        </c:txPr>
        <c:crossAx val="108570608"/>
        <c:crosses val="autoZero"/>
        <c:auto val="1"/>
        <c:lblAlgn val="ctr"/>
        <c:lblOffset val="100"/>
        <c:noMultiLvlLbl val="0"/>
      </c:catAx>
      <c:valAx>
        <c:axId val="108570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en-US"/>
          </a:p>
        </c:txPr>
        <c:crossAx val="10857100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n>
            <a:noFill/>
          </a:ln>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ESSENTIAL SURGICAL EQUIPMENTS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'[SUPAUL- Technical analysis.xlsx]Sheet5'!$B$1</c:f>
              <c:strCache>
                <c:ptCount val="1"/>
                <c:pt idx="0">
                  <c:v>PERCENTAGE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'[SUPAUL- Technical analysis.xlsx]Sheet5'!$A$2:$A$6</c:f>
              <c:strCache>
                <c:ptCount val="5"/>
                <c:pt idx="0">
                  <c:v>CHEATLE FORCEPS</c:v>
                </c:pt>
                <c:pt idx="1">
                  <c:v>INFANT MASK 0</c:v>
                </c:pt>
                <c:pt idx="2">
                  <c:v>INFANT MASK 1</c:v>
                </c:pt>
                <c:pt idx="3">
                  <c:v>AMBU BAG</c:v>
                </c:pt>
                <c:pt idx="4">
                  <c:v>OXYGEN CYLINDER</c:v>
                </c:pt>
              </c:strCache>
            </c:strRef>
          </c:cat>
          <c:val>
            <c:numRef>
              <c:f>'[SUPAUL- Technical analysis.xlsx]Sheet5'!$B$2:$B$6</c:f>
              <c:numCache>
                <c:formatCode>0</c:formatCode>
                <c:ptCount val="5"/>
                <c:pt idx="0">
                  <c:v>55.555555555555557</c:v>
                </c:pt>
                <c:pt idx="1">
                  <c:v>44.444444444444443</c:v>
                </c:pt>
                <c:pt idx="2">
                  <c:v>22.222222222222221</c:v>
                </c:pt>
                <c:pt idx="3">
                  <c:v>77.777777777777786</c:v>
                </c:pt>
                <c:pt idx="4">
                  <c:v>55.555555555555557</c:v>
                </c:pt>
              </c:numCache>
            </c:numRef>
          </c:val>
        </c:ser>
        <c:dLbls>
          <c:dLblPos val="inEnd"/>
          <c:showLegendKey val="0"/>
          <c:showVal val="1"/>
          <c:showCatName val="0"/>
          <c:showSerName val="0"/>
          <c:showPercent val="0"/>
          <c:showBubbleSize val="0"/>
        </c:dLbls>
        <c:gapWidth val="219"/>
        <c:overlap val="-27"/>
        <c:axId val="108569824"/>
        <c:axId val="108571784"/>
      </c:barChart>
      <c:catAx>
        <c:axId val="10856982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8571784"/>
        <c:crosses val="autoZero"/>
        <c:auto val="1"/>
        <c:lblAlgn val="ctr"/>
        <c:lblOffset val="100"/>
        <c:noMultiLvlLbl val="0"/>
      </c:catAx>
      <c:valAx>
        <c:axId val="108571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569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ESSENTIAL</a:t>
            </a:r>
            <a:r>
              <a:rPr lang="en-US" baseline="0"/>
              <a:t> EQUIPMENTS</a:t>
            </a:r>
            <a:endParaRPr lang="en-US"/>
          </a:p>
        </c:rich>
      </c:tx>
      <c:overlay val="0"/>
    </c:title>
    <c:autoTitleDeleted val="0"/>
    <c:plotArea>
      <c:layout/>
      <c:barChart>
        <c:barDir val="col"/>
        <c:grouping val="clustered"/>
        <c:varyColors val="0"/>
        <c:ser>
          <c:idx val="0"/>
          <c:order val="0"/>
          <c:tx>
            <c:strRef>
              <c:f>Sheet2!$C$1</c:f>
              <c:strCache>
                <c:ptCount val="1"/>
                <c:pt idx="0">
                  <c:v>%</c:v>
                </c:pt>
              </c:strCache>
            </c:strRef>
          </c:tx>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Sheet2!$B$2:$B$9</c:f>
              <c:strCache>
                <c:ptCount val="8"/>
                <c:pt idx="0">
                  <c:v>RADIANT WARMER</c:v>
                </c:pt>
                <c:pt idx="1">
                  <c:v>RESUSTICATOR</c:v>
                </c:pt>
                <c:pt idx="2">
                  <c:v>WEIGHING SCALE</c:v>
                </c:pt>
                <c:pt idx="3">
                  <c:v>PUMP SUCTION</c:v>
                </c:pt>
                <c:pt idx="4">
                  <c:v>THERMOMETER</c:v>
                </c:pt>
                <c:pt idx="5">
                  <c:v>LIGHT</c:v>
                </c:pt>
                <c:pt idx="6">
                  <c:v>SYRINGE CUTTER</c:v>
                </c:pt>
                <c:pt idx="7">
                  <c:v>PHOTOTHERAPY MACHINE</c:v>
                </c:pt>
              </c:strCache>
            </c:strRef>
          </c:cat>
          <c:val>
            <c:numRef>
              <c:f>Sheet2!$C$2:$C$9</c:f>
              <c:numCache>
                <c:formatCode>0</c:formatCode>
                <c:ptCount val="8"/>
                <c:pt idx="0">
                  <c:v>88.888888888888886</c:v>
                </c:pt>
                <c:pt idx="1">
                  <c:v>77.777777777777786</c:v>
                </c:pt>
                <c:pt idx="2">
                  <c:v>88.888888888888886</c:v>
                </c:pt>
                <c:pt idx="3">
                  <c:v>77.777777777777786</c:v>
                </c:pt>
                <c:pt idx="4">
                  <c:v>44.444444444444443</c:v>
                </c:pt>
                <c:pt idx="5">
                  <c:v>88.888888888888886</c:v>
                </c:pt>
                <c:pt idx="6">
                  <c:v>88.888888888888886</c:v>
                </c:pt>
                <c:pt idx="7">
                  <c:v>88.888888888888886</c:v>
                </c:pt>
              </c:numCache>
            </c:numRef>
          </c:val>
        </c:ser>
        <c:dLbls>
          <c:showLegendKey val="0"/>
          <c:showVal val="0"/>
          <c:showCatName val="0"/>
          <c:showSerName val="0"/>
          <c:showPercent val="0"/>
          <c:showBubbleSize val="0"/>
        </c:dLbls>
        <c:gapWidth val="75"/>
        <c:overlap val="40"/>
        <c:axId val="108572568"/>
        <c:axId val="108572960"/>
      </c:barChart>
      <c:catAx>
        <c:axId val="108572568"/>
        <c:scaling>
          <c:orientation val="minMax"/>
        </c:scaling>
        <c:delete val="0"/>
        <c:axPos val="b"/>
        <c:numFmt formatCode="General" sourceLinked="0"/>
        <c:majorTickMark val="none"/>
        <c:minorTickMark val="none"/>
        <c:tickLblPos val="nextTo"/>
        <c:crossAx val="108572960"/>
        <c:crosses val="autoZero"/>
        <c:auto val="1"/>
        <c:lblAlgn val="ctr"/>
        <c:lblOffset val="100"/>
        <c:noMultiLvlLbl val="0"/>
      </c:catAx>
      <c:valAx>
        <c:axId val="108572960"/>
        <c:scaling>
          <c:orientation val="minMax"/>
        </c:scaling>
        <c:delete val="0"/>
        <c:axPos val="l"/>
        <c:majorGridlines/>
        <c:numFmt formatCode="0" sourceLinked="1"/>
        <c:majorTickMark val="none"/>
        <c:minorTickMark val="none"/>
        <c:tickLblPos val="nextTo"/>
        <c:crossAx val="108572568"/>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IV</a:t>
            </a:r>
            <a:r>
              <a:rPr lang="en-IN" baseline="0"/>
              <a:t> FLUIDS &amp; ANTIBIOTICS</a:t>
            </a:r>
          </a:p>
          <a:p>
            <a:pPr>
              <a:defRPr/>
            </a:pPr>
            <a:endParaRPr lang="en-IN"/>
          </a:p>
        </c:rich>
      </c:tx>
      <c:layout>
        <c:manualLayout>
          <c:xMode val="edge"/>
          <c:yMode val="edge"/>
          <c:x val="0.2761596675415573"/>
          <c:y val="3.240740740740740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'IV FLUIDS AND ANTIBIOTICS'!$A$2:$A$5</c:f>
              <c:strCache>
                <c:ptCount val="4"/>
                <c:pt idx="0">
                  <c:v>DEXTROSE 5%</c:v>
                </c:pt>
                <c:pt idx="1">
                  <c:v>DEXTROSE NORMAL SALINE</c:v>
                </c:pt>
                <c:pt idx="2">
                  <c:v>AMPICILLIN</c:v>
                </c:pt>
                <c:pt idx="3">
                  <c:v>GENTAMICIN</c:v>
                </c:pt>
              </c:strCache>
            </c:strRef>
          </c:cat>
          <c:val>
            <c:numRef>
              <c:f>'IV FLUIDS AND ANTIBIOTICS'!$B$2:$B$5</c:f>
              <c:numCache>
                <c:formatCode>General</c:formatCode>
                <c:ptCount val="4"/>
                <c:pt idx="0">
                  <c:v>88.88</c:v>
                </c:pt>
                <c:pt idx="1">
                  <c:v>88.88</c:v>
                </c:pt>
                <c:pt idx="2">
                  <c:v>66.66</c:v>
                </c:pt>
                <c:pt idx="3">
                  <c:v>88.88</c:v>
                </c:pt>
              </c:numCache>
            </c:numRef>
          </c:val>
        </c:ser>
        <c:dLbls>
          <c:showLegendKey val="0"/>
          <c:showVal val="0"/>
          <c:showCatName val="0"/>
          <c:showSerName val="0"/>
          <c:showPercent val="0"/>
          <c:showBubbleSize val="0"/>
        </c:dLbls>
        <c:gapWidth val="219"/>
        <c:overlap val="-27"/>
        <c:axId val="108573744"/>
        <c:axId val="108574136"/>
      </c:barChart>
      <c:catAx>
        <c:axId val="10857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8574136"/>
        <c:crosses val="autoZero"/>
        <c:auto val="1"/>
        <c:lblAlgn val="ctr"/>
        <c:lblOffset val="100"/>
        <c:noMultiLvlLbl val="0"/>
      </c:catAx>
      <c:valAx>
        <c:axId val="108574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573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1D8BD707-D9CF-40AE-B4C6-C98DA3205C09}" type="datetimeFigureOut">
              <a:rPr lang="en-US" smtClean="0"/>
              <a:pPr/>
              <a:t>5/7/2014</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51311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145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269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54113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7573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78919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9251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7860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412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1276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1D8BD707-D9CF-40AE-B4C6-C98DA3205C09}" type="datetimeFigureOut">
              <a:rPr lang="en-US" smtClean="0"/>
              <a:pPr/>
              <a:t>5/7/2014</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5328532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1D8BD707-D9CF-40AE-B4C6-C98DA3205C09}" type="datetimeFigureOut">
              <a:rPr lang="en-US" smtClean="0"/>
              <a:pPr/>
              <a:t>5/7/2014</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39937377"/>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indianpediatrics.net/feb2014/136.pdf" TargetMode="External"/><Relationship Id="rId2" Type="http://schemas.openxmlformats.org/officeDocument/2006/relationships/hyperlink" Target="http://www.ssjournals.com/" TargetMode="External"/><Relationship Id="rId1" Type="http://schemas.openxmlformats.org/officeDocument/2006/relationships/slideLayout" Target="../slideLayouts/slideLayout2.xml"/><Relationship Id="rId5" Type="http://schemas.openxmlformats.org/officeDocument/2006/relationships/hyperlink" Target="http://www.indiaenvironmentportal.org.in/files/NRHM.pdf" TargetMode="External"/><Relationship Id="rId4" Type="http://schemas.openxmlformats.org/officeDocument/2006/relationships/hyperlink" Target="http://www.sifpsa.org/digitization/ccsp_scheme_25112013.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9673" y="914401"/>
            <a:ext cx="6947127" cy="2133599"/>
          </a:xfrm>
        </p:spPr>
        <p:txBody>
          <a:bodyPr>
            <a:normAutofit/>
          </a:bodyPr>
          <a:lstStyle/>
          <a:p>
            <a:pPr algn="l"/>
            <a:r>
              <a:rPr lang="en-US" sz="3600" dirty="0"/>
              <a:t>Assessment of availability and functionality of new born corners in primary health centers of </a:t>
            </a:r>
            <a:r>
              <a:rPr lang="en-US" sz="3600" dirty="0" smtClean="0"/>
              <a:t>SUPAUL, </a:t>
            </a:r>
            <a:r>
              <a:rPr lang="en-US" sz="3600" dirty="0"/>
              <a:t>Bihar.</a:t>
            </a:r>
            <a:endParaRPr lang="en-IN" sz="3600" dirty="0"/>
          </a:p>
        </p:txBody>
      </p:sp>
      <p:sp>
        <p:nvSpPr>
          <p:cNvPr id="3" name="Subtitle 2"/>
          <p:cNvSpPr>
            <a:spLocks noGrp="1"/>
          </p:cNvSpPr>
          <p:nvPr>
            <p:ph type="subTitle" idx="1"/>
          </p:nvPr>
        </p:nvSpPr>
        <p:spPr/>
        <p:txBody>
          <a:bodyPr>
            <a:normAutofit fontScale="25000" lnSpcReduction="20000"/>
          </a:bodyPr>
          <a:lstStyle/>
          <a:p>
            <a:r>
              <a:rPr lang="en-US" sz="9600" b="1" dirty="0" smtClean="0">
                <a:solidFill>
                  <a:schemeClr val="tx1"/>
                </a:solidFill>
              </a:rPr>
              <a:t>Swaroop Pattanayak</a:t>
            </a:r>
            <a:endParaRPr lang="en-US" sz="9600" b="1" dirty="0">
              <a:solidFill>
                <a:schemeClr val="tx1"/>
              </a:solidFill>
            </a:endParaRPr>
          </a:p>
          <a:p>
            <a:r>
              <a:rPr lang="en-US" sz="9600" b="1" dirty="0" smtClean="0">
                <a:solidFill>
                  <a:schemeClr val="tx1"/>
                </a:solidFill>
              </a:rPr>
              <a:t>PG/12/096</a:t>
            </a:r>
            <a:endParaRPr lang="en-US" sz="9600" b="1" dirty="0">
              <a:solidFill>
                <a:schemeClr val="tx1"/>
              </a:solidFill>
            </a:endParaRPr>
          </a:p>
          <a:p>
            <a:r>
              <a:rPr lang="en-US" sz="9600" b="1" dirty="0" smtClean="0">
                <a:solidFill>
                  <a:schemeClr val="tx1"/>
                </a:solidFill>
              </a:rPr>
              <a:t>Batch-E </a:t>
            </a:r>
          </a:p>
          <a:p>
            <a:r>
              <a:rPr lang="en-US" sz="9600" b="1" dirty="0" smtClean="0">
                <a:solidFill>
                  <a:schemeClr val="tx1"/>
                </a:solidFill>
              </a:rPr>
              <a:t>Health</a:t>
            </a:r>
            <a:endParaRPr lang="en-US" sz="9600" b="1" dirty="0">
              <a:solidFill>
                <a:schemeClr val="tx1"/>
              </a:solidFill>
            </a:endParaRPr>
          </a:p>
          <a:p>
            <a:endParaRPr lang="en-IN" dirty="0"/>
          </a:p>
        </p:txBody>
      </p:sp>
    </p:spTree>
    <p:extLst>
      <p:ext uri="{BB962C8B-B14F-4D97-AF65-F5344CB8AC3E}">
        <p14:creationId xmlns:p14="http://schemas.microsoft.com/office/powerpoint/2010/main" val="2984697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079581" cy="786131"/>
          </a:xfrm>
        </p:spPr>
        <p:txBody>
          <a:bodyPr/>
          <a:lstStyle/>
          <a:p>
            <a:r>
              <a:rPr lang="en-IN" dirty="0" smtClean="0"/>
              <a:t>REVIEW OF LITERATURE</a:t>
            </a:r>
            <a:endParaRPr lang="en-IN" dirty="0"/>
          </a:p>
        </p:txBody>
      </p:sp>
      <p:sp>
        <p:nvSpPr>
          <p:cNvPr id="3" name="Content Placeholder 2"/>
          <p:cNvSpPr>
            <a:spLocks noGrp="1"/>
          </p:cNvSpPr>
          <p:nvPr>
            <p:ph idx="1"/>
          </p:nvPr>
        </p:nvSpPr>
        <p:spPr>
          <a:xfrm>
            <a:off x="319087" y="1219200"/>
            <a:ext cx="8065294" cy="5257800"/>
          </a:xfrm>
        </p:spPr>
        <p:txBody>
          <a:bodyPr>
            <a:normAutofit/>
          </a:bodyPr>
          <a:lstStyle/>
          <a:p>
            <a:pPr>
              <a:buFont typeface="Arial" panose="020B0604020202020204" pitchFamily="34" charset="0"/>
              <a:buChar char="•"/>
            </a:pPr>
            <a:r>
              <a:rPr lang="en-IN" dirty="0" smtClean="0"/>
              <a:t> </a:t>
            </a:r>
            <a:r>
              <a:rPr lang="en-IN" sz="2000" b="1" dirty="0" smtClean="0"/>
              <a:t>Assessment </a:t>
            </a:r>
            <a:r>
              <a:rPr lang="en-IN" sz="2000" b="1" dirty="0"/>
              <a:t>of health care facilities for maternal and child health care at Bal </a:t>
            </a:r>
            <a:r>
              <a:rPr lang="en-IN" sz="2000" b="1" dirty="0" err="1"/>
              <a:t>Mahila</a:t>
            </a:r>
            <a:r>
              <a:rPr lang="en-IN" sz="2000" b="1" dirty="0"/>
              <a:t> </a:t>
            </a:r>
            <a:r>
              <a:rPr lang="en-IN" sz="2000" b="1" dirty="0" err="1" smtClean="0"/>
              <a:t>chikitsalyas</a:t>
            </a:r>
            <a:r>
              <a:rPr lang="en-IN" sz="2000" b="1" dirty="0" smtClean="0"/>
              <a:t> </a:t>
            </a:r>
            <a:r>
              <a:rPr lang="en-IN" sz="2000" b="1" dirty="0"/>
              <a:t>in </a:t>
            </a:r>
            <a:r>
              <a:rPr lang="en-IN" sz="2000" b="1" dirty="0" err="1"/>
              <a:t>Lucknow</a:t>
            </a:r>
            <a:r>
              <a:rPr lang="en-IN" sz="2000" b="1" dirty="0"/>
              <a:t> district, India </a:t>
            </a:r>
            <a:r>
              <a:rPr lang="en-IN" sz="2000" b="1" dirty="0" smtClean="0"/>
              <a:t>by </a:t>
            </a:r>
            <a:r>
              <a:rPr lang="en-IN" sz="2000" b="1" dirty="0" err="1" smtClean="0"/>
              <a:t>Sahu</a:t>
            </a:r>
            <a:r>
              <a:rPr lang="en-IN" sz="2000" b="1" dirty="0" smtClean="0"/>
              <a:t> Krishna K et al. The </a:t>
            </a:r>
            <a:r>
              <a:rPr lang="en-IN" sz="2000" dirty="0" smtClean="0"/>
              <a:t>findings from this study are as follows; Radiant </a:t>
            </a:r>
            <a:r>
              <a:rPr lang="en-IN" sz="2000" dirty="0"/>
              <a:t>warmers were found in all the BMCs, but functional in only three (50.0%). Only two (33.3%) centres had functional phototherapy unit. In hypertensive drug, four BMCs (66.7%) had </a:t>
            </a:r>
            <a:r>
              <a:rPr lang="en-IN" sz="2000" dirty="0" err="1"/>
              <a:t>Nifedipine</a:t>
            </a:r>
            <a:r>
              <a:rPr lang="en-IN" sz="2000" dirty="0"/>
              <a:t> and Methyl </a:t>
            </a:r>
            <a:r>
              <a:rPr lang="en-IN" sz="2000" dirty="0" err="1"/>
              <a:t>Dopa</a:t>
            </a:r>
            <a:r>
              <a:rPr lang="en-IN" sz="2000" dirty="0"/>
              <a:t>. In Emergency drugs like adrenaline and aminophylline were available in 33.3% and 100.0% of BMCs. Calcium </a:t>
            </a:r>
            <a:r>
              <a:rPr lang="en-IN" sz="2000" dirty="0" err="1"/>
              <a:t>gluconate</a:t>
            </a:r>
            <a:r>
              <a:rPr lang="en-IN" sz="2000" dirty="0"/>
              <a:t> was found only in two (33.3%) of the BMCs. Vitamin K was available only one (16.7%) </a:t>
            </a:r>
            <a:r>
              <a:rPr lang="en-IN" sz="2000" dirty="0" smtClean="0"/>
              <a:t>BMC.</a:t>
            </a:r>
          </a:p>
          <a:p>
            <a:pPr>
              <a:buFont typeface="Arial" panose="020B0604020202020204" pitchFamily="34" charset="0"/>
              <a:buChar char="•"/>
            </a:pPr>
            <a:r>
              <a:rPr lang="en-IN" sz="2000" dirty="0"/>
              <a:t> </a:t>
            </a:r>
            <a:r>
              <a:rPr lang="en-US" sz="2000" b="1" dirty="0"/>
              <a:t>Setting up a Quality Assurance Model for Newborn Care to Strengthen Health System in Bihar, India by </a:t>
            </a:r>
            <a:r>
              <a:rPr lang="en-US" sz="2000" b="1" dirty="0" err="1"/>
              <a:t>S.B.Neogi</a:t>
            </a:r>
            <a:r>
              <a:rPr lang="en-US" sz="2000" b="1" dirty="0"/>
              <a:t> et al. </a:t>
            </a:r>
            <a:r>
              <a:rPr lang="en-US" sz="2000" dirty="0"/>
              <a:t>The findings from this study were as follows 12%, 63%, and 25% units were categorized as good, average and poor based on infrastructure. For equipment, 68% of units performed poorly; for stock maintenance 64% and 35% of NBCCs fell under good and average categories respectively; most (54%) NBCCs had average scores for aseptic measures; 30% fell in the poor category.</a:t>
            </a:r>
          </a:p>
          <a:p>
            <a:pPr>
              <a:buFont typeface="Arial" panose="020B0604020202020204" pitchFamily="34" charset="0"/>
              <a:buChar char="•"/>
            </a:pPr>
            <a:endParaRPr lang="en-IN" sz="1800" dirty="0"/>
          </a:p>
        </p:txBody>
      </p:sp>
    </p:spTree>
    <p:extLst>
      <p:ext uri="{BB962C8B-B14F-4D97-AF65-F5344CB8AC3E}">
        <p14:creationId xmlns:p14="http://schemas.microsoft.com/office/powerpoint/2010/main" val="3072581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99533"/>
            <a:ext cx="8079581" cy="795867"/>
          </a:xfrm>
        </p:spPr>
        <p:txBody>
          <a:bodyPr/>
          <a:lstStyle/>
          <a:p>
            <a:endParaRPr lang="en-IN" dirty="0"/>
          </a:p>
        </p:txBody>
      </p:sp>
      <p:sp>
        <p:nvSpPr>
          <p:cNvPr id="3" name="Content Placeholder 2"/>
          <p:cNvSpPr>
            <a:spLocks noGrp="1"/>
          </p:cNvSpPr>
          <p:nvPr>
            <p:ph idx="1"/>
          </p:nvPr>
        </p:nvSpPr>
        <p:spPr>
          <a:xfrm>
            <a:off x="507206" y="152401"/>
            <a:ext cx="8065294" cy="5607178"/>
          </a:xfrm>
        </p:spPr>
        <p:txBody>
          <a:bodyPr>
            <a:normAutofit fontScale="85000" lnSpcReduction="10000"/>
          </a:bodyPr>
          <a:lstStyle/>
          <a:p>
            <a:pPr>
              <a:lnSpc>
                <a:spcPct val="150000"/>
              </a:lnSpc>
              <a:buFont typeface="Arial" panose="020B0604020202020204" pitchFamily="34" charset="0"/>
              <a:buChar char="•"/>
            </a:pPr>
            <a:r>
              <a:rPr lang="en-IN" dirty="0" smtClean="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EVALUATION </a:t>
            </a:r>
            <a:r>
              <a:rPr lang="en-IN" b="1" dirty="0">
                <a:latin typeface="Times New Roman" panose="02020603050405020304" pitchFamily="18" charset="0"/>
                <a:cs typeface="Times New Roman" panose="02020603050405020304" pitchFamily="18" charset="0"/>
              </a:rPr>
              <a:t>OF COMPREHENSIVE CHILD SURVIVAL PROGRAMME UNDER NRHM IN UTTAR </a:t>
            </a:r>
            <a:r>
              <a:rPr lang="en-IN" b="1" dirty="0" smtClean="0">
                <a:latin typeface="Times New Roman" panose="02020603050405020304" pitchFamily="18" charset="0"/>
                <a:cs typeface="Times New Roman" panose="02020603050405020304" pitchFamily="18" charset="0"/>
              </a:rPr>
              <a:t>PRADESH by </a:t>
            </a:r>
            <a:r>
              <a:rPr lang="en-IN" b="1" dirty="0" err="1" smtClean="0">
                <a:latin typeface="Times New Roman" panose="02020603050405020304" pitchFamily="18" charset="0"/>
                <a:cs typeface="Times New Roman" panose="02020603050405020304" pitchFamily="18" charset="0"/>
              </a:rPr>
              <a:t>Vimarsh</a:t>
            </a:r>
            <a:r>
              <a:rPr lang="en-IN" dirty="0" smtClean="0">
                <a:latin typeface="Times New Roman" panose="02020603050405020304" pitchFamily="18" charset="0"/>
                <a:cs typeface="Times New Roman" panose="02020603050405020304" pitchFamily="18" charset="0"/>
              </a:rPr>
              <a:t>. The key findings of this study are as follows </a:t>
            </a:r>
            <a:r>
              <a:rPr lang="en-IN" dirty="0">
                <a:latin typeface="Times New Roman" panose="02020603050405020304" pitchFamily="18" charset="0"/>
                <a:cs typeface="Times New Roman" panose="02020603050405020304" pitchFamily="18" charset="0"/>
              </a:rPr>
              <a:t>Majority of NBCC and SNCU established at BPHC/CHC/DH are not fully </a:t>
            </a:r>
            <a:r>
              <a:rPr lang="en-IN" dirty="0" smtClean="0">
                <a:latin typeface="Times New Roman" panose="02020603050405020304" pitchFamily="18" charset="0"/>
                <a:cs typeface="Times New Roman" panose="02020603050405020304" pitchFamily="18" charset="0"/>
              </a:rPr>
              <a:t>functional. These </a:t>
            </a:r>
            <a:r>
              <a:rPr lang="en-IN" dirty="0">
                <a:latin typeface="Times New Roman" panose="02020603050405020304" pitchFamily="18" charset="0"/>
                <a:cs typeface="Times New Roman" panose="02020603050405020304" pitchFamily="18" charset="0"/>
              </a:rPr>
              <a:t>lacks in </a:t>
            </a:r>
            <a:r>
              <a:rPr lang="en-IN" dirty="0" smtClean="0">
                <a:latin typeface="Times New Roman" panose="02020603050405020304" pitchFamily="18" charset="0"/>
                <a:cs typeface="Times New Roman" panose="02020603050405020304" pitchFamily="18" charset="0"/>
              </a:rPr>
              <a:t>equipment's </a:t>
            </a:r>
            <a:r>
              <a:rPr lang="en-IN" dirty="0">
                <a:latin typeface="Times New Roman" panose="02020603050405020304" pitchFamily="18" charset="0"/>
                <a:cs typeface="Times New Roman" panose="02020603050405020304" pitchFamily="18" charset="0"/>
              </a:rPr>
              <a:t>and trained personnel</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Referral linkages are not satisfactory</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79.3% stated that they exclusively breastfed infants for first six months or are exclusively breastfeeding their </a:t>
            </a:r>
            <a:r>
              <a:rPr lang="en-IN" dirty="0" smtClean="0">
                <a:latin typeface="Times New Roman" panose="02020603050405020304" pitchFamily="18" charset="0"/>
                <a:cs typeface="Times New Roman" panose="02020603050405020304" pitchFamily="18" charset="0"/>
              </a:rPr>
              <a:t>babies.</a:t>
            </a:r>
          </a:p>
          <a:p>
            <a:pPr>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Health of National Health Rural </a:t>
            </a:r>
            <a:r>
              <a:rPr lang="en-IN" b="1" dirty="0" smtClean="0">
                <a:latin typeface="Times New Roman" panose="02020603050405020304" pitchFamily="18" charset="0"/>
                <a:cs typeface="Times New Roman" panose="02020603050405020304" pitchFamily="18" charset="0"/>
              </a:rPr>
              <a:t>Mission by </a:t>
            </a:r>
            <a:r>
              <a:rPr lang="en-IN" b="1" dirty="0" err="1">
                <a:latin typeface="Times New Roman" panose="02020603050405020304" pitchFamily="18" charset="0"/>
                <a:cs typeface="Times New Roman" panose="02020603050405020304" pitchFamily="18" charset="0"/>
              </a:rPr>
              <a:t>Zakir</a:t>
            </a:r>
            <a:r>
              <a:rPr lang="en-IN" b="1" dirty="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Husain</a:t>
            </a:r>
            <a:r>
              <a:rPr lang="en-IN" dirty="0" smtClean="0">
                <a:latin typeface="Times New Roman" panose="02020603050405020304" pitchFamily="18" charset="0"/>
                <a:cs typeface="Times New Roman" panose="02020603050405020304" pitchFamily="18" charset="0"/>
              </a:rPr>
              <a:t>. Data from health ministry reveals that 11% of the PHCs don’t have doctors. </a:t>
            </a:r>
            <a:r>
              <a:rPr lang="en-IN" dirty="0">
                <a:latin typeface="Times New Roman" panose="02020603050405020304" pitchFamily="18" charset="0"/>
                <a:cs typeface="Times New Roman" panose="02020603050405020304" pitchFamily="18" charset="0"/>
              </a:rPr>
              <a:t>None of the PHCs surveyed in </a:t>
            </a:r>
            <a:r>
              <a:rPr lang="en-IN" dirty="0" err="1">
                <a:latin typeface="Times New Roman" panose="02020603050405020304" pitchFamily="18" charset="0"/>
                <a:cs typeface="Times New Roman" panose="02020603050405020304" pitchFamily="18" charset="0"/>
              </a:rPr>
              <a:t>Shrawasti</a:t>
            </a:r>
            <a:r>
              <a:rPr lang="en-IN" dirty="0">
                <a:latin typeface="Times New Roman" panose="02020603050405020304" pitchFamily="18" charset="0"/>
                <a:cs typeface="Times New Roman" panose="02020603050405020304" pitchFamily="18" charset="0"/>
              </a:rPr>
              <a:t> (UP) had oxygen cylinder, infant warmer, baby cradles and laryngoscope. Shortage of baby cradles &amp; laryngoscope seen in </a:t>
            </a:r>
            <a:r>
              <a:rPr lang="en-IN" dirty="0" err="1">
                <a:latin typeface="Times New Roman" panose="02020603050405020304" pitchFamily="18" charset="0"/>
                <a:cs typeface="Times New Roman" panose="02020603050405020304" pitchFamily="18" charset="0"/>
              </a:rPr>
              <a:t>Sidhi</a:t>
            </a:r>
            <a:r>
              <a:rPr lang="en-IN" dirty="0">
                <a:latin typeface="Times New Roman" panose="02020603050405020304" pitchFamily="18" charset="0"/>
                <a:cs typeface="Times New Roman" panose="02020603050405020304" pitchFamily="18" charset="0"/>
              </a:rPr>
              <a:t> district of </a:t>
            </a:r>
            <a:r>
              <a:rPr lang="en-IN" dirty="0" smtClean="0">
                <a:latin typeface="Times New Roman" panose="02020603050405020304" pitchFamily="18" charset="0"/>
                <a:cs typeface="Times New Roman" panose="02020603050405020304" pitchFamily="18" charset="0"/>
              </a:rPr>
              <a:t>MP.</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4215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99533"/>
            <a:ext cx="8079581" cy="795867"/>
          </a:xfrm>
        </p:spPr>
        <p:txBody>
          <a:bodyPr/>
          <a:lstStyle/>
          <a:p>
            <a:r>
              <a:rPr lang="en-US" dirty="0"/>
              <a:t>New Born Care Corner</a:t>
            </a:r>
            <a:endParaRPr lang="en-IN" dirty="0"/>
          </a:p>
        </p:txBody>
      </p:sp>
      <p:sp>
        <p:nvSpPr>
          <p:cNvPr id="3" name="Content Placeholder 2"/>
          <p:cNvSpPr>
            <a:spLocks noGrp="1"/>
          </p:cNvSpPr>
          <p:nvPr>
            <p:ph idx="1"/>
          </p:nvPr>
        </p:nvSpPr>
        <p:spPr>
          <a:xfrm>
            <a:off x="507206" y="1993393"/>
            <a:ext cx="8065294" cy="4255007"/>
          </a:xfrm>
        </p:spPr>
        <p:txBody>
          <a:bodyPr>
            <a:normAutofit lnSpcReduction="10000"/>
          </a:bodyPr>
          <a:lstStyle/>
          <a:p>
            <a:pPr marL="571500" indent="-457200">
              <a:buFont typeface="+mj-lt"/>
              <a:buAutoNum type="arabicPeriod"/>
            </a:pPr>
            <a:r>
              <a:rPr lang="en-US" dirty="0"/>
              <a:t>Clear floor area shall be provided for in the room for newborn corner. It is a space within the </a:t>
            </a:r>
            <a:r>
              <a:rPr lang="en-US" dirty="0" err="1"/>
              <a:t>labour</a:t>
            </a:r>
            <a:r>
              <a:rPr lang="en-US" dirty="0"/>
              <a:t> room, 20-30 </a:t>
            </a:r>
            <a:r>
              <a:rPr lang="en-US" dirty="0" err="1"/>
              <a:t>sq</a:t>
            </a:r>
            <a:r>
              <a:rPr lang="en-US" dirty="0"/>
              <a:t> </a:t>
            </a:r>
            <a:r>
              <a:rPr lang="en-US" dirty="0" err="1"/>
              <a:t>ft</a:t>
            </a:r>
            <a:r>
              <a:rPr lang="en-US" dirty="0"/>
              <a:t> in size, where a radiant warmer will be kept.</a:t>
            </a:r>
          </a:p>
          <a:p>
            <a:pPr marL="571500" indent="-457200">
              <a:buFont typeface="+mj-lt"/>
              <a:buAutoNum type="arabicPeriod"/>
            </a:pPr>
            <a:r>
              <a:rPr lang="en-US" dirty="0" smtClean="0"/>
              <a:t>Oxygen</a:t>
            </a:r>
            <a:r>
              <a:rPr lang="en-US" dirty="0"/>
              <a:t>, suction machine and simultaneously-accessible electrical outlets shall be provided for the newborn infant in addition to the facilities required for the mother. Clinical procedures: administration of oxygen, airway suctioning.</a:t>
            </a:r>
          </a:p>
          <a:p>
            <a:pPr marL="571500" indent="-457200">
              <a:buFont typeface="+mj-lt"/>
              <a:buAutoNum type="arabicPeriod"/>
            </a:pPr>
            <a:r>
              <a:rPr lang="en-US" dirty="0" smtClean="0"/>
              <a:t>Resuscitation </a:t>
            </a:r>
            <a:r>
              <a:rPr lang="en-US" dirty="0"/>
              <a:t>kit should be placed in the radiant warmer.</a:t>
            </a:r>
          </a:p>
          <a:p>
            <a:pPr marL="571500" indent="-457200">
              <a:buFont typeface="+mj-lt"/>
              <a:buAutoNum type="arabicPeriod"/>
            </a:pPr>
            <a:r>
              <a:rPr lang="en-US" dirty="0" smtClean="0"/>
              <a:t>Provision </a:t>
            </a:r>
            <a:r>
              <a:rPr lang="en-US" dirty="0"/>
              <a:t>of hand washing and containment of infection control if it is not a part of the delivery room</a:t>
            </a:r>
          </a:p>
          <a:p>
            <a:pPr marL="571500" indent="-457200">
              <a:buFont typeface="+mj-lt"/>
              <a:buAutoNum type="arabicPeriod"/>
            </a:pPr>
            <a:r>
              <a:rPr lang="en-US" dirty="0" smtClean="0"/>
              <a:t>The </a:t>
            </a:r>
            <a:r>
              <a:rPr lang="en-US" dirty="0"/>
              <a:t>area should be away from draught of air, and should have power connection for plugging in the radiant warmer.</a:t>
            </a:r>
          </a:p>
          <a:p>
            <a:pPr marL="571500" indent="-457200">
              <a:buFont typeface="+mj-lt"/>
              <a:buAutoNum type="arabicPeriod"/>
            </a:pPr>
            <a:endParaRPr lang="en-US" dirty="0"/>
          </a:p>
          <a:p>
            <a:endParaRPr lang="en-IN" dirty="0"/>
          </a:p>
        </p:txBody>
      </p:sp>
    </p:spTree>
    <p:extLst>
      <p:ext uri="{BB962C8B-B14F-4D97-AF65-F5344CB8AC3E}">
        <p14:creationId xmlns:p14="http://schemas.microsoft.com/office/powerpoint/2010/main" val="108275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99533"/>
            <a:ext cx="8079581" cy="1024467"/>
          </a:xfrm>
        </p:spPr>
        <p:txBody>
          <a:bodyPr/>
          <a:lstStyle/>
          <a:p>
            <a:r>
              <a:rPr lang="en-IN" dirty="0" smtClean="0"/>
              <a:t>ESSENTIAL EQUIPMENTS</a:t>
            </a:r>
            <a:endParaRPr lang="en-IN" dirty="0"/>
          </a:p>
        </p:txBody>
      </p:sp>
      <p:sp>
        <p:nvSpPr>
          <p:cNvPr id="3" name="Content Placeholder 2"/>
          <p:cNvSpPr>
            <a:spLocks noGrp="1"/>
          </p:cNvSpPr>
          <p:nvPr>
            <p:ph idx="1"/>
          </p:nvPr>
        </p:nvSpPr>
        <p:spPr/>
        <p:txBody>
          <a:bodyPr/>
          <a:lstStyle/>
          <a:p>
            <a:r>
              <a:rPr lang="en-IN" dirty="0" smtClean="0"/>
              <a:t>Radiant warmer</a:t>
            </a:r>
          </a:p>
          <a:p>
            <a:r>
              <a:rPr lang="en-IN" dirty="0" smtClean="0"/>
              <a:t>Resuscitator</a:t>
            </a:r>
          </a:p>
          <a:p>
            <a:r>
              <a:rPr lang="en-IN" dirty="0" smtClean="0"/>
              <a:t>Weighting Scale / Spring</a:t>
            </a:r>
          </a:p>
          <a:p>
            <a:r>
              <a:rPr lang="en-IN" dirty="0" smtClean="0"/>
              <a:t>Pump Suction</a:t>
            </a:r>
          </a:p>
          <a:p>
            <a:r>
              <a:rPr lang="en-IN" dirty="0" smtClean="0"/>
              <a:t>Thermometer</a:t>
            </a:r>
          </a:p>
          <a:p>
            <a:r>
              <a:rPr lang="en-IN" dirty="0" smtClean="0"/>
              <a:t>Light</a:t>
            </a:r>
          </a:p>
          <a:p>
            <a:r>
              <a:rPr lang="en-IN" dirty="0" smtClean="0"/>
              <a:t>Needle cutter / burner</a:t>
            </a:r>
            <a:endParaRPr lang="en-IN" dirty="0"/>
          </a:p>
        </p:txBody>
      </p:sp>
    </p:spTree>
    <p:extLst>
      <p:ext uri="{BB962C8B-B14F-4D97-AF65-F5344CB8AC3E}">
        <p14:creationId xmlns:p14="http://schemas.microsoft.com/office/powerpoint/2010/main" val="1946117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362200"/>
            <a:ext cx="8079581" cy="1658198"/>
          </a:xfrm>
        </p:spPr>
        <p:txBody>
          <a:bodyPr/>
          <a:lstStyle/>
          <a:p>
            <a:r>
              <a:rPr lang="en-IN" dirty="0" smtClean="0"/>
              <a:t>FINDINGS:</a:t>
            </a:r>
            <a:endParaRPr lang="en-IN" dirty="0"/>
          </a:p>
        </p:txBody>
      </p:sp>
      <p:sp>
        <p:nvSpPr>
          <p:cNvPr id="3" name="Content Placeholder 2"/>
          <p:cNvSpPr>
            <a:spLocks noGrp="1"/>
          </p:cNvSpPr>
          <p:nvPr>
            <p:ph idx="1"/>
          </p:nvPr>
        </p:nvSpPr>
        <p:spPr/>
        <p:txBody>
          <a:bodyPr/>
          <a:lstStyle/>
          <a:p>
            <a:endParaRPr lang="en-IN" dirty="0"/>
          </a:p>
        </p:txBody>
      </p:sp>
    </p:spTree>
    <p:extLst>
      <p:ext uri="{BB962C8B-B14F-4D97-AF65-F5344CB8AC3E}">
        <p14:creationId xmlns:p14="http://schemas.microsoft.com/office/powerpoint/2010/main" val="985461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495800"/>
            <a:ext cx="8079581" cy="1862667"/>
          </a:xfrm>
        </p:spPr>
        <p:txBody>
          <a:bodyPr>
            <a:normAutofit fontScale="90000"/>
          </a:bodyPr>
          <a:lstStyle/>
          <a:p>
            <a:pPr>
              <a:lnSpc>
                <a:spcPct val="150000"/>
              </a:lnSpc>
            </a:pPr>
            <a:r>
              <a:rPr lang="en-IN" sz="2000" dirty="0">
                <a:solidFill>
                  <a:schemeClr val="tx1"/>
                </a:solidFill>
              </a:rPr>
              <a:t> </a:t>
            </a:r>
            <a:br>
              <a:rPr lang="en-IN" sz="2000" dirty="0">
                <a:solidFill>
                  <a:schemeClr val="tx1"/>
                </a:solidFill>
              </a:rPr>
            </a:br>
            <a:r>
              <a:rPr lang="en-IN" sz="2000" dirty="0" smtClean="0">
                <a:solidFill>
                  <a:schemeClr val="tx1"/>
                </a:solidFill>
                <a:latin typeface="Times New Roman" panose="02020603050405020304" pitchFamily="18" charset="0"/>
                <a:cs typeface="Times New Roman" panose="02020603050405020304" pitchFamily="18" charset="0"/>
              </a:rPr>
              <a:t>Above figure represents </a:t>
            </a:r>
            <a:r>
              <a:rPr lang="en-IN" sz="2000" dirty="0">
                <a:solidFill>
                  <a:schemeClr val="tx1"/>
                </a:solidFill>
                <a:latin typeface="Times New Roman" panose="02020603050405020304" pitchFamily="18" charset="0"/>
                <a:cs typeface="Times New Roman" panose="02020603050405020304" pitchFamily="18" charset="0"/>
              </a:rPr>
              <a:t>the percentage of new born corner established in PHCs. NBCC are established in 89% of PHCs that is 8 out of 9 PHCs. Only 11% i.e. only one PHC doesn’t have NBCC.</a:t>
            </a:r>
            <a:br>
              <a:rPr lang="en-IN" sz="2000" dirty="0">
                <a:solidFill>
                  <a:schemeClr val="tx1"/>
                </a:solidFill>
                <a:latin typeface="Times New Roman" panose="02020603050405020304" pitchFamily="18" charset="0"/>
                <a:cs typeface="Times New Roman" panose="02020603050405020304" pitchFamily="18" charset="0"/>
              </a:rPr>
            </a:br>
            <a:endParaRPr lang="en-IN" sz="20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6910992"/>
              </p:ext>
            </p:extLst>
          </p:nvPr>
        </p:nvGraphicFramePr>
        <p:xfrm>
          <a:off x="1828800" y="304800"/>
          <a:ext cx="53340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5327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038600"/>
            <a:ext cx="8079581" cy="1658198"/>
          </a:xfrm>
        </p:spPr>
        <p:txBody>
          <a:bodyPr>
            <a:normAutofit fontScale="90000"/>
          </a:bodyPr>
          <a:lstStyle/>
          <a:p>
            <a:pPr>
              <a:lnSpc>
                <a:spcPct val="150000"/>
              </a:lnSpc>
            </a:pPr>
            <a:r>
              <a:rPr lang="en-IN" sz="2400" dirty="0">
                <a:solidFill>
                  <a:schemeClr val="tx1"/>
                </a:solidFill>
                <a:latin typeface="Times New Roman" panose="02020603050405020304" pitchFamily="18" charset="0"/>
                <a:cs typeface="Times New Roman" panose="02020603050405020304" pitchFamily="18" charset="0"/>
              </a:rPr>
              <a:t> </a:t>
            </a:r>
            <a:r>
              <a:rPr lang="en-IN" sz="2400" dirty="0" smtClean="0">
                <a:solidFill>
                  <a:schemeClr val="tx1"/>
                </a:solidFill>
                <a:latin typeface="Times New Roman" panose="02020603050405020304" pitchFamily="18" charset="0"/>
                <a:cs typeface="Times New Roman" panose="02020603050405020304" pitchFamily="18" charset="0"/>
              </a:rPr>
              <a:t>Above figure represents </a:t>
            </a:r>
            <a:r>
              <a:rPr lang="en-IN" sz="2400" dirty="0">
                <a:solidFill>
                  <a:schemeClr val="tx1"/>
                </a:solidFill>
                <a:latin typeface="Times New Roman" panose="02020603050405020304" pitchFamily="18" charset="0"/>
                <a:cs typeface="Times New Roman" panose="02020603050405020304" pitchFamily="18" charset="0"/>
              </a:rPr>
              <a:t>the percentage of NBCC in Labour room. Out of those PHCs where NBCC is established, 87% of NBCC are established in Labour room where only 13% i.e. one PHC have individual NBCC outside Labour room.</a:t>
            </a:r>
          </a:p>
        </p:txBody>
      </p:sp>
      <p:graphicFrame>
        <p:nvGraphicFramePr>
          <p:cNvPr id="4" name="Content Placeholder 3"/>
          <p:cNvGraphicFramePr>
            <a:graphicFrameLocks noGrp="1"/>
          </p:cNvGraphicFramePr>
          <p:nvPr>
            <p:ph idx="1"/>
          </p:nvPr>
        </p:nvGraphicFramePr>
        <p:xfrm>
          <a:off x="381000" y="457200"/>
          <a:ext cx="8066088"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6980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0"/>
            <a:ext cx="8079581" cy="1658198"/>
          </a:xfrm>
        </p:spPr>
        <p:txBody>
          <a:bodyPr>
            <a:normAutofit/>
          </a:bodyPr>
          <a:lstStyle/>
          <a:p>
            <a:pPr>
              <a:lnSpc>
                <a:spcPct val="150000"/>
              </a:lnSpc>
            </a:pPr>
            <a:r>
              <a:rPr lang="en-IN" sz="2000" dirty="0">
                <a:solidFill>
                  <a:schemeClr val="tx1"/>
                </a:solidFill>
              </a:rPr>
              <a:t>During day time Grade A nurse, ANM, MAMTA &amp; Sweeper present in 66.66%, 88.88%, 88.88% &amp; 77.77% NBCC respectively. During day time Grade A nurse, ANM, MAMTA &amp; Sweeper present in 55.55%, 77.77%, 66.66% &amp; 55.55% NBCC respectively.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746288"/>
              </p:ext>
            </p:extLst>
          </p:nvPr>
        </p:nvGraphicFramePr>
        <p:xfrm>
          <a:off x="291152" y="304800"/>
          <a:ext cx="8066087"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339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824" y="4800600"/>
            <a:ext cx="8079581" cy="1658198"/>
          </a:xfrm>
        </p:spPr>
        <p:txBody>
          <a:bodyPr>
            <a:normAutofit fontScale="90000"/>
          </a:bodyPr>
          <a:lstStyle/>
          <a:p>
            <a:pPr>
              <a:lnSpc>
                <a:spcPct val="150000"/>
              </a:lnSpc>
            </a:pPr>
            <a:r>
              <a:rPr lang="en-IN" sz="2000" dirty="0">
                <a:solidFill>
                  <a:schemeClr val="tx1"/>
                </a:solidFill>
              </a:rPr>
              <a:t>Approximately 88.88% of facilities have electricity back up like generator &amp; invertors. In 88.88% of facilities they are using either CFLs / tube light or electrical bulbs for lighting. No facilities got air conditioning. Around 66.66% of facilities have ceiling fan and exhausted fan.</a:t>
            </a:r>
            <a:br>
              <a:rPr lang="en-IN" sz="2000" dirty="0">
                <a:solidFill>
                  <a:schemeClr val="tx1"/>
                </a:solidFill>
              </a:rPr>
            </a:br>
            <a:endParaRPr lang="en-IN" sz="20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5268286"/>
              </p:ext>
            </p:extLst>
          </p:nvPr>
        </p:nvGraphicFramePr>
        <p:xfrm>
          <a:off x="381000" y="457200"/>
          <a:ext cx="8066088"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099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4724400"/>
            <a:ext cx="8079581" cy="1658198"/>
          </a:xfrm>
        </p:spPr>
        <p:txBody>
          <a:bodyPr>
            <a:normAutofit fontScale="90000"/>
          </a:bodyPr>
          <a:lstStyle/>
          <a:p>
            <a:pPr>
              <a:lnSpc>
                <a:spcPct val="150000"/>
              </a:lnSpc>
            </a:pPr>
            <a:r>
              <a:rPr lang="en-IN" sz="2400" dirty="0" smtClean="0">
                <a:solidFill>
                  <a:schemeClr val="tx1"/>
                </a:solidFill>
                <a:latin typeface="Times New Roman" panose="02020603050405020304" pitchFamily="18" charset="0"/>
                <a:cs typeface="Times New Roman" panose="02020603050405020304" pitchFamily="18" charset="0"/>
              </a:rPr>
              <a:t>Approximately 88.88</a:t>
            </a:r>
            <a:r>
              <a:rPr lang="en-IN" sz="2400" dirty="0">
                <a:solidFill>
                  <a:schemeClr val="tx1"/>
                </a:solidFill>
                <a:latin typeface="Times New Roman" panose="02020603050405020304" pitchFamily="18" charset="0"/>
                <a:cs typeface="Times New Roman" panose="02020603050405020304" pitchFamily="18" charset="0"/>
              </a:rPr>
              <a:t>% of labour room got wash basin, 33.33% wash basin have elbow tap &amp; 88.88% wash basin have 24 hours water supply.</a:t>
            </a:r>
            <a:br>
              <a:rPr lang="en-IN" sz="2400" dirty="0">
                <a:solidFill>
                  <a:schemeClr val="tx1"/>
                </a:solidFill>
                <a:latin typeface="Times New Roman" panose="02020603050405020304" pitchFamily="18" charset="0"/>
                <a:cs typeface="Times New Roman" panose="02020603050405020304" pitchFamily="18" charset="0"/>
              </a:rPr>
            </a:br>
            <a:endParaRPr lang="en-IN" sz="24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9755581"/>
              </p:ext>
            </p:extLst>
          </p:nvPr>
        </p:nvGraphicFramePr>
        <p:xfrm>
          <a:off x="381000" y="304800"/>
          <a:ext cx="8066088"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72962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90599"/>
          </a:xfrm>
        </p:spPr>
        <p:txBody>
          <a:bodyPr/>
          <a:lstStyle/>
          <a:p>
            <a:r>
              <a:rPr lang="en-IN" dirty="0" smtClean="0"/>
              <a:t>CONTENTS</a:t>
            </a:r>
            <a:endParaRPr lang="en-IN" dirty="0"/>
          </a:p>
        </p:txBody>
      </p:sp>
      <p:sp>
        <p:nvSpPr>
          <p:cNvPr id="3" name="Content Placeholder 2"/>
          <p:cNvSpPr>
            <a:spLocks noGrp="1"/>
          </p:cNvSpPr>
          <p:nvPr>
            <p:ph idx="1"/>
          </p:nvPr>
        </p:nvSpPr>
        <p:spPr>
          <a:xfrm>
            <a:off x="982133" y="1524000"/>
            <a:ext cx="7704667" cy="4475816"/>
          </a:xfrm>
        </p:spPr>
        <p:txBody>
          <a:bodyPr>
            <a:normAutofit fontScale="92500" lnSpcReduction="20000"/>
          </a:bodyPr>
          <a:lstStyle/>
          <a:p>
            <a:pPr marL="571500" indent="-457200">
              <a:buAutoNum type="arabicPeriod"/>
            </a:pPr>
            <a:r>
              <a:rPr lang="en-US" dirty="0"/>
              <a:t>Organization Profile</a:t>
            </a:r>
          </a:p>
          <a:p>
            <a:pPr marL="571500" indent="-457200">
              <a:buAutoNum type="arabicPeriod"/>
            </a:pPr>
            <a:r>
              <a:rPr lang="en-US" dirty="0"/>
              <a:t>Key Learning</a:t>
            </a:r>
          </a:p>
          <a:p>
            <a:pPr marL="571500" indent="-457200">
              <a:buAutoNum type="arabicPeriod"/>
            </a:pPr>
            <a:r>
              <a:rPr lang="en-US" dirty="0"/>
              <a:t>Introduction</a:t>
            </a:r>
          </a:p>
          <a:p>
            <a:pPr marL="571500" indent="-457200">
              <a:buAutoNum type="arabicPeriod"/>
            </a:pPr>
            <a:r>
              <a:rPr lang="en-US" dirty="0"/>
              <a:t>Rationale</a:t>
            </a:r>
          </a:p>
          <a:p>
            <a:pPr marL="571500" indent="-457200">
              <a:buAutoNum type="arabicPeriod"/>
            </a:pPr>
            <a:r>
              <a:rPr lang="en-US" dirty="0"/>
              <a:t>Review of Literature</a:t>
            </a:r>
          </a:p>
          <a:p>
            <a:pPr marL="571500" indent="-457200">
              <a:buAutoNum type="arabicPeriod"/>
            </a:pPr>
            <a:r>
              <a:rPr lang="en-US" dirty="0"/>
              <a:t>Objectives</a:t>
            </a:r>
          </a:p>
          <a:p>
            <a:pPr marL="571500" indent="-457200">
              <a:buAutoNum type="arabicPeriod"/>
            </a:pPr>
            <a:r>
              <a:rPr lang="en-US" dirty="0"/>
              <a:t>Methodology</a:t>
            </a:r>
          </a:p>
          <a:p>
            <a:pPr marL="571500" indent="-457200">
              <a:buAutoNum type="arabicPeriod"/>
            </a:pPr>
            <a:r>
              <a:rPr lang="en-US" dirty="0" smtClean="0"/>
              <a:t>Findings</a:t>
            </a:r>
            <a:endParaRPr lang="en-US" dirty="0"/>
          </a:p>
          <a:p>
            <a:pPr marL="571500" indent="-457200">
              <a:buAutoNum type="arabicPeriod"/>
            </a:pPr>
            <a:r>
              <a:rPr lang="en-US" dirty="0" smtClean="0"/>
              <a:t>Discussion</a:t>
            </a:r>
          </a:p>
          <a:p>
            <a:pPr marL="571500" indent="-457200">
              <a:buAutoNum type="arabicPeriod"/>
            </a:pPr>
            <a:r>
              <a:rPr lang="en-US" dirty="0" smtClean="0"/>
              <a:t>Recommendation</a:t>
            </a:r>
          </a:p>
          <a:p>
            <a:pPr marL="571500" indent="-457200">
              <a:buAutoNum type="arabicPeriod"/>
            </a:pPr>
            <a:r>
              <a:rPr lang="en-US" dirty="0" smtClean="0"/>
              <a:t>Reference</a:t>
            </a:r>
            <a:endParaRPr lang="en-US" dirty="0"/>
          </a:p>
          <a:p>
            <a:pPr marL="0" indent="0">
              <a:buNone/>
            </a:pPr>
            <a:endParaRPr lang="en-IN" dirty="0"/>
          </a:p>
        </p:txBody>
      </p:sp>
    </p:spTree>
    <p:extLst>
      <p:ext uri="{BB962C8B-B14F-4D97-AF65-F5344CB8AC3E}">
        <p14:creationId xmlns:p14="http://schemas.microsoft.com/office/powerpoint/2010/main" val="3369129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0"/>
            <a:ext cx="8079581" cy="1658198"/>
          </a:xfrm>
        </p:spPr>
        <p:txBody>
          <a:bodyPr>
            <a:normAutofit fontScale="90000"/>
          </a:bodyPr>
          <a:lstStyle/>
          <a:p>
            <a:pPr>
              <a:lnSpc>
                <a:spcPct val="200000"/>
              </a:lnSpc>
            </a:pPr>
            <a:r>
              <a:rPr lang="en-IN" sz="2000" dirty="0" smtClean="0">
                <a:solidFill>
                  <a:schemeClr val="tx1"/>
                </a:solidFill>
                <a:latin typeface="Times New Roman" panose="02020603050405020304" pitchFamily="18" charset="0"/>
                <a:cs typeface="Times New Roman" panose="02020603050405020304" pitchFamily="18" charset="0"/>
              </a:rPr>
              <a:t>Approximately 66.66</a:t>
            </a:r>
            <a:r>
              <a:rPr lang="en-IN" sz="2000" dirty="0">
                <a:solidFill>
                  <a:schemeClr val="tx1"/>
                </a:solidFill>
                <a:latin typeface="Times New Roman" panose="02020603050405020304" pitchFamily="18" charset="0"/>
                <a:cs typeface="Times New Roman" panose="02020603050405020304" pitchFamily="18" charset="0"/>
              </a:rPr>
              <a:t>% of labour room have hand washing poster, 88.88% of labour room have immediate essential new born care, 88.88% of facilities have neonatal resuscitation and 88.88% follows breast feeding &amp; 88.88% of facilities have KMC.</a:t>
            </a:r>
            <a:br>
              <a:rPr lang="en-IN" sz="2000" dirty="0">
                <a:solidFill>
                  <a:schemeClr val="tx1"/>
                </a:solidFill>
                <a:latin typeface="Times New Roman" panose="02020603050405020304" pitchFamily="18" charset="0"/>
                <a:cs typeface="Times New Roman" panose="02020603050405020304" pitchFamily="18" charset="0"/>
              </a:rPr>
            </a:br>
            <a:endParaRPr lang="en-IN" sz="20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6157492"/>
              </p:ext>
            </p:extLst>
          </p:nvPr>
        </p:nvGraphicFramePr>
        <p:xfrm>
          <a:off x="533400" y="304800"/>
          <a:ext cx="8066088"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0796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191000"/>
            <a:ext cx="8079581" cy="1658198"/>
          </a:xfrm>
        </p:spPr>
        <p:txBody>
          <a:bodyPr>
            <a:normAutofit fontScale="90000"/>
          </a:bodyPr>
          <a:lstStyle/>
          <a:p>
            <a:pPr>
              <a:lnSpc>
                <a:spcPct val="150000"/>
              </a:lnSpc>
            </a:pPr>
            <a:r>
              <a:rPr lang="en-IN" sz="2000" dirty="0" smtClean="0">
                <a:solidFill>
                  <a:schemeClr val="tx1"/>
                </a:solidFill>
                <a:latin typeface="Times New Roman" panose="02020603050405020304" pitchFamily="18" charset="0"/>
                <a:cs typeface="Times New Roman" panose="02020603050405020304" pitchFamily="18" charset="0"/>
              </a:rPr>
              <a:t>In </a:t>
            </a:r>
            <a:r>
              <a:rPr lang="en-IN" sz="2000" dirty="0">
                <a:solidFill>
                  <a:schemeClr val="tx1"/>
                </a:solidFill>
                <a:latin typeface="Times New Roman" panose="02020603050405020304" pitchFamily="18" charset="0"/>
                <a:cs typeface="Times New Roman" panose="02020603050405020304" pitchFamily="18" charset="0"/>
              </a:rPr>
              <a:t>56 % NBCC facility </a:t>
            </a:r>
            <a:r>
              <a:rPr lang="en-IN" sz="2000" dirty="0" err="1">
                <a:solidFill>
                  <a:schemeClr val="tx1"/>
                </a:solidFill>
                <a:latin typeface="Times New Roman" panose="02020603050405020304" pitchFamily="18" charset="0"/>
                <a:cs typeface="Times New Roman" panose="02020603050405020304" pitchFamily="18" charset="0"/>
              </a:rPr>
              <a:t>cheatle</a:t>
            </a:r>
            <a:r>
              <a:rPr lang="en-IN" sz="2000" dirty="0">
                <a:solidFill>
                  <a:schemeClr val="tx1"/>
                </a:solidFill>
                <a:latin typeface="Times New Roman" panose="02020603050405020304" pitchFamily="18" charset="0"/>
                <a:cs typeface="Times New Roman" panose="02020603050405020304" pitchFamily="18" charset="0"/>
              </a:rPr>
              <a:t> forceps were present, infant mask 0 &amp; 1 size present in 44% &amp; 22% NBCC facilities respectively. </a:t>
            </a:r>
            <a:r>
              <a:rPr lang="en-IN" sz="2000" dirty="0" err="1">
                <a:solidFill>
                  <a:schemeClr val="tx1"/>
                </a:solidFill>
                <a:latin typeface="Times New Roman" panose="02020603050405020304" pitchFamily="18" charset="0"/>
                <a:cs typeface="Times New Roman" panose="02020603050405020304" pitchFamily="18" charset="0"/>
              </a:rPr>
              <a:t>Ambu</a:t>
            </a:r>
            <a:r>
              <a:rPr lang="en-IN" sz="2000" dirty="0">
                <a:solidFill>
                  <a:schemeClr val="tx1"/>
                </a:solidFill>
                <a:latin typeface="Times New Roman" panose="02020603050405020304" pitchFamily="18" charset="0"/>
                <a:cs typeface="Times New Roman" panose="02020603050405020304" pitchFamily="18" charset="0"/>
              </a:rPr>
              <a:t> bag was present in 78% facilities. Oxygen cylinder was present in 56 % NBCC facilities.</a:t>
            </a:r>
            <a:br>
              <a:rPr lang="en-IN" sz="2000" dirty="0">
                <a:solidFill>
                  <a:schemeClr val="tx1"/>
                </a:solidFill>
                <a:latin typeface="Times New Roman" panose="02020603050405020304" pitchFamily="18" charset="0"/>
                <a:cs typeface="Times New Roman" panose="02020603050405020304" pitchFamily="18" charset="0"/>
              </a:rPr>
            </a:br>
            <a:r>
              <a:rPr lang="en-IN" sz="2000" dirty="0">
                <a:solidFill>
                  <a:schemeClr val="tx1"/>
                </a:solidFill>
                <a:latin typeface="Times New Roman" panose="02020603050405020304" pitchFamily="18" charset="0"/>
                <a:cs typeface="Times New Roman" panose="02020603050405020304" pitchFamily="18" charset="0"/>
              </a:rPr>
              <a:t> </a:t>
            </a:r>
            <a:br>
              <a:rPr lang="en-IN" sz="2000" dirty="0">
                <a:solidFill>
                  <a:schemeClr val="tx1"/>
                </a:solidFill>
                <a:latin typeface="Times New Roman" panose="02020603050405020304" pitchFamily="18" charset="0"/>
                <a:cs typeface="Times New Roman" panose="02020603050405020304" pitchFamily="18" charset="0"/>
              </a:rPr>
            </a:br>
            <a:endParaRPr lang="en-IN" sz="20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7992625"/>
              </p:ext>
            </p:extLst>
          </p:nvPr>
        </p:nvGraphicFramePr>
        <p:xfrm>
          <a:off x="381000" y="228600"/>
          <a:ext cx="8066088"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9150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19600"/>
            <a:ext cx="8079581" cy="1658198"/>
          </a:xfrm>
        </p:spPr>
        <p:txBody>
          <a:bodyPr>
            <a:normAutofit/>
          </a:bodyPr>
          <a:lstStyle/>
          <a:p>
            <a:r>
              <a:rPr lang="en-IN" sz="2000" dirty="0">
                <a:solidFill>
                  <a:schemeClr val="tx1"/>
                </a:solidFill>
              </a:rPr>
              <a:t>Radiant warmer, weighting scale, light &amp; syringe cutter available in 89% of NBCC, in 78% NBCC resuscitators &amp; pump suction were available. Thermometer was available in 44% NBCC. Phototherapy machine was available in 89% NBCC.</a:t>
            </a:r>
            <a:br>
              <a:rPr lang="en-IN" sz="2000" dirty="0">
                <a:solidFill>
                  <a:schemeClr val="tx1"/>
                </a:solidFill>
              </a:rPr>
            </a:br>
            <a:endParaRPr lang="en-IN" sz="20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7413294"/>
              </p:ext>
            </p:extLst>
          </p:nvPr>
        </p:nvGraphicFramePr>
        <p:xfrm>
          <a:off x="381000" y="304800"/>
          <a:ext cx="8066087"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3697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495800"/>
            <a:ext cx="8079581" cy="1658198"/>
          </a:xfrm>
        </p:spPr>
        <p:txBody>
          <a:bodyPr>
            <a:normAutofit/>
          </a:bodyPr>
          <a:lstStyle/>
          <a:p>
            <a:r>
              <a:rPr lang="en-IN" sz="2000" dirty="0" smtClean="0">
                <a:solidFill>
                  <a:schemeClr val="tx1"/>
                </a:solidFill>
              </a:rPr>
              <a:t>Dextrose 5% , Saline &amp; Gentamicin present in 88.88% NBCC. Only 66.66% NBCC have Ampicillin.</a:t>
            </a:r>
            <a:endParaRPr lang="en-IN" sz="2000" dirty="0">
              <a:solidFill>
                <a:schemeClr val="tx1"/>
              </a:solidFill>
            </a:endParaRPr>
          </a:p>
        </p:txBody>
      </p:sp>
      <p:sp>
        <p:nvSpPr>
          <p:cNvPr id="3" name="Content Placeholder 2"/>
          <p:cNvSpPr>
            <a:spLocks noGrp="1"/>
          </p:cNvSpPr>
          <p:nvPr>
            <p:ph idx="1"/>
          </p:nvPr>
        </p:nvSpPr>
        <p:spPr>
          <a:xfrm>
            <a:off x="507206" y="4495800"/>
            <a:ext cx="8065294" cy="228600"/>
          </a:xfrm>
        </p:spPr>
        <p:txBody>
          <a:bodyPr>
            <a:normAutofit fontScale="55000" lnSpcReduction="20000"/>
          </a:bodyPr>
          <a:lstStyle/>
          <a:p>
            <a:pPr marL="0" indent="0">
              <a:buNone/>
            </a:pPr>
            <a:endParaRPr lang="en-IN" dirty="0"/>
          </a:p>
        </p:txBody>
      </p:sp>
      <p:graphicFrame>
        <p:nvGraphicFramePr>
          <p:cNvPr id="5" name="Chart 4"/>
          <p:cNvGraphicFramePr>
            <a:graphicFrameLocks/>
          </p:cNvGraphicFramePr>
          <p:nvPr>
            <p:extLst>
              <p:ext uri="{D42A27DB-BD31-4B8C-83A1-F6EECF244321}">
                <p14:modId xmlns:p14="http://schemas.microsoft.com/office/powerpoint/2010/main" val="1537798469"/>
              </p:ext>
            </p:extLst>
          </p:nvPr>
        </p:nvGraphicFramePr>
        <p:xfrm>
          <a:off x="507206" y="381000"/>
          <a:ext cx="7953375"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5212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5800"/>
            <a:ext cx="8079581" cy="1658198"/>
          </a:xfrm>
        </p:spPr>
        <p:txBody>
          <a:bodyPr>
            <a:normAutofit fontScale="90000"/>
          </a:bodyPr>
          <a:lstStyle/>
          <a:p>
            <a:pPr>
              <a:lnSpc>
                <a:spcPct val="150000"/>
              </a:lnSpc>
            </a:pPr>
            <a:r>
              <a:rPr lang="en-IN" sz="2400" dirty="0" smtClean="0">
                <a:solidFill>
                  <a:schemeClr val="tx1"/>
                </a:solidFill>
              </a:rPr>
              <a:t>Adrenaline, Aminophylline, Atropine available in 77.77% NBCC. Glucose 25%, hydrocortisone &amp; </a:t>
            </a:r>
            <a:r>
              <a:rPr lang="en-IN" sz="2400" dirty="0" err="1" smtClean="0">
                <a:solidFill>
                  <a:schemeClr val="tx1"/>
                </a:solidFill>
              </a:rPr>
              <a:t>Vitamine</a:t>
            </a:r>
            <a:r>
              <a:rPr lang="en-IN" sz="2400" dirty="0" smtClean="0">
                <a:solidFill>
                  <a:schemeClr val="tx1"/>
                </a:solidFill>
              </a:rPr>
              <a:t> k available in 66.66%.  Calcium </a:t>
            </a:r>
            <a:r>
              <a:rPr lang="en-IN" sz="2400" dirty="0" err="1" smtClean="0">
                <a:solidFill>
                  <a:schemeClr val="tx1"/>
                </a:solidFill>
              </a:rPr>
              <a:t>Gluconate</a:t>
            </a:r>
            <a:r>
              <a:rPr lang="en-IN" sz="2400" dirty="0" smtClean="0">
                <a:solidFill>
                  <a:schemeClr val="tx1"/>
                </a:solidFill>
              </a:rPr>
              <a:t> , </a:t>
            </a:r>
            <a:r>
              <a:rPr lang="en-IN" sz="2400" dirty="0">
                <a:solidFill>
                  <a:schemeClr val="tx1"/>
                </a:solidFill>
              </a:rPr>
              <a:t>Glucose 50% </a:t>
            </a:r>
            <a:r>
              <a:rPr lang="en-IN" sz="2400" dirty="0" smtClean="0">
                <a:solidFill>
                  <a:schemeClr val="tx1"/>
                </a:solidFill>
              </a:rPr>
              <a:t>&amp; dexamethasone  available in 88.88% NBCC.</a:t>
            </a:r>
            <a:endParaRPr lang="en-IN" sz="24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2872317"/>
              </p:ext>
            </p:extLst>
          </p:nvPr>
        </p:nvGraphicFramePr>
        <p:xfrm>
          <a:off x="304800" y="304800"/>
          <a:ext cx="85344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2627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639" y="4876800"/>
            <a:ext cx="8079581" cy="1852931"/>
          </a:xfrm>
        </p:spPr>
        <p:txBody>
          <a:bodyPr>
            <a:normAutofit/>
          </a:bodyPr>
          <a:lstStyle/>
          <a:p>
            <a:pPr>
              <a:lnSpc>
                <a:spcPct val="150000"/>
              </a:lnSpc>
            </a:pPr>
            <a:r>
              <a:rPr lang="en-IN" sz="2400" dirty="0" smtClean="0">
                <a:solidFill>
                  <a:schemeClr val="tx1"/>
                </a:solidFill>
                <a:latin typeface="Times New Roman" panose="02020603050405020304" pitchFamily="18" charset="0"/>
                <a:cs typeface="Times New Roman" panose="02020603050405020304" pitchFamily="18" charset="0"/>
              </a:rPr>
              <a:t>In 66.67 % use heavy duty gloves, 88.89% use needle cutter &amp; disposal pit respectively, 66.67% colour coded bags / bucket &amp; BMW disposal protocols. Only 22.22% use disinfectant.</a:t>
            </a:r>
            <a:endParaRPr lang="en-IN" sz="24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3983933"/>
              </p:ext>
            </p:extLst>
          </p:nvPr>
        </p:nvGraphicFramePr>
        <p:xfrm>
          <a:off x="228600" y="457200"/>
          <a:ext cx="838662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6637094"/>
              </p:ext>
            </p:extLst>
          </p:nvPr>
        </p:nvGraphicFramePr>
        <p:xfrm>
          <a:off x="535639" y="381000"/>
          <a:ext cx="8079581"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8955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648200"/>
            <a:ext cx="8079581" cy="1658198"/>
          </a:xfrm>
        </p:spPr>
        <p:txBody>
          <a:bodyPr>
            <a:normAutofit/>
          </a:bodyPr>
          <a:lstStyle/>
          <a:p>
            <a:pPr>
              <a:lnSpc>
                <a:spcPct val="150000"/>
              </a:lnSpc>
            </a:pPr>
            <a:r>
              <a:rPr lang="en-IN" sz="2000" dirty="0" smtClean="0">
                <a:solidFill>
                  <a:schemeClr val="tx1"/>
                </a:solidFill>
                <a:latin typeface="+mn-lt"/>
              </a:rPr>
              <a:t>Most commonly used disinfectant is  </a:t>
            </a:r>
            <a:r>
              <a:rPr lang="en-IN" sz="2000" dirty="0" err="1" smtClean="0">
                <a:solidFill>
                  <a:schemeClr val="tx1"/>
                </a:solidFill>
                <a:latin typeface="+mn-lt"/>
              </a:rPr>
              <a:t>savlon</a:t>
            </a:r>
            <a:r>
              <a:rPr lang="en-IN" sz="2000" dirty="0" smtClean="0">
                <a:solidFill>
                  <a:schemeClr val="tx1"/>
                </a:solidFill>
                <a:latin typeface="+mn-lt"/>
              </a:rPr>
              <a:t> i.e. 88.88%, then ethanol/ spirit i.e.55.55%, gentian violet  (anti fungal) 44.44% &amp; iodine 22.22%.</a:t>
            </a:r>
            <a:endParaRPr lang="en-IN" sz="2000" dirty="0">
              <a:solidFill>
                <a:schemeClr val="tx1"/>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6319670"/>
              </p:ext>
            </p:extLst>
          </p:nvPr>
        </p:nvGraphicFramePr>
        <p:xfrm>
          <a:off x="381000" y="381000"/>
          <a:ext cx="8066087" cy="3765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3715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99533"/>
            <a:ext cx="8079581" cy="872067"/>
          </a:xfrm>
        </p:spPr>
        <p:txBody>
          <a:bodyPr>
            <a:normAutofit/>
          </a:bodyPr>
          <a:lstStyle/>
          <a:p>
            <a:r>
              <a:rPr lang="en-IN" dirty="0" smtClean="0"/>
              <a:t>DISCUSSION:</a:t>
            </a:r>
            <a:endParaRPr lang="en-IN"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Most of the PHCs have the new born care corner but none of them utilizing the resources properly.</a:t>
            </a:r>
          </a:p>
          <a:p>
            <a:pPr>
              <a:buFont typeface="Arial" panose="020B0604020202020204" pitchFamily="34" charset="0"/>
              <a:buChar char="•"/>
            </a:pPr>
            <a:r>
              <a:rPr lang="en-US" dirty="0" smtClean="0"/>
              <a:t> The building was not maintained properly.</a:t>
            </a:r>
          </a:p>
          <a:p>
            <a:pPr>
              <a:buFont typeface="Arial" panose="020B0604020202020204" pitchFamily="34" charset="0"/>
              <a:buChar char="•"/>
            </a:pPr>
            <a:r>
              <a:rPr lang="en-US" dirty="0" smtClean="0"/>
              <a:t> Less number of equipment's are available in NBCC and which are available those equipment’s are not also properly maintained. </a:t>
            </a:r>
          </a:p>
          <a:p>
            <a:pPr>
              <a:buFont typeface="Arial" panose="020B0604020202020204" pitchFamily="34" charset="0"/>
              <a:buChar char="•"/>
            </a:pPr>
            <a:r>
              <a:rPr lang="en-US" dirty="0" smtClean="0"/>
              <a:t> Protocols </a:t>
            </a:r>
            <a:r>
              <a:rPr lang="en-US" dirty="0"/>
              <a:t>for infection control and bio medical waste management have been absent or not being followed properly in most of the PHCs.</a:t>
            </a:r>
          </a:p>
          <a:p>
            <a:endParaRPr lang="en-IN" dirty="0"/>
          </a:p>
        </p:txBody>
      </p:sp>
    </p:spTree>
    <p:extLst>
      <p:ext uri="{BB962C8B-B14F-4D97-AF65-F5344CB8AC3E}">
        <p14:creationId xmlns:p14="http://schemas.microsoft.com/office/powerpoint/2010/main" val="645359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57200"/>
            <a:ext cx="8079581" cy="1090931"/>
          </a:xfrm>
        </p:spPr>
        <p:txBody>
          <a:bodyPr/>
          <a:lstStyle/>
          <a:p>
            <a:r>
              <a:rPr lang="en-IN" dirty="0" smtClean="0"/>
              <a:t>RECOMMENDATION</a:t>
            </a:r>
            <a:endParaRPr lang="en-IN" dirty="0"/>
          </a:p>
        </p:txBody>
      </p:sp>
      <p:sp>
        <p:nvSpPr>
          <p:cNvPr id="3" name="Content Placeholder 2"/>
          <p:cNvSpPr>
            <a:spLocks noGrp="1"/>
          </p:cNvSpPr>
          <p:nvPr>
            <p:ph idx="1"/>
          </p:nvPr>
        </p:nvSpPr>
        <p:spPr>
          <a:xfrm>
            <a:off x="507206" y="1548131"/>
            <a:ext cx="8065294" cy="5157469"/>
          </a:xfrm>
        </p:spPr>
        <p:txBody>
          <a:bodyPr>
            <a:normAutofit/>
          </a:bodyPr>
          <a:lstStyle/>
          <a:p>
            <a:pPr>
              <a:buFont typeface="Arial" panose="020B0604020202020204" pitchFamily="34" charset="0"/>
              <a:buChar char="•"/>
            </a:pPr>
            <a:r>
              <a:rPr lang="en-IN" dirty="0" smtClean="0"/>
              <a:t>  NBCC </a:t>
            </a:r>
            <a:r>
              <a:rPr lang="en-IN" dirty="0"/>
              <a:t>should be made fully functional. MOICs should be asked to submit the list </a:t>
            </a:r>
            <a:r>
              <a:rPr lang="en-IN" dirty="0" smtClean="0"/>
              <a:t>of requirements </a:t>
            </a:r>
            <a:r>
              <a:rPr lang="en-IN" dirty="0"/>
              <a:t>relating to trained staff, medicines and </a:t>
            </a:r>
            <a:r>
              <a:rPr lang="en-IN" dirty="0" smtClean="0"/>
              <a:t>equipment’s</a:t>
            </a:r>
            <a:r>
              <a:rPr lang="en-IN" dirty="0"/>
              <a:t>. He should </a:t>
            </a:r>
            <a:r>
              <a:rPr lang="en-IN" dirty="0" smtClean="0"/>
              <a:t>be directed </a:t>
            </a:r>
            <a:r>
              <a:rPr lang="en-IN" dirty="0"/>
              <a:t>to report the requirements once in a fortnight.</a:t>
            </a:r>
          </a:p>
          <a:p>
            <a:r>
              <a:rPr lang="en-IN" dirty="0" smtClean="0"/>
              <a:t>•  Availability of trained </a:t>
            </a:r>
            <a:r>
              <a:rPr lang="en-IN" dirty="0"/>
              <a:t>staff should be ensured. Record for assisted delivery and referral </a:t>
            </a:r>
            <a:r>
              <a:rPr lang="en-IN" dirty="0" smtClean="0"/>
              <a:t>records must </a:t>
            </a:r>
            <a:r>
              <a:rPr lang="en-IN" dirty="0"/>
              <a:t>be prepared</a:t>
            </a:r>
            <a:r>
              <a:rPr lang="en-IN" dirty="0" smtClean="0"/>
              <a:t>.(ANM &amp; ASHA)</a:t>
            </a:r>
            <a:endParaRPr lang="en-IN" dirty="0"/>
          </a:p>
          <a:p>
            <a:r>
              <a:rPr lang="en-IN" dirty="0"/>
              <a:t>• RKS funds should be utilized to meet urgent needs such as medicines </a:t>
            </a:r>
            <a:r>
              <a:rPr lang="en-IN" dirty="0" smtClean="0"/>
              <a:t>and equipment's.</a:t>
            </a:r>
            <a:endParaRPr lang="en-IN" dirty="0"/>
          </a:p>
          <a:p>
            <a:r>
              <a:rPr lang="en-IN" dirty="0"/>
              <a:t>• Infant Mortality </a:t>
            </a:r>
            <a:r>
              <a:rPr lang="en-IN" dirty="0" smtClean="0"/>
              <a:t>should </a:t>
            </a:r>
            <a:r>
              <a:rPr lang="en-IN" dirty="0"/>
              <a:t>be reported and cause of death </a:t>
            </a:r>
            <a:r>
              <a:rPr lang="en-IN" dirty="0" smtClean="0"/>
              <a:t>should also </a:t>
            </a:r>
            <a:r>
              <a:rPr lang="en-IN" dirty="0"/>
              <a:t>be reported</a:t>
            </a:r>
            <a:r>
              <a:rPr lang="en-IN" dirty="0" smtClean="0"/>
              <a:t>.</a:t>
            </a:r>
          </a:p>
          <a:p>
            <a:pPr>
              <a:buFont typeface="Arial" panose="020B0604020202020204" pitchFamily="34" charset="0"/>
              <a:buChar char="•"/>
            </a:pPr>
            <a:r>
              <a:rPr lang="en-IN" dirty="0" smtClean="0"/>
              <a:t> Proper record should be maintained.</a:t>
            </a:r>
          </a:p>
          <a:p>
            <a:endParaRPr lang="en-IN" dirty="0"/>
          </a:p>
        </p:txBody>
      </p:sp>
    </p:spTree>
    <p:extLst>
      <p:ext uri="{BB962C8B-B14F-4D97-AF65-F5344CB8AC3E}">
        <p14:creationId xmlns:p14="http://schemas.microsoft.com/office/powerpoint/2010/main" val="3443876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7" y="304800"/>
            <a:ext cx="8079581" cy="1014731"/>
          </a:xfrm>
        </p:spPr>
        <p:txBody>
          <a:bodyPr/>
          <a:lstStyle/>
          <a:p>
            <a:r>
              <a:rPr lang="en-IN" dirty="0" smtClean="0"/>
              <a:t>LIMITATIONS</a:t>
            </a:r>
            <a:endParaRPr lang="en-IN" dirty="0"/>
          </a:p>
        </p:txBody>
      </p:sp>
      <p:sp>
        <p:nvSpPr>
          <p:cNvPr id="3" name="Content Placeholder 2"/>
          <p:cNvSpPr>
            <a:spLocks noGrp="1"/>
          </p:cNvSpPr>
          <p:nvPr>
            <p:ph idx="1"/>
          </p:nvPr>
        </p:nvSpPr>
        <p:spPr/>
        <p:txBody>
          <a:bodyPr/>
          <a:lstStyle/>
          <a:p>
            <a:pPr>
              <a:buFont typeface="Arial" panose="020B0604020202020204" pitchFamily="34" charset="0"/>
              <a:buChar char="•"/>
            </a:pPr>
            <a:r>
              <a:rPr lang="en-IN" dirty="0" smtClean="0"/>
              <a:t> Election was going on.</a:t>
            </a:r>
          </a:p>
          <a:p>
            <a:pPr>
              <a:buFont typeface="Arial" panose="020B0604020202020204" pitchFamily="34" charset="0"/>
              <a:buChar char="•"/>
            </a:pPr>
            <a:r>
              <a:rPr lang="en-IN" dirty="0" smtClean="0"/>
              <a:t> IRS Round is going on.</a:t>
            </a:r>
          </a:p>
          <a:p>
            <a:pPr>
              <a:buFont typeface="Arial" panose="020B0604020202020204" pitchFamily="34" charset="0"/>
              <a:buChar char="•"/>
            </a:pPr>
            <a:r>
              <a:rPr lang="en-IN" dirty="0" smtClean="0"/>
              <a:t>  Time constrain.</a:t>
            </a:r>
          </a:p>
          <a:p>
            <a:endParaRPr lang="en-IN" dirty="0"/>
          </a:p>
        </p:txBody>
      </p:sp>
    </p:spTree>
    <p:extLst>
      <p:ext uri="{BB962C8B-B14F-4D97-AF65-F5344CB8AC3E}">
        <p14:creationId xmlns:p14="http://schemas.microsoft.com/office/powerpoint/2010/main" val="543923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85799"/>
          </a:xfrm>
        </p:spPr>
        <p:txBody>
          <a:bodyPr>
            <a:normAutofit fontScale="90000"/>
          </a:bodyPr>
          <a:lstStyle/>
          <a:p>
            <a:r>
              <a:rPr lang="en-US" dirty="0"/>
              <a:t>Organization Profile</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61913" y="228600"/>
            <a:ext cx="1361281" cy="1471417"/>
          </a:xfrm>
        </p:spPr>
      </p:pic>
      <p:sp>
        <p:nvSpPr>
          <p:cNvPr id="5" name="Rectangle 4"/>
          <p:cNvSpPr/>
          <p:nvPr/>
        </p:nvSpPr>
        <p:spPr>
          <a:xfrm>
            <a:off x="982133" y="2057400"/>
            <a:ext cx="7323667" cy="3416320"/>
          </a:xfrm>
          <a:prstGeom prst="rect">
            <a:avLst/>
          </a:prstGeom>
        </p:spPr>
        <p:txBody>
          <a:bodyPr wrap="square">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CARE has been working in India for over 60 years, focusing on ending poverty and social injustice .</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IFHI is a five year initiative (2011-2015) led by CARE India with initial focus on all 137 blocks of eight districts within Bihar, now being scaled up to all 38 districts.</a:t>
            </a:r>
          </a:p>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The overall objective of IFHI is support the Government of Bihar in its goal to improve the health and survival of families with pregnant women and women with children less than two years.</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IFHI partners </a:t>
            </a:r>
            <a:r>
              <a:rPr lang="en-IN" dirty="0" smtClean="0">
                <a:latin typeface="Times New Roman" panose="02020603050405020304" pitchFamily="18" charset="0"/>
                <a:cs typeface="Times New Roman" panose="02020603050405020304" pitchFamily="18" charset="0"/>
              </a:rPr>
              <a:t>include </a:t>
            </a:r>
            <a:r>
              <a:rPr lang="en-IN" dirty="0" err="1" smtClean="0">
                <a:latin typeface="Times New Roman" panose="02020603050405020304" pitchFamily="18" charset="0"/>
                <a:cs typeface="Times New Roman" panose="02020603050405020304" pitchFamily="18" charset="0"/>
              </a:rPr>
              <a:t>Janani</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(family planning), </a:t>
            </a:r>
            <a:r>
              <a:rPr lang="en-IN" dirty="0" err="1">
                <a:latin typeface="Times New Roman" panose="02020603050405020304" pitchFamily="18" charset="0"/>
                <a:cs typeface="Times New Roman" panose="02020603050405020304" pitchFamily="18" charset="0"/>
              </a:rPr>
              <a:t>Abt</a:t>
            </a:r>
            <a:r>
              <a:rPr lang="en-IN" dirty="0">
                <a:latin typeface="Times New Roman" panose="02020603050405020304" pitchFamily="18" charset="0"/>
                <a:cs typeface="Times New Roman" panose="02020603050405020304" pitchFamily="18" charset="0"/>
              </a:rPr>
              <a:t> Associates (public-private partnership), Columbia University – Averting Maternal Death and Disability/AMDD (maternal health), Emory University (nutrition), Save the Children/Saving New-born Lives/SNL (new born health).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273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9581" cy="862331"/>
          </a:xfrm>
        </p:spPr>
        <p:txBody>
          <a:bodyPr/>
          <a:lstStyle/>
          <a:p>
            <a:r>
              <a:rPr lang="en-IN" dirty="0" smtClean="0"/>
              <a:t>REFERENCE</a:t>
            </a:r>
            <a:endParaRPr lang="en-IN" dirty="0"/>
          </a:p>
        </p:txBody>
      </p:sp>
      <p:sp>
        <p:nvSpPr>
          <p:cNvPr id="3" name="Content Placeholder 2"/>
          <p:cNvSpPr>
            <a:spLocks noGrp="1"/>
          </p:cNvSpPr>
          <p:nvPr>
            <p:ph idx="1"/>
          </p:nvPr>
        </p:nvSpPr>
        <p:spPr>
          <a:xfrm>
            <a:off x="213815" y="1014731"/>
            <a:ext cx="8065294" cy="5309869"/>
          </a:xfrm>
        </p:spPr>
        <p:txBody>
          <a:bodyPr>
            <a:normAutofit fontScale="62500" lnSpcReduction="20000"/>
          </a:bodyPr>
          <a:lstStyle/>
          <a:p>
            <a:r>
              <a:rPr lang="en-IN" dirty="0"/>
              <a:t> </a:t>
            </a:r>
          </a:p>
          <a:p>
            <a:pPr lvl="0">
              <a:lnSpc>
                <a:spcPct val="120000"/>
              </a:lnSpc>
              <a:buFont typeface="Arial" panose="020B0604020202020204" pitchFamily="34" charset="0"/>
              <a:buChar char="•"/>
            </a:pPr>
            <a:r>
              <a:rPr lang="en-IN" dirty="0" smtClean="0"/>
              <a:t> </a:t>
            </a:r>
            <a:r>
              <a:rPr lang="en-IN" sz="2100" dirty="0" err="1" smtClean="0">
                <a:latin typeface="Times New Roman" panose="02020603050405020304" pitchFamily="18" charset="0"/>
                <a:cs typeface="Times New Roman" panose="02020603050405020304" pitchFamily="18" charset="0"/>
              </a:rPr>
              <a:t>Sahu</a:t>
            </a:r>
            <a:r>
              <a:rPr lang="en-IN" sz="2100" dirty="0" smtClean="0">
                <a:latin typeface="Times New Roman" panose="02020603050405020304" pitchFamily="18" charset="0"/>
                <a:cs typeface="Times New Roman" panose="02020603050405020304" pitchFamily="18" charset="0"/>
              </a:rPr>
              <a:t> </a:t>
            </a:r>
            <a:r>
              <a:rPr lang="en-IN" sz="2100" dirty="0">
                <a:latin typeface="Times New Roman" panose="02020603050405020304" pitchFamily="18" charset="0"/>
                <a:cs typeface="Times New Roman" panose="02020603050405020304" pitchFamily="18" charset="0"/>
              </a:rPr>
              <a:t>Krishna K et al ; 2014;  Assessment of health care facilities for maternal and child health care at Bal </a:t>
            </a:r>
            <a:r>
              <a:rPr lang="en-IN" sz="2100" dirty="0" err="1">
                <a:latin typeface="Times New Roman" panose="02020603050405020304" pitchFamily="18" charset="0"/>
                <a:cs typeface="Times New Roman" panose="02020603050405020304" pitchFamily="18" charset="0"/>
              </a:rPr>
              <a:t>Mahila</a:t>
            </a:r>
            <a:r>
              <a:rPr lang="en-IN" sz="2100" dirty="0">
                <a:latin typeface="Times New Roman" panose="02020603050405020304" pitchFamily="18" charset="0"/>
                <a:cs typeface="Times New Roman" panose="02020603050405020304" pitchFamily="18" charset="0"/>
              </a:rPr>
              <a:t> </a:t>
            </a:r>
            <a:r>
              <a:rPr lang="en-IN" sz="2100" dirty="0" err="1">
                <a:latin typeface="Times New Roman" panose="02020603050405020304" pitchFamily="18" charset="0"/>
                <a:cs typeface="Times New Roman" panose="02020603050405020304" pitchFamily="18" charset="0"/>
              </a:rPr>
              <a:t>chikitsalyas</a:t>
            </a:r>
            <a:r>
              <a:rPr lang="en-IN" sz="2100" dirty="0">
                <a:latin typeface="Times New Roman" panose="02020603050405020304" pitchFamily="18" charset="0"/>
                <a:cs typeface="Times New Roman" panose="02020603050405020304" pitchFamily="18" charset="0"/>
              </a:rPr>
              <a:t> in </a:t>
            </a:r>
            <a:r>
              <a:rPr lang="en-IN" sz="2100" dirty="0" err="1">
                <a:latin typeface="Times New Roman" panose="02020603050405020304" pitchFamily="18" charset="0"/>
                <a:cs typeface="Times New Roman" panose="02020603050405020304" pitchFamily="18" charset="0"/>
              </a:rPr>
              <a:t>Lucknow</a:t>
            </a:r>
            <a:r>
              <a:rPr lang="en-IN" sz="2100" dirty="0">
                <a:latin typeface="Times New Roman" panose="02020603050405020304" pitchFamily="18" charset="0"/>
                <a:cs typeface="Times New Roman" panose="02020603050405020304" pitchFamily="18" charset="0"/>
              </a:rPr>
              <a:t> district, India; International Journal of Biomedical And Advance Research; Department of Community Medicine and Public Health, K.G. Medical University UP, </a:t>
            </a:r>
            <a:r>
              <a:rPr lang="en-IN" sz="2100" dirty="0" err="1">
                <a:latin typeface="Times New Roman" panose="02020603050405020304" pitchFamily="18" charset="0"/>
                <a:cs typeface="Times New Roman" panose="02020603050405020304" pitchFamily="18" charset="0"/>
              </a:rPr>
              <a:t>Lucknow</a:t>
            </a:r>
            <a:r>
              <a:rPr lang="en-IN" sz="2100" dirty="0">
                <a:latin typeface="Times New Roman" panose="02020603050405020304" pitchFamily="18" charset="0"/>
                <a:cs typeface="Times New Roman" panose="02020603050405020304" pitchFamily="18" charset="0"/>
              </a:rPr>
              <a:t>, India ;ISSN: 2229-3809 (Online) ;Journal DOI:10.7439/</a:t>
            </a:r>
            <a:r>
              <a:rPr lang="en-IN" sz="2100" dirty="0" err="1">
                <a:latin typeface="Times New Roman" panose="02020603050405020304" pitchFamily="18" charset="0"/>
                <a:cs typeface="Times New Roman" panose="02020603050405020304" pitchFamily="18" charset="0"/>
              </a:rPr>
              <a:t>ijbar</a:t>
            </a:r>
            <a:r>
              <a:rPr lang="en-IN" sz="2100" dirty="0">
                <a:latin typeface="Times New Roman" panose="02020603050405020304" pitchFamily="18" charset="0"/>
                <a:cs typeface="Times New Roman" panose="02020603050405020304" pitchFamily="18" charset="0"/>
              </a:rPr>
              <a:t> ; CODEN:IJBABN IJBAR (</a:t>
            </a:r>
            <a:r>
              <a:rPr lang="en-IN" sz="2100" u="sng" dirty="0">
                <a:latin typeface="Times New Roman" panose="02020603050405020304" pitchFamily="18" charset="0"/>
                <a:cs typeface="Times New Roman" panose="02020603050405020304" pitchFamily="18" charset="0"/>
                <a:hlinkClick r:id="rId2"/>
              </a:rPr>
              <a:t>www.ssjournals.com</a:t>
            </a:r>
            <a:r>
              <a:rPr lang="en-IN" sz="2100" dirty="0">
                <a:latin typeface="Times New Roman" panose="02020603050405020304" pitchFamily="18" charset="0"/>
                <a:cs typeface="Times New Roman" panose="02020603050405020304" pitchFamily="18" charset="0"/>
              </a:rPr>
              <a:t>) </a:t>
            </a:r>
            <a:r>
              <a:rPr lang="en-IN" sz="2100" dirty="0" smtClean="0">
                <a:latin typeface="Times New Roman" panose="02020603050405020304" pitchFamily="18" charset="0"/>
                <a:cs typeface="Times New Roman" panose="02020603050405020304" pitchFamily="18" charset="0"/>
              </a:rPr>
              <a:t>[ 28-04-2014]</a:t>
            </a:r>
            <a:endParaRPr lang="en-IN" sz="2100" dirty="0">
              <a:latin typeface="Times New Roman" panose="02020603050405020304" pitchFamily="18" charset="0"/>
              <a:cs typeface="Times New Roman" panose="02020603050405020304" pitchFamily="18" charset="0"/>
            </a:endParaRPr>
          </a:p>
          <a:p>
            <a:pPr lvl="0">
              <a:lnSpc>
                <a:spcPct val="120000"/>
              </a:lnSpc>
              <a:buFont typeface="Arial" panose="020B0604020202020204" pitchFamily="34" charset="0"/>
              <a:buChar char="•"/>
            </a:pPr>
            <a:r>
              <a:rPr lang="en-IN" sz="2100" dirty="0" smtClean="0">
                <a:latin typeface="Times New Roman" panose="02020603050405020304" pitchFamily="18" charset="0"/>
                <a:cs typeface="Times New Roman" panose="02020603050405020304" pitchFamily="18" charset="0"/>
              </a:rPr>
              <a:t> NEOGI </a:t>
            </a:r>
            <a:r>
              <a:rPr lang="en-IN" sz="2100" dirty="0">
                <a:latin typeface="Times New Roman" panose="02020603050405020304" pitchFamily="18" charset="0"/>
                <a:cs typeface="Times New Roman" panose="02020603050405020304" pitchFamily="18" charset="0"/>
              </a:rPr>
              <a:t>SUTAPA B et al; 2013; Setting up a Quality Assurance Model for </a:t>
            </a:r>
            <a:r>
              <a:rPr lang="en-IN" sz="2100" dirty="0" err="1">
                <a:latin typeface="Times New Roman" panose="02020603050405020304" pitchFamily="18" charset="0"/>
                <a:cs typeface="Times New Roman" panose="02020603050405020304" pitchFamily="18" charset="0"/>
              </a:rPr>
              <a:t>Newborn</a:t>
            </a:r>
            <a:r>
              <a:rPr lang="en-IN" sz="2100" dirty="0">
                <a:latin typeface="Times New Roman" panose="02020603050405020304" pitchFamily="18" charset="0"/>
                <a:cs typeface="Times New Roman" panose="02020603050405020304" pitchFamily="18" charset="0"/>
              </a:rPr>
              <a:t> Care to Strengthen Health System in Bihar, India; </a:t>
            </a:r>
            <a:r>
              <a:rPr lang="en-IN" sz="2100" dirty="0" smtClean="0">
                <a:latin typeface="Times New Roman" panose="02020603050405020304" pitchFamily="18" charset="0"/>
                <a:cs typeface="Times New Roman" panose="02020603050405020304" pitchFamily="18" charset="0"/>
              </a:rPr>
              <a:t>INDIAN </a:t>
            </a:r>
            <a:r>
              <a:rPr lang="en-IN" sz="2100" dirty="0">
                <a:latin typeface="Times New Roman" panose="02020603050405020304" pitchFamily="18" charset="0"/>
                <a:cs typeface="Times New Roman" panose="02020603050405020304" pitchFamily="18" charset="0"/>
              </a:rPr>
              <a:t>PEDIATRICS; VOLUME 51__FEBRUARY 15, 2014; P 136-138; (</a:t>
            </a:r>
            <a:r>
              <a:rPr lang="en-IN" sz="2100" u="sng" dirty="0">
                <a:latin typeface="Times New Roman" panose="02020603050405020304" pitchFamily="18" charset="0"/>
                <a:cs typeface="Times New Roman" panose="02020603050405020304" pitchFamily="18" charset="0"/>
                <a:hlinkClick r:id="rId3"/>
              </a:rPr>
              <a:t>http://</a:t>
            </a:r>
            <a:r>
              <a:rPr lang="en-IN" sz="2100" u="sng" dirty="0" smtClean="0">
                <a:latin typeface="Times New Roman" panose="02020603050405020304" pitchFamily="18" charset="0"/>
                <a:cs typeface="Times New Roman" panose="02020603050405020304" pitchFamily="18" charset="0"/>
                <a:hlinkClick r:id="rId3"/>
              </a:rPr>
              <a:t>www.indianpediatrics.net/feb2014/136.pdf</a:t>
            </a:r>
            <a:r>
              <a:rPr lang="en-IN" sz="2100" dirty="0" smtClean="0">
                <a:latin typeface="Times New Roman" panose="02020603050405020304" pitchFamily="18" charset="0"/>
                <a:cs typeface="Times New Roman" panose="02020603050405020304" pitchFamily="18" charset="0"/>
              </a:rPr>
              <a:t>) [27-04-2014]</a:t>
            </a:r>
          </a:p>
          <a:p>
            <a:pPr lvl="0">
              <a:lnSpc>
                <a:spcPct val="120000"/>
              </a:lnSpc>
              <a:buFont typeface="Arial" panose="020B0604020202020204" pitchFamily="34" charset="0"/>
              <a:buChar char="•"/>
            </a:pPr>
            <a:r>
              <a:rPr lang="en-IN" sz="2100" dirty="0" smtClean="0">
                <a:latin typeface="Times New Roman" panose="02020603050405020304" pitchFamily="18" charset="0"/>
                <a:cs typeface="Times New Roman" panose="02020603050405020304" pitchFamily="18" charset="0"/>
              </a:rPr>
              <a:t> VIMARSH</a:t>
            </a:r>
            <a:r>
              <a:rPr lang="en-IN" sz="2100" dirty="0">
                <a:latin typeface="Times New Roman" panose="02020603050405020304" pitchFamily="18" charset="0"/>
                <a:cs typeface="Times New Roman" panose="02020603050405020304" pitchFamily="18" charset="0"/>
              </a:rPr>
              <a:t>; September 2013; EVALUATION OF COMPREHENSIVE CHILD SURVIVAL PROGRAMME UNDER NRHM IN UTTAR PRADESH; Sponsored by State Innovations in Family Planning Services Project Agency (SIFPSA) (</a:t>
            </a:r>
            <a:r>
              <a:rPr lang="en-IN" sz="2100" u="sng" dirty="0">
                <a:latin typeface="Times New Roman" panose="02020603050405020304" pitchFamily="18" charset="0"/>
                <a:cs typeface="Times New Roman" panose="02020603050405020304" pitchFamily="18" charset="0"/>
                <a:hlinkClick r:id="rId4"/>
              </a:rPr>
              <a:t>http://</a:t>
            </a:r>
            <a:r>
              <a:rPr lang="en-IN" sz="2100" u="sng" dirty="0" smtClean="0">
                <a:latin typeface="Times New Roman" panose="02020603050405020304" pitchFamily="18" charset="0"/>
                <a:cs typeface="Times New Roman" panose="02020603050405020304" pitchFamily="18" charset="0"/>
                <a:hlinkClick r:id="rId4"/>
              </a:rPr>
              <a:t>www.sifpsa.org/digitization/ccsp_scheme_25112013.pdf</a:t>
            </a:r>
            <a:r>
              <a:rPr lang="en-IN" sz="2100" dirty="0" smtClean="0">
                <a:latin typeface="Times New Roman" panose="02020603050405020304" pitchFamily="18" charset="0"/>
                <a:cs typeface="Times New Roman" panose="02020603050405020304" pitchFamily="18" charset="0"/>
              </a:rPr>
              <a:t>) [28-04-2014]</a:t>
            </a:r>
          </a:p>
          <a:p>
            <a:pPr marL="0" lvl="0" indent="0">
              <a:lnSpc>
                <a:spcPct val="120000"/>
              </a:lnSpc>
              <a:buNone/>
            </a:pPr>
            <a:endParaRPr lang="en-IN" sz="2100" dirty="0" smtClean="0">
              <a:latin typeface="Times New Roman" panose="02020603050405020304" pitchFamily="18" charset="0"/>
              <a:cs typeface="Times New Roman" panose="02020603050405020304" pitchFamily="18" charset="0"/>
            </a:endParaRPr>
          </a:p>
          <a:p>
            <a:pPr lvl="0">
              <a:lnSpc>
                <a:spcPct val="120000"/>
              </a:lnSpc>
              <a:buFont typeface="Arial" panose="020B0604020202020204" pitchFamily="34" charset="0"/>
              <a:buChar char="•"/>
            </a:pPr>
            <a:r>
              <a:rPr lang="en-IN" sz="2100" dirty="0">
                <a:latin typeface="Times New Roman" panose="02020603050405020304" pitchFamily="18" charset="0"/>
                <a:cs typeface="Times New Roman" panose="02020603050405020304" pitchFamily="18" charset="0"/>
              </a:rPr>
              <a:t> </a:t>
            </a:r>
            <a:r>
              <a:rPr lang="en-IN" sz="2100" dirty="0" smtClean="0">
                <a:latin typeface="Times New Roman" panose="02020603050405020304" pitchFamily="18" charset="0"/>
                <a:cs typeface="Times New Roman" panose="02020603050405020304" pitchFamily="18" charset="0"/>
              </a:rPr>
              <a:t>Husain </a:t>
            </a:r>
            <a:r>
              <a:rPr lang="en-IN" sz="2100" dirty="0" err="1">
                <a:latin typeface="Times New Roman" panose="02020603050405020304" pitchFamily="18" charset="0"/>
                <a:cs typeface="Times New Roman" panose="02020603050405020304" pitchFamily="18" charset="0"/>
              </a:rPr>
              <a:t>Zakir</a:t>
            </a:r>
            <a:r>
              <a:rPr lang="en-IN" sz="2100" dirty="0">
                <a:latin typeface="Times New Roman" panose="02020603050405020304" pitchFamily="18" charset="0"/>
                <a:cs typeface="Times New Roman" panose="02020603050405020304" pitchFamily="18" charset="0"/>
              </a:rPr>
              <a:t>; 2011; Health of the National Rural Health Mission; Economic &amp; Political Weekly EPW </a:t>
            </a:r>
            <a:r>
              <a:rPr lang="en-IN" sz="2100" dirty="0" err="1">
                <a:latin typeface="Times New Roman" panose="02020603050405020304" pitchFamily="18" charset="0"/>
                <a:cs typeface="Times New Roman" panose="02020603050405020304" pitchFamily="18" charset="0"/>
              </a:rPr>
              <a:t>january</a:t>
            </a:r>
            <a:r>
              <a:rPr lang="en-IN" sz="2100" dirty="0">
                <a:latin typeface="Times New Roman" panose="02020603050405020304" pitchFamily="18" charset="0"/>
                <a:cs typeface="Times New Roman" panose="02020603050405020304" pitchFamily="18" charset="0"/>
              </a:rPr>
              <a:t> 22, 2011 </a:t>
            </a:r>
            <a:r>
              <a:rPr lang="en-IN" sz="2100" dirty="0" err="1">
                <a:latin typeface="Times New Roman" panose="02020603050405020304" pitchFamily="18" charset="0"/>
                <a:cs typeface="Times New Roman" panose="02020603050405020304" pitchFamily="18" charset="0"/>
              </a:rPr>
              <a:t>vol</a:t>
            </a:r>
            <a:r>
              <a:rPr lang="en-IN" sz="2100" dirty="0">
                <a:latin typeface="Times New Roman" panose="02020603050405020304" pitchFamily="18" charset="0"/>
                <a:cs typeface="Times New Roman" panose="02020603050405020304" pitchFamily="18" charset="0"/>
              </a:rPr>
              <a:t> xlvi no 4; P 53-60;</a:t>
            </a:r>
          </a:p>
          <a:p>
            <a:pPr>
              <a:lnSpc>
                <a:spcPct val="120000"/>
              </a:lnSpc>
            </a:pPr>
            <a:r>
              <a:rPr lang="en-IN" sz="2100" dirty="0">
                <a:latin typeface="Times New Roman" panose="02020603050405020304" pitchFamily="18" charset="0"/>
                <a:cs typeface="Times New Roman" panose="02020603050405020304" pitchFamily="18" charset="0"/>
              </a:rPr>
              <a:t>(</a:t>
            </a:r>
            <a:r>
              <a:rPr lang="en-IN" sz="2100" u="sng" dirty="0">
                <a:latin typeface="Times New Roman" panose="02020603050405020304" pitchFamily="18" charset="0"/>
                <a:cs typeface="Times New Roman" panose="02020603050405020304" pitchFamily="18" charset="0"/>
                <a:hlinkClick r:id="rId5"/>
              </a:rPr>
              <a:t>http://www.indiaenvironmentportal.org.in/files/NRHM.pdf</a:t>
            </a:r>
            <a:r>
              <a:rPr lang="en-IN" sz="2100" dirty="0" smtClean="0">
                <a:latin typeface="Times New Roman" panose="02020603050405020304" pitchFamily="18" charset="0"/>
                <a:cs typeface="Times New Roman" panose="02020603050405020304" pitchFamily="18" charset="0"/>
              </a:rPr>
              <a:t>) [25-04-2014]</a:t>
            </a:r>
          </a:p>
          <a:p>
            <a:pPr>
              <a:lnSpc>
                <a:spcPct val="120000"/>
              </a:lnSpc>
              <a:buFont typeface="Arial" panose="020B0604020202020204" pitchFamily="34" charset="0"/>
              <a:buChar char="•"/>
            </a:pPr>
            <a:r>
              <a:rPr lang="en-IN" sz="2100" dirty="0" smtClean="0">
                <a:latin typeface="Times New Roman" panose="02020603050405020304" pitchFamily="18" charset="0"/>
                <a:cs typeface="Times New Roman" panose="02020603050405020304" pitchFamily="18" charset="0"/>
              </a:rPr>
              <a:t>AHS</a:t>
            </a:r>
          </a:p>
          <a:p>
            <a:pPr>
              <a:lnSpc>
                <a:spcPct val="120000"/>
              </a:lnSpc>
              <a:buFont typeface="Arial" panose="020B0604020202020204" pitchFamily="34" charset="0"/>
              <a:buChar char="•"/>
            </a:pPr>
            <a:r>
              <a:rPr lang="en-IN" sz="2100" dirty="0" smtClean="0">
                <a:latin typeface="Times New Roman" panose="02020603050405020304" pitchFamily="18" charset="0"/>
                <a:cs typeface="Times New Roman" panose="02020603050405020304" pitchFamily="18" charset="0"/>
              </a:rPr>
              <a:t>PUBMED</a:t>
            </a:r>
            <a:endParaRPr lang="en-IN" sz="2100" dirty="0">
              <a:latin typeface="Times New Roman" panose="02020603050405020304" pitchFamily="18" charset="0"/>
              <a:cs typeface="Times New Roman" panose="02020603050405020304" pitchFamily="18" charset="0"/>
            </a:endParaRPr>
          </a:p>
          <a:p>
            <a:pPr marL="0" indent="0">
              <a:lnSpc>
                <a:spcPct val="120000"/>
              </a:lnSpc>
              <a:buNone/>
            </a:pPr>
            <a:endParaRPr lang="en-IN" sz="2100" dirty="0">
              <a:latin typeface="Times New Roman" panose="02020603050405020304" pitchFamily="18" charset="0"/>
              <a:cs typeface="Times New Roman" panose="02020603050405020304" pitchFamily="18" charset="0"/>
            </a:endParaRPr>
          </a:p>
          <a:p>
            <a:pPr lvl="0">
              <a:buFont typeface="Arial" panose="020B0604020202020204" pitchFamily="34" charset="0"/>
              <a:buChar char="•"/>
            </a:pPr>
            <a:endParaRPr lang="en-IN" dirty="0"/>
          </a:p>
          <a:p>
            <a:endParaRPr lang="en-IN" dirty="0"/>
          </a:p>
        </p:txBody>
      </p:sp>
    </p:spTree>
    <p:extLst>
      <p:ext uri="{BB962C8B-B14F-4D97-AF65-F5344CB8AC3E}">
        <p14:creationId xmlns:p14="http://schemas.microsoft.com/office/powerpoint/2010/main" val="3628458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THANK YOU</a:t>
            </a:r>
            <a:endParaRPr lang="en-IN"/>
          </a:p>
        </p:txBody>
      </p:sp>
      <p:sp>
        <p:nvSpPr>
          <p:cNvPr id="3" name="Content Placeholder 2"/>
          <p:cNvSpPr>
            <a:spLocks noGrp="1"/>
          </p:cNvSpPr>
          <p:nvPr>
            <p:ph idx="1"/>
          </p:nvPr>
        </p:nvSpPr>
        <p:spPr/>
        <p:txBody>
          <a:bodyPr/>
          <a:lstStyle/>
          <a:p>
            <a:endParaRPr lang="en-IN" dirty="0"/>
          </a:p>
        </p:txBody>
      </p:sp>
    </p:spTree>
    <p:extLst>
      <p:ext uri="{BB962C8B-B14F-4D97-AF65-F5344CB8AC3E}">
        <p14:creationId xmlns:p14="http://schemas.microsoft.com/office/powerpoint/2010/main" val="2957899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a:p>
        </p:txBody>
      </p:sp>
      <p:pic>
        <p:nvPicPr>
          <p:cNvPr id="4" name="Picture 2" descr="G:\Dissertation\Images\IFHI Goal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69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lstStyle/>
          <a:p>
            <a:r>
              <a:rPr lang="en-IN" dirty="0" smtClean="0"/>
              <a:t>KEY LEARNING</a:t>
            </a:r>
            <a:endParaRPr lang="en-IN" dirty="0"/>
          </a:p>
        </p:txBody>
      </p:sp>
      <p:sp>
        <p:nvSpPr>
          <p:cNvPr id="3" name="Content Placeholder 2"/>
          <p:cNvSpPr>
            <a:spLocks noGrp="1"/>
          </p:cNvSpPr>
          <p:nvPr>
            <p:ph idx="1"/>
          </p:nvPr>
        </p:nvSpPr>
        <p:spPr>
          <a:xfrm>
            <a:off x="982133" y="1676400"/>
            <a:ext cx="7704667" cy="4323416"/>
          </a:xfrm>
        </p:spPr>
        <p:txBody>
          <a:bodyPr/>
          <a:lstStyle/>
          <a:p>
            <a:pPr>
              <a:buFont typeface="Arial" panose="020B0604020202020204" pitchFamily="34" charset="0"/>
              <a:buChar char="•"/>
            </a:pPr>
            <a:r>
              <a:rPr lang="en-US" dirty="0" smtClean="0"/>
              <a:t> Training </a:t>
            </a:r>
            <a:r>
              <a:rPr lang="en-US" dirty="0"/>
              <a:t>of Link workers, Malaria Inspector and Field workers regarding Indoor Residual Spray for Kala </a:t>
            </a:r>
            <a:r>
              <a:rPr lang="en-US" dirty="0" err="1"/>
              <a:t>Azar</a:t>
            </a:r>
            <a:r>
              <a:rPr lang="en-US" dirty="0"/>
              <a:t>.</a:t>
            </a:r>
          </a:p>
          <a:p>
            <a:pPr>
              <a:buFont typeface="Arial" panose="020B0604020202020204" pitchFamily="34" charset="0"/>
              <a:buChar char="•"/>
            </a:pPr>
            <a:r>
              <a:rPr lang="en-US" dirty="0" smtClean="0"/>
              <a:t> Monitoring </a:t>
            </a:r>
            <a:r>
              <a:rPr lang="en-US" dirty="0"/>
              <a:t>of IRS round.</a:t>
            </a:r>
          </a:p>
          <a:p>
            <a:pPr>
              <a:buFont typeface="Arial" panose="020B0604020202020204" pitchFamily="34" charset="0"/>
              <a:buChar char="•"/>
            </a:pPr>
            <a:r>
              <a:rPr lang="en-US" dirty="0" smtClean="0"/>
              <a:t> Designing micro-plan for the district for IRS.</a:t>
            </a:r>
            <a:endParaRPr lang="en-US" dirty="0"/>
          </a:p>
          <a:p>
            <a:pPr>
              <a:buFont typeface="Arial" panose="020B0604020202020204" pitchFamily="34" charset="0"/>
              <a:buChar char="•"/>
            </a:pPr>
            <a:r>
              <a:rPr lang="en-US" dirty="0" smtClean="0"/>
              <a:t> </a:t>
            </a:r>
            <a:r>
              <a:rPr lang="en-US" dirty="0" err="1" smtClean="0"/>
              <a:t>Liasioning</a:t>
            </a:r>
            <a:r>
              <a:rPr lang="en-US" dirty="0" smtClean="0"/>
              <a:t> </a:t>
            </a:r>
            <a:r>
              <a:rPr lang="en-US" dirty="0"/>
              <a:t>with government officials like CS, </a:t>
            </a:r>
            <a:r>
              <a:rPr lang="en-US" dirty="0" smtClean="0"/>
              <a:t>ACMO, DPM, DCM, MOIC, BHM &amp; BCM.</a:t>
            </a:r>
          </a:p>
          <a:p>
            <a:pPr>
              <a:buFont typeface="Arial" panose="020B0604020202020204" pitchFamily="34" charset="0"/>
              <a:buChar char="•"/>
            </a:pPr>
            <a:r>
              <a:rPr lang="en-IN" dirty="0" smtClean="0"/>
              <a:t> HSC </a:t>
            </a:r>
            <a:r>
              <a:rPr lang="en-IN" dirty="0"/>
              <a:t>meetings in different </a:t>
            </a:r>
            <a:r>
              <a:rPr lang="en-IN" dirty="0" smtClean="0"/>
              <a:t>BLOCKS.</a:t>
            </a:r>
          </a:p>
          <a:p>
            <a:pPr>
              <a:buFont typeface="Arial" panose="020B0604020202020204" pitchFamily="34" charset="0"/>
              <a:buChar char="•"/>
            </a:pPr>
            <a:endParaRPr lang="en-US" dirty="0"/>
          </a:p>
          <a:p>
            <a:pPr>
              <a:buFont typeface="Arial" panose="020B0604020202020204" pitchFamily="34" charset="0"/>
              <a:buChar char="•"/>
            </a:pPr>
            <a:endParaRPr lang="en-IN" dirty="0"/>
          </a:p>
        </p:txBody>
      </p:sp>
    </p:spTree>
    <p:extLst>
      <p:ext uri="{BB962C8B-B14F-4D97-AF65-F5344CB8AC3E}">
        <p14:creationId xmlns:p14="http://schemas.microsoft.com/office/powerpoint/2010/main" val="177922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79581" cy="1167131"/>
          </a:xfrm>
        </p:spPr>
        <p:txBody>
          <a:bodyPr/>
          <a:lstStyle/>
          <a:p>
            <a:r>
              <a:rPr lang="en-IN" dirty="0" smtClean="0"/>
              <a:t>INTRODUCTION</a:t>
            </a:r>
            <a:endParaRPr lang="en-IN" dirty="0"/>
          </a:p>
        </p:txBody>
      </p:sp>
      <p:sp>
        <p:nvSpPr>
          <p:cNvPr id="3" name="Content Placeholder 2"/>
          <p:cNvSpPr>
            <a:spLocks noGrp="1"/>
          </p:cNvSpPr>
          <p:nvPr>
            <p:ph idx="1"/>
          </p:nvPr>
        </p:nvSpPr>
        <p:spPr>
          <a:xfrm>
            <a:off x="507206" y="1295401"/>
            <a:ext cx="8065294" cy="4464178"/>
          </a:xfrm>
        </p:spPr>
        <p:txBody>
          <a:bodyPr/>
          <a:lstStyle/>
          <a:p>
            <a:pPr>
              <a:buFont typeface="Arial" panose="020B0604020202020204" pitchFamily="34" charset="0"/>
              <a:buChar char="•"/>
            </a:pPr>
            <a:r>
              <a:rPr lang="en-IN" dirty="0" smtClean="0"/>
              <a:t> </a:t>
            </a:r>
            <a:r>
              <a:rPr lang="en-IN" dirty="0"/>
              <a:t>Bihar is one of India’s largest and poorest states with over 100 million people. </a:t>
            </a:r>
            <a:endParaRPr lang="en-IN" dirty="0" smtClean="0"/>
          </a:p>
          <a:p>
            <a:pPr>
              <a:buFont typeface="Arial" panose="020B0604020202020204" pitchFamily="34" charset="0"/>
              <a:buChar char="•"/>
            </a:pPr>
            <a:r>
              <a:rPr lang="en-IN" dirty="0"/>
              <a:t> </a:t>
            </a:r>
            <a:r>
              <a:rPr lang="en-IN" dirty="0" smtClean="0"/>
              <a:t>The </a:t>
            </a:r>
            <a:r>
              <a:rPr lang="en-IN" dirty="0"/>
              <a:t>state has one of the country’s highest rates of maternal, neonatal and infant mortality. </a:t>
            </a:r>
            <a:endParaRPr lang="en-IN" dirty="0" smtClean="0"/>
          </a:p>
          <a:p>
            <a:pPr>
              <a:buFont typeface="Arial" panose="020B0604020202020204" pitchFamily="34" charset="0"/>
              <a:buChar char="•"/>
            </a:pPr>
            <a:endParaRPr lang="en-IN" dirty="0" smtClean="0"/>
          </a:p>
          <a:p>
            <a:pPr>
              <a:buFont typeface="Arial" panose="020B0604020202020204" pitchFamily="34" charset="0"/>
              <a:buChar char="•"/>
            </a:pPr>
            <a:r>
              <a:rPr lang="en-IN" dirty="0"/>
              <a:t> </a:t>
            </a:r>
            <a:r>
              <a:rPr lang="en-IN" dirty="0" smtClean="0"/>
              <a:t>According to the Annual Health Survey 2012-13:</a:t>
            </a: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3509157257"/>
              </p:ext>
            </p:extLst>
          </p:nvPr>
        </p:nvGraphicFramePr>
        <p:xfrm>
          <a:off x="534502" y="3810000"/>
          <a:ext cx="7798596" cy="2537280"/>
        </p:xfrm>
        <a:graphic>
          <a:graphicData uri="http://schemas.openxmlformats.org/drawingml/2006/table">
            <a:tbl>
              <a:tblPr firstRow="1" firstCol="1" bandRow="1">
                <a:tableStyleId>{5C22544A-7EE6-4342-B048-85BDC9FD1C3A}</a:tableStyleId>
              </a:tblPr>
              <a:tblGrid>
                <a:gridCol w="629700"/>
                <a:gridCol w="1922835"/>
                <a:gridCol w="1346763"/>
                <a:gridCol w="1299190"/>
                <a:gridCol w="1300054"/>
                <a:gridCol w="1300054"/>
              </a:tblGrid>
              <a:tr h="685800">
                <a:tc>
                  <a:txBody>
                    <a:bodyPr/>
                    <a:lstStyle/>
                    <a:p>
                      <a:pPr>
                        <a:lnSpc>
                          <a:spcPct val="115000"/>
                        </a:lnSpc>
                        <a:spcAft>
                          <a:spcPts val="1000"/>
                        </a:spcAft>
                      </a:pPr>
                      <a:r>
                        <a:rPr lang="en-IN" sz="1200" dirty="0">
                          <a:effectLst/>
                        </a:rPr>
                        <a:t>SL.NO.</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MORTALITY INDICATORS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BIHAR (2010-12)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dirty="0">
                          <a:effectLst/>
                        </a:rPr>
                        <a:t>SUPAUL (2010-12)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BIHAR (2012-13)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SUPAUL (2012-13)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7160">
                <a:tc>
                  <a:txBody>
                    <a:bodyPr/>
                    <a:lstStyle/>
                    <a:p>
                      <a:pPr>
                        <a:lnSpc>
                          <a:spcPct val="115000"/>
                        </a:lnSpc>
                        <a:spcAft>
                          <a:spcPts val="1000"/>
                        </a:spcAft>
                      </a:pPr>
                      <a:r>
                        <a:rPr lang="en-IN" sz="1200">
                          <a:effectLst/>
                        </a:rPr>
                        <a:t>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U5MR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77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89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70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82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7160">
                <a:tc>
                  <a:txBody>
                    <a:bodyPr/>
                    <a:lstStyle/>
                    <a:p>
                      <a:pPr>
                        <a:lnSpc>
                          <a:spcPct val="115000"/>
                        </a:lnSpc>
                        <a:spcAft>
                          <a:spcPts val="1000"/>
                        </a:spcAft>
                      </a:pPr>
                      <a:r>
                        <a:rPr lang="en-IN" sz="1200">
                          <a:effectLst/>
                        </a:rPr>
                        <a:t>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NMR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35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45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32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42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7160">
                <a:tc>
                  <a:txBody>
                    <a:bodyPr/>
                    <a:lstStyle/>
                    <a:p>
                      <a:pPr>
                        <a:lnSpc>
                          <a:spcPct val="115000"/>
                        </a:lnSpc>
                        <a:spcAft>
                          <a:spcPts val="1000"/>
                        </a:spcAft>
                      </a:pPr>
                      <a:r>
                        <a:rPr lang="en-IN" sz="1200">
                          <a:effectLst/>
                        </a:rPr>
                        <a:t>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IMR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55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64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a:effectLst/>
                        </a:rPr>
                        <a:t>48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IN" sz="1200" dirty="0">
                          <a:effectLst/>
                        </a:rPr>
                        <a:t>58</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753495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799"/>
            <a:ext cx="7704667" cy="1066801"/>
          </a:xfrm>
        </p:spPr>
        <p:txBody>
          <a:bodyPr/>
          <a:lstStyle/>
          <a:p>
            <a:r>
              <a:rPr lang="en-IN" dirty="0" smtClean="0"/>
              <a:t>RATIONALE</a:t>
            </a:r>
            <a:endParaRPr lang="en-IN" dirty="0"/>
          </a:p>
        </p:txBody>
      </p:sp>
      <p:sp>
        <p:nvSpPr>
          <p:cNvPr id="3" name="Content Placeholder 2"/>
          <p:cNvSpPr>
            <a:spLocks noGrp="1"/>
          </p:cNvSpPr>
          <p:nvPr>
            <p:ph idx="1"/>
          </p:nvPr>
        </p:nvSpPr>
        <p:spPr>
          <a:xfrm>
            <a:off x="982133" y="1371600"/>
            <a:ext cx="7704667" cy="4628216"/>
          </a:xfrm>
        </p:spPr>
        <p:txBody>
          <a:bodyPr>
            <a:normAutofit fontScale="77500" lnSpcReduction="20000"/>
          </a:bodyPr>
          <a:lstStyle/>
          <a:p>
            <a:pPr>
              <a:lnSpc>
                <a:spcPct val="150000"/>
              </a:lnSpc>
              <a:buFont typeface="Arial" panose="020B0604020202020204" pitchFamily="34" charset="0"/>
              <a:buChar char="•"/>
            </a:pPr>
            <a:r>
              <a:rPr lang="en-US" dirty="0" smtClean="0"/>
              <a:t> In </a:t>
            </a:r>
            <a:r>
              <a:rPr lang="en-US" dirty="0"/>
              <a:t>order to achieve the MDG-4 we need to improve institutional deliveries.</a:t>
            </a:r>
          </a:p>
          <a:p>
            <a:pPr>
              <a:lnSpc>
                <a:spcPct val="150000"/>
              </a:lnSpc>
              <a:buFont typeface="Arial" panose="020B0604020202020204" pitchFamily="34" charset="0"/>
              <a:buChar char="•"/>
            </a:pPr>
            <a:r>
              <a:rPr lang="en-US" dirty="0" smtClean="0"/>
              <a:t> Interventions </a:t>
            </a:r>
            <a:r>
              <a:rPr lang="en-US" dirty="0"/>
              <a:t>combining resuscitation of newborn baby, breastfeeding, prevention and management of hypothermia and kangaroo mother care (KMC) can reduce NMR by more than half.</a:t>
            </a:r>
          </a:p>
          <a:p>
            <a:pPr>
              <a:lnSpc>
                <a:spcPct val="150000"/>
              </a:lnSpc>
              <a:buFont typeface="Arial" panose="020B0604020202020204" pitchFamily="34" charset="0"/>
              <a:buChar char="•"/>
            </a:pPr>
            <a:r>
              <a:rPr lang="en-US" dirty="0" smtClean="0"/>
              <a:t> NBCC </a:t>
            </a:r>
            <a:r>
              <a:rPr lang="en-US" dirty="0"/>
              <a:t>is a space within the delivery room in any health facility where immediate care is provided to all newborns at birth. This area is mandatory for all health facilities where deliveries are conducted.</a:t>
            </a:r>
          </a:p>
          <a:p>
            <a:pPr>
              <a:lnSpc>
                <a:spcPct val="150000"/>
              </a:lnSpc>
              <a:buFont typeface="Arial" panose="020B0604020202020204" pitchFamily="34" charset="0"/>
              <a:buChar char="•"/>
            </a:pPr>
            <a:r>
              <a:rPr lang="en-US" dirty="0" smtClean="0"/>
              <a:t> This </a:t>
            </a:r>
            <a:r>
              <a:rPr lang="en-US" dirty="0"/>
              <a:t>study was thus designed to assess the availability of various equipment, infrastructure, manpower and neonatal management practices with regards to immediate care, infection control and bio medical waste.</a:t>
            </a:r>
          </a:p>
          <a:p>
            <a:pPr>
              <a:buFont typeface="Arial" panose="020B0604020202020204" pitchFamily="34" charset="0"/>
              <a:buChar char="•"/>
            </a:pPr>
            <a:endParaRPr lang="en-IN" dirty="0"/>
          </a:p>
        </p:txBody>
      </p:sp>
    </p:spTree>
    <p:extLst>
      <p:ext uri="{BB962C8B-B14F-4D97-AF65-F5344CB8AC3E}">
        <p14:creationId xmlns:p14="http://schemas.microsoft.com/office/powerpoint/2010/main" val="1001545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99533"/>
            <a:ext cx="8079581" cy="1100667"/>
          </a:xfrm>
        </p:spPr>
        <p:txBody>
          <a:bodyPr/>
          <a:lstStyle/>
          <a:p>
            <a:r>
              <a:rPr lang="en-IN" dirty="0" smtClean="0"/>
              <a:t>OBJECTIVES</a:t>
            </a:r>
            <a:endParaRPr lang="en-IN" dirty="0"/>
          </a:p>
        </p:txBody>
      </p:sp>
      <p:sp>
        <p:nvSpPr>
          <p:cNvPr id="3" name="Content Placeholder 2"/>
          <p:cNvSpPr>
            <a:spLocks noGrp="1"/>
          </p:cNvSpPr>
          <p:nvPr>
            <p:ph idx="1"/>
          </p:nvPr>
        </p:nvSpPr>
        <p:spPr/>
        <p:txBody>
          <a:bodyPr/>
          <a:lstStyle/>
          <a:p>
            <a:pPr marL="114300" lvl="0" indent="0">
              <a:buNone/>
            </a:pPr>
            <a:r>
              <a:rPr lang="en-US" b="1" dirty="0"/>
              <a:t>General objective:</a:t>
            </a:r>
            <a:endParaRPr lang="en-US" dirty="0"/>
          </a:p>
          <a:p>
            <a:pPr marL="114300" indent="0">
              <a:buNone/>
            </a:pPr>
            <a:r>
              <a:rPr lang="en-US" dirty="0"/>
              <a:t>To assess the availability and functionality of new born corners in primary health centers of </a:t>
            </a:r>
            <a:r>
              <a:rPr lang="en-US" dirty="0" smtClean="0"/>
              <a:t>SUPAUL </a:t>
            </a:r>
            <a:r>
              <a:rPr lang="en-US" dirty="0"/>
              <a:t>district in Bihar.</a:t>
            </a:r>
          </a:p>
          <a:p>
            <a:pPr marL="114300" indent="0">
              <a:buNone/>
            </a:pPr>
            <a:endParaRPr lang="en-US" dirty="0"/>
          </a:p>
          <a:p>
            <a:pPr marL="114300" indent="0">
              <a:buNone/>
            </a:pPr>
            <a:r>
              <a:rPr lang="en-US" b="1" dirty="0"/>
              <a:t>Specific objectives:</a:t>
            </a:r>
            <a:endParaRPr lang="en-US" dirty="0"/>
          </a:p>
          <a:p>
            <a:pPr marL="457200" indent="-342900">
              <a:buFont typeface="Wingdings" panose="05000000000000000000" pitchFamily="2" charset="2"/>
              <a:buChar char="§"/>
            </a:pPr>
            <a:r>
              <a:rPr lang="en-US" dirty="0" smtClean="0"/>
              <a:t>To </a:t>
            </a:r>
            <a:r>
              <a:rPr lang="en-US" dirty="0"/>
              <a:t>check the availability of new born corners at PHC level.</a:t>
            </a:r>
          </a:p>
          <a:p>
            <a:pPr marL="457200" indent="-342900">
              <a:buFont typeface="Wingdings" panose="05000000000000000000" pitchFamily="2" charset="2"/>
              <a:buChar char="§"/>
            </a:pPr>
            <a:r>
              <a:rPr lang="en-US" dirty="0" smtClean="0"/>
              <a:t>To </a:t>
            </a:r>
            <a:r>
              <a:rPr lang="en-US" dirty="0"/>
              <a:t>assess the gaps in each new born corner.</a:t>
            </a:r>
          </a:p>
          <a:p>
            <a:pPr marL="457200" indent="-342900">
              <a:buFont typeface="Wingdings" panose="05000000000000000000" pitchFamily="2" charset="2"/>
              <a:buChar char="§"/>
            </a:pPr>
            <a:r>
              <a:rPr lang="en-US" dirty="0" smtClean="0"/>
              <a:t>To </a:t>
            </a:r>
            <a:r>
              <a:rPr lang="en-US" dirty="0"/>
              <a:t>suggest a road map to fulfill these gaps.</a:t>
            </a:r>
            <a:endParaRPr lang="en-IN" dirty="0"/>
          </a:p>
        </p:txBody>
      </p:sp>
    </p:spTree>
    <p:extLst>
      <p:ext uri="{BB962C8B-B14F-4D97-AF65-F5344CB8AC3E}">
        <p14:creationId xmlns:p14="http://schemas.microsoft.com/office/powerpoint/2010/main" val="3267529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499533"/>
            <a:ext cx="8079581" cy="1176867"/>
          </a:xfrm>
        </p:spPr>
        <p:txBody>
          <a:bodyPr/>
          <a:lstStyle/>
          <a:p>
            <a:r>
              <a:rPr lang="en-IN" dirty="0" smtClean="0"/>
              <a:t>METHODOLOGY</a:t>
            </a:r>
            <a:endParaRPr lang="en-IN" dirty="0"/>
          </a:p>
        </p:txBody>
      </p:sp>
      <p:sp>
        <p:nvSpPr>
          <p:cNvPr id="3" name="Content Placeholder 2"/>
          <p:cNvSpPr>
            <a:spLocks noGrp="1"/>
          </p:cNvSpPr>
          <p:nvPr>
            <p:ph idx="1"/>
          </p:nvPr>
        </p:nvSpPr>
        <p:spPr/>
        <p:txBody>
          <a:bodyPr/>
          <a:lstStyle/>
          <a:p>
            <a:pPr marL="114300" indent="0">
              <a:buNone/>
            </a:pPr>
            <a:r>
              <a:rPr lang="en-US" b="1" dirty="0"/>
              <a:t>Study Area: </a:t>
            </a:r>
            <a:r>
              <a:rPr lang="en-US" dirty="0"/>
              <a:t>All </a:t>
            </a:r>
            <a:r>
              <a:rPr lang="en-US" dirty="0" smtClean="0"/>
              <a:t>9 Primary </a:t>
            </a:r>
            <a:r>
              <a:rPr lang="en-US" dirty="0"/>
              <a:t>Health Centers </a:t>
            </a:r>
            <a:r>
              <a:rPr lang="en-US" dirty="0" smtClean="0"/>
              <a:t>of SUPAUL, </a:t>
            </a:r>
            <a:r>
              <a:rPr lang="en-US" dirty="0"/>
              <a:t>Bihar</a:t>
            </a:r>
          </a:p>
          <a:p>
            <a:pPr marL="114300" indent="0">
              <a:buNone/>
            </a:pPr>
            <a:r>
              <a:rPr lang="en-US" b="1" dirty="0"/>
              <a:t>Study Respondents: </a:t>
            </a:r>
            <a:r>
              <a:rPr lang="en-US" dirty="0"/>
              <a:t> ANM, BHM, MOIC</a:t>
            </a:r>
          </a:p>
          <a:p>
            <a:pPr marL="114300" indent="0">
              <a:buNone/>
            </a:pPr>
            <a:r>
              <a:rPr lang="en-US" b="1" dirty="0"/>
              <a:t>Study Design: </a:t>
            </a:r>
            <a:r>
              <a:rPr lang="en-US" dirty="0"/>
              <a:t>Cross-Sectional study</a:t>
            </a:r>
          </a:p>
          <a:p>
            <a:pPr marL="114300" indent="0">
              <a:buNone/>
            </a:pPr>
            <a:r>
              <a:rPr lang="en-US" b="1" dirty="0"/>
              <a:t>Methods of Data Collection: </a:t>
            </a:r>
            <a:r>
              <a:rPr lang="en-US" dirty="0"/>
              <a:t>A structured pre tested facility assessment tool was used to collect the data</a:t>
            </a:r>
            <a:r>
              <a:rPr lang="en-US" dirty="0" smtClean="0"/>
              <a:t>.</a:t>
            </a:r>
          </a:p>
          <a:p>
            <a:pPr marL="114300" indent="0">
              <a:buNone/>
            </a:pPr>
            <a:r>
              <a:rPr lang="en-US" b="1" dirty="0" smtClean="0"/>
              <a:t>Data Analysis: </a:t>
            </a:r>
            <a:r>
              <a:rPr lang="en-US" dirty="0" smtClean="0"/>
              <a:t>Facility Assessment Tool.</a:t>
            </a:r>
            <a:endParaRPr lang="en-US" dirty="0"/>
          </a:p>
          <a:p>
            <a:pPr marL="114300" indent="0">
              <a:buNone/>
            </a:pPr>
            <a:r>
              <a:rPr lang="en-US" b="1" dirty="0"/>
              <a:t>Study Period: </a:t>
            </a:r>
            <a:r>
              <a:rPr lang="en-US" dirty="0"/>
              <a:t>1</a:t>
            </a:r>
            <a:r>
              <a:rPr lang="en-US" baseline="30000" dirty="0"/>
              <a:t>st</a:t>
            </a:r>
            <a:r>
              <a:rPr lang="en-US" dirty="0"/>
              <a:t> </a:t>
            </a:r>
            <a:r>
              <a:rPr lang="en-US" dirty="0" smtClean="0"/>
              <a:t>February 2014 </a:t>
            </a:r>
            <a:r>
              <a:rPr lang="en-US" dirty="0"/>
              <a:t>to 30</a:t>
            </a:r>
            <a:r>
              <a:rPr lang="en-US" baseline="30000" dirty="0"/>
              <a:t>th</a:t>
            </a:r>
            <a:r>
              <a:rPr lang="en-US" dirty="0"/>
              <a:t> </a:t>
            </a:r>
            <a:r>
              <a:rPr lang="en-US" dirty="0" smtClean="0"/>
              <a:t>April 2014. </a:t>
            </a:r>
            <a:endParaRPr lang="en-US" dirty="0"/>
          </a:p>
          <a:p>
            <a:endParaRPr lang="en-IN" dirty="0"/>
          </a:p>
        </p:txBody>
      </p:sp>
    </p:spTree>
    <p:extLst>
      <p:ext uri="{BB962C8B-B14F-4D97-AF65-F5344CB8AC3E}">
        <p14:creationId xmlns:p14="http://schemas.microsoft.com/office/powerpoint/2010/main" val="313204848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TC103457491[[fn=Metropolitan]]</Template>
  <TotalTime>484</TotalTime>
  <Words>1731</Words>
  <Application>Microsoft Office PowerPoint</Application>
  <PresentationFormat>On-screen Show (4:3)</PresentationFormat>
  <Paragraphs>149</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Times New Roman</vt:lpstr>
      <vt:lpstr>Wingdings</vt:lpstr>
      <vt:lpstr>Metropolitan</vt:lpstr>
      <vt:lpstr>Assessment of availability and functionality of new born corners in primary health centers of SUPAUL, Bihar.</vt:lpstr>
      <vt:lpstr>CONTENTS</vt:lpstr>
      <vt:lpstr>Organization Profile</vt:lpstr>
      <vt:lpstr>PowerPoint Presentation</vt:lpstr>
      <vt:lpstr>KEY LEARNING</vt:lpstr>
      <vt:lpstr>INTRODUCTION</vt:lpstr>
      <vt:lpstr>RATIONALE</vt:lpstr>
      <vt:lpstr>OBJECTIVES</vt:lpstr>
      <vt:lpstr>METHODOLOGY</vt:lpstr>
      <vt:lpstr>REVIEW OF LITERATURE</vt:lpstr>
      <vt:lpstr>PowerPoint Presentation</vt:lpstr>
      <vt:lpstr>New Born Care Corner</vt:lpstr>
      <vt:lpstr>ESSENTIAL EQUIPMENTS</vt:lpstr>
      <vt:lpstr>FINDINGS:</vt:lpstr>
      <vt:lpstr>  Above figure represents the percentage of new born corner established in PHCs. NBCC are established in 89% of PHCs that is 8 out of 9 PHCs. Only 11% i.e. only one PHC doesn’t have NBCC. </vt:lpstr>
      <vt:lpstr> Above figure represents the percentage of NBCC in Labour room. Out of those PHCs where NBCC is established, 87% of NBCC are established in Labour room where only 13% i.e. one PHC have individual NBCC outside Labour room.</vt:lpstr>
      <vt:lpstr>During day time Grade A nurse, ANM, MAMTA &amp; Sweeper present in 66.66%, 88.88%, 88.88% &amp; 77.77% NBCC respectively. During day time Grade A nurse, ANM, MAMTA &amp; Sweeper present in 55.55%, 77.77%, 66.66% &amp; 55.55% NBCC respectively.</vt:lpstr>
      <vt:lpstr>Approximately 88.88% of facilities have electricity back up like generator &amp; invertors. In 88.88% of facilities they are using either CFLs / tube light or electrical bulbs for lighting. No facilities got air conditioning. Around 66.66% of facilities have ceiling fan and exhausted fan. </vt:lpstr>
      <vt:lpstr>Approximately 88.88% of labour room got wash basin, 33.33% wash basin have elbow tap &amp; 88.88% wash basin have 24 hours water supply. </vt:lpstr>
      <vt:lpstr>Approximately 66.66% of labour room have hand washing poster, 88.88% of labour room have immediate essential new born care, 88.88% of facilities have neonatal resuscitation and 88.88% follows breast feeding &amp; 88.88% of facilities have KMC. </vt:lpstr>
      <vt:lpstr>In 56 % NBCC facility cheatle forceps were present, infant mask 0 &amp; 1 size present in 44% &amp; 22% NBCC facilities respectively. Ambu bag was present in 78% facilities. Oxygen cylinder was present in 56 % NBCC facilities.   </vt:lpstr>
      <vt:lpstr>Radiant warmer, weighting scale, light &amp; syringe cutter available in 89% of NBCC, in 78% NBCC resuscitators &amp; pump suction were available. Thermometer was available in 44% NBCC. Phototherapy machine was available in 89% NBCC. </vt:lpstr>
      <vt:lpstr>Dextrose 5% , Saline &amp; Gentamicin present in 88.88% NBCC. Only 66.66% NBCC have Ampicillin.</vt:lpstr>
      <vt:lpstr>Adrenaline, Aminophylline, Atropine available in 77.77% NBCC. Glucose 25%, hydrocortisone &amp; Vitamine k available in 66.66%.  Calcium Gluconate , Glucose 50% &amp; dexamethasone  available in 88.88% NBCC.</vt:lpstr>
      <vt:lpstr>In 66.67 % use heavy duty gloves, 88.89% use needle cutter &amp; disposal pit respectively, 66.67% colour coded bags / bucket &amp; BMW disposal protocols. Only 22.22% use disinfectant.</vt:lpstr>
      <vt:lpstr>Most commonly used disinfectant is  savlon i.e. 88.88%, then ethanol/ spirit i.e.55.55%, gentian violet  (anti fungal) 44.44% &amp; iodine 22.22%.</vt:lpstr>
      <vt:lpstr>DISCUSSION:</vt:lpstr>
      <vt:lpstr>RECOMMENDATION</vt:lpstr>
      <vt:lpstr>LIMITATIONS</vt:lpstr>
      <vt:lpstr>REFERENCE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availability and functionality of new born corners in primary health centers of SUPAUL, Bihar.</dc:title>
  <dc:creator>Happy</dc:creator>
  <cp:lastModifiedBy>Swaroop Pattanayak</cp:lastModifiedBy>
  <cp:revision>45</cp:revision>
  <cp:lastPrinted>2014-05-07T07:21:48Z</cp:lastPrinted>
  <dcterms:created xsi:type="dcterms:W3CDTF">2006-08-16T00:00:00Z</dcterms:created>
  <dcterms:modified xsi:type="dcterms:W3CDTF">2014-05-07T07:22:46Z</dcterms:modified>
</cp:coreProperties>
</file>