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708" r:id="rId4"/>
  </p:sldMasterIdLst>
  <p:sldIdLst>
    <p:sldId id="256" r:id="rId5"/>
    <p:sldId id="289" r:id="rId6"/>
    <p:sldId id="258" r:id="rId7"/>
    <p:sldId id="257" r:id="rId8"/>
    <p:sldId id="259" r:id="rId9"/>
    <p:sldId id="260" r:id="rId10"/>
    <p:sldId id="261" r:id="rId11"/>
    <p:sldId id="262" r:id="rId12"/>
    <p:sldId id="263" r:id="rId13"/>
    <p:sldId id="264" r:id="rId14"/>
    <p:sldId id="265" r:id="rId15"/>
    <p:sldId id="266" r:id="rId16"/>
    <p:sldId id="270" r:id="rId17"/>
    <p:sldId id="267" r:id="rId18"/>
    <p:sldId id="268" r:id="rId19"/>
    <p:sldId id="269" r:id="rId20"/>
    <p:sldId id="271" r:id="rId21"/>
    <p:sldId id="272" r:id="rId22"/>
    <p:sldId id="273" r:id="rId23"/>
    <p:sldId id="274" r:id="rId24"/>
    <p:sldId id="275" r:id="rId25"/>
    <p:sldId id="276" r:id="rId26"/>
    <p:sldId id="277" r:id="rId27"/>
    <p:sldId id="278" r:id="rId28"/>
    <p:sldId id="279" r:id="rId29"/>
    <p:sldId id="280" r:id="rId30"/>
    <p:sldId id="281" r:id="rId31"/>
    <p:sldId id="284" r:id="rId32"/>
    <p:sldId id="285" r:id="rId33"/>
    <p:sldId id="288" r:id="rId34"/>
    <p:sldId id="286" r:id="rId35"/>
    <p:sldId id="290"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DC023E9-DD10-447F-A725-297192AE7B7C}">
          <p14:sldIdLst>
            <p14:sldId id="256"/>
            <p14:sldId id="289"/>
            <p14:sldId id="258"/>
            <p14:sldId id="257"/>
            <p14:sldId id="259"/>
            <p14:sldId id="260"/>
            <p14:sldId id="261"/>
            <p14:sldId id="262"/>
            <p14:sldId id="263"/>
            <p14:sldId id="264"/>
            <p14:sldId id="265"/>
            <p14:sldId id="266"/>
            <p14:sldId id="270"/>
            <p14:sldId id="267"/>
            <p14:sldId id="268"/>
            <p14:sldId id="269"/>
            <p14:sldId id="271"/>
            <p14:sldId id="272"/>
            <p14:sldId id="273"/>
            <p14:sldId id="274"/>
            <p14:sldId id="275"/>
            <p14:sldId id="276"/>
            <p14:sldId id="277"/>
            <p14:sldId id="278"/>
            <p14:sldId id="279"/>
            <p14:sldId id="280"/>
            <p14:sldId id="281"/>
            <p14:sldId id="284"/>
            <p14:sldId id="285"/>
            <p14:sldId id="288"/>
            <p14:sldId id="286"/>
            <p14:sldId id="29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Age Profile of the respondents</a:t>
            </a:r>
          </a:p>
        </c:rich>
      </c:tx>
      <c:layout/>
      <c:overlay val="0"/>
    </c:title>
    <c:autoTitleDeleted val="0"/>
    <c:plotArea>
      <c:layout/>
      <c:pieChart>
        <c:varyColors val="1"/>
        <c:ser>
          <c:idx val="0"/>
          <c:order val="0"/>
          <c:tx>
            <c:strRef>
              <c:f>Sheet1!$B$1</c:f>
              <c:strCache>
                <c:ptCount val="1"/>
                <c:pt idx="0">
                  <c:v>Age of respondents</c:v>
                </c:pt>
              </c:strCache>
            </c:strRef>
          </c:tx>
          <c:explosion val="25"/>
          <c:dLbls>
            <c:dLbl>
              <c:idx val="3"/>
              <c:layout>
                <c:manualLayout>
                  <c:x val="0.36206794732554981"/>
                  <c:y val="4.4230769230769233E-2"/>
                </c:manualLayout>
              </c:layout>
              <c:showLegendKey val="0"/>
              <c:showVal val="0"/>
              <c:showCatName val="1"/>
              <c:showSerName val="0"/>
              <c:showPercent val="1"/>
              <c:showBubbleSize val="0"/>
            </c:dLbl>
            <c:showLegendKey val="0"/>
            <c:showVal val="0"/>
            <c:showCatName val="1"/>
            <c:showSerName val="0"/>
            <c:showPercent val="1"/>
            <c:showBubbleSize val="0"/>
            <c:showLeaderLines val="1"/>
          </c:dLbls>
          <c:cat>
            <c:strRef>
              <c:f>Sheet1!$A$2:$A$5</c:f>
              <c:strCache>
                <c:ptCount val="4"/>
                <c:pt idx="0">
                  <c:v>less than 25 years</c:v>
                </c:pt>
                <c:pt idx="1">
                  <c:v>25 to 30 years</c:v>
                </c:pt>
                <c:pt idx="2">
                  <c:v>30 to 35 years of age</c:v>
                </c:pt>
                <c:pt idx="3">
                  <c:v>more than 35 years</c:v>
                </c:pt>
              </c:strCache>
            </c:strRef>
          </c:cat>
          <c:val>
            <c:numRef>
              <c:f>Sheet1!$B$2:$B$5</c:f>
              <c:numCache>
                <c:formatCode>0%</c:formatCode>
                <c:ptCount val="4"/>
                <c:pt idx="0">
                  <c:v>0.5</c:v>
                </c:pt>
                <c:pt idx="1">
                  <c:v>0.4</c:v>
                </c:pt>
                <c:pt idx="2">
                  <c:v>0.1</c:v>
                </c:pt>
                <c:pt idx="3">
                  <c:v>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manualLayout>
          <c:layoutTarget val="inner"/>
          <c:xMode val="edge"/>
          <c:yMode val="edge"/>
          <c:x val="0.12143316137206987"/>
          <c:y val="0.2996527517393659"/>
          <c:w val="0.75138655081907868"/>
          <c:h val="0.69175269757946922"/>
        </c:manualLayout>
      </c:layout>
      <c:pieChart>
        <c:varyColors val="1"/>
        <c:ser>
          <c:idx val="0"/>
          <c:order val="0"/>
          <c:tx>
            <c:strRef>
              <c:f>Sheet1!$B$1</c:f>
              <c:strCache>
                <c:ptCount val="1"/>
                <c:pt idx="0">
                  <c:v>Constantly worrying about health</c:v>
                </c:pt>
              </c:strCache>
            </c:strRef>
          </c:tx>
          <c:explosion val="25"/>
          <c:dLbls>
            <c:showLegendKey val="0"/>
            <c:showVal val="0"/>
            <c:showCatName val="1"/>
            <c:showSerName val="0"/>
            <c:showPercent val="1"/>
            <c:showBubbleSize val="0"/>
            <c:showLeaderLines val="1"/>
          </c:dLbls>
          <c:cat>
            <c:strRef>
              <c:f>Sheet1!$A$2:$A$5</c:f>
              <c:strCache>
                <c:ptCount val="4"/>
                <c:pt idx="0">
                  <c:v>Never</c:v>
                </c:pt>
                <c:pt idx="1">
                  <c:v>Sometimes</c:v>
                </c:pt>
                <c:pt idx="2">
                  <c:v>Often</c:v>
                </c:pt>
                <c:pt idx="3">
                  <c:v>Always</c:v>
                </c:pt>
              </c:strCache>
            </c:strRef>
          </c:cat>
          <c:val>
            <c:numRef>
              <c:f>Sheet1!$B$2:$B$5</c:f>
              <c:numCache>
                <c:formatCode>0%</c:formatCode>
                <c:ptCount val="4"/>
                <c:pt idx="0">
                  <c:v>0.02</c:v>
                </c:pt>
                <c:pt idx="1">
                  <c:v>0.08</c:v>
                </c:pt>
                <c:pt idx="2">
                  <c:v>0.3</c:v>
                </c:pt>
                <c:pt idx="3">
                  <c:v>0.6</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6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ser>
          <c:idx val="0"/>
          <c:order val="0"/>
          <c:tx>
            <c:strRef>
              <c:f>Sheet1!$B$1</c:f>
              <c:strCache>
                <c:ptCount val="1"/>
                <c:pt idx="0">
                  <c:v>Emotionally Tired</c:v>
                </c:pt>
              </c:strCache>
            </c:strRef>
          </c:tx>
          <c:explosion val="25"/>
          <c:dLbls>
            <c:showLegendKey val="0"/>
            <c:showVal val="0"/>
            <c:showCatName val="1"/>
            <c:showSerName val="0"/>
            <c:showPercent val="1"/>
            <c:showBubbleSize val="0"/>
            <c:showLeaderLines val="1"/>
          </c:dLbls>
          <c:cat>
            <c:strRef>
              <c:f>Sheet1!$A$2:$A$5</c:f>
              <c:strCache>
                <c:ptCount val="4"/>
                <c:pt idx="0">
                  <c:v>Never</c:v>
                </c:pt>
                <c:pt idx="1">
                  <c:v>Often</c:v>
                </c:pt>
                <c:pt idx="2">
                  <c:v>Sometimes</c:v>
                </c:pt>
                <c:pt idx="3">
                  <c:v>Always</c:v>
                </c:pt>
              </c:strCache>
            </c:strRef>
          </c:cat>
          <c:val>
            <c:numRef>
              <c:f>Sheet1!$B$2:$B$5</c:f>
              <c:numCache>
                <c:formatCode>0%</c:formatCode>
                <c:ptCount val="4"/>
                <c:pt idx="0">
                  <c:v>0.06</c:v>
                </c:pt>
                <c:pt idx="1">
                  <c:v>0.08</c:v>
                </c:pt>
                <c:pt idx="2">
                  <c:v>0.3</c:v>
                </c:pt>
                <c:pt idx="3">
                  <c:v>0.56000000000000005</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ser>
          <c:idx val="0"/>
          <c:order val="0"/>
          <c:tx>
            <c:strRef>
              <c:f>Sheet1!$B$1</c:f>
              <c:strCache>
                <c:ptCount val="1"/>
                <c:pt idx="0">
                  <c:v>Financial obligation making life difficult</c:v>
                </c:pt>
              </c:strCache>
            </c:strRef>
          </c:tx>
          <c:explosion val="25"/>
          <c:dLbls>
            <c:showLegendKey val="0"/>
            <c:showVal val="0"/>
            <c:showCatName val="1"/>
            <c:showSerName val="0"/>
            <c:showPercent val="1"/>
            <c:showBubbleSize val="0"/>
            <c:showLeaderLines val="1"/>
          </c:dLbls>
          <c:cat>
            <c:strRef>
              <c:f>Sheet1!$A$2:$A$5</c:f>
              <c:strCache>
                <c:ptCount val="4"/>
                <c:pt idx="0">
                  <c:v>Never</c:v>
                </c:pt>
                <c:pt idx="1">
                  <c:v>Sometimes</c:v>
                </c:pt>
                <c:pt idx="2">
                  <c:v>Often</c:v>
                </c:pt>
                <c:pt idx="3">
                  <c:v>Always</c:v>
                </c:pt>
              </c:strCache>
            </c:strRef>
          </c:cat>
          <c:val>
            <c:numRef>
              <c:f>Sheet1!$B$2:$B$5</c:f>
              <c:numCache>
                <c:formatCode>0%</c:formatCode>
                <c:ptCount val="4"/>
                <c:pt idx="0">
                  <c:v>0.1</c:v>
                </c:pt>
                <c:pt idx="1">
                  <c:v>0.16</c:v>
                </c:pt>
                <c:pt idx="2">
                  <c:v>0.38</c:v>
                </c:pt>
                <c:pt idx="3">
                  <c:v>0.36</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6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manualLayout>
          <c:layoutTarget val="inner"/>
          <c:xMode val="edge"/>
          <c:yMode val="edge"/>
          <c:x val="0.16000434343979525"/>
          <c:y val="0.27737360698765112"/>
          <c:w val="0.679991099788396"/>
          <c:h val="0.68574458930338622"/>
        </c:manualLayout>
      </c:layout>
      <c:pieChart>
        <c:varyColors val="1"/>
        <c:ser>
          <c:idx val="0"/>
          <c:order val="0"/>
          <c:tx>
            <c:strRef>
              <c:f>Sheet1!$B$1</c:f>
              <c:strCache>
                <c:ptCount val="1"/>
                <c:pt idx="0">
                  <c:v>General Economic condition in the country making life difficult</c:v>
                </c:pt>
              </c:strCache>
            </c:strRef>
          </c:tx>
          <c:explosion val="25"/>
          <c:dLbls>
            <c:dLbl>
              <c:idx val="0"/>
              <c:layout>
                <c:manualLayout>
                  <c:x val="-0.28278299718252409"/>
                  <c:y val="3.2197409750010756E-3"/>
                </c:manualLayout>
              </c:layout>
              <c:showLegendKey val="0"/>
              <c:showVal val="0"/>
              <c:showCatName val="1"/>
              <c:showSerName val="0"/>
              <c:showPercent val="1"/>
              <c:showBubbleSize val="0"/>
            </c:dLbl>
            <c:showLegendKey val="0"/>
            <c:showVal val="0"/>
            <c:showCatName val="1"/>
            <c:showSerName val="0"/>
            <c:showPercent val="1"/>
            <c:showBubbleSize val="0"/>
            <c:showLeaderLines val="1"/>
          </c:dLbls>
          <c:cat>
            <c:strRef>
              <c:f>Sheet1!$A$2:$A$5</c:f>
              <c:strCache>
                <c:ptCount val="4"/>
                <c:pt idx="0">
                  <c:v>Never</c:v>
                </c:pt>
                <c:pt idx="1">
                  <c:v>Sometimes</c:v>
                </c:pt>
                <c:pt idx="2">
                  <c:v>Often</c:v>
                </c:pt>
                <c:pt idx="3">
                  <c:v>Always</c:v>
                </c:pt>
              </c:strCache>
            </c:strRef>
          </c:cat>
          <c:val>
            <c:numRef>
              <c:f>Sheet1!$B$2:$B$5</c:f>
              <c:numCache>
                <c:formatCode>0%</c:formatCode>
                <c:ptCount val="4"/>
                <c:pt idx="0">
                  <c:v>0.1</c:v>
                </c:pt>
                <c:pt idx="1">
                  <c:v>0.2</c:v>
                </c:pt>
                <c:pt idx="2">
                  <c:v>0.3</c:v>
                </c:pt>
                <c:pt idx="3">
                  <c:v>0.4</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6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IN" dirty="0" smtClean="0"/>
              <a:t>Inadequate </a:t>
            </a:r>
            <a:r>
              <a:rPr lang="en-IN" dirty="0"/>
              <a:t>provision for </a:t>
            </a:r>
            <a:r>
              <a:rPr lang="en-IN" dirty="0" err="1" smtClean="0"/>
              <a:t>Accomodation</a:t>
            </a:r>
            <a:endParaRPr lang="en-IN" dirty="0"/>
          </a:p>
        </c:rich>
      </c:tx>
      <c:layout/>
      <c:overlay val="0"/>
    </c:title>
    <c:autoTitleDeleted val="0"/>
    <c:plotArea>
      <c:layout/>
      <c:pieChart>
        <c:varyColors val="1"/>
        <c:ser>
          <c:idx val="0"/>
          <c:order val="0"/>
          <c:tx>
            <c:strRef>
              <c:f>Sheet1!$B$1</c:f>
              <c:strCache>
                <c:ptCount val="1"/>
                <c:pt idx="0">
                  <c:v>Indaequate provision for accomodation</c:v>
                </c:pt>
              </c:strCache>
            </c:strRef>
          </c:tx>
          <c:explosion val="25"/>
          <c:dLbls>
            <c:showLegendKey val="0"/>
            <c:showVal val="0"/>
            <c:showCatName val="1"/>
            <c:showSerName val="0"/>
            <c:showPercent val="1"/>
            <c:showBubbleSize val="0"/>
            <c:showLeaderLines val="1"/>
          </c:dLbls>
          <c:cat>
            <c:strRef>
              <c:f>Sheet1!$A$2:$A$5</c:f>
              <c:strCache>
                <c:ptCount val="4"/>
                <c:pt idx="0">
                  <c:v>Never</c:v>
                </c:pt>
                <c:pt idx="1">
                  <c:v>Sometimes</c:v>
                </c:pt>
                <c:pt idx="2">
                  <c:v>Often</c:v>
                </c:pt>
                <c:pt idx="3">
                  <c:v>Always</c:v>
                </c:pt>
              </c:strCache>
            </c:strRef>
          </c:cat>
          <c:val>
            <c:numRef>
              <c:f>Sheet1!$B$2:$B$5</c:f>
              <c:numCache>
                <c:formatCode>0%</c:formatCode>
                <c:ptCount val="4"/>
                <c:pt idx="0">
                  <c:v>0.1</c:v>
                </c:pt>
                <c:pt idx="1">
                  <c:v>0.1</c:v>
                </c:pt>
                <c:pt idx="2">
                  <c:v>0.6</c:v>
                </c:pt>
                <c:pt idx="3">
                  <c:v>0.2</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6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ser>
          <c:idx val="0"/>
          <c:order val="0"/>
          <c:tx>
            <c:strRef>
              <c:f>Sheet1!$B$1</c:f>
              <c:strCache>
                <c:ptCount val="1"/>
                <c:pt idx="0">
                  <c:v>Transporation problem making life difficult</c:v>
                </c:pt>
              </c:strCache>
            </c:strRef>
          </c:tx>
          <c:explosion val="25"/>
          <c:dLbls>
            <c:showLegendKey val="0"/>
            <c:showVal val="0"/>
            <c:showCatName val="1"/>
            <c:showSerName val="0"/>
            <c:showPercent val="1"/>
            <c:showBubbleSize val="0"/>
            <c:showLeaderLines val="1"/>
          </c:dLbls>
          <c:cat>
            <c:strRef>
              <c:f>Sheet1!$A$2:$A$5</c:f>
              <c:strCache>
                <c:ptCount val="4"/>
                <c:pt idx="0">
                  <c:v>Never</c:v>
                </c:pt>
                <c:pt idx="1">
                  <c:v>Sometimes</c:v>
                </c:pt>
                <c:pt idx="2">
                  <c:v>Often</c:v>
                </c:pt>
                <c:pt idx="3">
                  <c:v>Always</c:v>
                </c:pt>
              </c:strCache>
            </c:strRef>
          </c:cat>
          <c:val>
            <c:numRef>
              <c:f>Sheet1!$B$2:$B$5</c:f>
              <c:numCache>
                <c:formatCode>0%</c:formatCode>
                <c:ptCount val="4"/>
                <c:pt idx="0">
                  <c:v>0.02</c:v>
                </c:pt>
                <c:pt idx="1">
                  <c:v>0.16</c:v>
                </c:pt>
                <c:pt idx="2">
                  <c:v>0.42</c:v>
                </c:pt>
                <c:pt idx="3">
                  <c:v>0.4</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6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IN"/>
              <a:t>Leading  stress causing factors in highly stressed nurses</a:t>
            </a:r>
          </a:p>
        </c:rich>
      </c:tx>
      <c:layout/>
      <c:overlay val="0"/>
    </c:title>
    <c:autoTitleDeleted val="0"/>
    <c:plotArea>
      <c:layout/>
      <c:barChart>
        <c:barDir val="col"/>
        <c:grouping val="clustered"/>
        <c:varyColors val="0"/>
        <c:ser>
          <c:idx val="0"/>
          <c:order val="0"/>
          <c:tx>
            <c:strRef>
              <c:f>Sheet1!$B$1</c:f>
              <c:strCache>
                <c:ptCount val="1"/>
                <c:pt idx="0">
                  <c:v>Highly Stressed</c:v>
                </c:pt>
              </c:strCache>
            </c:strRef>
          </c:tx>
          <c:spPr>
            <a:solidFill>
              <a:srgbClr val="7030A0"/>
            </a:solidFill>
          </c:spPr>
          <c:invertIfNegative val="0"/>
          <c:cat>
            <c:strRef>
              <c:f>Sheet1!$A$2:$A$7</c:f>
              <c:strCache>
                <c:ptCount val="6"/>
                <c:pt idx="0">
                  <c:v>Dissatisfied with the attitude of TOP Management</c:v>
                </c:pt>
                <c:pt idx="1">
                  <c:v>Dissatisfied with physical Working Condition</c:v>
                </c:pt>
                <c:pt idx="2">
                  <c:v>Dissatisfied with HR Policies</c:v>
                </c:pt>
                <c:pt idx="3">
                  <c:v>Mental Stress</c:v>
                </c:pt>
                <c:pt idx="4">
                  <c:v>Risk to health</c:v>
                </c:pt>
                <c:pt idx="5">
                  <c:v>Understaffing and excessive workload</c:v>
                </c:pt>
              </c:strCache>
            </c:strRef>
          </c:cat>
          <c:val>
            <c:numRef>
              <c:f>Sheet1!$B$2:$B$7</c:f>
              <c:numCache>
                <c:formatCode>0%</c:formatCode>
                <c:ptCount val="6"/>
                <c:pt idx="0">
                  <c:v>0.76</c:v>
                </c:pt>
                <c:pt idx="1">
                  <c:v>0.82</c:v>
                </c:pt>
                <c:pt idx="2">
                  <c:v>0.96</c:v>
                </c:pt>
                <c:pt idx="3">
                  <c:v>0.72</c:v>
                </c:pt>
                <c:pt idx="4">
                  <c:v>0.94</c:v>
                </c:pt>
                <c:pt idx="5">
                  <c:v>0.9</c:v>
                </c:pt>
              </c:numCache>
            </c:numRef>
          </c:val>
        </c:ser>
        <c:dLbls>
          <c:showLegendKey val="0"/>
          <c:showVal val="1"/>
          <c:showCatName val="0"/>
          <c:showSerName val="0"/>
          <c:showPercent val="0"/>
          <c:showBubbleSize val="0"/>
        </c:dLbls>
        <c:gapWidth val="150"/>
        <c:overlap val="-25"/>
        <c:axId val="94999680"/>
        <c:axId val="95001216"/>
      </c:barChart>
      <c:catAx>
        <c:axId val="94999680"/>
        <c:scaling>
          <c:orientation val="minMax"/>
        </c:scaling>
        <c:delete val="0"/>
        <c:axPos val="b"/>
        <c:majorTickMark val="none"/>
        <c:minorTickMark val="none"/>
        <c:tickLblPos val="nextTo"/>
        <c:crossAx val="95001216"/>
        <c:crosses val="autoZero"/>
        <c:auto val="1"/>
        <c:lblAlgn val="ctr"/>
        <c:lblOffset val="100"/>
        <c:noMultiLvlLbl val="0"/>
      </c:catAx>
      <c:valAx>
        <c:axId val="95001216"/>
        <c:scaling>
          <c:orientation val="minMax"/>
        </c:scaling>
        <c:delete val="1"/>
        <c:axPos val="l"/>
        <c:numFmt formatCode="0%" sourceLinked="1"/>
        <c:majorTickMark val="none"/>
        <c:minorTickMark val="none"/>
        <c:tickLblPos val="nextTo"/>
        <c:crossAx val="94999680"/>
        <c:crosses val="autoZero"/>
        <c:crossBetween val="between"/>
      </c:valAx>
    </c:plotArea>
    <c:legend>
      <c:legendPos val="t"/>
      <c:layout/>
      <c:overlay val="0"/>
    </c:legend>
    <c:plotVisOnly val="1"/>
    <c:dispBlanksAs val="gap"/>
    <c:showDLblsOverMax val="0"/>
  </c:chart>
  <c:txPr>
    <a:bodyPr/>
    <a:lstStyle/>
    <a:p>
      <a:pPr>
        <a:defRPr sz="16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10"/>
    </mc:Choice>
    <mc:Fallback>
      <c:style val="10"/>
    </mc:Fallback>
  </mc:AlternateContent>
  <c:chart>
    <c:title>
      <c:layout/>
      <c:overlay val="0"/>
    </c:title>
    <c:autoTitleDeleted val="0"/>
    <c:plotArea>
      <c:layout/>
      <c:pieChart>
        <c:varyColors val="1"/>
        <c:ser>
          <c:idx val="0"/>
          <c:order val="0"/>
          <c:tx>
            <c:strRef>
              <c:f>Sheet1!$B$1</c:f>
              <c:strCache>
                <c:ptCount val="1"/>
                <c:pt idx="0">
                  <c:v>Gender</c:v>
                </c:pt>
              </c:strCache>
            </c:strRef>
          </c:tx>
          <c:dPt>
            <c:idx val="1"/>
            <c:bubble3D val="0"/>
            <c:explosion val="12"/>
          </c:dPt>
          <c:dLbls>
            <c:dLbl>
              <c:idx val="1"/>
              <c:layout>
                <c:manualLayout>
                  <c:x val="0.2372750656167979"/>
                  <c:y val="-0.22265455279628507"/>
                </c:manualLayout>
              </c:layout>
              <c:showLegendKey val="0"/>
              <c:showVal val="0"/>
              <c:showCatName val="1"/>
              <c:showSerName val="0"/>
              <c:showPercent val="1"/>
              <c:showBubbleSize val="0"/>
            </c:dLbl>
            <c:showLegendKey val="0"/>
            <c:showVal val="0"/>
            <c:showCatName val="1"/>
            <c:showSerName val="0"/>
            <c:showPercent val="1"/>
            <c:showBubbleSize val="0"/>
            <c:showLeaderLines val="1"/>
          </c:dLbls>
          <c:cat>
            <c:strRef>
              <c:f>Sheet1!$A$2:$A$3</c:f>
              <c:strCache>
                <c:ptCount val="2"/>
                <c:pt idx="0">
                  <c:v>Male</c:v>
                </c:pt>
                <c:pt idx="1">
                  <c:v>Female</c:v>
                </c:pt>
              </c:strCache>
            </c:strRef>
          </c:cat>
          <c:val>
            <c:numRef>
              <c:f>Sheet1!$B$2:$B$3</c:f>
              <c:numCache>
                <c:formatCode>0%</c:formatCode>
                <c:ptCount val="2"/>
                <c:pt idx="0">
                  <c:v>0.3</c:v>
                </c:pt>
                <c:pt idx="1">
                  <c:v>0.7</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ser>
          <c:idx val="0"/>
          <c:order val="0"/>
          <c:tx>
            <c:strRef>
              <c:f>Sheet1!$B$1</c:f>
              <c:strCache>
                <c:ptCount val="1"/>
                <c:pt idx="0">
                  <c:v>Marital Status</c:v>
                </c:pt>
              </c:strCache>
            </c:strRef>
          </c:tx>
          <c:explosion val="25"/>
          <c:dLbls>
            <c:showLegendKey val="0"/>
            <c:showVal val="0"/>
            <c:showCatName val="0"/>
            <c:showSerName val="0"/>
            <c:showPercent val="1"/>
            <c:showBubbleSize val="0"/>
            <c:showLeaderLines val="1"/>
          </c:dLbls>
          <c:cat>
            <c:strRef>
              <c:f>Sheet1!$A$2:$A$3</c:f>
              <c:strCache>
                <c:ptCount val="2"/>
                <c:pt idx="0">
                  <c:v>Married</c:v>
                </c:pt>
                <c:pt idx="1">
                  <c:v>Single</c:v>
                </c:pt>
              </c:strCache>
            </c:strRef>
          </c:cat>
          <c:val>
            <c:numRef>
              <c:f>Sheet1!$B$2:$B$3</c:f>
              <c:numCache>
                <c:formatCode>0%</c:formatCode>
                <c:ptCount val="2"/>
                <c:pt idx="0">
                  <c:v>0.22</c:v>
                </c:pt>
                <c:pt idx="1">
                  <c:v>0.78</c:v>
                </c:pt>
              </c:numCache>
            </c:numRef>
          </c:val>
        </c:ser>
        <c:dLbls>
          <c:showLegendKey val="0"/>
          <c:showVal val="0"/>
          <c:showCatName val="0"/>
          <c:showSerName val="0"/>
          <c:showPercent val="1"/>
          <c:showBubbleSize val="0"/>
          <c:showLeaderLines val="1"/>
        </c:dLbls>
        <c:firstSliceAng val="0"/>
      </c:pieChart>
    </c:plotArea>
    <c:legend>
      <c:legendPos val="t"/>
      <c:layout/>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10"/>
    </mc:Choice>
    <mc:Fallback>
      <c:style val="10"/>
    </mc:Fallback>
  </mc:AlternateContent>
  <c:chart>
    <c:title>
      <c:layout/>
      <c:overlay val="0"/>
    </c:title>
    <c:autoTitleDeleted val="0"/>
    <c:plotArea>
      <c:layout>
        <c:manualLayout>
          <c:layoutTarget val="inner"/>
          <c:xMode val="edge"/>
          <c:yMode val="edge"/>
          <c:x val="0.20428998099375509"/>
          <c:y val="0.33831326231279912"/>
          <c:w val="0.72500429903158659"/>
          <c:h val="0.61838601976223562"/>
        </c:manualLayout>
      </c:layout>
      <c:pieChart>
        <c:varyColors val="1"/>
        <c:ser>
          <c:idx val="0"/>
          <c:order val="0"/>
          <c:tx>
            <c:strRef>
              <c:f>Sheet1!$B$1</c:f>
              <c:strCache>
                <c:ptCount val="1"/>
                <c:pt idx="0">
                  <c:v>Qualifiaction</c:v>
                </c:pt>
              </c:strCache>
            </c:strRef>
          </c:tx>
          <c:explosion val="30"/>
          <c:dLbls>
            <c:showLegendKey val="0"/>
            <c:showVal val="0"/>
            <c:showCatName val="0"/>
            <c:showSerName val="0"/>
            <c:showPercent val="1"/>
            <c:showBubbleSize val="0"/>
            <c:showLeaderLines val="1"/>
          </c:dLbls>
          <c:cat>
            <c:strRef>
              <c:f>Sheet1!$A$2:$A$3</c:f>
              <c:strCache>
                <c:ptCount val="2"/>
                <c:pt idx="0">
                  <c:v>GNM</c:v>
                </c:pt>
                <c:pt idx="1">
                  <c:v>B.Sc Nursing</c:v>
                </c:pt>
              </c:strCache>
            </c:strRef>
          </c:cat>
          <c:val>
            <c:numRef>
              <c:f>Sheet1!$B$2:$B$3</c:f>
              <c:numCache>
                <c:formatCode>0%</c:formatCode>
                <c:ptCount val="2"/>
                <c:pt idx="0">
                  <c:v>0.64</c:v>
                </c:pt>
                <c:pt idx="1">
                  <c:v>0.36</c:v>
                </c:pt>
              </c:numCache>
            </c:numRef>
          </c:val>
        </c:ser>
        <c:dLbls>
          <c:showLegendKey val="0"/>
          <c:showVal val="0"/>
          <c:showCatName val="0"/>
          <c:showSerName val="0"/>
          <c:showPercent val="1"/>
          <c:showBubbleSize val="0"/>
          <c:showLeaderLines val="1"/>
        </c:dLbls>
        <c:firstSliceAng val="0"/>
      </c:pieChart>
    </c:plotArea>
    <c:legend>
      <c:legendPos val="r"/>
      <c:layout>
        <c:manualLayout>
          <c:xMode val="edge"/>
          <c:yMode val="edge"/>
          <c:x val="0.18818196216852204"/>
          <c:y val="6.1096379496680571E-2"/>
          <c:w val="0.56469160104986882"/>
          <c:h val="0.18997645514898873"/>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Level of Stress among Nursing Staff</a:t>
            </a:r>
          </a:p>
        </c:rich>
      </c:tx>
      <c:layout/>
      <c:overlay val="0"/>
    </c:title>
    <c:autoTitleDeleted val="0"/>
    <c:plotArea>
      <c:layout/>
      <c:pieChart>
        <c:varyColors val="1"/>
        <c:ser>
          <c:idx val="0"/>
          <c:order val="0"/>
          <c:tx>
            <c:strRef>
              <c:f>Sheet1!$B$1</c:f>
              <c:strCache>
                <c:ptCount val="1"/>
                <c:pt idx="0">
                  <c:v>Stress Level</c:v>
                </c:pt>
              </c:strCache>
            </c:strRef>
          </c:tx>
          <c:explosion val="25"/>
          <c:dLbls>
            <c:showLegendKey val="0"/>
            <c:showVal val="0"/>
            <c:showCatName val="1"/>
            <c:showSerName val="0"/>
            <c:showPercent val="1"/>
            <c:showBubbleSize val="0"/>
            <c:showLeaderLines val="1"/>
          </c:dLbls>
          <c:cat>
            <c:strRef>
              <c:f>Sheet1!$A$2:$A$4</c:f>
              <c:strCache>
                <c:ptCount val="3"/>
                <c:pt idx="0">
                  <c:v>Mild</c:v>
                </c:pt>
                <c:pt idx="1">
                  <c:v>Moderate</c:v>
                </c:pt>
                <c:pt idx="2">
                  <c:v>Extreme</c:v>
                </c:pt>
              </c:strCache>
            </c:strRef>
          </c:cat>
          <c:val>
            <c:numRef>
              <c:f>Sheet1!$B$2:$B$4</c:f>
              <c:numCache>
                <c:formatCode>0%</c:formatCode>
                <c:ptCount val="3"/>
                <c:pt idx="0">
                  <c:v>0.36</c:v>
                </c:pt>
                <c:pt idx="1">
                  <c:v>0.56000000000000005</c:v>
                </c:pt>
                <c:pt idx="2">
                  <c:v>0.08</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ser>
          <c:idx val="0"/>
          <c:order val="0"/>
          <c:tx>
            <c:strRef>
              <c:f>Sheet1!$B$1</c:f>
              <c:strCache>
                <c:ptCount val="1"/>
                <c:pt idx="0">
                  <c:v>Organisation as a whole does not function satisfactorily</c:v>
                </c:pt>
              </c:strCache>
            </c:strRef>
          </c:tx>
          <c:explosion val="25"/>
          <c:dLbls>
            <c:showLegendKey val="0"/>
            <c:showVal val="0"/>
            <c:showCatName val="1"/>
            <c:showSerName val="0"/>
            <c:showPercent val="1"/>
            <c:showBubbleSize val="0"/>
            <c:showLeaderLines val="1"/>
          </c:dLbls>
          <c:cat>
            <c:strRef>
              <c:f>Sheet1!$A$2:$A$5</c:f>
              <c:strCache>
                <c:ptCount val="4"/>
                <c:pt idx="0">
                  <c:v>Never</c:v>
                </c:pt>
                <c:pt idx="1">
                  <c:v>Sometimes</c:v>
                </c:pt>
                <c:pt idx="2">
                  <c:v>Often </c:v>
                </c:pt>
                <c:pt idx="3">
                  <c:v>Always</c:v>
                </c:pt>
              </c:strCache>
            </c:strRef>
          </c:cat>
          <c:val>
            <c:numRef>
              <c:f>Sheet1!$B$2:$B$5</c:f>
              <c:numCache>
                <c:formatCode>0%</c:formatCode>
                <c:ptCount val="4"/>
                <c:pt idx="0">
                  <c:v>0.1</c:v>
                </c:pt>
                <c:pt idx="1">
                  <c:v>0.2</c:v>
                </c:pt>
                <c:pt idx="2">
                  <c:v>0.3</c:v>
                </c:pt>
                <c:pt idx="3">
                  <c:v>0.4</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6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ser>
          <c:idx val="0"/>
          <c:order val="0"/>
          <c:tx>
            <c:strRef>
              <c:f>Sheet1!$B$1</c:f>
              <c:strCache>
                <c:ptCount val="1"/>
                <c:pt idx="0">
                  <c:v>encounter with problem concerning physical working condition</c:v>
                </c:pt>
              </c:strCache>
            </c:strRef>
          </c:tx>
          <c:explosion val="25"/>
          <c:dLbls>
            <c:showLegendKey val="0"/>
            <c:showVal val="0"/>
            <c:showCatName val="1"/>
            <c:showSerName val="0"/>
            <c:showPercent val="1"/>
            <c:showBubbleSize val="0"/>
            <c:showLeaderLines val="1"/>
          </c:dLbls>
          <c:cat>
            <c:strRef>
              <c:f>Sheet1!$A$2:$A$5</c:f>
              <c:strCache>
                <c:ptCount val="4"/>
                <c:pt idx="0">
                  <c:v>Never</c:v>
                </c:pt>
                <c:pt idx="1">
                  <c:v>Sometimes</c:v>
                </c:pt>
                <c:pt idx="2">
                  <c:v>Often</c:v>
                </c:pt>
                <c:pt idx="3">
                  <c:v>Always</c:v>
                </c:pt>
              </c:strCache>
            </c:strRef>
          </c:cat>
          <c:val>
            <c:numRef>
              <c:f>Sheet1!$B$2:$B$5</c:f>
              <c:numCache>
                <c:formatCode>0%</c:formatCode>
                <c:ptCount val="4"/>
                <c:pt idx="0">
                  <c:v>0.14000000000000001</c:v>
                </c:pt>
                <c:pt idx="1">
                  <c:v>0.16</c:v>
                </c:pt>
                <c:pt idx="2">
                  <c:v>0.2</c:v>
                </c:pt>
                <c:pt idx="3">
                  <c:v>0.5</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6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Satisfacton with HR policy</a:t>
            </a:r>
          </a:p>
        </c:rich>
      </c:tx>
      <c:layout/>
      <c:overlay val="0"/>
    </c:title>
    <c:autoTitleDeleted val="0"/>
    <c:plotArea>
      <c:layout/>
      <c:pieChart>
        <c:varyColors val="1"/>
        <c:ser>
          <c:idx val="0"/>
          <c:order val="0"/>
          <c:tx>
            <c:strRef>
              <c:f>Sheet1!$B$1</c:f>
              <c:strCache>
                <c:ptCount val="1"/>
                <c:pt idx="0">
                  <c:v>Satisfacton with personel policy</c:v>
                </c:pt>
              </c:strCache>
            </c:strRef>
          </c:tx>
          <c:explosion val="25"/>
          <c:dLbls>
            <c:showLegendKey val="0"/>
            <c:showVal val="0"/>
            <c:showCatName val="1"/>
            <c:showSerName val="0"/>
            <c:showPercent val="1"/>
            <c:showBubbleSize val="0"/>
            <c:showLeaderLines val="1"/>
          </c:dLbls>
          <c:cat>
            <c:strRef>
              <c:f>Sheet1!$A$2:$A$5</c:f>
              <c:strCache>
                <c:ptCount val="4"/>
                <c:pt idx="0">
                  <c:v>Never</c:v>
                </c:pt>
                <c:pt idx="1">
                  <c:v>Sometime</c:v>
                </c:pt>
                <c:pt idx="2">
                  <c:v>often</c:v>
                </c:pt>
                <c:pt idx="3">
                  <c:v>Always</c:v>
                </c:pt>
              </c:strCache>
            </c:strRef>
          </c:cat>
          <c:val>
            <c:numRef>
              <c:f>Sheet1!$B$2:$B$5</c:f>
              <c:numCache>
                <c:formatCode>0%</c:formatCode>
                <c:ptCount val="4"/>
                <c:pt idx="0">
                  <c:v>0.6</c:v>
                </c:pt>
                <c:pt idx="1">
                  <c:v>0.3</c:v>
                </c:pt>
                <c:pt idx="2">
                  <c:v>0.06</c:v>
                </c:pt>
                <c:pt idx="3">
                  <c:v>0.04</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6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ser>
          <c:idx val="0"/>
          <c:order val="0"/>
          <c:tx>
            <c:strRef>
              <c:f>Sheet1!$B$1</c:f>
              <c:strCache>
                <c:ptCount val="1"/>
                <c:pt idx="0">
                  <c:v>Not enough staff leading to excessive workload</c:v>
                </c:pt>
              </c:strCache>
            </c:strRef>
          </c:tx>
          <c:explosion val="25"/>
          <c:dLbls>
            <c:dLbl>
              <c:idx val="0"/>
              <c:layout>
                <c:manualLayout>
                  <c:x val="-0.43727002645353247"/>
                  <c:y val="4.812615636160234E-3"/>
                </c:manualLayout>
              </c:layout>
              <c:showLegendKey val="0"/>
              <c:showVal val="0"/>
              <c:showCatName val="1"/>
              <c:showSerName val="0"/>
              <c:showPercent val="1"/>
              <c:showBubbleSize val="0"/>
            </c:dLbl>
            <c:dLbl>
              <c:idx val="1"/>
              <c:layout>
                <c:manualLayout>
                  <c:x val="0.17880816261448157"/>
                  <c:y val="7.2236134417624026E-2"/>
                </c:manualLayout>
              </c:layout>
              <c:showLegendKey val="0"/>
              <c:showVal val="0"/>
              <c:showCatName val="1"/>
              <c:showSerName val="0"/>
              <c:showPercent val="1"/>
              <c:showBubbleSize val="0"/>
            </c:dLbl>
            <c:showLegendKey val="0"/>
            <c:showVal val="0"/>
            <c:showCatName val="1"/>
            <c:showSerName val="0"/>
            <c:showPercent val="1"/>
            <c:showBubbleSize val="0"/>
            <c:showLeaderLines val="1"/>
          </c:dLbls>
          <c:cat>
            <c:strRef>
              <c:f>Sheet1!$A$2:$A$5</c:f>
              <c:strCache>
                <c:ptCount val="4"/>
                <c:pt idx="0">
                  <c:v>Never</c:v>
                </c:pt>
                <c:pt idx="1">
                  <c:v>Sometimes</c:v>
                </c:pt>
                <c:pt idx="2">
                  <c:v>Often</c:v>
                </c:pt>
                <c:pt idx="3">
                  <c:v>Always</c:v>
                </c:pt>
              </c:strCache>
            </c:strRef>
          </c:cat>
          <c:val>
            <c:numRef>
              <c:f>Sheet1!$B$2:$B$5</c:f>
              <c:numCache>
                <c:formatCode>0%</c:formatCode>
                <c:ptCount val="4"/>
                <c:pt idx="0">
                  <c:v>0.02</c:v>
                </c:pt>
                <c:pt idx="1">
                  <c:v>0.06</c:v>
                </c:pt>
                <c:pt idx="2">
                  <c:v>0.28000000000000003</c:v>
                </c:pt>
                <c:pt idx="3">
                  <c:v>0.64</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600"/>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a:xfrm>
            <a:off x="3733800" y="2135188"/>
            <a:ext cx="5181600" cy="1827212"/>
          </a:xfrm>
        </p:spPr>
        <p:txBody>
          <a:bodyPr anchor="b"/>
          <a:lstStyle>
            <a:lvl1pPr>
              <a:defRPr/>
            </a:lvl1pPr>
          </a:lstStyle>
          <a:p>
            <a:pPr lvl="0"/>
            <a:r>
              <a:rPr lang="en-US" noProof="0" smtClean="0"/>
              <a:t>Click to edit Master title style</a:t>
            </a:r>
          </a:p>
        </p:txBody>
      </p:sp>
      <p:sp>
        <p:nvSpPr>
          <p:cNvPr id="58371" name="Rectangle 3"/>
          <p:cNvSpPr>
            <a:spLocks noGrp="1" noChangeArrowheads="1"/>
          </p:cNvSpPr>
          <p:nvPr>
            <p:ph type="subTitle" idx="1"/>
          </p:nvPr>
        </p:nvSpPr>
        <p:spPr>
          <a:xfrm>
            <a:off x="3733800" y="4038600"/>
            <a:ext cx="5176838" cy="1066800"/>
          </a:xfrm>
        </p:spPr>
        <p:txBody>
          <a:bodyPr/>
          <a:lstStyle>
            <a:lvl1pPr marL="0" indent="0" algn="ctr">
              <a:buFontTx/>
              <a:buNone/>
              <a:defRPr>
                <a:solidFill>
                  <a:srgbClr val="000000"/>
                </a:solidFill>
              </a:defRPr>
            </a:lvl1pPr>
          </a:lstStyle>
          <a:p>
            <a:pPr lvl="0"/>
            <a:r>
              <a:rPr lang="en-US" noProof="0" smtClean="0"/>
              <a:t>Click to edit Master subtitle style</a:t>
            </a:r>
          </a:p>
        </p:txBody>
      </p:sp>
      <p:sp>
        <p:nvSpPr>
          <p:cNvPr id="58372" name="Rectangle 4"/>
          <p:cNvSpPr>
            <a:spLocks noGrp="1" noChangeArrowheads="1"/>
          </p:cNvSpPr>
          <p:nvPr>
            <p:ph type="dt" sz="half" idx="2"/>
          </p:nvPr>
        </p:nvSpPr>
        <p:spPr>
          <a:xfrm>
            <a:off x="228600" y="6248400"/>
            <a:ext cx="1905000" cy="457200"/>
          </a:xfrm>
        </p:spPr>
        <p:txBody>
          <a:bodyPr/>
          <a:lstStyle>
            <a:lvl1pPr>
              <a:defRPr sz="800">
                <a:solidFill>
                  <a:srgbClr val="000000"/>
                </a:solidFill>
              </a:defRPr>
            </a:lvl1pPr>
          </a:lstStyle>
          <a:p>
            <a:fld id="{1D8BD707-D9CF-40AE-B4C6-C98DA3205C09}" type="datetimeFigureOut">
              <a:rPr lang="en-US" smtClean="0"/>
              <a:pPr/>
              <a:t>5/6/2014</a:t>
            </a:fld>
            <a:endParaRPr lang="en-US"/>
          </a:p>
        </p:txBody>
      </p:sp>
      <p:sp>
        <p:nvSpPr>
          <p:cNvPr id="58373" name="Rectangle 5"/>
          <p:cNvSpPr>
            <a:spLocks noGrp="1" noChangeArrowheads="1"/>
          </p:cNvSpPr>
          <p:nvPr>
            <p:ph type="ftr" sz="quarter" idx="3"/>
          </p:nvPr>
        </p:nvSpPr>
        <p:spPr>
          <a:xfrm>
            <a:off x="2362200" y="6248400"/>
            <a:ext cx="4343400" cy="457200"/>
          </a:xfrm>
        </p:spPr>
        <p:txBody>
          <a:bodyPr/>
          <a:lstStyle>
            <a:lvl1pPr>
              <a:defRPr sz="800"/>
            </a:lvl1pPr>
          </a:lstStyle>
          <a:p>
            <a:endParaRPr lang="en-US"/>
          </a:p>
        </p:txBody>
      </p:sp>
      <p:sp>
        <p:nvSpPr>
          <p:cNvPr id="58374" name="Rectangle 6"/>
          <p:cNvSpPr>
            <a:spLocks noGrp="1" noChangeArrowheads="1"/>
          </p:cNvSpPr>
          <p:nvPr>
            <p:ph type="sldNum" sz="quarter" idx="4"/>
          </p:nvPr>
        </p:nvSpPr>
        <p:spPr>
          <a:xfrm>
            <a:off x="7010400" y="6248400"/>
            <a:ext cx="1905000" cy="457200"/>
          </a:xfrm>
        </p:spPr>
        <p:txBody>
          <a:bodyPr/>
          <a:lstStyle>
            <a:lvl1pPr>
              <a:defRPr sz="800"/>
            </a:lvl1p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5/6/2014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326854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05650" y="228600"/>
            <a:ext cx="173355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228600"/>
            <a:ext cx="504825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5/6/2014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875814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a:xfrm>
            <a:off x="3733800" y="2135188"/>
            <a:ext cx="5181600" cy="1827212"/>
          </a:xfrm>
        </p:spPr>
        <p:txBody>
          <a:bodyPr anchor="b"/>
          <a:lstStyle>
            <a:lvl1pPr>
              <a:defRPr/>
            </a:lvl1pPr>
          </a:lstStyle>
          <a:p>
            <a:pPr lvl="0"/>
            <a:r>
              <a:rPr lang="en-US" noProof="0" smtClean="0"/>
              <a:t>Click to edit Master title style</a:t>
            </a:r>
          </a:p>
        </p:txBody>
      </p:sp>
      <p:sp>
        <p:nvSpPr>
          <p:cNvPr id="58371" name="Rectangle 3"/>
          <p:cNvSpPr>
            <a:spLocks noGrp="1" noChangeArrowheads="1"/>
          </p:cNvSpPr>
          <p:nvPr>
            <p:ph type="subTitle" idx="1"/>
          </p:nvPr>
        </p:nvSpPr>
        <p:spPr>
          <a:xfrm>
            <a:off x="3733800" y="4038600"/>
            <a:ext cx="5176838" cy="1066800"/>
          </a:xfrm>
        </p:spPr>
        <p:txBody>
          <a:bodyPr/>
          <a:lstStyle>
            <a:lvl1pPr marL="0" indent="0" algn="ctr">
              <a:buFontTx/>
              <a:buNone/>
              <a:defRPr>
                <a:solidFill>
                  <a:srgbClr val="000000"/>
                </a:solidFill>
              </a:defRPr>
            </a:lvl1pPr>
          </a:lstStyle>
          <a:p>
            <a:pPr lvl="0"/>
            <a:r>
              <a:rPr lang="en-US" noProof="0" smtClean="0"/>
              <a:t>Click to edit Master subtitle style</a:t>
            </a:r>
          </a:p>
        </p:txBody>
      </p:sp>
      <p:sp>
        <p:nvSpPr>
          <p:cNvPr id="58372" name="Rectangle 4"/>
          <p:cNvSpPr>
            <a:spLocks noGrp="1" noChangeArrowheads="1"/>
          </p:cNvSpPr>
          <p:nvPr>
            <p:ph type="dt" sz="half" idx="2"/>
          </p:nvPr>
        </p:nvSpPr>
        <p:spPr>
          <a:xfrm>
            <a:off x="228600" y="6248400"/>
            <a:ext cx="1905000" cy="457200"/>
          </a:xfrm>
        </p:spPr>
        <p:txBody>
          <a:bodyPr/>
          <a:lstStyle>
            <a:lvl1pPr>
              <a:defRPr sz="800">
                <a:solidFill>
                  <a:srgbClr val="000000"/>
                </a:solidFill>
              </a:defRPr>
            </a:lvl1pPr>
          </a:lstStyle>
          <a:p>
            <a:endParaRPr lang="en-US"/>
          </a:p>
        </p:txBody>
      </p:sp>
      <p:sp>
        <p:nvSpPr>
          <p:cNvPr id="58373" name="Rectangle 5"/>
          <p:cNvSpPr>
            <a:spLocks noGrp="1" noChangeArrowheads="1"/>
          </p:cNvSpPr>
          <p:nvPr>
            <p:ph type="ftr" sz="quarter" idx="3"/>
          </p:nvPr>
        </p:nvSpPr>
        <p:spPr>
          <a:xfrm>
            <a:off x="2362200" y="6248400"/>
            <a:ext cx="4343400" cy="457200"/>
          </a:xfrm>
        </p:spPr>
        <p:txBody>
          <a:bodyPr/>
          <a:lstStyle>
            <a:lvl1pPr>
              <a:defRPr sz="800"/>
            </a:lvl1pPr>
          </a:lstStyle>
          <a:p>
            <a:endParaRPr lang="en-US"/>
          </a:p>
        </p:txBody>
      </p:sp>
      <p:sp>
        <p:nvSpPr>
          <p:cNvPr id="58374" name="Rectangle 6"/>
          <p:cNvSpPr>
            <a:spLocks noGrp="1" noChangeArrowheads="1"/>
          </p:cNvSpPr>
          <p:nvPr>
            <p:ph type="sldNum" sz="quarter" idx="4"/>
          </p:nvPr>
        </p:nvSpPr>
        <p:spPr>
          <a:xfrm>
            <a:off x="7010400" y="6248400"/>
            <a:ext cx="1905000" cy="457200"/>
          </a:xfrm>
        </p:spPr>
        <p:txBody>
          <a:bodyPr/>
          <a:lstStyle>
            <a:lvl1pPr>
              <a:defRPr sz="800"/>
            </a:lvl1pPr>
          </a:lstStyle>
          <a:p>
            <a:fld id="{61BB29B3-82D8-4441-9D04-A48BD153794F}"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C7C22BC-ED4A-44AA-9AC2-19E8A6255157}" type="datetimeFigureOut">
              <a:rPr lang="en-IN" smtClean="0"/>
              <a:t>06-05-2014</a:t>
            </a:fld>
            <a:endParaRPr lang="en-IN"/>
          </a:p>
        </p:txBody>
      </p:sp>
      <p:sp>
        <p:nvSpPr>
          <p:cNvPr id="5" name="Footer Placeholder 4"/>
          <p:cNvSpPr>
            <a:spLocks noGrp="1"/>
          </p:cNvSpPr>
          <p:nvPr>
            <p:ph type="ftr" sz="quarter" idx="11"/>
          </p:nvPr>
        </p:nvSpPr>
        <p:spPr/>
        <p:txBody>
          <a:bodyPr/>
          <a:lstStyle>
            <a:lvl1pPr>
              <a:defRPr/>
            </a:lvl1pPr>
          </a:lstStyle>
          <a:p>
            <a:endParaRPr lang="en-IN"/>
          </a:p>
        </p:txBody>
      </p:sp>
      <p:sp>
        <p:nvSpPr>
          <p:cNvPr id="6" name="Slide Number Placeholder 5"/>
          <p:cNvSpPr>
            <a:spLocks noGrp="1"/>
          </p:cNvSpPr>
          <p:nvPr>
            <p:ph type="sldNum" sz="quarter" idx="12"/>
          </p:nvPr>
        </p:nvSpPr>
        <p:spPr/>
        <p:txBody>
          <a:bodyPr/>
          <a:lstStyle>
            <a:lvl1pPr>
              <a:defRPr/>
            </a:lvl1pPr>
          </a:lstStyle>
          <a:p>
            <a:fld id="{649A08E7-464B-4D41-A95B-C8BEF456C301}" type="slidenum">
              <a:rPr lang="en-IN" smtClean="0"/>
              <a:t>‹#›</a:t>
            </a:fld>
            <a:endParaRPr lang="en-IN"/>
          </a:p>
        </p:txBody>
      </p:sp>
    </p:spTree>
    <p:extLst>
      <p:ext uri="{BB962C8B-B14F-4D97-AF65-F5344CB8AC3E}">
        <p14:creationId xmlns:p14="http://schemas.microsoft.com/office/powerpoint/2010/main" val="2857431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161BAAD-8F53-4D50-A129-B668FA81306D}" type="slidenum">
              <a:rPr lang="en-US"/>
              <a:pPr/>
              <a:t>‹#›</a:t>
            </a:fld>
            <a:endParaRPr lang="en-US"/>
          </a:p>
        </p:txBody>
      </p:sp>
    </p:spTree>
    <p:extLst>
      <p:ext uri="{BB962C8B-B14F-4D97-AF65-F5344CB8AC3E}">
        <p14:creationId xmlns:p14="http://schemas.microsoft.com/office/powerpoint/2010/main" val="2373835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05000" y="1447800"/>
            <a:ext cx="33909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48300" y="1447800"/>
            <a:ext cx="33909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4C7C22BC-ED4A-44AA-9AC2-19E8A6255157}" type="datetimeFigureOut">
              <a:rPr lang="en-IN" smtClean="0"/>
              <a:t>06-05-2014</a:t>
            </a:fld>
            <a:endParaRPr lang="en-IN"/>
          </a:p>
        </p:txBody>
      </p:sp>
      <p:sp>
        <p:nvSpPr>
          <p:cNvPr id="6" name="Footer Placeholder 5"/>
          <p:cNvSpPr>
            <a:spLocks noGrp="1"/>
          </p:cNvSpPr>
          <p:nvPr>
            <p:ph type="ftr" sz="quarter" idx="11"/>
          </p:nvPr>
        </p:nvSpPr>
        <p:spPr/>
        <p:txBody>
          <a:bodyPr/>
          <a:lstStyle>
            <a:lvl1pPr>
              <a:defRPr/>
            </a:lvl1pPr>
          </a:lstStyle>
          <a:p>
            <a:endParaRPr lang="en-IN"/>
          </a:p>
        </p:txBody>
      </p:sp>
      <p:sp>
        <p:nvSpPr>
          <p:cNvPr id="7" name="Slide Number Placeholder 6"/>
          <p:cNvSpPr>
            <a:spLocks noGrp="1"/>
          </p:cNvSpPr>
          <p:nvPr>
            <p:ph type="sldNum" sz="quarter" idx="12"/>
          </p:nvPr>
        </p:nvSpPr>
        <p:spPr/>
        <p:txBody>
          <a:bodyPr/>
          <a:lstStyle>
            <a:lvl1pPr>
              <a:defRPr/>
            </a:lvl1pPr>
          </a:lstStyle>
          <a:p>
            <a:fld id="{649A08E7-464B-4D41-A95B-C8BEF456C301}" type="slidenum">
              <a:rPr lang="en-IN" smtClean="0"/>
              <a:t>‹#›</a:t>
            </a:fld>
            <a:endParaRPr lang="en-IN"/>
          </a:p>
        </p:txBody>
      </p:sp>
    </p:spTree>
    <p:extLst>
      <p:ext uri="{BB962C8B-B14F-4D97-AF65-F5344CB8AC3E}">
        <p14:creationId xmlns:p14="http://schemas.microsoft.com/office/powerpoint/2010/main" val="3530524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4C7C22BC-ED4A-44AA-9AC2-19E8A6255157}" type="datetimeFigureOut">
              <a:rPr lang="en-IN" smtClean="0"/>
              <a:t>06-05-2014</a:t>
            </a:fld>
            <a:endParaRPr lang="en-IN"/>
          </a:p>
        </p:txBody>
      </p:sp>
      <p:sp>
        <p:nvSpPr>
          <p:cNvPr id="8" name="Footer Placeholder 7"/>
          <p:cNvSpPr>
            <a:spLocks noGrp="1"/>
          </p:cNvSpPr>
          <p:nvPr>
            <p:ph type="ftr" sz="quarter" idx="11"/>
          </p:nvPr>
        </p:nvSpPr>
        <p:spPr/>
        <p:txBody>
          <a:bodyPr/>
          <a:lstStyle>
            <a:lvl1pPr>
              <a:defRPr/>
            </a:lvl1pPr>
          </a:lstStyle>
          <a:p>
            <a:endParaRPr lang="en-IN"/>
          </a:p>
        </p:txBody>
      </p:sp>
      <p:sp>
        <p:nvSpPr>
          <p:cNvPr id="9" name="Slide Number Placeholder 8"/>
          <p:cNvSpPr>
            <a:spLocks noGrp="1"/>
          </p:cNvSpPr>
          <p:nvPr>
            <p:ph type="sldNum" sz="quarter" idx="12"/>
          </p:nvPr>
        </p:nvSpPr>
        <p:spPr/>
        <p:txBody>
          <a:bodyPr/>
          <a:lstStyle>
            <a:lvl1pPr>
              <a:defRPr/>
            </a:lvl1pPr>
          </a:lstStyle>
          <a:p>
            <a:fld id="{649A08E7-464B-4D41-A95B-C8BEF456C301}" type="slidenum">
              <a:rPr lang="en-IN" smtClean="0"/>
              <a:t>‹#›</a:t>
            </a:fld>
            <a:endParaRPr lang="en-IN"/>
          </a:p>
        </p:txBody>
      </p:sp>
    </p:spTree>
    <p:extLst>
      <p:ext uri="{BB962C8B-B14F-4D97-AF65-F5344CB8AC3E}">
        <p14:creationId xmlns:p14="http://schemas.microsoft.com/office/powerpoint/2010/main" val="1512403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4C7C22BC-ED4A-44AA-9AC2-19E8A6255157}" type="datetimeFigureOut">
              <a:rPr lang="en-IN" smtClean="0"/>
              <a:t>06-05-2014</a:t>
            </a:fld>
            <a:endParaRPr lang="en-IN"/>
          </a:p>
        </p:txBody>
      </p:sp>
      <p:sp>
        <p:nvSpPr>
          <p:cNvPr id="4" name="Footer Placeholder 3"/>
          <p:cNvSpPr>
            <a:spLocks noGrp="1"/>
          </p:cNvSpPr>
          <p:nvPr>
            <p:ph type="ftr" sz="quarter" idx="11"/>
          </p:nvPr>
        </p:nvSpPr>
        <p:spPr/>
        <p:txBody>
          <a:bodyPr/>
          <a:lstStyle>
            <a:lvl1pPr>
              <a:defRPr/>
            </a:lvl1pPr>
          </a:lstStyle>
          <a:p>
            <a:endParaRPr lang="en-IN"/>
          </a:p>
        </p:txBody>
      </p:sp>
      <p:sp>
        <p:nvSpPr>
          <p:cNvPr id="5" name="Slide Number Placeholder 4"/>
          <p:cNvSpPr>
            <a:spLocks noGrp="1"/>
          </p:cNvSpPr>
          <p:nvPr>
            <p:ph type="sldNum" sz="quarter" idx="12"/>
          </p:nvPr>
        </p:nvSpPr>
        <p:spPr/>
        <p:txBody>
          <a:bodyPr/>
          <a:lstStyle>
            <a:lvl1pPr>
              <a:defRPr/>
            </a:lvl1pPr>
          </a:lstStyle>
          <a:p>
            <a:fld id="{649A08E7-464B-4D41-A95B-C8BEF456C301}" type="slidenum">
              <a:rPr lang="en-IN" smtClean="0"/>
              <a:t>‹#›</a:t>
            </a:fld>
            <a:endParaRPr lang="en-IN"/>
          </a:p>
        </p:txBody>
      </p:sp>
    </p:spTree>
    <p:extLst>
      <p:ext uri="{BB962C8B-B14F-4D97-AF65-F5344CB8AC3E}">
        <p14:creationId xmlns:p14="http://schemas.microsoft.com/office/powerpoint/2010/main" val="3272421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4C7C22BC-ED4A-44AA-9AC2-19E8A6255157}" type="datetimeFigureOut">
              <a:rPr lang="en-IN" smtClean="0"/>
              <a:t>06-05-2014</a:t>
            </a:fld>
            <a:endParaRPr lang="en-IN"/>
          </a:p>
        </p:txBody>
      </p:sp>
      <p:sp>
        <p:nvSpPr>
          <p:cNvPr id="3" name="Footer Placeholder 2"/>
          <p:cNvSpPr>
            <a:spLocks noGrp="1"/>
          </p:cNvSpPr>
          <p:nvPr>
            <p:ph type="ftr" sz="quarter" idx="11"/>
          </p:nvPr>
        </p:nvSpPr>
        <p:spPr/>
        <p:txBody>
          <a:bodyPr/>
          <a:lstStyle>
            <a:lvl1pPr>
              <a:defRPr/>
            </a:lvl1pPr>
          </a:lstStyle>
          <a:p>
            <a:endParaRPr lang="en-IN"/>
          </a:p>
        </p:txBody>
      </p:sp>
      <p:sp>
        <p:nvSpPr>
          <p:cNvPr id="4" name="Slide Number Placeholder 3"/>
          <p:cNvSpPr>
            <a:spLocks noGrp="1"/>
          </p:cNvSpPr>
          <p:nvPr>
            <p:ph type="sldNum" sz="quarter" idx="12"/>
          </p:nvPr>
        </p:nvSpPr>
        <p:spPr/>
        <p:txBody>
          <a:bodyPr/>
          <a:lstStyle>
            <a:lvl1pPr>
              <a:defRPr/>
            </a:lvl1pPr>
          </a:lstStyle>
          <a:p>
            <a:fld id="{649A08E7-464B-4D41-A95B-C8BEF456C301}" type="slidenum">
              <a:rPr lang="en-IN" smtClean="0"/>
              <a:t>‹#›</a:t>
            </a:fld>
            <a:endParaRPr lang="en-IN"/>
          </a:p>
        </p:txBody>
      </p:sp>
    </p:spTree>
    <p:extLst>
      <p:ext uri="{BB962C8B-B14F-4D97-AF65-F5344CB8AC3E}">
        <p14:creationId xmlns:p14="http://schemas.microsoft.com/office/powerpoint/2010/main" val="4077616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327A3B1-889F-4C50-A278-B4DD8A59B60B}" type="slidenum">
              <a:rPr lang="en-US" smtClean="0"/>
              <a:pPr/>
              <a:t>‹#›</a:t>
            </a:fld>
            <a:endParaRPr lang="en-US"/>
          </a:p>
        </p:txBody>
      </p:sp>
    </p:spTree>
    <p:extLst>
      <p:ext uri="{BB962C8B-B14F-4D97-AF65-F5344CB8AC3E}">
        <p14:creationId xmlns:p14="http://schemas.microsoft.com/office/powerpoint/2010/main" val="4254652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5/6/2014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857431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8B05211-0621-43B6-8BF8-481076FF9C95}" type="slidenum">
              <a:rPr lang="en-US"/>
              <a:pPr/>
              <a:t>‹#›</a:t>
            </a:fld>
            <a:endParaRPr lang="en-US"/>
          </a:p>
        </p:txBody>
      </p:sp>
    </p:spTree>
    <p:extLst>
      <p:ext uri="{BB962C8B-B14F-4D97-AF65-F5344CB8AC3E}">
        <p14:creationId xmlns:p14="http://schemas.microsoft.com/office/powerpoint/2010/main" val="1073562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C7C22BC-ED4A-44AA-9AC2-19E8A6255157}" type="datetimeFigureOut">
              <a:rPr lang="en-IN" smtClean="0"/>
              <a:t>06-05-2014</a:t>
            </a:fld>
            <a:endParaRPr lang="en-IN"/>
          </a:p>
        </p:txBody>
      </p:sp>
      <p:sp>
        <p:nvSpPr>
          <p:cNvPr id="5" name="Footer Placeholder 4"/>
          <p:cNvSpPr>
            <a:spLocks noGrp="1"/>
          </p:cNvSpPr>
          <p:nvPr>
            <p:ph type="ftr" sz="quarter" idx="11"/>
          </p:nvPr>
        </p:nvSpPr>
        <p:spPr/>
        <p:txBody>
          <a:bodyPr/>
          <a:lstStyle>
            <a:lvl1pPr>
              <a:defRPr/>
            </a:lvl1pPr>
          </a:lstStyle>
          <a:p>
            <a:endParaRPr lang="en-IN"/>
          </a:p>
        </p:txBody>
      </p:sp>
      <p:sp>
        <p:nvSpPr>
          <p:cNvPr id="6" name="Slide Number Placeholder 5"/>
          <p:cNvSpPr>
            <a:spLocks noGrp="1"/>
          </p:cNvSpPr>
          <p:nvPr>
            <p:ph type="sldNum" sz="quarter" idx="12"/>
          </p:nvPr>
        </p:nvSpPr>
        <p:spPr/>
        <p:txBody>
          <a:bodyPr/>
          <a:lstStyle>
            <a:lvl1pPr>
              <a:defRPr/>
            </a:lvl1pPr>
          </a:lstStyle>
          <a:p>
            <a:fld id="{649A08E7-464B-4D41-A95B-C8BEF456C301}" type="slidenum">
              <a:rPr lang="en-IN" smtClean="0"/>
              <a:t>‹#›</a:t>
            </a:fld>
            <a:endParaRPr lang="en-IN"/>
          </a:p>
        </p:txBody>
      </p:sp>
    </p:spTree>
    <p:extLst>
      <p:ext uri="{BB962C8B-B14F-4D97-AF65-F5344CB8AC3E}">
        <p14:creationId xmlns:p14="http://schemas.microsoft.com/office/powerpoint/2010/main" val="3326854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05650" y="228600"/>
            <a:ext cx="173355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228600"/>
            <a:ext cx="504825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C7C22BC-ED4A-44AA-9AC2-19E8A6255157}" type="datetimeFigureOut">
              <a:rPr lang="en-IN" smtClean="0"/>
              <a:t>06-05-2014</a:t>
            </a:fld>
            <a:endParaRPr lang="en-IN"/>
          </a:p>
        </p:txBody>
      </p:sp>
      <p:sp>
        <p:nvSpPr>
          <p:cNvPr id="5" name="Footer Placeholder 4"/>
          <p:cNvSpPr>
            <a:spLocks noGrp="1"/>
          </p:cNvSpPr>
          <p:nvPr>
            <p:ph type="ftr" sz="quarter" idx="11"/>
          </p:nvPr>
        </p:nvSpPr>
        <p:spPr/>
        <p:txBody>
          <a:bodyPr/>
          <a:lstStyle>
            <a:lvl1pPr>
              <a:defRPr/>
            </a:lvl1pPr>
          </a:lstStyle>
          <a:p>
            <a:endParaRPr lang="en-IN"/>
          </a:p>
        </p:txBody>
      </p:sp>
      <p:sp>
        <p:nvSpPr>
          <p:cNvPr id="6" name="Slide Number Placeholder 5"/>
          <p:cNvSpPr>
            <a:spLocks noGrp="1"/>
          </p:cNvSpPr>
          <p:nvPr>
            <p:ph type="sldNum" sz="quarter" idx="12"/>
          </p:nvPr>
        </p:nvSpPr>
        <p:spPr/>
        <p:txBody>
          <a:bodyPr/>
          <a:lstStyle>
            <a:lvl1pPr>
              <a:defRPr/>
            </a:lvl1pPr>
          </a:lstStyle>
          <a:p>
            <a:fld id="{649A08E7-464B-4D41-A95B-C8BEF456C301}" type="slidenum">
              <a:rPr lang="en-IN" smtClean="0"/>
              <a:t>‹#›</a:t>
            </a:fld>
            <a:endParaRPr lang="en-IN"/>
          </a:p>
        </p:txBody>
      </p:sp>
    </p:spTree>
    <p:extLst>
      <p:ext uri="{BB962C8B-B14F-4D97-AF65-F5344CB8AC3E}">
        <p14:creationId xmlns:p14="http://schemas.microsoft.com/office/powerpoint/2010/main" val="2875814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61255"/>
            <a:ext cx="6169868" cy="3083767"/>
          </a:xfrm>
        </p:spPr>
        <p:txBody>
          <a:bodyPr anchor="b">
            <a:normAutofit/>
          </a:bodyPr>
          <a:lstStyle>
            <a:lvl1pPr algn="l">
              <a:lnSpc>
                <a:spcPct val="80000"/>
              </a:lnSpc>
              <a:defRPr sz="72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3345021"/>
            <a:ext cx="6172200" cy="1371600"/>
          </a:xfrm>
        </p:spPr>
        <p:txBody>
          <a:bodyPr/>
          <a:lstStyle>
            <a:lvl1pPr marL="0" indent="0" algn="l">
              <a:spcBef>
                <a:spcPts val="1200"/>
              </a:spcBef>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7C22BC-ED4A-44AA-9AC2-19E8A6255157}" type="datetimeFigureOut">
              <a:rPr lang="en-IN" smtClean="0"/>
              <a:t>06-05-2014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49A08E7-464B-4D41-A95B-C8BEF456C301}" type="slidenum">
              <a:rPr lang="en-IN" smtClean="0"/>
              <a:t>‹#›</a:t>
            </a:fld>
            <a:endParaRPr lang="en-IN"/>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9486" y="265176"/>
            <a:ext cx="6172200" cy="3081528"/>
          </a:xfrm>
        </p:spPr>
        <p:txBody>
          <a:bodyPr anchor="b">
            <a:normAutofit/>
          </a:bodyPr>
          <a:lstStyle>
            <a:lvl1pPr>
              <a:defRPr sz="5400"/>
            </a:lvl1pPr>
          </a:lstStyle>
          <a:p>
            <a:r>
              <a:rPr lang="en-US" smtClean="0"/>
              <a:t>Click to edit Master title style</a:t>
            </a:r>
            <a:endParaRPr lang="en-US"/>
          </a:p>
        </p:txBody>
      </p:sp>
      <p:sp>
        <p:nvSpPr>
          <p:cNvPr id="3" name="Text Placeholder 2"/>
          <p:cNvSpPr>
            <a:spLocks noGrp="1"/>
          </p:cNvSpPr>
          <p:nvPr>
            <p:ph type="body" idx="1"/>
          </p:nvPr>
        </p:nvSpPr>
        <p:spPr>
          <a:xfrm>
            <a:off x="459486" y="3346704"/>
            <a:ext cx="6172200" cy="1371600"/>
          </a:xfrm>
        </p:spPr>
        <p:txBody>
          <a:bodyPr/>
          <a:lstStyle>
            <a:lvl1pPr marL="0" indent="0">
              <a:spcBef>
                <a:spcPts val="1200"/>
              </a:spcBef>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9F2C64-0D63-44AF-997A-1B1FE1A96E19}" type="datetime1">
              <a:rPr lang="en-US" smtClean="0"/>
              <a:t>5/6/2014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71551" y="1828801"/>
            <a:ext cx="3429000" cy="43481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43449" y="1828801"/>
            <a:ext cx="3429000" cy="43481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C7C22BC-ED4A-44AA-9AC2-19E8A6255157}" type="datetimeFigureOut">
              <a:rPr lang="en-IN" smtClean="0"/>
              <a:t>06-05-2014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49A08E7-464B-4D41-A95B-C8BEF456C301}" type="slidenum">
              <a:rPr lang="en-IN" smtClean="0"/>
              <a:t>‹#›</a:t>
            </a:fld>
            <a:endParaRPr lang="en-IN"/>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973836" y="1627258"/>
            <a:ext cx="3429000" cy="68580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73836" y="2331720"/>
            <a:ext cx="3429000" cy="384048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45736" y="1627258"/>
            <a:ext cx="3429000" cy="68580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45736" y="2331720"/>
            <a:ext cx="3429000" cy="384048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7C22BC-ED4A-44AA-9AC2-19E8A6255157}" type="datetimeFigureOut">
              <a:rPr lang="en-IN" smtClean="0"/>
              <a:t>06-05-2014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649A08E7-464B-4D41-A95B-C8BEF456C301}" type="slidenum">
              <a:rPr lang="en-IN" smtClean="0"/>
              <a:t>‹#›</a:t>
            </a:fld>
            <a:endParaRPr lang="en-IN"/>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7C22BC-ED4A-44AA-9AC2-19E8A6255157}" type="datetimeFigureOut">
              <a:rPr lang="en-IN" smtClean="0"/>
              <a:t>06-05-2014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649A08E7-464B-4D41-A95B-C8BEF456C301}" type="slidenum">
              <a:rPr lang="en-IN" smtClean="0"/>
              <a:t>‹#›</a:t>
            </a:fld>
            <a:endParaRPr lang="en-IN"/>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7C22BC-ED4A-44AA-9AC2-19E8A6255157}" type="datetimeFigureOut">
              <a:rPr lang="en-IN" smtClean="0"/>
              <a:t>06-05-2014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649A08E7-464B-4D41-A95B-C8BEF456C301}" type="slidenum">
              <a:rPr lang="en-IN" smtClean="0"/>
              <a:t>‹#›</a:t>
            </a:fld>
            <a:endParaRPr lang="en-IN"/>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5/6/2014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373835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bwMode="hidden">
          <a:xfrm>
            <a:off x="0" y="0"/>
            <a:ext cx="54864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984497" y="457200"/>
            <a:ext cx="2702303" cy="155448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454867" y="685800"/>
            <a:ext cx="4576665"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84497" y="2101850"/>
            <a:ext cx="2702303" cy="1828800"/>
          </a:xfrm>
        </p:spPr>
        <p:txBody>
          <a:bodyPr/>
          <a:lstStyle>
            <a:lvl1pPr marL="0" indent="0">
              <a:spcBef>
                <a:spcPts val="12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566C6A-A83C-4E27-990F-89F11F779CE0}" type="datetime1">
              <a:rPr lang="en-US" smtClean="0"/>
              <a:t>5/6/2014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bwMode="hidden">
          <a:xfrm>
            <a:off x="0" y="0"/>
            <a:ext cx="54864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987034" y="457200"/>
            <a:ext cx="2702052" cy="155448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0" y="-1"/>
            <a:ext cx="5486400" cy="6858000"/>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5987034" y="2101850"/>
            <a:ext cx="2702052" cy="1828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7C22BC-ED4A-44AA-9AC2-19E8A6255157}" type="datetimeFigureOut">
              <a:rPr lang="en-IN" smtClean="0"/>
              <a:t>06-05-2014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49A08E7-464B-4D41-A95B-C8BEF456C301}" type="slidenum">
              <a:rPr lang="en-IN" smtClean="0"/>
              <a:t>‹#›</a:t>
            </a:fld>
            <a:endParaRPr lang="en-IN"/>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8010" y="365125"/>
            <a:ext cx="1234440" cy="5811838"/>
          </a:xfrm>
        </p:spPr>
        <p:txBody>
          <a:bodyPr vert="eaVert"/>
          <a:lstStyle>
            <a:lvl1pP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71550" y="365125"/>
            <a:ext cx="5718498"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7C22BC-ED4A-44AA-9AC2-19E8A6255157}" type="datetimeFigureOut">
              <a:rPr lang="en-IN" smtClean="0"/>
              <a:t>06-05-2014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49A08E7-464B-4D41-A95B-C8BEF456C301}" type="slidenum">
              <a:rPr lang="en-IN" smtClean="0"/>
              <a:t>‹#›</a:t>
            </a:fld>
            <a:endParaRPr lang="en-IN"/>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1D8BD707-D9CF-40AE-B4C6-C98DA3205C09}" type="datetimeFigureOut">
              <a:rPr lang="en-US" smtClean="0"/>
              <a:pPr/>
              <a:t>5/6/2014</a:t>
            </a:fld>
            <a:endParaRPr lang="en-US"/>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en-US"/>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B6F15528-21DE-4FAA-801E-634DDDAF4B2B}" type="slidenum">
              <a:rPr lang="en-US" smtClean="0"/>
              <a:pPr/>
              <a:t>‹#›</a:t>
            </a:fld>
            <a:endParaRPr lang="en-US"/>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841248"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5/6/2014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05000" y="1447800"/>
            <a:ext cx="33909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48300" y="1447800"/>
            <a:ext cx="33909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1D8BD707-D9CF-40AE-B4C6-C98DA3205C09}" type="datetimeFigureOut">
              <a:rPr lang="en-US" smtClean="0"/>
              <a:pPr/>
              <a:t>5/6/2014</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530524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1D8BD707-D9CF-40AE-B4C6-C98DA3205C09}" type="datetimeFigureOut">
              <a:rPr lang="en-US" smtClean="0"/>
              <a:pPr/>
              <a:t>5/6/2014</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512403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1D8BD707-D9CF-40AE-B4C6-C98DA3205C09}" type="datetimeFigureOut">
              <a:rPr lang="en-US" smtClean="0"/>
              <a:pPr/>
              <a:t>5/6/2014</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272421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1D8BD707-D9CF-40AE-B4C6-C98DA3205C09}" type="datetimeFigureOut">
              <a:rPr lang="en-US" smtClean="0"/>
              <a:pPr/>
              <a:t>5/6/2014</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077616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D8BD707-D9CF-40AE-B4C6-C98DA3205C09}" type="datetimeFigureOut">
              <a:rPr lang="en-US" smtClean="0"/>
              <a:pPr/>
              <a:t>5/6/2014</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254652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D8BD707-D9CF-40AE-B4C6-C98DA3205C09}" type="datetimeFigureOut">
              <a:rPr lang="en-US" smtClean="0"/>
              <a:pPr/>
              <a:t>5/6/2014</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073562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alphaModFix amt="26000"/>
            <a:lum/>
          </a:blip>
          <a:srcRect/>
          <a:stretch>
            <a:fillRect l="-10000" r="-10000"/>
          </a:stretch>
        </a:blip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bwMode="auto">
          <a:xfrm>
            <a:off x="1905000" y="228600"/>
            <a:ext cx="6934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7347" name="Rectangle 3"/>
          <p:cNvSpPr>
            <a:spLocks noGrp="1" noChangeArrowheads="1"/>
          </p:cNvSpPr>
          <p:nvPr>
            <p:ph type="body" idx="1"/>
          </p:nvPr>
        </p:nvSpPr>
        <p:spPr bwMode="auto">
          <a:xfrm>
            <a:off x="1905000" y="1447800"/>
            <a:ext cx="69342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7348" name="Rectangle 4"/>
          <p:cNvSpPr>
            <a:spLocks noGrp="1" noChangeArrowheads="1"/>
          </p:cNvSpPr>
          <p:nvPr>
            <p:ph type="dt" sz="half" idx="2"/>
          </p:nvPr>
        </p:nvSpPr>
        <p:spPr bwMode="auto">
          <a:xfrm>
            <a:off x="3048000" y="6248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mn-lt"/>
              </a:defRPr>
            </a:lvl1pPr>
          </a:lstStyle>
          <a:p>
            <a:fld id="{1D8BD707-D9CF-40AE-B4C6-C98DA3205C09}" type="datetimeFigureOut">
              <a:rPr lang="en-US" smtClean="0"/>
              <a:pPr/>
              <a:t>5/6/2014</a:t>
            </a:fld>
            <a:endParaRPr lang="en-US"/>
          </a:p>
        </p:txBody>
      </p:sp>
      <p:sp>
        <p:nvSpPr>
          <p:cNvPr id="57349" name="Rectangle 5"/>
          <p:cNvSpPr>
            <a:spLocks noGrp="1" noChangeArrowheads="1"/>
          </p:cNvSpPr>
          <p:nvPr>
            <p:ph type="ftr" sz="quarter" idx="3"/>
          </p:nvPr>
        </p:nvSpPr>
        <p:spPr bwMode="auto">
          <a:xfrm>
            <a:off x="44958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atin typeface="+mn-lt"/>
              </a:defRPr>
            </a:lvl1pPr>
          </a:lstStyle>
          <a:p>
            <a:endParaRPr lang="en-US"/>
          </a:p>
        </p:txBody>
      </p:sp>
      <p:sp>
        <p:nvSpPr>
          <p:cNvPr id="57350" name="Rectangle 6"/>
          <p:cNvSpPr>
            <a:spLocks noGrp="1" noChangeArrowheads="1"/>
          </p:cNvSpPr>
          <p:nvPr>
            <p:ph type="sldNum" sz="quarter" idx="4"/>
          </p:nvPr>
        </p:nvSpPr>
        <p:spPr bwMode="auto">
          <a:xfrm>
            <a:off x="7543800" y="6248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atin typeface="+mn-lt"/>
              </a:defRPr>
            </a:lvl1pPr>
          </a:lstStyle>
          <a:p>
            <a:fld id="{B6F15528-21DE-4FAA-801E-634DDDAF4B2B}" type="slidenum">
              <a:rPr lang="en-US" smtClean="0"/>
              <a:pPr/>
              <a:t>‹#›</a:t>
            </a:fld>
            <a:endParaRPr lang="en-US"/>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rtl="0" eaLnBrk="1" fontAlgn="base" hangingPunct="1">
        <a:spcBef>
          <a:spcPct val="0"/>
        </a:spcBef>
        <a:spcAft>
          <a:spcPct val="0"/>
        </a:spcAft>
        <a:defRPr sz="3800">
          <a:solidFill>
            <a:schemeClr val="tx2"/>
          </a:solidFill>
          <a:latin typeface="+mj-lt"/>
          <a:ea typeface="+mj-ea"/>
          <a:cs typeface="+mj-cs"/>
        </a:defRPr>
      </a:lvl1pPr>
      <a:lvl2pPr algn="l" rtl="0" eaLnBrk="1" fontAlgn="base" hangingPunct="1">
        <a:spcBef>
          <a:spcPct val="0"/>
        </a:spcBef>
        <a:spcAft>
          <a:spcPct val="0"/>
        </a:spcAft>
        <a:defRPr sz="3800">
          <a:solidFill>
            <a:schemeClr val="tx2"/>
          </a:solidFill>
          <a:latin typeface="Tahoma" pitchFamily="34" charset="0"/>
        </a:defRPr>
      </a:lvl2pPr>
      <a:lvl3pPr algn="l" rtl="0" eaLnBrk="1" fontAlgn="base" hangingPunct="1">
        <a:spcBef>
          <a:spcPct val="0"/>
        </a:spcBef>
        <a:spcAft>
          <a:spcPct val="0"/>
        </a:spcAft>
        <a:defRPr sz="3800">
          <a:solidFill>
            <a:schemeClr val="tx2"/>
          </a:solidFill>
          <a:latin typeface="Tahoma" pitchFamily="34" charset="0"/>
        </a:defRPr>
      </a:lvl3pPr>
      <a:lvl4pPr algn="l" rtl="0" eaLnBrk="1" fontAlgn="base" hangingPunct="1">
        <a:spcBef>
          <a:spcPct val="0"/>
        </a:spcBef>
        <a:spcAft>
          <a:spcPct val="0"/>
        </a:spcAft>
        <a:defRPr sz="3800">
          <a:solidFill>
            <a:schemeClr val="tx2"/>
          </a:solidFill>
          <a:latin typeface="Tahoma" pitchFamily="34" charset="0"/>
        </a:defRPr>
      </a:lvl4pPr>
      <a:lvl5pPr algn="l" rtl="0" eaLnBrk="1" fontAlgn="base" hangingPunct="1">
        <a:spcBef>
          <a:spcPct val="0"/>
        </a:spcBef>
        <a:spcAft>
          <a:spcPct val="0"/>
        </a:spcAft>
        <a:defRPr sz="3800">
          <a:solidFill>
            <a:schemeClr val="tx2"/>
          </a:solidFill>
          <a:latin typeface="Tahoma" pitchFamily="34" charset="0"/>
        </a:defRPr>
      </a:lvl5pPr>
      <a:lvl6pPr marL="457200" algn="l" rtl="0" eaLnBrk="1" fontAlgn="base" hangingPunct="1">
        <a:spcBef>
          <a:spcPct val="0"/>
        </a:spcBef>
        <a:spcAft>
          <a:spcPct val="0"/>
        </a:spcAft>
        <a:defRPr sz="3800">
          <a:solidFill>
            <a:schemeClr val="tx2"/>
          </a:solidFill>
          <a:latin typeface="Tahoma" pitchFamily="34" charset="0"/>
        </a:defRPr>
      </a:lvl6pPr>
      <a:lvl7pPr marL="914400" algn="l" rtl="0" eaLnBrk="1" fontAlgn="base" hangingPunct="1">
        <a:spcBef>
          <a:spcPct val="0"/>
        </a:spcBef>
        <a:spcAft>
          <a:spcPct val="0"/>
        </a:spcAft>
        <a:defRPr sz="3800">
          <a:solidFill>
            <a:schemeClr val="tx2"/>
          </a:solidFill>
          <a:latin typeface="Tahoma" pitchFamily="34" charset="0"/>
        </a:defRPr>
      </a:lvl7pPr>
      <a:lvl8pPr marL="1371600" algn="l" rtl="0" eaLnBrk="1" fontAlgn="base" hangingPunct="1">
        <a:spcBef>
          <a:spcPct val="0"/>
        </a:spcBef>
        <a:spcAft>
          <a:spcPct val="0"/>
        </a:spcAft>
        <a:defRPr sz="3800">
          <a:solidFill>
            <a:schemeClr val="tx2"/>
          </a:solidFill>
          <a:latin typeface="Tahoma" pitchFamily="34" charset="0"/>
        </a:defRPr>
      </a:lvl8pPr>
      <a:lvl9pPr marL="1828800" algn="l" rtl="0" eaLnBrk="1" fontAlgn="base" hangingPunct="1">
        <a:spcBef>
          <a:spcPct val="0"/>
        </a:spcBef>
        <a:spcAft>
          <a:spcPct val="0"/>
        </a:spcAft>
        <a:defRPr sz="3800">
          <a:solidFill>
            <a:schemeClr val="tx2"/>
          </a:solidFill>
          <a:latin typeface="Tahoma" pitchFamily="34" charset="0"/>
        </a:defRPr>
      </a:lvl9pPr>
    </p:titleStyle>
    <p:bodyStyle>
      <a:lvl1pPr marL="342900" indent="-342900" algn="l" rtl="0" eaLnBrk="1" fontAlgn="base" hangingPunct="1">
        <a:lnSpc>
          <a:spcPts val="2400"/>
        </a:lnSpc>
        <a:spcBef>
          <a:spcPts val="1600"/>
        </a:spcBef>
        <a:spcAft>
          <a:spcPct val="0"/>
        </a:spcAft>
        <a:buChar char="•"/>
        <a:defRPr sz="2000">
          <a:solidFill>
            <a:schemeClr val="tx1"/>
          </a:solidFill>
          <a:latin typeface="+mn-lt"/>
          <a:ea typeface="+mn-ea"/>
          <a:cs typeface="+mn-cs"/>
        </a:defRPr>
      </a:lvl1pPr>
      <a:lvl2pPr marL="742950" indent="-285750" algn="l" rtl="0" eaLnBrk="1" fontAlgn="base" hangingPunct="1">
        <a:lnSpc>
          <a:spcPts val="2400"/>
        </a:lnSpc>
        <a:spcBef>
          <a:spcPts val="1600"/>
        </a:spcBef>
        <a:spcAft>
          <a:spcPct val="0"/>
        </a:spcAft>
        <a:buChar char="–"/>
        <a:defRPr sz="2000">
          <a:solidFill>
            <a:schemeClr val="tx1"/>
          </a:solidFill>
          <a:latin typeface="+mn-lt"/>
        </a:defRPr>
      </a:lvl2pPr>
      <a:lvl3pPr marL="1143000" indent="-228600" algn="l" rtl="0" eaLnBrk="1" fontAlgn="base" hangingPunct="1">
        <a:lnSpc>
          <a:spcPts val="2400"/>
        </a:lnSpc>
        <a:spcBef>
          <a:spcPts val="1600"/>
        </a:spcBef>
        <a:spcAft>
          <a:spcPct val="0"/>
        </a:spcAft>
        <a:buChar char="•"/>
        <a:defRPr sz="2000">
          <a:solidFill>
            <a:schemeClr val="tx1"/>
          </a:solidFill>
          <a:latin typeface="+mn-lt"/>
        </a:defRPr>
      </a:lvl3pPr>
      <a:lvl4pPr marL="1600200" indent="-228600" algn="l" rtl="0" eaLnBrk="1" fontAlgn="base" hangingPunct="1">
        <a:lnSpc>
          <a:spcPts val="2400"/>
        </a:lnSpc>
        <a:spcBef>
          <a:spcPts val="1600"/>
        </a:spcBef>
        <a:spcAft>
          <a:spcPct val="0"/>
        </a:spcAft>
        <a:buChar char="–"/>
        <a:defRPr sz="2000">
          <a:solidFill>
            <a:schemeClr val="tx1"/>
          </a:solidFill>
          <a:latin typeface="+mn-lt"/>
        </a:defRPr>
      </a:lvl4pPr>
      <a:lvl5pPr marL="2057400" indent="-228600" algn="l" rtl="0" eaLnBrk="1" fontAlgn="base" hangingPunct="1">
        <a:lnSpc>
          <a:spcPts val="2400"/>
        </a:lnSpc>
        <a:spcBef>
          <a:spcPts val="1600"/>
        </a:spcBef>
        <a:spcAft>
          <a:spcPct val="0"/>
        </a:spcAft>
        <a:buChar char="»"/>
        <a:defRPr sz="2000">
          <a:solidFill>
            <a:schemeClr val="tx1"/>
          </a:solidFill>
          <a:latin typeface="+mn-lt"/>
        </a:defRPr>
      </a:lvl5pPr>
      <a:lvl6pPr marL="2514600" indent="-228600" algn="l" rtl="0" eaLnBrk="1" fontAlgn="base" hangingPunct="1">
        <a:lnSpc>
          <a:spcPts val="2400"/>
        </a:lnSpc>
        <a:spcBef>
          <a:spcPts val="1600"/>
        </a:spcBef>
        <a:spcAft>
          <a:spcPct val="0"/>
        </a:spcAft>
        <a:buChar char="»"/>
        <a:defRPr sz="2000">
          <a:solidFill>
            <a:schemeClr val="tx1"/>
          </a:solidFill>
          <a:latin typeface="+mn-lt"/>
        </a:defRPr>
      </a:lvl6pPr>
      <a:lvl7pPr marL="2971800" indent="-228600" algn="l" rtl="0" eaLnBrk="1" fontAlgn="base" hangingPunct="1">
        <a:lnSpc>
          <a:spcPts val="2400"/>
        </a:lnSpc>
        <a:spcBef>
          <a:spcPts val="1600"/>
        </a:spcBef>
        <a:spcAft>
          <a:spcPct val="0"/>
        </a:spcAft>
        <a:buChar char="»"/>
        <a:defRPr sz="2000">
          <a:solidFill>
            <a:schemeClr val="tx1"/>
          </a:solidFill>
          <a:latin typeface="+mn-lt"/>
        </a:defRPr>
      </a:lvl7pPr>
      <a:lvl8pPr marL="3429000" indent="-228600" algn="l" rtl="0" eaLnBrk="1" fontAlgn="base" hangingPunct="1">
        <a:lnSpc>
          <a:spcPts val="2400"/>
        </a:lnSpc>
        <a:spcBef>
          <a:spcPts val="1600"/>
        </a:spcBef>
        <a:spcAft>
          <a:spcPct val="0"/>
        </a:spcAft>
        <a:buChar char="»"/>
        <a:defRPr sz="2000">
          <a:solidFill>
            <a:schemeClr val="tx1"/>
          </a:solidFill>
          <a:latin typeface="+mn-lt"/>
        </a:defRPr>
      </a:lvl8pPr>
      <a:lvl9pPr marL="3886200" indent="-228600" algn="l" rtl="0" eaLnBrk="1" fontAlgn="base" hangingPunct="1">
        <a:lnSpc>
          <a:spcPts val="2400"/>
        </a:lnSpc>
        <a:spcBef>
          <a:spcPts val="16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alphaModFix amt="26000"/>
            <a:lum/>
          </a:blip>
          <a:srcRect/>
          <a:stretch>
            <a:fillRect l="-10000" r="-10000"/>
          </a:stretch>
        </a:blip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bwMode="auto">
          <a:xfrm>
            <a:off x="1905000" y="228600"/>
            <a:ext cx="6934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7347" name="Rectangle 3"/>
          <p:cNvSpPr>
            <a:spLocks noGrp="1" noChangeArrowheads="1"/>
          </p:cNvSpPr>
          <p:nvPr>
            <p:ph type="body" idx="1"/>
          </p:nvPr>
        </p:nvSpPr>
        <p:spPr bwMode="auto">
          <a:xfrm>
            <a:off x="1905000" y="1447800"/>
            <a:ext cx="69342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7348" name="Rectangle 4"/>
          <p:cNvSpPr>
            <a:spLocks noGrp="1" noChangeArrowheads="1"/>
          </p:cNvSpPr>
          <p:nvPr>
            <p:ph type="dt" sz="half" idx="2"/>
          </p:nvPr>
        </p:nvSpPr>
        <p:spPr bwMode="auto">
          <a:xfrm>
            <a:off x="3048000" y="6248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mn-lt"/>
              </a:defRPr>
            </a:lvl1pPr>
          </a:lstStyle>
          <a:p>
            <a:fld id="{4C7C22BC-ED4A-44AA-9AC2-19E8A6255157}" type="datetimeFigureOut">
              <a:rPr lang="en-IN" smtClean="0"/>
              <a:t>06-05-2014</a:t>
            </a:fld>
            <a:endParaRPr lang="en-IN"/>
          </a:p>
        </p:txBody>
      </p:sp>
      <p:sp>
        <p:nvSpPr>
          <p:cNvPr id="57349" name="Rectangle 5"/>
          <p:cNvSpPr>
            <a:spLocks noGrp="1" noChangeArrowheads="1"/>
          </p:cNvSpPr>
          <p:nvPr>
            <p:ph type="ftr" sz="quarter" idx="3"/>
          </p:nvPr>
        </p:nvSpPr>
        <p:spPr bwMode="auto">
          <a:xfrm>
            <a:off x="44958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atin typeface="+mn-lt"/>
              </a:defRPr>
            </a:lvl1pPr>
          </a:lstStyle>
          <a:p>
            <a:endParaRPr lang="en-IN"/>
          </a:p>
        </p:txBody>
      </p:sp>
      <p:sp>
        <p:nvSpPr>
          <p:cNvPr id="57350" name="Rectangle 6"/>
          <p:cNvSpPr>
            <a:spLocks noGrp="1" noChangeArrowheads="1"/>
          </p:cNvSpPr>
          <p:nvPr>
            <p:ph type="sldNum" sz="quarter" idx="4"/>
          </p:nvPr>
        </p:nvSpPr>
        <p:spPr bwMode="auto">
          <a:xfrm>
            <a:off x="7543800" y="6248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atin typeface="+mn-lt"/>
              </a:defRPr>
            </a:lvl1pPr>
          </a:lstStyle>
          <a:p>
            <a:fld id="{649A08E7-464B-4D41-A95B-C8BEF456C301}" type="slidenum">
              <a:rPr lang="en-IN" smtClean="0"/>
              <a:t>‹#›</a:t>
            </a:fld>
            <a:endParaRPr lang="en-IN"/>
          </a:p>
        </p:txBody>
      </p:sp>
    </p:spTree>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rtl="0" eaLnBrk="1" fontAlgn="base" hangingPunct="1">
        <a:spcBef>
          <a:spcPct val="0"/>
        </a:spcBef>
        <a:spcAft>
          <a:spcPct val="0"/>
        </a:spcAft>
        <a:defRPr sz="3800">
          <a:solidFill>
            <a:schemeClr val="tx2"/>
          </a:solidFill>
          <a:latin typeface="+mj-lt"/>
          <a:ea typeface="+mj-ea"/>
          <a:cs typeface="+mj-cs"/>
        </a:defRPr>
      </a:lvl1pPr>
      <a:lvl2pPr algn="l" rtl="0" eaLnBrk="1" fontAlgn="base" hangingPunct="1">
        <a:spcBef>
          <a:spcPct val="0"/>
        </a:spcBef>
        <a:spcAft>
          <a:spcPct val="0"/>
        </a:spcAft>
        <a:defRPr sz="3800">
          <a:solidFill>
            <a:schemeClr val="tx2"/>
          </a:solidFill>
          <a:latin typeface="Tahoma" pitchFamily="34" charset="0"/>
        </a:defRPr>
      </a:lvl2pPr>
      <a:lvl3pPr algn="l" rtl="0" eaLnBrk="1" fontAlgn="base" hangingPunct="1">
        <a:spcBef>
          <a:spcPct val="0"/>
        </a:spcBef>
        <a:spcAft>
          <a:spcPct val="0"/>
        </a:spcAft>
        <a:defRPr sz="3800">
          <a:solidFill>
            <a:schemeClr val="tx2"/>
          </a:solidFill>
          <a:latin typeface="Tahoma" pitchFamily="34" charset="0"/>
        </a:defRPr>
      </a:lvl3pPr>
      <a:lvl4pPr algn="l" rtl="0" eaLnBrk="1" fontAlgn="base" hangingPunct="1">
        <a:spcBef>
          <a:spcPct val="0"/>
        </a:spcBef>
        <a:spcAft>
          <a:spcPct val="0"/>
        </a:spcAft>
        <a:defRPr sz="3800">
          <a:solidFill>
            <a:schemeClr val="tx2"/>
          </a:solidFill>
          <a:latin typeface="Tahoma" pitchFamily="34" charset="0"/>
        </a:defRPr>
      </a:lvl4pPr>
      <a:lvl5pPr algn="l" rtl="0" eaLnBrk="1" fontAlgn="base" hangingPunct="1">
        <a:spcBef>
          <a:spcPct val="0"/>
        </a:spcBef>
        <a:spcAft>
          <a:spcPct val="0"/>
        </a:spcAft>
        <a:defRPr sz="3800">
          <a:solidFill>
            <a:schemeClr val="tx2"/>
          </a:solidFill>
          <a:latin typeface="Tahoma" pitchFamily="34" charset="0"/>
        </a:defRPr>
      </a:lvl5pPr>
      <a:lvl6pPr marL="457200" algn="l" rtl="0" eaLnBrk="1" fontAlgn="base" hangingPunct="1">
        <a:spcBef>
          <a:spcPct val="0"/>
        </a:spcBef>
        <a:spcAft>
          <a:spcPct val="0"/>
        </a:spcAft>
        <a:defRPr sz="3800">
          <a:solidFill>
            <a:schemeClr val="tx2"/>
          </a:solidFill>
          <a:latin typeface="Tahoma" pitchFamily="34" charset="0"/>
        </a:defRPr>
      </a:lvl6pPr>
      <a:lvl7pPr marL="914400" algn="l" rtl="0" eaLnBrk="1" fontAlgn="base" hangingPunct="1">
        <a:spcBef>
          <a:spcPct val="0"/>
        </a:spcBef>
        <a:spcAft>
          <a:spcPct val="0"/>
        </a:spcAft>
        <a:defRPr sz="3800">
          <a:solidFill>
            <a:schemeClr val="tx2"/>
          </a:solidFill>
          <a:latin typeface="Tahoma" pitchFamily="34" charset="0"/>
        </a:defRPr>
      </a:lvl7pPr>
      <a:lvl8pPr marL="1371600" algn="l" rtl="0" eaLnBrk="1" fontAlgn="base" hangingPunct="1">
        <a:spcBef>
          <a:spcPct val="0"/>
        </a:spcBef>
        <a:spcAft>
          <a:spcPct val="0"/>
        </a:spcAft>
        <a:defRPr sz="3800">
          <a:solidFill>
            <a:schemeClr val="tx2"/>
          </a:solidFill>
          <a:latin typeface="Tahoma" pitchFamily="34" charset="0"/>
        </a:defRPr>
      </a:lvl8pPr>
      <a:lvl9pPr marL="1828800" algn="l" rtl="0" eaLnBrk="1" fontAlgn="base" hangingPunct="1">
        <a:spcBef>
          <a:spcPct val="0"/>
        </a:spcBef>
        <a:spcAft>
          <a:spcPct val="0"/>
        </a:spcAft>
        <a:defRPr sz="3800">
          <a:solidFill>
            <a:schemeClr val="tx2"/>
          </a:solidFill>
          <a:latin typeface="Tahoma" pitchFamily="34" charset="0"/>
        </a:defRPr>
      </a:lvl9pPr>
    </p:titleStyle>
    <p:bodyStyle>
      <a:lvl1pPr marL="342900" indent="-342900" algn="l" rtl="0" eaLnBrk="1" fontAlgn="base" hangingPunct="1">
        <a:lnSpc>
          <a:spcPts val="2400"/>
        </a:lnSpc>
        <a:spcBef>
          <a:spcPts val="1600"/>
        </a:spcBef>
        <a:spcAft>
          <a:spcPct val="0"/>
        </a:spcAft>
        <a:buChar char="•"/>
        <a:defRPr sz="2000">
          <a:solidFill>
            <a:schemeClr val="tx1"/>
          </a:solidFill>
          <a:latin typeface="+mn-lt"/>
          <a:ea typeface="+mn-ea"/>
          <a:cs typeface="+mn-cs"/>
        </a:defRPr>
      </a:lvl1pPr>
      <a:lvl2pPr marL="742950" indent="-285750" algn="l" rtl="0" eaLnBrk="1" fontAlgn="base" hangingPunct="1">
        <a:lnSpc>
          <a:spcPts val="2400"/>
        </a:lnSpc>
        <a:spcBef>
          <a:spcPts val="1600"/>
        </a:spcBef>
        <a:spcAft>
          <a:spcPct val="0"/>
        </a:spcAft>
        <a:buChar char="–"/>
        <a:defRPr sz="2000">
          <a:solidFill>
            <a:schemeClr val="tx1"/>
          </a:solidFill>
          <a:latin typeface="+mn-lt"/>
        </a:defRPr>
      </a:lvl2pPr>
      <a:lvl3pPr marL="1143000" indent="-228600" algn="l" rtl="0" eaLnBrk="1" fontAlgn="base" hangingPunct="1">
        <a:lnSpc>
          <a:spcPts val="2400"/>
        </a:lnSpc>
        <a:spcBef>
          <a:spcPts val="1600"/>
        </a:spcBef>
        <a:spcAft>
          <a:spcPct val="0"/>
        </a:spcAft>
        <a:buChar char="•"/>
        <a:defRPr sz="2000">
          <a:solidFill>
            <a:schemeClr val="tx1"/>
          </a:solidFill>
          <a:latin typeface="+mn-lt"/>
        </a:defRPr>
      </a:lvl3pPr>
      <a:lvl4pPr marL="1600200" indent="-228600" algn="l" rtl="0" eaLnBrk="1" fontAlgn="base" hangingPunct="1">
        <a:lnSpc>
          <a:spcPts val="2400"/>
        </a:lnSpc>
        <a:spcBef>
          <a:spcPts val="1600"/>
        </a:spcBef>
        <a:spcAft>
          <a:spcPct val="0"/>
        </a:spcAft>
        <a:buChar char="–"/>
        <a:defRPr sz="2000">
          <a:solidFill>
            <a:schemeClr val="tx1"/>
          </a:solidFill>
          <a:latin typeface="+mn-lt"/>
        </a:defRPr>
      </a:lvl4pPr>
      <a:lvl5pPr marL="2057400" indent="-228600" algn="l" rtl="0" eaLnBrk="1" fontAlgn="base" hangingPunct="1">
        <a:lnSpc>
          <a:spcPts val="2400"/>
        </a:lnSpc>
        <a:spcBef>
          <a:spcPts val="1600"/>
        </a:spcBef>
        <a:spcAft>
          <a:spcPct val="0"/>
        </a:spcAft>
        <a:buChar char="»"/>
        <a:defRPr sz="2000">
          <a:solidFill>
            <a:schemeClr val="tx1"/>
          </a:solidFill>
          <a:latin typeface="+mn-lt"/>
        </a:defRPr>
      </a:lvl5pPr>
      <a:lvl6pPr marL="2514600" indent="-228600" algn="l" rtl="0" eaLnBrk="1" fontAlgn="base" hangingPunct="1">
        <a:lnSpc>
          <a:spcPts val="2400"/>
        </a:lnSpc>
        <a:spcBef>
          <a:spcPts val="1600"/>
        </a:spcBef>
        <a:spcAft>
          <a:spcPct val="0"/>
        </a:spcAft>
        <a:buChar char="»"/>
        <a:defRPr sz="2000">
          <a:solidFill>
            <a:schemeClr val="tx1"/>
          </a:solidFill>
          <a:latin typeface="+mn-lt"/>
        </a:defRPr>
      </a:lvl6pPr>
      <a:lvl7pPr marL="2971800" indent="-228600" algn="l" rtl="0" eaLnBrk="1" fontAlgn="base" hangingPunct="1">
        <a:lnSpc>
          <a:spcPts val="2400"/>
        </a:lnSpc>
        <a:spcBef>
          <a:spcPts val="1600"/>
        </a:spcBef>
        <a:spcAft>
          <a:spcPct val="0"/>
        </a:spcAft>
        <a:buChar char="»"/>
        <a:defRPr sz="2000">
          <a:solidFill>
            <a:schemeClr val="tx1"/>
          </a:solidFill>
          <a:latin typeface="+mn-lt"/>
        </a:defRPr>
      </a:lvl7pPr>
      <a:lvl8pPr marL="3429000" indent="-228600" algn="l" rtl="0" eaLnBrk="1" fontAlgn="base" hangingPunct="1">
        <a:lnSpc>
          <a:spcPts val="2400"/>
        </a:lnSpc>
        <a:spcBef>
          <a:spcPts val="1600"/>
        </a:spcBef>
        <a:spcAft>
          <a:spcPct val="0"/>
        </a:spcAft>
        <a:buChar char="»"/>
        <a:defRPr sz="2000">
          <a:solidFill>
            <a:schemeClr val="tx1"/>
          </a:solidFill>
          <a:latin typeface="+mn-lt"/>
        </a:defRPr>
      </a:lvl8pPr>
      <a:lvl9pPr marL="3886200" indent="-228600" algn="l" rtl="0" eaLnBrk="1" fontAlgn="base" hangingPunct="1">
        <a:lnSpc>
          <a:spcPts val="2400"/>
        </a:lnSpc>
        <a:spcBef>
          <a:spcPts val="16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alphaModFix amt="26000"/>
            <a:lum/>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71550" y="362303"/>
            <a:ext cx="7200900" cy="106994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71550" y="1828800"/>
            <a:ext cx="7200900" cy="43481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7064440" y="6385492"/>
            <a:ext cx="736535" cy="228600"/>
          </a:xfrm>
          <a:prstGeom prst="rect">
            <a:avLst/>
          </a:prstGeom>
        </p:spPr>
        <p:txBody>
          <a:bodyPr vert="horz" lIns="91440" tIns="45720" rIns="91440" bIns="45720" rtlCol="0" anchor="ctr"/>
          <a:lstStyle>
            <a:lvl1pPr algn="r">
              <a:defRPr sz="800">
                <a:solidFill>
                  <a:schemeClr val="accent1"/>
                </a:solidFill>
              </a:defRPr>
            </a:lvl1pPr>
          </a:lstStyle>
          <a:p>
            <a:fld id="{4C7C22BC-ED4A-44AA-9AC2-19E8A6255157}" type="datetimeFigureOut">
              <a:rPr lang="en-IN" smtClean="0"/>
              <a:t>06-05-2014</a:t>
            </a:fld>
            <a:endParaRPr lang="en-IN"/>
          </a:p>
        </p:txBody>
      </p:sp>
      <p:sp>
        <p:nvSpPr>
          <p:cNvPr id="5" name="Footer Placeholder 4"/>
          <p:cNvSpPr>
            <a:spLocks noGrp="1"/>
          </p:cNvSpPr>
          <p:nvPr>
            <p:ph type="ftr" sz="quarter" idx="3"/>
          </p:nvPr>
        </p:nvSpPr>
        <p:spPr>
          <a:xfrm>
            <a:off x="457200" y="6385492"/>
            <a:ext cx="4574286" cy="228600"/>
          </a:xfrm>
          <a:prstGeom prst="rect">
            <a:avLst/>
          </a:prstGeom>
        </p:spPr>
        <p:txBody>
          <a:bodyPr vert="horz" lIns="91440" tIns="45720" rIns="91440" bIns="45720" rtlCol="0" anchor="ctr"/>
          <a:lstStyle>
            <a:lvl1pPr algn="l">
              <a:defRPr sz="800">
                <a:solidFill>
                  <a:schemeClr val="accent1"/>
                </a:solidFill>
              </a:defRPr>
            </a:lvl1pPr>
          </a:lstStyle>
          <a:p>
            <a:endParaRPr lang="en-IN"/>
          </a:p>
        </p:txBody>
      </p:sp>
      <p:sp>
        <p:nvSpPr>
          <p:cNvPr id="6" name="Slide Number Placeholder 5"/>
          <p:cNvSpPr>
            <a:spLocks noGrp="1"/>
          </p:cNvSpPr>
          <p:nvPr>
            <p:ph type="sldNum" sz="quarter" idx="4"/>
          </p:nvPr>
        </p:nvSpPr>
        <p:spPr>
          <a:xfrm>
            <a:off x="8065149" y="6385492"/>
            <a:ext cx="621651" cy="228600"/>
          </a:xfrm>
          <a:prstGeom prst="rect">
            <a:avLst/>
          </a:prstGeom>
        </p:spPr>
        <p:txBody>
          <a:bodyPr vert="horz" lIns="91440" tIns="45720" rIns="91440" bIns="45720" rtlCol="0" anchor="ctr"/>
          <a:lstStyle>
            <a:lvl1pPr algn="r">
              <a:defRPr sz="800">
                <a:solidFill>
                  <a:schemeClr val="accent1"/>
                </a:solidFill>
              </a:defRPr>
            </a:lvl1pPr>
          </a:lstStyle>
          <a:p>
            <a:fld id="{649A08E7-464B-4D41-A95B-C8BEF456C301}" type="slidenum">
              <a:rPr lang="en-IN" smtClean="0"/>
              <a:t>‹#›</a:t>
            </a:fld>
            <a:endParaRPr lang="en-IN"/>
          </a:p>
        </p:txBody>
      </p:sp>
    </p:spTree>
    <p:extLst>
      <p:ext uri="{BB962C8B-B14F-4D97-AF65-F5344CB8AC3E}">
        <p14:creationId xmlns:p14="http://schemas.microsoft.com/office/powerpoint/2010/main" val="1943259863"/>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Clr>
          <a:schemeClr val="accent1"/>
        </a:buClr>
        <a:buFont typeface="Arial"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4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6000"/>
            <a:lum/>
          </a:blip>
          <a:srcRect/>
          <a:stretch>
            <a:fillRect l="-10000" r="-10000"/>
          </a:stretch>
        </a:blipFill>
        <a:effectLst/>
      </p:bgPr>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4">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1D8BD707-D9CF-40AE-B4C6-C98DA3205C09}" type="datetimeFigureOut">
              <a:rPr lang="en-US" smtClean="0"/>
              <a:pPr/>
              <a:t>5/6/2014</a:t>
            </a:fld>
            <a:endParaRPr lang="en-US"/>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n-US"/>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l="-8000" r="-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rot="360000">
            <a:off x="3346932" y="3830345"/>
            <a:ext cx="4847038" cy="1599722"/>
          </a:xfrm>
        </p:spPr>
        <p:txBody>
          <a:bodyPr/>
          <a:lstStyle/>
          <a:p>
            <a:r>
              <a:rPr lang="en-IN" sz="4400" dirty="0" smtClean="0"/>
              <a:t>Study on Stress among Nursing </a:t>
            </a:r>
            <a:r>
              <a:rPr lang="en-IN" sz="4400" dirty="0"/>
              <a:t>S</a:t>
            </a:r>
            <a:r>
              <a:rPr lang="en-IN" sz="4400" dirty="0" smtClean="0"/>
              <a:t>taff in PARK Hospital </a:t>
            </a:r>
            <a:r>
              <a:rPr lang="en-IN" sz="4400" dirty="0"/>
              <a:t>G</a:t>
            </a:r>
            <a:r>
              <a:rPr lang="en-IN" sz="4400" dirty="0" smtClean="0"/>
              <a:t>urgaon</a:t>
            </a:r>
            <a:endParaRPr lang="en-IN" sz="4400" dirty="0"/>
          </a:p>
        </p:txBody>
      </p:sp>
      <p:sp>
        <p:nvSpPr>
          <p:cNvPr id="3" name="Subtitle 2"/>
          <p:cNvSpPr>
            <a:spLocks noGrp="1"/>
          </p:cNvSpPr>
          <p:nvPr>
            <p:ph type="subTitle" idx="1"/>
          </p:nvPr>
        </p:nvSpPr>
        <p:spPr>
          <a:xfrm rot="360000">
            <a:off x="2784149" y="5355334"/>
            <a:ext cx="4836456" cy="1036980"/>
          </a:xfrm>
        </p:spPr>
        <p:txBody>
          <a:bodyPr>
            <a:normAutofit/>
          </a:bodyPr>
          <a:lstStyle/>
          <a:p>
            <a:r>
              <a:rPr lang="en-IN" sz="2800" dirty="0" smtClean="0"/>
              <a:t>By Purnima Singh</a:t>
            </a:r>
            <a:endParaRPr lang="en-IN" sz="2800" dirty="0"/>
          </a:p>
        </p:txBody>
      </p:sp>
      <p:pic>
        <p:nvPicPr>
          <p:cNvPr id="2050" name="Picture 2" descr="http://blog.harringtoncreativecounseling.com/wp-content/uploads/2012/09/stress-resourc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445" y="-762000"/>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655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Stress in Nursing Staff</a:t>
            </a:r>
            <a:endParaRPr lang="en-IN" dirty="0"/>
          </a:p>
        </p:txBody>
      </p:sp>
      <p:sp>
        <p:nvSpPr>
          <p:cNvPr id="3" name="Content Placeholder 2"/>
          <p:cNvSpPr>
            <a:spLocks noGrp="1"/>
          </p:cNvSpPr>
          <p:nvPr>
            <p:ph idx="1"/>
          </p:nvPr>
        </p:nvSpPr>
        <p:spPr/>
        <p:txBody>
          <a:bodyPr>
            <a:normAutofit/>
          </a:bodyPr>
          <a:lstStyle/>
          <a:p>
            <a:r>
              <a:rPr lang="en-IN" dirty="0"/>
              <a:t>Nurses provide presence, comfort, help and support for people confronted with loneliness, pain, incapacity, disease and even death. </a:t>
            </a:r>
            <a:endParaRPr lang="en-IN" dirty="0" smtClean="0"/>
          </a:p>
          <a:p>
            <a:r>
              <a:rPr lang="en-IN" dirty="0" smtClean="0"/>
              <a:t>It has been recognized as stressful job world wide.</a:t>
            </a:r>
          </a:p>
          <a:p>
            <a:r>
              <a:rPr lang="en-IN" dirty="0"/>
              <a:t>In the first half of the 1990s nurses, midwives and other health care workers topped the record board for the most female suicides in the United </a:t>
            </a:r>
            <a:r>
              <a:rPr lang="en-IN" dirty="0" smtClean="0"/>
              <a:t>Kingdom.</a:t>
            </a:r>
            <a:endParaRPr lang="en-IN" dirty="0"/>
          </a:p>
        </p:txBody>
      </p:sp>
    </p:spTree>
    <p:extLst>
      <p:ext uri="{BB962C8B-B14F-4D97-AF65-F5344CB8AC3E}">
        <p14:creationId xmlns:p14="http://schemas.microsoft.com/office/powerpoint/2010/main" val="1351999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a:t>Nurses who are stressed are more likely to have an </a:t>
            </a:r>
            <a:r>
              <a:rPr lang="en-IN" dirty="0">
                <a:solidFill>
                  <a:srgbClr val="FF0000"/>
                </a:solidFill>
              </a:rPr>
              <a:t>increased</a:t>
            </a:r>
            <a:r>
              <a:rPr lang="en-IN" dirty="0"/>
              <a:t> incidence of </a:t>
            </a:r>
            <a:r>
              <a:rPr lang="en-IN" dirty="0" smtClean="0">
                <a:solidFill>
                  <a:srgbClr val="FF0000"/>
                </a:solidFill>
              </a:rPr>
              <a:t>absenteeism</a:t>
            </a:r>
            <a:r>
              <a:rPr lang="en-IN" dirty="0" smtClean="0"/>
              <a:t> which </a:t>
            </a:r>
            <a:r>
              <a:rPr lang="en-IN" dirty="0"/>
              <a:t>in turn not only results in a </a:t>
            </a:r>
            <a:r>
              <a:rPr lang="en-IN" dirty="0">
                <a:solidFill>
                  <a:srgbClr val="FF0000"/>
                </a:solidFill>
              </a:rPr>
              <a:t>lack of continuity in care </a:t>
            </a:r>
            <a:r>
              <a:rPr lang="en-IN" dirty="0"/>
              <a:t>but also contributes to the </a:t>
            </a:r>
            <a:r>
              <a:rPr lang="en-IN" dirty="0">
                <a:solidFill>
                  <a:srgbClr val="FF0000"/>
                </a:solidFill>
              </a:rPr>
              <a:t>nursing turnover </a:t>
            </a:r>
            <a:endParaRPr lang="en-IN" dirty="0" smtClean="0">
              <a:solidFill>
                <a:srgbClr val="FF0000"/>
              </a:solidFill>
            </a:endParaRPr>
          </a:p>
          <a:p>
            <a:endParaRPr lang="en-IN" dirty="0">
              <a:solidFill>
                <a:srgbClr val="FF0000"/>
              </a:solidFill>
            </a:endParaRPr>
          </a:p>
        </p:txBody>
      </p:sp>
    </p:spTree>
    <p:extLst>
      <p:ext uri="{BB962C8B-B14F-4D97-AF65-F5344CB8AC3E}">
        <p14:creationId xmlns:p14="http://schemas.microsoft.com/office/powerpoint/2010/main" val="3504573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Rationale </a:t>
            </a:r>
            <a:endParaRPr lang="en-IN" dirty="0"/>
          </a:p>
        </p:txBody>
      </p:sp>
      <p:sp>
        <p:nvSpPr>
          <p:cNvPr id="3" name="Content Placeholder 2"/>
          <p:cNvSpPr>
            <a:spLocks noGrp="1"/>
          </p:cNvSpPr>
          <p:nvPr>
            <p:ph idx="1"/>
          </p:nvPr>
        </p:nvSpPr>
        <p:spPr>
          <a:xfrm>
            <a:off x="457200" y="1600200"/>
            <a:ext cx="8382000" cy="4800600"/>
          </a:xfrm>
        </p:spPr>
        <p:txBody>
          <a:bodyPr>
            <a:normAutofit/>
          </a:bodyPr>
          <a:lstStyle/>
          <a:p>
            <a:r>
              <a:rPr lang="en-IN" dirty="0" smtClean="0"/>
              <a:t>Nurses </a:t>
            </a:r>
            <a:r>
              <a:rPr lang="en-IN" dirty="0"/>
              <a:t>don't only assume the role of </a:t>
            </a:r>
            <a:r>
              <a:rPr lang="en-IN" dirty="0">
                <a:solidFill>
                  <a:srgbClr val="FF0000"/>
                </a:solidFill>
              </a:rPr>
              <a:t>caregivers</a:t>
            </a:r>
            <a:r>
              <a:rPr lang="en-IN" dirty="0"/>
              <a:t> but are also </a:t>
            </a:r>
            <a:r>
              <a:rPr lang="en-IN" dirty="0">
                <a:solidFill>
                  <a:srgbClr val="FF0000"/>
                </a:solidFill>
              </a:rPr>
              <a:t>administrators</a:t>
            </a:r>
            <a:r>
              <a:rPr lang="en-IN" dirty="0"/>
              <a:t> and </a:t>
            </a:r>
            <a:r>
              <a:rPr lang="en-IN" dirty="0">
                <a:solidFill>
                  <a:srgbClr val="FF0000"/>
                </a:solidFill>
              </a:rPr>
              <a:t>supervisors</a:t>
            </a:r>
            <a:r>
              <a:rPr lang="en-IN" dirty="0"/>
              <a:t> of </a:t>
            </a:r>
            <a:r>
              <a:rPr lang="en-IN" dirty="0" smtClean="0"/>
              <a:t>patients.</a:t>
            </a:r>
            <a:r>
              <a:rPr lang="en-IN" dirty="0"/>
              <a:t> These multiple work roles contribute to significant amount of occupation related stress amongst nursing </a:t>
            </a:r>
            <a:r>
              <a:rPr lang="en-IN" dirty="0" smtClean="0"/>
              <a:t>staff. </a:t>
            </a:r>
          </a:p>
          <a:p>
            <a:r>
              <a:rPr lang="en-IN" dirty="0" smtClean="0"/>
              <a:t>It </a:t>
            </a:r>
            <a:r>
              <a:rPr lang="en-IN" dirty="0"/>
              <a:t>is very </a:t>
            </a:r>
            <a:r>
              <a:rPr lang="en-IN" dirty="0">
                <a:solidFill>
                  <a:srgbClr val="FF0000"/>
                </a:solidFill>
              </a:rPr>
              <a:t>essential to determine the magnitude of the </a:t>
            </a:r>
            <a:r>
              <a:rPr lang="en-IN" dirty="0" smtClean="0">
                <a:solidFill>
                  <a:srgbClr val="FF0000"/>
                </a:solidFill>
              </a:rPr>
              <a:t>problem</a:t>
            </a:r>
            <a:r>
              <a:rPr lang="en-IN" dirty="0" smtClean="0"/>
              <a:t> </a:t>
            </a:r>
            <a:r>
              <a:rPr lang="en-IN" dirty="0"/>
              <a:t>and study the </a:t>
            </a:r>
            <a:r>
              <a:rPr lang="en-IN" dirty="0">
                <a:solidFill>
                  <a:srgbClr val="FF0000"/>
                </a:solidFill>
              </a:rPr>
              <a:t>factors responsible for it</a:t>
            </a:r>
            <a:r>
              <a:rPr lang="en-IN" dirty="0"/>
              <a:t>. This will help in streamlining the stress management programmes towards a specific direction, thereby ensuring that these health care providers remain healthy and stress </a:t>
            </a:r>
            <a:r>
              <a:rPr lang="en-IN" dirty="0" smtClean="0"/>
              <a:t>free.</a:t>
            </a:r>
            <a:endParaRPr lang="en-IN" dirty="0"/>
          </a:p>
        </p:txBody>
      </p:sp>
    </p:spTree>
    <p:extLst>
      <p:ext uri="{BB962C8B-B14F-4D97-AF65-F5344CB8AC3E}">
        <p14:creationId xmlns:p14="http://schemas.microsoft.com/office/powerpoint/2010/main" val="2237490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Review of Literature</a:t>
            </a:r>
            <a:endParaRPr lang="en-IN" dirty="0"/>
          </a:p>
        </p:txBody>
      </p:sp>
      <p:sp>
        <p:nvSpPr>
          <p:cNvPr id="3" name="Content Placeholder 2"/>
          <p:cNvSpPr>
            <a:spLocks noGrp="1"/>
          </p:cNvSpPr>
          <p:nvPr>
            <p:ph idx="1"/>
          </p:nvPr>
        </p:nvSpPr>
        <p:spPr/>
        <p:txBody>
          <a:bodyPr>
            <a:normAutofit fontScale="92500"/>
          </a:bodyPr>
          <a:lstStyle/>
          <a:p>
            <a:r>
              <a:rPr lang="en-IN" b="1" dirty="0"/>
              <a:t>PRATIBHA P. KANE (2009) </a:t>
            </a:r>
            <a:r>
              <a:rPr lang="en-IN" dirty="0"/>
              <a:t>conducted a study on nursing staff to establish the existing and extent of work stress, identifying the major source of stress and finding the incidence of psychosomatic illness related to stress. The sample comprises of 120 nursing staff and self-administered questionnaire was used as tool for primary data collection. The result of the study showed that shortage of staff, conflict with patient relative, overtime and insufficient pay are the major cause of stress. Psychosomatic disorders like acidity, back pain, anger, etc... Significantly increases with higher stress score</a:t>
            </a:r>
          </a:p>
        </p:txBody>
      </p:sp>
    </p:spTree>
    <p:extLst>
      <p:ext uri="{BB962C8B-B14F-4D97-AF65-F5344CB8AC3E}">
        <p14:creationId xmlns:p14="http://schemas.microsoft.com/office/powerpoint/2010/main" val="1893094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762000"/>
            <a:ext cx="8458200" cy="5334000"/>
          </a:xfrm>
        </p:spPr>
        <p:txBody>
          <a:bodyPr>
            <a:normAutofit/>
          </a:bodyPr>
          <a:lstStyle/>
          <a:p>
            <a:r>
              <a:rPr lang="en-IN" b="1" dirty="0"/>
              <a:t>JAZREEL THIAN ET AL (2013) </a:t>
            </a:r>
            <a:r>
              <a:rPr lang="en-IN" dirty="0"/>
              <a:t>did a literature review to summarise empirical evidence concerning job stressor in nursing population and the interrelationship among job, positive affectivity and work engagement. After reviewing studies publish from 1992 to 2012, it was found that common job stressor among nurses were job demands, role stress and interpersonal conflicts at work. heavy work load, perception of reward and appreciation, and stress relating to patient care were identified as potential predictors for work engagement.</a:t>
            </a:r>
          </a:p>
          <a:p>
            <a:endParaRPr lang="en-IN" dirty="0"/>
          </a:p>
        </p:txBody>
      </p:sp>
    </p:spTree>
    <p:extLst>
      <p:ext uri="{BB962C8B-B14F-4D97-AF65-F5344CB8AC3E}">
        <p14:creationId xmlns:p14="http://schemas.microsoft.com/office/powerpoint/2010/main" val="3137776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r>
              <a:rPr lang="en-IN" b="1" dirty="0"/>
              <a:t>ALI MOHAMMAD MOSADEGHRAD (2013) </a:t>
            </a:r>
            <a:r>
              <a:rPr lang="en-IN" dirty="0"/>
              <a:t>conducted a study to explore the status of occupational stress among the hospital nurses in Isfahan, Iran and to examine relationship between nurses’ occupational stress and their intension to leave the hospital. The data was collected using questionnaire distributed to 296 nurses.</a:t>
            </a:r>
          </a:p>
          <a:p>
            <a:r>
              <a:rPr lang="en-IN" dirty="0"/>
              <a:t>The result of the study showed that one third of the nurses rates their occupational stress as high and the major source of stress were inadequate pay, inequality at work, too much work, staff shortage, lack of promotion, job insecurity and lack of management support. More than 35% of nurses stated that they are considering leaving the hospital if they could find another job opportunity.</a:t>
            </a:r>
          </a:p>
          <a:p>
            <a:endParaRPr lang="en-IN" dirty="0"/>
          </a:p>
        </p:txBody>
      </p:sp>
    </p:spTree>
    <p:extLst>
      <p:ext uri="{BB962C8B-B14F-4D97-AF65-F5344CB8AC3E}">
        <p14:creationId xmlns:p14="http://schemas.microsoft.com/office/powerpoint/2010/main" val="2805588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r>
              <a:rPr lang="en-IN" b="1" dirty="0"/>
              <a:t>ROSE CHALO NABIRYE (2013) </a:t>
            </a:r>
            <a:r>
              <a:rPr lang="en-IN" dirty="0"/>
              <a:t>conducted a study to examine the relationship occupational stress, job satisfaction and job performance among hospital nurses in Kampala city, Uganda and to establish whether personal background characteristics affect the relationship between occupational stress, job satisfaction and job performance.</a:t>
            </a:r>
          </a:p>
          <a:p>
            <a:r>
              <a:rPr lang="en-IN" dirty="0"/>
              <a:t>A total of 333 nurses completed the nurse stress index, the job satisfaction survey and the six dimensional scales of nurse performance scales. The finding showed that there were significant differences in levels of occupational stress, job satisfaction and job performance. There were significant negative relationships between occupational stress and job performance and occupational stress and job satisfaction.</a:t>
            </a:r>
          </a:p>
          <a:p>
            <a:endParaRPr lang="en-IN" dirty="0"/>
          </a:p>
        </p:txBody>
      </p:sp>
    </p:spTree>
    <p:extLst>
      <p:ext uri="{BB962C8B-B14F-4D97-AF65-F5344CB8AC3E}">
        <p14:creationId xmlns:p14="http://schemas.microsoft.com/office/powerpoint/2010/main" val="1609697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Aim and Objective</a:t>
            </a:r>
            <a:endParaRPr lang="en-IN" dirty="0"/>
          </a:p>
        </p:txBody>
      </p:sp>
      <p:sp>
        <p:nvSpPr>
          <p:cNvPr id="3" name="Content Placeholder 2"/>
          <p:cNvSpPr>
            <a:spLocks noGrp="1"/>
          </p:cNvSpPr>
          <p:nvPr>
            <p:ph idx="1"/>
          </p:nvPr>
        </p:nvSpPr>
        <p:spPr/>
        <p:txBody>
          <a:bodyPr/>
          <a:lstStyle/>
          <a:p>
            <a:r>
              <a:rPr lang="en-IN" dirty="0" smtClean="0"/>
              <a:t>Aim: To find the cause of stress among nurses and to recommend measure to reduce it</a:t>
            </a:r>
          </a:p>
          <a:p>
            <a:r>
              <a:rPr lang="en-IN" dirty="0" smtClean="0"/>
              <a:t>Specific Objective</a:t>
            </a:r>
          </a:p>
          <a:p>
            <a:pPr lvl="1"/>
            <a:r>
              <a:rPr lang="en-IN" dirty="0" smtClean="0"/>
              <a:t>To measure the stress level of the nursing staff</a:t>
            </a:r>
          </a:p>
          <a:p>
            <a:pPr lvl="1"/>
            <a:r>
              <a:rPr lang="en-IN" dirty="0" smtClean="0"/>
              <a:t>To identify the major causes of stress among nursing staff</a:t>
            </a:r>
          </a:p>
          <a:p>
            <a:pPr lvl="1"/>
            <a:r>
              <a:rPr lang="en-IN" dirty="0" smtClean="0"/>
              <a:t>To recommend measure to reduce the stress level</a:t>
            </a:r>
            <a:endParaRPr lang="en-IN" dirty="0"/>
          </a:p>
        </p:txBody>
      </p:sp>
    </p:spTree>
    <p:extLst>
      <p:ext uri="{BB962C8B-B14F-4D97-AF65-F5344CB8AC3E}">
        <p14:creationId xmlns:p14="http://schemas.microsoft.com/office/powerpoint/2010/main" val="214235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Research Methodology</a:t>
            </a:r>
            <a:endParaRPr lang="en-IN" dirty="0"/>
          </a:p>
        </p:txBody>
      </p:sp>
      <p:sp>
        <p:nvSpPr>
          <p:cNvPr id="3" name="Content Placeholder 2"/>
          <p:cNvSpPr>
            <a:spLocks noGrp="1"/>
          </p:cNvSpPr>
          <p:nvPr>
            <p:ph idx="1"/>
          </p:nvPr>
        </p:nvSpPr>
        <p:spPr>
          <a:xfrm>
            <a:off x="457200" y="1600200"/>
            <a:ext cx="8382000" cy="4876800"/>
          </a:xfrm>
        </p:spPr>
        <p:txBody>
          <a:bodyPr>
            <a:normAutofit/>
          </a:bodyPr>
          <a:lstStyle/>
          <a:p>
            <a:r>
              <a:rPr lang="en-IN" dirty="0" smtClean="0"/>
              <a:t>Study Design- Descriptive and cross-sectional</a:t>
            </a:r>
          </a:p>
          <a:p>
            <a:r>
              <a:rPr lang="en-IN" dirty="0" smtClean="0"/>
              <a:t>Study Area- Park Hospital Gurgaon</a:t>
            </a:r>
          </a:p>
          <a:p>
            <a:r>
              <a:rPr lang="en-IN" dirty="0" smtClean="0"/>
              <a:t>Study Population- Nursing Staff of Park Hospital Gurgaon</a:t>
            </a:r>
          </a:p>
          <a:p>
            <a:r>
              <a:rPr lang="en-IN" dirty="0" smtClean="0"/>
              <a:t>Sample Size- 50 Nursing Staff</a:t>
            </a:r>
          </a:p>
          <a:p>
            <a:r>
              <a:rPr lang="en-IN" dirty="0" smtClean="0"/>
              <a:t>Sample Selection- Convenient Sampling</a:t>
            </a:r>
          </a:p>
          <a:p>
            <a:r>
              <a:rPr lang="en-IN" dirty="0" smtClean="0"/>
              <a:t>Tool- Semi- Structured Questionnaire with close ended question.</a:t>
            </a:r>
          </a:p>
          <a:p>
            <a:r>
              <a:rPr lang="en-IN" dirty="0" smtClean="0"/>
              <a:t>Data Analysis- MS Excel Worksheet</a:t>
            </a:r>
            <a:endParaRPr lang="en-IN" dirty="0"/>
          </a:p>
        </p:txBody>
      </p:sp>
    </p:spTree>
    <p:extLst>
      <p:ext uri="{BB962C8B-B14F-4D97-AF65-F5344CB8AC3E}">
        <p14:creationId xmlns:p14="http://schemas.microsoft.com/office/powerpoint/2010/main" val="2427427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041440" cy="1442674"/>
          </a:xfrm>
        </p:spPr>
        <p:txBody>
          <a:bodyPr/>
          <a:lstStyle/>
          <a:p>
            <a:r>
              <a:rPr lang="en-IN" dirty="0" smtClean="0"/>
              <a:t>Research Findings and Discussion</a:t>
            </a:r>
            <a:endParaRPr lang="en-IN"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909420360"/>
              </p:ext>
            </p:extLst>
          </p:nvPr>
        </p:nvGraphicFramePr>
        <p:xfrm>
          <a:off x="304800" y="1676400"/>
          <a:ext cx="4419600" cy="4953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p:nvPr>
            <p:extLst>
              <p:ext uri="{D42A27DB-BD31-4B8C-83A1-F6EECF244321}">
                <p14:modId xmlns:p14="http://schemas.microsoft.com/office/powerpoint/2010/main" val="3775852487"/>
              </p:ext>
            </p:extLst>
          </p:nvPr>
        </p:nvGraphicFramePr>
        <p:xfrm>
          <a:off x="4876800" y="1600200"/>
          <a:ext cx="3810000" cy="4953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82480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6000"/>
            <a:lum/>
          </a:blip>
          <a:srcRect/>
          <a:stretch>
            <a:fillRect l="-63000" r="-6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Hospital Profile</a:t>
            </a:r>
            <a:endParaRPr lang="en-IN" dirty="0"/>
          </a:p>
        </p:txBody>
      </p:sp>
      <p:sp>
        <p:nvSpPr>
          <p:cNvPr id="3" name="Content Placeholder 2"/>
          <p:cNvSpPr>
            <a:spLocks noGrp="1"/>
          </p:cNvSpPr>
          <p:nvPr>
            <p:ph idx="1"/>
          </p:nvPr>
        </p:nvSpPr>
        <p:spPr/>
        <p:txBody>
          <a:bodyPr>
            <a:normAutofit fontScale="85000" lnSpcReduction="20000"/>
          </a:bodyPr>
          <a:lstStyle/>
          <a:p>
            <a:pPr marL="0" indent="0">
              <a:buNone/>
            </a:pPr>
            <a:r>
              <a:rPr lang="en-IN" sz="2600" dirty="0" smtClean="0">
                <a:solidFill>
                  <a:schemeClr val="tx1"/>
                </a:solidFill>
              </a:rPr>
              <a:t>Park </a:t>
            </a:r>
            <a:r>
              <a:rPr lang="en-IN" sz="2600" dirty="0">
                <a:solidFill>
                  <a:schemeClr val="tx1"/>
                </a:solidFill>
              </a:rPr>
              <a:t>Hospital Gurgaon is an ambitious </a:t>
            </a:r>
            <a:r>
              <a:rPr lang="en-IN" sz="2600" dirty="0">
                <a:solidFill>
                  <a:srgbClr val="000099"/>
                </a:solidFill>
              </a:rPr>
              <a:t>initiative</a:t>
            </a:r>
            <a:r>
              <a:rPr lang="en-IN" sz="2600" dirty="0">
                <a:solidFill>
                  <a:schemeClr val="tx1"/>
                </a:solidFill>
              </a:rPr>
              <a:t> from the </a:t>
            </a:r>
            <a:r>
              <a:rPr lang="en-IN" sz="2600" dirty="0">
                <a:solidFill>
                  <a:srgbClr val="000099"/>
                </a:solidFill>
              </a:rPr>
              <a:t>house of Park</a:t>
            </a:r>
            <a:r>
              <a:rPr lang="en-IN" sz="2600" dirty="0">
                <a:solidFill>
                  <a:schemeClr val="tx1"/>
                </a:solidFill>
              </a:rPr>
              <a:t>. Fully-equipped with all state-of-the-art medical facilities, this </a:t>
            </a:r>
            <a:r>
              <a:rPr lang="en-IN" sz="2600" dirty="0">
                <a:solidFill>
                  <a:srgbClr val="000099"/>
                </a:solidFill>
              </a:rPr>
              <a:t>250 bed super-specialty hospital </a:t>
            </a:r>
            <a:r>
              <a:rPr lang="en-IN" sz="2600" dirty="0">
                <a:solidFill>
                  <a:schemeClr val="tx1"/>
                </a:solidFill>
              </a:rPr>
              <a:t>is the beginning of a new era in taking healthcare services in Gurgaon to a new level. Park Hospital Gurgaon envisions of </a:t>
            </a:r>
            <a:r>
              <a:rPr lang="en-IN" sz="2600" dirty="0">
                <a:solidFill>
                  <a:srgbClr val="000099"/>
                </a:solidFill>
              </a:rPr>
              <a:t>providing a comprehensive spectrum of advanced medical &amp; surgical interventions with a perfect mix of inpatient and outpatient services to people of all social and economic backgrounds</a:t>
            </a:r>
            <a:r>
              <a:rPr lang="en-IN" sz="2600" dirty="0">
                <a:solidFill>
                  <a:schemeClr val="tx1"/>
                </a:solidFill>
              </a:rPr>
              <a:t>. It is the onset of a new experience where patients not only get medical services as per international standards but also receive an empathetic and humane treatment by the professionals attending to them. It is about pursuing a dream called ‘</a:t>
            </a:r>
            <a:r>
              <a:rPr lang="en-IN" sz="2600" dirty="0">
                <a:solidFill>
                  <a:srgbClr val="000099"/>
                </a:solidFill>
              </a:rPr>
              <a:t>wellness for all</a:t>
            </a:r>
            <a:r>
              <a:rPr lang="en-IN" sz="2600" dirty="0">
                <a:solidFill>
                  <a:schemeClr val="tx1"/>
                </a:solidFill>
              </a:rPr>
              <a:t>’</a:t>
            </a:r>
          </a:p>
          <a:p>
            <a:endParaRPr lang="en-IN" dirty="0"/>
          </a:p>
        </p:txBody>
      </p:sp>
    </p:spTree>
    <p:extLst>
      <p:ext uri="{BB962C8B-B14F-4D97-AF65-F5344CB8AC3E}">
        <p14:creationId xmlns:p14="http://schemas.microsoft.com/office/powerpoint/2010/main" val="2101793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485574434"/>
              </p:ext>
            </p:extLst>
          </p:nvPr>
        </p:nvGraphicFramePr>
        <p:xfrm>
          <a:off x="457200" y="1600200"/>
          <a:ext cx="4191000" cy="4953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extLst>
              <p:ext uri="{D42A27DB-BD31-4B8C-83A1-F6EECF244321}">
                <p14:modId xmlns:p14="http://schemas.microsoft.com/office/powerpoint/2010/main" val="2447902691"/>
              </p:ext>
            </p:extLst>
          </p:nvPr>
        </p:nvGraphicFramePr>
        <p:xfrm>
          <a:off x="4648200" y="1600200"/>
          <a:ext cx="4343400" cy="4953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1026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862549647"/>
              </p:ext>
            </p:extLst>
          </p:nvPr>
        </p:nvGraphicFramePr>
        <p:xfrm>
          <a:off x="457200" y="762000"/>
          <a:ext cx="4876800" cy="53340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5410200" y="2209800"/>
            <a:ext cx="3429000" cy="2677656"/>
          </a:xfrm>
          <a:prstGeom prst="rect">
            <a:avLst/>
          </a:prstGeom>
          <a:noFill/>
        </p:spPr>
        <p:txBody>
          <a:bodyPr wrap="square" rtlCol="0">
            <a:spAutoFit/>
          </a:bodyPr>
          <a:lstStyle/>
          <a:p>
            <a:pPr lvl="0"/>
            <a:r>
              <a:rPr lang="en-IN" sz="2400" dirty="0">
                <a:solidFill>
                  <a:schemeClr val="tx2"/>
                </a:solidFill>
              </a:rPr>
              <a:t>Mild</a:t>
            </a:r>
            <a:r>
              <a:rPr lang="en-IN" sz="2400" dirty="0"/>
              <a:t>- score range between 40-80</a:t>
            </a:r>
          </a:p>
          <a:p>
            <a:pPr lvl="0"/>
            <a:r>
              <a:rPr lang="en-IN" sz="2400" dirty="0">
                <a:solidFill>
                  <a:srgbClr val="FF0000"/>
                </a:solidFill>
              </a:rPr>
              <a:t>Moderate</a:t>
            </a:r>
            <a:r>
              <a:rPr lang="en-IN" sz="2400" dirty="0"/>
              <a:t>- Score range between 81-120</a:t>
            </a:r>
          </a:p>
          <a:p>
            <a:pPr lvl="0"/>
            <a:r>
              <a:rPr lang="en-IN" sz="2400" dirty="0">
                <a:solidFill>
                  <a:schemeClr val="accent3"/>
                </a:solidFill>
              </a:rPr>
              <a:t>Extreme</a:t>
            </a:r>
            <a:r>
              <a:rPr lang="en-IN" sz="2400" dirty="0"/>
              <a:t>- Score Range between 121-160</a:t>
            </a:r>
          </a:p>
          <a:p>
            <a:endParaRPr lang="en-IN" sz="2400" dirty="0"/>
          </a:p>
        </p:txBody>
      </p:sp>
    </p:spTree>
    <p:extLst>
      <p:ext uri="{BB962C8B-B14F-4D97-AF65-F5344CB8AC3E}">
        <p14:creationId xmlns:p14="http://schemas.microsoft.com/office/powerpoint/2010/main" val="2229166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7200" cy="639762"/>
          </a:xfrm>
        </p:spPr>
        <p:txBody>
          <a:bodyPr>
            <a:normAutofit fontScale="90000"/>
          </a:bodyPr>
          <a:lstStyle/>
          <a:p>
            <a:r>
              <a:rPr lang="en-IN" dirty="0" smtClean="0"/>
              <a:t>Causes of Stress</a:t>
            </a:r>
            <a:endParaRPr lang="en-IN"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86069870"/>
              </p:ext>
            </p:extLst>
          </p:nvPr>
        </p:nvGraphicFramePr>
        <p:xfrm>
          <a:off x="457200" y="1600200"/>
          <a:ext cx="4191000" cy="45719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extLst>
              <p:ext uri="{D42A27DB-BD31-4B8C-83A1-F6EECF244321}">
                <p14:modId xmlns:p14="http://schemas.microsoft.com/office/powerpoint/2010/main" val="631146023"/>
              </p:ext>
            </p:extLst>
          </p:nvPr>
        </p:nvGraphicFramePr>
        <p:xfrm>
          <a:off x="4343400" y="1676400"/>
          <a:ext cx="4343400" cy="4343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63846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2927173956"/>
              </p:ext>
            </p:extLst>
          </p:nvPr>
        </p:nvGraphicFramePr>
        <p:xfrm>
          <a:off x="609600" y="1752600"/>
          <a:ext cx="4114800" cy="4114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extLst>
              <p:ext uri="{D42A27DB-BD31-4B8C-83A1-F6EECF244321}">
                <p14:modId xmlns:p14="http://schemas.microsoft.com/office/powerpoint/2010/main" val="2454160000"/>
              </p:ext>
            </p:extLst>
          </p:nvPr>
        </p:nvGraphicFramePr>
        <p:xfrm>
          <a:off x="4343400" y="1524000"/>
          <a:ext cx="4515465" cy="464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38768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05466327"/>
              </p:ext>
            </p:extLst>
          </p:nvPr>
        </p:nvGraphicFramePr>
        <p:xfrm>
          <a:off x="457200" y="1600200"/>
          <a:ext cx="4419600" cy="4800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4"/>
          <p:cNvGraphicFramePr>
            <a:graphicFrameLocks/>
          </p:cNvGraphicFramePr>
          <p:nvPr>
            <p:extLst>
              <p:ext uri="{D42A27DB-BD31-4B8C-83A1-F6EECF244321}">
                <p14:modId xmlns:p14="http://schemas.microsoft.com/office/powerpoint/2010/main" val="3120547134"/>
              </p:ext>
            </p:extLst>
          </p:nvPr>
        </p:nvGraphicFramePr>
        <p:xfrm>
          <a:off x="4876800" y="1981201"/>
          <a:ext cx="4038600" cy="4038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33732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43960844"/>
              </p:ext>
            </p:extLst>
          </p:nvPr>
        </p:nvGraphicFramePr>
        <p:xfrm>
          <a:off x="228600" y="1600200"/>
          <a:ext cx="42672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extLst>
              <p:ext uri="{D42A27DB-BD31-4B8C-83A1-F6EECF244321}">
                <p14:modId xmlns:p14="http://schemas.microsoft.com/office/powerpoint/2010/main" val="2334974946"/>
              </p:ext>
            </p:extLst>
          </p:nvPr>
        </p:nvGraphicFramePr>
        <p:xfrm>
          <a:off x="4419599" y="1524000"/>
          <a:ext cx="4687529" cy="464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38822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42874949"/>
              </p:ext>
            </p:extLst>
          </p:nvPr>
        </p:nvGraphicFramePr>
        <p:xfrm>
          <a:off x="457200" y="1600200"/>
          <a:ext cx="4572000" cy="4953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extLst>
              <p:ext uri="{D42A27DB-BD31-4B8C-83A1-F6EECF244321}">
                <p14:modId xmlns:p14="http://schemas.microsoft.com/office/powerpoint/2010/main" val="551701583"/>
              </p:ext>
            </p:extLst>
          </p:nvPr>
        </p:nvGraphicFramePr>
        <p:xfrm>
          <a:off x="4038600" y="1600200"/>
          <a:ext cx="4876800" cy="487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6956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767662086"/>
              </p:ext>
            </p:extLst>
          </p:nvPr>
        </p:nvGraphicFramePr>
        <p:xfrm>
          <a:off x="838200" y="457200"/>
          <a:ext cx="7848600" cy="5791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00697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Conclusion</a:t>
            </a:r>
            <a:endParaRPr lang="en-IN" dirty="0"/>
          </a:p>
        </p:txBody>
      </p:sp>
      <p:sp>
        <p:nvSpPr>
          <p:cNvPr id="3" name="Content Placeholder 2"/>
          <p:cNvSpPr>
            <a:spLocks noGrp="1"/>
          </p:cNvSpPr>
          <p:nvPr>
            <p:ph idx="1"/>
          </p:nvPr>
        </p:nvSpPr>
        <p:spPr/>
        <p:txBody>
          <a:bodyPr>
            <a:normAutofit fontScale="92500" lnSpcReduction="10000"/>
          </a:bodyPr>
          <a:lstStyle/>
          <a:p>
            <a:r>
              <a:rPr lang="en-IN" dirty="0"/>
              <a:t>This study has provided an insight into the problem </a:t>
            </a:r>
            <a:r>
              <a:rPr lang="en-IN" dirty="0" smtClean="0"/>
              <a:t>of stress </a:t>
            </a:r>
            <a:r>
              <a:rPr lang="en-IN" dirty="0"/>
              <a:t>amongst nurses and deciphered </a:t>
            </a:r>
            <a:r>
              <a:rPr lang="en-IN" dirty="0" smtClean="0"/>
              <a:t>the factors </a:t>
            </a:r>
            <a:r>
              <a:rPr lang="en-IN" dirty="0"/>
              <a:t>responsible for the same. </a:t>
            </a:r>
            <a:endParaRPr lang="en-IN" dirty="0" smtClean="0"/>
          </a:p>
          <a:p>
            <a:r>
              <a:rPr lang="en-IN" dirty="0" smtClean="0"/>
              <a:t>It </a:t>
            </a:r>
            <a:r>
              <a:rPr lang="en-IN" dirty="0"/>
              <a:t>has also attempted </a:t>
            </a:r>
            <a:r>
              <a:rPr lang="en-IN" dirty="0" smtClean="0"/>
              <a:t>to establish </a:t>
            </a:r>
            <a:r>
              <a:rPr lang="en-IN" dirty="0"/>
              <a:t>a hierarchy of priority, with which the </a:t>
            </a:r>
            <a:r>
              <a:rPr lang="en-IN" dirty="0" smtClean="0"/>
              <a:t>stressors operational </a:t>
            </a:r>
            <a:r>
              <a:rPr lang="en-IN" dirty="0"/>
              <a:t>in the nurses’ life as well as occupation </a:t>
            </a:r>
            <a:r>
              <a:rPr lang="en-IN" dirty="0" smtClean="0"/>
              <a:t>should be </a:t>
            </a:r>
            <a:r>
              <a:rPr lang="en-IN" dirty="0"/>
              <a:t>tackled in stress management programmes. </a:t>
            </a:r>
            <a:endParaRPr lang="en-IN" dirty="0" smtClean="0"/>
          </a:p>
          <a:p>
            <a:r>
              <a:rPr lang="en-IN" dirty="0" smtClean="0"/>
              <a:t>This should give </a:t>
            </a:r>
            <a:r>
              <a:rPr lang="en-IN" dirty="0"/>
              <a:t>a proper direction and aid in designing of an </a:t>
            </a:r>
            <a:r>
              <a:rPr lang="en-IN" dirty="0" smtClean="0"/>
              <a:t>efficient stress </a:t>
            </a:r>
            <a:r>
              <a:rPr lang="en-IN" dirty="0"/>
              <a:t>management programmes for them. </a:t>
            </a:r>
            <a:endParaRPr lang="en-IN" dirty="0" smtClean="0"/>
          </a:p>
          <a:p>
            <a:r>
              <a:rPr lang="en-IN" dirty="0" smtClean="0"/>
              <a:t>These findings may </a:t>
            </a:r>
            <a:r>
              <a:rPr lang="en-IN" dirty="0"/>
              <a:t>go a long way in improving the mental health </a:t>
            </a:r>
            <a:r>
              <a:rPr lang="en-IN" dirty="0" smtClean="0"/>
              <a:t>and stress </a:t>
            </a:r>
            <a:r>
              <a:rPr lang="en-IN" dirty="0"/>
              <a:t>levels of nurses and thereby enabling them to </a:t>
            </a:r>
            <a:r>
              <a:rPr lang="en-IN" dirty="0" smtClean="0"/>
              <a:t>provide better </a:t>
            </a:r>
            <a:r>
              <a:rPr lang="en-IN" dirty="0"/>
              <a:t>patient care.</a:t>
            </a:r>
          </a:p>
        </p:txBody>
      </p:sp>
    </p:spTree>
    <p:extLst>
      <p:ext uri="{BB962C8B-B14F-4D97-AF65-F5344CB8AC3E}">
        <p14:creationId xmlns:p14="http://schemas.microsoft.com/office/powerpoint/2010/main" val="2901539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Recommendation</a:t>
            </a:r>
            <a:endParaRPr lang="en-IN" dirty="0"/>
          </a:p>
        </p:txBody>
      </p:sp>
      <p:sp>
        <p:nvSpPr>
          <p:cNvPr id="3" name="Content Placeholder 2"/>
          <p:cNvSpPr>
            <a:spLocks noGrp="1"/>
          </p:cNvSpPr>
          <p:nvPr>
            <p:ph idx="1"/>
          </p:nvPr>
        </p:nvSpPr>
        <p:spPr/>
        <p:txBody>
          <a:bodyPr>
            <a:normAutofit fontScale="85000" lnSpcReduction="20000"/>
          </a:bodyPr>
          <a:lstStyle/>
          <a:p>
            <a:r>
              <a:rPr lang="en-IN" dirty="0" smtClean="0"/>
              <a:t>At Individual Level</a:t>
            </a:r>
          </a:p>
          <a:p>
            <a:pPr lvl="1"/>
            <a:r>
              <a:rPr lang="en-IN" b="1" dirty="0"/>
              <a:t>Organize the life style</a:t>
            </a:r>
            <a:r>
              <a:rPr lang="en-IN" dirty="0"/>
              <a:t>–Make lists of task to be accomplish and prioritize </a:t>
            </a:r>
            <a:r>
              <a:rPr lang="en-IN" dirty="0" smtClean="0"/>
              <a:t>them.  </a:t>
            </a:r>
            <a:r>
              <a:rPr lang="en-IN" dirty="0"/>
              <a:t>Don’t put matters off too long because unfinished business can be stressful and take its toll on </a:t>
            </a:r>
            <a:r>
              <a:rPr lang="en-IN" dirty="0" smtClean="0"/>
              <a:t>mind </a:t>
            </a:r>
            <a:r>
              <a:rPr lang="en-IN" dirty="0"/>
              <a:t>and body</a:t>
            </a:r>
            <a:r>
              <a:rPr lang="en-IN" dirty="0" smtClean="0"/>
              <a:t>.</a:t>
            </a:r>
            <a:endParaRPr lang="en-IN" dirty="0"/>
          </a:p>
          <a:p>
            <a:pPr lvl="1"/>
            <a:r>
              <a:rPr lang="en-IN" b="1" dirty="0"/>
              <a:t>Coping with anxiety</a:t>
            </a:r>
            <a:r>
              <a:rPr lang="en-IN" dirty="0"/>
              <a:t> </a:t>
            </a:r>
            <a:r>
              <a:rPr lang="en-IN" dirty="0" smtClean="0"/>
              <a:t>–  </a:t>
            </a:r>
            <a:r>
              <a:rPr lang="en-IN" dirty="0"/>
              <a:t>Learning more can reduce the </a:t>
            </a:r>
            <a:r>
              <a:rPr lang="en-IN" dirty="0" smtClean="0"/>
              <a:t>anxiety, and if anything that is beyond capabilities then one should learn to say no. </a:t>
            </a:r>
          </a:p>
          <a:p>
            <a:pPr lvl="1"/>
            <a:r>
              <a:rPr lang="en-IN" b="1" dirty="0" smtClean="0"/>
              <a:t>Exercise </a:t>
            </a:r>
            <a:r>
              <a:rPr lang="en-IN" b="1" dirty="0"/>
              <a:t>and balanced diet:</a:t>
            </a:r>
            <a:r>
              <a:rPr lang="en-IN" dirty="0"/>
              <a:t> – There is a definite role of balanced diet in reducing daily life stress, though it has not been studied extensively but (</a:t>
            </a:r>
            <a:r>
              <a:rPr lang="en-IN" dirty="0" err="1"/>
              <a:t>Greenbug</a:t>
            </a:r>
            <a:r>
              <a:rPr lang="en-IN" dirty="0"/>
              <a:t> 1993) eating health diet maintains health and helps in coping stress</a:t>
            </a:r>
            <a:r>
              <a:rPr lang="en-IN" dirty="0" smtClean="0"/>
              <a:t>. </a:t>
            </a:r>
          </a:p>
          <a:p>
            <a:pPr lvl="1"/>
            <a:r>
              <a:rPr lang="en-IN" dirty="0" smtClean="0"/>
              <a:t>Exercise</a:t>
            </a:r>
            <a:r>
              <a:rPr lang="en-IN" dirty="0"/>
              <a:t>, Yoga, Meditation is the most effective way to reduce stress</a:t>
            </a:r>
          </a:p>
          <a:p>
            <a:pPr lvl="1"/>
            <a:endParaRPr lang="en-IN" dirty="0"/>
          </a:p>
        </p:txBody>
      </p:sp>
    </p:spTree>
    <p:extLst>
      <p:ext uri="{BB962C8B-B14F-4D97-AF65-F5344CB8AC3E}">
        <p14:creationId xmlns:p14="http://schemas.microsoft.com/office/powerpoint/2010/main" val="407800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Introduction</a:t>
            </a:r>
            <a:endParaRPr lang="en-IN" dirty="0"/>
          </a:p>
        </p:txBody>
      </p:sp>
      <p:sp>
        <p:nvSpPr>
          <p:cNvPr id="3" name="Content Placeholder 2"/>
          <p:cNvSpPr>
            <a:spLocks noGrp="1"/>
          </p:cNvSpPr>
          <p:nvPr>
            <p:ph idx="1"/>
          </p:nvPr>
        </p:nvSpPr>
        <p:spPr/>
        <p:txBody>
          <a:bodyPr>
            <a:normAutofit lnSpcReduction="10000"/>
          </a:bodyPr>
          <a:lstStyle/>
          <a:p>
            <a:r>
              <a:rPr lang="en-IN" b="1" dirty="0" smtClean="0"/>
              <a:t>Definition of Stress in Encyclopaedia</a:t>
            </a:r>
            <a:endParaRPr lang="en-IN" b="1" dirty="0"/>
          </a:p>
          <a:p>
            <a:pPr lvl="1"/>
            <a:r>
              <a:rPr lang="en-IN" b="1" dirty="0" smtClean="0"/>
              <a:t>“It </a:t>
            </a:r>
            <a:r>
              <a:rPr lang="en-IN" b="1" dirty="0"/>
              <a:t>may be defined as a real or interpreted threat to the physiological or psychological integrity of an individual that results in psychological or </a:t>
            </a:r>
            <a:r>
              <a:rPr lang="en-IN" b="1" dirty="0" smtClean="0"/>
              <a:t>behavioural response”</a:t>
            </a:r>
            <a:endParaRPr lang="en-IN" dirty="0"/>
          </a:p>
          <a:p>
            <a:r>
              <a:rPr lang="en-IN" b="1" dirty="0" smtClean="0"/>
              <a:t>Definition of stress by Stephan Robbins</a:t>
            </a:r>
          </a:p>
          <a:p>
            <a:pPr lvl="1"/>
            <a:r>
              <a:rPr lang="en-IN" b="1" dirty="0" smtClean="0"/>
              <a:t>“Stress </a:t>
            </a:r>
            <a:r>
              <a:rPr lang="en-IN" b="1" dirty="0"/>
              <a:t>is a dynamic condition in which an individual is confronted with an opportunity, constraint or demand related to what he or she desires and for which the outcome is perceived to be both uncertain &amp; important</a:t>
            </a:r>
            <a:r>
              <a:rPr lang="en-IN" b="1" dirty="0" smtClean="0"/>
              <a:t>”</a:t>
            </a:r>
            <a:endParaRPr lang="en-IN" dirty="0"/>
          </a:p>
          <a:p>
            <a:endParaRPr lang="en-IN" dirty="0"/>
          </a:p>
        </p:txBody>
      </p:sp>
    </p:spTree>
    <p:extLst>
      <p:ext uri="{BB962C8B-B14F-4D97-AF65-F5344CB8AC3E}">
        <p14:creationId xmlns:p14="http://schemas.microsoft.com/office/powerpoint/2010/main" val="1199402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14400"/>
            <a:ext cx="8229600" cy="4525963"/>
          </a:xfrm>
        </p:spPr>
        <p:txBody>
          <a:bodyPr/>
          <a:lstStyle/>
          <a:p>
            <a:r>
              <a:rPr lang="en-IN" dirty="0" smtClean="0"/>
              <a:t>At Organisational Level</a:t>
            </a:r>
            <a:r>
              <a:rPr lang="en-IN" dirty="0"/>
              <a:t> </a:t>
            </a:r>
            <a:r>
              <a:rPr lang="en-IN" dirty="0" smtClean="0"/>
              <a:t>(</a:t>
            </a:r>
            <a:r>
              <a:rPr lang="en-IN" dirty="0" err="1" smtClean="0"/>
              <a:t>Hendren</a:t>
            </a:r>
            <a:r>
              <a:rPr lang="en-IN" dirty="0" smtClean="0"/>
              <a:t>, 2010 based upon </a:t>
            </a:r>
            <a:r>
              <a:rPr lang="en-IN" dirty="0" err="1" smtClean="0"/>
              <a:t>milliken</a:t>
            </a:r>
            <a:r>
              <a:rPr lang="en-IN" dirty="0" smtClean="0"/>
              <a:t> et al 2007)</a:t>
            </a:r>
          </a:p>
          <a:p>
            <a:pPr lvl="1"/>
            <a:r>
              <a:rPr lang="en-IN" dirty="0" smtClean="0"/>
              <a:t>Stress reduction classes</a:t>
            </a:r>
          </a:p>
          <a:p>
            <a:pPr lvl="1"/>
            <a:r>
              <a:rPr lang="en-IN" dirty="0" smtClean="0"/>
              <a:t>Space and atmosphere for relaxation</a:t>
            </a:r>
          </a:p>
          <a:p>
            <a:pPr lvl="1"/>
            <a:r>
              <a:rPr lang="en-IN" dirty="0" smtClean="0"/>
              <a:t>Mentor and buddy programs</a:t>
            </a:r>
          </a:p>
          <a:p>
            <a:pPr lvl="1"/>
            <a:r>
              <a:rPr lang="en-IN" dirty="0" smtClean="0"/>
              <a:t>Recognition and </a:t>
            </a:r>
            <a:r>
              <a:rPr lang="en-IN" dirty="0" smtClean="0"/>
              <a:t>support</a:t>
            </a:r>
            <a:endParaRPr lang="en-IN" dirty="0" smtClean="0"/>
          </a:p>
          <a:p>
            <a:pPr lvl="1"/>
            <a:r>
              <a:rPr lang="en-IN" dirty="0" smtClean="0"/>
              <a:t>counselling</a:t>
            </a:r>
          </a:p>
        </p:txBody>
      </p:sp>
    </p:spTree>
    <p:extLst>
      <p:ext uri="{BB962C8B-B14F-4D97-AF65-F5344CB8AC3E}">
        <p14:creationId xmlns:p14="http://schemas.microsoft.com/office/powerpoint/2010/main" val="91444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References</a:t>
            </a:r>
            <a:endParaRPr lang="en-IN" dirty="0"/>
          </a:p>
        </p:txBody>
      </p:sp>
      <p:sp>
        <p:nvSpPr>
          <p:cNvPr id="3" name="Content Placeholder 2"/>
          <p:cNvSpPr>
            <a:spLocks noGrp="1"/>
          </p:cNvSpPr>
          <p:nvPr>
            <p:ph idx="1"/>
          </p:nvPr>
        </p:nvSpPr>
        <p:spPr/>
        <p:txBody>
          <a:bodyPr>
            <a:normAutofit fontScale="85000" lnSpcReduction="20000"/>
          </a:bodyPr>
          <a:lstStyle/>
          <a:p>
            <a:pPr lvl="0"/>
            <a:r>
              <a:rPr lang="en-IN" dirty="0"/>
              <a:t>Davis F. Uncertainty in Medical prognosis, Clinical and Functional, in E </a:t>
            </a:r>
            <a:r>
              <a:rPr lang="en-IN" dirty="0" err="1"/>
              <a:t>Freidson</a:t>
            </a:r>
            <a:r>
              <a:rPr lang="en-IN" dirty="0"/>
              <a:t> and J </a:t>
            </a:r>
            <a:r>
              <a:rPr lang="en-IN" dirty="0" err="1"/>
              <a:t>Lorber</a:t>
            </a:r>
            <a:r>
              <a:rPr lang="en-IN" dirty="0"/>
              <a:t> (</a:t>
            </a:r>
            <a:r>
              <a:rPr lang="en-IN" dirty="0" err="1"/>
              <a:t>eds</a:t>
            </a:r>
            <a:r>
              <a:rPr lang="en-IN" dirty="0"/>
              <a:t>) Medical Men and Their work, Aldine-Atherton, Chicago 1972</a:t>
            </a:r>
          </a:p>
          <a:p>
            <a:pPr lvl="0"/>
            <a:r>
              <a:rPr lang="en-IN" dirty="0"/>
              <a:t>Cooper CL, Rout U, </a:t>
            </a:r>
            <a:r>
              <a:rPr lang="en-IN" dirty="0" err="1"/>
              <a:t>Faragher</a:t>
            </a:r>
            <a:r>
              <a:rPr lang="en-IN" dirty="0"/>
              <a:t> B.  Mental health, job satisfaction, and job stress among general practitioners.  BMJ 1989; 298:366-370.</a:t>
            </a:r>
          </a:p>
          <a:p>
            <a:pPr lvl="0"/>
            <a:r>
              <a:rPr lang="en-IN" dirty="0" err="1"/>
              <a:t>Gowler</a:t>
            </a:r>
            <a:r>
              <a:rPr lang="en-IN" dirty="0"/>
              <a:t> Dan and Karen </a:t>
            </a:r>
            <a:r>
              <a:rPr lang="en-IN" dirty="0" err="1"/>
              <a:t>Legge</a:t>
            </a:r>
            <a:r>
              <a:rPr lang="en-IN" dirty="0"/>
              <a:t> (</a:t>
            </a:r>
            <a:r>
              <a:rPr lang="en-IN" dirty="0" err="1"/>
              <a:t>Eds</a:t>
            </a:r>
            <a:r>
              <a:rPr lang="en-IN" dirty="0"/>
              <a:t>) Managerial Stress, John Wiley and Sons, New York.</a:t>
            </a:r>
          </a:p>
          <a:p>
            <a:pPr lvl="0"/>
            <a:r>
              <a:rPr lang="en-IN" dirty="0"/>
              <a:t>Burger, </a:t>
            </a:r>
            <a:r>
              <a:rPr lang="en-IN" dirty="0" err="1"/>
              <a:t>Ninki</a:t>
            </a:r>
            <a:r>
              <a:rPr lang="en-IN" dirty="0"/>
              <a:t> Hart.  The Executive’s Wife.  New York.  Macmillan Company., 1968.</a:t>
            </a:r>
          </a:p>
          <a:p>
            <a:pPr lvl="0"/>
            <a:r>
              <a:rPr lang="en-IN" dirty="0" err="1"/>
              <a:t>Coomber</a:t>
            </a:r>
            <a:r>
              <a:rPr lang="en-IN" dirty="0"/>
              <a:t> S, Todd C, Park G, </a:t>
            </a:r>
            <a:r>
              <a:rPr lang="en-IN" dirty="0" err="1"/>
              <a:t>Baxer</a:t>
            </a:r>
            <a:r>
              <a:rPr lang="en-IN" dirty="0"/>
              <a:t> P, Firth-Cozens J, Shore S Stress in UK intensive care unit doctors.  </a:t>
            </a:r>
            <a:r>
              <a:rPr lang="fr-FR" dirty="0"/>
              <a:t>Br J </a:t>
            </a:r>
            <a:r>
              <a:rPr lang="fr-FR" dirty="0" err="1"/>
              <a:t>Anaesth</a:t>
            </a:r>
            <a:r>
              <a:rPr lang="fr-FR" dirty="0"/>
              <a:t> 2002; 89:873-81</a:t>
            </a:r>
            <a:endParaRPr lang="en-IN" dirty="0"/>
          </a:p>
          <a:p>
            <a:pPr lvl="0"/>
            <a:r>
              <a:rPr lang="en-IN" dirty="0"/>
              <a:t>Cooper CL, Marshall J occupational </a:t>
            </a:r>
            <a:r>
              <a:rPr lang="en-IN" dirty="0" err="1"/>
              <a:t>soruces</a:t>
            </a:r>
            <a:r>
              <a:rPr lang="en-IN" dirty="0"/>
              <a:t> of stress. </a:t>
            </a:r>
            <a:r>
              <a:rPr lang="fr-FR" dirty="0"/>
              <a:t>J </a:t>
            </a:r>
            <a:r>
              <a:rPr lang="fr-FR" dirty="0" err="1"/>
              <a:t>Occup</a:t>
            </a:r>
            <a:r>
              <a:rPr lang="fr-FR" dirty="0"/>
              <a:t> </a:t>
            </a:r>
            <a:r>
              <a:rPr lang="fr-FR" dirty="0" err="1"/>
              <a:t>psychol</a:t>
            </a:r>
            <a:r>
              <a:rPr lang="fr-FR" dirty="0"/>
              <a:t> 1976; 49:11-28.</a:t>
            </a:r>
            <a:endParaRPr lang="en-IN" dirty="0"/>
          </a:p>
          <a:p>
            <a:endParaRPr lang="en-IN" dirty="0"/>
          </a:p>
        </p:txBody>
      </p:sp>
    </p:spTree>
    <p:extLst>
      <p:ext uri="{BB962C8B-B14F-4D97-AF65-F5344CB8AC3E}">
        <p14:creationId xmlns:p14="http://schemas.microsoft.com/office/powerpoint/2010/main" val="3625104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17375"/>
            <a:ext cx="9448800" cy="687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81000" y="381000"/>
            <a:ext cx="8041440" cy="1442674"/>
          </a:xfrm>
        </p:spPr>
        <p:txBody>
          <a:bodyPr/>
          <a:lstStyle/>
          <a:p>
            <a:r>
              <a:rPr lang="en-IN" sz="9600" dirty="0" smtClean="0">
                <a:latin typeface="Freestyle Script" panose="030804020302050B0404" pitchFamily="66" charset="0"/>
              </a:rPr>
              <a:t>Stay</a:t>
            </a:r>
            <a:r>
              <a:rPr lang="en-IN" sz="13800" dirty="0" smtClean="0">
                <a:latin typeface="Freestyle Script" panose="030804020302050B0404" pitchFamily="66" charset="0"/>
              </a:rPr>
              <a:t> </a:t>
            </a:r>
            <a:r>
              <a:rPr lang="en-IN" sz="8800" dirty="0" smtClean="0">
                <a:latin typeface="Freestyle Script" panose="030804020302050B0404" pitchFamily="66" charset="0"/>
              </a:rPr>
              <a:t>Stress-Free</a:t>
            </a:r>
            <a:endParaRPr lang="en-IN" sz="13800" dirty="0">
              <a:latin typeface="Freestyle Script" panose="030804020302050B0404" pitchFamily="66" charset="0"/>
            </a:endParaRPr>
          </a:p>
        </p:txBody>
      </p:sp>
      <p:sp>
        <p:nvSpPr>
          <p:cNvPr id="5" name="TextBox 4"/>
          <p:cNvSpPr txBox="1"/>
          <p:nvPr/>
        </p:nvSpPr>
        <p:spPr>
          <a:xfrm>
            <a:off x="1066800" y="4648200"/>
            <a:ext cx="3733800" cy="1569660"/>
          </a:xfrm>
          <a:prstGeom prst="rect">
            <a:avLst/>
          </a:prstGeom>
          <a:noFill/>
        </p:spPr>
        <p:txBody>
          <a:bodyPr wrap="square" rtlCol="0">
            <a:spAutoFit/>
          </a:bodyPr>
          <a:lstStyle/>
          <a:p>
            <a:r>
              <a:rPr lang="en-IN" sz="9600" dirty="0" smtClean="0">
                <a:latin typeface="Freestyle Script" panose="030804020302050B0404" pitchFamily="66" charset="0"/>
              </a:rPr>
              <a:t>Thank You</a:t>
            </a:r>
            <a:endParaRPr lang="en-IN" sz="9600" dirty="0">
              <a:latin typeface="Freestyle Script" panose="030804020302050B0404" pitchFamily="66" charset="0"/>
            </a:endParaRPr>
          </a:p>
        </p:txBody>
      </p:sp>
    </p:spTree>
    <p:extLst>
      <p:ext uri="{BB962C8B-B14F-4D97-AF65-F5344CB8AC3E}">
        <p14:creationId xmlns:p14="http://schemas.microsoft.com/office/powerpoint/2010/main" val="3912810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smtClean="0"/>
              <a:t>In general term “stress </a:t>
            </a:r>
            <a:r>
              <a:rPr lang="en-IN" dirty="0"/>
              <a:t>is the body’s </a:t>
            </a:r>
            <a:r>
              <a:rPr lang="en-IN" dirty="0">
                <a:solidFill>
                  <a:srgbClr val="FF0000"/>
                </a:solidFill>
              </a:rPr>
              <a:t>physical, mental &amp; chemical reaction</a:t>
            </a:r>
            <a:r>
              <a:rPr lang="en-IN" dirty="0"/>
              <a:t> to circumstances that </a:t>
            </a:r>
            <a:r>
              <a:rPr lang="en-IN" dirty="0">
                <a:solidFill>
                  <a:srgbClr val="FF0000"/>
                </a:solidFill>
              </a:rPr>
              <a:t>frighten, excite, confuse, challenge surprise, anger, endanger or irritate a person</a:t>
            </a:r>
            <a:r>
              <a:rPr lang="en-IN" dirty="0" smtClean="0"/>
              <a:t>”.</a:t>
            </a:r>
          </a:p>
          <a:p>
            <a:r>
              <a:rPr lang="en-IN" dirty="0" smtClean="0"/>
              <a:t>Type of Stress</a:t>
            </a:r>
          </a:p>
          <a:p>
            <a:pPr lvl="1"/>
            <a:r>
              <a:rPr lang="en-IN" dirty="0" smtClean="0">
                <a:solidFill>
                  <a:srgbClr val="FF0000"/>
                </a:solidFill>
              </a:rPr>
              <a:t>Eustress</a:t>
            </a:r>
            <a:r>
              <a:rPr lang="en-IN" dirty="0" smtClean="0"/>
              <a:t>- Positive Stress</a:t>
            </a:r>
          </a:p>
          <a:p>
            <a:pPr lvl="1"/>
            <a:r>
              <a:rPr lang="en-IN" dirty="0" smtClean="0">
                <a:solidFill>
                  <a:srgbClr val="FF0000"/>
                </a:solidFill>
              </a:rPr>
              <a:t>Distress</a:t>
            </a:r>
            <a:r>
              <a:rPr lang="en-IN" dirty="0" smtClean="0"/>
              <a:t>- Negative Stress</a:t>
            </a:r>
            <a:endParaRPr lang="en-IN" dirty="0"/>
          </a:p>
        </p:txBody>
      </p:sp>
    </p:spTree>
    <p:extLst>
      <p:ext uri="{BB962C8B-B14F-4D97-AF65-F5344CB8AC3E}">
        <p14:creationId xmlns:p14="http://schemas.microsoft.com/office/powerpoint/2010/main" val="2557477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t>Symptoms of stress</a:t>
            </a:r>
            <a:endParaRPr lang="en-IN" dirty="0"/>
          </a:p>
        </p:txBody>
      </p:sp>
      <p:sp>
        <p:nvSpPr>
          <p:cNvPr id="4" name="Content Placeholder 3"/>
          <p:cNvSpPr>
            <a:spLocks noGrp="1"/>
          </p:cNvSpPr>
          <p:nvPr>
            <p:ph sz="quarter" idx="13"/>
          </p:nvPr>
        </p:nvSpPr>
        <p:spPr/>
        <p:txBody>
          <a:bodyPr>
            <a:normAutofit fontScale="92500"/>
          </a:bodyPr>
          <a:lstStyle/>
          <a:p>
            <a:r>
              <a:rPr lang="en-IN" dirty="0" smtClean="0"/>
              <a:t>Physiological Symptoms</a:t>
            </a:r>
          </a:p>
          <a:p>
            <a:pPr lvl="1"/>
            <a:r>
              <a:rPr lang="en-IN" dirty="0"/>
              <a:t>Chronic fatigue</a:t>
            </a:r>
            <a:endParaRPr lang="en-IN" sz="2000" dirty="0"/>
          </a:p>
          <a:p>
            <a:pPr lvl="1"/>
            <a:r>
              <a:rPr lang="en-IN" dirty="0"/>
              <a:t>Frequent infections, especially respiratory infections</a:t>
            </a:r>
            <a:endParaRPr lang="en-IN" sz="2000" dirty="0"/>
          </a:p>
          <a:p>
            <a:pPr lvl="1"/>
            <a:r>
              <a:rPr lang="en-IN" dirty="0"/>
              <a:t>Health complaints, such as headaches, backaches, or stomach problems</a:t>
            </a:r>
            <a:endParaRPr lang="en-IN" sz="2000" dirty="0"/>
          </a:p>
          <a:p>
            <a:pPr lvl="1"/>
            <a:r>
              <a:rPr lang="en-IN" dirty="0"/>
              <a:t>Signs of depressions, such as a change in weight or eating habits</a:t>
            </a:r>
            <a:endParaRPr lang="en-IN" sz="2000" dirty="0"/>
          </a:p>
          <a:p>
            <a:pPr lvl="1"/>
            <a:endParaRPr lang="en-IN" dirty="0"/>
          </a:p>
        </p:txBody>
      </p:sp>
      <p:sp>
        <p:nvSpPr>
          <p:cNvPr id="5" name="Content Placeholder 4"/>
          <p:cNvSpPr>
            <a:spLocks noGrp="1"/>
          </p:cNvSpPr>
          <p:nvPr>
            <p:ph sz="quarter" idx="14"/>
          </p:nvPr>
        </p:nvSpPr>
        <p:spPr/>
        <p:txBody>
          <a:bodyPr>
            <a:normAutofit/>
          </a:bodyPr>
          <a:lstStyle/>
          <a:p>
            <a:r>
              <a:rPr lang="en-IN" dirty="0" smtClean="0"/>
              <a:t>Emotional Symptoms</a:t>
            </a:r>
          </a:p>
          <a:p>
            <a:pPr lvl="1"/>
            <a:r>
              <a:rPr lang="en-IN" dirty="0"/>
              <a:t>Appearance of boredom</a:t>
            </a:r>
          </a:p>
          <a:p>
            <a:pPr lvl="1"/>
            <a:r>
              <a:rPr lang="en-IN" dirty="0"/>
              <a:t>Cynicism and resentfulness</a:t>
            </a:r>
          </a:p>
          <a:p>
            <a:pPr lvl="1"/>
            <a:r>
              <a:rPr lang="en-IN" dirty="0"/>
              <a:t>Depressed appearance, such as a sad expression slumped posture</a:t>
            </a:r>
          </a:p>
          <a:p>
            <a:pPr lvl="1"/>
            <a:r>
              <a:rPr lang="en-IN" dirty="0"/>
              <a:t>Expressions of anxiety, frustration, and hopelessness</a:t>
            </a:r>
          </a:p>
          <a:p>
            <a:endParaRPr lang="en-IN" dirty="0"/>
          </a:p>
        </p:txBody>
      </p:sp>
    </p:spTree>
    <p:extLst>
      <p:ext uri="{BB962C8B-B14F-4D97-AF65-F5344CB8AC3E}">
        <p14:creationId xmlns:p14="http://schemas.microsoft.com/office/powerpoint/2010/main" val="3009881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Symptoms Cont..</a:t>
            </a:r>
            <a:endParaRPr lang="en-IN" dirty="0"/>
          </a:p>
        </p:txBody>
      </p:sp>
      <p:sp>
        <p:nvSpPr>
          <p:cNvPr id="3" name="Content Placeholder 2"/>
          <p:cNvSpPr>
            <a:spLocks noGrp="1"/>
          </p:cNvSpPr>
          <p:nvPr>
            <p:ph sz="quarter" idx="13"/>
          </p:nvPr>
        </p:nvSpPr>
        <p:spPr>
          <a:xfrm>
            <a:off x="457200" y="1600201"/>
            <a:ext cx="7315200" cy="4419600"/>
          </a:xfrm>
        </p:spPr>
        <p:txBody>
          <a:bodyPr>
            <a:normAutofit/>
          </a:bodyPr>
          <a:lstStyle/>
          <a:p>
            <a:r>
              <a:rPr lang="en-IN" b="1" i="1" dirty="0"/>
              <a:t>Behavioural Symptoms</a:t>
            </a:r>
          </a:p>
          <a:p>
            <a:pPr lvl="1"/>
            <a:r>
              <a:rPr lang="en-IN" dirty="0"/>
              <a:t>Absenteeism and tardiness</a:t>
            </a:r>
          </a:p>
          <a:p>
            <a:pPr lvl="1"/>
            <a:r>
              <a:rPr lang="en-IN" dirty="0"/>
              <a:t>Abuse of drugs, alcohol, or caffeine, increased smoking</a:t>
            </a:r>
          </a:p>
          <a:p>
            <a:pPr lvl="1"/>
            <a:r>
              <a:rPr lang="en-IN" dirty="0"/>
              <a:t>Excessive exercise to the point of </a:t>
            </a:r>
            <a:r>
              <a:rPr lang="en-IN" dirty="0" smtClean="0"/>
              <a:t>injury</a:t>
            </a:r>
          </a:p>
          <a:p>
            <a:pPr lvl="1"/>
            <a:r>
              <a:rPr lang="en-IN" dirty="0" smtClean="0"/>
              <a:t>Hostile </a:t>
            </a:r>
            <a:r>
              <a:rPr lang="en-IN" dirty="0"/>
              <a:t>behaviour, easily irritated</a:t>
            </a:r>
          </a:p>
          <a:p>
            <a:pPr lvl="1"/>
            <a:r>
              <a:rPr lang="en-IN" dirty="0"/>
              <a:t>Reduced productivity, inability to concentrate or complete a task </a:t>
            </a:r>
          </a:p>
          <a:p>
            <a:pPr lvl="1"/>
            <a:r>
              <a:rPr lang="en-IN" dirty="0"/>
              <a:t>Withdrawal, listlessness</a:t>
            </a:r>
          </a:p>
        </p:txBody>
      </p:sp>
    </p:spTree>
    <p:extLst>
      <p:ext uri="{BB962C8B-B14F-4D97-AF65-F5344CB8AC3E}">
        <p14:creationId xmlns:p14="http://schemas.microsoft.com/office/powerpoint/2010/main" val="2876670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Sources of Stress</a:t>
            </a:r>
            <a:endParaRPr lang="en-IN" dirty="0"/>
          </a:p>
        </p:txBody>
      </p:sp>
      <p:sp>
        <p:nvSpPr>
          <p:cNvPr id="3" name="Content Placeholder 2"/>
          <p:cNvSpPr>
            <a:spLocks noGrp="1"/>
          </p:cNvSpPr>
          <p:nvPr>
            <p:ph sz="quarter" idx="13"/>
          </p:nvPr>
        </p:nvSpPr>
        <p:spPr>
          <a:xfrm>
            <a:off x="457200" y="1600200"/>
            <a:ext cx="4572000" cy="4876800"/>
          </a:xfrm>
        </p:spPr>
        <p:txBody>
          <a:bodyPr>
            <a:normAutofit/>
          </a:bodyPr>
          <a:lstStyle/>
          <a:p>
            <a:r>
              <a:rPr lang="en-IN" dirty="0" smtClean="0"/>
              <a:t>Organisational Pressure</a:t>
            </a:r>
          </a:p>
          <a:p>
            <a:pPr lvl="1"/>
            <a:r>
              <a:rPr lang="en-IN" dirty="0" smtClean="0"/>
              <a:t>Underutilization of one’s skill</a:t>
            </a:r>
          </a:p>
          <a:p>
            <a:pPr lvl="1"/>
            <a:r>
              <a:rPr lang="en-IN" dirty="0" smtClean="0"/>
              <a:t>Uncertain role and status</a:t>
            </a:r>
          </a:p>
          <a:p>
            <a:pPr lvl="1"/>
            <a:r>
              <a:rPr lang="en-IN" dirty="0" smtClean="0"/>
              <a:t>Perceived job insecurity</a:t>
            </a:r>
          </a:p>
          <a:p>
            <a:pPr lvl="1"/>
            <a:r>
              <a:rPr lang="en-IN" dirty="0" smtClean="0"/>
              <a:t>Exorbitant work demand</a:t>
            </a:r>
          </a:p>
          <a:p>
            <a:pPr lvl="1"/>
            <a:r>
              <a:rPr lang="en-IN" dirty="0" smtClean="0"/>
              <a:t>Conflict within the organization</a:t>
            </a:r>
          </a:p>
          <a:p>
            <a:pPr lvl="1"/>
            <a:r>
              <a:rPr lang="en-IN" dirty="0" smtClean="0"/>
              <a:t>Inappropriate leadership style</a:t>
            </a:r>
          </a:p>
          <a:p>
            <a:pPr lvl="1"/>
            <a:r>
              <a:rPr lang="en-IN" dirty="0" smtClean="0"/>
              <a:t>Organizational climate</a:t>
            </a:r>
            <a:endParaRPr lang="en-IN" dirty="0"/>
          </a:p>
        </p:txBody>
      </p:sp>
      <p:sp>
        <p:nvSpPr>
          <p:cNvPr id="4" name="Content Placeholder 3"/>
          <p:cNvSpPr>
            <a:spLocks noGrp="1"/>
          </p:cNvSpPr>
          <p:nvPr>
            <p:ph sz="quarter" idx="14"/>
          </p:nvPr>
        </p:nvSpPr>
        <p:spPr>
          <a:xfrm>
            <a:off x="4648200" y="1600200"/>
            <a:ext cx="4267200" cy="4800600"/>
          </a:xfrm>
        </p:spPr>
        <p:txBody>
          <a:bodyPr>
            <a:normAutofit/>
          </a:bodyPr>
          <a:lstStyle/>
          <a:p>
            <a:r>
              <a:rPr lang="en-IN" dirty="0" smtClean="0"/>
              <a:t>Individual Pressure</a:t>
            </a:r>
          </a:p>
          <a:p>
            <a:pPr lvl="1"/>
            <a:r>
              <a:rPr lang="en-IN" dirty="0" smtClean="0"/>
              <a:t>Traumatic event</a:t>
            </a:r>
          </a:p>
          <a:p>
            <a:pPr lvl="1"/>
            <a:r>
              <a:rPr lang="en-IN" dirty="0" smtClean="0"/>
              <a:t>Divorce</a:t>
            </a:r>
          </a:p>
          <a:p>
            <a:pPr lvl="1"/>
            <a:r>
              <a:rPr lang="en-IN" dirty="0" smtClean="0"/>
              <a:t>Loss of job</a:t>
            </a:r>
          </a:p>
          <a:p>
            <a:pPr lvl="1"/>
            <a:r>
              <a:rPr lang="en-IN" dirty="0" smtClean="0"/>
              <a:t>Increase in financial obligation</a:t>
            </a:r>
          </a:p>
          <a:p>
            <a:pPr lvl="1"/>
            <a:r>
              <a:rPr lang="en-IN" dirty="0" smtClean="0"/>
              <a:t>Getting married</a:t>
            </a:r>
          </a:p>
          <a:p>
            <a:pPr lvl="1"/>
            <a:r>
              <a:rPr lang="en-IN" dirty="0" smtClean="0"/>
              <a:t>Chronic illness or injury</a:t>
            </a:r>
          </a:p>
          <a:p>
            <a:pPr lvl="1"/>
            <a:r>
              <a:rPr lang="en-IN" dirty="0" smtClean="0"/>
              <a:t>Taking care of an elderly or sick family member</a:t>
            </a:r>
          </a:p>
          <a:p>
            <a:pPr lvl="1"/>
            <a:endParaRPr lang="en-IN" dirty="0" smtClean="0"/>
          </a:p>
          <a:p>
            <a:pPr marL="457200" lvl="1" indent="0">
              <a:buNone/>
            </a:pPr>
            <a:endParaRPr lang="en-IN" dirty="0"/>
          </a:p>
        </p:txBody>
      </p:sp>
    </p:spTree>
    <p:extLst>
      <p:ext uri="{BB962C8B-B14F-4D97-AF65-F5344CB8AC3E}">
        <p14:creationId xmlns:p14="http://schemas.microsoft.com/office/powerpoint/2010/main" val="2224122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Response to Stress</a:t>
            </a:r>
            <a:endParaRPr lang="en-IN" dirty="0"/>
          </a:p>
        </p:txBody>
      </p:sp>
      <p:sp>
        <p:nvSpPr>
          <p:cNvPr id="3" name="Content Placeholder 2"/>
          <p:cNvSpPr>
            <a:spLocks noGrp="1"/>
          </p:cNvSpPr>
          <p:nvPr>
            <p:ph sz="quarter" idx="13"/>
          </p:nvPr>
        </p:nvSpPr>
        <p:spPr>
          <a:xfrm>
            <a:off x="457200" y="1600200"/>
            <a:ext cx="8305800" cy="4800600"/>
          </a:xfrm>
        </p:spPr>
        <p:txBody>
          <a:bodyPr>
            <a:normAutofit/>
          </a:bodyPr>
          <a:lstStyle/>
          <a:p>
            <a:r>
              <a:rPr lang="en-IN" dirty="0" smtClean="0"/>
              <a:t>“Fight or Flight”</a:t>
            </a:r>
          </a:p>
          <a:p>
            <a:pPr lvl="1"/>
            <a:r>
              <a:rPr lang="en-IN" dirty="0" smtClean="0"/>
              <a:t>Theorized by Walter Cannon (1932)</a:t>
            </a:r>
          </a:p>
          <a:p>
            <a:pPr lvl="1"/>
            <a:r>
              <a:rPr lang="en-IN" dirty="0" smtClean="0"/>
              <a:t>When in </a:t>
            </a:r>
            <a:r>
              <a:rPr lang="en-IN" dirty="0"/>
              <a:t>a stressful situation, </a:t>
            </a:r>
            <a:r>
              <a:rPr lang="en-IN" dirty="0" smtClean="0"/>
              <a:t>body </a:t>
            </a:r>
            <a:r>
              <a:rPr lang="en-IN" dirty="0"/>
              <a:t>launches a physical response. </a:t>
            </a:r>
            <a:r>
              <a:rPr lang="en-IN" dirty="0" smtClean="0"/>
              <a:t>Nervous </a:t>
            </a:r>
            <a:r>
              <a:rPr lang="en-IN" dirty="0"/>
              <a:t>system springs into action, </a:t>
            </a:r>
            <a:r>
              <a:rPr lang="en-IN" dirty="0" smtClean="0"/>
              <a:t>releases hormones.</a:t>
            </a:r>
          </a:p>
          <a:p>
            <a:pPr lvl="1"/>
            <a:r>
              <a:rPr lang="en-IN" dirty="0"/>
              <a:t>H</a:t>
            </a:r>
            <a:r>
              <a:rPr lang="en-IN" dirty="0" smtClean="0"/>
              <a:t>eartbeat </a:t>
            </a:r>
            <a:r>
              <a:rPr lang="en-IN" dirty="0"/>
              <a:t>speeds up, your breathing gets faster, your muscles tense, and you start to </a:t>
            </a:r>
            <a:r>
              <a:rPr lang="en-IN" dirty="0" smtClean="0"/>
              <a:t>sweat.</a:t>
            </a:r>
          </a:p>
          <a:p>
            <a:pPr lvl="1"/>
            <a:r>
              <a:rPr lang="en-IN" dirty="0"/>
              <a:t>short-term and temporary (acute stress), and </a:t>
            </a:r>
            <a:r>
              <a:rPr lang="en-IN" dirty="0" smtClean="0"/>
              <a:t>body </a:t>
            </a:r>
            <a:r>
              <a:rPr lang="en-IN" dirty="0"/>
              <a:t>usually recovers quickly from it.</a:t>
            </a:r>
            <a:endParaRPr lang="en-IN" dirty="0" smtClean="0"/>
          </a:p>
        </p:txBody>
      </p:sp>
    </p:spTree>
    <p:extLst>
      <p:ext uri="{BB962C8B-B14F-4D97-AF65-F5344CB8AC3E}">
        <p14:creationId xmlns:p14="http://schemas.microsoft.com/office/powerpoint/2010/main" val="440339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04800" y="1371600"/>
            <a:ext cx="8305800" cy="4114800"/>
          </a:xfrm>
        </p:spPr>
        <p:txBody>
          <a:bodyPr/>
          <a:lstStyle/>
          <a:p>
            <a:r>
              <a:rPr lang="en-IN" dirty="0" smtClean="0"/>
              <a:t>General Adaptation Syndrome</a:t>
            </a:r>
          </a:p>
          <a:p>
            <a:pPr lvl="1"/>
            <a:r>
              <a:rPr lang="en-IN" dirty="0" smtClean="0"/>
              <a:t>By Hans </a:t>
            </a:r>
            <a:r>
              <a:rPr lang="en-IN" dirty="0" err="1" smtClean="0"/>
              <a:t>Seyle</a:t>
            </a:r>
            <a:endParaRPr lang="en-IN" dirty="0" smtClean="0"/>
          </a:p>
          <a:p>
            <a:pPr lvl="1"/>
            <a:r>
              <a:rPr lang="en-IN" dirty="0" smtClean="0"/>
              <a:t>There Phases of response</a:t>
            </a:r>
          </a:p>
          <a:p>
            <a:pPr lvl="2"/>
            <a:r>
              <a:rPr lang="en-IN" dirty="0" smtClean="0"/>
              <a:t>Alarm response (initial phase, alert)</a:t>
            </a:r>
          </a:p>
          <a:p>
            <a:pPr lvl="2"/>
            <a:r>
              <a:rPr lang="en-IN" dirty="0" smtClean="0"/>
              <a:t>Resistance phase (Adapting, Coping)</a:t>
            </a:r>
          </a:p>
          <a:p>
            <a:pPr lvl="2"/>
            <a:r>
              <a:rPr lang="en-IN" dirty="0" smtClean="0"/>
              <a:t>Exhaustion phase (decline in resistance, Burnout)</a:t>
            </a:r>
          </a:p>
          <a:p>
            <a:pPr lvl="2"/>
            <a:endParaRPr lang="en-IN" dirty="0"/>
          </a:p>
        </p:txBody>
      </p:sp>
    </p:spTree>
    <p:extLst>
      <p:ext uri="{BB962C8B-B14F-4D97-AF65-F5344CB8AC3E}">
        <p14:creationId xmlns:p14="http://schemas.microsoft.com/office/powerpoint/2010/main" val="413533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Theme2">
  <a:themeElements>
    <a:clrScheme name="Black and White Pushpins Design Template 11">
      <a:dk1>
        <a:srgbClr val="005A58"/>
      </a:dk1>
      <a:lt1>
        <a:srgbClr val="FFFFFF"/>
      </a:lt1>
      <a:dk2>
        <a:srgbClr val="4BB7B7"/>
      </a:dk2>
      <a:lt2>
        <a:srgbClr val="99CCFF"/>
      </a:lt2>
      <a:accent1>
        <a:srgbClr val="586F9E"/>
      </a:accent1>
      <a:accent2>
        <a:srgbClr val="4A24A8"/>
      </a:accent2>
      <a:accent3>
        <a:srgbClr val="B1D8D8"/>
      </a:accent3>
      <a:accent4>
        <a:srgbClr val="DADADA"/>
      </a:accent4>
      <a:accent5>
        <a:srgbClr val="B4BBCC"/>
      </a:accent5>
      <a:accent6>
        <a:srgbClr val="422098"/>
      </a:accent6>
      <a:hlink>
        <a:srgbClr val="CCECFF"/>
      </a:hlink>
      <a:folHlink>
        <a:srgbClr val="B2B2B2"/>
      </a:folHlink>
    </a:clrScheme>
    <a:fontScheme name="Black and White Pushpins Design Templat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lack and White Pushpins Design Template 1">
        <a:dk1>
          <a:srgbClr val="5C1F00"/>
        </a:dk1>
        <a:lt1>
          <a:srgbClr val="FFFFFF"/>
        </a:lt1>
        <a:dk2>
          <a:srgbClr val="E55555"/>
        </a:dk2>
        <a:lt2>
          <a:srgbClr val="DFD293"/>
        </a:lt2>
        <a:accent1>
          <a:srgbClr val="CC3300"/>
        </a:accent1>
        <a:accent2>
          <a:srgbClr val="BE7960"/>
        </a:accent2>
        <a:accent3>
          <a:srgbClr val="F0B4B4"/>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ck and White Pushpins Design Template 2">
        <a:dk1>
          <a:srgbClr val="2D2015"/>
        </a:dk1>
        <a:lt1>
          <a:srgbClr val="FFFFFF"/>
        </a:lt1>
        <a:dk2>
          <a:srgbClr val="9C8D66"/>
        </a:dk2>
        <a:lt2>
          <a:srgbClr val="DFC08D"/>
        </a:lt2>
        <a:accent1>
          <a:srgbClr val="8C7B70"/>
        </a:accent1>
        <a:accent2>
          <a:srgbClr val="8F5F2F"/>
        </a:accent2>
        <a:accent3>
          <a:srgbClr val="CBC5B8"/>
        </a:accent3>
        <a:accent4>
          <a:srgbClr val="DADADA"/>
        </a:accent4>
        <a:accent5>
          <a:srgbClr val="C5BFBB"/>
        </a:accent5>
        <a:accent6>
          <a:srgbClr val="81552A"/>
        </a:accent6>
        <a:hlink>
          <a:srgbClr val="CCB400"/>
        </a:hlink>
        <a:folHlink>
          <a:srgbClr val="ADBABB"/>
        </a:folHlink>
      </a:clrScheme>
      <a:clrMap bg1="dk2" tx1="lt1" bg2="dk1" tx2="lt2" accent1="accent1" accent2="accent2" accent3="accent3" accent4="accent4" accent5="accent5" accent6="accent6" hlink="hlink" folHlink="folHlink"/>
    </a:extraClrScheme>
    <a:extraClrScheme>
      <a:clrScheme name="Black and White Pushpins Design Template 3">
        <a:dk1>
          <a:srgbClr val="C0C0C0"/>
        </a:dk1>
        <a:lt1>
          <a:srgbClr val="FFFFFF"/>
        </a:lt1>
        <a:dk2>
          <a:srgbClr val="000000"/>
        </a:dk2>
        <a:lt2>
          <a:srgbClr val="333333"/>
        </a:lt2>
        <a:accent1>
          <a:srgbClr val="5F5F5F"/>
        </a:accent1>
        <a:accent2>
          <a:srgbClr val="DDDDDD"/>
        </a:accent2>
        <a:accent3>
          <a:srgbClr val="FFFFFF"/>
        </a:accent3>
        <a:accent4>
          <a:srgbClr val="A4A4A4"/>
        </a:accent4>
        <a:accent5>
          <a:srgbClr val="B6B6B6"/>
        </a:accent5>
        <a:accent6>
          <a:srgbClr val="C8C8C8"/>
        </a:accent6>
        <a:hlink>
          <a:srgbClr val="B2B2B2"/>
        </a:hlink>
        <a:folHlink>
          <a:srgbClr val="DDDDDD"/>
        </a:folHlink>
      </a:clrScheme>
      <a:clrMap bg1="lt1" tx1="dk1" bg2="lt2" tx2="dk2" accent1="accent1" accent2="accent2" accent3="accent3" accent4="accent4" accent5="accent5" accent6="accent6" hlink="hlink" folHlink="folHlink"/>
    </a:extraClrScheme>
    <a:extraClrScheme>
      <a:clrScheme name="Black and White Pushpins Design Template 4">
        <a:dk1>
          <a:srgbClr val="003366"/>
        </a:dk1>
        <a:lt1>
          <a:srgbClr val="FFFFFF"/>
        </a:lt1>
        <a:dk2>
          <a:srgbClr val="42A5F0"/>
        </a:dk2>
        <a:lt2>
          <a:srgbClr val="3399FF"/>
        </a:lt2>
        <a:accent1>
          <a:srgbClr val="4880B8"/>
        </a:accent1>
        <a:accent2>
          <a:srgbClr val="00B000"/>
        </a:accent2>
        <a:accent3>
          <a:srgbClr val="B0CFF6"/>
        </a:accent3>
        <a:accent4>
          <a:srgbClr val="DADADA"/>
        </a:accent4>
        <a:accent5>
          <a:srgbClr val="B1C0D8"/>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ck and White Pushpins Design Template 5">
        <a:dk1>
          <a:srgbClr val="336699"/>
        </a:dk1>
        <a:lt1>
          <a:srgbClr val="FFFFFF"/>
        </a:lt1>
        <a:dk2>
          <a:srgbClr val="DDDDDD"/>
        </a:dk2>
        <a:lt2>
          <a:srgbClr val="B2C8D8"/>
        </a:lt2>
        <a:accent1>
          <a:srgbClr val="1F62C5"/>
        </a:accent1>
        <a:accent2>
          <a:srgbClr val="468A4B"/>
        </a:accent2>
        <a:accent3>
          <a:srgbClr val="EBEBEB"/>
        </a:accent3>
        <a:accent4>
          <a:srgbClr val="DADADA"/>
        </a:accent4>
        <a:accent5>
          <a:srgbClr val="ABB7DF"/>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ck and White Pushpins Design Template 6">
        <a:dk1>
          <a:srgbClr val="777777"/>
        </a:dk1>
        <a:lt1>
          <a:srgbClr val="FFFFFF"/>
        </a:lt1>
        <a:dk2>
          <a:srgbClr val="ABADA1"/>
        </a:dk2>
        <a:lt2>
          <a:srgbClr val="C2C2BA"/>
        </a:lt2>
        <a:accent1>
          <a:srgbClr val="909082"/>
        </a:accent1>
        <a:accent2>
          <a:srgbClr val="809EA8"/>
        </a:accent2>
        <a:accent3>
          <a:srgbClr val="D2D3CD"/>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ck and White Pushpins Design Template 7">
        <a:dk1>
          <a:srgbClr val="3E3E5C"/>
        </a:dk1>
        <a:lt1>
          <a:srgbClr val="FFFFFF"/>
        </a:lt1>
        <a:dk2>
          <a:srgbClr val="BABBD2"/>
        </a:dk2>
        <a:lt2>
          <a:srgbClr val="B2B2B2"/>
        </a:lt2>
        <a:accent1>
          <a:srgbClr val="787682"/>
        </a:accent1>
        <a:accent2>
          <a:srgbClr val="6699FF"/>
        </a:accent2>
        <a:accent3>
          <a:srgbClr val="D9DAE5"/>
        </a:accent3>
        <a:accent4>
          <a:srgbClr val="DADADA"/>
        </a:accent4>
        <a:accent5>
          <a:srgbClr val="BEBDC1"/>
        </a:accent5>
        <a:accent6>
          <a:srgbClr val="5C8A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ck and White Pushpins Design Template 8">
        <a:dk1>
          <a:srgbClr val="777777"/>
        </a:dk1>
        <a:lt1>
          <a:srgbClr val="FFFFDF"/>
        </a:lt1>
        <a:dk2>
          <a:srgbClr val="FFFFD9"/>
        </a:dk2>
        <a:lt2>
          <a:srgbClr val="AA8322"/>
        </a:lt2>
        <a:accent1>
          <a:srgbClr val="D6B778"/>
        </a:accent1>
        <a:accent2>
          <a:srgbClr val="33CCCC"/>
        </a:accent2>
        <a:accent3>
          <a:srgbClr val="FFFFE9"/>
        </a:accent3>
        <a:accent4>
          <a:srgbClr val="DADABE"/>
        </a:accent4>
        <a:accent5>
          <a:srgbClr val="E8D8BE"/>
        </a:accent5>
        <a:accent6>
          <a:srgbClr val="2DB9B9"/>
        </a:accent6>
        <a:hlink>
          <a:srgbClr val="FF5050"/>
        </a:hlink>
        <a:folHlink>
          <a:srgbClr val="FFCC66"/>
        </a:folHlink>
      </a:clrScheme>
      <a:clrMap bg1="dk2" tx1="lt1" bg2="dk1" tx2="lt2" accent1="accent1" accent2="accent2" accent3="accent3" accent4="accent4" accent5="accent5" accent6="accent6" hlink="hlink" folHlink="folHlink"/>
    </a:extraClrScheme>
    <a:extraClrScheme>
      <a:clrScheme name="Black and White Pushpins Design Template 9">
        <a:dk1>
          <a:srgbClr val="EACD64"/>
        </a:dk1>
        <a:lt1>
          <a:srgbClr val="FEDA9A"/>
        </a:lt1>
        <a:dk2>
          <a:srgbClr val="AD7625"/>
        </a:dk2>
        <a:lt2>
          <a:srgbClr val="969696"/>
        </a:lt2>
        <a:accent1>
          <a:srgbClr val="8F6F59"/>
        </a:accent1>
        <a:accent2>
          <a:srgbClr val="FFC891"/>
        </a:accent2>
        <a:accent3>
          <a:srgbClr val="FEEACA"/>
        </a:accent3>
        <a:accent4>
          <a:srgbClr val="C8AF54"/>
        </a:accent4>
        <a:accent5>
          <a:srgbClr val="C6BBB5"/>
        </a:accent5>
        <a:accent6>
          <a:srgbClr val="E7B583"/>
        </a:accent6>
        <a:hlink>
          <a:srgbClr val="FF8A3B"/>
        </a:hlink>
        <a:folHlink>
          <a:srgbClr val="EEC960"/>
        </a:folHlink>
      </a:clrScheme>
      <a:clrMap bg1="lt1" tx1="dk1" bg2="lt2" tx2="dk2" accent1="accent1" accent2="accent2" accent3="accent3" accent4="accent4" accent5="accent5" accent6="accent6" hlink="hlink" folHlink="folHlink"/>
    </a:extraClrScheme>
    <a:extraClrScheme>
      <a:clrScheme name="Black and White Pushpins Design Template 10">
        <a:dk1>
          <a:srgbClr val="808080"/>
        </a:dk1>
        <a:lt1>
          <a:srgbClr val="FFFFFF"/>
        </a:lt1>
        <a:dk2>
          <a:srgbClr val="F8F8F8"/>
        </a:dk2>
        <a:lt2>
          <a:srgbClr val="0099CC"/>
        </a:lt2>
        <a:accent1>
          <a:srgbClr val="66A0CC"/>
        </a:accent1>
        <a:accent2>
          <a:srgbClr val="CCCCFF"/>
        </a:accent2>
        <a:accent3>
          <a:srgbClr val="FBFBFB"/>
        </a:accent3>
        <a:accent4>
          <a:srgbClr val="DADADA"/>
        </a:accent4>
        <a:accent5>
          <a:srgbClr val="B8CDE2"/>
        </a:accent5>
        <a:accent6>
          <a:srgbClr val="B9B9E7"/>
        </a:accent6>
        <a:hlink>
          <a:srgbClr val="3333CC"/>
        </a:hlink>
        <a:folHlink>
          <a:srgbClr val="4D4D4D"/>
        </a:folHlink>
      </a:clrScheme>
      <a:clrMap bg1="dk2" tx1="lt1" bg2="dk1" tx2="lt2" accent1="accent1" accent2="accent2" accent3="accent3" accent4="accent4" accent5="accent5" accent6="accent6" hlink="hlink" folHlink="folHlink"/>
    </a:extraClrScheme>
    <a:extraClrScheme>
      <a:clrScheme name="Black and White Pushpins Design Template 11">
        <a:dk1>
          <a:srgbClr val="005A58"/>
        </a:dk1>
        <a:lt1>
          <a:srgbClr val="FFFFFF"/>
        </a:lt1>
        <a:dk2>
          <a:srgbClr val="4BB7B7"/>
        </a:dk2>
        <a:lt2>
          <a:srgbClr val="99CCFF"/>
        </a:lt2>
        <a:accent1>
          <a:srgbClr val="586F9E"/>
        </a:accent1>
        <a:accent2>
          <a:srgbClr val="4A24A8"/>
        </a:accent2>
        <a:accent3>
          <a:srgbClr val="B1D8D8"/>
        </a:accent3>
        <a:accent4>
          <a:srgbClr val="DADADA"/>
        </a:accent4>
        <a:accent5>
          <a:srgbClr val="B4BBCC"/>
        </a:accent5>
        <a:accent6>
          <a:srgbClr val="422098"/>
        </a:accent6>
        <a:hlink>
          <a:srgbClr val="CCE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01017510">
  <a:themeElements>
    <a:clrScheme name="Black and White Pushpins Design Template 11">
      <a:dk1>
        <a:srgbClr val="005A58"/>
      </a:dk1>
      <a:lt1>
        <a:srgbClr val="FFFFFF"/>
      </a:lt1>
      <a:dk2>
        <a:srgbClr val="4BB7B7"/>
      </a:dk2>
      <a:lt2>
        <a:srgbClr val="99CCFF"/>
      </a:lt2>
      <a:accent1>
        <a:srgbClr val="586F9E"/>
      </a:accent1>
      <a:accent2>
        <a:srgbClr val="4A24A8"/>
      </a:accent2>
      <a:accent3>
        <a:srgbClr val="B1D8D8"/>
      </a:accent3>
      <a:accent4>
        <a:srgbClr val="DADADA"/>
      </a:accent4>
      <a:accent5>
        <a:srgbClr val="B4BBCC"/>
      </a:accent5>
      <a:accent6>
        <a:srgbClr val="422098"/>
      </a:accent6>
      <a:hlink>
        <a:srgbClr val="CCECFF"/>
      </a:hlink>
      <a:folHlink>
        <a:srgbClr val="B2B2B2"/>
      </a:folHlink>
    </a:clrScheme>
    <a:fontScheme name="Black and White Pushpins Design Templat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lack and White Pushpins Design Template 1">
        <a:dk1>
          <a:srgbClr val="5C1F00"/>
        </a:dk1>
        <a:lt1>
          <a:srgbClr val="FFFFFF"/>
        </a:lt1>
        <a:dk2>
          <a:srgbClr val="E55555"/>
        </a:dk2>
        <a:lt2>
          <a:srgbClr val="DFD293"/>
        </a:lt2>
        <a:accent1>
          <a:srgbClr val="CC3300"/>
        </a:accent1>
        <a:accent2>
          <a:srgbClr val="BE7960"/>
        </a:accent2>
        <a:accent3>
          <a:srgbClr val="F0B4B4"/>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ck and White Pushpins Design Template 2">
        <a:dk1>
          <a:srgbClr val="2D2015"/>
        </a:dk1>
        <a:lt1>
          <a:srgbClr val="FFFFFF"/>
        </a:lt1>
        <a:dk2>
          <a:srgbClr val="9C8D66"/>
        </a:dk2>
        <a:lt2>
          <a:srgbClr val="DFC08D"/>
        </a:lt2>
        <a:accent1>
          <a:srgbClr val="8C7B70"/>
        </a:accent1>
        <a:accent2>
          <a:srgbClr val="8F5F2F"/>
        </a:accent2>
        <a:accent3>
          <a:srgbClr val="CBC5B8"/>
        </a:accent3>
        <a:accent4>
          <a:srgbClr val="DADADA"/>
        </a:accent4>
        <a:accent5>
          <a:srgbClr val="C5BFBB"/>
        </a:accent5>
        <a:accent6>
          <a:srgbClr val="81552A"/>
        </a:accent6>
        <a:hlink>
          <a:srgbClr val="CCB400"/>
        </a:hlink>
        <a:folHlink>
          <a:srgbClr val="ADBABB"/>
        </a:folHlink>
      </a:clrScheme>
      <a:clrMap bg1="dk2" tx1="lt1" bg2="dk1" tx2="lt2" accent1="accent1" accent2="accent2" accent3="accent3" accent4="accent4" accent5="accent5" accent6="accent6" hlink="hlink" folHlink="folHlink"/>
    </a:extraClrScheme>
    <a:extraClrScheme>
      <a:clrScheme name="Black and White Pushpins Design Template 3">
        <a:dk1>
          <a:srgbClr val="C0C0C0"/>
        </a:dk1>
        <a:lt1>
          <a:srgbClr val="FFFFFF"/>
        </a:lt1>
        <a:dk2>
          <a:srgbClr val="000000"/>
        </a:dk2>
        <a:lt2>
          <a:srgbClr val="333333"/>
        </a:lt2>
        <a:accent1>
          <a:srgbClr val="5F5F5F"/>
        </a:accent1>
        <a:accent2>
          <a:srgbClr val="DDDDDD"/>
        </a:accent2>
        <a:accent3>
          <a:srgbClr val="FFFFFF"/>
        </a:accent3>
        <a:accent4>
          <a:srgbClr val="A4A4A4"/>
        </a:accent4>
        <a:accent5>
          <a:srgbClr val="B6B6B6"/>
        </a:accent5>
        <a:accent6>
          <a:srgbClr val="C8C8C8"/>
        </a:accent6>
        <a:hlink>
          <a:srgbClr val="B2B2B2"/>
        </a:hlink>
        <a:folHlink>
          <a:srgbClr val="DDDDDD"/>
        </a:folHlink>
      </a:clrScheme>
      <a:clrMap bg1="lt1" tx1="dk1" bg2="lt2" tx2="dk2" accent1="accent1" accent2="accent2" accent3="accent3" accent4="accent4" accent5="accent5" accent6="accent6" hlink="hlink" folHlink="folHlink"/>
    </a:extraClrScheme>
    <a:extraClrScheme>
      <a:clrScheme name="Black and White Pushpins Design Template 4">
        <a:dk1>
          <a:srgbClr val="003366"/>
        </a:dk1>
        <a:lt1>
          <a:srgbClr val="FFFFFF"/>
        </a:lt1>
        <a:dk2>
          <a:srgbClr val="42A5F0"/>
        </a:dk2>
        <a:lt2>
          <a:srgbClr val="3399FF"/>
        </a:lt2>
        <a:accent1>
          <a:srgbClr val="4880B8"/>
        </a:accent1>
        <a:accent2>
          <a:srgbClr val="00B000"/>
        </a:accent2>
        <a:accent3>
          <a:srgbClr val="B0CFF6"/>
        </a:accent3>
        <a:accent4>
          <a:srgbClr val="DADADA"/>
        </a:accent4>
        <a:accent5>
          <a:srgbClr val="B1C0D8"/>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ck and White Pushpins Design Template 5">
        <a:dk1>
          <a:srgbClr val="336699"/>
        </a:dk1>
        <a:lt1>
          <a:srgbClr val="FFFFFF"/>
        </a:lt1>
        <a:dk2>
          <a:srgbClr val="DDDDDD"/>
        </a:dk2>
        <a:lt2>
          <a:srgbClr val="B2C8D8"/>
        </a:lt2>
        <a:accent1>
          <a:srgbClr val="1F62C5"/>
        </a:accent1>
        <a:accent2>
          <a:srgbClr val="468A4B"/>
        </a:accent2>
        <a:accent3>
          <a:srgbClr val="EBEBEB"/>
        </a:accent3>
        <a:accent4>
          <a:srgbClr val="DADADA"/>
        </a:accent4>
        <a:accent5>
          <a:srgbClr val="ABB7DF"/>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ck and White Pushpins Design Template 6">
        <a:dk1>
          <a:srgbClr val="777777"/>
        </a:dk1>
        <a:lt1>
          <a:srgbClr val="FFFFFF"/>
        </a:lt1>
        <a:dk2>
          <a:srgbClr val="ABADA1"/>
        </a:dk2>
        <a:lt2>
          <a:srgbClr val="C2C2BA"/>
        </a:lt2>
        <a:accent1>
          <a:srgbClr val="909082"/>
        </a:accent1>
        <a:accent2>
          <a:srgbClr val="809EA8"/>
        </a:accent2>
        <a:accent3>
          <a:srgbClr val="D2D3CD"/>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ck and White Pushpins Design Template 7">
        <a:dk1>
          <a:srgbClr val="3E3E5C"/>
        </a:dk1>
        <a:lt1>
          <a:srgbClr val="FFFFFF"/>
        </a:lt1>
        <a:dk2>
          <a:srgbClr val="BABBD2"/>
        </a:dk2>
        <a:lt2>
          <a:srgbClr val="B2B2B2"/>
        </a:lt2>
        <a:accent1>
          <a:srgbClr val="787682"/>
        </a:accent1>
        <a:accent2>
          <a:srgbClr val="6699FF"/>
        </a:accent2>
        <a:accent3>
          <a:srgbClr val="D9DAE5"/>
        </a:accent3>
        <a:accent4>
          <a:srgbClr val="DADADA"/>
        </a:accent4>
        <a:accent5>
          <a:srgbClr val="BEBDC1"/>
        </a:accent5>
        <a:accent6>
          <a:srgbClr val="5C8A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ck and White Pushpins Design Template 8">
        <a:dk1>
          <a:srgbClr val="777777"/>
        </a:dk1>
        <a:lt1>
          <a:srgbClr val="FFFFDF"/>
        </a:lt1>
        <a:dk2>
          <a:srgbClr val="FFFFD9"/>
        </a:dk2>
        <a:lt2>
          <a:srgbClr val="AA8322"/>
        </a:lt2>
        <a:accent1>
          <a:srgbClr val="D6B778"/>
        </a:accent1>
        <a:accent2>
          <a:srgbClr val="33CCCC"/>
        </a:accent2>
        <a:accent3>
          <a:srgbClr val="FFFFE9"/>
        </a:accent3>
        <a:accent4>
          <a:srgbClr val="DADABE"/>
        </a:accent4>
        <a:accent5>
          <a:srgbClr val="E8D8BE"/>
        </a:accent5>
        <a:accent6>
          <a:srgbClr val="2DB9B9"/>
        </a:accent6>
        <a:hlink>
          <a:srgbClr val="FF5050"/>
        </a:hlink>
        <a:folHlink>
          <a:srgbClr val="FFCC66"/>
        </a:folHlink>
      </a:clrScheme>
      <a:clrMap bg1="dk2" tx1="lt1" bg2="dk1" tx2="lt2" accent1="accent1" accent2="accent2" accent3="accent3" accent4="accent4" accent5="accent5" accent6="accent6" hlink="hlink" folHlink="folHlink"/>
    </a:extraClrScheme>
    <a:extraClrScheme>
      <a:clrScheme name="Black and White Pushpins Design Template 9">
        <a:dk1>
          <a:srgbClr val="EACD64"/>
        </a:dk1>
        <a:lt1>
          <a:srgbClr val="FEDA9A"/>
        </a:lt1>
        <a:dk2>
          <a:srgbClr val="AD7625"/>
        </a:dk2>
        <a:lt2>
          <a:srgbClr val="969696"/>
        </a:lt2>
        <a:accent1>
          <a:srgbClr val="8F6F59"/>
        </a:accent1>
        <a:accent2>
          <a:srgbClr val="FFC891"/>
        </a:accent2>
        <a:accent3>
          <a:srgbClr val="FEEACA"/>
        </a:accent3>
        <a:accent4>
          <a:srgbClr val="C8AF54"/>
        </a:accent4>
        <a:accent5>
          <a:srgbClr val="C6BBB5"/>
        </a:accent5>
        <a:accent6>
          <a:srgbClr val="E7B583"/>
        </a:accent6>
        <a:hlink>
          <a:srgbClr val="FF8A3B"/>
        </a:hlink>
        <a:folHlink>
          <a:srgbClr val="EEC960"/>
        </a:folHlink>
      </a:clrScheme>
      <a:clrMap bg1="lt1" tx1="dk1" bg2="lt2" tx2="dk2" accent1="accent1" accent2="accent2" accent3="accent3" accent4="accent4" accent5="accent5" accent6="accent6" hlink="hlink" folHlink="folHlink"/>
    </a:extraClrScheme>
    <a:extraClrScheme>
      <a:clrScheme name="Black and White Pushpins Design Template 10">
        <a:dk1>
          <a:srgbClr val="808080"/>
        </a:dk1>
        <a:lt1>
          <a:srgbClr val="FFFFFF"/>
        </a:lt1>
        <a:dk2>
          <a:srgbClr val="F8F8F8"/>
        </a:dk2>
        <a:lt2>
          <a:srgbClr val="0099CC"/>
        </a:lt2>
        <a:accent1>
          <a:srgbClr val="66A0CC"/>
        </a:accent1>
        <a:accent2>
          <a:srgbClr val="CCCCFF"/>
        </a:accent2>
        <a:accent3>
          <a:srgbClr val="FBFBFB"/>
        </a:accent3>
        <a:accent4>
          <a:srgbClr val="DADADA"/>
        </a:accent4>
        <a:accent5>
          <a:srgbClr val="B8CDE2"/>
        </a:accent5>
        <a:accent6>
          <a:srgbClr val="B9B9E7"/>
        </a:accent6>
        <a:hlink>
          <a:srgbClr val="3333CC"/>
        </a:hlink>
        <a:folHlink>
          <a:srgbClr val="4D4D4D"/>
        </a:folHlink>
      </a:clrScheme>
      <a:clrMap bg1="dk2" tx1="lt1" bg2="dk1" tx2="lt2" accent1="accent1" accent2="accent2" accent3="accent3" accent4="accent4" accent5="accent5" accent6="accent6" hlink="hlink" folHlink="folHlink"/>
    </a:extraClrScheme>
    <a:extraClrScheme>
      <a:clrScheme name="Black and White Pushpins Design Template 11">
        <a:dk1>
          <a:srgbClr val="005A58"/>
        </a:dk1>
        <a:lt1>
          <a:srgbClr val="FFFFFF"/>
        </a:lt1>
        <a:dk2>
          <a:srgbClr val="4BB7B7"/>
        </a:dk2>
        <a:lt2>
          <a:srgbClr val="99CCFF"/>
        </a:lt2>
        <a:accent1>
          <a:srgbClr val="586F9E"/>
        </a:accent1>
        <a:accent2>
          <a:srgbClr val="4A24A8"/>
        </a:accent2>
        <a:accent3>
          <a:srgbClr val="B1D8D8"/>
        </a:accent3>
        <a:accent4>
          <a:srgbClr val="DADADA"/>
        </a:accent4>
        <a:accent5>
          <a:srgbClr val="B4BBCC"/>
        </a:accent5>
        <a:accent6>
          <a:srgbClr val="422098"/>
        </a:accent6>
        <a:hlink>
          <a:srgbClr val="CCE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rushed Metal 16x9">
  <a:themeElements>
    <a:clrScheme name="BrushedMetal">
      <a:dk1>
        <a:sysClr val="windowText" lastClr="000000"/>
      </a:dk1>
      <a:lt1>
        <a:sysClr val="window" lastClr="FFFFFF"/>
      </a:lt1>
      <a:dk2>
        <a:srgbClr val="2F333A"/>
      </a:dk2>
      <a:lt2>
        <a:srgbClr val="E4F9F9"/>
      </a:lt2>
      <a:accent1>
        <a:srgbClr val="07CB98"/>
      </a:accent1>
      <a:accent2>
        <a:srgbClr val="5A90D1"/>
      </a:accent2>
      <a:accent3>
        <a:srgbClr val="E6AD1E"/>
      </a:accent3>
      <a:accent4>
        <a:srgbClr val="EA6312"/>
      </a:accent4>
      <a:accent5>
        <a:srgbClr val="8253A9"/>
      </a:accent5>
      <a:accent6>
        <a:srgbClr val="CB274A"/>
      </a:accent6>
      <a:hlink>
        <a:srgbClr val="5A90D1"/>
      </a:hlink>
      <a:folHlink>
        <a:srgbClr val="969696"/>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15_4109default" id="{E728D685-11FC-4812-BA85-57AC6F9C9F40}" vid="{BC4E008B-95FF-4815-904E-143A8EDFC1D4}"/>
    </a:ext>
  </a:extLst>
</a:theme>
</file>

<file path=ppt/theme/theme4.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Template>
  <TotalTime>895</TotalTime>
  <Words>1740</Words>
  <Application>Microsoft Office PowerPoint</Application>
  <PresentationFormat>On-screen Show (4:3)</PresentationFormat>
  <Paragraphs>142</Paragraphs>
  <Slides>32</Slides>
  <Notes>0</Notes>
  <HiddenSlides>0</HiddenSlides>
  <MMClips>0</MMClips>
  <ScaleCrop>false</ScaleCrop>
  <HeadingPairs>
    <vt:vector size="4" baseType="variant">
      <vt:variant>
        <vt:lpstr>Theme</vt:lpstr>
      </vt:variant>
      <vt:variant>
        <vt:i4>4</vt:i4>
      </vt:variant>
      <vt:variant>
        <vt:lpstr>Slide Titles</vt:lpstr>
      </vt:variant>
      <vt:variant>
        <vt:i4>32</vt:i4>
      </vt:variant>
    </vt:vector>
  </HeadingPairs>
  <TitlesOfParts>
    <vt:vector size="36" baseType="lpstr">
      <vt:lpstr>Theme2</vt:lpstr>
      <vt:lpstr>1_01017510</vt:lpstr>
      <vt:lpstr>Brushed Metal 16x9</vt:lpstr>
      <vt:lpstr>Sketchbook</vt:lpstr>
      <vt:lpstr>Study on Stress among Nursing Staff in PARK Hospital Gurgaon</vt:lpstr>
      <vt:lpstr>Hospital Profile</vt:lpstr>
      <vt:lpstr>Introduction</vt:lpstr>
      <vt:lpstr>PowerPoint Presentation</vt:lpstr>
      <vt:lpstr>Symptoms of stress</vt:lpstr>
      <vt:lpstr>Symptoms Cont..</vt:lpstr>
      <vt:lpstr>Sources of Stress</vt:lpstr>
      <vt:lpstr>Response to Stress</vt:lpstr>
      <vt:lpstr>PowerPoint Presentation</vt:lpstr>
      <vt:lpstr>Stress in Nursing Staff</vt:lpstr>
      <vt:lpstr>PowerPoint Presentation</vt:lpstr>
      <vt:lpstr>Rationale </vt:lpstr>
      <vt:lpstr>Review of Literature</vt:lpstr>
      <vt:lpstr>PowerPoint Presentation</vt:lpstr>
      <vt:lpstr>PowerPoint Presentation</vt:lpstr>
      <vt:lpstr>PowerPoint Presentation</vt:lpstr>
      <vt:lpstr>Aim and Objective</vt:lpstr>
      <vt:lpstr>Research Methodology</vt:lpstr>
      <vt:lpstr>Research Findings and Discussion</vt:lpstr>
      <vt:lpstr>PowerPoint Presentation</vt:lpstr>
      <vt:lpstr>PowerPoint Presentation</vt:lpstr>
      <vt:lpstr>Causes of Stress</vt:lpstr>
      <vt:lpstr>PowerPoint Presentation</vt:lpstr>
      <vt:lpstr>PowerPoint Presentation</vt:lpstr>
      <vt:lpstr>PowerPoint Presentation</vt:lpstr>
      <vt:lpstr>PowerPoint Presentation</vt:lpstr>
      <vt:lpstr>PowerPoint Presentation</vt:lpstr>
      <vt:lpstr>Conclusion</vt:lpstr>
      <vt:lpstr>Recommendation</vt:lpstr>
      <vt:lpstr>PowerPoint Presentation</vt:lpstr>
      <vt:lpstr>References</vt:lpstr>
      <vt:lpstr>Stay Stress-Free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Study on Stress among Nursing Staff in PARK Hospital Gurgaon</dc:title>
  <dc:creator>Purnima</dc:creator>
  <cp:lastModifiedBy>Purnima</cp:lastModifiedBy>
  <cp:revision>33</cp:revision>
  <dcterms:created xsi:type="dcterms:W3CDTF">2006-08-16T00:00:00Z</dcterms:created>
  <dcterms:modified xsi:type="dcterms:W3CDTF">2014-05-06T18:29:34Z</dcterms:modified>
</cp:coreProperties>
</file>