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6" r:id="rId2"/>
  </p:sldMasterIdLst>
  <p:notesMasterIdLst>
    <p:notesMasterId r:id="rId32"/>
  </p:notesMasterIdLst>
  <p:sldIdLst>
    <p:sldId id="284" r:id="rId3"/>
    <p:sldId id="291" r:id="rId4"/>
    <p:sldId id="293" r:id="rId5"/>
    <p:sldId id="295" r:id="rId6"/>
    <p:sldId id="304" r:id="rId7"/>
    <p:sldId id="257" r:id="rId8"/>
    <p:sldId id="296" r:id="rId9"/>
    <p:sldId id="297" r:id="rId10"/>
    <p:sldId id="308" r:id="rId11"/>
    <p:sldId id="300" r:id="rId12"/>
    <p:sldId id="301" r:id="rId13"/>
    <p:sldId id="262" r:id="rId14"/>
    <p:sldId id="307" r:id="rId15"/>
    <p:sldId id="302" r:id="rId16"/>
    <p:sldId id="265" r:id="rId17"/>
    <p:sldId id="266" r:id="rId18"/>
    <p:sldId id="268" r:id="rId19"/>
    <p:sldId id="269" r:id="rId20"/>
    <p:sldId id="270" r:id="rId21"/>
    <p:sldId id="267" r:id="rId22"/>
    <p:sldId id="306" r:id="rId23"/>
    <p:sldId id="271" r:id="rId24"/>
    <p:sldId id="286" r:id="rId25"/>
    <p:sldId id="273" r:id="rId26"/>
    <p:sldId id="303" r:id="rId27"/>
    <p:sldId id="272" r:id="rId28"/>
    <p:sldId id="287" r:id="rId29"/>
    <p:sldId id="309" r:id="rId30"/>
    <p:sldId id="30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E964"/>
    <a:srgbClr val="17B932"/>
    <a:srgbClr val="A568D2"/>
    <a:srgbClr val="FF9966"/>
    <a:srgbClr val="F46CA0"/>
    <a:srgbClr val="6E2F9D"/>
    <a:srgbClr val="FFCC99"/>
    <a:srgbClr val="FFFF7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50" d="100"/>
          <a:sy n="50" d="100"/>
        </p:scale>
        <p:origin x="-1272"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neha\Documents\biomedical%20waste%20assessment%20(Autosaved)%20(Autosaved).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sneha\Documents\biomedical%20waste%20assessment%20(Autosaved)%20(Autosav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neha\Documents\biomedical%20waste%20assessment%20(Autosaved)%20(Autosav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neha\Documents\biomedical%20waste%20assessment%20(Autosaved)%20(Autosav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neha\Documents\biomedical%20waste%20assessment%20(Autosaved)%20(Autosave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neha\Documents\biomedical%20waste%20assessment%20(Autosaved)%20(Autosav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neha\Documents\biomedical%20waste%20assessment%20(Autosaved)%20(Autosaved).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neha\Documents\biomedical%20waste%20assessment%20(Autosaved)%20(Autosaved).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neha\Documents\biomedical%20waste%20assessment%20(Autosaved)%20(Autosave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sneha\Documents\biomedical%20waste%20assessment%20(Autosaved)%20(Autosav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view3D>
      <c:rotX val="30"/>
      <c:perspective val="30"/>
    </c:view3D>
    <c:plotArea>
      <c:layout>
        <c:manualLayout>
          <c:layoutTarget val="inner"/>
          <c:xMode val="edge"/>
          <c:yMode val="edge"/>
          <c:x val="0"/>
          <c:y val="0"/>
          <c:w val="1"/>
          <c:h val="1"/>
        </c:manualLayout>
      </c:layout>
      <c:pie3DChart>
        <c:varyColors val="1"/>
        <c:ser>
          <c:idx val="0"/>
          <c:order val="0"/>
          <c:tx>
            <c:strRef>
              <c:f>Sheet26!$B$4</c:f>
              <c:strCache>
                <c:ptCount val="1"/>
                <c:pt idx="0">
                  <c:v>Doctors</c:v>
                </c:pt>
              </c:strCache>
            </c:strRef>
          </c:tx>
          <c:dPt>
            <c:idx val="0"/>
            <c:explosion val="14"/>
          </c:dPt>
          <c:dPt>
            <c:idx val="1"/>
            <c:explosion val="15"/>
          </c:dPt>
          <c:dLbls>
            <c:dLbl>
              <c:idx val="0"/>
              <c:layout>
                <c:manualLayout>
                  <c:x val="-0.25738282714660765"/>
                  <c:y val="-0.17968783615162895"/>
                </c:manualLayout>
              </c:layout>
              <c:spPr/>
              <c:txPr>
                <a:bodyPr/>
                <a:lstStyle/>
                <a:p>
                  <a:pPr>
                    <a:defRPr sz="1600" b="1">
                      <a:solidFill>
                        <a:schemeClr val="bg1"/>
                      </a:solidFill>
                      <a:latin typeface="+mj-lt"/>
                      <a:cs typeface="Times New Roman" pitchFamily="18" charset="0"/>
                    </a:defRPr>
                  </a:pPr>
                  <a:endParaRPr lang="en-US"/>
                </a:p>
              </c:txPr>
              <c:showCatName val="1"/>
              <c:showPercent val="1"/>
            </c:dLbl>
            <c:dLbl>
              <c:idx val="1"/>
              <c:layout>
                <c:manualLayout>
                  <c:x val="5.4739641919760045E-2"/>
                  <c:y val="-4.4225940507436577E-2"/>
                </c:manualLayout>
              </c:layout>
              <c:tx>
                <c:rich>
                  <a:bodyPr/>
                  <a:lstStyle/>
                  <a:p>
                    <a:r>
                      <a:rPr lang="en-US" dirty="0"/>
                      <a:t>Good-Average</a:t>
                    </a:r>
                    <a:r>
                      <a:rPr lang="en-US"/>
                      <a:t>
</a:t>
                    </a:r>
                    <a:r>
                      <a:rPr lang="en-US" smtClean="0"/>
                      <a:t>20%</a:t>
                    </a:r>
                    <a:endParaRPr lang="en-US" dirty="0"/>
                  </a:p>
                </c:rich>
              </c:tx>
              <c:showCatName val="1"/>
              <c:showPercent val="1"/>
            </c:dLbl>
            <c:dLbl>
              <c:idx val="2"/>
              <c:layout/>
              <c:tx>
                <c:rich>
                  <a:bodyPr/>
                  <a:lstStyle/>
                  <a:p>
                    <a:r>
                      <a:rPr lang="en-US" dirty="0"/>
                      <a:t>Poor</a:t>
                    </a:r>
                    <a:r>
                      <a:rPr lang="en-US"/>
                      <a:t>
</a:t>
                    </a:r>
                    <a:r>
                      <a:rPr lang="en-US" smtClean="0"/>
                      <a:t>5%</a:t>
                    </a:r>
                    <a:endParaRPr lang="en-US" dirty="0"/>
                  </a:p>
                </c:rich>
              </c:tx>
              <c:showCatName val="1"/>
              <c:showPercent val="1"/>
            </c:dLbl>
            <c:txPr>
              <a:bodyPr/>
              <a:lstStyle/>
              <a:p>
                <a:pPr>
                  <a:defRPr sz="1400" b="1">
                    <a:solidFill>
                      <a:schemeClr val="bg1"/>
                    </a:solidFill>
                    <a:latin typeface="Times New Roman" pitchFamily="18" charset="0"/>
                    <a:cs typeface="Times New Roman" pitchFamily="18" charset="0"/>
                  </a:defRPr>
                </a:pPr>
                <a:endParaRPr lang="en-US"/>
              </a:p>
            </c:txPr>
            <c:showCatName val="1"/>
            <c:showPercent val="1"/>
            <c:showLeaderLines val="1"/>
          </c:dLbls>
          <c:cat>
            <c:strRef>
              <c:f>Sheet26!$C$3:$E$3</c:f>
              <c:strCache>
                <c:ptCount val="3"/>
                <c:pt idx="0">
                  <c:v>Excellent</c:v>
                </c:pt>
                <c:pt idx="1">
                  <c:v>Good-Average</c:v>
                </c:pt>
                <c:pt idx="2">
                  <c:v>Poor</c:v>
                </c:pt>
              </c:strCache>
            </c:strRef>
          </c:cat>
          <c:val>
            <c:numRef>
              <c:f>Sheet26!$C$4:$E$4</c:f>
              <c:numCache>
                <c:formatCode>0%</c:formatCode>
                <c:ptCount val="3"/>
                <c:pt idx="0">
                  <c:v>0.75000000000000255</c:v>
                </c:pt>
                <c:pt idx="1">
                  <c:v>0.17</c:v>
                </c:pt>
                <c:pt idx="2">
                  <c:v>8.0000000000000127E-2</c:v>
                </c:pt>
              </c:numCache>
            </c:numRef>
          </c:val>
        </c:ser>
        <c:dLbls>
          <c:showCatName val="1"/>
          <c:showPercent val="1"/>
        </c:dLbls>
      </c:pie3DChart>
      <c:spPr>
        <a:solidFill>
          <a:schemeClr val="accent1"/>
        </a:solidFill>
        <a:ln w="63500" cap="flat" cmpd="thickThin" algn="ctr">
          <a:solidFill>
            <a:schemeClr val="lt1"/>
          </a:solidFill>
          <a:prstDash val="solid"/>
        </a:ln>
        <a:effectLst>
          <a:outerShdw blurRad="50800" dist="38100" dir="5400000" rotWithShape="0">
            <a:srgbClr val="000000">
              <a:alpha val="35000"/>
            </a:srgbClr>
          </a:outerShdw>
        </a:effectLst>
      </c:spPr>
    </c:plotArea>
    <c:plotVisOnly val="1"/>
  </c:chart>
  <c:spPr>
    <a:solidFill>
      <a:srgbClr val="0070C0">
        <a:alpha val="73000"/>
      </a:srgbClr>
    </a:solidFill>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view3D>
      <c:rotX val="30"/>
      <c:perspective val="30"/>
    </c:view3D>
    <c:plotArea>
      <c:layout>
        <c:manualLayout>
          <c:layoutTarget val="inner"/>
          <c:xMode val="edge"/>
          <c:yMode val="edge"/>
          <c:x val="5.9404593278943275E-3"/>
          <c:y val="0"/>
          <c:w val="0.99405954067210567"/>
          <c:h val="1"/>
        </c:manualLayout>
      </c:layout>
      <c:pie3DChart>
        <c:varyColors val="1"/>
        <c:ser>
          <c:idx val="0"/>
          <c:order val="0"/>
          <c:tx>
            <c:strRef>
              <c:f>Sheet26!$B$22</c:f>
              <c:strCache>
                <c:ptCount val="1"/>
                <c:pt idx="0">
                  <c:v>Others</c:v>
                </c:pt>
              </c:strCache>
            </c:strRef>
          </c:tx>
          <c:explosion val="3"/>
          <c:dPt>
            <c:idx val="0"/>
            <c:explosion val="8"/>
          </c:dPt>
          <c:dLbls>
            <c:dLbl>
              <c:idx val="0"/>
              <c:layout>
                <c:manualLayout>
                  <c:x val="-0.21382585621416333"/>
                  <c:y val="6.3540992198161075E-2"/>
                </c:manualLayout>
              </c:layout>
              <c:showCatName val="1"/>
              <c:showPercent val="1"/>
            </c:dLbl>
            <c:dLbl>
              <c:idx val="1"/>
              <c:layout>
                <c:manualLayout>
                  <c:x val="-0.21245319197629761"/>
                  <c:y val="-0.17620675137726513"/>
                </c:manualLayout>
              </c:layout>
              <c:showCatName val="1"/>
              <c:showPercent val="1"/>
            </c:dLbl>
            <c:dLbl>
              <c:idx val="2"/>
              <c:layout>
                <c:manualLayout>
                  <c:x val="0.23143915730093861"/>
                  <c:y val="-3.8517703521654359E-2"/>
                </c:manualLayout>
              </c:layout>
              <c:showCatName val="1"/>
              <c:showPercent val="1"/>
            </c:dLbl>
            <c:txPr>
              <a:bodyPr/>
              <a:lstStyle/>
              <a:p>
                <a:pPr>
                  <a:defRPr sz="1400" b="1">
                    <a:solidFill>
                      <a:schemeClr val="bg1"/>
                    </a:solidFill>
                  </a:defRPr>
                </a:pPr>
                <a:endParaRPr lang="en-US"/>
              </a:p>
            </c:txPr>
            <c:showCatName val="1"/>
            <c:showPercent val="1"/>
            <c:showLeaderLines val="1"/>
            <c:leaderLines>
              <c:spPr>
                <a:ln>
                  <a:solidFill>
                    <a:prstClr val="black"/>
                  </a:solidFill>
                </a:ln>
              </c:spPr>
            </c:leaderLines>
          </c:dLbls>
          <c:cat>
            <c:strRef>
              <c:f>Sheet26!$C$21:$E$21</c:f>
              <c:strCache>
                <c:ptCount val="3"/>
                <c:pt idx="0">
                  <c:v>Excellent</c:v>
                </c:pt>
                <c:pt idx="1">
                  <c:v>Good-Average</c:v>
                </c:pt>
                <c:pt idx="2">
                  <c:v>Poor</c:v>
                </c:pt>
              </c:strCache>
            </c:strRef>
          </c:cat>
          <c:val>
            <c:numRef>
              <c:f>Sheet26!$C$22:$E$22</c:f>
              <c:numCache>
                <c:formatCode>0%</c:formatCode>
                <c:ptCount val="3"/>
                <c:pt idx="0">
                  <c:v>0.25</c:v>
                </c:pt>
                <c:pt idx="1">
                  <c:v>0.25</c:v>
                </c:pt>
                <c:pt idx="2">
                  <c:v>0.5</c:v>
                </c:pt>
              </c:numCache>
            </c:numRef>
          </c:val>
        </c:ser>
        <c:dLbls>
          <c:showCatName val="1"/>
          <c:showPercent val="1"/>
        </c:dLbls>
      </c:pie3DChart>
      <c:spPr>
        <a:solidFill>
          <a:schemeClr val="accent5"/>
        </a:solidFill>
        <a:ln w="55000" cap="flat" cmpd="thickThin" algn="ctr">
          <a:solidFill>
            <a:schemeClr val="accent5">
              <a:shade val="50000"/>
            </a:schemeClr>
          </a:solidFill>
          <a:prstDash val="solid"/>
        </a:ln>
        <a:effectLst/>
      </c:spPr>
    </c:plotArea>
    <c:plotVisOnly val="1"/>
  </c:chart>
  <c:spPr>
    <a:solidFill>
      <a:srgbClr val="F46CA0"/>
    </a:solidFill>
    <a:ln w="12700" cap="sq" cmpd="sng">
      <a:prstDash val="solid"/>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view3D>
      <c:rotX val="30"/>
      <c:perspective val="30"/>
    </c:view3D>
    <c:plotArea>
      <c:layout>
        <c:manualLayout>
          <c:layoutTarget val="inner"/>
          <c:xMode val="edge"/>
          <c:yMode val="edge"/>
          <c:x val="5.9182889509102124E-3"/>
          <c:y val="0"/>
          <c:w val="0.98816342209817964"/>
          <c:h val="1"/>
        </c:manualLayout>
      </c:layout>
      <c:pie3DChart>
        <c:varyColors val="1"/>
        <c:ser>
          <c:idx val="0"/>
          <c:order val="0"/>
          <c:tx>
            <c:strRef>
              <c:f>Sheet25!$B$4</c:f>
              <c:strCache>
                <c:ptCount val="1"/>
                <c:pt idx="0">
                  <c:v>Doctors</c:v>
                </c:pt>
              </c:strCache>
            </c:strRef>
          </c:tx>
          <c:explosion val="4"/>
          <c:dLbls>
            <c:dLbl>
              <c:idx val="0"/>
              <c:layout>
                <c:manualLayout>
                  <c:x val="-0.22672053496795766"/>
                  <c:y val="-0.11776283172936715"/>
                </c:manualLayout>
              </c:layout>
              <c:tx>
                <c:rich>
                  <a:bodyPr/>
                  <a:lstStyle/>
                  <a:p>
                    <a:r>
                      <a:rPr lang="en-US" sz="1400" b="1" dirty="0">
                        <a:solidFill>
                          <a:schemeClr val="bg1"/>
                        </a:solidFill>
                      </a:rPr>
                      <a:t>E</a:t>
                    </a:r>
                    <a:r>
                      <a:rPr lang="en-US" sz="1400" b="1" dirty="0"/>
                      <a:t>xcellent
58%</a:t>
                    </a:r>
                  </a:p>
                </c:rich>
              </c:tx>
              <c:showCatName val="1"/>
              <c:showPercent val="1"/>
            </c:dLbl>
            <c:dLbl>
              <c:idx val="1"/>
              <c:spPr/>
              <c:txPr>
                <a:bodyPr/>
                <a:lstStyle/>
                <a:p>
                  <a:pPr>
                    <a:defRPr sz="1600" b="1">
                      <a:solidFill>
                        <a:schemeClr val="bg1"/>
                      </a:solidFill>
                      <a:latin typeface="+mn-lt"/>
                      <a:cs typeface="Times New Roman" pitchFamily="18" charset="0"/>
                    </a:defRPr>
                  </a:pPr>
                  <a:endParaRPr lang="en-US"/>
                </a:p>
              </c:txPr>
            </c:dLbl>
            <c:dLbl>
              <c:idx val="2"/>
              <c:spPr/>
              <c:txPr>
                <a:bodyPr/>
                <a:lstStyle/>
                <a:p>
                  <a:pPr>
                    <a:defRPr sz="1600" b="1">
                      <a:solidFill>
                        <a:schemeClr val="bg1"/>
                      </a:solidFill>
                      <a:latin typeface="+mn-lt"/>
                      <a:cs typeface="Times New Roman" pitchFamily="18" charset="0"/>
                    </a:defRPr>
                  </a:pPr>
                  <a:endParaRPr lang="en-US"/>
                </a:p>
              </c:txPr>
            </c:dLbl>
            <c:txPr>
              <a:bodyPr/>
              <a:lstStyle/>
              <a:p>
                <a:pPr>
                  <a:defRPr sz="1600">
                    <a:solidFill>
                      <a:schemeClr val="bg1"/>
                    </a:solidFill>
                    <a:latin typeface="+mn-lt"/>
                    <a:cs typeface="Times New Roman" pitchFamily="18" charset="0"/>
                  </a:defRPr>
                </a:pPr>
                <a:endParaRPr lang="en-US"/>
              </a:p>
            </c:txPr>
            <c:showCatName val="1"/>
            <c:showPercent val="1"/>
            <c:showLeaderLines val="1"/>
            <c:leaderLines>
              <c:spPr>
                <a:ln>
                  <a:solidFill>
                    <a:schemeClr val="bg1"/>
                  </a:solidFill>
                </a:ln>
              </c:spPr>
            </c:leaderLines>
          </c:dLbls>
          <c:cat>
            <c:strRef>
              <c:f>Sheet25!$C$3:$E$3</c:f>
              <c:strCache>
                <c:ptCount val="3"/>
                <c:pt idx="0">
                  <c:v>Excellent</c:v>
                </c:pt>
                <c:pt idx="1">
                  <c:v>Good-Average</c:v>
                </c:pt>
                <c:pt idx="2">
                  <c:v>Poor</c:v>
                </c:pt>
              </c:strCache>
            </c:strRef>
          </c:cat>
          <c:val>
            <c:numRef>
              <c:f>Sheet25!$C$4:$E$4</c:f>
              <c:numCache>
                <c:formatCode>General</c:formatCode>
                <c:ptCount val="3"/>
                <c:pt idx="0">
                  <c:v>58</c:v>
                </c:pt>
                <c:pt idx="1">
                  <c:v>17</c:v>
                </c:pt>
                <c:pt idx="2">
                  <c:v>25</c:v>
                </c:pt>
              </c:numCache>
            </c:numRef>
          </c:val>
        </c:ser>
        <c:dLbls>
          <c:showCatName val="1"/>
          <c:showPercent val="1"/>
        </c:dLbls>
      </c:pie3DChart>
      <c:spPr>
        <a:solidFill>
          <a:schemeClr val="lt1"/>
        </a:solidFill>
        <a:ln w="55000" cap="flat" cmpd="thickThin" algn="ctr">
          <a:solidFill>
            <a:schemeClr val="accent1"/>
          </a:solidFill>
          <a:prstDash val="solid"/>
        </a:ln>
        <a:effectLst/>
      </c:spPr>
    </c:plotArea>
    <c:plotVisOnly val="1"/>
  </c:chart>
  <c:spPr>
    <a:solidFill>
      <a:srgbClr val="43CEFF"/>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view3D>
      <c:rotX val="30"/>
      <c:perspective val="30"/>
    </c:view3D>
    <c:plotArea>
      <c:layout>
        <c:manualLayout>
          <c:layoutTarget val="inner"/>
          <c:xMode val="edge"/>
          <c:yMode val="edge"/>
          <c:x val="1.6059598153679071E-2"/>
          <c:y val="1.7190288713910765E-2"/>
          <c:w val="0.97075459317585411"/>
          <c:h val="0.9683062117235347"/>
        </c:manualLayout>
      </c:layout>
      <c:pie3DChart>
        <c:varyColors val="1"/>
        <c:ser>
          <c:idx val="0"/>
          <c:order val="0"/>
          <c:tx>
            <c:strRef>
              <c:f>Sheet25!$B$23</c:f>
              <c:strCache>
                <c:ptCount val="1"/>
                <c:pt idx="0">
                  <c:v>Nurses</c:v>
                </c:pt>
              </c:strCache>
            </c:strRef>
          </c:tx>
          <c:explosion val="7"/>
          <c:dLbls>
            <c:dLbl>
              <c:idx val="2"/>
              <c:layout>
                <c:manualLayout>
                  <c:x val="0.17205459770114942"/>
                  <c:y val="5.6157042869641294E-2"/>
                </c:manualLayout>
              </c:layout>
              <c:showCatName val="1"/>
              <c:showPercent val="1"/>
            </c:dLbl>
            <c:txPr>
              <a:bodyPr/>
              <a:lstStyle/>
              <a:p>
                <a:pPr>
                  <a:defRPr sz="1600" b="1">
                    <a:solidFill>
                      <a:schemeClr val="bg1"/>
                    </a:solidFill>
                  </a:defRPr>
                </a:pPr>
                <a:endParaRPr lang="en-US"/>
              </a:p>
            </c:txPr>
            <c:showCatName val="1"/>
            <c:showPercent val="1"/>
            <c:showLeaderLines val="1"/>
          </c:dLbls>
          <c:cat>
            <c:strRef>
              <c:f>Sheet25!$C$22:$E$22</c:f>
              <c:strCache>
                <c:ptCount val="3"/>
                <c:pt idx="0">
                  <c:v>Excellent</c:v>
                </c:pt>
                <c:pt idx="1">
                  <c:v>Good-Average</c:v>
                </c:pt>
                <c:pt idx="2">
                  <c:v>Poor</c:v>
                </c:pt>
              </c:strCache>
            </c:strRef>
          </c:cat>
          <c:val>
            <c:numRef>
              <c:f>Sheet25!$C$23:$E$23</c:f>
              <c:numCache>
                <c:formatCode>0%</c:formatCode>
                <c:ptCount val="3"/>
                <c:pt idx="0">
                  <c:v>0.17</c:v>
                </c:pt>
                <c:pt idx="1">
                  <c:v>0.42000000000000032</c:v>
                </c:pt>
                <c:pt idx="2">
                  <c:v>0.42000000000000032</c:v>
                </c:pt>
              </c:numCache>
            </c:numRef>
          </c:val>
        </c:ser>
        <c:dLbls>
          <c:showCatName val="1"/>
          <c:showPercent val="1"/>
        </c:dLbls>
      </c:pie3DChart>
      <c:spPr>
        <a:solidFill>
          <a:schemeClr val="lt1"/>
        </a:solidFill>
        <a:ln w="55000" cap="flat" cmpd="thickThin" algn="ctr">
          <a:solidFill>
            <a:schemeClr val="accent6"/>
          </a:solidFill>
          <a:prstDash val="solid"/>
        </a:ln>
        <a:effectLst/>
      </c:spPr>
    </c:plotArea>
    <c:plotVisOnly val="1"/>
  </c:chart>
  <c:spPr>
    <a:solidFill>
      <a:srgbClr val="A568D2"/>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view3D>
      <c:rotX val="30"/>
      <c:perspective val="30"/>
    </c:view3D>
    <c:plotArea>
      <c:layout>
        <c:manualLayout>
          <c:layoutTarget val="inner"/>
          <c:xMode val="edge"/>
          <c:yMode val="edge"/>
          <c:x val="1.9290123456790143E-2"/>
          <c:y val="0"/>
          <c:w val="0.97993827160493863"/>
          <c:h val="0.99166666666666659"/>
        </c:manualLayout>
      </c:layout>
      <c:pie3DChart>
        <c:varyColors val="1"/>
        <c:ser>
          <c:idx val="0"/>
          <c:order val="0"/>
          <c:tx>
            <c:strRef>
              <c:f>Sheet26!$B$9</c:f>
              <c:strCache>
                <c:ptCount val="1"/>
                <c:pt idx="0">
                  <c:v>Nurses</c:v>
                </c:pt>
              </c:strCache>
            </c:strRef>
          </c:tx>
          <c:explosion val="3"/>
          <c:dPt>
            <c:idx val="0"/>
            <c:explosion val="0"/>
          </c:dPt>
          <c:dPt>
            <c:idx val="1"/>
            <c:explosion val="8"/>
          </c:dPt>
          <c:dPt>
            <c:idx val="2"/>
            <c:explosion val="7"/>
          </c:dPt>
          <c:dLbls>
            <c:dLbl>
              <c:idx val="0"/>
              <c:layout>
                <c:manualLayout>
                  <c:x val="-0.27418623130824366"/>
                  <c:y val="-5.7465004374453191E-2"/>
                </c:manualLayout>
              </c:layout>
              <c:tx>
                <c:rich>
                  <a:bodyPr/>
                  <a:lstStyle/>
                  <a:p>
                    <a:pPr>
                      <a:defRPr sz="1400" b="1">
                        <a:solidFill>
                          <a:schemeClr val="bg1"/>
                        </a:solidFill>
                        <a:latin typeface="+mj-lt"/>
                        <a:cs typeface="Times New Roman" pitchFamily="18" charset="0"/>
                      </a:defRPr>
                    </a:pPr>
                    <a:r>
                      <a:rPr lang="en-US" sz="1400" b="1" dirty="0">
                        <a:solidFill>
                          <a:schemeClr val="bg1"/>
                        </a:solidFill>
                        <a:latin typeface="+mj-lt"/>
                        <a:cs typeface="Times New Roman" pitchFamily="18" charset="0"/>
                      </a:rPr>
                      <a:t>E</a:t>
                    </a:r>
                    <a:r>
                      <a:rPr lang="en-US" sz="1400" dirty="0">
                        <a:solidFill>
                          <a:schemeClr val="bg1"/>
                        </a:solidFill>
                      </a:rPr>
                      <a:t>xcellent
</a:t>
                    </a:r>
                    <a:r>
                      <a:rPr lang="en-US" sz="1400" dirty="0" smtClean="0">
                        <a:solidFill>
                          <a:schemeClr val="bg1"/>
                        </a:solidFill>
                      </a:rPr>
                      <a:t>48%</a:t>
                    </a:r>
                    <a:endParaRPr lang="en-US" sz="1400" dirty="0">
                      <a:solidFill>
                        <a:schemeClr val="bg1"/>
                      </a:solidFill>
                    </a:endParaRPr>
                  </a:p>
                </c:rich>
              </c:tx>
              <c:spPr/>
              <c:showCatName val="1"/>
              <c:showPercent val="1"/>
            </c:dLbl>
            <c:dLbl>
              <c:idx val="1"/>
              <c:layout>
                <c:manualLayout>
                  <c:x val="0.2171848032051745"/>
                  <c:y val="-0.14659886264217009"/>
                </c:manualLayout>
              </c:layout>
              <c:tx>
                <c:rich>
                  <a:bodyPr/>
                  <a:lstStyle/>
                  <a:p>
                    <a:r>
                      <a:rPr lang="en-US" dirty="0"/>
                      <a:t>Good-Average
</a:t>
                    </a:r>
                    <a:r>
                      <a:rPr lang="en-US" dirty="0" smtClean="0"/>
                      <a:t>34%</a:t>
                    </a:r>
                    <a:endParaRPr lang="en-US" dirty="0"/>
                  </a:p>
                </c:rich>
              </c:tx>
              <c:showCatName val="1"/>
              <c:showPercent val="1"/>
            </c:dLbl>
            <c:dLbl>
              <c:idx val="2"/>
              <c:layout>
                <c:manualLayout>
                  <c:x val="0.16156751239428407"/>
                  <c:y val="7.4764216972878578E-2"/>
                </c:manualLayout>
              </c:layout>
              <c:showCatName val="1"/>
              <c:showPercent val="1"/>
            </c:dLbl>
            <c:txPr>
              <a:bodyPr/>
              <a:lstStyle/>
              <a:p>
                <a:pPr>
                  <a:defRPr sz="1600" b="1">
                    <a:solidFill>
                      <a:schemeClr val="bg1"/>
                    </a:solidFill>
                    <a:latin typeface="+mj-lt"/>
                    <a:cs typeface="Times New Roman" pitchFamily="18" charset="0"/>
                  </a:defRPr>
                </a:pPr>
                <a:endParaRPr lang="en-US"/>
              </a:p>
            </c:txPr>
            <c:showCatName val="1"/>
            <c:showPercent val="1"/>
            <c:showLeaderLines val="1"/>
          </c:dLbls>
          <c:cat>
            <c:strRef>
              <c:f>Sheet26!$C$8:$E$8</c:f>
              <c:strCache>
                <c:ptCount val="3"/>
                <c:pt idx="0">
                  <c:v>Excellent</c:v>
                </c:pt>
                <c:pt idx="1">
                  <c:v>Good-Average</c:v>
                </c:pt>
                <c:pt idx="2">
                  <c:v>Poor</c:v>
                </c:pt>
              </c:strCache>
            </c:strRef>
          </c:cat>
          <c:val>
            <c:numRef>
              <c:f>Sheet26!$C$9:$E$9</c:f>
              <c:numCache>
                <c:formatCode>0%</c:formatCode>
                <c:ptCount val="3"/>
                <c:pt idx="0">
                  <c:v>0.5</c:v>
                </c:pt>
                <c:pt idx="1">
                  <c:v>0.32000000000000006</c:v>
                </c:pt>
                <c:pt idx="2">
                  <c:v>0.18000000000000002</c:v>
                </c:pt>
              </c:numCache>
            </c:numRef>
          </c:val>
        </c:ser>
        <c:dLbls>
          <c:showCatName val="1"/>
          <c:showPercent val="1"/>
        </c:dLbls>
      </c:pie3DChart>
      <c:spPr>
        <a:solidFill>
          <a:schemeClr val="accent6"/>
        </a:solidFill>
        <a:ln w="63500" cap="flat" cmpd="thickThin" algn="ctr">
          <a:solidFill>
            <a:schemeClr val="lt1"/>
          </a:solidFill>
          <a:prstDash val="solid"/>
        </a:ln>
        <a:effectLst>
          <a:outerShdw blurRad="50800" dist="38100" dir="5400000" rotWithShape="0">
            <a:srgbClr val="000000">
              <a:alpha val="35000"/>
            </a:srgbClr>
          </a:outerShdw>
        </a:effectLst>
      </c:spPr>
    </c:plotArea>
    <c:plotVisOnly val="1"/>
  </c:chart>
  <c:spPr>
    <a:solidFill>
      <a:srgbClr val="6E2F9D"/>
    </a:soli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view3D>
      <c:rotX val="30"/>
      <c:perspective val="30"/>
    </c:view3D>
    <c:plotArea>
      <c:layout>
        <c:manualLayout>
          <c:layoutTarget val="inner"/>
          <c:xMode val="edge"/>
          <c:yMode val="edge"/>
          <c:x val="0"/>
          <c:y val="0"/>
          <c:w val="1"/>
          <c:h val="1"/>
        </c:manualLayout>
      </c:layout>
      <c:pie3DChart>
        <c:varyColors val="1"/>
        <c:ser>
          <c:idx val="0"/>
          <c:order val="0"/>
          <c:tx>
            <c:strRef>
              <c:f>Sheet25!$B$9</c:f>
              <c:strCache>
                <c:ptCount val="1"/>
                <c:pt idx="0">
                  <c:v>Lab Technicians</c:v>
                </c:pt>
              </c:strCache>
            </c:strRef>
          </c:tx>
          <c:explosion val="11"/>
          <c:dLbls>
            <c:dLbl>
              <c:idx val="0"/>
              <c:layout/>
              <c:tx>
                <c:rich>
                  <a:bodyPr/>
                  <a:lstStyle/>
                  <a:p>
                    <a:r>
                      <a:rPr lang="en-US"/>
                      <a:t>Excellent
</a:t>
                    </a:r>
                    <a:r>
                      <a:rPr lang="en-US" smtClean="0"/>
                      <a:t>19%</a:t>
                    </a:r>
                    <a:endParaRPr lang="en-US"/>
                  </a:p>
                </c:rich>
              </c:tx>
              <c:showCatName val="1"/>
              <c:showPercent val="1"/>
            </c:dLbl>
            <c:dLbl>
              <c:idx val="2"/>
              <c:layout/>
              <c:tx>
                <c:rich>
                  <a:bodyPr/>
                  <a:lstStyle/>
                  <a:p>
                    <a:r>
                      <a:rPr lang="en-US" dirty="0"/>
                      <a:t>Poor
</a:t>
                    </a:r>
                    <a:r>
                      <a:rPr lang="en-US" dirty="0" smtClean="0"/>
                      <a:t>31%</a:t>
                    </a:r>
                    <a:endParaRPr lang="en-US" dirty="0"/>
                  </a:p>
                </c:rich>
              </c:tx>
              <c:showCatName val="1"/>
              <c:showPercent val="1"/>
            </c:dLbl>
            <c:txPr>
              <a:bodyPr/>
              <a:lstStyle/>
              <a:p>
                <a:pPr>
                  <a:defRPr sz="1400" b="1">
                    <a:solidFill>
                      <a:schemeClr val="bg1"/>
                    </a:solidFill>
                    <a:latin typeface="Times New Roman" pitchFamily="18" charset="0"/>
                    <a:cs typeface="Times New Roman" pitchFamily="18" charset="0"/>
                  </a:defRPr>
                </a:pPr>
                <a:endParaRPr lang="en-US"/>
              </a:p>
            </c:txPr>
            <c:showCatName val="1"/>
            <c:showPercent val="1"/>
            <c:showLeaderLines val="1"/>
          </c:dLbls>
          <c:cat>
            <c:strRef>
              <c:f>Sheet25!$C$8:$E$8</c:f>
              <c:strCache>
                <c:ptCount val="3"/>
                <c:pt idx="0">
                  <c:v>Excellent</c:v>
                </c:pt>
                <c:pt idx="1">
                  <c:v>Good-Average</c:v>
                </c:pt>
                <c:pt idx="2">
                  <c:v>Poor</c:v>
                </c:pt>
              </c:strCache>
            </c:strRef>
          </c:cat>
          <c:val>
            <c:numRef>
              <c:f>Sheet25!$C$9:$E$9</c:f>
              <c:numCache>
                <c:formatCode>0%</c:formatCode>
                <c:ptCount val="3"/>
                <c:pt idx="0">
                  <c:v>0.17</c:v>
                </c:pt>
                <c:pt idx="1">
                  <c:v>0.5</c:v>
                </c:pt>
                <c:pt idx="2">
                  <c:v>0.33000000000000146</c:v>
                </c:pt>
              </c:numCache>
            </c:numRef>
          </c:val>
        </c:ser>
        <c:dLbls>
          <c:showCatName val="1"/>
          <c:showPercent val="1"/>
        </c:dLbls>
      </c:pie3DChart>
      <c:spPr>
        <a:solidFill>
          <a:schemeClr val="lt1"/>
        </a:solidFill>
        <a:ln w="55000" cap="flat" cmpd="thickThin" algn="ctr">
          <a:solidFill>
            <a:schemeClr val="accent4"/>
          </a:solidFill>
          <a:prstDash val="solid"/>
        </a:ln>
        <a:effectLst/>
      </c:spPr>
    </c:plotArea>
    <c:plotVisOnly val="1"/>
  </c:chart>
  <c:spPr>
    <a:solidFill>
      <a:srgbClr val="B482DA"/>
    </a:solid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1.2500000000000001E-2"/>
          <c:y val="1.6906062145457625E-2"/>
          <c:w val="0.98749999999999993"/>
          <c:h val="0.98224980949961904"/>
        </c:manualLayout>
      </c:layout>
      <c:pie3DChart>
        <c:varyColors val="1"/>
        <c:ser>
          <c:idx val="0"/>
          <c:order val="0"/>
          <c:tx>
            <c:strRef>
              <c:f>Sheet26!$B$13</c:f>
              <c:strCache>
                <c:ptCount val="1"/>
                <c:pt idx="0">
                  <c:v>Lab technicans</c:v>
                </c:pt>
              </c:strCache>
            </c:strRef>
          </c:tx>
          <c:explosion val="3"/>
          <c:dPt>
            <c:idx val="1"/>
            <c:explosion val="6"/>
          </c:dPt>
          <c:dPt>
            <c:idx val="2"/>
            <c:explosion val="10"/>
          </c:dPt>
          <c:dLbls>
            <c:txPr>
              <a:bodyPr/>
              <a:lstStyle/>
              <a:p>
                <a:pPr>
                  <a:defRPr sz="1400" b="1">
                    <a:solidFill>
                      <a:schemeClr val="bg1"/>
                    </a:solidFill>
                  </a:defRPr>
                </a:pPr>
                <a:endParaRPr lang="en-US"/>
              </a:p>
            </c:txPr>
            <c:showCatName val="1"/>
            <c:showPercent val="1"/>
            <c:showLeaderLines val="1"/>
          </c:dLbls>
          <c:cat>
            <c:strRef>
              <c:f>Sheet26!$C$12:$E$12</c:f>
              <c:strCache>
                <c:ptCount val="3"/>
                <c:pt idx="0">
                  <c:v>Excellent</c:v>
                </c:pt>
                <c:pt idx="1">
                  <c:v>Good-Average</c:v>
                </c:pt>
                <c:pt idx="2">
                  <c:v>Poor</c:v>
                </c:pt>
              </c:strCache>
            </c:strRef>
          </c:cat>
          <c:val>
            <c:numRef>
              <c:f>Sheet26!$C$13:$E$13</c:f>
              <c:numCache>
                <c:formatCode>0%</c:formatCode>
                <c:ptCount val="3"/>
                <c:pt idx="0">
                  <c:v>0.5</c:v>
                </c:pt>
                <c:pt idx="1">
                  <c:v>0.30000000000000004</c:v>
                </c:pt>
                <c:pt idx="2">
                  <c:v>0.2</c:v>
                </c:pt>
              </c:numCache>
            </c:numRef>
          </c:val>
        </c:ser>
        <c:dLbls>
          <c:showCatName val="1"/>
          <c:showPercent val="1"/>
        </c:dLbls>
      </c:pie3DChart>
      <c:spPr>
        <a:solidFill>
          <a:schemeClr val="accent4"/>
        </a:solidFill>
        <a:ln w="63500" cap="flat" cmpd="thickThin" algn="ctr">
          <a:solidFill>
            <a:schemeClr val="lt1"/>
          </a:solidFill>
          <a:prstDash val="solid"/>
        </a:ln>
        <a:effectLst>
          <a:outerShdw blurRad="50800" dist="38100" dir="5400000" rotWithShape="0">
            <a:srgbClr val="000000">
              <a:alpha val="35000"/>
            </a:srgbClr>
          </a:outerShdw>
        </a:effectLst>
      </c:spPr>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view3D>
      <c:rotX val="30"/>
      <c:perspective val="30"/>
    </c:view3D>
    <c:plotArea>
      <c:layout>
        <c:manualLayout>
          <c:layoutTarget val="inner"/>
          <c:xMode val="edge"/>
          <c:yMode val="edge"/>
          <c:x val="3.14373587513464E-2"/>
          <c:y val="2.6515151515151516E-2"/>
          <c:w val="0.9653638956656615"/>
          <c:h val="0.97348484848484862"/>
        </c:manualLayout>
      </c:layout>
      <c:pie3DChart>
        <c:varyColors val="1"/>
        <c:ser>
          <c:idx val="0"/>
          <c:order val="0"/>
          <c:tx>
            <c:strRef>
              <c:f>Sheet25!$B$14</c:f>
              <c:strCache>
                <c:ptCount val="1"/>
                <c:pt idx="0">
                  <c:v>Housekeeping</c:v>
                </c:pt>
              </c:strCache>
            </c:strRef>
          </c:tx>
          <c:explosion val="6"/>
          <c:dLbls>
            <c:dLbl>
              <c:idx val="1"/>
              <c:layout>
                <c:manualLayout>
                  <c:x val="-0.14988789048220924"/>
                  <c:y val="7.3336315915056113E-2"/>
                </c:manualLayout>
              </c:layout>
              <c:showCatName val="1"/>
              <c:showPercent val="1"/>
            </c:dLbl>
            <c:dLbl>
              <c:idx val="2"/>
              <c:layout>
                <c:manualLayout>
                  <c:x val="0.20663838654792593"/>
                  <c:y val="-0.19022747156605424"/>
                </c:manualLayout>
              </c:layout>
              <c:showCatName val="1"/>
              <c:showPercent val="1"/>
            </c:dLbl>
            <c:txPr>
              <a:bodyPr/>
              <a:lstStyle/>
              <a:p>
                <a:pPr>
                  <a:defRPr sz="1400" b="1">
                    <a:solidFill>
                      <a:schemeClr val="bg1"/>
                    </a:solidFill>
                  </a:defRPr>
                </a:pPr>
                <a:endParaRPr lang="en-US"/>
              </a:p>
            </c:txPr>
            <c:showCatName val="1"/>
            <c:showPercent val="1"/>
            <c:showLeaderLines val="1"/>
          </c:dLbls>
          <c:cat>
            <c:strRef>
              <c:f>Sheet25!$C$13:$E$13</c:f>
              <c:strCache>
                <c:ptCount val="3"/>
                <c:pt idx="0">
                  <c:v>Excellent</c:v>
                </c:pt>
                <c:pt idx="1">
                  <c:v>Good-Average</c:v>
                </c:pt>
                <c:pt idx="2">
                  <c:v>Poor</c:v>
                </c:pt>
              </c:strCache>
            </c:strRef>
          </c:cat>
          <c:val>
            <c:numRef>
              <c:f>Sheet25!$C$14:$E$14</c:f>
              <c:numCache>
                <c:formatCode>0%</c:formatCode>
                <c:ptCount val="3"/>
                <c:pt idx="0">
                  <c:v>0</c:v>
                </c:pt>
                <c:pt idx="1">
                  <c:v>0.25</c:v>
                </c:pt>
                <c:pt idx="2">
                  <c:v>0.75000000000000233</c:v>
                </c:pt>
              </c:numCache>
            </c:numRef>
          </c:val>
        </c:ser>
        <c:dLbls>
          <c:showCatName val="1"/>
          <c:showPercent val="1"/>
        </c:dLbls>
      </c:pie3DChart>
      <c:spPr>
        <a:solidFill>
          <a:schemeClr val="lt1"/>
        </a:solidFill>
        <a:ln w="55000" cap="flat" cmpd="thickThin" algn="ctr">
          <a:solidFill>
            <a:schemeClr val="accent2"/>
          </a:solidFill>
          <a:prstDash val="solid"/>
        </a:ln>
        <a:effectLst/>
      </c:spPr>
    </c:plotArea>
    <c:plotVisOnly val="1"/>
  </c:chart>
  <c:spPr>
    <a:solidFill>
      <a:srgbClr val="FFCC99">
        <a:alpha val="77647"/>
      </a:srgbClr>
    </a:solidFill>
  </c:spPr>
  <c:txPr>
    <a:bodyPr/>
    <a:lstStyle/>
    <a:p>
      <a:pPr>
        <a:defRPr>
          <a:solidFill>
            <a:schemeClr val="tx1"/>
          </a:solidFill>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view3D>
      <c:rotX val="30"/>
      <c:perspective val="30"/>
    </c:view3D>
    <c:plotArea>
      <c:layout>
        <c:manualLayout>
          <c:layoutTarget val="inner"/>
          <c:xMode val="edge"/>
          <c:yMode val="edge"/>
          <c:x val="1.6031476548702801E-2"/>
          <c:y val="1.452020202020202E-2"/>
          <c:w val="0.96483915347012994"/>
          <c:h val="0.98106060606060608"/>
        </c:manualLayout>
      </c:layout>
      <c:pie3DChart>
        <c:varyColors val="1"/>
        <c:ser>
          <c:idx val="0"/>
          <c:order val="0"/>
          <c:tx>
            <c:strRef>
              <c:f>Sheet26!$B$18</c:f>
              <c:strCache>
                <c:ptCount val="1"/>
                <c:pt idx="0">
                  <c:v>Housekeeping</c:v>
                </c:pt>
              </c:strCache>
            </c:strRef>
          </c:tx>
          <c:explosion val="5"/>
          <c:dLbls>
            <c:dLbl>
              <c:idx val="2"/>
              <c:layout>
                <c:manualLayout>
                  <c:x val="0.18771129486007351"/>
                  <c:y val="3.7505468066491694E-2"/>
                </c:manualLayout>
              </c:layout>
              <c:showCatName val="1"/>
              <c:showPercent val="1"/>
            </c:dLbl>
            <c:txPr>
              <a:bodyPr/>
              <a:lstStyle/>
              <a:p>
                <a:pPr>
                  <a:defRPr sz="1400" b="1">
                    <a:solidFill>
                      <a:schemeClr val="bg1"/>
                    </a:solidFill>
                  </a:defRPr>
                </a:pPr>
                <a:endParaRPr lang="en-US"/>
              </a:p>
            </c:txPr>
            <c:showCatName val="1"/>
            <c:showPercent val="1"/>
            <c:showLeaderLines val="1"/>
          </c:dLbls>
          <c:cat>
            <c:strRef>
              <c:f>Sheet26!$C$17:$E$17</c:f>
              <c:strCache>
                <c:ptCount val="3"/>
                <c:pt idx="0">
                  <c:v>Excellent</c:v>
                </c:pt>
                <c:pt idx="1">
                  <c:v>Good-Average</c:v>
                </c:pt>
                <c:pt idx="2">
                  <c:v>Poor</c:v>
                </c:pt>
              </c:strCache>
            </c:strRef>
          </c:cat>
          <c:val>
            <c:numRef>
              <c:f>Sheet26!$C$18:$E$18</c:f>
              <c:numCache>
                <c:formatCode>0%</c:formatCode>
                <c:ptCount val="3"/>
                <c:pt idx="0">
                  <c:v>0.25</c:v>
                </c:pt>
                <c:pt idx="1">
                  <c:v>0.33000000000000146</c:v>
                </c:pt>
                <c:pt idx="2">
                  <c:v>0.42000000000000032</c:v>
                </c:pt>
              </c:numCache>
            </c:numRef>
          </c:val>
        </c:ser>
        <c:dLbls>
          <c:showCatName val="1"/>
          <c:showPercent val="1"/>
        </c:dLbls>
      </c:pie3DChart>
      <c:spPr>
        <a:solidFill>
          <a:schemeClr val="accent2"/>
        </a:solidFill>
        <a:ln w="63500" cap="flat" cmpd="thickThin" algn="ctr">
          <a:solidFill>
            <a:schemeClr val="lt1"/>
          </a:solidFill>
          <a:prstDash val="solid"/>
        </a:ln>
        <a:effectLst>
          <a:outerShdw blurRad="50800" dist="38100" dir="5400000" rotWithShape="0">
            <a:srgbClr val="000000">
              <a:alpha val="35000"/>
            </a:srgbClr>
          </a:outerShdw>
        </a:effectLst>
      </c:spPr>
    </c:plotArea>
    <c:plotVisOnly val="1"/>
  </c:chart>
  <c:spPr>
    <a:solidFill>
      <a:srgbClr val="FF9966"/>
    </a:solidFill>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view3D>
      <c:rotX val="30"/>
      <c:perspective val="30"/>
    </c:view3D>
    <c:plotArea>
      <c:layout>
        <c:manualLayout>
          <c:layoutTarget val="inner"/>
          <c:xMode val="edge"/>
          <c:yMode val="edge"/>
          <c:x val="0"/>
          <c:y val="0"/>
          <c:w val="0.9985519683784817"/>
          <c:h val="1"/>
        </c:manualLayout>
      </c:layout>
      <c:pie3DChart>
        <c:varyColors val="1"/>
        <c:ser>
          <c:idx val="0"/>
          <c:order val="0"/>
          <c:tx>
            <c:strRef>
              <c:f>Sheet25!$B$19</c:f>
              <c:strCache>
                <c:ptCount val="1"/>
                <c:pt idx="0">
                  <c:v>Others</c:v>
                </c:pt>
              </c:strCache>
            </c:strRef>
          </c:tx>
          <c:explosion val="11"/>
          <c:dPt>
            <c:idx val="2"/>
            <c:explosion val="9"/>
          </c:dPt>
          <c:dLbls>
            <c:dLbl>
              <c:idx val="0"/>
              <c:layout>
                <c:manualLayout>
                  <c:x val="-0.15208670508011154"/>
                  <c:y val="1.1086872337679131E-2"/>
                </c:manualLayout>
              </c:layout>
              <c:showCatName val="1"/>
              <c:showPercent val="1"/>
            </c:dLbl>
            <c:dLbl>
              <c:idx val="1"/>
              <c:layout>
                <c:manualLayout>
                  <c:x val="-8.3280050925610555E-2"/>
                  <c:y val="4.3678628286218317E-2"/>
                </c:manualLayout>
              </c:layout>
              <c:showCatName val="1"/>
              <c:showPercent val="1"/>
            </c:dLbl>
            <c:dLbl>
              <c:idx val="2"/>
              <c:layout>
                <c:manualLayout>
                  <c:x val="3.5369104972998625E-2"/>
                  <c:y val="-0.26408523729615768"/>
                </c:manualLayout>
              </c:layout>
              <c:showCatName val="1"/>
              <c:showPercent val="1"/>
            </c:dLbl>
            <c:txPr>
              <a:bodyPr/>
              <a:lstStyle/>
              <a:p>
                <a:pPr>
                  <a:defRPr sz="1600" b="1">
                    <a:solidFill>
                      <a:schemeClr val="bg1"/>
                    </a:solidFill>
                    <a:latin typeface="+mn-lt"/>
                    <a:cs typeface="Times New Roman" pitchFamily="18" charset="0"/>
                  </a:defRPr>
                </a:pPr>
                <a:endParaRPr lang="en-US"/>
              </a:p>
            </c:txPr>
            <c:showCatName val="1"/>
            <c:showPercent val="1"/>
            <c:showLeaderLines val="1"/>
            <c:leaderLines>
              <c:spPr>
                <a:ln>
                  <a:solidFill>
                    <a:schemeClr val="tx1"/>
                  </a:solidFill>
                </a:ln>
              </c:spPr>
            </c:leaderLines>
          </c:dLbls>
          <c:cat>
            <c:strRef>
              <c:f>Sheet25!$C$18:$E$18</c:f>
              <c:strCache>
                <c:ptCount val="3"/>
                <c:pt idx="0">
                  <c:v>Excellent</c:v>
                </c:pt>
                <c:pt idx="1">
                  <c:v>Good-Average</c:v>
                </c:pt>
                <c:pt idx="2">
                  <c:v>Poor</c:v>
                </c:pt>
              </c:strCache>
            </c:strRef>
          </c:cat>
          <c:val>
            <c:numRef>
              <c:f>Sheet25!$C$19:$E$19</c:f>
              <c:numCache>
                <c:formatCode>0%</c:formatCode>
                <c:ptCount val="3"/>
                <c:pt idx="0">
                  <c:v>0</c:v>
                </c:pt>
                <c:pt idx="1">
                  <c:v>8.0000000000000043E-2</c:v>
                </c:pt>
                <c:pt idx="2">
                  <c:v>0.92</c:v>
                </c:pt>
              </c:numCache>
            </c:numRef>
          </c:val>
        </c:ser>
        <c:dLbls>
          <c:showCatName val="1"/>
          <c:showPercent val="1"/>
        </c:dLbls>
      </c:pie3DChart>
      <c:spPr>
        <a:solidFill>
          <a:schemeClr val="lt1"/>
        </a:solidFill>
        <a:ln w="55000" cap="flat" cmpd="thickThin" algn="ctr">
          <a:solidFill>
            <a:schemeClr val="accent5"/>
          </a:solidFill>
          <a:prstDash val="solid"/>
        </a:ln>
        <a:effectLst/>
      </c:spPr>
    </c:plotArea>
    <c:plotVisOnly val="1"/>
  </c:chart>
  <c:spPr>
    <a:solidFill>
      <a:srgbClr val="F46CA0">
        <a:alpha val="52000"/>
      </a:srgbClr>
    </a:solidFill>
  </c:spPr>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49C13-BC97-4A1A-95F9-2D74AF650DD2}" type="doc">
      <dgm:prSet loTypeId="urn:microsoft.com/office/officeart/2005/8/layout/target1" loCatId="relationship" qsTypeId="urn:microsoft.com/office/officeart/2005/8/quickstyle/3d2" qsCatId="3D" csTypeId="urn:microsoft.com/office/officeart/2005/8/colors/colorful4" csCatId="colorful" phldr="1"/>
      <dgm:spPr/>
      <dgm:t>
        <a:bodyPr/>
        <a:lstStyle/>
        <a:p>
          <a:endParaRPr lang="en-US"/>
        </a:p>
      </dgm:t>
    </dgm:pt>
    <dgm:pt modelId="{00C495A5-749F-4DC6-A9A7-201F724A48C5}">
      <dgm:prSet phldrT="[Text]"/>
      <dgm:spPr/>
      <dgm:t>
        <a:bodyPr/>
        <a:lstStyle/>
        <a:p>
          <a:r>
            <a:rPr lang="en-US" dirty="0" smtClean="0">
              <a:solidFill>
                <a:schemeClr val="accent1"/>
              </a:solidFill>
            </a:rPr>
            <a:t>Healthcare workers</a:t>
          </a:r>
          <a:endParaRPr lang="en-US" dirty="0">
            <a:solidFill>
              <a:schemeClr val="accent1"/>
            </a:solidFill>
          </a:endParaRPr>
        </a:p>
      </dgm:t>
    </dgm:pt>
    <dgm:pt modelId="{54950616-E928-4F78-8E51-E072D0A12CA1}" type="parTrans" cxnId="{FB70C8E7-59B5-47C7-9C32-2E4D2934843E}">
      <dgm:prSet/>
      <dgm:spPr/>
      <dgm:t>
        <a:bodyPr/>
        <a:lstStyle/>
        <a:p>
          <a:endParaRPr lang="en-US"/>
        </a:p>
      </dgm:t>
    </dgm:pt>
    <dgm:pt modelId="{B8F0F8DA-CF22-444E-A8AC-70F427B6D77D}" type="sibTrans" cxnId="{FB70C8E7-59B5-47C7-9C32-2E4D2934843E}">
      <dgm:prSet/>
      <dgm:spPr/>
      <dgm:t>
        <a:bodyPr/>
        <a:lstStyle/>
        <a:p>
          <a:endParaRPr lang="en-US"/>
        </a:p>
      </dgm:t>
    </dgm:pt>
    <dgm:pt modelId="{A22FC5C4-26FB-49BC-9C97-845E6B5ED738}">
      <dgm:prSet phldrT="[Text]"/>
      <dgm:spPr/>
      <dgm:t>
        <a:bodyPr/>
        <a:lstStyle/>
        <a:p>
          <a:r>
            <a:rPr lang="en-US" dirty="0" smtClean="0">
              <a:solidFill>
                <a:schemeClr val="accent1"/>
              </a:solidFill>
            </a:rPr>
            <a:t>Sanitation workers</a:t>
          </a:r>
          <a:endParaRPr lang="en-US" dirty="0">
            <a:solidFill>
              <a:schemeClr val="accent1"/>
            </a:solidFill>
          </a:endParaRPr>
        </a:p>
      </dgm:t>
    </dgm:pt>
    <dgm:pt modelId="{93E50137-A4B4-4F68-B363-936739ECC1AD}" type="parTrans" cxnId="{DEA4FA34-A64F-46B2-8CFE-740D5EFB2161}">
      <dgm:prSet/>
      <dgm:spPr/>
      <dgm:t>
        <a:bodyPr/>
        <a:lstStyle/>
        <a:p>
          <a:endParaRPr lang="en-US"/>
        </a:p>
      </dgm:t>
    </dgm:pt>
    <dgm:pt modelId="{2066CF45-F0F7-4B9A-9B38-4A6B4AA648DF}" type="sibTrans" cxnId="{DEA4FA34-A64F-46B2-8CFE-740D5EFB2161}">
      <dgm:prSet/>
      <dgm:spPr/>
      <dgm:t>
        <a:bodyPr/>
        <a:lstStyle/>
        <a:p>
          <a:endParaRPr lang="en-US"/>
        </a:p>
      </dgm:t>
    </dgm:pt>
    <dgm:pt modelId="{46F005FA-5E64-4DB0-9018-A7F51DD0932B}">
      <dgm:prSet phldrT="[Text]"/>
      <dgm:spPr/>
      <dgm:t>
        <a:bodyPr/>
        <a:lstStyle/>
        <a:p>
          <a:r>
            <a:rPr lang="en-US" dirty="0" smtClean="0">
              <a:solidFill>
                <a:schemeClr val="accent1"/>
              </a:solidFill>
            </a:rPr>
            <a:t>Patients and attendants</a:t>
          </a:r>
          <a:endParaRPr lang="en-US" dirty="0">
            <a:solidFill>
              <a:schemeClr val="accent1"/>
            </a:solidFill>
          </a:endParaRPr>
        </a:p>
      </dgm:t>
    </dgm:pt>
    <dgm:pt modelId="{EF30C027-6EFE-4FAF-8DCB-D94F6DEEA2CB}" type="parTrans" cxnId="{C0156B4B-7152-436C-A35B-2E868C425739}">
      <dgm:prSet/>
      <dgm:spPr/>
      <dgm:t>
        <a:bodyPr/>
        <a:lstStyle/>
        <a:p>
          <a:endParaRPr lang="en-US"/>
        </a:p>
      </dgm:t>
    </dgm:pt>
    <dgm:pt modelId="{2DF82035-695F-4481-BD48-CF7F6493F0AA}" type="sibTrans" cxnId="{C0156B4B-7152-436C-A35B-2E868C425739}">
      <dgm:prSet/>
      <dgm:spPr/>
      <dgm:t>
        <a:bodyPr/>
        <a:lstStyle/>
        <a:p>
          <a:endParaRPr lang="en-US"/>
        </a:p>
      </dgm:t>
    </dgm:pt>
    <dgm:pt modelId="{65098DBE-DEB0-49FC-BE30-6C9D6DCE24F3}">
      <dgm:prSet/>
      <dgm:spPr/>
      <dgm:t>
        <a:bodyPr/>
        <a:lstStyle/>
        <a:p>
          <a:r>
            <a:rPr lang="en-US" dirty="0" smtClean="0">
              <a:solidFill>
                <a:schemeClr val="accent1"/>
              </a:solidFill>
            </a:rPr>
            <a:t>General public</a:t>
          </a:r>
          <a:endParaRPr lang="en-US" dirty="0">
            <a:solidFill>
              <a:schemeClr val="accent1"/>
            </a:solidFill>
          </a:endParaRPr>
        </a:p>
      </dgm:t>
    </dgm:pt>
    <dgm:pt modelId="{20462986-6ECB-4A86-A593-F7EB278E0440}" type="parTrans" cxnId="{0D796A12-D694-435F-AD73-7F11078EA9B2}">
      <dgm:prSet/>
      <dgm:spPr/>
      <dgm:t>
        <a:bodyPr/>
        <a:lstStyle/>
        <a:p>
          <a:endParaRPr lang="en-US"/>
        </a:p>
      </dgm:t>
    </dgm:pt>
    <dgm:pt modelId="{A6C0727D-5138-4376-BBA7-17A8ECF7F6BC}" type="sibTrans" cxnId="{0D796A12-D694-435F-AD73-7F11078EA9B2}">
      <dgm:prSet/>
      <dgm:spPr/>
      <dgm:t>
        <a:bodyPr/>
        <a:lstStyle/>
        <a:p>
          <a:endParaRPr lang="en-US"/>
        </a:p>
      </dgm:t>
    </dgm:pt>
    <dgm:pt modelId="{35AB1645-EADB-4730-BC10-6B80A6ED711F}" type="pres">
      <dgm:prSet presAssocID="{8E249C13-BC97-4A1A-95F9-2D74AF650DD2}" presName="composite" presStyleCnt="0">
        <dgm:presLayoutVars>
          <dgm:chMax val="5"/>
          <dgm:dir/>
          <dgm:resizeHandles val="exact"/>
        </dgm:presLayoutVars>
      </dgm:prSet>
      <dgm:spPr/>
      <dgm:t>
        <a:bodyPr/>
        <a:lstStyle/>
        <a:p>
          <a:endParaRPr lang="en-US"/>
        </a:p>
      </dgm:t>
    </dgm:pt>
    <dgm:pt modelId="{AC9F01F8-3AE5-4F40-A974-D5AEB8E9B51A}" type="pres">
      <dgm:prSet presAssocID="{00C495A5-749F-4DC6-A9A7-201F724A48C5}" presName="circle1" presStyleLbl="lnNode1" presStyleIdx="0" presStyleCnt="4"/>
      <dgm:spPr/>
    </dgm:pt>
    <dgm:pt modelId="{A98C21A7-EC77-41D6-B286-8C7D7044422D}" type="pres">
      <dgm:prSet presAssocID="{00C495A5-749F-4DC6-A9A7-201F724A48C5}" presName="text1" presStyleLbl="revTx" presStyleIdx="0" presStyleCnt="4">
        <dgm:presLayoutVars>
          <dgm:bulletEnabled val="1"/>
        </dgm:presLayoutVars>
      </dgm:prSet>
      <dgm:spPr/>
      <dgm:t>
        <a:bodyPr/>
        <a:lstStyle/>
        <a:p>
          <a:endParaRPr lang="en-US"/>
        </a:p>
      </dgm:t>
    </dgm:pt>
    <dgm:pt modelId="{F5F503C4-F445-4EC2-B4D5-53A0515BAD20}" type="pres">
      <dgm:prSet presAssocID="{00C495A5-749F-4DC6-A9A7-201F724A48C5}" presName="line1" presStyleLbl="callout" presStyleIdx="0" presStyleCnt="8"/>
      <dgm:spPr/>
    </dgm:pt>
    <dgm:pt modelId="{544DA43C-382A-48C3-8AA4-8660523CD120}" type="pres">
      <dgm:prSet presAssocID="{00C495A5-749F-4DC6-A9A7-201F724A48C5}" presName="d1" presStyleLbl="callout" presStyleIdx="1" presStyleCnt="8"/>
      <dgm:spPr/>
    </dgm:pt>
    <dgm:pt modelId="{95D7716B-AA4C-4E6A-A9DB-E49276CB5585}" type="pres">
      <dgm:prSet presAssocID="{A22FC5C4-26FB-49BC-9C97-845E6B5ED738}" presName="circle2" presStyleLbl="lnNode1" presStyleIdx="1" presStyleCnt="4"/>
      <dgm:spPr/>
    </dgm:pt>
    <dgm:pt modelId="{EBCB45F5-770E-4FE1-948E-0E118E26BD2E}" type="pres">
      <dgm:prSet presAssocID="{A22FC5C4-26FB-49BC-9C97-845E6B5ED738}" presName="text2" presStyleLbl="revTx" presStyleIdx="1" presStyleCnt="4">
        <dgm:presLayoutVars>
          <dgm:bulletEnabled val="1"/>
        </dgm:presLayoutVars>
      </dgm:prSet>
      <dgm:spPr/>
      <dgm:t>
        <a:bodyPr/>
        <a:lstStyle/>
        <a:p>
          <a:endParaRPr lang="en-US"/>
        </a:p>
      </dgm:t>
    </dgm:pt>
    <dgm:pt modelId="{62120AB5-DD1E-446E-B6CD-111492BC61FE}" type="pres">
      <dgm:prSet presAssocID="{A22FC5C4-26FB-49BC-9C97-845E6B5ED738}" presName="line2" presStyleLbl="callout" presStyleIdx="2" presStyleCnt="8"/>
      <dgm:spPr/>
    </dgm:pt>
    <dgm:pt modelId="{B11FC120-94D3-4F04-A771-F3C169583CCF}" type="pres">
      <dgm:prSet presAssocID="{A22FC5C4-26FB-49BC-9C97-845E6B5ED738}" presName="d2" presStyleLbl="callout" presStyleIdx="3" presStyleCnt="8"/>
      <dgm:spPr/>
    </dgm:pt>
    <dgm:pt modelId="{2C006CDA-1A5E-4AE9-83A2-1C4DF0C2F9E9}" type="pres">
      <dgm:prSet presAssocID="{46F005FA-5E64-4DB0-9018-A7F51DD0932B}" presName="circle3" presStyleLbl="lnNode1" presStyleIdx="2" presStyleCnt="4"/>
      <dgm:spPr/>
    </dgm:pt>
    <dgm:pt modelId="{9CB23823-D397-45D7-A570-D557B3AA170D}" type="pres">
      <dgm:prSet presAssocID="{46F005FA-5E64-4DB0-9018-A7F51DD0932B}" presName="text3" presStyleLbl="revTx" presStyleIdx="2" presStyleCnt="4">
        <dgm:presLayoutVars>
          <dgm:bulletEnabled val="1"/>
        </dgm:presLayoutVars>
      </dgm:prSet>
      <dgm:spPr/>
      <dgm:t>
        <a:bodyPr/>
        <a:lstStyle/>
        <a:p>
          <a:endParaRPr lang="en-US"/>
        </a:p>
      </dgm:t>
    </dgm:pt>
    <dgm:pt modelId="{2A1C89CD-3F31-4D21-BA93-641EF38AD91B}" type="pres">
      <dgm:prSet presAssocID="{46F005FA-5E64-4DB0-9018-A7F51DD0932B}" presName="line3" presStyleLbl="callout" presStyleIdx="4" presStyleCnt="8"/>
      <dgm:spPr/>
    </dgm:pt>
    <dgm:pt modelId="{085485C7-35F7-4942-B90F-4427C0409865}" type="pres">
      <dgm:prSet presAssocID="{46F005FA-5E64-4DB0-9018-A7F51DD0932B}" presName="d3" presStyleLbl="callout" presStyleIdx="5" presStyleCnt="8"/>
      <dgm:spPr/>
    </dgm:pt>
    <dgm:pt modelId="{5C9EBC97-DF11-4751-900F-244796DE5996}" type="pres">
      <dgm:prSet presAssocID="{65098DBE-DEB0-49FC-BE30-6C9D6DCE24F3}" presName="circle4" presStyleLbl="lnNode1" presStyleIdx="3" presStyleCnt="4"/>
      <dgm:spPr/>
    </dgm:pt>
    <dgm:pt modelId="{BAB73CCE-310E-4794-AEC2-A156949A6DC4}" type="pres">
      <dgm:prSet presAssocID="{65098DBE-DEB0-49FC-BE30-6C9D6DCE24F3}" presName="text4" presStyleLbl="revTx" presStyleIdx="3" presStyleCnt="4">
        <dgm:presLayoutVars>
          <dgm:bulletEnabled val="1"/>
        </dgm:presLayoutVars>
      </dgm:prSet>
      <dgm:spPr/>
      <dgm:t>
        <a:bodyPr/>
        <a:lstStyle/>
        <a:p>
          <a:endParaRPr lang="en-US"/>
        </a:p>
      </dgm:t>
    </dgm:pt>
    <dgm:pt modelId="{9DD586C0-6C64-4FA6-999A-03B49732FDA1}" type="pres">
      <dgm:prSet presAssocID="{65098DBE-DEB0-49FC-BE30-6C9D6DCE24F3}" presName="line4" presStyleLbl="callout" presStyleIdx="6" presStyleCnt="8"/>
      <dgm:spPr/>
    </dgm:pt>
    <dgm:pt modelId="{500EE343-BEA3-427B-A873-236F79A04243}" type="pres">
      <dgm:prSet presAssocID="{65098DBE-DEB0-49FC-BE30-6C9D6DCE24F3}" presName="d4" presStyleLbl="callout" presStyleIdx="7" presStyleCnt="8"/>
      <dgm:spPr/>
    </dgm:pt>
  </dgm:ptLst>
  <dgm:cxnLst>
    <dgm:cxn modelId="{6F33C773-F062-427B-B96E-29EBE94F6BC0}" type="presOf" srcId="{8E249C13-BC97-4A1A-95F9-2D74AF650DD2}" destId="{35AB1645-EADB-4730-BC10-6B80A6ED711F}" srcOrd="0" destOrd="0" presId="urn:microsoft.com/office/officeart/2005/8/layout/target1"/>
    <dgm:cxn modelId="{C0156B4B-7152-436C-A35B-2E868C425739}" srcId="{8E249C13-BC97-4A1A-95F9-2D74AF650DD2}" destId="{46F005FA-5E64-4DB0-9018-A7F51DD0932B}" srcOrd="2" destOrd="0" parTransId="{EF30C027-6EFE-4FAF-8DCB-D94F6DEEA2CB}" sibTransId="{2DF82035-695F-4481-BD48-CF7F6493F0AA}"/>
    <dgm:cxn modelId="{D64ED84C-AC47-4D37-8E81-F72D48763A59}" type="presOf" srcId="{A22FC5C4-26FB-49BC-9C97-845E6B5ED738}" destId="{EBCB45F5-770E-4FE1-948E-0E118E26BD2E}" srcOrd="0" destOrd="0" presId="urn:microsoft.com/office/officeart/2005/8/layout/target1"/>
    <dgm:cxn modelId="{4D04E4F2-09E4-4926-9238-7A437CB242DF}" type="presOf" srcId="{65098DBE-DEB0-49FC-BE30-6C9D6DCE24F3}" destId="{BAB73CCE-310E-4794-AEC2-A156949A6DC4}" srcOrd="0" destOrd="0" presId="urn:microsoft.com/office/officeart/2005/8/layout/target1"/>
    <dgm:cxn modelId="{0D796A12-D694-435F-AD73-7F11078EA9B2}" srcId="{8E249C13-BC97-4A1A-95F9-2D74AF650DD2}" destId="{65098DBE-DEB0-49FC-BE30-6C9D6DCE24F3}" srcOrd="3" destOrd="0" parTransId="{20462986-6ECB-4A86-A593-F7EB278E0440}" sibTransId="{A6C0727D-5138-4376-BBA7-17A8ECF7F6BC}"/>
    <dgm:cxn modelId="{FB70C8E7-59B5-47C7-9C32-2E4D2934843E}" srcId="{8E249C13-BC97-4A1A-95F9-2D74AF650DD2}" destId="{00C495A5-749F-4DC6-A9A7-201F724A48C5}" srcOrd="0" destOrd="0" parTransId="{54950616-E928-4F78-8E51-E072D0A12CA1}" sibTransId="{B8F0F8DA-CF22-444E-A8AC-70F427B6D77D}"/>
    <dgm:cxn modelId="{0DD89FA3-CDB0-4963-B287-71069B85A692}" type="presOf" srcId="{00C495A5-749F-4DC6-A9A7-201F724A48C5}" destId="{A98C21A7-EC77-41D6-B286-8C7D7044422D}" srcOrd="0" destOrd="0" presId="urn:microsoft.com/office/officeart/2005/8/layout/target1"/>
    <dgm:cxn modelId="{B8BDF3C5-8A85-44BA-947A-00DB2251DAE3}" type="presOf" srcId="{46F005FA-5E64-4DB0-9018-A7F51DD0932B}" destId="{9CB23823-D397-45D7-A570-D557B3AA170D}" srcOrd="0" destOrd="0" presId="urn:microsoft.com/office/officeart/2005/8/layout/target1"/>
    <dgm:cxn modelId="{DEA4FA34-A64F-46B2-8CFE-740D5EFB2161}" srcId="{8E249C13-BC97-4A1A-95F9-2D74AF650DD2}" destId="{A22FC5C4-26FB-49BC-9C97-845E6B5ED738}" srcOrd="1" destOrd="0" parTransId="{93E50137-A4B4-4F68-B363-936739ECC1AD}" sibTransId="{2066CF45-F0F7-4B9A-9B38-4A6B4AA648DF}"/>
    <dgm:cxn modelId="{75979D34-E87D-4890-B2AF-986A5E25F9C4}" type="presParOf" srcId="{35AB1645-EADB-4730-BC10-6B80A6ED711F}" destId="{AC9F01F8-3AE5-4F40-A974-D5AEB8E9B51A}" srcOrd="0" destOrd="0" presId="urn:microsoft.com/office/officeart/2005/8/layout/target1"/>
    <dgm:cxn modelId="{A2763CC3-B784-4DBE-964A-00E6D49E7E47}" type="presParOf" srcId="{35AB1645-EADB-4730-BC10-6B80A6ED711F}" destId="{A98C21A7-EC77-41D6-B286-8C7D7044422D}" srcOrd="1" destOrd="0" presId="urn:microsoft.com/office/officeart/2005/8/layout/target1"/>
    <dgm:cxn modelId="{1DBCC144-89B8-44CD-B070-D63F881BF1A2}" type="presParOf" srcId="{35AB1645-EADB-4730-BC10-6B80A6ED711F}" destId="{F5F503C4-F445-4EC2-B4D5-53A0515BAD20}" srcOrd="2" destOrd="0" presId="urn:microsoft.com/office/officeart/2005/8/layout/target1"/>
    <dgm:cxn modelId="{AC111937-3526-4D7C-A9F6-EE3495476A11}" type="presParOf" srcId="{35AB1645-EADB-4730-BC10-6B80A6ED711F}" destId="{544DA43C-382A-48C3-8AA4-8660523CD120}" srcOrd="3" destOrd="0" presId="urn:microsoft.com/office/officeart/2005/8/layout/target1"/>
    <dgm:cxn modelId="{9D97A076-DC87-4888-B25C-49F91760D565}" type="presParOf" srcId="{35AB1645-EADB-4730-BC10-6B80A6ED711F}" destId="{95D7716B-AA4C-4E6A-A9DB-E49276CB5585}" srcOrd="4" destOrd="0" presId="urn:microsoft.com/office/officeart/2005/8/layout/target1"/>
    <dgm:cxn modelId="{F438DB9A-F43D-4499-8582-ADB41433D8C6}" type="presParOf" srcId="{35AB1645-EADB-4730-BC10-6B80A6ED711F}" destId="{EBCB45F5-770E-4FE1-948E-0E118E26BD2E}" srcOrd="5" destOrd="0" presId="urn:microsoft.com/office/officeart/2005/8/layout/target1"/>
    <dgm:cxn modelId="{508E38CA-DF78-41D9-8763-D37205B5E093}" type="presParOf" srcId="{35AB1645-EADB-4730-BC10-6B80A6ED711F}" destId="{62120AB5-DD1E-446E-B6CD-111492BC61FE}" srcOrd="6" destOrd="0" presId="urn:microsoft.com/office/officeart/2005/8/layout/target1"/>
    <dgm:cxn modelId="{CEDC36AF-B08C-4EB1-8677-6FE003CE5A34}" type="presParOf" srcId="{35AB1645-EADB-4730-BC10-6B80A6ED711F}" destId="{B11FC120-94D3-4F04-A771-F3C169583CCF}" srcOrd="7" destOrd="0" presId="urn:microsoft.com/office/officeart/2005/8/layout/target1"/>
    <dgm:cxn modelId="{60CDBFD3-270C-43B6-A2B0-486AD2B5129A}" type="presParOf" srcId="{35AB1645-EADB-4730-BC10-6B80A6ED711F}" destId="{2C006CDA-1A5E-4AE9-83A2-1C4DF0C2F9E9}" srcOrd="8" destOrd="0" presId="urn:microsoft.com/office/officeart/2005/8/layout/target1"/>
    <dgm:cxn modelId="{ED84CF72-73A1-4AD5-A207-4AFBF3E018AE}" type="presParOf" srcId="{35AB1645-EADB-4730-BC10-6B80A6ED711F}" destId="{9CB23823-D397-45D7-A570-D557B3AA170D}" srcOrd="9" destOrd="0" presId="urn:microsoft.com/office/officeart/2005/8/layout/target1"/>
    <dgm:cxn modelId="{E4C9E68B-B085-4827-8DF4-E8EF9B4D9A17}" type="presParOf" srcId="{35AB1645-EADB-4730-BC10-6B80A6ED711F}" destId="{2A1C89CD-3F31-4D21-BA93-641EF38AD91B}" srcOrd="10" destOrd="0" presId="urn:microsoft.com/office/officeart/2005/8/layout/target1"/>
    <dgm:cxn modelId="{1B2F3B65-5F01-47F1-AC90-EC4F496C9DED}" type="presParOf" srcId="{35AB1645-EADB-4730-BC10-6B80A6ED711F}" destId="{085485C7-35F7-4942-B90F-4427C0409865}" srcOrd="11" destOrd="0" presId="urn:microsoft.com/office/officeart/2005/8/layout/target1"/>
    <dgm:cxn modelId="{60D05508-740D-49F8-9F83-7D92AFC4FC86}" type="presParOf" srcId="{35AB1645-EADB-4730-BC10-6B80A6ED711F}" destId="{5C9EBC97-DF11-4751-900F-244796DE5996}" srcOrd="12" destOrd="0" presId="urn:microsoft.com/office/officeart/2005/8/layout/target1"/>
    <dgm:cxn modelId="{D3CCE63E-3778-4D68-B311-B1F1FB4E2B1B}" type="presParOf" srcId="{35AB1645-EADB-4730-BC10-6B80A6ED711F}" destId="{BAB73CCE-310E-4794-AEC2-A156949A6DC4}" srcOrd="13" destOrd="0" presId="urn:microsoft.com/office/officeart/2005/8/layout/target1"/>
    <dgm:cxn modelId="{AA5562B6-18C1-4A93-9517-D34ED6828775}" type="presParOf" srcId="{35AB1645-EADB-4730-BC10-6B80A6ED711F}" destId="{9DD586C0-6C64-4FA6-999A-03B49732FDA1}" srcOrd="14" destOrd="0" presId="urn:microsoft.com/office/officeart/2005/8/layout/target1"/>
    <dgm:cxn modelId="{DC8ACE8E-C840-4386-9DC9-D45C7B70748F}" type="presParOf" srcId="{35AB1645-EADB-4730-BC10-6B80A6ED711F}" destId="{500EE343-BEA3-427B-A873-236F79A04243}" srcOrd="15" destOrd="0" presId="urn:microsoft.com/office/officeart/2005/8/layout/targe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9EBC97-DF11-4751-900F-244796DE5996}">
      <dsp:nvSpPr>
        <dsp:cNvPr id="0" name=""/>
        <dsp:cNvSpPr/>
      </dsp:nvSpPr>
      <dsp:spPr>
        <a:xfrm>
          <a:off x="0" y="1478280"/>
          <a:ext cx="3794760" cy="3794760"/>
        </a:xfrm>
        <a:prstGeom prst="ellipse">
          <a:avLst/>
        </a:prstGeom>
        <a:gradFill rotWithShape="0">
          <a:gsLst>
            <a:gs pos="0">
              <a:schemeClr val="accent4">
                <a:hueOff val="-3515831"/>
                <a:satOff val="36799"/>
                <a:lumOff val="9018"/>
                <a:alphaOff val="0"/>
                <a:shade val="15000"/>
                <a:satMod val="180000"/>
              </a:schemeClr>
            </a:gs>
            <a:gs pos="50000">
              <a:schemeClr val="accent4">
                <a:hueOff val="-3515831"/>
                <a:satOff val="36799"/>
                <a:lumOff val="9018"/>
                <a:alphaOff val="0"/>
                <a:shade val="45000"/>
                <a:satMod val="170000"/>
              </a:schemeClr>
            </a:gs>
            <a:gs pos="70000">
              <a:schemeClr val="accent4">
                <a:hueOff val="-3515831"/>
                <a:satOff val="36799"/>
                <a:lumOff val="9018"/>
                <a:alphaOff val="0"/>
                <a:tint val="99000"/>
                <a:shade val="65000"/>
                <a:satMod val="155000"/>
              </a:schemeClr>
            </a:gs>
            <a:gs pos="100000">
              <a:schemeClr val="accent4">
                <a:hueOff val="-3515831"/>
                <a:satOff val="36799"/>
                <a:lumOff val="9018"/>
                <a:alphaOff val="0"/>
                <a:tint val="95500"/>
                <a:shade val="100000"/>
                <a:satMod val="155000"/>
              </a:schemeClr>
            </a:gs>
          </a:gsLst>
          <a:lin ang="16200000" scaled="0"/>
        </a:gra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2C006CDA-1A5E-4AE9-83A2-1C4DF0C2F9E9}">
      <dsp:nvSpPr>
        <dsp:cNvPr id="0" name=""/>
        <dsp:cNvSpPr/>
      </dsp:nvSpPr>
      <dsp:spPr>
        <a:xfrm>
          <a:off x="542334" y="2020614"/>
          <a:ext cx="2710091" cy="2710091"/>
        </a:xfrm>
        <a:prstGeom prst="ellipse">
          <a:avLst/>
        </a:prstGeom>
        <a:gradFill rotWithShape="0">
          <a:gsLst>
            <a:gs pos="0">
              <a:schemeClr val="accent4">
                <a:hueOff val="-2343888"/>
                <a:satOff val="24533"/>
                <a:lumOff val="6012"/>
                <a:alphaOff val="0"/>
                <a:shade val="15000"/>
                <a:satMod val="180000"/>
              </a:schemeClr>
            </a:gs>
            <a:gs pos="50000">
              <a:schemeClr val="accent4">
                <a:hueOff val="-2343888"/>
                <a:satOff val="24533"/>
                <a:lumOff val="6012"/>
                <a:alphaOff val="0"/>
                <a:shade val="45000"/>
                <a:satMod val="170000"/>
              </a:schemeClr>
            </a:gs>
            <a:gs pos="70000">
              <a:schemeClr val="accent4">
                <a:hueOff val="-2343888"/>
                <a:satOff val="24533"/>
                <a:lumOff val="6012"/>
                <a:alphaOff val="0"/>
                <a:tint val="99000"/>
                <a:shade val="65000"/>
                <a:satMod val="155000"/>
              </a:schemeClr>
            </a:gs>
            <a:gs pos="100000">
              <a:schemeClr val="accent4">
                <a:hueOff val="-2343888"/>
                <a:satOff val="24533"/>
                <a:lumOff val="6012"/>
                <a:alphaOff val="0"/>
                <a:tint val="95500"/>
                <a:shade val="100000"/>
                <a:satMod val="155000"/>
              </a:schemeClr>
            </a:gs>
          </a:gsLst>
          <a:lin ang="16200000" scaled="0"/>
        </a:gra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95D7716B-AA4C-4E6A-A9DB-E49276CB5585}">
      <dsp:nvSpPr>
        <dsp:cNvPr id="0" name=""/>
        <dsp:cNvSpPr/>
      </dsp:nvSpPr>
      <dsp:spPr>
        <a:xfrm>
          <a:off x="1084352" y="2562632"/>
          <a:ext cx="1626054" cy="1626054"/>
        </a:xfrm>
        <a:prstGeom prst="ellipse">
          <a:avLst/>
        </a:prstGeom>
        <a:gradFill rotWithShape="0">
          <a:gsLst>
            <a:gs pos="0">
              <a:schemeClr val="accent4">
                <a:hueOff val="-1171944"/>
                <a:satOff val="12266"/>
                <a:lumOff val="3006"/>
                <a:alphaOff val="0"/>
                <a:shade val="15000"/>
                <a:satMod val="180000"/>
              </a:schemeClr>
            </a:gs>
            <a:gs pos="50000">
              <a:schemeClr val="accent4">
                <a:hueOff val="-1171944"/>
                <a:satOff val="12266"/>
                <a:lumOff val="3006"/>
                <a:alphaOff val="0"/>
                <a:shade val="45000"/>
                <a:satMod val="170000"/>
              </a:schemeClr>
            </a:gs>
            <a:gs pos="70000">
              <a:schemeClr val="accent4">
                <a:hueOff val="-1171944"/>
                <a:satOff val="12266"/>
                <a:lumOff val="3006"/>
                <a:alphaOff val="0"/>
                <a:tint val="99000"/>
                <a:shade val="65000"/>
                <a:satMod val="155000"/>
              </a:schemeClr>
            </a:gs>
            <a:gs pos="100000">
              <a:schemeClr val="accent4">
                <a:hueOff val="-1171944"/>
                <a:satOff val="12266"/>
                <a:lumOff val="3006"/>
                <a:alphaOff val="0"/>
                <a:tint val="95500"/>
                <a:shade val="100000"/>
                <a:satMod val="155000"/>
              </a:schemeClr>
            </a:gs>
          </a:gsLst>
          <a:lin ang="16200000" scaled="0"/>
        </a:gra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AC9F01F8-3AE5-4F40-A974-D5AEB8E9B51A}">
      <dsp:nvSpPr>
        <dsp:cNvPr id="0" name=""/>
        <dsp:cNvSpPr/>
      </dsp:nvSpPr>
      <dsp:spPr>
        <a:xfrm>
          <a:off x="1626370" y="3104650"/>
          <a:ext cx="542018" cy="542018"/>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A98C21A7-EC77-41D6-B286-8C7D7044422D}">
      <dsp:nvSpPr>
        <dsp:cNvPr id="0" name=""/>
        <dsp:cNvSpPr/>
      </dsp:nvSpPr>
      <dsp:spPr>
        <a:xfrm>
          <a:off x="4427220" y="213359"/>
          <a:ext cx="1897380" cy="907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l" defTabSz="1155700">
            <a:lnSpc>
              <a:spcPct val="90000"/>
            </a:lnSpc>
            <a:spcBef>
              <a:spcPct val="0"/>
            </a:spcBef>
            <a:spcAft>
              <a:spcPct val="35000"/>
            </a:spcAft>
          </a:pPr>
          <a:r>
            <a:rPr lang="en-US" sz="2600" kern="1200" dirty="0" smtClean="0">
              <a:solidFill>
                <a:schemeClr val="accent1"/>
              </a:solidFill>
            </a:rPr>
            <a:t>Healthcare workers</a:t>
          </a:r>
          <a:endParaRPr lang="en-US" sz="2600" kern="1200" dirty="0">
            <a:solidFill>
              <a:schemeClr val="accent1"/>
            </a:solidFill>
          </a:endParaRPr>
        </a:p>
      </dsp:txBody>
      <dsp:txXfrm>
        <a:off x="4427220" y="213359"/>
        <a:ext cx="1897380" cy="907580"/>
      </dsp:txXfrm>
    </dsp:sp>
    <dsp:sp modelId="{F5F503C4-F445-4EC2-B4D5-53A0515BAD20}">
      <dsp:nvSpPr>
        <dsp:cNvPr id="0" name=""/>
        <dsp:cNvSpPr/>
      </dsp:nvSpPr>
      <dsp:spPr>
        <a:xfrm>
          <a:off x="3952875" y="667150"/>
          <a:ext cx="474345" cy="0"/>
        </a:xfrm>
        <a:prstGeom prst="line">
          <a:avLst/>
        </a:prstGeom>
        <a:solidFill>
          <a:schemeClr val="accent4">
            <a:hueOff val="0"/>
            <a:satOff val="0"/>
            <a:lumOff val="0"/>
            <a:alphaOff val="0"/>
          </a:schemeClr>
        </a:solidFill>
        <a:ln w="55000" cap="flat" cmpd="thickThin" algn="ctr">
          <a:solidFill>
            <a:schemeClr val="accent4">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544DA43C-382A-48C3-8AA4-8660523CD120}">
      <dsp:nvSpPr>
        <dsp:cNvPr id="0" name=""/>
        <dsp:cNvSpPr/>
      </dsp:nvSpPr>
      <dsp:spPr>
        <a:xfrm rot="5400000">
          <a:off x="1568500" y="965987"/>
          <a:ext cx="2681630" cy="2087118"/>
        </a:xfrm>
        <a:prstGeom prst="line">
          <a:avLst/>
        </a:prstGeom>
        <a:solidFill>
          <a:schemeClr val="accent4">
            <a:hueOff val="0"/>
            <a:satOff val="0"/>
            <a:lumOff val="0"/>
            <a:alphaOff val="0"/>
          </a:schemeClr>
        </a:solidFill>
        <a:ln w="55000" cap="flat" cmpd="thickThin" algn="ctr">
          <a:solidFill>
            <a:schemeClr val="accent4">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EBCB45F5-770E-4FE1-948E-0E118E26BD2E}">
      <dsp:nvSpPr>
        <dsp:cNvPr id="0" name=""/>
        <dsp:cNvSpPr/>
      </dsp:nvSpPr>
      <dsp:spPr>
        <a:xfrm>
          <a:off x="4427220" y="1120940"/>
          <a:ext cx="1897380" cy="907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l" defTabSz="1155700">
            <a:lnSpc>
              <a:spcPct val="90000"/>
            </a:lnSpc>
            <a:spcBef>
              <a:spcPct val="0"/>
            </a:spcBef>
            <a:spcAft>
              <a:spcPct val="35000"/>
            </a:spcAft>
          </a:pPr>
          <a:r>
            <a:rPr lang="en-US" sz="2600" kern="1200" dirty="0" smtClean="0">
              <a:solidFill>
                <a:schemeClr val="accent1"/>
              </a:solidFill>
            </a:rPr>
            <a:t>Sanitation workers</a:t>
          </a:r>
          <a:endParaRPr lang="en-US" sz="2600" kern="1200" dirty="0">
            <a:solidFill>
              <a:schemeClr val="accent1"/>
            </a:solidFill>
          </a:endParaRPr>
        </a:p>
      </dsp:txBody>
      <dsp:txXfrm>
        <a:off x="4427220" y="1120940"/>
        <a:ext cx="1897380" cy="907580"/>
      </dsp:txXfrm>
    </dsp:sp>
    <dsp:sp modelId="{62120AB5-DD1E-446E-B6CD-111492BC61FE}">
      <dsp:nvSpPr>
        <dsp:cNvPr id="0" name=""/>
        <dsp:cNvSpPr/>
      </dsp:nvSpPr>
      <dsp:spPr>
        <a:xfrm>
          <a:off x="3952875" y="1574730"/>
          <a:ext cx="474345" cy="0"/>
        </a:xfrm>
        <a:prstGeom prst="line">
          <a:avLst/>
        </a:prstGeom>
        <a:solidFill>
          <a:schemeClr val="accent4">
            <a:hueOff val="0"/>
            <a:satOff val="0"/>
            <a:lumOff val="0"/>
            <a:alphaOff val="0"/>
          </a:schemeClr>
        </a:solidFill>
        <a:ln w="55000" cap="flat" cmpd="thickThin" algn="ctr">
          <a:solidFill>
            <a:schemeClr val="accent4">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B11FC120-94D3-4F04-A771-F3C169583CCF}">
      <dsp:nvSpPr>
        <dsp:cNvPr id="0" name=""/>
        <dsp:cNvSpPr/>
      </dsp:nvSpPr>
      <dsp:spPr>
        <a:xfrm rot="5400000">
          <a:off x="2032726" y="1858704"/>
          <a:ext cx="2202225" cy="1634909"/>
        </a:xfrm>
        <a:prstGeom prst="line">
          <a:avLst/>
        </a:prstGeom>
        <a:solidFill>
          <a:schemeClr val="accent4">
            <a:hueOff val="0"/>
            <a:satOff val="0"/>
            <a:lumOff val="0"/>
            <a:alphaOff val="0"/>
          </a:schemeClr>
        </a:solidFill>
        <a:ln w="55000" cap="flat" cmpd="thickThin" algn="ctr">
          <a:solidFill>
            <a:schemeClr val="accent4">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9CB23823-D397-45D7-A570-D557B3AA170D}">
      <dsp:nvSpPr>
        <dsp:cNvPr id="0" name=""/>
        <dsp:cNvSpPr/>
      </dsp:nvSpPr>
      <dsp:spPr>
        <a:xfrm>
          <a:off x="4427220" y="2028520"/>
          <a:ext cx="1897380" cy="907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l" defTabSz="1155700">
            <a:lnSpc>
              <a:spcPct val="90000"/>
            </a:lnSpc>
            <a:spcBef>
              <a:spcPct val="0"/>
            </a:spcBef>
            <a:spcAft>
              <a:spcPct val="35000"/>
            </a:spcAft>
          </a:pPr>
          <a:r>
            <a:rPr lang="en-US" sz="2600" kern="1200" dirty="0" smtClean="0">
              <a:solidFill>
                <a:schemeClr val="accent1"/>
              </a:solidFill>
            </a:rPr>
            <a:t>Patients and attendants</a:t>
          </a:r>
          <a:endParaRPr lang="en-US" sz="2600" kern="1200" dirty="0">
            <a:solidFill>
              <a:schemeClr val="accent1"/>
            </a:solidFill>
          </a:endParaRPr>
        </a:p>
      </dsp:txBody>
      <dsp:txXfrm>
        <a:off x="4427220" y="2028520"/>
        <a:ext cx="1897380" cy="907580"/>
      </dsp:txXfrm>
    </dsp:sp>
    <dsp:sp modelId="{2A1C89CD-3F31-4D21-BA93-641EF38AD91B}">
      <dsp:nvSpPr>
        <dsp:cNvPr id="0" name=""/>
        <dsp:cNvSpPr/>
      </dsp:nvSpPr>
      <dsp:spPr>
        <a:xfrm>
          <a:off x="3952875" y="2482310"/>
          <a:ext cx="474345" cy="0"/>
        </a:xfrm>
        <a:prstGeom prst="line">
          <a:avLst/>
        </a:prstGeom>
        <a:solidFill>
          <a:schemeClr val="accent4">
            <a:hueOff val="0"/>
            <a:satOff val="0"/>
            <a:lumOff val="0"/>
            <a:alphaOff val="0"/>
          </a:schemeClr>
        </a:solidFill>
        <a:ln w="55000" cap="flat" cmpd="thickThin" algn="ctr">
          <a:solidFill>
            <a:schemeClr val="accent4">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085485C7-35F7-4942-B90F-4427C0409865}">
      <dsp:nvSpPr>
        <dsp:cNvPr id="0" name=""/>
        <dsp:cNvSpPr/>
      </dsp:nvSpPr>
      <dsp:spPr>
        <a:xfrm rot="5400000">
          <a:off x="2482089" y="2690705"/>
          <a:ext cx="1679813" cy="1261757"/>
        </a:xfrm>
        <a:prstGeom prst="line">
          <a:avLst/>
        </a:prstGeom>
        <a:solidFill>
          <a:schemeClr val="accent4">
            <a:hueOff val="0"/>
            <a:satOff val="0"/>
            <a:lumOff val="0"/>
            <a:alphaOff val="0"/>
          </a:schemeClr>
        </a:solidFill>
        <a:ln w="55000" cap="flat" cmpd="thickThin" algn="ctr">
          <a:solidFill>
            <a:schemeClr val="accent4">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BAB73CCE-310E-4794-AEC2-A156949A6DC4}">
      <dsp:nvSpPr>
        <dsp:cNvPr id="0" name=""/>
        <dsp:cNvSpPr/>
      </dsp:nvSpPr>
      <dsp:spPr>
        <a:xfrm>
          <a:off x="4427220" y="2936100"/>
          <a:ext cx="1897380" cy="907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l" defTabSz="1155700">
            <a:lnSpc>
              <a:spcPct val="90000"/>
            </a:lnSpc>
            <a:spcBef>
              <a:spcPct val="0"/>
            </a:spcBef>
            <a:spcAft>
              <a:spcPct val="35000"/>
            </a:spcAft>
          </a:pPr>
          <a:r>
            <a:rPr lang="en-US" sz="2600" kern="1200" dirty="0" smtClean="0">
              <a:solidFill>
                <a:schemeClr val="accent1"/>
              </a:solidFill>
            </a:rPr>
            <a:t>General public</a:t>
          </a:r>
          <a:endParaRPr lang="en-US" sz="2600" kern="1200" dirty="0">
            <a:solidFill>
              <a:schemeClr val="accent1"/>
            </a:solidFill>
          </a:endParaRPr>
        </a:p>
      </dsp:txBody>
      <dsp:txXfrm>
        <a:off x="4427220" y="2936100"/>
        <a:ext cx="1897380" cy="907580"/>
      </dsp:txXfrm>
    </dsp:sp>
    <dsp:sp modelId="{9DD586C0-6C64-4FA6-999A-03B49732FDA1}">
      <dsp:nvSpPr>
        <dsp:cNvPr id="0" name=""/>
        <dsp:cNvSpPr/>
      </dsp:nvSpPr>
      <dsp:spPr>
        <a:xfrm>
          <a:off x="3952875" y="3389890"/>
          <a:ext cx="474345" cy="0"/>
        </a:xfrm>
        <a:prstGeom prst="line">
          <a:avLst/>
        </a:prstGeom>
        <a:solidFill>
          <a:schemeClr val="accent4">
            <a:hueOff val="0"/>
            <a:satOff val="0"/>
            <a:lumOff val="0"/>
            <a:alphaOff val="0"/>
          </a:schemeClr>
        </a:solidFill>
        <a:ln w="55000" cap="flat" cmpd="thickThin" algn="ctr">
          <a:solidFill>
            <a:schemeClr val="accent4">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500EE343-BEA3-427B-A873-236F79A04243}">
      <dsp:nvSpPr>
        <dsp:cNvPr id="0" name=""/>
        <dsp:cNvSpPr/>
      </dsp:nvSpPr>
      <dsp:spPr>
        <a:xfrm rot="5400000">
          <a:off x="2932527" y="3525995"/>
          <a:ext cx="1154618" cy="881649"/>
        </a:xfrm>
        <a:prstGeom prst="line">
          <a:avLst/>
        </a:prstGeom>
        <a:solidFill>
          <a:schemeClr val="accent4">
            <a:hueOff val="0"/>
            <a:satOff val="0"/>
            <a:lumOff val="0"/>
            <a:alphaOff val="0"/>
          </a:schemeClr>
        </a:solidFill>
        <a:ln w="55000" cap="flat" cmpd="thickThin" algn="ctr">
          <a:solidFill>
            <a:schemeClr val="accent4">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9D279-6905-45B7-B629-2C1343D3F6DF}" type="datetimeFigureOut">
              <a:rPr lang="en-US" smtClean="0"/>
              <a:pPr/>
              <a:t>5/7/2014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43B709-8A0E-4DB0-828B-2356F8B2E8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43B709-8A0E-4DB0-828B-2356F8B2E847}"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1424" y="6400800"/>
            <a:ext cx="1087325" cy="276228"/>
          </a:xfrm>
          <a:prstGeom prst="rect">
            <a:avLst/>
          </a:prstGeom>
        </p:spPr>
        <p:txBody>
          <a:bodyPr/>
          <a:lstStyle/>
          <a:p>
            <a:endParaRPr lang="en-US"/>
          </a:p>
        </p:txBody>
      </p:sp>
      <p:sp>
        <p:nvSpPr>
          <p:cNvPr id="6" name="Footer Placeholder 5"/>
          <p:cNvSpPr>
            <a:spLocks noGrp="1"/>
          </p:cNvSpPr>
          <p:nvPr>
            <p:ph type="ftr" sz="quarter" idx="11"/>
          </p:nvPr>
        </p:nvSpPr>
        <p:spPr>
          <a:xfrm>
            <a:off x="1142107" y="6400800"/>
            <a:ext cx="4916180" cy="276228"/>
          </a:xfrm>
          <a:prstGeom prst="rect">
            <a:avLst/>
          </a:prstGeom>
        </p:spPr>
        <p:txBody>
          <a:bodyPr/>
          <a:lstStyle/>
          <a:p>
            <a:endParaRPr lang="en-US"/>
          </a:p>
        </p:txBody>
      </p:sp>
      <p:sp>
        <p:nvSpPr>
          <p:cNvPr id="7" name="Slide Number Placeholder 6"/>
          <p:cNvSpPr>
            <a:spLocks noGrp="1"/>
          </p:cNvSpPr>
          <p:nvPr>
            <p:ph type="sldNum" sz="quarter" idx="12"/>
          </p:nvPr>
        </p:nvSpPr>
        <p:spPr>
          <a:xfrm>
            <a:off x="7373078" y="6400800"/>
            <a:ext cx="628815" cy="276228"/>
          </a:xfrm>
          <a:prstGeom prst="rect">
            <a:avLst/>
          </a:prstGeom>
        </p:spPr>
        <p:txBody>
          <a:bodyPr/>
          <a:lstStyle/>
          <a:p>
            <a:fld id="{2A013F82-EE5E-44EE-A61D-E31C6657F26F}" type="slidenum">
              <a:rPr lang="en-US" smtClean="0"/>
              <a:pPr/>
              <a:t>‹#›</a:t>
            </a:fld>
            <a:endParaRPr lang="en-US"/>
          </a:p>
        </p:txBody>
      </p:sp>
      <p:sp>
        <p:nvSpPr>
          <p:cNvPr id="3" name="Content Placeholder 2"/>
          <p:cNvSpPr>
            <a:spLocks noGrp="1"/>
          </p:cNvSpPr>
          <p:nvPr>
            <p:ph idx="1"/>
          </p:nvPr>
        </p:nvSpPr>
        <p:spPr>
          <a:xfrm>
            <a:off x="3714528" y="685800"/>
            <a:ext cx="480185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91910" y="1905000"/>
            <a:ext cx="2698158"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Tree>
    <p:extLst>
      <p:ext uri="{BB962C8B-B14F-4D97-AF65-F5344CB8AC3E}">
        <p14:creationId xmlns="" xmlns:p14="http://schemas.microsoft.com/office/powerpoint/2010/main" val="4655699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52" r:id="rId14"/>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8"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17B932"/>
            </a:gs>
            <a:gs pos="50000">
              <a:schemeClr val="accent2">
                <a:shade val="45000"/>
                <a:satMod val="170000"/>
              </a:schemeClr>
            </a:gs>
            <a:gs pos="70000">
              <a:schemeClr val="accent2">
                <a:tint val="99000"/>
                <a:shade val="65000"/>
                <a:satMod val="155000"/>
              </a:schemeClr>
            </a:gs>
            <a:gs pos="100000">
              <a:srgbClr val="00B0F0"/>
            </a:gs>
          </a:gsLst>
          <a:lin ang="16200000" scaled="0"/>
        </a:gradFill>
        <a:effectLst/>
      </p:bgPr>
    </p:bg>
    <p:spTree>
      <p:nvGrpSpPr>
        <p:cNvPr id="1" name=""/>
        <p:cNvGrpSpPr/>
        <p:nvPr/>
      </p:nvGrpSpPr>
      <p:grpSpPr>
        <a:xfrm>
          <a:off x="0" y="0"/>
          <a:ext cx="0" cy="0"/>
          <a:chOff x="0" y="0"/>
          <a:chExt cx="0" cy="0"/>
        </a:xfrm>
      </p:grpSpPr>
      <p:pic>
        <p:nvPicPr>
          <p:cNvPr id="7" name="Picture 7" descr="https://encrypted-tbn2.gstatic.com/images?q=tbn:ANd9GcSchDR1bpvn8wTu0rAVlRCW6cD05beMpMUpdQl92qLqfht3y5_d"/>
          <p:cNvPicPr>
            <a:picLocks noChangeAspect="1" noChangeArrowheads="1"/>
          </p:cNvPicPr>
          <p:nvPr/>
        </p:nvPicPr>
        <p:blipFill>
          <a:blip r:embed="rId2" cstate="print"/>
          <a:srcRect/>
          <a:stretch>
            <a:fillRect/>
          </a:stretch>
        </p:blipFill>
        <p:spPr bwMode="auto">
          <a:xfrm>
            <a:off x="5486400" y="4419600"/>
            <a:ext cx="3657600" cy="2438400"/>
          </a:xfrm>
          <a:prstGeom prst="rect">
            <a:avLst/>
          </a:prstGeom>
          <a:noFill/>
        </p:spPr>
      </p:pic>
      <p:sp>
        <p:nvSpPr>
          <p:cNvPr id="2" name="Title 1"/>
          <p:cNvSpPr>
            <a:spLocks noGrp="1"/>
          </p:cNvSpPr>
          <p:nvPr>
            <p:ph type="ctrTitle"/>
          </p:nvPr>
        </p:nvSpPr>
        <p:spPr>
          <a:xfrm>
            <a:off x="762000" y="1752600"/>
            <a:ext cx="7681913" cy="1523495"/>
          </a:xfrm>
        </p:spPr>
        <p:txBody>
          <a:bodyPr>
            <a:noAutofit/>
          </a:bodyPr>
          <a:lstStyle/>
          <a:p>
            <a:pPr algn="ctr">
              <a:lnSpc>
                <a:spcPct val="150000"/>
              </a:lnSpc>
            </a:pPr>
            <a:r>
              <a:rPr lang="en-US" sz="3200" b="1" dirty="0">
                <a:cs typeface="Times New Roman" pitchFamily="18" charset="0"/>
              </a:rPr>
              <a:t>AWARENESS LEVEL ABOUT BIO-MEDICAL WASTE MANAGEMENT AMONGST THE STAFF AT</a:t>
            </a:r>
            <a:r>
              <a:rPr lang="en-US" sz="3200" dirty="0">
                <a:cs typeface="Times New Roman" pitchFamily="18" charset="0"/>
              </a:rPr>
              <a:t/>
            </a:r>
            <a:br>
              <a:rPr lang="en-US" sz="3200" dirty="0">
                <a:cs typeface="Times New Roman" pitchFamily="18" charset="0"/>
              </a:rPr>
            </a:br>
            <a:r>
              <a:rPr lang="en-US" sz="3200" b="1" dirty="0">
                <a:cs typeface="Times New Roman" pitchFamily="18" charset="0"/>
              </a:rPr>
              <a:t>PARK HOSPITAL</a:t>
            </a:r>
            <a:r>
              <a:rPr lang="en-US" sz="3200" dirty="0"/>
              <a:t/>
            </a:r>
            <a:br>
              <a:rPr lang="en-US" sz="3200" dirty="0"/>
            </a:br>
            <a:endParaRPr lang="en-US" sz="3200" dirty="0"/>
          </a:p>
        </p:txBody>
      </p:sp>
      <p:sp>
        <p:nvSpPr>
          <p:cNvPr id="3" name="Subtitle 2"/>
          <p:cNvSpPr>
            <a:spLocks noGrp="1"/>
          </p:cNvSpPr>
          <p:nvPr>
            <p:ph type="subTitle" idx="1"/>
          </p:nvPr>
        </p:nvSpPr>
        <p:spPr>
          <a:xfrm>
            <a:off x="762000" y="5638800"/>
            <a:ext cx="4068762" cy="461665"/>
          </a:xfrm>
        </p:spPr>
        <p:txBody>
          <a:bodyPr/>
          <a:lstStyle/>
          <a:p>
            <a:r>
              <a:rPr lang="en-US" sz="2800" dirty="0" smtClean="0">
                <a:solidFill>
                  <a:srgbClr val="002060"/>
                </a:solidFill>
              </a:rPr>
              <a:t>Presented by:</a:t>
            </a:r>
          </a:p>
          <a:p>
            <a:r>
              <a:rPr lang="en-US" sz="2800" dirty="0" smtClean="0">
                <a:solidFill>
                  <a:srgbClr val="002060"/>
                </a:solidFill>
              </a:rPr>
              <a:t>Dr. </a:t>
            </a:r>
            <a:r>
              <a:rPr lang="en-US" sz="2800" dirty="0" err="1" smtClean="0">
                <a:solidFill>
                  <a:srgbClr val="002060"/>
                </a:solidFill>
              </a:rPr>
              <a:t>S</a:t>
            </a:r>
            <a:r>
              <a:rPr lang="en-US" sz="2800" dirty="0" err="1" smtClean="0">
                <a:solidFill>
                  <a:srgbClr val="002060"/>
                </a:solidFill>
              </a:rPr>
              <a:t>neha</a:t>
            </a:r>
            <a:r>
              <a:rPr lang="en-US" sz="2800" dirty="0" smtClean="0">
                <a:solidFill>
                  <a:srgbClr val="002060"/>
                </a:solidFill>
              </a:rPr>
              <a:t> </a:t>
            </a:r>
            <a:r>
              <a:rPr lang="en-US" sz="2800" dirty="0" err="1" smtClean="0">
                <a:solidFill>
                  <a:srgbClr val="002060"/>
                </a:solidFill>
              </a:rPr>
              <a:t>tyagi</a:t>
            </a:r>
            <a:endParaRPr lang="en-US" sz="2800" dirty="0" smtClean="0">
              <a:solidFill>
                <a:srgbClr val="002060"/>
              </a:solidFill>
            </a:endParaRPr>
          </a:p>
          <a:p>
            <a:r>
              <a:rPr lang="en-US" sz="2800" dirty="0" smtClean="0">
                <a:solidFill>
                  <a:srgbClr val="002060"/>
                </a:solidFill>
              </a:rPr>
              <a:t>PG/12/86</a:t>
            </a:r>
          </a:p>
        </p:txBody>
      </p:sp>
      <p:pic>
        <p:nvPicPr>
          <p:cNvPr id="8" name="Picture 5" descr="http://3.imimg.com/data3/CI/FA/MY-9188270/biomedical-waste-management-system-250x250.jpg"/>
          <p:cNvPicPr>
            <a:picLocks noChangeAspect="1" noChangeArrowheads="1"/>
          </p:cNvPicPr>
          <p:nvPr/>
        </p:nvPicPr>
        <p:blipFill>
          <a:blip r:embed="rId3" cstate="print"/>
          <a:srcRect/>
          <a:stretch>
            <a:fillRect/>
          </a:stretch>
        </p:blipFill>
        <p:spPr bwMode="auto">
          <a:xfrm>
            <a:off x="0" y="0"/>
            <a:ext cx="3429000" cy="2057400"/>
          </a:xfrm>
          <a:prstGeom prst="rect">
            <a:avLst/>
          </a:prstGeom>
          <a:noFill/>
        </p:spPr>
      </p:pic>
      <p:sp>
        <p:nvSpPr>
          <p:cNvPr id="4" name="AutoShape 9"/>
          <p:cNvSpPr txBox="1">
            <a:spLocks noChangeArrowheads="1"/>
          </p:cNvSpPr>
          <p:nvPr/>
        </p:nvSpPr>
        <p:spPr bwMode="gray">
          <a:xfrm>
            <a:off x="228600" y="1981200"/>
            <a:ext cx="8686800" cy="2895600"/>
          </a:xfrm>
          <a:prstGeom prst="roundRect">
            <a:avLst>
              <a:gd name="adj" fmla="val 19046"/>
            </a:avLst>
          </a:prstGeom>
          <a:ln>
            <a:headEnd/>
            <a:tailEnd/>
          </a:ln>
        </p:spPr>
        <p:style>
          <a:lnRef idx="2">
            <a:schemeClr val="accent1"/>
          </a:lnRef>
          <a:fillRef idx="1">
            <a:schemeClr val="lt1"/>
          </a:fillRef>
          <a:effectRef idx="0">
            <a:schemeClr val="accent1"/>
          </a:effectRef>
          <a:fontRef idx="minor">
            <a:schemeClr val="dk1"/>
          </a:fontRef>
        </p:style>
        <p:txBody>
          <a:bodyPr vert="horz" wrap="none" lIns="0" tIns="0" rIns="0" bIns="0" rtlCol="0" anchor="ctr">
            <a:normAutofit/>
          </a:bodyPr>
          <a:lstStyle/>
          <a:p>
            <a:pPr marL="0" marR="0" lvl="0" indent="0" algn="l" defTabSz="914363" rtl="0" eaLnBrk="1" fontAlgn="auto" latinLnBrk="0" hangingPunct="1">
              <a:lnSpc>
                <a:spcPct val="150000"/>
              </a:lnSpc>
              <a:spcBef>
                <a:spcPct val="0"/>
              </a:spcBef>
              <a:spcAft>
                <a:spcPts val="0"/>
              </a:spcAft>
              <a:buClrTx/>
              <a:buSzTx/>
              <a:buFontTx/>
              <a:buNone/>
              <a:tabLst/>
              <a:defRPr/>
            </a:pPr>
            <a:r>
              <a:rPr kumimoji="0" lang="en-US" sz="3200" b="0" i="0" u="none" strike="noStrike" kern="1200" cap="none" spc="-150" normalizeH="0" baseline="0" noProof="0" dirty="0" smtClean="0">
                <a:ln w="3175">
                  <a:noFill/>
                </a:ln>
                <a:solidFill>
                  <a:srgbClr val="002060"/>
                </a:solidFill>
                <a:effectLst>
                  <a:outerShdw blurRad="50800" dist="38100" dir="2700000" algn="tl" rotWithShape="0">
                    <a:prstClr val="black">
                      <a:alpha val="40000"/>
                    </a:prstClr>
                  </a:outerShdw>
                </a:effectLst>
                <a:uLnTx/>
                <a:uFillTx/>
                <a:latin typeface="+mj-lt"/>
                <a:ea typeface="+mn-ea"/>
                <a:cs typeface="Times New Roman" pitchFamily="18" charset="0"/>
              </a:rPr>
              <a:t> Awareness level about Bio-medical waste management </a:t>
            </a:r>
            <a:br>
              <a:rPr kumimoji="0" lang="en-US" sz="3200" b="0" i="0" u="none" strike="noStrike" kern="1200" cap="none" spc="-150" normalizeH="0" baseline="0" noProof="0" dirty="0" smtClean="0">
                <a:ln w="3175">
                  <a:noFill/>
                </a:ln>
                <a:solidFill>
                  <a:srgbClr val="002060"/>
                </a:solidFill>
                <a:effectLst>
                  <a:outerShdw blurRad="50800" dist="38100" dir="2700000" algn="tl" rotWithShape="0">
                    <a:prstClr val="black">
                      <a:alpha val="40000"/>
                    </a:prstClr>
                  </a:outerShdw>
                </a:effectLst>
                <a:uLnTx/>
                <a:uFillTx/>
                <a:latin typeface="+mj-lt"/>
                <a:ea typeface="+mn-ea"/>
                <a:cs typeface="Times New Roman" pitchFamily="18" charset="0"/>
              </a:rPr>
            </a:br>
            <a:r>
              <a:rPr kumimoji="0" lang="en-US" sz="3200" b="0" i="0" u="none" strike="noStrike" kern="1200" cap="none" spc="-150" normalizeH="0" baseline="0" noProof="0" dirty="0" smtClean="0">
                <a:ln w="3175">
                  <a:noFill/>
                </a:ln>
                <a:solidFill>
                  <a:srgbClr val="002060"/>
                </a:solidFill>
                <a:effectLst>
                  <a:outerShdw blurRad="50800" dist="38100" dir="2700000" algn="tl" rotWithShape="0">
                    <a:prstClr val="black">
                      <a:alpha val="40000"/>
                    </a:prstClr>
                  </a:outerShdw>
                </a:effectLst>
                <a:uLnTx/>
                <a:uFillTx/>
                <a:latin typeface="+mj-lt"/>
                <a:ea typeface="+mn-ea"/>
                <a:cs typeface="Times New Roman" pitchFamily="18" charset="0"/>
              </a:rPr>
              <a:t>                       amongst the staff at park hospital</a:t>
            </a:r>
            <a:endParaRPr kumimoji="0" lang="en-US" sz="3200" b="0" i="0" u="none" strike="noStrike" kern="1200" cap="none" spc="-150" normalizeH="0" baseline="0" noProof="0" dirty="0">
              <a:ln w="3175">
                <a:noFill/>
              </a:ln>
              <a:solidFill>
                <a:srgbClr val="002060"/>
              </a:solidFill>
              <a:effectLst>
                <a:outerShdw blurRad="50800" dist="38100" dir="2700000" algn="tl" rotWithShape="0">
                  <a:prstClr val="black">
                    <a:alpha val="40000"/>
                  </a:prstClr>
                </a:outerShdw>
              </a:effectLst>
              <a:uLnTx/>
              <a:uFillTx/>
              <a:latin typeface="+mj-lt"/>
              <a:ea typeface="+mn-ea"/>
              <a:cs typeface="Arial"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u="sng" dirty="0" smtClean="0"/>
              <a:t>Who is at risk?</a:t>
            </a:r>
            <a:endParaRPr lang="en-US" sz="4000" b="1" u="sng" dirty="0"/>
          </a:p>
        </p:txBody>
      </p:sp>
      <p:sp>
        <p:nvSpPr>
          <p:cNvPr id="9" name="Text Placeholder 8"/>
          <p:cNvSpPr>
            <a:spLocks noGrp="1"/>
          </p:cNvSpPr>
          <p:nvPr>
            <p:ph type="body" sz="quarter" idx="10"/>
          </p:nvPr>
        </p:nvSpPr>
        <p:spPr/>
        <p:txBody>
          <a:bodyPr/>
          <a:lstStyle/>
          <a:p>
            <a:endParaRPr lang="en-US"/>
          </a:p>
        </p:txBody>
      </p:sp>
      <p:graphicFrame>
        <p:nvGraphicFramePr>
          <p:cNvPr id="3" name="Diagram 2"/>
          <p:cNvGraphicFramePr/>
          <p:nvPr/>
        </p:nvGraphicFramePr>
        <p:xfrm>
          <a:off x="1600200" y="990600"/>
          <a:ext cx="6324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370" name="AutoShape 2" descr="data:image/jpeg;base64,/9j/4AAQSkZJRgABAQAAAQABAAD/2wCEAAkGBxQTEhUUExQWFRUXGBgbGBgYGRcaGxsbHhkfGBwcIBwZHCggHhwlHB0YIjEhJSksLi4uGB8zODMsNygtLiwBCgoKDg0OGxAQGywkHyQsLCwsLCwsLCwsLCwsLCwsLCwsLCwsLCwsLCwsLCwsLCwsLCwsLCwsLCwsLCwsLDcsMP/AABEIANEA8QMBIgACEQEDEQH/xAAcAAACAgMBAQAAAAAAAAAAAAAFBgMEAAIHAQj/xABBEAABAwIEAwYDBgQFBAIDAAABAgMRACEEEjFBBVFhBhMicYGRMqHBQlKx0eHwBxQjchUzYpLxFqKywkOCFzSD/8QAGwEAAgMBAQEAAAAAAAAAAAAAAwQAAQIFBgf/xAAsEQACAgICAQQBAwQDAQAAAAAAAQIRAyESMQQTIkFRFGGBkQUyQnEjM1IV/9oADAMBAAIRAxEAPwDmScM25ADYExoSLVI92ZT9hZB5KA/SiHBsICUk7n/1Mewj3ohj28qM0/AQHByB0WKLxsxYDwvAkCQ8pwAHwJbSDmMXkmw9akf4ENQkDzkn1POirqiFAC4AUT5CL1KeInlppV8SWAxwlI0EE9B9aN9meJFolpSkhCiCFGBlItsLA8+grdfaRtacrqAo6XAA+VUGsXhjObMg7bg1icIyVMuMnF2dBWsEDKQTFylQWk8oKbEVAR1OsUi4fj4ZVDcqQT4gVQnXXpTvwkLfRnbiB8YV8SfLa+xmuZmxenv4H8WTmv1NgFTbxSRaNRysZq08FE5kpyERAMqSAdd55XnfSpErW3ZKQBz3nTQTULuIdmEjwjWQQf7iSQI32HlWcbTVxZt3F9ETeckZ+7IE/YObXYk2H5Cq6uDqk9wdLlJAy+hOlvOrzb6VKJDiVx4VFBlMxMWsTTJwrgwQkuuqIkDwiwHpqTG1EipynTKyZFxtiVhVPd4toAKUmCUpItmuJJI96YUcFcyiVAHlqdOdIPaN5BxLxbVIzqAUjdIsAKoAOJiVKveMxJpv8aDE/Xkh8xTCk/ELcwbSOdCDhiFgoWFJJ8Um410y6+00uLwywJXYHTMTJ6wb1Atn7sjrH7NZ/EXwy/yL7R52s4oS93BMAAaiQc2xPOLAxvQN3BlISphS0qVCTfnt7x7UbdYSf8xIcsJJufzq7iVF9tLavC00khGVCU5SYkHLczEyeVHjiqNApZLlZa/6kbaR4jmcEykG06TPXWgWI7Td6QPDlSrMEEqKQo7gHfaagxHBW4SUuKkjxSE5Z2ymZI5zHlVDEcMCXACNRMySNYrEcKi7NPK2N+I49isTh8i20rZUTHhIGYfdIIuKXzwpYmUqAJ5etNHBe0iMOwErOh8AF5tsBcX3qtie06lWWlS1H4Aq2UHU5QSb2ib0X04meTAOH4XJMgX3kD1gmiXF8CkNoIWFZREaGOg016mieGwb7l3T3SdkhPiPpHzURVjieCSlhZJuLgEyY0k7T8htUeOLJzYnKEVkKylQEpEAnkTpVothacpFxcfWveC8BxL5PdIBRMZlGB770DLxguTdIJFuWkDFDxTe02ty1rxoKcMD7J+Hf0FO/wD+O3VCS82FcoUfnF6iw3YXEMLLgyOQDlykyfRQFJry/Hk65I3Lx5d0AmMApCpWnLY6xP42rRBzKUv09BV/ibC2xLgKVHZVjNCsK5sNRTEmuOjMIUy33Z+9WVLmPP8ACvKFsNQWwrrCFpHigAja6yJ9rR62ohxvhyS228hUodKmtOYJH/jPtXPUcVVEzKpCgeUGfxoxh+1P9FLa0kpBKhB0UdwOYPyMV0+SEaLXA15ICxI8bZkaHl6i09apPoU0IWFZQSEKO4G3Q6a1Sx3F1rKigd2kmb6yYBvVdxICbrKlE6SYHUzvWXMviRYvF51TlAAtN5JqIJJ0rVR2FerCpCUnWs3e2aL3COEOvOBtuCTc3gAcyfpXUeG4FvBpSkKVBAC1kmLX0Jgb+1LHBuyGMaAX3ThIj4fivyGpo2nFulspczIMwQtBCoMyINjImuR/UMWfJJJf2fKOn4U8EYt37hq4fjGFpSpE5gbKMkkztqB61NxrtSyw0Ud4046oQG82YzoSQJsDOvzrlnEsSvBqSvOXEqJAQZAi5Mi8mPSieGx2EuptCb2MIAPkbUTBjeG6WgWaSn2xk4djEPZnGu6S84cubIQgDmrZS505Xo0OO4nDwnF9w4iSPClSFQLZrqKTfaBak5HaBKRkSFBMyEgACZ1j0qjiO0CVktpSDspRIsImB9b6Gjcskp2gTUFHZW4k4kurd+IqVmSICR0kCwnXoPSh2Hx7wczpb7wHUnwmeck6flQzifEFpchKm13MAG//ADVlGPLYzKKskA/Fz5U/YoR8W/mXlEmPKQP2K94RxB1r42SpvU5bxtoT8qu4LinfIBCUkmx8QzT1G/zqZ7FhpBUvwmdI8Vx+Fp9a0iiRPFsM4rKBa8QCFjn0tyPKquGxWReaAdQeqTtp+4qjiHwVJfQAfECVD2uasPjKoxsbfiPlFWmVRcRh2z9ogmJFikk6EyLUI46n+okDZFhoNTzqRjEwoSbC/mNx+PvUGMd71eYjKIAjU1T2WkR4NISsSM5GwMDlrsBR/h7pSSUhKb6p1/3G/tQxgXASnXQUe4bggDmXBi8fZHnzPyqJEbDGHwyijOlIyzGZSZUet7DzIqjxVcgpKh5Dn+HyotiHVrYOVUXvChPS2wjpN+VAHm0FQzGAfU6VG6Ra2yPgPBi8uTIQNT15D866HhUpQkJSISLCNAKBYLCBDachMdCfoaL4V1Qsb9d/WvPf1HHlzO10vg6WBRgv1COeK9KqrOcx+/y3tWqXNulvL8wa8/L9R1GcRwTb6MjqQofMdQdqQOJdkVMupAJU2o2V84PX8afyupoC0ZVXGn5GmPE8ueJ18fRjJiTVif8A4e391Pt+teVc/wAKV/o9jXtdX8yH2A9M4+83lPQzFeMYZRM6dTV3HCcpF4jTQnn6j8KjC/X0/Ou8zmFzDYMBKnDfKDEm00IXiASpRm5mi7Cu8ASYyjbSfXpypt7IdlcLiMSe+SSjLMCAJHONvyqEsTOCcNcxKiEwEp+I7x0Tqa7J/DzgWGSAypkOEKDiVqhSsyeZ5aW86KN9mOHqRkQEskK8JQYKSTA6GReOtR9kcAcHil9+qQpOVDhUmDBBuLFNulBksnNNdBlw4NfI6v4VOysh2OlSLFvFB8wD56jlW4WlQspJHmD+FUuLsqTh3u6A7wtrCNhmKSE7W8RF6ZbtCqgk7RyfGYNp5pxxxxCJKu6Tck3t8NhoTJ5RSy5wdxhxSFOtk8tATEyCEmZGxAq63wt9pIbU2oLSneJgneJ3B85rbipzOFahlmDB6DL9KTdqxlThJ1asqOtBDYzqzGCVZRkT0ub/AIUsu4pJUA54E7JEgRytz5g0a4uVFpWXWANY3pbRwxSviVA5C9Ew/ZWT6PAAt0EI8ItAE2ixhN7azUIYUpeRRKQnnt6UcwX9JtbaAkZ/iWQM8RGUK2TzA1rz+XBMm560cEATgSDZXqJq7iUOrCRIUQIm8nzou3gJ2+Yqw1hUp+NKvQx9KuiWLWHwuIbk92vKdbW5UTffKgAReIJ58j5x+FXcUE/YJHQxVZLUnWfOrSolnuFwpIzJgkXIPxCpXFyIWm50WCR+hHzr1CylQNrfMcjUuIcDm0XkRpV0Ub8LxDSBzVeZBtRtjFJcICRMfZHPmB0pIRxPKVJ3kg1MnHJB8RkcgQn3gVORXE6Nh+KOJ+ws2+040g25aqHnS92pxqnkjwBspJgJKVT5qBNbdn+P4dNlthyRGUCIn1ufOmTgLzKyEuFCdLW32E+1Cy5OK0GxY+TFZjiGIZwyFEFKSYBO8G/vTTwXtYy6AFKCCdiD+NGuO4FrENFhYynVFtOVI7XY5U+E5Sm17pPqLil/aMe6hxcxgSYUbH2rZbsCR+z+uh8xS8rAONoCVwfIzVdHHw0vu3LpIAJG02v+fvzrj+Z4POTlD9xrHlSSsaO9m43uKsYJ2x86C4bFpskHqDsQTH1Bq01iYC1C4EWHONK5UfHfLiHlNUSXrKH/APUSOtZXa/8AmivqnK2eIFSkrQIKdje4+h+lVChSySo6m/n6Vph0R4r9SKu5xGuldps56RGk92ojVB5ag8x1pp7LceDLqVZ98swbjTxDT50r4cZlpBnxKAPqQLUzNYVLfeICcpsE8yOc8/rWoxtGXo6+OGOOgFbiEpVfM0DMRYSTAHpUy+GtuIDLsLAFlSQVe1h9aVOzHGCEJYWspSvReyCDaTpcWg0147EthoqK8twEqkQFTGURrehv29ETsAq4UjCKUpCylAEKSu6pBsULAsb6ReaLcFwEYdRV3yCpcx3jsgTAHiMD2pN/iHxjEN90Glkq7wKGRNyUjW2wJE87Vcb/AIjLaEYrCuNBUStHjAO+l78rQTWVON7Zvi6GZ7BpUcuTSBubD1km5M9aTuKYNvMWykjISVRmtuee1zTJwjigdw68UG3FnKtTSQDKsvkdSdOlR5e8GZ0JzqHiyk2tETqfOheQo6lZn05SjKMdN/Pz+xx/j+LQVw0VZBpOs79bUOYfO1dH4/8Aw7Q+S4w4GjuhQJSTzkGQT7Ul8S7HY5i5aK0/ea8Y9hf5UbHkjVInpyiqeyzw5nvCEgFRtOmlPGI7E4YNJcQ+orJH9NQTPUeGw9a59wri6mTlUkhX+oER570y8Px+IdMNrUscmk/+xt8jTGjDCB7HEXCc3qB9aHP4BI8JSR0zfnRtlWIiHO+HRN/UrJt7ChvFXkiIKBG+YuuHzVoPKatFMAY/hoT8JMHnVRtir77+aQNOutRBFXREQqRWqhFWcorR8QKohHwzgrbzhRkSpStJKkxuTIqP/potvPIQQ93SM6yna8ECR4om9R4TEqbdS4giRsTrt9aKdn8e424txMeOc2sxBsPc1nRrYEKkz4RKpsSL0YwrLecd+g3jnfqDpNW8Zh0KzLSkJJI8KToPPf0qdvBuqayrCVpiQZuD18rULJ2FxqxpLjaUtKacUsQRKjJjarR40kJ0vSRwdakAhUxMDyFEw9JiKUnqWhyDuOyxjcepZNAn+FrKFOAErlNomATqTRha4BypKiJsN6H4PtGTCO4WlSjlsuGzNhmUoWqR5JNlScX2VeyiHlPd2pZyqkkKOhSbRPkbCmlnAPIacSqCVBXwkGDymNfwqPs9hXmnFqeCC06BlhKgUqTp8Ykz94cqYHMMbwLG+3Ia+tI+tiln9zVLr/ZpqShoSf8ADE/dPv8ApWUz/wAu/wDd/Csp/wBfF/6X8itT+jhuHxC7pR9oQR0mau8H4Q7iHQ0ixMSVGyRzPSqOHCkr0uDcV07sfjQVBtCYkanUxqPrHlTkUr2BPGew7bC4W5omcxTBO5iTEdRtTXg+zzZIhIWrwqAubEWUo8zJhPrF5rzGcfjK2UAqSYIPxKSBIEbIzATzrovDENqaQtoBKVJBEACJufWZrTSj0VLI+l2CuHcHS2Iywk6pix9/w6Ut9vOyOLxQbOFWAlqSE5gM5NyRyUIAE2udKbOKcVw+Hu86Adk/Er/aJPypE4//ABQcIU3g8OUk2750hMf6ktan/wCxHlWOLAwb5Wwbwp4JUStJ/mD4DmOY5pAg3m3ymK2x+JcaUkKSnXcZpiQQADfWqLD5W408SrEPrnMhKTnzzAuLKEaxG1OXCeDl5Lbwsko8SVCPGlShEGSIsCDy61z/AMOT93+Xx+i+zprPBOn1QuYHCoYACfASmQJ0Cjre/vyq+jEQOdMnF+xqHBObK6s5llXwnpzFoHlNKT/ZbFIcShKVDNoQSU+ZO3kaa/AVe2X8i7825bVBlh6BffSrSVk0uLwL+CUA+k5VC2XxJnmLwD0HOt3O0zQgCZGvhNBl481qgiyxe7DuKwLTo/qtoX/ckH8apcQ7Ltpwq3mB3LqSSnLaUgeK229+lacLxzjyv6aYQLrcWDCR5c9gNyaKcU4iWU98oFSEpjKN+SRtJN/famfGwTTuWtAM+aNa+zmf+JtkS46Hd/izT/uM+1XmOFreCV+FKVfCiI9+Z8zV5aG3CHjhmkOKAzFMkZryoCAATIvFYtlwlpSLd2TKTbNsDblyqTyu6XQSGJVbAPaHgzjLgSFJUkiR9kDpA1qg2zzIPlYfLX3p67RsBSRppr1pYTw1WxBq454vsqeGS6KCG/M/vpXj+EzADxH+259tTtRtzDJKUwnKsSFclcj0NyPQUz9kktNGVJ8f3zEeQ5Vv1o/DB+lP5QAwfY5ScG6HWC5mKVNkkJW3GpgHNBG1AXMGoHKkdIGvLSnrtN2lCzkbV4NyNzy8qCYXHgJBXrFib2266VaZTFtxCkzmBEdL/wDNQu8XKE5cxCo+Hlv+VE+PKU6gpQqZnKQdTt7UtYTgbiHWluhJQXUBQzXUCoSOckb9aFfKT+kEa4xQQ4Zji8rIgLWs/ZSkk/LS/OnPAdnn1R3gySfhsVDoYsPem/D4ZphORhpLSeSQBPmRcnqTVlhZHwgD97VqkVbPOD8EbZSJSCeaoJ9q847gWsS0pqEidDG/oK9dB3JNbNNVChSwPBsVg2lBTgUyCpUtpkgcjIkHqAavYDiyFkf1kxym/rImaYOJMLWw4huAtSFJGaQJIi8Uh4PAFMIxbWV2LnXMBbOFA36+k1wv6l4cEnkV/rR0PGzN+1jj36Pvp96ylr/DGPvK96yuFwx/bHdiricM0XEuJA7yFAlA8MJjxGxlRKtRUPD+IIwr3fJcGdAuly/hP2SDqCNh0ohj1oQshSlBSQEzkOUDUiQZTteNqT+K8FWp5RSpBCzmSM2xMCTsbV9FkuK6PMxfJ7Z0PhPFjiih9pH9MZi6O7lSBOWErzRl0N76VedOOcbbZwuKLaC4oFAABynUByJ1kWiubcGXiMKpSZcbSsQoBRjz0g0TwfHXwqzysic5uRMAbDmTlpVQpaN5LbtHXsW2WGijC93MIIWsAhUmFFSj9o35xFeLwqigqWEvuEEJQEgKn7skAFIVuRpSr2W4+0MMlpz+p4gAhXiSFEhM+KYAEmTTjiMf3eVSEggmyhf8NomlsvnxhKpRb+2HxRbVxBbvZNaXWsRh2w0ubt5vhmxtcCBO8WFO2HbKEpSVAkQSYiY1sPOgXEeJLHdKKVmVAZEFSSY8UqJMJSIEzyIqdntCjEpc/lzmWkH4pSAq4TeLgwTbYjnR4ZYzVmZJ3oMu4pMEKMJ+9qnXnt61trrcE3I0jaI20+dCMDjV5EhxJC4hQAsTzEaTyq/gMTnBlJSbxO9EUlSoHLHbI+K8KRiEpS5MJJIvBg+djQZXYRgnVflCPxo+txSSBGs9PLoZ5UucT7esYN3ucSHQSApKwhJBTEbGZzAzYa1tTktInpr7IO0zreFQlhuEJAzrjUR8M8ySCT5Cua8b7ULxK4FmgCEA8zYqPM/hU38QOMB5ZWlch4kgbhCYABG2oEdDSyrDgtzPnHS/1FSTuNFxjxdjjg8dYA/pRFjHpmKQsNiVJ3NiRqdvnXjvE/ELwfMfiKQcGP8AqIc+0jq8neNjNlsUzGu9KA448LKSQOgpr4Piw63lVeRBpe4uz3CoUYG3XyreOEZaZjJKS2j3D8dB1MVf4hx4JZMGSbDnJpOxPECo2AjrBmoHVgnSOg0rXoJO0Z/IbVB3GY8pbkXIHz+tT8N4iHWkiQlwAD15jzoI3iZ8KpjmI+oq01hkoAWheYkEC0Zb79YomR8Y2BiuTCbOKBdQ2iNTJ9CalxaVHE4doZlf1EHKOZWJt5CqPZ7OcQhKPiVKRAk3F/lXV+znZgsvKeVBUq3PKkCAkHnAuaHgVRCZdyC7eGESq/Tatlkco8qtvJtAqq4mKKDRp53rEg7GtFaSPbpXrS/0mqIXWzSX/FMLQ2ziUAkMrIXH3FgD2zAe9NnfRb2qHieGDzDrahOdCkx5iqlFSTTLi6do5J/1I1zHua8pN/wV77nyrKS/DxDXrzH/ABz8tIK2wlYB/qKWPGJNilPIHUmlxpJE+NVtAAOfLQ0wPYZAK3MyShMnzO1upigTbSlAkWgEzvoTau60clMvpeJSEuAAmyTePQzY9Fe9DcYggApJzicyco2O07x+FX8PiVloFxqSm5cvBBEeMba6j5VrjMP4M4VJ5fr0sPrQA6CfZkDugog3J9aYEcXdQpKEAFSlZZOiZHx9Mo8V+Q1pQPEVBKSI0MiDrPxCOdh61ZbxinCm4iU5lK8IQCoGSBfw31vGmtcvyMLeVSaHfDcIYZKT22MGJ7UOOnuSFBrKBYHNlTzIOqjc9YG1UsJi32XC4gqF5AMEROhG4pjwnD2AtXdELbtCtZMXM9bmvOKYYBBOlI5PInB1HRJNS0uhg4J2kRiBOixZSdCD9RRxPNIMzr+zXNuz7CHEKKVFtzPAWk+IXzGOvnbzp64b36rKdBA1IQJ/L/iut42SWSNyQtOMU9MKtsqWMylzBGW0EdLW9a55/Fjh5cS3kyFxCjmSSQcqhMiOoro5eKEi08zSb2rU246hKEgOFQBetAA1BIiyQZva3nR5cmmod/wZUox3N0jhq3FFxQUCMpsDYxP50RSwoMqfzJCJylMnMSeQiIgHflU/bDBIaxJyOZkLUrxAGAoKy77GM3lQ3G4jLhWmr3cdWdLx/TFZxttbJKr0E1Y9lQDaSAkRJULzFzMc6xrH4YAf0kqUAqbADUwSfal5gjL1q/wnhxcVE5U5VKk7wdqIVsO9nMSArlTliOzCsa1lywNUrNoPMbmlnslwdCsQ0kqkXWseRsPW3zrtOGWABGkbUv6fusP6nto5Gn+Dz0HNiW55BCiPckUp8e7KYnBn+siU6BaboPrFj0NfRL2KQn4lJTOkkD/mqmKW2pKs2UpjxAwRHUGi2CPmuKYsF2exDqEhpskRcmyRuZUdKdOKfwxSp8ONqS2zYqRckEXIT0I9qdCzlwzQAgS3IHIqFvah5I86XwahLiKf8P8AswrC4p4OQpzuWyleU5U5pKgknWPDJgV0LLAA5CtD4VyNFfjWyjNaSS6KbsidRVdxFTuKIqJSpqyiqpFRpA3FWjVdxmalFmBN6mw9jUZWBYeI8hWsKJBJI6D86hELf/SLn3m/avaa5HX3NZWOETXNnFsQ1nISgW3NSOYUIEFUlUAAW8RsK2xONSi49BVDFoW63P3lAC8fOui+hBdlXEcUfcUpHeK7sZgSAkZiNtNI/GtWcIMgAUZPxAKF+oBtrtAojhuGiQkpybARb0UJrMGs5lI+6TI21/A0BIYsruKS2rwkmyVQdYGtoteD5GonlFRmSLDW4OWNdp5A0KfxJW6pxPOEjmAI+YmjOF8TYUATKoA3nl+flValosOcF7Z5E928kX0UmBewuBpIqTtB2mQpENkkm0HWld3BGQVX1Eg6HWijHBkthCgFFwlKspCSEkKBEq0giTbpXMy+HiU+QeEnxqgth2g0w2SqFrSr4ZzEk3BKhKdvCBFrzTVh+PuISLDQAwTPvQXhvAm1q7x4uukqURK1WMzaLW0o/jeF92UKbJ6hQCovvWZc3/1ukan5GLEv+RbDPaDjbxYQplJTKQoqgSk7DL6GTXP+K9oClKlrTlk2RZIJmYB3GnK1qZuIcV7tpSza0bwoG0jppbauTcdxq3FKUYKUiwjwx1HM04o207s5soQyzt7/AEKPFOOLdDiXDJUrMIiAb/KhryvhE6J+ZvUQRJJ/SreCylac6ZFFSS6GqSPcEB9oabUYDgt5aDb8qIMYLDuN91GV+CWnAYSox/luZyBHJYiN9aAutuNqKFJUlQsQUkGeR0NQg39h8WlOKTfUEbV1R7GlsZE3Ufhm4A5ny06muG8DzB9qxHiFyIibbD610PgHadLmNfaWRKISgjcADN/3ZqjLQ+4DDJBJAkxKlEkqJ89h0FqziGHzJgAag3vuDvz0qPDYmWzB+19asOOE5eqh7C/0rJZPiT4SOdvf9KhxUFIH+pPsDP0qR01VKo1qF0W3DIHpUbi6qqxM2SJrxDajrUJRu68awKJqtj8Q20nM44ExzpWxva9azkwrRV/qMx5x+ZqyhtddCQSogDmaGP4txf8AlIlPNRyz5CD70G4Qp0qUcRLigQQZGUA8k0xNPz+tUQ9wi1RHdgHqfrFWFKtcEGvUnSvV1CGkVlbx+4r2oXZwjBpBWFOZsovATJVyABIF6m7RcQDyEtpCkDODeBoDeASNdBU2Ow5eSVMLhQBJSdFbmJ0P40uISVq8RJSgEknSfw9Kac70LqG7LP8AimJaAlpOVV0nIoZhzkGKsq4qjI4pSVIdUlQEZSm9ifvAgelbYri7mLcQhJhtCUpzRZKUiAPMxvrVHEcHWVFKHJTfWBIn92peWRRdWHjByVkGDcSYA2iiWYAlSbGfEDofyPWnvsF2CZdwag+1nWpfhcSqCIEwkiCDrNJPaLs33DxbS/m5FKiQdtNrzvWVlRbgy3h1Fx1DbcGVJVcxAy5VTygfOKa+IYhvORPgSQAUTcQbSbnz5Ug8LaU0VZVEFQgmNpn8qINKVKY8UEQBvNooWRqUrNxi0qHzhOPVkGQDIDJClDTb6kiiSOItLR4EEEiDeY9dz1NA+FNKSPh8JkEaxpqOUjqKss4YqeQAAEFQC7FA1m5VrYe9Z9WHVi2fxpOLSTLWOwSnmyEmyRLZgSbb2MwQBBFcx45hlKgqDdplTYIJ01vB9rV2PtBxplGZpo53FA+BFzYawNNK48kuLBkQOZ1HoNDPOsKTu4/ua8bCop89/QsKw6gfDJi/pXrAhU0wYCEqKVSFC4BtmvcUKxyB3yo0Jnlry6U4urNMYsHh8yUkCS4ohMaiRAj8KbeD/wAP33k5n192QQPvEgCJ1idPagX8PuKpQ80VgENhQAJAEk2ubaSPWm3jna91S1IQQ0EkiBdVqPGKqxPyM7x/ABxXZJ1nFJQFJWlKkq+OCUzeUquCOQpPxKlYbHF5GmZSjO/iIUPeutdlHG1q7sqCsS5myqWCYsSYO1q5Z2kwykPupV8SXFA+cmgzqw3jzc42zrHZvHpdbzt3SbgcjuKY23tDyriHYrtF/KuFDhhpd5OxrojParDL0eR6mPxoYxQ0v4qd6puYlA+Jd+W/sKC4zjzKUySCP7kge5P60tvcexLxUGEpaR977R8ifoKptGlFscOJdpm2BpFvtEJnyHxH2pK4p2+fcJS0e7HOBPpNCsVwNSczpVnIjOTM3tMm8UJYy96A5IRuRcj03qlJPojjT2MnCsIcQoKdcknmZUfQ07YLBJbTlQIH7uTSgx2fWghxqHUG6VJ+omQaY8DxJQgONrHOxrSZTQWw7QCvMfWrQAG9VWFNLIIJ8rg1d7qNATVmSVutja5rVBO9qwmrISd90rKjz9KyoQ4rgHjlIFhBVOX0MRHlVBxlBMuNyJEiSM3O4vzohwzDkBRUSBaIiSCIAjbnFVlC0kX0I3ojWjHyGsJw7DrthXO7Nv6TsCeRSseFX/2yn8asY7hbiVBKmylV9eXPlHlQrgyAoEH7O3SmfC45SEZQQUj/AONQCke23oQa509SHobRNwjtC4zh1MEOAwsJWhSZSVb5Tadp60nnDKG0kne+us7CKYHHJlQATOwmB0Ekn3NQFR006TUU2U4oGfyYnxWMa6irmC4eG1ZlAgiLxpa8bzG+1WAzmgAEqI0386qttOFcq/qK/tMg8oBmbVnIpyVRNQcIu5DGjEABPiTAEQIkxV9OJaKClUkxJSkZpB0Mn6mllHAMW4cyGVCegSB/vIrdfBcXhUKWpyAI3SrfbLYEcjNCXh5Ktm5eRB6RA7wsoWAylLRMql1as+UG8BIhOupNDXOGLbdKcwPOOt9K3SCs5lqUVXMkzPvRjs7wMPKc8ZSlKFKKpTMgWSAdb8qZgqVPsDLuwQ/wxCviE/KI35ilrtBgyhYgyCLEi5j8fPXzprAA0vbb9x7UF485PdyLXHvetwk06MTSaKfZfh5cWoFWWBN7iQJAI5H6Gu19ieD4JzCIDobW6olSlXBCiYCQqdAIETEiuPY/FtMhJwqlLWpJC1EEBJOxBHxDpI86EtPLFgpQBMkSYJ58qZTfQtNJx2j6XwPY/DsuIdCbokgkqF/fl6VyP+KGGSMc4tAhK8qvWIV8xS232pxSMo75yE3AKlFPkQTcVd4v2pTiUIC0ZXEnUXSbc9eWtYm3ZMKSWlQDXhgRBqk6ooOU35GmLhrCCfETU3aPCI7oZUgXF96F6m6GuGrI+A4ZBhRuflTWx+U0q8JaKRFMnDpiRoB6TtS0509jEVrQwYDDAoVmuFWjpofnSZ2g7PKZWFplTe53T5+m9PbZygJGw/f1qQiQZuDrSmPyZRm39hZ4YyWxD4Nj3sMuEkxug6e21PuA4kh5IIgK5GhHBX2Xh/LYkQ42SlCtFEDS+8DberyOzcGW3Z9p+VdeO9o50l9hNWHIINhcbVdTmGqvlQtht1swpeYdR9aMhc6JJ87fjW0YNYrxwVKVHeE+VzUaj+9TVlmn71r2vMxr2oQ4oysjxGSNb6mTPvW2KcMqjKAoEx+tRFvw30nYjQATHrA9aqfzJPnMx+9oojYNInwCilQg/FY33/cUfbcNhABA1+tK7Zkzbby1FNQMbT+o60nnXuGsL0erVcT6xW+GwubvFGSEIkbwSYBPrV/hHDg/mHepQU3lW/QRTfwrs62hooWULKviIPxXkaxpWsHjylv4A+R5UMWvkq9muGoCcsJ7xCipLkSqSkLF9wASI6CivEEud2pTag0rmEgjNqZtoakQ02wSpXhTYE2i1gJk7VfckkQrUWn9a6fBJJHIXkSlJ8flikrgmJU4gOYhS05QpRBITJ0SCIkVv2ywy/5UGAkJUFLSPiN8o05SCaa9bEny0n336VjCAc5yycpTfl9aE8aoZjnlJ9U0ck4l2fdYSFrHhWBlWLi+k8j0NVEQLQTbnadPzpj4djcVhitC2itvVxtQlISbyDMC23yF6l4lwZl1sv4VUDVTarFPOJj2vSc8Nq4/wNwz0/f89NC4bxA39Yjp9aE9omvAmxkKvy3/AEo5hGQsgcyACOtt+v4UZ7ZcDQG22kZArIkqWDIKgYmNrA0GK/yGZP4OUpETpfUH9615FoGv0o5xvhKWSkoJKSIJOx5+u1B1W0o0ZXtApR+GbhoFsqIggx8rVUBjU1KoVCsm5VetXZlKlQVwL5sRrvVri+KzNQZBkR5zQnAPiYgjrVniSzlEbGaDJbGIv2jXwThyQAVeIkaGwH50dQZsIyjalzs/ig4kQbnblzpgw6LTttXLyp8nY9BriqCyXN6kaXaqs2qdCYSOtL2F7KHGOEBbReTZSTCvor6UV7PkKwySqFXhU8x86hwfEg3iW21RkdSsGdCRED2mpsVgFYVZWgFTCrqH3D5bprt+LK8aZzM6qbRfd4akXSVpm4hR+tbtNOAf5qj55T9KvsQttJmQRYitDh1A2uKZAGrbq0/EEkc9PcVi35sB8q2Kf2a8HTWoQ07s8hWVJB6VlSyHFhgFZYV4M0m9gAL+Z1HyoQtsJURMgaEDWi6+OqXdYC1QE5lCbX/OhcyZj25eVEYNWeYNouOttpITKhJNgI8X0+YppeeCV5dQD4pIk0sAQ4hUwkTprJH7vXQuwLzaMQCSDmEAWJTtPlSmfsYxdEjfA8LiUDuMUEuHVpwAX5iIP41b4FwfFYdZzFtttF0lUqRnUQn7JzAwd62452dDz6C0EBpxX9QgCQbmAOo5DajvDm/5YKbQtWSBlLhkpA3mBAM6VrHmhFqweXFKaaCPdFY/+FwcoO3oRUv8oSDLaM14lVpGlwJ9da5dxXjqm3Xe5Cgc2veqyGBH+WmN5MTztTn2K4m662oradWZEKORKTN7ZiLARTsc6lpCD8NY9sZHkDInMMwkCU6g85FwOtQLdSFoTnEq0VN95tW2IDabLUlGa8CBJ8xFVOINqJQ62grUgKINpvY9Ljma2iSUZaSOa8Z4ytSlkrVAUpJCtIBiU3I+QoaOPuuhSfDGUyVEpMDrfWNKNcY4S6S+paEQ4VpCRlKkg+LPAmNrnUnSlbBYGTITPK/7iuXKXubb2dLHiSWkNfZJoOOoKgAlIzyCYMXAggX0NZicQVLWtWipttEH6ULZJRAkA732jSOVhRLApRmGfMRFxAg/Ks8vbQXjuyNIQDkcSSFoChbfkfQihD3BUOBUJSCk6oEdYq8+79g5s0pSABuJG4+0kgj15VDg8TlMmydDa4P1/WrjqRGvaL73AYMZlAAcgfyqu7wRUWWD0iPrTI6lSvGCQDpOpE1VaIsZMkEBEEyZjXYSNaNYKtWLP8ktpQKh+VSYpwHSY60y4loOJKDadOhFLuKYUgQefzqdkeiXsyooDyhrEAeZifmKc+HvuABIAVAGp/KkLhGNDLoJuJv1BGUj2NNvCsSgkrbUQE/EDpG1I+RF3Y3gkqGFD7n+j/uq5hyv7REdKF4V4uHMTlR9k873PlRVnWufPQ1Eo9o2AW0KnKUOJKVToScvprTfwjGlbac+sCfOP+aX+JNBxtSCBBERS5gnMZhBDDiXEahLgkjpMiI+lO+FnjBcWLeTicto6VgmsmZI+GZA5TcgetWy7SBg+3jqTGIwqgNCpsyPnb50ws9oG3YDczuF2I9tfSukpxfTEGmnTCjzxOgitEDr51AVHcwBcx+u1AeOcaCklDShB1iZI3i0R1qOSRaiHv8AEWvvisrnXf8A93uKyseoa4CmViIiNfWpCsAADUp8R87+gqvvW6raU0BN1KujLuQP+06UVYIQkxmBVEkWtBkddRodqG8NyrxDIV8Mmf8AYeUb0wYmEuApBAt4CQYMCYN4Mc6Uzdh8fQxcC7YFtoocClqAGVQGvMH9KEcT7RPuqMHw6AQItz89zrUAKUEER0i8E1Dj0EkKGp5xSySDmnDOGd4MyzAzGQJuRoIv707tqUhDbYdcDcgd2hRQQkXgKF80HTelHh2PLRnKdDMTH7mveNYoLUIDogXBsCeftGtGhOSegU4Rl2dEwWHCU5mmGU2jvMS7nXruMpI33qN3Hqkl/iTISm5aaATOtpkqPkNYiuUKUSRmNptJPWLee9EnW+8CfCkEC8DXpf3orz6pmFh3oYOM8aSuGmFghRnPlU3fYDxGZG/yoYvhqwEm6eZiUnyI3A/4rXAkN5ZhUAxO3LzohjOMtLYS2kOZjdRUbAjxKgC1yBtoTSc3vQzHS2VV4TKCrMlw6hJIOmvr0qsl/S9yeXt+FYlkwPhIJnppU7DemlttLVaVdlPZFjcHIlJIXESSbjYHpvO1DG8Q4ghKhInfXzGyvSjLeHygiSRO5kgaa2rdTAPxQdQOX/PWiRnxMuNg08SbEZjYyD+zW4Cc3gOYRMaxmGkaxIPvXmM4a2ofCZnnI+detcNSBMiBa6U+21b9RN2YcWlRucKFEZTH7/KqHGuClSCU3UL23oiMKpPw5T/9Y+cGtmVKGqTfkSPwkVd7tMnxTOfO4YmpuF8QyhbaleEkesbE8qL8c4KUGQpWQ63FukigDrAHw6c+fOt0pKmY5cXo6ThsWFNsqTAChljqDf8ACiqMRqR5CuZ8M4yppOQiUhQUP9J0PoRTZwjjCFpF7nMT5z16Vzc/jNbHsWZMYsQ94Y/fOq6zeOdx58qqvYidDpf0t+tSOrBEg7+3I+3yNKqFB+R4rw7eY6fv8arPYUWUhRT+9uVWs8jNbr0I1FVioHmBzE/OmMMZ3oBm4SWzdeJcIyuOlSb7xt8/W1Ve7Am1tL6+X61uvrG1z5f81EknXanv9iqVdEkI/ZrK0zf6R+/WsqWXsTDWJ+E+f5VlZT4og12J/wD2f/5uUQa/zXP7/oKyspTJ2Gh0TYjQ+Y+lRJ29ayspdh0T4XU+X5VDidV+Z/8AEVlZVx7LKifjT5n60V39PpWVlVP4JAiXv5/Q1A1oPM/hWVlQhea+E/21Pt++lZWVTLKzvx/vnVpXwjzFZWVH0UjRzQ0M498A/exrKypAkgrwP4mv7TVhzb+5X4msrK2+0CXRYxP+Uryrl2L1Pmr8aysouIzkKXOp8F8Yrysok/7Sodoc+Hf5g/t/9hV7hGiv7U/+Sq8rK5MjoIm/X61qnU+lZWU3i/tFpdmuM0PmagR8NZWVtmTasrKysl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data:image/jpeg;base64,/9j/4AAQSkZJRgABAQAAAQABAAD/2wCEAAkGBxQTEhUUExQWFRUXGBgbGBgYGRcaGxsbHhkfGBwcIBwZHCggHhwlHB0YIjEhJSksLi4uGB8zODMsNygtLiwBCgoKDg0OGxAQGywkHyQsLCwsLCwsLCwsLCwsLCwsLCwsLCwsLCwsLCwsLCwsLCwsLCwsLCwsLCwsLCwsLDcsMP/AABEIANEA8QMBIgACEQEDEQH/xAAcAAACAgMBAQAAAAAAAAAAAAAFBgMEAAIHAQj/xABBEAABAwIEAwYDBgQFBAIDAAABAgMRACEEEjFBBVFhBhMicYGRMqHBQlKx0eHwBxQjchUzYpLxFqKywkOCFzSD/8QAGwEAAgMBAQEAAAAAAAAAAAAAAwQAAQIFBgf/xAAsEQACAgICAQQBAwQDAQAAAAAAAQIRAyESMQQTIkFRFGGBkQUyQnEjM1IV/9oADAMBAAIRAxEAPwDmScM25ADYExoSLVI92ZT9hZB5KA/SiHBsICUk7n/1Mewj3ohj28qM0/AQHByB0WKLxsxYDwvAkCQ8pwAHwJbSDmMXkmw9akf4ENQkDzkn1POirqiFAC4AUT5CL1KeInlppV8SWAxwlI0EE9B9aN9meJFolpSkhCiCFGBlItsLA8+grdfaRtacrqAo6XAA+VUGsXhjObMg7bg1icIyVMuMnF2dBWsEDKQTFylQWk8oKbEVAR1OsUi4fj4ZVDcqQT4gVQnXXpTvwkLfRnbiB8YV8SfLa+xmuZmxenv4H8WTmv1NgFTbxSRaNRysZq08FE5kpyERAMqSAdd55XnfSpErW3ZKQBz3nTQTULuIdmEjwjWQQf7iSQI32HlWcbTVxZt3F9ETeckZ+7IE/YObXYk2H5Cq6uDqk9wdLlJAy+hOlvOrzb6VKJDiVx4VFBlMxMWsTTJwrgwQkuuqIkDwiwHpqTG1EipynTKyZFxtiVhVPd4toAKUmCUpItmuJJI96YUcFcyiVAHlqdOdIPaN5BxLxbVIzqAUjdIsAKoAOJiVKveMxJpv8aDE/Xkh8xTCk/ELcwbSOdCDhiFgoWFJJ8Um410y6+00uLwywJXYHTMTJ6wb1Atn7sjrH7NZ/EXwy/yL7R52s4oS93BMAAaiQc2xPOLAxvQN3BlISphS0qVCTfnt7x7UbdYSf8xIcsJJufzq7iVF9tLavC00khGVCU5SYkHLczEyeVHjiqNApZLlZa/6kbaR4jmcEykG06TPXWgWI7Td6QPDlSrMEEqKQo7gHfaagxHBW4SUuKkjxSE5Z2ymZI5zHlVDEcMCXACNRMySNYrEcKi7NPK2N+I49isTh8i20rZUTHhIGYfdIIuKXzwpYmUqAJ5etNHBe0iMOwErOh8AF5tsBcX3qtie06lWWlS1H4Aq2UHU5QSb2ib0X04meTAOH4XJMgX3kD1gmiXF8CkNoIWFZREaGOg016mieGwb7l3T3SdkhPiPpHzURVjieCSlhZJuLgEyY0k7T8htUeOLJzYnKEVkKylQEpEAnkTpVothacpFxcfWveC8BxL5PdIBRMZlGB770DLxguTdIJFuWkDFDxTe02ty1rxoKcMD7J+Hf0FO/wD+O3VCS82FcoUfnF6iw3YXEMLLgyOQDlykyfRQFJry/Hk65I3Lx5d0AmMApCpWnLY6xP42rRBzKUv09BV/ibC2xLgKVHZVjNCsK5sNRTEmuOjMIUy33Z+9WVLmPP8ACvKFsNQWwrrCFpHigAja6yJ9rR62ohxvhyS228hUodKmtOYJH/jPtXPUcVVEzKpCgeUGfxoxh+1P9FLa0kpBKhB0UdwOYPyMV0+SEaLXA15ICxI8bZkaHl6i09apPoU0IWFZQSEKO4G3Q6a1Sx3F1rKigd2kmb6yYBvVdxICbrKlE6SYHUzvWXMviRYvF51TlAAtN5JqIJJ0rVR2FerCpCUnWs3e2aL3COEOvOBtuCTc3gAcyfpXUeG4FvBpSkKVBAC1kmLX0Jgb+1LHBuyGMaAX3ThIj4fivyGpo2nFulspczIMwQtBCoMyINjImuR/UMWfJJJf2fKOn4U8EYt37hq4fjGFpSpE5gbKMkkztqB61NxrtSyw0Ud4046oQG82YzoSQJsDOvzrlnEsSvBqSvOXEqJAQZAi5Mi8mPSieGx2EuptCb2MIAPkbUTBjeG6WgWaSn2xk4djEPZnGu6S84cubIQgDmrZS505Xo0OO4nDwnF9w4iSPClSFQLZrqKTfaBak5HaBKRkSFBMyEgACZ1j0qjiO0CVktpSDspRIsImB9b6Gjcskp2gTUFHZW4k4kurd+IqVmSICR0kCwnXoPSh2Hx7wczpb7wHUnwmeck6flQzifEFpchKm13MAG//ADVlGPLYzKKskA/Fz5U/YoR8W/mXlEmPKQP2K94RxB1r42SpvU5bxtoT8qu4LinfIBCUkmx8QzT1G/zqZ7FhpBUvwmdI8Vx+Fp9a0iiRPFsM4rKBa8QCFjn0tyPKquGxWReaAdQeqTtp+4qjiHwVJfQAfECVD2uasPjKoxsbfiPlFWmVRcRh2z9ogmJFikk6EyLUI46n+okDZFhoNTzqRjEwoSbC/mNx+PvUGMd71eYjKIAjU1T2WkR4NISsSM5GwMDlrsBR/h7pSSUhKb6p1/3G/tQxgXASnXQUe4bggDmXBi8fZHnzPyqJEbDGHwyijOlIyzGZSZUet7DzIqjxVcgpKh5Dn+HyotiHVrYOVUXvChPS2wjpN+VAHm0FQzGAfU6VG6Ra2yPgPBi8uTIQNT15D866HhUpQkJSISLCNAKBYLCBDachMdCfoaL4V1Qsb9d/WvPf1HHlzO10vg6WBRgv1COeK9KqrOcx+/y3tWqXNulvL8wa8/L9R1GcRwTb6MjqQofMdQdqQOJdkVMupAJU2o2V84PX8afyupoC0ZVXGn5GmPE8ueJ18fRjJiTVif8A4e391Pt+teVc/wAKV/o9jXtdX8yH2A9M4+83lPQzFeMYZRM6dTV3HCcpF4jTQnn6j8KjC/X0/Ou8zmFzDYMBKnDfKDEm00IXiASpRm5mi7Cu8ASYyjbSfXpypt7IdlcLiMSe+SSjLMCAJHONvyqEsTOCcNcxKiEwEp+I7x0Tqa7J/DzgWGSAypkOEKDiVqhSsyeZ5aW86KN9mOHqRkQEskK8JQYKSTA6GReOtR9kcAcHil9+qQpOVDhUmDBBuLFNulBksnNNdBlw4NfI6v4VOysh2OlSLFvFB8wD56jlW4WlQspJHmD+FUuLsqTh3u6A7wtrCNhmKSE7W8RF6ZbtCqgk7RyfGYNp5pxxxxCJKu6Tck3t8NhoTJ5RSy5wdxhxSFOtk8tATEyCEmZGxAq63wt9pIbU2oLSneJgneJ3B85rbipzOFahlmDB6DL9KTdqxlThJ1asqOtBDYzqzGCVZRkT0ub/AIUsu4pJUA54E7JEgRytz5g0a4uVFpWXWANY3pbRwxSviVA5C9Ew/ZWT6PAAt0EI8ItAE2ixhN7azUIYUpeRRKQnnt6UcwX9JtbaAkZ/iWQM8RGUK2TzA1rz+XBMm560cEATgSDZXqJq7iUOrCRIUQIm8nzou3gJ2+Yqw1hUp+NKvQx9KuiWLWHwuIbk92vKdbW5UTffKgAReIJ58j5x+FXcUE/YJHQxVZLUnWfOrSolnuFwpIzJgkXIPxCpXFyIWm50WCR+hHzr1CylQNrfMcjUuIcDm0XkRpV0Ub8LxDSBzVeZBtRtjFJcICRMfZHPmB0pIRxPKVJ3kg1MnHJB8RkcgQn3gVORXE6Nh+KOJ+ws2+040g25aqHnS92pxqnkjwBspJgJKVT5qBNbdn+P4dNlthyRGUCIn1ufOmTgLzKyEuFCdLW32E+1Cy5OK0GxY+TFZjiGIZwyFEFKSYBO8G/vTTwXtYy6AFKCCdiD+NGuO4FrENFhYynVFtOVI7XY5U+E5Sm17pPqLil/aMe6hxcxgSYUbH2rZbsCR+z+uh8xS8rAONoCVwfIzVdHHw0vu3LpIAJG02v+fvzrj+Z4POTlD9xrHlSSsaO9m43uKsYJ2x86C4bFpskHqDsQTH1Bq01iYC1C4EWHONK5UfHfLiHlNUSXrKH/APUSOtZXa/8AmivqnK2eIFSkrQIKdje4+h+lVChSySo6m/n6Vph0R4r9SKu5xGuldps56RGk92ojVB5ag8x1pp7LceDLqVZ98swbjTxDT50r4cZlpBnxKAPqQLUzNYVLfeICcpsE8yOc8/rWoxtGXo6+OGOOgFbiEpVfM0DMRYSTAHpUy+GtuIDLsLAFlSQVe1h9aVOzHGCEJYWspSvReyCDaTpcWg0147EthoqK8twEqkQFTGURrehv29ETsAq4UjCKUpCylAEKSu6pBsULAsb6ReaLcFwEYdRV3yCpcx3jsgTAHiMD2pN/iHxjEN90Glkq7wKGRNyUjW2wJE87Vcb/AIjLaEYrCuNBUStHjAO+l78rQTWVON7Zvi6GZ7BpUcuTSBubD1km5M9aTuKYNvMWykjISVRmtuee1zTJwjigdw68UG3FnKtTSQDKsvkdSdOlR5e8GZ0JzqHiyk2tETqfOheQo6lZn05SjKMdN/Pz+xx/j+LQVw0VZBpOs79bUOYfO1dH4/8Aw7Q+S4w4GjuhQJSTzkGQT7Ul8S7HY5i5aK0/ea8Y9hf5UbHkjVInpyiqeyzw5nvCEgFRtOmlPGI7E4YNJcQ+orJH9NQTPUeGw9a59wri6mTlUkhX+oER570y8Px+IdMNrUscmk/+xt8jTGjDCB7HEXCc3qB9aHP4BI8JSR0zfnRtlWIiHO+HRN/UrJt7ChvFXkiIKBG+YuuHzVoPKatFMAY/hoT8JMHnVRtir77+aQNOutRBFXREQqRWqhFWcorR8QKohHwzgrbzhRkSpStJKkxuTIqP/potvPIQQ93SM6yna8ECR4om9R4TEqbdS4giRsTrt9aKdn8e424txMeOc2sxBsPc1nRrYEKkz4RKpsSL0YwrLecd+g3jnfqDpNW8Zh0KzLSkJJI8KToPPf0qdvBuqayrCVpiQZuD18rULJ2FxqxpLjaUtKacUsQRKjJjarR40kJ0vSRwdakAhUxMDyFEw9JiKUnqWhyDuOyxjcepZNAn+FrKFOAErlNomATqTRha4BypKiJsN6H4PtGTCO4WlSjlsuGzNhmUoWqR5JNlScX2VeyiHlPd2pZyqkkKOhSbRPkbCmlnAPIacSqCVBXwkGDymNfwqPs9hXmnFqeCC06BlhKgUqTp8Ykz94cqYHMMbwLG+3Ia+tI+tiln9zVLr/ZpqShoSf8ADE/dPv8ApWUz/wAu/wDd/Csp/wBfF/6X8itT+jhuHxC7pR9oQR0mau8H4Q7iHQ0ixMSVGyRzPSqOHCkr0uDcV07sfjQVBtCYkanUxqPrHlTkUr2BPGew7bC4W5omcxTBO5iTEdRtTXg+zzZIhIWrwqAubEWUo8zJhPrF5rzGcfjK2UAqSYIPxKSBIEbIzATzrovDENqaQtoBKVJBEACJufWZrTSj0VLI+l2CuHcHS2Iywk6pix9/w6Ut9vOyOLxQbOFWAlqSE5gM5NyRyUIAE2udKbOKcVw+Hu86Adk/Er/aJPypE4//ABQcIU3g8OUk2750hMf6ktan/wCxHlWOLAwb5Wwbwp4JUStJ/mD4DmOY5pAg3m3ymK2x+JcaUkKSnXcZpiQQADfWqLD5W408SrEPrnMhKTnzzAuLKEaxG1OXCeDl5Lbwsko8SVCPGlShEGSIsCDy61z/AMOT93+Xx+i+zprPBOn1QuYHCoYACfASmQJ0Cjre/vyq+jEQOdMnF+xqHBObK6s5llXwnpzFoHlNKT/ZbFIcShKVDNoQSU+ZO3kaa/AVe2X8i7825bVBlh6BffSrSVk0uLwL+CUA+k5VC2XxJnmLwD0HOt3O0zQgCZGvhNBl481qgiyxe7DuKwLTo/qtoX/ckH8apcQ7Ltpwq3mB3LqSSnLaUgeK229+lacLxzjyv6aYQLrcWDCR5c9gNyaKcU4iWU98oFSEpjKN+SRtJN/famfGwTTuWtAM+aNa+zmf+JtkS46Hd/izT/uM+1XmOFreCV+FKVfCiI9+Z8zV5aG3CHjhmkOKAzFMkZryoCAATIvFYtlwlpSLd2TKTbNsDblyqTyu6XQSGJVbAPaHgzjLgSFJUkiR9kDpA1qg2zzIPlYfLX3p67RsBSRppr1pYTw1WxBq454vsqeGS6KCG/M/vpXj+EzADxH+259tTtRtzDJKUwnKsSFclcj0NyPQUz9kktNGVJ8f3zEeQ5Vv1o/DB+lP5QAwfY5ScG6HWC5mKVNkkJW3GpgHNBG1AXMGoHKkdIGvLSnrtN2lCzkbV4NyNzy8qCYXHgJBXrFib2266VaZTFtxCkzmBEdL/wDNQu8XKE5cxCo+Hlv+VE+PKU6gpQqZnKQdTt7UtYTgbiHWluhJQXUBQzXUCoSOckb9aFfKT+kEa4xQQ4Zji8rIgLWs/ZSkk/LS/OnPAdnn1R3gySfhsVDoYsPem/D4ZphORhpLSeSQBPmRcnqTVlhZHwgD97VqkVbPOD8EbZSJSCeaoJ9q847gWsS0pqEidDG/oK9dB3JNbNNVChSwPBsVg2lBTgUyCpUtpkgcjIkHqAavYDiyFkf1kxym/rImaYOJMLWw4huAtSFJGaQJIi8Uh4PAFMIxbWV2LnXMBbOFA36+k1wv6l4cEnkV/rR0PGzN+1jj36Pvp96ylr/DGPvK96yuFwx/bHdiricM0XEuJA7yFAlA8MJjxGxlRKtRUPD+IIwr3fJcGdAuly/hP2SDqCNh0ohj1oQshSlBSQEzkOUDUiQZTteNqT+K8FWp5RSpBCzmSM2xMCTsbV9FkuK6PMxfJ7Z0PhPFjiih9pH9MZi6O7lSBOWErzRl0N76VedOOcbbZwuKLaC4oFAABynUByJ1kWiubcGXiMKpSZcbSsQoBRjz0g0TwfHXwqzysic5uRMAbDmTlpVQpaN5LbtHXsW2WGijC93MIIWsAhUmFFSj9o35xFeLwqigqWEvuEEJQEgKn7skAFIVuRpSr2W4+0MMlpz+p4gAhXiSFEhM+KYAEmTTjiMf3eVSEggmyhf8NomlsvnxhKpRb+2HxRbVxBbvZNaXWsRh2w0ubt5vhmxtcCBO8WFO2HbKEpSVAkQSYiY1sPOgXEeJLHdKKVmVAZEFSSY8UqJMJSIEzyIqdntCjEpc/lzmWkH4pSAq4TeLgwTbYjnR4ZYzVmZJ3oMu4pMEKMJ+9qnXnt61trrcE3I0jaI20+dCMDjV5EhxJC4hQAsTzEaTyq/gMTnBlJSbxO9EUlSoHLHbI+K8KRiEpS5MJJIvBg+djQZXYRgnVflCPxo+txSSBGs9PLoZ5UucT7esYN3ucSHQSApKwhJBTEbGZzAzYa1tTktInpr7IO0zreFQlhuEJAzrjUR8M8ySCT5Cua8b7ULxK4FmgCEA8zYqPM/hU38QOMB5ZWlch4kgbhCYABG2oEdDSyrDgtzPnHS/1FSTuNFxjxdjjg8dYA/pRFjHpmKQsNiVJ3NiRqdvnXjvE/ELwfMfiKQcGP8AqIc+0jq8neNjNlsUzGu9KA448LKSQOgpr4Piw63lVeRBpe4uz3CoUYG3XyreOEZaZjJKS2j3D8dB1MVf4hx4JZMGSbDnJpOxPECo2AjrBmoHVgnSOg0rXoJO0Z/IbVB3GY8pbkXIHz+tT8N4iHWkiQlwAD15jzoI3iZ8KpjmI+oq01hkoAWheYkEC0Zb79YomR8Y2BiuTCbOKBdQ2iNTJ9CalxaVHE4doZlf1EHKOZWJt5CqPZ7OcQhKPiVKRAk3F/lXV+znZgsvKeVBUq3PKkCAkHnAuaHgVRCZdyC7eGESq/Tatlkco8qtvJtAqq4mKKDRp53rEg7GtFaSPbpXrS/0mqIXWzSX/FMLQ2ziUAkMrIXH3FgD2zAe9NnfRb2qHieGDzDrahOdCkx5iqlFSTTLi6do5J/1I1zHua8pN/wV77nyrKS/DxDXrzH/ABz8tIK2wlYB/qKWPGJNilPIHUmlxpJE+NVtAAOfLQ0wPYZAK3MyShMnzO1upigTbSlAkWgEzvoTau60clMvpeJSEuAAmyTePQzY9Fe9DcYggApJzicyco2O07x+FX8PiVloFxqSm5cvBBEeMba6j5VrjMP4M4VJ5fr0sPrQA6CfZkDugog3J9aYEcXdQpKEAFSlZZOiZHx9Mo8V+Q1pQPEVBKSI0MiDrPxCOdh61ZbxinCm4iU5lK8IQCoGSBfw31vGmtcvyMLeVSaHfDcIYZKT22MGJ7UOOnuSFBrKBYHNlTzIOqjc9YG1UsJi32XC4gqF5AMEROhG4pjwnD2AtXdELbtCtZMXM9bmvOKYYBBOlI5PInB1HRJNS0uhg4J2kRiBOixZSdCD9RRxPNIMzr+zXNuz7CHEKKVFtzPAWk+IXzGOvnbzp64b36rKdBA1IQJ/L/iut42SWSNyQtOMU9MKtsqWMylzBGW0EdLW9a55/Fjh5cS3kyFxCjmSSQcqhMiOoro5eKEi08zSb2rU246hKEgOFQBetAA1BIiyQZva3nR5cmmod/wZUox3N0jhq3FFxQUCMpsDYxP50RSwoMqfzJCJylMnMSeQiIgHflU/bDBIaxJyOZkLUrxAGAoKy77GM3lQ3G4jLhWmr3cdWdLx/TFZxttbJKr0E1Y9lQDaSAkRJULzFzMc6xrH4YAf0kqUAqbADUwSfal5gjL1q/wnhxcVE5U5VKk7wdqIVsO9nMSArlTliOzCsa1lywNUrNoPMbmlnslwdCsQ0kqkXWseRsPW3zrtOGWABGkbUv6fusP6nto5Gn+Dz0HNiW55BCiPckUp8e7KYnBn+siU6BaboPrFj0NfRL2KQn4lJTOkkD/mqmKW2pKs2UpjxAwRHUGi2CPmuKYsF2exDqEhpskRcmyRuZUdKdOKfwxSp8ONqS2zYqRckEXIT0I9qdCzlwzQAgS3IHIqFvah5I86XwahLiKf8P8AswrC4p4OQpzuWyleU5U5pKgknWPDJgV0LLAA5CtD4VyNFfjWyjNaSS6KbsidRVdxFTuKIqJSpqyiqpFRpA3FWjVdxmalFmBN6mw9jUZWBYeI8hWsKJBJI6D86hELf/SLn3m/avaa5HX3NZWOETXNnFsQ1nISgW3NSOYUIEFUlUAAW8RsK2xONSi49BVDFoW63P3lAC8fOui+hBdlXEcUfcUpHeK7sZgSAkZiNtNI/GtWcIMgAUZPxAKF+oBtrtAojhuGiQkpybARb0UJrMGs5lI+6TI21/A0BIYsruKS2rwkmyVQdYGtoteD5GonlFRmSLDW4OWNdp5A0KfxJW6pxPOEjmAI+YmjOF8TYUATKoA3nl+flValosOcF7Z5E928kX0UmBewuBpIqTtB2mQpENkkm0HWld3BGQVX1Eg6HWijHBkthCgFFwlKspCSEkKBEq0giTbpXMy+HiU+QeEnxqgth2g0w2SqFrSr4ZzEk3BKhKdvCBFrzTVh+PuISLDQAwTPvQXhvAm1q7x4uukqURK1WMzaLW0o/jeF92UKbJ6hQCovvWZc3/1ukan5GLEv+RbDPaDjbxYQplJTKQoqgSk7DL6GTXP+K9oClKlrTlk2RZIJmYB3GnK1qZuIcV7tpSza0bwoG0jppbauTcdxq3FKUYKUiwjwx1HM04o207s5soQyzt7/AEKPFOOLdDiXDJUrMIiAb/KhryvhE6J+ZvUQRJJ/SreCylac6ZFFSS6GqSPcEB9oabUYDgt5aDb8qIMYLDuN91GV+CWnAYSox/luZyBHJYiN9aAutuNqKFJUlQsQUkGeR0NQg39h8WlOKTfUEbV1R7GlsZE3Ufhm4A5ny06muG8DzB9qxHiFyIibbD610PgHadLmNfaWRKISgjcADN/3ZqjLQ+4DDJBJAkxKlEkqJ89h0FqziGHzJgAag3vuDvz0qPDYmWzB+19asOOE5eqh7C/0rJZPiT4SOdvf9KhxUFIH+pPsDP0qR01VKo1qF0W3DIHpUbi6qqxM2SJrxDajrUJRu68awKJqtj8Q20nM44ExzpWxva9azkwrRV/qMx5x+ZqyhtddCQSogDmaGP4txf8AlIlPNRyz5CD70G4Qp0qUcRLigQQZGUA8k0xNPz+tUQ9wi1RHdgHqfrFWFKtcEGvUnSvV1CGkVlbx+4r2oXZwjBpBWFOZsovATJVyABIF6m7RcQDyEtpCkDODeBoDeASNdBU2Ow5eSVMLhQBJSdFbmJ0P40uISVq8RJSgEknSfw9Kac70LqG7LP8AimJaAlpOVV0nIoZhzkGKsq4qjI4pSVIdUlQEZSm9ifvAgelbYri7mLcQhJhtCUpzRZKUiAPMxvrVHEcHWVFKHJTfWBIn92peWRRdWHjByVkGDcSYA2iiWYAlSbGfEDofyPWnvsF2CZdwag+1nWpfhcSqCIEwkiCDrNJPaLs33DxbS/m5FKiQdtNrzvWVlRbgy3h1Fx1DbcGVJVcxAy5VTygfOKa+IYhvORPgSQAUTcQbSbnz5Ug8LaU0VZVEFQgmNpn8qINKVKY8UEQBvNooWRqUrNxi0qHzhOPVkGQDIDJClDTb6kiiSOItLR4EEEiDeY9dz1NA+FNKSPh8JkEaxpqOUjqKss4YqeQAAEFQC7FA1m5VrYe9Z9WHVi2fxpOLSTLWOwSnmyEmyRLZgSbb2MwQBBFcx45hlKgqDdplTYIJ01vB9rV2PtBxplGZpo53FA+BFzYawNNK48kuLBkQOZ1HoNDPOsKTu4/ua8bCop89/QsKw6gfDJi/pXrAhU0wYCEqKVSFC4BtmvcUKxyB3yo0Jnlry6U4urNMYsHh8yUkCS4ohMaiRAj8KbeD/wAP33k5n192QQPvEgCJ1idPagX8PuKpQ80VgENhQAJAEk2ubaSPWm3jna91S1IQQ0EkiBdVqPGKqxPyM7x/ABxXZJ1nFJQFJWlKkq+OCUzeUquCOQpPxKlYbHF5GmZSjO/iIUPeutdlHG1q7sqCsS5myqWCYsSYO1q5Z2kwykPupV8SXFA+cmgzqw3jzc42zrHZvHpdbzt3SbgcjuKY23tDyriHYrtF/KuFDhhpd5OxrojParDL0eR6mPxoYxQ0v4qd6puYlA+Jd+W/sKC4zjzKUySCP7kge5P60tvcexLxUGEpaR977R8ifoKptGlFscOJdpm2BpFvtEJnyHxH2pK4p2+fcJS0e7HOBPpNCsVwNSczpVnIjOTM3tMm8UJYy96A5IRuRcj03qlJPojjT2MnCsIcQoKdcknmZUfQ07YLBJbTlQIH7uTSgx2fWghxqHUG6VJ+omQaY8DxJQgONrHOxrSZTQWw7QCvMfWrQAG9VWFNLIIJ8rg1d7qNATVmSVutja5rVBO9qwmrISd90rKjz9KyoQ4rgHjlIFhBVOX0MRHlVBxlBMuNyJEiSM3O4vzohwzDkBRUSBaIiSCIAjbnFVlC0kX0I3ojWjHyGsJw7DrthXO7Nv6TsCeRSseFX/2yn8asY7hbiVBKmylV9eXPlHlQrgyAoEH7O3SmfC45SEZQQUj/AONQCke23oQa509SHobRNwjtC4zh1MEOAwsJWhSZSVb5Tadp60nnDKG0kne+us7CKYHHJlQATOwmB0Ekn3NQFR006TUU2U4oGfyYnxWMa6irmC4eG1ZlAgiLxpa8bzG+1WAzmgAEqI0386qttOFcq/qK/tMg8oBmbVnIpyVRNQcIu5DGjEABPiTAEQIkxV9OJaKClUkxJSkZpB0Mn6mllHAMW4cyGVCegSB/vIrdfBcXhUKWpyAI3SrfbLYEcjNCXh5Ktm5eRB6RA7wsoWAylLRMql1as+UG8BIhOupNDXOGLbdKcwPOOt9K3SCs5lqUVXMkzPvRjs7wMPKc8ZSlKFKKpTMgWSAdb8qZgqVPsDLuwQ/wxCviE/KI35ilrtBgyhYgyCLEi5j8fPXzprAA0vbb9x7UF485PdyLXHvetwk06MTSaKfZfh5cWoFWWBN7iQJAI5H6Gu19ieD4JzCIDobW6olSlXBCiYCQqdAIETEiuPY/FtMhJwqlLWpJC1EEBJOxBHxDpI86EtPLFgpQBMkSYJ58qZTfQtNJx2j6XwPY/DsuIdCbokgkqF/fl6VyP+KGGSMc4tAhK8qvWIV8xS232pxSMo75yE3AKlFPkQTcVd4v2pTiUIC0ZXEnUXSbc9eWtYm3ZMKSWlQDXhgRBqk6ooOU35GmLhrCCfETU3aPCI7oZUgXF96F6m6GuGrI+A4ZBhRuflTWx+U0q8JaKRFMnDpiRoB6TtS0509jEVrQwYDDAoVmuFWjpofnSZ2g7PKZWFplTe53T5+m9PbZygJGw/f1qQiQZuDrSmPyZRm39hZ4YyWxD4Nj3sMuEkxug6e21PuA4kh5IIgK5GhHBX2Xh/LYkQ42SlCtFEDS+8DberyOzcGW3Z9p+VdeO9o50l9hNWHIINhcbVdTmGqvlQtht1swpeYdR9aMhc6JJ87fjW0YNYrxwVKVHeE+VzUaj+9TVlmn71r2vMxr2oQ4oysjxGSNb6mTPvW2KcMqjKAoEx+tRFvw30nYjQATHrA9aqfzJPnMx+9oojYNInwCilQg/FY33/cUfbcNhABA1+tK7Zkzbby1FNQMbT+o60nnXuGsL0erVcT6xW+GwubvFGSEIkbwSYBPrV/hHDg/mHepQU3lW/QRTfwrs62hooWULKviIPxXkaxpWsHjylv4A+R5UMWvkq9muGoCcsJ7xCipLkSqSkLF9wASI6CivEEud2pTag0rmEgjNqZtoakQ02wSpXhTYE2i1gJk7VfckkQrUWn9a6fBJJHIXkSlJ8flikrgmJU4gOYhS05QpRBITJ0SCIkVv2ywy/5UGAkJUFLSPiN8o05SCaa9bEny0n336VjCAc5yycpTfl9aE8aoZjnlJ9U0ck4l2fdYSFrHhWBlWLi+k8j0NVEQLQTbnadPzpj4djcVhitC2itvVxtQlISbyDMC23yF6l4lwZl1sv4VUDVTarFPOJj2vSc8Nq4/wNwz0/f89NC4bxA39Yjp9aE9omvAmxkKvy3/AEo5hGQsgcyACOtt+v4UZ7ZcDQG22kZArIkqWDIKgYmNrA0GK/yGZP4OUpETpfUH9615FoGv0o5xvhKWSkoJKSIJOx5+u1B1W0o0ZXtApR+GbhoFsqIggx8rVUBjU1KoVCsm5VetXZlKlQVwL5sRrvVri+KzNQZBkR5zQnAPiYgjrVniSzlEbGaDJbGIv2jXwThyQAVeIkaGwH50dQZsIyjalzs/ig4kQbnblzpgw6LTttXLyp8nY9BriqCyXN6kaXaqs2qdCYSOtL2F7KHGOEBbReTZSTCvor6UV7PkKwySqFXhU8x86hwfEg3iW21RkdSsGdCRED2mpsVgFYVZWgFTCrqH3D5bprt+LK8aZzM6qbRfd4akXSVpm4hR+tbtNOAf5qj55T9KvsQttJmQRYitDh1A2uKZAGrbq0/EEkc9PcVi35sB8q2Kf2a8HTWoQ07s8hWVJB6VlSyHFhgFZYV4M0m9gAL+Z1HyoQtsJURMgaEDWi6+OqXdYC1QE5lCbX/OhcyZj25eVEYNWeYNouOttpITKhJNgI8X0+YppeeCV5dQD4pIk0sAQ4hUwkTprJH7vXQuwLzaMQCSDmEAWJTtPlSmfsYxdEjfA8LiUDuMUEuHVpwAX5iIP41b4FwfFYdZzFtttF0lUqRnUQn7JzAwd62452dDz6C0EBpxX9QgCQbmAOo5DajvDm/5YKbQtWSBlLhkpA3mBAM6VrHmhFqweXFKaaCPdFY/+FwcoO3oRUv8oSDLaM14lVpGlwJ9da5dxXjqm3Xe5Cgc2veqyGBH+WmN5MTztTn2K4m662oradWZEKORKTN7ZiLARTsc6lpCD8NY9sZHkDInMMwkCU6g85FwOtQLdSFoTnEq0VN95tW2IDabLUlGa8CBJ8xFVOINqJQ62grUgKINpvY9Ljma2iSUZaSOa8Z4ytSlkrVAUpJCtIBiU3I+QoaOPuuhSfDGUyVEpMDrfWNKNcY4S6S+paEQ4VpCRlKkg+LPAmNrnUnSlbBYGTITPK/7iuXKXubb2dLHiSWkNfZJoOOoKgAlIzyCYMXAggX0NZicQVLWtWipttEH6ULZJRAkA732jSOVhRLApRmGfMRFxAg/Ks8vbQXjuyNIQDkcSSFoChbfkfQihD3BUOBUJSCk6oEdYq8+79g5s0pSABuJG4+0kgj15VDg8TlMmydDa4P1/WrjqRGvaL73AYMZlAAcgfyqu7wRUWWD0iPrTI6lSvGCQDpOpE1VaIsZMkEBEEyZjXYSNaNYKtWLP8ktpQKh+VSYpwHSY60y4loOJKDadOhFLuKYUgQefzqdkeiXsyooDyhrEAeZifmKc+HvuABIAVAGp/KkLhGNDLoJuJv1BGUj2NNvCsSgkrbUQE/EDpG1I+RF3Y3gkqGFD7n+j/uq5hyv7REdKF4V4uHMTlR9k873PlRVnWufPQ1Eo9o2AW0KnKUOJKVToScvprTfwjGlbac+sCfOP+aX+JNBxtSCBBERS5gnMZhBDDiXEahLgkjpMiI+lO+FnjBcWLeTicto6VgmsmZI+GZA5TcgetWy7SBg+3jqTGIwqgNCpsyPnb50ws9oG3YDczuF2I9tfSukpxfTEGmnTCjzxOgitEDr51AVHcwBcx+u1AeOcaCklDShB1iZI3i0R1qOSRaiHv8AEWvvisrnXf8A93uKyseoa4CmViIiNfWpCsAADUp8R87+gqvvW6raU0BN1KujLuQP+06UVYIQkxmBVEkWtBkddRodqG8NyrxDIV8Mmf8AYeUb0wYmEuApBAt4CQYMCYN4Mc6Uzdh8fQxcC7YFtoocClqAGVQGvMH9KEcT7RPuqMHw6AQItz89zrUAKUEER0i8E1Dj0EkKGp5xSySDmnDOGd4MyzAzGQJuRoIv707tqUhDbYdcDcgd2hRQQkXgKF80HTelHh2PLRnKdDMTH7mveNYoLUIDogXBsCeftGtGhOSegU4Rl2dEwWHCU5mmGU2jvMS7nXruMpI33qN3Hqkl/iTISm5aaATOtpkqPkNYiuUKUSRmNptJPWLee9EnW+8CfCkEC8DXpf3orz6pmFh3oYOM8aSuGmFghRnPlU3fYDxGZG/yoYvhqwEm6eZiUnyI3A/4rXAkN5ZhUAxO3LzohjOMtLYS2kOZjdRUbAjxKgC1yBtoTSc3vQzHS2VV4TKCrMlw6hJIOmvr0qsl/S9yeXt+FYlkwPhIJnppU7DemlttLVaVdlPZFjcHIlJIXESSbjYHpvO1DG8Q4ghKhInfXzGyvSjLeHygiSRO5kgaa2rdTAPxQdQOX/PWiRnxMuNg08SbEZjYyD+zW4Cc3gOYRMaxmGkaxIPvXmM4a2ofCZnnI+detcNSBMiBa6U+21b9RN2YcWlRucKFEZTH7/KqHGuClSCU3UL23oiMKpPw5T/9Y+cGtmVKGqTfkSPwkVd7tMnxTOfO4YmpuF8QyhbaleEkesbE8qL8c4KUGQpWQ63FukigDrAHw6c+fOt0pKmY5cXo6ThsWFNsqTAChljqDf8ACiqMRqR5CuZ8M4yppOQiUhQUP9J0PoRTZwjjCFpF7nMT5z16Vzc/jNbHsWZMYsQ94Y/fOq6zeOdx58qqvYidDpf0t+tSOrBEg7+3I+3yNKqFB+R4rw7eY6fv8arPYUWUhRT+9uVWs8jNbr0I1FVioHmBzE/OmMMZ3oBm4SWzdeJcIyuOlSb7xt8/W1Ve7Am1tL6+X61uvrG1z5f81EknXanv9iqVdEkI/ZrK0zf6R+/WsqWXsTDWJ+E+f5VlZT4og12J/wD2f/5uUQa/zXP7/oKyspTJ2Gh0TYjQ+Y+lRJ29ayspdh0T4XU+X5VDidV+Z/8AEVlZVx7LKifjT5n60V39PpWVlVP4JAiXv5/Q1A1oPM/hWVlQhea+E/21Pt++lZWVTLKzvx/vnVpXwjzFZWVH0UjRzQ0M498A/exrKypAkgrwP4mv7TVhzb+5X4msrK2+0CXRYxP+Uryrl2L1Pmr8aysouIzkKXOp8F8Yrysok/7Sodoc+Hf5g/t/9hV7hGiv7U/+Sq8rK5MjoIm/X61qnU+lZWU3i/tFpdmuM0PmagR8NZWVtmTasrKysl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4" name="AutoShape 6" descr="data:image/jpeg;base64,/9j/4AAQSkZJRgABAQAAAQABAAD/2wCEAAkGBxQTEhUUExQWFRUXGBgbGBgYGRcaGxsbHhkfGBwcIBwZHCggHhwlHB0YIjEhJSksLi4uGB8zODMsNygtLiwBCgoKDg0OGxAQGywkHyQsLCwsLCwsLCwsLCwsLCwsLCwsLCwsLCwsLCwsLCwsLCwsLCwsLCwsLCwsLCwsLDcsMP/AABEIANEA8QMBIgACEQEDEQH/xAAcAAACAgMBAQAAAAAAAAAAAAAFBgMEAAIHAQj/xABBEAABAwIEAwYDBgQFBAIDAAABAgMRACEEEjFBBVFhBhMicYGRMqHBQlKx0eHwBxQjchUzYpLxFqKywkOCFzSD/8QAGwEAAgMBAQEAAAAAAAAAAAAAAwQAAQIFBgf/xAAsEQACAgICAQQBAwQDAQAAAAAAAQIRAyESMQQTIkFRFGGBkQUyQnEjM1IV/9oADAMBAAIRAxEAPwDmScM25ADYExoSLVI92ZT9hZB5KA/SiHBsICUk7n/1Mewj3ohj28qM0/AQHByB0WKLxsxYDwvAkCQ8pwAHwJbSDmMXkmw9akf4ENQkDzkn1POirqiFAC4AUT5CL1KeInlppV8SWAxwlI0EE9B9aN9meJFolpSkhCiCFGBlItsLA8+grdfaRtacrqAo6XAA+VUGsXhjObMg7bg1icIyVMuMnF2dBWsEDKQTFylQWk8oKbEVAR1OsUi4fj4ZVDcqQT4gVQnXXpTvwkLfRnbiB8YV8SfLa+xmuZmxenv4H8WTmv1NgFTbxSRaNRysZq08FE5kpyERAMqSAdd55XnfSpErW3ZKQBz3nTQTULuIdmEjwjWQQf7iSQI32HlWcbTVxZt3F9ETeckZ+7IE/YObXYk2H5Cq6uDqk9wdLlJAy+hOlvOrzb6VKJDiVx4VFBlMxMWsTTJwrgwQkuuqIkDwiwHpqTG1EipynTKyZFxtiVhVPd4toAKUmCUpItmuJJI96YUcFcyiVAHlqdOdIPaN5BxLxbVIzqAUjdIsAKoAOJiVKveMxJpv8aDE/Xkh8xTCk/ELcwbSOdCDhiFgoWFJJ8Um410y6+00uLwywJXYHTMTJ6wb1Atn7sjrH7NZ/EXwy/yL7R52s4oS93BMAAaiQc2xPOLAxvQN3BlISphS0qVCTfnt7x7UbdYSf8xIcsJJufzq7iVF9tLavC00khGVCU5SYkHLczEyeVHjiqNApZLlZa/6kbaR4jmcEykG06TPXWgWI7Td6QPDlSrMEEqKQo7gHfaagxHBW4SUuKkjxSE5Z2ymZI5zHlVDEcMCXACNRMySNYrEcKi7NPK2N+I49isTh8i20rZUTHhIGYfdIIuKXzwpYmUqAJ5etNHBe0iMOwErOh8AF5tsBcX3qtie06lWWlS1H4Aq2UHU5QSb2ib0X04meTAOH4XJMgX3kD1gmiXF8CkNoIWFZREaGOg016mieGwb7l3T3SdkhPiPpHzURVjieCSlhZJuLgEyY0k7T8htUeOLJzYnKEVkKylQEpEAnkTpVothacpFxcfWveC8BxL5PdIBRMZlGB770DLxguTdIJFuWkDFDxTe02ty1rxoKcMD7J+Hf0FO/wD+O3VCS82FcoUfnF6iw3YXEMLLgyOQDlykyfRQFJry/Hk65I3Lx5d0AmMApCpWnLY6xP42rRBzKUv09BV/ibC2xLgKVHZVjNCsK5sNRTEmuOjMIUy33Z+9WVLmPP8ACvKFsNQWwrrCFpHigAja6yJ9rR62ohxvhyS228hUodKmtOYJH/jPtXPUcVVEzKpCgeUGfxoxh+1P9FLa0kpBKhB0UdwOYPyMV0+SEaLXA15ICxI8bZkaHl6i09apPoU0IWFZQSEKO4G3Q6a1Sx3F1rKigd2kmb6yYBvVdxICbrKlE6SYHUzvWXMviRYvF51TlAAtN5JqIJJ0rVR2FerCpCUnWs3e2aL3COEOvOBtuCTc3gAcyfpXUeG4FvBpSkKVBAC1kmLX0Jgb+1LHBuyGMaAX3ThIj4fivyGpo2nFulspczIMwQtBCoMyINjImuR/UMWfJJJf2fKOn4U8EYt37hq4fjGFpSpE5gbKMkkztqB61NxrtSyw0Ud4046oQG82YzoSQJsDOvzrlnEsSvBqSvOXEqJAQZAi5Mi8mPSieGx2EuptCb2MIAPkbUTBjeG6WgWaSn2xk4djEPZnGu6S84cubIQgDmrZS505Xo0OO4nDwnF9w4iSPClSFQLZrqKTfaBak5HaBKRkSFBMyEgACZ1j0qjiO0CVktpSDspRIsImB9b6Gjcskp2gTUFHZW4k4kurd+IqVmSICR0kCwnXoPSh2Hx7wczpb7wHUnwmeck6flQzifEFpchKm13MAG//ADVlGPLYzKKskA/Fz5U/YoR8W/mXlEmPKQP2K94RxB1r42SpvU5bxtoT8qu4LinfIBCUkmx8QzT1G/zqZ7FhpBUvwmdI8Vx+Fp9a0iiRPFsM4rKBa8QCFjn0tyPKquGxWReaAdQeqTtp+4qjiHwVJfQAfECVD2uasPjKoxsbfiPlFWmVRcRh2z9ogmJFikk6EyLUI46n+okDZFhoNTzqRjEwoSbC/mNx+PvUGMd71eYjKIAjU1T2WkR4NISsSM5GwMDlrsBR/h7pSSUhKb6p1/3G/tQxgXASnXQUe4bggDmXBi8fZHnzPyqJEbDGHwyijOlIyzGZSZUet7DzIqjxVcgpKh5Dn+HyotiHVrYOVUXvChPS2wjpN+VAHm0FQzGAfU6VG6Ra2yPgPBi8uTIQNT15D866HhUpQkJSISLCNAKBYLCBDachMdCfoaL4V1Qsb9d/WvPf1HHlzO10vg6WBRgv1COeK9KqrOcx+/y3tWqXNulvL8wa8/L9R1GcRwTb6MjqQofMdQdqQOJdkVMupAJU2o2V84PX8afyupoC0ZVXGn5GmPE8ueJ18fRjJiTVif8A4e391Pt+teVc/wAKV/o9jXtdX8yH2A9M4+83lPQzFeMYZRM6dTV3HCcpF4jTQnn6j8KjC/X0/Ou8zmFzDYMBKnDfKDEm00IXiASpRm5mi7Cu8ASYyjbSfXpypt7IdlcLiMSe+SSjLMCAJHONvyqEsTOCcNcxKiEwEp+I7x0Tqa7J/DzgWGSAypkOEKDiVqhSsyeZ5aW86KN9mOHqRkQEskK8JQYKSTA6GReOtR9kcAcHil9+qQpOVDhUmDBBuLFNulBksnNNdBlw4NfI6v4VOysh2OlSLFvFB8wD56jlW4WlQspJHmD+FUuLsqTh3u6A7wtrCNhmKSE7W8RF6ZbtCqgk7RyfGYNp5pxxxxCJKu6Tck3t8NhoTJ5RSy5wdxhxSFOtk8tATEyCEmZGxAq63wt9pIbU2oLSneJgneJ3B85rbipzOFahlmDB6DL9KTdqxlThJ1asqOtBDYzqzGCVZRkT0ub/AIUsu4pJUA54E7JEgRytz5g0a4uVFpWXWANY3pbRwxSviVA5C9Ew/ZWT6PAAt0EI8ItAE2ixhN7azUIYUpeRRKQnnt6UcwX9JtbaAkZ/iWQM8RGUK2TzA1rz+XBMm560cEATgSDZXqJq7iUOrCRIUQIm8nzou3gJ2+Yqw1hUp+NKvQx9KuiWLWHwuIbk92vKdbW5UTffKgAReIJ58j5x+FXcUE/YJHQxVZLUnWfOrSolnuFwpIzJgkXIPxCpXFyIWm50WCR+hHzr1CylQNrfMcjUuIcDm0XkRpV0Ub8LxDSBzVeZBtRtjFJcICRMfZHPmB0pIRxPKVJ3kg1MnHJB8RkcgQn3gVORXE6Nh+KOJ+ws2+040g25aqHnS92pxqnkjwBspJgJKVT5qBNbdn+P4dNlthyRGUCIn1ufOmTgLzKyEuFCdLW32E+1Cy5OK0GxY+TFZjiGIZwyFEFKSYBO8G/vTTwXtYy6AFKCCdiD+NGuO4FrENFhYynVFtOVI7XY5U+E5Sm17pPqLil/aMe6hxcxgSYUbH2rZbsCR+z+uh8xS8rAONoCVwfIzVdHHw0vu3LpIAJG02v+fvzrj+Z4POTlD9xrHlSSsaO9m43uKsYJ2x86C4bFpskHqDsQTH1Bq01iYC1C4EWHONK5UfHfLiHlNUSXrKH/APUSOtZXa/8AmivqnK2eIFSkrQIKdje4+h+lVChSySo6m/n6Vph0R4r9SKu5xGuldps56RGk92ojVB5ag8x1pp7LceDLqVZ98swbjTxDT50r4cZlpBnxKAPqQLUzNYVLfeICcpsE8yOc8/rWoxtGXo6+OGOOgFbiEpVfM0DMRYSTAHpUy+GtuIDLsLAFlSQVe1h9aVOzHGCEJYWspSvReyCDaTpcWg0147EthoqK8twEqkQFTGURrehv29ETsAq4UjCKUpCylAEKSu6pBsULAsb6ReaLcFwEYdRV3yCpcx3jsgTAHiMD2pN/iHxjEN90Glkq7wKGRNyUjW2wJE87Vcb/AIjLaEYrCuNBUStHjAO+l78rQTWVON7Zvi6GZ7BpUcuTSBubD1km5M9aTuKYNvMWykjISVRmtuee1zTJwjigdw68UG3FnKtTSQDKsvkdSdOlR5e8GZ0JzqHiyk2tETqfOheQo6lZn05SjKMdN/Pz+xx/j+LQVw0VZBpOs79bUOYfO1dH4/8Aw7Q+S4w4GjuhQJSTzkGQT7Ul8S7HY5i5aK0/ea8Y9hf5UbHkjVInpyiqeyzw5nvCEgFRtOmlPGI7E4YNJcQ+orJH9NQTPUeGw9a59wri6mTlUkhX+oER570y8Px+IdMNrUscmk/+xt8jTGjDCB7HEXCc3qB9aHP4BI8JSR0zfnRtlWIiHO+HRN/UrJt7ChvFXkiIKBG+YuuHzVoPKatFMAY/hoT8JMHnVRtir77+aQNOutRBFXREQqRWqhFWcorR8QKohHwzgrbzhRkSpStJKkxuTIqP/potvPIQQ93SM6yna8ECR4om9R4TEqbdS4giRsTrt9aKdn8e424txMeOc2sxBsPc1nRrYEKkz4RKpsSL0YwrLecd+g3jnfqDpNW8Zh0KzLSkJJI8KToPPf0qdvBuqayrCVpiQZuD18rULJ2FxqxpLjaUtKacUsQRKjJjarR40kJ0vSRwdakAhUxMDyFEw9JiKUnqWhyDuOyxjcepZNAn+FrKFOAErlNomATqTRha4BypKiJsN6H4PtGTCO4WlSjlsuGzNhmUoWqR5JNlScX2VeyiHlPd2pZyqkkKOhSbRPkbCmlnAPIacSqCVBXwkGDymNfwqPs9hXmnFqeCC06BlhKgUqTp8Ykz94cqYHMMbwLG+3Ia+tI+tiln9zVLr/ZpqShoSf8ADE/dPv8ApWUz/wAu/wDd/Csp/wBfF/6X8itT+jhuHxC7pR9oQR0mau8H4Q7iHQ0ixMSVGyRzPSqOHCkr0uDcV07sfjQVBtCYkanUxqPrHlTkUr2BPGew7bC4W5omcxTBO5iTEdRtTXg+zzZIhIWrwqAubEWUo8zJhPrF5rzGcfjK2UAqSYIPxKSBIEbIzATzrovDENqaQtoBKVJBEACJufWZrTSj0VLI+l2CuHcHS2Iywk6pix9/w6Ut9vOyOLxQbOFWAlqSE5gM5NyRyUIAE2udKbOKcVw+Hu86Adk/Er/aJPypE4//ABQcIU3g8OUk2750hMf6ktan/wCxHlWOLAwb5Wwbwp4JUStJ/mD4DmOY5pAg3m3ymK2x+JcaUkKSnXcZpiQQADfWqLD5W408SrEPrnMhKTnzzAuLKEaxG1OXCeDl5Lbwsko8SVCPGlShEGSIsCDy61z/AMOT93+Xx+i+zprPBOn1QuYHCoYACfASmQJ0Cjre/vyq+jEQOdMnF+xqHBObK6s5llXwnpzFoHlNKT/ZbFIcShKVDNoQSU+ZO3kaa/AVe2X8i7825bVBlh6BffSrSVk0uLwL+CUA+k5VC2XxJnmLwD0HOt3O0zQgCZGvhNBl481qgiyxe7DuKwLTo/qtoX/ckH8apcQ7Ltpwq3mB3LqSSnLaUgeK229+lacLxzjyv6aYQLrcWDCR5c9gNyaKcU4iWU98oFSEpjKN+SRtJN/famfGwTTuWtAM+aNa+zmf+JtkS46Hd/izT/uM+1XmOFreCV+FKVfCiI9+Z8zV5aG3CHjhmkOKAzFMkZryoCAATIvFYtlwlpSLd2TKTbNsDblyqTyu6XQSGJVbAPaHgzjLgSFJUkiR9kDpA1qg2zzIPlYfLX3p67RsBSRppr1pYTw1WxBq454vsqeGS6KCG/M/vpXj+EzADxH+259tTtRtzDJKUwnKsSFclcj0NyPQUz9kktNGVJ8f3zEeQ5Vv1o/DB+lP5QAwfY5ScG6HWC5mKVNkkJW3GpgHNBG1AXMGoHKkdIGvLSnrtN2lCzkbV4NyNzy8qCYXHgJBXrFib2266VaZTFtxCkzmBEdL/wDNQu8XKE5cxCo+Hlv+VE+PKU6gpQqZnKQdTt7UtYTgbiHWluhJQXUBQzXUCoSOckb9aFfKT+kEa4xQQ4Zji8rIgLWs/ZSkk/LS/OnPAdnn1R3gySfhsVDoYsPem/D4ZphORhpLSeSQBPmRcnqTVlhZHwgD97VqkVbPOD8EbZSJSCeaoJ9q847gWsS0pqEidDG/oK9dB3JNbNNVChSwPBsVg2lBTgUyCpUtpkgcjIkHqAavYDiyFkf1kxym/rImaYOJMLWw4huAtSFJGaQJIi8Uh4PAFMIxbWV2LnXMBbOFA36+k1wv6l4cEnkV/rR0PGzN+1jj36Pvp96ylr/DGPvK96yuFwx/bHdiricM0XEuJA7yFAlA8MJjxGxlRKtRUPD+IIwr3fJcGdAuly/hP2SDqCNh0ohj1oQshSlBSQEzkOUDUiQZTteNqT+K8FWp5RSpBCzmSM2xMCTsbV9FkuK6PMxfJ7Z0PhPFjiih9pH9MZi6O7lSBOWErzRl0N76VedOOcbbZwuKLaC4oFAABynUByJ1kWiubcGXiMKpSZcbSsQoBRjz0g0TwfHXwqzysic5uRMAbDmTlpVQpaN5LbtHXsW2WGijC93MIIWsAhUmFFSj9o35xFeLwqigqWEvuEEJQEgKn7skAFIVuRpSr2W4+0MMlpz+p4gAhXiSFEhM+KYAEmTTjiMf3eVSEggmyhf8NomlsvnxhKpRb+2HxRbVxBbvZNaXWsRh2w0ubt5vhmxtcCBO8WFO2HbKEpSVAkQSYiY1sPOgXEeJLHdKKVmVAZEFSSY8UqJMJSIEzyIqdntCjEpc/lzmWkH4pSAq4TeLgwTbYjnR4ZYzVmZJ3oMu4pMEKMJ+9qnXnt61trrcE3I0jaI20+dCMDjV5EhxJC4hQAsTzEaTyq/gMTnBlJSbxO9EUlSoHLHbI+K8KRiEpS5MJJIvBg+djQZXYRgnVflCPxo+txSSBGs9PLoZ5UucT7esYN3ucSHQSApKwhJBTEbGZzAzYa1tTktInpr7IO0zreFQlhuEJAzrjUR8M8ySCT5Cua8b7ULxK4FmgCEA8zYqPM/hU38QOMB5ZWlch4kgbhCYABG2oEdDSyrDgtzPnHS/1FSTuNFxjxdjjg8dYA/pRFjHpmKQsNiVJ3NiRqdvnXjvE/ELwfMfiKQcGP8AqIc+0jq8neNjNlsUzGu9KA448LKSQOgpr4Piw63lVeRBpe4uz3CoUYG3XyreOEZaZjJKS2j3D8dB1MVf4hx4JZMGSbDnJpOxPECo2AjrBmoHVgnSOg0rXoJO0Z/IbVB3GY8pbkXIHz+tT8N4iHWkiQlwAD15jzoI3iZ8KpjmI+oq01hkoAWheYkEC0Zb79YomR8Y2BiuTCbOKBdQ2iNTJ9CalxaVHE4doZlf1EHKOZWJt5CqPZ7OcQhKPiVKRAk3F/lXV+znZgsvKeVBUq3PKkCAkHnAuaHgVRCZdyC7eGESq/Tatlkco8qtvJtAqq4mKKDRp53rEg7GtFaSPbpXrS/0mqIXWzSX/FMLQ2ziUAkMrIXH3FgD2zAe9NnfRb2qHieGDzDrahOdCkx5iqlFSTTLi6do5J/1I1zHua8pN/wV77nyrKS/DxDXrzH/ABz8tIK2wlYB/qKWPGJNilPIHUmlxpJE+NVtAAOfLQ0wPYZAK3MyShMnzO1upigTbSlAkWgEzvoTau60clMvpeJSEuAAmyTePQzY9Fe9DcYggApJzicyco2O07x+FX8PiVloFxqSm5cvBBEeMba6j5VrjMP4M4VJ5fr0sPrQA6CfZkDugog3J9aYEcXdQpKEAFSlZZOiZHx9Mo8V+Q1pQPEVBKSI0MiDrPxCOdh61ZbxinCm4iU5lK8IQCoGSBfw31vGmtcvyMLeVSaHfDcIYZKT22MGJ7UOOnuSFBrKBYHNlTzIOqjc9YG1UsJi32XC4gqF5AMEROhG4pjwnD2AtXdELbtCtZMXM9bmvOKYYBBOlI5PInB1HRJNS0uhg4J2kRiBOixZSdCD9RRxPNIMzr+zXNuz7CHEKKVFtzPAWk+IXzGOvnbzp64b36rKdBA1IQJ/L/iut42SWSNyQtOMU9MKtsqWMylzBGW0EdLW9a55/Fjh5cS3kyFxCjmSSQcqhMiOoro5eKEi08zSb2rU246hKEgOFQBetAA1BIiyQZva3nR5cmmod/wZUox3N0jhq3FFxQUCMpsDYxP50RSwoMqfzJCJylMnMSeQiIgHflU/bDBIaxJyOZkLUrxAGAoKy77GM3lQ3G4jLhWmr3cdWdLx/TFZxttbJKr0E1Y9lQDaSAkRJULzFzMc6xrH4YAf0kqUAqbADUwSfal5gjL1q/wnhxcVE5U5VKk7wdqIVsO9nMSArlTliOzCsa1lywNUrNoPMbmlnslwdCsQ0kqkXWseRsPW3zrtOGWABGkbUv6fusP6nto5Gn+Dz0HNiW55BCiPckUp8e7KYnBn+siU6BaboPrFj0NfRL2KQn4lJTOkkD/mqmKW2pKs2UpjxAwRHUGi2CPmuKYsF2exDqEhpskRcmyRuZUdKdOKfwxSp8ONqS2zYqRckEXIT0I9qdCzlwzQAgS3IHIqFvah5I86XwahLiKf8P8AswrC4p4OQpzuWyleU5U5pKgknWPDJgV0LLAA5CtD4VyNFfjWyjNaSS6KbsidRVdxFTuKIqJSpqyiqpFRpA3FWjVdxmalFmBN6mw9jUZWBYeI8hWsKJBJI6D86hELf/SLn3m/avaa5HX3NZWOETXNnFsQ1nISgW3NSOYUIEFUlUAAW8RsK2xONSi49BVDFoW63P3lAC8fOui+hBdlXEcUfcUpHeK7sZgSAkZiNtNI/GtWcIMgAUZPxAKF+oBtrtAojhuGiQkpybARb0UJrMGs5lI+6TI21/A0BIYsruKS2rwkmyVQdYGtoteD5GonlFRmSLDW4OWNdp5A0KfxJW6pxPOEjmAI+YmjOF8TYUATKoA3nl+flValosOcF7Z5E928kX0UmBewuBpIqTtB2mQpENkkm0HWld3BGQVX1Eg6HWijHBkthCgFFwlKspCSEkKBEq0giTbpXMy+HiU+QeEnxqgth2g0w2SqFrSr4ZzEk3BKhKdvCBFrzTVh+PuISLDQAwTPvQXhvAm1q7x4uukqURK1WMzaLW0o/jeF92UKbJ6hQCovvWZc3/1ukan5GLEv+RbDPaDjbxYQplJTKQoqgSk7DL6GTXP+K9oClKlrTlk2RZIJmYB3GnK1qZuIcV7tpSza0bwoG0jppbauTcdxq3FKUYKUiwjwx1HM04o207s5soQyzt7/AEKPFOOLdDiXDJUrMIiAb/KhryvhE6J+ZvUQRJJ/SreCylac6ZFFSS6GqSPcEB9oabUYDgt5aDb8qIMYLDuN91GV+CWnAYSox/luZyBHJYiN9aAutuNqKFJUlQsQUkGeR0NQg39h8WlOKTfUEbV1R7GlsZE3Ufhm4A5ny06muG8DzB9qxHiFyIibbD610PgHadLmNfaWRKISgjcADN/3ZqjLQ+4DDJBJAkxKlEkqJ89h0FqziGHzJgAag3vuDvz0qPDYmWzB+19asOOE5eqh7C/0rJZPiT4SOdvf9KhxUFIH+pPsDP0qR01VKo1qF0W3DIHpUbi6qqxM2SJrxDajrUJRu68awKJqtj8Q20nM44ExzpWxva9azkwrRV/qMx5x+ZqyhtddCQSogDmaGP4txf8AlIlPNRyz5CD70G4Qp0qUcRLigQQZGUA8k0xNPz+tUQ9wi1RHdgHqfrFWFKtcEGvUnSvV1CGkVlbx+4r2oXZwjBpBWFOZsovATJVyABIF6m7RcQDyEtpCkDODeBoDeASNdBU2Ow5eSVMLhQBJSdFbmJ0P40uISVq8RJSgEknSfw9Kac70LqG7LP8AimJaAlpOVV0nIoZhzkGKsq4qjI4pSVIdUlQEZSm9ifvAgelbYri7mLcQhJhtCUpzRZKUiAPMxvrVHEcHWVFKHJTfWBIn92peWRRdWHjByVkGDcSYA2iiWYAlSbGfEDofyPWnvsF2CZdwag+1nWpfhcSqCIEwkiCDrNJPaLs33DxbS/m5FKiQdtNrzvWVlRbgy3h1Fx1DbcGVJVcxAy5VTygfOKa+IYhvORPgSQAUTcQbSbnz5Ug8LaU0VZVEFQgmNpn8qINKVKY8UEQBvNooWRqUrNxi0qHzhOPVkGQDIDJClDTb6kiiSOItLR4EEEiDeY9dz1NA+FNKSPh8JkEaxpqOUjqKss4YqeQAAEFQC7FA1m5VrYe9Z9WHVi2fxpOLSTLWOwSnmyEmyRLZgSbb2MwQBBFcx45hlKgqDdplTYIJ01vB9rV2PtBxplGZpo53FA+BFzYawNNK48kuLBkQOZ1HoNDPOsKTu4/ua8bCop89/QsKw6gfDJi/pXrAhU0wYCEqKVSFC4BtmvcUKxyB3yo0Jnlry6U4urNMYsHh8yUkCS4ohMaiRAj8KbeD/wAP33k5n192QQPvEgCJ1idPagX8PuKpQ80VgENhQAJAEk2ubaSPWm3jna91S1IQQ0EkiBdVqPGKqxPyM7x/ABxXZJ1nFJQFJWlKkq+OCUzeUquCOQpPxKlYbHF5GmZSjO/iIUPeutdlHG1q7sqCsS5myqWCYsSYO1q5Z2kwykPupV8SXFA+cmgzqw3jzc42zrHZvHpdbzt3SbgcjuKY23tDyriHYrtF/KuFDhhpd5OxrojParDL0eR6mPxoYxQ0v4qd6puYlA+Jd+W/sKC4zjzKUySCP7kge5P60tvcexLxUGEpaR977R8ifoKptGlFscOJdpm2BpFvtEJnyHxH2pK4p2+fcJS0e7HOBPpNCsVwNSczpVnIjOTM3tMm8UJYy96A5IRuRcj03qlJPojjT2MnCsIcQoKdcknmZUfQ07YLBJbTlQIH7uTSgx2fWghxqHUG6VJ+omQaY8DxJQgONrHOxrSZTQWw7QCvMfWrQAG9VWFNLIIJ8rg1d7qNATVmSVutja5rVBO9qwmrISd90rKjz9KyoQ4rgHjlIFhBVOX0MRHlVBxlBMuNyJEiSM3O4vzohwzDkBRUSBaIiSCIAjbnFVlC0kX0I3ojWjHyGsJw7DrthXO7Nv6TsCeRSseFX/2yn8asY7hbiVBKmylV9eXPlHlQrgyAoEH7O3SmfC45SEZQQUj/AONQCke23oQa509SHobRNwjtC4zh1MEOAwsJWhSZSVb5Tadp60nnDKG0kne+us7CKYHHJlQATOwmB0Ekn3NQFR006TUU2U4oGfyYnxWMa6irmC4eG1ZlAgiLxpa8bzG+1WAzmgAEqI0386qttOFcq/qK/tMg8oBmbVnIpyVRNQcIu5DGjEABPiTAEQIkxV9OJaKClUkxJSkZpB0Mn6mllHAMW4cyGVCegSB/vIrdfBcXhUKWpyAI3SrfbLYEcjNCXh5Ktm5eRB6RA7wsoWAylLRMql1as+UG8BIhOupNDXOGLbdKcwPOOt9K3SCs5lqUVXMkzPvRjs7wMPKc8ZSlKFKKpTMgWSAdb8qZgqVPsDLuwQ/wxCviE/KI35ilrtBgyhYgyCLEi5j8fPXzprAA0vbb9x7UF485PdyLXHvetwk06MTSaKfZfh5cWoFWWBN7iQJAI5H6Gu19ieD4JzCIDobW6olSlXBCiYCQqdAIETEiuPY/FtMhJwqlLWpJC1EEBJOxBHxDpI86EtPLFgpQBMkSYJ58qZTfQtNJx2j6XwPY/DsuIdCbokgkqF/fl6VyP+KGGSMc4tAhK8qvWIV8xS232pxSMo75yE3AKlFPkQTcVd4v2pTiUIC0ZXEnUXSbc9eWtYm3ZMKSWlQDXhgRBqk6ooOU35GmLhrCCfETU3aPCI7oZUgXF96F6m6GuGrI+A4ZBhRuflTWx+U0q8JaKRFMnDpiRoB6TtS0509jEVrQwYDDAoVmuFWjpofnSZ2g7PKZWFplTe53T5+m9PbZygJGw/f1qQiQZuDrSmPyZRm39hZ4YyWxD4Nj3sMuEkxug6e21PuA4kh5IIgK5GhHBX2Xh/LYkQ42SlCtFEDS+8DberyOzcGW3Z9p+VdeO9o50l9hNWHIINhcbVdTmGqvlQtht1swpeYdR9aMhc6JJ87fjW0YNYrxwVKVHeE+VzUaj+9TVlmn71r2vMxr2oQ4oysjxGSNb6mTPvW2KcMqjKAoEx+tRFvw30nYjQATHrA9aqfzJPnMx+9oojYNInwCilQg/FY33/cUfbcNhABA1+tK7Zkzbby1FNQMbT+o60nnXuGsL0erVcT6xW+GwubvFGSEIkbwSYBPrV/hHDg/mHepQU3lW/QRTfwrs62hooWULKviIPxXkaxpWsHjylv4A+R5UMWvkq9muGoCcsJ7xCipLkSqSkLF9wASI6CivEEud2pTag0rmEgjNqZtoakQ02wSpXhTYE2i1gJk7VfckkQrUWn9a6fBJJHIXkSlJ8flikrgmJU4gOYhS05QpRBITJ0SCIkVv2ywy/5UGAkJUFLSPiN8o05SCaa9bEny0n336VjCAc5yycpTfl9aE8aoZjnlJ9U0ck4l2fdYSFrHhWBlWLi+k8j0NVEQLQTbnadPzpj4djcVhitC2itvVxtQlISbyDMC23yF6l4lwZl1sv4VUDVTarFPOJj2vSc8Nq4/wNwz0/f89NC4bxA39Yjp9aE9omvAmxkKvy3/AEo5hGQsgcyACOtt+v4UZ7ZcDQG22kZArIkqWDIKgYmNrA0GK/yGZP4OUpETpfUH9615FoGv0o5xvhKWSkoJKSIJOx5+u1B1W0o0ZXtApR+GbhoFsqIggx8rVUBjU1KoVCsm5VetXZlKlQVwL5sRrvVri+KzNQZBkR5zQnAPiYgjrVniSzlEbGaDJbGIv2jXwThyQAVeIkaGwH50dQZsIyjalzs/ig4kQbnblzpgw6LTttXLyp8nY9BriqCyXN6kaXaqs2qdCYSOtL2F7KHGOEBbReTZSTCvor6UV7PkKwySqFXhU8x86hwfEg3iW21RkdSsGdCRED2mpsVgFYVZWgFTCrqH3D5bprt+LK8aZzM6qbRfd4akXSVpm4hR+tbtNOAf5qj55T9KvsQttJmQRYitDh1A2uKZAGrbq0/EEkc9PcVi35sB8q2Kf2a8HTWoQ07s8hWVJB6VlSyHFhgFZYV4M0m9gAL+Z1HyoQtsJURMgaEDWi6+OqXdYC1QE5lCbX/OhcyZj25eVEYNWeYNouOttpITKhJNgI8X0+YppeeCV5dQD4pIk0sAQ4hUwkTprJH7vXQuwLzaMQCSDmEAWJTtPlSmfsYxdEjfA8LiUDuMUEuHVpwAX5iIP41b4FwfFYdZzFtttF0lUqRnUQn7JzAwd62452dDz6C0EBpxX9QgCQbmAOo5DajvDm/5YKbQtWSBlLhkpA3mBAM6VrHmhFqweXFKaaCPdFY/+FwcoO3oRUv8oSDLaM14lVpGlwJ9da5dxXjqm3Xe5Cgc2veqyGBH+WmN5MTztTn2K4m662oradWZEKORKTN7ZiLARTsc6lpCD8NY9sZHkDInMMwkCU6g85FwOtQLdSFoTnEq0VN95tW2IDabLUlGa8CBJ8xFVOINqJQ62grUgKINpvY9Ljma2iSUZaSOa8Z4ytSlkrVAUpJCtIBiU3I+QoaOPuuhSfDGUyVEpMDrfWNKNcY4S6S+paEQ4VpCRlKkg+LPAmNrnUnSlbBYGTITPK/7iuXKXubb2dLHiSWkNfZJoOOoKgAlIzyCYMXAggX0NZicQVLWtWipttEH6ULZJRAkA732jSOVhRLApRmGfMRFxAg/Ks8vbQXjuyNIQDkcSSFoChbfkfQihD3BUOBUJSCk6oEdYq8+79g5s0pSABuJG4+0kgj15VDg8TlMmydDa4P1/WrjqRGvaL73AYMZlAAcgfyqu7wRUWWD0iPrTI6lSvGCQDpOpE1VaIsZMkEBEEyZjXYSNaNYKtWLP8ktpQKh+VSYpwHSY60y4loOJKDadOhFLuKYUgQefzqdkeiXsyooDyhrEAeZifmKc+HvuABIAVAGp/KkLhGNDLoJuJv1BGUj2NNvCsSgkrbUQE/EDpG1I+RF3Y3gkqGFD7n+j/uq5hyv7REdKF4V4uHMTlR9k873PlRVnWufPQ1Eo9o2AW0KnKUOJKVToScvprTfwjGlbac+sCfOP+aX+JNBxtSCBBERS5gnMZhBDDiXEahLgkjpMiI+lO+FnjBcWLeTicto6VgmsmZI+GZA5TcgetWy7SBg+3jqTGIwqgNCpsyPnb50ws9oG3YDczuF2I9tfSukpxfTEGmnTCjzxOgitEDr51AVHcwBcx+u1AeOcaCklDShB1iZI3i0R1qOSRaiHv8AEWvvisrnXf8A93uKyseoa4CmViIiNfWpCsAADUp8R87+gqvvW6raU0BN1KujLuQP+06UVYIQkxmBVEkWtBkddRodqG8NyrxDIV8Mmf8AYeUb0wYmEuApBAt4CQYMCYN4Mc6Uzdh8fQxcC7YFtoocClqAGVQGvMH9KEcT7RPuqMHw6AQItz89zrUAKUEER0i8E1Dj0EkKGp5xSySDmnDOGd4MyzAzGQJuRoIv707tqUhDbYdcDcgd2hRQQkXgKF80HTelHh2PLRnKdDMTH7mveNYoLUIDogXBsCeftGtGhOSegU4Rl2dEwWHCU5mmGU2jvMS7nXruMpI33qN3Hqkl/iTISm5aaATOtpkqPkNYiuUKUSRmNptJPWLee9EnW+8CfCkEC8DXpf3orz6pmFh3oYOM8aSuGmFghRnPlU3fYDxGZG/yoYvhqwEm6eZiUnyI3A/4rXAkN5ZhUAxO3LzohjOMtLYS2kOZjdRUbAjxKgC1yBtoTSc3vQzHS2VV4TKCrMlw6hJIOmvr0qsl/S9yeXt+FYlkwPhIJnppU7DemlttLVaVdlPZFjcHIlJIXESSbjYHpvO1DG8Q4ghKhInfXzGyvSjLeHygiSRO5kgaa2rdTAPxQdQOX/PWiRnxMuNg08SbEZjYyD+zW4Cc3gOYRMaxmGkaxIPvXmM4a2ofCZnnI+detcNSBMiBa6U+21b9RN2YcWlRucKFEZTH7/KqHGuClSCU3UL23oiMKpPw5T/9Y+cGtmVKGqTfkSPwkVd7tMnxTOfO4YmpuF8QyhbaleEkesbE8qL8c4KUGQpWQ63FukigDrAHw6c+fOt0pKmY5cXo6ThsWFNsqTAChljqDf8ACiqMRqR5CuZ8M4yppOQiUhQUP9J0PoRTZwjjCFpF7nMT5z16Vzc/jNbHsWZMYsQ94Y/fOq6zeOdx58qqvYidDpf0t+tSOrBEg7+3I+3yNKqFB+R4rw7eY6fv8arPYUWUhRT+9uVWs8jNbr0I1FVioHmBzE/OmMMZ3oBm4SWzdeJcIyuOlSb7xt8/W1Ve7Am1tL6+X61uvrG1z5f81EknXanv9iqVdEkI/ZrK0zf6R+/WsqWXsTDWJ+E+f5VlZT4og12J/wD2f/5uUQa/zXP7/oKyspTJ2Gh0TYjQ+Y+lRJ29ayspdh0T4XU+X5VDidV+Z/8AEVlZVx7LKifjT5n60V39PpWVlVP4JAiXv5/Q1A1oPM/hWVlQhea+E/21Pt++lZWVTLKzvx/vnVpXwjzFZWVH0UjRzQ0M498A/exrKypAkgrwP4mv7TVhzb+5X4msrK2+0CXRYxP+Uryrl2L1Pmr8aysouIzkKXOp8F8Yrysok/7Sodoc+Hf5g/t/9hV7hGiv7U/+Sq8rK5MjoIm/X61qnU+lZWU3i/tFpdmuM0PmagR8NZWVtmTasrKysl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u="sng" dirty="0" smtClean="0"/>
              <a:t>OBJECTIVES</a:t>
            </a:r>
            <a:endParaRPr lang="en-US" sz="3600" b="1" u="sng" dirty="0"/>
          </a:p>
        </p:txBody>
      </p:sp>
      <p:sp>
        <p:nvSpPr>
          <p:cNvPr id="3" name="Content Placeholder 2"/>
          <p:cNvSpPr>
            <a:spLocks noGrp="1"/>
          </p:cNvSpPr>
          <p:nvPr>
            <p:ph sz="half" idx="1"/>
          </p:nvPr>
        </p:nvSpPr>
        <p:spPr>
          <a:xfrm>
            <a:off x="228600" y="838200"/>
            <a:ext cx="8686800" cy="2517612"/>
          </a:xfrm>
          <a:effectLst>
            <a:innerShdw blurRad="63500" dist="50800" dir="13500000">
              <a:prstClr val="black">
                <a:alpha val="50000"/>
              </a:prstClr>
            </a:innerShdw>
          </a:effectLst>
        </p:spPr>
        <p:style>
          <a:lnRef idx="3">
            <a:schemeClr val="lt1"/>
          </a:lnRef>
          <a:fillRef idx="1">
            <a:schemeClr val="accent1"/>
          </a:fillRef>
          <a:effectRef idx="1">
            <a:schemeClr val="accent1"/>
          </a:effectRef>
          <a:fontRef idx="minor">
            <a:schemeClr val="lt1"/>
          </a:fontRef>
        </p:style>
        <p:txBody>
          <a:bodyPr/>
          <a:lstStyle/>
          <a:p>
            <a:pPr algn="ctr"/>
            <a:r>
              <a:rPr lang="en-US" b="1" u="sng" dirty="0" smtClean="0">
                <a:solidFill>
                  <a:schemeClr val="tx1"/>
                </a:solidFill>
                <a:effectLst>
                  <a:outerShdw blurRad="38100" dist="38100" dir="2700000" algn="tl">
                    <a:srgbClr val="000000">
                      <a:alpha val="43137"/>
                    </a:srgbClr>
                  </a:outerShdw>
                </a:effectLst>
              </a:rPr>
              <a:t>General objective</a:t>
            </a:r>
          </a:p>
          <a:p>
            <a:pPr>
              <a:lnSpc>
                <a:spcPct val="150000"/>
              </a:lnSpc>
              <a:buNone/>
            </a:pPr>
            <a:r>
              <a:rPr lang="en-US" dirty="0" smtClean="0"/>
              <a:t>     </a:t>
            </a:r>
            <a:r>
              <a:rPr lang="en-US" sz="2000" b="1" dirty="0" smtClean="0">
                <a:solidFill>
                  <a:schemeClr val="bg1">
                    <a:lumMod val="95000"/>
                    <a:lumOff val="5000"/>
                  </a:schemeClr>
                </a:solidFill>
              </a:rPr>
              <a:t>To assess the awareness level of hospital staff regarding Biomedical waste management policies and practices in the hospital before and after the training session.</a:t>
            </a:r>
          </a:p>
          <a:p>
            <a:endParaRPr lang="en-US" b="1" dirty="0">
              <a:solidFill>
                <a:schemeClr val="bg1">
                  <a:lumMod val="95000"/>
                  <a:lumOff val="5000"/>
                </a:schemeClr>
              </a:solidFill>
            </a:endParaRPr>
          </a:p>
        </p:txBody>
      </p:sp>
      <p:sp>
        <p:nvSpPr>
          <p:cNvPr id="4" name="Content Placeholder 3"/>
          <p:cNvSpPr>
            <a:spLocks noGrp="1"/>
          </p:cNvSpPr>
          <p:nvPr>
            <p:ph sz="half" idx="2"/>
          </p:nvPr>
        </p:nvSpPr>
        <p:spPr>
          <a:xfrm>
            <a:off x="2743200" y="2993172"/>
            <a:ext cx="6172200" cy="3631763"/>
          </a:xfrm>
          <a:ln/>
        </p:spPr>
        <p:style>
          <a:lnRef idx="2">
            <a:schemeClr val="accent1"/>
          </a:lnRef>
          <a:fillRef idx="1">
            <a:schemeClr val="lt1"/>
          </a:fillRef>
          <a:effectRef idx="0">
            <a:schemeClr val="accent1"/>
          </a:effectRef>
          <a:fontRef idx="minor">
            <a:schemeClr val="dk1"/>
          </a:fontRef>
        </p:style>
        <p:txBody>
          <a:bodyPr/>
          <a:lstStyle/>
          <a:p>
            <a:pPr>
              <a:buNone/>
            </a:pPr>
            <a:r>
              <a:rPr lang="en-US" dirty="0" smtClean="0">
                <a:solidFill>
                  <a:srgbClr val="002060"/>
                </a:solidFill>
              </a:rPr>
              <a:t>                    </a:t>
            </a:r>
            <a:r>
              <a:rPr lang="en-US" b="1" u="sng" dirty="0" smtClean="0">
                <a:solidFill>
                  <a:schemeClr val="bg1"/>
                </a:solidFill>
                <a:effectLst>
                  <a:outerShdw blurRad="38100" dist="38100" dir="2700000" algn="tl">
                    <a:srgbClr val="000000">
                      <a:alpha val="43137"/>
                    </a:srgbClr>
                  </a:outerShdw>
                </a:effectLst>
              </a:rPr>
              <a:t>Specific objectives</a:t>
            </a:r>
          </a:p>
          <a:p>
            <a:pPr lvl="0">
              <a:lnSpc>
                <a:spcPct val="150000"/>
              </a:lnSpc>
            </a:pPr>
            <a:r>
              <a:rPr lang="en-US" sz="2000" b="1" dirty="0" smtClean="0">
                <a:solidFill>
                  <a:schemeClr val="accent5"/>
                </a:solidFill>
              </a:rPr>
              <a:t>To determine the awareness level of Bio-medical waste management rules among the hospital staff. </a:t>
            </a:r>
          </a:p>
          <a:p>
            <a:pPr lvl="0">
              <a:lnSpc>
                <a:spcPct val="150000"/>
              </a:lnSpc>
            </a:pPr>
            <a:r>
              <a:rPr lang="en-US" sz="2000" b="1" dirty="0" smtClean="0">
                <a:solidFill>
                  <a:schemeClr val="accent5"/>
                </a:solidFill>
              </a:rPr>
              <a:t>To assess the effectiveness of a training program in changing the knowledge and attitude of staff regarding BMW management</a:t>
            </a:r>
          </a:p>
          <a:p>
            <a:r>
              <a:rPr lang="en-US" sz="2000" b="1" dirty="0" smtClean="0">
                <a:solidFill>
                  <a:schemeClr val="accent5"/>
                </a:solidFill>
              </a:rPr>
              <a:t>To recommend possible remedial measures</a:t>
            </a:r>
          </a:p>
          <a:p>
            <a:endParaRPr lang="en-US" b="1" dirty="0">
              <a:solidFill>
                <a:schemeClr val="accent5"/>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498475"/>
          </a:xfrm>
        </p:spPr>
        <p:txBody>
          <a:bodyPr/>
          <a:lstStyle/>
          <a:p>
            <a:pPr algn="ctr"/>
            <a:r>
              <a:rPr lang="en-US" sz="3600" b="1" u="sng" dirty="0" smtClean="0"/>
              <a:t>Methodology</a:t>
            </a:r>
            <a:endParaRPr lang="en-US" sz="3600" b="1" u="sng" dirty="0"/>
          </a:p>
        </p:txBody>
      </p:sp>
      <p:sp>
        <p:nvSpPr>
          <p:cNvPr id="3" name="Content Placeholder 2"/>
          <p:cNvSpPr>
            <a:spLocks noGrp="1"/>
          </p:cNvSpPr>
          <p:nvPr>
            <p:ph idx="4294967295"/>
          </p:nvPr>
        </p:nvSpPr>
        <p:spPr>
          <a:xfrm>
            <a:off x="228600" y="990600"/>
            <a:ext cx="8382000" cy="5867400"/>
          </a:xfrm>
          <a:noFill/>
        </p:spPr>
        <p:txBody>
          <a:bodyPr>
            <a:normAutofit/>
          </a:bodyPr>
          <a:lstStyle/>
          <a:p>
            <a:endParaRPr lang="en-US" dirty="0"/>
          </a:p>
          <a:p>
            <a:pPr lvl="0" algn="just">
              <a:lnSpc>
                <a:spcPct val="120000"/>
              </a:lnSpc>
              <a:buNone/>
            </a:pPr>
            <a:endParaRPr lang="en-US" sz="9600" dirty="0"/>
          </a:p>
        </p:txBody>
      </p:sp>
      <p:sp>
        <p:nvSpPr>
          <p:cNvPr id="6" name="AutoShape 9"/>
          <p:cNvSpPr txBox="1">
            <a:spLocks noChangeArrowheads="1"/>
          </p:cNvSpPr>
          <p:nvPr/>
        </p:nvSpPr>
        <p:spPr bwMode="gray">
          <a:xfrm>
            <a:off x="228600" y="1143000"/>
            <a:ext cx="8686800" cy="5257800"/>
          </a:xfrm>
          <a:prstGeom prst="roundRect">
            <a:avLst>
              <a:gd name="adj" fmla="val 19046"/>
            </a:avLst>
          </a:prstGeom>
          <a:ln>
            <a:headEnd/>
            <a:tailEnd/>
          </a:ln>
        </p:spPr>
        <p:style>
          <a:lnRef idx="3">
            <a:schemeClr val="lt1"/>
          </a:lnRef>
          <a:fillRef idx="1">
            <a:schemeClr val="accent1"/>
          </a:fillRef>
          <a:effectRef idx="1">
            <a:schemeClr val="accent1"/>
          </a:effectRef>
          <a:fontRef idx="minor">
            <a:schemeClr val="lt1"/>
          </a:fontRef>
        </p:style>
        <p:txBody>
          <a:bodyPr vert="horz" wrap="none" lIns="0" tIns="0" rIns="0" bIns="0" rtlCol="0" anchor="ctr">
            <a:normAutofit fontScale="70000" lnSpcReduction="20000"/>
          </a:bodyPr>
          <a:lstStyle/>
          <a:p>
            <a:pPr lvl="0" algn="just">
              <a:lnSpc>
                <a:spcPct val="120000"/>
              </a:lnSpc>
            </a:pPr>
            <a:endParaRPr lang="en-US" sz="3200" b="1" dirty="0" smtClean="0"/>
          </a:p>
          <a:p>
            <a:pPr lvl="0" algn="just">
              <a:lnSpc>
                <a:spcPct val="120000"/>
              </a:lnSpc>
              <a:buFont typeface="Wingdings" pitchFamily="2" charset="2"/>
              <a:buChar char="Ø"/>
            </a:pPr>
            <a:endParaRPr lang="en-US" sz="2200" b="1" dirty="0" smtClean="0"/>
          </a:p>
          <a:p>
            <a:pPr lvl="0" algn="just">
              <a:lnSpc>
                <a:spcPct val="120000"/>
              </a:lnSpc>
              <a:buFont typeface="Wingdings" pitchFamily="2" charset="2"/>
              <a:buChar char="Ø"/>
            </a:pPr>
            <a:endParaRPr lang="en-US" sz="2200" b="1" dirty="0" smtClean="0"/>
          </a:p>
          <a:p>
            <a:pPr lvl="0" algn="just">
              <a:lnSpc>
                <a:spcPct val="120000"/>
              </a:lnSpc>
              <a:buFont typeface="Wingdings" pitchFamily="2" charset="2"/>
              <a:buChar char="Ø"/>
            </a:pPr>
            <a:endParaRPr lang="en-US" sz="2200" b="1" dirty="0" smtClean="0"/>
          </a:p>
          <a:p>
            <a:pPr lvl="0" algn="just">
              <a:lnSpc>
                <a:spcPct val="120000"/>
              </a:lnSpc>
              <a:buFont typeface="Wingdings" pitchFamily="2" charset="2"/>
              <a:buChar char="Ø"/>
            </a:pPr>
            <a:endParaRPr lang="en-US" sz="2400" b="1" dirty="0" smtClean="0">
              <a:solidFill>
                <a:srgbClr val="002060"/>
              </a:solidFill>
            </a:endParaRPr>
          </a:p>
          <a:p>
            <a:pPr lvl="0" algn="just">
              <a:lnSpc>
                <a:spcPct val="120000"/>
              </a:lnSpc>
              <a:buFont typeface="Wingdings" pitchFamily="2" charset="2"/>
              <a:buChar char="Ø"/>
            </a:pPr>
            <a:r>
              <a:rPr lang="en-US" sz="2600" b="1" dirty="0" smtClean="0">
                <a:solidFill>
                  <a:srgbClr val="002060"/>
                </a:solidFill>
              </a:rPr>
              <a:t>Study population</a:t>
            </a:r>
            <a:r>
              <a:rPr lang="en-US" sz="2600" dirty="0" smtClean="0">
                <a:solidFill>
                  <a:srgbClr val="002060"/>
                </a:solidFill>
              </a:rPr>
              <a:t>:        Hospital staff including Doctors, Nursing staff,</a:t>
            </a:r>
          </a:p>
          <a:p>
            <a:pPr lvl="0" algn="just">
              <a:lnSpc>
                <a:spcPct val="120000"/>
              </a:lnSpc>
            </a:pPr>
            <a:r>
              <a:rPr lang="en-US" sz="2600" dirty="0" smtClean="0">
                <a:solidFill>
                  <a:srgbClr val="002060"/>
                </a:solidFill>
              </a:rPr>
              <a:t>                                              Technicians, Housekeeping and others.</a:t>
            </a:r>
          </a:p>
          <a:p>
            <a:pPr lvl="0" algn="just">
              <a:lnSpc>
                <a:spcPct val="120000"/>
              </a:lnSpc>
            </a:pPr>
            <a:endParaRPr lang="en-US" sz="2600" dirty="0" smtClean="0">
              <a:solidFill>
                <a:srgbClr val="002060"/>
              </a:solidFill>
            </a:endParaRPr>
          </a:p>
          <a:p>
            <a:pPr algn="just">
              <a:lnSpc>
                <a:spcPct val="120000"/>
              </a:lnSpc>
              <a:buFont typeface="Wingdings" pitchFamily="2" charset="2"/>
              <a:buChar char="Ø"/>
            </a:pPr>
            <a:endParaRPr lang="en-US" sz="2600" dirty="0" smtClean="0">
              <a:solidFill>
                <a:srgbClr val="002060"/>
              </a:solidFill>
            </a:endParaRPr>
          </a:p>
          <a:p>
            <a:pPr lvl="0" algn="just">
              <a:lnSpc>
                <a:spcPct val="120000"/>
              </a:lnSpc>
              <a:buFont typeface="Wingdings" pitchFamily="2" charset="2"/>
              <a:buChar char="Ø"/>
            </a:pPr>
            <a:r>
              <a:rPr lang="en-US" sz="2600" b="1" dirty="0" smtClean="0">
                <a:solidFill>
                  <a:srgbClr val="002060"/>
                </a:solidFill>
              </a:rPr>
              <a:t>Study period </a:t>
            </a:r>
            <a:r>
              <a:rPr lang="en-US" sz="2600" dirty="0" smtClean="0">
                <a:solidFill>
                  <a:srgbClr val="002060"/>
                </a:solidFill>
              </a:rPr>
              <a:t>:               3months i.e. from 10</a:t>
            </a:r>
            <a:r>
              <a:rPr lang="en-US" sz="2600" baseline="30000" dirty="0" smtClean="0">
                <a:solidFill>
                  <a:srgbClr val="002060"/>
                </a:solidFill>
              </a:rPr>
              <a:t>th</a:t>
            </a:r>
            <a:r>
              <a:rPr lang="en-US" sz="2600" dirty="0" smtClean="0">
                <a:solidFill>
                  <a:srgbClr val="002060"/>
                </a:solidFill>
              </a:rPr>
              <a:t> January to 10</a:t>
            </a:r>
            <a:r>
              <a:rPr lang="en-US" sz="2600" baseline="30000" dirty="0" smtClean="0">
                <a:solidFill>
                  <a:srgbClr val="002060"/>
                </a:solidFill>
              </a:rPr>
              <a:t>th</a:t>
            </a:r>
            <a:r>
              <a:rPr lang="en-US" sz="2600" dirty="0" smtClean="0">
                <a:solidFill>
                  <a:srgbClr val="002060"/>
                </a:solidFill>
              </a:rPr>
              <a:t> April 2014</a:t>
            </a:r>
          </a:p>
          <a:p>
            <a:pPr lvl="0" algn="just">
              <a:lnSpc>
                <a:spcPct val="120000"/>
              </a:lnSpc>
              <a:buFont typeface="Wingdings" pitchFamily="2" charset="2"/>
              <a:buChar char="Ø"/>
            </a:pPr>
            <a:endParaRPr lang="en-US" sz="2600" dirty="0" smtClean="0">
              <a:solidFill>
                <a:srgbClr val="002060"/>
              </a:solidFill>
            </a:endParaRPr>
          </a:p>
          <a:p>
            <a:pPr algn="just">
              <a:lnSpc>
                <a:spcPct val="120000"/>
              </a:lnSpc>
              <a:buFont typeface="Wingdings" pitchFamily="2" charset="2"/>
              <a:buChar char="Ø"/>
            </a:pPr>
            <a:endParaRPr lang="en-US" sz="2600" dirty="0" smtClean="0">
              <a:solidFill>
                <a:srgbClr val="002060"/>
              </a:solidFill>
            </a:endParaRPr>
          </a:p>
          <a:p>
            <a:pPr lvl="0" algn="just">
              <a:lnSpc>
                <a:spcPct val="120000"/>
              </a:lnSpc>
              <a:buFont typeface="Wingdings" pitchFamily="2" charset="2"/>
              <a:buChar char="Ø"/>
            </a:pPr>
            <a:r>
              <a:rPr lang="en-US" sz="2600" b="1" dirty="0" smtClean="0">
                <a:solidFill>
                  <a:srgbClr val="002060"/>
                </a:solidFill>
              </a:rPr>
              <a:t>Sample size</a:t>
            </a:r>
            <a:r>
              <a:rPr lang="en-US" sz="2600" dirty="0" smtClean="0">
                <a:solidFill>
                  <a:srgbClr val="002060"/>
                </a:solidFill>
              </a:rPr>
              <a:t>:                       104</a:t>
            </a:r>
          </a:p>
          <a:p>
            <a:pPr lvl="0" algn="just">
              <a:lnSpc>
                <a:spcPct val="120000"/>
              </a:lnSpc>
              <a:buFont typeface="Wingdings" pitchFamily="2" charset="2"/>
              <a:buChar char="Ø"/>
            </a:pPr>
            <a:endParaRPr lang="en-US" sz="2600" dirty="0" smtClean="0">
              <a:solidFill>
                <a:srgbClr val="002060"/>
              </a:solidFill>
            </a:endParaRPr>
          </a:p>
          <a:p>
            <a:pPr algn="just">
              <a:lnSpc>
                <a:spcPct val="120000"/>
              </a:lnSpc>
              <a:buFont typeface="Wingdings" pitchFamily="2" charset="2"/>
              <a:buChar char="Ø"/>
            </a:pPr>
            <a:endParaRPr lang="en-US" sz="2600" dirty="0" smtClean="0">
              <a:solidFill>
                <a:srgbClr val="002060"/>
              </a:solidFill>
            </a:endParaRPr>
          </a:p>
          <a:p>
            <a:pPr lvl="0" algn="just">
              <a:lnSpc>
                <a:spcPct val="120000"/>
              </a:lnSpc>
              <a:buFont typeface="Wingdings" pitchFamily="2" charset="2"/>
              <a:buChar char="Ø"/>
            </a:pPr>
            <a:r>
              <a:rPr lang="en-US" sz="2600" b="1" dirty="0" smtClean="0">
                <a:solidFill>
                  <a:srgbClr val="002060"/>
                </a:solidFill>
              </a:rPr>
              <a:t>Sampling method</a:t>
            </a:r>
            <a:r>
              <a:rPr lang="en-US" sz="2600" dirty="0" smtClean="0">
                <a:solidFill>
                  <a:srgbClr val="002060"/>
                </a:solidFill>
              </a:rPr>
              <a:t> :          Convenience random sampling</a:t>
            </a:r>
          </a:p>
          <a:p>
            <a:pPr lvl="0" algn="just">
              <a:lnSpc>
                <a:spcPct val="120000"/>
              </a:lnSpc>
              <a:buFont typeface="Wingdings" pitchFamily="2" charset="2"/>
              <a:buChar char="Ø"/>
            </a:pPr>
            <a:endParaRPr lang="en-US" sz="2400" dirty="0" smtClean="0">
              <a:solidFill>
                <a:srgbClr val="002060"/>
              </a:solidFill>
            </a:endParaRPr>
          </a:p>
          <a:p>
            <a:pPr lvl="0" algn="just">
              <a:lnSpc>
                <a:spcPct val="120000"/>
              </a:lnSpc>
              <a:buFont typeface="Wingdings" pitchFamily="2" charset="2"/>
              <a:buChar char="Ø"/>
            </a:pPr>
            <a:endParaRPr lang="en-US" sz="2400" dirty="0" smtClean="0">
              <a:solidFill>
                <a:srgbClr val="002060"/>
              </a:solidFill>
            </a:endParaRPr>
          </a:p>
          <a:p>
            <a:pPr lvl="0" algn="just">
              <a:lnSpc>
                <a:spcPct val="120000"/>
              </a:lnSpc>
              <a:buFont typeface="Wingdings" pitchFamily="2" charset="2"/>
              <a:buChar char="Ø"/>
            </a:pPr>
            <a:endParaRPr lang="en-US" sz="900" dirty="0" smtClean="0">
              <a:solidFill>
                <a:srgbClr val="002060"/>
              </a:solidFill>
            </a:endParaRPr>
          </a:p>
          <a:p>
            <a:pPr lvl="0" algn="just">
              <a:lnSpc>
                <a:spcPct val="120000"/>
              </a:lnSpc>
              <a:buFont typeface="Wingdings" pitchFamily="2" charset="2"/>
              <a:buChar char="Ø"/>
            </a:pPr>
            <a:endParaRPr lang="en-US" sz="2200" b="1" dirty="0" smtClean="0"/>
          </a:p>
          <a:p>
            <a:pPr lvl="0" algn="just">
              <a:lnSpc>
                <a:spcPct val="120000"/>
              </a:lnSpc>
              <a:buFont typeface="Wingdings" pitchFamily="2" charset="2"/>
              <a:buChar char="Ø"/>
            </a:pPr>
            <a:endParaRPr lang="en-US" sz="3200" dirty="0" smtClean="0"/>
          </a:p>
          <a:p>
            <a:pPr lvl="0" algn="just">
              <a:lnSpc>
                <a:spcPct val="120000"/>
              </a:lnSpc>
              <a:buFont typeface="Wingdings" pitchFamily="2" charset="2"/>
              <a:buChar char="Ø"/>
            </a:pPr>
            <a:endParaRPr lang="en-US" sz="2200" dirty="0" smtClean="0"/>
          </a:p>
          <a:p>
            <a:pPr algn="just">
              <a:lnSpc>
                <a:spcPct val="170000"/>
              </a:lnSpc>
              <a:buFont typeface="Wingdings" pitchFamily="2" charset="2"/>
              <a:buChar char="Ø"/>
            </a:pPr>
            <a:endParaRPr lang="en-US" sz="2800" dirty="0" smtClean="0"/>
          </a:p>
          <a:p>
            <a:pPr algn="just">
              <a:buFont typeface="Wingdings" pitchFamily="2" charset="2"/>
              <a:buChar char="Ø"/>
            </a:pPr>
            <a:endParaRPr lang="en-US" sz="28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9"/>
          <p:cNvSpPr txBox="1">
            <a:spLocks noChangeArrowheads="1"/>
          </p:cNvSpPr>
          <p:nvPr/>
        </p:nvSpPr>
        <p:spPr bwMode="gray">
          <a:xfrm>
            <a:off x="304800" y="838200"/>
            <a:ext cx="8686800" cy="5257800"/>
          </a:xfrm>
          <a:prstGeom prst="roundRect">
            <a:avLst>
              <a:gd name="adj" fmla="val 19046"/>
            </a:avLst>
          </a:prstGeom>
          <a:ln>
            <a:headEnd/>
            <a:tailEnd/>
          </a:ln>
        </p:spPr>
        <p:style>
          <a:lnRef idx="3">
            <a:schemeClr val="lt1"/>
          </a:lnRef>
          <a:fillRef idx="1">
            <a:schemeClr val="accent1"/>
          </a:fillRef>
          <a:effectRef idx="1">
            <a:schemeClr val="accent1"/>
          </a:effectRef>
          <a:fontRef idx="minor">
            <a:schemeClr val="lt1"/>
          </a:fontRef>
        </p:style>
        <p:txBody>
          <a:bodyPr vert="horz" wrap="none" lIns="0" tIns="0" rIns="0" bIns="0" rtlCol="0" anchor="ctr">
            <a:normAutofit/>
          </a:bodyPr>
          <a:lstStyle/>
          <a:p>
            <a:pPr lvl="0" algn="just">
              <a:buFont typeface="Wingdings" pitchFamily="2" charset="2"/>
              <a:buChar char="Ø"/>
            </a:pPr>
            <a:r>
              <a:rPr lang="en-US" sz="2000" b="1" dirty="0" smtClean="0">
                <a:solidFill>
                  <a:srgbClr val="002060"/>
                </a:solidFill>
              </a:rPr>
              <a:t>Study design</a:t>
            </a:r>
            <a:r>
              <a:rPr lang="en-US" sz="2000" dirty="0" smtClean="0">
                <a:solidFill>
                  <a:srgbClr val="002060"/>
                </a:solidFill>
              </a:rPr>
              <a:t> : Cross-sectional study</a:t>
            </a:r>
          </a:p>
          <a:p>
            <a:pPr algn="just">
              <a:buNone/>
            </a:pPr>
            <a:r>
              <a:rPr lang="en-US" sz="2000" dirty="0" smtClean="0">
                <a:solidFill>
                  <a:srgbClr val="002060"/>
                </a:solidFill>
              </a:rPr>
              <a:t> </a:t>
            </a:r>
          </a:p>
          <a:p>
            <a:pPr algn="just">
              <a:buNone/>
            </a:pPr>
            <a:endParaRPr lang="en-US" sz="1400" dirty="0" smtClean="0">
              <a:solidFill>
                <a:srgbClr val="002060"/>
              </a:solidFill>
            </a:endParaRPr>
          </a:p>
          <a:p>
            <a:pPr algn="just">
              <a:buNone/>
            </a:pPr>
            <a:endParaRPr lang="en-US" sz="800" dirty="0" smtClean="0">
              <a:solidFill>
                <a:srgbClr val="002060"/>
              </a:solidFill>
            </a:endParaRPr>
          </a:p>
          <a:p>
            <a:pPr lvl="0" algn="just">
              <a:buFont typeface="Wingdings" pitchFamily="2" charset="2"/>
              <a:buChar char="Ø"/>
            </a:pPr>
            <a:r>
              <a:rPr lang="en-US" sz="2000" b="1" dirty="0" smtClean="0">
                <a:solidFill>
                  <a:srgbClr val="002060"/>
                </a:solidFill>
              </a:rPr>
              <a:t>Data collection tool : </a:t>
            </a:r>
            <a:r>
              <a:rPr lang="en-US" sz="2000" dirty="0" smtClean="0">
                <a:solidFill>
                  <a:srgbClr val="002060"/>
                </a:solidFill>
              </a:rPr>
              <a:t>Interview</a:t>
            </a:r>
          </a:p>
          <a:p>
            <a:pPr lvl="0" algn="just">
              <a:buFont typeface="Wingdings" pitchFamily="2" charset="2"/>
              <a:buChar char="Ø"/>
            </a:pPr>
            <a:endParaRPr lang="en-US" sz="2000" dirty="0" smtClean="0">
              <a:solidFill>
                <a:srgbClr val="002060"/>
              </a:solidFill>
            </a:endParaRPr>
          </a:p>
          <a:p>
            <a:pPr lvl="0" algn="just">
              <a:buFont typeface="Wingdings" pitchFamily="2" charset="2"/>
              <a:buChar char="Ø"/>
            </a:pPr>
            <a:endParaRPr lang="en-US" sz="2000" b="1" dirty="0" smtClean="0">
              <a:solidFill>
                <a:srgbClr val="002060"/>
              </a:solidFill>
            </a:endParaRPr>
          </a:p>
          <a:p>
            <a:pPr lvl="0" algn="just">
              <a:buFont typeface="Wingdings" pitchFamily="2" charset="2"/>
              <a:buChar char="Ø"/>
            </a:pPr>
            <a:r>
              <a:rPr lang="en-US" sz="2000" b="1" dirty="0" smtClean="0">
                <a:solidFill>
                  <a:srgbClr val="002060"/>
                </a:solidFill>
              </a:rPr>
              <a:t>Data collection technique</a:t>
            </a:r>
            <a:r>
              <a:rPr lang="en-US" sz="2000" dirty="0" smtClean="0">
                <a:solidFill>
                  <a:srgbClr val="002060"/>
                </a:solidFill>
              </a:rPr>
              <a:t>:  Structured questionnaire, Questionnaire </a:t>
            </a:r>
          </a:p>
          <a:p>
            <a:pPr lvl="0" algn="just"/>
            <a:r>
              <a:rPr lang="en-US" sz="2000" dirty="0" smtClean="0">
                <a:solidFill>
                  <a:srgbClr val="002060"/>
                </a:solidFill>
              </a:rPr>
              <a:t>       was identical pre - and post-training, including questions to assess </a:t>
            </a:r>
          </a:p>
          <a:p>
            <a:pPr lvl="0" algn="just"/>
            <a:r>
              <a:rPr lang="en-US" sz="2000" dirty="0" smtClean="0">
                <a:solidFill>
                  <a:srgbClr val="002060"/>
                </a:solidFill>
              </a:rPr>
              <a:t>        knowledge about the Biomedical waste and attitude towards dealing with it </a:t>
            </a:r>
          </a:p>
          <a:p>
            <a:pPr lvl="0" algn="just"/>
            <a:r>
              <a:rPr lang="en-US" sz="2000" dirty="0" smtClean="0">
                <a:solidFill>
                  <a:srgbClr val="002060"/>
                </a:solidFill>
              </a:rPr>
              <a:t>        with maximum total score of 12.</a:t>
            </a:r>
          </a:p>
          <a:p>
            <a:pPr algn="just"/>
            <a:endParaRPr lang="en-US" sz="2000" dirty="0" smtClean="0">
              <a:solidFill>
                <a:srgbClr val="002060"/>
              </a:solidFill>
            </a:endParaRPr>
          </a:p>
          <a:p>
            <a:pPr algn="just"/>
            <a:endParaRPr lang="en-US" sz="2000" dirty="0" smtClean="0">
              <a:solidFill>
                <a:srgbClr val="002060"/>
              </a:solidFill>
            </a:endParaRPr>
          </a:p>
          <a:p>
            <a:pPr algn="just">
              <a:buFont typeface="Wingdings" pitchFamily="2" charset="2"/>
              <a:buChar char="Ø"/>
            </a:pPr>
            <a:r>
              <a:rPr lang="en-US" sz="2000" b="1" dirty="0" smtClean="0">
                <a:solidFill>
                  <a:srgbClr val="002060"/>
                </a:solidFill>
              </a:rPr>
              <a:t>Statistical software used for data analysis</a:t>
            </a:r>
            <a:r>
              <a:rPr lang="en-US" sz="2000" dirty="0" smtClean="0">
                <a:solidFill>
                  <a:srgbClr val="002060"/>
                </a:solidFill>
              </a:rPr>
              <a:t>: M S excel 2007</a:t>
            </a:r>
            <a:endParaRPr lang="en-US" sz="20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ctr"/>
            <a:r>
              <a:rPr lang="en-US" sz="4000" b="1" u="sng" dirty="0" smtClean="0"/>
              <a:t>Data analysis and findings</a:t>
            </a:r>
            <a:endParaRPr lang="en-US" sz="4000" b="1" u="sng" dirty="0"/>
          </a:p>
        </p:txBody>
      </p:sp>
      <p:sp>
        <p:nvSpPr>
          <p:cNvPr id="3" name="Content Placeholder 2"/>
          <p:cNvSpPr>
            <a:spLocks noGrp="1"/>
          </p:cNvSpPr>
          <p:nvPr>
            <p:ph idx="1"/>
          </p:nvPr>
        </p:nvSpPr>
        <p:spPr>
          <a:xfrm>
            <a:off x="381000" y="1412875"/>
            <a:ext cx="8382000" cy="4604337"/>
          </a:xfrm>
        </p:spPr>
        <p:style>
          <a:lnRef idx="2">
            <a:schemeClr val="accent1"/>
          </a:lnRef>
          <a:fillRef idx="1">
            <a:schemeClr val="lt1"/>
          </a:fillRef>
          <a:effectRef idx="0">
            <a:schemeClr val="accent1"/>
          </a:effectRef>
          <a:fontRef idx="minor">
            <a:schemeClr val="dk1"/>
          </a:fontRef>
        </p:style>
        <p:txBody>
          <a:bodyPr/>
          <a:lstStyle/>
          <a:p>
            <a:pPr>
              <a:lnSpc>
                <a:spcPct val="100000"/>
              </a:lnSpc>
            </a:pPr>
            <a:r>
              <a:rPr lang="en-US" sz="2000" dirty="0" smtClean="0"/>
              <a:t>An  awareness session of 1 hour regarding management of BMW was conducted for 3 days.</a:t>
            </a:r>
          </a:p>
          <a:p>
            <a:pPr>
              <a:lnSpc>
                <a:spcPct val="100000"/>
              </a:lnSpc>
            </a:pPr>
            <a:endParaRPr lang="en-US" sz="2000" dirty="0" smtClean="0"/>
          </a:p>
          <a:p>
            <a:pPr>
              <a:lnSpc>
                <a:spcPct val="100000"/>
              </a:lnSpc>
            </a:pPr>
            <a:r>
              <a:rPr lang="en-US" sz="2000" dirty="0" smtClean="0"/>
              <a:t>Awareness session was all about increasing the knowledge towards hazards related to BMW and changing the attitude towards handling and proper management of hospital waste.</a:t>
            </a:r>
          </a:p>
          <a:p>
            <a:pPr>
              <a:lnSpc>
                <a:spcPct val="100000"/>
              </a:lnSpc>
            </a:pPr>
            <a:endParaRPr lang="en-US" sz="2000" dirty="0" smtClean="0"/>
          </a:p>
          <a:p>
            <a:pPr>
              <a:lnSpc>
                <a:spcPct val="100000"/>
              </a:lnSpc>
            </a:pPr>
            <a:r>
              <a:rPr lang="en-US" sz="2000" dirty="0" smtClean="0"/>
              <a:t>A questionnaire was being administered to the participants before the awareness session and at the end of the last 3rd session for evaluation of their knowledge &amp; attitude before and after the course. </a:t>
            </a:r>
          </a:p>
          <a:p>
            <a:pPr>
              <a:lnSpc>
                <a:spcPct val="100000"/>
              </a:lnSpc>
            </a:pPr>
            <a:endParaRPr lang="en-US" sz="2000" dirty="0" smtClean="0"/>
          </a:p>
          <a:p>
            <a:pPr>
              <a:lnSpc>
                <a:spcPct val="100000"/>
              </a:lnSpc>
            </a:pPr>
            <a:r>
              <a:rPr lang="en-US" sz="2000" dirty="0" smtClean="0"/>
              <a:t>Pre and Post test Statistical analysis was done using Excel.</a:t>
            </a:r>
          </a:p>
          <a:p>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pPr algn="ctr"/>
            <a:r>
              <a:rPr lang="en-US" sz="2800" b="1" u="sng" dirty="0" smtClean="0"/>
              <a:t>Awareness level  of  staff before and after the awareness session</a:t>
            </a:r>
            <a:endParaRPr lang="en-US" sz="2800" b="1" u="sng" dirty="0"/>
          </a:p>
        </p:txBody>
      </p:sp>
      <p:graphicFrame>
        <p:nvGraphicFramePr>
          <p:cNvPr id="4" name="Content Placeholder 3"/>
          <p:cNvGraphicFramePr>
            <a:graphicFrameLocks noGrp="1"/>
          </p:cNvGraphicFramePr>
          <p:nvPr>
            <p:ph idx="1"/>
          </p:nvPr>
        </p:nvGraphicFramePr>
        <p:xfrm>
          <a:off x="304799" y="990600"/>
          <a:ext cx="8305801" cy="5563417"/>
        </p:xfrm>
        <a:graphic>
          <a:graphicData uri="http://schemas.openxmlformats.org/drawingml/2006/table">
            <a:tbl>
              <a:tblPr firstRow="1" bandRow="1">
                <a:tableStyleId>{5C22544A-7EE6-4342-B048-85BDC9FD1C3A}</a:tableStyleId>
              </a:tblPr>
              <a:tblGrid>
                <a:gridCol w="1371601"/>
                <a:gridCol w="1143000"/>
                <a:gridCol w="1124130"/>
                <a:gridCol w="1344749"/>
                <a:gridCol w="1107440"/>
                <a:gridCol w="1107440"/>
                <a:gridCol w="1107441"/>
              </a:tblGrid>
              <a:tr h="762000">
                <a:tc>
                  <a:txBody>
                    <a:bodyPr/>
                    <a:lstStyle/>
                    <a:p>
                      <a:endParaRPr lang="en-US" dirty="0"/>
                    </a:p>
                  </a:txBody>
                  <a:tcPr/>
                </a:tc>
                <a:tc gridSpan="2">
                  <a:txBody>
                    <a:bodyPr/>
                    <a:lstStyle/>
                    <a:p>
                      <a:pPr algn="ctr"/>
                      <a:r>
                        <a:rPr lang="en-US" sz="2400" dirty="0" smtClean="0">
                          <a:solidFill>
                            <a:schemeClr val="bg1"/>
                          </a:solidFill>
                        </a:rPr>
                        <a:t>&gt;10 (Excellent)</a:t>
                      </a:r>
                      <a:endParaRPr lang="en-US" sz="2400" dirty="0">
                        <a:solidFill>
                          <a:schemeClr val="bg1"/>
                        </a:solidFill>
                      </a:endParaRPr>
                    </a:p>
                  </a:txBody>
                  <a:tcPr/>
                </a:tc>
                <a:tc hMerge="1">
                  <a:txBody>
                    <a:bodyPr/>
                    <a:lstStyle/>
                    <a:p>
                      <a:pPr algn="ctr"/>
                      <a:endParaRPr lang="en-US" dirty="0">
                        <a:solidFill>
                          <a:schemeClr val="tx1"/>
                        </a:solidFill>
                      </a:endParaRPr>
                    </a:p>
                  </a:txBody>
                  <a:tcPr/>
                </a:tc>
                <a:tc gridSpan="2">
                  <a:txBody>
                    <a:bodyPr/>
                    <a:lstStyle/>
                    <a:p>
                      <a:pPr algn="l"/>
                      <a:r>
                        <a:rPr lang="en-US" sz="2400" dirty="0" smtClean="0">
                          <a:solidFill>
                            <a:schemeClr val="bg1"/>
                          </a:solidFill>
                        </a:rPr>
                        <a:t>          6-8</a:t>
                      </a:r>
                    </a:p>
                    <a:p>
                      <a:pPr algn="l"/>
                      <a:r>
                        <a:rPr lang="en-US" sz="2400" dirty="0" smtClean="0">
                          <a:solidFill>
                            <a:schemeClr val="bg1"/>
                          </a:solidFill>
                        </a:rPr>
                        <a:t>(Good-Average)</a:t>
                      </a:r>
                      <a:endParaRPr lang="en-US" sz="2400" dirty="0">
                        <a:solidFill>
                          <a:schemeClr val="bg1"/>
                        </a:solidFill>
                      </a:endParaRPr>
                    </a:p>
                  </a:txBody>
                  <a:tcPr/>
                </a:tc>
                <a:tc hMerge="1">
                  <a:txBody>
                    <a:bodyPr/>
                    <a:lstStyle/>
                    <a:p>
                      <a:pPr algn="ctr"/>
                      <a:endParaRPr lang="en-US" dirty="0">
                        <a:solidFill>
                          <a:schemeClr val="tx1"/>
                        </a:solidFill>
                      </a:endParaRPr>
                    </a:p>
                  </a:txBody>
                  <a:tcPr/>
                </a:tc>
                <a:tc gridSpan="2">
                  <a:txBody>
                    <a:bodyPr/>
                    <a:lstStyle/>
                    <a:p>
                      <a:pPr algn="ctr"/>
                      <a:r>
                        <a:rPr lang="en-US" sz="2400" dirty="0" smtClean="0">
                          <a:solidFill>
                            <a:schemeClr val="bg1"/>
                          </a:solidFill>
                        </a:rPr>
                        <a:t>&lt;4 (Poor)</a:t>
                      </a:r>
                      <a:endParaRPr lang="en-US" sz="2400" dirty="0">
                        <a:solidFill>
                          <a:schemeClr val="bg1"/>
                        </a:solidFill>
                      </a:endParaRPr>
                    </a:p>
                  </a:txBody>
                  <a:tcPr/>
                </a:tc>
                <a:tc hMerge="1">
                  <a:txBody>
                    <a:bodyPr/>
                    <a:lstStyle/>
                    <a:p>
                      <a:pPr algn="ctr"/>
                      <a:endParaRPr lang="en-US" dirty="0">
                        <a:solidFill>
                          <a:schemeClr val="tx1"/>
                        </a:solidFill>
                      </a:endParaRPr>
                    </a:p>
                  </a:txBody>
                  <a:tcPr/>
                </a:tc>
              </a:tr>
              <a:tr h="401674">
                <a:tc>
                  <a:txBody>
                    <a:bodyPr/>
                    <a:lstStyle/>
                    <a:p>
                      <a:endParaRPr lang="en-US" dirty="0"/>
                    </a:p>
                  </a:txBody>
                  <a:tcPr>
                    <a:solidFill>
                      <a:schemeClr val="accent1"/>
                    </a:solidFill>
                  </a:tcPr>
                </a:tc>
                <a:tc>
                  <a:txBody>
                    <a:bodyPr/>
                    <a:lstStyle/>
                    <a:p>
                      <a:pPr algn="ctr"/>
                      <a:r>
                        <a:rPr lang="en-US" sz="2000" b="1" dirty="0" smtClean="0">
                          <a:solidFill>
                            <a:schemeClr val="bg1"/>
                          </a:solidFill>
                        </a:rPr>
                        <a:t>Pre test</a:t>
                      </a:r>
                      <a:endParaRPr lang="en-US" sz="2000" b="1" dirty="0">
                        <a:solidFill>
                          <a:schemeClr val="bg1"/>
                        </a:solidFill>
                      </a:endParaRPr>
                    </a:p>
                  </a:txBody>
                  <a:tcPr>
                    <a:solidFill>
                      <a:schemeClr val="bg2">
                        <a:lumMod val="40000"/>
                        <a:lumOff val="60000"/>
                      </a:schemeClr>
                    </a:solidFill>
                  </a:tcPr>
                </a:tc>
                <a:tc>
                  <a:txBody>
                    <a:bodyPr/>
                    <a:lstStyle/>
                    <a:p>
                      <a:pPr algn="ctr"/>
                      <a:r>
                        <a:rPr lang="en-US" sz="2000" b="1" dirty="0" smtClean="0">
                          <a:solidFill>
                            <a:schemeClr val="bg1"/>
                          </a:solidFill>
                        </a:rPr>
                        <a:t>Post test</a:t>
                      </a:r>
                      <a:endParaRPr lang="en-US" sz="2000" b="1" dirty="0">
                        <a:solidFill>
                          <a:schemeClr val="bg1"/>
                        </a:solidFill>
                      </a:endParaRPr>
                    </a:p>
                  </a:txBody>
                  <a:tcPr>
                    <a:solidFill>
                      <a:schemeClr val="bg2">
                        <a:lumMod val="40000"/>
                        <a:lumOff val="60000"/>
                      </a:schemeClr>
                    </a:solidFill>
                  </a:tcPr>
                </a:tc>
                <a:tc>
                  <a:txBody>
                    <a:bodyPr/>
                    <a:lstStyle/>
                    <a:p>
                      <a:pPr algn="ctr"/>
                      <a:r>
                        <a:rPr lang="en-US" sz="2000" b="1" dirty="0" smtClean="0">
                          <a:solidFill>
                            <a:schemeClr val="bg1"/>
                          </a:solidFill>
                        </a:rPr>
                        <a:t>Pre test</a:t>
                      </a:r>
                      <a:endParaRPr lang="en-US" sz="2000" b="1" dirty="0">
                        <a:solidFill>
                          <a:schemeClr val="bg1"/>
                        </a:solidFill>
                      </a:endParaRPr>
                    </a:p>
                  </a:txBody>
                  <a:tcPr>
                    <a:solidFill>
                      <a:schemeClr val="tx2">
                        <a:lumMod val="75000"/>
                      </a:schemeClr>
                    </a:solidFill>
                  </a:tcPr>
                </a:tc>
                <a:tc>
                  <a:txBody>
                    <a:bodyPr/>
                    <a:lstStyle/>
                    <a:p>
                      <a:pPr algn="ctr"/>
                      <a:r>
                        <a:rPr lang="en-US" sz="2000" b="1" dirty="0" smtClean="0">
                          <a:solidFill>
                            <a:schemeClr val="bg1"/>
                          </a:solidFill>
                        </a:rPr>
                        <a:t>Post test</a:t>
                      </a:r>
                      <a:endParaRPr lang="en-US" sz="2000" b="1" dirty="0">
                        <a:solidFill>
                          <a:schemeClr val="bg1"/>
                        </a:solidFill>
                      </a:endParaRPr>
                    </a:p>
                  </a:txBody>
                  <a:tcPr>
                    <a:solidFill>
                      <a:schemeClr val="tx2">
                        <a:lumMod val="75000"/>
                      </a:schemeClr>
                    </a:solidFill>
                  </a:tcPr>
                </a:tc>
                <a:tc>
                  <a:txBody>
                    <a:bodyPr/>
                    <a:lstStyle/>
                    <a:p>
                      <a:pPr algn="ctr"/>
                      <a:r>
                        <a:rPr lang="en-US" sz="2000" b="1" dirty="0" smtClean="0">
                          <a:solidFill>
                            <a:schemeClr val="bg1"/>
                          </a:solidFill>
                        </a:rPr>
                        <a:t>Pre test</a:t>
                      </a:r>
                      <a:endParaRPr lang="en-US" sz="2000" b="1" dirty="0">
                        <a:solidFill>
                          <a:schemeClr val="bg1"/>
                        </a:solidFill>
                      </a:endParaRPr>
                    </a:p>
                  </a:txBody>
                  <a:tcPr>
                    <a:solidFill>
                      <a:srgbClr val="A568D2"/>
                    </a:solidFill>
                  </a:tcPr>
                </a:tc>
                <a:tc>
                  <a:txBody>
                    <a:bodyPr/>
                    <a:lstStyle/>
                    <a:p>
                      <a:pPr algn="ctr"/>
                      <a:r>
                        <a:rPr lang="en-US" sz="2000" b="1" dirty="0" smtClean="0">
                          <a:solidFill>
                            <a:schemeClr val="bg1"/>
                          </a:solidFill>
                        </a:rPr>
                        <a:t>Post test</a:t>
                      </a:r>
                      <a:endParaRPr lang="en-US" sz="2000" b="1" dirty="0">
                        <a:solidFill>
                          <a:schemeClr val="bg1"/>
                        </a:solidFill>
                      </a:endParaRPr>
                    </a:p>
                  </a:txBody>
                  <a:tcPr>
                    <a:solidFill>
                      <a:srgbClr val="A568D2"/>
                    </a:solidFill>
                  </a:tcPr>
                </a:tc>
              </a:tr>
              <a:tr h="897680">
                <a:tc>
                  <a:txBody>
                    <a:bodyPr/>
                    <a:lstStyle/>
                    <a:p>
                      <a:r>
                        <a:rPr lang="en-US" sz="1800" b="1" dirty="0" smtClean="0"/>
                        <a:t>Doctors</a:t>
                      </a:r>
                      <a:endParaRPr lang="en-US" sz="1800" b="1" dirty="0"/>
                    </a:p>
                  </a:txBody>
                  <a:tcPr>
                    <a:solidFill>
                      <a:schemeClr val="accent1"/>
                    </a:solidFill>
                  </a:tcPr>
                </a:tc>
                <a:tc>
                  <a:txBody>
                    <a:bodyPr/>
                    <a:lstStyle/>
                    <a:p>
                      <a:r>
                        <a:rPr lang="en-US" sz="2000" dirty="0" smtClean="0"/>
                        <a:t>58%</a:t>
                      </a:r>
                      <a:endParaRPr lang="en-US" sz="2000" dirty="0"/>
                    </a:p>
                  </a:txBody>
                  <a:tcPr>
                    <a:solidFill>
                      <a:schemeClr val="bg2">
                        <a:lumMod val="40000"/>
                        <a:lumOff val="60000"/>
                      </a:schemeClr>
                    </a:solidFill>
                  </a:tcPr>
                </a:tc>
                <a:tc>
                  <a:txBody>
                    <a:bodyPr/>
                    <a:lstStyle/>
                    <a:p>
                      <a:r>
                        <a:rPr lang="en-US" sz="2000" dirty="0" smtClean="0"/>
                        <a:t>75%</a:t>
                      </a:r>
                      <a:endParaRPr lang="en-US" sz="2000" dirty="0"/>
                    </a:p>
                  </a:txBody>
                  <a:tcPr>
                    <a:solidFill>
                      <a:schemeClr val="bg2">
                        <a:lumMod val="40000"/>
                        <a:lumOff val="60000"/>
                      </a:schemeClr>
                    </a:solidFill>
                  </a:tcPr>
                </a:tc>
                <a:tc>
                  <a:txBody>
                    <a:bodyPr/>
                    <a:lstStyle/>
                    <a:p>
                      <a:r>
                        <a:rPr lang="en-US" sz="2000" dirty="0" smtClean="0"/>
                        <a:t>17%</a:t>
                      </a:r>
                      <a:endParaRPr lang="en-US" sz="2000" dirty="0"/>
                    </a:p>
                  </a:txBody>
                  <a:tcPr>
                    <a:solidFill>
                      <a:schemeClr val="tx2">
                        <a:lumMod val="75000"/>
                      </a:schemeClr>
                    </a:solidFill>
                  </a:tcPr>
                </a:tc>
                <a:tc>
                  <a:txBody>
                    <a:bodyPr/>
                    <a:lstStyle/>
                    <a:p>
                      <a:r>
                        <a:rPr lang="en-US" sz="2000" dirty="0" smtClean="0"/>
                        <a:t>20%</a:t>
                      </a:r>
                      <a:endParaRPr lang="en-US" sz="2000" dirty="0"/>
                    </a:p>
                  </a:txBody>
                  <a:tcPr>
                    <a:solidFill>
                      <a:schemeClr val="tx2">
                        <a:lumMod val="75000"/>
                      </a:schemeClr>
                    </a:solidFill>
                  </a:tcPr>
                </a:tc>
                <a:tc>
                  <a:txBody>
                    <a:bodyPr/>
                    <a:lstStyle/>
                    <a:p>
                      <a:r>
                        <a:rPr lang="en-US" sz="2000" dirty="0" smtClean="0"/>
                        <a:t>25%</a:t>
                      </a:r>
                      <a:endParaRPr lang="en-US" sz="2000" dirty="0"/>
                    </a:p>
                  </a:txBody>
                  <a:tcPr>
                    <a:solidFill>
                      <a:srgbClr val="A568D2"/>
                    </a:solidFill>
                  </a:tcPr>
                </a:tc>
                <a:tc>
                  <a:txBody>
                    <a:bodyPr/>
                    <a:lstStyle/>
                    <a:p>
                      <a:r>
                        <a:rPr lang="en-US" sz="2000" dirty="0" smtClean="0"/>
                        <a:t>5%</a:t>
                      </a:r>
                      <a:endParaRPr lang="en-US" sz="2000" dirty="0"/>
                    </a:p>
                  </a:txBody>
                  <a:tcPr>
                    <a:solidFill>
                      <a:srgbClr val="A568D2"/>
                    </a:solidFill>
                  </a:tcPr>
                </a:tc>
              </a:tr>
              <a:tr h="931833">
                <a:tc>
                  <a:txBody>
                    <a:bodyPr/>
                    <a:lstStyle/>
                    <a:p>
                      <a:r>
                        <a:rPr lang="en-US" sz="1800" b="1" dirty="0" smtClean="0"/>
                        <a:t>Nurses</a:t>
                      </a:r>
                      <a:endParaRPr lang="en-US" sz="1800" b="1" dirty="0"/>
                    </a:p>
                  </a:txBody>
                  <a:tcPr>
                    <a:solidFill>
                      <a:schemeClr val="accent1"/>
                    </a:solidFill>
                  </a:tcPr>
                </a:tc>
                <a:tc>
                  <a:txBody>
                    <a:bodyPr/>
                    <a:lstStyle/>
                    <a:p>
                      <a:r>
                        <a:rPr lang="en-US" sz="2000" dirty="0" smtClean="0"/>
                        <a:t>17%</a:t>
                      </a:r>
                      <a:endParaRPr lang="en-US" sz="2000" dirty="0"/>
                    </a:p>
                  </a:txBody>
                  <a:tcPr>
                    <a:solidFill>
                      <a:schemeClr val="bg2">
                        <a:lumMod val="40000"/>
                        <a:lumOff val="60000"/>
                      </a:schemeClr>
                    </a:solidFill>
                  </a:tcPr>
                </a:tc>
                <a:tc>
                  <a:txBody>
                    <a:bodyPr/>
                    <a:lstStyle/>
                    <a:p>
                      <a:r>
                        <a:rPr lang="en-US" sz="2000" dirty="0" smtClean="0"/>
                        <a:t>48%</a:t>
                      </a:r>
                      <a:endParaRPr lang="en-US" sz="2000" dirty="0"/>
                    </a:p>
                  </a:txBody>
                  <a:tcPr>
                    <a:solidFill>
                      <a:schemeClr val="bg2">
                        <a:lumMod val="40000"/>
                        <a:lumOff val="60000"/>
                      </a:schemeClr>
                    </a:solidFill>
                  </a:tcPr>
                </a:tc>
                <a:tc>
                  <a:txBody>
                    <a:bodyPr/>
                    <a:lstStyle/>
                    <a:p>
                      <a:r>
                        <a:rPr lang="en-US" sz="2000" dirty="0" smtClean="0"/>
                        <a:t>42%</a:t>
                      </a:r>
                      <a:endParaRPr lang="en-US" sz="2000" dirty="0"/>
                    </a:p>
                  </a:txBody>
                  <a:tcPr>
                    <a:solidFill>
                      <a:schemeClr val="tx2">
                        <a:lumMod val="75000"/>
                      </a:schemeClr>
                    </a:solidFill>
                  </a:tcPr>
                </a:tc>
                <a:tc>
                  <a:txBody>
                    <a:bodyPr/>
                    <a:lstStyle/>
                    <a:p>
                      <a:r>
                        <a:rPr lang="en-US" sz="2000" dirty="0" smtClean="0"/>
                        <a:t>34%</a:t>
                      </a:r>
                      <a:endParaRPr lang="en-US" sz="2000" dirty="0"/>
                    </a:p>
                  </a:txBody>
                  <a:tcPr>
                    <a:solidFill>
                      <a:schemeClr val="tx2">
                        <a:lumMod val="75000"/>
                      </a:schemeClr>
                    </a:solidFill>
                  </a:tcPr>
                </a:tc>
                <a:tc>
                  <a:txBody>
                    <a:bodyPr/>
                    <a:lstStyle/>
                    <a:p>
                      <a:r>
                        <a:rPr lang="en-US" sz="2000" dirty="0" smtClean="0"/>
                        <a:t>42%</a:t>
                      </a:r>
                      <a:endParaRPr lang="en-US" sz="2000" dirty="0"/>
                    </a:p>
                  </a:txBody>
                  <a:tcPr>
                    <a:solidFill>
                      <a:srgbClr val="A568D2"/>
                    </a:solidFill>
                  </a:tcPr>
                </a:tc>
                <a:tc>
                  <a:txBody>
                    <a:bodyPr/>
                    <a:lstStyle/>
                    <a:p>
                      <a:r>
                        <a:rPr lang="en-US" sz="2000" dirty="0" smtClean="0"/>
                        <a:t>18%</a:t>
                      </a:r>
                      <a:endParaRPr lang="en-US" sz="2000" dirty="0"/>
                    </a:p>
                  </a:txBody>
                  <a:tcPr>
                    <a:solidFill>
                      <a:srgbClr val="A568D2"/>
                    </a:solidFill>
                  </a:tcPr>
                </a:tc>
              </a:tr>
              <a:tr h="990428">
                <a:tc>
                  <a:txBody>
                    <a:bodyPr/>
                    <a:lstStyle/>
                    <a:p>
                      <a:r>
                        <a:rPr lang="en-US" sz="1800" b="1" dirty="0" smtClean="0"/>
                        <a:t>Technicians</a:t>
                      </a:r>
                      <a:endParaRPr lang="en-US" sz="1800" b="1" dirty="0"/>
                    </a:p>
                  </a:txBody>
                  <a:tcPr>
                    <a:solidFill>
                      <a:schemeClr val="accent1"/>
                    </a:solidFill>
                  </a:tcPr>
                </a:tc>
                <a:tc>
                  <a:txBody>
                    <a:bodyPr/>
                    <a:lstStyle/>
                    <a:p>
                      <a:r>
                        <a:rPr lang="en-US" sz="2000" dirty="0" smtClean="0"/>
                        <a:t>19%</a:t>
                      </a:r>
                      <a:endParaRPr lang="en-US" sz="2000" dirty="0"/>
                    </a:p>
                  </a:txBody>
                  <a:tcPr>
                    <a:solidFill>
                      <a:schemeClr val="bg2">
                        <a:lumMod val="40000"/>
                        <a:lumOff val="60000"/>
                      </a:schemeClr>
                    </a:solidFill>
                  </a:tcPr>
                </a:tc>
                <a:tc>
                  <a:txBody>
                    <a:bodyPr/>
                    <a:lstStyle/>
                    <a:p>
                      <a:r>
                        <a:rPr lang="en-US" sz="2000" dirty="0" smtClean="0"/>
                        <a:t>50%</a:t>
                      </a:r>
                      <a:endParaRPr lang="en-US" sz="2000" dirty="0"/>
                    </a:p>
                  </a:txBody>
                  <a:tcPr>
                    <a:solidFill>
                      <a:schemeClr val="bg2">
                        <a:lumMod val="40000"/>
                        <a:lumOff val="60000"/>
                      </a:schemeClr>
                    </a:solidFill>
                  </a:tcPr>
                </a:tc>
                <a:tc>
                  <a:txBody>
                    <a:bodyPr/>
                    <a:lstStyle/>
                    <a:p>
                      <a:r>
                        <a:rPr lang="en-US" sz="2000" dirty="0" smtClean="0"/>
                        <a:t>50%</a:t>
                      </a:r>
                      <a:endParaRPr lang="en-US" sz="2000" dirty="0"/>
                    </a:p>
                  </a:txBody>
                  <a:tcPr>
                    <a:solidFill>
                      <a:schemeClr val="tx2">
                        <a:lumMod val="75000"/>
                      </a:schemeClr>
                    </a:solidFill>
                  </a:tcPr>
                </a:tc>
                <a:tc>
                  <a:txBody>
                    <a:bodyPr/>
                    <a:lstStyle/>
                    <a:p>
                      <a:r>
                        <a:rPr lang="en-US" sz="2000" dirty="0" smtClean="0"/>
                        <a:t>30%</a:t>
                      </a:r>
                      <a:endParaRPr lang="en-US" sz="2000" dirty="0"/>
                    </a:p>
                  </a:txBody>
                  <a:tcPr>
                    <a:solidFill>
                      <a:schemeClr val="tx2">
                        <a:lumMod val="75000"/>
                      </a:schemeClr>
                    </a:solidFill>
                  </a:tcPr>
                </a:tc>
                <a:tc>
                  <a:txBody>
                    <a:bodyPr/>
                    <a:lstStyle/>
                    <a:p>
                      <a:r>
                        <a:rPr lang="en-US" sz="2000" dirty="0" smtClean="0"/>
                        <a:t>33%</a:t>
                      </a:r>
                      <a:endParaRPr lang="en-US" sz="2000" dirty="0"/>
                    </a:p>
                  </a:txBody>
                  <a:tcPr>
                    <a:solidFill>
                      <a:srgbClr val="A568D2"/>
                    </a:solidFill>
                  </a:tcPr>
                </a:tc>
                <a:tc>
                  <a:txBody>
                    <a:bodyPr/>
                    <a:lstStyle/>
                    <a:p>
                      <a:r>
                        <a:rPr lang="en-US" sz="2000" dirty="0" smtClean="0"/>
                        <a:t>20%</a:t>
                      </a:r>
                      <a:endParaRPr lang="en-US" sz="2000" dirty="0"/>
                    </a:p>
                  </a:txBody>
                  <a:tcPr>
                    <a:solidFill>
                      <a:srgbClr val="A568D2"/>
                    </a:solidFill>
                  </a:tcPr>
                </a:tc>
              </a:tr>
              <a:tr h="793163">
                <a:tc>
                  <a:txBody>
                    <a:bodyPr/>
                    <a:lstStyle/>
                    <a:p>
                      <a:r>
                        <a:rPr lang="en-US" sz="1800" b="1" dirty="0" smtClean="0"/>
                        <a:t>House</a:t>
                      </a:r>
                    </a:p>
                    <a:p>
                      <a:r>
                        <a:rPr lang="en-US" sz="1800" b="1" dirty="0" smtClean="0"/>
                        <a:t>keeping</a:t>
                      </a:r>
                      <a:endParaRPr lang="en-US" sz="1800" b="1" dirty="0"/>
                    </a:p>
                  </a:txBody>
                  <a:tcPr>
                    <a:solidFill>
                      <a:schemeClr val="accent1"/>
                    </a:solidFill>
                  </a:tcPr>
                </a:tc>
                <a:tc>
                  <a:txBody>
                    <a:bodyPr/>
                    <a:lstStyle/>
                    <a:p>
                      <a:r>
                        <a:rPr lang="en-US" sz="2000" dirty="0" smtClean="0"/>
                        <a:t>0%</a:t>
                      </a:r>
                      <a:endParaRPr lang="en-US" sz="2000" dirty="0"/>
                    </a:p>
                  </a:txBody>
                  <a:tcPr>
                    <a:solidFill>
                      <a:schemeClr val="bg2">
                        <a:lumMod val="40000"/>
                        <a:lumOff val="60000"/>
                      </a:schemeClr>
                    </a:solidFill>
                  </a:tcPr>
                </a:tc>
                <a:tc>
                  <a:txBody>
                    <a:bodyPr/>
                    <a:lstStyle/>
                    <a:p>
                      <a:r>
                        <a:rPr lang="en-US" sz="2000" dirty="0" smtClean="0"/>
                        <a:t>25%</a:t>
                      </a:r>
                      <a:endParaRPr lang="en-US" sz="2000" dirty="0"/>
                    </a:p>
                  </a:txBody>
                  <a:tcPr>
                    <a:solidFill>
                      <a:schemeClr val="bg2">
                        <a:lumMod val="40000"/>
                        <a:lumOff val="60000"/>
                      </a:schemeClr>
                    </a:solidFill>
                  </a:tcPr>
                </a:tc>
                <a:tc>
                  <a:txBody>
                    <a:bodyPr/>
                    <a:lstStyle/>
                    <a:p>
                      <a:r>
                        <a:rPr lang="en-US" sz="2000" dirty="0" smtClean="0"/>
                        <a:t>25%</a:t>
                      </a:r>
                      <a:endParaRPr lang="en-US" sz="2000" dirty="0"/>
                    </a:p>
                  </a:txBody>
                  <a:tcPr>
                    <a:solidFill>
                      <a:schemeClr val="tx2">
                        <a:lumMod val="75000"/>
                      </a:schemeClr>
                    </a:solidFill>
                  </a:tcPr>
                </a:tc>
                <a:tc>
                  <a:txBody>
                    <a:bodyPr/>
                    <a:lstStyle/>
                    <a:p>
                      <a:r>
                        <a:rPr lang="en-US" sz="2000" dirty="0" smtClean="0"/>
                        <a:t>33%</a:t>
                      </a:r>
                      <a:endParaRPr lang="en-US" sz="2000" dirty="0"/>
                    </a:p>
                  </a:txBody>
                  <a:tcPr>
                    <a:solidFill>
                      <a:schemeClr val="tx2">
                        <a:lumMod val="75000"/>
                      </a:schemeClr>
                    </a:solidFill>
                  </a:tcPr>
                </a:tc>
                <a:tc>
                  <a:txBody>
                    <a:bodyPr/>
                    <a:lstStyle/>
                    <a:p>
                      <a:r>
                        <a:rPr lang="en-US" sz="2000" dirty="0" smtClean="0"/>
                        <a:t>75%</a:t>
                      </a:r>
                    </a:p>
                  </a:txBody>
                  <a:tcPr>
                    <a:solidFill>
                      <a:srgbClr val="A568D2"/>
                    </a:solidFill>
                  </a:tcPr>
                </a:tc>
                <a:tc>
                  <a:txBody>
                    <a:bodyPr/>
                    <a:lstStyle/>
                    <a:p>
                      <a:r>
                        <a:rPr lang="en-US" sz="2000" dirty="0" smtClean="0"/>
                        <a:t>42%</a:t>
                      </a:r>
                      <a:endParaRPr lang="en-US" sz="2000" dirty="0"/>
                    </a:p>
                  </a:txBody>
                  <a:tcPr>
                    <a:solidFill>
                      <a:srgbClr val="A568D2"/>
                    </a:solidFill>
                  </a:tcPr>
                </a:tc>
              </a:tr>
              <a:tr h="725679">
                <a:tc>
                  <a:txBody>
                    <a:bodyPr/>
                    <a:lstStyle/>
                    <a:p>
                      <a:r>
                        <a:rPr lang="en-US" sz="1800" b="1" dirty="0" smtClean="0"/>
                        <a:t>Others</a:t>
                      </a:r>
                      <a:endParaRPr lang="en-US" sz="1800" b="1" dirty="0"/>
                    </a:p>
                  </a:txBody>
                  <a:tcPr>
                    <a:solidFill>
                      <a:schemeClr val="accent1"/>
                    </a:solidFill>
                  </a:tcPr>
                </a:tc>
                <a:tc>
                  <a:txBody>
                    <a:bodyPr/>
                    <a:lstStyle/>
                    <a:p>
                      <a:r>
                        <a:rPr lang="en-US" sz="2000" dirty="0" smtClean="0"/>
                        <a:t>0%</a:t>
                      </a:r>
                      <a:endParaRPr lang="en-US" sz="2000" dirty="0"/>
                    </a:p>
                  </a:txBody>
                  <a:tcPr>
                    <a:solidFill>
                      <a:schemeClr val="bg2">
                        <a:lumMod val="40000"/>
                        <a:lumOff val="60000"/>
                      </a:schemeClr>
                    </a:solidFill>
                  </a:tcPr>
                </a:tc>
                <a:tc>
                  <a:txBody>
                    <a:bodyPr/>
                    <a:lstStyle/>
                    <a:p>
                      <a:r>
                        <a:rPr lang="en-US" sz="2000" dirty="0" smtClean="0"/>
                        <a:t>25%</a:t>
                      </a:r>
                      <a:endParaRPr lang="en-US" sz="2000" dirty="0"/>
                    </a:p>
                  </a:txBody>
                  <a:tcPr>
                    <a:solidFill>
                      <a:schemeClr val="bg2">
                        <a:lumMod val="40000"/>
                        <a:lumOff val="60000"/>
                      </a:schemeClr>
                    </a:solidFill>
                  </a:tcPr>
                </a:tc>
                <a:tc>
                  <a:txBody>
                    <a:bodyPr/>
                    <a:lstStyle/>
                    <a:p>
                      <a:r>
                        <a:rPr lang="en-US" sz="2000" dirty="0" smtClean="0"/>
                        <a:t>8%</a:t>
                      </a:r>
                      <a:endParaRPr lang="en-US" sz="2000" dirty="0"/>
                    </a:p>
                  </a:txBody>
                  <a:tcPr>
                    <a:solidFill>
                      <a:schemeClr val="tx2">
                        <a:lumMod val="75000"/>
                      </a:schemeClr>
                    </a:solidFill>
                  </a:tcPr>
                </a:tc>
                <a:tc>
                  <a:txBody>
                    <a:bodyPr/>
                    <a:lstStyle/>
                    <a:p>
                      <a:r>
                        <a:rPr lang="en-US" sz="2000" dirty="0" smtClean="0"/>
                        <a:t>25%</a:t>
                      </a:r>
                      <a:endParaRPr lang="en-US" sz="2000" dirty="0"/>
                    </a:p>
                  </a:txBody>
                  <a:tcPr>
                    <a:solidFill>
                      <a:schemeClr val="tx2">
                        <a:lumMod val="75000"/>
                      </a:schemeClr>
                    </a:solidFill>
                  </a:tcPr>
                </a:tc>
                <a:tc>
                  <a:txBody>
                    <a:bodyPr/>
                    <a:lstStyle/>
                    <a:p>
                      <a:r>
                        <a:rPr lang="en-US" sz="2000" dirty="0" smtClean="0"/>
                        <a:t>92%</a:t>
                      </a:r>
                      <a:endParaRPr lang="en-US" sz="2000" dirty="0"/>
                    </a:p>
                  </a:txBody>
                  <a:tcPr>
                    <a:solidFill>
                      <a:srgbClr val="A568D2"/>
                    </a:solidFill>
                  </a:tcPr>
                </a:tc>
                <a:tc>
                  <a:txBody>
                    <a:bodyPr/>
                    <a:lstStyle/>
                    <a:p>
                      <a:r>
                        <a:rPr lang="en-US" sz="2000" dirty="0" smtClean="0"/>
                        <a:t>50%</a:t>
                      </a:r>
                      <a:endParaRPr lang="en-US" sz="2000" dirty="0"/>
                    </a:p>
                  </a:txBody>
                  <a:tcPr>
                    <a:solidFill>
                      <a:srgbClr val="A568D2"/>
                    </a:solidFill>
                  </a:tcPr>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nvGraphicFramePr>
        <p:xfrm>
          <a:off x="4495800" y="1295400"/>
          <a:ext cx="42672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a:xfrm>
            <a:off x="381000" y="152400"/>
            <a:ext cx="8229600" cy="1143000"/>
          </a:xfrm>
        </p:spPr>
        <p:txBody>
          <a:bodyPr>
            <a:normAutofit/>
          </a:bodyPr>
          <a:lstStyle/>
          <a:p>
            <a:pPr algn="ctr"/>
            <a:r>
              <a:rPr lang="en-US" sz="3600" b="1" u="sng" dirty="0" smtClean="0"/>
              <a:t>Awareness level of Doctors</a:t>
            </a:r>
            <a:endParaRPr lang="en-US" sz="3600" b="1" u="sng" dirty="0"/>
          </a:p>
        </p:txBody>
      </p:sp>
      <p:sp>
        <p:nvSpPr>
          <p:cNvPr id="9" name="Text Placeholder 8"/>
          <p:cNvSpPr>
            <a:spLocks noGrp="1"/>
          </p:cNvSpPr>
          <p:nvPr>
            <p:ph type="body" idx="1"/>
          </p:nvPr>
        </p:nvSpPr>
        <p:spPr>
          <a:xfrm>
            <a:off x="457200" y="533400"/>
            <a:ext cx="4040188" cy="639762"/>
          </a:xfrm>
        </p:spPr>
        <p:txBody>
          <a:bodyPr/>
          <a:lstStyle/>
          <a:p>
            <a:pPr algn="ctr"/>
            <a:r>
              <a:rPr lang="en-US" dirty="0" smtClean="0"/>
              <a:t>Pre Test</a:t>
            </a:r>
            <a:endParaRPr lang="en-US" dirty="0"/>
          </a:p>
        </p:txBody>
      </p:sp>
      <p:graphicFrame>
        <p:nvGraphicFramePr>
          <p:cNvPr id="13" name="Content Placeholder 12"/>
          <p:cNvGraphicFramePr>
            <a:graphicFrameLocks noGrp="1"/>
          </p:cNvGraphicFramePr>
          <p:nvPr>
            <p:ph sz="half" idx="2"/>
          </p:nvPr>
        </p:nvGraphicFramePr>
        <p:xfrm>
          <a:off x="304800" y="1295400"/>
          <a:ext cx="4040188"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p:cNvSpPr>
            <a:spLocks noGrp="1"/>
          </p:cNvSpPr>
          <p:nvPr>
            <p:ph type="body" sz="quarter" idx="3"/>
          </p:nvPr>
        </p:nvSpPr>
        <p:spPr>
          <a:xfrm>
            <a:off x="4724400" y="533400"/>
            <a:ext cx="4041775" cy="639762"/>
          </a:xfrm>
        </p:spPr>
        <p:txBody>
          <a:bodyPr/>
          <a:lstStyle/>
          <a:p>
            <a:pPr algn="ctr"/>
            <a:r>
              <a:rPr lang="en-US" dirty="0" smtClean="0"/>
              <a:t>Post Test</a:t>
            </a:r>
            <a:endParaRPr lang="en-US" dirty="0"/>
          </a:p>
        </p:txBody>
      </p:sp>
      <p:sp>
        <p:nvSpPr>
          <p:cNvPr id="32769" name="Rectangle 1"/>
          <p:cNvSpPr>
            <a:spLocks noChangeArrowheads="1"/>
          </p:cNvSpPr>
          <p:nvPr/>
        </p:nvSpPr>
        <p:spPr bwMode="auto">
          <a:xfrm>
            <a:off x="295542" y="6108413"/>
            <a:ext cx="855291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885825" algn="l"/>
                <a:tab pos="3524250" algn="l"/>
              </a:tabLst>
            </a:pPr>
            <a:r>
              <a:rPr kumimoji="0" lang="en-US" sz="1600"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Post intervention</a:t>
            </a:r>
            <a:r>
              <a:rPr kumimoji="0" lang="en-US" sz="1600" b="1" i="1"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graph shows an increased level of knowledge from 58%- 75% among Doctors </a:t>
            </a:r>
          </a:p>
          <a:p>
            <a:pPr marL="0" marR="0" lvl="0" indent="0" algn="ctr" defTabSz="914400" rtl="0" eaLnBrk="1" fontAlgn="base" latinLnBrk="0" hangingPunct="1">
              <a:lnSpc>
                <a:spcPct val="100000"/>
              </a:lnSpc>
              <a:spcBef>
                <a:spcPct val="0"/>
              </a:spcBef>
              <a:spcAft>
                <a:spcPct val="0"/>
              </a:spcAft>
              <a:buClrTx/>
              <a:buSzTx/>
              <a:buFontTx/>
              <a:buNone/>
              <a:tabLst>
                <a:tab pos="885825" algn="l"/>
                <a:tab pos="3524250" algn="l"/>
              </a:tabLst>
            </a:pPr>
            <a:r>
              <a:rPr kumimoji="0" lang="en-US" sz="1600"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i.e. around 15% positive responses from the staff.</a:t>
            </a:r>
            <a:endParaRPr kumimoji="0" lang="en-US" sz="1600" b="1" i="0" u="none" strike="noStrike" cap="none" normalizeH="0" baseline="0" dirty="0" smtClean="0">
              <a:ln>
                <a:noFill/>
              </a:ln>
              <a:solidFill>
                <a:srgbClr val="FFC000"/>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pPr algn="ctr"/>
            <a:r>
              <a:rPr lang="en-US" sz="3600" b="1" u="sng" dirty="0" smtClean="0"/>
              <a:t>Awareness level of Nurses</a:t>
            </a:r>
            <a:endParaRPr lang="en-US" sz="3600" b="1" u="sng" dirty="0"/>
          </a:p>
        </p:txBody>
      </p:sp>
      <p:sp>
        <p:nvSpPr>
          <p:cNvPr id="3" name="Text Placeholder 2"/>
          <p:cNvSpPr>
            <a:spLocks noGrp="1"/>
          </p:cNvSpPr>
          <p:nvPr>
            <p:ph type="body" idx="1"/>
          </p:nvPr>
        </p:nvSpPr>
        <p:spPr>
          <a:xfrm>
            <a:off x="381000" y="457200"/>
            <a:ext cx="4040188" cy="639762"/>
          </a:xfrm>
        </p:spPr>
        <p:txBody>
          <a:bodyPr/>
          <a:lstStyle/>
          <a:p>
            <a:r>
              <a:rPr lang="en-US" dirty="0" smtClean="0"/>
              <a:t>                   Pre test</a:t>
            </a:r>
            <a:endParaRPr lang="en-US" dirty="0"/>
          </a:p>
        </p:txBody>
      </p:sp>
      <p:graphicFrame>
        <p:nvGraphicFramePr>
          <p:cNvPr id="7" name="Content Placeholder 6"/>
          <p:cNvGraphicFramePr>
            <a:graphicFrameLocks noGrp="1"/>
          </p:cNvGraphicFramePr>
          <p:nvPr>
            <p:ph sz="half" idx="2"/>
          </p:nvPr>
        </p:nvGraphicFramePr>
        <p:xfrm>
          <a:off x="228600" y="1143000"/>
          <a:ext cx="4419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a:xfrm>
            <a:off x="4724400" y="457200"/>
            <a:ext cx="4041775" cy="639762"/>
          </a:xfrm>
        </p:spPr>
        <p:txBody>
          <a:bodyPr/>
          <a:lstStyle/>
          <a:p>
            <a:r>
              <a:rPr lang="en-US" dirty="0" smtClean="0"/>
              <a:t>                 Post test</a:t>
            </a:r>
            <a:endParaRPr lang="en-US" dirty="0"/>
          </a:p>
        </p:txBody>
      </p:sp>
      <p:sp>
        <p:nvSpPr>
          <p:cNvPr id="31745" name="Rectangle 1"/>
          <p:cNvSpPr>
            <a:spLocks noChangeArrowheads="1"/>
          </p:cNvSpPr>
          <p:nvPr/>
        </p:nvSpPr>
        <p:spPr bwMode="auto">
          <a:xfrm>
            <a:off x="381000" y="6000318"/>
            <a:ext cx="8763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885825" algn="l"/>
                <a:tab pos="3524250" algn="l"/>
              </a:tabLst>
            </a:pPr>
            <a:r>
              <a:rPr kumimoji="0" lang="en-US"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It shows that after the educational session, </a:t>
            </a:r>
            <a:r>
              <a:rPr lang="en-US" b="1" dirty="0" smtClean="0">
                <a:solidFill>
                  <a:srgbClr val="FFC000"/>
                </a:solidFill>
                <a:latin typeface="Times New Roman" pitchFamily="18" charset="0"/>
                <a:ea typeface="Calibri" pitchFamily="34" charset="0"/>
                <a:cs typeface="Times New Roman" pitchFamily="18" charset="0"/>
              </a:rPr>
              <a:t>48</a:t>
            </a:r>
            <a:r>
              <a:rPr kumimoji="0" lang="en-US"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 </a:t>
            </a:r>
            <a:r>
              <a:rPr kumimoji="0" lang="en-US"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(i.e. </a:t>
            </a:r>
            <a:r>
              <a:rPr kumimoji="0" lang="en-US"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15 </a:t>
            </a:r>
            <a:r>
              <a:rPr kumimoji="0" lang="en-US"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out of 34) of the nursing staff was able to give correct </a:t>
            </a:r>
            <a:r>
              <a:rPr kumimoji="0" lang="en-US" b="1" i="0" u="none" strike="noStrike" cap="none" normalizeH="0" dirty="0" smtClean="0">
                <a:ln>
                  <a:noFill/>
                </a:ln>
                <a:solidFill>
                  <a:srgbClr val="FFC000"/>
                </a:solidFill>
                <a:effectLst/>
                <a:latin typeface="Times New Roman" pitchFamily="18" charset="0"/>
                <a:ea typeface="Calibri" pitchFamily="34" charset="0"/>
                <a:cs typeface="Times New Roman" pitchFamily="18" charset="0"/>
              </a:rPr>
              <a:t> </a:t>
            </a:r>
            <a:r>
              <a:rPr kumimoji="0" lang="en-US"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answers to those questions that were not known to them before.</a:t>
            </a:r>
            <a:endParaRPr kumimoji="0" lang="en-US" b="1" i="0" u="none" strike="noStrike" cap="none" normalizeH="0" baseline="0" dirty="0" smtClean="0">
              <a:ln>
                <a:noFill/>
              </a:ln>
              <a:solidFill>
                <a:srgbClr val="FFC000"/>
              </a:solidFill>
              <a:effectLst/>
              <a:latin typeface="Arial" pitchFamily="34" charset="0"/>
              <a:cs typeface="Arial" pitchFamily="34" charset="0"/>
            </a:endParaRPr>
          </a:p>
        </p:txBody>
      </p:sp>
      <p:sp>
        <p:nvSpPr>
          <p:cNvPr id="9" name="Content Placeholder 8"/>
          <p:cNvSpPr>
            <a:spLocks noGrp="1"/>
          </p:cNvSpPr>
          <p:nvPr>
            <p:ph sz="quarter" idx="4"/>
          </p:nvPr>
        </p:nvSpPr>
        <p:spPr/>
        <p:txBody>
          <a:bodyPr/>
          <a:lstStyle/>
          <a:p>
            <a:endParaRPr lang="en-US"/>
          </a:p>
        </p:txBody>
      </p:sp>
      <p:graphicFrame>
        <p:nvGraphicFramePr>
          <p:cNvPr id="10" name="Content Placeholder 7"/>
          <p:cNvGraphicFramePr>
            <a:graphicFrameLocks/>
          </p:cNvGraphicFramePr>
          <p:nvPr/>
        </p:nvGraphicFramePr>
        <p:xfrm>
          <a:off x="4724400" y="1143000"/>
          <a:ext cx="41148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u="sng" dirty="0" smtClean="0"/>
              <a:t>Awareness level of Technicians</a:t>
            </a:r>
            <a:endParaRPr lang="en-US" sz="3200" b="1" u="sng" dirty="0"/>
          </a:p>
        </p:txBody>
      </p:sp>
      <p:sp>
        <p:nvSpPr>
          <p:cNvPr id="3" name="Text Placeholder 2"/>
          <p:cNvSpPr>
            <a:spLocks noGrp="1"/>
          </p:cNvSpPr>
          <p:nvPr>
            <p:ph type="body" idx="1"/>
          </p:nvPr>
        </p:nvSpPr>
        <p:spPr>
          <a:xfrm>
            <a:off x="381000" y="457200"/>
            <a:ext cx="4040188" cy="639762"/>
          </a:xfrm>
        </p:spPr>
        <p:txBody>
          <a:bodyPr/>
          <a:lstStyle/>
          <a:p>
            <a:pPr algn="ctr"/>
            <a:r>
              <a:rPr lang="en-US" dirty="0" smtClean="0"/>
              <a:t>Pre test</a:t>
            </a:r>
            <a:endParaRPr lang="en-US" dirty="0"/>
          </a:p>
        </p:txBody>
      </p:sp>
      <p:graphicFrame>
        <p:nvGraphicFramePr>
          <p:cNvPr id="8" name="Content Placeholder 7"/>
          <p:cNvGraphicFramePr>
            <a:graphicFrameLocks noGrp="1"/>
          </p:cNvGraphicFramePr>
          <p:nvPr>
            <p:ph sz="half" idx="2"/>
          </p:nvPr>
        </p:nvGraphicFramePr>
        <p:xfrm>
          <a:off x="228600" y="1143000"/>
          <a:ext cx="4253548"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a:xfrm>
            <a:off x="4648200" y="457200"/>
            <a:ext cx="4041775" cy="639762"/>
          </a:xfrm>
        </p:spPr>
        <p:txBody>
          <a:bodyPr/>
          <a:lstStyle/>
          <a:p>
            <a:pPr algn="ctr"/>
            <a:r>
              <a:rPr lang="en-US" dirty="0" smtClean="0"/>
              <a:t>Post test</a:t>
            </a:r>
            <a:endParaRPr lang="en-US" dirty="0"/>
          </a:p>
        </p:txBody>
      </p:sp>
      <p:sp>
        <p:nvSpPr>
          <p:cNvPr id="30721" name="Rectangle 1"/>
          <p:cNvSpPr>
            <a:spLocks noChangeArrowheads="1"/>
          </p:cNvSpPr>
          <p:nvPr/>
        </p:nvSpPr>
        <p:spPr bwMode="auto">
          <a:xfrm>
            <a:off x="381000" y="6046857"/>
            <a:ext cx="8153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85825" algn="l"/>
                <a:tab pos="3524250" algn="l"/>
              </a:tabLst>
            </a:pPr>
            <a:r>
              <a:rPr lang="en-US" sz="2000" b="1" dirty="0" smtClean="0">
                <a:solidFill>
                  <a:srgbClr val="FFC000"/>
                </a:solidFill>
                <a:latin typeface="Times New Roman" pitchFamily="18" charset="0"/>
                <a:ea typeface="Calibri" pitchFamily="34" charset="0"/>
                <a:cs typeface="Times New Roman" pitchFamily="18" charset="0"/>
              </a:rPr>
              <a:t>Technicians were</a:t>
            </a:r>
            <a:r>
              <a:rPr kumimoji="0" lang="en-US" sz="2000"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 able to attempt 50% of the questions correctly after the educational session.</a:t>
            </a:r>
            <a:endParaRPr kumimoji="0" lang="en-US" sz="2000" b="1" i="0" u="none" strike="noStrike" cap="none" normalizeH="0" baseline="0" dirty="0" smtClean="0">
              <a:ln>
                <a:noFill/>
              </a:ln>
              <a:solidFill>
                <a:srgbClr val="FFC000"/>
              </a:solidFill>
              <a:effectLst/>
              <a:latin typeface="Arial" pitchFamily="34" charset="0"/>
              <a:cs typeface="Arial" pitchFamily="34" charset="0"/>
            </a:endParaRPr>
          </a:p>
        </p:txBody>
      </p:sp>
      <p:sp>
        <p:nvSpPr>
          <p:cNvPr id="10" name="Content Placeholder 9"/>
          <p:cNvSpPr>
            <a:spLocks noGrp="1"/>
          </p:cNvSpPr>
          <p:nvPr>
            <p:ph sz="quarter" idx="4"/>
          </p:nvPr>
        </p:nvSpPr>
        <p:spPr/>
        <p:txBody>
          <a:bodyPr/>
          <a:lstStyle/>
          <a:p>
            <a:endParaRPr lang="en-US"/>
          </a:p>
        </p:txBody>
      </p:sp>
      <p:graphicFrame>
        <p:nvGraphicFramePr>
          <p:cNvPr id="11" name="Chart 10"/>
          <p:cNvGraphicFramePr/>
          <p:nvPr/>
        </p:nvGraphicFramePr>
        <p:xfrm>
          <a:off x="4648200" y="1066800"/>
          <a:ext cx="41910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3600" b="1" u="sng" dirty="0" smtClean="0"/>
              <a:t>Awareness level of Housekeeping staff</a:t>
            </a:r>
            <a:endParaRPr lang="en-US" sz="3600" b="1" u="sng" dirty="0"/>
          </a:p>
        </p:txBody>
      </p:sp>
      <p:sp>
        <p:nvSpPr>
          <p:cNvPr id="3" name="Text Placeholder 2"/>
          <p:cNvSpPr>
            <a:spLocks noGrp="1"/>
          </p:cNvSpPr>
          <p:nvPr>
            <p:ph type="body" idx="1"/>
          </p:nvPr>
        </p:nvSpPr>
        <p:spPr>
          <a:xfrm>
            <a:off x="609600" y="381000"/>
            <a:ext cx="4040188" cy="639762"/>
          </a:xfrm>
        </p:spPr>
        <p:txBody>
          <a:bodyPr/>
          <a:lstStyle/>
          <a:p>
            <a:pPr algn="ctr"/>
            <a:r>
              <a:rPr lang="en-US" dirty="0" smtClean="0"/>
              <a:t>Pretest</a:t>
            </a:r>
            <a:endParaRPr lang="en-US" dirty="0"/>
          </a:p>
        </p:txBody>
      </p:sp>
      <p:graphicFrame>
        <p:nvGraphicFramePr>
          <p:cNvPr id="7" name="Content Placeholder 6"/>
          <p:cNvGraphicFramePr>
            <a:graphicFrameLocks noGrp="1"/>
          </p:cNvGraphicFramePr>
          <p:nvPr>
            <p:ph sz="half" idx="2"/>
          </p:nvPr>
        </p:nvGraphicFramePr>
        <p:xfrm>
          <a:off x="228600" y="1143000"/>
          <a:ext cx="4497388"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a:xfrm>
            <a:off x="4648200" y="457200"/>
            <a:ext cx="4041775" cy="639762"/>
          </a:xfrm>
        </p:spPr>
        <p:txBody>
          <a:bodyPr/>
          <a:lstStyle/>
          <a:p>
            <a:pPr algn="ctr"/>
            <a:r>
              <a:rPr lang="en-US" dirty="0" smtClean="0"/>
              <a:t>Post test</a:t>
            </a:r>
            <a:endParaRPr lang="en-US" dirty="0"/>
          </a:p>
        </p:txBody>
      </p:sp>
      <p:graphicFrame>
        <p:nvGraphicFramePr>
          <p:cNvPr id="10" name="Content Placeholder 9"/>
          <p:cNvGraphicFramePr>
            <a:graphicFrameLocks noGrp="1"/>
          </p:cNvGraphicFramePr>
          <p:nvPr>
            <p:ph sz="quarter" idx="4"/>
          </p:nvPr>
        </p:nvGraphicFramePr>
        <p:xfrm>
          <a:off x="4800600" y="1143000"/>
          <a:ext cx="409956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29697" name="Rectangle 1"/>
          <p:cNvSpPr>
            <a:spLocks noChangeArrowheads="1"/>
          </p:cNvSpPr>
          <p:nvPr/>
        </p:nvSpPr>
        <p:spPr bwMode="auto">
          <a:xfrm>
            <a:off x="152401" y="6001435"/>
            <a:ext cx="92572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885825" algn="l"/>
                <a:tab pos="3524250" algn="l"/>
              </a:tabLst>
            </a:pPr>
            <a:r>
              <a:rPr kumimoji="0" lang="en-US"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An improvement had been seen from 0 to 25% among housekeeping staff after the session,</a:t>
            </a:r>
          </a:p>
          <a:p>
            <a:pPr marL="0" marR="0" lvl="0" indent="0" algn="just" defTabSz="914400" rtl="0" eaLnBrk="1" fontAlgn="base" latinLnBrk="0" hangingPunct="1">
              <a:lnSpc>
                <a:spcPct val="100000"/>
              </a:lnSpc>
              <a:spcBef>
                <a:spcPct val="0"/>
              </a:spcBef>
              <a:spcAft>
                <a:spcPct val="0"/>
              </a:spcAft>
              <a:buClrTx/>
              <a:buSzTx/>
              <a:buFontTx/>
              <a:buNone/>
              <a:tabLst>
                <a:tab pos="885825" algn="l"/>
                <a:tab pos="3524250" algn="l"/>
              </a:tabLst>
            </a:pPr>
            <a:r>
              <a:rPr kumimoji="0" lang="en-US"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 while 8 out of 22 gave an average response.</a:t>
            </a:r>
            <a:endParaRPr kumimoji="0" lang="en-US" b="1" i="0" u="none" strike="noStrike" cap="none" normalizeH="0" baseline="0" dirty="0" smtClean="0">
              <a:ln>
                <a:noFill/>
              </a:ln>
              <a:solidFill>
                <a:srgbClr val="FFC000"/>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31"/>
          <p:cNvSpPr>
            <a:spLocks noChangeArrowheads="1"/>
          </p:cNvSpPr>
          <p:nvPr/>
        </p:nvSpPr>
        <p:spPr bwMode="auto">
          <a:xfrm>
            <a:off x="1942415" y="228600"/>
            <a:ext cx="5601385" cy="685800"/>
          </a:xfrm>
          <a:prstGeom prst="roundRect">
            <a:avLst>
              <a:gd name="adj" fmla="val 50000"/>
            </a:avLst>
          </a:prstGeom>
          <a:gradFill rotWithShape="1">
            <a:gsLst>
              <a:gs pos="0">
                <a:schemeClr val="hlink"/>
              </a:gs>
              <a:gs pos="50000">
                <a:schemeClr val="hlink">
                  <a:gamma/>
                  <a:tint val="24314"/>
                  <a:invGamma/>
                </a:schemeClr>
              </a:gs>
              <a:gs pos="100000">
                <a:schemeClr val="hlink"/>
              </a:gs>
            </a:gsLst>
            <a:lin ang="0" scaled="1"/>
          </a:gradFill>
          <a:ln w="19050">
            <a:solidFill>
              <a:schemeClr val="bg2"/>
            </a:solidFill>
            <a:round/>
            <a:headEnd/>
            <a:tailEnd/>
          </a:ln>
          <a:effectLst/>
        </p:spPr>
        <p:txBody>
          <a:bodyPr wrap="none" anchor="ctr"/>
          <a:lstStyle/>
          <a:p>
            <a:pPr algn="ctr"/>
            <a:r>
              <a:rPr lang="en-US" sz="4000" b="1" dirty="0" smtClean="0">
                <a:solidFill>
                  <a:srgbClr val="002060"/>
                </a:solidFill>
              </a:rPr>
              <a:t>Park </a:t>
            </a:r>
            <a:r>
              <a:rPr lang="en-US" sz="4000" b="1" dirty="0" err="1" smtClean="0">
                <a:solidFill>
                  <a:srgbClr val="002060"/>
                </a:solidFill>
              </a:rPr>
              <a:t>Hospital,Gurgaon</a:t>
            </a:r>
            <a:endParaRPr lang="en-US" sz="4000" b="1" dirty="0">
              <a:solidFill>
                <a:srgbClr val="002060"/>
              </a:solidFill>
            </a:endParaRPr>
          </a:p>
        </p:txBody>
      </p:sp>
      <p:sp>
        <p:nvSpPr>
          <p:cNvPr id="34" name="AutoShape 6"/>
          <p:cNvSpPr>
            <a:spLocks noChangeArrowheads="1"/>
          </p:cNvSpPr>
          <p:nvPr/>
        </p:nvSpPr>
        <p:spPr bwMode="gray">
          <a:xfrm>
            <a:off x="341798" y="3124200"/>
            <a:ext cx="8517568" cy="1066800"/>
          </a:xfrm>
          <a:prstGeom prst="roundRect">
            <a:avLst>
              <a:gd name="adj" fmla="val 19046"/>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sz="2000" b="1" dirty="0" smtClean="0">
                <a:solidFill>
                  <a:srgbClr val="002060"/>
                </a:solidFill>
              </a:rPr>
              <a:t>A Multi super specialty tertiary care hospital which has attained  supremacy </a:t>
            </a:r>
          </a:p>
          <a:p>
            <a:r>
              <a:rPr lang="en-US" sz="2000" b="1" dirty="0" smtClean="0">
                <a:solidFill>
                  <a:srgbClr val="002060"/>
                </a:solidFill>
              </a:rPr>
              <a:t>in the field of health care services</a:t>
            </a:r>
            <a:r>
              <a:rPr lang="en-US" sz="2000" dirty="0" smtClean="0"/>
              <a:t>. </a:t>
            </a:r>
            <a:endParaRPr lang="en-US" sz="2000" dirty="0">
              <a:solidFill>
                <a:schemeClr val="bg1"/>
              </a:solidFill>
            </a:endParaRPr>
          </a:p>
        </p:txBody>
      </p:sp>
      <p:sp>
        <p:nvSpPr>
          <p:cNvPr id="35" name="AutoShape 7"/>
          <p:cNvSpPr>
            <a:spLocks noChangeArrowheads="1"/>
          </p:cNvSpPr>
          <p:nvPr/>
        </p:nvSpPr>
        <p:spPr bwMode="gray">
          <a:xfrm>
            <a:off x="341798" y="4343400"/>
            <a:ext cx="8574733" cy="1066800"/>
          </a:xfrm>
          <a:prstGeom prst="roundRect">
            <a:avLst>
              <a:gd name="adj" fmla="val 12796"/>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r>
              <a:rPr lang="en-US" sz="2000" b="1" dirty="0" smtClean="0">
                <a:ea typeface="Calibri" pitchFamily="34" charset="0"/>
                <a:cs typeface="Arial" pitchFamily="34" charset="0"/>
              </a:rPr>
              <a:t>Park Hospital </a:t>
            </a:r>
            <a:r>
              <a:rPr lang="en-US" sz="2000" b="1" dirty="0" err="1" smtClean="0">
                <a:ea typeface="Calibri" pitchFamily="34" charset="0"/>
                <a:cs typeface="Arial" pitchFamily="34" charset="0"/>
              </a:rPr>
              <a:t>Gurgaon</a:t>
            </a:r>
            <a:r>
              <a:rPr lang="en-US" sz="2000" b="1" dirty="0" smtClean="0">
                <a:ea typeface="Calibri" pitchFamily="34" charset="0"/>
                <a:cs typeface="Arial" pitchFamily="34" charset="0"/>
              </a:rPr>
              <a:t> ,250 bedded Hospital is an ambitious initiative from the </a:t>
            </a:r>
          </a:p>
          <a:p>
            <a:r>
              <a:rPr lang="en-US" sz="2000" b="1" dirty="0" smtClean="0">
                <a:ea typeface="Calibri" pitchFamily="34" charset="0"/>
                <a:cs typeface="Arial" pitchFamily="34" charset="0"/>
              </a:rPr>
              <a:t>house of Park</a:t>
            </a:r>
            <a:endParaRPr lang="en-US" sz="2000" b="1" dirty="0"/>
          </a:p>
        </p:txBody>
      </p:sp>
      <p:sp>
        <p:nvSpPr>
          <p:cNvPr id="36" name="AutoShape 6"/>
          <p:cNvSpPr>
            <a:spLocks noChangeArrowheads="1"/>
          </p:cNvSpPr>
          <p:nvPr/>
        </p:nvSpPr>
        <p:spPr bwMode="gray">
          <a:xfrm>
            <a:off x="284633" y="5562600"/>
            <a:ext cx="8631898" cy="1066800"/>
          </a:xfrm>
          <a:prstGeom prst="roundRect">
            <a:avLst>
              <a:gd name="adj" fmla="val 19046"/>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lvl="0" algn="ctr" fontAlgn="base">
              <a:spcBef>
                <a:spcPct val="0"/>
              </a:spcBef>
              <a:spcAft>
                <a:spcPct val="0"/>
              </a:spcAft>
            </a:pPr>
            <a:r>
              <a:rPr lang="en-US" sz="2000" b="1" dirty="0" smtClean="0">
                <a:solidFill>
                  <a:srgbClr val="002060"/>
                </a:solidFill>
                <a:ea typeface="Calibri" pitchFamily="34" charset="0"/>
                <a:cs typeface="Arial" pitchFamily="34" charset="0"/>
              </a:rPr>
              <a:t>Fully-equipped with all state-of-the-art medical facilities</a:t>
            </a:r>
            <a:r>
              <a:rPr lang="en-US" sz="2000" dirty="0" smtClean="0">
                <a:ea typeface="Calibri" pitchFamily="34" charset="0"/>
                <a:cs typeface="Arial" pitchFamily="34" charset="0"/>
              </a:rPr>
              <a:t>.</a:t>
            </a:r>
          </a:p>
        </p:txBody>
      </p:sp>
      <p:pic>
        <p:nvPicPr>
          <p:cNvPr id="37" name="Picture 36" descr="C:\Documents and Settings\Admin\Desktop\jasgdkjagsdkjhadshjffhadsfhdslfdh.jpg"/>
          <p:cNvPicPr/>
          <p:nvPr/>
        </p:nvPicPr>
        <p:blipFill>
          <a:blip r:embed="rId2" cstate="print"/>
          <a:srcRect/>
          <a:stretch>
            <a:fillRect/>
          </a:stretch>
        </p:blipFill>
        <p:spPr bwMode="auto">
          <a:xfrm>
            <a:off x="381000" y="1219200"/>
            <a:ext cx="8382000" cy="1600200"/>
          </a:xfrm>
          <a:prstGeom prst="rect">
            <a:avLst/>
          </a:prstGeom>
          <a:noFill/>
          <a:ln w="9525">
            <a:noFill/>
            <a:miter lim="800000"/>
            <a:headEnd/>
            <a:tailEnd/>
          </a:ln>
        </p:spPr>
      </p:pic>
    </p:spTree>
    <p:extLst>
      <p:ext uri="{BB962C8B-B14F-4D97-AF65-F5344CB8AC3E}">
        <p14:creationId xmlns="" xmlns:p14="http://schemas.microsoft.com/office/powerpoint/2010/main" val="1994694413"/>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smtClean="0"/>
              <a:t>Awareness level of other staff</a:t>
            </a:r>
            <a:endParaRPr lang="en-US" sz="3600" b="1" u="sng" dirty="0"/>
          </a:p>
        </p:txBody>
      </p:sp>
      <p:sp>
        <p:nvSpPr>
          <p:cNvPr id="3" name="Text Placeholder 2"/>
          <p:cNvSpPr>
            <a:spLocks noGrp="1"/>
          </p:cNvSpPr>
          <p:nvPr>
            <p:ph type="body" idx="1"/>
          </p:nvPr>
        </p:nvSpPr>
        <p:spPr>
          <a:xfrm>
            <a:off x="381000" y="457200"/>
            <a:ext cx="4040188" cy="639762"/>
          </a:xfrm>
        </p:spPr>
        <p:txBody>
          <a:bodyPr/>
          <a:lstStyle/>
          <a:p>
            <a:pPr algn="ctr"/>
            <a:r>
              <a:rPr lang="en-US" dirty="0" smtClean="0"/>
              <a:t>Pre test</a:t>
            </a:r>
            <a:endParaRPr lang="en-US" dirty="0"/>
          </a:p>
        </p:txBody>
      </p:sp>
      <p:graphicFrame>
        <p:nvGraphicFramePr>
          <p:cNvPr id="7" name="Content Placeholder 6"/>
          <p:cNvGraphicFramePr>
            <a:graphicFrameLocks noGrp="1"/>
          </p:cNvGraphicFramePr>
          <p:nvPr>
            <p:ph sz="half" idx="2"/>
          </p:nvPr>
        </p:nvGraphicFramePr>
        <p:xfrm>
          <a:off x="228600" y="1143000"/>
          <a:ext cx="4192588" cy="47243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a:xfrm>
            <a:off x="4572000" y="457200"/>
            <a:ext cx="4041775" cy="639762"/>
          </a:xfrm>
        </p:spPr>
        <p:txBody>
          <a:bodyPr/>
          <a:lstStyle/>
          <a:p>
            <a:pPr algn="ctr"/>
            <a:r>
              <a:rPr lang="en-US" dirty="0" smtClean="0"/>
              <a:t>Post Test</a:t>
            </a:r>
            <a:endParaRPr lang="en-US" dirty="0"/>
          </a:p>
        </p:txBody>
      </p:sp>
      <p:graphicFrame>
        <p:nvGraphicFramePr>
          <p:cNvPr id="8" name="Content Placeholder 7"/>
          <p:cNvGraphicFramePr>
            <a:graphicFrameLocks noGrp="1"/>
          </p:cNvGraphicFramePr>
          <p:nvPr>
            <p:ph sz="quarter" idx="4"/>
          </p:nvPr>
        </p:nvGraphicFramePr>
        <p:xfrm>
          <a:off x="4572000" y="1143000"/>
          <a:ext cx="4041775" cy="4724399"/>
        </p:xfrm>
        <a:graphic>
          <a:graphicData uri="http://schemas.openxmlformats.org/drawingml/2006/chart">
            <c:chart xmlns:c="http://schemas.openxmlformats.org/drawingml/2006/chart" xmlns:r="http://schemas.openxmlformats.org/officeDocument/2006/relationships" r:id="rId3"/>
          </a:graphicData>
        </a:graphic>
      </p:graphicFrame>
      <p:sp>
        <p:nvSpPr>
          <p:cNvPr id="28673" name="Rectangle 1"/>
          <p:cNvSpPr>
            <a:spLocks noChangeArrowheads="1"/>
          </p:cNvSpPr>
          <p:nvPr/>
        </p:nvSpPr>
        <p:spPr bwMode="auto">
          <a:xfrm>
            <a:off x="0" y="5867400"/>
            <a:ext cx="9230219"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85825" algn="l"/>
                <a:tab pos="3524250" algn="l"/>
              </a:tabLst>
            </a:pPr>
            <a:r>
              <a:rPr kumimoji="0" lang="en-US" b="1" i="0" u="none" strike="noStrike" cap="none" normalizeH="0" baseline="0" dirty="0" smtClean="0">
                <a:ln>
                  <a:noFill/>
                </a:ln>
                <a:solidFill>
                  <a:srgbClr val="FFC000"/>
                </a:solidFill>
                <a:effectLst/>
                <a:ea typeface="Calibri" pitchFamily="34" charset="0"/>
                <a:cs typeface="Times New Roman" pitchFamily="18" charset="0"/>
              </a:rPr>
              <a:t>Staff including ward boys, GDA’s etc. showed a good response after the session, they were able</a:t>
            </a:r>
          </a:p>
          <a:p>
            <a:pPr marL="0" marR="0" lvl="0" indent="0" algn="l" defTabSz="914400" rtl="0" eaLnBrk="1" fontAlgn="base" latinLnBrk="0" hangingPunct="1">
              <a:lnSpc>
                <a:spcPct val="100000"/>
              </a:lnSpc>
              <a:spcBef>
                <a:spcPct val="0"/>
              </a:spcBef>
              <a:spcAft>
                <a:spcPct val="0"/>
              </a:spcAft>
              <a:buClrTx/>
              <a:buSzTx/>
              <a:buFontTx/>
              <a:buNone/>
              <a:tabLst>
                <a:tab pos="885825" algn="l"/>
                <a:tab pos="3524250" algn="l"/>
              </a:tabLst>
            </a:pPr>
            <a:r>
              <a:rPr kumimoji="0" lang="en-US" b="1" i="0" u="none" strike="noStrike" cap="none" normalizeH="0" baseline="0" dirty="0" smtClean="0">
                <a:ln>
                  <a:noFill/>
                </a:ln>
                <a:solidFill>
                  <a:srgbClr val="FFC000"/>
                </a:solidFill>
                <a:effectLst/>
                <a:ea typeface="Calibri" pitchFamily="34" charset="0"/>
                <a:cs typeface="Times New Roman" pitchFamily="18" charset="0"/>
              </a:rPr>
              <a:t> to achieve 25% of correct questions and the number decreased from 92% to 25% of the staff,</a:t>
            </a:r>
          </a:p>
          <a:p>
            <a:pPr marL="0" marR="0" lvl="0" indent="0" algn="l" defTabSz="914400" rtl="0" eaLnBrk="1" fontAlgn="base" latinLnBrk="0" hangingPunct="1">
              <a:lnSpc>
                <a:spcPct val="100000"/>
              </a:lnSpc>
              <a:spcBef>
                <a:spcPct val="0"/>
              </a:spcBef>
              <a:spcAft>
                <a:spcPct val="0"/>
              </a:spcAft>
              <a:buClrTx/>
              <a:buSzTx/>
              <a:buFontTx/>
              <a:buNone/>
              <a:tabLst>
                <a:tab pos="885825" algn="l"/>
                <a:tab pos="3524250" algn="l"/>
              </a:tabLst>
            </a:pPr>
            <a:r>
              <a:rPr kumimoji="0" lang="en-US" b="1" i="0" u="none" strike="noStrike" cap="none" normalizeH="0" baseline="0" dirty="0" smtClean="0">
                <a:ln>
                  <a:noFill/>
                </a:ln>
                <a:solidFill>
                  <a:srgbClr val="FFC000"/>
                </a:solidFill>
                <a:effectLst/>
                <a:ea typeface="Calibri" pitchFamily="34" charset="0"/>
                <a:cs typeface="Times New Roman" pitchFamily="18" charset="0"/>
              </a:rPr>
              <a:t> who could not attempt 3 correct questions earlier.</a:t>
            </a:r>
            <a:endParaRPr kumimoji="0" lang="en-US" b="1" i="0" u="none" strike="noStrike" cap="none" normalizeH="0" baseline="0" dirty="0" smtClean="0">
              <a:ln>
                <a:noFill/>
              </a:ln>
              <a:solidFill>
                <a:srgbClr val="FFC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85825" algn="l"/>
                <a:tab pos="3524250" algn="l"/>
              </a:tabLst>
            </a:pPr>
            <a:endParaRPr kumimoji="0" lang="en-US" b="1" i="0" u="none" strike="noStrike" cap="none" normalizeH="0" baseline="0" dirty="0" smtClean="0">
              <a:ln>
                <a:noFill/>
              </a:ln>
              <a:solidFill>
                <a:srgbClr val="FFC000"/>
              </a:solidFill>
              <a:effectLst/>
              <a:cs typeface="Arial"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28600"/>
            <a:ext cx="8382000" cy="941796"/>
          </a:xfrm>
        </p:spPr>
        <p:txBody>
          <a:bodyPr/>
          <a:lstStyle/>
          <a:p>
            <a:pPr algn="ctr"/>
            <a:r>
              <a:rPr lang="en-US" sz="2800" b="1" u="sng" dirty="0" smtClean="0"/>
              <a:t>Poorly managed Biomedical waste at Park hospital</a:t>
            </a:r>
            <a:r>
              <a:rPr lang="en-US" sz="4000" b="1" dirty="0" smtClean="0"/>
              <a:t/>
            </a:r>
            <a:br>
              <a:rPr lang="en-US" sz="4000" b="1" dirty="0" smtClean="0"/>
            </a:br>
            <a:endParaRPr lang="en-US" sz="4000" b="1" dirty="0"/>
          </a:p>
        </p:txBody>
      </p:sp>
      <p:sp>
        <p:nvSpPr>
          <p:cNvPr id="10" name="Text Placeholder 9"/>
          <p:cNvSpPr>
            <a:spLocks noGrp="1"/>
          </p:cNvSpPr>
          <p:nvPr>
            <p:ph type="body" sz="quarter" idx="10"/>
          </p:nvPr>
        </p:nvSpPr>
        <p:spPr/>
        <p:txBody>
          <a:bodyPr/>
          <a:lstStyle/>
          <a:p>
            <a:endParaRPr lang="en-US" dirty="0"/>
          </a:p>
        </p:txBody>
      </p:sp>
      <p:pic>
        <p:nvPicPr>
          <p:cNvPr id="56322" name="Picture 2" descr="C:\Users\sneha\Pictures\20140504_161614.jpg"/>
          <p:cNvPicPr>
            <a:picLocks noChangeAspect="1" noChangeArrowheads="1"/>
          </p:cNvPicPr>
          <p:nvPr/>
        </p:nvPicPr>
        <p:blipFill>
          <a:blip r:embed="rId2" cstate="print"/>
          <a:srcRect r="5797"/>
          <a:stretch>
            <a:fillRect/>
          </a:stretch>
        </p:blipFill>
        <p:spPr bwMode="auto">
          <a:xfrm>
            <a:off x="228600" y="914400"/>
            <a:ext cx="4953000" cy="3638550"/>
          </a:xfrm>
          <a:prstGeom prst="rect">
            <a:avLst/>
          </a:prstGeom>
          <a:noFill/>
        </p:spPr>
      </p:pic>
      <p:pic>
        <p:nvPicPr>
          <p:cNvPr id="56323" name="Picture 3" descr="C:\Users\sneha\Pictures\20140502_173729.jpg"/>
          <p:cNvPicPr>
            <a:picLocks noChangeAspect="1" noChangeArrowheads="1"/>
          </p:cNvPicPr>
          <p:nvPr/>
        </p:nvPicPr>
        <p:blipFill>
          <a:blip r:embed="rId3" cstate="print"/>
          <a:srcRect b="10909"/>
          <a:stretch>
            <a:fillRect/>
          </a:stretch>
        </p:blipFill>
        <p:spPr bwMode="auto">
          <a:xfrm>
            <a:off x="5486400" y="838200"/>
            <a:ext cx="3657600" cy="6019800"/>
          </a:xfrm>
          <a:prstGeom prst="rect">
            <a:avLst/>
          </a:prstGeom>
          <a:noFill/>
        </p:spPr>
      </p:pic>
      <p:pic>
        <p:nvPicPr>
          <p:cNvPr id="56324" name="Picture 4" descr="C:\Users\sneha\Pictures\20140502_173517.jpg"/>
          <p:cNvPicPr>
            <a:picLocks noChangeAspect="1" noChangeArrowheads="1"/>
          </p:cNvPicPr>
          <p:nvPr/>
        </p:nvPicPr>
        <p:blipFill>
          <a:blip r:embed="rId4" cstate="print"/>
          <a:srcRect l="7576" r="18182"/>
          <a:stretch>
            <a:fillRect/>
          </a:stretch>
        </p:blipFill>
        <p:spPr bwMode="auto">
          <a:xfrm>
            <a:off x="228600" y="4229100"/>
            <a:ext cx="4953000" cy="2628900"/>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sz="4000" b="1" u="sng" dirty="0" smtClean="0"/>
              <a:t>Results</a:t>
            </a:r>
            <a:endParaRPr lang="en-US" sz="4000" b="1" u="sng" dirty="0"/>
          </a:p>
        </p:txBody>
      </p:sp>
      <p:sp>
        <p:nvSpPr>
          <p:cNvPr id="9" name="Content Placeholder 8"/>
          <p:cNvSpPr>
            <a:spLocks noGrp="1"/>
          </p:cNvSpPr>
          <p:nvPr>
            <p:ph type="body" sz="quarter" idx="10"/>
          </p:nvPr>
        </p:nvSpPr>
        <p:spPr>
          <a:xfrm>
            <a:off x="381000" y="914400"/>
            <a:ext cx="8382000" cy="2200602"/>
          </a:xfrm>
        </p:spPr>
        <p:txBody>
          <a:bodyPr>
            <a:noAutofit/>
          </a:bodyPr>
          <a:lstStyle/>
          <a:p>
            <a:pPr>
              <a:lnSpc>
                <a:spcPct val="150000"/>
              </a:lnSpc>
            </a:pPr>
            <a:r>
              <a:rPr lang="en-US" sz="1900" dirty="0" smtClean="0"/>
              <a:t>The intervention of this study emphasized not only on the details of the well-known hazards of hospital waste but also on the sound preventive behavior and the fruitful effect of its application. The results of this study showed that the pre intervention knowledge were limited in many important aspects. </a:t>
            </a:r>
          </a:p>
          <a:p>
            <a:pPr>
              <a:lnSpc>
                <a:spcPct val="150000"/>
              </a:lnSpc>
              <a:buNone/>
            </a:pPr>
            <a:r>
              <a:rPr lang="en-US" sz="1900" dirty="0" smtClean="0"/>
              <a:t> </a:t>
            </a:r>
          </a:p>
          <a:p>
            <a:endParaRPr lang="en-US" sz="2100" dirty="0" smtClean="0"/>
          </a:p>
          <a:p>
            <a:endParaRPr lang="en-US" sz="2100" dirty="0"/>
          </a:p>
        </p:txBody>
      </p:sp>
      <p:sp>
        <p:nvSpPr>
          <p:cNvPr id="4" name="AutoShape 6"/>
          <p:cNvSpPr>
            <a:spLocks noChangeArrowheads="1"/>
          </p:cNvSpPr>
          <p:nvPr/>
        </p:nvSpPr>
        <p:spPr bwMode="gray">
          <a:xfrm>
            <a:off x="-1" y="2819400"/>
            <a:ext cx="9144001" cy="1295400"/>
          </a:xfrm>
          <a:prstGeom prst="roundRect">
            <a:avLst>
              <a:gd name="adj" fmla="val 19046"/>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lvl="0">
              <a:lnSpc>
                <a:spcPct val="150000"/>
              </a:lnSpc>
            </a:pPr>
            <a:r>
              <a:rPr lang="en-US" sz="2000" dirty="0" smtClean="0">
                <a:solidFill>
                  <a:schemeClr val="bg1"/>
                </a:solidFill>
              </a:rPr>
              <a:t>In the pre test phase, Out of 23 only 14 (58%) Doctors were able to attempt all the</a:t>
            </a:r>
          </a:p>
          <a:p>
            <a:pPr lvl="0">
              <a:lnSpc>
                <a:spcPct val="150000"/>
              </a:lnSpc>
            </a:pPr>
            <a:r>
              <a:rPr lang="en-US" sz="2000" dirty="0" smtClean="0">
                <a:solidFill>
                  <a:schemeClr val="bg1"/>
                </a:solidFill>
              </a:rPr>
              <a:t> questions correctly but in post intervention phase it has been increased to 75%.</a:t>
            </a:r>
          </a:p>
        </p:txBody>
      </p:sp>
      <p:sp>
        <p:nvSpPr>
          <p:cNvPr id="5" name="AutoShape 6"/>
          <p:cNvSpPr>
            <a:spLocks noChangeArrowheads="1"/>
          </p:cNvSpPr>
          <p:nvPr/>
        </p:nvSpPr>
        <p:spPr bwMode="gray">
          <a:xfrm>
            <a:off x="0" y="4724400"/>
            <a:ext cx="9144001" cy="1295400"/>
          </a:xfrm>
          <a:prstGeom prst="roundRect">
            <a:avLst>
              <a:gd name="adj" fmla="val 19046"/>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lvl="0">
              <a:lnSpc>
                <a:spcPct val="150000"/>
              </a:lnSpc>
            </a:pPr>
            <a:r>
              <a:rPr lang="en-US" sz="2000" dirty="0" smtClean="0">
                <a:solidFill>
                  <a:schemeClr val="bg1"/>
                </a:solidFill>
              </a:rPr>
              <a:t>Pre and post intervention finding varies from 17% to </a:t>
            </a:r>
            <a:r>
              <a:rPr lang="en-US" sz="2000" dirty="0" smtClean="0">
                <a:solidFill>
                  <a:schemeClr val="bg1"/>
                </a:solidFill>
              </a:rPr>
              <a:t>48</a:t>
            </a:r>
            <a:r>
              <a:rPr lang="en-US" sz="2000" dirty="0" smtClean="0">
                <a:solidFill>
                  <a:schemeClr val="bg1"/>
                </a:solidFill>
              </a:rPr>
              <a:t>% </a:t>
            </a:r>
            <a:r>
              <a:rPr lang="en-US" sz="2000" dirty="0" smtClean="0">
                <a:solidFill>
                  <a:schemeClr val="bg1"/>
                </a:solidFill>
              </a:rPr>
              <a:t>in nursing staff , 19% to 50% </a:t>
            </a:r>
          </a:p>
          <a:p>
            <a:pPr lvl="0">
              <a:lnSpc>
                <a:spcPct val="150000"/>
              </a:lnSpc>
            </a:pPr>
            <a:r>
              <a:rPr lang="en-US" sz="2000" dirty="0" smtClean="0">
                <a:solidFill>
                  <a:schemeClr val="bg1"/>
                </a:solidFill>
              </a:rPr>
              <a:t>In technicians, which shows an improvement in knowledge of staff.</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229600" cy="707886"/>
          </a:xfrm>
          <a:prstGeom prst="rect">
            <a:avLst/>
          </a:prstGeom>
        </p:spPr>
        <p:txBody>
          <a:bodyPr wrap="square">
            <a:spAutoFit/>
          </a:bodyPr>
          <a:lstStyle/>
          <a:p>
            <a:endParaRPr lang="en-US" sz="2000" dirty="0" smtClean="0"/>
          </a:p>
          <a:p>
            <a:r>
              <a:rPr lang="en-US" sz="2000" dirty="0" smtClean="0"/>
              <a:t> </a:t>
            </a:r>
          </a:p>
        </p:txBody>
      </p:sp>
      <p:sp>
        <p:nvSpPr>
          <p:cNvPr id="5" name="AutoShape 6"/>
          <p:cNvSpPr>
            <a:spLocks noChangeArrowheads="1"/>
          </p:cNvSpPr>
          <p:nvPr/>
        </p:nvSpPr>
        <p:spPr bwMode="gray">
          <a:xfrm>
            <a:off x="0" y="2133600"/>
            <a:ext cx="9144001" cy="1295400"/>
          </a:xfrm>
          <a:prstGeom prst="roundRect">
            <a:avLst>
              <a:gd name="adj" fmla="val 19046"/>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lvl="0"/>
            <a:r>
              <a:rPr lang="en-US" sz="2000" dirty="0" smtClean="0">
                <a:solidFill>
                  <a:schemeClr val="bg1"/>
                </a:solidFill>
              </a:rPr>
              <a:t>Staff including ward boys, GDA’s etc. showed a good response after the session, they </a:t>
            </a:r>
          </a:p>
          <a:p>
            <a:pPr lvl="0"/>
            <a:r>
              <a:rPr lang="en-US" sz="2000" dirty="0" smtClean="0">
                <a:solidFill>
                  <a:schemeClr val="bg1"/>
                </a:solidFill>
              </a:rPr>
              <a:t>were able to achieve 25% of correct questions and the number decreased from 92% to </a:t>
            </a:r>
          </a:p>
          <a:p>
            <a:pPr lvl="0"/>
            <a:r>
              <a:rPr lang="en-US" sz="2000" dirty="0" smtClean="0">
                <a:solidFill>
                  <a:schemeClr val="bg1"/>
                </a:solidFill>
              </a:rPr>
              <a:t>25% of the staff, who could not attempt even 3 correct questions earlier.</a:t>
            </a:r>
          </a:p>
        </p:txBody>
      </p:sp>
      <p:sp>
        <p:nvSpPr>
          <p:cNvPr id="6" name="AutoShape 6"/>
          <p:cNvSpPr>
            <a:spLocks noChangeArrowheads="1"/>
          </p:cNvSpPr>
          <p:nvPr/>
        </p:nvSpPr>
        <p:spPr bwMode="gray">
          <a:xfrm>
            <a:off x="0" y="3657600"/>
            <a:ext cx="9144001" cy="1447800"/>
          </a:xfrm>
          <a:prstGeom prst="roundRect">
            <a:avLst>
              <a:gd name="adj" fmla="val 19046"/>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lvl="0"/>
            <a:r>
              <a:rPr lang="en-US" sz="2000" dirty="0" smtClean="0">
                <a:solidFill>
                  <a:schemeClr val="bg1"/>
                </a:solidFill>
              </a:rPr>
              <a:t>An increase in the post-test knowledge scores than the pre-test scores clearly  </a:t>
            </a:r>
          </a:p>
          <a:p>
            <a:pPr lvl="0"/>
            <a:r>
              <a:rPr lang="en-US" sz="2000" dirty="0" smtClean="0">
                <a:solidFill>
                  <a:schemeClr val="bg1"/>
                </a:solidFill>
              </a:rPr>
              <a:t>indicates an improvement in the knowledge of the staff.</a:t>
            </a:r>
          </a:p>
        </p:txBody>
      </p:sp>
      <p:sp>
        <p:nvSpPr>
          <p:cNvPr id="7" name="AutoShape 6"/>
          <p:cNvSpPr>
            <a:spLocks noChangeArrowheads="1"/>
          </p:cNvSpPr>
          <p:nvPr/>
        </p:nvSpPr>
        <p:spPr bwMode="gray">
          <a:xfrm>
            <a:off x="0" y="5334000"/>
            <a:ext cx="9144001" cy="1295400"/>
          </a:xfrm>
          <a:prstGeom prst="roundRect">
            <a:avLst>
              <a:gd name="adj" fmla="val 19046"/>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lvl="0"/>
            <a:endParaRPr lang="en-US" sz="2000" dirty="0" smtClean="0">
              <a:solidFill>
                <a:schemeClr val="bg1"/>
              </a:solidFill>
            </a:endParaRPr>
          </a:p>
          <a:p>
            <a:pPr lvl="0"/>
            <a:r>
              <a:rPr lang="en-US" sz="2000" dirty="0" smtClean="0">
                <a:solidFill>
                  <a:schemeClr val="bg1"/>
                </a:solidFill>
              </a:rPr>
              <a:t>The knowledge and attitudes between the groups of healthcare personnel varied and </a:t>
            </a:r>
          </a:p>
          <a:p>
            <a:pPr lvl="0"/>
            <a:r>
              <a:rPr lang="en-US" sz="2000" dirty="0" smtClean="0">
                <a:solidFill>
                  <a:schemeClr val="bg1"/>
                </a:solidFill>
              </a:rPr>
              <a:t>was not up to the mark Pre test, but post intervention it was been found to be </a:t>
            </a:r>
          </a:p>
          <a:p>
            <a:pPr lvl="0"/>
            <a:r>
              <a:rPr lang="en-US" sz="2000" dirty="0" smtClean="0">
                <a:solidFill>
                  <a:schemeClr val="bg1"/>
                </a:solidFill>
              </a:rPr>
              <a:t>satisfactory.</a:t>
            </a:r>
          </a:p>
          <a:p>
            <a:r>
              <a:rPr lang="en-US" sz="2000" dirty="0" smtClean="0">
                <a:solidFill>
                  <a:schemeClr val="bg1"/>
                </a:solidFill>
              </a:rPr>
              <a:t> </a:t>
            </a:r>
          </a:p>
        </p:txBody>
      </p:sp>
      <p:sp>
        <p:nvSpPr>
          <p:cNvPr id="8" name="AutoShape 6"/>
          <p:cNvSpPr>
            <a:spLocks noChangeArrowheads="1"/>
          </p:cNvSpPr>
          <p:nvPr/>
        </p:nvSpPr>
        <p:spPr bwMode="gray">
          <a:xfrm>
            <a:off x="0" y="457200"/>
            <a:ext cx="9144001" cy="1447800"/>
          </a:xfrm>
          <a:prstGeom prst="roundRect">
            <a:avLst>
              <a:gd name="adj" fmla="val 19046"/>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lvl="0" algn="just"/>
            <a:r>
              <a:rPr lang="en-US" sz="2000" dirty="0" smtClean="0">
                <a:solidFill>
                  <a:schemeClr val="bg1"/>
                </a:solidFill>
              </a:rPr>
              <a:t>A second major finding was that the attitude of the participant showed a significant</a:t>
            </a:r>
          </a:p>
          <a:p>
            <a:pPr lvl="0" algn="just"/>
            <a:r>
              <a:rPr lang="en-US" sz="2000" dirty="0" smtClean="0">
                <a:solidFill>
                  <a:schemeClr val="bg1"/>
                </a:solidFill>
              </a:rPr>
              <a:t>improvement especially in class IV employees who were not highly educated but </a:t>
            </a:r>
          </a:p>
          <a:p>
            <a:pPr lvl="0" algn="just"/>
            <a:r>
              <a:rPr lang="en-US" sz="2000" dirty="0" smtClean="0">
                <a:solidFill>
                  <a:schemeClr val="bg1"/>
                </a:solidFill>
              </a:rPr>
              <a:t>shows an improvement from 0% to 25% while 8 out of 22 gave an average response.</a:t>
            </a:r>
          </a:p>
          <a:p>
            <a:pPr algn="just"/>
            <a:r>
              <a:rPr lang="en-US" sz="2000" dirty="0" smtClean="0">
                <a:solidFill>
                  <a:schemeClr val="bg1"/>
                </a:solidFill>
              </a:rPr>
              <a:t> </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3600" b="1" u="sng" dirty="0" smtClean="0"/>
              <a:t>Recommendations</a:t>
            </a:r>
            <a:endParaRPr lang="en-US" sz="3600" b="1" u="sng" dirty="0"/>
          </a:p>
        </p:txBody>
      </p:sp>
      <p:sp>
        <p:nvSpPr>
          <p:cNvPr id="3" name="Content Placeholder 2"/>
          <p:cNvSpPr>
            <a:spLocks noGrp="1"/>
          </p:cNvSpPr>
          <p:nvPr>
            <p:ph idx="1"/>
          </p:nvPr>
        </p:nvSpPr>
        <p:spPr>
          <a:xfrm>
            <a:off x="457200" y="1066800"/>
            <a:ext cx="8229600" cy="5486400"/>
          </a:xfrm>
        </p:spPr>
        <p:txBody>
          <a:bodyPr>
            <a:normAutofit/>
          </a:bodyPr>
          <a:lstStyle/>
          <a:p>
            <a:pPr>
              <a:lnSpc>
                <a:spcPct val="150000"/>
              </a:lnSpc>
            </a:pPr>
            <a:r>
              <a:rPr lang="en-US" sz="2200" dirty="0" smtClean="0"/>
              <a:t>Waste management is every body’s concern starting from doctor up to supporting staff.  It is worth while giving few minutes of time to make hospital environment clean, healthy and free from infection. </a:t>
            </a:r>
          </a:p>
          <a:p>
            <a:pPr>
              <a:lnSpc>
                <a:spcPct val="150000"/>
              </a:lnSpc>
            </a:pPr>
            <a:endParaRPr lang="en-US" sz="2200" dirty="0" smtClean="0"/>
          </a:p>
        </p:txBody>
      </p:sp>
      <p:grpSp>
        <p:nvGrpSpPr>
          <p:cNvPr id="8" name="Group 2"/>
          <p:cNvGrpSpPr/>
          <p:nvPr/>
        </p:nvGrpSpPr>
        <p:grpSpPr>
          <a:xfrm>
            <a:off x="4648200" y="3276600"/>
            <a:ext cx="4343400" cy="3352800"/>
            <a:chOff x="36244" y="1049273"/>
            <a:chExt cx="2444561" cy="2016252"/>
          </a:xfrm>
          <a:gradFill>
            <a:gsLst>
              <a:gs pos="0">
                <a:srgbClr val="03D4A8"/>
              </a:gs>
              <a:gs pos="25000">
                <a:srgbClr val="21D6E0"/>
              </a:gs>
              <a:gs pos="75000">
                <a:srgbClr val="0087E6"/>
              </a:gs>
              <a:gs pos="100000">
                <a:srgbClr val="00B0F0"/>
              </a:gs>
            </a:gsLst>
            <a:lin ang="5400000" scaled="0"/>
          </a:gradFill>
        </p:grpSpPr>
        <p:sp>
          <p:nvSpPr>
            <p:cNvPr id="9" name="Rounded Rectangle 8"/>
            <p:cNvSpPr/>
            <p:nvPr/>
          </p:nvSpPr>
          <p:spPr>
            <a:xfrm>
              <a:off x="36244" y="1049273"/>
              <a:ext cx="2444561" cy="2016252"/>
            </a:xfrm>
            <a:prstGeom prst="roundRect">
              <a:avLst>
                <a:gd name="adj" fmla="val 10000"/>
              </a:avLst>
            </a:prstGeom>
            <a:grpFill/>
          </p:spPr>
          <p:style>
            <a:lnRef idx="1">
              <a:schemeClr val="accent1">
                <a:alpha val="9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82644" y="1095673"/>
              <a:ext cx="2351761" cy="149139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p:txBody>
        </p:sp>
      </p:grpSp>
      <p:sp>
        <p:nvSpPr>
          <p:cNvPr id="7169" name="Rectangle 1"/>
          <p:cNvSpPr>
            <a:spLocks noChangeArrowheads="1"/>
          </p:cNvSpPr>
          <p:nvPr/>
        </p:nvSpPr>
        <p:spPr bwMode="auto">
          <a:xfrm>
            <a:off x="5105400" y="3124200"/>
            <a:ext cx="37338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2000" b="1" i="0" strike="noStrike" cap="none" normalizeH="0" baseline="0" dirty="0" smtClean="0">
              <a:ln>
                <a:noFill/>
              </a:ln>
              <a:solidFill>
                <a:schemeClr val="bg1"/>
              </a:solidFill>
              <a:effectLst/>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bg1"/>
                </a:solidFill>
                <a:effectLst/>
                <a:ea typeface="Calibri" pitchFamily="34" charset="0"/>
                <a:cs typeface="Times New Roman" pitchFamily="18" charset="0"/>
              </a:rPr>
              <a:t>       2. </a:t>
            </a:r>
            <a:r>
              <a:rPr kumimoji="0" lang="en-US" sz="2000" b="1" i="0" u="sng" strike="noStrike" cap="none" normalizeH="0" baseline="0" dirty="0" smtClean="0">
                <a:ln>
                  <a:noFill/>
                </a:ln>
                <a:solidFill>
                  <a:schemeClr val="bg1"/>
                </a:solidFill>
                <a:effectLst/>
                <a:ea typeface="Calibri" pitchFamily="34" charset="0"/>
                <a:cs typeface="Times New Roman" pitchFamily="18" charset="0"/>
              </a:rPr>
              <a:t>Staff safety</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ea typeface="Calibri" pitchFamily="34" charset="0"/>
                <a:cs typeface="Times New Roman" pitchFamily="18" charset="0"/>
              </a:rPr>
              <a:t> Annual health check</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bg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ea typeface="Calibri" pitchFamily="34" charset="0"/>
                <a:cs typeface="Times New Roman" pitchFamily="18" charset="0"/>
              </a:rPr>
              <a:t>Training on occupation safety</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bg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ea typeface="Calibri" pitchFamily="34" charset="0"/>
                <a:cs typeface="Times New Roman" pitchFamily="18" charset="0"/>
              </a:rPr>
              <a:t>Provision of required PPE</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bg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ea typeface="Calibri" pitchFamily="34" charset="0"/>
                <a:cs typeface="Times New Roman" pitchFamily="18" charset="0"/>
              </a:rPr>
              <a:t>Spillage kits, Incident</a:t>
            </a:r>
            <a:r>
              <a:rPr kumimoji="0" lang="en-US" sz="2000" b="0" i="0" u="none" strike="noStrike" cap="none" normalizeH="0" dirty="0" smtClean="0">
                <a:ln>
                  <a:noFill/>
                </a:ln>
                <a:solidFill>
                  <a:schemeClr val="bg1"/>
                </a:solidFill>
                <a:effectLst/>
                <a:ea typeface="Calibri" pitchFamily="34" charset="0"/>
                <a:cs typeface="Times New Roman" pitchFamily="18" charset="0"/>
              </a:rPr>
              <a:t> Reporting</a:t>
            </a:r>
            <a:endParaRPr kumimoji="0" lang="en-US" sz="2000" b="0" i="0" u="none" strike="noStrike" cap="none" normalizeH="0" baseline="0" dirty="0" smtClean="0">
              <a:ln>
                <a:noFill/>
              </a:ln>
              <a:solidFill>
                <a:schemeClr val="bg1"/>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bg1"/>
              </a:solidFill>
              <a:effectLst/>
              <a:cs typeface="Arial" pitchFamily="34" charset="0"/>
            </a:endParaRPr>
          </a:p>
        </p:txBody>
      </p:sp>
      <p:sp>
        <p:nvSpPr>
          <p:cNvPr id="12" name="Rounded Rectangle 11"/>
          <p:cNvSpPr/>
          <p:nvPr/>
        </p:nvSpPr>
        <p:spPr>
          <a:xfrm>
            <a:off x="228600" y="3276600"/>
            <a:ext cx="4343400" cy="3352800"/>
          </a:xfrm>
          <a:prstGeom prst="roundRect">
            <a:avLst>
              <a:gd name="adj" fmla="val 10000"/>
            </a:avLst>
          </a:prstGeom>
          <a:gradFill>
            <a:gsLst>
              <a:gs pos="0">
                <a:srgbClr val="03D4A8"/>
              </a:gs>
              <a:gs pos="25000">
                <a:srgbClr val="21D6E0"/>
              </a:gs>
              <a:gs pos="75000">
                <a:srgbClr val="0087E6"/>
              </a:gs>
              <a:gs pos="100000">
                <a:srgbClr val="00B0F0"/>
              </a:gs>
            </a:gsLst>
            <a:lin ang="5400000" scaled="0"/>
          </a:gradFill>
        </p:spPr>
        <p:style>
          <a:lnRef idx="1">
            <a:schemeClr val="accent1">
              <a:alpha val="9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6145" name="Rectangle 1"/>
          <p:cNvSpPr>
            <a:spLocks noChangeArrowheads="1"/>
          </p:cNvSpPr>
          <p:nvPr/>
        </p:nvSpPr>
        <p:spPr bwMode="auto">
          <a:xfrm>
            <a:off x="381000" y="3429000"/>
            <a:ext cx="41148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bg1"/>
                </a:solidFill>
                <a:effectLst/>
                <a:ea typeface="Calibri" pitchFamily="34" charset="0"/>
                <a:cs typeface="Times New Roman" pitchFamily="18" charset="0"/>
              </a:rPr>
              <a:t>1. </a:t>
            </a:r>
            <a:r>
              <a:rPr kumimoji="0" lang="en-US" sz="2000" b="1" i="0" u="sng" strike="noStrike" cap="none" normalizeH="0" baseline="0" dirty="0" smtClean="0">
                <a:ln>
                  <a:noFill/>
                </a:ln>
                <a:solidFill>
                  <a:schemeClr val="bg1"/>
                </a:solidFill>
                <a:effectLst/>
                <a:ea typeface="Calibri" pitchFamily="34" charset="0"/>
                <a:cs typeface="Times New Roman" pitchFamily="18" charset="0"/>
              </a:rPr>
              <a:t>Personal protection</a:t>
            </a: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ea typeface="Calibri" pitchFamily="34" charset="0"/>
                <a:cs typeface="Times New Roman" pitchFamily="18" charset="0"/>
              </a:rPr>
              <a:t>Protective equipments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ea typeface="Calibri" pitchFamily="34" charset="0"/>
                <a:cs typeface="Times New Roman" pitchFamily="18" charset="0"/>
              </a:rPr>
              <a:t>Vaccination: Hepatitis B and tetanus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ea typeface="Calibri" pitchFamily="34" charset="0"/>
                <a:cs typeface="Times New Roman" pitchFamily="18" charset="0"/>
              </a:rPr>
              <a:t>Proper hand washing techniques</a:t>
            </a:r>
            <a:endParaRPr kumimoji="0" lang="en-US" sz="2000"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cs typeface="Arial"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381000"/>
            <a:ext cx="5029200" cy="3170099"/>
          </a:xfrm>
          <a:prstGeom prst="rect">
            <a:avLst/>
          </a:prstGeom>
        </p:spPr>
        <p:txBody>
          <a:bodyPr wrap="square">
            <a:spAutoFit/>
          </a:bodyPr>
          <a:lstStyle/>
          <a:p>
            <a:pPr marL="342900" indent="-342900" algn="just">
              <a:lnSpc>
                <a:spcPct val="150000"/>
              </a:lnSpc>
              <a:buAutoNum type="arabicPeriod"/>
            </a:pPr>
            <a:r>
              <a:rPr lang="en-US" sz="2000" b="1" u="sng" dirty="0" smtClean="0">
                <a:solidFill>
                  <a:schemeClr val="bg1"/>
                </a:solidFill>
              </a:rPr>
              <a:t>Personal protection</a:t>
            </a:r>
          </a:p>
          <a:p>
            <a:pPr marL="342900" indent="-342900" algn="just">
              <a:lnSpc>
                <a:spcPct val="150000"/>
              </a:lnSpc>
              <a:buAutoNum type="arabicPeriod"/>
            </a:pPr>
            <a:endParaRPr lang="en-US" sz="2000" dirty="0" smtClean="0">
              <a:solidFill>
                <a:schemeClr val="bg1"/>
              </a:solidFill>
            </a:endParaRPr>
          </a:p>
          <a:p>
            <a:pPr lvl="0" algn="just">
              <a:lnSpc>
                <a:spcPct val="100000"/>
              </a:lnSpc>
              <a:buFont typeface="Arial" pitchFamily="34" charset="0"/>
              <a:buChar char="•"/>
            </a:pPr>
            <a:r>
              <a:rPr lang="en-US" sz="2000" dirty="0" smtClean="0">
                <a:solidFill>
                  <a:schemeClr val="bg1"/>
                </a:solidFill>
              </a:rPr>
              <a:t>Protective equipments</a:t>
            </a:r>
          </a:p>
          <a:p>
            <a:pPr lvl="0" algn="just">
              <a:lnSpc>
                <a:spcPct val="100000"/>
              </a:lnSpc>
              <a:buFont typeface="Arial" pitchFamily="34" charset="0"/>
              <a:buChar char="•"/>
            </a:pPr>
            <a:endParaRPr lang="en-US" sz="2000" dirty="0" smtClean="0">
              <a:solidFill>
                <a:schemeClr val="bg1"/>
              </a:solidFill>
            </a:endParaRPr>
          </a:p>
          <a:p>
            <a:pPr lvl="0" algn="just">
              <a:lnSpc>
                <a:spcPct val="100000"/>
              </a:lnSpc>
              <a:buFont typeface="Arial" pitchFamily="34" charset="0"/>
              <a:buChar char="•"/>
            </a:pPr>
            <a:r>
              <a:rPr lang="en-US" sz="2000" dirty="0" smtClean="0">
                <a:solidFill>
                  <a:schemeClr val="bg1"/>
                </a:solidFill>
              </a:rPr>
              <a:t>Vaccination: Hepatitis B and tetanus</a:t>
            </a:r>
          </a:p>
          <a:p>
            <a:pPr lvl="0" algn="just">
              <a:lnSpc>
                <a:spcPct val="100000"/>
              </a:lnSpc>
              <a:buFont typeface="Arial" pitchFamily="34" charset="0"/>
              <a:buChar char="•"/>
            </a:pPr>
            <a:endParaRPr lang="en-US" sz="2000" dirty="0" smtClean="0">
              <a:solidFill>
                <a:schemeClr val="bg1"/>
              </a:solidFill>
            </a:endParaRPr>
          </a:p>
          <a:p>
            <a:pPr lvl="0" algn="just">
              <a:lnSpc>
                <a:spcPct val="100000"/>
              </a:lnSpc>
              <a:buFont typeface="Arial" pitchFamily="34" charset="0"/>
              <a:buChar char="•"/>
            </a:pPr>
            <a:r>
              <a:rPr lang="en-US" sz="2000" dirty="0" smtClean="0">
                <a:solidFill>
                  <a:schemeClr val="bg1"/>
                </a:solidFill>
              </a:rPr>
              <a:t>Periodic/surprise audits</a:t>
            </a:r>
          </a:p>
          <a:p>
            <a:pPr lvl="0" algn="just">
              <a:lnSpc>
                <a:spcPct val="100000"/>
              </a:lnSpc>
              <a:buFont typeface="Arial" pitchFamily="34" charset="0"/>
              <a:buChar char="•"/>
            </a:pPr>
            <a:endParaRPr lang="en-US" sz="2000" dirty="0" smtClean="0">
              <a:solidFill>
                <a:schemeClr val="bg1"/>
              </a:solidFill>
            </a:endParaRPr>
          </a:p>
          <a:p>
            <a:pPr algn="just">
              <a:lnSpc>
                <a:spcPct val="100000"/>
              </a:lnSpc>
              <a:buFont typeface="Arial" pitchFamily="34" charset="0"/>
              <a:buChar char="•"/>
            </a:pPr>
            <a:r>
              <a:rPr lang="en-US" sz="2000" dirty="0" smtClean="0">
                <a:solidFill>
                  <a:schemeClr val="bg1"/>
                </a:solidFill>
              </a:rPr>
              <a:t>Proper hand washing techniques</a:t>
            </a:r>
            <a:endParaRPr lang="en-US" sz="2000" dirty="0">
              <a:solidFill>
                <a:schemeClr val="bg1"/>
              </a:solidFill>
            </a:endParaRPr>
          </a:p>
        </p:txBody>
      </p:sp>
      <p:sp>
        <p:nvSpPr>
          <p:cNvPr id="11" name="Rounded Rectangle 10"/>
          <p:cNvSpPr/>
          <p:nvPr/>
        </p:nvSpPr>
        <p:spPr>
          <a:xfrm>
            <a:off x="0" y="152400"/>
            <a:ext cx="4572000" cy="3810000"/>
          </a:xfrm>
          <a:prstGeom prst="roundRect">
            <a:avLst>
              <a:gd name="adj" fmla="val 10000"/>
            </a:avLst>
          </a:prstGeom>
          <a:gradFill>
            <a:gsLst>
              <a:gs pos="0">
                <a:srgbClr val="03D4A8"/>
              </a:gs>
              <a:gs pos="25000">
                <a:srgbClr val="21D6E0"/>
              </a:gs>
              <a:gs pos="75000">
                <a:srgbClr val="0087E6"/>
              </a:gs>
              <a:gs pos="100000">
                <a:srgbClr val="00B0F0"/>
              </a:gs>
            </a:gsLst>
            <a:lin ang="10800000" scaled="1"/>
          </a:gradFill>
        </p:spPr>
        <p:style>
          <a:lnRef idx="1">
            <a:schemeClr val="accent1">
              <a:alpha val="9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grpSp>
        <p:nvGrpSpPr>
          <p:cNvPr id="13" name="Group 2"/>
          <p:cNvGrpSpPr/>
          <p:nvPr/>
        </p:nvGrpSpPr>
        <p:grpSpPr>
          <a:xfrm>
            <a:off x="4724400" y="152400"/>
            <a:ext cx="4419600" cy="3733800"/>
            <a:chOff x="36244" y="1049273"/>
            <a:chExt cx="2444561" cy="2016252"/>
          </a:xfrm>
          <a:gradFill>
            <a:gsLst>
              <a:gs pos="0">
                <a:srgbClr val="03D4A8"/>
              </a:gs>
              <a:gs pos="25000">
                <a:srgbClr val="21D6E0"/>
              </a:gs>
              <a:gs pos="75000">
                <a:srgbClr val="0087E6"/>
              </a:gs>
              <a:gs pos="100000">
                <a:srgbClr val="00B0F0"/>
              </a:gs>
            </a:gsLst>
            <a:lin ang="10800000" scaled="1"/>
          </a:gradFill>
        </p:grpSpPr>
        <p:sp>
          <p:nvSpPr>
            <p:cNvPr id="14" name="Rounded Rectangle 13"/>
            <p:cNvSpPr/>
            <p:nvPr/>
          </p:nvSpPr>
          <p:spPr>
            <a:xfrm>
              <a:off x="36244" y="1049273"/>
              <a:ext cx="2444561" cy="2016252"/>
            </a:xfrm>
            <a:prstGeom prst="roundRect">
              <a:avLst>
                <a:gd name="adj" fmla="val 10000"/>
              </a:avLst>
            </a:prstGeom>
            <a:grpFill/>
          </p:spPr>
          <p:style>
            <a:lnRef idx="1">
              <a:schemeClr val="accent1">
                <a:alpha val="9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82644" y="1095673"/>
              <a:ext cx="2351761" cy="149139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p:txBody>
        </p:sp>
      </p:grpSp>
      <p:sp>
        <p:nvSpPr>
          <p:cNvPr id="16" name="Rectangle 15"/>
          <p:cNvSpPr/>
          <p:nvPr/>
        </p:nvSpPr>
        <p:spPr>
          <a:xfrm>
            <a:off x="228600" y="228600"/>
            <a:ext cx="4114800" cy="3754874"/>
          </a:xfrm>
          <a:prstGeom prst="rect">
            <a:avLst/>
          </a:prstGeom>
          <a:gradFill>
            <a:gsLst>
              <a:gs pos="0">
                <a:srgbClr val="03D4A8"/>
              </a:gs>
              <a:gs pos="25000">
                <a:srgbClr val="21D6E0"/>
              </a:gs>
              <a:gs pos="75000">
                <a:srgbClr val="0087E6"/>
              </a:gs>
              <a:gs pos="100000">
                <a:srgbClr val="00B0F0"/>
              </a:gs>
            </a:gsLst>
            <a:lin ang="10800000" scaled="1"/>
          </a:gradFill>
        </p:spPr>
        <p:txBody>
          <a:bodyPr wrap="square">
            <a:spAutoFit/>
          </a:bodyPr>
          <a:lstStyle/>
          <a:p>
            <a:pPr algn="just">
              <a:buNone/>
            </a:pPr>
            <a:r>
              <a:rPr lang="en-US" sz="2000" b="1" dirty="0" smtClean="0">
                <a:solidFill>
                  <a:schemeClr val="bg1"/>
                </a:solidFill>
              </a:rPr>
              <a:t>          </a:t>
            </a:r>
            <a:r>
              <a:rPr lang="en-US" sz="2000" b="1" u="sng" dirty="0" smtClean="0">
                <a:solidFill>
                  <a:schemeClr val="bg1"/>
                </a:solidFill>
              </a:rPr>
              <a:t> Education and training</a:t>
            </a:r>
            <a:endParaRPr lang="en-US" sz="2000" dirty="0" smtClean="0">
              <a:solidFill>
                <a:schemeClr val="bg1"/>
              </a:solidFill>
            </a:endParaRPr>
          </a:p>
          <a:p>
            <a:pPr algn="just">
              <a:buNone/>
            </a:pPr>
            <a:r>
              <a:rPr lang="en-US" sz="2000" b="1" dirty="0" smtClean="0">
                <a:solidFill>
                  <a:schemeClr val="bg1"/>
                </a:solidFill>
              </a:rPr>
              <a:t> </a:t>
            </a:r>
            <a:endParaRPr lang="en-US" sz="2000" dirty="0" smtClean="0">
              <a:solidFill>
                <a:schemeClr val="bg1"/>
              </a:solidFill>
            </a:endParaRPr>
          </a:p>
          <a:p>
            <a:pPr lvl="0" algn="just">
              <a:buFont typeface="Arial" pitchFamily="34" charset="0"/>
              <a:buChar char="•"/>
            </a:pPr>
            <a:r>
              <a:rPr lang="en-US" dirty="0" smtClean="0">
                <a:solidFill>
                  <a:schemeClr val="bg1"/>
                </a:solidFill>
              </a:rPr>
              <a:t>Training on color coding, labeling, segregation etc.</a:t>
            </a:r>
          </a:p>
          <a:p>
            <a:pPr lvl="0" algn="just">
              <a:buFont typeface="Arial" pitchFamily="34" charset="0"/>
              <a:buChar char="•"/>
            </a:pPr>
            <a:r>
              <a:rPr lang="en-US" dirty="0" smtClean="0">
                <a:solidFill>
                  <a:schemeClr val="bg1"/>
                </a:solidFill>
              </a:rPr>
              <a:t>Training on special problems related to sharp disposal.</a:t>
            </a:r>
          </a:p>
          <a:p>
            <a:pPr lvl="0" algn="just">
              <a:buFont typeface="Arial" pitchFamily="34" charset="0"/>
              <a:buChar char="•"/>
            </a:pPr>
            <a:r>
              <a:rPr lang="en-US" dirty="0" smtClean="0">
                <a:solidFill>
                  <a:schemeClr val="bg1"/>
                </a:solidFill>
              </a:rPr>
              <a:t>Awareness about the occupational risks and hazards.</a:t>
            </a:r>
          </a:p>
          <a:p>
            <a:pPr lvl="0" algn="just">
              <a:buFont typeface="Arial" pitchFamily="34" charset="0"/>
              <a:buChar char="•"/>
            </a:pPr>
            <a:r>
              <a:rPr lang="en-US" dirty="0" smtClean="0">
                <a:solidFill>
                  <a:schemeClr val="bg1"/>
                </a:solidFill>
              </a:rPr>
              <a:t>Mock drills</a:t>
            </a:r>
          </a:p>
          <a:p>
            <a:pPr lvl="0" algn="just">
              <a:buFont typeface="Arial" pitchFamily="34" charset="0"/>
              <a:buChar char="•"/>
            </a:pPr>
            <a:r>
              <a:rPr lang="en-US" dirty="0" smtClean="0">
                <a:solidFill>
                  <a:schemeClr val="bg1"/>
                </a:solidFill>
              </a:rPr>
              <a:t>Awareness materials including hoardings, wall writing stickers etc.</a:t>
            </a:r>
            <a:endParaRPr lang="en-US" dirty="0" smtClean="0"/>
          </a:p>
          <a:p>
            <a:pPr lvl="0" algn="just">
              <a:buFont typeface="Arial" pitchFamily="34" charset="0"/>
              <a:buChar char="•"/>
            </a:pPr>
            <a:r>
              <a:rPr lang="en-US" dirty="0" smtClean="0">
                <a:solidFill>
                  <a:schemeClr val="bg1"/>
                </a:solidFill>
              </a:rPr>
              <a:t>Post training assessment and competency evaluation.</a:t>
            </a:r>
            <a:endParaRPr lang="en-US" dirty="0">
              <a:solidFill>
                <a:schemeClr val="bg1"/>
              </a:solidFill>
            </a:endParaRPr>
          </a:p>
        </p:txBody>
      </p:sp>
      <p:sp>
        <p:nvSpPr>
          <p:cNvPr id="17" name="Rectangle 16"/>
          <p:cNvSpPr/>
          <p:nvPr/>
        </p:nvSpPr>
        <p:spPr>
          <a:xfrm>
            <a:off x="4876800" y="0"/>
            <a:ext cx="4267200" cy="3647152"/>
          </a:xfrm>
          <a:prstGeom prst="rect">
            <a:avLst/>
          </a:prstGeom>
        </p:spPr>
        <p:txBody>
          <a:bodyPr wrap="square">
            <a:spAutoFit/>
          </a:bodyPr>
          <a:lstStyle/>
          <a:p>
            <a:pPr>
              <a:buNone/>
            </a:pPr>
            <a:r>
              <a:rPr lang="en-US" sz="2000" b="1" dirty="0" smtClean="0">
                <a:solidFill>
                  <a:schemeClr val="bg1"/>
                </a:solidFill>
              </a:rPr>
              <a:t> </a:t>
            </a:r>
          </a:p>
          <a:p>
            <a:pPr>
              <a:buNone/>
            </a:pPr>
            <a:r>
              <a:rPr lang="en-US" sz="2000" b="1" dirty="0" smtClean="0">
                <a:solidFill>
                  <a:schemeClr val="bg1"/>
                </a:solidFill>
              </a:rPr>
              <a:t>                </a:t>
            </a:r>
            <a:r>
              <a:rPr lang="en-US" sz="2000" b="1" u="sng" dirty="0" smtClean="0">
                <a:solidFill>
                  <a:schemeClr val="bg1"/>
                </a:solidFill>
              </a:rPr>
              <a:t>Quality assurance</a:t>
            </a:r>
            <a:br>
              <a:rPr lang="en-US" sz="2000" b="1" u="sng" dirty="0" smtClean="0">
                <a:solidFill>
                  <a:schemeClr val="bg1"/>
                </a:solidFill>
              </a:rPr>
            </a:br>
            <a:endParaRPr lang="en-US" sz="2000" dirty="0" smtClean="0">
              <a:solidFill>
                <a:schemeClr val="bg1"/>
              </a:solidFill>
            </a:endParaRPr>
          </a:p>
          <a:p>
            <a:pPr lvl="0">
              <a:buFont typeface="Arial" pitchFamily="34" charset="0"/>
              <a:buChar char="•"/>
            </a:pPr>
            <a:r>
              <a:rPr lang="en-US" sz="1900" dirty="0" smtClean="0">
                <a:solidFill>
                  <a:schemeClr val="bg1"/>
                </a:solidFill>
              </a:rPr>
              <a:t>BMW management – permanent agenda in monthly infection control committee meeting</a:t>
            </a:r>
          </a:p>
          <a:p>
            <a:pPr lvl="0">
              <a:buFont typeface="Arial" pitchFamily="34" charset="0"/>
              <a:buChar char="•"/>
            </a:pPr>
            <a:r>
              <a:rPr lang="en-US" sz="1900" dirty="0" smtClean="0">
                <a:solidFill>
                  <a:schemeClr val="bg1"/>
                </a:solidFill>
              </a:rPr>
              <a:t>Adherence to cleaning checklists</a:t>
            </a:r>
          </a:p>
          <a:p>
            <a:pPr lvl="0">
              <a:buFont typeface="Arial" pitchFamily="34" charset="0"/>
              <a:buChar char="•"/>
            </a:pPr>
            <a:r>
              <a:rPr lang="en-US" sz="1900" dirty="0" smtClean="0">
                <a:solidFill>
                  <a:schemeClr val="bg1"/>
                </a:solidFill>
              </a:rPr>
              <a:t>Incident reports</a:t>
            </a:r>
          </a:p>
          <a:p>
            <a:pPr lvl="0">
              <a:buFont typeface="Arial" pitchFamily="34" charset="0"/>
              <a:buChar char="•"/>
            </a:pPr>
            <a:r>
              <a:rPr lang="en-US" sz="1900" dirty="0" err="1" smtClean="0">
                <a:solidFill>
                  <a:schemeClr val="bg1"/>
                </a:solidFill>
              </a:rPr>
              <a:t>Nosocomial</a:t>
            </a:r>
            <a:r>
              <a:rPr lang="en-US" sz="1900" dirty="0" smtClean="0">
                <a:solidFill>
                  <a:schemeClr val="bg1"/>
                </a:solidFill>
              </a:rPr>
              <a:t> infection rate</a:t>
            </a:r>
          </a:p>
          <a:p>
            <a:pPr lvl="0">
              <a:buFont typeface="Arial" pitchFamily="34" charset="0"/>
              <a:buChar char="•"/>
            </a:pPr>
            <a:r>
              <a:rPr lang="en-US" sz="1900" dirty="0" smtClean="0">
                <a:solidFill>
                  <a:schemeClr val="bg1"/>
                </a:solidFill>
              </a:rPr>
              <a:t>Quality watch</a:t>
            </a:r>
          </a:p>
          <a:p>
            <a:pPr lvl="0">
              <a:buFont typeface="Arial" pitchFamily="34" charset="0"/>
              <a:buChar char="•"/>
            </a:pPr>
            <a:r>
              <a:rPr lang="en-US" sz="1900" dirty="0" smtClean="0">
                <a:solidFill>
                  <a:schemeClr val="bg1"/>
                </a:solidFill>
              </a:rPr>
              <a:t>Maintenance of record registers</a:t>
            </a:r>
          </a:p>
          <a:p>
            <a:pPr>
              <a:buFont typeface="Arial" pitchFamily="34" charset="0"/>
              <a:buChar char="•"/>
            </a:pPr>
            <a:endParaRPr lang="en-US" sz="1900" dirty="0">
              <a:solidFill>
                <a:schemeClr val="bg1"/>
              </a:solidFill>
            </a:endParaRPr>
          </a:p>
        </p:txBody>
      </p:sp>
      <p:grpSp>
        <p:nvGrpSpPr>
          <p:cNvPr id="18" name="Group 2"/>
          <p:cNvGrpSpPr/>
          <p:nvPr/>
        </p:nvGrpSpPr>
        <p:grpSpPr>
          <a:xfrm>
            <a:off x="2514600" y="3810000"/>
            <a:ext cx="4419600" cy="3048000"/>
            <a:chOff x="36244" y="1049273"/>
            <a:chExt cx="2444561" cy="2016252"/>
          </a:xfrm>
          <a:gradFill>
            <a:gsLst>
              <a:gs pos="0">
                <a:srgbClr val="03D4A8"/>
              </a:gs>
              <a:gs pos="25000">
                <a:srgbClr val="21D6E0"/>
              </a:gs>
              <a:gs pos="75000">
                <a:srgbClr val="0087E6"/>
              </a:gs>
              <a:gs pos="100000">
                <a:srgbClr val="00B0F0"/>
              </a:gs>
            </a:gsLst>
            <a:lin ang="10800000" scaled="1"/>
          </a:gradFill>
        </p:grpSpPr>
        <p:sp>
          <p:nvSpPr>
            <p:cNvPr id="19" name="Rounded Rectangle 18"/>
            <p:cNvSpPr/>
            <p:nvPr/>
          </p:nvSpPr>
          <p:spPr>
            <a:xfrm>
              <a:off x="36244" y="1049273"/>
              <a:ext cx="2444561" cy="2016252"/>
            </a:xfrm>
            <a:prstGeom prst="roundRect">
              <a:avLst>
                <a:gd name="adj" fmla="val 10000"/>
              </a:avLst>
            </a:prstGeom>
            <a:grpFill/>
          </p:spPr>
          <p:style>
            <a:lnRef idx="1">
              <a:schemeClr val="accent1">
                <a:alpha val="9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0" name="Rounded Rectangle 4"/>
            <p:cNvSpPr/>
            <p:nvPr/>
          </p:nvSpPr>
          <p:spPr>
            <a:xfrm>
              <a:off x="82644" y="1095673"/>
              <a:ext cx="2351761" cy="149139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p:txBody>
        </p:sp>
      </p:grpSp>
      <p:sp>
        <p:nvSpPr>
          <p:cNvPr id="55297" name="Rectangle 1"/>
          <p:cNvSpPr>
            <a:spLocks noChangeArrowheads="1"/>
          </p:cNvSpPr>
          <p:nvPr/>
        </p:nvSpPr>
        <p:spPr bwMode="auto">
          <a:xfrm>
            <a:off x="2590800" y="3886200"/>
            <a:ext cx="449580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bg1"/>
                </a:solidFill>
                <a:effectLst/>
                <a:ea typeface="Calibri" pitchFamily="34" charset="0"/>
                <a:cs typeface="Times New Roman" pitchFamily="18" charset="0"/>
              </a:rPr>
              <a:t>                      </a:t>
            </a:r>
            <a:r>
              <a:rPr kumimoji="0" lang="en-US" sz="2000" b="1" i="0" u="sng" strike="noStrike" cap="none" normalizeH="0" baseline="0" dirty="0" smtClean="0">
                <a:ln>
                  <a:noFill/>
                </a:ln>
                <a:solidFill>
                  <a:schemeClr val="bg1"/>
                </a:solidFill>
                <a:effectLst/>
                <a:ea typeface="Calibri" pitchFamily="34" charset="0"/>
                <a:cs typeface="Times New Roman" pitchFamily="18" charset="0"/>
              </a:rPr>
              <a:t>Quality audits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smtClean="0">
                <a:ln>
                  <a:noFill/>
                </a:ln>
                <a:solidFill>
                  <a:schemeClr val="bg1"/>
                </a:solidFill>
                <a:effectLst/>
                <a:ea typeface="Calibri" pitchFamily="34" charset="0"/>
                <a:cs typeface="Times New Roman" pitchFamily="18" charset="0"/>
              </a:rPr>
              <a:t>Process audits</a:t>
            </a:r>
            <a:endParaRPr kumimoji="0" lang="en-US"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bg1"/>
                </a:solidFill>
                <a:effectLst/>
                <a:ea typeface="Calibri" pitchFamily="34" charset="0"/>
                <a:cs typeface="Times New Roman" pitchFamily="18" charset="0"/>
              </a:rPr>
              <a:t>Planned and surprise</a:t>
            </a:r>
            <a:endParaRPr kumimoji="0" lang="en-US"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bg1"/>
                </a:solidFill>
                <a:effectLst/>
                <a:ea typeface="Calibri" pitchFamily="34" charset="0"/>
                <a:cs typeface="Times New Roman" pitchFamily="18" charset="0"/>
              </a:rPr>
              <a:t>Cross departmental</a:t>
            </a:r>
            <a:endParaRPr kumimoji="0" lang="en-US" b="0"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b="1" i="0" strike="noStrike" cap="none" normalizeH="0" baseline="0" dirty="0" smtClean="0">
                <a:ln>
                  <a:noFill/>
                </a:ln>
                <a:solidFill>
                  <a:schemeClr val="bg1"/>
                </a:solidFill>
                <a:effectLst/>
                <a:ea typeface="Calibri" pitchFamily="34" charset="0"/>
                <a:cs typeface="Times New Roman" pitchFamily="18" charset="0"/>
              </a:rPr>
              <a:t>   </a:t>
            </a:r>
            <a:r>
              <a:rPr kumimoji="0" lang="en-US" b="1" i="0" u="sng" strike="noStrike" cap="none" normalizeH="0" baseline="0" dirty="0" smtClean="0">
                <a:ln>
                  <a:noFill/>
                </a:ln>
                <a:solidFill>
                  <a:schemeClr val="bg1"/>
                </a:solidFill>
                <a:effectLst/>
                <a:ea typeface="Calibri" pitchFamily="34" charset="0"/>
                <a:cs typeface="Times New Roman" pitchFamily="18" charset="0"/>
              </a:rPr>
              <a:t>Waste audits</a:t>
            </a:r>
            <a:endParaRPr kumimoji="0" lang="en-US" b="0" i="0" u="sng" strike="noStrike" cap="none" normalizeH="0" baseline="0" dirty="0" smtClean="0">
              <a:ln>
                <a:noFill/>
              </a:ln>
              <a:solidFill>
                <a:schemeClr val="bg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bg1"/>
                </a:solidFill>
                <a:effectLst/>
                <a:ea typeface="Calibri" pitchFamily="34" charset="0"/>
                <a:cs typeface="Times New Roman" pitchFamily="18" charset="0"/>
              </a:rPr>
              <a:t>   Segregation</a:t>
            </a:r>
            <a:endParaRPr kumimoji="0" lang="en-US" b="0" i="0" u="none" strike="noStrike" cap="none" normalizeH="0" baseline="0" dirty="0" smtClean="0">
              <a:ln>
                <a:noFill/>
              </a:ln>
              <a:solidFill>
                <a:schemeClr val="bg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bg1"/>
                </a:solidFill>
                <a:effectLst/>
                <a:ea typeface="Calibri" pitchFamily="34" charset="0"/>
                <a:cs typeface="Times New Roman" pitchFamily="18" charset="0"/>
              </a:rPr>
              <a:t>   Labeling</a:t>
            </a:r>
            <a:endParaRPr kumimoji="0" lang="en-US" b="0" i="0" u="none" strike="noStrike" cap="none" normalizeH="0" baseline="0" dirty="0" smtClean="0">
              <a:ln>
                <a:noFill/>
              </a:ln>
              <a:solidFill>
                <a:schemeClr val="bg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bg1"/>
                </a:solidFill>
                <a:effectLst/>
                <a:ea typeface="Calibri" pitchFamily="34" charset="0"/>
                <a:cs typeface="Times New Roman" pitchFamily="18" charset="0"/>
              </a:rPr>
              <a:t>  Departmental waste volume/day</a:t>
            </a:r>
            <a:endParaRPr kumimoji="0" lang="en-US" b="0" i="0" u="none" strike="noStrike" cap="none" normalizeH="0" baseline="0" dirty="0" smtClean="0">
              <a:ln>
                <a:noFill/>
              </a:ln>
              <a:solidFill>
                <a:schemeClr val="bg1"/>
              </a:solidFill>
              <a:effectLst/>
              <a:cs typeface="Arial" pitchFamily="34" charset="0"/>
            </a:endParaRPr>
          </a:p>
        </p:txBody>
      </p:sp>
      <p:sp>
        <p:nvSpPr>
          <p:cNvPr id="22" name="Title 21"/>
          <p:cNvSpPr>
            <a:spLocks noGrp="1"/>
          </p:cNvSpPr>
          <p:nvPr>
            <p:ph type="title"/>
          </p:nvPr>
        </p:nvSpPr>
        <p:spPr/>
        <p:txBody>
          <a:bodyPr/>
          <a:lstStyle/>
          <a:p>
            <a:endParaRPr lang="en-US"/>
          </a:p>
        </p:txBody>
      </p:sp>
      <p:sp>
        <p:nvSpPr>
          <p:cNvPr id="23" name="Text Placeholder 22"/>
          <p:cNvSpPr>
            <a:spLocks noGrp="1"/>
          </p:cNvSpPr>
          <p:nvPr>
            <p:ph type="body" sz="quarter" idx="10"/>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50000">
              <a:schemeClr val="accent2">
                <a:shade val="45000"/>
                <a:satMod val="170000"/>
              </a:schemeClr>
            </a:gs>
            <a:gs pos="70000">
              <a:schemeClr val="accent2">
                <a:tint val="99000"/>
                <a:shade val="65000"/>
                <a:satMod val="155000"/>
              </a:schemeClr>
            </a:gs>
            <a:gs pos="100000">
              <a:srgbClr val="00B0F0"/>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ctr"/>
            <a:r>
              <a:rPr lang="en-US" sz="4000" b="1" u="sng" dirty="0" smtClean="0">
                <a:solidFill>
                  <a:srgbClr val="002060"/>
                </a:solidFill>
              </a:rPr>
              <a:t>Conclusion</a:t>
            </a:r>
            <a:endParaRPr lang="en-US" sz="4000" b="1" u="sng" dirty="0">
              <a:solidFill>
                <a:srgbClr val="002060"/>
              </a:solidFill>
            </a:endParaRPr>
          </a:p>
        </p:txBody>
      </p:sp>
      <p:sp>
        <p:nvSpPr>
          <p:cNvPr id="3" name="Content Placeholder 2"/>
          <p:cNvSpPr>
            <a:spLocks noGrp="1"/>
          </p:cNvSpPr>
          <p:nvPr>
            <p:ph idx="1"/>
          </p:nvPr>
        </p:nvSpPr>
        <p:spPr>
          <a:xfrm>
            <a:off x="457200" y="1143000"/>
            <a:ext cx="8382000" cy="5410200"/>
          </a:xfrm>
        </p:spPr>
        <p:style>
          <a:lnRef idx="3">
            <a:schemeClr val="lt1"/>
          </a:lnRef>
          <a:fillRef idx="1">
            <a:schemeClr val="accent1"/>
          </a:fillRef>
          <a:effectRef idx="1">
            <a:schemeClr val="accent1"/>
          </a:effectRef>
          <a:fontRef idx="minor">
            <a:schemeClr val="lt1"/>
          </a:fontRef>
        </p:style>
        <p:txBody>
          <a:bodyPr>
            <a:noAutofit/>
          </a:bodyPr>
          <a:lstStyle/>
          <a:p>
            <a:pPr>
              <a:lnSpc>
                <a:spcPct val="150000"/>
              </a:lnSpc>
            </a:pPr>
            <a:r>
              <a:rPr lang="en-US" sz="2000" dirty="0" smtClean="0">
                <a:solidFill>
                  <a:srgbClr val="002060"/>
                </a:solidFill>
              </a:rPr>
              <a:t>Medical wastes pose significant impact on health and the environment.</a:t>
            </a:r>
            <a:br>
              <a:rPr lang="en-US" sz="2000" dirty="0" smtClean="0">
                <a:solidFill>
                  <a:srgbClr val="002060"/>
                </a:solidFill>
              </a:rPr>
            </a:br>
            <a:r>
              <a:rPr lang="en-US" sz="2000" dirty="0" smtClean="0">
                <a:solidFill>
                  <a:srgbClr val="002060"/>
                </a:solidFill>
              </a:rPr>
              <a:t>Especially in a developing country like India, may be because of its huge population and pollution level when taken into account as such. </a:t>
            </a:r>
          </a:p>
          <a:p>
            <a:pPr>
              <a:lnSpc>
                <a:spcPct val="150000"/>
              </a:lnSpc>
            </a:pPr>
            <a:endParaRPr lang="en-US" sz="2000" dirty="0" smtClean="0">
              <a:solidFill>
                <a:srgbClr val="002060"/>
              </a:solidFill>
            </a:endParaRPr>
          </a:p>
          <a:p>
            <a:pPr>
              <a:lnSpc>
                <a:spcPct val="150000"/>
              </a:lnSpc>
            </a:pPr>
            <a:r>
              <a:rPr lang="en-US" sz="2000" dirty="0" smtClean="0">
                <a:solidFill>
                  <a:srgbClr val="002060"/>
                </a:solidFill>
              </a:rPr>
              <a:t>The present study showed that the level of knowledge and awareness about BM waste generation hazards, legislation and management was highly inadequate among the hospital, but Post intervention it was found to be satisfactory.</a:t>
            </a:r>
          </a:p>
          <a:p>
            <a:pPr>
              <a:lnSpc>
                <a:spcPct val="150000"/>
              </a:lnSpc>
            </a:pPr>
            <a:endParaRPr lang="en-US" sz="2000" dirty="0" smtClean="0">
              <a:solidFill>
                <a:srgbClr val="002060"/>
              </a:solidFill>
            </a:endParaRPr>
          </a:p>
          <a:p>
            <a:pPr>
              <a:lnSpc>
                <a:spcPct val="150000"/>
              </a:lnSpc>
            </a:pPr>
            <a:r>
              <a:rPr lang="en-US" sz="2000" dirty="0" smtClean="0">
                <a:solidFill>
                  <a:srgbClr val="002060"/>
                </a:solidFill>
              </a:rPr>
              <a:t>The study findings pointed to upgrading staff knowledge and practice in relation to management of health care waste. </a:t>
            </a:r>
          </a:p>
          <a:p>
            <a:endParaRPr lang="en-US" sz="200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50000">
              <a:schemeClr val="accent2">
                <a:shade val="45000"/>
                <a:satMod val="170000"/>
              </a:schemeClr>
            </a:gs>
            <a:gs pos="70000">
              <a:schemeClr val="accent2">
                <a:tint val="99000"/>
                <a:shade val="65000"/>
                <a:satMod val="155000"/>
              </a:schemeClr>
            </a:gs>
            <a:gs pos="100000">
              <a:srgbClr val="00B0F0"/>
            </a:gs>
          </a:gsLst>
          <a:lin ang="162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type="body" sz="quarter" idx="10"/>
          </p:nvPr>
        </p:nvSpPr>
        <p:spPr>
          <a:xfrm>
            <a:off x="228600" y="228601"/>
            <a:ext cx="8686800" cy="6400799"/>
          </a:xfrm>
        </p:spPr>
        <p:style>
          <a:lnRef idx="3">
            <a:schemeClr val="lt1"/>
          </a:lnRef>
          <a:fillRef idx="1">
            <a:schemeClr val="accent1"/>
          </a:fillRef>
          <a:effectRef idx="1">
            <a:schemeClr val="accent1"/>
          </a:effectRef>
          <a:fontRef idx="minor">
            <a:schemeClr val="lt1"/>
          </a:fontRef>
        </p:style>
        <p:txBody>
          <a:bodyPr/>
          <a:lstStyle/>
          <a:p>
            <a:pPr algn="just">
              <a:lnSpc>
                <a:spcPct val="150000"/>
              </a:lnSpc>
            </a:pPr>
            <a:r>
              <a:rPr lang="en-US" sz="2000" dirty="0" smtClean="0">
                <a:solidFill>
                  <a:srgbClr val="002060"/>
                </a:solidFill>
              </a:rPr>
              <a:t>Proper handling, treatment and disposal of biomedical waste play a vital role   in hospital infection control </a:t>
            </a:r>
            <a:r>
              <a:rPr lang="en-US" sz="2000" dirty="0" err="1" smtClean="0">
                <a:solidFill>
                  <a:srgbClr val="002060"/>
                </a:solidFill>
              </a:rPr>
              <a:t>programme</a:t>
            </a:r>
            <a:r>
              <a:rPr lang="en-US" sz="2000" dirty="0" smtClean="0">
                <a:solidFill>
                  <a:srgbClr val="002060"/>
                </a:solidFill>
              </a:rPr>
              <a:t>. </a:t>
            </a:r>
          </a:p>
          <a:p>
            <a:pPr algn="just">
              <a:lnSpc>
                <a:spcPct val="150000"/>
              </a:lnSpc>
            </a:pPr>
            <a:endParaRPr lang="en-US" sz="2000" dirty="0" smtClean="0">
              <a:solidFill>
                <a:srgbClr val="002060"/>
              </a:solidFill>
            </a:endParaRPr>
          </a:p>
          <a:p>
            <a:pPr algn="just">
              <a:lnSpc>
                <a:spcPct val="150000"/>
              </a:lnSpc>
            </a:pPr>
            <a:r>
              <a:rPr lang="en-US" sz="2000" dirty="0" smtClean="0">
                <a:solidFill>
                  <a:srgbClr val="002060"/>
                </a:solidFill>
              </a:rPr>
              <a:t>Objectives of Biomedical waste management mainly involves:</a:t>
            </a:r>
          </a:p>
          <a:p>
            <a:pPr algn="just">
              <a:lnSpc>
                <a:spcPct val="150000"/>
              </a:lnSpc>
              <a:buNone/>
            </a:pPr>
            <a:r>
              <a:rPr lang="en-US" sz="2000" dirty="0" smtClean="0">
                <a:solidFill>
                  <a:srgbClr val="002060"/>
                </a:solidFill>
              </a:rPr>
              <a:t>       1. Preventing transmission of disease </a:t>
            </a:r>
          </a:p>
          <a:p>
            <a:pPr algn="just">
              <a:lnSpc>
                <a:spcPct val="150000"/>
              </a:lnSpc>
              <a:buNone/>
            </a:pPr>
            <a:r>
              <a:rPr lang="en-US" sz="2000" dirty="0" smtClean="0">
                <a:solidFill>
                  <a:srgbClr val="002060"/>
                </a:solidFill>
              </a:rPr>
              <a:t>       2. Prevention from injuries and general exposure to the harmful effects of</a:t>
            </a:r>
          </a:p>
          <a:p>
            <a:pPr algn="just">
              <a:lnSpc>
                <a:spcPct val="150000"/>
              </a:lnSpc>
              <a:buNone/>
            </a:pPr>
            <a:r>
              <a:rPr lang="en-US" sz="2000" dirty="0" smtClean="0">
                <a:solidFill>
                  <a:srgbClr val="002060"/>
                </a:solidFill>
              </a:rPr>
              <a:t>              the </a:t>
            </a:r>
            <a:r>
              <a:rPr lang="en-US" sz="2000" dirty="0" err="1" smtClean="0">
                <a:solidFill>
                  <a:srgbClr val="002060"/>
                </a:solidFill>
              </a:rPr>
              <a:t>cytotoxic</a:t>
            </a:r>
            <a:r>
              <a:rPr lang="en-US" sz="2000" dirty="0" smtClean="0">
                <a:solidFill>
                  <a:srgbClr val="002060"/>
                </a:solidFill>
              </a:rPr>
              <a:t>, and chemical biomedical waste generated in hospitals.</a:t>
            </a:r>
          </a:p>
          <a:p>
            <a:pPr algn="just">
              <a:lnSpc>
                <a:spcPct val="150000"/>
              </a:lnSpc>
            </a:pPr>
            <a:endParaRPr lang="en-US" sz="2000" dirty="0" smtClean="0">
              <a:solidFill>
                <a:srgbClr val="002060"/>
              </a:solidFill>
            </a:endParaRPr>
          </a:p>
          <a:p>
            <a:pPr algn="just">
              <a:lnSpc>
                <a:spcPct val="150000"/>
              </a:lnSpc>
            </a:pPr>
            <a:r>
              <a:rPr lang="en-US" sz="2000" dirty="0" smtClean="0">
                <a:solidFill>
                  <a:srgbClr val="002060"/>
                </a:solidFill>
              </a:rPr>
              <a:t>Concluding from the results, the importance of training regarding biomedical waste management cannot be overemphasized; lack of proper and complete knowledge about biomedical waste management impacts practices of appropriate waste disposal and poses serious effects on the  community and environment.</a:t>
            </a:r>
          </a:p>
          <a:p>
            <a:pPr algn="just">
              <a:lnSpc>
                <a:spcPct val="150000"/>
              </a:lnSpc>
              <a:buNone/>
            </a:pPr>
            <a:r>
              <a:rPr lang="en-US" sz="2000" dirty="0" smtClean="0">
                <a:solidFill>
                  <a:srgbClr val="002060"/>
                </a:solidFill>
              </a:rPr>
              <a:t> </a:t>
            </a:r>
          </a:p>
          <a:p>
            <a:pPr>
              <a:lnSpc>
                <a:spcPct val="150000"/>
              </a:lnSpc>
            </a:pPr>
            <a:endParaRPr lang="en-US" sz="2000" dirty="0" smtClean="0"/>
          </a:p>
          <a:p>
            <a:pPr>
              <a:lnSpc>
                <a:spcPct val="150000"/>
              </a:lnSpc>
            </a:pPr>
            <a:endParaRPr lang="en-US" sz="2000"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ctr"/>
            <a:r>
              <a:rPr lang="en-US" sz="4000" b="1" dirty="0" smtClean="0"/>
              <a:t>References</a:t>
            </a:r>
            <a:endParaRPr lang="en-US" sz="4000" b="1" dirty="0"/>
          </a:p>
        </p:txBody>
      </p:sp>
      <p:sp>
        <p:nvSpPr>
          <p:cNvPr id="1025" name="Rectangle 1"/>
          <p:cNvSpPr>
            <a:spLocks noChangeArrowheads="1"/>
          </p:cNvSpPr>
          <p:nvPr/>
        </p:nvSpPr>
        <p:spPr bwMode="auto">
          <a:xfrm>
            <a:off x="381000" y="1219339"/>
            <a:ext cx="8534400" cy="4959680"/>
          </a:xfrm>
          <a:prstGeom prst="rect">
            <a:avLst/>
          </a:prstGeom>
          <a:noFill/>
          <a:ln w="9525">
            <a:noFill/>
            <a:miter lim="800000"/>
            <a:headEnd/>
            <a:tailEnd/>
          </a:ln>
          <a:effectLst/>
        </p:spPr>
        <p:txBody>
          <a:bodyPr vert="horz" wrap="square" lIns="457056" tIns="0" rIns="0" bIns="34914"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effectLst/>
                <a:ea typeface="Calibri" pitchFamily="34" charset="0"/>
                <a:cs typeface="Times New Roman" pitchFamily="18" charset="0"/>
              </a:rPr>
              <a:t>Md. </a:t>
            </a:r>
            <a:r>
              <a:rPr kumimoji="0" lang="en-US" sz="2000" b="0" i="0" u="none" strike="noStrike" cap="none" normalizeH="0" baseline="0" dirty="0" err="1" smtClean="0">
                <a:ln>
                  <a:noFill/>
                </a:ln>
                <a:effectLst/>
                <a:ea typeface="Calibri" pitchFamily="34" charset="0"/>
                <a:cs typeface="Times New Roman" pitchFamily="18" charset="0"/>
              </a:rPr>
              <a:t>Asadullah</a:t>
            </a:r>
            <a:r>
              <a:rPr kumimoji="0" lang="en-US" sz="2000" b="0" i="0" u="none" strike="noStrike" cap="none" normalizeH="0" baseline="0" dirty="0" smtClean="0">
                <a:ln>
                  <a:noFill/>
                </a:ln>
                <a:effectLst/>
                <a:ea typeface="Calibri" pitchFamily="34" charset="0"/>
                <a:cs typeface="Times New Roman" pitchFamily="18" charset="0"/>
              </a:rPr>
              <a:t>, </a:t>
            </a:r>
            <a:r>
              <a:rPr kumimoji="0" lang="en-US" sz="2000" b="0" i="0" u="none" strike="noStrike" cap="none" normalizeH="0" baseline="0" dirty="0" err="1" smtClean="0">
                <a:ln>
                  <a:noFill/>
                </a:ln>
                <a:effectLst/>
                <a:ea typeface="Calibri" pitchFamily="34" charset="0"/>
                <a:cs typeface="Times New Roman" pitchFamily="18" charset="0"/>
              </a:rPr>
              <a:t>Karthik</a:t>
            </a:r>
            <a:r>
              <a:rPr kumimoji="0" lang="en-US" sz="2000" b="0" i="0" u="none" strike="noStrike" cap="none" normalizeH="0" baseline="0" dirty="0" smtClean="0">
                <a:ln>
                  <a:noFill/>
                </a:ln>
                <a:effectLst/>
                <a:ea typeface="Calibri" pitchFamily="34" charset="0"/>
                <a:cs typeface="Times New Roman" pitchFamily="18" charset="0"/>
              </a:rPr>
              <a:t>, G. K. and </a:t>
            </a:r>
            <a:r>
              <a:rPr kumimoji="0" lang="en-US" sz="2000" b="0" i="0" u="none" strike="noStrike" cap="none" normalizeH="0" baseline="0" dirty="0" err="1" smtClean="0">
                <a:ln>
                  <a:noFill/>
                </a:ln>
                <a:effectLst/>
                <a:ea typeface="Calibri" pitchFamily="34" charset="0"/>
                <a:cs typeface="Times New Roman" pitchFamily="18" charset="0"/>
              </a:rPr>
              <a:t>Dharmappa</a:t>
            </a:r>
            <a:r>
              <a:rPr kumimoji="0" lang="en-US" sz="2000" b="0" i="0" u="none" strike="noStrike" cap="none" normalizeH="0" baseline="0" dirty="0" smtClean="0">
                <a:ln>
                  <a:noFill/>
                </a:ln>
                <a:effectLst/>
                <a:ea typeface="Calibri" pitchFamily="34" charset="0"/>
                <a:cs typeface="Times New Roman" pitchFamily="18" charset="0"/>
              </a:rPr>
              <a:t> B; </a:t>
            </a:r>
            <a:r>
              <a:rPr kumimoji="0" lang="en-US" sz="2000" b="0" i="0" u="none" strike="noStrike" cap="none" normalizeH="0" baseline="0" dirty="0" err="1" smtClean="0">
                <a:ln>
                  <a:noFill/>
                </a:ln>
                <a:effectLst/>
                <a:ea typeface="Calibri" pitchFamily="34" charset="0"/>
                <a:cs typeface="Times New Roman" pitchFamily="18" charset="0"/>
              </a:rPr>
              <a:t>Manipal</a:t>
            </a:r>
            <a:r>
              <a:rPr kumimoji="0" lang="en-US" sz="2000" b="0" i="0" u="none" strike="noStrike" cap="none" normalizeH="0" baseline="0" dirty="0" smtClean="0">
                <a:ln>
                  <a:noFill/>
                </a:ln>
                <a:effectLst/>
                <a:ea typeface="Calibri" pitchFamily="34" charset="0"/>
                <a:cs typeface="Times New Roman" pitchFamily="18" charset="0"/>
              </a:rPr>
              <a:t> university, </a:t>
            </a:r>
            <a:r>
              <a:rPr kumimoji="0" lang="en-US" sz="2000" b="0" i="0" u="none" strike="noStrike" cap="none" normalizeH="0" baseline="0" dirty="0" err="1" smtClean="0">
                <a:ln>
                  <a:noFill/>
                </a:ln>
                <a:effectLst/>
                <a:ea typeface="Calibri" pitchFamily="34" charset="0"/>
                <a:cs typeface="Times New Roman" pitchFamily="18" charset="0"/>
              </a:rPr>
              <a:t>Manipal</a:t>
            </a:r>
            <a:r>
              <a:rPr kumimoji="0" lang="en-US" sz="2000" b="0" i="0" u="none" strike="noStrike" cap="none" normalizeH="0" baseline="0" dirty="0" smtClean="0">
                <a:ln>
                  <a:noFill/>
                </a:ln>
                <a:effectLst/>
                <a:ea typeface="Calibri" pitchFamily="34" charset="0"/>
                <a:cs typeface="Times New Roman" pitchFamily="18" charset="0"/>
              </a:rPr>
              <a:t>; a study on knowledge, attitude and practices regarding biomedical waste management among nursing staff in private hospitals; [2013 Vol. 3 (1) January-April] </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endParaRPr kumimoji="0" lang="en-US" sz="2000" b="0" i="0" u="none" strike="noStrike" cap="none" normalizeH="0" baseline="0" dirty="0" smtClean="0">
              <a:ln>
                <a:noFill/>
              </a:ln>
              <a:effectLst/>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effectLst/>
                <a:ea typeface="Calibri" pitchFamily="34" charset="0"/>
                <a:cs typeface="Times New Roman" pitchFamily="18" charset="0"/>
              </a:rPr>
              <a:t>Rajiv </a:t>
            </a:r>
            <a:r>
              <a:rPr kumimoji="0" lang="en-US" sz="2000" b="0" i="0" u="none" strike="noStrike" cap="none" normalizeH="0" baseline="0" dirty="0" err="1" smtClean="0">
                <a:ln>
                  <a:noFill/>
                </a:ln>
                <a:effectLst/>
                <a:ea typeface="Calibri" pitchFamily="34" charset="0"/>
                <a:cs typeface="Times New Roman" pitchFamily="18" charset="0"/>
              </a:rPr>
              <a:t>Saini</a:t>
            </a:r>
            <a:r>
              <a:rPr kumimoji="0" lang="en-US" sz="2000" b="0" i="0" u="none" strike="noStrike" cap="none" normalizeH="0" baseline="0" dirty="0" smtClean="0">
                <a:ln>
                  <a:noFill/>
                </a:ln>
                <a:effectLst/>
                <a:ea typeface="Calibri" pitchFamily="34" charset="0"/>
                <a:cs typeface="Times New Roman" pitchFamily="18" charset="0"/>
              </a:rPr>
              <a:t>, </a:t>
            </a:r>
            <a:r>
              <a:rPr kumimoji="0" lang="en-US" sz="2000" b="0" i="0" u="none" strike="noStrike" cap="none" normalizeH="0" baseline="0" dirty="0" err="1" smtClean="0">
                <a:ln>
                  <a:noFill/>
                </a:ln>
                <a:effectLst/>
                <a:ea typeface="Calibri" pitchFamily="34" charset="0"/>
                <a:cs typeface="Times New Roman" pitchFamily="18" charset="0"/>
              </a:rPr>
              <a:t>Matheus</a:t>
            </a:r>
            <a:r>
              <a:rPr kumimoji="0" lang="en-US" sz="2000" b="0" i="0" u="none" strike="noStrike" cap="none" normalizeH="0" baseline="0" dirty="0" smtClean="0">
                <a:ln>
                  <a:noFill/>
                </a:ln>
                <a:effectLst/>
                <a:ea typeface="Calibri" pitchFamily="34" charset="0"/>
                <a:cs typeface="Times New Roman" pitchFamily="18" charset="0"/>
              </a:rPr>
              <a:t> </a:t>
            </a:r>
            <a:r>
              <a:rPr kumimoji="0" lang="en-US" sz="2000" b="0" i="0" u="none" strike="noStrike" cap="none" normalizeH="0" baseline="0" dirty="0" err="1" smtClean="0">
                <a:ln>
                  <a:noFill/>
                </a:ln>
                <a:effectLst/>
                <a:ea typeface="Calibri" pitchFamily="34" charset="0"/>
                <a:cs typeface="Times New Roman" pitchFamily="18" charset="0"/>
              </a:rPr>
              <a:t>Melo</a:t>
            </a:r>
            <a:r>
              <a:rPr kumimoji="0" lang="en-US" sz="2000" b="0" i="0" u="none" strike="noStrike" cap="none" normalizeH="0" baseline="0" dirty="0" smtClean="0">
                <a:ln>
                  <a:noFill/>
                </a:ln>
                <a:effectLst/>
                <a:ea typeface="Calibri" pitchFamily="34" charset="0"/>
                <a:cs typeface="Times New Roman" pitchFamily="18" charset="0"/>
              </a:rPr>
              <a:t> </a:t>
            </a:r>
            <a:r>
              <a:rPr kumimoji="0" lang="en-US" sz="2000" b="0" i="0" u="none" strike="noStrike" cap="none" normalizeH="0" baseline="0" dirty="0" err="1" smtClean="0">
                <a:ln>
                  <a:noFill/>
                </a:ln>
                <a:effectLst/>
                <a:ea typeface="Calibri" pitchFamily="34" charset="0"/>
                <a:cs typeface="Times New Roman" pitchFamily="18" charset="0"/>
              </a:rPr>
              <a:t>Pithon</a:t>
            </a:r>
            <a:r>
              <a:rPr kumimoji="0" lang="en-US" sz="2000" b="0" i="0" u="none" strike="noStrike" cap="none" normalizeH="0" baseline="0" dirty="0" smtClean="0">
                <a:ln>
                  <a:noFill/>
                </a:ln>
                <a:effectLst/>
                <a:ea typeface="Calibri" pitchFamily="34" charset="0"/>
                <a:cs typeface="Times New Roman" pitchFamily="18" charset="0"/>
              </a:rPr>
              <a:t>, </a:t>
            </a:r>
            <a:r>
              <a:rPr kumimoji="0" lang="en-US" sz="2000" b="0" i="0" u="none" strike="noStrike" cap="none" normalizeH="0" baseline="0" dirty="0" err="1" smtClean="0">
                <a:ln>
                  <a:noFill/>
                </a:ln>
                <a:effectLst/>
                <a:ea typeface="Calibri" pitchFamily="34" charset="0"/>
                <a:cs typeface="Times New Roman" pitchFamily="18" charset="0"/>
              </a:rPr>
              <a:t>Hardev</a:t>
            </a:r>
            <a:r>
              <a:rPr kumimoji="0" lang="en-US" sz="2000" b="0" i="0" u="none" strike="noStrike" cap="none" normalizeH="0" baseline="0" dirty="0" smtClean="0">
                <a:ln>
                  <a:noFill/>
                </a:ln>
                <a:effectLst/>
                <a:ea typeface="Calibri" pitchFamily="34" charset="0"/>
                <a:cs typeface="Times New Roman" pitchFamily="18" charset="0"/>
              </a:rPr>
              <a:t> K Singh, Daniela </a:t>
            </a:r>
            <a:r>
              <a:rPr kumimoji="0" lang="en-US" sz="2000" b="0" i="0" u="none" strike="noStrike" cap="none" normalizeH="0" baseline="0" dirty="0" err="1" smtClean="0">
                <a:ln>
                  <a:noFill/>
                </a:ln>
                <a:effectLst/>
                <a:ea typeface="Calibri" pitchFamily="34" charset="0"/>
                <a:cs typeface="Times New Roman" pitchFamily="18" charset="0"/>
              </a:rPr>
              <a:t>veleso</a:t>
            </a:r>
            <a:r>
              <a:rPr kumimoji="0" lang="en-US" sz="2000" b="0" i="0" u="none" strike="noStrike" cap="none" normalizeH="0" baseline="0" dirty="0" smtClean="0">
                <a:ln>
                  <a:noFill/>
                </a:ln>
                <a:effectLst/>
                <a:ea typeface="Calibri" pitchFamily="34" charset="0"/>
                <a:cs typeface="Times New Roman" pitchFamily="18" charset="0"/>
              </a:rPr>
              <a:t> </a:t>
            </a:r>
            <a:r>
              <a:rPr kumimoji="0" lang="en-US" sz="2000" b="0" i="0" u="none" strike="noStrike" cap="none" normalizeH="0" baseline="0" dirty="0" err="1" smtClean="0">
                <a:ln>
                  <a:noFill/>
                </a:ln>
                <a:effectLst/>
                <a:ea typeface="Calibri" pitchFamily="34" charset="0"/>
                <a:cs typeface="Times New Roman" pitchFamily="18" charset="0"/>
              </a:rPr>
              <a:t>Popoff</a:t>
            </a:r>
            <a:r>
              <a:rPr kumimoji="0" lang="en-US" sz="2000" b="0" i="0" u="none" strike="noStrike" cap="none" normalizeH="0" baseline="0" dirty="0" smtClean="0">
                <a:ln>
                  <a:noFill/>
                </a:ln>
                <a:effectLst/>
                <a:ea typeface="Calibri" pitchFamily="34" charset="0"/>
                <a:cs typeface="Times New Roman" pitchFamily="18" charset="0"/>
              </a:rPr>
              <a:t> ; </a:t>
            </a:r>
            <a:r>
              <a:rPr kumimoji="0" lang="en-US" sz="2000" b="0" i="0" u="none" strike="noStrike" cap="none" normalizeH="0" baseline="0" dirty="0" err="1" smtClean="0">
                <a:ln>
                  <a:noFill/>
                </a:ln>
                <a:effectLst/>
                <a:ea typeface="Calibri" pitchFamily="34" charset="0"/>
                <a:cs typeface="Times New Roman" pitchFamily="18" charset="0"/>
              </a:rPr>
              <a:t>Maharastra</a:t>
            </a:r>
            <a:r>
              <a:rPr kumimoji="0" lang="en-US" sz="2000" b="0" i="0" u="none" strike="noStrike" cap="none" normalizeH="0" baseline="0" dirty="0" smtClean="0">
                <a:ln>
                  <a:noFill/>
                </a:ln>
                <a:effectLst/>
                <a:ea typeface="Calibri" pitchFamily="34" charset="0"/>
                <a:cs typeface="Times New Roman" pitchFamily="18" charset="0"/>
              </a:rPr>
              <a:t> India, Knowledge of Biomedical waste management among the students of Rural Dental College;[10.5005/jp-journals-10029-1034]</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sz="2000" b="0" i="0" u="none" strike="noStrike" cap="none" normalizeH="0" baseline="0" dirty="0" smtClean="0">
              <a:ln>
                <a:noFill/>
              </a:ln>
              <a:effectLst/>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effectLst/>
                <a:ea typeface="Calibri" pitchFamily="34" charset="0"/>
                <a:cs typeface="Times New Roman" pitchFamily="18" charset="0"/>
              </a:rPr>
              <a:t>Hem Chandra; NBRI, </a:t>
            </a:r>
            <a:r>
              <a:rPr kumimoji="0" lang="en-US" sz="2000" b="0" i="0" u="none" strike="noStrike" cap="none" normalizeH="0" baseline="0" dirty="0" err="1" smtClean="0">
                <a:ln>
                  <a:noFill/>
                </a:ln>
                <a:effectLst/>
                <a:ea typeface="Calibri" pitchFamily="34" charset="0"/>
                <a:cs typeface="Times New Roman" pitchFamily="18" charset="0"/>
              </a:rPr>
              <a:t>Lucknow</a:t>
            </a:r>
            <a:r>
              <a:rPr kumimoji="0" lang="en-US" sz="2000" b="0" i="0" u="none" strike="noStrike" cap="none" normalizeH="0" baseline="0" dirty="0" smtClean="0">
                <a:ln>
                  <a:noFill/>
                </a:ln>
                <a:effectLst/>
                <a:ea typeface="Calibri" pitchFamily="34" charset="0"/>
                <a:cs typeface="Times New Roman" pitchFamily="18" charset="0"/>
              </a:rPr>
              <a:t> ; </a:t>
            </a:r>
            <a:r>
              <a:rPr kumimoji="0" lang="en-GB" sz="2000" b="0" i="0" u="none" strike="noStrike" cap="none" normalizeH="0" baseline="0" dirty="0" smtClean="0">
                <a:ln>
                  <a:noFill/>
                </a:ln>
                <a:effectLst/>
                <a:ea typeface="Times New Roman" pitchFamily="18" charset="0"/>
                <a:cs typeface="Times New Roman" pitchFamily="18" charset="0"/>
              </a:rPr>
              <a:t>Hospital Waste An Environmental Hazard and Its Management;[</a:t>
            </a:r>
            <a:r>
              <a:rPr kumimoji="0" lang="en-GB" sz="2000" b="1" i="0" u="none" strike="noStrike" cap="none" normalizeH="0" baseline="0" dirty="0" smtClean="0">
                <a:ln>
                  <a:noFill/>
                </a:ln>
                <a:effectLst/>
                <a:ea typeface="Calibri" pitchFamily="34" charset="0"/>
                <a:cs typeface="Times New Roman" pitchFamily="18" charset="0"/>
              </a:rPr>
              <a:t> </a:t>
            </a:r>
            <a:r>
              <a:rPr kumimoji="0" lang="en-US" sz="2000" b="0" i="0" u="none" strike="noStrike" cap="none" normalizeH="0" baseline="0" dirty="0" smtClean="0">
                <a:ln>
                  <a:noFill/>
                </a:ln>
                <a:effectLst/>
                <a:ea typeface="Calibri" pitchFamily="34" charset="0"/>
                <a:cs typeface="Times New Roman" pitchFamily="18" charset="0"/>
              </a:rPr>
              <a:t>Vol. 5 No. 3 - July 1999]</a:t>
            </a:r>
            <a:endParaRPr kumimoji="0" lang="en-US" sz="2000" b="0" i="0" u="none" strike="noStrike" cap="none" normalizeH="0" baseline="0" dirty="0" smtClean="0">
              <a:ln>
                <a:noFill/>
              </a:ln>
              <a:effectLst/>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sz="2000" b="0" i="0" u="none" strike="noStrike" cap="none" normalizeH="0" baseline="0" dirty="0" smtClean="0">
              <a:ln>
                <a:noFill/>
              </a:ln>
              <a:effectLst/>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sz="2000" b="0" i="0" u="none" strike="noStrike" cap="none" normalizeH="0" baseline="0" dirty="0" smtClean="0">
                <a:ln>
                  <a:noFill/>
                </a:ln>
                <a:effectLst/>
                <a:ea typeface="Times New Roman" pitchFamily="18" charset="0"/>
                <a:cs typeface="Times New Roman" pitchFamily="18" charset="0"/>
              </a:rPr>
              <a:t>Madhya Pradesh pollution  control board; Handling of Bio-medical waste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sz="2000" b="1" i="0" u="none" strike="noStrike" cap="none" normalizeH="0" baseline="0" dirty="0" smtClean="0">
              <a:ln>
                <a:noFill/>
              </a:ln>
              <a:effectLst/>
              <a:ea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sz="2000" b="0" i="0" u="none" strike="noStrike" cap="none" normalizeH="0" baseline="0" dirty="0" err="1" smtClean="0">
                <a:ln>
                  <a:noFill/>
                </a:ln>
                <a:effectLst/>
                <a:ea typeface="Calibri" pitchFamily="34" charset="0"/>
                <a:cs typeface="Times New Roman" pitchFamily="18" charset="0"/>
              </a:rPr>
              <a:t>Leena</a:t>
            </a:r>
            <a:r>
              <a:rPr kumimoji="0" lang="en-US" sz="2000" b="0" i="0" u="none" strike="noStrike" cap="none" normalizeH="0" baseline="0" dirty="0" smtClean="0">
                <a:ln>
                  <a:noFill/>
                </a:ln>
                <a:effectLst/>
                <a:ea typeface="Calibri" pitchFamily="34" charset="0"/>
                <a:cs typeface="Times New Roman" pitchFamily="18" charset="0"/>
              </a:rPr>
              <a:t> k; e journal DHA; To Study the Awareness on Biomedical Waste Management Among Nurses and Paramedical Staff ” [March 2009]  </a:t>
            </a:r>
            <a:endParaRPr kumimoji="0" lang="en-US" sz="2000" b="0" i="0" u="none" strike="noStrike" cap="none" normalizeH="0" baseline="0" dirty="0" smtClean="0">
              <a:ln>
                <a:noFill/>
              </a:ln>
              <a:effectLst/>
              <a:cs typeface="Arial" pitchFamily="34"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55302" name="Picture 6" descr="http://equitized.com/wp-content/uploads/thanks_ma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04800" y="228600"/>
            <a:ext cx="3772883" cy="2057400"/>
            <a:chOff x="36244" y="1049273"/>
            <a:chExt cx="2444561" cy="2016252"/>
          </a:xfrm>
        </p:grpSpPr>
        <p:sp>
          <p:nvSpPr>
            <p:cNvPr id="4" name="Rounded Rectangle 3"/>
            <p:cNvSpPr/>
            <p:nvPr/>
          </p:nvSpPr>
          <p:spPr>
            <a:xfrm>
              <a:off x="36244" y="1049273"/>
              <a:ext cx="2444561" cy="2016252"/>
            </a:xfrm>
            <a:prstGeom prst="roundRect">
              <a:avLst>
                <a:gd name="adj" fmla="val 10000"/>
              </a:avLst>
            </a:prstGeom>
          </p:spPr>
          <p:style>
            <a:lnRef idx="1">
              <a:schemeClr val="accent1">
                <a:alpha val="9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5" name="Rounded Rectangle 4"/>
            <p:cNvSpPr/>
            <p:nvPr/>
          </p:nvSpPr>
          <p:spPr>
            <a:xfrm>
              <a:off x="82644" y="1095673"/>
              <a:ext cx="2351761" cy="14913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p>
          </p:txBody>
        </p:sp>
      </p:grpSp>
      <p:grpSp>
        <p:nvGrpSpPr>
          <p:cNvPr id="3" name="Group 5"/>
          <p:cNvGrpSpPr/>
          <p:nvPr/>
        </p:nvGrpSpPr>
        <p:grpSpPr>
          <a:xfrm>
            <a:off x="4953000" y="228600"/>
            <a:ext cx="3487058" cy="2057400"/>
            <a:chOff x="36244" y="1049273"/>
            <a:chExt cx="2444561" cy="2016252"/>
          </a:xfrm>
        </p:grpSpPr>
        <p:sp>
          <p:nvSpPr>
            <p:cNvPr id="7" name="Rounded Rectangle 6"/>
            <p:cNvSpPr/>
            <p:nvPr/>
          </p:nvSpPr>
          <p:spPr>
            <a:xfrm>
              <a:off x="36244" y="1049273"/>
              <a:ext cx="2444561" cy="2016252"/>
            </a:xfrm>
            <a:prstGeom prst="roundRect">
              <a:avLst>
                <a:gd name="adj" fmla="val 10000"/>
              </a:avLst>
            </a:prstGeom>
          </p:spPr>
          <p:style>
            <a:lnRef idx="1">
              <a:schemeClr val="accent1">
                <a:alpha val="90000"/>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82644" y="1095673"/>
              <a:ext cx="2351761" cy="14913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pPr>
              <a:endParaRPr lang="en-US" sz="2300" kern="1200" dirty="0"/>
            </a:p>
          </p:txBody>
        </p:sp>
      </p:grpSp>
      <p:sp>
        <p:nvSpPr>
          <p:cNvPr id="9" name="Rectangle 8"/>
          <p:cNvSpPr/>
          <p:nvPr/>
        </p:nvSpPr>
        <p:spPr>
          <a:xfrm>
            <a:off x="381000" y="381000"/>
            <a:ext cx="3544223" cy="1938992"/>
          </a:xfrm>
          <a:prstGeom prst="rect">
            <a:avLst/>
          </a:prstGeom>
        </p:spPr>
        <p:txBody>
          <a:bodyPr wrap="square">
            <a:spAutoFit/>
          </a:bodyPr>
          <a:lstStyle/>
          <a:p>
            <a:pPr lvl="0" algn="ctr" fontAlgn="base">
              <a:spcBef>
                <a:spcPct val="0"/>
              </a:spcBef>
              <a:spcAft>
                <a:spcPct val="0"/>
              </a:spcAft>
            </a:pPr>
            <a:r>
              <a:rPr lang="en-US" sz="1700" b="1" u="sng" dirty="0" smtClean="0">
                <a:solidFill>
                  <a:schemeClr val="accent5">
                    <a:lumMod val="50000"/>
                  </a:schemeClr>
                </a:solidFill>
                <a:ea typeface="Calibri" pitchFamily="34" charset="0"/>
                <a:cs typeface="Times New Roman" pitchFamily="18" charset="0"/>
              </a:rPr>
              <a:t>MISSION</a:t>
            </a:r>
          </a:p>
          <a:p>
            <a:pPr lvl="0" algn="just" fontAlgn="base">
              <a:spcBef>
                <a:spcPct val="0"/>
              </a:spcBef>
              <a:spcAft>
                <a:spcPct val="0"/>
              </a:spcAft>
            </a:pPr>
            <a:endParaRPr lang="en-US" sz="1700" b="1" dirty="0" smtClean="0">
              <a:solidFill>
                <a:srgbClr val="002060"/>
              </a:solidFill>
              <a:cs typeface="Arial" pitchFamily="34" charset="0"/>
            </a:endParaRPr>
          </a:p>
          <a:p>
            <a:pPr lvl="0" algn="just" eaLnBrk="0" fontAlgn="base" hangingPunct="0">
              <a:spcBef>
                <a:spcPct val="0"/>
              </a:spcBef>
              <a:spcAft>
                <a:spcPct val="0"/>
              </a:spcAft>
            </a:pPr>
            <a:r>
              <a:rPr lang="en-US" sz="1700" b="1" dirty="0" smtClean="0">
                <a:solidFill>
                  <a:srgbClr val="002060"/>
                </a:solidFill>
                <a:ea typeface="Calibri" pitchFamily="34" charset="0"/>
                <a:cs typeface="Times New Roman" pitchFamily="18" charset="0"/>
              </a:rPr>
              <a:t>“To deliver state-of-the-art personalized healthcare services to people of all social and economic background and achieve  highest level of patient satisfaction</a:t>
            </a:r>
            <a:endParaRPr lang="en-US" sz="1700" b="1" dirty="0">
              <a:solidFill>
                <a:srgbClr val="002060"/>
              </a:solidFill>
            </a:endParaRPr>
          </a:p>
        </p:txBody>
      </p:sp>
      <p:sp>
        <p:nvSpPr>
          <p:cNvPr id="10" name="Rectangle 9"/>
          <p:cNvSpPr/>
          <p:nvPr/>
        </p:nvSpPr>
        <p:spPr>
          <a:xfrm>
            <a:off x="5181600" y="457200"/>
            <a:ext cx="2798698" cy="1661993"/>
          </a:xfrm>
          <a:prstGeom prst="rect">
            <a:avLst/>
          </a:prstGeom>
        </p:spPr>
        <p:txBody>
          <a:bodyPr wrap="square">
            <a:spAutoFit/>
          </a:bodyPr>
          <a:lstStyle/>
          <a:p>
            <a:pPr lvl="0" algn="ctr" eaLnBrk="0" fontAlgn="base" hangingPunct="0">
              <a:spcBef>
                <a:spcPct val="0"/>
              </a:spcBef>
              <a:spcAft>
                <a:spcPct val="0"/>
              </a:spcAft>
            </a:pPr>
            <a:r>
              <a:rPr lang="en-US" sz="1700" b="1" u="sng" dirty="0" smtClean="0">
                <a:solidFill>
                  <a:schemeClr val="accent5">
                    <a:lumMod val="50000"/>
                  </a:schemeClr>
                </a:solidFill>
                <a:ea typeface="Calibri" pitchFamily="34" charset="0"/>
                <a:cs typeface="Times New Roman" pitchFamily="18" charset="0"/>
              </a:rPr>
              <a:t>VISION</a:t>
            </a:r>
          </a:p>
          <a:p>
            <a:pPr lvl="0" algn="ctr" eaLnBrk="0" fontAlgn="base" hangingPunct="0">
              <a:spcBef>
                <a:spcPct val="0"/>
              </a:spcBef>
              <a:spcAft>
                <a:spcPct val="0"/>
              </a:spcAft>
            </a:pPr>
            <a:endParaRPr lang="en-US" sz="1700" b="1" dirty="0" smtClean="0">
              <a:solidFill>
                <a:schemeClr val="accent2">
                  <a:lumMod val="50000"/>
                </a:schemeClr>
              </a:solidFill>
              <a:cs typeface="Arial" pitchFamily="34" charset="0"/>
            </a:endParaRPr>
          </a:p>
          <a:p>
            <a:pPr lvl="0" algn="just" eaLnBrk="0" fontAlgn="base" hangingPunct="0">
              <a:spcBef>
                <a:spcPct val="0"/>
              </a:spcBef>
              <a:spcAft>
                <a:spcPct val="0"/>
              </a:spcAft>
            </a:pPr>
            <a:r>
              <a:rPr lang="en-US" sz="1700" b="1" dirty="0" smtClean="0">
                <a:solidFill>
                  <a:srgbClr val="002060"/>
                </a:solidFill>
                <a:ea typeface="Calibri" pitchFamily="34" charset="0"/>
                <a:cs typeface="Times New Roman" pitchFamily="18" charset="0"/>
              </a:rPr>
              <a:t>“To be a leading name in the healthcare sector by providing holistic healthcare at affordable cost.”</a:t>
            </a:r>
            <a:endParaRPr lang="en-US" sz="1700" b="1" dirty="0" smtClean="0">
              <a:solidFill>
                <a:srgbClr val="002060"/>
              </a:solidFill>
              <a:cs typeface="Arial" pitchFamily="34" charset="0"/>
            </a:endParaRPr>
          </a:p>
        </p:txBody>
      </p:sp>
      <p:grpSp>
        <p:nvGrpSpPr>
          <p:cNvPr id="6" name="Group 9"/>
          <p:cNvGrpSpPr>
            <a:grpSpLocks/>
          </p:cNvGrpSpPr>
          <p:nvPr/>
        </p:nvGrpSpPr>
        <p:grpSpPr bwMode="auto">
          <a:xfrm>
            <a:off x="0" y="3352800"/>
            <a:ext cx="8859367" cy="1995805"/>
            <a:chOff x="699" y="1056"/>
            <a:chExt cx="3931" cy="898"/>
          </a:xfrm>
        </p:grpSpPr>
        <p:sp>
          <p:nvSpPr>
            <p:cNvPr id="12" name="Rectangle 10"/>
            <p:cNvSpPr>
              <a:spLocks noChangeArrowheads="1"/>
            </p:cNvSpPr>
            <p:nvPr/>
          </p:nvSpPr>
          <p:spPr bwMode="gray">
            <a:xfrm>
              <a:off x="699" y="1090"/>
              <a:ext cx="667" cy="86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r>
                <a:rPr lang="en-US" dirty="0" smtClean="0">
                  <a:solidFill>
                    <a:srgbClr val="002060"/>
                  </a:solidFill>
                </a:rPr>
                <a:t> </a:t>
              </a:r>
              <a:r>
                <a:rPr lang="en-US" sz="2000" b="1" dirty="0" smtClean="0">
                  <a:solidFill>
                    <a:srgbClr val="002060"/>
                  </a:solidFill>
                </a:rPr>
                <a:t>Park hospital,</a:t>
              </a:r>
            </a:p>
            <a:p>
              <a:r>
                <a:rPr lang="en-US" sz="2000" b="1" dirty="0" smtClean="0">
                  <a:solidFill>
                    <a:srgbClr val="002060"/>
                  </a:solidFill>
                </a:rPr>
                <a:t>   </a:t>
              </a:r>
              <a:r>
                <a:rPr lang="en-US" sz="2000" b="1" dirty="0" err="1" smtClean="0">
                  <a:solidFill>
                    <a:srgbClr val="002060"/>
                  </a:solidFill>
                </a:rPr>
                <a:t>Gurgaon</a:t>
              </a:r>
              <a:endParaRPr lang="en-US" sz="2000" b="1" dirty="0">
                <a:solidFill>
                  <a:srgbClr val="002060"/>
                </a:solidFill>
              </a:endParaRPr>
            </a:p>
          </p:txBody>
        </p:sp>
        <p:grpSp>
          <p:nvGrpSpPr>
            <p:cNvPr id="11" name="Group 11"/>
            <p:cNvGrpSpPr>
              <a:grpSpLocks/>
            </p:cNvGrpSpPr>
            <p:nvPr/>
          </p:nvGrpSpPr>
          <p:grpSpPr bwMode="auto">
            <a:xfrm>
              <a:off x="1296" y="1296"/>
              <a:ext cx="624" cy="96"/>
              <a:chOff x="2003" y="3439"/>
              <a:chExt cx="468" cy="244"/>
            </a:xfrm>
          </p:grpSpPr>
          <p:sp>
            <p:nvSpPr>
              <p:cNvPr id="27" name="Oval 12"/>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en-US"/>
              </a:p>
            </p:txBody>
          </p:sp>
          <p:sp>
            <p:nvSpPr>
              <p:cNvPr id="28" name="Rectangle 13"/>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en-US"/>
              </a:p>
            </p:txBody>
          </p:sp>
          <p:sp>
            <p:nvSpPr>
              <p:cNvPr id="29" name="Oval 14"/>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en-US"/>
              </a:p>
            </p:txBody>
          </p:sp>
          <p:sp>
            <p:nvSpPr>
              <p:cNvPr id="30" name="Oval 15"/>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en-US"/>
              </a:p>
            </p:txBody>
          </p:sp>
        </p:grpSp>
        <p:sp>
          <p:nvSpPr>
            <p:cNvPr id="14" name="Rectangle 16"/>
            <p:cNvSpPr>
              <a:spLocks noChangeArrowheads="1"/>
            </p:cNvSpPr>
            <p:nvPr/>
          </p:nvSpPr>
          <p:spPr bwMode="gray">
            <a:xfrm>
              <a:off x="1824" y="1056"/>
              <a:ext cx="635" cy="864"/>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r>
                <a:rPr lang="en-US" dirty="0" smtClean="0"/>
                <a:t>  </a:t>
              </a:r>
              <a:r>
                <a:rPr lang="en-US" sz="2000" b="1" dirty="0" smtClean="0">
                  <a:solidFill>
                    <a:srgbClr val="002060"/>
                  </a:solidFill>
                </a:rPr>
                <a:t>Park hospital,</a:t>
              </a:r>
            </a:p>
            <a:p>
              <a:r>
                <a:rPr lang="en-US" sz="2000" b="1" dirty="0" smtClean="0">
                  <a:solidFill>
                    <a:srgbClr val="002060"/>
                  </a:solidFill>
                </a:rPr>
                <a:t>   Faridabad</a:t>
              </a:r>
              <a:endParaRPr lang="en-US" sz="2000" b="1" dirty="0">
                <a:solidFill>
                  <a:srgbClr val="002060"/>
                </a:solidFill>
              </a:endParaRPr>
            </a:p>
          </p:txBody>
        </p:sp>
        <p:grpSp>
          <p:nvGrpSpPr>
            <p:cNvPr id="13" name="Group 17"/>
            <p:cNvGrpSpPr>
              <a:grpSpLocks/>
            </p:cNvGrpSpPr>
            <p:nvPr/>
          </p:nvGrpSpPr>
          <p:grpSpPr bwMode="auto">
            <a:xfrm>
              <a:off x="2448" y="1296"/>
              <a:ext cx="624" cy="96"/>
              <a:chOff x="2003" y="3439"/>
              <a:chExt cx="468" cy="244"/>
            </a:xfrm>
          </p:grpSpPr>
          <p:sp>
            <p:nvSpPr>
              <p:cNvPr id="23" name="Oval 18"/>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en-US"/>
              </a:p>
            </p:txBody>
          </p:sp>
          <p:sp>
            <p:nvSpPr>
              <p:cNvPr id="24" name="Rectangle 19"/>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en-US"/>
              </a:p>
            </p:txBody>
          </p:sp>
          <p:sp>
            <p:nvSpPr>
              <p:cNvPr id="25" name="Oval 20"/>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en-US"/>
              </a:p>
            </p:txBody>
          </p:sp>
          <p:sp>
            <p:nvSpPr>
              <p:cNvPr id="26" name="Oval 21"/>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en-US"/>
              </a:p>
            </p:txBody>
          </p:sp>
        </p:grpSp>
        <p:sp>
          <p:nvSpPr>
            <p:cNvPr id="16" name="Rectangle 22"/>
            <p:cNvSpPr>
              <a:spLocks noChangeArrowheads="1"/>
            </p:cNvSpPr>
            <p:nvPr/>
          </p:nvSpPr>
          <p:spPr bwMode="gray">
            <a:xfrm>
              <a:off x="2955" y="1056"/>
              <a:ext cx="651" cy="864"/>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r>
                <a:rPr lang="en-US" dirty="0" smtClean="0"/>
                <a:t>  </a:t>
              </a:r>
              <a:r>
                <a:rPr lang="en-US" sz="2000" b="1" dirty="0" smtClean="0">
                  <a:solidFill>
                    <a:srgbClr val="002060"/>
                  </a:solidFill>
                </a:rPr>
                <a:t>Park Hospital</a:t>
              </a:r>
            </a:p>
            <a:p>
              <a:r>
                <a:rPr lang="en-US" sz="2000" b="1" dirty="0" smtClean="0">
                  <a:solidFill>
                    <a:srgbClr val="002060"/>
                  </a:solidFill>
                </a:rPr>
                <a:t>  West Delhi</a:t>
              </a:r>
              <a:endParaRPr lang="en-US" sz="2000" b="1" dirty="0">
                <a:solidFill>
                  <a:srgbClr val="002060"/>
                </a:solidFill>
              </a:endParaRPr>
            </a:p>
          </p:txBody>
        </p:sp>
        <p:grpSp>
          <p:nvGrpSpPr>
            <p:cNvPr id="15" name="Group 23"/>
            <p:cNvGrpSpPr>
              <a:grpSpLocks/>
            </p:cNvGrpSpPr>
            <p:nvPr/>
          </p:nvGrpSpPr>
          <p:grpSpPr bwMode="auto">
            <a:xfrm>
              <a:off x="3600" y="1296"/>
              <a:ext cx="816" cy="96"/>
              <a:chOff x="2003" y="3439"/>
              <a:chExt cx="468" cy="244"/>
            </a:xfrm>
          </p:grpSpPr>
          <p:sp>
            <p:nvSpPr>
              <p:cNvPr id="19" name="Oval 24"/>
              <p:cNvSpPr>
                <a:spLocks noChangeArrowheads="1"/>
              </p:cNvSpPr>
              <p:nvPr/>
            </p:nvSpPr>
            <p:spPr bwMode="gray">
              <a:xfrm>
                <a:off x="2003" y="3439"/>
                <a:ext cx="79" cy="242"/>
              </a:xfrm>
              <a:prstGeom prst="ellipse">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round/>
                <a:headEnd/>
                <a:tailEnd/>
              </a:ln>
              <a:effectLst/>
            </p:spPr>
            <p:txBody>
              <a:bodyPr wrap="none" anchor="ctr"/>
              <a:lstStyle/>
              <a:p>
                <a:endParaRPr lang="en-US"/>
              </a:p>
            </p:txBody>
          </p:sp>
          <p:sp>
            <p:nvSpPr>
              <p:cNvPr id="20" name="Rectangle 25"/>
              <p:cNvSpPr>
                <a:spLocks noChangeArrowheads="1"/>
              </p:cNvSpPr>
              <p:nvPr/>
            </p:nvSpPr>
            <p:spPr bwMode="gray">
              <a:xfrm>
                <a:off x="2048" y="3441"/>
                <a:ext cx="388" cy="242"/>
              </a:xfrm>
              <a:prstGeom prst="rect">
                <a:avLst/>
              </a:prstGeom>
              <a:gradFill rotWithShape="0">
                <a:gsLst>
                  <a:gs pos="0">
                    <a:srgbClr val="FFFFFF">
                      <a:gamma/>
                      <a:shade val="46275"/>
                      <a:invGamma/>
                    </a:srgbClr>
                  </a:gs>
                  <a:gs pos="50000">
                    <a:srgbClr val="FFFFFF"/>
                  </a:gs>
                  <a:gs pos="100000">
                    <a:srgbClr val="FFFFFF">
                      <a:gamma/>
                      <a:shade val="46275"/>
                      <a:invGamma/>
                    </a:srgbClr>
                  </a:gs>
                </a:gsLst>
                <a:lin ang="5400000" scaled="1"/>
              </a:gradFill>
              <a:ln w="9525">
                <a:noFill/>
                <a:miter lim="800000"/>
                <a:headEnd/>
                <a:tailEnd/>
              </a:ln>
              <a:effectLst/>
            </p:spPr>
            <p:txBody>
              <a:bodyPr wrap="none" anchor="ctr"/>
              <a:lstStyle/>
              <a:p>
                <a:endParaRPr lang="en-US"/>
              </a:p>
            </p:txBody>
          </p:sp>
          <p:sp>
            <p:nvSpPr>
              <p:cNvPr id="21" name="Oval 26"/>
              <p:cNvSpPr>
                <a:spLocks noChangeArrowheads="1"/>
              </p:cNvSpPr>
              <p:nvPr/>
            </p:nvSpPr>
            <p:spPr bwMode="gray">
              <a:xfrm>
                <a:off x="2400" y="3443"/>
                <a:ext cx="71" cy="234"/>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p:spPr>
            <p:txBody>
              <a:bodyPr wrap="none" anchor="ctr"/>
              <a:lstStyle/>
              <a:p>
                <a:endParaRPr lang="en-US"/>
              </a:p>
            </p:txBody>
          </p:sp>
          <p:sp>
            <p:nvSpPr>
              <p:cNvPr id="22" name="Oval 27"/>
              <p:cNvSpPr>
                <a:spLocks noChangeArrowheads="1"/>
              </p:cNvSpPr>
              <p:nvPr/>
            </p:nvSpPr>
            <p:spPr bwMode="gray">
              <a:xfrm>
                <a:off x="2438" y="3519"/>
                <a:ext cx="20" cy="69"/>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headEnd/>
                <a:tailEnd/>
              </a:ln>
              <a:effectLst/>
            </p:spPr>
            <p:txBody>
              <a:bodyPr wrap="none" anchor="ctr"/>
              <a:lstStyle/>
              <a:p>
                <a:endParaRPr lang="en-US"/>
              </a:p>
            </p:txBody>
          </p:sp>
        </p:grpSp>
        <p:sp>
          <p:nvSpPr>
            <p:cNvPr id="18" name="Rectangle 28"/>
            <p:cNvSpPr>
              <a:spLocks noChangeArrowheads="1"/>
            </p:cNvSpPr>
            <p:nvPr/>
          </p:nvSpPr>
          <p:spPr bwMode="gray">
            <a:xfrm>
              <a:off x="4047" y="1056"/>
              <a:ext cx="583" cy="864"/>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flatTx/>
            </a:bodyPr>
            <a:lstStyle/>
            <a:p>
              <a:r>
                <a:rPr lang="en-US" dirty="0" smtClean="0"/>
                <a:t> </a:t>
              </a:r>
              <a:r>
                <a:rPr lang="en-US" sz="2000" b="1" dirty="0" smtClean="0">
                  <a:solidFill>
                    <a:srgbClr val="002060"/>
                  </a:solidFill>
                </a:rPr>
                <a:t>Park Hospital,   </a:t>
              </a:r>
            </a:p>
            <a:p>
              <a:r>
                <a:rPr lang="en-US" sz="2000" b="1" dirty="0" smtClean="0">
                  <a:solidFill>
                    <a:srgbClr val="002060"/>
                  </a:solidFill>
                </a:rPr>
                <a:t>     </a:t>
              </a:r>
              <a:r>
                <a:rPr lang="en-US" sz="2000" b="1" dirty="0" err="1" smtClean="0">
                  <a:solidFill>
                    <a:srgbClr val="002060"/>
                  </a:solidFill>
                </a:rPr>
                <a:t>Hodal</a:t>
              </a:r>
              <a:endParaRPr lang="en-US" sz="2000" b="1" dirty="0">
                <a:solidFill>
                  <a:srgbClr val="002060"/>
                </a:solidFill>
              </a:endParaRPr>
            </a:p>
          </p:txBody>
        </p:sp>
      </p:grpSp>
      <p:sp>
        <p:nvSpPr>
          <p:cNvPr id="31" name="Title 30"/>
          <p:cNvSpPr>
            <a:spLocks noGrp="1"/>
          </p:cNvSpPr>
          <p:nvPr>
            <p:ph type="ctrTitle"/>
          </p:nvPr>
        </p:nvSpPr>
        <p:spPr>
          <a:xfrm>
            <a:off x="762000" y="2286000"/>
            <a:ext cx="7681913" cy="914400"/>
          </a:xfrm>
        </p:spPr>
        <p:txBody>
          <a:bodyPr/>
          <a:lstStyle/>
          <a:p>
            <a:r>
              <a:rPr lang="en-US" dirty="0" smtClean="0"/>
              <a:t>               </a:t>
            </a:r>
            <a:r>
              <a:rPr lang="en-US" sz="3200" b="1" u="sng" dirty="0" smtClean="0">
                <a:solidFill>
                  <a:schemeClr val="tx1"/>
                </a:solidFill>
              </a:rPr>
              <a:t>Park Hospital Units</a:t>
            </a:r>
            <a:endParaRPr lang="en-US" sz="3200" b="1" u="sng" dirty="0">
              <a:solidFill>
                <a:schemeClr val="tx1"/>
              </a:solidFill>
            </a:endParaRPr>
          </a:p>
        </p:txBody>
      </p:sp>
      <p:sp>
        <p:nvSpPr>
          <p:cNvPr id="33" name="Subtitle 32"/>
          <p:cNvSpPr>
            <a:spLocks noGrp="1"/>
          </p:cNvSpPr>
          <p:nvPr>
            <p:ph type="subTitle" idx="1"/>
          </p:nvPr>
        </p:nvSpPr>
        <p:spPr>
          <a:xfrm>
            <a:off x="2667000" y="5715000"/>
            <a:ext cx="4953000" cy="1371600"/>
          </a:xfrm>
        </p:spPr>
        <p:txBody>
          <a:bodyPr/>
          <a:lstStyle/>
          <a:p>
            <a:pPr algn="ctr"/>
            <a:r>
              <a:rPr lang="en-US" sz="2400" b="1" u="sng" dirty="0" smtClean="0">
                <a:solidFill>
                  <a:schemeClr val="tx1"/>
                </a:solidFill>
              </a:rPr>
              <a:t>Upcoming projects</a:t>
            </a:r>
          </a:p>
          <a:p>
            <a:pPr algn="ctr"/>
            <a:r>
              <a:rPr lang="en-US" sz="2400" dirty="0" smtClean="0">
                <a:solidFill>
                  <a:schemeClr val="tx1"/>
                </a:solidFill>
              </a:rPr>
              <a:t>Park medical </a:t>
            </a:r>
            <a:r>
              <a:rPr lang="en-US" sz="2400" dirty="0" err="1" smtClean="0">
                <a:solidFill>
                  <a:schemeClr val="tx1"/>
                </a:solidFill>
              </a:rPr>
              <a:t>college,Gwalior</a:t>
            </a:r>
            <a:endParaRPr lang="en-US" sz="2400" dirty="0" smtClean="0">
              <a:solidFill>
                <a:schemeClr val="tx1"/>
              </a:solidFill>
            </a:endParaRPr>
          </a:p>
          <a:p>
            <a:pPr algn="ctr"/>
            <a:r>
              <a:rPr lang="en-US" sz="2400" dirty="0" smtClean="0">
                <a:solidFill>
                  <a:schemeClr val="tx1"/>
                </a:solidFill>
              </a:rPr>
              <a:t> Park </a:t>
            </a:r>
            <a:r>
              <a:rPr lang="en-US" sz="2400" dirty="0" err="1" smtClean="0">
                <a:solidFill>
                  <a:schemeClr val="tx1"/>
                </a:solidFill>
              </a:rPr>
              <a:t>Hospital,Panipat</a:t>
            </a:r>
            <a:endParaRPr lang="en-US" sz="2400" dirty="0" smtClean="0">
              <a:solidFill>
                <a:schemeClr val="tx1"/>
              </a:solidFill>
            </a:endParaRPr>
          </a:p>
          <a:p>
            <a:endParaRPr lang="en-US"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1"/>
          <p:cNvSpPr>
            <a:spLocks noChangeArrowheads="1"/>
          </p:cNvSpPr>
          <p:nvPr/>
        </p:nvSpPr>
        <p:spPr bwMode="auto">
          <a:xfrm>
            <a:off x="970612" y="381000"/>
            <a:ext cx="6859786" cy="609600"/>
          </a:xfrm>
          <a:prstGeom prst="roundRect">
            <a:avLst>
              <a:gd name="adj" fmla="val 50000"/>
            </a:avLst>
          </a:prstGeom>
          <a:gradFill rotWithShape="1">
            <a:gsLst>
              <a:gs pos="0">
                <a:schemeClr val="hlink"/>
              </a:gs>
              <a:gs pos="50000">
                <a:schemeClr val="hlink">
                  <a:gamma/>
                  <a:tint val="24314"/>
                  <a:invGamma/>
                </a:schemeClr>
              </a:gs>
              <a:gs pos="100000">
                <a:schemeClr val="hlink"/>
              </a:gs>
            </a:gsLst>
            <a:lin ang="0" scaled="1"/>
          </a:gradFill>
          <a:ln w="19050">
            <a:solidFill>
              <a:schemeClr val="bg2"/>
            </a:solidFill>
            <a:round/>
            <a:headEnd/>
            <a:tailEnd/>
          </a:ln>
          <a:effectLst/>
        </p:spPr>
        <p:txBody>
          <a:bodyPr wrap="none" anchor="ctr"/>
          <a:lstStyle/>
          <a:p>
            <a:pPr algn="ctr"/>
            <a:r>
              <a:rPr lang="en-US" sz="3200" b="1" dirty="0" smtClean="0">
                <a:solidFill>
                  <a:srgbClr val="002060"/>
                </a:solidFill>
              </a:rPr>
              <a:t>Duties and task performed</a:t>
            </a:r>
            <a:endParaRPr lang="en-US" sz="3200" b="1" dirty="0">
              <a:solidFill>
                <a:srgbClr val="002060"/>
              </a:solidFill>
            </a:endParaRPr>
          </a:p>
        </p:txBody>
      </p:sp>
      <p:sp>
        <p:nvSpPr>
          <p:cNvPr id="5" name="AutoShape 6"/>
          <p:cNvSpPr>
            <a:spLocks noChangeArrowheads="1"/>
          </p:cNvSpPr>
          <p:nvPr/>
        </p:nvSpPr>
        <p:spPr bwMode="gray">
          <a:xfrm>
            <a:off x="3581400" y="1371600"/>
            <a:ext cx="5562600" cy="5486400"/>
          </a:xfrm>
          <a:prstGeom prst="roundRect">
            <a:avLst>
              <a:gd name="adj" fmla="val 19046"/>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lvl="0" algn="ctr" eaLnBrk="0" fontAlgn="base" hangingPunct="0">
              <a:spcBef>
                <a:spcPct val="0"/>
              </a:spcBef>
              <a:spcAft>
                <a:spcPct val="0"/>
              </a:spcAft>
            </a:pPr>
            <a:r>
              <a:rPr lang="en-US" sz="3200" b="1" u="sng" dirty="0" smtClean="0">
                <a:solidFill>
                  <a:srgbClr val="002060"/>
                </a:solidFill>
                <a:ea typeface="Calibri" pitchFamily="34" charset="0"/>
                <a:cs typeface="Times New Roman" pitchFamily="18" charset="0"/>
              </a:rPr>
              <a:t>Tasks performed</a:t>
            </a:r>
          </a:p>
          <a:p>
            <a:pPr lvl="0" algn="ctr" eaLnBrk="0" fontAlgn="base" hangingPunct="0">
              <a:spcBef>
                <a:spcPct val="0"/>
              </a:spcBef>
              <a:spcAft>
                <a:spcPct val="0"/>
              </a:spcAft>
            </a:pPr>
            <a:endParaRPr lang="en-US" sz="2000" b="1" dirty="0" smtClean="0">
              <a:solidFill>
                <a:srgbClr val="002060"/>
              </a:solidFill>
              <a:cs typeface="Arial" pitchFamily="34" charset="0"/>
            </a:endParaRPr>
          </a:p>
          <a:p>
            <a:pPr lvl="0" algn="just" eaLnBrk="0" fontAlgn="base" hangingPunct="0">
              <a:spcBef>
                <a:spcPct val="0"/>
              </a:spcBef>
              <a:spcAft>
                <a:spcPct val="0"/>
              </a:spcAft>
              <a:buFont typeface="Wingdings" pitchFamily="2" charset="2"/>
              <a:buChar char="Ø"/>
            </a:pPr>
            <a:r>
              <a:rPr lang="en-US" sz="2000" b="1" dirty="0" smtClean="0">
                <a:solidFill>
                  <a:srgbClr val="002060"/>
                </a:solidFill>
                <a:ea typeface="Calibri" pitchFamily="34" charset="0"/>
                <a:cs typeface="Times New Roman" pitchFamily="18" charset="0"/>
              </a:rPr>
              <a:t>Coordinate workforce management objectives</a:t>
            </a:r>
          </a:p>
          <a:p>
            <a:pPr lvl="0" algn="just" eaLnBrk="0" fontAlgn="base" hangingPunct="0">
              <a:spcBef>
                <a:spcPct val="0"/>
              </a:spcBef>
              <a:spcAft>
                <a:spcPct val="0"/>
              </a:spcAft>
            </a:pPr>
            <a:r>
              <a:rPr lang="en-US" sz="2000" b="1" dirty="0" smtClean="0">
                <a:solidFill>
                  <a:srgbClr val="002060"/>
                </a:solidFill>
                <a:ea typeface="Calibri" pitchFamily="34" charset="0"/>
                <a:cs typeface="Times New Roman" pitchFamily="18" charset="0"/>
              </a:rPr>
              <a:t> with  focus on individual, departmental and</a:t>
            </a:r>
          </a:p>
          <a:p>
            <a:pPr lvl="0" algn="just" eaLnBrk="0" fontAlgn="base" hangingPunct="0">
              <a:spcBef>
                <a:spcPct val="0"/>
              </a:spcBef>
              <a:spcAft>
                <a:spcPct val="0"/>
              </a:spcAft>
            </a:pPr>
            <a:r>
              <a:rPr lang="en-US" sz="2000" b="1" dirty="0" smtClean="0">
                <a:solidFill>
                  <a:srgbClr val="002060"/>
                </a:solidFill>
                <a:ea typeface="Calibri" pitchFamily="34" charset="0"/>
                <a:cs typeface="Times New Roman" pitchFamily="18" charset="0"/>
              </a:rPr>
              <a:t> hospital wide initiatives and team concepts.</a:t>
            </a:r>
          </a:p>
          <a:p>
            <a:pPr lvl="0" algn="just" eaLnBrk="0" fontAlgn="base" hangingPunct="0">
              <a:spcBef>
                <a:spcPct val="0"/>
              </a:spcBef>
              <a:spcAft>
                <a:spcPct val="0"/>
              </a:spcAft>
              <a:buFont typeface="Wingdings" pitchFamily="2" charset="2"/>
              <a:buChar char="Ø"/>
            </a:pPr>
            <a:endParaRPr lang="en-US" sz="2000" b="1" dirty="0" smtClean="0">
              <a:solidFill>
                <a:srgbClr val="002060"/>
              </a:solidFill>
              <a:cs typeface="Arial" pitchFamily="34" charset="0"/>
            </a:endParaRPr>
          </a:p>
          <a:p>
            <a:pPr lvl="0" algn="just" eaLnBrk="0" fontAlgn="base" hangingPunct="0">
              <a:spcBef>
                <a:spcPct val="0"/>
              </a:spcBef>
              <a:spcAft>
                <a:spcPct val="0"/>
              </a:spcAft>
              <a:buFont typeface="Wingdings" pitchFamily="2" charset="2"/>
              <a:buChar char="Ø"/>
            </a:pPr>
            <a:r>
              <a:rPr lang="en-US" sz="2000" b="1" dirty="0" smtClean="0">
                <a:solidFill>
                  <a:srgbClr val="002060"/>
                </a:solidFill>
                <a:ea typeface="Calibri" pitchFamily="34" charset="0"/>
                <a:cs typeface="Times New Roman" pitchFamily="18" charset="0"/>
              </a:rPr>
              <a:t>Focus on patient satisfaction</a:t>
            </a:r>
          </a:p>
          <a:p>
            <a:pPr lvl="0" algn="just" eaLnBrk="0" fontAlgn="base" hangingPunct="0">
              <a:spcBef>
                <a:spcPct val="0"/>
              </a:spcBef>
              <a:spcAft>
                <a:spcPct val="0"/>
              </a:spcAft>
              <a:buFont typeface="Wingdings" pitchFamily="2" charset="2"/>
              <a:buChar char="Ø"/>
            </a:pPr>
            <a:endParaRPr lang="en-US" sz="2000" b="1" dirty="0" smtClean="0">
              <a:solidFill>
                <a:srgbClr val="002060"/>
              </a:solidFill>
              <a:cs typeface="Arial" pitchFamily="34" charset="0"/>
            </a:endParaRPr>
          </a:p>
          <a:p>
            <a:pPr lvl="0" algn="just" eaLnBrk="0" fontAlgn="base" hangingPunct="0">
              <a:spcBef>
                <a:spcPct val="0"/>
              </a:spcBef>
              <a:spcAft>
                <a:spcPct val="0"/>
              </a:spcAft>
              <a:buFont typeface="Wingdings" pitchFamily="2" charset="2"/>
              <a:buChar char="Ø"/>
            </a:pPr>
            <a:r>
              <a:rPr lang="en-US" sz="2000" b="1" dirty="0" smtClean="0">
                <a:solidFill>
                  <a:srgbClr val="002060"/>
                </a:solidFill>
                <a:ea typeface="Calibri" pitchFamily="34" charset="0"/>
                <a:cs typeface="Times New Roman" pitchFamily="18" charset="0"/>
              </a:rPr>
              <a:t>Facilitating admission and discharge process</a:t>
            </a:r>
          </a:p>
          <a:p>
            <a:pPr lvl="0" algn="just" eaLnBrk="0" fontAlgn="base" hangingPunct="0">
              <a:spcBef>
                <a:spcPct val="0"/>
              </a:spcBef>
              <a:spcAft>
                <a:spcPct val="0"/>
              </a:spcAft>
              <a:buFont typeface="Wingdings" pitchFamily="2" charset="2"/>
              <a:buChar char="Ø"/>
            </a:pPr>
            <a:endParaRPr lang="en-US" sz="2000" b="1" dirty="0" smtClean="0">
              <a:solidFill>
                <a:srgbClr val="002060"/>
              </a:solidFill>
              <a:cs typeface="Arial" pitchFamily="34" charset="0"/>
            </a:endParaRPr>
          </a:p>
          <a:p>
            <a:pPr lvl="0" algn="just" eaLnBrk="0" fontAlgn="base" hangingPunct="0">
              <a:spcBef>
                <a:spcPct val="0"/>
              </a:spcBef>
              <a:spcAft>
                <a:spcPct val="0"/>
              </a:spcAft>
              <a:buFont typeface="Wingdings" pitchFamily="2" charset="2"/>
              <a:buChar char="Ø"/>
            </a:pPr>
            <a:r>
              <a:rPr lang="en-US" sz="2000" b="1" dirty="0" smtClean="0">
                <a:solidFill>
                  <a:srgbClr val="002060"/>
                </a:solidFill>
                <a:ea typeface="Calibri" pitchFamily="34" charset="0"/>
                <a:cs typeface="Times New Roman" pitchFamily="18" charset="0"/>
              </a:rPr>
              <a:t>Supervision of housekeeping staff and looking </a:t>
            </a:r>
          </a:p>
          <a:p>
            <a:pPr lvl="0" algn="just" eaLnBrk="0" fontAlgn="base" hangingPunct="0">
              <a:spcBef>
                <a:spcPct val="0"/>
              </a:spcBef>
              <a:spcAft>
                <a:spcPct val="0"/>
              </a:spcAft>
            </a:pPr>
            <a:r>
              <a:rPr lang="en-US" sz="2000" b="1" dirty="0" smtClean="0">
                <a:solidFill>
                  <a:srgbClr val="002060"/>
                </a:solidFill>
                <a:ea typeface="Calibri" pitchFamily="34" charset="0"/>
                <a:cs typeface="Times New Roman" pitchFamily="18" charset="0"/>
              </a:rPr>
              <a:t>after inventory management</a:t>
            </a:r>
          </a:p>
          <a:p>
            <a:pPr lvl="0" algn="just" eaLnBrk="0" fontAlgn="base" hangingPunct="0">
              <a:spcBef>
                <a:spcPct val="0"/>
              </a:spcBef>
              <a:spcAft>
                <a:spcPct val="0"/>
              </a:spcAft>
              <a:buFont typeface="Wingdings" pitchFamily="2" charset="2"/>
              <a:buChar char="Ø"/>
            </a:pPr>
            <a:endParaRPr lang="en-US" sz="2000" b="1" dirty="0" smtClean="0">
              <a:solidFill>
                <a:srgbClr val="002060"/>
              </a:solidFill>
              <a:cs typeface="Arial" pitchFamily="34" charset="0"/>
            </a:endParaRPr>
          </a:p>
          <a:p>
            <a:pPr lvl="0" algn="just" eaLnBrk="0" fontAlgn="base" hangingPunct="0">
              <a:spcBef>
                <a:spcPct val="0"/>
              </a:spcBef>
              <a:spcAft>
                <a:spcPct val="0"/>
              </a:spcAft>
              <a:buFont typeface="Wingdings" pitchFamily="2" charset="2"/>
              <a:buChar char="Ø"/>
            </a:pPr>
            <a:r>
              <a:rPr lang="en-US" sz="2000" b="1" dirty="0" smtClean="0">
                <a:solidFill>
                  <a:srgbClr val="002060"/>
                </a:solidFill>
                <a:ea typeface="Calibri" pitchFamily="34" charset="0"/>
                <a:cs typeface="Times New Roman" pitchFamily="18" charset="0"/>
              </a:rPr>
              <a:t>Coordinating with Front desk, MRD, Billing,</a:t>
            </a:r>
          </a:p>
          <a:p>
            <a:pPr lvl="0" algn="just" eaLnBrk="0" fontAlgn="base" hangingPunct="0">
              <a:spcBef>
                <a:spcPct val="0"/>
              </a:spcBef>
              <a:spcAft>
                <a:spcPct val="0"/>
              </a:spcAft>
            </a:pPr>
            <a:r>
              <a:rPr lang="en-US" sz="2000" b="1" dirty="0" smtClean="0">
                <a:solidFill>
                  <a:srgbClr val="002060"/>
                </a:solidFill>
                <a:ea typeface="Calibri" pitchFamily="34" charset="0"/>
                <a:cs typeface="Times New Roman" pitchFamily="18" charset="0"/>
              </a:rPr>
              <a:t>Pharmacy, laundry and other departments.</a:t>
            </a:r>
            <a:endParaRPr lang="en-US" sz="2000" b="1" dirty="0" smtClean="0">
              <a:solidFill>
                <a:srgbClr val="002060"/>
              </a:solidFill>
              <a:cs typeface="Arial" pitchFamily="34" charset="0"/>
            </a:endParaRPr>
          </a:p>
          <a:p>
            <a:pPr lvl="0" algn="just" eaLnBrk="0" fontAlgn="base" hangingPunct="0">
              <a:spcBef>
                <a:spcPct val="0"/>
              </a:spcBef>
              <a:spcAft>
                <a:spcPct val="0"/>
              </a:spcAft>
              <a:buFont typeface="Wingdings" pitchFamily="2" charset="2"/>
              <a:buChar char="Ø"/>
            </a:pPr>
            <a:endParaRPr lang="en-US" sz="2000" dirty="0" smtClean="0">
              <a:cs typeface="Arial" pitchFamily="34" charset="0"/>
            </a:endParaRPr>
          </a:p>
          <a:p>
            <a:endParaRPr lang="en-US" sz="2000" dirty="0"/>
          </a:p>
        </p:txBody>
      </p:sp>
      <p:sp>
        <p:nvSpPr>
          <p:cNvPr id="6" name="AutoShape 6"/>
          <p:cNvSpPr>
            <a:spLocks noChangeArrowheads="1"/>
          </p:cNvSpPr>
          <p:nvPr/>
        </p:nvSpPr>
        <p:spPr bwMode="gray">
          <a:xfrm>
            <a:off x="0" y="2209800"/>
            <a:ext cx="3429000" cy="3352800"/>
          </a:xfrm>
          <a:prstGeom prst="roundRect">
            <a:avLst>
              <a:gd name="adj" fmla="val 19046"/>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r>
              <a:rPr lang="en-US" sz="2200" b="1" u="sng" dirty="0" smtClean="0">
                <a:solidFill>
                  <a:srgbClr val="002060"/>
                </a:solidFill>
                <a:ea typeface="Calibri" pitchFamily="34" charset="0"/>
                <a:cs typeface="Times New Roman" pitchFamily="18" charset="0"/>
              </a:rPr>
              <a:t>Area of dissertation</a:t>
            </a:r>
            <a:r>
              <a:rPr lang="en-US" sz="2200" dirty="0" smtClean="0">
                <a:solidFill>
                  <a:srgbClr val="002060"/>
                </a:solidFill>
                <a:ea typeface="Calibri" pitchFamily="34" charset="0"/>
                <a:cs typeface="Times New Roman" pitchFamily="18" charset="0"/>
              </a:rPr>
              <a:t>: </a:t>
            </a:r>
          </a:p>
          <a:p>
            <a:r>
              <a:rPr lang="en-US" sz="2200" dirty="0" smtClean="0">
                <a:solidFill>
                  <a:srgbClr val="002060"/>
                </a:solidFill>
                <a:ea typeface="Calibri" pitchFamily="34" charset="0"/>
                <a:cs typeface="Times New Roman" pitchFamily="18" charset="0"/>
              </a:rPr>
              <a:t>Operations</a:t>
            </a:r>
            <a:br>
              <a:rPr lang="en-US" sz="2200" dirty="0" smtClean="0">
                <a:solidFill>
                  <a:srgbClr val="002060"/>
                </a:solidFill>
                <a:ea typeface="Calibri" pitchFamily="34" charset="0"/>
                <a:cs typeface="Times New Roman" pitchFamily="18" charset="0"/>
              </a:rPr>
            </a:br>
            <a:r>
              <a:rPr lang="en-US" sz="2200" dirty="0" smtClean="0">
                <a:solidFill>
                  <a:srgbClr val="002060"/>
                </a:solidFill>
                <a:cs typeface="Arial" pitchFamily="34" charset="0"/>
              </a:rPr>
              <a:t/>
            </a:r>
            <a:br>
              <a:rPr lang="en-US" sz="2200" dirty="0" smtClean="0">
                <a:solidFill>
                  <a:srgbClr val="002060"/>
                </a:solidFill>
                <a:cs typeface="Arial" pitchFamily="34" charset="0"/>
              </a:rPr>
            </a:br>
            <a:r>
              <a:rPr lang="en-US" sz="2200" b="1" u="sng" dirty="0" smtClean="0">
                <a:solidFill>
                  <a:srgbClr val="002060"/>
                </a:solidFill>
                <a:ea typeface="Calibri" pitchFamily="34" charset="0"/>
                <a:cs typeface="Times New Roman" pitchFamily="18" charset="0"/>
              </a:rPr>
              <a:t>Duration</a:t>
            </a:r>
            <a:r>
              <a:rPr lang="en-US" sz="2200" b="1" dirty="0" smtClean="0">
                <a:solidFill>
                  <a:srgbClr val="002060"/>
                </a:solidFill>
                <a:ea typeface="Calibri" pitchFamily="34" charset="0"/>
                <a:cs typeface="Times New Roman" pitchFamily="18" charset="0"/>
              </a:rPr>
              <a:t>: </a:t>
            </a:r>
          </a:p>
          <a:p>
            <a:r>
              <a:rPr lang="en-US" sz="2200" dirty="0" smtClean="0">
                <a:solidFill>
                  <a:srgbClr val="002060"/>
                </a:solidFill>
                <a:ea typeface="Calibri" pitchFamily="34" charset="0"/>
                <a:cs typeface="Times New Roman" pitchFamily="18" charset="0"/>
              </a:rPr>
              <a:t>10</a:t>
            </a:r>
            <a:r>
              <a:rPr lang="en-US" sz="2200" baseline="30000" dirty="0" smtClean="0">
                <a:solidFill>
                  <a:srgbClr val="002060"/>
                </a:solidFill>
                <a:ea typeface="Calibri" pitchFamily="34" charset="0"/>
                <a:cs typeface="Times New Roman" pitchFamily="18" charset="0"/>
              </a:rPr>
              <a:t>th</a:t>
            </a:r>
            <a:r>
              <a:rPr lang="en-US" sz="2200" dirty="0" smtClean="0">
                <a:solidFill>
                  <a:srgbClr val="002060"/>
                </a:solidFill>
                <a:ea typeface="Calibri" pitchFamily="34" charset="0"/>
                <a:cs typeface="Times New Roman" pitchFamily="18" charset="0"/>
              </a:rPr>
              <a:t> January to 10</a:t>
            </a:r>
            <a:r>
              <a:rPr lang="en-US" sz="2200" baseline="30000" dirty="0" smtClean="0">
                <a:solidFill>
                  <a:srgbClr val="002060"/>
                </a:solidFill>
                <a:ea typeface="Calibri" pitchFamily="34" charset="0"/>
                <a:cs typeface="Times New Roman" pitchFamily="18" charset="0"/>
              </a:rPr>
              <a:t>th</a:t>
            </a:r>
            <a:r>
              <a:rPr lang="en-US" sz="2200" dirty="0" smtClean="0">
                <a:solidFill>
                  <a:srgbClr val="002060"/>
                </a:solidFill>
                <a:ea typeface="Calibri" pitchFamily="34" charset="0"/>
                <a:cs typeface="Times New Roman" pitchFamily="18" charset="0"/>
              </a:rPr>
              <a:t> April</a:t>
            </a:r>
            <a:br>
              <a:rPr lang="en-US" sz="2200" dirty="0" smtClean="0">
                <a:solidFill>
                  <a:srgbClr val="002060"/>
                </a:solidFill>
                <a:ea typeface="Calibri" pitchFamily="34" charset="0"/>
                <a:cs typeface="Times New Roman" pitchFamily="18" charset="0"/>
              </a:rPr>
            </a:br>
            <a:r>
              <a:rPr lang="en-US" sz="2200" dirty="0" smtClean="0">
                <a:solidFill>
                  <a:srgbClr val="002060"/>
                </a:solidFill>
                <a:cs typeface="Arial" pitchFamily="34" charset="0"/>
              </a:rPr>
              <a:t/>
            </a:r>
            <a:br>
              <a:rPr lang="en-US" sz="2200" dirty="0" smtClean="0">
                <a:solidFill>
                  <a:srgbClr val="002060"/>
                </a:solidFill>
                <a:cs typeface="Arial" pitchFamily="34" charset="0"/>
              </a:rPr>
            </a:br>
            <a:r>
              <a:rPr lang="en-US" sz="2200" b="1" u="sng" dirty="0" smtClean="0">
                <a:solidFill>
                  <a:srgbClr val="002060"/>
                </a:solidFill>
                <a:ea typeface="Calibri" pitchFamily="34" charset="0"/>
                <a:cs typeface="Times New Roman" pitchFamily="18" charset="0"/>
              </a:rPr>
              <a:t>Designation</a:t>
            </a:r>
            <a:r>
              <a:rPr lang="en-US" sz="2200" dirty="0" smtClean="0">
                <a:solidFill>
                  <a:srgbClr val="002060"/>
                </a:solidFill>
                <a:ea typeface="Calibri" pitchFamily="34" charset="0"/>
                <a:cs typeface="Times New Roman" pitchFamily="18" charset="0"/>
              </a:rPr>
              <a:t>: </a:t>
            </a:r>
          </a:p>
          <a:p>
            <a:r>
              <a:rPr lang="en-US" sz="2200" dirty="0" smtClean="0">
                <a:solidFill>
                  <a:srgbClr val="002060"/>
                </a:solidFill>
                <a:ea typeface="Calibri" pitchFamily="34" charset="0"/>
                <a:cs typeface="Times New Roman" pitchFamily="18" charset="0"/>
              </a:rPr>
              <a:t>Management trainee-</a:t>
            </a:r>
          </a:p>
          <a:p>
            <a:r>
              <a:rPr lang="en-US" sz="2200" dirty="0" smtClean="0">
                <a:solidFill>
                  <a:srgbClr val="002060"/>
                </a:solidFill>
                <a:ea typeface="Calibri" pitchFamily="34" charset="0"/>
                <a:cs typeface="Times New Roman" pitchFamily="18" charset="0"/>
              </a:rPr>
              <a:t>Operations</a:t>
            </a:r>
            <a:br>
              <a:rPr lang="en-US" sz="2200" dirty="0" smtClean="0">
                <a:solidFill>
                  <a:srgbClr val="002060"/>
                </a:solidFill>
                <a:ea typeface="Calibri" pitchFamily="34" charset="0"/>
                <a:cs typeface="Times New Roman" pitchFamily="18" charset="0"/>
              </a:rPr>
            </a:br>
            <a:endParaRPr lang="en-US" sz="2200" dirty="0">
              <a:solidFill>
                <a:srgbClr val="002060"/>
              </a:solidFill>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toxicslink.org/sites/default/files/styles/galleryformatter_slide/public/field/photosgallery/seg-poster_english_001.jpg"/>
          <p:cNvPicPr>
            <a:picLocks noChangeAspect="1" noChangeArrowheads="1"/>
          </p:cNvPicPr>
          <p:nvPr/>
        </p:nvPicPr>
        <p:blipFill>
          <a:blip r:embed="rId2" cstate="print"/>
          <a:srcRect/>
          <a:stretch>
            <a:fillRect/>
          </a:stretch>
        </p:blipFill>
        <p:spPr bwMode="auto">
          <a:xfrm>
            <a:off x="457200" y="609600"/>
            <a:ext cx="8305800" cy="5791200"/>
          </a:xfrm>
          <a:prstGeom prst="rect">
            <a:avLst/>
          </a:prstGeom>
        </p:spPr>
        <p:style>
          <a:lnRef idx="2">
            <a:schemeClr val="accent1"/>
          </a:lnRef>
          <a:fillRef idx="1">
            <a:schemeClr val="lt1"/>
          </a:fillRef>
          <a:effectRef idx="0">
            <a:schemeClr val="accent1"/>
          </a:effectRef>
          <a:fontRef idx="minor">
            <a:schemeClr val="dk1"/>
          </a:fontRef>
        </p:style>
      </p:pic>
      <p:pic>
        <p:nvPicPr>
          <p:cNvPr id="54275" name="Picture 3" descr="C:\Users\sneha\Downloads\images (12).jpg"/>
          <p:cNvPicPr>
            <a:picLocks noChangeAspect="1" noChangeArrowheads="1"/>
          </p:cNvPicPr>
          <p:nvPr/>
        </p:nvPicPr>
        <p:blipFill>
          <a:blip r:embed="rId3" cstate="print"/>
          <a:srcRect/>
          <a:stretch>
            <a:fillRect/>
          </a:stretch>
        </p:blipFill>
        <p:spPr bwMode="auto">
          <a:xfrm>
            <a:off x="457200" y="3124200"/>
            <a:ext cx="8382000" cy="320040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8022"/>
            <a:ext cx="8382000" cy="5539978"/>
          </a:xfrm>
        </p:spPr>
        <p:txBody>
          <a:bodyPr/>
          <a:lstStyle/>
          <a:p>
            <a:pPr>
              <a:lnSpc>
                <a:spcPct val="150000"/>
              </a:lnSpc>
            </a:pPr>
            <a:r>
              <a:rPr lang="en-US" i="1" dirty="0" smtClean="0">
                <a:latin typeface="Adobe Garamond Pro Bold" pitchFamily="18" charset="0"/>
                <a:cs typeface="Aparajita" pitchFamily="34" charset="0"/>
              </a:rPr>
              <a:t>    Let </a:t>
            </a:r>
            <a:r>
              <a:rPr lang="en-US" i="1" dirty="0">
                <a:latin typeface="Adobe Garamond Pro Bold" pitchFamily="18" charset="0"/>
                <a:cs typeface="Aparajita" pitchFamily="34" charset="0"/>
              </a:rPr>
              <a:t>the waste of the “sick” not </a:t>
            </a:r>
            <a:r>
              <a:rPr lang="en-US" i="1" dirty="0" smtClean="0">
                <a:latin typeface="Adobe Garamond Pro Bold" pitchFamily="18" charset="0"/>
                <a:cs typeface="Aparajita" pitchFamily="34" charset="0"/>
              </a:rPr>
              <a:t/>
            </a:r>
            <a:br>
              <a:rPr lang="en-US" i="1" dirty="0" smtClean="0">
                <a:latin typeface="Adobe Garamond Pro Bold" pitchFamily="18" charset="0"/>
                <a:cs typeface="Aparajita" pitchFamily="34" charset="0"/>
              </a:rPr>
            </a:br>
            <a:r>
              <a:rPr lang="en-US" i="1" dirty="0" smtClean="0">
                <a:latin typeface="Adobe Garamond Pro Bold" pitchFamily="18" charset="0"/>
                <a:cs typeface="Aparajita" pitchFamily="34" charset="0"/>
              </a:rPr>
              <a:t> contaminate </a:t>
            </a:r>
            <a:r>
              <a:rPr lang="en-US" i="1" dirty="0">
                <a:latin typeface="Adobe Garamond Pro Bold" pitchFamily="18" charset="0"/>
                <a:cs typeface="Aparajita" pitchFamily="34" charset="0"/>
              </a:rPr>
              <a:t>the </a:t>
            </a:r>
            <a:r>
              <a:rPr lang="en-US" i="1" dirty="0" smtClean="0">
                <a:latin typeface="Adobe Garamond Pro Bold" pitchFamily="18" charset="0"/>
                <a:cs typeface="Aparajita" pitchFamily="34" charset="0"/>
              </a:rPr>
              <a:t>life </a:t>
            </a:r>
            <a:r>
              <a:rPr lang="en-US" i="1" dirty="0">
                <a:latin typeface="Adobe Garamond Pro Bold" pitchFamily="18" charset="0"/>
                <a:cs typeface="Aparajita" pitchFamily="34" charset="0"/>
              </a:rPr>
              <a:t>of healthy</a:t>
            </a:r>
            <a:r>
              <a:rPr lang="en-US" dirty="0">
                <a:latin typeface="Adobe Garamond Pro Bold" pitchFamily="18" charset="0"/>
                <a:cs typeface="Aparajita" pitchFamily="34" charset="0"/>
              </a:rPr>
              <a:t/>
            </a:r>
            <a:br>
              <a:rPr lang="en-US" dirty="0">
                <a:latin typeface="Adobe Garamond Pro Bold" pitchFamily="18" charset="0"/>
                <a:cs typeface="Aparajita" pitchFamily="34" charset="0"/>
              </a:rPr>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381000" y="1412875"/>
            <a:ext cx="8382000" cy="984885"/>
          </a:xfrm>
        </p:spPr>
        <p:txBody>
          <a:bodyPr/>
          <a:lstStyle/>
          <a:p>
            <a:endParaRPr lang="en-US" dirty="0"/>
          </a:p>
          <a:p>
            <a:endParaRPr lang="en-US" dirty="0" smtClean="0"/>
          </a:p>
        </p:txBody>
      </p:sp>
      <p:sp>
        <p:nvSpPr>
          <p:cNvPr id="4" name="Rectangle 3"/>
          <p:cNvSpPr/>
          <p:nvPr/>
        </p:nvSpPr>
        <p:spPr>
          <a:xfrm>
            <a:off x="2895600" y="4800600"/>
            <a:ext cx="6025880" cy="830997"/>
          </a:xfrm>
          <a:prstGeom prst="rect">
            <a:avLst/>
          </a:prstGeom>
        </p:spPr>
        <p:txBody>
          <a:bodyPr wrap="none">
            <a:spAutoFit/>
          </a:bodyPr>
          <a:lstStyle/>
          <a:p>
            <a:pPr lvl="8"/>
            <a:r>
              <a:rPr lang="en-US" sz="4800" u="sng" dirty="0" smtClean="0">
                <a:latin typeface="Adobe Garamond Pro Bold" pitchFamily="18" charset="0"/>
              </a:rPr>
              <a:t>K.PARK</a:t>
            </a:r>
            <a:endParaRPr lang="en-US" sz="4800" u="sng" dirty="0">
              <a:latin typeface="Adobe Garamond Pro Bold" pitchFamily="18"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1066800"/>
            <a:ext cx="9067800" cy="1891287"/>
          </a:xfrm>
          <a:prstGeom prst="rect">
            <a:avLst/>
          </a:prstGeom>
        </p:spPr>
        <p:txBody>
          <a:bodyPr wrap="square">
            <a:spAutoFit/>
          </a:bodyPr>
          <a:lstStyle/>
          <a:p>
            <a:pPr marL="514350" indent="-514350" algn="just">
              <a:lnSpc>
                <a:spcPct val="150000"/>
              </a:lnSpc>
              <a:buNone/>
            </a:pPr>
            <a:r>
              <a:rPr lang="en-US" sz="2000" dirty="0" smtClean="0">
                <a:cs typeface="Times New Roman" pitchFamily="18" charset="0"/>
              </a:rPr>
              <a:t>          According to Biomedical waste rules,1998 of India “Bio-medical waste’’ means any waste  which is generated during treatment or immunization of human beings or animals or in research activities pertaining there to or in the production or testing of biomedical.</a:t>
            </a:r>
          </a:p>
        </p:txBody>
      </p:sp>
      <p:sp>
        <p:nvSpPr>
          <p:cNvPr id="12" name="Rectangle 11"/>
          <p:cNvSpPr/>
          <p:nvPr/>
        </p:nvSpPr>
        <p:spPr>
          <a:xfrm>
            <a:off x="1981200" y="228600"/>
            <a:ext cx="4114800" cy="646331"/>
          </a:xfrm>
          <a:prstGeom prst="rect">
            <a:avLst/>
          </a:prstGeom>
        </p:spPr>
        <p:txBody>
          <a:bodyPr wrap="square">
            <a:spAutoFit/>
          </a:bodyPr>
          <a:lstStyle/>
          <a:p>
            <a:pPr algn="ctr"/>
            <a:r>
              <a:rPr lang="en-US" sz="3600" b="1" dirty="0" smtClean="0">
                <a:solidFill>
                  <a:srgbClr val="FFC000"/>
                </a:solidFill>
                <a:effectLst>
                  <a:outerShdw blurRad="38100" dist="38100" dir="2700000" algn="tl">
                    <a:srgbClr val="000000">
                      <a:alpha val="43137"/>
                    </a:srgbClr>
                  </a:outerShdw>
                </a:effectLst>
              </a:rPr>
              <a:t>   </a:t>
            </a:r>
            <a:r>
              <a:rPr lang="en-US" sz="3600" b="1" u="sng" dirty="0" smtClean="0">
                <a:solidFill>
                  <a:srgbClr val="FFC000"/>
                </a:solidFill>
                <a:effectLst>
                  <a:outerShdw blurRad="38100" dist="38100" dir="2700000" algn="tl">
                    <a:srgbClr val="000000">
                      <a:alpha val="43137"/>
                    </a:srgbClr>
                  </a:outerShdw>
                </a:effectLst>
              </a:rPr>
              <a:t>Biomedical waste</a:t>
            </a:r>
            <a:endParaRPr lang="en-US" sz="3600" dirty="0">
              <a:solidFill>
                <a:srgbClr val="FFC000"/>
              </a:solidFill>
              <a:effectLst>
                <a:outerShdw blurRad="38100" dist="38100" dir="2700000" algn="tl">
                  <a:srgbClr val="000000">
                    <a:alpha val="43137"/>
                  </a:srgbClr>
                </a:outerShdw>
              </a:effectLst>
            </a:endParaRPr>
          </a:p>
        </p:txBody>
      </p:sp>
      <p:sp>
        <p:nvSpPr>
          <p:cNvPr id="24" name="Title 23"/>
          <p:cNvSpPr>
            <a:spLocks noGrp="1"/>
          </p:cNvSpPr>
          <p:nvPr>
            <p:ph type="title"/>
          </p:nvPr>
        </p:nvSpPr>
        <p:spPr/>
        <p:txBody>
          <a:bodyPr/>
          <a:lstStyle/>
          <a:p>
            <a:endParaRPr lang="en-US"/>
          </a:p>
        </p:txBody>
      </p:sp>
      <p:sp>
        <p:nvSpPr>
          <p:cNvPr id="25" name="Text Placeholder 24"/>
          <p:cNvSpPr>
            <a:spLocks noGrp="1"/>
          </p:cNvSpPr>
          <p:nvPr>
            <p:ph type="body" sz="quarter" idx="10"/>
          </p:nvPr>
        </p:nvSpPr>
        <p:spPr>
          <a:xfrm>
            <a:off x="228600" y="3276600"/>
            <a:ext cx="5105400" cy="276999"/>
          </a:xfrm>
        </p:spPr>
        <p:txBody>
          <a:bodyPr/>
          <a:lstStyle/>
          <a:p>
            <a:endParaRPr lang="en-US" sz="2000" dirty="0"/>
          </a:p>
        </p:txBody>
      </p:sp>
      <p:pic>
        <p:nvPicPr>
          <p:cNvPr id="23" name="Picture 4" descr="https://encrypted-tbn3.gstatic.com/images?q=tbn:ANd9GcTnZQ732sFxbY4bOaaSygS4eSw3HEgzMbsT5x_Yyrl5Lsm8qQjyaw"/>
          <p:cNvPicPr>
            <a:picLocks noChangeAspect="1" noChangeArrowheads="1"/>
          </p:cNvPicPr>
          <p:nvPr/>
        </p:nvPicPr>
        <p:blipFill>
          <a:blip r:embed="rId2" cstate="print"/>
          <a:srcRect/>
          <a:stretch>
            <a:fillRect/>
          </a:stretch>
        </p:blipFill>
        <p:spPr bwMode="auto">
          <a:xfrm>
            <a:off x="6172200" y="3124200"/>
            <a:ext cx="2743200" cy="3276600"/>
          </a:xfrm>
          <a:prstGeom prst="rect">
            <a:avLst/>
          </a:prstGeom>
          <a:noFill/>
        </p:spPr>
      </p:pic>
      <p:sp>
        <p:nvSpPr>
          <p:cNvPr id="26" name="AutoShape 6"/>
          <p:cNvSpPr>
            <a:spLocks noChangeArrowheads="1"/>
          </p:cNvSpPr>
          <p:nvPr/>
        </p:nvSpPr>
        <p:spPr bwMode="gray">
          <a:xfrm>
            <a:off x="0" y="3048000"/>
            <a:ext cx="5638800" cy="3810000"/>
          </a:xfrm>
          <a:prstGeom prst="roundRect">
            <a:avLst>
              <a:gd name="adj" fmla="val 19046"/>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just"/>
            <a:endParaRPr lang="en-US" sz="2000" dirty="0" smtClean="0">
              <a:cs typeface="Times New Roman" pitchFamily="18" charset="0"/>
            </a:endParaRPr>
          </a:p>
          <a:p>
            <a:pPr algn="just">
              <a:buFont typeface="Arial" pitchFamily="34" charset="0"/>
              <a:buChar char="•"/>
            </a:pPr>
            <a:r>
              <a:rPr lang="en-US" sz="2000" b="1" dirty="0" smtClean="0">
                <a:solidFill>
                  <a:srgbClr val="002060"/>
                </a:solidFill>
                <a:cs typeface="Times New Roman" pitchFamily="18" charset="0"/>
              </a:rPr>
              <a:t>75-90% - Non hazardous /General waste</a:t>
            </a:r>
          </a:p>
          <a:p>
            <a:pPr algn="just">
              <a:buFont typeface="Arial" pitchFamily="34" charset="0"/>
              <a:buChar char="•"/>
            </a:pPr>
            <a:endParaRPr lang="en-US" sz="2000" b="1" dirty="0" smtClean="0">
              <a:solidFill>
                <a:srgbClr val="002060"/>
              </a:solidFill>
              <a:cs typeface="Times New Roman" pitchFamily="18" charset="0"/>
            </a:endParaRPr>
          </a:p>
          <a:p>
            <a:pPr algn="just">
              <a:buFont typeface="Arial" pitchFamily="34" charset="0"/>
              <a:buChar char="•"/>
            </a:pPr>
            <a:r>
              <a:rPr lang="en-US" sz="2000" b="1" dirty="0" smtClean="0">
                <a:solidFill>
                  <a:srgbClr val="002060"/>
                </a:solidFill>
                <a:cs typeface="Times New Roman" pitchFamily="18" charset="0"/>
              </a:rPr>
              <a:t>10-25% -Hazardous</a:t>
            </a:r>
          </a:p>
          <a:p>
            <a:pPr algn="just">
              <a:buFont typeface="Arial" pitchFamily="34" charset="0"/>
              <a:buChar char="•"/>
            </a:pPr>
            <a:endParaRPr lang="en-US" sz="2000" b="1" dirty="0" smtClean="0">
              <a:solidFill>
                <a:srgbClr val="002060"/>
              </a:solidFill>
              <a:cs typeface="Times New Roman" pitchFamily="18" charset="0"/>
            </a:endParaRPr>
          </a:p>
          <a:p>
            <a:pPr algn="just">
              <a:buFont typeface="Arial" pitchFamily="34" charset="0"/>
              <a:buChar char="•"/>
            </a:pPr>
            <a:r>
              <a:rPr lang="en-US" sz="2000" b="1" dirty="0" smtClean="0">
                <a:solidFill>
                  <a:srgbClr val="002060"/>
                </a:solidFill>
                <a:cs typeface="Times New Roman" pitchFamily="18" charset="0"/>
              </a:rPr>
              <a:t>In developed countries:1-5kg/bed/day</a:t>
            </a:r>
          </a:p>
          <a:p>
            <a:pPr algn="just">
              <a:buFont typeface="Arial" pitchFamily="34" charset="0"/>
              <a:buChar char="•"/>
            </a:pPr>
            <a:endParaRPr lang="en-US" sz="2000" b="1" dirty="0" smtClean="0">
              <a:solidFill>
                <a:srgbClr val="002060"/>
              </a:solidFill>
              <a:cs typeface="Times New Roman" pitchFamily="18" charset="0"/>
            </a:endParaRPr>
          </a:p>
          <a:p>
            <a:pPr algn="just">
              <a:buFont typeface="Arial" pitchFamily="34" charset="0"/>
              <a:buChar char="•"/>
            </a:pPr>
            <a:r>
              <a:rPr lang="en-US" sz="2000" b="1" dirty="0" smtClean="0">
                <a:solidFill>
                  <a:srgbClr val="002060"/>
                </a:solidFill>
                <a:cs typeface="Times New Roman" pitchFamily="18" charset="0"/>
              </a:rPr>
              <a:t>In India: 1-2 kg/bed/day </a:t>
            </a:r>
          </a:p>
          <a:p>
            <a:pPr algn="just"/>
            <a:r>
              <a:rPr lang="en-US" sz="2000" b="1" dirty="0" smtClean="0">
                <a:solidFill>
                  <a:srgbClr val="002060"/>
                </a:solidFill>
                <a:cs typeface="Times New Roman" pitchFamily="18" charset="0"/>
              </a:rPr>
              <a:t> (Approximately 506.74 tons waste /day)</a:t>
            </a:r>
          </a:p>
          <a:p>
            <a:pPr algn="just">
              <a:buFont typeface="Arial" pitchFamily="34" charset="0"/>
              <a:buChar char="•"/>
            </a:pPr>
            <a:endParaRPr lang="en-US" sz="2000" b="1" dirty="0" smtClean="0">
              <a:solidFill>
                <a:srgbClr val="002060"/>
              </a:solidFill>
              <a:cs typeface="Times New Roman" pitchFamily="18" charset="0"/>
            </a:endParaRPr>
          </a:p>
          <a:p>
            <a:pPr algn="just">
              <a:buFont typeface="Arial" pitchFamily="34" charset="0"/>
              <a:buChar char="•"/>
            </a:pPr>
            <a:r>
              <a:rPr lang="en-US" sz="2000" b="1" dirty="0" smtClean="0">
                <a:solidFill>
                  <a:srgbClr val="002060"/>
                </a:solidFill>
                <a:cs typeface="Times New Roman" pitchFamily="18" charset="0"/>
              </a:rPr>
              <a:t>Only  57% waste undergo proper disposal</a:t>
            </a:r>
          </a:p>
          <a:p>
            <a:pPr algn="just">
              <a:buFont typeface="Arial" pitchFamily="34" charset="0"/>
              <a:buChar char="•"/>
            </a:pPr>
            <a:endParaRPr lang="en-US" sz="2000" b="1" dirty="0" smtClean="0">
              <a:solidFill>
                <a:srgbClr val="002060"/>
              </a:solidFill>
              <a:cs typeface="Times New Roman" pitchFamily="18" charset="0"/>
            </a:endParaRPr>
          </a:p>
          <a:p>
            <a:pPr>
              <a:buFont typeface="Arial" pitchFamily="34" charset="0"/>
              <a:buChar char="•"/>
            </a:pPr>
            <a:endParaRPr lang="en-US" sz="2000" b="1"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ctr"/>
            <a:r>
              <a:rPr lang="en-US" sz="4000" b="1" u="sng" dirty="0" smtClean="0"/>
              <a:t>Rationale of the study</a:t>
            </a:r>
            <a:endParaRPr lang="en-US" sz="4000" b="1" u="sng" dirty="0"/>
          </a:p>
        </p:txBody>
      </p:sp>
      <p:sp>
        <p:nvSpPr>
          <p:cNvPr id="6" name="Text Placeholder 5"/>
          <p:cNvSpPr>
            <a:spLocks noGrp="1"/>
          </p:cNvSpPr>
          <p:nvPr>
            <p:ph type="body" sz="quarter" idx="10"/>
          </p:nvPr>
        </p:nvSpPr>
        <p:spPr>
          <a:xfrm>
            <a:off x="0" y="1066800"/>
            <a:ext cx="8915400" cy="6001643"/>
          </a:xfrm>
        </p:spPr>
        <p:txBody>
          <a:bodyPr/>
          <a:lstStyle/>
          <a:p>
            <a:pPr algn="just">
              <a:buNone/>
            </a:pPr>
            <a:r>
              <a:rPr lang="en-GB" sz="2000" dirty="0" smtClean="0"/>
              <a:t>               </a:t>
            </a:r>
            <a:endParaRPr lang="en-US" sz="2000" dirty="0" smtClean="0"/>
          </a:p>
          <a:p>
            <a:pPr lvl="1" algn="just">
              <a:buFont typeface="Arial" pitchFamily="34" charset="0"/>
              <a:buChar char="•"/>
            </a:pPr>
            <a:r>
              <a:rPr lang="en-GB" sz="2000" dirty="0" smtClean="0"/>
              <a:t>Only 15% of hospital waste is hazardous, not the complete. But when it is not segregated at the source of generation and mixed with nonhazardous waste, then 100% waste becomes hazardous. </a:t>
            </a:r>
          </a:p>
          <a:p>
            <a:pPr lvl="1" algn="just">
              <a:buFont typeface="Arial" pitchFamily="34" charset="0"/>
              <a:buChar char="•"/>
            </a:pPr>
            <a:endParaRPr lang="en-GB" sz="2000" dirty="0" smtClean="0"/>
          </a:p>
          <a:p>
            <a:pPr lvl="1" algn="just">
              <a:buFont typeface="Arial" pitchFamily="34" charset="0"/>
              <a:buChar char="•"/>
            </a:pPr>
            <a:r>
              <a:rPr lang="en-GB" sz="2000" dirty="0" smtClean="0"/>
              <a:t>Injuries from sharps leading to infection to all categories of hospital personnel and waste handler.</a:t>
            </a:r>
          </a:p>
          <a:p>
            <a:pPr lvl="1" algn="just">
              <a:buFont typeface="Arial" pitchFamily="34" charset="0"/>
              <a:buChar char="•"/>
            </a:pPr>
            <a:endParaRPr lang="en-US" sz="2000" dirty="0" smtClean="0"/>
          </a:p>
          <a:p>
            <a:pPr lvl="1" algn="just">
              <a:buFont typeface="Arial" pitchFamily="34" charset="0"/>
              <a:buChar char="•"/>
            </a:pPr>
            <a:r>
              <a:rPr lang="en-GB" sz="2000" dirty="0" smtClean="0"/>
              <a:t>Risk of infection outside hospital for waste handlers and scavengers and at time general public living in the vicinity of hospitals.</a:t>
            </a:r>
            <a:endParaRPr lang="en-US" sz="2000" dirty="0" smtClean="0"/>
          </a:p>
          <a:p>
            <a:pPr lvl="1" algn="just">
              <a:buFont typeface="Arial" pitchFamily="34" charset="0"/>
              <a:buChar char="•"/>
            </a:pPr>
            <a:endParaRPr lang="en-US" sz="2000" dirty="0" smtClean="0"/>
          </a:p>
          <a:p>
            <a:pPr lvl="1" algn="just">
              <a:buFont typeface="Arial" pitchFamily="34" charset="0"/>
              <a:buChar char="•"/>
            </a:pPr>
            <a:r>
              <a:rPr lang="en-GB" sz="2000" dirty="0" err="1" smtClean="0"/>
              <a:t>Nosocomial</a:t>
            </a:r>
            <a:r>
              <a:rPr lang="en-GB" sz="2000" dirty="0" smtClean="0"/>
              <a:t> infections in patients from poor infection control practices and poor waste management.</a:t>
            </a:r>
          </a:p>
          <a:p>
            <a:pPr lvl="1" algn="just">
              <a:buFont typeface="Arial" pitchFamily="34" charset="0"/>
              <a:buChar char="•"/>
            </a:pPr>
            <a:endParaRPr lang="en-US" sz="2000" dirty="0" smtClean="0"/>
          </a:p>
          <a:p>
            <a:pPr lvl="1" algn="just">
              <a:buFont typeface="Arial" pitchFamily="34" charset="0"/>
              <a:buChar char="•"/>
            </a:pPr>
            <a:r>
              <a:rPr lang="en-GB" sz="2000" dirty="0" smtClean="0"/>
              <a:t>Risk of air, water and soil pollution directly due to waste, or due to defective incineration emissions and ash.</a:t>
            </a:r>
            <a:endParaRPr lang="en-US" sz="2000" dirty="0" smtClean="0"/>
          </a:p>
          <a:p>
            <a:pPr algn="just">
              <a:buNone/>
            </a:pPr>
            <a:endParaRPr lang="en-US" sz="2000" dirty="0" smtClean="0"/>
          </a:p>
          <a:p>
            <a:pPr>
              <a:buNone/>
            </a:pPr>
            <a:endParaRPr lang="en-GB" sz="2000" dirty="0" smtClean="0"/>
          </a:p>
          <a:p>
            <a:pPr>
              <a:buNone/>
            </a:pPr>
            <a:endParaRPr lang="en-US" sz="20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ctr"/>
            <a:r>
              <a:rPr lang="en-US" sz="4000" u="sng" dirty="0" smtClean="0"/>
              <a:t>Review of literature</a:t>
            </a:r>
            <a:endParaRPr lang="en-US" sz="4000" u="sng" dirty="0"/>
          </a:p>
        </p:txBody>
      </p:sp>
      <p:sp>
        <p:nvSpPr>
          <p:cNvPr id="3" name="Text Placeholder 2"/>
          <p:cNvSpPr>
            <a:spLocks noGrp="1"/>
          </p:cNvSpPr>
          <p:nvPr>
            <p:ph type="body" sz="quarter" idx="10"/>
          </p:nvPr>
        </p:nvSpPr>
        <p:spPr>
          <a:xfrm>
            <a:off x="228600" y="1143000"/>
            <a:ext cx="8686800" cy="5478423"/>
          </a:xfrm>
          <a:solidFill>
            <a:srgbClr val="00B0F0"/>
          </a:solidFill>
        </p:spPr>
        <p:style>
          <a:lnRef idx="3">
            <a:schemeClr val="lt1"/>
          </a:lnRef>
          <a:fillRef idx="1">
            <a:schemeClr val="accent2"/>
          </a:fillRef>
          <a:effectRef idx="1">
            <a:schemeClr val="accent2"/>
          </a:effectRef>
          <a:fontRef idx="minor">
            <a:schemeClr val="lt1"/>
          </a:fontRef>
        </p:style>
        <p:txBody>
          <a:bodyPr/>
          <a:lstStyle/>
          <a:p>
            <a:pPr>
              <a:lnSpc>
                <a:spcPct val="100000"/>
              </a:lnSpc>
            </a:pPr>
            <a:endParaRPr lang="en-US" sz="2000" dirty="0" smtClean="0"/>
          </a:p>
          <a:p>
            <a:pPr algn="just">
              <a:lnSpc>
                <a:spcPct val="100000"/>
              </a:lnSpc>
            </a:pPr>
            <a:r>
              <a:rPr lang="en-US" sz="2000" dirty="0" smtClean="0">
                <a:solidFill>
                  <a:schemeClr val="bg1"/>
                </a:solidFill>
              </a:rPr>
              <a:t>1. </a:t>
            </a:r>
            <a:r>
              <a:rPr lang="en-US" sz="2000" dirty="0" err="1" smtClean="0">
                <a:solidFill>
                  <a:schemeClr val="bg1"/>
                </a:solidFill>
              </a:rPr>
              <a:t>Pandit</a:t>
            </a:r>
            <a:r>
              <a:rPr lang="en-US" sz="2000" dirty="0" smtClean="0">
                <a:solidFill>
                  <a:schemeClr val="bg1"/>
                </a:solidFill>
              </a:rPr>
              <a:t> N B et al,(2005)  conducted a cross sectional study on management </a:t>
            </a:r>
          </a:p>
          <a:p>
            <a:pPr algn="just">
              <a:lnSpc>
                <a:spcPct val="100000"/>
              </a:lnSpc>
              <a:buNone/>
            </a:pPr>
            <a:r>
              <a:rPr lang="en-US" sz="2000" dirty="0" smtClean="0">
                <a:solidFill>
                  <a:schemeClr val="bg1"/>
                </a:solidFill>
              </a:rPr>
              <a:t>          of  BMW, in 30 hospitals including dr. and auxiliary staff and found that there </a:t>
            </a:r>
          </a:p>
          <a:p>
            <a:pPr algn="just">
              <a:lnSpc>
                <a:spcPct val="100000"/>
              </a:lnSpc>
              <a:buNone/>
            </a:pPr>
            <a:r>
              <a:rPr lang="en-US" sz="2000" dirty="0" smtClean="0">
                <a:solidFill>
                  <a:schemeClr val="bg1"/>
                </a:solidFill>
              </a:rPr>
              <a:t>          was no effective waste segregation, collection, transportation, and disposal </a:t>
            </a:r>
          </a:p>
          <a:p>
            <a:pPr algn="just">
              <a:lnSpc>
                <a:spcPct val="100000"/>
              </a:lnSpc>
              <a:buNone/>
            </a:pPr>
            <a:r>
              <a:rPr lang="en-US" sz="2000" dirty="0" smtClean="0">
                <a:solidFill>
                  <a:schemeClr val="bg1"/>
                </a:solidFill>
              </a:rPr>
              <a:t>          system at any hospitals in the district.</a:t>
            </a:r>
          </a:p>
          <a:p>
            <a:pPr algn="just">
              <a:lnSpc>
                <a:spcPct val="100000"/>
              </a:lnSpc>
            </a:pPr>
            <a:endParaRPr lang="en-US" sz="2000" dirty="0" smtClean="0">
              <a:solidFill>
                <a:schemeClr val="bg1"/>
              </a:solidFill>
            </a:endParaRPr>
          </a:p>
          <a:p>
            <a:pPr algn="just">
              <a:lnSpc>
                <a:spcPct val="100000"/>
              </a:lnSpc>
            </a:pPr>
            <a:r>
              <a:rPr lang="en-US" sz="2000" dirty="0" smtClean="0">
                <a:solidFill>
                  <a:schemeClr val="bg1"/>
                </a:solidFill>
              </a:rPr>
              <a:t>2. Another study was being conducted in Allahabad (&gt;100 bedded hospitals) on </a:t>
            </a:r>
          </a:p>
          <a:p>
            <a:pPr algn="just">
              <a:lnSpc>
                <a:spcPct val="100000"/>
              </a:lnSpc>
              <a:buNone/>
            </a:pPr>
            <a:r>
              <a:rPr lang="en-US" sz="2000" dirty="0" smtClean="0">
                <a:solidFill>
                  <a:schemeClr val="bg1"/>
                </a:solidFill>
              </a:rPr>
              <a:t>           Doctors, technicians and class IV employees, and the  Knowledge regarding</a:t>
            </a:r>
          </a:p>
          <a:p>
            <a:pPr algn="just">
              <a:lnSpc>
                <a:spcPct val="100000"/>
              </a:lnSpc>
              <a:buNone/>
            </a:pPr>
            <a:r>
              <a:rPr lang="en-US" sz="2000" dirty="0" smtClean="0">
                <a:solidFill>
                  <a:schemeClr val="bg1"/>
                </a:solidFill>
              </a:rPr>
              <a:t>           the color coding and waste segregation at source was found to be better </a:t>
            </a:r>
          </a:p>
          <a:p>
            <a:pPr algn="just">
              <a:lnSpc>
                <a:spcPct val="100000"/>
              </a:lnSpc>
              <a:buNone/>
            </a:pPr>
            <a:r>
              <a:rPr lang="en-US" sz="2000" dirty="0" smtClean="0">
                <a:solidFill>
                  <a:schemeClr val="bg1"/>
                </a:solidFill>
              </a:rPr>
              <a:t>            among nurses and laboratory staff as compared to doctors.</a:t>
            </a:r>
          </a:p>
          <a:p>
            <a:pPr algn="just">
              <a:lnSpc>
                <a:spcPct val="100000"/>
              </a:lnSpc>
            </a:pPr>
            <a:endParaRPr lang="en-US" sz="2000" dirty="0" smtClean="0">
              <a:solidFill>
                <a:schemeClr val="bg1"/>
              </a:solidFill>
            </a:endParaRPr>
          </a:p>
          <a:p>
            <a:pPr algn="just">
              <a:lnSpc>
                <a:spcPct val="100000"/>
              </a:lnSpc>
            </a:pPr>
            <a:r>
              <a:rPr lang="en-US" sz="2000" dirty="0" smtClean="0">
                <a:solidFill>
                  <a:schemeClr val="bg1"/>
                </a:solidFill>
              </a:rPr>
              <a:t>3.</a:t>
            </a:r>
            <a:r>
              <a:rPr lang="en-GB" sz="2000" dirty="0" smtClean="0">
                <a:solidFill>
                  <a:schemeClr val="bg1"/>
                </a:solidFill>
              </a:rPr>
              <a:t> </a:t>
            </a:r>
            <a:r>
              <a:rPr lang="en-GB" sz="2000" dirty="0" err="1" smtClean="0">
                <a:solidFill>
                  <a:schemeClr val="bg1"/>
                </a:solidFill>
              </a:rPr>
              <a:t>Chandira</a:t>
            </a:r>
            <a:r>
              <a:rPr lang="en-GB" sz="2000" dirty="0" smtClean="0">
                <a:solidFill>
                  <a:schemeClr val="bg1"/>
                </a:solidFill>
              </a:rPr>
              <a:t> boss and co-workers (2009) studied the character and quantity </a:t>
            </a:r>
          </a:p>
          <a:p>
            <a:pPr algn="just">
              <a:lnSpc>
                <a:spcPct val="100000"/>
              </a:lnSpc>
              <a:buNone/>
            </a:pPr>
            <a:r>
              <a:rPr lang="en-GB" sz="2000" dirty="0" smtClean="0">
                <a:solidFill>
                  <a:schemeClr val="bg1"/>
                </a:solidFill>
              </a:rPr>
              <a:t>           of BMW generation in Government General Hospital (GH) Pondicherry. </a:t>
            </a:r>
          </a:p>
          <a:p>
            <a:pPr algn="just">
              <a:lnSpc>
                <a:spcPct val="100000"/>
              </a:lnSpc>
              <a:buNone/>
            </a:pPr>
            <a:r>
              <a:rPr lang="en-GB" sz="2000" dirty="0" smtClean="0">
                <a:solidFill>
                  <a:schemeClr val="bg1"/>
                </a:solidFill>
              </a:rPr>
              <a:t>           Unhygienic disposal of non segregated BMW in Pondicherry was posing a </a:t>
            </a:r>
          </a:p>
          <a:p>
            <a:pPr algn="just">
              <a:lnSpc>
                <a:spcPct val="100000"/>
              </a:lnSpc>
              <a:buNone/>
            </a:pPr>
            <a:r>
              <a:rPr lang="en-GB" sz="2000" dirty="0" smtClean="0">
                <a:solidFill>
                  <a:schemeClr val="bg1"/>
                </a:solidFill>
              </a:rPr>
              <a:t>           serious health hazard to the population and to scavengers. </a:t>
            </a:r>
            <a:endParaRPr lang="en-US" sz="2000" dirty="0">
              <a:solidFill>
                <a:schemeClr val="bg1"/>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2">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2411</TotalTime>
  <Words>1787</Words>
  <Application>Microsoft Office PowerPoint</Application>
  <PresentationFormat>On-screen Show (4:3)</PresentationFormat>
  <Paragraphs>343</Paragraphs>
  <Slides>29</Slides>
  <Notes>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Theme2</vt:lpstr>
      <vt:lpstr>White with Courier font for code slides</vt:lpstr>
      <vt:lpstr>AWARENESS LEVEL ABOUT BIO-MEDICAL WASTE MANAGEMENT AMONGST THE STAFF AT PARK HOSPITAL </vt:lpstr>
      <vt:lpstr>Slide 2</vt:lpstr>
      <vt:lpstr>               Park Hospital Units</vt:lpstr>
      <vt:lpstr>Slide 4</vt:lpstr>
      <vt:lpstr>Slide 5</vt:lpstr>
      <vt:lpstr>    Let the waste of the “sick” not   contaminate the life of healthy   </vt:lpstr>
      <vt:lpstr>Slide 7</vt:lpstr>
      <vt:lpstr>Rationale of the study</vt:lpstr>
      <vt:lpstr>Review of literature</vt:lpstr>
      <vt:lpstr>Who is at risk?</vt:lpstr>
      <vt:lpstr>OBJECTIVES</vt:lpstr>
      <vt:lpstr>Methodology</vt:lpstr>
      <vt:lpstr>Slide 13</vt:lpstr>
      <vt:lpstr>Data analysis and findings</vt:lpstr>
      <vt:lpstr>Awareness level  of  staff before and after the awareness session</vt:lpstr>
      <vt:lpstr>Awareness level of Doctors</vt:lpstr>
      <vt:lpstr>Awareness level of Nurses</vt:lpstr>
      <vt:lpstr>Awareness level of Technicians</vt:lpstr>
      <vt:lpstr>Awareness level of Housekeeping staff</vt:lpstr>
      <vt:lpstr>Awareness level of other staff</vt:lpstr>
      <vt:lpstr>Poorly managed Biomedical waste at Park hospital </vt:lpstr>
      <vt:lpstr>Results</vt:lpstr>
      <vt:lpstr>Slide 23</vt:lpstr>
      <vt:lpstr>Recommendations</vt:lpstr>
      <vt:lpstr>Slide 25</vt:lpstr>
      <vt:lpstr>Conclusion</vt:lpstr>
      <vt:lpstr>Slide 27</vt:lpstr>
      <vt:lpstr>References</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Awareness level</dc:title>
  <dc:creator>sneha</dc:creator>
  <cp:lastModifiedBy>sneha</cp:lastModifiedBy>
  <cp:revision>187</cp:revision>
  <dcterms:created xsi:type="dcterms:W3CDTF">2014-05-03T15:12:53Z</dcterms:created>
  <dcterms:modified xsi:type="dcterms:W3CDTF">2014-05-07T06:35:16Z</dcterms:modified>
</cp:coreProperties>
</file>