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58" r:id="rId4"/>
    <p:sldId id="286" r:id="rId5"/>
    <p:sldId id="259" r:id="rId6"/>
    <p:sldId id="260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Minimum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Maximum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Pretest</c:v>
                </c:pt>
                <c:pt idx="1">
                  <c:v>Posttest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18</c:v>
                </c:pt>
                <c:pt idx="1">
                  <c:v>23</c:v>
                </c:pt>
              </c:numCache>
            </c:numRef>
          </c:val>
        </c:ser>
        <c:dLbls>
          <c:showVal val="1"/>
        </c:dLbls>
        <c:gapWidth val="75"/>
        <c:axId val="79526528"/>
        <c:axId val="79552896"/>
      </c:barChart>
      <c:catAx>
        <c:axId val="79526528"/>
        <c:scaling>
          <c:orientation val="minMax"/>
        </c:scaling>
        <c:axPos val="b"/>
        <c:majorTickMark val="none"/>
        <c:tickLblPos val="nextTo"/>
        <c:crossAx val="79552896"/>
        <c:crosses val="autoZero"/>
        <c:auto val="1"/>
        <c:lblAlgn val="ctr"/>
        <c:lblOffset val="100"/>
      </c:catAx>
      <c:valAx>
        <c:axId val="79552896"/>
        <c:scaling>
          <c:orientation val="minMax"/>
        </c:scaling>
        <c:axPos val="l"/>
        <c:numFmt formatCode="General" sourceLinked="1"/>
        <c:majorTickMark val="none"/>
        <c:tickLblPos val="nextTo"/>
        <c:crossAx val="7952652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Pretest mean score </c:v>
                </c:pt>
                <c:pt idx="1">
                  <c:v>Posttest mean score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17.600000000000001</c:v>
                </c:pt>
              </c:numCache>
            </c:numRef>
          </c:val>
        </c:ser>
        <c:dLbls>
          <c:showVal val="1"/>
        </c:dLbls>
        <c:gapWidth val="75"/>
        <c:axId val="80241024"/>
        <c:axId val="80242560"/>
      </c:barChart>
      <c:catAx>
        <c:axId val="80241024"/>
        <c:scaling>
          <c:orientation val="minMax"/>
        </c:scaling>
        <c:axPos val="b"/>
        <c:majorTickMark val="none"/>
        <c:tickLblPos val="nextTo"/>
        <c:crossAx val="80242560"/>
        <c:crosses val="autoZero"/>
        <c:auto val="1"/>
        <c:lblAlgn val="ctr"/>
        <c:lblOffset val="100"/>
      </c:catAx>
      <c:valAx>
        <c:axId val="80242560"/>
        <c:scaling>
          <c:orientation val="minMax"/>
        </c:scaling>
        <c:axPos val="l"/>
        <c:numFmt formatCode="General" sourceLinked="1"/>
        <c:majorTickMark val="none"/>
        <c:tickLblPos val="nextTo"/>
        <c:crossAx val="80241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899923-D000-4EC2-A8B5-F2374F4B1C69}" type="datetimeFigureOut">
              <a:rPr lang="en-IN" smtClean="0"/>
              <a:pPr/>
              <a:t>09-05-2014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74EEFC-A7FD-4339-B557-B2436BCEF2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Dissertation report</a:t>
            </a:r>
            <a:br>
              <a:rPr lang="en-IN" dirty="0" smtClean="0">
                <a:solidFill>
                  <a:schemeClr val="tx1"/>
                </a:solidFill>
              </a:rPr>
            </a:br>
            <a:r>
              <a:rPr lang="en-IN" dirty="0" smtClean="0">
                <a:solidFill>
                  <a:schemeClr val="tx1"/>
                </a:solidFill>
              </a:rPr>
              <a:t/>
            </a:r>
            <a:br>
              <a:rPr lang="en-IN" dirty="0" smtClean="0">
                <a:solidFill>
                  <a:schemeClr val="tx1"/>
                </a:solidFill>
              </a:rPr>
            </a:br>
            <a:r>
              <a:rPr lang="en-IN" sz="4000" dirty="0" smtClean="0">
                <a:solidFill>
                  <a:schemeClr val="tx1"/>
                </a:solidFill>
              </a:rPr>
              <a:t>National Board of Examinations 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121649"/>
          </a:xfrm>
        </p:spPr>
        <p:txBody>
          <a:bodyPr>
            <a:normAutofit/>
          </a:bodyPr>
          <a:lstStyle/>
          <a:p>
            <a:r>
              <a:rPr lang="en-IN" dirty="0" err="1" smtClean="0">
                <a:solidFill>
                  <a:schemeClr val="tx1"/>
                </a:solidFill>
              </a:rPr>
              <a:t>Dr.B.Bharat</a:t>
            </a:r>
            <a:endParaRPr lang="en-IN" dirty="0" smtClean="0">
              <a:solidFill>
                <a:schemeClr val="tx1"/>
              </a:solidFill>
            </a:endParaRPr>
          </a:p>
          <a:p>
            <a:r>
              <a:rPr lang="en-IN" dirty="0" smtClean="0">
                <a:solidFill>
                  <a:schemeClr val="tx1"/>
                </a:solidFill>
              </a:rPr>
              <a:t>PG/12/018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Health Batch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pPr algn="ctr" fontAlgn="base">
              <a:buNone/>
            </a:pPr>
            <a:r>
              <a:rPr lang="en-IN" sz="2400" b="1" dirty="0" smtClean="0"/>
              <a:t>Methodology</a:t>
            </a:r>
          </a:p>
          <a:p>
            <a:pPr fontAlgn="base">
              <a:buNone/>
            </a:pPr>
            <a:r>
              <a:rPr lang="en-IN" sz="2400" b="1" dirty="0" smtClean="0"/>
              <a:t> </a:t>
            </a:r>
          </a:p>
          <a:p>
            <a:pPr fontAlgn="base">
              <a:buNone/>
            </a:pPr>
            <a:r>
              <a:rPr lang="en-IN" sz="2400" b="1" dirty="0" smtClean="0"/>
              <a:t> Study area</a:t>
            </a:r>
            <a:r>
              <a:rPr lang="en-IN" sz="2400" dirty="0" smtClean="0"/>
              <a:t>: </a:t>
            </a:r>
            <a:endParaRPr lang="en-IN" sz="2400" b="1" dirty="0" smtClean="0"/>
          </a:p>
          <a:p>
            <a:pPr fontAlgn="base"/>
            <a:r>
              <a:rPr lang="en-IN" sz="2400" dirty="0" smtClean="0"/>
              <a:t>It was conducted at national board of examinations, New Delhi where CME was conducted on “current practices of paediatrics” with collaboration with Lippincott academy of clinical excellence. </a:t>
            </a:r>
            <a:endParaRPr lang="en-IN" sz="2400" b="1" dirty="0" smtClean="0"/>
          </a:p>
          <a:p>
            <a:pPr fontAlgn="base">
              <a:buNone/>
            </a:pPr>
            <a:r>
              <a:rPr lang="en-IN" sz="2400" b="1" dirty="0" smtClean="0"/>
              <a:t> </a:t>
            </a:r>
          </a:p>
          <a:p>
            <a:pPr fontAlgn="base">
              <a:buNone/>
            </a:pPr>
            <a:r>
              <a:rPr lang="en-IN" sz="2400" b="1" dirty="0" smtClean="0"/>
              <a:t>Study design</a:t>
            </a:r>
            <a:r>
              <a:rPr lang="en-IN" sz="2400" dirty="0" smtClean="0"/>
              <a:t>: Quasi experimental design</a:t>
            </a:r>
            <a:endParaRPr lang="en-IN" sz="2400" b="1" dirty="0" smtClean="0"/>
          </a:p>
          <a:p>
            <a:pPr fontAlgn="base">
              <a:buNone/>
            </a:pPr>
            <a:endParaRPr lang="en-IN" sz="2400" b="1" dirty="0" smtClean="0"/>
          </a:p>
          <a:p>
            <a:pPr fontAlgn="base">
              <a:buNone/>
            </a:pPr>
            <a:r>
              <a:rPr lang="en-IN" sz="2400" b="1" dirty="0" smtClean="0"/>
              <a:t>Study sample</a:t>
            </a:r>
            <a:r>
              <a:rPr lang="en-IN" sz="2400" dirty="0" smtClean="0"/>
              <a:t>: Total 91 delegates from paediatrics clinical background has participated from all over India for the CME.</a:t>
            </a:r>
            <a:endParaRPr lang="en-IN" sz="2400" b="1" dirty="0" smtClean="0"/>
          </a:p>
          <a:p>
            <a:pPr fontAlgn="base"/>
            <a:endParaRPr lang="en-IN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IN" sz="2800" b="1" dirty="0" smtClean="0"/>
              <a:t>Tools &amp; technique: </a:t>
            </a:r>
          </a:p>
          <a:p>
            <a:pPr lvl="0" fontAlgn="base"/>
            <a:r>
              <a:rPr lang="en-IN" sz="2800" dirty="0" smtClean="0"/>
              <a:t>Pre-test &amp; post-test questionnaire of total 23 structured questionnaires were administrated to delegates before the CME and after completing CME.</a:t>
            </a:r>
          </a:p>
          <a:p>
            <a:pPr lvl="0" fontAlgn="base">
              <a:buNone/>
            </a:pPr>
            <a:endParaRPr lang="en-IN" sz="2800" b="1" dirty="0" smtClean="0"/>
          </a:p>
          <a:p>
            <a:pPr lvl="0" fontAlgn="base"/>
            <a:r>
              <a:rPr lang="en-IN" sz="2800" dirty="0" smtClean="0"/>
              <a:t>Microsoft excel 2007 &amp; SPSS 3.0 were used </a:t>
            </a:r>
            <a:r>
              <a:rPr lang="en-IN" sz="2800" smtClean="0"/>
              <a:t>to </a:t>
            </a:r>
            <a:r>
              <a:rPr lang="en-IN" sz="2800" smtClean="0"/>
              <a:t>analyze </a:t>
            </a:r>
            <a:r>
              <a:rPr lang="en-IN" sz="2800" dirty="0" smtClean="0"/>
              <a:t>the data.</a:t>
            </a:r>
          </a:p>
          <a:p>
            <a:pPr lvl="0" fontAlgn="base">
              <a:buNone/>
            </a:pPr>
            <a:endParaRPr lang="en-IN" sz="2800" b="1" dirty="0" smtClean="0"/>
          </a:p>
          <a:p>
            <a:r>
              <a:rPr lang="en-IN" sz="2800" b="1" dirty="0" smtClean="0"/>
              <a:t>Paired T-test is used as statistical formula to reject or accept the null hypothesis</a:t>
            </a:r>
            <a:endParaRPr lang="en-IN" sz="28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1" descr="g_name~ 7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424936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57332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Frequency of </a:t>
            </a:r>
            <a:r>
              <a:rPr lang="en-IN" sz="2800" b="1" dirty="0" err="1" smtClean="0"/>
              <a:t>Pretest</a:t>
            </a:r>
            <a:r>
              <a:rPr lang="en-IN" sz="2800" b="1" dirty="0" smtClean="0"/>
              <a:t> score by 91 delegates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g_name~ 1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71296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43608" y="5805264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Frequency of </a:t>
            </a:r>
            <a:r>
              <a:rPr lang="en-IN" sz="2800" b="1" dirty="0" err="1" smtClean="0"/>
              <a:t>Postest</a:t>
            </a:r>
            <a:r>
              <a:rPr lang="en-IN" sz="2800" b="1" dirty="0" smtClean="0"/>
              <a:t> score by 91 delegates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6206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373216"/>
            <a:ext cx="8229600" cy="1143000"/>
          </a:xfrm>
        </p:spPr>
        <p:txBody>
          <a:bodyPr>
            <a:noAutofit/>
          </a:bodyPr>
          <a:lstStyle/>
          <a:p>
            <a:r>
              <a:rPr lang="en-IN" sz="2400" dirty="0" smtClean="0">
                <a:solidFill>
                  <a:schemeClr val="tx1"/>
                </a:solidFill>
              </a:rPr>
              <a:t>Minimum &amp; maximum score in </a:t>
            </a:r>
            <a:r>
              <a:rPr lang="en-IN" sz="2400" dirty="0" err="1" smtClean="0">
                <a:solidFill>
                  <a:schemeClr val="tx1"/>
                </a:solidFill>
              </a:rPr>
              <a:t>pretest</a:t>
            </a:r>
            <a:r>
              <a:rPr lang="en-IN" sz="2400" dirty="0" smtClean="0">
                <a:solidFill>
                  <a:schemeClr val="tx1"/>
                </a:solidFill>
              </a:rPr>
              <a:t> &amp; </a:t>
            </a:r>
            <a:r>
              <a:rPr lang="en-IN" sz="2400" dirty="0" err="1" smtClean="0">
                <a:solidFill>
                  <a:schemeClr val="tx1"/>
                </a:solidFill>
              </a:rPr>
              <a:t>posttest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5157192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en-IN" sz="2700" dirty="0" smtClean="0">
                <a:solidFill>
                  <a:schemeClr val="tx1"/>
                </a:solidFill>
              </a:rPr>
              <a:t>Mean knowledge score gain in delegates after attending CME on “current practices on paediatrics” was 6.6.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lvl="0"/>
            <a:r>
              <a:rPr lang="en-IN" dirty="0" smtClean="0"/>
              <a:t>Paired T- test result showed t (90) = 15.34, the p value = .000, which was significant at 0.05 level. </a:t>
            </a:r>
          </a:p>
          <a:p>
            <a:pPr lvl="0">
              <a:buNone/>
            </a:pPr>
            <a:endParaRPr lang="en-IN" dirty="0" smtClean="0"/>
          </a:p>
          <a:p>
            <a:pPr lvl="0"/>
            <a:r>
              <a:rPr lang="en-IN" dirty="0" smtClean="0"/>
              <a:t>There was significant difference between pre-test and post-test score after administration of CME on delegates.</a:t>
            </a:r>
          </a:p>
          <a:p>
            <a:endParaRPr lang="en-IN" dirty="0" smtClean="0"/>
          </a:p>
          <a:p>
            <a:r>
              <a:rPr lang="en-IN" dirty="0" smtClean="0"/>
              <a:t>Increase in knowledge gain score &amp; paired T test result indicates CME on “current practices in paediatrics” was effective.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Evaluation of CME feedback on “current practices on paediatrics” by the delegates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Objectives:</a:t>
            </a:r>
          </a:p>
          <a:p>
            <a:pPr>
              <a:buNone/>
            </a:pPr>
            <a:endParaRPr lang="en-IN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N" dirty="0" smtClean="0"/>
              <a:t>To evaluate the satisfactory level among the delegates over the conduct level of CME.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IN" dirty="0" smtClean="0"/>
              <a:t>To acquire useful data from feedback for the future success of other CME.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Case study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394715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en-IN" sz="4500" b="1" dirty="0" smtClean="0"/>
              <a:t> Study area</a:t>
            </a:r>
            <a:r>
              <a:rPr lang="en-IN" sz="4500" dirty="0" smtClean="0"/>
              <a:t>: National board of examinations, New Delhi where CME was conducted on “current practices of paediatrics” with collaboration with Lippincott academy of clinical excellence. </a:t>
            </a:r>
            <a:endParaRPr lang="en-IN" sz="4500" b="1" dirty="0" smtClean="0"/>
          </a:p>
          <a:p>
            <a:pPr fontAlgn="base">
              <a:buNone/>
            </a:pPr>
            <a:endParaRPr lang="en-IN" sz="4500" b="1" dirty="0" smtClean="0"/>
          </a:p>
          <a:p>
            <a:pPr fontAlgn="base"/>
            <a:r>
              <a:rPr lang="en-IN" sz="4500" b="1" dirty="0" smtClean="0"/>
              <a:t> Study design</a:t>
            </a:r>
            <a:r>
              <a:rPr lang="en-IN" sz="4500" dirty="0" smtClean="0"/>
              <a:t>:  Cross sectional study</a:t>
            </a:r>
            <a:endParaRPr lang="en-IN" sz="4500" b="1" dirty="0" smtClean="0"/>
          </a:p>
          <a:p>
            <a:pPr fontAlgn="base">
              <a:buNone/>
            </a:pPr>
            <a:r>
              <a:rPr lang="en-IN" sz="4500" dirty="0" smtClean="0"/>
              <a:t> </a:t>
            </a:r>
            <a:endParaRPr lang="en-IN" sz="4500" b="1" dirty="0" smtClean="0"/>
          </a:p>
          <a:p>
            <a:pPr fontAlgn="base"/>
            <a:r>
              <a:rPr lang="en-IN" sz="4500" b="1" dirty="0" smtClean="0"/>
              <a:t> Sample size</a:t>
            </a:r>
            <a:r>
              <a:rPr lang="en-IN" sz="4500" dirty="0" smtClean="0"/>
              <a:t>: Total 68 delegates from paediatrics clinical background has given the feedback.</a:t>
            </a:r>
          </a:p>
          <a:p>
            <a:pPr fontAlgn="base">
              <a:buNone/>
            </a:pPr>
            <a:r>
              <a:rPr lang="en-IN" sz="4500" b="1" dirty="0" smtClean="0"/>
              <a:t> </a:t>
            </a:r>
          </a:p>
          <a:p>
            <a:pPr fontAlgn="base"/>
            <a:r>
              <a:rPr lang="en-IN" sz="4500" b="1" dirty="0" smtClean="0"/>
              <a:t>Tools &amp; technique: 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IN" sz="4500" dirty="0" smtClean="0"/>
              <a:t>Questionnaire of total 7 structured and 2 open ended were administrated to delegates after completion of CME</a:t>
            </a:r>
            <a:endParaRPr lang="en-IN" sz="4500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sz="4500" dirty="0" smtClean="0"/>
              <a:t>SPSS 3.0 was used to analysis the data</a:t>
            </a:r>
            <a:r>
              <a:rPr lang="en-IN" sz="3600" dirty="0" smtClean="0"/>
              <a:t>.</a:t>
            </a:r>
            <a:endParaRPr lang="en-IN" sz="3600" b="1" dirty="0" smtClean="0"/>
          </a:p>
          <a:p>
            <a:pPr fontAlgn="base"/>
            <a:endParaRPr lang="en-IN" sz="3000" b="1" dirty="0" smtClean="0"/>
          </a:p>
          <a:p>
            <a:pPr fontAlgn="base">
              <a:buNone/>
            </a:pPr>
            <a:r>
              <a:rPr lang="en-IN" sz="3000" dirty="0" smtClean="0"/>
              <a:t> </a:t>
            </a:r>
            <a:endParaRPr lang="en-IN" sz="3000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The CME venue was</a:t>
            </a:r>
            <a:endParaRPr lang="en-IN" sz="2800" dirty="0"/>
          </a:p>
        </p:txBody>
      </p:sp>
      <p:pic>
        <p:nvPicPr>
          <p:cNvPr id="4" name="Picture 1" descr="g_name~ 1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806489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996952"/>
            <a:ext cx="7859216" cy="3312368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An autonomous academic body under the MOHFW, Government of India.</a:t>
            </a:r>
          </a:p>
          <a:p>
            <a:endParaRPr lang="en-IN" sz="2000" dirty="0" smtClean="0"/>
          </a:p>
          <a:p>
            <a:r>
              <a:rPr lang="en-IN" sz="2000" dirty="0" smtClean="0"/>
              <a:t>It conducts postgraduate &amp; postdoctoral examinations in teaching hospitals accredited by it and in medical colleges accredited by the MCI.</a:t>
            </a:r>
          </a:p>
          <a:p>
            <a:endParaRPr lang="en-IN" sz="2000" dirty="0" smtClean="0"/>
          </a:p>
          <a:p>
            <a:r>
              <a:rPr lang="en-IN" sz="2000" b="1" dirty="0" err="1" smtClean="0"/>
              <a:t>Diplomate</a:t>
            </a:r>
            <a:r>
              <a:rPr lang="en-IN" sz="2000" b="1" dirty="0" smtClean="0"/>
              <a:t> of National Board (DNB)</a:t>
            </a:r>
            <a:r>
              <a:rPr lang="en-IN" sz="2000" dirty="0" smtClean="0"/>
              <a:t> is the title awarded to candidates who successfully complete their postgraduate &amp; postdoctoral examination under NBE. </a:t>
            </a:r>
            <a:endParaRPr lang="en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Organization Profile</a:t>
            </a:r>
            <a:endParaRPr lang="en-IN" dirty="0"/>
          </a:p>
        </p:txBody>
      </p:sp>
      <p:pic>
        <p:nvPicPr>
          <p:cNvPr id="1027" name="Picture 3" descr="C:\Users\betapudi\Desktop\NB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14161"/>
            <a:ext cx="7128792" cy="15667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1. The CME venue was</a:t>
            </a:r>
            <a:endParaRPr lang="en-IN" sz="3600" dirty="0"/>
          </a:p>
        </p:txBody>
      </p:sp>
      <p:pic>
        <p:nvPicPr>
          <p:cNvPr id="4" name="Picture 1" descr="g_name~ 19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799288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CME content was</a:t>
            </a:r>
            <a:endParaRPr lang="en-IN" dirty="0"/>
          </a:p>
        </p:txBody>
      </p:sp>
      <p:pic>
        <p:nvPicPr>
          <p:cNvPr id="4" name="Picture 1" descr="g_name~ 2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8208912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CME content was</a:t>
            </a:r>
            <a:endParaRPr lang="en-IN" dirty="0"/>
          </a:p>
        </p:txBody>
      </p:sp>
      <p:pic>
        <p:nvPicPr>
          <p:cNvPr id="4" name="Picture 1" descr="g_name~ 22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424936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CME was</a:t>
            </a:r>
            <a:endParaRPr lang="en-IN" dirty="0"/>
          </a:p>
        </p:txBody>
      </p:sp>
      <p:pic>
        <p:nvPicPr>
          <p:cNvPr id="4" name="Picture 1" descr="g_name~ 2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7920880" cy="54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the CME</a:t>
            </a:r>
            <a:endParaRPr lang="en-IN" dirty="0"/>
          </a:p>
        </p:txBody>
      </p:sp>
      <p:pic>
        <p:nvPicPr>
          <p:cNvPr id="4" name="Picture 1" descr="g_name~ 25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8208912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experts were</a:t>
            </a:r>
            <a:endParaRPr lang="en-IN" dirty="0"/>
          </a:p>
        </p:txBody>
      </p:sp>
      <p:pic>
        <p:nvPicPr>
          <p:cNvPr id="4" name="Picture 1" descr="g_name~ 27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82809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Overall rating of CME</a:t>
            </a:r>
            <a:endParaRPr lang="en-IN" dirty="0"/>
          </a:p>
        </p:txBody>
      </p:sp>
      <p:pic>
        <p:nvPicPr>
          <p:cNvPr id="4" name="Picture 1" descr="g_name~ 3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806489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IN" b="1" dirty="0" smtClean="0"/>
              <a:t> </a:t>
            </a:r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Direction to reach to the CME venue should be printed in the brochure.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Time for the break should have been increased by 15 minutes more.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Food stall points should have been increased by 3 or more so as to utilize break time appropriately.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CME should have included more skill based workshop or hands on training workshop.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Handouts of CME topics should have been provided at the same time of CME for better understanding of subject.</a:t>
            </a:r>
            <a:endParaRPr lang="en-IN" b="1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/>
              <a:t>Recommendations 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/>
              <a:t>[1] </a:t>
            </a:r>
            <a:r>
              <a:rPr lang="en-IN" sz="1800" dirty="0" err="1" smtClean="0"/>
              <a:t>Vasudevaiah</a:t>
            </a:r>
            <a:r>
              <a:rPr lang="en-IN" sz="1800" dirty="0" smtClean="0"/>
              <a:t> V , Dash M, Effectiveness of CME on "</a:t>
            </a:r>
            <a:r>
              <a:rPr lang="en-IN" sz="1800" dirty="0" err="1" smtClean="0"/>
              <a:t>Pediatric</a:t>
            </a:r>
            <a:r>
              <a:rPr lang="en-IN" sz="1800" dirty="0" smtClean="0"/>
              <a:t> Emergencies and Management" Among the Health </a:t>
            </a:r>
            <a:r>
              <a:rPr lang="en-IN" sz="1800" dirty="0" err="1" smtClean="0"/>
              <a:t>Personnels</a:t>
            </a:r>
            <a:r>
              <a:rPr lang="en-IN" sz="1800" dirty="0" smtClean="0"/>
              <a:t> in Community Health Centre, </a:t>
            </a:r>
            <a:r>
              <a:rPr lang="en-IN" sz="1800" dirty="0" err="1" smtClean="0"/>
              <a:t>Karikalampakkam</a:t>
            </a:r>
            <a:r>
              <a:rPr lang="en-IN" sz="1800" dirty="0" smtClean="0"/>
              <a:t>, </a:t>
            </a:r>
            <a:r>
              <a:rPr lang="en-IN" sz="1800" dirty="0" err="1" smtClean="0"/>
              <a:t>Puducherry</a:t>
            </a:r>
            <a:r>
              <a:rPr lang="en-IN" sz="1800" dirty="0" smtClean="0"/>
              <a:t>. Indian J </a:t>
            </a:r>
            <a:r>
              <a:rPr lang="en-IN" sz="1800" dirty="0" err="1" smtClean="0"/>
              <a:t>Pediatr</a:t>
            </a:r>
            <a:r>
              <a:rPr lang="en-IN" sz="1800" dirty="0" smtClean="0"/>
              <a:t>. 2014 May;81(5):460-3. </a:t>
            </a:r>
            <a:r>
              <a:rPr lang="en-IN" sz="1800" dirty="0" err="1" smtClean="0"/>
              <a:t>doi</a:t>
            </a:r>
            <a:r>
              <a:rPr lang="en-IN" sz="1800" dirty="0" smtClean="0"/>
              <a:t>: 10.1007/s12098-013-1059-y. </a:t>
            </a:r>
            <a:r>
              <a:rPr lang="en-IN" sz="1800" dirty="0" err="1" smtClean="0"/>
              <a:t>Epub</a:t>
            </a:r>
            <a:r>
              <a:rPr lang="en-IN" sz="1800" dirty="0" smtClean="0"/>
              <a:t> 2013 May 30</a:t>
            </a:r>
            <a:endParaRPr lang="en-IN" sz="1800" b="1" dirty="0" smtClean="0"/>
          </a:p>
          <a:p>
            <a:pPr>
              <a:buNone/>
            </a:pPr>
            <a:r>
              <a:rPr lang="en-IN" sz="1800" dirty="0" smtClean="0"/>
              <a:t> </a:t>
            </a:r>
            <a:endParaRPr lang="en-IN" sz="1800" b="1" dirty="0" smtClean="0"/>
          </a:p>
          <a:p>
            <a:pPr>
              <a:buNone/>
            </a:pPr>
            <a:r>
              <a:rPr lang="en-IN" sz="1800" dirty="0" smtClean="0"/>
              <a:t>[2] </a:t>
            </a:r>
            <a:r>
              <a:rPr lang="en-IN" sz="1800" baseline="30000" dirty="0" smtClean="0"/>
              <a:t>1</a:t>
            </a:r>
            <a:r>
              <a:rPr lang="en-IN" sz="1800" dirty="0" smtClean="0"/>
              <a:t>Arez </a:t>
            </a:r>
            <a:r>
              <a:rPr lang="en-IN" sz="1800" dirty="0" err="1" smtClean="0"/>
              <a:t>Saviola</a:t>
            </a:r>
            <a:r>
              <a:rPr lang="en-IN" sz="1800" dirty="0" smtClean="0"/>
              <a:t>, </a:t>
            </a:r>
            <a:r>
              <a:rPr lang="en-IN" sz="1800" baseline="30000" dirty="0" smtClean="0"/>
              <a:t>2</a:t>
            </a:r>
            <a:r>
              <a:rPr lang="en-IN" sz="1800" dirty="0" smtClean="0"/>
              <a:t>Raddi </a:t>
            </a:r>
            <a:r>
              <a:rPr lang="en-IN" sz="1800" dirty="0" err="1" smtClean="0"/>
              <a:t>Sudha</a:t>
            </a:r>
            <a:r>
              <a:rPr lang="en-IN" sz="1800" dirty="0" smtClean="0"/>
              <a:t> A, </a:t>
            </a:r>
            <a:r>
              <a:rPr lang="en-IN" sz="1800" baseline="30000" dirty="0" smtClean="0"/>
              <a:t>3</a:t>
            </a:r>
            <a:r>
              <a:rPr lang="en-IN" sz="1800" dirty="0" smtClean="0"/>
              <a:t>Metgud MC, effectiveness of planned teaching program on knowledge and skill in the use of </a:t>
            </a:r>
            <a:r>
              <a:rPr lang="en-IN" sz="1800" dirty="0" err="1" smtClean="0"/>
              <a:t>partograph</a:t>
            </a:r>
            <a:r>
              <a:rPr lang="en-IN" sz="1800" dirty="0" smtClean="0"/>
              <a:t> </a:t>
            </a:r>
            <a:r>
              <a:rPr lang="en-IN" sz="1800" dirty="0" err="1" smtClean="0"/>
              <a:t>amog</a:t>
            </a:r>
            <a:r>
              <a:rPr lang="en-IN" sz="1800" dirty="0" smtClean="0"/>
              <a:t> nurses working in maternity unit,</a:t>
            </a:r>
            <a:r>
              <a:rPr lang="en-IN" sz="1800" i="1" dirty="0" smtClean="0"/>
              <a:t> </a:t>
            </a:r>
            <a:r>
              <a:rPr lang="en-IN" sz="1800" dirty="0" smtClean="0"/>
              <a:t>South Asian Federation of Obstetrics and </a:t>
            </a:r>
            <a:r>
              <a:rPr lang="en-IN" sz="1800" dirty="0" err="1" smtClean="0"/>
              <a:t>Gynecology</a:t>
            </a:r>
            <a:r>
              <a:rPr lang="en-IN" sz="1800" dirty="0" smtClean="0"/>
              <a:t>, May-August 2009;1(2):57-59</a:t>
            </a:r>
            <a:endParaRPr lang="en-IN" sz="1800" b="1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References 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convex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en-IN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en-IN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en-IN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en-IN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en-IN" sz="72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THANK YOU</a:t>
            </a:r>
            <a:endParaRPr lang="en-IN" sz="72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en-IN" sz="2400" dirty="0" smtClean="0"/>
              <a:t>The DNB qualifications awarded by the NBE has been equated with MD &amp; MS qualifications  awarded by other Indian universities medical colleges.</a:t>
            </a:r>
          </a:p>
          <a:p>
            <a:endParaRPr lang="en-IN" sz="2400" dirty="0" smtClean="0"/>
          </a:p>
          <a:p>
            <a:r>
              <a:rPr lang="en-IN" sz="2400" dirty="0" smtClean="0"/>
              <a:t>It is also conducting following entrance examinations:-</a:t>
            </a:r>
          </a:p>
          <a:p>
            <a:pPr>
              <a:buNone/>
            </a:pPr>
            <a:endParaRPr lang="en-IN" sz="2400" dirty="0" smtClean="0"/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Foreign medical graduate examination</a:t>
            </a:r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DNB CET ( BS &amp; SS )</a:t>
            </a:r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All India postgraduate medical entrance examination</a:t>
            </a:r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Jharkhand postgraduate medical CET</a:t>
            </a:r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Karnataka postgraduate medical CET</a:t>
            </a:r>
          </a:p>
          <a:p>
            <a:pPr marL="566928" indent="-457200">
              <a:buFont typeface="+mj-lt"/>
              <a:buAutoNum type="arabicPeriod"/>
            </a:pPr>
            <a:r>
              <a:rPr lang="en-IN" sz="2400" dirty="0" smtClean="0"/>
              <a:t> Fellowship Entrance Exam (sub specialities) </a:t>
            </a:r>
          </a:p>
          <a:p>
            <a:pPr marL="566928" indent="-457200">
              <a:buFont typeface="+mj-lt"/>
              <a:buAutoNum type="arabicPeriod"/>
            </a:pPr>
            <a:endParaRPr lang="en-IN" sz="2000" dirty="0" smtClean="0"/>
          </a:p>
          <a:p>
            <a:pPr marL="566928" indent="-457200">
              <a:buFont typeface="+mj-lt"/>
              <a:buAutoNum type="arabicPeriod"/>
            </a:pPr>
            <a:endParaRPr lang="en-IN" sz="2000" dirty="0" smtClean="0"/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en-IN" dirty="0" smtClean="0"/>
              <a:t>Conducts CME and workshops for DNB students</a:t>
            </a:r>
          </a:p>
          <a:p>
            <a:endParaRPr lang="en-IN" dirty="0" smtClean="0"/>
          </a:p>
          <a:p>
            <a:r>
              <a:rPr lang="en-IN" dirty="0" smtClean="0"/>
              <a:t>Accreditation of hospital for admission of DNB students</a:t>
            </a:r>
          </a:p>
          <a:p>
            <a:endParaRPr lang="en-IN" dirty="0" smtClean="0"/>
          </a:p>
          <a:p>
            <a:r>
              <a:rPr lang="en-IN" dirty="0" smtClean="0"/>
              <a:t>Dedicated call centre for query and </a:t>
            </a:r>
            <a:r>
              <a:rPr lang="en-IN" dirty="0" err="1" smtClean="0"/>
              <a:t>redressal</a:t>
            </a:r>
            <a:r>
              <a:rPr lang="en-IN" dirty="0" smtClean="0"/>
              <a:t> issues of DNB students.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Appointed as Research Associate in Training &amp; Monitoring Cell, NBE.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 smtClean="0"/>
              <a:t>Coordination  of </a:t>
            </a:r>
            <a:r>
              <a:rPr lang="en-IN" dirty="0" smtClean="0"/>
              <a:t>Teleconference &amp; </a:t>
            </a:r>
            <a:r>
              <a:rPr lang="en-IN" dirty="0" err="1" smtClean="0"/>
              <a:t>R</a:t>
            </a:r>
            <a:r>
              <a:rPr lang="en-IN" dirty="0" err="1" smtClean="0"/>
              <a:t>adioconference</a:t>
            </a:r>
            <a:r>
              <a:rPr lang="en-IN" dirty="0" smtClean="0"/>
              <a:t> </a:t>
            </a:r>
            <a:endParaRPr lang="en-IN" dirty="0" smtClean="0"/>
          </a:p>
          <a:p>
            <a:pPr marL="624078" indent="-514350">
              <a:buFont typeface="+mj-lt"/>
              <a:buAutoNum type="arabicPeriod"/>
            </a:pPr>
            <a:r>
              <a:rPr lang="en-IN" dirty="0" smtClean="0"/>
              <a:t>DVD learning material ( dispatch &amp; stock maintenance )  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 smtClean="0"/>
              <a:t>Coordination of CME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 smtClean="0"/>
              <a:t>Designing of online appraisal report format</a:t>
            </a:r>
          </a:p>
          <a:p>
            <a:pPr marL="624078" indent="-514350">
              <a:buFont typeface="+mj-lt"/>
              <a:buAutoNum type="arabicPeriod"/>
            </a:pPr>
            <a:r>
              <a:rPr lang="en-IN" dirty="0" smtClean="0"/>
              <a:t>Scrutinizing of remuneration forms which  are dealing with CME &amp; teleconferencing.    </a:t>
            </a:r>
          </a:p>
          <a:p>
            <a:pPr marL="624078" indent="-514350">
              <a:buFont typeface="+mj-lt"/>
              <a:buAutoNum type="arabicPeriod"/>
            </a:pPr>
            <a:endParaRPr lang="en-IN" dirty="0" smtClean="0"/>
          </a:p>
          <a:p>
            <a:pPr marL="624078" indent="-514350">
              <a:buFont typeface="+mj-lt"/>
              <a:buAutoNum type="arabicPeriod"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Key Responsibilities </a:t>
            </a:r>
            <a:br>
              <a:rPr lang="en-IN" dirty="0" smtClean="0"/>
            </a:br>
            <a:r>
              <a:rPr lang="en-IN" dirty="0" smtClean="0"/>
              <a:t>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“</a:t>
            </a:r>
            <a:r>
              <a:rPr lang="en-IN" sz="2400" dirty="0" smtClean="0"/>
              <a:t>Effectiveness of CME on “Current Practices in Paediatrics” among delegates through pre &amp; post test analysis.</a:t>
            </a:r>
          </a:p>
          <a:p>
            <a:pPr>
              <a:buNone/>
            </a:pPr>
            <a:endParaRPr lang="en-IN" sz="2400" b="1" dirty="0" smtClean="0"/>
          </a:p>
          <a:p>
            <a:pPr>
              <a:buNone/>
            </a:pPr>
            <a:r>
              <a:rPr lang="en-IN" sz="2400" b="1" dirty="0" smtClean="0"/>
              <a:t>Rationale:</a:t>
            </a:r>
          </a:p>
          <a:p>
            <a:r>
              <a:rPr lang="en-IN" sz="2400" dirty="0" smtClean="0"/>
              <a:t>Proper tool for evaluation of CME is essential because </a:t>
            </a:r>
          </a:p>
          <a:p>
            <a:pPr marL="624078" indent="-514350">
              <a:buFont typeface="+mj-lt"/>
              <a:buAutoNum type="arabicPeriod"/>
            </a:pPr>
            <a:r>
              <a:rPr lang="en-IN" sz="2400" dirty="0" smtClean="0"/>
              <a:t>Money spend by delegates on registration of CME</a:t>
            </a:r>
          </a:p>
          <a:p>
            <a:pPr marL="624078" indent="-514350">
              <a:buFont typeface="+mj-lt"/>
              <a:buAutoNum type="arabicPeriod"/>
            </a:pPr>
            <a:r>
              <a:rPr lang="en-IN" sz="2400" dirty="0" smtClean="0"/>
              <a:t>Level of knowledge &amp; skill gained by delegates after CME for positive practice behaviours &amp; patient outcomes results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Title of study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IN" b="1" dirty="0" smtClean="0"/>
              <a:t>Objectives</a:t>
            </a:r>
          </a:p>
          <a:p>
            <a:pPr fontAlgn="base">
              <a:buNone/>
            </a:pPr>
            <a:r>
              <a:rPr lang="en-IN" dirty="0" smtClean="0"/>
              <a:t> 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To measure the score gained by delegates on current practices in paediatrics through pre &amp; post test score analysis.</a:t>
            </a:r>
          </a:p>
          <a:p>
            <a:pPr marL="624078" lvl="0" indent="-514350" fontAlgn="base">
              <a:buNone/>
            </a:pP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To evaluate effectiveness of CME on the same.</a:t>
            </a:r>
            <a:endParaRPr lang="en-IN" b="1" dirty="0" smtClean="0"/>
          </a:p>
          <a:p>
            <a:pPr fontAlgn="base">
              <a:buNone/>
            </a:pPr>
            <a:r>
              <a:rPr lang="en-IN" b="1" dirty="0" smtClean="0"/>
              <a:t> </a:t>
            </a:r>
          </a:p>
          <a:p>
            <a:pPr fontAlgn="base"/>
            <a:r>
              <a:rPr lang="en-IN" b="1" dirty="0" smtClean="0"/>
              <a:t>Limitation of study </a:t>
            </a:r>
          </a:p>
          <a:p>
            <a:pPr fontAlgn="base">
              <a:buNone/>
            </a:pPr>
            <a:r>
              <a:rPr lang="en-IN" dirty="0" smtClean="0"/>
              <a:t> </a:t>
            </a:r>
            <a:endParaRPr lang="en-IN" b="1" dirty="0" smtClean="0"/>
          </a:p>
          <a:p>
            <a:pPr marL="624078" lvl="0" indent="-514350" fontAlgn="base">
              <a:buFont typeface="+mj-lt"/>
              <a:buAutoNum type="arabicPeriod"/>
            </a:pPr>
            <a:r>
              <a:rPr lang="en-IN" dirty="0" smtClean="0"/>
              <a:t>Only knowledge aspects of delegates were reviewed in the study to prove effectiveness of the CME on “current practices in paediatrics”</a:t>
            </a:r>
          </a:p>
          <a:p>
            <a:pPr marL="624078" lvl="0" indent="-514350" fontAlgn="base">
              <a:buFont typeface="+mj-lt"/>
              <a:buAutoNum type="arabicPeriod"/>
            </a:pPr>
            <a:endParaRPr lang="en-IN" b="1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IN" dirty="0" smtClean="0"/>
              <a:t>Skills gained &amp; change in physician attitudes, behaviour &amp; clinical practice outcomes were not reviewed in study.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760640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en-IN" sz="2000" dirty="0" smtClean="0"/>
              <a:t>1.   Effectiveness of CME on “</a:t>
            </a:r>
            <a:r>
              <a:rPr lang="en-IN" sz="2000" dirty="0" err="1" smtClean="0"/>
              <a:t>Pediatric</a:t>
            </a:r>
            <a:r>
              <a:rPr lang="en-IN" sz="2000" dirty="0" smtClean="0"/>
              <a:t> Emergencies and Management” Among the Health </a:t>
            </a:r>
            <a:r>
              <a:rPr lang="en-IN" sz="2000" dirty="0" err="1" smtClean="0"/>
              <a:t>Personnels</a:t>
            </a:r>
            <a:r>
              <a:rPr lang="en-IN" sz="2000" dirty="0" smtClean="0"/>
              <a:t> in Community Health Centre, </a:t>
            </a:r>
            <a:r>
              <a:rPr lang="en-IN" sz="2000" dirty="0" err="1" smtClean="0"/>
              <a:t>Karikalampakkam</a:t>
            </a:r>
            <a:r>
              <a:rPr lang="en-IN" sz="2000" dirty="0" smtClean="0"/>
              <a:t>, </a:t>
            </a:r>
            <a:r>
              <a:rPr lang="en-IN" sz="2000" dirty="0" err="1" smtClean="0"/>
              <a:t>Puducherry</a:t>
            </a:r>
            <a:r>
              <a:rPr lang="en-IN" sz="2000" dirty="0" smtClean="0"/>
              <a:t>[1]</a:t>
            </a:r>
          </a:p>
          <a:p>
            <a:pPr marL="624078" indent="-514350">
              <a:buNone/>
            </a:pPr>
            <a:r>
              <a:rPr lang="en-IN" sz="2000" b="1" dirty="0" smtClean="0"/>
              <a:t>Study design</a:t>
            </a:r>
            <a:r>
              <a:rPr lang="en-IN" sz="2000" dirty="0" smtClean="0"/>
              <a:t>: Quasi experimental study </a:t>
            </a:r>
          </a:p>
          <a:p>
            <a:pPr>
              <a:buNone/>
            </a:pPr>
            <a:r>
              <a:rPr lang="en-IN" sz="2000" b="1" dirty="0" smtClean="0"/>
              <a:t>Study population </a:t>
            </a:r>
            <a:r>
              <a:rPr lang="en-IN" sz="2000" dirty="0" smtClean="0"/>
              <a:t>: Health </a:t>
            </a:r>
            <a:r>
              <a:rPr lang="en-IN" sz="2000" dirty="0" err="1" smtClean="0"/>
              <a:t>personnels</a:t>
            </a:r>
            <a:r>
              <a:rPr lang="en-IN" sz="2000" dirty="0" smtClean="0"/>
              <a:t> like ANM, PHN, Health</a:t>
            </a:r>
          </a:p>
          <a:p>
            <a:pPr>
              <a:buNone/>
            </a:pPr>
            <a:r>
              <a:rPr lang="en-IN" sz="2000" dirty="0" smtClean="0"/>
              <a:t>                            educators.</a:t>
            </a:r>
          </a:p>
          <a:p>
            <a:pPr>
              <a:buNone/>
            </a:pPr>
            <a:r>
              <a:rPr lang="en-IN" sz="2000" b="1" dirty="0" smtClean="0"/>
              <a:t>Study sample </a:t>
            </a:r>
            <a:r>
              <a:rPr lang="en-IN" sz="2000" dirty="0" smtClean="0"/>
              <a:t>:40 </a:t>
            </a:r>
          </a:p>
          <a:p>
            <a:r>
              <a:rPr lang="en-IN" sz="2000" dirty="0" err="1" smtClean="0"/>
              <a:t>Pretest</a:t>
            </a:r>
            <a:r>
              <a:rPr lang="en-IN" sz="2000" dirty="0" smtClean="0"/>
              <a:t> was conducted before the CME programme with the structured interview schedule.</a:t>
            </a:r>
          </a:p>
          <a:p>
            <a:r>
              <a:rPr lang="en-IN" sz="2000" dirty="0" smtClean="0"/>
              <a:t> Post test was conducted after completion of the programme with the help of same tool</a:t>
            </a:r>
          </a:p>
          <a:p>
            <a:r>
              <a:rPr lang="en-IN" sz="2000" b="1" dirty="0" smtClean="0"/>
              <a:t>Result 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000" dirty="0" smtClean="0"/>
              <a:t>The </a:t>
            </a:r>
            <a:r>
              <a:rPr lang="en-IN" sz="2000" dirty="0" err="1" smtClean="0"/>
              <a:t>pretest</a:t>
            </a:r>
            <a:r>
              <a:rPr lang="en-IN" sz="2000" dirty="0" smtClean="0"/>
              <a:t> mean knowledge score = 3.15 ± 0.89 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000" dirty="0" smtClean="0"/>
              <a:t>The </a:t>
            </a:r>
            <a:r>
              <a:rPr lang="en-IN" sz="2000" dirty="0" err="1" smtClean="0"/>
              <a:t>posttest</a:t>
            </a:r>
            <a:r>
              <a:rPr lang="en-IN" sz="2000" dirty="0" smtClean="0"/>
              <a:t> mean knowledge score = 4.47 ± 1.58.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000" dirty="0" smtClean="0"/>
              <a:t>the </a:t>
            </a:r>
            <a:r>
              <a:rPr lang="en-IN" sz="2000" i="1" dirty="0" smtClean="0"/>
              <a:t>p value was 0.011 (p &lt; 0.05) which was significant at 0.05 level.</a:t>
            </a:r>
            <a:endParaRPr lang="en-IN" sz="2000" dirty="0" smtClean="0"/>
          </a:p>
          <a:p>
            <a:pPr marL="624078" indent="-514350">
              <a:buNone/>
            </a:pPr>
            <a:endParaRPr lang="en-IN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en-IN" dirty="0" smtClean="0"/>
              <a:t> Review of literature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2. Effectiveness of a Planned Teaching Program on Knowledge and Skill in the Use of </a:t>
            </a:r>
            <a:r>
              <a:rPr lang="en-IN" sz="2400" dirty="0" err="1" smtClean="0"/>
              <a:t>Partograph</a:t>
            </a:r>
            <a:r>
              <a:rPr lang="en-IN" sz="2400" dirty="0" smtClean="0"/>
              <a:t> among Nurses Working in Maternity </a:t>
            </a:r>
            <a:r>
              <a:rPr lang="en-IN" sz="2400" smtClean="0"/>
              <a:t>Unit.[2]</a:t>
            </a:r>
            <a:endParaRPr lang="en-IN" sz="2400" dirty="0" smtClean="0"/>
          </a:p>
          <a:p>
            <a:pPr marL="624078" indent="-514350">
              <a:buNone/>
            </a:pPr>
            <a:r>
              <a:rPr lang="en-IN" sz="2400" b="1" dirty="0" smtClean="0"/>
              <a:t>Study design</a:t>
            </a:r>
            <a:r>
              <a:rPr lang="en-IN" sz="2400" dirty="0" smtClean="0"/>
              <a:t>: Quasi experimental study </a:t>
            </a:r>
          </a:p>
          <a:p>
            <a:pPr>
              <a:buNone/>
            </a:pPr>
            <a:r>
              <a:rPr lang="en-IN" sz="2400" b="1" dirty="0" smtClean="0"/>
              <a:t>Study sample </a:t>
            </a:r>
            <a:r>
              <a:rPr lang="en-IN" sz="2400" dirty="0" smtClean="0"/>
              <a:t>:30 </a:t>
            </a:r>
          </a:p>
          <a:p>
            <a:pPr>
              <a:buNone/>
            </a:pPr>
            <a:r>
              <a:rPr lang="en-IN" sz="2400" dirty="0" smtClean="0"/>
              <a:t>   The tool used for gathering relevant data was a structured questionnaire on knowledge and skill in the use of </a:t>
            </a:r>
            <a:r>
              <a:rPr lang="en-IN" sz="2400" dirty="0" err="1" smtClean="0"/>
              <a:t>partograph</a:t>
            </a:r>
            <a:endParaRPr lang="en-IN" sz="2400" dirty="0" smtClean="0"/>
          </a:p>
          <a:p>
            <a:r>
              <a:rPr lang="en-IN" sz="2400" b="1" dirty="0" smtClean="0"/>
              <a:t>Result 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400" dirty="0" smtClean="0"/>
              <a:t>pre-test mean knowledge scores= 13.9, 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400" dirty="0" smtClean="0"/>
              <a:t>post-test mean knowledge scores = 21.83</a:t>
            </a:r>
          </a:p>
          <a:p>
            <a:pPr marL="452628" indent="-342900">
              <a:buFont typeface="+mj-lt"/>
              <a:buAutoNum type="arabicPeriod"/>
            </a:pPr>
            <a:r>
              <a:rPr lang="en-IN" sz="2400" dirty="0" err="1" smtClean="0"/>
              <a:t>paired�T</a:t>
            </a:r>
            <a:r>
              <a:rPr lang="en-IN" sz="2400" dirty="0" smtClean="0"/>
              <a:t>� value (t = 13.50) was greater than tabulated value (t = 2.045), indicating that the gain in knowledge score is statistically significant at p &lt; 0.05 levels. Therefore the planned teaching program was effective to improve the knowledge of nurses.</a:t>
            </a:r>
          </a:p>
          <a:p>
            <a:pPr marL="624078" indent="-514350">
              <a:buNone/>
            </a:pPr>
            <a:endParaRPr lang="en-IN" sz="2000" dirty="0" smtClean="0"/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803</TotalTime>
  <Words>780</Words>
  <Application>Microsoft Office PowerPoint</Application>
  <PresentationFormat>On-screen Show (4:3)</PresentationFormat>
  <Paragraphs>144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Dissertation report  National Board of Examinations  </vt:lpstr>
      <vt:lpstr>Organization Profile</vt:lpstr>
      <vt:lpstr>Slide 3</vt:lpstr>
      <vt:lpstr>Slide 4</vt:lpstr>
      <vt:lpstr> Key Responsibilities    </vt:lpstr>
      <vt:lpstr>Title of study </vt:lpstr>
      <vt:lpstr>Slide 7</vt:lpstr>
      <vt:lpstr> Review of literature</vt:lpstr>
      <vt:lpstr>Slide 9</vt:lpstr>
      <vt:lpstr>Slide 10</vt:lpstr>
      <vt:lpstr>Slide 11</vt:lpstr>
      <vt:lpstr>Slide 12</vt:lpstr>
      <vt:lpstr>Slide 13</vt:lpstr>
      <vt:lpstr>Minimum &amp; maximum score in pretest &amp; posttest</vt:lpstr>
      <vt:lpstr>Mean knowledge score gain in delegates after attending CME on “current practices on paediatrics” was 6.6. </vt:lpstr>
      <vt:lpstr>Slide 16</vt:lpstr>
      <vt:lpstr>Case study </vt:lpstr>
      <vt:lpstr>Slide 18</vt:lpstr>
      <vt:lpstr>The CME venue was</vt:lpstr>
      <vt:lpstr>1. The CME venue was</vt:lpstr>
      <vt:lpstr>The CME content was</vt:lpstr>
      <vt:lpstr>The CME content was</vt:lpstr>
      <vt:lpstr>The CME was</vt:lpstr>
      <vt:lpstr>In the CME</vt:lpstr>
      <vt:lpstr>The experts were</vt:lpstr>
      <vt:lpstr>Overall rating of CME</vt:lpstr>
      <vt:lpstr>Recommendations  </vt:lpstr>
      <vt:lpstr>References 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BHARAT</dc:creator>
  <cp:lastModifiedBy>BHARAT</cp:lastModifiedBy>
  <cp:revision>52</cp:revision>
  <dcterms:created xsi:type="dcterms:W3CDTF">2014-04-27T14:12:35Z</dcterms:created>
  <dcterms:modified xsi:type="dcterms:W3CDTF">2014-05-09T04:27:59Z</dcterms:modified>
</cp:coreProperties>
</file>