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8" r:id="rId3"/>
    <p:sldId id="279" r:id="rId4"/>
    <p:sldId id="282" r:id="rId5"/>
    <p:sldId id="283" r:id="rId6"/>
    <p:sldId id="284" r:id="rId7"/>
    <p:sldId id="285" r:id="rId8"/>
    <p:sldId id="286" r:id="rId9"/>
    <p:sldId id="258" r:id="rId10"/>
    <p:sldId id="273" r:id="rId11"/>
    <p:sldId id="274" r:id="rId12"/>
    <p:sldId id="259" r:id="rId13"/>
    <p:sldId id="260" r:id="rId14"/>
    <p:sldId id="271" r:id="rId15"/>
    <p:sldId id="276" r:id="rId16"/>
    <p:sldId id="275" r:id="rId17"/>
    <p:sldId id="268" r:id="rId18"/>
    <p:sldId id="262" r:id="rId19"/>
    <p:sldId id="263" r:id="rId20"/>
    <p:sldId id="264" r:id="rId21"/>
    <p:sldId id="265" r:id="rId22"/>
    <p:sldId id="266" r:id="rId23"/>
    <p:sldId id="267" r:id="rId24"/>
    <p:sldId id="277"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Deepali\Questionnaire%20Excel%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Deepali\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3"/>
  <c:chart>
    <c:title>
      <c:tx>
        <c:rich>
          <a:bodyPr/>
          <a:lstStyle/>
          <a:p>
            <a:pPr>
              <a:defRPr/>
            </a:pPr>
            <a:r>
              <a:rPr lang="en-US" dirty="0"/>
              <a:t>Trainig on E-Mamta</a:t>
            </a:r>
          </a:p>
        </c:rich>
      </c:tx>
      <c:layout>
        <c:manualLayout>
          <c:xMode val="edge"/>
          <c:yMode val="edge"/>
          <c:x val="0.2752360017497813"/>
          <c:y val="5.0925925925925999E-2"/>
        </c:manualLayout>
      </c:layout>
    </c:title>
    <c:view3D>
      <c:rotX val="30"/>
      <c:perspective val="30"/>
    </c:view3D>
    <c:plotArea>
      <c:layout/>
      <c:pie3DChart>
        <c:varyColors val="1"/>
        <c:ser>
          <c:idx val="0"/>
          <c:order val="0"/>
          <c:dLbls>
            <c:showCatName val="1"/>
            <c:showPercent val="1"/>
          </c:dLbls>
          <c:cat>
            <c:strRef>
              <c:f>'UHOs Pie Chart'!$A$23:$A$24</c:f>
              <c:strCache>
                <c:ptCount val="2"/>
                <c:pt idx="0">
                  <c:v>Yes</c:v>
                </c:pt>
                <c:pt idx="1">
                  <c:v>No</c:v>
                </c:pt>
              </c:strCache>
            </c:strRef>
          </c:cat>
          <c:val>
            <c:numRef>
              <c:f>'UHOs Pie Chart'!$B$23:$B$24</c:f>
              <c:numCache>
                <c:formatCode>General</c:formatCode>
                <c:ptCount val="2"/>
                <c:pt idx="0">
                  <c:v>4</c:v>
                </c:pt>
                <c:pt idx="1">
                  <c:v>3</c:v>
                </c:pt>
              </c:numCache>
            </c:numRef>
          </c:val>
        </c:ser>
        <c:dLbls>
          <c:showCatName val="1"/>
          <c:showPercent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Sheet2!$B$3</c:f>
              <c:strCache>
                <c:ptCount val="1"/>
                <c:pt idx="0">
                  <c:v>Annual Target</c:v>
                </c:pt>
              </c:strCache>
            </c:strRef>
          </c:tx>
          <c:cat>
            <c:strRef>
              <c:f>Sheet2!$A$4:$A$10</c:f>
              <c:strCache>
                <c:ptCount val="7"/>
                <c:pt idx="0">
                  <c:v>September</c:v>
                </c:pt>
                <c:pt idx="1">
                  <c:v>October</c:v>
                </c:pt>
                <c:pt idx="2">
                  <c:v>November</c:v>
                </c:pt>
                <c:pt idx="3">
                  <c:v>December</c:v>
                </c:pt>
                <c:pt idx="4">
                  <c:v>January</c:v>
                </c:pt>
                <c:pt idx="5">
                  <c:v>February</c:v>
                </c:pt>
                <c:pt idx="6">
                  <c:v>March</c:v>
                </c:pt>
              </c:strCache>
            </c:strRef>
          </c:cat>
          <c:val>
            <c:numRef>
              <c:f>Sheet2!$B$4:$B$10</c:f>
              <c:numCache>
                <c:formatCode>0</c:formatCode>
                <c:ptCount val="7"/>
                <c:pt idx="0">
                  <c:v>10045</c:v>
                </c:pt>
                <c:pt idx="1">
                  <c:v>10045</c:v>
                </c:pt>
                <c:pt idx="2">
                  <c:v>10045</c:v>
                </c:pt>
                <c:pt idx="3">
                  <c:v>10045</c:v>
                </c:pt>
                <c:pt idx="4">
                  <c:v>10045</c:v>
                </c:pt>
                <c:pt idx="5">
                  <c:v>10045</c:v>
                </c:pt>
                <c:pt idx="6">
                  <c:v>10045</c:v>
                </c:pt>
              </c:numCache>
            </c:numRef>
          </c:val>
        </c:ser>
        <c:ser>
          <c:idx val="1"/>
          <c:order val="1"/>
          <c:tx>
            <c:strRef>
              <c:f>Sheet2!$C$3</c:f>
              <c:strCache>
                <c:ptCount val="1"/>
                <c:pt idx="0">
                  <c:v>Total ANC Registration</c:v>
                </c:pt>
              </c:strCache>
            </c:strRef>
          </c:tx>
          <c:cat>
            <c:strRef>
              <c:f>Sheet2!$A$4:$A$10</c:f>
              <c:strCache>
                <c:ptCount val="7"/>
                <c:pt idx="0">
                  <c:v>September</c:v>
                </c:pt>
                <c:pt idx="1">
                  <c:v>October</c:v>
                </c:pt>
                <c:pt idx="2">
                  <c:v>November</c:v>
                </c:pt>
                <c:pt idx="3">
                  <c:v>December</c:v>
                </c:pt>
                <c:pt idx="4">
                  <c:v>January</c:v>
                </c:pt>
                <c:pt idx="5">
                  <c:v>February</c:v>
                </c:pt>
                <c:pt idx="6">
                  <c:v>March</c:v>
                </c:pt>
              </c:strCache>
            </c:strRef>
          </c:cat>
          <c:val>
            <c:numRef>
              <c:f>Sheet2!$C$4:$C$10</c:f>
              <c:numCache>
                <c:formatCode>General</c:formatCode>
                <c:ptCount val="7"/>
                <c:pt idx="0">
                  <c:v>2185</c:v>
                </c:pt>
                <c:pt idx="1">
                  <c:v>2850</c:v>
                </c:pt>
                <c:pt idx="2" formatCode="0">
                  <c:v>3423</c:v>
                </c:pt>
                <c:pt idx="3" formatCode="0">
                  <c:v>3702</c:v>
                </c:pt>
                <c:pt idx="4">
                  <c:v>3975</c:v>
                </c:pt>
                <c:pt idx="5">
                  <c:v>4234</c:v>
                </c:pt>
                <c:pt idx="6">
                  <c:v>4516</c:v>
                </c:pt>
              </c:numCache>
            </c:numRef>
          </c:val>
        </c:ser>
        <c:shape val="box"/>
        <c:axId val="67743104"/>
        <c:axId val="67748992"/>
        <c:axId val="0"/>
      </c:bar3DChart>
      <c:catAx>
        <c:axId val="67743104"/>
        <c:scaling>
          <c:orientation val="minMax"/>
        </c:scaling>
        <c:axPos val="b"/>
        <c:tickLblPos val="nextTo"/>
        <c:crossAx val="67748992"/>
        <c:crosses val="autoZero"/>
        <c:auto val="1"/>
        <c:lblAlgn val="ctr"/>
        <c:lblOffset val="100"/>
      </c:catAx>
      <c:valAx>
        <c:axId val="67748992"/>
        <c:scaling>
          <c:orientation val="minMax"/>
        </c:scaling>
        <c:axPos val="l"/>
        <c:majorGridlines/>
        <c:numFmt formatCode="0" sourceLinked="1"/>
        <c:tickLblPos val="nextTo"/>
        <c:crossAx val="67743104"/>
        <c:crosses val="autoZero"/>
        <c:crossBetween val="between"/>
      </c:valAx>
    </c:plotArea>
    <c:legend>
      <c:legendPos val="r"/>
      <c:layout/>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0.64583</cdr:x>
      <cdr:y>0.06473</cdr:y>
    </cdr:from>
    <cdr:to>
      <cdr:x>1</cdr:x>
      <cdr:y>0.21875</cdr:y>
    </cdr:to>
    <cdr:sp macro="" textlink="">
      <cdr:nvSpPr>
        <cdr:cNvPr id="2" name="TextBox 1"/>
        <cdr:cNvSpPr txBox="1"/>
      </cdr:nvSpPr>
      <cdr:spPr>
        <a:xfrm xmlns:a="http://schemas.openxmlformats.org/drawingml/2006/main">
          <a:off x="5314923" y="304800"/>
          <a:ext cx="2914677" cy="725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smtClean="0">
              <a:solidFill>
                <a:schemeClr val="tx2"/>
              </a:solidFill>
            </a:rPr>
            <a:t>     Total</a:t>
          </a:r>
          <a:r>
            <a:rPr lang="en-US" sz="1600" baseline="0" dirty="0" smtClean="0">
              <a:solidFill>
                <a:schemeClr val="tx2"/>
              </a:solidFill>
            </a:rPr>
            <a:t> ANC</a:t>
          </a:r>
          <a:r>
            <a:rPr lang="en-US" sz="1600" dirty="0" smtClean="0">
              <a:solidFill>
                <a:schemeClr val="tx2"/>
              </a:solidFill>
            </a:rPr>
            <a:t> Registration</a:t>
          </a:r>
          <a:endParaRPr lang="en-US" sz="1600" dirty="0">
            <a:solidFill>
              <a:schemeClr val="tx2"/>
            </a:solidFill>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4A36ABF-DA7B-46C1-AC1B-AFB82CF32FED}" type="datetimeFigureOut">
              <a:rPr lang="en-US" smtClean="0"/>
              <a:pPr/>
              <a:t>5/12/2014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CECC27-6423-48B1-8908-2C91984A6DE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5CECC27-6423-48B1-8908-2C91984A6DE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5CECC27-6423-48B1-8908-2C91984A6DE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5CECC27-6423-48B1-8908-2C91984A6DE7}"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5CECC27-6423-48B1-8908-2C91984A6DE7}"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5CECC27-6423-48B1-8908-2C91984A6DE7}"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5CECC27-6423-48B1-8908-2C91984A6DE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5CECC27-6423-48B1-8908-2C91984A6DE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4A36ABF-DA7B-46C1-AC1B-AFB82CF32FED}" type="datetimeFigureOut">
              <a:rPr lang="en-US" smtClean="0"/>
              <a:pPr/>
              <a:t>5/12/2014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5CECC27-6423-48B1-8908-2C91984A6D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4A36ABF-DA7B-46C1-AC1B-AFB82CF32FED}" type="datetimeFigureOut">
              <a:rPr lang="en-US" smtClean="0"/>
              <a:pPr/>
              <a:t>5/12/2014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5CECC27-6423-48B1-8908-2C91984A6DE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4A36ABF-DA7B-46C1-AC1B-AFB82CF32FED}" type="datetimeFigureOut">
              <a:rPr lang="en-US" smtClean="0"/>
              <a:pPr/>
              <a:t>5/12/2014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CECC27-6423-48B1-8908-2C91984A6DE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A36ABF-DA7B-46C1-AC1B-AFB82CF32FED}" type="datetimeFigureOut">
              <a:rPr lang="en-US" smtClean="0"/>
              <a:pPr/>
              <a:t>5/12/2014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5CECC27-6423-48B1-8908-2C91984A6DE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3657600"/>
          </a:xfrm>
        </p:spPr>
        <p:txBody>
          <a:bodyPr>
            <a:normAutofit fontScale="90000"/>
          </a:bodyPr>
          <a:lstStyle/>
          <a:p>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EVALUATION </a:t>
            </a:r>
            <a:r>
              <a:rPr lang="en-US" b="1" dirty="0"/>
              <a:t>OF E-MAMTA IN URBAN AREA OF PANCHMAHAL AND MAHISAGAR DISTRICT</a:t>
            </a:r>
            <a:r>
              <a:rPr lang="en-US" dirty="0"/>
              <a:t/>
            </a:r>
            <a:br>
              <a:rPr lang="en-US" dirty="0"/>
            </a:br>
            <a:endParaRPr lang="en-US" dirty="0"/>
          </a:p>
        </p:txBody>
      </p:sp>
      <p:sp>
        <p:nvSpPr>
          <p:cNvPr id="3" name="Subtitle 2"/>
          <p:cNvSpPr>
            <a:spLocks noGrp="1"/>
          </p:cNvSpPr>
          <p:nvPr>
            <p:ph type="subTitle" idx="1"/>
          </p:nvPr>
        </p:nvSpPr>
        <p:spPr>
          <a:xfrm>
            <a:off x="2743200" y="4876800"/>
            <a:ext cx="6400800" cy="1752600"/>
          </a:xfrm>
        </p:spPr>
        <p:txBody>
          <a:bodyPr/>
          <a:lstStyle/>
          <a:p>
            <a:r>
              <a:rPr lang="en-US" dirty="0" smtClean="0"/>
              <a:t>        By :</a:t>
            </a:r>
          </a:p>
          <a:p>
            <a:r>
              <a:rPr lang="en-US" dirty="0" smtClean="0"/>
              <a:t>                               Dr. Deepali Sharma</a:t>
            </a:r>
            <a:endParaRPr lang="en-US" dirty="0"/>
          </a:p>
        </p:txBody>
      </p:sp>
    </p:spTree>
    <p:extLst>
      <p:ext uri="{BB962C8B-B14F-4D97-AF65-F5344CB8AC3E}">
        <p14:creationId xmlns="" xmlns:p14="http://schemas.microsoft.com/office/powerpoint/2010/main" val="318015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buFont typeface="Wingdings" pitchFamily="2" charset="2"/>
              <a:buChar char="q"/>
            </a:pPr>
            <a:r>
              <a:rPr lang="en-US" b="1" dirty="0"/>
              <a:t>E-Mamta- Mother and Child Tracking System (MCTS). (2010)</a:t>
            </a:r>
            <a:endParaRPr lang="en-US" dirty="0"/>
          </a:p>
          <a:p>
            <a:r>
              <a:rPr lang="en-US" dirty="0"/>
              <a:t>Author: State Rural Health Mission</a:t>
            </a:r>
          </a:p>
          <a:p>
            <a:r>
              <a:rPr lang="en-US" dirty="0"/>
              <a:t>The study addresses rural health challenges like drop outs, left outs, quality of services and difficulty in tracking pregnant women and children. The organization believes these challenges can be combat with E-mamta as it made tracking quite smooth by aiding the search with unique ID, family ID, health ID, mobile number, BPL and ration card number. The mentioned strength and weakness of E-mamta are: the uniqueness is it covers huge population at single time, and the area of improvisation is implementation of real time data collection.</a:t>
            </a:r>
          </a:p>
          <a:p>
            <a:endParaRPr lang="en-US" dirty="0"/>
          </a:p>
        </p:txBody>
      </p:sp>
      <p:sp>
        <p:nvSpPr>
          <p:cNvPr id="2" name="Title 1"/>
          <p:cNvSpPr>
            <a:spLocks noGrp="1"/>
          </p:cNvSpPr>
          <p:nvPr>
            <p:ph type="title"/>
          </p:nvPr>
        </p:nvSpPr>
        <p:spPr/>
        <p:txBody>
          <a:bodyPr/>
          <a:lstStyle/>
          <a:p>
            <a:r>
              <a:rPr lang="en-US" dirty="0" smtClean="0"/>
              <a:t>Review of literature </a:t>
            </a:r>
            <a:endParaRPr lang="en-US" dirty="0"/>
          </a:p>
        </p:txBody>
      </p:sp>
    </p:spTree>
    <p:extLst>
      <p:ext uri="{BB962C8B-B14F-4D97-AF65-F5344CB8AC3E}">
        <p14:creationId xmlns="" xmlns:p14="http://schemas.microsoft.com/office/powerpoint/2010/main" val="1131046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buFont typeface="Wingdings" pitchFamily="2" charset="2"/>
              <a:buChar char="q"/>
            </a:pPr>
            <a:r>
              <a:rPr lang="en-US" b="1" dirty="0"/>
              <a:t>E-Mamta: Name based mother and child tracking system in Gujarat. (2011)</a:t>
            </a:r>
            <a:endParaRPr lang="en-US" dirty="0"/>
          </a:p>
          <a:p>
            <a:r>
              <a:rPr lang="en-US" dirty="0"/>
              <a:t>Author: Rajnish M, Anand S and Anju S.</a:t>
            </a:r>
          </a:p>
          <a:p>
            <a:r>
              <a:rPr lang="en-US" dirty="0"/>
              <a:t>India is dealing with crucial public health challenges and most important of which is reduction in Infant Mortality Rate (IMR) and Maternal Mortality Ratio (MMR). To provide efficient healthcare services to mother and baby tracking of them is considered to be of utmost importance. Through tracking population left out from immunization, anemia and malnutrition can be reached. The objective of e-mamta is to aid in maternal and child care services, real time reports and efficient analysis and intra-departmental communication. The study result revealed that 80% of population was being registered within software till 2012 and it was being implemented throughout Gujarat state.</a:t>
            </a:r>
          </a:p>
          <a:p>
            <a:endParaRPr lang="en-US" dirty="0"/>
          </a:p>
        </p:txBody>
      </p:sp>
    </p:spTree>
    <p:extLst>
      <p:ext uri="{BB962C8B-B14F-4D97-AF65-F5344CB8AC3E}">
        <p14:creationId xmlns="" xmlns:p14="http://schemas.microsoft.com/office/powerpoint/2010/main" val="381481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6" name="Rectangle 5"/>
          <p:cNvSpPr/>
          <p:nvPr/>
        </p:nvSpPr>
        <p:spPr>
          <a:xfrm>
            <a:off x="457200" y="2209800"/>
            <a:ext cx="8153400" cy="3416320"/>
          </a:xfrm>
          <a:prstGeom prst="rect">
            <a:avLst/>
          </a:prstGeom>
        </p:spPr>
        <p:txBody>
          <a:bodyPr wrap="square">
            <a:spAutoFit/>
          </a:bodyPr>
          <a:lstStyle/>
          <a:p>
            <a:r>
              <a:rPr lang="en-US" b="1" u="sng" dirty="0"/>
              <a:t>General Objective</a:t>
            </a:r>
            <a:endParaRPr lang="en-US" dirty="0"/>
          </a:p>
          <a:p>
            <a:r>
              <a:rPr lang="en-US" dirty="0"/>
              <a:t>To assess significance of E-Mamta in urban areas along with detailed evaluation of E-Mamta in urban areas of Panchmahal and Mahisagar district.</a:t>
            </a:r>
          </a:p>
          <a:p>
            <a:r>
              <a:rPr lang="en-US" dirty="0"/>
              <a:t> </a:t>
            </a:r>
          </a:p>
          <a:p>
            <a:r>
              <a:rPr lang="en-US" b="1" u="sng" dirty="0"/>
              <a:t>Specific Objectives</a:t>
            </a:r>
            <a:r>
              <a:rPr lang="en-US" dirty="0"/>
              <a:t> </a:t>
            </a:r>
          </a:p>
          <a:p>
            <a:pPr lvl="0">
              <a:buFont typeface="Arial" pitchFamily="34" charset="0"/>
              <a:buChar char="•"/>
            </a:pPr>
            <a:r>
              <a:rPr lang="en-US" dirty="0"/>
              <a:t>To </a:t>
            </a:r>
            <a:r>
              <a:rPr lang="en-US" dirty="0" smtClean="0"/>
              <a:t>assess the effectiveness of E-</a:t>
            </a:r>
            <a:r>
              <a:rPr lang="en-US" dirty="0" err="1" smtClean="0"/>
              <a:t>Mamta</a:t>
            </a:r>
            <a:r>
              <a:rPr lang="en-US" dirty="0" smtClean="0"/>
              <a:t> on the basis of secondary data available.</a:t>
            </a:r>
          </a:p>
          <a:p>
            <a:pPr>
              <a:buFont typeface="Arial" pitchFamily="34" charset="0"/>
              <a:buChar char="•"/>
            </a:pPr>
            <a:r>
              <a:rPr lang="en-US" dirty="0" smtClean="0"/>
              <a:t>Distribution of questionnaire to MO’s, Operator’s and ASHA/FHW;s for assessing the working of E-</a:t>
            </a:r>
            <a:r>
              <a:rPr lang="en-US" dirty="0" err="1" smtClean="0"/>
              <a:t>Mamta</a:t>
            </a:r>
            <a:r>
              <a:rPr lang="en-US" dirty="0" smtClean="0"/>
              <a:t> on urban areas.</a:t>
            </a:r>
            <a:endParaRPr lang="en-US" dirty="0"/>
          </a:p>
          <a:p>
            <a:pPr lvl="0">
              <a:buFont typeface="Arial" pitchFamily="34" charset="0"/>
              <a:buChar char="•"/>
            </a:pPr>
            <a:r>
              <a:rPr lang="en-US" dirty="0"/>
              <a:t>To find out gaps that prevents E-Mamta to be completely functional</a:t>
            </a:r>
            <a:r>
              <a:rPr lang="en-US" dirty="0" smtClean="0"/>
              <a:t>.</a:t>
            </a:r>
            <a:endParaRPr lang="en-US" dirty="0"/>
          </a:p>
          <a:p>
            <a:pPr lvl="0">
              <a:buFont typeface="Arial" pitchFamily="34" charset="0"/>
              <a:buChar char="•"/>
            </a:pPr>
            <a:r>
              <a:rPr lang="en-US" dirty="0" smtClean="0"/>
              <a:t>To </a:t>
            </a:r>
            <a:r>
              <a:rPr lang="en-US" dirty="0"/>
              <a:t>recommend strategies that aid in better functioning of E-</a:t>
            </a:r>
            <a:r>
              <a:rPr lang="en-US" dirty="0" err="1"/>
              <a:t>Mamta</a:t>
            </a:r>
            <a:r>
              <a:rPr lang="en-US" dirty="0" smtClean="0"/>
              <a:t>.</a:t>
            </a:r>
            <a:endParaRPr lang="en-US" dirty="0"/>
          </a:p>
        </p:txBody>
      </p:sp>
    </p:spTree>
    <p:extLst>
      <p:ext uri="{BB962C8B-B14F-4D97-AF65-F5344CB8AC3E}">
        <p14:creationId xmlns="" xmlns:p14="http://schemas.microsoft.com/office/powerpoint/2010/main" val="110702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70000" lnSpcReduction="20000"/>
          </a:bodyPr>
          <a:lstStyle/>
          <a:p>
            <a:pPr lvl="0">
              <a:buNone/>
            </a:pPr>
            <a:r>
              <a:rPr lang="en-US" b="1" u="sng" dirty="0"/>
              <a:t>Study Area</a:t>
            </a:r>
            <a:r>
              <a:rPr lang="en-US" b="1" dirty="0"/>
              <a:t>:</a:t>
            </a:r>
            <a:r>
              <a:rPr lang="en-US" dirty="0"/>
              <a:t> Panchmahal &amp; Mahisagar District, Gujarat</a:t>
            </a:r>
            <a:r>
              <a:rPr lang="en-US" dirty="0" smtClean="0"/>
              <a:t>.</a:t>
            </a:r>
            <a:endParaRPr lang="en-US" sz="2800" dirty="0"/>
          </a:p>
          <a:p>
            <a:pPr lvl="0">
              <a:buNone/>
            </a:pPr>
            <a:r>
              <a:rPr lang="en-US" b="1" u="sng" dirty="0"/>
              <a:t>Study design:</a:t>
            </a:r>
            <a:r>
              <a:rPr lang="en-US" dirty="0"/>
              <a:t> </a:t>
            </a:r>
            <a:r>
              <a:rPr lang="en-US" dirty="0" smtClean="0"/>
              <a:t>A </a:t>
            </a:r>
            <a:r>
              <a:rPr lang="en-US" dirty="0"/>
              <a:t>descriptive cross-sectional study</a:t>
            </a:r>
            <a:r>
              <a:rPr lang="en-US" dirty="0" smtClean="0"/>
              <a:t>.</a:t>
            </a:r>
            <a:endParaRPr lang="en-US" sz="2800" dirty="0"/>
          </a:p>
          <a:p>
            <a:pPr lvl="0">
              <a:buNone/>
            </a:pPr>
            <a:r>
              <a:rPr lang="en-US" b="1" u="sng" dirty="0"/>
              <a:t>Time:</a:t>
            </a:r>
            <a:r>
              <a:rPr lang="en-US" dirty="0"/>
              <a:t> 6</a:t>
            </a:r>
            <a:r>
              <a:rPr lang="en-US" baseline="30000" dirty="0"/>
              <a:t>th</a:t>
            </a:r>
            <a:r>
              <a:rPr lang="en-US" dirty="0"/>
              <a:t> February </a:t>
            </a:r>
            <a:r>
              <a:rPr lang="en-US" dirty="0" smtClean="0"/>
              <a:t>to 6</a:t>
            </a:r>
            <a:r>
              <a:rPr lang="en-US" baseline="30000" dirty="0" smtClean="0"/>
              <a:t>th</a:t>
            </a:r>
            <a:r>
              <a:rPr lang="en-US" dirty="0" smtClean="0"/>
              <a:t>  </a:t>
            </a:r>
            <a:r>
              <a:rPr lang="en-US" dirty="0"/>
              <a:t>May 2014</a:t>
            </a:r>
            <a:r>
              <a:rPr lang="en-US" dirty="0" smtClean="0"/>
              <a:t>.</a:t>
            </a:r>
            <a:endParaRPr lang="en-US" sz="2800" dirty="0"/>
          </a:p>
          <a:p>
            <a:pPr lvl="0">
              <a:buNone/>
            </a:pPr>
            <a:r>
              <a:rPr lang="en-US" b="1" u="sng" dirty="0"/>
              <a:t>Study population: </a:t>
            </a:r>
            <a:r>
              <a:rPr lang="en-US" dirty="0"/>
              <a:t>Urban Health Officers, Data Entry Operators and Female Health Workers/Urban ASHA/Multi Purpose Health Workers</a:t>
            </a:r>
            <a:r>
              <a:rPr lang="en-US" dirty="0" smtClean="0"/>
              <a:t>.</a:t>
            </a:r>
            <a:endParaRPr lang="en-US" sz="2800" dirty="0"/>
          </a:p>
          <a:p>
            <a:pPr lvl="0">
              <a:buNone/>
            </a:pPr>
            <a:r>
              <a:rPr lang="en-US" b="1" u="sng" dirty="0"/>
              <a:t>Sample size and method: </a:t>
            </a:r>
            <a:endParaRPr lang="en-US" sz="2800" dirty="0"/>
          </a:p>
          <a:p>
            <a:pPr lvl="2"/>
            <a:r>
              <a:rPr lang="en-US" dirty="0"/>
              <a:t>Sampling Technique: Non probability convenience sampling.</a:t>
            </a:r>
            <a:endParaRPr lang="en-US" sz="2000" dirty="0"/>
          </a:p>
          <a:p>
            <a:pPr lvl="2"/>
            <a:r>
              <a:rPr lang="en-US" dirty="0"/>
              <a:t>Sample Size: </a:t>
            </a:r>
            <a:r>
              <a:rPr lang="en-US" dirty="0" smtClean="0"/>
              <a:t>43</a:t>
            </a:r>
            <a:r>
              <a:rPr lang="en-US" dirty="0"/>
              <a:t>		</a:t>
            </a:r>
            <a:endParaRPr lang="en-US" sz="2400" dirty="0"/>
          </a:p>
          <a:p>
            <a:pPr>
              <a:buNone/>
            </a:pPr>
            <a:r>
              <a:rPr lang="en-US" dirty="0"/>
              <a:t>		</a:t>
            </a:r>
          </a:p>
          <a:p>
            <a:pPr lvl="0">
              <a:buNone/>
            </a:pPr>
            <a:r>
              <a:rPr lang="en-US" b="1" u="sng" dirty="0"/>
              <a:t>Data Collection </a:t>
            </a:r>
            <a:endParaRPr lang="en-US" dirty="0"/>
          </a:p>
          <a:p>
            <a:pPr>
              <a:buNone/>
            </a:pPr>
            <a:r>
              <a:rPr lang="en-US" dirty="0"/>
              <a:t>    • Sources </a:t>
            </a:r>
          </a:p>
          <a:p>
            <a:pPr>
              <a:buNone/>
            </a:pPr>
            <a:r>
              <a:rPr lang="en-US" dirty="0"/>
              <a:t>1. Primary Data: Data was collected through structured </a:t>
            </a:r>
            <a:r>
              <a:rPr lang="en-US" dirty="0" smtClean="0"/>
              <a:t>questionnaire. </a:t>
            </a:r>
            <a:endParaRPr lang="en-US" dirty="0"/>
          </a:p>
          <a:p>
            <a:pPr>
              <a:buNone/>
            </a:pPr>
            <a:r>
              <a:rPr lang="en-US" dirty="0"/>
              <a:t>2. Secondary Data: </a:t>
            </a:r>
            <a:r>
              <a:rPr lang="en-US" dirty="0" smtClean="0"/>
              <a:t>Monthly Report  prepared at district level.</a:t>
            </a:r>
            <a:endParaRPr lang="en-US" dirty="0"/>
          </a:p>
          <a:p>
            <a:pPr>
              <a:buNone/>
            </a:pPr>
            <a:r>
              <a:rPr lang="en-US" dirty="0"/>
              <a:t>  </a:t>
            </a:r>
          </a:p>
          <a:p>
            <a:pPr>
              <a:buNone/>
            </a:pPr>
            <a:r>
              <a:rPr lang="en-US" dirty="0" smtClean="0"/>
              <a:t>   • </a:t>
            </a:r>
            <a:r>
              <a:rPr lang="en-US" dirty="0"/>
              <a:t>Tools and techniques: Questionnaire and observation techniques.</a:t>
            </a:r>
          </a:p>
          <a:p>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r>
              <a:rPr lang="en-US" dirty="0" smtClean="0"/>
              <a:t>Methodology</a:t>
            </a:r>
            <a:endParaRPr lang="en-US" dirty="0"/>
          </a:p>
        </p:txBody>
      </p:sp>
    </p:spTree>
    <p:extLst>
      <p:ext uri="{BB962C8B-B14F-4D97-AF65-F5344CB8AC3E}">
        <p14:creationId xmlns="" xmlns:p14="http://schemas.microsoft.com/office/powerpoint/2010/main" val="271130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None/>
            </a:pPr>
            <a:r>
              <a:rPr lang="en-IN" dirty="0" smtClean="0"/>
              <a:t>Questions for UHO:</a:t>
            </a:r>
          </a:p>
          <a:p>
            <a:pPr marL="514350" indent="-514350">
              <a:buFont typeface="+mj-lt"/>
              <a:buAutoNum type="arabicPeriod"/>
            </a:pPr>
            <a:r>
              <a:rPr lang="en-IN" dirty="0" smtClean="0"/>
              <a:t>Were you provided with any training on E-Mamta (software)?</a:t>
            </a:r>
            <a:endParaRPr lang="en-US" dirty="0" smtClean="0"/>
          </a:p>
          <a:p>
            <a:pPr lvl="0">
              <a:buNone/>
            </a:pPr>
            <a:r>
              <a:rPr lang="en-IN" dirty="0" smtClean="0"/>
              <a:t>      a)Yes         b) No</a:t>
            </a:r>
            <a:endParaRPr lang="en-US" dirty="0" smtClean="0"/>
          </a:p>
          <a:p>
            <a:pPr lvl="0">
              <a:buNone/>
            </a:pPr>
            <a:r>
              <a:rPr lang="en-IN" dirty="0" smtClean="0"/>
              <a:t>2. For what purpose do you access E-Mamta?</a:t>
            </a:r>
          </a:p>
          <a:p>
            <a:pPr lvl="0">
              <a:buNone/>
            </a:pPr>
            <a:r>
              <a:rPr lang="en-IN" dirty="0" smtClean="0"/>
              <a:t> a)For data entry                                b) For monitoring             of the entry status</a:t>
            </a:r>
            <a:endParaRPr lang="en-US" dirty="0" smtClean="0"/>
          </a:p>
          <a:p>
            <a:pPr>
              <a:buNone/>
            </a:pPr>
            <a:r>
              <a:rPr lang="en-US" dirty="0" smtClean="0"/>
              <a:t> c)  For generating the work plan      d) Both b and c</a:t>
            </a:r>
          </a:p>
          <a:p>
            <a:endParaRPr lang="en-US" dirty="0"/>
          </a:p>
        </p:txBody>
      </p:sp>
      <p:sp>
        <p:nvSpPr>
          <p:cNvPr id="2" name="Title 1"/>
          <p:cNvSpPr>
            <a:spLocks noGrp="1"/>
          </p:cNvSpPr>
          <p:nvPr>
            <p:ph type="title"/>
          </p:nvPr>
        </p:nvSpPr>
        <p:spPr/>
        <p:txBody>
          <a:bodyPr>
            <a:normAutofit/>
          </a:bodyPr>
          <a:lstStyle/>
          <a:p>
            <a:r>
              <a:rPr lang="en-US" dirty="0" smtClean="0"/>
              <a:t>Analysis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Primary Data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47800"/>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Analysis of Secondary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t"/>
            <a:r>
              <a:rPr lang="en-US" b="1" dirty="0"/>
              <a:t>About 62% Operators do not know about the aim of E-Mamta.</a:t>
            </a:r>
            <a:endParaRPr lang="en-US" dirty="0"/>
          </a:p>
          <a:p>
            <a:pPr fontAlgn="t"/>
            <a:r>
              <a:rPr lang="en-US" b="1" dirty="0"/>
              <a:t>About 86% of them are not given any training on E-Mamta.</a:t>
            </a:r>
            <a:endParaRPr lang="en-US" dirty="0"/>
          </a:p>
          <a:p>
            <a:pPr fontAlgn="t"/>
            <a:r>
              <a:rPr lang="en-US" b="1" dirty="0"/>
              <a:t>About 43% of them do not access E-Mamta on regular basis.</a:t>
            </a:r>
            <a:endParaRPr lang="en-US" dirty="0"/>
          </a:p>
          <a:p>
            <a:pPr fontAlgn="t"/>
            <a:r>
              <a:rPr lang="en-US" b="1" dirty="0"/>
              <a:t>About 43% of them do not know about the registers to be entered in E-Mamta.</a:t>
            </a:r>
            <a:endParaRPr lang="en-US" dirty="0"/>
          </a:p>
          <a:p>
            <a:pPr marL="0" indent="0" fontAlgn="t">
              <a:buNone/>
            </a:pPr>
            <a:endParaRPr lang="en-US" dirty="0"/>
          </a:p>
        </p:txBody>
      </p:sp>
      <p:sp>
        <p:nvSpPr>
          <p:cNvPr id="2" name="Title 1"/>
          <p:cNvSpPr>
            <a:spLocks noGrp="1"/>
          </p:cNvSpPr>
          <p:nvPr>
            <p:ph type="title"/>
          </p:nvPr>
        </p:nvSpPr>
        <p:spPr/>
        <p:txBody>
          <a:bodyPr/>
          <a:lstStyle/>
          <a:p>
            <a:r>
              <a:rPr lang="en-US" dirty="0" smtClean="0"/>
              <a:t>Results : Operators</a:t>
            </a:r>
            <a:endParaRPr lang="en-US" dirty="0"/>
          </a:p>
        </p:txBody>
      </p:sp>
    </p:spTree>
    <p:extLst>
      <p:ext uri="{BB962C8B-B14F-4D97-AF65-F5344CB8AC3E}">
        <p14:creationId xmlns="" xmlns:p14="http://schemas.microsoft.com/office/powerpoint/2010/main" val="357272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t"/>
            <a:r>
              <a:rPr lang="en-US" b="1" dirty="0"/>
              <a:t>About 29% of the UHOs do not know about the aim of E-Mamta.</a:t>
            </a:r>
            <a:endParaRPr lang="en-US" dirty="0"/>
          </a:p>
          <a:p>
            <a:pPr fontAlgn="t"/>
            <a:r>
              <a:rPr lang="en-US" b="1" dirty="0"/>
              <a:t>About 43% of them are not given any training on E-Mamta.</a:t>
            </a:r>
            <a:endParaRPr lang="en-US" dirty="0"/>
          </a:p>
          <a:p>
            <a:pPr fontAlgn="t"/>
            <a:r>
              <a:rPr lang="en-US" b="1" dirty="0"/>
              <a:t>About 28% of them do not access the software on regular basis.</a:t>
            </a:r>
            <a:endParaRPr lang="en-US" dirty="0"/>
          </a:p>
          <a:p>
            <a:pPr fontAlgn="t"/>
            <a:r>
              <a:rPr lang="en-US" b="1" dirty="0"/>
              <a:t>About 43% of them having problem in using E-Mamta.</a:t>
            </a:r>
            <a:endParaRPr lang="en-US" dirty="0"/>
          </a:p>
          <a:p>
            <a:pPr fontAlgn="t"/>
            <a:r>
              <a:rPr lang="en-US" b="1" dirty="0"/>
              <a:t>About 43% of them do not know about the benefits of E-Mamta.</a:t>
            </a:r>
            <a:endParaRPr lang="en-US" dirty="0"/>
          </a:p>
          <a:p>
            <a:pPr marL="0" indent="0" fontAlgn="t">
              <a:buNone/>
            </a:pPr>
            <a:endParaRPr lang="en-US" dirty="0"/>
          </a:p>
        </p:txBody>
      </p:sp>
      <p:sp>
        <p:nvSpPr>
          <p:cNvPr id="2" name="Title 1"/>
          <p:cNvSpPr>
            <a:spLocks noGrp="1"/>
          </p:cNvSpPr>
          <p:nvPr>
            <p:ph type="title"/>
          </p:nvPr>
        </p:nvSpPr>
        <p:spPr/>
        <p:txBody>
          <a:bodyPr/>
          <a:lstStyle/>
          <a:p>
            <a:r>
              <a:rPr lang="en-US" dirty="0" smtClean="0"/>
              <a:t>Results:UHO</a:t>
            </a:r>
            <a:endParaRPr lang="en-US" dirty="0"/>
          </a:p>
        </p:txBody>
      </p:sp>
    </p:spTree>
    <p:extLst>
      <p:ext uri="{BB962C8B-B14F-4D97-AF65-F5344CB8AC3E}">
        <p14:creationId xmlns="" xmlns:p14="http://schemas.microsoft.com/office/powerpoint/2010/main" val="1261143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t"/>
            <a:r>
              <a:rPr lang="en-US" b="1" dirty="0"/>
              <a:t>About 72% FHWs do not know about the aim of E-Mamta.</a:t>
            </a:r>
            <a:endParaRPr lang="en-US" dirty="0"/>
          </a:p>
          <a:p>
            <a:pPr fontAlgn="t"/>
            <a:r>
              <a:rPr lang="en-US" b="1" dirty="0"/>
              <a:t>About 34% of them do not know about the responsible person for data entry.</a:t>
            </a:r>
            <a:endParaRPr lang="en-US" dirty="0"/>
          </a:p>
          <a:p>
            <a:pPr fontAlgn="t"/>
            <a:r>
              <a:rPr lang="en-US" b="1" dirty="0"/>
              <a:t>About 38% of them do not know about the timing of health survey.</a:t>
            </a:r>
            <a:endParaRPr lang="en-US" dirty="0"/>
          </a:p>
          <a:p>
            <a:pPr fontAlgn="t"/>
            <a:r>
              <a:rPr lang="en-US" b="1" dirty="0"/>
              <a:t>About 28% of them do not know about the registers to be entered in E-Mamta.</a:t>
            </a:r>
            <a:endParaRPr lang="en-US" dirty="0"/>
          </a:p>
          <a:p>
            <a:pPr fontAlgn="t"/>
            <a:r>
              <a:rPr lang="en-US" b="1" dirty="0"/>
              <a:t>About 10% of them do not know about the purpose of family health survey</a:t>
            </a:r>
            <a:endParaRPr lang="en-US" dirty="0"/>
          </a:p>
          <a:p>
            <a:pPr marL="0" indent="0" fontAlgn="t">
              <a:buNone/>
            </a:pPr>
            <a:endParaRPr lang="en-US" dirty="0"/>
          </a:p>
        </p:txBody>
      </p:sp>
      <p:sp>
        <p:nvSpPr>
          <p:cNvPr id="2" name="Title 1"/>
          <p:cNvSpPr>
            <a:spLocks noGrp="1"/>
          </p:cNvSpPr>
          <p:nvPr>
            <p:ph type="title"/>
          </p:nvPr>
        </p:nvSpPr>
        <p:spPr/>
        <p:txBody>
          <a:bodyPr/>
          <a:lstStyle/>
          <a:p>
            <a:r>
              <a:rPr lang="en-US" dirty="0" smtClean="0"/>
              <a:t>Results: FHW</a:t>
            </a:r>
            <a:endParaRPr lang="en-US" dirty="0"/>
          </a:p>
        </p:txBody>
      </p:sp>
    </p:spTree>
    <p:extLst>
      <p:ext uri="{BB962C8B-B14F-4D97-AF65-F5344CB8AC3E}">
        <p14:creationId xmlns="" xmlns:p14="http://schemas.microsoft.com/office/powerpoint/2010/main" val="586573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sz="2400" dirty="0" smtClean="0"/>
              <a:t>E-Mamta is an IT based management tool to plan, deliver and monitor quality MCH services, track dropouts and ensure complete service delivery through WorkPlans,analysis of performance and message alerts, thereby reducing IMR/MMR.</a:t>
            </a:r>
          </a:p>
          <a:p>
            <a:pPr>
              <a:buFont typeface="Wingdings" pitchFamily="2" charset="2"/>
              <a:buChar char="q"/>
            </a:pPr>
            <a:r>
              <a:rPr lang="en-US" sz="2400" dirty="0" smtClean="0"/>
              <a:t>The E </a:t>
            </a:r>
            <a:r>
              <a:rPr lang="en-US" sz="2400" dirty="0" err="1" smtClean="0"/>
              <a:t>Mamta</a:t>
            </a:r>
            <a:r>
              <a:rPr lang="en-US" sz="2400" dirty="0" smtClean="0"/>
              <a:t> project was conceptualized by the State Rural Health Mission of the Health and Family Welfare</a:t>
            </a:r>
          </a:p>
          <a:p>
            <a:pPr>
              <a:buNone/>
            </a:pPr>
            <a:r>
              <a:rPr lang="en-US" sz="2400" dirty="0" smtClean="0"/>
              <a:t>     Department of Gujarat, in January 2010 funding support was sought under NRHM and the program was developed through NIC Gujarat.</a:t>
            </a:r>
          </a:p>
          <a:p>
            <a:pPr>
              <a:buNone/>
            </a:pPr>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results clearly shows that there is unawareness about E-Mamta. The unawareness is more in FHW than in operator than in UHO. This ultimately reflects in the fact that the achievement of the target every month. FHW are the main source of data for E-Mamta. There is an urgent need to educate FHW regarding E-Mamta not only to FHW but also to UHO and Opreator.</a:t>
            </a:r>
          </a:p>
        </p:txBody>
      </p:sp>
      <p:sp>
        <p:nvSpPr>
          <p:cNvPr id="2" name="Title 1"/>
          <p:cNvSpPr>
            <a:spLocks noGrp="1"/>
          </p:cNvSpPr>
          <p:nvPr>
            <p:ph type="title"/>
          </p:nvPr>
        </p:nvSpPr>
        <p:spPr/>
        <p:txBody>
          <a:bodyPr/>
          <a:lstStyle/>
          <a:p>
            <a:r>
              <a:rPr lang="en-US" dirty="0" smtClean="0"/>
              <a:t>Discussion </a:t>
            </a:r>
            <a:endParaRPr lang="en-US" dirty="0"/>
          </a:p>
        </p:txBody>
      </p:sp>
    </p:spTree>
    <p:extLst>
      <p:ext uri="{BB962C8B-B14F-4D97-AF65-F5344CB8AC3E}">
        <p14:creationId xmlns="" xmlns:p14="http://schemas.microsoft.com/office/powerpoint/2010/main" val="9848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709160"/>
          </a:xfrm>
        </p:spPr>
        <p:txBody>
          <a:bodyPr>
            <a:normAutofit/>
          </a:bodyPr>
          <a:lstStyle/>
          <a:p>
            <a:r>
              <a:rPr lang="en-US" dirty="0" smtClean="0"/>
              <a:t>Second important finding showed that both UHO and Operator lack the skills of using the E-Mamta software. This can be attributed to the fact that majority of them were not provided any kind of training on E-Mamta. This leads them to face many problems while using it. This can also lead to less frequent use of the E-Mamta. Ultimately causing less target achievement per month.</a:t>
            </a:r>
            <a:endParaRPr lang="en-US" dirty="0"/>
          </a:p>
        </p:txBody>
      </p:sp>
    </p:spTree>
    <p:extLst>
      <p:ext uri="{BB962C8B-B14F-4D97-AF65-F5344CB8AC3E}">
        <p14:creationId xmlns="" xmlns:p14="http://schemas.microsoft.com/office/powerpoint/2010/main" val="416874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From the study we can conclude that even after installation of E-Mamta 1 year back in Urban Centers with the sole aim of improving the reporting level , the level has not improved rather it has decreased. And this decreased level or unimproved status of the registration level can be attributed to various reasons which we found in the study.</a:t>
            </a:r>
            <a:endParaRPr lang="en-US" dirty="0"/>
          </a:p>
        </p:txBody>
      </p:sp>
      <p:sp>
        <p:nvSpPr>
          <p:cNvPr id="2" name="Title 1"/>
          <p:cNvSpPr>
            <a:spLocks noGrp="1"/>
          </p:cNvSpPr>
          <p:nvPr>
            <p:ph type="title"/>
          </p:nvPr>
        </p:nvSpPr>
        <p:spPr/>
        <p:txBody>
          <a:bodyPr/>
          <a:lstStyle/>
          <a:p>
            <a:r>
              <a:rPr lang="en-US" dirty="0" smtClean="0"/>
              <a:t>Conclusion </a:t>
            </a:r>
            <a:endParaRPr lang="en-US" dirty="0"/>
          </a:p>
        </p:txBody>
      </p:sp>
    </p:spTree>
    <p:extLst>
      <p:ext uri="{BB962C8B-B14F-4D97-AF65-F5344CB8AC3E}">
        <p14:creationId xmlns="" xmlns:p14="http://schemas.microsoft.com/office/powerpoint/2010/main" val="792804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Need to do detailed analysis of the awareness level of E-Mamta in the stakeholders.</a:t>
            </a:r>
          </a:p>
          <a:p>
            <a:pPr marL="514350" indent="-514350">
              <a:buAutoNum type="arabicPeriod"/>
            </a:pPr>
            <a:r>
              <a:rPr lang="en-US" dirty="0" smtClean="0"/>
              <a:t>Need to conduct workshops to educate all he stakeholders of E-Mamta.</a:t>
            </a:r>
          </a:p>
          <a:p>
            <a:pPr marL="514350" indent="-514350">
              <a:buAutoNum type="arabicPeriod"/>
            </a:pPr>
            <a:r>
              <a:rPr lang="en-US" dirty="0" smtClean="0"/>
              <a:t>Solving all the technical and non technical problems which the stakeholders feel are hindering them from using the E-Mamta software.</a:t>
            </a:r>
          </a:p>
          <a:p>
            <a:pPr marL="514350" indent="-514350">
              <a:buAutoNum type="arabicPeriod"/>
            </a:pPr>
            <a:r>
              <a:rPr lang="en-US" dirty="0" smtClean="0"/>
              <a:t>Effective check mechanism for efficient  use of the E-Mamta.</a:t>
            </a:r>
          </a:p>
          <a:p>
            <a:pPr marL="514350" indent="-514350">
              <a:buAutoNum type="arabicPeriod"/>
            </a:pPr>
            <a:r>
              <a:rPr lang="en-US" dirty="0" smtClean="0"/>
              <a:t>Rewards and penalties based on meaningful use of the E-Mamta.</a:t>
            </a:r>
          </a:p>
        </p:txBody>
      </p:sp>
      <p:sp>
        <p:nvSpPr>
          <p:cNvPr id="2" name="Title 1"/>
          <p:cNvSpPr>
            <a:spLocks noGrp="1"/>
          </p:cNvSpPr>
          <p:nvPr>
            <p:ph type="title"/>
          </p:nvPr>
        </p:nvSpPr>
        <p:spPr/>
        <p:txBody>
          <a:bodyPr/>
          <a:lstStyle/>
          <a:p>
            <a:r>
              <a:rPr lang="en-US" dirty="0" smtClean="0"/>
              <a:t>Recommendations </a:t>
            </a:r>
            <a:endParaRPr lang="en-US" dirty="0"/>
          </a:p>
        </p:txBody>
      </p:sp>
    </p:spTree>
    <p:extLst>
      <p:ext uri="{BB962C8B-B14F-4D97-AF65-F5344CB8AC3E}">
        <p14:creationId xmlns="" xmlns:p14="http://schemas.microsoft.com/office/powerpoint/2010/main" val="2118261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endParaRPr lang="en-US" dirty="0" smtClean="0"/>
          </a:p>
          <a:p>
            <a:pPr lvl="0"/>
            <a:r>
              <a:rPr lang="en-US" dirty="0" smtClean="0"/>
              <a:t>Tsu VD, Free MJ. Using technology to reduce maternal mortality in low-resource settings: challenges and opportunities. Journal of the American Medical Women’s Association, 2002, 57(3):149-53.</a:t>
            </a:r>
          </a:p>
          <a:p>
            <a:pPr lvl="0"/>
            <a:r>
              <a:rPr lang="en-US" dirty="0" smtClean="0"/>
              <a:t>Yanfeng Zhang, Li Chen and Wei Wang. mHealth Series: Measuring maternal newborn and child health coverage by text messaging – a county–level model for China. Journal of Global health, 2013; 3(2):020402.</a:t>
            </a:r>
          </a:p>
          <a:p>
            <a:pPr lvl="0"/>
            <a:r>
              <a:rPr lang="en-US" dirty="0" smtClean="0"/>
              <a:t>Rajnish M, Anand S and Anju S. e-mamta: Name based mother and child tracking system in Gujarat. Informatics.nic.in. 2011.</a:t>
            </a:r>
          </a:p>
          <a:p>
            <a:pPr lvl="0"/>
            <a:r>
              <a:rPr lang="en-US" dirty="0" smtClean="0"/>
              <a:t>State Rural Health Mission. E-mamta- Mother and Child Tracking System (MCTS). </a:t>
            </a:r>
          </a:p>
          <a:p>
            <a:pPr lvl="0"/>
            <a:r>
              <a:rPr lang="en-US" dirty="0" smtClean="0"/>
              <a:t>Governance Knowledge Centre (GKC) team. EMAMTA: MOTHER AND CHILD INFORMATION TRACKING SYSTEM DOCUMENTATION OF BEST PRACTICE. March 2014</a:t>
            </a:r>
          </a:p>
          <a:p>
            <a:pPr lvl="0"/>
            <a:r>
              <a:rPr lang="en-US" dirty="0" smtClean="0"/>
              <a:t>Unicef. Strengthening Mother and Child Tracking System (MCTS) in Maharashtra. Unicef. 2013</a:t>
            </a:r>
          </a:p>
          <a:p>
            <a:pPr>
              <a:buNone/>
            </a:pPr>
            <a:endParaRPr lang="en-US" dirty="0" smtClean="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971800"/>
            <a:ext cx="5617243" cy="1107996"/>
          </a:xfrm>
          <a:prstGeom prst="rect">
            <a:avLst/>
          </a:prstGeom>
          <a:noFill/>
        </p:spPr>
        <p:txBody>
          <a:bodyPr wrap="none" lIns="91440" tIns="45720" rIns="91440" bIns="45720">
            <a:spAutoFit/>
          </a:bodyPr>
          <a:lstStyle/>
          <a:p>
            <a:pPr algn="ctr"/>
            <a:r>
              <a:rPr lang="en-US" sz="6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 YOU</a:t>
            </a:r>
            <a:endParaRPr lang="en-US" sz="6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3" name="Picture 2"/>
          <p:cNvPicPr>
            <a:picLocks noChangeAspect="1" noChangeArrowheads="1"/>
          </p:cNvPicPr>
          <p:nvPr/>
        </p:nvPicPr>
        <p:blipFill>
          <a:blip r:embed="rId2" cstate="print"/>
          <a:srcRect/>
          <a:stretch>
            <a:fillRect/>
          </a:stretch>
        </p:blipFill>
        <p:spPr bwMode="auto">
          <a:xfrm>
            <a:off x="914400" y="457200"/>
            <a:ext cx="7772401" cy="5602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2673350" y="1481138"/>
          <a:ext cx="3795713" cy="4525962"/>
        </p:xfrm>
        <a:graphic>
          <a:graphicData uri="http://schemas.openxmlformats.org/presentationml/2006/ole">
            <p:oleObj spid="_x0000_s1026" name="Document" r:id="rId3" imgW="6164410" imgH="7349620" progId="Word.Document.8">
              <p:embed/>
            </p:oleObj>
          </a:graphicData>
        </a:graphic>
      </p:graphicFrame>
      <p:sp>
        <p:nvSpPr>
          <p:cNvPr id="2" name="Title 1"/>
          <p:cNvSpPr>
            <a:spLocks noGrp="1"/>
          </p:cNvSpPr>
          <p:nvPr>
            <p:ph type="title"/>
          </p:nvPr>
        </p:nvSpPr>
        <p:spPr/>
        <p:txBody>
          <a:bodyPr/>
          <a:lstStyle/>
          <a:p>
            <a:r>
              <a:rPr lang="en-US" dirty="0" smtClean="0"/>
              <a:t>E-Mamta Process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Screen Shots</a:t>
            </a:r>
            <a:endParaRPr lang="en-US" dirty="0"/>
          </a:p>
        </p:txBody>
      </p:sp>
      <p:graphicFrame>
        <p:nvGraphicFramePr>
          <p:cNvPr id="4" name="Content Placeholder 3"/>
          <p:cNvGraphicFramePr>
            <a:graphicFrameLocks noChangeAspect="1"/>
          </p:cNvGraphicFramePr>
          <p:nvPr>
            <p:ph idx="1"/>
          </p:nvPr>
        </p:nvGraphicFramePr>
        <p:xfrm>
          <a:off x="381000" y="1295400"/>
          <a:ext cx="8458200" cy="5105400"/>
        </p:xfrm>
        <a:graphic>
          <a:graphicData uri="http://schemas.openxmlformats.org/presentationml/2006/ole">
            <p:oleObj spid="_x0000_s19458" name="Document" r:id="rId3" imgW="9634414" imgH="5910571"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304800" y="609600"/>
          <a:ext cx="8382000" cy="5473700"/>
        </p:xfrm>
        <a:graphic>
          <a:graphicData uri="http://schemas.openxmlformats.org/presentationml/2006/ole">
            <p:oleObj spid="_x0000_s20482" name="Document" r:id="rId3" imgW="6174477" imgH="5543122" progId="Word.Documen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381000" y="381000"/>
          <a:ext cx="8382000" cy="6019800"/>
        </p:xfrm>
        <a:graphic>
          <a:graphicData uri="http://schemas.openxmlformats.org/presentationml/2006/ole">
            <p:oleObj spid="_x0000_s21506" name="Document" r:id="rId3" imgW="5917762" imgH="4598423" progId="Word.Documen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381000" y="762000"/>
          <a:ext cx="8458200" cy="5791200"/>
        </p:xfrm>
        <a:graphic>
          <a:graphicData uri="http://schemas.openxmlformats.org/presentationml/2006/ole">
            <p:oleObj spid="_x0000_s22530" name="Document" r:id="rId3" imgW="6203241" imgH="4408114" progId="Word.Documen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304801" y="533400"/>
          <a:ext cx="8382000" cy="5867400"/>
        </p:xfrm>
        <a:graphic>
          <a:graphicData uri="http://schemas.openxmlformats.org/presentationml/2006/ole">
            <p:oleObj spid="_x0000_s23554" name="Document" r:id="rId3" imgW="6697616" imgH="4898665" progId="Word.Documen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This study is in alignment with the District Urban Health Unit of Panchmahal and Mahisagar District’s decision to evaluate the overall process of E-Mamta with emphasis on UHO, Operator and FHW/MPHW/ U-ASHA, which will help in identifying the causative factors behind the low achievement of annual target and entry in E- Mamta. </a:t>
            </a:r>
          </a:p>
        </p:txBody>
      </p:sp>
      <p:sp>
        <p:nvSpPr>
          <p:cNvPr id="2" name="Title 1"/>
          <p:cNvSpPr>
            <a:spLocks noGrp="1"/>
          </p:cNvSpPr>
          <p:nvPr>
            <p:ph type="title"/>
          </p:nvPr>
        </p:nvSpPr>
        <p:spPr/>
        <p:txBody>
          <a:bodyPr/>
          <a:lstStyle/>
          <a:p>
            <a:r>
              <a:rPr lang="en-US" dirty="0" smtClean="0"/>
              <a:t>Rationale </a:t>
            </a:r>
            <a:endParaRPr lang="en-US" dirty="0"/>
          </a:p>
        </p:txBody>
      </p:sp>
    </p:spTree>
    <p:extLst>
      <p:ext uri="{BB962C8B-B14F-4D97-AF65-F5344CB8AC3E}">
        <p14:creationId xmlns="" xmlns:p14="http://schemas.microsoft.com/office/powerpoint/2010/main" val="409706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960</TotalTime>
  <Words>1200</Words>
  <Application>Microsoft Office PowerPoint</Application>
  <PresentationFormat>On-screen Show (4:3)</PresentationFormat>
  <Paragraphs>90</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Concourse</vt:lpstr>
      <vt:lpstr>Document</vt:lpstr>
      <vt:lpstr>           EVALUATION OF E-MAMTA IN URBAN AREA OF PANCHMAHAL AND MAHISAGAR DISTRICT </vt:lpstr>
      <vt:lpstr>Introduction</vt:lpstr>
      <vt:lpstr>E-Mamta Process</vt:lpstr>
      <vt:lpstr>             Screen Shots</vt:lpstr>
      <vt:lpstr>Slide 5</vt:lpstr>
      <vt:lpstr>Slide 6</vt:lpstr>
      <vt:lpstr>Slide 7</vt:lpstr>
      <vt:lpstr>Slide 8</vt:lpstr>
      <vt:lpstr>Rationale </vt:lpstr>
      <vt:lpstr>Review of literature </vt:lpstr>
      <vt:lpstr>Slide 11</vt:lpstr>
      <vt:lpstr>Objectives</vt:lpstr>
      <vt:lpstr>Methodology</vt:lpstr>
      <vt:lpstr>Analysis</vt:lpstr>
      <vt:lpstr>Primary Data</vt:lpstr>
      <vt:lpstr>Analysis of Secondary</vt:lpstr>
      <vt:lpstr>Results : Operators</vt:lpstr>
      <vt:lpstr>Results:UHO</vt:lpstr>
      <vt:lpstr>Results: FHW</vt:lpstr>
      <vt:lpstr>Discussion </vt:lpstr>
      <vt:lpstr>Slide 21</vt:lpstr>
      <vt:lpstr>Conclusion </vt:lpstr>
      <vt:lpstr>Recommendations </vt:lpstr>
      <vt:lpstr>References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E-MAMTA IN URBAN AREA OF PANCHMAHAL AND MAHISAGAR DISTRICT</dc:title>
  <dc:creator>Prashant 8</dc:creator>
  <cp:lastModifiedBy>amul</cp:lastModifiedBy>
  <cp:revision>58</cp:revision>
  <dcterms:created xsi:type="dcterms:W3CDTF">2014-05-10T19:10:46Z</dcterms:created>
  <dcterms:modified xsi:type="dcterms:W3CDTF">2014-05-12T05:58:45Z</dcterms:modified>
</cp:coreProperties>
</file>