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89" r:id="rId2"/>
    <p:sldId id="257" r:id="rId3"/>
    <p:sldId id="258" r:id="rId4"/>
    <p:sldId id="277" r:id="rId5"/>
    <p:sldId id="278" r:id="rId6"/>
    <p:sldId id="279" r:id="rId7"/>
    <p:sldId id="280" r:id="rId8"/>
    <p:sldId id="29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59" r:id="rId18"/>
    <p:sldId id="261" r:id="rId19"/>
    <p:sldId id="262" r:id="rId20"/>
    <p:sldId id="274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08" autoAdjust="0"/>
    <p:restoredTop sz="94660"/>
  </p:normalViewPr>
  <p:slideViewPr>
    <p:cSldViewPr>
      <p:cViewPr varScale="1">
        <p:scale>
          <a:sx n="47" d="100"/>
          <a:sy n="47" d="100"/>
        </p:scale>
        <p:origin x="-9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Copy%20of%20GoG_Audit%20Report_Junagadh_21-22%20Mar'14_Phase2_Audit%20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Copy%20of%20GoG_Audit%20Report_Junagadh_21-22%20Mar'14_Phase2_Audit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lang="en-IN"/>
            </a:pPr>
            <a:r>
              <a:rPr lang="en-US"/>
              <a:t>5S  SCORE</a:t>
            </a:r>
            <a:r>
              <a:rPr lang="en-US" baseline="0"/>
              <a:t> IMPROVEMENT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1325307925046522"/>
          <c:y val="0.16354261168774345"/>
          <c:w val="0.78733981087009863"/>
          <c:h val="0.46123598186590331"/>
        </c:manualLayout>
      </c:layout>
      <c:lineChart>
        <c:grouping val="standard"/>
        <c:ser>
          <c:idx val="0"/>
          <c:order val="0"/>
          <c:tx>
            <c:v>2013</c:v>
          </c:tx>
          <c:cat>
            <c:strRef>
              <c:f>'Civil Hospital, Junagadh'!$B$52:$B$61</c:f>
              <c:strCache>
                <c:ptCount val="10"/>
                <c:pt idx="0">
                  <c:v>Gynaec &amp; PNC Ward</c:v>
                </c:pt>
                <c:pt idx="1">
                  <c:v>Emergency Ward &amp; ICCU</c:v>
                </c:pt>
                <c:pt idx="2">
                  <c:v>Central Medical Stores</c:v>
                </c:pt>
                <c:pt idx="3">
                  <c:v>Medical Wards Female 1 &amp; 2 </c:v>
                </c:pt>
                <c:pt idx="4">
                  <c:v>Surgical Ward </c:v>
                </c:pt>
                <c:pt idx="5">
                  <c:v>Dispensary. Dressing Room &amp; Injection Room</c:v>
                </c:pt>
                <c:pt idx="6">
                  <c:v>Orthopaedics Ward</c:v>
                </c:pt>
                <c:pt idx="7">
                  <c:v>General OT / Orthopaedics OT</c:v>
                </c:pt>
                <c:pt idx="8">
                  <c:v>Pathology Laboratory</c:v>
                </c:pt>
                <c:pt idx="9">
                  <c:v>Trauma Room</c:v>
                </c:pt>
              </c:strCache>
            </c:strRef>
          </c:cat>
          <c:val>
            <c:numRef>
              <c:f>'Civil Hospital, Junagadh'!$E$52:$E$61</c:f>
              <c:numCache>
                <c:formatCode>General</c:formatCode>
                <c:ptCount val="10"/>
                <c:pt idx="0">
                  <c:v>20</c:v>
                </c:pt>
                <c:pt idx="1">
                  <c:v>40</c:v>
                </c:pt>
                <c:pt idx="2">
                  <c:v>40</c:v>
                </c:pt>
                <c:pt idx="3">
                  <c:v>40</c:v>
                </c:pt>
                <c:pt idx="4">
                  <c:v>40</c:v>
                </c:pt>
                <c:pt idx="5">
                  <c:v>40</c:v>
                </c:pt>
                <c:pt idx="6">
                  <c:v>40</c:v>
                </c:pt>
                <c:pt idx="7">
                  <c:v>40</c:v>
                </c:pt>
                <c:pt idx="8">
                  <c:v>30</c:v>
                </c:pt>
                <c:pt idx="9">
                  <c:v>40</c:v>
                </c:pt>
              </c:numCache>
            </c:numRef>
          </c:val>
        </c:ser>
        <c:ser>
          <c:idx val="1"/>
          <c:order val="1"/>
          <c:tx>
            <c:v>2014</c:v>
          </c:tx>
          <c:cat>
            <c:strRef>
              <c:f>'Civil Hospital, Junagadh'!$B$52:$B$61</c:f>
              <c:strCache>
                <c:ptCount val="10"/>
                <c:pt idx="0">
                  <c:v>Gynaec &amp; PNC Ward</c:v>
                </c:pt>
                <c:pt idx="1">
                  <c:v>Emergency Ward &amp; ICCU</c:v>
                </c:pt>
                <c:pt idx="2">
                  <c:v>Central Medical Stores</c:v>
                </c:pt>
                <c:pt idx="3">
                  <c:v>Medical Wards Female 1 &amp; 2 </c:v>
                </c:pt>
                <c:pt idx="4">
                  <c:v>Surgical Ward </c:v>
                </c:pt>
                <c:pt idx="5">
                  <c:v>Dispensary. Dressing Room &amp; Injection Room</c:v>
                </c:pt>
                <c:pt idx="6">
                  <c:v>Orthopaedics Ward</c:v>
                </c:pt>
                <c:pt idx="7">
                  <c:v>General OT / Orthopaedics OT</c:v>
                </c:pt>
                <c:pt idx="8">
                  <c:v>Pathology Laboratory</c:v>
                </c:pt>
                <c:pt idx="9">
                  <c:v>Trauma Room</c:v>
                </c:pt>
              </c:strCache>
            </c:strRef>
          </c:cat>
          <c:val>
            <c:numRef>
              <c:f>'Civil Hospital, Junagadh'!$F$52:$F$61</c:f>
              <c:numCache>
                <c:formatCode>General</c:formatCode>
                <c:ptCount val="10"/>
                <c:pt idx="0">
                  <c:v>60</c:v>
                </c:pt>
                <c:pt idx="1">
                  <c:v>60</c:v>
                </c:pt>
                <c:pt idx="2">
                  <c:v>60</c:v>
                </c:pt>
                <c:pt idx="3">
                  <c:v>60</c:v>
                </c:pt>
                <c:pt idx="4">
                  <c:v>50</c:v>
                </c:pt>
                <c:pt idx="5">
                  <c:v>70</c:v>
                </c:pt>
                <c:pt idx="6">
                  <c:v>40</c:v>
                </c:pt>
                <c:pt idx="7">
                  <c:v>60</c:v>
                </c:pt>
                <c:pt idx="8">
                  <c:v>60</c:v>
                </c:pt>
                <c:pt idx="9">
                  <c:v>60</c:v>
                </c:pt>
              </c:numCache>
            </c:numRef>
          </c:val>
        </c:ser>
        <c:marker val="1"/>
        <c:axId val="63189376"/>
        <c:axId val="63698816"/>
      </c:lineChart>
      <c:catAx>
        <c:axId val="631893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US"/>
                  <a:t>Departments</a:t>
                </a:r>
              </a:p>
            </c:rich>
          </c:tx>
          <c:layout/>
        </c:title>
        <c:tickLblPos val="nextTo"/>
        <c:txPr>
          <a:bodyPr rot="-5400000" vert="horz"/>
          <a:lstStyle/>
          <a:p>
            <a:pPr>
              <a:defRPr lang="en-IN"/>
            </a:pPr>
            <a:endParaRPr lang="en-US"/>
          </a:p>
        </c:txPr>
        <c:crossAx val="63698816"/>
        <c:crosses val="autoZero"/>
        <c:auto val="1"/>
        <c:lblAlgn val="ctr"/>
        <c:lblOffset val="100"/>
      </c:catAx>
      <c:valAx>
        <c:axId val="636988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IN"/>
                </a:pPr>
                <a:r>
                  <a:rPr lang="en-US"/>
                  <a:t>5s</a:t>
                </a:r>
                <a:r>
                  <a:rPr lang="en-US" baseline="0"/>
                  <a:t> scores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6318937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IN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lang="en-IN"/>
            </a:pPr>
            <a:r>
              <a:rPr lang="en-US"/>
              <a:t>CQI IMPROVEMENT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3381054526349695"/>
          <c:y val="0.12324233168124005"/>
          <c:w val="0.69515793518354063"/>
          <c:h val="0.53945572987048518"/>
        </c:manualLayout>
      </c:layout>
      <c:lineChart>
        <c:grouping val="standard"/>
        <c:ser>
          <c:idx val="0"/>
          <c:order val="0"/>
          <c:tx>
            <c:v>2013</c:v>
          </c:tx>
          <c:cat>
            <c:strRef>
              <c:f>'Civil Hospital, Junagadh'!$B$52:$B$61</c:f>
              <c:strCache>
                <c:ptCount val="10"/>
                <c:pt idx="0">
                  <c:v>Gynaec &amp; PNC Ward</c:v>
                </c:pt>
                <c:pt idx="1">
                  <c:v>Emergency Ward &amp; ICCU</c:v>
                </c:pt>
                <c:pt idx="2">
                  <c:v>Central Medical Stores</c:v>
                </c:pt>
                <c:pt idx="3">
                  <c:v>Medical Wards Female 1 &amp; 2 </c:v>
                </c:pt>
                <c:pt idx="4">
                  <c:v>Surgical Ward </c:v>
                </c:pt>
                <c:pt idx="5">
                  <c:v>Dispensary. Dressing Room &amp; Injection Room</c:v>
                </c:pt>
                <c:pt idx="6">
                  <c:v>Orthopaedics Ward</c:v>
                </c:pt>
                <c:pt idx="7">
                  <c:v>General OT / Orthopaedics OT</c:v>
                </c:pt>
                <c:pt idx="8">
                  <c:v>Pathology Laboratory</c:v>
                </c:pt>
                <c:pt idx="9">
                  <c:v>Trauma Room</c:v>
                </c:pt>
              </c:strCache>
            </c:strRef>
          </c:cat>
          <c:val>
            <c:numRef>
              <c:f>'Civil Hospital, Junagadh'!$C$52:$C$61</c:f>
              <c:numCache>
                <c:formatCode>General</c:formatCode>
                <c:ptCount val="10"/>
                <c:pt idx="0">
                  <c:v>24</c:v>
                </c:pt>
                <c:pt idx="1">
                  <c:v>34</c:v>
                </c:pt>
                <c:pt idx="2">
                  <c:v>37</c:v>
                </c:pt>
                <c:pt idx="3">
                  <c:v>36</c:v>
                </c:pt>
                <c:pt idx="4">
                  <c:v>32</c:v>
                </c:pt>
                <c:pt idx="5">
                  <c:v>37</c:v>
                </c:pt>
                <c:pt idx="6">
                  <c:v>28</c:v>
                </c:pt>
                <c:pt idx="7">
                  <c:v>36</c:v>
                </c:pt>
                <c:pt idx="8">
                  <c:v>33</c:v>
                </c:pt>
                <c:pt idx="9">
                  <c:v>38.5</c:v>
                </c:pt>
              </c:numCache>
            </c:numRef>
          </c:val>
        </c:ser>
        <c:ser>
          <c:idx val="1"/>
          <c:order val="1"/>
          <c:tx>
            <c:v>2014</c:v>
          </c:tx>
          <c:cat>
            <c:strRef>
              <c:f>'Civil Hospital, Junagadh'!$B$52:$B$61</c:f>
              <c:strCache>
                <c:ptCount val="10"/>
                <c:pt idx="0">
                  <c:v>Gynaec &amp; PNC Ward</c:v>
                </c:pt>
                <c:pt idx="1">
                  <c:v>Emergency Ward &amp; ICCU</c:v>
                </c:pt>
                <c:pt idx="2">
                  <c:v>Central Medical Stores</c:v>
                </c:pt>
                <c:pt idx="3">
                  <c:v>Medical Wards Female 1 &amp; 2 </c:v>
                </c:pt>
                <c:pt idx="4">
                  <c:v>Surgical Ward </c:v>
                </c:pt>
                <c:pt idx="5">
                  <c:v>Dispensary. Dressing Room &amp; Injection Room</c:v>
                </c:pt>
                <c:pt idx="6">
                  <c:v>Orthopaedics Ward</c:v>
                </c:pt>
                <c:pt idx="7">
                  <c:v>General OT / Orthopaedics OT</c:v>
                </c:pt>
                <c:pt idx="8">
                  <c:v>Pathology Laboratory</c:v>
                </c:pt>
                <c:pt idx="9">
                  <c:v>Trauma Room</c:v>
                </c:pt>
              </c:strCache>
            </c:strRef>
          </c:cat>
          <c:val>
            <c:numRef>
              <c:f>'Civil Hospital, Junagadh'!$D$52:$D$61</c:f>
              <c:numCache>
                <c:formatCode>General</c:formatCode>
                <c:ptCount val="10"/>
                <c:pt idx="0">
                  <c:v>47</c:v>
                </c:pt>
                <c:pt idx="1">
                  <c:v>42</c:v>
                </c:pt>
                <c:pt idx="2">
                  <c:v>48</c:v>
                </c:pt>
                <c:pt idx="3">
                  <c:v>42</c:v>
                </c:pt>
                <c:pt idx="4">
                  <c:v>40</c:v>
                </c:pt>
                <c:pt idx="5">
                  <c:v>52.5</c:v>
                </c:pt>
                <c:pt idx="6">
                  <c:v>29.5</c:v>
                </c:pt>
                <c:pt idx="7">
                  <c:v>46</c:v>
                </c:pt>
                <c:pt idx="8">
                  <c:v>50.5</c:v>
                </c:pt>
                <c:pt idx="9">
                  <c:v>50.5</c:v>
                </c:pt>
              </c:numCache>
            </c:numRef>
          </c:val>
        </c:ser>
        <c:marker val="1"/>
        <c:axId val="64004096"/>
        <c:axId val="64006016"/>
      </c:lineChart>
      <c:catAx>
        <c:axId val="640040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US"/>
                  <a:t>Departments</a:t>
                </a:r>
              </a:p>
            </c:rich>
          </c:tx>
          <c:layout/>
        </c:title>
        <c:tickLblPos val="nextTo"/>
        <c:txPr>
          <a:bodyPr rot="-5400000" vert="horz"/>
          <a:lstStyle/>
          <a:p>
            <a:pPr>
              <a:defRPr lang="en-IN" sz="800" baseline="0"/>
            </a:pPr>
            <a:endParaRPr lang="en-US"/>
          </a:p>
        </c:txPr>
        <c:crossAx val="64006016"/>
        <c:crosses val="autoZero"/>
        <c:auto val="1"/>
        <c:lblAlgn val="ctr"/>
        <c:lblOffset val="100"/>
      </c:catAx>
      <c:valAx>
        <c:axId val="640060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IN"/>
                </a:pPr>
                <a:r>
                  <a:rPr lang="en-US"/>
                  <a:t>CQI scores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64004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16361954210275"/>
          <c:y val="0.4380634776725944"/>
          <c:w val="0.16491006351098444"/>
          <c:h val="0.15758535590391845"/>
        </c:manualLayout>
      </c:layout>
      <c:txPr>
        <a:bodyPr/>
        <a:lstStyle/>
        <a:p>
          <a:pPr>
            <a:defRPr lang="en-IN"/>
          </a:pPr>
          <a:endParaRPr lang="en-U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C46B7-EADB-4F88-9714-C92A68490A61}" type="datetimeFigureOut">
              <a:rPr lang="en-IN" smtClean="0"/>
              <a:pPr/>
              <a:t>11-05-2014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91497-0FA3-4A74-9973-2672801BEFE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It was </a:t>
            </a:r>
            <a:r>
              <a:rPr lang="en-US" dirty="0" smtClean="0"/>
              <a:t>established in 1913 by </a:t>
            </a:r>
            <a:r>
              <a:rPr lang="en-US" dirty="0" err="1" smtClean="0"/>
              <a:t>Nawab</a:t>
            </a:r>
            <a:r>
              <a:rPr lang="en-US" dirty="0" smtClean="0"/>
              <a:t> of </a:t>
            </a:r>
            <a:r>
              <a:rPr lang="en-US" dirty="0" err="1" smtClean="0"/>
              <a:t>Junagadh</a:t>
            </a:r>
            <a:r>
              <a:rPr lang="en-US" dirty="0" smtClean="0"/>
              <a:t>, </a:t>
            </a:r>
            <a:r>
              <a:rPr lang="en-US" dirty="0" err="1" smtClean="0"/>
              <a:t>Rasulkhanji</a:t>
            </a:r>
            <a:r>
              <a:rPr lang="en-US" dirty="0" smtClean="0"/>
              <a:t>. The hospital is also known as civil hospital.</a:t>
            </a:r>
            <a:endParaRPr lang="en-IN" dirty="0" smtClean="0"/>
          </a:p>
          <a:p>
            <a:r>
              <a:rPr lang="en-US" dirty="0" smtClean="0"/>
              <a:t>The hospital is a referral centre for 17 CHCs, 53 PHCs and 390 Sub </a:t>
            </a:r>
            <a:r>
              <a:rPr lang="en-US" dirty="0" err="1" smtClean="0"/>
              <a:t>centres</a:t>
            </a:r>
            <a:r>
              <a:rPr lang="en-US" dirty="0" smtClean="0"/>
              <a:t> of </a:t>
            </a:r>
            <a:r>
              <a:rPr lang="en-US" dirty="0" err="1" smtClean="0"/>
              <a:t>Junagadh</a:t>
            </a:r>
            <a:r>
              <a:rPr lang="en-US" dirty="0" smtClean="0"/>
              <a:t>. The Finance of the hospital is handled mainly by grants sanctioned by Government of Gujarat and </a:t>
            </a:r>
            <a:r>
              <a:rPr lang="en-US" dirty="0" err="1" smtClean="0"/>
              <a:t>Rogi</a:t>
            </a:r>
            <a:r>
              <a:rPr lang="en-US" dirty="0" smtClean="0"/>
              <a:t> </a:t>
            </a:r>
            <a:r>
              <a:rPr lang="en-US" dirty="0" err="1" smtClean="0"/>
              <a:t>Kalyan</a:t>
            </a:r>
            <a:r>
              <a:rPr lang="en-US" dirty="0" smtClean="0"/>
              <a:t> </a:t>
            </a:r>
            <a:r>
              <a:rPr lang="en-US" dirty="0" err="1" smtClean="0"/>
              <a:t>Samity</a:t>
            </a:r>
            <a:r>
              <a:rPr lang="en-US" dirty="0" smtClean="0"/>
              <a:t>. 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91497-0FA3-4A74-9973-2672801BEFE4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Team work and support of staff for 5s implementation is must. The benefits of 5s implementation can be enjoyed by both staffs and patients.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91497-0FA3-4A74-9973-2672801BEFE4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 thorough study of proposed operational guidelines for NPCDCS was done. 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91497-0FA3-4A74-9973-2672801BEFE4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A07966-051A-4266-B686-A235294F3900}" type="datetimeFigureOut">
              <a:rPr lang="en-IN" smtClean="0"/>
              <a:pPr/>
              <a:t>11-05-2014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140AAB-88D8-4E0D-8631-75F0B4CAEA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07966-051A-4266-B686-A235294F3900}" type="datetimeFigureOut">
              <a:rPr lang="en-IN" smtClean="0"/>
              <a:pPr/>
              <a:t>11-05-2014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140AAB-88D8-4E0D-8631-75F0B4CAEA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07966-051A-4266-B686-A235294F3900}" type="datetimeFigureOut">
              <a:rPr lang="en-IN" smtClean="0"/>
              <a:pPr/>
              <a:t>11-05-2014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140AAB-88D8-4E0D-8631-75F0B4CAEA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07966-051A-4266-B686-A235294F3900}" type="datetimeFigureOut">
              <a:rPr lang="en-IN" smtClean="0"/>
              <a:pPr/>
              <a:t>11-05-2014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140AAB-88D8-4E0D-8631-75F0B4CAEA8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07966-051A-4266-B686-A235294F3900}" type="datetimeFigureOut">
              <a:rPr lang="en-IN" smtClean="0"/>
              <a:pPr/>
              <a:t>11-05-2014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140AAB-88D8-4E0D-8631-75F0B4CAEA8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07966-051A-4266-B686-A235294F3900}" type="datetimeFigureOut">
              <a:rPr lang="en-IN" smtClean="0"/>
              <a:pPr/>
              <a:t>11-05-2014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140AAB-88D8-4E0D-8631-75F0B4CAEA8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07966-051A-4266-B686-A235294F3900}" type="datetimeFigureOut">
              <a:rPr lang="en-IN" smtClean="0"/>
              <a:pPr/>
              <a:t>11-05-2014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140AAB-88D8-4E0D-8631-75F0B4CAEA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07966-051A-4266-B686-A235294F3900}" type="datetimeFigureOut">
              <a:rPr lang="en-IN" smtClean="0"/>
              <a:pPr/>
              <a:t>11-05-2014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140AAB-88D8-4E0D-8631-75F0B4CAEA8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A07966-051A-4266-B686-A235294F3900}" type="datetimeFigureOut">
              <a:rPr lang="en-IN" smtClean="0"/>
              <a:pPr/>
              <a:t>11-05-2014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140AAB-88D8-4E0D-8631-75F0B4CAEA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7A07966-051A-4266-B686-A235294F3900}" type="datetimeFigureOut">
              <a:rPr lang="en-IN" smtClean="0"/>
              <a:pPr/>
              <a:t>11-05-2014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140AAB-88D8-4E0D-8631-75F0B4CAEA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A07966-051A-4266-B686-A235294F3900}" type="datetimeFigureOut">
              <a:rPr lang="en-IN" smtClean="0"/>
              <a:pPr/>
              <a:t>11-05-2014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140AAB-88D8-4E0D-8631-75F0B4CAEA8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A07966-051A-4266-B686-A235294F3900}" type="datetimeFigureOut">
              <a:rPr lang="en-IN" smtClean="0"/>
              <a:pPr/>
              <a:t>11-05-2014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140AAB-88D8-4E0D-8631-75F0B4CAEA8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829761"/>
          </a:xfrm>
        </p:spPr>
        <p:txBody>
          <a:bodyPr/>
          <a:lstStyle/>
          <a:p>
            <a:r>
              <a:rPr lang="en-IN" dirty="0" smtClean="0"/>
              <a:t>Dissertation presentation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2841729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Organization: Govt of Gujarat (NRHM)</a:t>
            </a:r>
          </a:p>
          <a:p>
            <a:r>
              <a:rPr lang="en-IN" dirty="0" smtClean="0"/>
              <a:t>Civil Hospital, </a:t>
            </a:r>
            <a:r>
              <a:rPr lang="en-IN" dirty="0" err="1" smtClean="0"/>
              <a:t>Junagadh</a:t>
            </a: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>
                <a:solidFill>
                  <a:schemeClr val="bg1"/>
                </a:solidFill>
              </a:rPr>
              <a:t>Submitted by</a:t>
            </a:r>
          </a:p>
          <a:p>
            <a:r>
              <a:rPr lang="en-IN" dirty="0" err="1" smtClean="0">
                <a:solidFill>
                  <a:schemeClr val="bg1"/>
                </a:solidFill>
              </a:rPr>
              <a:t>Bhoomi</a:t>
            </a:r>
            <a:r>
              <a:rPr lang="en-IN" dirty="0" smtClean="0">
                <a:solidFill>
                  <a:schemeClr val="bg1"/>
                </a:solidFill>
              </a:rPr>
              <a:t> Shah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PG/12/019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74848" y="595877"/>
          <a:ext cx="8157592" cy="5582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760"/>
                <a:gridCol w="1370638"/>
                <a:gridCol w="1019699"/>
                <a:gridCol w="1019699"/>
                <a:gridCol w="1019699"/>
                <a:gridCol w="1019699"/>
                <a:gridCol w="1019699"/>
                <a:gridCol w="1019699"/>
              </a:tblGrid>
              <a:tr h="398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Shruti"/>
                        </a:rPr>
                        <a:t> </a:t>
                      </a:r>
                      <a:endParaRPr lang="en-IN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Audit Scores – Summary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10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10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10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10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10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100" dirty="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647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 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Parameters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>
                          <a:latin typeface="Times New Roman"/>
                          <a:ea typeface="Calibri"/>
                          <a:cs typeface="Shruti"/>
                        </a:rPr>
                        <a:t>Five S</a:t>
                      </a:r>
                      <a:endParaRPr lang="en-IN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Visual Control / Visual Management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Process Improvement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People Involvement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Total CQI score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Total 5S Score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323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 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Department / Max Possible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100.0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100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348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Gynaec &amp; PNC Ward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24.0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445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Emergency Ward &amp; ICCU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34.0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475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Central Medical Stores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37.0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434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Medical Wards Female 1 &amp; 2 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36.0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32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Surgical Ward 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555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6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Dispensary. Dressing Room &amp; Injection Room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37.0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165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7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Orthopaedics Ward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28.0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405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8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General OT / Orthopaedics OT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36.0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398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9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Pathology Laboratory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33.0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2317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Shruti"/>
                        </a:rPr>
                        <a:t>10</a:t>
                      </a:r>
                      <a:endParaRPr lang="en-IN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Trauma Room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38.5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Shruti"/>
                        </a:rPr>
                        <a:t>40.0</a:t>
                      </a:r>
                      <a:endParaRPr lang="en-IN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18048"/>
            <a:ext cx="8229600" cy="1143000"/>
          </a:xfrm>
        </p:spPr>
        <p:txBody>
          <a:bodyPr/>
          <a:lstStyle/>
          <a:p>
            <a:r>
              <a:rPr lang="en-IN" dirty="0" smtClean="0"/>
              <a:t>Audit score card ‘14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5680" y="439508"/>
          <a:ext cx="8686800" cy="6013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896"/>
                <a:gridCol w="1621804"/>
                <a:gridCol w="1085850"/>
                <a:gridCol w="1085850"/>
                <a:gridCol w="1085850"/>
                <a:gridCol w="1085850"/>
                <a:gridCol w="1085850"/>
                <a:gridCol w="1085850"/>
              </a:tblGrid>
              <a:tr h="370840">
                <a:tc>
                  <a:txBody>
                    <a:bodyPr/>
                    <a:lstStyle/>
                    <a:p>
                      <a:endParaRPr lang="en-IN" sz="1100" dirty="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Audit Scores - Summary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100" dirty="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10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10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10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10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10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515480">
                <a:tc>
                  <a:txBody>
                    <a:bodyPr/>
                    <a:lstStyle/>
                    <a:p>
                      <a:endParaRPr lang="en-IN" sz="110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Parameters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>
                          <a:latin typeface="Times New Roman"/>
                          <a:ea typeface="Calibri"/>
                          <a:cs typeface="Shruti"/>
                        </a:rPr>
                        <a:t>Five S</a:t>
                      </a:r>
                      <a:endParaRPr lang="en-IN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Visual Control / Visual Management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Process Improvement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People Involvement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Total CQI score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Total 5S Score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407583">
                <a:tc>
                  <a:txBody>
                    <a:bodyPr/>
                    <a:lstStyle/>
                    <a:p>
                      <a:endParaRPr lang="en-IN" sz="110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Department │Max Possible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100.0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100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293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Gynaec &amp; PNC Ward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47.0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60.0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318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Emergency Ward &amp; ICCU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60.0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415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Central Medical Stores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48.0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60.0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733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Medical Wards Female/ Male 1 &amp; 2 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60.0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265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Surgical Ward 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50.0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6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Dispensary. Dressing Room &amp; Injection Room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52.5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70.0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329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7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Orthopaedics Ward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29.5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426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8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General OT / Orthopaedics OT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46.0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60.0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96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9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Shruti"/>
                        </a:rPr>
                        <a:t>Pathology Laboratory</a:t>
                      </a:r>
                      <a:endParaRPr lang="en-IN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50.5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60.0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Shruti"/>
                        </a:rPr>
                        <a:t>Trauma Room</a:t>
                      </a:r>
                      <a:endParaRPr lang="en-IN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0.0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50.5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Shruti"/>
                        </a:rPr>
                        <a:t>60.0</a:t>
                      </a:r>
                      <a:endParaRPr lang="en-IN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24747"/>
          <a:ext cx="8003232" cy="5328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2839144"/>
                <a:gridCol w="2000808"/>
                <a:gridCol w="2000808"/>
              </a:tblGrid>
              <a:tr h="523875">
                <a:tc>
                  <a:txBody>
                    <a:bodyPr/>
                    <a:lstStyle/>
                    <a:p>
                      <a:r>
                        <a:rPr lang="en-IN" sz="1100" dirty="0" smtClean="0">
                          <a:latin typeface="Calibri"/>
                          <a:cs typeface="Shruti"/>
                        </a:rPr>
                        <a:t>S. No.</a:t>
                      </a:r>
                      <a:endParaRPr lang="en-IN" sz="1100" dirty="0">
                        <a:latin typeface="Calibri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Departments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>
                          <a:latin typeface="Times New Roman"/>
                          <a:ea typeface="Calibri"/>
                          <a:cs typeface="Shruti"/>
                        </a:rPr>
                        <a:t>percentage improvement CQI</a:t>
                      </a:r>
                      <a:endParaRPr lang="en-IN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latin typeface="Times New Roman"/>
                          <a:ea typeface="Calibri"/>
                          <a:cs typeface="Shruti"/>
                        </a:rPr>
                        <a:t>percentage improvement in 5s scores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461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Gynaec &amp; PNC Ward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95.83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200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461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Emergency Ward &amp; ICCU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23.53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50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461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Central Medical Stores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29.73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50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523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Medical Wards Female/ Male 1 &amp; 2 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16.67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50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461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Surgical Ward 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25.00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523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6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Dispensary. Dressing Room &amp; Injection Room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41.89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75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461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7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Orthopaedics Ward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5.36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523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8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General OT / Orthopaedics OT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27.78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50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461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9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Pathology Laboratory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53.03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100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  <a:tr h="461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10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Trauma Room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latin typeface="Times New Roman"/>
                          <a:ea typeface="Calibri"/>
                          <a:cs typeface="Shruti"/>
                        </a:rPr>
                        <a:t>31.17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latin typeface="Times New Roman"/>
                          <a:ea typeface="Calibri"/>
                          <a:cs typeface="Shruti"/>
                        </a:rPr>
                        <a:t>50</a:t>
                      </a:r>
                      <a:endParaRPr lang="en-IN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IN" dirty="0" smtClean="0"/>
              <a:t>Results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260648"/>
          <a:ext cx="4392488" cy="617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438652" y="332656"/>
          <a:ext cx="4705348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Implementing 5s in hospital not only helps improve visual indicators but also improves the quality of care being delivered to patients.</a:t>
            </a:r>
          </a:p>
          <a:p>
            <a:r>
              <a:rPr lang="en-IN" dirty="0"/>
              <a:t>Other benefits involved are</a:t>
            </a:r>
          </a:p>
          <a:p>
            <a:pPr marL="624078" lvl="0" indent="-514350">
              <a:buFont typeface="Wingdings" pitchFamily="2" charset="2"/>
              <a:buChar char="v"/>
            </a:pPr>
            <a:r>
              <a:rPr lang="en-US" dirty="0"/>
              <a:t>Reduced Waste (time, </a:t>
            </a:r>
            <a:r>
              <a:rPr lang="en-US" dirty="0" smtClean="0"/>
              <a:t>supplies)</a:t>
            </a:r>
            <a:endParaRPr lang="en-IN" dirty="0"/>
          </a:p>
          <a:p>
            <a:pPr marL="624078" lvl="0" indent="-514350">
              <a:buFont typeface="Wingdings" pitchFamily="2" charset="2"/>
              <a:buChar char="v"/>
            </a:pPr>
            <a:r>
              <a:rPr lang="en-US" dirty="0"/>
              <a:t>Reduced Clutter</a:t>
            </a:r>
            <a:endParaRPr lang="en-IN" dirty="0"/>
          </a:p>
          <a:p>
            <a:pPr marL="624078" lvl="0" indent="-514350">
              <a:buFont typeface="Wingdings" pitchFamily="2" charset="2"/>
              <a:buChar char="v"/>
            </a:pPr>
            <a:r>
              <a:rPr lang="en-US" dirty="0"/>
              <a:t>Improved Patient Satisfaction Scores (cleaner, </a:t>
            </a:r>
            <a:r>
              <a:rPr lang="en-US" dirty="0" smtClean="0"/>
              <a:t>quicker services)</a:t>
            </a:r>
            <a:endParaRPr lang="en-IN" dirty="0"/>
          </a:p>
          <a:p>
            <a:pPr marL="624078" lvl="0" indent="-514350">
              <a:buFont typeface="Wingdings" pitchFamily="2" charset="2"/>
              <a:buChar char="v"/>
            </a:pPr>
            <a:r>
              <a:rPr lang="en-US" dirty="0"/>
              <a:t>Improved Medical Outcomes</a:t>
            </a:r>
            <a:endParaRPr lang="en-IN" dirty="0"/>
          </a:p>
          <a:p>
            <a:pPr marL="624078" lvl="0" indent="-514350">
              <a:buFont typeface="Wingdings" pitchFamily="2" charset="2"/>
              <a:buChar char="v"/>
            </a:pPr>
            <a:r>
              <a:rPr lang="en-US" dirty="0"/>
              <a:t>Improved Financial Outcomes (improved utilization of resources, greatly reduced waste of supplies)</a:t>
            </a:r>
            <a:endParaRPr lang="en-IN" dirty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Conclusions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Set up steering committee to drive CQI – chaired by CDMO. </a:t>
            </a:r>
            <a:endParaRPr lang="en-IN" dirty="0"/>
          </a:p>
          <a:p>
            <a:pPr lvl="0"/>
            <a:r>
              <a:rPr lang="en-US" dirty="0"/>
              <a:t>Weekly / Monthly / Quarterly review by Steering committee must be done in order to standardize and sustain the implemented 5s.</a:t>
            </a:r>
            <a:endParaRPr lang="en-IN" dirty="0"/>
          </a:p>
          <a:p>
            <a:pPr lvl="0"/>
            <a:r>
              <a:rPr lang="en-US" dirty="0"/>
              <a:t>Carrot &amp; Stick Policy - Motivate / Recognize top two / three best teams &amp; Pull-up the Laggards.</a:t>
            </a:r>
            <a:endParaRPr lang="en-IN" dirty="0"/>
          </a:p>
          <a:p>
            <a:pPr lvl="0"/>
            <a:r>
              <a:rPr lang="en-US" dirty="0"/>
              <a:t>Arrange training on 5 S to doctors, clinical &amp; non-clinical staff by those who were already being trained for the same.</a:t>
            </a:r>
            <a:endParaRPr lang="en-IN" dirty="0"/>
          </a:p>
          <a:p>
            <a:pPr lvl="0"/>
            <a:r>
              <a:rPr lang="en-US" dirty="0"/>
              <a:t>For sustenance of implemented 5s, internal audit team can be made.	</a:t>
            </a:r>
            <a:endParaRPr lang="en-IN" dirty="0"/>
          </a:p>
          <a:p>
            <a:pPr lvl="0"/>
            <a:r>
              <a:rPr lang="en-US" dirty="0"/>
              <a:t>Frequent surprise internal audit should be conducted to keep the staff on toes for the same.</a:t>
            </a:r>
            <a:endParaRPr lang="en-IN" dirty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Recommendations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b="1" u="sng" dirty="0"/>
              <a:t>General objective:-</a:t>
            </a:r>
            <a:endParaRPr lang="en-IN" dirty="0"/>
          </a:p>
          <a:p>
            <a:r>
              <a:rPr lang="en-IN" sz="1800" dirty="0"/>
              <a:t>To study the existing scenario of NPCDCS and compare it with proposed guidelines by </a:t>
            </a:r>
            <a:r>
              <a:rPr lang="en-IN" sz="1800" dirty="0" smtClean="0"/>
              <a:t>government.</a:t>
            </a:r>
          </a:p>
          <a:p>
            <a:pPr algn="ctr">
              <a:buNone/>
            </a:pPr>
            <a:endParaRPr lang="en-IN" b="1" u="sng" dirty="0" smtClean="0"/>
          </a:p>
          <a:p>
            <a:pPr algn="ctr">
              <a:buNone/>
            </a:pPr>
            <a:r>
              <a:rPr lang="en-IN" b="1" u="sng" dirty="0" smtClean="0"/>
              <a:t>Specific </a:t>
            </a:r>
            <a:r>
              <a:rPr lang="en-IN" b="1" u="sng" dirty="0"/>
              <a:t>objectives:-</a:t>
            </a:r>
            <a:endParaRPr lang="en-IN" dirty="0"/>
          </a:p>
          <a:p>
            <a:r>
              <a:rPr lang="en-US" sz="1800" dirty="0" smtClean="0"/>
              <a:t>To study the detailed operational guidelines of NPCDCS proposed by government as applicable at district level.</a:t>
            </a:r>
            <a:endParaRPr lang="en-IN" sz="1800" dirty="0" smtClean="0"/>
          </a:p>
          <a:p>
            <a:r>
              <a:rPr lang="en-US" sz="1800" dirty="0" smtClean="0"/>
              <a:t>To study the status of implementation of the guidelines in District hospital, </a:t>
            </a:r>
            <a:r>
              <a:rPr lang="en-US" sz="1800" dirty="0" err="1" smtClean="0"/>
              <a:t>Junagadh</a:t>
            </a:r>
            <a:r>
              <a:rPr lang="en-US" sz="1800" dirty="0" smtClean="0"/>
              <a:t>.</a:t>
            </a:r>
          </a:p>
          <a:p>
            <a:pPr lvl="0"/>
            <a:r>
              <a:rPr lang="en-US" sz="1800" dirty="0" smtClean="0"/>
              <a:t>To identify the gaps between the proposed operational guidelines of the program and its status of  implementation in the District hospital, </a:t>
            </a:r>
            <a:r>
              <a:rPr lang="en-US" sz="1800" dirty="0" err="1" smtClean="0"/>
              <a:t>Junagadh</a:t>
            </a:r>
            <a:r>
              <a:rPr lang="en-US" sz="1800" dirty="0" smtClean="0"/>
              <a:t>. </a:t>
            </a:r>
            <a:endParaRPr lang="en-IN" sz="1800" dirty="0" smtClean="0"/>
          </a:p>
          <a:p>
            <a:pPr lvl="0"/>
            <a:r>
              <a:rPr lang="en-US" sz="1800" dirty="0" smtClean="0"/>
              <a:t>To put forward recommendations to reduce the gaps between operational guidelines and current status of implementation</a:t>
            </a:r>
            <a:r>
              <a:rPr lang="en-US" sz="2100" dirty="0" smtClean="0"/>
              <a:t>.</a:t>
            </a:r>
            <a:endParaRPr lang="en-IN" sz="2100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Managerial work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Guidelines </a:t>
            </a:r>
            <a:r>
              <a:rPr lang="en-IN" dirty="0"/>
              <a:t>applicable at district level were sorted out. </a:t>
            </a:r>
          </a:p>
          <a:p>
            <a:r>
              <a:rPr lang="en-IN" dirty="0"/>
              <a:t>A comparative study was carried out to find the on field difference between the proposed guidelines and the operational guidelines at district hospital level. </a:t>
            </a:r>
            <a:endParaRPr lang="en-IN" dirty="0" smtClean="0"/>
          </a:p>
          <a:p>
            <a:r>
              <a:rPr lang="en-IN" b="1" dirty="0" smtClean="0"/>
              <a:t>Study </a:t>
            </a:r>
            <a:r>
              <a:rPr lang="en-IN" b="1" dirty="0"/>
              <a:t>design </a:t>
            </a:r>
            <a:r>
              <a:rPr lang="en-IN" dirty="0" smtClean="0"/>
              <a:t>Descriptive </a:t>
            </a:r>
            <a:r>
              <a:rPr lang="en-IN" dirty="0"/>
              <a:t>cross-sectional study </a:t>
            </a:r>
          </a:p>
          <a:p>
            <a:r>
              <a:rPr lang="en-IN" b="1" dirty="0"/>
              <a:t>Study area </a:t>
            </a:r>
            <a:r>
              <a:rPr lang="en-IN" dirty="0" smtClean="0"/>
              <a:t>Civil </a:t>
            </a:r>
            <a:r>
              <a:rPr lang="en-IN" dirty="0"/>
              <a:t>Hospital, </a:t>
            </a:r>
            <a:r>
              <a:rPr lang="en-IN" dirty="0" err="1"/>
              <a:t>Junagadh</a:t>
            </a:r>
            <a:r>
              <a:rPr lang="en-IN" dirty="0"/>
              <a:t>, Gujarat</a:t>
            </a:r>
          </a:p>
          <a:p>
            <a:endParaRPr lang="en-IN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Methodology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11560" y="687308"/>
          <a:ext cx="7776864" cy="31328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/>
                <a:gridCol w="3024336"/>
              </a:tblGrid>
              <a:tr h="105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Operational guidelines proposed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Status of implementation in General Hospital, </a:t>
                      </a:r>
                      <a:r>
                        <a:rPr lang="en-US" sz="1200" kern="150" dirty="0" err="1">
                          <a:latin typeface="Times New Roman"/>
                          <a:ea typeface="SimSun"/>
                          <a:cs typeface="Times New Roman"/>
                        </a:rPr>
                        <a:t>Junagadh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285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u="sng" kern="150" dirty="0">
                          <a:latin typeface="Times New Roman"/>
                          <a:ea typeface="SimSun"/>
                          <a:cs typeface="Times New Roman"/>
                        </a:rPr>
                        <a:t>Packages of services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1) Linkages of District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Hospitals to private laboratories and NGOs.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2) district will be linked to tertiary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cancer care health facilities for providing comprehensive care.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50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Not done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Not done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687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District hospital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1. Early diagnosis of diabetes, CVDs, Stroke and Cancer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2. Investigations: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Blood Sugar, lipid profile, Kidney Function Test (KFT),Liver Function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Test ( LFT), ECG, Ultrasound, X ray, colonoscopy , mammography etc.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(if not available, will be outsourced)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3. Medical management of cases (out patient , inpatient and intensive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Care )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4. Follow up and care of bed ridden cases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5. Day care facility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6. Referral of difficult cases to higher health care facility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7. Health promotion for behavior change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50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available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available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available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Not implemented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Only for dialysis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Cases are referred to tertiary level for the services which are not available at District Hospital.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Counselors help patients for behavior change for health life style.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150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NCD Clinic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Cardiac Care Unit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Cancer Care Facility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Present and functional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Present and functional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Not present (under process )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191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NPCDCS would operate through NCD cells under the </a:t>
                      </a:r>
                      <a:r>
                        <a:rPr lang="en-US" sz="1200" kern="150" dirty="0" err="1">
                          <a:latin typeface="Times New Roman"/>
                          <a:ea typeface="SimSun"/>
                          <a:cs typeface="Times New Roman"/>
                        </a:rPr>
                        <a:t>programme</a:t>
                      </a: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 constituted at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State and District levels and also maintain separate bank accounts at each level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Applicable and implemented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146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At the district level all </a:t>
                      </a:r>
                      <a:r>
                        <a:rPr lang="en-US" sz="1200" kern="150" dirty="0" err="1">
                          <a:latin typeface="Times New Roman"/>
                          <a:ea typeface="SimSun"/>
                          <a:cs typeface="Times New Roman"/>
                        </a:rPr>
                        <a:t>programme</a:t>
                      </a: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 societies have been merged into the District Health Society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(DHS).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DHS is present and functional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2367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District Health society will monitor the utilization of funds and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submit quarterly the financial management report (FMR) of the </a:t>
                      </a:r>
                      <a:r>
                        <a:rPr lang="en-US" sz="1200" kern="150" dirty="0" err="1">
                          <a:latin typeface="Times New Roman"/>
                          <a:ea typeface="SimSun"/>
                          <a:cs typeface="Times New Roman"/>
                        </a:rPr>
                        <a:t>programme</a:t>
                      </a: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 to State Health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Society.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 Now changed to monthly basis and is carried out regularly.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371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u="sng" kern="150" dirty="0">
                          <a:latin typeface="Times New Roman"/>
                          <a:ea typeface="SimSun"/>
                          <a:cs typeface="Times New Roman"/>
                        </a:rPr>
                        <a:t>Technical Resource Groups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To provide technical guidance, advice and review the progress of the </a:t>
                      </a:r>
                      <a:r>
                        <a:rPr lang="en-US" sz="1200" kern="150" dirty="0" err="1">
                          <a:latin typeface="Times New Roman"/>
                          <a:ea typeface="SimSun"/>
                          <a:cs typeface="Times New Roman"/>
                        </a:rPr>
                        <a:t>programme</a:t>
                      </a: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 for enhancing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the quality of implementation of NPCDCS, two Technical Resource Groups (TRG) have been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constituted, one for cancer component and other for Diabetes, Cardiovascular Diseases and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Stroke with following term of references (TORs).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5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Task force committee framed but not yet functional.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281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Composition: District NCD Cell will be supported by following contractual staff: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1. District </a:t>
                      </a:r>
                      <a:r>
                        <a:rPr lang="en-US" sz="1200" kern="150" dirty="0" err="1">
                          <a:latin typeface="Times New Roman"/>
                          <a:ea typeface="SimSun"/>
                          <a:cs typeface="Times New Roman"/>
                        </a:rPr>
                        <a:t>Programme</a:t>
                      </a: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 Officer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2. </a:t>
                      </a:r>
                      <a:r>
                        <a:rPr lang="en-US" sz="1200" kern="150" dirty="0" err="1">
                          <a:latin typeface="Times New Roman"/>
                          <a:ea typeface="SimSun"/>
                          <a:cs typeface="Times New Roman"/>
                        </a:rPr>
                        <a:t>Programme</a:t>
                      </a: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 Assistant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3. Finance cum Logistics Officer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4. Data Entry Operator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5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position sanctioned and filled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position sanctioned and filled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position sanctioned and filled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position sanctioned and filled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916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Role and responsibilities of the District NCD Cell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1. Preparation of District action plan for implementation of NPCDCS strategies.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2. Maintain and update district database of NCD diseases including cancer, diabetes, cardiovascular disease and stroke.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3. Conduct sub-district/ CHC level trainings for capacity building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4. Engage contractual personnel sanctioned for various facilities in the district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5. Maintain fund flow and submit Utilization Certificates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6. Maintaining District level data on physical, financial, epidemiological progress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7. Convergence with NRHM activities; and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8. convergence with the other related departments in the States/ District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9. Ensure availability of palliative and rehabilitative services including oral morphine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5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Not yet started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Yes databases of NCD diseases including diabetes, cardiovascular disease and stroke are maintained and updated. Cancer disease is yet to be covered at District hospital.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 Training at frequent intervals and as per need basis is carried out.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Various sanctioned positions are filled through contractual personnel eligible for the posts.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Fund flow is documented and is submitted for utilization certificates.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District level data are maintained on physical, financial, and epidemiological progress.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Convergence with NRHM activities. 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Convergence with other departments in states/ districts.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Palliative and rehabilitative services are not available. Process for setting up the same is ongoing.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146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District shall identify a district hospital to be strengthened under NPCDCS for providing NCD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services.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Yes civil hospital junagadh is identified as DH under NPCDCS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101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hospital shall have an ICU and basic laboratory facilities available attached to it.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Available  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191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A‘NCD clinic’ will be established at the identified district hospital to provide emergency care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and management of cancer, diabetes, hypertension and acute cardiovascular diseases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Apart from covering cancer, all other diseases are covered.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The clinic shall run on all working days of the week.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Applicable and is implemented.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191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ICU of the district hospital will be upgraded/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strengthened with a cardiac care unit (2-4 beds) with ventilator and other necessary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 smtClean="0">
                          <a:latin typeface="Times New Roman"/>
                          <a:ea typeface="SimSun"/>
                          <a:cs typeface="Times New Roman"/>
                        </a:rPr>
                        <a:t>Equipments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5 bedded fully functional ICU is available.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240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Opportunistic screening- screen persons above the age of 30 years for diabetes,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hypertension, cardiovascular diseases etc.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Conducted by simple clinical examination comprising of relevant questions and easily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conducted physical measurements (such as history of tobacco consumption and measurement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of blood pressure, blood sugar estimation etc.)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195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District NCD clinic shall also screen women of the age group 30-69 years approaching to the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hospital for early detection of cervix cancer and breast cancer.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Screening is carried out.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Services for cancer detection are not available at DH and thus referrals are made to higher level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150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District hospital would be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assisted to purchase the required equipments like </a:t>
                      </a:r>
                      <a:r>
                        <a:rPr lang="en-US" sz="1200" kern="150" dirty="0" err="1">
                          <a:latin typeface="Times New Roman"/>
                          <a:ea typeface="SimSun"/>
                          <a:cs typeface="Times New Roman"/>
                        </a:rPr>
                        <a:t>colposcope</a:t>
                      </a: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 and mammography etc.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Applicable (Mammography machine procured but to be installed.)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Detailed investigation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Suspected patients are investigated at laboratories.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240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Laboratory services at district hospital will be strengthened to provide necessary investigations like Cardiac Enzymes, Lipid Profile Coagulation parameters, ECG, ECHO, CT Scan, MRI and other laboratory investigations.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For the services not available at district hospital referrals are made to higher level.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Outsourcing of certain laboratory investigations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Not available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Out-patient and In-patient Care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Available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150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In case of Cancer support shall be provided for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common chemotherapy drugs to treat about 100 cases, from the poor category only.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Not available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Day Care Chemotherapy Facility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Not available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Home Based Palliative Care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Not available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285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Referral &amp; Transport facility to serious patients.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1) Complicated cases shall be referred to nearest tertiary health care facility with a referral card.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2) District hospital shall make provision for transporting the serious patients to the hospital or at nearest tertiary level facility.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5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Available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Available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195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50" dirty="0">
                          <a:latin typeface="Times New Roman"/>
                          <a:ea typeface="SimSun"/>
                          <a:cs typeface="Times New Roman"/>
                        </a:rPr>
                        <a:t>Health promotion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 promotion of healthy lifestyle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through health education and counseling to the patients and their attendants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Available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195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Training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District Hospital shall impart training to the health personnel of Community Health Centre as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per guidelines issued by National NCD Cell.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5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Applicable training are carried out as per need basis.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195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Data recording and reporting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Data shall be collected in prescribed formats and monthly report shall be sent to the District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NCD Unit of the </a:t>
                      </a:r>
                      <a:r>
                        <a:rPr lang="en-US" sz="1200" kern="150" dirty="0" err="1">
                          <a:latin typeface="Times New Roman"/>
                          <a:ea typeface="SimSun"/>
                          <a:cs typeface="Times New Roman"/>
                        </a:rPr>
                        <a:t>programme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>
                          <a:latin typeface="Times New Roman"/>
                          <a:ea typeface="SimSun"/>
                          <a:cs typeface="Times New Roman"/>
                        </a:rPr>
                        <a:t>Applicable</a:t>
                      </a:r>
                      <a:endParaRPr lang="en-IN" sz="1200" kern="15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736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Human Resources at District Hospital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Following additional staff will be recruited on contract basis by the State Government to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manage NCD clinic and to provide acute and chronic care services.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a. Doctor (specialist in </a:t>
                      </a:r>
                      <a:r>
                        <a:rPr lang="en-US" sz="1200" kern="150" dirty="0" err="1">
                          <a:latin typeface="Times New Roman"/>
                          <a:ea typeface="SimSun"/>
                          <a:cs typeface="Times New Roman"/>
                        </a:rPr>
                        <a:t>Diabetology</a:t>
                      </a: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/Cardiology/M.D Physician)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b. Medical Oncologist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c. </a:t>
                      </a:r>
                      <a:r>
                        <a:rPr lang="en-US" sz="1200" kern="150" dirty="0" err="1">
                          <a:latin typeface="Times New Roman"/>
                          <a:ea typeface="SimSun"/>
                          <a:cs typeface="Times New Roman"/>
                        </a:rPr>
                        <a:t>Cyto</a:t>
                      </a: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-pathologist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d. </a:t>
                      </a:r>
                      <a:r>
                        <a:rPr lang="en-US" sz="1200" kern="150" dirty="0" err="1">
                          <a:latin typeface="Times New Roman"/>
                          <a:ea typeface="SimSun"/>
                          <a:cs typeface="Times New Roman"/>
                        </a:rPr>
                        <a:t>Cytopathology</a:t>
                      </a: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 Technician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e. Nurses (4): 2 for Day Care, one for Cardiac Care Unit, one for O.P.D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f. Physiotherapist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g. Counselor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h. Data Entry Operator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50" dirty="0" err="1">
                          <a:latin typeface="Times New Roman"/>
                          <a:ea typeface="SimSun"/>
                          <a:cs typeface="Times New Roman"/>
                        </a:rPr>
                        <a:t>i</a:t>
                      </a: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. Care coordinator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50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Available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Not available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Not available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Not available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Available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Available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Available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Available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arenR"/>
                      </a:pPr>
                      <a:r>
                        <a:rPr lang="en-US" sz="1200" kern="150" dirty="0">
                          <a:latin typeface="Times New Roman"/>
                          <a:ea typeface="SimSun"/>
                          <a:cs typeface="Times New Roman"/>
                        </a:rPr>
                        <a:t>Available</a:t>
                      </a:r>
                      <a:endParaRPr lang="en-IN" sz="1200" kern="15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83768" y="332656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Data interpretation and results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25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Civil hospital, </a:t>
            </a:r>
            <a:r>
              <a:rPr lang="en-IN" dirty="0" err="1" smtClean="0"/>
              <a:t>Junagadh</a:t>
            </a:r>
            <a:endParaRPr lang="en-IN" dirty="0" smtClean="0"/>
          </a:p>
          <a:p>
            <a:r>
              <a:rPr lang="en-US" dirty="0" smtClean="0"/>
              <a:t>a </a:t>
            </a:r>
            <a:r>
              <a:rPr lang="en-US" dirty="0"/>
              <a:t>510 </a:t>
            </a:r>
            <a:r>
              <a:rPr lang="en-US" dirty="0" smtClean="0"/>
              <a:t>bedded</a:t>
            </a:r>
          </a:p>
          <a:p>
            <a:r>
              <a:rPr lang="en-US" dirty="0" smtClean="0"/>
              <a:t>secondary </a:t>
            </a:r>
            <a:r>
              <a:rPr lang="en-US" dirty="0"/>
              <a:t>care district hospital</a:t>
            </a:r>
            <a:r>
              <a:rPr lang="en-US" dirty="0" smtClean="0"/>
              <a:t>..</a:t>
            </a:r>
            <a:endParaRPr lang="en-IN" dirty="0" smtClean="0"/>
          </a:p>
          <a:p>
            <a:r>
              <a:rPr lang="en-US" dirty="0" smtClean="0"/>
              <a:t>referral centre for 17 CHCs, 53 PHCs and 390 Sub </a:t>
            </a:r>
            <a:r>
              <a:rPr lang="en-US" dirty="0" err="1" smtClean="0"/>
              <a:t>centres</a:t>
            </a:r>
            <a:r>
              <a:rPr lang="en-US" dirty="0" smtClean="0"/>
              <a:t> of </a:t>
            </a:r>
            <a:r>
              <a:rPr lang="en-US" dirty="0" err="1" smtClean="0"/>
              <a:t>Junagadh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Finance of the hospital is handled mainly by grants sanctioned by Government of Gujarat and </a:t>
            </a:r>
            <a:r>
              <a:rPr lang="en-US" dirty="0" err="1" smtClean="0"/>
              <a:t>Rogi</a:t>
            </a:r>
            <a:r>
              <a:rPr lang="en-US" dirty="0" smtClean="0"/>
              <a:t> </a:t>
            </a:r>
            <a:r>
              <a:rPr lang="en-US" dirty="0" err="1" smtClean="0"/>
              <a:t>Kalyan</a:t>
            </a:r>
            <a:r>
              <a:rPr lang="en-US" dirty="0" smtClean="0"/>
              <a:t> </a:t>
            </a:r>
            <a:r>
              <a:rPr lang="en-US" dirty="0" err="1" smtClean="0"/>
              <a:t>Samity</a:t>
            </a:r>
            <a:r>
              <a:rPr lang="en-US" dirty="0" smtClean="0"/>
              <a:t>. </a:t>
            </a:r>
            <a:endParaRPr lang="en-IN" dirty="0" smtClean="0"/>
          </a:p>
          <a:p>
            <a:endParaRPr lang="en-IN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Organization  profile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/>
          </a:bodyPr>
          <a:lstStyle/>
          <a:p>
            <a:r>
              <a:rPr lang="en-US" dirty="0" smtClean="0"/>
              <a:t>To reduce the gaps and to increase the effectiveness of the </a:t>
            </a:r>
            <a:r>
              <a:rPr lang="en-US" dirty="0" err="1" smtClean="0"/>
              <a:t>programme</a:t>
            </a:r>
            <a:r>
              <a:rPr lang="en-US" dirty="0" smtClean="0"/>
              <a:t>, monitoring and evaluation (M and E) are important components and are critical for strategic planning.</a:t>
            </a:r>
            <a:r>
              <a:rPr lang="en-IN" dirty="0" smtClean="0"/>
              <a:t> </a:t>
            </a:r>
          </a:p>
          <a:p>
            <a:r>
              <a:rPr lang="en-IN" dirty="0" smtClean="0"/>
              <a:t>Periodic review at state and national level for monitoring progress.</a:t>
            </a:r>
          </a:p>
          <a:p>
            <a:r>
              <a:rPr lang="en-US" dirty="0" smtClean="0"/>
              <a:t>Active participation of higher </a:t>
            </a:r>
            <a:r>
              <a:rPr lang="en-US" dirty="0" err="1" smtClean="0"/>
              <a:t>Govt</a:t>
            </a:r>
            <a:r>
              <a:rPr lang="en-US" dirty="0" smtClean="0"/>
              <a:t> authorities is must to implement the National </a:t>
            </a:r>
            <a:r>
              <a:rPr lang="en-US" dirty="0" err="1" smtClean="0"/>
              <a:t>programme</a:t>
            </a:r>
            <a:r>
              <a:rPr lang="en-US" dirty="0" smtClean="0"/>
              <a:t> as per the proposed guidelines.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 smtClean="0"/>
              <a:t>Recommendations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/>
          <a:lstStyle/>
          <a:p>
            <a:pPr algn="ctr"/>
            <a:r>
              <a:rPr lang="en-IN" dirty="0" smtClean="0"/>
              <a:t>Thank you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Recruitment for manpower</a:t>
            </a:r>
            <a:endParaRPr lang="en-IN" dirty="0"/>
          </a:p>
          <a:p>
            <a:pPr lvl="0"/>
            <a:r>
              <a:rPr lang="en-US" dirty="0"/>
              <a:t>Purchasing and procurement of various equipments</a:t>
            </a:r>
            <a:endParaRPr lang="en-IN" dirty="0"/>
          </a:p>
          <a:p>
            <a:pPr lvl="0"/>
            <a:r>
              <a:rPr lang="en-US" dirty="0"/>
              <a:t>Opening of tender</a:t>
            </a:r>
            <a:endParaRPr lang="en-IN" dirty="0"/>
          </a:p>
          <a:p>
            <a:pPr lvl="0"/>
            <a:r>
              <a:rPr lang="en-US" dirty="0"/>
              <a:t>Managing RKS and NABH expenditure</a:t>
            </a:r>
            <a:endParaRPr lang="en-IN" dirty="0"/>
          </a:p>
          <a:p>
            <a:pPr lvl="0"/>
            <a:r>
              <a:rPr lang="en-US" dirty="0"/>
              <a:t>Making ward checklist for daily rounds</a:t>
            </a:r>
            <a:endParaRPr lang="en-IN" dirty="0"/>
          </a:p>
          <a:p>
            <a:pPr lvl="0"/>
            <a:r>
              <a:rPr lang="en-US" dirty="0"/>
              <a:t>Monitoring and evaluation of NPCDCS</a:t>
            </a:r>
            <a:endParaRPr lang="en-IN" dirty="0"/>
          </a:p>
          <a:p>
            <a:pPr lvl="0"/>
            <a:r>
              <a:rPr lang="en-US" dirty="0"/>
              <a:t>5s implementation</a:t>
            </a:r>
            <a:endParaRPr lang="en-IN" dirty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Managerial tasks performed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u="sng" dirty="0"/>
              <a:t>General objective :-</a:t>
            </a:r>
            <a:endParaRPr lang="en-IN" dirty="0"/>
          </a:p>
          <a:p>
            <a:r>
              <a:rPr lang="en-IN" sz="1800" dirty="0"/>
              <a:t>To implement “5s” in the hospital as a tool to improve the quality standards as a part CQI.</a:t>
            </a:r>
          </a:p>
          <a:p>
            <a:pPr>
              <a:buNone/>
            </a:pPr>
            <a:endParaRPr lang="en-IN" b="1" u="sng" dirty="0" smtClean="0"/>
          </a:p>
          <a:p>
            <a:pPr>
              <a:buNone/>
            </a:pPr>
            <a:endParaRPr lang="en-IN" b="1" u="sng" dirty="0" smtClean="0"/>
          </a:p>
          <a:p>
            <a:pPr>
              <a:buNone/>
            </a:pPr>
            <a:r>
              <a:rPr lang="en-IN" b="1" u="sng" dirty="0" smtClean="0"/>
              <a:t>Specific </a:t>
            </a:r>
            <a:r>
              <a:rPr lang="en-IN" b="1" u="sng" dirty="0"/>
              <a:t>objective:-</a:t>
            </a:r>
            <a:endParaRPr lang="en-IN" dirty="0"/>
          </a:p>
          <a:p>
            <a:pPr lvl="0"/>
            <a:r>
              <a:rPr lang="en-US" sz="1800" dirty="0"/>
              <a:t>To identify the </a:t>
            </a:r>
            <a:r>
              <a:rPr lang="en-US" sz="1800" dirty="0" smtClean="0"/>
              <a:t>short falls as </a:t>
            </a:r>
            <a:r>
              <a:rPr lang="en-US" sz="1800" dirty="0"/>
              <a:t>per 5s </a:t>
            </a:r>
            <a:r>
              <a:rPr lang="en-US" sz="1800" dirty="0" smtClean="0"/>
              <a:t>implementation.</a:t>
            </a:r>
            <a:endParaRPr lang="en-IN" sz="1800" dirty="0"/>
          </a:p>
          <a:p>
            <a:pPr lvl="0"/>
            <a:r>
              <a:rPr lang="en-US" sz="1800" dirty="0"/>
              <a:t>To implement the identified factors to increase compliance with 5s standards</a:t>
            </a:r>
            <a:endParaRPr lang="en-IN" sz="1800" dirty="0"/>
          </a:p>
          <a:p>
            <a:pPr lvl="0"/>
            <a:r>
              <a:rPr lang="en-US" sz="1800" dirty="0"/>
              <a:t>To increase the percentage improvement of 5s scores as compared to last audit.</a:t>
            </a:r>
            <a:endParaRPr lang="en-IN" sz="1800" dirty="0"/>
          </a:p>
          <a:p>
            <a:pPr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Quality work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Study design </a:t>
            </a:r>
            <a:r>
              <a:rPr lang="en-IN" dirty="0" smtClean="0"/>
              <a:t>Interventional </a:t>
            </a:r>
            <a:r>
              <a:rPr lang="en-IN" dirty="0"/>
              <a:t>study</a:t>
            </a:r>
          </a:p>
          <a:p>
            <a:r>
              <a:rPr lang="en-IN" b="1" dirty="0"/>
              <a:t>Study area </a:t>
            </a:r>
            <a:r>
              <a:rPr lang="en-IN" dirty="0" smtClean="0"/>
              <a:t>Civil </a:t>
            </a:r>
            <a:r>
              <a:rPr lang="en-IN" dirty="0"/>
              <a:t>hospital, </a:t>
            </a:r>
            <a:r>
              <a:rPr lang="en-IN" dirty="0" err="1"/>
              <a:t>Junagadh</a:t>
            </a:r>
            <a:r>
              <a:rPr lang="en-IN" dirty="0"/>
              <a:t>, </a:t>
            </a:r>
            <a:r>
              <a:rPr lang="en-IN" dirty="0" smtClean="0"/>
              <a:t>Gujarat</a:t>
            </a:r>
          </a:p>
          <a:p>
            <a:r>
              <a:rPr lang="en-IN" dirty="0"/>
              <a:t>A thorough study of last audit report of 5s was done in order to identify the gaps as per the 5s standards</a:t>
            </a:r>
            <a:r>
              <a:rPr lang="en-IN" dirty="0" smtClean="0"/>
              <a:t>.</a:t>
            </a:r>
          </a:p>
          <a:p>
            <a:r>
              <a:rPr lang="en-IN" dirty="0" smtClean="0"/>
              <a:t>Various interventions were then planned from the gaps observed.</a:t>
            </a:r>
            <a:endParaRPr lang="en-IN" dirty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Methodology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5 </a:t>
            </a:r>
            <a:r>
              <a:rPr lang="en-US" dirty="0"/>
              <a:t>s labels to be displayed in every department.</a:t>
            </a:r>
            <a:endParaRPr lang="en-IN" dirty="0"/>
          </a:p>
          <a:p>
            <a:pPr lvl="0"/>
            <a:r>
              <a:rPr lang="en-US" dirty="0"/>
              <a:t>Use of plastic jars consumes more time for drugs retrievals.</a:t>
            </a:r>
            <a:endParaRPr lang="en-IN" dirty="0"/>
          </a:p>
          <a:p>
            <a:pPr lvl="0"/>
            <a:r>
              <a:rPr lang="en-US" dirty="0"/>
              <a:t>Listing of medicine according to their expiry dates should be done in order to reduce wastage.</a:t>
            </a:r>
            <a:endParaRPr lang="en-IN" dirty="0"/>
          </a:p>
          <a:p>
            <a:pPr lvl="0"/>
            <a:r>
              <a:rPr lang="en-US" dirty="0"/>
              <a:t>Maintenance of crash cart checklist should be regularized </a:t>
            </a:r>
            <a:endParaRPr lang="en-IN" dirty="0"/>
          </a:p>
          <a:p>
            <a:pPr lvl="0"/>
            <a:r>
              <a:rPr lang="en-US" dirty="0"/>
              <a:t>Maintenance of customized cleaning checklist should be regularized</a:t>
            </a:r>
            <a:endParaRPr lang="en-IN" dirty="0"/>
          </a:p>
          <a:p>
            <a:pPr lvl="0"/>
            <a:r>
              <a:rPr lang="en-US" dirty="0"/>
              <a:t>Red tag list should be created and a separate red tag area should also be created in every department in order to keep the unused items</a:t>
            </a:r>
            <a:endParaRPr lang="en-IN" dirty="0"/>
          </a:p>
          <a:p>
            <a:pPr lvl="0"/>
            <a:r>
              <a:rPr lang="en-US" dirty="0"/>
              <a:t>Labeling of all the materials and items present in and around the department should be done.</a:t>
            </a:r>
            <a:endParaRPr lang="en-IN" dirty="0"/>
          </a:p>
          <a:p>
            <a:pPr lvl="0"/>
            <a:r>
              <a:rPr lang="en-US" dirty="0"/>
              <a:t>cupboards  should be labeled</a:t>
            </a:r>
            <a:endParaRPr lang="en-IN" dirty="0"/>
          </a:p>
          <a:p>
            <a:pPr lvl="0"/>
            <a:r>
              <a:rPr lang="en-US" dirty="0"/>
              <a:t>Parking-marking should be done in order to identify change in position of any item/ furniture if any.</a:t>
            </a:r>
            <a:endParaRPr lang="en-IN" dirty="0"/>
          </a:p>
          <a:p>
            <a:pPr lvl="0"/>
            <a:r>
              <a:rPr lang="en-US" dirty="0"/>
              <a:t>Zone map should be made and displayed outside each department for guidance to patients and outsiders.</a:t>
            </a:r>
            <a:endParaRPr lang="en-IN" dirty="0"/>
          </a:p>
          <a:p>
            <a:pPr lvl="0"/>
            <a:r>
              <a:rPr lang="en-US" dirty="0"/>
              <a:t>BMW banners should be displayed and bins to be arranged accordingly.</a:t>
            </a:r>
            <a:endParaRPr lang="en-IN" dirty="0"/>
          </a:p>
          <a:p>
            <a:pPr lvl="0"/>
            <a:r>
              <a:rPr lang="en-US" dirty="0"/>
              <a:t>Separate cleaning station is to be created in every department.</a:t>
            </a:r>
            <a:endParaRPr lang="en-IN" dirty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IN" dirty="0" smtClean="0"/>
              <a:t>Gaps observed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Use of plastic boxes instead of plastic jars</a:t>
            </a:r>
            <a:endParaRPr lang="en-IN" dirty="0"/>
          </a:p>
          <a:p>
            <a:pPr lvl="0"/>
            <a:r>
              <a:rPr lang="en-US" dirty="0"/>
              <a:t>Listing of medicine according to their expiry dates</a:t>
            </a:r>
            <a:endParaRPr lang="en-IN" dirty="0"/>
          </a:p>
          <a:p>
            <a:pPr lvl="0"/>
            <a:r>
              <a:rPr lang="en-US" dirty="0"/>
              <a:t>Maintenance of crash cart checklist</a:t>
            </a:r>
            <a:endParaRPr lang="en-IN" dirty="0"/>
          </a:p>
          <a:p>
            <a:pPr lvl="0"/>
            <a:r>
              <a:rPr lang="en-US" dirty="0"/>
              <a:t>Maintenance of customized cleaning checklist</a:t>
            </a:r>
            <a:endParaRPr lang="en-IN" dirty="0"/>
          </a:p>
          <a:p>
            <a:pPr lvl="0"/>
            <a:r>
              <a:rPr lang="en-US" dirty="0"/>
              <a:t>Red tag list should be created and a separate red tag area should also be created in every department in order to keep the unused items</a:t>
            </a:r>
            <a:endParaRPr lang="en-IN" dirty="0"/>
          </a:p>
          <a:p>
            <a:pPr lvl="0"/>
            <a:r>
              <a:rPr lang="en-US" dirty="0"/>
              <a:t>Labeling of all the materials and items present in and around the department</a:t>
            </a:r>
            <a:endParaRPr lang="en-IN" dirty="0"/>
          </a:p>
          <a:p>
            <a:pPr lvl="0"/>
            <a:r>
              <a:rPr lang="en-US" dirty="0"/>
              <a:t>Cupboards  should be labeled</a:t>
            </a:r>
            <a:endParaRPr lang="en-IN" dirty="0"/>
          </a:p>
          <a:p>
            <a:pPr lvl="0"/>
            <a:r>
              <a:rPr lang="en-US" dirty="0"/>
              <a:t>Parking-marking to be done</a:t>
            </a:r>
            <a:endParaRPr lang="en-IN" dirty="0"/>
          </a:p>
          <a:p>
            <a:pPr lvl="0"/>
            <a:r>
              <a:rPr lang="en-US" dirty="0"/>
              <a:t>Zone map to be made and displayed outside each department</a:t>
            </a:r>
            <a:endParaRPr lang="en-IN" dirty="0"/>
          </a:p>
          <a:p>
            <a:pPr lvl="0"/>
            <a:r>
              <a:rPr lang="en-US" dirty="0"/>
              <a:t>BMW banners to be displayed and bins to be arranged accordingly</a:t>
            </a:r>
            <a:endParaRPr lang="en-IN" dirty="0"/>
          </a:p>
          <a:p>
            <a:pPr lvl="0"/>
            <a:r>
              <a:rPr lang="en-US" dirty="0"/>
              <a:t>Separate cleaning station is to be created in every department</a:t>
            </a:r>
            <a:endParaRPr lang="en-IN" dirty="0"/>
          </a:p>
          <a:p>
            <a:r>
              <a:rPr lang="en-IN" dirty="0"/>
              <a:t>5 s labels to be displayed in every department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Interventions planned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4" y="476670"/>
          <a:ext cx="8352926" cy="5904656"/>
        </p:xfrm>
        <a:graphic>
          <a:graphicData uri="http://schemas.openxmlformats.org/drawingml/2006/table">
            <a:tbl>
              <a:tblPr/>
              <a:tblGrid>
                <a:gridCol w="3334151"/>
                <a:gridCol w="3334151"/>
                <a:gridCol w="1684624"/>
              </a:tblGrid>
              <a:tr h="45040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Audit Parameters for CQI</a:t>
                      </a:r>
                      <a:endParaRPr lang="en-IN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208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 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cs typeface="Shrut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 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Client : 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Dept:                                     Location: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20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Date : 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Assessed by:                       Process owner: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35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Three Ps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Initiative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Weight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65381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Physical Workplace Improvement</a:t>
                      </a:r>
                      <a:endParaRPr lang="en-IN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Five S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40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4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Visual Control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25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 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cs typeface="Shrut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 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6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Process Improvement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Continuous Process Improvement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15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 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100">
                        <a:latin typeface="Calibri"/>
                        <a:cs typeface="Shrut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 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People Involvement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Involvement in Training &amp; implementation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20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 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Total Score</a:t>
                      </a:r>
                      <a:endParaRPr lang="en-IN" sz="11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100</a:t>
                      </a:r>
                      <a:endParaRPr lang="en-IN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0928"/>
            <a:ext cx="8229600" cy="1143000"/>
          </a:xfrm>
        </p:spPr>
        <p:txBody>
          <a:bodyPr/>
          <a:lstStyle/>
          <a:p>
            <a:r>
              <a:rPr lang="en-IN" dirty="0" smtClean="0"/>
              <a:t>Audit score card ‘13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313</TotalTime>
  <Words>2605</Words>
  <Application>Microsoft Office PowerPoint</Application>
  <PresentationFormat>On-screen Show (4:3)</PresentationFormat>
  <Paragraphs>543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Dissertation presentation</vt:lpstr>
      <vt:lpstr>Organization  profile</vt:lpstr>
      <vt:lpstr>Managerial tasks performed</vt:lpstr>
      <vt:lpstr>Quality work</vt:lpstr>
      <vt:lpstr>Methodology </vt:lpstr>
      <vt:lpstr>Gaps observed </vt:lpstr>
      <vt:lpstr>Interventions planned</vt:lpstr>
      <vt:lpstr>Slide 8</vt:lpstr>
      <vt:lpstr>Audit score card ‘13</vt:lpstr>
      <vt:lpstr>Slide 10</vt:lpstr>
      <vt:lpstr>Audit score card ‘14 </vt:lpstr>
      <vt:lpstr>Slide 12</vt:lpstr>
      <vt:lpstr>Results </vt:lpstr>
      <vt:lpstr>Slide 14</vt:lpstr>
      <vt:lpstr>Conclusions </vt:lpstr>
      <vt:lpstr>Recommendations </vt:lpstr>
      <vt:lpstr>Managerial work</vt:lpstr>
      <vt:lpstr>Methodology</vt:lpstr>
      <vt:lpstr>Slide 19</vt:lpstr>
      <vt:lpstr>Recommendations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BHOOMI</dc:creator>
  <cp:lastModifiedBy>BHOOMI</cp:lastModifiedBy>
  <cp:revision>9</cp:revision>
  <dcterms:created xsi:type="dcterms:W3CDTF">2014-05-04T11:17:14Z</dcterms:created>
  <dcterms:modified xsi:type="dcterms:W3CDTF">2014-05-11T07:12:02Z</dcterms:modified>
</cp:coreProperties>
</file>