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D683C67-A48B-4260-AA8B-C4AB7F0E1E8A}" type="datetimeFigureOut">
              <a:rPr lang="en-IN" smtClean="0"/>
              <a:t>07-05-2014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5F0765-0D90-4984-BF5C-7D8E23FF5C45}"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75F0765-0D90-4984-BF5C-7D8E23FF5C4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75F0765-0D90-4984-BF5C-7D8E23FF5C4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75F0765-0D90-4984-BF5C-7D8E23FF5C45}"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75F0765-0D90-4984-BF5C-7D8E23FF5C45}"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75F0765-0D90-4984-BF5C-7D8E23FF5C45}"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75F0765-0D90-4984-BF5C-7D8E23FF5C45}"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75F0765-0D90-4984-BF5C-7D8E23FF5C45}"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683C67-A48B-4260-AA8B-C4AB7F0E1E8A}" type="datetimeFigureOut">
              <a:rPr lang="en-IN" smtClean="0"/>
              <a:t>07-05-2014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75F0765-0D90-4984-BF5C-7D8E23FF5C4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D683C67-A48B-4260-AA8B-C4AB7F0E1E8A}" type="datetimeFigureOut">
              <a:rPr lang="en-IN" smtClean="0"/>
              <a:t>07-05-2014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75F0765-0D90-4984-BF5C-7D8E23FF5C45}"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D683C67-A48B-4260-AA8B-C4AB7F0E1E8A}" type="datetimeFigureOut">
              <a:rPr lang="en-IN" smtClean="0"/>
              <a:t>07-05-2014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5F0765-0D90-4984-BF5C-7D8E23FF5C45}"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D683C67-A48B-4260-AA8B-C4AB7F0E1E8A}" type="datetimeFigureOut">
              <a:rPr lang="en-IN" smtClean="0"/>
              <a:t>07-05-2014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5F0765-0D90-4984-BF5C-7D8E23FF5C45}"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Patients Safety Practices</a:t>
            </a:r>
            <a:endParaRPr lang="en-IN" dirty="0"/>
          </a:p>
        </p:txBody>
      </p:sp>
      <p:sp>
        <p:nvSpPr>
          <p:cNvPr id="3" name="Subtitle 2"/>
          <p:cNvSpPr>
            <a:spLocks noGrp="1"/>
          </p:cNvSpPr>
          <p:nvPr>
            <p:ph type="subTitle" idx="1"/>
          </p:nvPr>
        </p:nvSpPr>
        <p:spPr>
          <a:xfrm>
            <a:off x="685800" y="3717031"/>
            <a:ext cx="7772400" cy="1094279"/>
          </a:xfrm>
        </p:spPr>
        <p:txBody>
          <a:bodyPr>
            <a:normAutofit fontScale="85000" lnSpcReduction="20000"/>
          </a:bodyPr>
          <a:lstStyle/>
          <a:p>
            <a:r>
              <a:rPr lang="en-IN" dirty="0" smtClean="0"/>
              <a:t>By</a:t>
            </a:r>
          </a:p>
          <a:p>
            <a:r>
              <a:rPr lang="en-IN" dirty="0" smtClean="0"/>
              <a:t>Parul Lathwal</a:t>
            </a:r>
          </a:p>
          <a:p>
            <a:r>
              <a:rPr lang="en-IN" dirty="0" smtClean="0"/>
              <a:t>PG/12/059</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IN" dirty="0" smtClean="0"/>
              <a:t> </a:t>
            </a:r>
          </a:p>
          <a:p>
            <a:pPr lvl="0"/>
            <a:r>
              <a:rPr lang="en-IN" dirty="0" smtClean="0"/>
              <a:t>To assess the methods of identifications of patient prior .to any tests, procedure or surgery.</a:t>
            </a:r>
          </a:p>
          <a:p>
            <a:pPr>
              <a:buNone/>
            </a:pPr>
            <a:r>
              <a:rPr lang="en-IN" dirty="0" smtClean="0"/>
              <a:t> </a:t>
            </a:r>
          </a:p>
          <a:p>
            <a:pPr lvl="0"/>
            <a:r>
              <a:rPr lang="en-IN" dirty="0" smtClean="0"/>
              <a:t>To orient them to hospital environment properly by providing in-patient guide and assistance from all disciplines.</a:t>
            </a:r>
          </a:p>
          <a:p>
            <a:pPr>
              <a:buNone/>
            </a:pPr>
            <a:r>
              <a:rPr lang="en-IN" dirty="0" smtClean="0"/>
              <a:t> </a:t>
            </a:r>
          </a:p>
          <a:p>
            <a:pPr lvl="0"/>
            <a:r>
              <a:rPr lang="en-IN" dirty="0" smtClean="0"/>
              <a:t>To assess the methods of controlling and preventing infection in the hospital.</a:t>
            </a:r>
          </a:p>
          <a:p>
            <a:pPr>
              <a:buNone/>
            </a:pPr>
            <a:r>
              <a:rPr lang="en-IN" dirty="0" smtClean="0"/>
              <a:t> </a:t>
            </a:r>
          </a:p>
          <a:p>
            <a:pPr lvl="0"/>
            <a:r>
              <a:rPr lang="en-IN" dirty="0" smtClean="0"/>
              <a:t>To study the medication policies and restricted usage antibiotics in the Hospital.</a:t>
            </a:r>
          </a:p>
          <a:p>
            <a:pPr>
              <a:buNone/>
            </a:pPr>
            <a:r>
              <a:rPr lang="en-IN" dirty="0" smtClean="0"/>
              <a:t> </a:t>
            </a:r>
          </a:p>
          <a:p>
            <a:endParaRPr lang="en-IN" dirty="0"/>
          </a:p>
        </p:txBody>
      </p:sp>
      <p:sp>
        <p:nvSpPr>
          <p:cNvPr id="3" name="Title 2"/>
          <p:cNvSpPr>
            <a:spLocks noGrp="1"/>
          </p:cNvSpPr>
          <p:nvPr>
            <p:ph type="title"/>
          </p:nvPr>
        </p:nvSpPr>
        <p:spPr/>
        <p:txBody>
          <a:bodyPr/>
          <a:lstStyle/>
          <a:p>
            <a:r>
              <a:rPr lang="en-IN" dirty="0" smtClean="0"/>
              <a:t>Objectives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IN" dirty="0" smtClean="0"/>
              <a:t>To study the various Disaster codes and methods of activation of the staff.</a:t>
            </a:r>
          </a:p>
          <a:p>
            <a:endParaRPr lang="en-IN" dirty="0" smtClean="0"/>
          </a:p>
          <a:p>
            <a:pPr lvl="0"/>
            <a:r>
              <a:rPr lang="en-IN" dirty="0" smtClean="0"/>
              <a:t>To study various fire detection system and devices and mode of preventing patients in case of fire ,</a:t>
            </a:r>
          </a:p>
          <a:p>
            <a:pPr>
              <a:buNone/>
            </a:pPr>
            <a:endParaRPr lang="en-IN" dirty="0" smtClean="0"/>
          </a:p>
          <a:p>
            <a:pPr lvl="0"/>
            <a:r>
              <a:rPr lang="en-IN" dirty="0" smtClean="0"/>
              <a:t>To identify various precautions and safety measures taken by the dietary department.</a:t>
            </a:r>
          </a:p>
          <a:p>
            <a:pPr>
              <a:buNone/>
            </a:pPr>
            <a:r>
              <a:rPr lang="en-IN" dirty="0" smtClean="0"/>
              <a:t> </a:t>
            </a:r>
          </a:p>
          <a:p>
            <a:pPr lvl="0"/>
            <a:r>
              <a:rPr lang="en-IN" dirty="0" smtClean="0"/>
              <a:t>To study the nutritional management programme of the patients.</a:t>
            </a:r>
          </a:p>
          <a:p>
            <a:pPr>
              <a:buNone/>
            </a:pPr>
            <a:r>
              <a:rPr lang="en-IN" dirty="0" smtClean="0"/>
              <a:t> </a:t>
            </a:r>
          </a:p>
          <a:p>
            <a:pPr lvl="0"/>
            <a:r>
              <a:rPr lang="en-IN" dirty="0" smtClean="0"/>
              <a:t>To study the roles &amp; safety measures taken in Emergency Triage. </a:t>
            </a:r>
          </a:p>
          <a:p>
            <a:pPr>
              <a:buNone/>
            </a:pPr>
            <a:r>
              <a:rPr lang="en-IN" dirty="0" smtClean="0"/>
              <a:t> </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smtClean="0"/>
              <a:t>Nature Of Study- Descriptive</a:t>
            </a:r>
          </a:p>
          <a:p>
            <a:pPr lvl="0"/>
            <a:r>
              <a:rPr lang="en-IN" dirty="0" smtClean="0"/>
              <a:t> Research Area- Yashoda Hospital</a:t>
            </a:r>
          </a:p>
          <a:p>
            <a:pPr lvl="0"/>
            <a:r>
              <a:rPr lang="en-IN" dirty="0" smtClean="0"/>
              <a:t>Research Time Duration- 3 month approx.</a:t>
            </a:r>
          </a:p>
          <a:p>
            <a:pPr lvl="0"/>
            <a:r>
              <a:rPr lang="en-IN" dirty="0" smtClean="0"/>
              <a:t>Sample Size- Patients admitted to IPD</a:t>
            </a:r>
          </a:p>
          <a:p>
            <a:pPr lvl="0"/>
            <a:r>
              <a:rPr lang="en-IN" dirty="0" smtClean="0"/>
              <a:t>Data Collection Technique- Secondary Data</a:t>
            </a:r>
          </a:p>
          <a:p>
            <a:endParaRPr lang="en-IN" dirty="0"/>
          </a:p>
        </p:txBody>
      </p:sp>
      <p:sp>
        <p:nvSpPr>
          <p:cNvPr id="3" name="Title 2"/>
          <p:cNvSpPr>
            <a:spLocks noGrp="1"/>
          </p:cNvSpPr>
          <p:nvPr>
            <p:ph type="title"/>
          </p:nvPr>
        </p:nvSpPr>
        <p:spPr/>
        <p:txBody>
          <a:bodyPr/>
          <a:lstStyle/>
          <a:p>
            <a:pPr algn="ctr"/>
            <a:r>
              <a:rPr lang="en-IN" dirty="0" smtClean="0"/>
              <a:t>Methodology</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fontScale="62500" lnSpcReduction="20000"/>
          </a:bodyPr>
          <a:lstStyle/>
          <a:p>
            <a:pPr lvl="0"/>
            <a:r>
              <a:rPr lang="en-IN" dirty="0" smtClean="0"/>
              <a:t>Registration number (RN) and IP Number which is a unique identifier for every patient and remains the same throughout the treatment history of the patient. </a:t>
            </a:r>
          </a:p>
          <a:p>
            <a:pPr lvl="0"/>
            <a:r>
              <a:rPr lang="en-IN" dirty="0" smtClean="0"/>
              <a:t>The patient’s name.</a:t>
            </a:r>
          </a:p>
          <a:p>
            <a:r>
              <a:rPr lang="en-IN" b="1" dirty="0" smtClean="0"/>
              <a:t> 	</a:t>
            </a:r>
            <a:r>
              <a:rPr lang="en-IN" dirty="0" smtClean="0"/>
              <a:t>A patient must never be identified from his bed number or ward number or by jut name. </a:t>
            </a:r>
          </a:p>
          <a:p>
            <a:r>
              <a:rPr lang="en-IN" dirty="0" smtClean="0"/>
              <a:t>	Patient should be identified before/at the time of : </a:t>
            </a:r>
          </a:p>
          <a:p>
            <a:pPr lvl="0"/>
            <a:r>
              <a:rPr lang="en-IN" dirty="0" smtClean="0"/>
              <a:t>Drug administration</a:t>
            </a:r>
          </a:p>
          <a:p>
            <a:pPr lvl="0"/>
            <a:r>
              <a:rPr lang="en-IN" dirty="0" smtClean="0"/>
              <a:t>Phlebotomy</a:t>
            </a:r>
          </a:p>
          <a:p>
            <a:pPr lvl="0"/>
            <a:r>
              <a:rPr lang="en-IN" dirty="0" smtClean="0"/>
              <a:t>Blood transfusion</a:t>
            </a:r>
          </a:p>
          <a:p>
            <a:pPr lvl="0"/>
            <a:r>
              <a:rPr lang="en-IN" dirty="0" smtClean="0"/>
              <a:t>Surgical intervention</a:t>
            </a:r>
          </a:p>
          <a:p>
            <a:pPr lvl="0"/>
            <a:r>
              <a:rPr lang="en-IN" dirty="0" smtClean="0"/>
              <a:t>Before marking the site for any surgical intervention</a:t>
            </a:r>
          </a:p>
          <a:p>
            <a:pPr lvl="0"/>
            <a:r>
              <a:rPr lang="en-IN" dirty="0" smtClean="0"/>
              <a:t>Serving of food and beverages etc. </a:t>
            </a:r>
          </a:p>
          <a:p>
            <a:pPr lvl="0"/>
            <a:r>
              <a:rPr lang="en-IN" dirty="0" smtClean="0"/>
              <a:t>Patient identification process by use of colored ID bands increases accuracy and decreases errors.</a:t>
            </a:r>
          </a:p>
          <a:p>
            <a:pPr lvl="0"/>
            <a:r>
              <a:rPr lang="en-IN" dirty="0" smtClean="0"/>
              <a:t>The ID band must not be removed until discharge procedure is completed. At the time of discharge (after completion of all formalities) at band is to be cut by sister in-charge/charge nurse.</a:t>
            </a:r>
          </a:p>
          <a:p>
            <a:endParaRPr lang="en-IN" dirty="0"/>
          </a:p>
        </p:txBody>
      </p:sp>
      <p:sp>
        <p:nvSpPr>
          <p:cNvPr id="3" name="Title 2"/>
          <p:cNvSpPr>
            <a:spLocks noGrp="1"/>
          </p:cNvSpPr>
          <p:nvPr>
            <p:ph type="title"/>
          </p:nvPr>
        </p:nvSpPr>
        <p:spPr/>
        <p:txBody>
          <a:bodyPr/>
          <a:lstStyle/>
          <a:p>
            <a:r>
              <a:rPr lang="en-IN" dirty="0" smtClean="0"/>
              <a:t>Identifying patient correctly</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smtClean="0"/>
              <a:t>Implement a process/procedure for taking verbal or telephone orders or for the reporting of critical test results that requires a verification "read-back" of the complete order or test result by the person receiving the information. </a:t>
            </a:r>
          </a:p>
          <a:p>
            <a:pPr lvl="0"/>
            <a:r>
              <a:rPr lang="en-IN" dirty="0" smtClean="0"/>
              <a:t>Identify yourself, site/unit, role in care team (doctor/nurse/technician)</a:t>
            </a:r>
          </a:p>
          <a:p>
            <a:endParaRPr lang="en-IN" dirty="0"/>
          </a:p>
        </p:txBody>
      </p:sp>
      <p:sp>
        <p:nvSpPr>
          <p:cNvPr id="3" name="Title 2"/>
          <p:cNvSpPr>
            <a:spLocks noGrp="1"/>
          </p:cNvSpPr>
          <p:nvPr>
            <p:ph type="title"/>
          </p:nvPr>
        </p:nvSpPr>
        <p:spPr/>
        <p:txBody>
          <a:bodyPr>
            <a:normAutofit/>
          </a:bodyPr>
          <a:lstStyle/>
          <a:p>
            <a:pPr algn="ctr"/>
            <a:r>
              <a:rPr lang="en-IN" sz="3200" dirty="0" smtClean="0"/>
              <a:t>To Improve effective communication</a:t>
            </a:r>
            <a:br>
              <a:rPr lang="en-IN" sz="3200" dirty="0" smtClean="0"/>
            </a:br>
            <a:endParaRPr lang="en-IN"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lvl="0"/>
            <a:r>
              <a:rPr lang="en-IN" dirty="0" smtClean="0"/>
              <a:t>All drug orders are written in legible, capital letters only by the doctor in the drug charts.</a:t>
            </a:r>
          </a:p>
          <a:p>
            <a:pPr lvl="0"/>
            <a:r>
              <a:rPr lang="en-IN" dirty="0" smtClean="0"/>
              <a:t>All </a:t>
            </a:r>
            <a:r>
              <a:rPr lang="en-IN" dirty="0" smtClean="0"/>
              <a:t>discontinued medications are highlighted in the drug charts.</a:t>
            </a:r>
          </a:p>
          <a:p>
            <a:pPr lvl="0"/>
            <a:r>
              <a:rPr lang="en-IN" dirty="0" smtClean="0"/>
              <a:t>All new orders or discontinued orders are signed, dated and timed.</a:t>
            </a:r>
          </a:p>
          <a:p>
            <a:pPr lvl="0"/>
            <a:r>
              <a:rPr lang="en-IN" dirty="0" smtClean="0"/>
              <a:t>All wrong drug entries are crossed out by a single line and are dated and </a:t>
            </a:r>
            <a:r>
              <a:rPr lang="en-IN" dirty="0" smtClean="0"/>
              <a:t>initialled.</a:t>
            </a:r>
            <a:endParaRPr lang="en-IN" dirty="0" smtClean="0"/>
          </a:p>
          <a:p>
            <a:pPr lvl="0"/>
            <a:r>
              <a:rPr lang="en-IN" dirty="0" smtClean="0"/>
              <a:t>All orders are lead by Zeroes .for decimal points ( T. </a:t>
            </a:r>
            <a:r>
              <a:rPr lang="en-IN" dirty="0" err="1" smtClean="0"/>
              <a:t>Digoxin</a:t>
            </a:r>
            <a:r>
              <a:rPr lang="en-IN" dirty="0" smtClean="0"/>
              <a:t> 0.25mg).</a:t>
            </a:r>
          </a:p>
          <a:p>
            <a:pPr lvl="0"/>
            <a:r>
              <a:rPr lang="en-IN" dirty="0" smtClean="0"/>
              <a:t>Uses of only standardised abbreviations are allowed.</a:t>
            </a:r>
          </a:p>
          <a:p>
            <a:pPr lvl="0"/>
            <a:r>
              <a:rPr lang="en-IN" dirty="0" smtClean="0"/>
              <a:t>Follow 6 "R" of medication policy</a:t>
            </a:r>
          </a:p>
          <a:p>
            <a:pPr lvl="0"/>
            <a:r>
              <a:rPr lang="en-IN" dirty="0" smtClean="0"/>
              <a:t>right patient</a:t>
            </a:r>
          </a:p>
          <a:p>
            <a:pPr lvl="0"/>
            <a:r>
              <a:rPr lang="en-IN" dirty="0" smtClean="0"/>
              <a:t>right drug</a:t>
            </a:r>
          </a:p>
          <a:p>
            <a:pPr lvl="0"/>
            <a:r>
              <a:rPr lang="en-IN" dirty="0" smtClean="0"/>
              <a:t>right dose</a:t>
            </a:r>
          </a:p>
          <a:p>
            <a:pPr lvl="0"/>
            <a:r>
              <a:rPr lang="en-IN" dirty="0" smtClean="0"/>
              <a:t>right time</a:t>
            </a:r>
          </a:p>
          <a:p>
            <a:pPr lvl="0"/>
            <a:r>
              <a:rPr lang="en-IN" dirty="0" smtClean="0"/>
              <a:t>right method   </a:t>
            </a:r>
          </a:p>
          <a:p>
            <a:pPr lvl="0"/>
            <a:r>
              <a:rPr lang="en-IN" dirty="0" smtClean="0"/>
              <a:t>Right documentation.</a:t>
            </a:r>
          </a:p>
          <a:p>
            <a:endParaRPr lang="en-IN" dirty="0"/>
          </a:p>
        </p:txBody>
      </p:sp>
      <p:sp>
        <p:nvSpPr>
          <p:cNvPr id="3" name="Title 2"/>
          <p:cNvSpPr>
            <a:spLocks noGrp="1"/>
          </p:cNvSpPr>
          <p:nvPr>
            <p:ph type="title"/>
          </p:nvPr>
        </p:nvSpPr>
        <p:spPr/>
        <p:txBody>
          <a:bodyPr>
            <a:normAutofit fontScale="90000"/>
          </a:bodyPr>
          <a:lstStyle/>
          <a:p>
            <a:r>
              <a:rPr lang="en-IN" dirty="0" smtClean="0"/>
              <a:t>To improve the safety of High alert medications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 A registered nurse will identify the patient:</a:t>
            </a:r>
          </a:p>
          <a:p>
            <a:pPr lvl="0"/>
            <a:r>
              <a:rPr lang="en-IN" dirty="0" smtClean="0"/>
              <a:t>On arrival in the pre-op area</a:t>
            </a:r>
          </a:p>
          <a:p>
            <a:pPr lvl="0"/>
            <a:r>
              <a:rPr lang="en-IN" dirty="0" smtClean="0"/>
              <a:t>On arrival in the procedure room or operating room</a:t>
            </a:r>
          </a:p>
          <a:p>
            <a:pPr lvl="0"/>
            <a:r>
              <a:rPr lang="en-IN" dirty="0" smtClean="0"/>
              <a:t>On arrival in Recovery room</a:t>
            </a:r>
          </a:p>
          <a:p>
            <a:endParaRPr lang="en-IN" dirty="0"/>
          </a:p>
        </p:txBody>
      </p:sp>
      <p:sp>
        <p:nvSpPr>
          <p:cNvPr id="3" name="Title 2"/>
          <p:cNvSpPr>
            <a:spLocks noGrp="1"/>
          </p:cNvSpPr>
          <p:nvPr>
            <p:ph type="title"/>
          </p:nvPr>
        </p:nvSpPr>
        <p:spPr/>
        <p:txBody>
          <a:bodyPr>
            <a:normAutofit fontScale="90000"/>
          </a:bodyPr>
          <a:lstStyle/>
          <a:p>
            <a:r>
              <a:rPr lang="en-IN" u="sng" dirty="0" smtClean="0"/>
              <a:t>Ensure correct site, Correct Procedure, Correct Patient Surgery</a:t>
            </a:r>
            <a:r>
              <a:rPr lang="en-IN" dirty="0" smtClean="0"/>
              <a:t> </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 </a:t>
            </a:r>
            <a:r>
              <a:rPr lang="en-IN" dirty="0" smtClean="0"/>
              <a:t>Superficial Incisional surgical site </a:t>
            </a:r>
            <a:r>
              <a:rPr lang="en-IN" dirty="0" smtClean="0"/>
              <a:t>infection</a:t>
            </a:r>
          </a:p>
          <a:p>
            <a:r>
              <a:rPr lang="en-IN" dirty="0" smtClean="0"/>
              <a:t>Deep incisional surgical site </a:t>
            </a:r>
            <a:r>
              <a:rPr lang="en-IN" dirty="0" smtClean="0"/>
              <a:t>infection</a:t>
            </a:r>
          </a:p>
          <a:p>
            <a:r>
              <a:rPr lang="en-IN" dirty="0" smtClean="0"/>
              <a:t>Organ </a:t>
            </a:r>
            <a:r>
              <a:rPr lang="en-IN" dirty="0" smtClean="0"/>
              <a:t>/space surgical site </a:t>
            </a:r>
            <a:r>
              <a:rPr lang="en-IN" dirty="0" smtClean="0"/>
              <a:t>infections</a:t>
            </a:r>
          </a:p>
          <a:p>
            <a:r>
              <a:rPr lang="en-IN" dirty="0" smtClean="0"/>
              <a:t>Catheter related blood stream </a:t>
            </a:r>
            <a:r>
              <a:rPr lang="en-IN" dirty="0" smtClean="0"/>
              <a:t>infection</a:t>
            </a:r>
          </a:p>
          <a:p>
            <a:r>
              <a:rPr lang="en-IN" dirty="0" smtClean="0"/>
              <a:t>Nosocomial Pneumonia</a:t>
            </a:r>
          </a:p>
          <a:p>
            <a:r>
              <a:rPr lang="en-IN" dirty="0" smtClean="0"/>
              <a:t>Blood stream </a:t>
            </a:r>
            <a:r>
              <a:rPr lang="en-IN" dirty="0" smtClean="0"/>
              <a:t>infection</a:t>
            </a:r>
          </a:p>
          <a:p>
            <a:r>
              <a:rPr lang="en-IN" dirty="0" smtClean="0"/>
              <a:t>UTI</a:t>
            </a:r>
            <a:endParaRPr lang="en-IN" dirty="0"/>
          </a:p>
        </p:txBody>
      </p:sp>
      <p:sp>
        <p:nvSpPr>
          <p:cNvPr id="3" name="Title 2"/>
          <p:cNvSpPr>
            <a:spLocks noGrp="1"/>
          </p:cNvSpPr>
          <p:nvPr>
            <p:ph type="title"/>
          </p:nvPr>
        </p:nvSpPr>
        <p:spPr/>
        <p:txBody>
          <a:bodyPr>
            <a:normAutofit fontScale="90000"/>
          </a:bodyPr>
          <a:lstStyle/>
          <a:p>
            <a:r>
              <a:rPr lang="en-IN" u="sng" dirty="0" smtClean="0"/>
              <a:t>Reducing the risk of health care associated Infections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Hand Washing</a:t>
            </a:r>
          </a:p>
          <a:p>
            <a:r>
              <a:rPr lang="en-IN" dirty="0" smtClean="0"/>
              <a:t>Mask</a:t>
            </a:r>
          </a:p>
          <a:p>
            <a:r>
              <a:rPr lang="en-IN" dirty="0" smtClean="0"/>
              <a:t>Protective eye shield</a:t>
            </a:r>
          </a:p>
          <a:p>
            <a:r>
              <a:rPr lang="en-IN" dirty="0" smtClean="0"/>
              <a:t>Gloves</a:t>
            </a:r>
          </a:p>
          <a:p>
            <a:r>
              <a:rPr lang="en-IN" dirty="0" smtClean="0"/>
              <a:t>Apron/Gown</a:t>
            </a:r>
          </a:p>
          <a:p>
            <a:r>
              <a:rPr lang="en-IN" dirty="0" smtClean="0"/>
              <a:t>Handling Needles and Sharps</a:t>
            </a:r>
          </a:p>
          <a:p>
            <a:r>
              <a:rPr lang="en-IN" dirty="0" smtClean="0"/>
              <a:t>Cleaning Spills</a:t>
            </a:r>
          </a:p>
          <a:p>
            <a:endParaRPr lang="en-IN" dirty="0"/>
          </a:p>
        </p:txBody>
      </p:sp>
      <p:sp>
        <p:nvSpPr>
          <p:cNvPr id="3" name="Title 2"/>
          <p:cNvSpPr>
            <a:spLocks noGrp="1"/>
          </p:cNvSpPr>
          <p:nvPr>
            <p:ph type="title"/>
          </p:nvPr>
        </p:nvSpPr>
        <p:spPr/>
        <p:txBody>
          <a:bodyPr>
            <a:normAutofit fontScale="90000"/>
          </a:bodyPr>
          <a:lstStyle/>
          <a:p>
            <a:r>
              <a:rPr lang="en-IN" dirty="0" smtClean="0"/>
              <a:t>Principles Of Standard Infection Control Precautions</a:t>
            </a:r>
            <a:br>
              <a:rPr lang="en-IN" dirty="0" smtClean="0"/>
            </a:b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Environmental safety check </a:t>
            </a:r>
            <a:endParaRPr lang="en-IN" dirty="0" smtClean="0"/>
          </a:p>
          <a:p>
            <a:r>
              <a:rPr lang="en-IN" dirty="0" smtClean="0"/>
              <a:t>Fall risk assessment </a:t>
            </a:r>
            <a:endParaRPr lang="en-IN" dirty="0" smtClean="0"/>
          </a:p>
          <a:p>
            <a:pPr lvl="0"/>
            <a:r>
              <a:rPr lang="en-IN" dirty="0" smtClean="0"/>
              <a:t>Ensure safe transportation</a:t>
            </a:r>
          </a:p>
          <a:p>
            <a:endParaRPr lang="en-IN" dirty="0"/>
          </a:p>
        </p:txBody>
      </p:sp>
      <p:sp>
        <p:nvSpPr>
          <p:cNvPr id="3" name="Title 2"/>
          <p:cNvSpPr>
            <a:spLocks noGrp="1"/>
          </p:cNvSpPr>
          <p:nvPr>
            <p:ph type="title"/>
          </p:nvPr>
        </p:nvSpPr>
        <p:spPr/>
        <p:txBody>
          <a:bodyPr>
            <a:normAutofit fontScale="90000"/>
          </a:bodyPr>
          <a:lstStyle/>
          <a:p>
            <a:r>
              <a:rPr lang="en-IN" dirty="0" smtClean="0"/>
              <a:t>Reduce the risk of patient harm resulting from falls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Yashoda Super Specialty Hospital is a tertiary care hospital </a:t>
            </a:r>
            <a:endParaRPr lang="en-IN" dirty="0" smtClean="0"/>
          </a:p>
          <a:p>
            <a:r>
              <a:rPr lang="en-IN" dirty="0" smtClean="0"/>
              <a:t>Established in 2006</a:t>
            </a:r>
          </a:p>
          <a:p>
            <a:r>
              <a:rPr lang="en-IN" dirty="0" smtClean="0"/>
              <a:t>100 bedded hospital</a:t>
            </a:r>
          </a:p>
          <a:p>
            <a:r>
              <a:rPr lang="en-IN" dirty="0" smtClean="0"/>
              <a:t>Catering the population of </a:t>
            </a:r>
            <a:r>
              <a:rPr lang="en-IN" dirty="0" err="1" smtClean="0"/>
              <a:t>Gaziabaad</a:t>
            </a:r>
            <a:r>
              <a:rPr lang="en-IN" dirty="0" smtClean="0"/>
              <a:t> and NCR</a:t>
            </a:r>
          </a:p>
          <a:p>
            <a:r>
              <a:rPr lang="en-IN" dirty="0" smtClean="0"/>
              <a:t>NABH accredited Hospital</a:t>
            </a:r>
          </a:p>
          <a:p>
            <a:r>
              <a:rPr lang="en-IN" dirty="0" smtClean="0"/>
              <a:t>A</a:t>
            </a:r>
            <a:r>
              <a:rPr lang="en-IN" dirty="0" smtClean="0"/>
              <a:t>n </a:t>
            </a:r>
            <a:r>
              <a:rPr lang="en-IN" dirty="0" smtClean="0"/>
              <a:t>ISO 9001: 2008 certified organizations </a:t>
            </a:r>
            <a:endParaRPr lang="en-IN" dirty="0"/>
          </a:p>
        </p:txBody>
      </p:sp>
      <p:sp>
        <p:nvSpPr>
          <p:cNvPr id="3" name="Title 2"/>
          <p:cNvSpPr>
            <a:spLocks noGrp="1"/>
          </p:cNvSpPr>
          <p:nvPr>
            <p:ph type="title"/>
          </p:nvPr>
        </p:nvSpPr>
        <p:spPr/>
        <p:txBody>
          <a:bodyPr/>
          <a:lstStyle/>
          <a:p>
            <a:r>
              <a:rPr lang="en-IN" dirty="0" smtClean="0"/>
              <a:t>Hospital Profile</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N" dirty="0" smtClean="0"/>
              <a:t>	</a:t>
            </a:r>
            <a:r>
              <a:rPr lang="en-IN" dirty="0" smtClean="0"/>
              <a:t>1.A </a:t>
            </a:r>
            <a:r>
              <a:rPr lang="en-IN" dirty="0" smtClean="0"/>
              <a:t>yellow safety first sticker is pasted at the head end of the patient's bed other than ICU's, HDU's and paediatric wards.</a:t>
            </a:r>
          </a:p>
          <a:p>
            <a:r>
              <a:rPr lang="en-IN" dirty="0" smtClean="0"/>
              <a:t>2.   	Patient’s safety brochure is given to the patients attendants which mention all the details of precautions to be followed during the stay in the hospital.</a:t>
            </a:r>
          </a:p>
          <a:p>
            <a:r>
              <a:rPr lang="en-IN" dirty="0" smtClean="0"/>
              <a:t>3.   	The Call bells are always kept within the reach of the patient.</a:t>
            </a:r>
          </a:p>
          <a:p>
            <a:r>
              <a:rPr lang="en-IN" dirty="0" smtClean="0"/>
              <a:t>4.   	Side rails are always kept up.</a:t>
            </a:r>
          </a:p>
          <a:p>
            <a:r>
              <a:rPr lang="en-IN" dirty="0" smtClean="0"/>
              <a:t>5.  	Frequent and intermittent monitoring of the patients by the staff.</a:t>
            </a:r>
          </a:p>
          <a:p>
            <a:r>
              <a:rPr lang="en-IN" dirty="0" smtClean="0"/>
              <a:t>6.  	Reassessments and documentation every 48 hours.</a:t>
            </a:r>
          </a:p>
          <a:p>
            <a:r>
              <a:rPr lang="en-IN" dirty="0" smtClean="0"/>
              <a:t>7.  	Patient not to be left alone and unattended at any point of time.</a:t>
            </a:r>
          </a:p>
          <a:p>
            <a:endParaRPr lang="en-IN" dirty="0"/>
          </a:p>
        </p:txBody>
      </p:sp>
      <p:sp>
        <p:nvSpPr>
          <p:cNvPr id="3" name="Title 2"/>
          <p:cNvSpPr>
            <a:spLocks noGrp="1"/>
          </p:cNvSpPr>
          <p:nvPr>
            <p:ph type="title"/>
          </p:nvPr>
        </p:nvSpPr>
        <p:spPr/>
        <p:txBody>
          <a:bodyPr>
            <a:normAutofit fontScale="90000"/>
          </a:bodyPr>
          <a:lstStyle/>
          <a:p>
            <a:r>
              <a:rPr lang="en-IN" u="sng" dirty="0" smtClean="0"/>
              <a:t>SAFETY OF VULNERABLE PATIENTS</a:t>
            </a:r>
            <a:r>
              <a:rPr lang="en-IN" dirty="0" smtClean="0"/>
              <a:t/>
            </a:r>
            <a:br>
              <a:rPr lang="en-IN" dirty="0" smtClean="0"/>
            </a:b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smtClean="0"/>
              <a:t>Ensure that appropriate systems are in place to provide prompt and effective Medical Care to disaster victims</a:t>
            </a:r>
          </a:p>
          <a:p>
            <a:pPr lvl="0"/>
            <a:r>
              <a:rPr lang="en-IN" dirty="0" smtClean="0"/>
              <a:t>Organize disaster simulation exercise and tighten response mechanism</a:t>
            </a:r>
          </a:p>
          <a:p>
            <a:pPr lvl="0"/>
            <a:r>
              <a:rPr lang="en-IN" dirty="0" smtClean="0"/>
              <a:t>Disseminate the Plan widely</a:t>
            </a:r>
          </a:p>
          <a:p>
            <a:pPr lvl="0"/>
            <a:r>
              <a:rPr lang="en-IN" dirty="0" smtClean="0"/>
              <a:t>People with roles to play in the disaster Plan must be trained and sensitize for it</a:t>
            </a:r>
          </a:p>
          <a:p>
            <a:pPr lvl="0"/>
            <a:r>
              <a:rPr lang="en-IN" dirty="0" smtClean="0"/>
              <a:t>To save as many lives as possible</a:t>
            </a:r>
          </a:p>
          <a:p>
            <a:pPr lvl="0"/>
            <a:r>
              <a:rPr lang="en-IN" dirty="0" smtClean="0"/>
              <a:t>Use of resources to achieve this goal </a:t>
            </a:r>
          </a:p>
          <a:p>
            <a:endParaRPr lang="en-IN" dirty="0"/>
          </a:p>
        </p:txBody>
      </p:sp>
      <p:sp>
        <p:nvSpPr>
          <p:cNvPr id="3" name="Title 2"/>
          <p:cNvSpPr>
            <a:spLocks noGrp="1"/>
          </p:cNvSpPr>
          <p:nvPr>
            <p:ph type="title"/>
          </p:nvPr>
        </p:nvSpPr>
        <p:spPr/>
        <p:txBody>
          <a:bodyPr>
            <a:normAutofit fontScale="90000"/>
          </a:bodyPr>
          <a:lstStyle/>
          <a:p>
            <a:pPr algn="ctr"/>
            <a:r>
              <a:rPr lang="en-IN" u="sng" dirty="0" smtClean="0"/>
              <a:t/>
            </a:r>
            <a:br>
              <a:rPr lang="en-IN" u="sng" dirty="0" smtClean="0"/>
            </a:br>
            <a:r>
              <a:rPr lang="en-IN" u="sng" dirty="0" smtClean="0"/>
              <a:t>DISASTER </a:t>
            </a:r>
            <a:r>
              <a:rPr lang="en-IN" u="sng" dirty="0" smtClean="0"/>
              <a:t>MANAGEMENT </a:t>
            </a:r>
            <a:r>
              <a:rPr lang="en-IN" dirty="0" smtClean="0"/>
              <a:t/>
            </a:r>
            <a:br>
              <a:rPr lang="en-IN" dirty="0" smtClean="0"/>
            </a:b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N" dirty="0" smtClean="0"/>
              <a:t>Cleaning of hands, feet with petrol and thinner is not allowed in' the patient areas.</a:t>
            </a:r>
          </a:p>
          <a:p>
            <a:pPr lvl="0"/>
            <a:r>
              <a:rPr lang="en-IN" dirty="0" smtClean="0"/>
              <a:t>Used bandage, cotton, paper are disposed off immediately.</a:t>
            </a:r>
          </a:p>
          <a:p>
            <a:pPr lvl="0"/>
            <a:r>
              <a:rPr lang="en-IN" dirty="0" smtClean="0"/>
              <a:t>Unauthorized fires not permitted in hospital premises. </a:t>
            </a:r>
          </a:p>
          <a:p>
            <a:pPr lvl="0"/>
            <a:r>
              <a:rPr lang="en-IN" dirty="0" smtClean="0"/>
              <a:t>No private heaters, immersion rods allowed.</a:t>
            </a:r>
          </a:p>
          <a:p>
            <a:pPr lvl="0"/>
            <a:r>
              <a:rPr lang="en-IN" dirty="0" smtClean="0"/>
              <a:t>Hospital has been declared as "No Smoking Zone". </a:t>
            </a:r>
            <a:endParaRPr lang="en-IN" dirty="0" smtClean="0"/>
          </a:p>
          <a:p>
            <a:r>
              <a:rPr lang="en-IN" b="1" dirty="0" smtClean="0"/>
              <a:t>RACE: Rescue,  Alarm, Confine and Extinguish</a:t>
            </a:r>
            <a:endParaRPr lang="en-IN" dirty="0" smtClean="0"/>
          </a:p>
          <a:p>
            <a:pPr lvl="0"/>
            <a:endParaRPr lang="en-IN" dirty="0" smtClean="0"/>
          </a:p>
        </p:txBody>
      </p:sp>
      <p:sp>
        <p:nvSpPr>
          <p:cNvPr id="3" name="Title 2"/>
          <p:cNvSpPr>
            <a:spLocks noGrp="1"/>
          </p:cNvSpPr>
          <p:nvPr>
            <p:ph type="title"/>
          </p:nvPr>
        </p:nvSpPr>
        <p:spPr/>
        <p:txBody>
          <a:bodyPr>
            <a:normAutofit fontScale="90000"/>
          </a:bodyPr>
          <a:lstStyle/>
          <a:p>
            <a:r>
              <a:rPr lang="en-IN" dirty="0" smtClean="0"/>
              <a:t> </a:t>
            </a:r>
            <a:br>
              <a:rPr lang="en-IN" dirty="0" smtClean="0"/>
            </a:br>
            <a:r>
              <a:rPr lang="en-IN" dirty="0" smtClean="0"/>
              <a:t>       </a:t>
            </a:r>
            <a:r>
              <a:rPr lang="en-IN" u="sng" dirty="0" smtClean="0"/>
              <a:t>FIRE </a:t>
            </a:r>
            <a:r>
              <a:rPr lang="en-IN" u="sng" dirty="0" smtClean="0"/>
              <a:t>SAFETY MEASURES</a:t>
            </a:r>
            <a:r>
              <a:rPr lang="en-IN" dirty="0" smtClean="0"/>
              <a:t/>
            </a:r>
            <a:br>
              <a:rPr lang="en-IN" dirty="0" smtClean="0"/>
            </a:b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FOOD - PREPARATION</a:t>
            </a:r>
          </a:p>
          <a:p>
            <a:r>
              <a:rPr lang="en-IN" dirty="0" smtClean="0"/>
              <a:t>FOOD </a:t>
            </a:r>
            <a:r>
              <a:rPr lang="en-IN" dirty="0" smtClean="0"/>
              <a:t>DELIVERY</a:t>
            </a:r>
            <a:endParaRPr lang="en-IN" u="sng" dirty="0" smtClean="0"/>
          </a:p>
          <a:p>
            <a:r>
              <a:rPr lang="en-IN" dirty="0" smtClean="0"/>
              <a:t>HYGIENE &amp; SANITATION </a:t>
            </a:r>
            <a:r>
              <a:rPr lang="en-IN" dirty="0" smtClean="0"/>
              <a:t>PRACTICES</a:t>
            </a:r>
            <a:endParaRPr lang="en-IN" dirty="0" smtClean="0"/>
          </a:p>
          <a:p>
            <a:r>
              <a:rPr lang="en-IN" dirty="0" smtClean="0"/>
              <a:t>EMPOLYEE HEALTH &amp; </a:t>
            </a:r>
            <a:r>
              <a:rPr lang="en-IN" dirty="0" smtClean="0"/>
              <a:t>HYGIENE</a:t>
            </a:r>
          </a:p>
          <a:p>
            <a:r>
              <a:rPr lang="en-IN" dirty="0" smtClean="0"/>
              <a:t>HAND HYGIENE</a:t>
            </a:r>
          </a:p>
          <a:p>
            <a:endParaRPr lang="en-IN" dirty="0" smtClean="0"/>
          </a:p>
          <a:p>
            <a:endParaRPr lang="en-IN" dirty="0" smtClean="0"/>
          </a:p>
          <a:p>
            <a:endParaRPr lang="en-IN" dirty="0"/>
          </a:p>
        </p:txBody>
      </p:sp>
      <p:sp>
        <p:nvSpPr>
          <p:cNvPr id="3" name="Title 2"/>
          <p:cNvSpPr>
            <a:spLocks noGrp="1"/>
          </p:cNvSpPr>
          <p:nvPr>
            <p:ph type="title"/>
          </p:nvPr>
        </p:nvSpPr>
        <p:spPr/>
        <p:txBody>
          <a:bodyPr>
            <a:normAutofit fontScale="90000"/>
          </a:bodyPr>
          <a:lstStyle/>
          <a:p>
            <a:pPr algn="ctr"/>
            <a:r>
              <a:rPr lang="en-IN" u="sng" dirty="0" smtClean="0"/>
              <a:t/>
            </a:r>
            <a:br>
              <a:rPr lang="en-IN" u="sng" dirty="0" smtClean="0"/>
            </a:br>
            <a:r>
              <a:rPr lang="en-IN" u="sng" dirty="0" smtClean="0"/>
              <a:t>NUTRITIONAL </a:t>
            </a:r>
            <a:r>
              <a:rPr lang="en-IN" u="sng" dirty="0" smtClean="0"/>
              <a:t>POLICY</a:t>
            </a:r>
            <a:r>
              <a:rPr lang="en-IN" dirty="0" smtClean="0"/>
              <a:t/>
            </a:r>
            <a:br>
              <a:rPr lang="en-IN" dirty="0" smtClean="0"/>
            </a:b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N" dirty="0" smtClean="0"/>
              <a:t> </a:t>
            </a:r>
          </a:p>
          <a:p>
            <a:pPr lvl="0"/>
            <a:r>
              <a:rPr lang="en-IN" dirty="0" smtClean="0"/>
              <a:t>Active and   intensive medical   care   in triage   in   case   of life threatening situations.</a:t>
            </a:r>
          </a:p>
          <a:p>
            <a:pPr lvl="0"/>
            <a:r>
              <a:rPr lang="en-IN" dirty="0" smtClean="0"/>
              <a:t>CMO attends all medico-legal cases brought by Police.</a:t>
            </a:r>
          </a:p>
          <a:p>
            <a:pPr lvl="0"/>
            <a:r>
              <a:rPr lang="en-IN" dirty="0" smtClean="0"/>
              <a:t>All necessary interventional procedures are carried under strict aseptic precautions.</a:t>
            </a:r>
          </a:p>
          <a:p>
            <a:pPr lvl="0"/>
            <a:r>
              <a:rPr lang="en-IN" dirty="0" smtClean="0"/>
              <a:t>All patients are treated as vulnerable patients and side rails are kept up till they are stabilized and shifted to wards. </a:t>
            </a:r>
          </a:p>
          <a:p>
            <a:pPr lvl="0"/>
            <a:r>
              <a:rPr lang="en-IN" dirty="0" smtClean="0"/>
              <a:t>Any patient with suspicion of infectious communicable disease is isolated in the isolation room for management.</a:t>
            </a:r>
          </a:p>
          <a:p>
            <a:pPr lvl="0"/>
            <a:r>
              <a:rPr lang="en-IN" dirty="0" smtClean="0"/>
              <a:t>Provides transportation facilities  for the  patients  to  and  from YASHODA HOSPITAL </a:t>
            </a:r>
            <a:r>
              <a:rPr lang="en-IN" dirty="0" err="1" smtClean="0"/>
              <a:t>hospital</a:t>
            </a:r>
            <a:r>
              <a:rPr lang="en-IN" dirty="0" smtClean="0"/>
              <a:t> to other hospitals in ambulances (surface/air)</a:t>
            </a:r>
          </a:p>
          <a:p>
            <a:pPr lvl="0"/>
            <a:r>
              <a:rPr lang="en-IN" dirty="0" smtClean="0"/>
              <a:t>Advanced cardiac life support measures to the needful with their well equipped ambulances.</a:t>
            </a:r>
          </a:p>
          <a:p>
            <a:endParaRPr lang="en-IN" dirty="0"/>
          </a:p>
        </p:txBody>
      </p:sp>
      <p:sp>
        <p:nvSpPr>
          <p:cNvPr id="3" name="Title 2"/>
          <p:cNvSpPr>
            <a:spLocks noGrp="1"/>
          </p:cNvSpPr>
          <p:nvPr>
            <p:ph type="title"/>
          </p:nvPr>
        </p:nvSpPr>
        <p:spPr/>
        <p:txBody>
          <a:bodyPr>
            <a:normAutofit fontScale="90000"/>
          </a:bodyPr>
          <a:lstStyle/>
          <a:p>
            <a:pPr algn="ctr"/>
            <a:r>
              <a:rPr lang="en-IN" u="sng" dirty="0" smtClean="0"/>
              <a:t/>
            </a:r>
            <a:br>
              <a:rPr lang="en-IN" u="sng" dirty="0" smtClean="0"/>
            </a:br>
            <a:r>
              <a:rPr lang="en-IN" u="sng" dirty="0" smtClean="0"/>
              <a:t>EMERGENCY </a:t>
            </a:r>
            <a:r>
              <a:rPr lang="en-IN" u="sng" dirty="0" smtClean="0"/>
              <a:t>SERVICES</a:t>
            </a:r>
            <a:r>
              <a:rPr lang="en-IN" dirty="0" smtClean="0"/>
              <a:t/>
            </a:r>
            <a:br>
              <a:rPr lang="en-IN" dirty="0" smtClean="0"/>
            </a:b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PRECAUTION </a:t>
            </a:r>
            <a:r>
              <a:rPr lang="en-IN" b="1" dirty="0" smtClean="0"/>
              <a:t>TAKEN BY PHLEBOTOMOTIST</a:t>
            </a:r>
            <a:endParaRPr lang="en-IN" dirty="0" smtClean="0"/>
          </a:p>
          <a:p>
            <a:pPr lvl="0"/>
            <a:r>
              <a:rPr lang="en-IN" dirty="0" smtClean="0"/>
              <a:t>Check the requisition form</a:t>
            </a:r>
          </a:p>
          <a:p>
            <a:pPr lvl="0"/>
            <a:r>
              <a:rPr lang="en-IN" dirty="0" smtClean="0"/>
              <a:t>Identify the patient by full Name, Registration No., Age</a:t>
            </a:r>
          </a:p>
          <a:p>
            <a:pPr lvl="0"/>
            <a:r>
              <a:rPr lang="en-IN" dirty="0" smtClean="0"/>
              <a:t>Draws correct amount of various blood samples safely, efficiently.</a:t>
            </a:r>
          </a:p>
          <a:p>
            <a:pPr lvl="0"/>
            <a:r>
              <a:rPr lang="en-IN" dirty="0" smtClean="0"/>
              <a:t>Label to collection containers, tubes, bottles etc.</a:t>
            </a:r>
          </a:p>
          <a:p>
            <a:endParaRPr lang="en-IN" dirty="0"/>
          </a:p>
        </p:txBody>
      </p:sp>
      <p:sp>
        <p:nvSpPr>
          <p:cNvPr id="3" name="Title 2"/>
          <p:cNvSpPr>
            <a:spLocks noGrp="1"/>
          </p:cNvSpPr>
          <p:nvPr>
            <p:ph type="title"/>
          </p:nvPr>
        </p:nvSpPr>
        <p:spPr>
          <a:xfrm>
            <a:off x="539552" y="332656"/>
            <a:ext cx="8229600" cy="1143000"/>
          </a:xfrm>
        </p:spPr>
        <p:txBody>
          <a:bodyPr>
            <a:normAutofit fontScale="90000"/>
          </a:bodyPr>
          <a:lstStyle/>
          <a:p>
            <a:pPr algn="ctr"/>
            <a:r>
              <a:rPr lang="en-IN" sz="3600" u="sng" dirty="0" smtClean="0"/>
              <a:t/>
            </a:r>
            <a:br>
              <a:rPr lang="en-IN" sz="3600" u="sng" dirty="0" smtClean="0"/>
            </a:br>
            <a:r>
              <a:rPr lang="en-IN" sz="3600" u="sng" dirty="0" smtClean="0"/>
              <a:t>LABORATORY</a:t>
            </a:r>
            <a:r>
              <a:rPr lang="en-IN" sz="3600" u="sng" dirty="0" smtClean="0"/>
              <a:t>: SAFETY PRECAUTIONS</a:t>
            </a:r>
            <a:r>
              <a:rPr lang="en-IN" dirty="0" smtClean="0"/>
              <a:t/>
            </a:r>
            <a:br>
              <a:rPr lang="en-IN" dirty="0" smtClean="0"/>
            </a:b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IN" dirty="0" smtClean="0"/>
              <a:t> </a:t>
            </a:r>
          </a:p>
          <a:p>
            <a:r>
              <a:rPr lang="en-IN" dirty="0" smtClean="0"/>
              <a:t>1.	Constitution of Patient Safety Committee: A patient Safety committee </a:t>
            </a:r>
            <a:r>
              <a:rPr lang="en-IN" dirty="0" err="1" smtClean="0"/>
              <a:t>shoul</a:t>
            </a:r>
            <a:r>
              <a:rPr lang="en-IN" dirty="0" smtClean="0"/>
              <a:t> be made for effective planning and management.</a:t>
            </a:r>
          </a:p>
          <a:p>
            <a:r>
              <a:rPr lang="en-IN" dirty="0" smtClean="0"/>
              <a:t>2.	Develop clear policies and protocols for patient safety.</a:t>
            </a:r>
          </a:p>
          <a:p>
            <a:r>
              <a:rPr lang="en-IN" dirty="0" smtClean="0"/>
              <a:t>3.	Communicate regularly patient safety initiative within hospital staff.	</a:t>
            </a:r>
          </a:p>
          <a:p>
            <a:r>
              <a:rPr lang="en-IN" dirty="0" smtClean="0"/>
              <a:t>4.	Orientation, Re-orientation of hospital staff on patient safety: Hospital staff should be motivated for active participation in patient Safety.</a:t>
            </a:r>
          </a:p>
          <a:p>
            <a:r>
              <a:rPr lang="en-IN" dirty="0" smtClean="0"/>
              <a:t>5.	Encourage transparency in the system regular death review. </a:t>
            </a:r>
          </a:p>
          <a:p>
            <a:r>
              <a:rPr lang="en-IN" dirty="0" smtClean="0"/>
              <a:t>6.	Non- punitive incident reporting by staff.</a:t>
            </a:r>
          </a:p>
          <a:p>
            <a:r>
              <a:rPr lang="en-IN" dirty="0" smtClean="0"/>
              <a:t>7.	Each department to devise their own patient safety protocols. </a:t>
            </a:r>
          </a:p>
          <a:p>
            <a:r>
              <a:rPr lang="en-IN" dirty="0" smtClean="0"/>
              <a:t>8.	Investigate each accident/ incident reported and take adequate remedial measures.</a:t>
            </a:r>
          </a:p>
          <a:p>
            <a:r>
              <a:rPr lang="en-IN" dirty="0" smtClean="0"/>
              <a:t>9.	Review safety procedures regularly on monthly basis to monitor &amp; evaluate.</a:t>
            </a:r>
          </a:p>
          <a:p>
            <a:endParaRPr lang="en-IN" dirty="0"/>
          </a:p>
        </p:txBody>
      </p:sp>
      <p:sp>
        <p:nvSpPr>
          <p:cNvPr id="3" name="Title 2"/>
          <p:cNvSpPr>
            <a:spLocks noGrp="1"/>
          </p:cNvSpPr>
          <p:nvPr>
            <p:ph type="title"/>
          </p:nvPr>
        </p:nvSpPr>
        <p:spPr/>
        <p:txBody>
          <a:bodyPr>
            <a:normAutofit fontScale="90000"/>
          </a:bodyPr>
          <a:lstStyle/>
          <a:p>
            <a:pPr algn="ctr"/>
            <a:r>
              <a:rPr lang="en-IN" u="sng" dirty="0" smtClean="0"/>
              <a:t>RECOMMENDATIONS </a:t>
            </a:r>
            <a:r>
              <a:rPr lang="en-IN" dirty="0" smtClean="0"/>
              <a:t/>
            </a:r>
            <a:br>
              <a:rPr lang="en-IN" dirty="0" smtClean="0"/>
            </a:b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u="sng" dirty="0" smtClean="0"/>
              <a:t>Vision Statement</a:t>
            </a:r>
            <a:endParaRPr lang="en-IN" dirty="0" smtClean="0"/>
          </a:p>
          <a:p>
            <a:r>
              <a:rPr lang="en-IN" dirty="0" smtClean="0"/>
              <a:t>To create a comprehensive and integrated world-class healthcare facility with best clinical practices and cutting edge technology with compassionate patient care.</a:t>
            </a:r>
          </a:p>
          <a:p>
            <a:r>
              <a:rPr lang="en-IN" u="sng" dirty="0" smtClean="0"/>
              <a:t>Mission Statement</a:t>
            </a:r>
            <a:endParaRPr lang="en-IN" dirty="0" smtClean="0"/>
          </a:p>
          <a:p>
            <a:r>
              <a:rPr lang="en-IN" dirty="0" smtClean="0"/>
              <a:t>To deliver world-class patient care services in a comprehensive manner to every individual with an emphasis on quality, service excellence, empathy and respect.</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dirty="0" smtClean="0"/>
              <a:t>My designation is Patient Care Manager &amp;Quality</a:t>
            </a:r>
          </a:p>
          <a:p>
            <a:pPr algn="just"/>
            <a:r>
              <a:rPr lang="en-IN" dirty="0" smtClean="0"/>
              <a:t> Responsible for smooth functioning in </a:t>
            </a:r>
            <a:r>
              <a:rPr lang="en-IN" dirty="0" smtClean="0"/>
              <a:t>ward </a:t>
            </a:r>
            <a:r>
              <a:rPr lang="en-IN" dirty="0" smtClean="0"/>
              <a:t>and/or working area </a:t>
            </a:r>
          </a:p>
          <a:p>
            <a:pPr algn="just"/>
            <a:r>
              <a:rPr lang="en-IN" dirty="0" smtClean="0"/>
              <a:t> Ensure that the day to day report of </a:t>
            </a:r>
            <a:r>
              <a:rPr lang="en-IN" dirty="0" smtClean="0"/>
              <a:t>floor must </a:t>
            </a:r>
            <a:r>
              <a:rPr lang="en-IN" dirty="0" smtClean="0"/>
              <a:t>reach GM Operations </a:t>
            </a:r>
          </a:p>
          <a:p>
            <a:pPr algn="just"/>
            <a:r>
              <a:rPr lang="en-IN" dirty="0" smtClean="0"/>
              <a:t> </a:t>
            </a:r>
            <a:r>
              <a:rPr lang="en-IN" dirty="0" smtClean="0"/>
              <a:t>updated </a:t>
            </a:r>
            <a:r>
              <a:rPr lang="en-IN" dirty="0" smtClean="0"/>
              <a:t>about the required information on availability of consultants on a day to </a:t>
            </a:r>
          </a:p>
          <a:p>
            <a:pPr algn="just">
              <a:buNone/>
            </a:pPr>
            <a:r>
              <a:rPr lang="en-IN" dirty="0" smtClean="0"/>
              <a:t>day basis </a:t>
            </a:r>
          </a:p>
          <a:p>
            <a:pPr algn="just"/>
            <a:r>
              <a:rPr lang="en-IN" dirty="0" smtClean="0"/>
              <a:t></a:t>
            </a:r>
            <a:endParaRPr lang="en-IN" dirty="0" smtClean="0"/>
          </a:p>
        </p:txBody>
      </p:sp>
      <p:sp>
        <p:nvSpPr>
          <p:cNvPr id="3" name="Title 2"/>
          <p:cNvSpPr>
            <a:spLocks noGrp="1"/>
          </p:cNvSpPr>
          <p:nvPr>
            <p:ph type="title"/>
          </p:nvPr>
        </p:nvSpPr>
        <p:spPr/>
        <p:txBody>
          <a:bodyPr/>
          <a:lstStyle/>
          <a:p>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8568952" cy="4824536"/>
          </a:xfrm>
        </p:spPr>
        <p:txBody>
          <a:bodyPr>
            <a:normAutofit fontScale="92500" lnSpcReduction="20000"/>
          </a:bodyPr>
          <a:lstStyle/>
          <a:p>
            <a:r>
              <a:rPr lang="en-IN" dirty="0" smtClean="0"/>
              <a:t>Be a bridge between the clinical </a:t>
            </a:r>
            <a:r>
              <a:rPr lang="en-IN" dirty="0" smtClean="0"/>
              <a:t>and administration </a:t>
            </a:r>
            <a:r>
              <a:rPr lang="en-IN" dirty="0" smtClean="0"/>
              <a:t>in all matters and maintains </a:t>
            </a:r>
            <a:r>
              <a:rPr lang="en-IN" dirty="0" smtClean="0"/>
              <a:t>transparency </a:t>
            </a:r>
            <a:r>
              <a:rPr lang="en-IN" dirty="0" smtClean="0"/>
              <a:t>in all dealing and execution </a:t>
            </a:r>
          </a:p>
          <a:p>
            <a:r>
              <a:rPr lang="en-IN" dirty="0" smtClean="0"/>
              <a:t> </a:t>
            </a:r>
            <a:r>
              <a:rPr lang="en-IN" dirty="0" smtClean="0"/>
              <a:t>Regular Liaison with Consultants for non-medical issues </a:t>
            </a:r>
          </a:p>
          <a:p>
            <a:r>
              <a:rPr lang="en-IN" dirty="0" smtClean="0"/>
              <a:t> Escalate unresolved problems and issues to General Manager - Operations </a:t>
            </a:r>
          </a:p>
          <a:p>
            <a:r>
              <a:rPr lang="en-IN" dirty="0" smtClean="0"/>
              <a:t> Coordinate &amp; communicate with other staff in ward</a:t>
            </a:r>
          </a:p>
          <a:p>
            <a:r>
              <a:rPr lang="en-IN" dirty="0" smtClean="0"/>
              <a:t> Proposing initiatives for improving the efficiency of the ward and enhancement of </a:t>
            </a:r>
          </a:p>
          <a:p>
            <a:r>
              <a:rPr lang="en-IN" dirty="0" smtClean="0"/>
              <a:t>operations function. </a:t>
            </a:r>
          </a:p>
          <a:p>
            <a:pPr>
              <a:buNone/>
            </a:pPr>
            <a:r>
              <a:rPr lang="en-IN" dirty="0" smtClean="0"/>
              <a:t> </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n-IN" sz="3200" dirty="0" smtClean="0"/>
          </a:p>
          <a:p>
            <a:pPr algn="ctr"/>
            <a:endParaRPr lang="en-IN" sz="3200" dirty="0" smtClean="0"/>
          </a:p>
          <a:p>
            <a:pPr algn="ctr"/>
            <a:r>
              <a:rPr lang="en-IN" sz="3200" dirty="0" smtClean="0"/>
              <a:t>Patient Safety Practices at Yashoda Superspeciality hospital</a:t>
            </a:r>
            <a:endParaRPr lang="en-IN" sz="3200" dirty="0"/>
          </a:p>
        </p:txBody>
      </p:sp>
      <p:sp>
        <p:nvSpPr>
          <p:cNvPr id="3" name="Title 2"/>
          <p:cNvSpPr>
            <a:spLocks noGrp="1"/>
          </p:cNvSpPr>
          <p:nvPr>
            <p:ph type="title"/>
          </p:nvPr>
        </p:nvSpPr>
        <p:spPr/>
        <p:txBody>
          <a:bodyPr/>
          <a:lstStyle/>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1 out of 5 hospitalized patients suffers from medical error.</a:t>
            </a:r>
          </a:p>
          <a:p>
            <a:r>
              <a:rPr lang="en-IN" dirty="0" smtClean="0"/>
              <a:t>200000 deaths occur due to medical error per year</a:t>
            </a:r>
          </a:p>
          <a:p>
            <a:r>
              <a:rPr lang="en-IN" dirty="0" smtClean="0"/>
              <a:t>Infection alone kills more men than AIDS, breast cancer and car accidents in US.</a:t>
            </a:r>
          </a:p>
          <a:p>
            <a:r>
              <a:rPr lang="en-IN" dirty="0" smtClean="0"/>
              <a:t>Number of HAI which leads to death in US are 1 out of 122 and in Europe 1 out of 17.</a:t>
            </a:r>
          </a:p>
          <a:p>
            <a:r>
              <a:rPr lang="en-IN" dirty="0" smtClean="0"/>
              <a:t>HAI costs around $35-40 billion every year.</a:t>
            </a:r>
            <a:endParaRPr lang="en-IN" dirty="0"/>
          </a:p>
        </p:txBody>
      </p:sp>
      <p:sp>
        <p:nvSpPr>
          <p:cNvPr id="3" name="Title 2"/>
          <p:cNvSpPr>
            <a:spLocks noGrp="1"/>
          </p:cNvSpPr>
          <p:nvPr>
            <p:ph type="title"/>
          </p:nvPr>
        </p:nvSpPr>
        <p:spPr/>
        <p:txBody>
          <a:bodyPr/>
          <a:lstStyle/>
          <a:p>
            <a:r>
              <a:rPr lang="en-IN" dirty="0" smtClean="0"/>
              <a:t>Rationale of Study</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Medical Errors can lead to severe life long morbidity.</a:t>
            </a:r>
          </a:p>
          <a:p>
            <a:r>
              <a:rPr lang="en-IN" dirty="0" smtClean="0"/>
              <a:t>This mortality and morbidity is higher in non developed countries where data is not available.</a:t>
            </a:r>
          </a:p>
          <a:p>
            <a:r>
              <a:rPr lang="en-IN" dirty="0" smtClean="0"/>
              <a:t>WHO has shown its concern in this regards.</a:t>
            </a:r>
          </a:p>
          <a:p>
            <a:r>
              <a:rPr lang="en-IN" dirty="0" smtClean="0"/>
              <a:t>JCI has given International Patient Safety Goals. </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IN" dirty="0" smtClean="0"/>
              <a:t>The Hospital Manual.</a:t>
            </a:r>
          </a:p>
          <a:p>
            <a:pPr>
              <a:buNone/>
            </a:pPr>
            <a:r>
              <a:rPr lang="en-IN" dirty="0" smtClean="0"/>
              <a:t> </a:t>
            </a:r>
          </a:p>
          <a:p>
            <a:pPr lvl="0"/>
            <a:r>
              <a:rPr lang="en-IN" dirty="0" smtClean="0"/>
              <a:t>The Hospital Safety Manual.</a:t>
            </a:r>
          </a:p>
          <a:p>
            <a:pPr>
              <a:buNone/>
            </a:pPr>
            <a:r>
              <a:rPr lang="en-IN" dirty="0" smtClean="0"/>
              <a:t> </a:t>
            </a:r>
          </a:p>
          <a:p>
            <a:pPr lvl="0"/>
            <a:r>
              <a:rPr lang="en-IN" dirty="0" smtClean="0"/>
              <a:t>The Hospital Infection control </a:t>
            </a:r>
            <a:r>
              <a:rPr lang="en-IN" dirty="0" smtClean="0"/>
              <a:t>Manual.</a:t>
            </a:r>
            <a:endParaRPr lang="en-IN" dirty="0" smtClean="0"/>
          </a:p>
          <a:p>
            <a:pPr>
              <a:buNone/>
            </a:pPr>
            <a:r>
              <a:rPr lang="en-IN" dirty="0" smtClean="0"/>
              <a:t> </a:t>
            </a:r>
          </a:p>
          <a:p>
            <a:pPr lvl="0"/>
            <a:r>
              <a:rPr lang="en-IN" dirty="0" smtClean="0"/>
              <a:t>The Hospital ICU Manual.</a:t>
            </a:r>
          </a:p>
          <a:p>
            <a:pPr>
              <a:buNone/>
            </a:pPr>
            <a:r>
              <a:rPr lang="en-IN" dirty="0" smtClean="0"/>
              <a:t> </a:t>
            </a:r>
          </a:p>
          <a:p>
            <a:pPr lvl="0"/>
            <a:r>
              <a:rPr lang="en-IN" dirty="0" smtClean="0"/>
              <a:t>The Hospital Laboratory Manual.</a:t>
            </a:r>
          </a:p>
          <a:p>
            <a:pPr>
              <a:buNone/>
            </a:pPr>
            <a:r>
              <a:rPr lang="en-IN" dirty="0" smtClean="0"/>
              <a:t> </a:t>
            </a:r>
          </a:p>
          <a:p>
            <a:pPr lvl="0"/>
            <a:r>
              <a:rPr lang="en-IN" dirty="0" smtClean="0"/>
              <a:t>JCI Patients Safety Goals</a:t>
            </a:r>
          </a:p>
          <a:p>
            <a:endParaRPr lang="en-IN" dirty="0"/>
          </a:p>
        </p:txBody>
      </p:sp>
      <p:sp>
        <p:nvSpPr>
          <p:cNvPr id="3" name="Title 2"/>
          <p:cNvSpPr>
            <a:spLocks noGrp="1"/>
          </p:cNvSpPr>
          <p:nvPr>
            <p:ph type="title"/>
          </p:nvPr>
        </p:nvSpPr>
        <p:spPr/>
        <p:txBody>
          <a:bodyPr>
            <a:normAutofit fontScale="90000"/>
          </a:bodyPr>
          <a:lstStyle/>
          <a:p>
            <a:pPr algn="ctr"/>
            <a:r>
              <a:rPr lang="en-IN" u="sng" dirty="0" smtClean="0"/>
              <a:t/>
            </a:r>
            <a:br>
              <a:rPr lang="en-IN" u="sng" dirty="0" smtClean="0"/>
            </a:br>
            <a:r>
              <a:rPr lang="en-IN" u="sng" dirty="0" smtClean="0"/>
              <a:t>REVIEW </a:t>
            </a:r>
            <a:r>
              <a:rPr lang="en-IN" u="sng" dirty="0" smtClean="0"/>
              <a:t>OF LITERATURE</a:t>
            </a:r>
            <a:r>
              <a:rPr lang="en-IN" dirty="0" smtClean="0"/>
              <a:t/>
            </a:r>
            <a:br>
              <a:rPr lang="en-IN" dirty="0" smtClean="0"/>
            </a:b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105</TotalTime>
  <Words>902</Words>
  <Application>Microsoft Office PowerPoint</Application>
  <PresentationFormat>On-screen Show (4:3)</PresentationFormat>
  <Paragraphs>189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Patients Safety Practices</vt:lpstr>
      <vt:lpstr>Hospital Profile</vt:lpstr>
      <vt:lpstr>Slide 3</vt:lpstr>
      <vt:lpstr>Slide 4</vt:lpstr>
      <vt:lpstr>Slide 5</vt:lpstr>
      <vt:lpstr>Slide 6</vt:lpstr>
      <vt:lpstr>Rationale of Study</vt:lpstr>
      <vt:lpstr>Slide 8</vt:lpstr>
      <vt:lpstr> REVIEW OF LITERATURE </vt:lpstr>
      <vt:lpstr>Objectives</vt:lpstr>
      <vt:lpstr>Slide 11</vt:lpstr>
      <vt:lpstr>Methodology</vt:lpstr>
      <vt:lpstr>Identifying patient correctly</vt:lpstr>
      <vt:lpstr>To Improve effective communication </vt:lpstr>
      <vt:lpstr>To improve the safety of High alert medications</vt:lpstr>
      <vt:lpstr>Ensure correct site, Correct Procedure, Correct Patient Surgery </vt:lpstr>
      <vt:lpstr>Reducing the risk of health care associated Infections</vt:lpstr>
      <vt:lpstr>Principles Of Standard Infection Control Precautions </vt:lpstr>
      <vt:lpstr>Reduce the risk of patient harm resulting from falls</vt:lpstr>
      <vt:lpstr>SAFETY OF VULNERABLE PATIENTS </vt:lpstr>
      <vt:lpstr> DISASTER MANAGEMENT  </vt:lpstr>
      <vt:lpstr>         FIRE SAFETY MEASURES </vt:lpstr>
      <vt:lpstr> NUTRITIONAL POLICY </vt:lpstr>
      <vt:lpstr> EMERGENCY SERVICES </vt:lpstr>
      <vt:lpstr> LABORATORY: SAFETY PRECAUTIONS </vt:lpstr>
      <vt:lpstr>RECOMMENDATIONS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Patients Safety Practices</dc:title>
  <dc:creator>parul</dc:creator>
  <cp:lastModifiedBy>parul</cp:lastModifiedBy>
  <cp:revision>12</cp:revision>
  <dcterms:created xsi:type="dcterms:W3CDTF">2014-05-07T02:26:58Z</dcterms:created>
  <dcterms:modified xsi:type="dcterms:W3CDTF">2014-05-07T04:12:25Z</dcterms:modified>
</cp:coreProperties>
</file>