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diagrams/layout2.xml" ContentType="application/vnd.openxmlformats-officedocument.drawingml.diagramLayout+xml"/>
  <Override PartName="/ppt/charts/chart10.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ommentAuthors.xml" ContentType="application/vnd.openxmlformats-officedocument.presentationml.commentAuthors+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11" r:id="rId1"/>
    <p:sldMasterId id="2147483927" r:id="rId2"/>
  </p:sldMasterIdLst>
  <p:notesMasterIdLst>
    <p:notesMasterId r:id="rId76"/>
  </p:notesMasterIdLst>
  <p:handoutMasterIdLst>
    <p:handoutMasterId r:id="rId77"/>
  </p:handoutMasterIdLst>
  <p:sldIdLst>
    <p:sldId id="375" r:id="rId3"/>
    <p:sldId id="508" r:id="rId4"/>
    <p:sldId id="444" r:id="rId5"/>
    <p:sldId id="497" r:id="rId6"/>
    <p:sldId id="450" r:id="rId7"/>
    <p:sldId id="433" r:id="rId8"/>
    <p:sldId id="425" r:id="rId9"/>
    <p:sldId id="459" r:id="rId10"/>
    <p:sldId id="460" r:id="rId11"/>
    <p:sldId id="461" r:id="rId12"/>
    <p:sldId id="462" r:id="rId13"/>
    <p:sldId id="463" r:id="rId14"/>
    <p:sldId id="464" r:id="rId15"/>
    <p:sldId id="465" r:id="rId16"/>
    <p:sldId id="466" r:id="rId17"/>
    <p:sldId id="467" r:id="rId18"/>
    <p:sldId id="468" r:id="rId19"/>
    <p:sldId id="469" r:id="rId20"/>
    <p:sldId id="442" r:id="rId21"/>
    <p:sldId id="364" r:id="rId22"/>
    <p:sldId id="380" r:id="rId23"/>
    <p:sldId id="365" r:id="rId24"/>
    <p:sldId id="377" r:id="rId25"/>
    <p:sldId id="382" r:id="rId26"/>
    <p:sldId id="482" r:id="rId27"/>
    <p:sldId id="483" r:id="rId28"/>
    <p:sldId id="370" r:id="rId29"/>
    <p:sldId id="449" r:id="rId30"/>
    <p:sldId id="371" r:id="rId31"/>
    <p:sldId id="434" r:id="rId32"/>
    <p:sldId id="372" r:id="rId33"/>
    <p:sldId id="373" r:id="rId34"/>
    <p:sldId id="343" r:id="rId35"/>
    <p:sldId id="471" r:id="rId36"/>
    <p:sldId id="472" r:id="rId37"/>
    <p:sldId id="490" r:id="rId38"/>
    <p:sldId id="506" r:id="rId39"/>
    <p:sldId id="484" r:id="rId40"/>
    <p:sldId id="502" r:id="rId41"/>
    <p:sldId id="501" r:id="rId42"/>
    <p:sldId id="503" r:id="rId43"/>
    <p:sldId id="504" r:id="rId44"/>
    <p:sldId id="485" r:id="rId45"/>
    <p:sldId id="486" r:id="rId46"/>
    <p:sldId id="487" r:id="rId47"/>
    <p:sldId id="491" r:id="rId48"/>
    <p:sldId id="492" r:id="rId49"/>
    <p:sldId id="493" r:id="rId50"/>
    <p:sldId id="494" r:id="rId51"/>
    <p:sldId id="495" r:id="rId52"/>
    <p:sldId id="496" r:id="rId53"/>
    <p:sldId id="488" r:id="rId54"/>
    <p:sldId id="489" r:id="rId55"/>
    <p:sldId id="470" r:id="rId56"/>
    <p:sldId id="475" r:id="rId57"/>
    <p:sldId id="451" r:id="rId58"/>
    <p:sldId id="474" r:id="rId59"/>
    <p:sldId id="452" r:id="rId60"/>
    <p:sldId id="453" r:id="rId61"/>
    <p:sldId id="454" r:id="rId62"/>
    <p:sldId id="455" r:id="rId63"/>
    <p:sldId id="473" r:id="rId64"/>
    <p:sldId id="457" r:id="rId65"/>
    <p:sldId id="458" r:id="rId66"/>
    <p:sldId id="479" r:id="rId67"/>
    <p:sldId id="477" r:id="rId68"/>
    <p:sldId id="476" r:id="rId69"/>
    <p:sldId id="480" r:id="rId70"/>
    <p:sldId id="507" r:id="rId71"/>
    <p:sldId id="498" r:id="rId72"/>
    <p:sldId id="499" r:id="rId73"/>
    <p:sldId id="500" r:id="rId74"/>
    <p:sldId id="481" r:id="rId75"/>
  </p:sldIdLst>
  <p:sldSz cx="9144000" cy="6858000" type="screen4x3"/>
  <p:notesSz cx="6858000" cy="9296400"/>
  <p:defaultTextStyle>
    <a:defPPr>
      <a:defRPr lang="en-US"/>
    </a:defPPr>
    <a:lvl1pPr algn="ctr" rtl="0" fontAlgn="base">
      <a:spcBef>
        <a:spcPct val="20000"/>
      </a:spcBef>
      <a:spcAft>
        <a:spcPct val="0"/>
      </a:spcAft>
      <a:defRPr sz="1100" b="1" kern="1200">
        <a:solidFill>
          <a:schemeClr val="tx1"/>
        </a:solidFill>
        <a:latin typeface="Arial" pitchFamily="34" charset="0"/>
        <a:ea typeface="+mn-ea"/>
        <a:cs typeface="Arial" pitchFamily="34" charset="0"/>
      </a:defRPr>
    </a:lvl1pPr>
    <a:lvl2pPr marL="457200" algn="ctr" rtl="0" fontAlgn="base">
      <a:spcBef>
        <a:spcPct val="20000"/>
      </a:spcBef>
      <a:spcAft>
        <a:spcPct val="0"/>
      </a:spcAft>
      <a:defRPr sz="1100" b="1" kern="1200">
        <a:solidFill>
          <a:schemeClr val="tx1"/>
        </a:solidFill>
        <a:latin typeface="Arial" pitchFamily="34" charset="0"/>
        <a:ea typeface="+mn-ea"/>
        <a:cs typeface="Arial" pitchFamily="34" charset="0"/>
      </a:defRPr>
    </a:lvl2pPr>
    <a:lvl3pPr marL="914400" algn="ctr" rtl="0" fontAlgn="base">
      <a:spcBef>
        <a:spcPct val="20000"/>
      </a:spcBef>
      <a:spcAft>
        <a:spcPct val="0"/>
      </a:spcAft>
      <a:defRPr sz="1100" b="1" kern="1200">
        <a:solidFill>
          <a:schemeClr val="tx1"/>
        </a:solidFill>
        <a:latin typeface="Arial" pitchFamily="34" charset="0"/>
        <a:ea typeface="+mn-ea"/>
        <a:cs typeface="Arial" pitchFamily="34" charset="0"/>
      </a:defRPr>
    </a:lvl3pPr>
    <a:lvl4pPr marL="1371600" algn="ctr" rtl="0" fontAlgn="base">
      <a:spcBef>
        <a:spcPct val="20000"/>
      </a:spcBef>
      <a:spcAft>
        <a:spcPct val="0"/>
      </a:spcAft>
      <a:defRPr sz="1100" b="1" kern="1200">
        <a:solidFill>
          <a:schemeClr val="tx1"/>
        </a:solidFill>
        <a:latin typeface="Arial" pitchFamily="34" charset="0"/>
        <a:ea typeface="+mn-ea"/>
        <a:cs typeface="Arial" pitchFamily="34" charset="0"/>
      </a:defRPr>
    </a:lvl4pPr>
    <a:lvl5pPr marL="1828800" algn="ctr" rtl="0" fontAlgn="base">
      <a:spcBef>
        <a:spcPct val="20000"/>
      </a:spcBef>
      <a:spcAft>
        <a:spcPct val="0"/>
      </a:spcAft>
      <a:defRPr sz="1100" b="1" kern="1200">
        <a:solidFill>
          <a:schemeClr val="tx1"/>
        </a:solidFill>
        <a:latin typeface="Arial" pitchFamily="34" charset="0"/>
        <a:ea typeface="+mn-ea"/>
        <a:cs typeface="Arial" pitchFamily="34" charset="0"/>
      </a:defRPr>
    </a:lvl5pPr>
    <a:lvl6pPr marL="2286000" algn="l" defTabSz="914400" rtl="0" eaLnBrk="1" latinLnBrk="0" hangingPunct="1">
      <a:defRPr sz="1100" b="1" kern="1200">
        <a:solidFill>
          <a:schemeClr val="tx1"/>
        </a:solidFill>
        <a:latin typeface="Arial" pitchFamily="34" charset="0"/>
        <a:ea typeface="+mn-ea"/>
        <a:cs typeface="Arial" pitchFamily="34" charset="0"/>
      </a:defRPr>
    </a:lvl6pPr>
    <a:lvl7pPr marL="2743200" algn="l" defTabSz="914400" rtl="0" eaLnBrk="1" latinLnBrk="0" hangingPunct="1">
      <a:defRPr sz="1100" b="1" kern="1200">
        <a:solidFill>
          <a:schemeClr val="tx1"/>
        </a:solidFill>
        <a:latin typeface="Arial" pitchFamily="34" charset="0"/>
        <a:ea typeface="+mn-ea"/>
        <a:cs typeface="Arial" pitchFamily="34" charset="0"/>
      </a:defRPr>
    </a:lvl7pPr>
    <a:lvl8pPr marL="3200400" algn="l" defTabSz="914400" rtl="0" eaLnBrk="1" latinLnBrk="0" hangingPunct="1">
      <a:defRPr sz="1100" b="1" kern="1200">
        <a:solidFill>
          <a:schemeClr val="tx1"/>
        </a:solidFill>
        <a:latin typeface="Arial" pitchFamily="34" charset="0"/>
        <a:ea typeface="+mn-ea"/>
        <a:cs typeface="Arial" pitchFamily="34" charset="0"/>
      </a:defRPr>
    </a:lvl8pPr>
    <a:lvl9pPr marL="3657600" algn="l" defTabSz="914400" rtl="0" eaLnBrk="1" latinLnBrk="0" hangingPunct="1">
      <a:defRPr sz="1100" b="1"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mmer, Jodi" initials="" lastIdx="79" clrIdx="0"/>
  <p:cmAuthor id="1" name="Youngraven, Leah" initials="" lastIdx="20" clrIdx="1"/>
  <p:cmAuthor id="2" name="Brittain, Dorothy" initials="" lastIdx="1" clrIdx="2"/>
  <p:cmAuthor id="3" name="Currie, Myles" initials="" lastIdx="7"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2D400"/>
    <a:srgbClr val="0079A6"/>
    <a:srgbClr val="002776"/>
    <a:srgbClr val="7F7F7F"/>
    <a:srgbClr val="72C7E7"/>
    <a:srgbClr val="3C8A2D"/>
    <a:srgbClr val="C9DD03"/>
    <a:srgbClr val="97A602"/>
    <a:srgbClr val="6D9F00"/>
    <a:srgbClr val="2D682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8" autoAdjust="0"/>
    <p:restoredTop sz="97698" autoAdjust="0"/>
  </p:normalViewPr>
  <p:slideViewPr>
    <p:cSldViewPr snapToGrid="0">
      <p:cViewPr>
        <p:scale>
          <a:sx n="70" d="100"/>
          <a:sy n="70" d="100"/>
        </p:scale>
        <p:origin x="-1392" y="-168"/>
      </p:cViewPr>
      <p:guideLst>
        <p:guide orient="horz" pos="882"/>
        <p:guide orient="horz" pos="491"/>
        <p:guide orient="horz" pos="158"/>
        <p:guide orient="horz" pos="4166"/>
        <p:guide orient="horz" pos="727"/>
        <p:guide orient="horz" pos="4274"/>
        <p:guide orient="horz" pos="3960"/>
        <p:guide pos="2882"/>
        <p:guide pos="255"/>
        <p:guide pos="5504"/>
        <p:guide pos="2982"/>
        <p:guide pos="2778"/>
        <p:guide pos="369"/>
        <p:guide pos="53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8" d="100"/>
          <a:sy n="98" d="100"/>
        </p:scale>
        <p:origin x="-2622"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dkansal\Desktop\Copy%20of%20Consolidated%20Daily%20Dashboard%20for%20CHI%20(Epic)%20split%20by%20MBO_v35_2599032877330326463.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kansal\Desktop\Copy%20of%20Consolidated%20Daily%20Dashboard%20for%20CHI%20(Epic)%20split%20by%20MBO_v35_259903287733032646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dkansal\Desktop\Copy%20of%20Consolidated%20Daily%20Dashboard%20for%20CHI%20(Epic)%20split%20by%20MBO_v35_2599032877330326463.xlsx"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nathukral\Desktop\m-health.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oleObject" Target="file:///C:\dissertation\analysis\health%20Problem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dissertation\analysis\m-health%20reason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issertation\analysis\Point%20of%20contac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issertation\analysis\Reliabilit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kansal\Desktop\Copy%20of%20Consolidated%20Daily%20Dashboard%20for%20CHI%20(Epic)%20split%20by%20MBO_v35_259903287733032646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title>
      <c:tx>
        <c:rich>
          <a:bodyPr/>
          <a:lstStyle/>
          <a:p>
            <a:pPr>
              <a:defRPr/>
            </a:pPr>
            <a:r>
              <a:rPr lang="en-US"/>
              <a:t>Usage</a:t>
            </a:r>
            <a:r>
              <a:rPr lang="en-US" baseline="0"/>
              <a:t> of m-health application</a:t>
            </a:r>
            <a:endParaRPr lang="en-US"/>
          </a:p>
        </c:rich>
      </c:tx>
      <c:layout/>
    </c:title>
    <c:view3D>
      <c:rotX val="30"/>
      <c:perspective val="30"/>
    </c:view3D>
    <c:plotArea>
      <c:layout/>
      <c:pie3DChart>
        <c:varyColors val="1"/>
        <c:ser>
          <c:idx val="0"/>
          <c:order val="0"/>
          <c:explosion val="25"/>
          <c:dLbls>
            <c:showPercent val="1"/>
            <c:showLeaderLines val="1"/>
          </c:dLbls>
          <c:cat>
            <c:strRef>
              <c:f>Sheet1!$A$2:$A$3</c:f>
              <c:strCache>
                <c:ptCount val="2"/>
                <c:pt idx="0">
                  <c:v>Yes</c:v>
                </c:pt>
                <c:pt idx="1">
                  <c:v>No</c:v>
                </c:pt>
              </c:strCache>
            </c:strRef>
          </c:cat>
          <c:val>
            <c:numRef>
              <c:f>Sheet1!$B$2:$B$3</c:f>
              <c:numCache>
                <c:formatCode>General</c:formatCode>
                <c:ptCount val="2"/>
                <c:pt idx="0">
                  <c:v>9</c:v>
                </c:pt>
                <c:pt idx="1">
                  <c:v>26</c:v>
                </c:pt>
              </c:numCache>
            </c:numRef>
          </c:val>
        </c:ser>
        <c:dLbls>
          <c:showPercent val="1"/>
        </c:dLbls>
      </c:pie3DChart>
    </c:plotArea>
    <c:legend>
      <c:legendPos val="t"/>
      <c:layout/>
    </c:legend>
    <c:plotVisOnly val="1"/>
    <c:dispBlanksAs val="zero"/>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style val="4"/>
  <c:chart>
    <c:title>
      <c:tx>
        <c:rich>
          <a:bodyPr/>
          <a:lstStyle/>
          <a:p>
            <a:pPr>
              <a:defRPr/>
            </a:pPr>
            <a:r>
              <a:rPr lang="en-US"/>
              <a:t>IMPACT STATUS </a:t>
            </a:r>
          </a:p>
        </c:rich>
      </c:tx>
      <c:layout/>
    </c:title>
    <c:view3D>
      <c:rAngAx val="1"/>
    </c:view3D>
    <c:plotArea>
      <c:layout/>
      <c:bar3DChart>
        <c:barDir val="col"/>
        <c:grouping val="clustered"/>
        <c:ser>
          <c:idx val="0"/>
          <c:order val="0"/>
          <c:cat>
            <c:strRef>
              <c:f>Sheet1!$C$4:$C$7</c:f>
              <c:strCache>
                <c:ptCount val="4"/>
                <c:pt idx="0">
                  <c:v>1-Extensive/Widespread</c:v>
                </c:pt>
                <c:pt idx="1">
                  <c:v>2-Significant/Large</c:v>
                </c:pt>
                <c:pt idx="2">
                  <c:v>3-Moderate/Limited</c:v>
                </c:pt>
                <c:pt idx="3">
                  <c:v>4-Minor/Localized</c:v>
                </c:pt>
              </c:strCache>
            </c:strRef>
          </c:cat>
          <c:val>
            <c:numRef>
              <c:f>Sheet1!$D$4:$D$7</c:f>
              <c:numCache>
                <c:formatCode>General</c:formatCode>
                <c:ptCount val="4"/>
                <c:pt idx="0">
                  <c:v>1</c:v>
                </c:pt>
                <c:pt idx="1">
                  <c:v>8</c:v>
                </c:pt>
                <c:pt idx="2">
                  <c:v>22</c:v>
                </c:pt>
                <c:pt idx="3">
                  <c:v>61</c:v>
                </c:pt>
              </c:numCache>
            </c:numRef>
          </c:val>
        </c:ser>
        <c:shape val="box"/>
        <c:axId val="152839680"/>
        <c:axId val="152841216"/>
        <c:axId val="0"/>
      </c:bar3DChart>
      <c:catAx>
        <c:axId val="152839680"/>
        <c:scaling>
          <c:orientation val="minMax"/>
        </c:scaling>
        <c:axPos val="b"/>
        <c:majorTickMark val="none"/>
        <c:tickLblPos val="nextTo"/>
        <c:txPr>
          <a:bodyPr/>
          <a:lstStyle/>
          <a:p>
            <a:pPr>
              <a:defRPr b="1"/>
            </a:pPr>
            <a:endParaRPr lang="en-US"/>
          </a:p>
        </c:txPr>
        <c:crossAx val="152841216"/>
        <c:crosses val="autoZero"/>
        <c:auto val="1"/>
        <c:lblAlgn val="ctr"/>
        <c:lblOffset val="100"/>
      </c:catAx>
      <c:valAx>
        <c:axId val="152841216"/>
        <c:scaling>
          <c:orientation val="minMax"/>
        </c:scaling>
        <c:axPos val="l"/>
        <c:majorGridlines/>
        <c:numFmt formatCode="General" sourceLinked="1"/>
        <c:tickLblPos val="nextTo"/>
        <c:crossAx val="152839680"/>
        <c:crosses val="autoZero"/>
        <c:crossBetween val="between"/>
      </c:valAx>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dirty="0" smtClean="0"/>
              <a:t>URGENCY</a:t>
            </a:r>
            <a:r>
              <a:rPr lang="en-US" baseline="0" dirty="0" smtClean="0"/>
              <a:t> OF TICKETS</a:t>
            </a:r>
            <a:endParaRPr lang="en-US" dirty="0"/>
          </a:p>
        </c:rich>
      </c:tx>
      <c:layout>
        <c:manualLayout>
          <c:xMode val="edge"/>
          <c:yMode val="edge"/>
          <c:x val="0.32616545527962948"/>
          <c:y val="2.2579401162078346E-2"/>
        </c:manualLayout>
      </c:layout>
    </c:title>
    <c:view3D>
      <c:rotX val="30"/>
      <c:perspective val="30"/>
    </c:view3D>
    <c:plotArea>
      <c:layout/>
      <c:pie3DChart>
        <c:varyColors val="1"/>
        <c:ser>
          <c:idx val="0"/>
          <c:order val="0"/>
          <c:spPr>
            <a:ln>
              <a:solidFill>
                <a:schemeClr val="tx1"/>
              </a:solidFill>
            </a:ln>
          </c:spPr>
          <c:dLbls>
            <c:showCatName val="1"/>
            <c:showPercent val="1"/>
            <c:showLeaderLines val="1"/>
          </c:dLbls>
          <c:cat>
            <c:strRef>
              <c:f>Sheet1!$C$14:$C$17</c:f>
              <c:strCache>
                <c:ptCount val="4"/>
                <c:pt idx="0">
                  <c:v>Critical</c:v>
                </c:pt>
                <c:pt idx="1">
                  <c:v>High</c:v>
                </c:pt>
                <c:pt idx="2">
                  <c:v>Medium</c:v>
                </c:pt>
                <c:pt idx="3">
                  <c:v>Low</c:v>
                </c:pt>
              </c:strCache>
            </c:strRef>
          </c:cat>
          <c:val>
            <c:numRef>
              <c:f>Sheet1!$D$14:$D$17</c:f>
              <c:numCache>
                <c:formatCode>General</c:formatCode>
                <c:ptCount val="4"/>
                <c:pt idx="0">
                  <c:v>1</c:v>
                </c:pt>
                <c:pt idx="1">
                  <c:v>9</c:v>
                </c:pt>
                <c:pt idx="2">
                  <c:v>19</c:v>
                </c:pt>
                <c:pt idx="3">
                  <c:v>63</c:v>
                </c:pt>
              </c:numCache>
            </c:numRef>
          </c:val>
        </c:ser>
        <c:dLbls>
          <c:showCatName val="1"/>
          <c:showPercent val="1"/>
        </c:dLbls>
      </c:pie3DChart>
    </c:plotArea>
    <c:plotVisOnly val="1"/>
    <c:dispBlanksAs val="zero"/>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N"/>
  <c:style val="34"/>
  <c:chart>
    <c:autoTitleDeleted val="1"/>
    <c:view3D>
      <c:rotX val="30"/>
      <c:perspective val="30"/>
    </c:view3D>
    <c:plotArea>
      <c:layout/>
      <c:pie3DChart>
        <c:varyColors val="1"/>
        <c:ser>
          <c:idx val="0"/>
          <c:order val="0"/>
          <c:dLbls>
            <c:txPr>
              <a:bodyPr/>
              <a:lstStyle/>
              <a:p>
                <a:pPr>
                  <a:defRPr sz="1600" b="1"/>
                </a:pPr>
                <a:endParaRPr lang="en-US"/>
              </a:p>
            </c:txPr>
            <c:showCatName val="1"/>
            <c:showPercent val="1"/>
            <c:showLeaderLines val="1"/>
          </c:dLbls>
          <c:cat>
            <c:strRef>
              <c:f>Sheet1!$U$24:$U$30</c:f>
              <c:strCache>
                <c:ptCount val="7"/>
                <c:pt idx="0">
                  <c:v>ADS/Interface</c:v>
                </c:pt>
                <c:pt idx="1">
                  <c:v>Barcode issue</c:v>
                </c:pt>
                <c:pt idx="2">
                  <c:v>Charging issue</c:v>
                </c:pt>
                <c:pt idx="3">
                  <c:v>Dispensing</c:v>
                </c:pt>
                <c:pt idx="4">
                  <c:v>Medication Orders</c:v>
                </c:pt>
                <c:pt idx="5">
                  <c:v>Others</c:v>
                </c:pt>
                <c:pt idx="6">
                  <c:v>Reporting</c:v>
                </c:pt>
              </c:strCache>
            </c:strRef>
          </c:cat>
          <c:val>
            <c:numRef>
              <c:f>Sheet1!$V$24:$V$30</c:f>
              <c:numCache>
                <c:formatCode>General</c:formatCode>
                <c:ptCount val="7"/>
                <c:pt idx="0">
                  <c:v>6</c:v>
                </c:pt>
                <c:pt idx="1">
                  <c:v>4</c:v>
                </c:pt>
                <c:pt idx="2">
                  <c:v>6</c:v>
                </c:pt>
                <c:pt idx="3">
                  <c:v>5</c:v>
                </c:pt>
                <c:pt idx="4">
                  <c:v>61</c:v>
                </c:pt>
                <c:pt idx="5">
                  <c:v>4</c:v>
                </c:pt>
                <c:pt idx="6">
                  <c:v>6</c:v>
                </c:pt>
              </c:numCache>
            </c:numRef>
          </c:val>
        </c:ser>
        <c:dLbls>
          <c:showCatName val="1"/>
          <c:showPercent val="1"/>
        </c:dLbls>
      </c:pie3D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title>
      <c:tx>
        <c:rich>
          <a:bodyPr/>
          <a:lstStyle/>
          <a:p>
            <a:pPr>
              <a:defRPr/>
            </a:pPr>
            <a:r>
              <a:rPr lang="en-US"/>
              <a:t>Reasons</a:t>
            </a:r>
            <a:r>
              <a:rPr lang="en-US" baseline="0"/>
              <a:t> For Reluctance</a:t>
            </a:r>
            <a:endParaRPr lang="en-US"/>
          </a:p>
        </c:rich>
      </c:tx>
      <c:layout/>
    </c:title>
    <c:view3D>
      <c:rotX val="30"/>
      <c:perspective val="30"/>
    </c:view3D>
    <c:plotArea>
      <c:layout/>
      <c:pie3DChart>
        <c:varyColors val="1"/>
        <c:ser>
          <c:idx val="0"/>
          <c:order val="0"/>
          <c:explosion val="25"/>
          <c:dLbls>
            <c:showPercent val="1"/>
            <c:showLeaderLines val="1"/>
          </c:dLbls>
          <c:cat>
            <c:strRef>
              <c:f>Sheet1!$A$1:$A$7</c:f>
              <c:strCache>
                <c:ptCount val="7"/>
                <c:pt idx="0">
                  <c:v>Lack of Knowledge</c:v>
                </c:pt>
                <c:pt idx="1">
                  <c:v>Privacy Issues</c:v>
                </c:pt>
                <c:pt idx="2">
                  <c:v>Reliability of Information</c:v>
                </c:pt>
                <c:pt idx="3">
                  <c:v>Cost Of Application</c:v>
                </c:pt>
                <c:pt idx="4">
                  <c:v>Lack of Integrated Applications</c:v>
                </c:pt>
                <c:pt idx="5">
                  <c:v>Connectivity Issue</c:v>
                </c:pt>
                <c:pt idx="6">
                  <c:v>others</c:v>
                </c:pt>
              </c:strCache>
            </c:strRef>
          </c:cat>
          <c:val>
            <c:numRef>
              <c:f>Sheet1!$B$1:$B$7</c:f>
              <c:numCache>
                <c:formatCode>General</c:formatCode>
                <c:ptCount val="7"/>
                <c:pt idx="0">
                  <c:v>8</c:v>
                </c:pt>
                <c:pt idx="1">
                  <c:v>3</c:v>
                </c:pt>
                <c:pt idx="2">
                  <c:v>3</c:v>
                </c:pt>
                <c:pt idx="3">
                  <c:v>1</c:v>
                </c:pt>
                <c:pt idx="4">
                  <c:v>9</c:v>
                </c:pt>
                <c:pt idx="5">
                  <c:v>3</c:v>
                </c:pt>
                <c:pt idx="6">
                  <c:v>4</c:v>
                </c:pt>
              </c:numCache>
            </c:numRef>
          </c:val>
        </c:ser>
        <c:dLbls>
          <c:showPercent val="1"/>
        </c:dLbls>
      </c:pie3DChart>
    </c:plotArea>
    <c:legend>
      <c:legendPos val="t"/>
      <c:layout/>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style val="26"/>
  <c:clrMapOvr bg1="lt1" tx1="dk1" bg2="lt2" tx2="dk2" accent1="accent1" accent2="accent2" accent3="accent3" accent4="accent4" accent5="accent5" accent6="accent6" hlink="hlink" folHlink="folHlink"/>
  <c:chart>
    <c:title>
      <c:tx>
        <c:rich>
          <a:bodyPr/>
          <a:lstStyle/>
          <a:p>
            <a:pPr>
              <a:defRPr/>
            </a:pPr>
            <a:r>
              <a:rPr lang="en-US"/>
              <a:t>Usage of m-health</a:t>
            </a:r>
          </a:p>
        </c:rich>
      </c:tx>
      <c:layout/>
    </c:title>
    <c:plotArea>
      <c:layout/>
      <c:barChart>
        <c:barDir val="col"/>
        <c:grouping val="clustered"/>
        <c:ser>
          <c:idx val="0"/>
          <c:order val="0"/>
          <c:cat>
            <c:strRef>
              <c:f>'[m-health.xlsx]Sheet1'!$A$1:$A$4</c:f>
              <c:strCache>
                <c:ptCount val="4"/>
                <c:pt idx="0">
                  <c:v>Information Seeking</c:v>
                </c:pt>
                <c:pt idx="1">
                  <c:v>Booking an appointment with doctor</c:v>
                </c:pt>
                <c:pt idx="2">
                  <c:v>Drug Reminder</c:v>
                </c:pt>
                <c:pt idx="3">
                  <c:v>Recording Vitals</c:v>
                </c:pt>
              </c:strCache>
            </c:strRef>
          </c:cat>
          <c:val>
            <c:numRef>
              <c:f>'[m-health.xlsx]Sheet1'!$B$1:$B$4</c:f>
              <c:numCache>
                <c:formatCode>General</c:formatCode>
                <c:ptCount val="4"/>
                <c:pt idx="0">
                  <c:v>7</c:v>
                </c:pt>
                <c:pt idx="1">
                  <c:v>3</c:v>
                </c:pt>
                <c:pt idx="2">
                  <c:v>1</c:v>
                </c:pt>
                <c:pt idx="3">
                  <c:v>1</c:v>
                </c:pt>
              </c:numCache>
            </c:numRef>
          </c:val>
        </c:ser>
        <c:axId val="142870784"/>
        <c:axId val="142979456"/>
      </c:barChart>
      <c:catAx>
        <c:axId val="142870784"/>
        <c:scaling>
          <c:orientation val="minMax"/>
        </c:scaling>
        <c:axPos val="b"/>
        <c:majorTickMark val="none"/>
        <c:tickLblPos val="nextTo"/>
        <c:crossAx val="142979456"/>
        <c:crosses val="autoZero"/>
        <c:auto val="1"/>
        <c:lblAlgn val="ctr"/>
        <c:lblOffset val="100"/>
      </c:catAx>
      <c:valAx>
        <c:axId val="142979456"/>
        <c:scaling>
          <c:orientation val="minMax"/>
        </c:scaling>
        <c:axPos val="l"/>
        <c:numFmt formatCode="General" sourceLinked="1"/>
        <c:majorTickMark val="none"/>
        <c:tickLblPos val="nextTo"/>
        <c:crossAx val="142870784"/>
        <c:crosses val="autoZero"/>
        <c:crossBetween val="between"/>
      </c:valAx>
      <c:dTable>
        <c:showHorzBorder val="1"/>
        <c:showVertBorder val="1"/>
        <c:showOutline val="1"/>
        <c:showKeys val="1"/>
      </c:dTable>
    </c:plotArea>
    <c:plotVisOnly val="1"/>
    <c:dispBlanksAs val="gap"/>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style val="3"/>
  <c:clrMapOvr bg1="lt1" tx1="dk1" bg2="lt2" tx2="dk2" accent1="accent1" accent2="accent2" accent3="accent3" accent4="accent4" accent5="accent5" accent6="accent6" hlink="hlink" folHlink="folHlink"/>
  <c:chart>
    <c:title>
      <c:tx>
        <c:rich>
          <a:bodyPr/>
          <a:lstStyle/>
          <a:p>
            <a:pPr>
              <a:defRPr/>
            </a:pPr>
            <a:r>
              <a:rPr lang="en-US" baseline="0" dirty="0" smtClean="0"/>
              <a:t>Willingness to use m-health</a:t>
            </a:r>
            <a:endParaRPr lang="en-US" dirty="0"/>
          </a:p>
        </c:rich>
      </c:tx>
      <c:layout/>
    </c:title>
    <c:view3D>
      <c:perspective val="30"/>
    </c:view3D>
    <c:plotArea>
      <c:layout/>
      <c:pie3DChart>
        <c:varyColors val="1"/>
        <c:ser>
          <c:idx val="0"/>
          <c:order val="0"/>
          <c:explosion val="25"/>
          <c:dLbls>
            <c:dLblPos val="bestFit"/>
            <c:showVal val="1"/>
            <c:showCatName val="1"/>
            <c:showPercent val="1"/>
            <c:showLeaderLines val="1"/>
          </c:dLbls>
          <c:cat>
            <c:strRef>
              <c:f>Sheet1!$A$1:$A$2</c:f>
              <c:strCache>
                <c:ptCount val="2"/>
                <c:pt idx="0">
                  <c:v>Yes</c:v>
                </c:pt>
                <c:pt idx="1">
                  <c:v>No</c:v>
                </c:pt>
              </c:strCache>
            </c:strRef>
          </c:cat>
          <c:val>
            <c:numRef>
              <c:f>Sheet1!$B$1:$B$2</c:f>
              <c:numCache>
                <c:formatCode>General</c:formatCode>
                <c:ptCount val="2"/>
                <c:pt idx="0">
                  <c:v>15</c:v>
                </c:pt>
                <c:pt idx="1">
                  <c:v>20</c:v>
                </c:pt>
              </c:numCache>
            </c:numRef>
          </c:val>
        </c:ser>
      </c:pie3DChart>
      <c:dTable>
        <c:showHorzBorder val="1"/>
        <c:showVertBorder val="1"/>
        <c:showOutline val="1"/>
        <c:showKeys val="1"/>
      </c:dTable>
    </c:plotArea>
    <c:plotVisOnly val="1"/>
    <c:dispBlanksAs val="zero"/>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a:t>Health</a:t>
            </a:r>
            <a:r>
              <a:rPr lang="en-US" baseline="0"/>
              <a:t> Problems</a:t>
            </a:r>
            <a:endParaRPr lang="en-US"/>
          </a:p>
        </c:rich>
      </c:tx>
      <c:layout/>
    </c:title>
    <c:view3D>
      <c:rotX val="30"/>
      <c:perspective val="30"/>
    </c:view3D>
    <c:plotArea>
      <c:layout/>
      <c:pie3DChart>
        <c:varyColors val="1"/>
        <c:ser>
          <c:idx val="0"/>
          <c:order val="0"/>
          <c:tx>
            <c:strRef>
              <c:f>Sheet1!$B$1</c:f>
              <c:strCache>
                <c:ptCount val="1"/>
                <c:pt idx="0">
                  <c:v>Response</c:v>
                </c:pt>
              </c:strCache>
            </c:strRef>
          </c:tx>
          <c:explosion val="25"/>
          <c:dLbls>
            <c:showPercent val="1"/>
            <c:showLeaderLines val="1"/>
          </c:dLbls>
          <c:cat>
            <c:strRef>
              <c:f>Sheet1!$A$2:$A$11</c:f>
              <c:strCache>
                <c:ptCount val="10"/>
                <c:pt idx="0">
                  <c:v>Obesity</c:v>
                </c:pt>
                <c:pt idx="1">
                  <c:v>Muscular Pain</c:v>
                </c:pt>
                <c:pt idx="2">
                  <c:v>Heart Disease</c:v>
                </c:pt>
                <c:pt idx="3">
                  <c:v>Bacterial Infection</c:v>
                </c:pt>
                <c:pt idx="4">
                  <c:v>Anxiety or stress</c:v>
                </c:pt>
                <c:pt idx="5">
                  <c:v>Depression</c:v>
                </c:pt>
                <c:pt idx="6">
                  <c:v>Insomnia</c:v>
                </c:pt>
                <c:pt idx="7">
                  <c:v>Low Back Pain</c:v>
                </c:pt>
                <c:pt idx="8">
                  <c:v>Neck and eye pain</c:v>
                </c:pt>
                <c:pt idx="9">
                  <c:v>Vision Problem</c:v>
                </c:pt>
              </c:strCache>
            </c:strRef>
          </c:cat>
          <c:val>
            <c:numRef>
              <c:f>Sheet1!$B$2:$B$11</c:f>
              <c:numCache>
                <c:formatCode>General</c:formatCode>
                <c:ptCount val="10"/>
                <c:pt idx="0">
                  <c:v>5</c:v>
                </c:pt>
                <c:pt idx="1">
                  <c:v>2</c:v>
                </c:pt>
                <c:pt idx="4">
                  <c:v>5</c:v>
                </c:pt>
                <c:pt idx="5">
                  <c:v>2</c:v>
                </c:pt>
                <c:pt idx="6">
                  <c:v>1</c:v>
                </c:pt>
                <c:pt idx="7">
                  <c:v>5</c:v>
                </c:pt>
                <c:pt idx="8">
                  <c:v>8</c:v>
                </c:pt>
                <c:pt idx="9">
                  <c:v>12</c:v>
                </c:pt>
              </c:numCache>
            </c:numRef>
          </c:val>
        </c:ser>
        <c:dLbls>
          <c:showPercent val="1"/>
        </c:dLbls>
      </c:pie3DChart>
    </c:plotArea>
    <c:legend>
      <c:legendPos val="t"/>
      <c:layout/>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IN"/>
              <a:t>Reasons</a:t>
            </a:r>
            <a:r>
              <a:rPr lang="en-IN" baseline="0"/>
              <a:t> For Using m-Health</a:t>
            </a:r>
            <a:endParaRPr lang="en-IN"/>
          </a:p>
        </c:rich>
      </c:tx>
      <c:layout/>
    </c:title>
    <c:view3D>
      <c:rotX val="30"/>
      <c:perspective val="30"/>
    </c:view3D>
    <c:plotArea>
      <c:layout>
        <c:manualLayout>
          <c:layoutTarget val="inner"/>
          <c:xMode val="edge"/>
          <c:yMode val="edge"/>
          <c:x val="7.8955815506454419E-2"/>
          <c:y val="0.35637662257342073"/>
          <c:w val="0.84208836898709061"/>
          <c:h val="0.60786535021953114"/>
        </c:manualLayout>
      </c:layout>
      <c:pie3DChart>
        <c:varyColors val="1"/>
        <c:ser>
          <c:idx val="0"/>
          <c:order val="0"/>
          <c:explosion val="25"/>
          <c:dLbls>
            <c:showPercent val="1"/>
            <c:showLeaderLines val="1"/>
          </c:dLbls>
          <c:cat>
            <c:strRef>
              <c:f>Sheet1!$A$1:$A$8</c:f>
              <c:strCache>
                <c:ptCount val="8"/>
                <c:pt idx="0">
                  <c:v>Reasons</c:v>
                </c:pt>
                <c:pt idx="1">
                  <c:v>Remind Doctor's Direction</c:v>
                </c:pt>
                <c:pt idx="2">
                  <c:v>Comm. Body Vitals to Doctor</c:v>
                </c:pt>
                <c:pt idx="3">
                  <c:v>Physician Comm. Med. Changes</c:v>
                </c:pt>
                <c:pt idx="4">
                  <c:v>24x7 Monitoring</c:v>
                </c:pt>
                <c:pt idx="5">
                  <c:v>Real Time support</c:v>
                </c:pt>
                <c:pt idx="6">
                  <c:v>Chronic Disease Management</c:v>
                </c:pt>
                <c:pt idx="7">
                  <c:v>others</c:v>
                </c:pt>
              </c:strCache>
            </c:strRef>
          </c:cat>
          <c:val>
            <c:numRef>
              <c:f>Sheet1!$B$1:$B$8</c:f>
              <c:numCache>
                <c:formatCode>General</c:formatCode>
                <c:ptCount val="8"/>
                <c:pt idx="1">
                  <c:v>6</c:v>
                </c:pt>
                <c:pt idx="2">
                  <c:v>7</c:v>
                </c:pt>
                <c:pt idx="3">
                  <c:v>13</c:v>
                </c:pt>
                <c:pt idx="4">
                  <c:v>3</c:v>
                </c:pt>
                <c:pt idx="5">
                  <c:v>9</c:v>
                </c:pt>
                <c:pt idx="6">
                  <c:v>2</c:v>
                </c:pt>
                <c:pt idx="7">
                  <c:v>2</c:v>
                </c:pt>
              </c:numCache>
            </c:numRef>
          </c:val>
        </c:ser>
        <c:dLbls>
          <c:showPercent val="1"/>
        </c:dLbls>
      </c:pie3DChart>
    </c:plotArea>
    <c:legend>
      <c:legendPos val="t"/>
      <c:layout>
        <c:manualLayout>
          <c:xMode val="edge"/>
          <c:yMode val="edge"/>
          <c:x val="8.0766077055559243E-2"/>
          <c:y val="0.11663502719388469"/>
          <c:w val="0.83846772809466275"/>
          <c:h val="0.17243930772518951"/>
        </c:manualLayout>
      </c:layout>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US"/>
              <a:t>Point</a:t>
            </a:r>
            <a:r>
              <a:rPr lang="en-US" baseline="0"/>
              <a:t> of Contact</a:t>
            </a:r>
            <a:endParaRPr lang="en-US"/>
          </a:p>
        </c:rich>
      </c:tx>
      <c:layout/>
    </c:title>
    <c:plotArea>
      <c:layout>
        <c:manualLayout>
          <c:layoutTarget val="inner"/>
          <c:xMode val="edge"/>
          <c:yMode val="edge"/>
          <c:x val="1.9708168695716767E-2"/>
          <c:y val="0.33104222417458284"/>
          <c:w val="0.96664771451494136"/>
          <c:h val="0.57554185642570188"/>
        </c:manualLayout>
      </c:layout>
      <c:barChart>
        <c:barDir val="col"/>
        <c:grouping val="clustered"/>
        <c:ser>
          <c:idx val="0"/>
          <c:order val="0"/>
          <c:tx>
            <c:strRef>
              <c:f>Sheet1!$B$1</c:f>
              <c:strCache>
                <c:ptCount val="1"/>
                <c:pt idx="0">
                  <c:v>Count</c:v>
                </c:pt>
              </c:strCache>
            </c:strRef>
          </c:tx>
          <c:cat>
            <c:strRef>
              <c:f>Sheet1!$A$2:$A$6</c:f>
              <c:strCache>
                <c:ptCount val="5"/>
                <c:pt idx="0">
                  <c:v>Nearby Medical Store</c:v>
                </c:pt>
                <c:pt idx="1">
                  <c:v>Private Hospital</c:v>
                </c:pt>
                <c:pt idx="2">
                  <c:v>Govt. Hospt</c:v>
                </c:pt>
                <c:pt idx="3">
                  <c:v>Self Medication</c:v>
                </c:pt>
                <c:pt idx="4">
                  <c:v>Home Remedy</c:v>
                </c:pt>
              </c:strCache>
            </c:strRef>
          </c:cat>
          <c:val>
            <c:numRef>
              <c:f>Sheet1!$B$2:$B$6</c:f>
              <c:numCache>
                <c:formatCode>General</c:formatCode>
                <c:ptCount val="5"/>
                <c:pt idx="0">
                  <c:v>4</c:v>
                </c:pt>
                <c:pt idx="1">
                  <c:v>20</c:v>
                </c:pt>
                <c:pt idx="2">
                  <c:v>1</c:v>
                </c:pt>
                <c:pt idx="3">
                  <c:v>5</c:v>
                </c:pt>
                <c:pt idx="4">
                  <c:v>5</c:v>
                </c:pt>
              </c:numCache>
            </c:numRef>
          </c:val>
        </c:ser>
        <c:dLbls>
          <c:showVal val="1"/>
        </c:dLbls>
        <c:overlap val="-25"/>
        <c:axId val="143008896"/>
        <c:axId val="143010432"/>
      </c:barChart>
      <c:catAx>
        <c:axId val="143008896"/>
        <c:scaling>
          <c:orientation val="minMax"/>
        </c:scaling>
        <c:axPos val="b"/>
        <c:majorTickMark val="none"/>
        <c:tickLblPos val="nextTo"/>
        <c:crossAx val="143010432"/>
        <c:crosses val="autoZero"/>
        <c:auto val="1"/>
        <c:lblAlgn val="ctr"/>
        <c:lblOffset val="100"/>
      </c:catAx>
      <c:valAx>
        <c:axId val="143010432"/>
        <c:scaling>
          <c:orientation val="minMax"/>
        </c:scaling>
        <c:delete val="1"/>
        <c:axPos val="l"/>
        <c:numFmt formatCode="General" sourceLinked="1"/>
        <c:majorTickMark val="none"/>
        <c:tickLblPos val="none"/>
        <c:crossAx val="143008896"/>
        <c:crosses val="autoZero"/>
        <c:crossBetween val="between"/>
      </c:valAx>
    </c:plotArea>
    <c:legend>
      <c:legendPos val="t"/>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style val="26"/>
  <c:chart>
    <c:title>
      <c:tx>
        <c:rich>
          <a:bodyPr/>
          <a:lstStyle/>
          <a:p>
            <a:pPr>
              <a:defRPr/>
            </a:pPr>
            <a:r>
              <a:rPr lang="en-US"/>
              <a:t>Reliability</a:t>
            </a:r>
            <a:r>
              <a:rPr lang="en-US" baseline="0"/>
              <a:t> on information</a:t>
            </a:r>
            <a:endParaRPr lang="en-US"/>
          </a:p>
        </c:rich>
      </c:tx>
      <c:layout>
        <c:manualLayout>
          <c:xMode val="edge"/>
          <c:yMode val="edge"/>
          <c:x val="0.3469157427780033"/>
          <c:y val="3.2744665281152142E-2"/>
        </c:manualLayout>
      </c:layout>
    </c:title>
    <c:plotArea>
      <c:layout/>
      <c:barChart>
        <c:barDir val="col"/>
        <c:grouping val="clustered"/>
        <c:ser>
          <c:idx val="0"/>
          <c:order val="0"/>
          <c:tx>
            <c:strRef>
              <c:f>Sheet1!$B$1</c:f>
              <c:strCache>
                <c:ptCount val="1"/>
                <c:pt idx="0">
                  <c:v>Count</c:v>
                </c:pt>
              </c:strCache>
            </c:strRef>
          </c:tx>
          <c:cat>
            <c:strRef>
              <c:f>Sheet1!$A$2:$A$4</c:f>
              <c:strCache>
                <c:ptCount val="3"/>
                <c:pt idx="0">
                  <c:v>Yes</c:v>
                </c:pt>
                <c:pt idx="1">
                  <c:v>No</c:v>
                </c:pt>
                <c:pt idx="2">
                  <c:v>May be Depending on source</c:v>
                </c:pt>
              </c:strCache>
            </c:strRef>
          </c:cat>
          <c:val>
            <c:numRef>
              <c:f>Sheet1!$B$2:$B$4</c:f>
              <c:numCache>
                <c:formatCode>General</c:formatCode>
                <c:ptCount val="3"/>
                <c:pt idx="0">
                  <c:v>12</c:v>
                </c:pt>
                <c:pt idx="1">
                  <c:v>3</c:v>
                </c:pt>
                <c:pt idx="2">
                  <c:v>20</c:v>
                </c:pt>
              </c:numCache>
            </c:numRef>
          </c:val>
        </c:ser>
        <c:dLbls>
          <c:showVal val="1"/>
        </c:dLbls>
        <c:overlap val="-25"/>
        <c:axId val="143043584"/>
        <c:axId val="143053568"/>
      </c:barChart>
      <c:catAx>
        <c:axId val="143043584"/>
        <c:scaling>
          <c:orientation val="minMax"/>
        </c:scaling>
        <c:axPos val="b"/>
        <c:majorTickMark val="none"/>
        <c:tickLblPos val="nextTo"/>
        <c:crossAx val="143053568"/>
        <c:crosses val="autoZero"/>
        <c:auto val="1"/>
        <c:lblAlgn val="ctr"/>
        <c:lblOffset val="100"/>
      </c:catAx>
      <c:valAx>
        <c:axId val="143053568"/>
        <c:scaling>
          <c:orientation val="minMax"/>
        </c:scaling>
        <c:delete val="1"/>
        <c:axPos val="l"/>
        <c:numFmt formatCode="General" sourceLinked="1"/>
        <c:tickLblPos val="none"/>
        <c:crossAx val="143043584"/>
        <c:crosses val="autoZero"/>
        <c:crossBetween val="between"/>
      </c:valAx>
    </c:plotArea>
    <c:legend>
      <c:legendPos val="t"/>
      <c:layout>
        <c:manualLayout>
          <c:xMode val="edge"/>
          <c:yMode val="edge"/>
          <c:x val="0.46683736293902073"/>
          <c:y val="0.16349454087755771"/>
          <c:w val="6.632527412195896E-2"/>
          <c:h val="5.3778181073090771E-2"/>
        </c:manualLayout>
      </c:layout>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style val="4"/>
  <c:chart>
    <c:title>
      <c:tx>
        <c:rich>
          <a:bodyPr/>
          <a:lstStyle/>
          <a:p>
            <a:pPr>
              <a:defRPr/>
            </a:pPr>
            <a:r>
              <a:rPr lang="en-US"/>
              <a:t>TYPES OF REQUEST</a:t>
            </a:r>
          </a:p>
        </c:rich>
      </c:tx>
      <c:layout/>
    </c:title>
    <c:view3D>
      <c:rAngAx val="1"/>
    </c:view3D>
    <c:plotArea>
      <c:layout/>
      <c:bar3DChart>
        <c:barDir val="col"/>
        <c:grouping val="clustered"/>
        <c:ser>
          <c:idx val="0"/>
          <c:order val="0"/>
          <c:cat>
            <c:strRef>
              <c:f>Sheet2!$C$23:$C$24</c:f>
              <c:strCache>
                <c:ptCount val="2"/>
                <c:pt idx="0">
                  <c:v>Incident</c:v>
                </c:pt>
                <c:pt idx="1">
                  <c:v>Service request</c:v>
                </c:pt>
              </c:strCache>
            </c:strRef>
          </c:cat>
          <c:val>
            <c:numRef>
              <c:f>Sheet2!$D$23:$D$24</c:f>
              <c:numCache>
                <c:formatCode>General</c:formatCode>
                <c:ptCount val="2"/>
                <c:pt idx="0">
                  <c:v>37</c:v>
                </c:pt>
                <c:pt idx="1">
                  <c:v>55</c:v>
                </c:pt>
              </c:numCache>
            </c:numRef>
          </c:val>
        </c:ser>
        <c:shape val="cylinder"/>
        <c:axId val="152790912"/>
        <c:axId val="152792448"/>
        <c:axId val="0"/>
      </c:bar3DChart>
      <c:catAx>
        <c:axId val="152790912"/>
        <c:scaling>
          <c:orientation val="minMax"/>
        </c:scaling>
        <c:axPos val="b"/>
        <c:majorTickMark val="none"/>
        <c:tickLblPos val="nextTo"/>
        <c:crossAx val="152792448"/>
        <c:crosses val="autoZero"/>
        <c:auto val="1"/>
        <c:lblAlgn val="ctr"/>
        <c:lblOffset val="100"/>
      </c:catAx>
      <c:valAx>
        <c:axId val="152792448"/>
        <c:scaling>
          <c:orientation val="minMax"/>
        </c:scaling>
        <c:axPos val="l"/>
        <c:majorGridlines/>
        <c:numFmt formatCode="General" sourceLinked="1"/>
        <c:majorTickMark val="none"/>
        <c:tickLblPos val="nextTo"/>
        <c:crossAx val="152790912"/>
        <c:crosses val="autoZero"/>
        <c:crossBetween val="between"/>
      </c:valAx>
      <c:dTable>
        <c:showHorzBorder val="1"/>
        <c:showVertBorder val="1"/>
        <c:showOutline val="1"/>
        <c:showKeys val="1"/>
        <c:txPr>
          <a:bodyPr/>
          <a:lstStyle/>
          <a:p>
            <a:pPr rtl="0">
              <a:defRPr sz="1200" b="1"/>
            </a:pPr>
            <a:endParaRPr lang="en-US"/>
          </a:p>
        </c:txPr>
      </c:dTable>
    </c:plotArea>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0E115-0FC9-43B6-93FD-2545C9ACD1F3}" type="doc">
      <dgm:prSet loTypeId="urn:microsoft.com/office/officeart/2005/8/layout/arrow2" loCatId="process" qsTypeId="urn:microsoft.com/office/officeart/2005/8/quickstyle/simple1" qsCatId="simple" csTypeId="urn:microsoft.com/office/officeart/2005/8/colors/accent1_3" csCatId="accent1" phldr="1"/>
      <dgm:spPr/>
    </dgm:pt>
    <dgm:pt modelId="{F2B000A9-373F-41C9-A9B6-519451022E83}">
      <dgm:prSet phldrT="[Text]" custT="1"/>
      <dgm:spPr/>
      <dgm:t>
        <a:bodyPr/>
        <a:lstStyle/>
        <a:p>
          <a:r>
            <a:rPr lang="en-US" sz="3600" dirty="0" smtClean="0"/>
            <a:t>Stage 1</a:t>
          </a:r>
        </a:p>
        <a:p>
          <a:r>
            <a:rPr lang="en-US" sz="2400" dirty="0" smtClean="0"/>
            <a:t>Data Capturing and sharing </a:t>
          </a:r>
          <a:endParaRPr lang="en-US" sz="2400" dirty="0"/>
        </a:p>
      </dgm:t>
    </dgm:pt>
    <dgm:pt modelId="{20875E13-7CA2-40F4-BDBB-944312CB7436}" type="parTrans" cxnId="{F93516E8-6D57-4F78-BC0C-CDD3F32D6209}">
      <dgm:prSet/>
      <dgm:spPr/>
      <dgm:t>
        <a:bodyPr/>
        <a:lstStyle/>
        <a:p>
          <a:endParaRPr lang="en-US"/>
        </a:p>
      </dgm:t>
    </dgm:pt>
    <dgm:pt modelId="{B35B7168-1E60-4456-A191-2526BACD599B}" type="sibTrans" cxnId="{F93516E8-6D57-4F78-BC0C-CDD3F32D6209}">
      <dgm:prSet/>
      <dgm:spPr/>
      <dgm:t>
        <a:bodyPr/>
        <a:lstStyle/>
        <a:p>
          <a:endParaRPr lang="en-US"/>
        </a:p>
      </dgm:t>
    </dgm:pt>
    <dgm:pt modelId="{134CCFF7-7738-4A60-B7AC-5AA7DF250264}">
      <dgm:prSet phldrT="[Text]" custT="1"/>
      <dgm:spPr/>
      <dgm:t>
        <a:bodyPr/>
        <a:lstStyle/>
        <a:p>
          <a:r>
            <a:rPr lang="en-US" sz="3600" dirty="0" smtClean="0"/>
            <a:t>Stage 2</a:t>
          </a:r>
        </a:p>
        <a:p>
          <a:r>
            <a:rPr lang="en-US" sz="2400" dirty="0" smtClean="0"/>
            <a:t>Advanced clinical processes</a:t>
          </a:r>
          <a:endParaRPr lang="en-US" sz="2400" dirty="0"/>
        </a:p>
      </dgm:t>
    </dgm:pt>
    <dgm:pt modelId="{612BC55C-EC84-4AF0-92F9-94106855F354}" type="parTrans" cxnId="{F04B50DA-35BF-4D6F-A837-4BA8D5314C9E}">
      <dgm:prSet/>
      <dgm:spPr/>
      <dgm:t>
        <a:bodyPr/>
        <a:lstStyle/>
        <a:p>
          <a:endParaRPr lang="en-US"/>
        </a:p>
      </dgm:t>
    </dgm:pt>
    <dgm:pt modelId="{CF55826C-CE99-49A6-BE25-596EF662408E}" type="sibTrans" cxnId="{F04B50DA-35BF-4D6F-A837-4BA8D5314C9E}">
      <dgm:prSet/>
      <dgm:spPr/>
      <dgm:t>
        <a:bodyPr/>
        <a:lstStyle/>
        <a:p>
          <a:endParaRPr lang="en-US"/>
        </a:p>
      </dgm:t>
    </dgm:pt>
    <dgm:pt modelId="{29F6EFCB-3EE7-4594-A31D-9D58B316369F}">
      <dgm:prSet phldrT="[Text]" custT="1"/>
      <dgm:spPr/>
      <dgm:t>
        <a:bodyPr/>
        <a:lstStyle/>
        <a:p>
          <a:r>
            <a:rPr lang="en-US" sz="3600" dirty="0" smtClean="0"/>
            <a:t>Stage 3</a:t>
          </a:r>
        </a:p>
        <a:p>
          <a:r>
            <a:rPr lang="en-US" sz="2400" dirty="0" smtClean="0"/>
            <a:t>     Improved Outcomes</a:t>
          </a:r>
          <a:endParaRPr lang="en-US" sz="2400" dirty="0"/>
        </a:p>
      </dgm:t>
    </dgm:pt>
    <dgm:pt modelId="{6EF9C884-2187-43A0-8C62-9A0AAB930AE6}" type="parTrans" cxnId="{F1672416-5D3E-46F2-8C3C-137862D244FC}">
      <dgm:prSet/>
      <dgm:spPr/>
      <dgm:t>
        <a:bodyPr/>
        <a:lstStyle/>
        <a:p>
          <a:endParaRPr lang="en-US"/>
        </a:p>
      </dgm:t>
    </dgm:pt>
    <dgm:pt modelId="{7717E564-A7CB-4F10-B369-00B6C5F7E242}" type="sibTrans" cxnId="{F1672416-5D3E-46F2-8C3C-137862D244FC}">
      <dgm:prSet/>
      <dgm:spPr/>
      <dgm:t>
        <a:bodyPr/>
        <a:lstStyle/>
        <a:p>
          <a:endParaRPr lang="en-US"/>
        </a:p>
      </dgm:t>
    </dgm:pt>
    <dgm:pt modelId="{5D0F43DD-9067-4A41-B60B-0ED4CB1ECC98}" type="pres">
      <dgm:prSet presAssocID="{8230E115-0FC9-43B6-93FD-2545C9ACD1F3}" presName="arrowDiagram" presStyleCnt="0">
        <dgm:presLayoutVars>
          <dgm:chMax val="5"/>
          <dgm:dir/>
          <dgm:resizeHandles val="exact"/>
        </dgm:presLayoutVars>
      </dgm:prSet>
      <dgm:spPr/>
    </dgm:pt>
    <dgm:pt modelId="{7C5AEA34-A357-4BAA-AD7F-58F91F164B04}" type="pres">
      <dgm:prSet presAssocID="{8230E115-0FC9-43B6-93FD-2545C9ACD1F3}" presName="arrow" presStyleLbl="bgShp" presStyleIdx="0" presStyleCnt="1"/>
      <dgm:spPr/>
    </dgm:pt>
    <dgm:pt modelId="{57C204F3-4F6A-4069-BAB6-A908D5618A3C}" type="pres">
      <dgm:prSet presAssocID="{8230E115-0FC9-43B6-93FD-2545C9ACD1F3}" presName="arrowDiagram3" presStyleCnt="0"/>
      <dgm:spPr/>
    </dgm:pt>
    <dgm:pt modelId="{FB98CD75-9C3D-4392-823C-768E61D6C65C}" type="pres">
      <dgm:prSet presAssocID="{F2B000A9-373F-41C9-A9B6-519451022E83}" presName="bullet3a" presStyleLbl="node1" presStyleIdx="0" presStyleCnt="3"/>
      <dgm:spPr>
        <a:solidFill>
          <a:schemeClr val="accent1">
            <a:lumMod val="60000"/>
            <a:lumOff val="40000"/>
          </a:schemeClr>
        </a:solidFill>
      </dgm:spPr>
    </dgm:pt>
    <dgm:pt modelId="{ED53C64E-B4FD-4166-B990-4374CD10CA8A}" type="pres">
      <dgm:prSet presAssocID="{F2B000A9-373F-41C9-A9B6-519451022E83}" presName="textBox3a" presStyleLbl="revTx" presStyleIdx="0" presStyleCnt="3" custScaleX="185658">
        <dgm:presLayoutVars>
          <dgm:bulletEnabled val="1"/>
        </dgm:presLayoutVars>
      </dgm:prSet>
      <dgm:spPr/>
      <dgm:t>
        <a:bodyPr/>
        <a:lstStyle/>
        <a:p>
          <a:endParaRPr lang="en-US"/>
        </a:p>
      </dgm:t>
    </dgm:pt>
    <dgm:pt modelId="{63D42214-C8F7-418E-8140-ACE47F6672D1}" type="pres">
      <dgm:prSet presAssocID="{134CCFF7-7738-4A60-B7AC-5AA7DF250264}" presName="bullet3b" presStyleLbl="node1" presStyleIdx="1" presStyleCnt="3"/>
      <dgm:spPr>
        <a:solidFill>
          <a:schemeClr val="accent1">
            <a:lumMod val="60000"/>
            <a:lumOff val="40000"/>
          </a:schemeClr>
        </a:solidFill>
      </dgm:spPr>
    </dgm:pt>
    <dgm:pt modelId="{17C24185-12DE-47A6-AF6D-A257562FC687}" type="pres">
      <dgm:prSet presAssocID="{134CCFF7-7738-4A60-B7AC-5AA7DF250264}" presName="textBox3b" presStyleLbl="revTx" presStyleIdx="1" presStyleCnt="3" custScaleX="162410" custScaleY="94440" custLinFactNeighborY="6259">
        <dgm:presLayoutVars>
          <dgm:bulletEnabled val="1"/>
        </dgm:presLayoutVars>
      </dgm:prSet>
      <dgm:spPr/>
      <dgm:t>
        <a:bodyPr/>
        <a:lstStyle/>
        <a:p>
          <a:endParaRPr lang="en-US"/>
        </a:p>
      </dgm:t>
    </dgm:pt>
    <dgm:pt modelId="{96FF2B43-176D-4502-9151-2FC0884325E9}" type="pres">
      <dgm:prSet presAssocID="{29F6EFCB-3EE7-4594-A31D-9D58B316369F}" presName="bullet3c" presStyleLbl="node1" presStyleIdx="2" presStyleCnt="3"/>
      <dgm:spPr>
        <a:solidFill>
          <a:schemeClr val="accent1">
            <a:lumMod val="60000"/>
            <a:lumOff val="40000"/>
          </a:schemeClr>
        </a:solidFill>
      </dgm:spPr>
    </dgm:pt>
    <dgm:pt modelId="{73CA3890-4694-47F6-BC90-675894EA96D0}" type="pres">
      <dgm:prSet presAssocID="{29F6EFCB-3EE7-4594-A31D-9D58B316369F}" presName="textBox3c" presStyleLbl="revTx" presStyleIdx="2" presStyleCnt="3" custScaleX="192008">
        <dgm:presLayoutVars>
          <dgm:bulletEnabled val="1"/>
        </dgm:presLayoutVars>
      </dgm:prSet>
      <dgm:spPr/>
      <dgm:t>
        <a:bodyPr/>
        <a:lstStyle/>
        <a:p>
          <a:endParaRPr lang="en-US"/>
        </a:p>
      </dgm:t>
    </dgm:pt>
  </dgm:ptLst>
  <dgm:cxnLst>
    <dgm:cxn modelId="{F93516E8-6D57-4F78-BC0C-CDD3F32D6209}" srcId="{8230E115-0FC9-43B6-93FD-2545C9ACD1F3}" destId="{F2B000A9-373F-41C9-A9B6-519451022E83}" srcOrd="0" destOrd="0" parTransId="{20875E13-7CA2-40F4-BDBB-944312CB7436}" sibTransId="{B35B7168-1E60-4456-A191-2526BACD599B}"/>
    <dgm:cxn modelId="{F04B50DA-35BF-4D6F-A837-4BA8D5314C9E}" srcId="{8230E115-0FC9-43B6-93FD-2545C9ACD1F3}" destId="{134CCFF7-7738-4A60-B7AC-5AA7DF250264}" srcOrd="1" destOrd="0" parTransId="{612BC55C-EC84-4AF0-92F9-94106855F354}" sibTransId="{CF55826C-CE99-49A6-BE25-596EF662408E}"/>
    <dgm:cxn modelId="{7F742279-EFB6-4992-9979-B96FAB4BEB37}" type="presOf" srcId="{8230E115-0FC9-43B6-93FD-2545C9ACD1F3}" destId="{5D0F43DD-9067-4A41-B60B-0ED4CB1ECC98}" srcOrd="0" destOrd="0" presId="urn:microsoft.com/office/officeart/2005/8/layout/arrow2"/>
    <dgm:cxn modelId="{0B9D503A-DC5F-41D3-9F19-F3FADB8B5385}" type="presOf" srcId="{29F6EFCB-3EE7-4594-A31D-9D58B316369F}" destId="{73CA3890-4694-47F6-BC90-675894EA96D0}" srcOrd="0" destOrd="0" presId="urn:microsoft.com/office/officeart/2005/8/layout/arrow2"/>
    <dgm:cxn modelId="{D9BAE61C-876A-4AB6-89F5-11E4294FC727}" type="presOf" srcId="{134CCFF7-7738-4A60-B7AC-5AA7DF250264}" destId="{17C24185-12DE-47A6-AF6D-A257562FC687}" srcOrd="0" destOrd="0" presId="urn:microsoft.com/office/officeart/2005/8/layout/arrow2"/>
    <dgm:cxn modelId="{A1068C4B-76E1-4F78-B612-F98B92570344}" type="presOf" srcId="{F2B000A9-373F-41C9-A9B6-519451022E83}" destId="{ED53C64E-B4FD-4166-B990-4374CD10CA8A}" srcOrd="0" destOrd="0" presId="urn:microsoft.com/office/officeart/2005/8/layout/arrow2"/>
    <dgm:cxn modelId="{F1672416-5D3E-46F2-8C3C-137862D244FC}" srcId="{8230E115-0FC9-43B6-93FD-2545C9ACD1F3}" destId="{29F6EFCB-3EE7-4594-A31D-9D58B316369F}" srcOrd="2" destOrd="0" parTransId="{6EF9C884-2187-43A0-8C62-9A0AAB930AE6}" sibTransId="{7717E564-A7CB-4F10-B369-00B6C5F7E242}"/>
    <dgm:cxn modelId="{03A19542-8CB5-4FFD-9B60-EB2491C3AF1B}" type="presParOf" srcId="{5D0F43DD-9067-4A41-B60B-0ED4CB1ECC98}" destId="{7C5AEA34-A357-4BAA-AD7F-58F91F164B04}" srcOrd="0" destOrd="0" presId="urn:microsoft.com/office/officeart/2005/8/layout/arrow2"/>
    <dgm:cxn modelId="{57F9F4D6-75A4-4C7B-AA14-74094178D482}" type="presParOf" srcId="{5D0F43DD-9067-4A41-B60B-0ED4CB1ECC98}" destId="{57C204F3-4F6A-4069-BAB6-A908D5618A3C}" srcOrd="1" destOrd="0" presId="urn:microsoft.com/office/officeart/2005/8/layout/arrow2"/>
    <dgm:cxn modelId="{A3FA21DA-81EB-4549-A7D9-DADEDBAE0052}" type="presParOf" srcId="{57C204F3-4F6A-4069-BAB6-A908D5618A3C}" destId="{FB98CD75-9C3D-4392-823C-768E61D6C65C}" srcOrd="0" destOrd="0" presId="urn:microsoft.com/office/officeart/2005/8/layout/arrow2"/>
    <dgm:cxn modelId="{9781F7AF-68AD-4CE2-A9B8-3068CEEFB6E9}" type="presParOf" srcId="{57C204F3-4F6A-4069-BAB6-A908D5618A3C}" destId="{ED53C64E-B4FD-4166-B990-4374CD10CA8A}" srcOrd="1" destOrd="0" presId="urn:microsoft.com/office/officeart/2005/8/layout/arrow2"/>
    <dgm:cxn modelId="{35464927-7825-4898-8C48-3C674EFA33BC}" type="presParOf" srcId="{57C204F3-4F6A-4069-BAB6-A908D5618A3C}" destId="{63D42214-C8F7-418E-8140-ACE47F6672D1}" srcOrd="2" destOrd="0" presId="urn:microsoft.com/office/officeart/2005/8/layout/arrow2"/>
    <dgm:cxn modelId="{AF9F5A5A-45FD-4850-8B42-6561AA994523}" type="presParOf" srcId="{57C204F3-4F6A-4069-BAB6-A908D5618A3C}" destId="{17C24185-12DE-47A6-AF6D-A257562FC687}" srcOrd="3" destOrd="0" presId="urn:microsoft.com/office/officeart/2005/8/layout/arrow2"/>
    <dgm:cxn modelId="{7E2748D1-3D7E-45D1-B5F8-4AC7F770DD81}" type="presParOf" srcId="{57C204F3-4F6A-4069-BAB6-A908D5618A3C}" destId="{96FF2B43-176D-4502-9151-2FC0884325E9}" srcOrd="4" destOrd="0" presId="urn:microsoft.com/office/officeart/2005/8/layout/arrow2"/>
    <dgm:cxn modelId="{62F61102-775D-4F33-BDA9-A9C415BDDDBD}" type="presParOf" srcId="{57C204F3-4F6A-4069-BAB6-A908D5618A3C}" destId="{73CA3890-4694-47F6-BC90-675894EA96D0}" srcOrd="5"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17281E-B471-4983-A6BA-26F301DADE7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251185A-5485-4FED-BDB3-D67BE3435A3E}">
      <dgm:prSet phldrT="[Text]"/>
      <dgm:spPr/>
      <dgm:t>
        <a:bodyPr/>
        <a:lstStyle/>
        <a:p>
          <a:r>
            <a:rPr lang="en-US" dirty="0" smtClean="0"/>
            <a:t>Restoration</a:t>
          </a:r>
          <a:endParaRPr lang="en-US" dirty="0"/>
        </a:p>
      </dgm:t>
    </dgm:pt>
    <dgm:pt modelId="{4293294F-9FEE-46EB-AB7A-1BF4F42AE39F}" type="parTrans" cxnId="{2777B0F6-61D5-4520-BED7-2B9AEB4D8093}">
      <dgm:prSet/>
      <dgm:spPr/>
      <dgm:t>
        <a:bodyPr/>
        <a:lstStyle/>
        <a:p>
          <a:endParaRPr lang="en-US"/>
        </a:p>
      </dgm:t>
    </dgm:pt>
    <dgm:pt modelId="{48D98EA2-E97C-440C-8CD3-514A1B8C6968}" type="sibTrans" cxnId="{2777B0F6-61D5-4520-BED7-2B9AEB4D8093}">
      <dgm:prSet/>
      <dgm:spPr/>
      <dgm:t>
        <a:bodyPr/>
        <a:lstStyle/>
        <a:p>
          <a:endParaRPr lang="en-US"/>
        </a:p>
      </dgm:t>
    </dgm:pt>
    <dgm:pt modelId="{C2D59257-40AE-4A39-AE1E-0076A1A2BF68}">
      <dgm:prSet phldrT="[Text]"/>
      <dgm:spPr/>
      <dgm:t>
        <a:bodyPr/>
        <a:lstStyle/>
        <a:p>
          <a:endParaRPr lang="en-US" dirty="0"/>
        </a:p>
      </dgm:t>
    </dgm:pt>
    <dgm:pt modelId="{40B8CE9D-245B-49BB-B112-00BED89A58E0}" type="parTrans" cxnId="{23B377CB-94E8-432E-A507-4DA9BA9FA326}">
      <dgm:prSet/>
      <dgm:spPr/>
      <dgm:t>
        <a:bodyPr/>
        <a:lstStyle/>
        <a:p>
          <a:endParaRPr lang="en-US"/>
        </a:p>
      </dgm:t>
    </dgm:pt>
    <dgm:pt modelId="{3720F671-8EE2-4DAA-8BEE-58D4BE55A4E4}" type="sibTrans" cxnId="{23B377CB-94E8-432E-A507-4DA9BA9FA326}">
      <dgm:prSet/>
      <dgm:spPr/>
      <dgm:t>
        <a:bodyPr/>
        <a:lstStyle/>
        <a:p>
          <a:endParaRPr lang="en-US"/>
        </a:p>
      </dgm:t>
    </dgm:pt>
    <dgm:pt modelId="{34D9B994-0D28-4D44-92AE-499D59DF75A5}">
      <dgm:prSet phldrT="[Text]"/>
      <dgm:spPr/>
      <dgm:t>
        <a:bodyPr/>
        <a:lstStyle/>
        <a:p>
          <a:r>
            <a:rPr lang="en-US" dirty="0" smtClean="0"/>
            <a:t>Service Request</a:t>
          </a:r>
          <a:endParaRPr lang="en-US" dirty="0"/>
        </a:p>
      </dgm:t>
    </dgm:pt>
    <dgm:pt modelId="{C9D39E03-5CFD-4D3B-A3BD-8F3308494E91}" type="parTrans" cxnId="{D23AF9EF-BC10-4C3D-9936-114A91DCCA16}">
      <dgm:prSet/>
      <dgm:spPr/>
      <dgm:t>
        <a:bodyPr/>
        <a:lstStyle/>
        <a:p>
          <a:endParaRPr lang="en-US"/>
        </a:p>
      </dgm:t>
    </dgm:pt>
    <dgm:pt modelId="{52C35798-53FA-494E-8450-E61E36CFA2AD}" type="sibTrans" cxnId="{D23AF9EF-BC10-4C3D-9936-114A91DCCA16}">
      <dgm:prSet/>
      <dgm:spPr/>
      <dgm:t>
        <a:bodyPr/>
        <a:lstStyle/>
        <a:p>
          <a:endParaRPr lang="en-US"/>
        </a:p>
      </dgm:t>
    </dgm:pt>
    <dgm:pt modelId="{046AC25F-F839-475E-A808-4504BF72ECC0}">
      <dgm:prSet phldrT="[Text]"/>
      <dgm:spPr/>
      <dgm:t>
        <a:bodyPr/>
        <a:lstStyle/>
        <a:p>
          <a:r>
            <a:rPr lang="en-US" dirty="0" smtClean="0">
              <a:solidFill>
                <a:schemeClr val="tx1"/>
              </a:solidFill>
            </a:rPr>
            <a:t>Any configuration</a:t>
          </a:r>
          <a:endParaRPr lang="en-US" dirty="0"/>
        </a:p>
      </dgm:t>
    </dgm:pt>
    <dgm:pt modelId="{504FE913-2D39-4E9C-9272-79AABD514DD1}" type="parTrans" cxnId="{A33075A9-4B32-4593-BDA8-311FF77200A6}">
      <dgm:prSet/>
      <dgm:spPr/>
      <dgm:t>
        <a:bodyPr/>
        <a:lstStyle/>
        <a:p>
          <a:endParaRPr lang="en-US"/>
        </a:p>
      </dgm:t>
    </dgm:pt>
    <dgm:pt modelId="{0093FF58-AA51-40E9-A065-E4963312FE5F}" type="sibTrans" cxnId="{A33075A9-4B32-4593-BDA8-311FF77200A6}">
      <dgm:prSet/>
      <dgm:spPr/>
      <dgm:t>
        <a:bodyPr/>
        <a:lstStyle/>
        <a:p>
          <a:endParaRPr lang="en-US"/>
        </a:p>
      </dgm:t>
    </dgm:pt>
    <dgm:pt modelId="{19F38878-512B-4911-9AD2-018692613A06}">
      <dgm:prSet/>
      <dgm:spPr/>
      <dgm:t>
        <a:bodyPr/>
        <a:lstStyle/>
        <a:p>
          <a:r>
            <a:rPr lang="en-US" b="0" dirty="0" smtClean="0">
              <a:solidFill>
                <a:schemeClr val="tx1"/>
              </a:solidFill>
            </a:rPr>
            <a:t>Any problem</a:t>
          </a:r>
        </a:p>
      </dgm:t>
    </dgm:pt>
    <dgm:pt modelId="{C251E471-235C-46F0-840E-77D1E7BB5CEC}" type="parTrans" cxnId="{32C4D4FC-948A-432C-A305-7D75DA193B8A}">
      <dgm:prSet/>
      <dgm:spPr/>
      <dgm:t>
        <a:bodyPr/>
        <a:lstStyle/>
        <a:p>
          <a:endParaRPr lang="en-US"/>
        </a:p>
      </dgm:t>
    </dgm:pt>
    <dgm:pt modelId="{17F3B348-DFA4-4706-841F-EF7970E401B3}" type="sibTrans" cxnId="{32C4D4FC-948A-432C-A305-7D75DA193B8A}">
      <dgm:prSet/>
      <dgm:spPr/>
      <dgm:t>
        <a:bodyPr/>
        <a:lstStyle/>
        <a:p>
          <a:endParaRPr lang="en-US"/>
        </a:p>
      </dgm:t>
    </dgm:pt>
    <dgm:pt modelId="{0FB1AF72-6801-4685-A815-53BF3F5DFC50}">
      <dgm:prSet/>
      <dgm:spPr/>
      <dgm:t>
        <a:bodyPr/>
        <a:lstStyle/>
        <a:p>
          <a:r>
            <a:rPr lang="en-US" b="0" dirty="0" smtClean="0">
              <a:solidFill>
                <a:schemeClr val="tx1"/>
              </a:solidFill>
            </a:rPr>
            <a:t>Hampers work</a:t>
          </a:r>
        </a:p>
      </dgm:t>
    </dgm:pt>
    <dgm:pt modelId="{FB47D3C1-9822-4131-A669-8EE0713BB6CA}" type="parTrans" cxnId="{389AE0C8-0CEB-49B9-BEA5-A2D4A4BD21CB}">
      <dgm:prSet/>
      <dgm:spPr/>
      <dgm:t>
        <a:bodyPr/>
        <a:lstStyle/>
        <a:p>
          <a:endParaRPr lang="en-US"/>
        </a:p>
      </dgm:t>
    </dgm:pt>
    <dgm:pt modelId="{284F277A-D7D0-4878-8E3C-9D780324C1BE}" type="sibTrans" cxnId="{389AE0C8-0CEB-49B9-BEA5-A2D4A4BD21CB}">
      <dgm:prSet/>
      <dgm:spPr/>
      <dgm:t>
        <a:bodyPr/>
        <a:lstStyle/>
        <a:p>
          <a:endParaRPr lang="en-US"/>
        </a:p>
      </dgm:t>
    </dgm:pt>
    <dgm:pt modelId="{E8540C1C-D199-4941-9E24-CD7EDC685BE7}">
      <dgm:prSet phldrT="[Text]"/>
      <dgm:spPr/>
      <dgm:t>
        <a:bodyPr/>
        <a:lstStyle/>
        <a:p>
          <a:r>
            <a:rPr lang="en-US" dirty="0" smtClean="0">
              <a:solidFill>
                <a:schemeClr val="tx1"/>
              </a:solidFill>
            </a:rPr>
            <a:t>Don’t interfere with the working</a:t>
          </a:r>
          <a:endParaRPr lang="en-US" dirty="0"/>
        </a:p>
      </dgm:t>
    </dgm:pt>
    <dgm:pt modelId="{C051D09D-3952-4C7F-BD56-76D94D22822B}" type="parTrans" cxnId="{5D9FF411-CF2B-4139-981B-342735D2817E}">
      <dgm:prSet/>
      <dgm:spPr/>
      <dgm:t>
        <a:bodyPr/>
        <a:lstStyle/>
        <a:p>
          <a:endParaRPr lang="en-US"/>
        </a:p>
      </dgm:t>
    </dgm:pt>
    <dgm:pt modelId="{60F2E5E9-29F7-404A-9614-56F98B5FF439}" type="sibTrans" cxnId="{5D9FF411-CF2B-4139-981B-342735D2817E}">
      <dgm:prSet/>
      <dgm:spPr/>
      <dgm:t>
        <a:bodyPr/>
        <a:lstStyle/>
        <a:p>
          <a:endParaRPr lang="en-US"/>
        </a:p>
      </dgm:t>
    </dgm:pt>
    <dgm:pt modelId="{74AEB78D-2B11-44DC-B87F-8F42CFF62342}">
      <dgm:prSet phldrT="[Text]"/>
      <dgm:spPr/>
      <dgm:t>
        <a:bodyPr/>
        <a:lstStyle/>
        <a:p>
          <a:r>
            <a:rPr lang="en-US" dirty="0" smtClean="0">
              <a:solidFill>
                <a:schemeClr val="tx1"/>
              </a:solidFill>
            </a:rPr>
            <a:t>An additional functionality</a:t>
          </a:r>
          <a:endParaRPr lang="en-US" dirty="0"/>
        </a:p>
      </dgm:t>
    </dgm:pt>
    <dgm:pt modelId="{00753D6D-D3EA-4EB4-92B6-16B6B6927795}" type="parTrans" cxnId="{8FED2B18-66A2-4EE9-BAE7-B8BAE35715AC}">
      <dgm:prSet/>
      <dgm:spPr/>
      <dgm:t>
        <a:bodyPr/>
        <a:lstStyle/>
        <a:p>
          <a:endParaRPr lang="en-US"/>
        </a:p>
      </dgm:t>
    </dgm:pt>
    <dgm:pt modelId="{6080BF22-566E-4B8D-BEE3-1EAB85407E73}" type="sibTrans" cxnId="{8FED2B18-66A2-4EE9-BAE7-B8BAE35715AC}">
      <dgm:prSet/>
      <dgm:spPr/>
      <dgm:t>
        <a:bodyPr/>
        <a:lstStyle/>
        <a:p>
          <a:endParaRPr lang="en-US"/>
        </a:p>
      </dgm:t>
    </dgm:pt>
    <dgm:pt modelId="{7A1E2530-0387-4843-9CF8-B0EEED5EC1C5}">
      <dgm:prSet/>
      <dgm:spPr/>
      <dgm:t>
        <a:bodyPr/>
        <a:lstStyle/>
        <a:p>
          <a:r>
            <a:rPr lang="en-US" b="0" dirty="0" smtClean="0">
              <a:solidFill>
                <a:schemeClr val="tx1"/>
              </a:solidFill>
            </a:rPr>
            <a:t>Any Break fix</a:t>
          </a:r>
        </a:p>
      </dgm:t>
    </dgm:pt>
    <dgm:pt modelId="{AD2C9F65-F19A-4CB4-BC4C-BCC35D11E63F}" type="parTrans" cxnId="{8011D5D1-11ED-494F-BF5B-697FD334A852}">
      <dgm:prSet/>
      <dgm:spPr/>
    </dgm:pt>
    <dgm:pt modelId="{6DA17540-21FA-479D-96A2-141CC0D7F99E}" type="sibTrans" cxnId="{8011D5D1-11ED-494F-BF5B-697FD334A852}">
      <dgm:prSet/>
      <dgm:spPr/>
    </dgm:pt>
    <dgm:pt modelId="{C35309BF-5D31-4702-BD0B-49BCCE18BA13}" type="pres">
      <dgm:prSet presAssocID="{5B17281E-B471-4983-A6BA-26F301DADE73}" presName="Name0" presStyleCnt="0">
        <dgm:presLayoutVars>
          <dgm:dir/>
          <dgm:animLvl val="lvl"/>
          <dgm:resizeHandles/>
        </dgm:presLayoutVars>
      </dgm:prSet>
      <dgm:spPr/>
      <dgm:t>
        <a:bodyPr/>
        <a:lstStyle/>
        <a:p>
          <a:endParaRPr lang="en-IN"/>
        </a:p>
      </dgm:t>
    </dgm:pt>
    <dgm:pt modelId="{92629194-7F19-4B46-881C-40433423B407}" type="pres">
      <dgm:prSet presAssocID="{6251185A-5485-4FED-BDB3-D67BE3435A3E}" presName="linNode" presStyleCnt="0"/>
      <dgm:spPr/>
    </dgm:pt>
    <dgm:pt modelId="{8ED7F95D-E1DD-42A9-84A6-54B3DC691900}" type="pres">
      <dgm:prSet presAssocID="{6251185A-5485-4FED-BDB3-D67BE3435A3E}" presName="parentShp" presStyleLbl="node1" presStyleIdx="0" presStyleCnt="2">
        <dgm:presLayoutVars>
          <dgm:bulletEnabled val="1"/>
        </dgm:presLayoutVars>
      </dgm:prSet>
      <dgm:spPr/>
      <dgm:t>
        <a:bodyPr/>
        <a:lstStyle/>
        <a:p>
          <a:endParaRPr lang="en-US"/>
        </a:p>
      </dgm:t>
    </dgm:pt>
    <dgm:pt modelId="{B5381A49-8940-4344-BAA2-001927519394}" type="pres">
      <dgm:prSet presAssocID="{6251185A-5485-4FED-BDB3-D67BE3435A3E}" presName="childShp" presStyleLbl="bgAccFollowNode1" presStyleIdx="0" presStyleCnt="2">
        <dgm:presLayoutVars>
          <dgm:bulletEnabled val="1"/>
        </dgm:presLayoutVars>
      </dgm:prSet>
      <dgm:spPr/>
      <dgm:t>
        <a:bodyPr/>
        <a:lstStyle/>
        <a:p>
          <a:endParaRPr lang="en-US"/>
        </a:p>
      </dgm:t>
    </dgm:pt>
    <dgm:pt modelId="{7922D788-FC32-4911-8621-44E25E08C7B0}" type="pres">
      <dgm:prSet presAssocID="{48D98EA2-E97C-440C-8CD3-514A1B8C6968}" presName="spacing" presStyleCnt="0"/>
      <dgm:spPr/>
    </dgm:pt>
    <dgm:pt modelId="{2BFB2103-EA24-4839-970A-AAB40441C86E}" type="pres">
      <dgm:prSet presAssocID="{34D9B994-0D28-4D44-92AE-499D59DF75A5}" presName="linNode" presStyleCnt="0"/>
      <dgm:spPr/>
    </dgm:pt>
    <dgm:pt modelId="{8D10DEAA-1864-4132-A97A-3B17668DF62A}" type="pres">
      <dgm:prSet presAssocID="{34D9B994-0D28-4D44-92AE-499D59DF75A5}" presName="parentShp" presStyleLbl="node1" presStyleIdx="1" presStyleCnt="2">
        <dgm:presLayoutVars>
          <dgm:bulletEnabled val="1"/>
        </dgm:presLayoutVars>
      </dgm:prSet>
      <dgm:spPr/>
      <dgm:t>
        <a:bodyPr/>
        <a:lstStyle/>
        <a:p>
          <a:endParaRPr lang="en-IN"/>
        </a:p>
      </dgm:t>
    </dgm:pt>
    <dgm:pt modelId="{D6B2D2DC-8227-491B-B93B-4C068897EEFD}" type="pres">
      <dgm:prSet presAssocID="{34D9B994-0D28-4D44-92AE-499D59DF75A5}" presName="childShp" presStyleLbl="bgAccFollowNode1" presStyleIdx="1" presStyleCnt="2">
        <dgm:presLayoutVars>
          <dgm:bulletEnabled val="1"/>
        </dgm:presLayoutVars>
      </dgm:prSet>
      <dgm:spPr/>
      <dgm:t>
        <a:bodyPr/>
        <a:lstStyle/>
        <a:p>
          <a:endParaRPr lang="en-US"/>
        </a:p>
      </dgm:t>
    </dgm:pt>
  </dgm:ptLst>
  <dgm:cxnLst>
    <dgm:cxn modelId="{2777B0F6-61D5-4520-BED7-2B9AEB4D8093}" srcId="{5B17281E-B471-4983-A6BA-26F301DADE73}" destId="{6251185A-5485-4FED-BDB3-D67BE3435A3E}" srcOrd="0" destOrd="0" parTransId="{4293294F-9FEE-46EB-AB7A-1BF4F42AE39F}" sibTransId="{48D98EA2-E97C-440C-8CD3-514A1B8C6968}"/>
    <dgm:cxn modelId="{342EB9F9-AC6F-405E-BAAD-AC499185340A}" type="presOf" srcId="{7A1E2530-0387-4843-9CF8-B0EEED5EC1C5}" destId="{B5381A49-8940-4344-BAA2-001927519394}" srcOrd="0" destOrd="3" presId="urn:microsoft.com/office/officeart/2005/8/layout/vList6"/>
    <dgm:cxn modelId="{32C4D4FC-948A-432C-A305-7D75DA193B8A}" srcId="{6251185A-5485-4FED-BDB3-D67BE3435A3E}" destId="{19F38878-512B-4911-9AD2-018692613A06}" srcOrd="1" destOrd="0" parTransId="{C251E471-235C-46F0-840E-77D1E7BB5CEC}" sibTransId="{17F3B348-DFA4-4706-841F-EF7970E401B3}"/>
    <dgm:cxn modelId="{D23AF9EF-BC10-4C3D-9936-114A91DCCA16}" srcId="{5B17281E-B471-4983-A6BA-26F301DADE73}" destId="{34D9B994-0D28-4D44-92AE-499D59DF75A5}" srcOrd="1" destOrd="0" parTransId="{C9D39E03-5CFD-4D3B-A3BD-8F3308494E91}" sibTransId="{52C35798-53FA-494E-8450-E61E36CFA2AD}"/>
    <dgm:cxn modelId="{9A045EAD-3759-4719-B5F7-619B6968DB19}" type="presOf" srcId="{C2D59257-40AE-4A39-AE1E-0076A1A2BF68}" destId="{B5381A49-8940-4344-BAA2-001927519394}" srcOrd="0" destOrd="0" presId="urn:microsoft.com/office/officeart/2005/8/layout/vList6"/>
    <dgm:cxn modelId="{9B609F5A-65D7-4BBB-8D5F-8AFA7ABCA52F}" type="presOf" srcId="{046AC25F-F839-475E-A808-4504BF72ECC0}" destId="{D6B2D2DC-8227-491B-B93B-4C068897EEFD}" srcOrd="0" destOrd="0" presId="urn:microsoft.com/office/officeart/2005/8/layout/vList6"/>
    <dgm:cxn modelId="{8FED2B18-66A2-4EE9-BAE7-B8BAE35715AC}" srcId="{34D9B994-0D28-4D44-92AE-499D59DF75A5}" destId="{74AEB78D-2B11-44DC-B87F-8F42CFF62342}" srcOrd="2" destOrd="0" parTransId="{00753D6D-D3EA-4EB4-92B6-16B6B6927795}" sibTransId="{6080BF22-566E-4B8D-BEE3-1EAB85407E73}"/>
    <dgm:cxn modelId="{3E9DC174-9E56-4D82-ACDD-7F7D48E4DC3D}" type="presOf" srcId="{E8540C1C-D199-4941-9E24-CD7EDC685BE7}" destId="{D6B2D2DC-8227-491B-B93B-4C068897EEFD}" srcOrd="0" destOrd="1" presId="urn:microsoft.com/office/officeart/2005/8/layout/vList6"/>
    <dgm:cxn modelId="{BCABD37A-818A-415B-8E08-F7C07FD56B7B}" type="presOf" srcId="{34D9B994-0D28-4D44-92AE-499D59DF75A5}" destId="{8D10DEAA-1864-4132-A97A-3B17668DF62A}" srcOrd="0" destOrd="0" presId="urn:microsoft.com/office/officeart/2005/8/layout/vList6"/>
    <dgm:cxn modelId="{23B377CB-94E8-432E-A507-4DA9BA9FA326}" srcId="{6251185A-5485-4FED-BDB3-D67BE3435A3E}" destId="{C2D59257-40AE-4A39-AE1E-0076A1A2BF68}" srcOrd="0" destOrd="0" parTransId="{40B8CE9D-245B-49BB-B112-00BED89A58E0}" sibTransId="{3720F671-8EE2-4DAA-8BEE-58D4BE55A4E4}"/>
    <dgm:cxn modelId="{F45F971F-B49F-4730-BC5E-8D9832C26B36}" type="presOf" srcId="{5B17281E-B471-4983-A6BA-26F301DADE73}" destId="{C35309BF-5D31-4702-BD0B-49BCCE18BA13}" srcOrd="0" destOrd="0" presId="urn:microsoft.com/office/officeart/2005/8/layout/vList6"/>
    <dgm:cxn modelId="{5BE6CDD2-1C7E-4EA3-856E-BDB1011D3B9B}" type="presOf" srcId="{0FB1AF72-6801-4685-A815-53BF3F5DFC50}" destId="{B5381A49-8940-4344-BAA2-001927519394}" srcOrd="0" destOrd="2" presId="urn:microsoft.com/office/officeart/2005/8/layout/vList6"/>
    <dgm:cxn modelId="{A33075A9-4B32-4593-BDA8-311FF77200A6}" srcId="{34D9B994-0D28-4D44-92AE-499D59DF75A5}" destId="{046AC25F-F839-475E-A808-4504BF72ECC0}" srcOrd="0" destOrd="0" parTransId="{504FE913-2D39-4E9C-9272-79AABD514DD1}" sibTransId="{0093FF58-AA51-40E9-A065-E4963312FE5F}"/>
    <dgm:cxn modelId="{1239B1EB-BDC3-45A6-B1FC-4BC992BAF4B5}" type="presOf" srcId="{19F38878-512B-4911-9AD2-018692613A06}" destId="{B5381A49-8940-4344-BAA2-001927519394}" srcOrd="0" destOrd="1" presId="urn:microsoft.com/office/officeart/2005/8/layout/vList6"/>
    <dgm:cxn modelId="{8011D5D1-11ED-494F-BF5B-697FD334A852}" srcId="{6251185A-5485-4FED-BDB3-D67BE3435A3E}" destId="{7A1E2530-0387-4843-9CF8-B0EEED5EC1C5}" srcOrd="3" destOrd="0" parTransId="{AD2C9F65-F19A-4CB4-BC4C-BCC35D11E63F}" sibTransId="{6DA17540-21FA-479D-96A2-141CC0D7F99E}"/>
    <dgm:cxn modelId="{9ED01D77-D24C-4085-B8F9-18AF64668758}" type="presOf" srcId="{6251185A-5485-4FED-BDB3-D67BE3435A3E}" destId="{8ED7F95D-E1DD-42A9-84A6-54B3DC691900}" srcOrd="0" destOrd="0" presId="urn:microsoft.com/office/officeart/2005/8/layout/vList6"/>
    <dgm:cxn modelId="{FECAA3EE-0535-4AED-9EAA-037209C85A6A}" type="presOf" srcId="{74AEB78D-2B11-44DC-B87F-8F42CFF62342}" destId="{D6B2D2DC-8227-491B-B93B-4C068897EEFD}" srcOrd="0" destOrd="2" presId="urn:microsoft.com/office/officeart/2005/8/layout/vList6"/>
    <dgm:cxn modelId="{389AE0C8-0CEB-49B9-BEA5-A2D4A4BD21CB}" srcId="{6251185A-5485-4FED-BDB3-D67BE3435A3E}" destId="{0FB1AF72-6801-4685-A815-53BF3F5DFC50}" srcOrd="2" destOrd="0" parTransId="{FB47D3C1-9822-4131-A669-8EE0713BB6CA}" sibTransId="{284F277A-D7D0-4878-8E3C-9D780324C1BE}"/>
    <dgm:cxn modelId="{5D9FF411-CF2B-4139-981B-342735D2817E}" srcId="{34D9B994-0D28-4D44-92AE-499D59DF75A5}" destId="{E8540C1C-D199-4941-9E24-CD7EDC685BE7}" srcOrd="1" destOrd="0" parTransId="{C051D09D-3952-4C7F-BD56-76D94D22822B}" sibTransId="{60F2E5E9-29F7-404A-9614-56F98B5FF439}"/>
    <dgm:cxn modelId="{29002C26-2F0E-4B71-8140-584D18C71BF8}" type="presParOf" srcId="{C35309BF-5D31-4702-BD0B-49BCCE18BA13}" destId="{92629194-7F19-4B46-881C-40433423B407}" srcOrd="0" destOrd="0" presId="urn:microsoft.com/office/officeart/2005/8/layout/vList6"/>
    <dgm:cxn modelId="{6A9C5C15-6AF1-4F2A-9526-45436F9CDD5D}" type="presParOf" srcId="{92629194-7F19-4B46-881C-40433423B407}" destId="{8ED7F95D-E1DD-42A9-84A6-54B3DC691900}" srcOrd="0" destOrd="0" presId="urn:microsoft.com/office/officeart/2005/8/layout/vList6"/>
    <dgm:cxn modelId="{2CE286A2-0B48-42EA-BD67-EED0C13EC85B}" type="presParOf" srcId="{92629194-7F19-4B46-881C-40433423B407}" destId="{B5381A49-8940-4344-BAA2-001927519394}" srcOrd="1" destOrd="0" presId="urn:microsoft.com/office/officeart/2005/8/layout/vList6"/>
    <dgm:cxn modelId="{F0FE9133-67CE-42A0-9854-E7E5909CD311}" type="presParOf" srcId="{C35309BF-5D31-4702-BD0B-49BCCE18BA13}" destId="{7922D788-FC32-4911-8621-44E25E08C7B0}" srcOrd="1" destOrd="0" presId="urn:microsoft.com/office/officeart/2005/8/layout/vList6"/>
    <dgm:cxn modelId="{B6392BAF-C2D3-4982-A408-3D0D69B69DA4}" type="presParOf" srcId="{C35309BF-5D31-4702-BD0B-49BCCE18BA13}" destId="{2BFB2103-EA24-4839-970A-AAB40441C86E}" srcOrd="2" destOrd="0" presId="urn:microsoft.com/office/officeart/2005/8/layout/vList6"/>
    <dgm:cxn modelId="{F9AB3E48-D780-4036-B366-EF4D41F76DFA}" type="presParOf" srcId="{2BFB2103-EA24-4839-970A-AAB40441C86E}" destId="{8D10DEAA-1864-4132-A97A-3B17668DF62A}" srcOrd="0" destOrd="0" presId="urn:microsoft.com/office/officeart/2005/8/layout/vList6"/>
    <dgm:cxn modelId="{60A5C666-74B3-4A63-A17D-9CAC9F097BAD}" type="presParOf" srcId="{2BFB2103-EA24-4839-970A-AAB40441C86E}" destId="{D6B2D2DC-8227-491B-B93B-4C068897EEF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5AEA34-A357-4BAA-AD7F-58F91F164B04}">
      <dsp:nvSpPr>
        <dsp:cNvPr id="0" name=""/>
        <dsp:cNvSpPr/>
      </dsp:nvSpPr>
      <dsp:spPr>
        <a:xfrm>
          <a:off x="290596" y="0"/>
          <a:ext cx="7813040" cy="488315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8CD75-9C3D-4392-823C-768E61D6C65C}">
      <dsp:nvSpPr>
        <dsp:cNvPr id="0" name=""/>
        <dsp:cNvSpPr/>
      </dsp:nvSpPr>
      <dsp:spPr>
        <a:xfrm>
          <a:off x="1282852" y="3370350"/>
          <a:ext cx="203139" cy="203139"/>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53C64E-B4FD-4166-B990-4374CD10CA8A}">
      <dsp:nvSpPr>
        <dsp:cNvPr id="0" name=""/>
        <dsp:cNvSpPr/>
      </dsp:nvSpPr>
      <dsp:spPr>
        <a:xfrm>
          <a:off x="604746" y="3471919"/>
          <a:ext cx="3379789" cy="1411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639" tIns="0" rIns="0" bIns="0" numCol="1" spcCol="1270" anchor="t" anchorCtr="0">
          <a:noAutofit/>
        </a:bodyPr>
        <a:lstStyle/>
        <a:p>
          <a:pPr lvl="0" algn="l" defTabSz="1600200">
            <a:lnSpc>
              <a:spcPct val="90000"/>
            </a:lnSpc>
            <a:spcBef>
              <a:spcPct val="0"/>
            </a:spcBef>
            <a:spcAft>
              <a:spcPct val="35000"/>
            </a:spcAft>
          </a:pPr>
          <a:r>
            <a:rPr lang="en-US" sz="3600" kern="1200" dirty="0" smtClean="0"/>
            <a:t>Stage 1</a:t>
          </a:r>
        </a:p>
        <a:p>
          <a:pPr lvl="0" algn="l" defTabSz="1600200">
            <a:lnSpc>
              <a:spcPct val="90000"/>
            </a:lnSpc>
            <a:spcBef>
              <a:spcPct val="0"/>
            </a:spcBef>
            <a:spcAft>
              <a:spcPct val="35000"/>
            </a:spcAft>
          </a:pPr>
          <a:r>
            <a:rPr lang="en-US" sz="2400" kern="1200" dirty="0" smtClean="0"/>
            <a:t>Data Capturing and sharing </a:t>
          </a:r>
          <a:endParaRPr lang="en-US" sz="2400" kern="1200" dirty="0"/>
        </a:p>
      </dsp:txBody>
      <dsp:txXfrm>
        <a:off x="604746" y="3471919"/>
        <a:ext cx="3379789" cy="1411230"/>
      </dsp:txXfrm>
    </dsp:sp>
    <dsp:sp modelId="{63D42214-C8F7-418E-8140-ACE47F6672D1}">
      <dsp:nvSpPr>
        <dsp:cNvPr id="0" name=""/>
        <dsp:cNvSpPr/>
      </dsp:nvSpPr>
      <dsp:spPr>
        <a:xfrm>
          <a:off x="3075944" y="2043109"/>
          <a:ext cx="367212" cy="367212"/>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24185-12DE-47A6-AF6D-A257562FC687}">
      <dsp:nvSpPr>
        <dsp:cNvPr id="0" name=""/>
        <dsp:cNvSpPr/>
      </dsp:nvSpPr>
      <dsp:spPr>
        <a:xfrm>
          <a:off x="2674417" y="2374414"/>
          <a:ext cx="3045397" cy="25087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578" tIns="0" rIns="0" bIns="0" numCol="1" spcCol="1270" anchor="t" anchorCtr="0">
          <a:noAutofit/>
        </a:bodyPr>
        <a:lstStyle/>
        <a:p>
          <a:pPr lvl="0" algn="l" defTabSz="1600200">
            <a:lnSpc>
              <a:spcPct val="90000"/>
            </a:lnSpc>
            <a:spcBef>
              <a:spcPct val="0"/>
            </a:spcBef>
            <a:spcAft>
              <a:spcPct val="35000"/>
            </a:spcAft>
          </a:pPr>
          <a:r>
            <a:rPr lang="en-US" sz="3600" kern="1200" dirty="0" smtClean="0"/>
            <a:t>Stage 2</a:t>
          </a:r>
        </a:p>
        <a:p>
          <a:pPr lvl="0" algn="l" defTabSz="1600200">
            <a:lnSpc>
              <a:spcPct val="90000"/>
            </a:lnSpc>
            <a:spcBef>
              <a:spcPct val="0"/>
            </a:spcBef>
            <a:spcAft>
              <a:spcPct val="35000"/>
            </a:spcAft>
          </a:pPr>
          <a:r>
            <a:rPr lang="en-US" sz="2400" kern="1200" dirty="0" smtClean="0"/>
            <a:t>Advanced clinical processes</a:t>
          </a:r>
          <a:endParaRPr lang="en-US" sz="2400" kern="1200" dirty="0"/>
        </a:p>
      </dsp:txBody>
      <dsp:txXfrm>
        <a:off x="2674417" y="2374414"/>
        <a:ext cx="3045397" cy="2508735"/>
      </dsp:txXfrm>
    </dsp:sp>
    <dsp:sp modelId="{96FF2B43-176D-4502-9151-2FC0884325E9}">
      <dsp:nvSpPr>
        <dsp:cNvPr id="0" name=""/>
        <dsp:cNvSpPr/>
      </dsp:nvSpPr>
      <dsp:spPr>
        <a:xfrm>
          <a:off x="5232343" y="1235436"/>
          <a:ext cx="507847" cy="507847"/>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CA3890-4694-47F6-BC90-675894EA96D0}">
      <dsp:nvSpPr>
        <dsp:cNvPr id="0" name=""/>
        <dsp:cNvSpPr/>
      </dsp:nvSpPr>
      <dsp:spPr>
        <a:xfrm>
          <a:off x="4623633" y="1489360"/>
          <a:ext cx="3600398" cy="3393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098" tIns="0" rIns="0" bIns="0" numCol="1" spcCol="1270" anchor="t" anchorCtr="0">
          <a:noAutofit/>
        </a:bodyPr>
        <a:lstStyle/>
        <a:p>
          <a:pPr lvl="0" algn="l" defTabSz="1600200">
            <a:lnSpc>
              <a:spcPct val="90000"/>
            </a:lnSpc>
            <a:spcBef>
              <a:spcPct val="0"/>
            </a:spcBef>
            <a:spcAft>
              <a:spcPct val="35000"/>
            </a:spcAft>
          </a:pPr>
          <a:r>
            <a:rPr lang="en-US" sz="3600" kern="1200" dirty="0" smtClean="0"/>
            <a:t>Stage 3</a:t>
          </a:r>
        </a:p>
        <a:p>
          <a:pPr lvl="0" algn="l" defTabSz="1600200">
            <a:lnSpc>
              <a:spcPct val="90000"/>
            </a:lnSpc>
            <a:spcBef>
              <a:spcPct val="0"/>
            </a:spcBef>
            <a:spcAft>
              <a:spcPct val="35000"/>
            </a:spcAft>
          </a:pPr>
          <a:r>
            <a:rPr lang="en-US" sz="2400" kern="1200" dirty="0" smtClean="0"/>
            <a:t>     Improved Outcomes</a:t>
          </a:r>
          <a:endParaRPr lang="en-US" sz="2400" kern="1200" dirty="0"/>
        </a:p>
      </dsp:txBody>
      <dsp:txXfrm>
        <a:off x="4623633" y="1489360"/>
        <a:ext cx="3600398" cy="339378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381A49-8940-4344-BAA2-001927519394}">
      <dsp:nvSpPr>
        <dsp:cNvPr id="0" name=""/>
        <dsp:cNvSpPr/>
      </dsp:nvSpPr>
      <dsp:spPr>
        <a:xfrm>
          <a:off x="2438399" y="528"/>
          <a:ext cx="3657600" cy="205965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b="0" kern="1200" dirty="0" smtClean="0">
              <a:solidFill>
                <a:schemeClr val="tx1"/>
              </a:solidFill>
            </a:rPr>
            <a:t>Any problem</a:t>
          </a:r>
        </a:p>
        <a:p>
          <a:pPr marL="228600" lvl="1" indent="-228600" algn="l" defTabSz="889000">
            <a:lnSpc>
              <a:spcPct val="90000"/>
            </a:lnSpc>
            <a:spcBef>
              <a:spcPct val="0"/>
            </a:spcBef>
            <a:spcAft>
              <a:spcPct val="15000"/>
            </a:spcAft>
            <a:buChar char="••"/>
          </a:pPr>
          <a:r>
            <a:rPr lang="en-US" sz="2000" b="0" kern="1200" dirty="0" smtClean="0">
              <a:solidFill>
                <a:schemeClr val="tx1"/>
              </a:solidFill>
            </a:rPr>
            <a:t>Hampers work</a:t>
          </a:r>
        </a:p>
        <a:p>
          <a:pPr marL="228600" lvl="1" indent="-228600" algn="l" defTabSz="889000">
            <a:lnSpc>
              <a:spcPct val="90000"/>
            </a:lnSpc>
            <a:spcBef>
              <a:spcPct val="0"/>
            </a:spcBef>
            <a:spcAft>
              <a:spcPct val="15000"/>
            </a:spcAft>
            <a:buChar char="••"/>
          </a:pPr>
          <a:r>
            <a:rPr lang="en-US" sz="2000" b="0" kern="1200" dirty="0" smtClean="0">
              <a:solidFill>
                <a:schemeClr val="tx1"/>
              </a:solidFill>
            </a:rPr>
            <a:t>Any Break fix</a:t>
          </a:r>
        </a:p>
      </dsp:txBody>
      <dsp:txXfrm>
        <a:off x="2438399" y="528"/>
        <a:ext cx="3657600" cy="2059658"/>
      </dsp:txXfrm>
    </dsp:sp>
    <dsp:sp modelId="{8ED7F95D-E1DD-42A9-84A6-54B3DC691900}">
      <dsp:nvSpPr>
        <dsp:cNvPr id="0" name=""/>
        <dsp:cNvSpPr/>
      </dsp:nvSpPr>
      <dsp:spPr>
        <a:xfrm>
          <a:off x="0" y="528"/>
          <a:ext cx="2438400" cy="2059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Restoration</a:t>
          </a:r>
          <a:endParaRPr lang="en-US" sz="3200" kern="1200" dirty="0"/>
        </a:p>
      </dsp:txBody>
      <dsp:txXfrm>
        <a:off x="0" y="528"/>
        <a:ext cx="2438400" cy="2059658"/>
      </dsp:txXfrm>
    </dsp:sp>
    <dsp:sp modelId="{D6B2D2DC-8227-491B-B93B-4C068897EEFD}">
      <dsp:nvSpPr>
        <dsp:cNvPr id="0" name=""/>
        <dsp:cNvSpPr/>
      </dsp:nvSpPr>
      <dsp:spPr>
        <a:xfrm>
          <a:off x="2438400" y="2266152"/>
          <a:ext cx="3657600" cy="205965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solidFill>
            </a:rPr>
            <a:t>Any configuration</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Don’t interfere with the working</a:t>
          </a:r>
          <a:endParaRPr lang="en-US" sz="2000" kern="1200" dirty="0"/>
        </a:p>
        <a:p>
          <a:pPr marL="228600" lvl="1" indent="-228600" algn="l" defTabSz="889000">
            <a:lnSpc>
              <a:spcPct val="90000"/>
            </a:lnSpc>
            <a:spcBef>
              <a:spcPct val="0"/>
            </a:spcBef>
            <a:spcAft>
              <a:spcPct val="15000"/>
            </a:spcAft>
            <a:buChar char="••"/>
          </a:pPr>
          <a:r>
            <a:rPr lang="en-US" sz="2000" kern="1200" dirty="0" smtClean="0">
              <a:solidFill>
                <a:schemeClr val="tx1"/>
              </a:solidFill>
            </a:rPr>
            <a:t>An additional functionality</a:t>
          </a:r>
          <a:endParaRPr lang="en-US" sz="2000" kern="1200" dirty="0"/>
        </a:p>
      </dsp:txBody>
      <dsp:txXfrm>
        <a:off x="2438400" y="2266152"/>
        <a:ext cx="3657600" cy="2059658"/>
      </dsp:txXfrm>
    </dsp:sp>
    <dsp:sp modelId="{8D10DEAA-1864-4132-A97A-3B17668DF62A}">
      <dsp:nvSpPr>
        <dsp:cNvPr id="0" name=""/>
        <dsp:cNvSpPr/>
      </dsp:nvSpPr>
      <dsp:spPr>
        <a:xfrm>
          <a:off x="0" y="2266152"/>
          <a:ext cx="2438400" cy="20596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Service Request</a:t>
          </a:r>
          <a:endParaRPr lang="en-US" sz="3200" kern="1200" dirty="0"/>
        </a:p>
      </dsp:txBody>
      <dsp:txXfrm>
        <a:off x="0" y="2266152"/>
        <a:ext cx="2438400" cy="205965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3388" cy="46355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l" defTabSz="635000">
              <a:spcBef>
                <a:spcPct val="0"/>
              </a:spcBef>
              <a:defRPr sz="800" b="0"/>
            </a:lvl1pPr>
          </a:lstStyle>
          <a:p>
            <a:endParaRPr lang="en-GB" dirty="0"/>
          </a:p>
        </p:txBody>
      </p:sp>
      <p:sp>
        <p:nvSpPr>
          <p:cNvPr id="3" name="Date Placeholder 2"/>
          <p:cNvSpPr>
            <a:spLocks noGrp="1"/>
          </p:cNvSpPr>
          <p:nvPr>
            <p:ph type="dt" sz="quarter" idx="1"/>
          </p:nvPr>
        </p:nvSpPr>
        <p:spPr bwMode="auto">
          <a:xfrm>
            <a:off x="3884613" y="0"/>
            <a:ext cx="2971800" cy="463550"/>
          </a:xfrm>
          <a:prstGeom prst="rect">
            <a:avLst/>
          </a:prstGeom>
          <a:noFill/>
          <a:ln w="9525">
            <a:noFill/>
            <a:miter lim="800000"/>
            <a:headEnd/>
            <a:tailEnd/>
          </a:ln>
        </p:spPr>
        <p:txBody>
          <a:bodyPr vert="horz" wrap="square" lIns="63442" tIns="31721" rIns="63442" bIns="31721" numCol="1" anchor="t" anchorCtr="0" compatLnSpc="1">
            <a:prstTxWarp prst="textNoShape">
              <a:avLst/>
            </a:prstTxWarp>
          </a:bodyPr>
          <a:lstStyle>
            <a:lvl1pPr algn="r" defTabSz="635000">
              <a:spcBef>
                <a:spcPct val="0"/>
              </a:spcBef>
              <a:defRPr sz="800" b="0"/>
            </a:lvl1pPr>
          </a:lstStyle>
          <a:p>
            <a:fld id="{55F4F54F-BFE9-4158-8CC4-DD040336CB83}" type="datetimeFigureOut">
              <a:rPr lang="en-US"/>
              <a:pPr/>
              <a:t>5/5/2014</a:t>
            </a:fld>
            <a:endParaRPr lang="en-GB" dirty="0"/>
          </a:p>
        </p:txBody>
      </p:sp>
      <p:sp>
        <p:nvSpPr>
          <p:cNvPr id="4" name="Footer Placeholder 3"/>
          <p:cNvSpPr>
            <a:spLocks noGrp="1"/>
          </p:cNvSpPr>
          <p:nvPr>
            <p:ph type="ftr" sz="quarter" idx="2"/>
          </p:nvPr>
        </p:nvSpPr>
        <p:spPr bwMode="auto">
          <a:xfrm>
            <a:off x="0" y="8831263"/>
            <a:ext cx="2973388" cy="46355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l" defTabSz="635000">
              <a:spcBef>
                <a:spcPct val="0"/>
              </a:spcBef>
              <a:defRPr sz="800" b="0"/>
            </a:lvl1pPr>
          </a:lstStyle>
          <a:p>
            <a:endParaRPr lang="en-GB" dirty="0"/>
          </a:p>
        </p:txBody>
      </p:sp>
      <p:sp>
        <p:nvSpPr>
          <p:cNvPr id="5" name="Slide Number Placeholder 4"/>
          <p:cNvSpPr>
            <a:spLocks noGrp="1"/>
          </p:cNvSpPr>
          <p:nvPr>
            <p:ph type="sldNum" sz="quarter" idx="3"/>
          </p:nvPr>
        </p:nvSpPr>
        <p:spPr bwMode="auto">
          <a:xfrm>
            <a:off x="3884613" y="8831263"/>
            <a:ext cx="2971800" cy="463550"/>
          </a:xfrm>
          <a:prstGeom prst="rect">
            <a:avLst/>
          </a:prstGeom>
          <a:noFill/>
          <a:ln w="9525">
            <a:noFill/>
            <a:miter lim="800000"/>
            <a:headEnd/>
            <a:tailEnd/>
          </a:ln>
        </p:spPr>
        <p:txBody>
          <a:bodyPr vert="horz" wrap="square" lIns="63442" tIns="31721" rIns="63442" bIns="31721" numCol="1" anchor="b" anchorCtr="0" compatLnSpc="1">
            <a:prstTxWarp prst="textNoShape">
              <a:avLst/>
            </a:prstTxWarp>
          </a:bodyPr>
          <a:lstStyle>
            <a:lvl1pPr algn="r" defTabSz="635000">
              <a:spcBef>
                <a:spcPct val="0"/>
              </a:spcBef>
              <a:defRPr sz="800" b="0"/>
            </a:lvl1pPr>
          </a:lstStyle>
          <a:p>
            <a:fld id="{4A1FC2AB-82DE-43D4-878D-2B0CA2799EF2}" type="slidenum">
              <a:rPr lang="en-GB"/>
              <a:pPr/>
              <a:t>‹#›</a:t>
            </a:fld>
            <a:endParaRPr lang="en-GB" dirty="0"/>
          </a:p>
        </p:txBody>
      </p:sp>
    </p:spTree>
    <p:extLst>
      <p:ext uri="{BB962C8B-B14F-4D97-AF65-F5344CB8AC3E}">
        <p14:creationId xmlns="" xmlns:p14="http://schemas.microsoft.com/office/powerpoint/2010/main" val="147792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3388" cy="46355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l" defTabSz="635000">
              <a:spcBef>
                <a:spcPct val="0"/>
              </a:spcBef>
              <a:defRPr sz="1200" b="0"/>
            </a:lvl1pPr>
          </a:lstStyle>
          <a:p>
            <a:endParaRPr lang="en-GB" dirty="0"/>
          </a:p>
        </p:txBody>
      </p:sp>
      <p:sp>
        <p:nvSpPr>
          <p:cNvPr id="3" name="Date Placeholder 2"/>
          <p:cNvSpPr>
            <a:spLocks noGrp="1"/>
          </p:cNvSpPr>
          <p:nvPr>
            <p:ph type="dt" idx="1"/>
          </p:nvPr>
        </p:nvSpPr>
        <p:spPr bwMode="auto">
          <a:xfrm>
            <a:off x="3884613" y="0"/>
            <a:ext cx="2971800" cy="463550"/>
          </a:xfrm>
          <a:prstGeom prst="rect">
            <a:avLst/>
          </a:prstGeom>
          <a:noFill/>
          <a:ln w="9525">
            <a:noFill/>
            <a:miter lim="800000"/>
            <a:headEnd/>
            <a:tailEnd/>
          </a:ln>
        </p:spPr>
        <p:txBody>
          <a:bodyPr vert="horz" wrap="square" lIns="96723" tIns="48362" rIns="96723" bIns="48362" numCol="1" anchor="t" anchorCtr="0" compatLnSpc="1">
            <a:prstTxWarp prst="textNoShape">
              <a:avLst/>
            </a:prstTxWarp>
          </a:bodyPr>
          <a:lstStyle>
            <a:lvl1pPr algn="r" defTabSz="635000">
              <a:spcBef>
                <a:spcPct val="0"/>
              </a:spcBef>
              <a:defRPr sz="1200" b="0"/>
            </a:lvl1pPr>
          </a:lstStyle>
          <a:p>
            <a:fld id="{48C56040-B352-4CF8-B5D5-F47EA68AB32D}" type="datetimeFigureOut">
              <a:rPr lang="en-US"/>
              <a:pPr/>
              <a:t>5/5/2014</a:t>
            </a:fld>
            <a:endParaRPr lang="en-GB" dirty="0"/>
          </a:p>
        </p:txBody>
      </p:sp>
      <p:sp>
        <p:nvSpPr>
          <p:cNvPr id="4" name="Slide Image Placeholder 3"/>
          <p:cNvSpPr>
            <a:spLocks noGrp="1" noRot="1" noChangeAspect="1"/>
          </p:cNvSpPr>
          <p:nvPr>
            <p:ph type="sldImg" idx="2"/>
          </p:nvPr>
        </p:nvSpPr>
        <p:spPr>
          <a:xfrm>
            <a:off x="1104900" y="698500"/>
            <a:ext cx="4648200" cy="3486150"/>
          </a:xfrm>
          <a:prstGeom prst="rect">
            <a:avLst/>
          </a:prstGeom>
          <a:noFill/>
          <a:ln w="12700">
            <a:solidFill>
              <a:prstClr val="black"/>
            </a:solidFill>
          </a:ln>
        </p:spPr>
        <p:txBody>
          <a:bodyPr vert="horz" lIns="139391" tIns="69696" rIns="139391" bIns="69696" rtlCol="0" anchor="ctr"/>
          <a:lstStyle/>
          <a:p>
            <a:pPr lvl="0"/>
            <a:endParaRPr lang="en-GB" noProof="0" dirty="0"/>
          </a:p>
        </p:txBody>
      </p:sp>
      <p:sp>
        <p:nvSpPr>
          <p:cNvPr id="5" name="Notes Placeholder 4"/>
          <p:cNvSpPr>
            <a:spLocks noGrp="1"/>
          </p:cNvSpPr>
          <p:nvPr>
            <p:ph type="body" sz="quarter" idx="3"/>
          </p:nvPr>
        </p:nvSpPr>
        <p:spPr bwMode="gray">
          <a:xfrm>
            <a:off x="684213" y="4416425"/>
            <a:ext cx="5489575" cy="9175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 name="Footer Placeholder 5"/>
          <p:cNvSpPr>
            <a:spLocks noGrp="1"/>
          </p:cNvSpPr>
          <p:nvPr>
            <p:ph type="ftr" sz="quarter" idx="4"/>
          </p:nvPr>
        </p:nvSpPr>
        <p:spPr bwMode="auto">
          <a:xfrm>
            <a:off x="0" y="8831263"/>
            <a:ext cx="2973388" cy="46355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l" defTabSz="635000">
              <a:spcBef>
                <a:spcPct val="0"/>
              </a:spcBef>
              <a:defRPr sz="1200" b="0"/>
            </a:lvl1pPr>
          </a:lstStyle>
          <a:p>
            <a:endParaRPr lang="en-GB" dirty="0"/>
          </a:p>
        </p:txBody>
      </p:sp>
      <p:sp>
        <p:nvSpPr>
          <p:cNvPr id="7" name="Slide Number Placeholder 6"/>
          <p:cNvSpPr>
            <a:spLocks noGrp="1"/>
          </p:cNvSpPr>
          <p:nvPr>
            <p:ph type="sldNum" sz="quarter" idx="5"/>
          </p:nvPr>
        </p:nvSpPr>
        <p:spPr bwMode="auto">
          <a:xfrm>
            <a:off x="3884613" y="8831263"/>
            <a:ext cx="2971800" cy="463550"/>
          </a:xfrm>
          <a:prstGeom prst="rect">
            <a:avLst/>
          </a:prstGeom>
          <a:noFill/>
          <a:ln w="9525">
            <a:noFill/>
            <a:miter lim="800000"/>
            <a:headEnd/>
            <a:tailEnd/>
          </a:ln>
        </p:spPr>
        <p:txBody>
          <a:bodyPr vert="horz" wrap="square" lIns="96723" tIns="48362" rIns="96723" bIns="48362" numCol="1" anchor="b" anchorCtr="0" compatLnSpc="1">
            <a:prstTxWarp prst="textNoShape">
              <a:avLst/>
            </a:prstTxWarp>
          </a:bodyPr>
          <a:lstStyle>
            <a:lvl1pPr algn="r" defTabSz="635000">
              <a:spcBef>
                <a:spcPct val="0"/>
              </a:spcBef>
              <a:defRPr sz="1200" b="0"/>
            </a:lvl1pPr>
          </a:lstStyle>
          <a:p>
            <a:fld id="{F6715F80-3722-40A8-A13B-913CAEEA0A98}" type="slidenum">
              <a:rPr lang="en-GB"/>
              <a:pPr/>
              <a:t>‹#›</a:t>
            </a:fld>
            <a:endParaRPr lang="en-GB" dirty="0"/>
          </a:p>
        </p:txBody>
      </p:sp>
    </p:spTree>
    <p:extLst>
      <p:ext uri="{BB962C8B-B14F-4D97-AF65-F5344CB8AC3E}">
        <p14:creationId xmlns="" xmlns:p14="http://schemas.microsoft.com/office/powerpoint/2010/main" val="1091771900"/>
      </p:ext>
    </p:extLst>
  </p:cSld>
  <p:clrMap bg1="lt1" tx1="dk1" bg2="lt2" tx2="dk2" accent1="accent1" accent2="accent2" accent3="accent3" accent4="accent4" accent5="accent5" accent6="accent6" hlink="hlink" folHlink="folHlink"/>
  <p:notesStyle>
    <a:lvl1pPr algn="l" rtl="0" eaLnBrk="0" fontAlgn="base" hangingPunct="0">
      <a:spcBef>
        <a:spcPct val="100000"/>
      </a:spcBef>
      <a:spcAft>
        <a:spcPct val="0"/>
      </a:spcAft>
      <a:buFont typeface="Arial" pitchFamily="34" charset="0"/>
      <a:defRPr sz="1100" kern="1200">
        <a:solidFill>
          <a:schemeClr val="tx1"/>
        </a:solidFill>
        <a:latin typeface="Arial" pitchFamily="34" charset="0"/>
        <a:ea typeface="+mn-ea"/>
        <a:cs typeface="+mn-cs"/>
      </a:defRPr>
    </a:lvl1pPr>
    <a:lvl2pPr marL="114300" indent="-112713" algn="l" rtl="0" eaLnBrk="0" fontAlgn="base" hangingPunct="0">
      <a:spcBef>
        <a:spcPct val="20000"/>
      </a:spcBef>
      <a:spcAft>
        <a:spcPct val="0"/>
      </a:spcAft>
      <a:buChar char="•"/>
      <a:defRPr sz="1100" kern="1200">
        <a:solidFill>
          <a:schemeClr val="tx1"/>
        </a:solidFill>
        <a:latin typeface="Arial" pitchFamily="34" charset="0"/>
        <a:ea typeface="+mn-ea"/>
        <a:cs typeface="+mn-cs"/>
      </a:defRPr>
    </a:lvl2pPr>
    <a:lvl3pPr marL="227013" indent="-111125" algn="l" rtl="0" eaLnBrk="0" fontAlgn="base" hangingPunct="0">
      <a:spcBef>
        <a:spcPct val="20000"/>
      </a:spcBef>
      <a:spcAft>
        <a:spcPct val="0"/>
      </a:spcAft>
      <a:buFont typeface="Arial" pitchFamily="34" charset="0"/>
      <a:buChar char="–"/>
      <a:defRPr sz="1000" kern="1200">
        <a:solidFill>
          <a:schemeClr val="tx1"/>
        </a:solidFill>
        <a:latin typeface="Arial" pitchFamily="34" charset="0"/>
        <a:ea typeface="+mn-ea"/>
        <a:cs typeface="+mn-cs"/>
      </a:defRPr>
    </a:lvl3pPr>
    <a:lvl4pPr marL="341313" indent="-112713" algn="l" rtl="0" eaLnBrk="0" fontAlgn="base" hangingPunct="0">
      <a:spcBef>
        <a:spcPct val="20000"/>
      </a:spcBef>
      <a:spcAft>
        <a:spcPct val="0"/>
      </a:spcAft>
      <a:buChar char="•"/>
      <a:defRPr sz="1000" kern="1200">
        <a:solidFill>
          <a:schemeClr val="tx1"/>
        </a:solidFill>
        <a:latin typeface="Arial" pitchFamily="34" charset="0"/>
        <a:ea typeface="+mn-ea"/>
        <a:cs typeface="+mn-cs"/>
      </a:defRPr>
    </a:lvl4pPr>
    <a:lvl5pPr marL="454025" indent="-111125" algn="l" rtl="0" eaLnBrk="0" fontAlgn="base" hangingPunct="0">
      <a:spcBef>
        <a:spcPct val="20000"/>
      </a:spcBef>
      <a:spcAft>
        <a:spcPct val="0"/>
      </a:spcAft>
      <a:buFont typeface="Arial" pitchFamily="34" charset="0"/>
      <a:buChar char="–"/>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Rot="1" noChangeAspect="1" noTextEdit="1"/>
          </p:cNvSpPr>
          <p:nvPr>
            <p:ph type="sldImg"/>
          </p:nvPr>
        </p:nvSpPr>
        <p:spPr bwMode="auto">
          <a:noFill/>
          <a:ln>
            <a:solidFill>
              <a:srgbClr val="000000"/>
            </a:solidFill>
            <a:miter lim="800000"/>
            <a:headEnd/>
            <a:tailEnd/>
          </a:ln>
        </p:spPr>
      </p:sp>
      <p:sp>
        <p:nvSpPr>
          <p:cNvPr id="281605" name="Rectangle 5"/>
          <p:cNvSpPr>
            <a:spLocks noGrp="1"/>
          </p:cNvSpPr>
          <p:nvPr>
            <p:ph type="body" idx="1"/>
          </p:nvPr>
        </p:nvSpPr>
        <p:spPr>
          <a:xfrm>
            <a:off x="684214" y="4416428"/>
            <a:ext cx="5489575" cy="170383"/>
          </a:xfrm>
        </p:spPr>
        <p:txBody>
          <a:bodyPr/>
          <a:lstStyle/>
          <a:p>
            <a:endParaRPr lang="en-US" dirty="0" smtClean="0"/>
          </a:p>
        </p:txBody>
      </p:sp>
    </p:spTree>
    <p:extLst>
      <p:ext uri="{BB962C8B-B14F-4D97-AF65-F5344CB8AC3E}">
        <p14:creationId xmlns="" xmlns:p14="http://schemas.microsoft.com/office/powerpoint/2010/main" val="158883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8" name="Rectangle 4"/>
          <p:cNvSpPr>
            <a:spLocks noGrp="1" noRot="1" noChangeAspect="1" noTextEdit="1"/>
          </p:cNvSpPr>
          <p:nvPr>
            <p:ph type="sldImg"/>
          </p:nvPr>
        </p:nvSpPr>
        <p:spPr bwMode="auto">
          <a:noFill/>
          <a:ln>
            <a:solidFill>
              <a:srgbClr val="000000"/>
            </a:solidFill>
            <a:miter lim="800000"/>
            <a:headEnd/>
            <a:tailEnd/>
          </a:ln>
        </p:spPr>
      </p:sp>
      <p:sp>
        <p:nvSpPr>
          <p:cNvPr id="282629" name="Rectangle 5"/>
          <p:cNvSpPr>
            <a:spLocks noGrp="1"/>
          </p:cNvSpPr>
          <p:nvPr>
            <p:ph type="body" idx="1"/>
          </p:nvPr>
        </p:nvSpPr>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TextEdit="1"/>
          </p:cNvSpPr>
          <p:nvPr>
            <p:ph type="sldImg"/>
          </p:nvPr>
        </p:nvSpPr>
        <p:spPr bwMode="auto">
          <a:noFill/>
          <a:ln>
            <a:solidFill>
              <a:srgbClr val="000000"/>
            </a:solidFill>
            <a:miter lim="800000"/>
            <a:headEnd/>
            <a:tailEnd/>
          </a:ln>
        </p:spPr>
      </p:sp>
      <p:sp>
        <p:nvSpPr>
          <p:cNvPr id="285699" name="Rectangle 3"/>
          <p:cNvSpPr>
            <a:spLocks noGrp="1"/>
          </p:cNvSpPr>
          <p:nvPr>
            <p:ph type="body" idx="1"/>
          </p:nvPr>
        </p:nvSpPr>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15F80-3722-40A8-A13B-913CAEEA0A98}" type="slidenum">
              <a:rPr lang="en-GB" smtClean="0"/>
              <a:pPr/>
              <a:t>14</a:t>
            </a:fld>
            <a:endParaRPr lang="en-GB" dirty="0"/>
          </a:p>
        </p:txBody>
      </p:sp>
    </p:spTree>
    <p:extLst>
      <p:ext uri="{BB962C8B-B14F-4D97-AF65-F5344CB8AC3E}">
        <p14:creationId xmlns="" xmlns:p14="http://schemas.microsoft.com/office/powerpoint/2010/main" val="2427733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TextEdit="1"/>
          </p:cNvSpPr>
          <p:nvPr>
            <p:ph type="sldImg"/>
          </p:nvPr>
        </p:nvSpPr>
        <p:spPr bwMode="auto">
          <a:noFill/>
          <a:ln>
            <a:solidFill>
              <a:srgbClr val="000000"/>
            </a:solidFill>
            <a:miter lim="800000"/>
            <a:headEnd/>
            <a:tailEnd/>
          </a:ln>
        </p:spPr>
      </p:sp>
      <p:sp>
        <p:nvSpPr>
          <p:cNvPr id="284675" name="Rectangle 3"/>
          <p:cNvSpPr>
            <a:spLocks noGrp="1"/>
          </p:cNvSpPr>
          <p:nvPr>
            <p:ph type="body" idx="1"/>
          </p:nvPr>
        </p:nvSpPr>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BC3D01-D384-4B7C-BF36-D7BCE22DC57D}"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C3D01-D384-4B7C-BF36-D7BCE22DC57D}"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C3D01-D384-4B7C-BF36-D7BCE22DC57D}"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5117451" cy="4882896"/>
          </a:xfrm>
          <a:prstGeom prst="rect">
            <a:avLst/>
          </a:prstGeom>
        </p:spPr>
        <p:txBody>
          <a:bodyPr vert="horz" wrap="square"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tab pos="5029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tab pos="5029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8330184"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1"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6"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9" name="Content Placeholder 20"/>
          <p:cNvSpPr>
            <a:spLocks noGrp="1"/>
          </p:cNvSpPr>
          <p:nvPr>
            <p:ph sz="quarter" idx="16"/>
          </p:nvPr>
        </p:nvSpPr>
        <p:spPr bwMode="gray">
          <a:xfrm>
            <a:off x="4724400"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1"/>
          <p:cNvSpPr>
            <a:spLocks noGrp="1"/>
          </p:cNvSpPr>
          <p:nvPr>
            <p:ph type="body" sz="quarter" idx="17"/>
          </p:nvPr>
        </p:nvSpPr>
        <p:spPr bwMode="gray">
          <a:xfrm>
            <a:off x="4727259"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1" name="Text Placeholder 13"/>
          <p:cNvSpPr>
            <a:spLocks noGrp="1"/>
          </p:cNvSpPr>
          <p:nvPr>
            <p:ph type="body" sz="quarter" idx="18"/>
          </p:nvPr>
        </p:nvSpPr>
        <p:spPr bwMode="gray">
          <a:xfrm>
            <a:off x="4724400"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142999" y="2538374"/>
            <a:ext cx="4690872" cy="835761"/>
          </a:xfrm>
          <a:prstGeom prst="rect">
            <a:avLst/>
          </a:prstGeom>
        </p:spPr>
        <p:txBody>
          <a:bodyPr anchor="b" anchorCtr="0">
            <a:spAutoFit/>
          </a:bodyPr>
          <a:lstStyle>
            <a:lvl1pPr>
              <a:lnSpc>
                <a:spcPct val="85000"/>
              </a:lnSpc>
              <a:defRPr sz="32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2999" y="3689350"/>
            <a:ext cx="4690872" cy="319380"/>
          </a:xfrm>
          <a:prstGeom prst="rect">
            <a:avLst/>
          </a:prstGeom>
        </p:spPr>
        <p:txBody>
          <a:bodyPr>
            <a:spAutoFit/>
          </a:bodyPr>
          <a:lstStyle>
            <a:lvl1pPr>
              <a:lnSpc>
                <a:spcPct val="100000"/>
              </a:lnSpc>
              <a:defRPr sz="2000" b="1" smtClean="0">
                <a:latin typeface="Arial" pitchFamily="34" charset="0"/>
              </a:defRPr>
            </a:lvl1pPr>
          </a:lstStyle>
          <a:p>
            <a:r>
              <a:rPr lang="en-US" smtClean="0"/>
              <a:t>Click to edit Master subtitle style</a:t>
            </a:r>
            <a:endParaRPr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404813" y="303213"/>
            <a:ext cx="1636712" cy="307975"/>
          </a:xfrm>
          <a:prstGeom prst="rect">
            <a:avLst/>
          </a:prstGeom>
          <a:noFill/>
        </p:spPr>
      </p:pic>
    </p:spTree>
  </p:cSld>
  <p:clrMapOvr>
    <a:masterClrMapping/>
  </p:clrMapOvr>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30"/>
            <a:ext cx="3999155"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5" name="Content Placeholder 20"/>
          <p:cNvSpPr>
            <a:spLocks noGrp="1"/>
          </p:cNvSpPr>
          <p:nvPr>
            <p:ph sz="quarter" idx="12"/>
          </p:nvPr>
        </p:nvSpPr>
        <p:spPr bwMode="gray">
          <a:xfrm>
            <a:off x="4724400" y="1399030"/>
            <a:ext cx="3999155"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1"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6" name="Content Placeholder 20"/>
          <p:cNvSpPr>
            <a:spLocks noGrp="1"/>
          </p:cNvSpPr>
          <p:nvPr>
            <p:ph sz="quarter" idx="12"/>
          </p:nvPr>
        </p:nvSpPr>
        <p:spPr bwMode="gray">
          <a:xfrm>
            <a:off x="411479"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0"/>
          <p:cNvSpPr>
            <a:spLocks noGrp="1"/>
          </p:cNvSpPr>
          <p:nvPr>
            <p:ph sz="quarter" idx="13"/>
          </p:nvPr>
        </p:nvSpPr>
        <p:spPr bwMode="gray">
          <a:xfrm>
            <a:off x="3239786"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0"/>
          <p:cNvSpPr>
            <a:spLocks noGrp="1"/>
          </p:cNvSpPr>
          <p:nvPr>
            <p:ph sz="quarter" idx="14"/>
          </p:nvPr>
        </p:nvSpPr>
        <p:spPr bwMode="gray">
          <a:xfrm>
            <a:off x="6060896"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C3D01-D384-4B7C-BF36-D7BCE22DC57D}"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BC3D01-D384-4B7C-BF36-D7BCE22DC57D}" type="datetimeFigureOut">
              <a:rPr lang="en-US" smtClean="0"/>
              <a:pPr/>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5117451" cy="4882896"/>
          </a:xfrm>
          <a:prstGeom prst="rect">
            <a:avLst/>
          </a:prstGeom>
        </p:spPr>
        <p:txBody>
          <a:bodyPr vert="horz" wrap="square"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tab pos="5029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tab pos="5029200" algn="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5029200"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8" y="1873249"/>
            <a:ext cx="8330184"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8330184"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7"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chemeClr val="tx2"/>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1"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882896"/>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 Graph">
    <p:spTree>
      <p:nvGrpSpPr>
        <p:cNvPr id="1" name=""/>
        <p:cNvGrpSpPr/>
        <p:nvPr/>
      </p:nvGrpSpPr>
      <p:grpSpPr>
        <a:xfrm>
          <a:off x="0" y="0"/>
          <a:ext cx="0" cy="0"/>
          <a:chOff x="0" y="0"/>
          <a:chExt cx="0" cy="0"/>
        </a:xfrm>
      </p:grpSpPr>
      <p:sp>
        <p:nvSpPr>
          <p:cNvPr id="6" name="Content Placeholder 20"/>
          <p:cNvSpPr>
            <a:spLocks noGrp="1"/>
          </p:cNvSpPr>
          <p:nvPr>
            <p:ph sz="quarter" idx="11"/>
          </p:nvPr>
        </p:nvSpPr>
        <p:spPr bwMode="gray">
          <a:xfrm>
            <a:off x="411479"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1"/>
          <p:cNvSpPr>
            <a:spLocks noGrp="1"/>
          </p:cNvSpPr>
          <p:nvPr>
            <p:ph type="body" sz="quarter" idx="13"/>
          </p:nvPr>
        </p:nvSpPr>
        <p:spPr bwMode="gray">
          <a:xfrm>
            <a:off x="414338"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4" name="Text Placeholder 13"/>
          <p:cNvSpPr>
            <a:spLocks noGrp="1"/>
          </p:cNvSpPr>
          <p:nvPr>
            <p:ph type="body" sz="quarter" idx="15"/>
          </p:nvPr>
        </p:nvSpPr>
        <p:spPr bwMode="gray">
          <a:xfrm>
            <a:off x="411479"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
        <p:nvSpPr>
          <p:cNvPr id="16"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lvl1pPr>
              <a:defRPr>
                <a:latin typeface="+mj-lt"/>
              </a:defRPr>
            </a:lvl1p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9" name="Content Placeholder 20"/>
          <p:cNvSpPr>
            <a:spLocks noGrp="1"/>
          </p:cNvSpPr>
          <p:nvPr>
            <p:ph sz="quarter" idx="16"/>
          </p:nvPr>
        </p:nvSpPr>
        <p:spPr bwMode="gray">
          <a:xfrm>
            <a:off x="4724400" y="1873248"/>
            <a:ext cx="3999155" cy="4270248"/>
          </a:xfrm>
          <a:prstGeom prst="rect">
            <a:avLst/>
          </a:prstGeom>
        </p:spPr>
        <p:txBody>
          <a:bodyPr/>
          <a:lstStyle>
            <a:lvl2pPr>
              <a:defRPr lang="en-US" sz="2000" kern="1200" dirty="0" smtClean="0">
                <a:solidFill>
                  <a:schemeClr val="tx2"/>
                </a:solidFill>
                <a:latin typeface="+mn-lt"/>
                <a:ea typeface="+mn-ea"/>
                <a:cs typeface="+mn-cs"/>
              </a:defRPr>
            </a:lvl2pPr>
            <a:lvl3pPr>
              <a:defRPr lang="en-US" sz="1800" kern="1200" dirty="0" smtClean="0">
                <a:solidFill>
                  <a:schemeClr val="tx2"/>
                </a:solidFill>
                <a:latin typeface="+mn-lt"/>
                <a:ea typeface="+mn-ea"/>
                <a:cs typeface="+mn-cs"/>
              </a:defRPr>
            </a:lvl3pPr>
            <a:lvl4pPr>
              <a:defRPr lang="en-US" sz="1800" kern="1200" dirty="0" smtClean="0">
                <a:solidFill>
                  <a:schemeClr val="tx2"/>
                </a:solidFill>
                <a:latin typeface="+mn-lt"/>
                <a:ea typeface="+mn-ea"/>
                <a:cs typeface="+mn-cs"/>
              </a:defRPr>
            </a:lvl4pPr>
            <a:lvl5pPr>
              <a:defRPr lang="en-US" sz="1800" kern="1200" dirty="0">
                <a:solidFill>
                  <a:schemeClr val="tx2"/>
                </a:solidFill>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11"/>
          <p:cNvSpPr>
            <a:spLocks noGrp="1"/>
          </p:cNvSpPr>
          <p:nvPr>
            <p:ph type="body" sz="quarter" idx="17"/>
          </p:nvPr>
        </p:nvSpPr>
        <p:spPr bwMode="gray">
          <a:xfrm>
            <a:off x="4727259" y="1397000"/>
            <a:ext cx="3995928" cy="276999"/>
          </a:xfrm>
          <a:prstGeom prst="rect">
            <a:avLst/>
          </a:prstGeom>
        </p:spPr>
        <p:txBody>
          <a:bodyPr>
            <a:noAutofit/>
          </a:bodyPr>
          <a:lstStyle>
            <a:lvl1pPr>
              <a:defRPr sz="2000" b="1">
                <a:latin typeface="+mj-lt"/>
              </a:defRPr>
            </a:lvl1pPr>
          </a:lstStyle>
          <a:p>
            <a:pPr lvl="0"/>
            <a:r>
              <a:rPr lang="en-US" smtClean="0"/>
              <a:t>Click to edit Master text styles</a:t>
            </a:r>
          </a:p>
        </p:txBody>
      </p:sp>
      <p:sp>
        <p:nvSpPr>
          <p:cNvPr id="11" name="Text Placeholder 13"/>
          <p:cNvSpPr>
            <a:spLocks noGrp="1"/>
          </p:cNvSpPr>
          <p:nvPr>
            <p:ph type="body" sz="quarter" idx="18"/>
          </p:nvPr>
        </p:nvSpPr>
        <p:spPr bwMode="gray">
          <a:xfrm>
            <a:off x="4724400" y="6153912"/>
            <a:ext cx="3995928" cy="128016"/>
          </a:xfrm>
          <a:prstGeom prst="rect">
            <a:avLst/>
          </a:prstGeom>
          <a:noFill/>
          <a:ln w="12700" algn="ctr">
            <a:noFill/>
            <a:miter lim="800000"/>
            <a:headEnd/>
            <a:tailEnd/>
          </a:ln>
        </p:spPr>
        <p:txBody>
          <a:bodyPr lIns="0" tIns="0" rIns="0" bIns="0" anchor="b">
            <a:spAutoFit/>
          </a:bodyPr>
          <a:lstStyle>
            <a:lvl1pPr algn="l" rtl="0" fontAlgn="base">
              <a:lnSpc>
                <a:spcPts val="1000"/>
              </a:lnSpc>
              <a:spcBef>
                <a:spcPct val="0"/>
              </a:spcBef>
              <a:spcAft>
                <a:spcPct val="0"/>
              </a:spcAft>
              <a:defRPr lang="en-US" sz="800" b="0" kern="1200" smtClean="0">
                <a:solidFill>
                  <a:srgbClr val="002776"/>
                </a:solidFill>
                <a:latin typeface="Arial" pitchFamily="34" charset="0"/>
                <a:ea typeface="+mn-ea"/>
                <a:cs typeface="Arial" pitchFamily="34" charset="0"/>
              </a:defRPr>
            </a:lvl1pPr>
            <a:lvl2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2pPr>
            <a:lvl3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3pPr>
            <a:lvl4pPr algn="l" rtl="0" fontAlgn="base">
              <a:spcBef>
                <a:spcPct val="0"/>
              </a:spcBef>
              <a:spcAft>
                <a:spcPct val="0"/>
              </a:spcAft>
              <a:defRPr lang="en-US" sz="800" b="0" kern="1200" smtClean="0">
                <a:solidFill>
                  <a:schemeClr val="tx1"/>
                </a:solidFill>
                <a:latin typeface="Arial" pitchFamily="34" charset="0"/>
                <a:ea typeface="+mn-ea"/>
                <a:cs typeface="Arial" pitchFamily="34" charset="0"/>
              </a:defRPr>
            </a:lvl4pPr>
            <a:lvl5pPr algn="l" rtl="0" fontAlgn="base">
              <a:spcBef>
                <a:spcPct val="0"/>
              </a:spcBef>
              <a:spcAft>
                <a:spcPct val="0"/>
              </a:spcAft>
              <a:defRPr lang="en-US" sz="800" b="0" kern="1200" dirty="0">
                <a:solidFill>
                  <a:schemeClr val="tx1"/>
                </a:solidFill>
                <a:latin typeface="Arial" pitchFamily="34" charset="0"/>
                <a:ea typeface="+mn-ea"/>
                <a:cs typeface="Arial" pitchFamily="34" charset="0"/>
              </a:defRPr>
            </a:lvl5pPr>
          </a:lstStyle>
          <a:p>
            <a:pPr lvl="0"/>
            <a:r>
              <a:rPr lang="en-US" smtClean="0"/>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120835" name="Title Placeholder 1"/>
          <p:cNvSpPr>
            <a:spLocks noGrp="1"/>
          </p:cNvSpPr>
          <p:nvPr>
            <p:ph type="ctrTitle"/>
          </p:nvPr>
        </p:nvSpPr>
        <p:spPr bwMode="gray">
          <a:xfrm>
            <a:off x="1142999" y="2538374"/>
            <a:ext cx="4690872" cy="835761"/>
          </a:xfrm>
          <a:prstGeom prst="rect">
            <a:avLst/>
          </a:prstGeom>
        </p:spPr>
        <p:txBody>
          <a:bodyPr anchor="b" anchorCtr="0">
            <a:spAutoFit/>
          </a:bodyPr>
          <a:lstStyle>
            <a:lvl1pPr>
              <a:lnSpc>
                <a:spcPct val="85000"/>
              </a:lnSpc>
              <a:defRPr sz="3200" b="0" smtClean="0">
                <a:latin typeface="Times New Roman" pitchFamily="18" charset="0"/>
              </a:defRPr>
            </a:lvl1pPr>
          </a:lstStyle>
          <a:p>
            <a:r>
              <a:rPr lang="en-US" smtClean="0"/>
              <a:t>Click to edit Master title style</a:t>
            </a:r>
            <a:endParaRPr lang="en-US" dirty="0" smtClean="0"/>
          </a:p>
        </p:txBody>
      </p:sp>
      <p:sp>
        <p:nvSpPr>
          <p:cNvPr id="120836" name="Text Placeholder 2"/>
          <p:cNvSpPr>
            <a:spLocks noGrp="1"/>
          </p:cNvSpPr>
          <p:nvPr>
            <p:ph type="subTitle" idx="1"/>
          </p:nvPr>
        </p:nvSpPr>
        <p:spPr bwMode="gray">
          <a:xfrm>
            <a:off x="1142999" y="3689350"/>
            <a:ext cx="4690872" cy="319380"/>
          </a:xfrm>
          <a:prstGeom prst="rect">
            <a:avLst/>
          </a:prstGeom>
        </p:spPr>
        <p:txBody>
          <a:bodyPr>
            <a:spAutoFit/>
          </a:bodyPr>
          <a:lstStyle>
            <a:lvl1pPr>
              <a:lnSpc>
                <a:spcPct val="100000"/>
              </a:lnSpc>
              <a:defRPr sz="2000" b="1" smtClean="0">
                <a:latin typeface="Arial" pitchFamily="34" charset="0"/>
              </a:defRPr>
            </a:lvl1pPr>
          </a:lstStyle>
          <a:p>
            <a:r>
              <a:rPr lang="en-US" smtClean="0"/>
              <a:t>Click to edit Master subtitle style</a:t>
            </a:r>
            <a:endParaRPr smtClean="0"/>
          </a:p>
        </p:txBody>
      </p:sp>
      <p:pic>
        <p:nvPicPr>
          <p:cNvPr id="120844" name="Picture 12" descr="DEL_DCS_PRI_RGB"/>
          <p:cNvPicPr>
            <a:picLocks noChangeAspect="1" noChangeArrowheads="1"/>
          </p:cNvPicPr>
          <p:nvPr userDrawn="1"/>
        </p:nvPicPr>
        <p:blipFill>
          <a:blip r:embed="rId2" cstate="print"/>
          <a:srcRect/>
          <a:stretch>
            <a:fillRect/>
          </a:stretch>
        </p:blipFill>
        <p:spPr bwMode="gray">
          <a:xfrm>
            <a:off x="404813" y="303213"/>
            <a:ext cx="1636712" cy="307975"/>
          </a:xfrm>
          <a:prstGeom prst="rect">
            <a:avLst/>
          </a:prstGeom>
          <a:noFill/>
        </p:spPr>
      </p:pic>
    </p:spTree>
  </p:cSld>
  <p:clrMapOvr>
    <a:masterClrMapping/>
  </p:clrMapOvr>
  <p:transition/>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30"/>
            <a:ext cx="3999155"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5" name="Content Placeholder 20"/>
          <p:cNvSpPr>
            <a:spLocks noGrp="1"/>
          </p:cNvSpPr>
          <p:nvPr>
            <p:ph sz="quarter" idx="12"/>
          </p:nvPr>
        </p:nvSpPr>
        <p:spPr bwMode="gray">
          <a:xfrm>
            <a:off x="4724400" y="1399030"/>
            <a:ext cx="3999155"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11"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
        <p:nvSpPr>
          <p:cNvPr id="6" name="Content Placeholder 20"/>
          <p:cNvSpPr>
            <a:spLocks noGrp="1"/>
          </p:cNvSpPr>
          <p:nvPr>
            <p:ph sz="quarter" idx="12"/>
          </p:nvPr>
        </p:nvSpPr>
        <p:spPr bwMode="gray">
          <a:xfrm>
            <a:off x="411479"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0"/>
          <p:cNvSpPr>
            <a:spLocks noGrp="1"/>
          </p:cNvSpPr>
          <p:nvPr>
            <p:ph sz="quarter" idx="13"/>
          </p:nvPr>
        </p:nvSpPr>
        <p:spPr bwMode="gray">
          <a:xfrm>
            <a:off x="3239786"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0"/>
          <p:cNvSpPr>
            <a:spLocks noGrp="1"/>
          </p:cNvSpPr>
          <p:nvPr>
            <p:ph sz="quarter" idx="14"/>
          </p:nvPr>
        </p:nvSpPr>
        <p:spPr bwMode="gray">
          <a:xfrm>
            <a:off x="6060896" y="1399030"/>
            <a:ext cx="2651760" cy="48828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Placeholder 10"/>
          <p:cNvSpPr>
            <a:spLocks noGrp="1"/>
          </p:cNvSpPr>
          <p:nvPr>
            <p:ph type="title"/>
          </p:nvPr>
        </p:nvSpPr>
        <p:spPr bwMode="gray">
          <a:xfrm>
            <a:off x="414338" y="450279"/>
            <a:ext cx="8330184" cy="329184"/>
          </a:xfrm>
          <a:prstGeom prst="rect">
            <a:avLst/>
          </a:prstGeom>
        </p:spPr>
        <p:txBody>
          <a:bodyPr lIns="0" tIns="0" rIns="0" bIns="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BC3D01-D384-4B7C-BF36-D7BCE22DC57D}"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BC3D01-D384-4B7C-BF36-D7BCE22DC57D}" type="datetimeFigureOut">
              <a:rPr lang="en-US" smtClean="0"/>
              <a:pPr/>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BC3D01-D384-4B7C-BF36-D7BCE22DC57D}" type="datetimeFigureOut">
              <a:rPr lang="en-US" smtClean="0"/>
              <a:pPr/>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BC3D01-D384-4B7C-BF36-D7BCE22DC57D}" type="datetimeFigureOut">
              <a:rPr lang="en-US" smtClean="0"/>
              <a:pPr/>
              <a:t>5/5/2014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C3D01-D384-4B7C-BF36-D7BCE22DC57D}"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BC3D01-D384-4B7C-BF36-D7BCE22DC57D}" type="datetimeFigureOut">
              <a:rPr lang="en-US" smtClean="0"/>
              <a:pPr/>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30C28-EC5B-4289-AC3D-9AEBC1245CAD}" type="slidenum">
              <a:rPr lang="en-US" smtClean="0"/>
              <a:pPr/>
              <a:t>‹#›</a:t>
            </a:fld>
            <a:endParaRPr lang="en-US"/>
          </a:p>
        </p:txBody>
      </p:sp>
    </p:spTree>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3D01-D384-4B7C-BF36-D7BCE22DC57D}" type="datetimeFigureOut">
              <a:rPr lang="en-US" smtClean="0"/>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30C28-EC5B-4289-AC3D-9AEBC1245C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883" r:id="rId16"/>
    <p:sldLayoutId id="2147483904" r:id="rId17"/>
    <p:sldLayoutId id="2147483906" r:id="rId18"/>
    <p:sldLayoutId id="2147483899" r:id="rId1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3D01-D384-4B7C-BF36-D7BCE22DC57D}" type="datetimeFigureOut">
              <a:rPr lang="en-US" smtClean="0">
                <a:solidFill>
                  <a:prstClr val="black">
                    <a:tint val="75000"/>
                  </a:prstClr>
                </a:solidFill>
              </a:rPr>
              <a:pPr/>
              <a:t>5/5/2014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30C28-EC5B-4289-AC3D-9AEBC1245CAD}"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hyperlink" Target="http://www.pewinternet.org/~/media/Files/Reports/2012/PIP_MobileHealth2012_FINAL.pdf" TargetMode="Externa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www.healthit.gov/providers-professionals/national-learning-consortium" TargetMode="External"/><Relationship Id="rId2" Type="http://schemas.openxmlformats.org/officeDocument/2006/relationships/hyperlink" Target="http://www.ncbi.nlm.nih.gov/pubmed/19125556" TargetMode="External"/><Relationship Id="rId1" Type="http://schemas.openxmlformats.org/officeDocument/2006/relationships/slideLayout" Target="../slideLayouts/slideLayout12.xml"/><Relationship Id="rId5" Type="http://schemas.openxmlformats.org/officeDocument/2006/relationships/hyperlink" Target="http://www.jblearning.com/samples/076374512x/shi4e_ch01.pdf" TargetMode="External"/><Relationship Id="rId4" Type="http://schemas.openxmlformats.org/officeDocument/2006/relationships/hyperlink" Target="http://www.b2bknowledgesource.com/about/whitepapers.html"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http://www.gpo.gov/fdsys/pkg/FED.%20REG.-2012-09-04/pdf/2012-21050.pdf" TargetMode="Externa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www.cms.gov/Regulations-and-Guidance/Legislation/EHRIncentivePrograms/Downloads/Stage1vsStage2CompTablesforHospitals.pdf" TargetMode="External"/><Relationship Id="rId2" Type="http://schemas.openxmlformats.org/officeDocument/2006/relationships/hyperlink" Target="http://www.cms.gov/Regulations-and%20Guidance/Legislation/EHRIncentivePrograms/Downloads/Stage2_MeaningfulUseSpecSheet_TableContents_EligibleHospitals_CAHs.pdf" TargetMode="Externa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4"/>
          <p:cNvSpPr>
            <a:spLocks noGrp="1"/>
          </p:cNvSpPr>
          <p:nvPr>
            <p:ph type="ctrTitle"/>
          </p:nvPr>
        </p:nvSpPr>
        <p:spPr>
          <a:xfrm>
            <a:off x="0" y="1333210"/>
            <a:ext cx="8510889" cy="1273894"/>
          </a:xfrm>
        </p:spPr>
        <p:txBody>
          <a:bodyPr>
            <a:normAutofit fontScale="90000"/>
          </a:bodyPr>
          <a:lstStyle/>
          <a:p>
            <a:pPr>
              <a:lnSpc>
                <a:spcPts val="3230"/>
              </a:lnSpc>
            </a:pPr>
            <a:r>
              <a:rPr lang="en-US" sz="3200" dirty="0">
                <a:solidFill>
                  <a:srgbClr val="1F497D"/>
                </a:solidFill>
              </a:rPr>
              <a:t/>
            </a:r>
            <a:br>
              <a:rPr lang="en-US" sz="3200" dirty="0">
                <a:solidFill>
                  <a:srgbClr val="1F497D"/>
                </a:solidFill>
              </a:rPr>
            </a:br>
            <a:r>
              <a:rPr lang="en-US" b="1" dirty="0">
                <a:solidFill>
                  <a:srgbClr val="92D400"/>
                </a:solidFill>
                <a:cs typeface="Times New Roman" panose="02020603050405020304" pitchFamily="18" charset="0"/>
              </a:rPr>
              <a:t/>
            </a:r>
            <a:br>
              <a:rPr lang="en-US" b="1" dirty="0">
                <a:solidFill>
                  <a:srgbClr val="92D400"/>
                </a:solidFill>
                <a:cs typeface="Times New Roman" panose="02020603050405020304" pitchFamily="18" charset="0"/>
              </a:rPr>
            </a:br>
            <a:endParaRPr lang="en-US" sz="3200" dirty="0"/>
          </a:p>
        </p:txBody>
      </p:sp>
      <p:sp>
        <p:nvSpPr>
          <p:cNvPr id="13" name="Rectangle 35"/>
          <p:cNvSpPr>
            <a:spLocks noGrp="1"/>
          </p:cNvSpPr>
          <p:nvPr>
            <p:ph type="subTitle" idx="1"/>
          </p:nvPr>
        </p:nvSpPr>
        <p:spPr>
          <a:xfrm>
            <a:off x="443174" y="6117166"/>
            <a:ext cx="3405972" cy="373150"/>
          </a:xfrm>
        </p:spPr>
        <p:txBody>
          <a:bodyPr anchor="ctr">
            <a:normAutofit fontScale="70000" lnSpcReduction="20000"/>
          </a:bodyPr>
          <a:lstStyle/>
          <a:p>
            <a:pPr>
              <a:spcBef>
                <a:spcPts val="538"/>
              </a:spcBef>
            </a:pPr>
            <a:r>
              <a:rPr lang="en-US" i="1" dirty="0" smtClean="0">
                <a:latin typeface="Times New Roman" pitchFamily="18" charset="0"/>
                <a:cs typeface="Times New Roman" pitchFamily="18" charset="0"/>
              </a:rPr>
              <a:t>May 05</a:t>
            </a:r>
            <a:r>
              <a:rPr lang="en-US" b="0" i="1" dirty="0" smtClean="0">
                <a:latin typeface="Times New Roman" pitchFamily="18" charset="0"/>
                <a:cs typeface="Times New Roman" pitchFamily="18" charset="0"/>
              </a:rPr>
              <a:t>, 2014</a:t>
            </a:r>
            <a:endParaRPr lang="en-US" b="0" i="1" dirty="0">
              <a:latin typeface="Times New Roman" pitchFamily="18" charset="0"/>
              <a:cs typeface="Times New Roman" pitchFamily="18" charset="0"/>
            </a:endParaRPr>
          </a:p>
        </p:txBody>
      </p:sp>
      <p:sp>
        <p:nvSpPr>
          <p:cNvPr id="14" name="Rectangle 34"/>
          <p:cNvSpPr txBox="1">
            <a:spLocks/>
          </p:cNvSpPr>
          <p:nvPr/>
        </p:nvSpPr>
        <p:spPr bwMode="gray">
          <a:xfrm>
            <a:off x="586944" y="543170"/>
            <a:ext cx="8067958" cy="3714863"/>
          </a:xfrm>
          <a:prstGeom prst="rect">
            <a:avLst/>
          </a:prstGeom>
        </p:spPr>
        <p:txBody>
          <a:bodyPr wrap="square" lIns="0" tIns="0" rIns="0" bIns="0">
            <a:spAutoFit/>
          </a:bodyPr>
          <a:lstStyle>
            <a:lvl1pPr algn="l" rtl="0" eaLnBrk="1" fontAlgn="base" hangingPunct="1">
              <a:lnSpc>
                <a:spcPct val="85000"/>
              </a:lnSpc>
              <a:spcBef>
                <a:spcPct val="0"/>
              </a:spcBef>
              <a:spcAft>
                <a:spcPct val="0"/>
              </a:spcAft>
              <a:defRPr kumimoji="0" lang="en-US" sz="2800" b="1" i="0" u="none" strike="noStrike" kern="1200" cap="none" spc="0" normalizeH="0" baseline="0" noProof="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pPr algn="ctr"/>
            <a:r>
              <a:rPr lang="en-US" sz="4000" dirty="0" smtClean="0"/>
              <a:t>DISSERTATION</a:t>
            </a:r>
          </a:p>
          <a:p>
            <a:pPr algn="ctr"/>
            <a:r>
              <a:rPr lang="en-US" sz="4000" dirty="0" smtClean="0"/>
              <a:t> </a:t>
            </a:r>
            <a:br>
              <a:rPr lang="en-US" sz="4000" dirty="0" smtClean="0"/>
            </a:br>
            <a:r>
              <a:rPr lang="en-US" sz="4000" dirty="0" smtClean="0"/>
              <a:t>&amp;</a:t>
            </a:r>
          </a:p>
          <a:p>
            <a:pPr algn="ctr"/>
            <a:endParaRPr lang="en-US" sz="4000" dirty="0" smtClean="0">
              <a:solidFill>
                <a:schemeClr val="accent2"/>
              </a:solidFill>
            </a:endParaRPr>
          </a:p>
          <a:p>
            <a:pPr algn="ctr"/>
            <a:r>
              <a:rPr lang="en-US" sz="4000" dirty="0" smtClean="0"/>
              <a:t>CASE STUDY </a:t>
            </a:r>
          </a:p>
          <a:p>
            <a:pPr algn="ctr"/>
            <a:endParaRPr lang="en-US" dirty="0" smtClean="0"/>
          </a:p>
          <a:p>
            <a:pPr algn="ctr"/>
            <a:endParaRPr lang="en-US" dirty="0" smtClean="0"/>
          </a:p>
          <a:p>
            <a:pPr algn="ctr"/>
            <a:endParaRPr lang="en-US" dirty="0" smtClean="0"/>
          </a:p>
        </p:txBody>
      </p:sp>
      <p:sp>
        <p:nvSpPr>
          <p:cNvPr id="15" name="Rectangle 34"/>
          <p:cNvSpPr txBox="1">
            <a:spLocks/>
          </p:cNvSpPr>
          <p:nvPr/>
        </p:nvSpPr>
        <p:spPr bwMode="gray">
          <a:xfrm>
            <a:off x="1823340" y="5075773"/>
            <a:ext cx="6905040" cy="1098762"/>
          </a:xfrm>
          <a:prstGeom prst="rect">
            <a:avLst/>
          </a:prstGeom>
        </p:spPr>
        <p:txBody>
          <a:bodyPr wrap="square" lIns="0" tIns="0" rIns="0" bIns="0">
            <a:spAutoFit/>
          </a:bodyPr>
          <a:lstStyle>
            <a:lvl1pPr algn="l" rtl="0" eaLnBrk="1" fontAlgn="base" hangingPunct="1">
              <a:lnSpc>
                <a:spcPct val="85000"/>
              </a:lnSpc>
              <a:spcBef>
                <a:spcPct val="0"/>
              </a:spcBef>
              <a:spcAft>
                <a:spcPct val="0"/>
              </a:spcAft>
              <a:defRPr kumimoji="0" lang="en-US" sz="2800" b="1" i="0" u="none" strike="noStrike" kern="1200" cap="none" spc="0" normalizeH="0" baseline="0" noProof="0" smtClean="0">
                <a:ln>
                  <a:noFill/>
                </a:ln>
                <a:solidFill>
                  <a:schemeClr val="tx2"/>
                </a:solidFill>
                <a:effectLst/>
                <a:uLnTx/>
                <a:uFillTx/>
                <a:latin typeface="+mj-lt"/>
                <a:ea typeface="+mj-ea"/>
                <a:cs typeface="+mj-cs"/>
              </a:defRPr>
            </a:lvl1pPr>
            <a:lvl2pPr algn="l" rtl="0" eaLnBrk="1" fontAlgn="base" hangingPunct="1">
              <a:lnSpc>
                <a:spcPct val="90000"/>
              </a:lnSpc>
              <a:spcBef>
                <a:spcPct val="0"/>
              </a:spcBef>
              <a:spcAft>
                <a:spcPct val="0"/>
              </a:spcAft>
              <a:defRPr b="1">
                <a:solidFill>
                  <a:schemeClr val="tx1"/>
                </a:solidFill>
                <a:latin typeface="Arial" charset="0"/>
              </a:defRPr>
            </a:lvl2pPr>
            <a:lvl3pPr algn="l" rtl="0" eaLnBrk="1" fontAlgn="base" hangingPunct="1">
              <a:lnSpc>
                <a:spcPct val="90000"/>
              </a:lnSpc>
              <a:spcBef>
                <a:spcPct val="0"/>
              </a:spcBef>
              <a:spcAft>
                <a:spcPct val="0"/>
              </a:spcAft>
              <a:defRPr b="1">
                <a:solidFill>
                  <a:schemeClr val="tx1"/>
                </a:solidFill>
                <a:latin typeface="Arial" charset="0"/>
              </a:defRPr>
            </a:lvl3pPr>
            <a:lvl4pPr algn="l" rtl="0" eaLnBrk="1" fontAlgn="base" hangingPunct="1">
              <a:lnSpc>
                <a:spcPct val="90000"/>
              </a:lnSpc>
              <a:spcBef>
                <a:spcPct val="0"/>
              </a:spcBef>
              <a:spcAft>
                <a:spcPct val="0"/>
              </a:spcAft>
              <a:defRPr b="1">
                <a:solidFill>
                  <a:schemeClr val="tx1"/>
                </a:solidFill>
                <a:latin typeface="Arial" charset="0"/>
              </a:defRPr>
            </a:lvl4pPr>
            <a:lvl5pPr algn="l" rtl="0" eaLnBrk="1" fontAlgn="base" hangingPunct="1">
              <a:lnSpc>
                <a:spcPct val="90000"/>
              </a:lnSpc>
              <a:spcBef>
                <a:spcPct val="0"/>
              </a:spcBef>
              <a:spcAft>
                <a:spcPct val="0"/>
              </a:spcAft>
              <a:defRPr b="1">
                <a:solidFill>
                  <a:schemeClr val="tx1"/>
                </a:solidFill>
                <a:latin typeface="Arial" charset="0"/>
              </a:defRPr>
            </a:lvl5pPr>
            <a:lvl6pPr marL="457200" algn="l" rtl="0" eaLnBrk="1" fontAlgn="base" hangingPunct="1">
              <a:spcBef>
                <a:spcPct val="0"/>
              </a:spcBef>
              <a:spcAft>
                <a:spcPct val="0"/>
              </a:spcAft>
              <a:defRPr sz="2400" b="1">
                <a:solidFill>
                  <a:schemeClr val="accent1"/>
                </a:solidFill>
                <a:latin typeface="Arial" charset="0"/>
              </a:defRPr>
            </a:lvl6pPr>
            <a:lvl7pPr marL="914400" algn="l" rtl="0" eaLnBrk="1" fontAlgn="base" hangingPunct="1">
              <a:spcBef>
                <a:spcPct val="0"/>
              </a:spcBef>
              <a:spcAft>
                <a:spcPct val="0"/>
              </a:spcAft>
              <a:defRPr sz="2400" b="1">
                <a:solidFill>
                  <a:schemeClr val="accent1"/>
                </a:solidFill>
                <a:latin typeface="Arial" charset="0"/>
              </a:defRPr>
            </a:lvl7pPr>
            <a:lvl8pPr marL="1371600" algn="l" rtl="0" eaLnBrk="1" fontAlgn="base" hangingPunct="1">
              <a:spcBef>
                <a:spcPct val="0"/>
              </a:spcBef>
              <a:spcAft>
                <a:spcPct val="0"/>
              </a:spcAft>
              <a:defRPr sz="2400" b="1">
                <a:solidFill>
                  <a:schemeClr val="accent1"/>
                </a:solidFill>
                <a:latin typeface="Arial" charset="0"/>
              </a:defRPr>
            </a:lvl8pPr>
            <a:lvl9pPr marL="1828800" algn="l" rtl="0" eaLnBrk="1" fontAlgn="base" hangingPunct="1">
              <a:spcBef>
                <a:spcPct val="0"/>
              </a:spcBef>
              <a:spcAft>
                <a:spcPct val="0"/>
              </a:spcAft>
              <a:defRPr sz="2400" b="1">
                <a:solidFill>
                  <a:schemeClr val="accent1"/>
                </a:solidFill>
                <a:latin typeface="Arial" charset="0"/>
              </a:defRPr>
            </a:lvl9pPr>
          </a:lstStyle>
          <a:p>
            <a:pPr algn="r"/>
            <a:r>
              <a:rPr lang="en-US" dirty="0" smtClean="0">
                <a:solidFill>
                  <a:srgbClr val="92D400"/>
                </a:solidFill>
              </a:rPr>
              <a:t>By:</a:t>
            </a:r>
          </a:p>
          <a:p>
            <a:pPr algn="r"/>
            <a:r>
              <a:rPr lang="en-US" dirty="0" smtClean="0">
                <a:solidFill>
                  <a:srgbClr val="92D400"/>
                </a:solidFill>
              </a:rPr>
              <a:t>Deepa Kansal</a:t>
            </a:r>
          </a:p>
          <a:p>
            <a:pPr algn="r"/>
            <a:r>
              <a:rPr lang="en-US" dirty="0" smtClean="0">
                <a:solidFill>
                  <a:srgbClr val="92D400"/>
                </a:solidFill>
              </a:rPr>
              <a:t>Naman Thukral</a:t>
            </a:r>
          </a:p>
        </p:txBody>
      </p:sp>
    </p:spTree>
    <p:extLst>
      <p:ext uri="{BB962C8B-B14F-4D97-AF65-F5344CB8AC3E}">
        <p14:creationId xmlns="" xmlns:p14="http://schemas.microsoft.com/office/powerpoint/2010/main" val="40442317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athukral\Desktop\3.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
            <a:ext cx="9144000" cy="65931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551540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athukral\Desktop\P.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7312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5580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athukral\Desktop\P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6326"/>
            <a:ext cx="9144000" cy="65283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712958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450279"/>
            <a:ext cx="8330184" cy="333425"/>
          </a:xfrm>
        </p:spPr>
        <p:txBody>
          <a:bodyPr>
            <a:normAutofit fontScale="90000"/>
          </a:bodyPr>
          <a:lstStyle/>
          <a:p>
            <a:r>
              <a:rPr lang="en-US" dirty="0" smtClean="0"/>
              <a:t>U.S HEALTHCARE SYSTEM</a:t>
            </a:r>
            <a:endParaRPr lang="en-US" dirty="0"/>
          </a:p>
        </p:txBody>
      </p:sp>
      <p:sp>
        <p:nvSpPr>
          <p:cNvPr id="1866" name="TextBox 1865"/>
          <p:cNvSpPr txBox="1"/>
          <p:nvPr/>
        </p:nvSpPr>
        <p:spPr>
          <a:xfrm>
            <a:off x="432483" y="1124463"/>
            <a:ext cx="8291387" cy="587853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000" b="0" dirty="0">
                <a:latin typeface="+mn-lt"/>
              </a:rPr>
              <a:t>Private insurance is basis of health </a:t>
            </a:r>
            <a:r>
              <a:rPr lang="en-US" sz="2000" b="0" dirty="0" smtClean="0">
                <a:latin typeface="+mn-lt"/>
              </a:rPr>
              <a:t>system.</a:t>
            </a:r>
            <a:endParaRPr lang="en-US" sz="2000" b="0" dirty="0">
              <a:latin typeface="+mn-lt"/>
            </a:endParaRPr>
          </a:p>
          <a:p>
            <a:pPr marL="285750" indent="-285750" algn="just">
              <a:lnSpc>
                <a:spcPct val="150000"/>
              </a:lnSpc>
              <a:buFont typeface="Arial" panose="020B0604020202020204" pitchFamily="34" charset="0"/>
              <a:buChar char="•"/>
            </a:pPr>
            <a:r>
              <a:rPr lang="en-US" sz="2000" b="0" dirty="0">
                <a:latin typeface="+mn-lt"/>
              </a:rPr>
              <a:t>US system is dominated by private insurance but it is not </a:t>
            </a:r>
            <a:r>
              <a:rPr lang="en-US" sz="2000" b="0" dirty="0" smtClean="0">
                <a:latin typeface="+mn-lt"/>
              </a:rPr>
              <a:t>compulsory</a:t>
            </a:r>
            <a:endParaRPr lang="en-US" sz="2000" b="0" dirty="0">
              <a:latin typeface="+mn-lt"/>
            </a:endParaRPr>
          </a:p>
          <a:p>
            <a:pPr marL="285750" indent="-285750" algn="just">
              <a:lnSpc>
                <a:spcPct val="150000"/>
              </a:lnSpc>
              <a:buFont typeface="Arial" panose="020B0604020202020204" pitchFamily="34" charset="0"/>
              <a:buChar char="•"/>
            </a:pPr>
            <a:r>
              <a:rPr lang="en-US" sz="2000" b="0" dirty="0">
                <a:latin typeface="+mn-lt"/>
              </a:rPr>
              <a:t>Employer sponsored insurance is most </a:t>
            </a:r>
            <a:r>
              <a:rPr lang="en-US" sz="2000" b="0" dirty="0" smtClean="0">
                <a:latin typeface="+mn-lt"/>
              </a:rPr>
              <a:t>common.</a:t>
            </a:r>
          </a:p>
          <a:p>
            <a:pPr marL="285750" indent="-285750" algn="just">
              <a:lnSpc>
                <a:spcPct val="150000"/>
              </a:lnSpc>
              <a:buFont typeface="Arial" panose="020B0604020202020204" pitchFamily="34" charset="0"/>
              <a:buChar char="•"/>
            </a:pPr>
            <a:r>
              <a:rPr lang="en-US" sz="2000" b="0" dirty="0">
                <a:latin typeface="+mn-lt"/>
              </a:rPr>
              <a:t>Individual insurance, where people pay their own premium, covers the self employed and people who cannot obtain insurance through their employer</a:t>
            </a:r>
          </a:p>
          <a:p>
            <a:pPr marL="285750" indent="-285750" algn="just">
              <a:lnSpc>
                <a:spcPct val="150000"/>
              </a:lnSpc>
              <a:buFont typeface="Arial" panose="020B0604020202020204" pitchFamily="34" charset="0"/>
              <a:buChar char="•"/>
            </a:pPr>
            <a:r>
              <a:rPr lang="en-US" sz="2000" b="0" dirty="0" smtClean="0">
                <a:latin typeface="+mn-lt"/>
              </a:rPr>
              <a:t>Insurance </a:t>
            </a:r>
            <a:r>
              <a:rPr lang="en-US" sz="2000" b="0" dirty="0">
                <a:latin typeface="+mn-lt"/>
              </a:rPr>
              <a:t>plans are administered by private </a:t>
            </a:r>
            <a:r>
              <a:rPr lang="en-US" sz="2000" b="0" dirty="0" smtClean="0">
                <a:latin typeface="+mn-lt"/>
              </a:rPr>
              <a:t>companies.</a:t>
            </a:r>
          </a:p>
          <a:p>
            <a:pPr marL="285750" indent="-285750" algn="just">
              <a:lnSpc>
                <a:spcPct val="150000"/>
              </a:lnSpc>
              <a:buFont typeface="Arial" panose="020B0604020202020204" pitchFamily="34" charset="0"/>
              <a:buChar char="•"/>
            </a:pPr>
            <a:r>
              <a:rPr lang="en-US" sz="2000" b="0" dirty="0">
                <a:latin typeface="+mn-lt"/>
              </a:rPr>
              <a:t>Medicare is a tax financed federal programme for people of 65 or </a:t>
            </a:r>
            <a:r>
              <a:rPr lang="en-US" sz="2000" b="0" dirty="0" smtClean="0">
                <a:latin typeface="+mn-lt"/>
              </a:rPr>
              <a:t>over.</a:t>
            </a:r>
            <a:endParaRPr lang="en-US" sz="2000" b="0" dirty="0">
              <a:latin typeface="+mn-lt"/>
            </a:endParaRPr>
          </a:p>
          <a:p>
            <a:pPr marL="285750" indent="-285750" algn="just">
              <a:lnSpc>
                <a:spcPct val="150000"/>
              </a:lnSpc>
              <a:buFont typeface="Arial" panose="020B0604020202020204" pitchFamily="34" charset="0"/>
              <a:buChar char="•"/>
            </a:pPr>
            <a:r>
              <a:rPr lang="en-US" sz="2000" b="0" dirty="0">
                <a:latin typeface="+mn-lt"/>
              </a:rPr>
              <a:t>Medicaid covers low income </a:t>
            </a:r>
            <a:r>
              <a:rPr lang="en-US" sz="2000" b="0" dirty="0" smtClean="0">
                <a:latin typeface="+mn-lt"/>
              </a:rPr>
              <a:t>families.</a:t>
            </a:r>
            <a:endParaRPr lang="en-US" sz="2000" b="0" dirty="0">
              <a:latin typeface="+mn-lt"/>
            </a:endParaRPr>
          </a:p>
          <a:p>
            <a:pPr marL="285750" indent="-285750" algn="just">
              <a:lnSpc>
                <a:spcPct val="150000"/>
              </a:lnSpc>
              <a:buFont typeface="Arial" panose="020B0604020202020204" pitchFamily="34" charset="0"/>
              <a:buChar char="•"/>
            </a:pPr>
            <a:endParaRPr lang="en-US" sz="1600" b="0" dirty="0"/>
          </a:p>
          <a:p>
            <a:pPr marL="285750" indent="-285750" algn="l">
              <a:lnSpc>
                <a:spcPct val="150000"/>
              </a:lnSpc>
              <a:buFont typeface="Arial" panose="020B0604020202020204" pitchFamily="34" charset="0"/>
              <a:buChar char="•"/>
            </a:pPr>
            <a:endParaRPr lang="en-US" sz="1600" b="0" dirty="0"/>
          </a:p>
          <a:p>
            <a:pPr marL="285750" indent="-285750" algn="l">
              <a:buFont typeface="Arial" panose="020B0604020202020204" pitchFamily="34" charset="0"/>
              <a:buChar char="•"/>
            </a:pPr>
            <a:endParaRPr lang="en-US" sz="1600" b="0" dirty="0" smtClean="0"/>
          </a:p>
          <a:p>
            <a:pPr marL="800100" lvl="1" indent="-342900" algn="l">
              <a:buFont typeface="Arial" panose="020B0604020202020204" pitchFamily="34" charset="0"/>
              <a:buChar char="•"/>
            </a:pPr>
            <a:endParaRPr lang="en-US" sz="1600" b="0" dirty="0"/>
          </a:p>
          <a:p>
            <a:pPr marL="800100" lvl="1" indent="-342900" algn="l">
              <a:buFont typeface="Arial" panose="020B0604020202020204" pitchFamily="34" charset="0"/>
              <a:buChar char="•"/>
            </a:pPr>
            <a:endParaRPr lang="en-US" sz="1600" b="0" dirty="0" smtClean="0"/>
          </a:p>
        </p:txBody>
      </p:sp>
    </p:spTree>
    <p:extLst>
      <p:ext uri="{BB962C8B-B14F-4D97-AF65-F5344CB8AC3E}">
        <p14:creationId xmlns="" xmlns:p14="http://schemas.microsoft.com/office/powerpoint/2010/main" val="404012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4037" y="552893"/>
            <a:ext cx="8389089" cy="54226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9460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1"/>
          </p:nvPr>
        </p:nvPicPr>
        <p:blipFill rotWithShape="1">
          <a:blip r:embed="rId3" cstate="print">
            <a:extLst>
              <a:ext uri="{28A0092B-C50C-407E-A947-70E740481C1C}">
                <a14:useLocalDpi xmlns="" xmlns:a14="http://schemas.microsoft.com/office/drawing/2010/main" val="0"/>
              </a:ext>
            </a:extLst>
          </a:blip>
          <a:srcRect t="2" r="966" b="22708"/>
          <a:stretch/>
        </p:blipFill>
        <p:spPr bwMode="auto">
          <a:xfrm>
            <a:off x="163140" y="914398"/>
            <a:ext cx="8778240" cy="5220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bwMode="gray">
          <a:xfrm>
            <a:off x="414338" y="278438"/>
            <a:ext cx="8330184" cy="677108"/>
          </a:xfrm>
        </p:spPr>
        <p:txBody>
          <a:bodyPr/>
          <a:lstStyle/>
          <a:p>
            <a:r>
              <a:rPr lang="en-US" dirty="0" smtClean="0"/>
              <a:t>STRUCTURE AND ORGANIZATION</a:t>
            </a:r>
            <a:endParaRPr lang="en-US" dirty="0"/>
          </a:p>
        </p:txBody>
      </p:sp>
    </p:spTree>
    <p:extLst>
      <p:ext uri="{BB962C8B-B14F-4D97-AF65-F5344CB8AC3E}">
        <p14:creationId xmlns="" xmlns:p14="http://schemas.microsoft.com/office/powerpoint/2010/main" val="1322341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411478" y="1392865"/>
            <a:ext cx="8330184" cy="4562788"/>
          </a:xfrm>
        </p:spPr>
        <p:txBody>
          <a:bodyPr>
            <a:normAutofit/>
          </a:bodyPr>
          <a:lstStyle/>
          <a:p>
            <a:pPr marL="342900" indent="-342900">
              <a:buFont typeface="Arial" panose="020B0604020202020204" pitchFamily="34" charset="0"/>
              <a:buChar char="•"/>
            </a:pPr>
            <a:r>
              <a:rPr lang="en-US" sz="2000" dirty="0" smtClean="0"/>
              <a:t>Health is a state subject.</a:t>
            </a:r>
          </a:p>
          <a:p>
            <a:pPr marL="342900" indent="-342900">
              <a:buFont typeface="Arial" panose="020B0604020202020204" pitchFamily="34" charset="0"/>
              <a:buChar char="•"/>
            </a:pPr>
            <a:r>
              <a:rPr lang="en-US" sz="2000" dirty="0" smtClean="0"/>
              <a:t>Each state has its own healthcare delivery system.</a:t>
            </a:r>
          </a:p>
          <a:p>
            <a:pPr marL="342900" indent="-342900">
              <a:buFont typeface="Arial" panose="020B0604020202020204" pitchFamily="34" charset="0"/>
              <a:buChar char="•"/>
            </a:pPr>
            <a:r>
              <a:rPr lang="en-US" sz="2000" dirty="0" smtClean="0"/>
              <a:t>State- Responsible for functioning</a:t>
            </a:r>
          </a:p>
          <a:p>
            <a:pPr marL="342900" indent="-342900">
              <a:buFont typeface="Arial" panose="020B0604020202020204" pitchFamily="34" charset="0"/>
              <a:buChar char="•"/>
            </a:pPr>
            <a:r>
              <a:rPr lang="en-US" sz="2000" dirty="0" smtClean="0"/>
              <a:t>Federal (Central) Govt. – Policy making and planning and funding of national health programmes.</a:t>
            </a:r>
          </a:p>
          <a:p>
            <a:pPr marL="342900" indent="-342900">
              <a:buFont typeface="Arial" panose="020B0604020202020204" pitchFamily="34" charset="0"/>
              <a:buChar char="•"/>
            </a:pPr>
            <a:r>
              <a:rPr lang="en-US" sz="2000" dirty="0" smtClean="0"/>
              <a:t>Health Insurance is in its infancy.</a:t>
            </a:r>
          </a:p>
          <a:p>
            <a:pPr marL="342900" indent="-342900">
              <a:buFont typeface="Arial" panose="020B0604020202020204" pitchFamily="34" charset="0"/>
              <a:buChar char="•"/>
            </a:pPr>
            <a:r>
              <a:rPr lang="en-US" sz="2000" dirty="0" smtClean="0"/>
              <a:t>Around 2.2 % population is covered in under private health insurance while rural health penetration is less than 10%.</a:t>
            </a:r>
          </a:p>
          <a:p>
            <a:pPr marL="342900" indent="-342900">
              <a:buFont typeface="Arial" panose="020B0604020202020204" pitchFamily="34" charset="0"/>
              <a:buChar char="•"/>
            </a:pPr>
            <a:r>
              <a:rPr lang="en-US" sz="2000" dirty="0" smtClean="0"/>
              <a:t>Central and state government schemes – RSBY, ESIS &amp; CGHS.</a:t>
            </a:r>
          </a:p>
          <a:p>
            <a:pPr marL="342900" indent="-342900">
              <a:buFont typeface="Arial" panose="020B0604020202020204" pitchFamily="34" charset="0"/>
              <a:buChar char="•"/>
            </a:pPr>
            <a:r>
              <a:rPr lang="en-US" sz="2000" dirty="0" smtClean="0"/>
              <a:t>RSBY – Rashtriya Swasthya Bima Yojana</a:t>
            </a:r>
          </a:p>
          <a:p>
            <a:pPr marL="342900" indent="-342900">
              <a:buFont typeface="Arial" panose="020B0604020202020204" pitchFamily="34" charset="0"/>
              <a:buChar char="•"/>
            </a:pPr>
            <a:r>
              <a:rPr lang="en-US" sz="2000" dirty="0" smtClean="0"/>
              <a:t>ESIS- Employees’ State Insurance Scheme</a:t>
            </a:r>
          </a:p>
          <a:p>
            <a:pPr marL="342900" indent="-342900">
              <a:buFont typeface="Arial" panose="020B0604020202020204" pitchFamily="34" charset="0"/>
              <a:buChar char="•"/>
            </a:pPr>
            <a:r>
              <a:rPr lang="en-US" sz="2000" dirty="0" smtClean="0"/>
              <a:t>CGHS – Central Government Heath Scheme</a:t>
            </a:r>
            <a:endParaRPr lang="en-US" sz="2000" dirty="0"/>
          </a:p>
        </p:txBody>
      </p:sp>
      <p:sp>
        <p:nvSpPr>
          <p:cNvPr id="2" name="Title 1"/>
          <p:cNvSpPr>
            <a:spLocks noGrp="1"/>
          </p:cNvSpPr>
          <p:nvPr>
            <p:ph type="title"/>
          </p:nvPr>
        </p:nvSpPr>
        <p:spPr bwMode="gray">
          <a:xfrm>
            <a:off x="414338" y="309215"/>
            <a:ext cx="8330184" cy="615553"/>
          </a:xfrm>
        </p:spPr>
        <p:txBody>
          <a:bodyPr/>
          <a:lstStyle/>
          <a:p>
            <a:r>
              <a:rPr lang="en-US" sz="4000" dirty="0" smtClean="0"/>
              <a:t>INDIAN HEALTHCARE SYSTEM</a:t>
            </a:r>
            <a:endParaRPr lang="en-US" sz="4000" dirty="0"/>
          </a:p>
        </p:txBody>
      </p:sp>
    </p:spTree>
    <p:extLst>
      <p:ext uri="{BB962C8B-B14F-4D97-AF65-F5344CB8AC3E}">
        <p14:creationId xmlns="" xmlns:p14="http://schemas.microsoft.com/office/powerpoint/2010/main" val="30533862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08343" y="1359698"/>
            <a:ext cx="8506047" cy="3848987"/>
          </a:xfrm>
        </p:spPr>
        <p:txBody>
          <a:bodyPr>
            <a:normAutofit/>
          </a:bodyPr>
          <a:lstStyle/>
          <a:p>
            <a:pPr>
              <a:buNone/>
            </a:pPr>
            <a:r>
              <a:rPr lang="en-US" sz="2000" dirty="0" smtClean="0"/>
              <a:t>    The existing health insurance schemes available in India can be broadly categorized as :</a:t>
            </a:r>
          </a:p>
          <a:p>
            <a:pPr marL="342900" indent="-342900">
              <a:buFont typeface="Arial" panose="020B0604020202020204" pitchFamily="34" charset="0"/>
              <a:buChar char="•"/>
            </a:pPr>
            <a:r>
              <a:rPr lang="en-US" sz="2000" dirty="0" smtClean="0"/>
              <a:t>Voluntary or private for profit schemes</a:t>
            </a:r>
          </a:p>
          <a:p>
            <a:pPr marL="342900" indent="-342900">
              <a:buFont typeface="Arial" panose="020B0604020202020204" pitchFamily="34" charset="0"/>
              <a:buChar char="•"/>
            </a:pPr>
            <a:r>
              <a:rPr lang="en-US" sz="2000" dirty="0" smtClean="0"/>
              <a:t>Government run schemes</a:t>
            </a:r>
          </a:p>
          <a:p>
            <a:pPr marL="342900" indent="-342900">
              <a:buFont typeface="Arial" panose="020B0604020202020204" pitchFamily="34" charset="0"/>
              <a:buChar char="•"/>
            </a:pPr>
            <a:r>
              <a:rPr lang="en-US" sz="2000" dirty="0" smtClean="0"/>
              <a:t>Insurance offered by NGOs</a:t>
            </a:r>
          </a:p>
          <a:p>
            <a:pPr marL="342900" indent="-342900">
              <a:buFont typeface="Arial" panose="020B0604020202020204" pitchFamily="34" charset="0"/>
              <a:buChar char="•"/>
            </a:pPr>
            <a:r>
              <a:rPr lang="en-US" sz="2000" dirty="0" smtClean="0"/>
              <a:t>Employer based schemes</a:t>
            </a:r>
            <a:endParaRPr lang="en-US" sz="2000" dirty="0"/>
          </a:p>
        </p:txBody>
      </p:sp>
      <p:sp>
        <p:nvSpPr>
          <p:cNvPr id="4" name="Title 1"/>
          <p:cNvSpPr>
            <a:spLocks noGrp="1"/>
          </p:cNvSpPr>
          <p:nvPr>
            <p:ph type="title"/>
          </p:nvPr>
        </p:nvSpPr>
        <p:spPr bwMode="gray">
          <a:xfrm>
            <a:off x="414338" y="309215"/>
            <a:ext cx="8330184" cy="615553"/>
          </a:xfrm>
        </p:spPr>
        <p:txBody>
          <a:bodyPr/>
          <a:lstStyle/>
          <a:p>
            <a:r>
              <a:rPr lang="en-US" sz="4000" dirty="0" smtClean="0"/>
              <a:t>INDIAN HEALTH INSURANCE SYSTEM</a:t>
            </a:r>
            <a:endParaRPr lang="en-US" sz="4000" dirty="0"/>
          </a:p>
        </p:txBody>
      </p:sp>
    </p:spTree>
    <p:extLst>
      <p:ext uri="{BB962C8B-B14F-4D97-AF65-F5344CB8AC3E}">
        <p14:creationId xmlns="" xmlns:p14="http://schemas.microsoft.com/office/powerpoint/2010/main" val="2694658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11479" y="1671625"/>
            <a:ext cx="8317993" cy="4442208"/>
          </a:xfrm>
        </p:spPr>
        <p:txBody>
          <a:bodyPr>
            <a:normAutofit lnSpcReduction="10000"/>
          </a:bodyPr>
          <a:lstStyle/>
          <a:p>
            <a:pPr marL="342900" indent="-342900">
              <a:buFont typeface="Wingdings" pitchFamily="2" charset="2"/>
              <a:buChar char="Ø"/>
            </a:pPr>
            <a:r>
              <a:rPr lang="en-US" sz="2000" dirty="0"/>
              <a:t>Three tier </a:t>
            </a:r>
            <a:r>
              <a:rPr lang="en-US" sz="2000" dirty="0" smtClean="0"/>
              <a:t>Model</a:t>
            </a:r>
          </a:p>
          <a:p>
            <a:pPr marL="744538" lvl="2" indent="-342900"/>
            <a:r>
              <a:rPr lang="en-US" sz="2000" dirty="0" smtClean="0">
                <a:solidFill>
                  <a:schemeClr val="tx1"/>
                </a:solidFill>
              </a:rPr>
              <a:t>Government</a:t>
            </a:r>
          </a:p>
          <a:p>
            <a:pPr marL="744538" lvl="2" indent="-342900"/>
            <a:r>
              <a:rPr lang="en-US" sz="2000" dirty="0" smtClean="0">
                <a:solidFill>
                  <a:schemeClr val="tx1"/>
                </a:solidFill>
              </a:rPr>
              <a:t>Private </a:t>
            </a:r>
          </a:p>
          <a:p>
            <a:pPr marL="744538" lvl="2" indent="-342900"/>
            <a:r>
              <a:rPr lang="en-US" sz="2000" dirty="0" smtClean="0">
                <a:solidFill>
                  <a:schemeClr val="tx1"/>
                </a:solidFill>
              </a:rPr>
              <a:t>Public-Private Model</a:t>
            </a:r>
          </a:p>
          <a:p>
            <a:pPr marL="744538" lvl="2" indent="-342900">
              <a:buNone/>
            </a:pPr>
            <a:endParaRPr lang="en-US" sz="2000" dirty="0">
              <a:solidFill>
                <a:schemeClr val="tx1"/>
              </a:solidFill>
            </a:endParaRPr>
          </a:p>
          <a:p>
            <a:pPr marL="342900" indent="-342900">
              <a:buFont typeface="Wingdings" pitchFamily="2" charset="2"/>
              <a:buChar char="Ø"/>
            </a:pPr>
            <a:r>
              <a:rPr lang="en-US" sz="2000" dirty="0"/>
              <a:t>Outpatient </a:t>
            </a:r>
            <a:r>
              <a:rPr lang="en-US" sz="2000" dirty="0" smtClean="0"/>
              <a:t>Coverage</a:t>
            </a:r>
          </a:p>
          <a:p>
            <a:pPr marL="744538" lvl="2" indent="-342900"/>
            <a:r>
              <a:rPr lang="en-US" sz="2000" dirty="0" smtClean="0">
                <a:solidFill>
                  <a:schemeClr val="tx1"/>
                </a:solidFill>
              </a:rPr>
              <a:t>To avoid hospitalization</a:t>
            </a:r>
          </a:p>
          <a:p>
            <a:pPr marL="744538" lvl="2" indent="-342900">
              <a:buNone/>
            </a:pPr>
            <a:endParaRPr lang="en-US" sz="2000" dirty="0">
              <a:solidFill>
                <a:schemeClr val="tx1"/>
              </a:solidFill>
            </a:endParaRPr>
          </a:p>
          <a:p>
            <a:pPr marL="342900" indent="-342900">
              <a:buFont typeface="Wingdings" pitchFamily="2" charset="2"/>
              <a:buChar char="Ø"/>
            </a:pPr>
            <a:r>
              <a:rPr lang="en-US" sz="2000" dirty="0"/>
              <a:t>Switch from patient care to preventive </a:t>
            </a:r>
            <a:r>
              <a:rPr lang="en-US" sz="2000" dirty="0" smtClean="0"/>
              <a:t>cure.</a:t>
            </a:r>
          </a:p>
          <a:p>
            <a:pPr marL="744538" lvl="2" indent="-342900"/>
            <a:r>
              <a:rPr lang="en-US" sz="2000" dirty="0" smtClean="0">
                <a:solidFill>
                  <a:schemeClr val="tx1"/>
                </a:solidFill>
              </a:rPr>
              <a:t>Reduce cost of insurance operations, including a reduction in claims</a:t>
            </a:r>
          </a:p>
          <a:p>
            <a:pPr marL="744538" lvl="2" indent="-342900">
              <a:buNone/>
            </a:pPr>
            <a:endParaRPr lang="en-US" sz="2000" dirty="0">
              <a:solidFill>
                <a:schemeClr val="tx1"/>
              </a:solidFill>
            </a:endParaRPr>
          </a:p>
          <a:p>
            <a:pPr marL="342900" indent="-342900">
              <a:buFont typeface="Wingdings" pitchFamily="2" charset="2"/>
              <a:buChar char="Ø"/>
            </a:pPr>
            <a:r>
              <a:rPr lang="en-US" sz="2000" dirty="0"/>
              <a:t>Reduce premium and collection costs and Tax </a:t>
            </a:r>
            <a:r>
              <a:rPr lang="en-US" sz="2000" dirty="0" smtClean="0"/>
              <a:t>Incentives</a:t>
            </a:r>
          </a:p>
          <a:p>
            <a:pPr marL="744538" lvl="2" indent="-342900"/>
            <a:r>
              <a:rPr lang="en-US" sz="2000" dirty="0" smtClean="0">
                <a:solidFill>
                  <a:schemeClr val="tx1"/>
                </a:solidFill>
              </a:rPr>
              <a:t>Speed up the creation of critical mass.</a:t>
            </a:r>
            <a:endParaRPr lang="en-US" sz="2000" dirty="0">
              <a:solidFill>
                <a:schemeClr val="tx1"/>
              </a:solidFill>
            </a:endParaRPr>
          </a:p>
          <a:p>
            <a:endParaRPr lang="en-US" dirty="0"/>
          </a:p>
        </p:txBody>
      </p:sp>
      <p:sp>
        <p:nvSpPr>
          <p:cNvPr id="5" name="Title 4"/>
          <p:cNvSpPr>
            <a:spLocks noGrp="1"/>
          </p:cNvSpPr>
          <p:nvPr>
            <p:ph type="title"/>
          </p:nvPr>
        </p:nvSpPr>
        <p:spPr>
          <a:xfrm>
            <a:off x="414338" y="288041"/>
            <a:ext cx="8330184" cy="1231106"/>
          </a:xfrm>
        </p:spPr>
        <p:txBody>
          <a:bodyPr/>
          <a:lstStyle/>
          <a:p>
            <a:r>
              <a:rPr lang="en-US" sz="4000" dirty="0" smtClean="0"/>
              <a:t>RECOMMENDATIONS FOR INDIAN INDUSTRY</a:t>
            </a:r>
            <a:endParaRPr lang="en-US" sz="4000" dirty="0"/>
          </a:p>
        </p:txBody>
      </p:sp>
    </p:spTree>
    <p:extLst>
      <p:ext uri="{BB962C8B-B14F-4D97-AF65-F5344CB8AC3E}">
        <p14:creationId xmlns="" xmlns:p14="http://schemas.microsoft.com/office/powerpoint/2010/main" val="1165732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76447" y="1116419"/>
            <a:ext cx="8465215" cy="5578450"/>
          </a:xfrm>
        </p:spPr>
        <p:txBody>
          <a:bodyPr/>
          <a:lstStyle/>
          <a:p>
            <a:endParaRPr lang="en-US" dirty="0" smtClean="0"/>
          </a:p>
          <a:p>
            <a:endParaRPr lang="en-US" dirty="0"/>
          </a:p>
          <a:p>
            <a:pPr>
              <a:buNone/>
            </a:pPr>
            <a:r>
              <a:rPr lang="en-US" sz="4000" b="1" dirty="0" smtClean="0">
                <a:solidFill>
                  <a:schemeClr val="bg1"/>
                </a:solidFill>
              </a:rPr>
              <a:t>OBJECTIVE 2: </a:t>
            </a:r>
          </a:p>
          <a:p>
            <a:pPr>
              <a:buNone/>
            </a:pPr>
            <a:r>
              <a:rPr lang="en-US" sz="4000" b="1" dirty="0" smtClean="0">
                <a:solidFill>
                  <a:schemeClr val="bg1"/>
                </a:solidFill>
              </a:rPr>
              <a:t>MEANINGFUL USE</a:t>
            </a:r>
          </a:p>
          <a:p>
            <a:endParaRPr lang="en-US" dirty="0"/>
          </a:p>
          <a:p>
            <a:endParaRPr lang="en-US" dirty="0" smtClean="0"/>
          </a:p>
          <a:p>
            <a:endParaRPr lang="en-US" dirty="0"/>
          </a:p>
          <a:p>
            <a:endParaRPr lang="en-US" dirty="0" smtClean="0"/>
          </a:p>
          <a:p>
            <a:endParaRPr lang="en-US" dirty="0"/>
          </a:p>
        </p:txBody>
      </p:sp>
      <p:cxnSp>
        <p:nvCxnSpPr>
          <p:cNvPr id="10" name="Straight Connector 9"/>
          <p:cNvCxnSpPr/>
          <p:nvPr/>
        </p:nvCxnSpPr>
        <p:spPr>
          <a:xfrm>
            <a:off x="0" y="1936396"/>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4154050"/>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843279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2"/>
          </p:nvPr>
        </p:nvGraphicFramePr>
        <p:xfrm>
          <a:off x="464024" y="1084689"/>
          <a:ext cx="8422587" cy="4815840"/>
        </p:xfrm>
        <a:graphic>
          <a:graphicData uri="http://schemas.openxmlformats.org/drawingml/2006/table">
            <a:tbl>
              <a:tblPr firstRow="1" bandRow="1">
                <a:tableStyleId>{5C22544A-7EE6-4342-B048-85BDC9FD1C3A}</a:tableStyleId>
              </a:tblPr>
              <a:tblGrid>
                <a:gridCol w="1861283"/>
                <a:gridCol w="1823612"/>
                <a:gridCol w="4737692"/>
              </a:tblGrid>
              <a:tr h="370840">
                <a:tc>
                  <a:txBody>
                    <a:bodyPr/>
                    <a:lstStyle/>
                    <a:p>
                      <a:r>
                        <a:rPr lang="en-IN" sz="2000" dirty="0" err="1" smtClean="0"/>
                        <a:t>S.No</a:t>
                      </a:r>
                      <a:r>
                        <a:rPr lang="en-IN" sz="2000" dirty="0" smtClean="0"/>
                        <a:t>.</a:t>
                      </a:r>
                      <a:endParaRPr lang="en-IN" sz="2000" dirty="0"/>
                    </a:p>
                  </a:txBody>
                  <a:tcPr/>
                </a:tc>
                <a:tc>
                  <a:txBody>
                    <a:bodyPr/>
                    <a:lstStyle/>
                    <a:p>
                      <a:r>
                        <a:rPr lang="en-IN" sz="2000" dirty="0" smtClean="0"/>
                        <a:t>Weeks</a:t>
                      </a:r>
                      <a:endParaRPr lang="en-IN" sz="2000" dirty="0"/>
                    </a:p>
                  </a:txBody>
                  <a:tcPr/>
                </a:tc>
                <a:tc>
                  <a:txBody>
                    <a:bodyPr/>
                    <a:lstStyle/>
                    <a:p>
                      <a:r>
                        <a:rPr lang="en-IN" sz="2000" dirty="0" smtClean="0"/>
                        <a:t>Agenda</a:t>
                      </a:r>
                      <a:endParaRPr lang="en-IN" sz="2000" dirty="0"/>
                    </a:p>
                  </a:txBody>
                  <a:tcPr/>
                </a:tc>
              </a:tr>
              <a:tr h="370840">
                <a:tc>
                  <a:txBody>
                    <a:bodyPr/>
                    <a:lstStyle/>
                    <a:p>
                      <a:r>
                        <a:rPr lang="en-IN" sz="2000" dirty="0" smtClean="0"/>
                        <a:t>1</a:t>
                      </a:r>
                      <a:endParaRPr lang="en-IN" sz="2000" dirty="0"/>
                    </a:p>
                  </a:txBody>
                  <a:tcPr/>
                </a:tc>
                <a:tc>
                  <a:txBody>
                    <a:bodyPr/>
                    <a:lstStyle/>
                    <a:p>
                      <a:r>
                        <a:rPr lang="en-IN" sz="2000" dirty="0" smtClean="0"/>
                        <a:t>1-2</a:t>
                      </a:r>
                      <a:r>
                        <a:rPr lang="en-IN" sz="2000" baseline="0" dirty="0" smtClean="0"/>
                        <a:t> weeks</a:t>
                      </a:r>
                      <a:endParaRPr lang="en-IN" sz="2000" dirty="0"/>
                    </a:p>
                  </a:txBody>
                  <a:tcPr/>
                </a:tc>
                <a:tc>
                  <a:txBody>
                    <a:bodyPr/>
                    <a:lstStyle/>
                    <a:p>
                      <a:pPr>
                        <a:buFont typeface="Arial" pitchFamily="34" charset="0"/>
                        <a:buChar char="•"/>
                      </a:pPr>
                      <a:r>
                        <a:rPr lang="en-IN" sz="2000" dirty="0" smtClean="0"/>
                        <a:t>Overview of US Healthcare System</a:t>
                      </a:r>
                    </a:p>
                    <a:p>
                      <a:pPr>
                        <a:buFont typeface="Arial" pitchFamily="34" charset="0"/>
                        <a:buChar char="•"/>
                      </a:pPr>
                      <a:r>
                        <a:rPr lang="en-IN" sz="2000" dirty="0" smtClean="0"/>
                        <a:t>Completed Mandatory</a:t>
                      </a:r>
                      <a:r>
                        <a:rPr lang="en-IN" sz="2000" baseline="0" dirty="0" smtClean="0"/>
                        <a:t> Trainings</a:t>
                      </a:r>
                      <a:endParaRPr lang="en-IN" sz="2000" dirty="0"/>
                    </a:p>
                  </a:txBody>
                  <a:tcPr/>
                </a:tc>
              </a:tr>
              <a:tr h="370840">
                <a:tc>
                  <a:txBody>
                    <a:bodyPr/>
                    <a:lstStyle/>
                    <a:p>
                      <a:r>
                        <a:rPr lang="en-IN" sz="2000" dirty="0" smtClean="0"/>
                        <a:t>2</a:t>
                      </a:r>
                      <a:endParaRPr lang="en-IN" sz="2000" dirty="0"/>
                    </a:p>
                  </a:txBody>
                  <a:tcPr/>
                </a:tc>
                <a:tc>
                  <a:txBody>
                    <a:bodyPr/>
                    <a:lstStyle/>
                    <a:p>
                      <a:r>
                        <a:rPr lang="en-IN" sz="2000" dirty="0" smtClean="0"/>
                        <a:t>3-4 week</a:t>
                      </a:r>
                      <a:endParaRPr lang="en-IN" sz="2000" dirty="0"/>
                    </a:p>
                  </a:txBody>
                  <a:tcPr/>
                </a:tc>
                <a:tc>
                  <a:txBody>
                    <a:bodyPr/>
                    <a:lstStyle/>
                    <a:p>
                      <a:pPr>
                        <a:buFont typeface="Arial" pitchFamily="34" charset="0"/>
                        <a:buChar char="•"/>
                      </a:pPr>
                      <a:r>
                        <a:rPr lang="en-IN" sz="2000" dirty="0" smtClean="0"/>
                        <a:t>Tagged to Pharmacy</a:t>
                      </a:r>
                      <a:r>
                        <a:rPr lang="en-IN" sz="2000" baseline="0" dirty="0" smtClean="0"/>
                        <a:t> Module</a:t>
                      </a:r>
                    </a:p>
                    <a:p>
                      <a:pPr>
                        <a:buFont typeface="Arial" pitchFamily="34" charset="0"/>
                        <a:buChar char="•"/>
                      </a:pPr>
                      <a:r>
                        <a:rPr lang="en-IN" sz="2000" baseline="0" dirty="0" smtClean="0"/>
                        <a:t>Understand the workflow of Pharmacy</a:t>
                      </a:r>
                      <a:endParaRPr lang="en-IN" sz="2000" dirty="0"/>
                    </a:p>
                  </a:txBody>
                  <a:tcPr/>
                </a:tc>
              </a:tr>
              <a:tr h="370840">
                <a:tc>
                  <a:txBody>
                    <a:bodyPr/>
                    <a:lstStyle/>
                    <a:p>
                      <a:r>
                        <a:rPr lang="en-IN" sz="2000" dirty="0" smtClean="0"/>
                        <a:t>3</a:t>
                      </a:r>
                      <a:endParaRPr lang="en-IN" sz="2000" dirty="0"/>
                    </a:p>
                  </a:txBody>
                  <a:tcPr/>
                </a:tc>
                <a:tc>
                  <a:txBody>
                    <a:bodyPr/>
                    <a:lstStyle/>
                    <a:p>
                      <a:r>
                        <a:rPr lang="en-IN" sz="2000" dirty="0" smtClean="0"/>
                        <a:t>5-8 week</a:t>
                      </a:r>
                      <a:endParaRPr lang="en-IN" sz="2000" dirty="0"/>
                    </a:p>
                  </a:txBody>
                  <a:tcPr/>
                </a:tc>
                <a:tc>
                  <a:txBody>
                    <a:bodyPr/>
                    <a:lstStyle/>
                    <a:p>
                      <a:pPr>
                        <a:buFont typeface="Arial" pitchFamily="34" charset="0"/>
                        <a:buChar char="•"/>
                      </a:pPr>
                      <a:r>
                        <a:rPr lang="en-IN" sz="2000" dirty="0" smtClean="0"/>
                        <a:t>Training on Pharmacy Fundamental </a:t>
                      </a:r>
                    </a:p>
                    <a:p>
                      <a:pPr>
                        <a:buFont typeface="Arial" pitchFamily="34" charset="0"/>
                        <a:buChar char="•"/>
                      </a:pPr>
                      <a:r>
                        <a:rPr lang="en-IN" sz="2000" dirty="0" smtClean="0"/>
                        <a:t>Working on Dissertation Project</a:t>
                      </a:r>
                      <a:endParaRPr lang="en-IN" sz="2000" dirty="0"/>
                    </a:p>
                  </a:txBody>
                  <a:tcPr/>
                </a:tc>
              </a:tr>
              <a:tr h="1032458">
                <a:tc>
                  <a:txBody>
                    <a:bodyPr/>
                    <a:lstStyle/>
                    <a:p>
                      <a:r>
                        <a:rPr lang="en-IN" sz="2000" dirty="0" smtClean="0"/>
                        <a:t>4</a:t>
                      </a:r>
                      <a:endParaRPr lang="en-IN" sz="2000" dirty="0"/>
                    </a:p>
                  </a:txBody>
                  <a:tcPr/>
                </a:tc>
                <a:tc>
                  <a:txBody>
                    <a:bodyPr/>
                    <a:lstStyle/>
                    <a:p>
                      <a:r>
                        <a:rPr lang="en-IN" sz="2000" dirty="0" smtClean="0"/>
                        <a:t>9-10 week</a:t>
                      </a:r>
                      <a:endParaRPr lang="en-IN" sz="2000" dirty="0"/>
                    </a:p>
                  </a:txBody>
                  <a:tcPr/>
                </a:tc>
                <a:tc>
                  <a:txBody>
                    <a:bodyPr/>
                    <a:lstStyle/>
                    <a:p>
                      <a:pPr>
                        <a:buFont typeface="Arial" pitchFamily="34" charset="0"/>
                        <a:buChar char="•"/>
                      </a:pPr>
                      <a:r>
                        <a:rPr lang="en-IN" sz="2000" dirty="0" smtClean="0"/>
                        <a:t>Training on Pharmacy Administration Module</a:t>
                      </a:r>
                    </a:p>
                    <a:p>
                      <a:pPr>
                        <a:buFont typeface="Arial" pitchFamily="34" charset="0"/>
                        <a:buChar char="•"/>
                      </a:pPr>
                      <a:r>
                        <a:rPr lang="en-IN" sz="2000" dirty="0" smtClean="0"/>
                        <a:t>Working on Pharmacy</a:t>
                      </a:r>
                      <a:r>
                        <a:rPr lang="en-IN" sz="2000" baseline="0" dirty="0" smtClean="0"/>
                        <a:t> business process</a:t>
                      </a:r>
                    </a:p>
                    <a:p>
                      <a:pPr>
                        <a:buFont typeface="Arial" pitchFamily="34" charset="0"/>
                        <a:buChar char="•"/>
                      </a:pPr>
                      <a:r>
                        <a:rPr lang="en-IN" sz="2000" baseline="0" dirty="0" smtClean="0"/>
                        <a:t>Case study Analysis</a:t>
                      </a:r>
                      <a:endParaRPr lang="en-IN" sz="2000" dirty="0" smtClean="0"/>
                    </a:p>
                    <a:p>
                      <a:endParaRPr lang="en-IN" sz="2000" dirty="0"/>
                    </a:p>
                  </a:txBody>
                  <a:tcPr/>
                </a:tc>
              </a:tr>
              <a:tr h="370840">
                <a:tc>
                  <a:txBody>
                    <a:bodyPr/>
                    <a:lstStyle/>
                    <a:p>
                      <a:r>
                        <a:rPr lang="en-IN" sz="2000" dirty="0" smtClean="0"/>
                        <a:t>5</a:t>
                      </a:r>
                      <a:endParaRPr lang="en-IN" sz="2000" dirty="0"/>
                    </a:p>
                  </a:txBody>
                  <a:tcPr/>
                </a:tc>
                <a:tc>
                  <a:txBody>
                    <a:bodyPr/>
                    <a:lstStyle/>
                    <a:p>
                      <a:r>
                        <a:rPr lang="en-IN" sz="2000" dirty="0" smtClean="0"/>
                        <a:t>11-12 week</a:t>
                      </a:r>
                      <a:endParaRPr lang="en-IN" sz="2000" dirty="0"/>
                    </a:p>
                  </a:txBody>
                  <a:tcPr/>
                </a:tc>
                <a:tc>
                  <a:txBody>
                    <a:bodyPr/>
                    <a:lstStyle/>
                    <a:p>
                      <a:pPr>
                        <a:buFont typeface="Arial" pitchFamily="34" charset="0"/>
                        <a:buChar char="•"/>
                      </a:pPr>
                      <a:r>
                        <a:rPr lang="en-IN" sz="2000" dirty="0" smtClean="0"/>
                        <a:t>Understanding the workflow of tickets </a:t>
                      </a:r>
                    </a:p>
                    <a:p>
                      <a:pPr>
                        <a:buFont typeface="Arial" pitchFamily="34" charset="0"/>
                        <a:buChar char="•"/>
                      </a:pPr>
                      <a:r>
                        <a:rPr lang="en-IN" sz="2000" dirty="0" smtClean="0"/>
                        <a:t>Preparation</a:t>
                      </a:r>
                      <a:r>
                        <a:rPr lang="en-IN" sz="2000" baseline="0" dirty="0" smtClean="0"/>
                        <a:t> of Report</a:t>
                      </a:r>
                      <a:endParaRPr lang="en-IN" sz="2000" dirty="0"/>
                    </a:p>
                  </a:txBody>
                  <a:tcPr/>
                </a:tc>
              </a:tr>
            </a:tbl>
          </a:graphicData>
        </a:graphic>
      </p:graphicFrame>
      <p:sp>
        <p:nvSpPr>
          <p:cNvPr id="3" name="Title 2"/>
          <p:cNvSpPr>
            <a:spLocks noGrp="1"/>
          </p:cNvSpPr>
          <p:nvPr>
            <p:ph type="title"/>
          </p:nvPr>
        </p:nvSpPr>
        <p:spPr>
          <a:xfrm>
            <a:off x="414338" y="276317"/>
            <a:ext cx="8330184" cy="677108"/>
          </a:xfrm>
        </p:spPr>
        <p:txBody>
          <a:bodyPr/>
          <a:lstStyle/>
          <a:p>
            <a:r>
              <a:rPr lang="en-IN" dirty="0" smtClean="0"/>
              <a:t>WORK PLAN(FEB-MAY’2014)</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342900" indent="-342900"/>
            <a:r>
              <a:rPr lang="en-US" dirty="0">
                <a:solidFill>
                  <a:schemeClr val="tx1"/>
                </a:solidFill>
              </a:rPr>
              <a:t>Meaningful Use is using certified EHR technology to </a:t>
            </a:r>
            <a:r>
              <a:rPr lang="en-US" b="1" dirty="0">
                <a:solidFill>
                  <a:schemeClr val="tx1"/>
                </a:solidFill>
              </a:rPr>
              <a:t>Improve quality, safety, efficiency, and reduce health </a:t>
            </a:r>
            <a:r>
              <a:rPr lang="en-US" b="1" dirty="0" smtClean="0">
                <a:solidFill>
                  <a:schemeClr val="tx1"/>
                </a:solidFill>
              </a:rPr>
              <a:t>disparities</a:t>
            </a:r>
          </a:p>
          <a:p>
            <a:endParaRPr lang="en-US" u="sng" dirty="0" smtClean="0">
              <a:solidFill>
                <a:schemeClr val="tx1"/>
              </a:solidFill>
            </a:endParaRPr>
          </a:p>
          <a:p>
            <a:pPr marL="342900" indent="-342900">
              <a:buFont typeface="Arial" panose="020B0604020202020204" pitchFamily="34" charset="0"/>
              <a:buChar char="•"/>
            </a:pPr>
            <a:r>
              <a:rPr lang="en-US" dirty="0" smtClean="0">
                <a:solidFill>
                  <a:schemeClr val="tx1"/>
                </a:solidFill>
              </a:rPr>
              <a:t>Improve </a:t>
            </a:r>
            <a:r>
              <a:rPr lang="en-US" b="1" dirty="0">
                <a:solidFill>
                  <a:schemeClr val="tx1"/>
                </a:solidFill>
              </a:rPr>
              <a:t>care coordination</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Maintaining </a:t>
            </a:r>
            <a:r>
              <a:rPr lang="en-US" b="1" dirty="0">
                <a:solidFill>
                  <a:schemeClr val="tx1"/>
                </a:solidFill>
              </a:rPr>
              <a:t>privacy and security</a:t>
            </a:r>
          </a:p>
          <a:p>
            <a:pPr marL="342900" indent="-342900">
              <a:buFont typeface="Arial" panose="020B0604020202020204" pitchFamily="34" charset="0"/>
              <a:buChar char="•"/>
            </a:pPr>
            <a:endParaRPr lang="en-US" b="1" dirty="0">
              <a:solidFill>
                <a:schemeClr val="tx1"/>
              </a:solidFill>
            </a:endParaRPr>
          </a:p>
          <a:p>
            <a:pPr marL="342900" indent="-342900">
              <a:buFont typeface="Arial" panose="020B0604020202020204" pitchFamily="34" charset="0"/>
              <a:buChar char="•"/>
            </a:pPr>
            <a:r>
              <a:rPr lang="en-US" dirty="0" smtClean="0">
                <a:solidFill>
                  <a:schemeClr val="tx1"/>
                </a:solidFill>
              </a:rPr>
              <a:t>Meaningful </a:t>
            </a:r>
            <a:r>
              <a:rPr lang="en-US" dirty="0">
                <a:solidFill>
                  <a:schemeClr val="tx1"/>
                </a:solidFill>
              </a:rPr>
              <a:t>Use </a:t>
            </a:r>
            <a:r>
              <a:rPr lang="en-US" b="1" dirty="0">
                <a:solidFill>
                  <a:schemeClr val="tx1"/>
                </a:solidFill>
              </a:rPr>
              <a:t>mandated in law </a:t>
            </a:r>
            <a:r>
              <a:rPr lang="en-US" dirty="0">
                <a:solidFill>
                  <a:schemeClr val="tx1"/>
                </a:solidFill>
              </a:rPr>
              <a:t>to receive incentives</a:t>
            </a:r>
          </a:p>
          <a:p>
            <a:pPr marL="342900" indent="-342900">
              <a:buFont typeface="Arial" panose="020B0604020202020204" pitchFamily="34" charset="0"/>
              <a:buChar char="•"/>
            </a:pPr>
            <a:endParaRPr lang="en-US" dirty="0"/>
          </a:p>
        </p:txBody>
      </p:sp>
      <p:sp>
        <p:nvSpPr>
          <p:cNvPr id="142363" name="Rectangle 27"/>
          <p:cNvSpPr>
            <a:spLocks noGrp="1"/>
          </p:cNvSpPr>
          <p:nvPr>
            <p:ph type="title"/>
          </p:nvPr>
        </p:nvSpPr>
        <p:spPr bwMode="gray">
          <a:xfrm>
            <a:off x="414338" y="309216"/>
            <a:ext cx="8330184" cy="615553"/>
          </a:xfrm>
        </p:spPr>
        <p:txBody>
          <a:bodyPr/>
          <a:lstStyle/>
          <a:p>
            <a:r>
              <a:rPr lang="en-US" sz="4000" dirty="0" smtClean="0"/>
              <a:t>MEANINGFUL USE </a:t>
            </a:r>
          </a:p>
        </p:txBody>
      </p:sp>
    </p:spTree>
    <p:extLst>
      <p:ext uri="{BB962C8B-B14F-4D97-AF65-F5344CB8AC3E}">
        <p14:creationId xmlns="" xmlns:p14="http://schemas.microsoft.com/office/powerpoint/2010/main" val="4180129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25127" y="1699282"/>
            <a:ext cx="8330184" cy="4882896"/>
          </a:xfrm>
        </p:spPr>
        <p:txBody>
          <a:bodyPr/>
          <a:lstStyle/>
          <a:p>
            <a:pPr lvl="1">
              <a:buFont typeface="Arial" pitchFamily="34" charset="0"/>
              <a:buChar char="•"/>
            </a:pPr>
            <a:r>
              <a:rPr lang="en-US" dirty="0">
                <a:solidFill>
                  <a:schemeClr val="tx1"/>
                </a:solidFill>
              </a:rPr>
              <a:t>Use of certified EHR in a </a:t>
            </a:r>
            <a:r>
              <a:rPr lang="en-US" b="1" dirty="0">
                <a:solidFill>
                  <a:schemeClr val="tx1"/>
                </a:solidFill>
              </a:rPr>
              <a:t>meaningful manner</a:t>
            </a:r>
            <a:r>
              <a:rPr lang="en-US" dirty="0">
                <a:solidFill>
                  <a:schemeClr val="tx1"/>
                </a:solidFill>
              </a:rPr>
              <a:t> (e.g., e-prescribing)	</a:t>
            </a:r>
          </a:p>
          <a:p>
            <a:pPr lvl="1">
              <a:buFont typeface="Arial" pitchFamily="34" charset="0"/>
              <a:buChar char="•"/>
            </a:pPr>
            <a:endParaRPr lang="en-US" dirty="0">
              <a:solidFill>
                <a:schemeClr val="tx1"/>
              </a:solidFill>
            </a:endParaRPr>
          </a:p>
          <a:p>
            <a:pPr lvl="1">
              <a:buFont typeface="Arial" pitchFamily="34" charset="0"/>
              <a:buChar char="•"/>
            </a:pPr>
            <a:r>
              <a:rPr lang="en-US" dirty="0">
                <a:solidFill>
                  <a:schemeClr val="tx1"/>
                </a:solidFill>
              </a:rPr>
              <a:t>Use of certified EHR technology for </a:t>
            </a:r>
            <a:r>
              <a:rPr lang="en-US" b="1" dirty="0">
                <a:solidFill>
                  <a:schemeClr val="tx1"/>
                </a:solidFill>
              </a:rPr>
              <a:t>electronic exchange of health information</a:t>
            </a:r>
            <a:r>
              <a:rPr lang="en-US" dirty="0">
                <a:solidFill>
                  <a:schemeClr val="tx1"/>
                </a:solidFill>
              </a:rPr>
              <a:t> to improve quality of health care</a:t>
            </a:r>
          </a:p>
          <a:p>
            <a:pPr lvl="1">
              <a:buFont typeface="Arial" pitchFamily="34" charset="0"/>
              <a:buChar char="•"/>
            </a:pPr>
            <a:endParaRPr lang="en-US" dirty="0">
              <a:solidFill>
                <a:schemeClr val="tx1"/>
              </a:solidFill>
            </a:endParaRPr>
          </a:p>
          <a:p>
            <a:pPr lvl="1">
              <a:buFont typeface="Arial" pitchFamily="34" charset="0"/>
              <a:buChar char="•"/>
            </a:pPr>
            <a:r>
              <a:rPr lang="en-US" dirty="0">
                <a:solidFill>
                  <a:schemeClr val="tx1"/>
                </a:solidFill>
              </a:rPr>
              <a:t>Use of certified EHR technology to </a:t>
            </a:r>
            <a:r>
              <a:rPr lang="en-US" b="1" dirty="0">
                <a:solidFill>
                  <a:schemeClr val="tx1"/>
                </a:solidFill>
              </a:rPr>
              <a:t>submit clinical quality measures(CQM) and other such measures selected by the Secretary</a:t>
            </a:r>
          </a:p>
          <a:p>
            <a:endParaRPr lang="en-US" dirty="0">
              <a:solidFill>
                <a:schemeClr val="tx1"/>
              </a:solidFill>
            </a:endParaRPr>
          </a:p>
        </p:txBody>
      </p:sp>
      <p:sp>
        <p:nvSpPr>
          <p:cNvPr id="3" name="Title 2"/>
          <p:cNvSpPr>
            <a:spLocks noGrp="1"/>
          </p:cNvSpPr>
          <p:nvPr>
            <p:ph type="title"/>
          </p:nvPr>
        </p:nvSpPr>
        <p:spPr>
          <a:xfrm>
            <a:off x="414338" y="1439"/>
            <a:ext cx="8330184" cy="1231106"/>
          </a:xfrm>
        </p:spPr>
        <p:txBody>
          <a:bodyPr/>
          <a:lstStyle/>
          <a:p>
            <a:r>
              <a:rPr lang="en-US" sz="4000" dirty="0" smtClean="0"/>
              <a:t>MAIN COMPONENTS OF </a:t>
            </a:r>
            <a:br>
              <a:rPr lang="en-US" sz="4000" dirty="0" smtClean="0"/>
            </a:br>
            <a:r>
              <a:rPr lang="en-US" sz="4000" dirty="0" smtClean="0"/>
              <a:t>MEANINGFUL USE</a:t>
            </a:r>
            <a:endParaRPr lang="en-US" sz="4000" dirty="0"/>
          </a:p>
        </p:txBody>
      </p:sp>
    </p:spTree>
    <p:extLst>
      <p:ext uri="{BB962C8B-B14F-4D97-AF65-F5344CB8AC3E}">
        <p14:creationId xmlns="" xmlns:p14="http://schemas.microsoft.com/office/powerpoint/2010/main" val="7220034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2"/>
            <p:extLst>
              <p:ext uri="{D42A27DB-BD31-4B8C-83A1-F6EECF244321}">
                <p14:modId xmlns="" xmlns:p14="http://schemas.microsoft.com/office/powerpoint/2010/main" val="2920286690"/>
              </p:ext>
            </p:extLst>
          </p:nvPr>
        </p:nvGraphicFramePr>
        <p:xfrm>
          <a:off x="411163" y="1398588"/>
          <a:ext cx="8514628" cy="488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14338" y="309215"/>
            <a:ext cx="8330184" cy="615553"/>
          </a:xfrm>
        </p:spPr>
        <p:txBody>
          <a:bodyPr/>
          <a:lstStyle/>
          <a:p>
            <a:r>
              <a:rPr lang="en-US" sz="4000" dirty="0" smtClean="0"/>
              <a:t>STAGES OF MEANINGFUL USE</a:t>
            </a:r>
            <a:endParaRPr lang="en-US" sz="4000" dirty="0"/>
          </a:p>
        </p:txBody>
      </p:sp>
      <p:sp>
        <p:nvSpPr>
          <p:cNvPr id="2" name="Oval 1"/>
          <p:cNvSpPr/>
          <p:nvPr/>
        </p:nvSpPr>
        <p:spPr>
          <a:xfrm>
            <a:off x="2785729" y="3306726"/>
            <a:ext cx="3019647" cy="2200939"/>
          </a:xfrm>
          <a:prstGeom prst="ellipse">
            <a:avLst/>
          </a:prstGeom>
          <a:solidFill>
            <a:schemeClr val="bg1">
              <a:alpha val="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dirty="0" err="1" smtClean="0"/>
          </a:p>
        </p:txBody>
      </p:sp>
    </p:spTree>
    <p:extLst>
      <p:ext uri="{BB962C8B-B14F-4D97-AF65-F5344CB8AC3E}">
        <p14:creationId xmlns="" xmlns:p14="http://schemas.microsoft.com/office/powerpoint/2010/main" val="1857389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sz="quarter" idx="12"/>
          </p:nvPr>
        </p:nvSpPr>
        <p:spPr>
          <a:xfrm>
            <a:off x="873456" y="1364777"/>
            <a:ext cx="3598803" cy="1705970"/>
          </a:xfrm>
        </p:spPr>
        <p:txBody>
          <a:bodyPr/>
          <a:lstStyle/>
          <a:p>
            <a:pPr marL="342900" indent="-342900">
              <a:buFont typeface="Wingdings" pitchFamily="2" charset="2"/>
              <a:buChar char="Ø"/>
            </a:pPr>
            <a:r>
              <a:rPr lang="en-US" b="1" dirty="0">
                <a:solidFill>
                  <a:schemeClr val="tx1"/>
                </a:solidFill>
              </a:rPr>
              <a:t>E</a:t>
            </a:r>
            <a:r>
              <a:rPr lang="en-US" b="1" dirty="0" smtClean="0">
                <a:solidFill>
                  <a:schemeClr val="tx1"/>
                </a:solidFill>
              </a:rPr>
              <a:t>ligible </a:t>
            </a:r>
            <a:r>
              <a:rPr lang="en-US" b="1" dirty="0">
                <a:solidFill>
                  <a:schemeClr val="tx1"/>
                </a:solidFill>
              </a:rPr>
              <a:t>professionals </a:t>
            </a:r>
            <a:r>
              <a:rPr lang="en-US" b="1" dirty="0" smtClean="0">
                <a:solidFill>
                  <a:schemeClr val="tx1"/>
                </a:solidFill>
              </a:rPr>
              <a:t>are:</a:t>
            </a:r>
            <a:endParaRPr lang="en-US" dirty="0">
              <a:solidFill>
                <a:schemeClr val="tx1"/>
              </a:solidFill>
            </a:endParaRPr>
          </a:p>
          <a:p>
            <a:pPr marL="342900" indent="-342900">
              <a:buFont typeface="Arial" pitchFamily="34" charset="0"/>
              <a:buChar char="•"/>
            </a:pPr>
            <a:r>
              <a:rPr lang="en-US" sz="2000" dirty="0" smtClean="0">
                <a:solidFill>
                  <a:schemeClr val="tx1"/>
                </a:solidFill>
              </a:rPr>
              <a:t>17 </a:t>
            </a:r>
            <a:r>
              <a:rPr lang="en-US" sz="2000" dirty="0">
                <a:solidFill>
                  <a:schemeClr val="tx1"/>
                </a:solidFill>
              </a:rPr>
              <a:t>core </a:t>
            </a:r>
            <a:r>
              <a:rPr lang="en-US" sz="2000" dirty="0" smtClean="0">
                <a:solidFill>
                  <a:schemeClr val="tx1"/>
                </a:solidFill>
              </a:rPr>
              <a:t>objectives</a:t>
            </a:r>
          </a:p>
          <a:p>
            <a:pPr marL="342900" indent="-342900">
              <a:buFont typeface="Arial" pitchFamily="34" charset="0"/>
              <a:buChar char="•"/>
            </a:pPr>
            <a:r>
              <a:rPr lang="en-US" sz="2000" dirty="0" smtClean="0">
                <a:solidFill>
                  <a:schemeClr val="tx1"/>
                </a:solidFill>
              </a:rPr>
              <a:t>3 </a:t>
            </a:r>
            <a:r>
              <a:rPr lang="en-US" sz="2000" dirty="0">
                <a:solidFill>
                  <a:schemeClr val="tx1"/>
                </a:solidFill>
              </a:rPr>
              <a:t>out of 6 from menu set objectives</a:t>
            </a:r>
          </a:p>
          <a:p>
            <a:endParaRPr lang="en-US" b="1" dirty="0" smtClean="0">
              <a:solidFill>
                <a:schemeClr val="tx1"/>
              </a:solidFill>
            </a:endParaRPr>
          </a:p>
          <a:p>
            <a:endParaRPr lang="en-US" b="1" dirty="0">
              <a:solidFill>
                <a:schemeClr val="tx1"/>
              </a:solidFill>
            </a:endParaRPr>
          </a:p>
          <a:p>
            <a:endParaRPr lang="en-US" dirty="0" smtClean="0">
              <a:solidFill>
                <a:schemeClr val="tx1"/>
              </a:solidFill>
            </a:endParaRPr>
          </a:p>
          <a:p>
            <a:endParaRPr lang="en-US" dirty="0">
              <a:solidFill>
                <a:schemeClr val="tx1"/>
              </a:solidFill>
            </a:endParaRPr>
          </a:p>
        </p:txBody>
      </p:sp>
      <p:sp>
        <p:nvSpPr>
          <p:cNvPr id="5" name="Title 2"/>
          <p:cNvSpPr>
            <a:spLocks noGrp="1"/>
          </p:cNvSpPr>
          <p:nvPr>
            <p:ph type="title"/>
          </p:nvPr>
        </p:nvSpPr>
        <p:spPr>
          <a:xfrm>
            <a:off x="414338" y="-60116"/>
            <a:ext cx="8330184" cy="1354217"/>
          </a:xfrm>
        </p:spPr>
        <p:txBody>
          <a:bodyPr/>
          <a:lstStyle/>
          <a:p>
            <a:r>
              <a:rPr lang="en-US" dirty="0" smtClean="0"/>
              <a:t>MEANINGFUL USE CRITERIA FOR STAGE 2</a:t>
            </a:r>
            <a:endParaRPr lang="en-US" dirty="0"/>
          </a:p>
        </p:txBody>
      </p:sp>
      <p:sp>
        <p:nvSpPr>
          <p:cNvPr id="2" name="Isosceles Triangle 1"/>
          <p:cNvSpPr/>
          <p:nvPr/>
        </p:nvSpPr>
        <p:spPr>
          <a:xfrm flipV="1">
            <a:off x="850604" y="3145777"/>
            <a:ext cx="7135155" cy="1068288"/>
          </a:xfrm>
          <a:prstGeom prst="triangle">
            <a:avLst>
              <a:gd name="adj" fmla="val 50231"/>
            </a:avLst>
          </a:prstGeom>
          <a:solidFill>
            <a:srgbClr val="00B0F0"/>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0" dirty="0" smtClean="0"/>
          </a:p>
        </p:txBody>
      </p:sp>
      <p:sp>
        <p:nvSpPr>
          <p:cNvPr id="3" name="Rectangle 2"/>
          <p:cNvSpPr/>
          <p:nvPr/>
        </p:nvSpPr>
        <p:spPr>
          <a:xfrm>
            <a:off x="3574605" y="3186721"/>
            <a:ext cx="1707711" cy="769441"/>
          </a:xfrm>
          <a:prstGeom prst="rect">
            <a:avLst/>
          </a:prstGeom>
          <a:noFill/>
        </p:spPr>
        <p:txBody>
          <a:bodyPr wrap="none" lIns="91440" tIns="45720" rIns="91440" bIns="45720">
            <a:spAutoFit/>
          </a:bodyPr>
          <a:lstStyle/>
          <a:p>
            <a:pPr algn="ctr"/>
            <a:r>
              <a:rPr lang="en-US" sz="2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PHARMACY </a:t>
            </a:r>
          </a:p>
          <a:p>
            <a:pPr algn="ctr"/>
            <a:r>
              <a:rPr lang="en-US" sz="20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RELEVANCE</a:t>
            </a:r>
            <a:endParaRPr lang="en-US" sz="2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Subtitle 2"/>
          <p:cNvSpPr txBox="1">
            <a:spLocks/>
          </p:cNvSpPr>
          <p:nvPr/>
        </p:nvSpPr>
        <p:spPr bwMode="gray">
          <a:xfrm>
            <a:off x="4761485" y="1357088"/>
            <a:ext cx="4054969" cy="1727306"/>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1pPr>
            <a:lvl2pPr marL="174625" marR="0" indent="-173038" algn="l" defTabSz="914400" rtl="0" eaLnBrk="1" fontAlgn="base" latinLnBrk="0" hangingPunct="1">
              <a:lnSpc>
                <a:spcPct val="100000"/>
              </a:lnSpc>
              <a:spcBef>
                <a:spcPts val="500"/>
              </a:spcBef>
              <a:spcAft>
                <a:spcPct val="0"/>
              </a:spcAft>
              <a:buFont typeface="Arial" pitchFamily="34" charset="0"/>
              <a:buChar char="•"/>
              <a:tabLst/>
              <a:defRPr kumimoji="0" lang="en-US" sz="2000" b="0" i="0" u="none" strike="noStrike" kern="1200" cap="none" normalizeH="0" baseline="0" dirty="0" smtClean="0">
                <a:ln>
                  <a:noFill/>
                </a:ln>
                <a:solidFill>
                  <a:schemeClr val="tx2"/>
                </a:solidFill>
                <a:effectLst/>
                <a:latin typeface="+mn-lt"/>
                <a:ea typeface="+mn-ea"/>
                <a:cs typeface="Arial" pitchFamily="34" charset="0"/>
              </a:defRPr>
            </a:lvl2pPr>
            <a:lvl3pPr marL="401638" marR="0" indent="-231775" algn="l" defTabSz="914400" rtl="0" eaLnBrk="1" fontAlgn="base" latinLnBrk="0" hangingPunct="1">
              <a:lnSpc>
                <a:spcPct val="100000"/>
              </a:lnSpc>
              <a:spcBef>
                <a:spcPts val="400"/>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Arial" pitchFamily="34" charset="0"/>
                <a:ea typeface="+mn-ea"/>
                <a:cs typeface="Arial" pitchFamily="34" charset="0"/>
              </a:defRPr>
            </a:lvl3pPr>
            <a:lvl4pPr marL="569913" marR="0" indent="-168275" algn="l" defTabSz="914400" rtl="0" eaLnBrk="1" fontAlgn="base" latinLnBrk="0" hangingPunct="1">
              <a:lnSpc>
                <a:spcPct val="100000"/>
              </a:lnSpc>
              <a:spcBef>
                <a:spcPts val="400"/>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4pPr>
            <a:lvl5pPr marL="796925" marR="0" indent="-227013" algn="l" defTabSz="914400" rtl="0" eaLnBrk="1" fontAlgn="base" latinLnBrk="0" hangingPunct="1">
              <a:lnSpc>
                <a:spcPct val="100000"/>
              </a:lnSpc>
              <a:spcBef>
                <a:spcPts val="400"/>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5pPr>
            <a:lvl6pPr marL="666750" marR="0" indent="-166688" algn="l" defTabSz="914400" rtl="0" eaLnBrk="1" fontAlgn="base" latinLnBrk="0" hangingPunct="1">
              <a:lnSpc>
                <a:spcPct val="100000"/>
              </a:lnSpc>
              <a:spcBef>
                <a:spcPts val="400"/>
              </a:spcBef>
              <a:spcAft>
                <a:spcPct val="0"/>
              </a:spcAft>
              <a:buFont typeface="Arial" pitchFamily="34" charset="0"/>
              <a:buChar cha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vl7pPr marL="1079500" indent="-184150"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7pPr>
            <a:lvl8pPr marL="1252538" indent="-173038"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8pPr>
            <a:lvl9pPr marL="1435100" indent="-182563" algn="l" defTabSz="914400" rtl="0" eaLnBrk="1" latinLnBrk="0" hangingPunct="1">
              <a:spcBef>
                <a:spcPts val="0"/>
              </a:spcBef>
              <a:spcAft>
                <a:spcPts val="300"/>
              </a:spcAft>
              <a:buFont typeface="Arial" pitchFamily="34" charset="0"/>
              <a:buChar char="‒"/>
              <a:defRPr sz="1400" kern="1200">
                <a:solidFill>
                  <a:schemeClr val="accent1"/>
                </a:solidFill>
                <a:latin typeface="+mn-lt"/>
                <a:ea typeface="+mn-ea"/>
                <a:cs typeface="+mn-cs"/>
              </a:defRPr>
            </a:lvl9pPr>
          </a:lstStyle>
          <a:p>
            <a:pPr marL="285750" indent="-285750">
              <a:buFont typeface="Wingdings" pitchFamily="2" charset="2"/>
              <a:buChar char="Ø"/>
            </a:pPr>
            <a:r>
              <a:rPr lang="en-US" b="1" dirty="0" smtClean="0">
                <a:solidFill>
                  <a:schemeClr val="tx1"/>
                </a:solidFill>
              </a:rPr>
              <a:t>Eligible hospitals are:</a:t>
            </a:r>
            <a:endParaRPr lang="en-US" dirty="0">
              <a:solidFill>
                <a:schemeClr val="tx1"/>
              </a:solidFill>
            </a:endParaRPr>
          </a:p>
          <a:p>
            <a:pPr marL="285750" indent="-285750">
              <a:buFont typeface="Arial" pitchFamily="34" charset="0"/>
              <a:buChar char="•"/>
            </a:pPr>
            <a:r>
              <a:rPr lang="en-US" sz="2000" dirty="0" smtClean="0">
                <a:solidFill>
                  <a:schemeClr val="tx1"/>
                </a:solidFill>
              </a:rPr>
              <a:t>16 core objectives</a:t>
            </a:r>
          </a:p>
          <a:p>
            <a:pPr marL="285750" indent="-285750">
              <a:buFont typeface="Arial" pitchFamily="34" charset="0"/>
              <a:buChar char="•"/>
            </a:pPr>
            <a:r>
              <a:rPr lang="en-US" sz="2000" dirty="0" smtClean="0">
                <a:solidFill>
                  <a:schemeClr val="tx1"/>
                </a:solidFill>
              </a:rPr>
              <a:t>3 out of 6 from menu set objectives</a:t>
            </a:r>
          </a:p>
          <a:p>
            <a:endParaRPr lang="en-US" b="1" dirty="0" smtClean="0">
              <a:solidFill>
                <a:schemeClr val="tx1"/>
              </a:solidFill>
            </a:endParaRPr>
          </a:p>
          <a:p>
            <a:endParaRPr lang="en-US" b="1" dirty="0">
              <a:solidFill>
                <a:schemeClr val="tx1"/>
              </a:solidFill>
            </a:endParaRPr>
          </a:p>
          <a:p>
            <a:pPr marL="285750" indent="-285750"/>
            <a:endParaRPr lang="en-US" b="1" dirty="0" smtClean="0">
              <a:solidFill>
                <a:schemeClr val="tx1"/>
              </a:solidFill>
            </a:endParaRPr>
          </a:p>
          <a:p>
            <a:endParaRPr lang="en-US" dirty="0">
              <a:solidFill>
                <a:schemeClr val="tx1"/>
              </a:solidFill>
            </a:endParaRPr>
          </a:p>
        </p:txBody>
      </p:sp>
      <p:sp>
        <p:nvSpPr>
          <p:cNvPr id="7" name="Subtitle 2"/>
          <p:cNvSpPr txBox="1">
            <a:spLocks/>
          </p:cNvSpPr>
          <p:nvPr/>
        </p:nvSpPr>
        <p:spPr bwMode="gray">
          <a:xfrm>
            <a:off x="1774209" y="3577988"/>
            <a:ext cx="2893325" cy="2536209"/>
          </a:xfrm>
          <a:prstGeom prst="rect">
            <a:avLst/>
          </a:prstGeom>
        </p:spPr>
        <p:txBody>
          <a:bodyPr vert="horz" lIns="0" tIns="0" rIns="0" bIns="0" rtlCol="0">
            <a:noAutofit/>
          </a:bodyPr>
          <a:lstStyle/>
          <a:p>
            <a:pPr marL="0" marR="0" lvl="0" indent="0" algn="l" defTabSz="914400" rtl="0" eaLnBrk="1" fontAlgn="base" latinLnBrk="0" hangingPunct="1">
              <a:lnSpc>
                <a:spcPct val="100000"/>
              </a:lnSpc>
              <a:spcBef>
                <a:spcPts val="2200"/>
              </a:spcBef>
              <a:spcAft>
                <a:spcPct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1" fontAlgn="base" latinLnBrk="0" hangingPunct="1">
              <a:lnSpc>
                <a:spcPct val="100000"/>
              </a:lnSpc>
              <a:spcBef>
                <a:spcPts val="2200"/>
              </a:spcBef>
              <a:spcAft>
                <a:spcPct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285750" marR="0" lvl="0" indent="-285750" algn="l" defTabSz="914400" rtl="0" eaLnBrk="1" fontAlgn="base" latinLnBrk="0" hangingPunct="1">
              <a:lnSpc>
                <a:spcPct val="100000"/>
              </a:lnSpc>
              <a:spcBef>
                <a:spcPts val="2200"/>
              </a:spcBef>
              <a:spcAft>
                <a:spcPct val="0"/>
              </a:spcAft>
              <a:buClrTx/>
              <a:buSzTx/>
              <a:buFont typeface="Wingdings" pitchFamily="2" charset="2"/>
              <a:buChar char="Ø"/>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rPr>
              <a:t>Eligible hospitals are:</a:t>
            </a:r>
            <a:endPar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285750" marR="0" lvl="0" indent="-285750" algn="l" defTabSz="914400" rtl="0" eaLnBrk="1" fontAlgn="base" latinLnBrk="0" hangingPunct="1">
              <a:lnSpc>
                <a:spcPct val="100000"/>
              </a:lnSpc>
              <a:spcBef>
                <a:spcPts val="2200"/>
              </a:spcBef>
              <a:spcAft>
                <a:spcPct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6 core objectives</a:t>
            </a:r>
          </a:p>
          <a:p>
            <a:pPr marL="285750" indent="-285750"/>
            <a:endParaRPr lang="en-US" sz="2000" b="0" dirty="0" smtClean="0">
              <a:latin typeface="+mn-lt"/>
            </a:endParaRPr>
          </a:p>
          <a:p>
            <a:pPr marL="285750" marR="0" lvl="0" indent="-285750" algn="l" defTabSz="914400" rtl="0" eaLnBrk="1" fontAlgn="base" latinLnBrk="0" hangingPunct="1">
              <a:lnSpc>
                <a:spcPct val="100000"/>
              </a:lnSpc>
              <a:spcBef>
                <a:spcPts val="22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1" fontAlgn="base" latinLnBrk="0" hangingPunct="1">
              <a:lnSpc>
                <a:spcPct val="100000"/>
              </a:lnSpc>
              <a:spcBef>
                <a:spcPts val="22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
        <p:nvSpPr>
          <p:cNvPr id="8" name="Subtitle 2"/>
          <p:cNvSpPr txBox="1">
            <a:spLocks/>
          </p:cNvSpPr>
          <p:nvPr/>
        </p:nvSpPr>
        <p:spPr bwMode="gray">
          <a:xfrm>
            <a:off x="4697105" y="3580263"/>
            <a:ext cx="2893325" cy="2536209"/>
          </a:xfrm>
          <a:prstGeom prst="rect">
            <a:avLst/>
          </a:prstGeom>
        </p:spPr>
        <p:txBody>
          <a:bodyPr vert="horz" lIns="0" tIns="0" rIns="0" bIns="0" rtlCol="0">
            <a:noAutofit/>
          </a:bodyPr>
          <a:lstStyle/>
          <a:p>
            <a:pPr marL="0" marR="0" lvl="0" indent="0" algn="l" defTabSz="914400" rtl="0" eaLnBrk="1" fontAlgn="base" latinLnBrk="0" hangingPunct="1">
              <a:lnSpc>
                <a:spcPct val="100000"/>
              </a:lnSpc>
              <a:spcBef>
                <a:spcPts val="2200"/>
              </a:spcBef>
              <a:spcAft>
                <a:spcPct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1" fontAlgn="base" latinLnBrk="0" hangingPunct="1">
              <a:lnSpc>
                <a:spcPct val="100000"/>
              </a:lnSpc>
              <a:spcBef>
                <a:spcPts val="2200"/>
              </a:spcBef>
              <a:spcAft>
                <a:spcPct val="0"/>
              </a:spcAft>
              <a:buClrTx/>
              <a:buSzTx/>
              <a:buFont typeface="Arial" pitchFamily="34" charset="0"/>
              <a:buNone/>
              <a:tabLst/>
              <a:defRPr/>
            </a:pPr>
            <a:endPar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285750" marR="0" lvl="0" indent="-285750" algn="l" defTabSz="914400" rtl="0" eaLnBrk="1" fontAlgn="base" latinLnBrk="0" hangingPunct="1">
              <a:lnSpc>
                <a:spcPct val="100000"/>
              </a:lnSpc>
              <a:spcBef>
                <a:spcPts val="2200"/>
              </a:spcBef>
              <a:spcAft>
                <a:spcPct val="0"/>
              </a:spcAft>
              <a:buClrTx/>
              <a:buSzTx/>
              <a:buFont typeface="Wingdings" pitchFamily="2" charset="2"/>
              <a:buChar char="Ø"/>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Arial" pitchFamily="34" charset="0"/>
              </a:rPr>
              <a:t>Eligible hospitals are:</a:t>
            </a:r>
            <a:endPar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285750" marR="0" lvl="0" indent="-285750" algn="l" defTabSz="914400" rtl="0" eaLnBrk="1" fontAlgn="base" latinLnBrk="0" hangingPunct="1">
              <a:lnSpc>
                <a:spcPct val="100000"/>
              </a:lnSpc>
              <a:spcBef>
                <a:spcPts val="2200"/>
              </a:spcBef>
              <a:spcAft>
                <a:spcPct val="0"/>
              </a:spcAft>
              <a:buClrTx/>
              <a:buSzTx/>
              <a:buFont typeface="Arial" pitchFamily="34" charset="0"/>
              <a:buChar char="•"/>
              <a:tabLst/>
              <a:defRPr/>
            </a:pPr>
            <a:r>
              <a:rPr lang="en-US" sz="2000" b="0" dirty="0" smtClean="0">
                <a:latin typeface="+mn-lt"/>
              </a:rPr>
              <a:t>1 menu set</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 objective</a:t>
            </a:r>
            <a:r>
              <a:rPr kumimoji="0" lang="en-US" sz="2000" b="0" i="0" u="none" strike="noStrike" kern="1200" cap="none" spc="0" normalizeH="0" noProof="0" dirty="0" smtClean="0">
                <a:ln>
                  <a:noFill/>
                </a:ln>
                <a:solidFill>
                  <a:schemeClr val="tx1"/>
                </a:solidFill>
                <a:effectLst/>
                <a:uLnTx/>
                <a:uFillTx/>
                <a:latin typeface="+mn-lt"/>
                <a:ea typeface="+mn-ea"/>
                <a:cs typeface="Arial" pitchFamily="34" charset="0"/>
              </a:rPr>
              <a:t> </a:t>
            </a:r>
            <a:endPar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285750" indent="-285750"/>
            <a:endParaRPr lang="en-US" sz="2000" b="0" dirty="0" smtClean="0">
              <a:latin typeface="+mn-lt"/>
            </a:endParaRPr>
          </a:p>
          <a:p>
            <a:pPr marL="285750" marR="0" lvl="0" indent="-285750" algn="l" defTabSz="914400" rtl="0" eaLnBrk="1" fontAlgn="base" latinLnBrk="0" hangingPunct="1">
              <a:lnSpc>
                <a:spcPct val="100000"/>
              </a:lnSpc>
              <a:spcBef>
                <a:spcPts val="2200"/>
              </a:spcBef>
              <a:spcAft>
                <a:spcPct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0" marR="0" lvl="0" indent="0" algn="l" defTabSz="914400" rtl="0" eaLnBrk="1" fontAlgn="base" latinLnBrk="0" hangingPunct="1">
              <a:lnSpc>
                <a:spcPct val="100000"/>
              </a:lnSpc>
              <a:spcBef>
                <a:spcPts val="2200"/>
              </a:spcBef>
              <a:spcAft>
                <a:spcPct val="0"/>
              </a:spcAft>
              <a:buClrTx/>
              <a:buSzTx/>
              <a:buFont typeface="Arial" pitchFamily="34" charset="0"/>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Arial" pitchFamily="34" charset="0"/>
            </a:endParaRPr>
          </a:p>
        </p:txBody>
      </p:sp>
    </p:spTree>
    <p:extLst>
      <p:ext uri="{BB962C8B-B14F-4D97-AF65-F5344CB8AC3E}">
        <p14:creationId xmlns="" xmlns:p14="http://schemas.microsoft.com/office/powerpoint/2010/main" val="2699753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Table 3"/>
          <p:cNvGraphicFramePr>
            <a:graphicFrameLocks noGrp="1"/>
          </p:cNvGraphicFramePr>
          <p:nvPr>
            <p:extLst>
              <p:ext uri="{D42A27DB-BD31-4B8C-83A1-F6EECF244321}">
                <p14:modId xmlns="" xmlns:p14="http://schemas.microsoft.com/office/powerpoint/2010/main" val="60960703"/>
              </p:ext>
            </p:extLst>
          </p:nvPr>
        </p:nvGraphicFramePr>
        <p:xfrm>
          <a:off x="83128" y="85061"/>
          <a:ext cx="8965179" cy="5178056"/>
        </p:xfrm>
        <a:graphic>
          <a:graphicData uri="http://schemas.openxmlformats.org/drawingml/2006/table">
            <a:tbl>
              <a:tblPr firstRow="1" firstCol="1" bandRow="1">
                <a:tableStyleId>{5C22544A-7EE6-4342-B048-85BDC9FD1C3A}</a:tableStyleId>
              </a:tblPr>
              <a:tblGrid>
                <a:gridCol w="549947"/>
                <a:gridCol w="6173937"/>
                <a:gridCol w="2241295"/>
              </a:tblGrid>
              <a:tr h="850385">
                <a:tc>
                  <a:txBody>
                    <a:bodyPr/>
                    <a:lstStyle/>
                    <a:p>
                      <a:pPr marL="0" marR="0" algn="ctr">
                        <a:lnSpc>
                          <a:spcPct val="115000"/>
                        </a:lnSpc>
                        <a:spcBef>
                          <a:spcPts val="0"/>
                        </a:spcBef>
                        <a:spcAft>
                          <a:spcPts val="1875"/>
                        </a:spcAft>
                      </a:pPr>
                      <a:r>
                        <a:rPr lang="en-US" sz="1600" dirty="0" err="1" smtClean="0">
                          <a:effectLst/>
                          <a:latin typeface="Calibri"/>
                          <a:ea typeface="Times New Roman"/>
                          <a:cs typeface="Times New Roman"/>
                        </a:rPr>
                        <a:t>S.No</a:t>
                      </a:r>
                      <a:r>
                        <a:rPr lang="en-US" sz="1600" dirty="0" smtClean="0">
                          <a:effectLst/>
                          <a:latin typeface="Calibri"/>
                          <a:ea typeface="Times New Roman"/>
                          <a:cs typeface="Times New Roman"/>
                        </a:rPr>
                        <a:t>.</a:t>
                      </a:r>
                      <a:endParaRPr lang="en-US" sz="1600" dirty="0">
                        <a:effectLst/>
                        <a:latin typeface="Calibri"/>
                        <a:ea typeface="Times New Roman"/>
                        <a:cs typeface="Times New Roman"/>
                      </a:endParaRPr>
                    </a:p>
                  </a:txBody>
                  <a:tcPr marL="13018" marR="13018" marT="0" marB="0"/>
                </a:tc>
                <a:tc>
                  <a:txBody>
                    <a:bodyPr/>
                    <a:lstStyle/>
                    <a:p>
                      <a:pPr marL="0" marR="0" indent="0" algn="ctr" defTabSz="914400" rtl="0" eaLnBrk="1" fontAlgn="auto" latinLnBrk="0" hangingPunct="1">
                        <a:lnSpc>
                          <a:spcPct val="115000"/>
                        </a:lnSpc>
                        <a:spcBef>
                          <a:spcPts val="0"/>
                        </a:spcBef>
                        <a:spcAft>
                          <a:spcPts val="1875"/>
                        </a:spcAft>
                        <a:buClrTx/>
                        <a:buSzTx/>
                        <a:buFontTx/>
                        <a:buNone/>
                        <a:tabLst/>
                        <a:defRPr/>
                      </a:pPr>
                      <a:r>
                        <a:rPr lang="en-US" sz="1600" dirty="0" smtClean="0">
                          <a:effectLst/>
                        </a:rPr>
                        <a:t>Eligible Hospital Core Objectives</a:t>
                      </a:r>
                    </a:p>
                    <a:p>
                      <a:pPr marL="0" marR="0" indent="0" algn="ctr" defTabSz="914400" rtl="0" eaLnBrk="1" fontAlgn="auto" latinLnBrk="0" hangingPunct="1">
                        <a:lnSpc>
                          <a:spcPct val="115000"/>
                        </a:lnSpc>
                        <a:spcBef>
                          <a:spcPts val="0"/>
                        </a:spcBef>
                        <a:spcAft>
                          <a:spcPts val="1875"/>
                        </a:spcAft>
                        <a:buClrTx/>
                        <a:buSzTx/>
                        <a:buFontTx/>
                        <a:buNone/>
                        <a:tabLst/>
                        <a:defRPr/>
                      </a:pPr>
                      <a:endParaRPr lang="en-US" sz="1600" dirty="0" smtClean="0">
                        <a:effectLst/>
                      </a:endParaRPr>
                    </a:p>
                  </a:txBody>
                  <a:tcPr marL="13018" marR="13018" marT="0" marB="0"/>
                </a:tc>
                <a:tc>
                  <a:txBody>
                    <a:bodyPr/>
                    <a:lstStyle/>
                    <a:p>
                      <a:pPr marL="0" marR="0" algn="ctr">
                        <a:lnSpc>
                          <a:spcPct val="115000"/>
                        </a:lnSpc>
                        <a:spcBef>
                          <a:spcPts val="0"/>
                        </a:spcBef>
                        <a:spcAft>
                          <a:spcPts val="1875"/>
                        </a:spcAft>
                      </a:pPr>
                      <a:r>
                        <a:rPr lang="en-US" sz="1600" dirty="0" smtClean="0">
                          <a:effectLst/>
                          <a:latin typeface="Calibri"/>
                          <a:ea typeface="Times New Roman"/>
                          <a:cs typeface="Times New Roman"/>
                        </a:rPr>
                        <a:t>Our</a:t>
                      </a:r>
                      <a:r>
                        <a:rPr lang="en-US" sz="1600" baseline="0" dirty="0" smtClean="0">
                          <a:effectLst/>
                          <a:latin typeface="Calibri"/>
                          <a:ea typeface="Times New Roman"/>
                          <a:cs typeface="Times New Roman"/>
                        </a:rPr>
                        <a:t> </a:t>
                      </a:r>
                      <a:r>
                        <a:rPr lang="en-US" sz="1600" dirty="0" smtClean="0">
                          <a:effectLst/>
                          <a:latin typeface="Calibri"/>
                          <a:ea typeface="Times New Roman"/>
                          <a:cs typeface="Times New Roman"/>
                        </a:rPr>
                        <a:t>EHR</a:t>
                      </a:r>
                      <a:r>
                        <a:rPr lang="en-US" sz="1600" baseline="0" dirty="0" smtClean="0">
                          <a:effectLst/>
                          <a:latin typeface="Calibri"/>
                          <a:ea typeface="Times New Roman"/>
                          <a:cs typeface="Times New Roman"/>
                        </a:rPr>
                        <a:t> </a:t>
                      </a:r>
                      <a:r>
                        <a:rPr lang="en-US" sz="1600" dirty="0" smtClean="0">
                          <a:effectLst/>
                          <a:latin typeface="Calibri"/>
                          <a:ea typeface="Times New Roman"/>
                          <a:cs typeface="Times New Roman"/>
                        </a:rPr>
                        <a:t>Functionality</a:t>
                      </a:r>
                      <a:endParaRPr lang="en-US" sz="1600" dirty="0">
                        <a:effectLst/>
                        <a:latin typeface="Calibri"/>
                        <a:ea typeface="Times New Roman"/>
                        <a:cs typeface="Times New Roman"/>
                      </a:endParaRPr>
                    </a:p>
                  </a:txBody>
                  <a:tcPr marL="13018" marR="13018" marT="0" marB="0"/>
                </a:tc>
              </a:tr>
              <a:tr h="557407">
                <a:tc>
                  <a:txBody>
                    <a:bodyPr/>
                    <a:lstStyle/>
                    <a:p>
                      <a:pPr marL="0" marR="0" indent="0" algn="ctr">
                        <a:lnSpc>
                          <a:spcPct val="115000"/>
                        </a:lnSpc>
                        <a:spcBef>
                          <a:spcPts val="0"/>
                        </a:spcBef>
                        <a:spcAft>
                          <a:spcPts val="1875"/>
                        </a:spcAft>
                        <a:buFont typeface="+mj-lt"/>
                        <a:buNone/>
                      </a:pPr>
                      <a:r>
                        <a:rPr lang="en-US" sz="1500" dirty="0" smtClean="0">
                          <a:effectLst/>
                          <a:latin typeface="Calibri"/>
                          <a:ea typeface="Times New Roman"/>
                          <a:cs typeface="Times New Roman"/>
                        </a:rPr>
                        <a:t>1.</a:t>
                      </a:r>
                      <a:endParaRPr lang="en-US" sz="1500" dirty="0">
                        <a:effectLst/>
                        <a:latin typeface="Calibri"/>
                        <a:ea typeface="Times New Roman"/>
                        <a:cs typeface="Times New Roman"/>
                      </a:endParaRPr>
                    </a:p>
                  </a:txBody>
                  <a:tcPr marL="13018" marR="13018" marT="0" marB="0"/>
                </a:tc>
                <a:tc>
                  <a:txBody>
                    <a:bodyPr/>
                    <a:lstStyle/>
                    <a:p>
                      <a:pPr marL="0" marR="0" algn="just">
                        <a:lnSpc>
                          <a:spcPct val="115000"/>
                        </a:lnSpc>
                        <a:spcBef>
                          <a:spcPts val="0"/>
                        </a:spcBef>
                        <a:spcAft>
                          <a:spcPts val="1875"/>
                        </a:spcAft>
                      </a:pPr>
                      <a:r>
                        <a:rPr lang="en-US" sz="1500" dirty="0" smtClean="0">
                          <a:effectLst/>
                        </a:rPr>
                        <a:t>Use computerized provider order entry (CPOE) for medication, laboratory, and radiology</a:t>
                      </a:r>
                      <a:endParaRPr lang="en-US" sz="1500" dirty="0">
                        <a:effectLst/>
                        <a:latin typeface="Calibri"/>
                        <a:ea typeface="Times New Roman"/>
                        <a:cs typeface="Times New Roman"/>
                      </a:endParaRPr>
                    </a:p>
                  </a:txBody>
                  <a:tcPr marL="13018" marR="13018" marT="0" marB="0"/>
                </a:tc>
                <a:tc>
                  <a:txBody>
                    <a:bodyPr/>
                    <a:lstStyle/>
                    <a:p>
                      <a:pPr marL="0" marR="0" algn="ctr">
                        <a:lnSpc>
                          <a:spcPct val="115000"/>
                        </a:lnSpc>
                        <a:spcBef>
                          <a:spcPts val="0"/>
                        </a:spcBef>
                        <a:spcAft>
                          <a:spcPts val="1875"/>
                        </a:spcAft>
                      </a:pPr>
                      <a:r>
                        <a:rPr lang="en-US" sz="1500" b="1" dirty="0" smtClean="0">
                          <a:effectLst/>
                          <a:latin typeface="Calibri"/>
                          <a:ea typeface="Times New Roman"/>
                          <a:cs typeface="Times New Roman"/>
                        </a:rPr>
                        <a:t>Medication Orders</a:t>
                      </a:r>
                      <a:endParaRPr lang="en-US" sz="1500" b="1" dirty="0">
                        <a:effectLst/>
                        <a:latin typeface="Calibri"/>
                        <a:ea typeface="Times New Roman"/>
                        <a:cs typeface="Times New Roman"/>
                      </a:endParaRPr>
                    </a:p>
                  </a:txBody>
                  <a:tcPr marL="13018" marR="13018" marT="0" marB="0"/>
                </a:tc>
              </a:tr>
              <a:tr h="557407">
                <a:tc>
                  <a:txBody>
                    <a:bodyPr/>
                    <a:lstStyle/>
                    <a:p>
                      <a:pPr marL="0" marR="0" indent="0" algn="ctr">
                        <a:lnSpc>
                          <a:spcPct val="115000"/>
                        </a:lnSpc>
                        <a:spcBef>
                          <a:spcPts val="0"/>
                        </a:spcBef>
                        <a:spcAft>
                          <a:spcPts val="1875"/>
                        </a:spcAft>
                        <a:buFont typeface="+mj-lt"/>
                        <a:buNone/>
                      </a:pPr>
                      <a:r>
                        <a:rPr lang="en-US" sz="1500" dirty="0" smtClean="0">
                          <a:effectLst/>
                          <a:latin typeface="Calibri"/>
                          <a:ea typeface="Times New Roman"/>
                          <a:cs typeface="Times New Roman"/>
                        </a:rPr>
                        <a:t>2.</a:t>
                      </a:r>
                      <a:endParaRPr lang="en-US" sz="1500" dirty="0">
                        <a:effectLst/>
                        <a:latin typeface="Calibri"/>
                        <a:ea typeface="Times New Roman"/>
                        <a:cs typeface="Times New Roman"/>
                      </a:endParaRPr>
                    </a:p>
                  </a:txBody>
                  <a:tcPr marL="13018" marR="13018" marT="0" marB="0"/>
                </a:tc>
                <a:tc>
                  <a:txBody>
                    <a:bodyPr/>
                    <a:lstStyle/>
                    <a:p>
                      <a:pPr marL="0" marR="0" algn="just">
                        <a:lnSpc>
                          <a:spcPct val="115000"/>
                        </a:lnSpc>
                        <a:spcBef>
                          <a:spcPts val="0"/>
                        </a:spcBef>
                        <a:spcAft>
                          <a:spcPts val="1875"/>
                        </a:spcAft>
                      </a:pPr>
                      <a:r>
                        <a:rPr lang="en-US" sz="1500" dirty="0">
                          <a:effectLst/>
                        </a:rPr>
                        <a:t>Use clinical decision support to improve performance on high-priority health conditions.</a:t>
                      </a:r>
                      <a:endParaRPr lang="en-US" sz="1500" dirty="0">
                        <a:effectLst/>
                        <a:latin typeface="Calibri"/>
                        <a:ea typeface="Times New Roman"/>
                        <a:cs typeface="Times New Roman"/>
                      </a:endParaRPr>
                    </a:p>
                  </a:txBody>
                  <a:tcPr marL="13018" marR="13018" marT="0" marB="0"/>
                </a:tc>
                <a:tc>
                  <a:txBody>
                    <a:bodyPr/>
                    <a:lstStyle/>
                    <a:p>
                      <a:pPr marL="0" marR="0" algn="ctr">
                        <a:lnSpc>
                          <a:spcPct val="115000"/>
                        </a:lnSpc>
                        <a:spcBef>
                          <a:spcPts val="0"/>
                        </a:spcBef>
                        <a:spcAft>
                          <a:spcPts val="1875"/>
                        </a:spcAft>
                      </a:pPr>
                      <a:r>
                        <a:rPr lang="en-US" sz="1500" b="1" dirty="0" smtClean="0">
                          <a:effectLst/>
                          <a:latin typeface="Calibri"/>
                          <a:ea typeface="Times New Roman"/>
                          <a:cs typeface="Times New Roman"/>
                        </a:rPr>
                        <a:t>Medication Alerts</a:t>
                      </a:r>
                      <a:endParaRPr lang="en-US" sz="1500" b="1" dirty="0">
                        <a:effectLst/>
                        <a:latin typeface="Calibri"/>
                        <a:ea typeface="Times New Roman"/>
                        <a:cs typeface="Times New Roman"/>
                      </a:endParaRPr>
                    </a:p>
                  </a:txBody>
                  <a:tcPr marL="13018" marR="13018" marT="0" marB="0"/>
                </a:tc>
              </a:tr>
              <a:tr h="557407">
                <a:tc>
                  <a:txBody>
                    <a:bodyPr/>
                    <a:lstStyle/>
                    <a:p>
                      <a:pPr marL="0" marR="0" indent="0" algn="ctr">
                        <a:lnSpc>
                          <a:spcPct val="115000"/>
                        </a:lnSpc>
                        <a:spcBef>
                          <a:spcPts val="0"/>
                        </a:spcBef>
                        <a:spcAft>
                          <a:spcPts val="1875"/>
                        </a:spcAft>
                        <a:buFont typeface="+mj-lt"/>
                        <a:buNone/>
                      </a:pPr>
                      <a:r>
                        <a:rPr lang="en-US" sz="1500" dirty="0" smtClean="0">
                          <a:effectLst/>
                          <a:latin typeface="Calibri"/>
                          <a:ea typeface="Times New Roman"/>
                          <a:cs typeface="Times New Roman"/>
                        </a:rPr>
                        <a:t>3.</a:t>
                      </a:r>
                      <a:endParaRPr lang="en-US" sz="1500" dirty="0">
                        <a:effectLst/>
                        <a:latin typeface="Calibri"/>
                        <a:ea typeface="Times New Roman"/>
                        <a:cs typeface="Times New Roman"/>
                      </a:endParaRPr>
                    </a:p>
                  </a:txBody>
                  <a:tcPr marL="13018" marR="13018" marT="0" marB="0"/>
                </a:tc>
                <a:tc>
                  <a:txBody>
                    <a:bodyPr/>
                    <a:lstStyle/>
                    <a:p>
                      <a:pPr marL="0" marR="0" algn="just">
                        <a:lnSpc>
                          <a:spcPct val="115000"/>
                        </a:lnSpc>
                        <a:spcBef>
                          <a:spcPts val="0"/>
                        </a:spcBef>
                        <a:spcAft>
                          <a:spcPts val="1875"/>
                        </a:spcAft>
                      </a:pPr>
                      <a:r>
                        <a:rPr lang="en-US" sz="1500" dirty="0">
                          <a:effectLst/>
                        </a:rPr>
                        <a:t>Provide patients the ability to view online, download, and transmit information about a hospital admission.</a:t>
                      </a:r>
                      <a:endParaRPr lang="en-US" sz="1500" dirty="0">
                        <a:effectLst/>
                        <a:latin typeface="Calibri"/>
                        <a:ea typeface="Times New Roman"/>
                        <a:cs typeface="Times New Roman"/>
                      </a:endParaRPr>
                    </a:p>
                  </a:txBody>
                  <a:tcPr marL="13018" marR="13018" marT="0" marB="0"/>
                </a:tc>
                <a:tc>
                  <a:txBody>
                    <a:bodyPr/>
                    <a:lstStyle/>
                    <a:p>
                      <a:pPr marL="0" marR="0" algn="ctr">
                        <a:lnSpc>
                          <a:spcPct val="115000"/>
                        </a:lnSpc>
                        <a:spcBef>
                          <a:spcPts val="0"/>
                        </a:spcBef>
                        <a:spcAft>
                          <a:spcPts val="1875"/>
                        </a:spcAft>
                      </a:pPr>
                      <a:r>
                        <a:rPr lang="en-US" sz="1500" b="1" dirty="0" smtClean="0">
                          <a:effectLst/>
                          <a:latin typeface="Calibri"/>
                          <a:ea typeface="Times New Roman"/>
                          <a:cs typeface="Times New Roman"/>
                        </a:rPr>
                        <a:t>Patient</a:t>
                      </a:r>
                      <a:r>
                        <a:rPr lang="en-US" sz="1500" b="1" baseline="0" dirty="0" smtClean="0">
                          <a:effectLst/>
                          <a:latin typeface="Calibri"/>
                          <a:ea typeface="Times New Roman"/>
                          <a:cs typeface="Times New Roman"/>
                        </a:rPr>
                        <a:t> Portal</a:t>
                      </a:r>
                      <a:endParaRPr lang="en-US" sz="1500" b="1" dirty="0">
                        <a:effectLst/>
                        <a:latin typeface="Calibri"/>
                        <a:ea typeface="Times New Roman"/>
                        <a:cs typeface="Times New Roman"/>
                      </a:endParaRPr>
                    </a:p>
                  </a:txBody>
                  <a:tcPr marL="13018" marR="13018" marT="0" marB="0"/>
                </a:tc>
              </a:tr>
              <a:tr h="724212">
                <a:tc>
                  <a:txBody>
                    <a:bodyPr/>
                    <a:lstStyle/>
                    <a:p>
                      <a:pPr marL="0" marR="0" indent="0" algn="ctr">
                        <a:lnSpc>
                          <a:spcPct val="115000"/>
                        </a:lnSpc>
                        <a:spcBef>
                          <a:spcPts val="0"/>
                        </a:spcBef>
                        <a:spcAft>
                          <a:spcPts val="1875"/>
                        </a:spcAft>
                        <a:buFont typeface="+mj-lt"/>
                        <a:buNone/>
                      </a:pPr>
                      <a:r>
                        <a:rPr lang="en-US" sz="1500" dirty="0" smtClean="0">
                          <a:effectLst/>
                          <a:latin typeface="Calibri"/>
                          <a:ea typeface="Times New Roman"/>
                          <a:cs typeface="Times New Roman"/>
                        </a:rPr>
                        <a:t>4.</a:t>
                      </a:r>
                      <a:endParaRPr lang="en-US" sz="1500" dirty="0">
                        <a:effectLst/>
                        <a:latin typeface="Calibri"/>
                        <a:ea typeface="Times New Roman"/>
                        <a:cs typeface="Times New Roman"/>
                      </a:endParaRPr>
                    </a:p>
                  </a:txBody>
                  <a:tcPr marL="13018" marR="13018" marT="0" marB="0"/>
                </a:tc>
                <a:tc>
                  <a:txBody>
                    <a:bodyPr/>
                    <a:lstStyle/>
                    <a:p>
                      <a:pPr marL="0" marR="0" algn="just">
                        <a:lnSpc>
                          <a:spcPct val="115000"/>
                        </a:lnSpc>
                        <a:spcBef>
                          <a:spcPts val="0"/>
                        </a:spcBef>
                        <a:spcAft>
                          <a:spcPts val="1875"/>
                        </a:spcAft>
                      </a:pPr>
                      <a:r>
                        <a:rPr lang="en-US" sz="1500" dirty="0">
                          <a:effectLst/>
                        </a:rPr>
                        <a:t> Generate lists of patients by specific conditions to use for quality improvement, reduction of disparities, research, or outreach.</a:t>
                      </a:r>
                      <a:endParaRPr lang="en-US" sz="1500" dirty="0">
                        <a:effectLst/>
                        <a:latin typeface="Calibri"/>
                        <a:ea typeface="Times New Roman"/>
                        <a:cs typeface="Times New Roman"/>
                      </a:endParaRPr>
                    </a:p>
                  </a:txBody>
                  <a:tcPr marL="13018" marR="13018" marT="0" marB="0"/>
                </a:tc>
                <a:tc>
                  <a:txBody>
                    <a:bodyPr/>
                    <a:lstStyle/>
                    <a:p>
                      <a:pPr marL="0" marR="0" algn="ctr">
                        <a:lnSpc>
                          <a:spcPct val="115000"/>
                        </a:lnSpc>
                        <a:spcBef>
                          <a:spcPts val="0"/>
                        </a:spcBef>
                        <a:spcAft>
                          <a:spcPts val="1875"/>
                        </a:spcAft>
                      </a:pPr>
                      <a:r>
                        <a:rPr lang="en-US" sz="1500" b="1" dirty="0" smtClean="0">
                          <a:effectLst/>
                          <a:latin typeface="Calibri"/>
                          <a:ea typeface="Times New Roman"/>
                          <a:cs typeface="Times New Roman"/>
                        </a:rPr>
                        <a:t>Reporting</a:t>
                      </a:r>
                      <a:endParaRPr lang="en-US" sz="1500" b="1" dirty="0">
                        <a:effectLst/>
                        <a:latin typeface="Calibri"/>
                        <a:ea typeface="Times New Roman"/>
                        <a:cs typeface="Times New Roman"/>
                      </a:endParaRPr>
                    </a:p>
                  </a:txBody>
                  <a:tcPr marL="13018" marR="13018" marT="0" marB="0"/>
                </a:tc>
              </a:tr>
              <a:tr h="965619">
                <a:tc>
                  <a:txBody>
                    <a:bodyPr/>
                    <a:lstStyle/>
                    <a:p>
                      <a:pPr marL="0" marR="0" indent="0" algn="ctr">
                        <a:lnSpc>
                          <a:spcPct val="115000"/>
                        </a:lnSpc>
                        <a:spcBef>
                          <a:spcPts val="0"/>
                        </a:spcBef>
                        <a:spcAft>
                          <a:spcPts val="1875"/>
                        </a:spcAft>
                        <a:buFont typeface="+mj-lt"/>
                        <a:buNone/>
                      </a:pPr>
                      <a:r>
                        <a:rPr lang="en-US" sz="1500" dirty="0" smtClean="0">
                          <a:effectLst/>
                          <a:latin typeface="Calibri"/>
                          <a:ea typeface="Times New Roman"/>
                          <a:cs typeface="Times New Roman"/>
                        </a:rPr>
                        <a:t>5.</a:t>
                      </a:r>
                      <a:endParaRPr lang="en-US" sz="1500" dirty="0">
                        <a:effectLst/>
                        <a:latin typeface="Calibri"/>
                        <a:ea typeface="Times New Roman"/>
                        <a:cs typeface="Times New Roman"/>
                      </a:endParaRPr>
                    </a:p>
                  </a:txBody>
                  <a:tcPr marL="13018" marR="13018" marT="0" marB="0"/>
                </a:tc>
                <a:tc>
                  <a:txBody>
                    <a:bodyPr/>
                    <a:lstStyle/>
                    <a:p>
                      <a:pPr marL="0" marR="0" algn="just">
                        <a:lnSpc>
                          <a:spcPct val="115000"/>
                        </a:lnSpc>
                        <a:spcBef>
                          <a:spcPts val="0"/>
                        </a:spcBef>
                        <a:spcAft>
                          <a:spcPts val="1875"/>
                        </a:spcAft>
                      </a:pPr>
                      <a:r>
                        <a:rPr lang="en-US" sz="1500" dirty="0">
                          <a:effectLst/>
                        </a:rPr>
                        <a:t>The eligible hospital </a:t>
                      </a:r>
                      <a:r>
                        <a:rPr lang="en-US" sz="1500" dirty="0" smtClean="0">
                          <a:effectLst/>
                        </a:rPr>
                        <a:t>who </a:t>
                      </a:r>
                      <a:r>
                        <a:rPr lang="en-US" sz="1500" dirty="0">
                          <a:effectLst/>
                        </a:rPr>
                        <a:t>receives a patient from another setting of care or provider of care or believes an encounter is relevant should perform medication reconciliation.</a:t>
                      </a:r>
                      <a:endParaRPr lang="en-US" sz="1500" dirty="0">
                        <a:effectLst/>
                        <a:latin typeface="Calibri"/>
                        <a:ea typeface="Times New Roman"/>
                        <a:cs typeface="Times New Roman"/>
                      </a:endParaRPr>
                    </a:p>
                  </a:txBody>
                  <a:tcPr marL="13018" marR="13018" marT="0" marB="0"/>
                </a:tc>
                <a:tc>
                  <a:txBody>
                    <a:bodyPr/>
                    <a:lstStyle/>
                    <a:p>
                      <a:pPr marL="0" marR="0" algn="ctr">
                        <a:lnSpc>
                          <a:spcPct val="115000"/>
                        </a:lnSpc>
                        <a:spcBef>
                          <a:spcPts val="0"/>
                        </a:spcBef>
                        <a:spcAft>
                          <a:spcPts val="1875"/>
                        </a:spcAft>
                      </a:pPr>
                      <a:r>
                        <a:rPr lang="en-US" sz="1500" b="1" dirty="0" smtClean="0">
                          <a:effectLst/>
                          <a:latin typeface="Calibri"/>
                          <a:ea typeface="Times New Roman"/>
                          <a:cs typeface="Times New Roman"/>
                        </a:rPr>
                        <a:t>Medication Reconciliation</a:t>
                      </a:r>
                      <a:endParaRPr lang="en-US" sz="1500" b="1" dirty="0">
                        <a:effectLst/>
                        <a:latin typeface="Calibri"/>
                        <a:ea typeface="Times New Roman"/>
                        <a:cs typeface="Times New Roman"/>
                      </a:endParaRPr>
                    </a:p>
                  </a:txBody>
                  <a:tcPr marL="13018" marR="13018" marT="0" marB="0"/>
                </a:tc>
              </a:tr>
              <a:tr h="965619">
                <a:tc>
                  <a:txBody>
                    <a:bodyPr/>
                    <a:lstStyle/>
                    <a:p>
                      <a:pPr marL="0" marR="0" indent="0" algn="ctr">
                        <a:lnSpc>
                          <a:spcPct val="115000"/>
                        </a:lnSpc>
                        <a:spcBef>
                          <a:spcPts val="0"/>
                        </a:spcBef>
                        <a:spcAft>
                          <a:spcPts val="1875"/>
                        </a:spcAft>
                        <a:buFont typeface="+mj-lt"/>
                        <a:buNone/>
                      </a:pPr>
                      <a:r>
                        <a:rPr lang="en-US" sz="1500" dirty="0" smtClean="0">
                          <a:effectLst/>
                          <a:latin typeface="Calibri"/>
                          <a:ea typeface="Times New Roman"/>
                          <a:cs typeface="Times New Roman"/>
                        </a:rPr>
                        <a:t>6.</a:t>
                      </a:r>
                      <a:endParaRPr lang="en-US" sz="1500" dirty="0">
                        <a:effectLst/>
                        <a:latin typeface="Calibri"/>
                        <a:ea typeface="Times New Roman"/>
                        <a:cs typeface="Times New Roman"/>
                      </a:endParaRPr>
                    </a:p>
                  </a:txBody>
                  <a:tcPr marL="13018" marR="13018" marT="0" marB="0"/>
                </a:tc>
                <a:tc>
                  <a:txBody>
                    <a:bodyPr/>
                    <a:lstStyle/>
                    <a:p>
                      <a:pPr marL="0" marR="0" algn="just">
                        <a:lnSpc>
                          <a:spcPct val="115000"/>
                        </a:lnSpc>
                        <a:spcBef>
                          <a:spcPts val="0"/>
                        </a:spcBef>
                        <a:spcAft>
                          <a:spcPts val="1875"/>
                        </a:spcAft>
                      </a:pPr>
                      <a:r>
                        <a:rPr lang="en-US" sz="1500" dirty="0">
                          <a:effectLst/>
                        </a:rPr>
                        <a:t>Automatically track medications from order to administration using assistive technologies in conjunction with an electronic medication administration record (</a:t>
                      </a:r>
                      <a:r>
                        <a:rPr lang="en-US" sz="1500" dirty="0" err="1">
                          <a:effectLst/>
                        </a:rPr>
                        <a:t>eMAR</a:t>
                      </a:r>
                      <a:r>
                        <a:rPr lang="en-US" sz="1500" dirty="0">
                          <a:effectLst/>
                        </a:rPr>
                        <a:t>).</a:t>
                      </a:r>
                      <a:endParaRPr lang="en-US" sz="1500" dirty="0">
                        <a:effectLst/>
                        <a:latin typeface="Calibri"/>
                        <a:ea typeface="Times New Roman"/>
                        <a:cs typeface="Times New Roman"/>
                      </a:endParaRPr>
                    </a:p>
                  </a:txBody>
                  <a:tcPr marL="13018" marR="13018" marT="0" marB="0"/>
                </a:tc>
                <a:tc>
                  <a:txBody>
                    <a:bodyPr/>
                    <a:lstStyle/>
                    <a:p>
                      <a:pPr marL="0" marR="0" algn="ctr">
                        <a:lnSpc>
                          <a:spcPct val="115000"/>
                        </a:lnSpc>
                        <a:spcBef>
                          <a:spcPts val="0"/>
                        </a:spcBef>
                        <a:spcAft>
                          <a:spcPts val="1875"/>
                        </a:spcAft>
                      </a:pPr>
                      <a:r>
                        <a:rPr lang="en-US" sz="1500" b="1" dirty="0" err="1" smtClean="0">
                          <a:effectLst/>
                          <a:latin typeface="Calibri"/>
                          <a:ea typeface="Times New Roman"/>
                          <a:cs typeface="Times New Roman"/>
                        </a:rPr>
                        <a:t>eMAR</a:t>
                      </a:r>
                      <a:r>
                        <a:rPr lang="en-US" sz="1500" b="1" baseline="0" dirty="0" smtClean="0">
                          <a:effectLst/>
                          <a:latin typeface="Calibri"/>
                          <a:ea typeface="Times New Roman"/>
                          <a:cs typeface="Times New Roman"/>
                        </a:rPr>
                        <a:t> </a:t>
                      </a:r>
                      <a:endParaRPr lang="en-US" sz="1500" b="1" dirty="0">
                        <a:effectLst/>
                        <a:latin typeface="Calibri"/>
                        <a:ea typeface="Times New Roman"/>
                        <a:cs typeface="Times New Roman"/>
                      </a:endParaRPr>
                    </a:p>
                  </a:txBody>
                  <a:tcPr marL="13018" marR="13018" marT="0" marB="0"/>
                </a:tc>
              </a:tr>
            </a:tbl>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126279202"/>
              </p:ext>
            </p:extLst>
          </p:nvPr>
        </p:nvGraphicFramePr>
        <p:xfrm>
          <a:off x="79665" y="5454502"/>
          <a:ext cx="8977745" cy="935665"/>
        </p:xfrm>
        <a:graphic>
          <a:graphicData uri="http://schemas.openxmlformats.org/drawingml/2006/table">
            <a:tbl>
              <a:tblPr firstRow="1" firstCol="1" bandRow="1">
                <a:tableStyleId>{5C22544A-7EE6-4342-B048-85BDC9FD1C3A}</a:tableStyleId>
              </a:tblPr>
              <a:tblGrid>
                <a:gridCol w="734542"/>
                <a:gridCol w="5998766"/>
                <a:gridCol w="2244437"/>
              </a:tblGrid>
              <a:tr h="328542">
                <a:tc>
                  <a:txBody>
                    <a:bodyPr/>
                    <a:lstStyle/>
                    <a:p>
                      <a:pPr marL="0" marR="0" algn="ctr">
                        <a:lnSpc>
                          <a:spcPct val="115000"/>
                        </a:lnSpc>
                        <a:spcBef>
                          <a:spcPts val="0"/>
                        </a:spcBef>
                        <a:spcAft>
                          <a:spcPts val="1875"/>
                        </a:spcAft>
                      </a:pPr>
                      <a:r>
                        <a:rPr lang="en-US" sz="1600" b="1" dirty="0" err="1" smtClean="0">
                          <a:effectLst/>
                          <a:latin typeface="Calibri"/>
                          <a:ea typeface="Times New Roman"/>
                          <a:cs typeface="Times New Roman"/>
                        </a:rPr>
                        <a:t>S.No</a:t>
                      </a:r>
                      <a:r>
                        <a:rPr lang="en-US" sz="1600" b="1" dirty="0" smtClean="0">
                          <a:effectLst/>
                          <a:latin typeface="Calibri"/>
                          <a:ea typeface="Times New Roman"/>
                          <a:cs typeface="Times New Roman"/>
                        </a:rPr>
                        <a:t>.</a:t>
                      </a:r>
                      <a:endParaRPr lang="en-US" sz="1600" b="1" dirty="0">
                        <a:effectLst/>
                        <a:latin typeface="Calibri"/>
                        <a:ea typeface="Times New Roman"/>
                        <a:cs typeface="Times New Roman"/>
                      </a:endParaRPr>
                    </a:p>
                  </a:txBody>
                  <a:tcPr marL="13018" marR="13018" marT="0" marB="0"/>
                </a:tc>
                <a:tc>
                  <a:txBody>
                    <a:bodyPr/>
                    <a:lstStyle/>
                    <a:p>
                      <a:pPr marL="0" marR="0" indent="0" algn="ctr" defTabSz="914400" rtl="0" eaLnBrk="1" fontAlgn="auto" latinLnBrk="0" hangingPunct="1">
                        <a:lnSpc>
                          <a:spcPct val="115000"/>
                        </a:lnSpc>
                        <a:spcBef>
                          <a:spcPts val="0"/>
                        </a:spcBef>
                        <a:spcAft>
                          <a:spcPts val="1875"/>
                        </a:spcAft>
                        <a:buClrTx/>
                        <a:buSzTx/>
                        <a:buFontTx/>
                        <a:buNone/>
                        <a:tabLst/>
                        <a:defRPr/>
                      </a:pPr>
                      <a:r>
                        <a:rPr lang="en-US" sz="1600" b="1" dirty="0" smtClean="0">
                          <a:effectLst/>
                        </a:rPr>
                        <a:t>Eligible Hospital Menu</a:t>
                      </a:r>
                      <a:r>
                        <a:rPr lang="en-US" sz="1600" b="1" baseline="0" dirty="0" smtClean="0">
                          <a:effectLst/>
                        </a:rPr>
                        <a:t> </a:t>
                      </a:r>
                      <a:r>
                        <a:rPr lang="en-US" sz="1600" b="1" dirty="0" smtClean="0">
                          <a:effectLst/>
                        </a:rPr>
                        <a:t>Objectives</a:t>
                      </a:r>
                    </a:p>
                  </a:txBody>
                  <a:tcPr marL="13018" marR="13018" marT="0" marB="0"/>
                </a:tc>
                <a:tc>
                  <a:txBody>
                    <a:bodyPr/>
                    <a:lstStyle/>
                    <a:p>
                      <a:pPr marL="0" marR="0" algn="ctr">
                        <a:lnSpc>
                          <a:spcPct val="115000"/>
                        </a:lnSpc>
                        <a:spcBef>
                          <a:spcPts val="0"/>
                        </a:spcBef>
                        <a:spcAft>
                          <a:spcPts val="1875"/>
                        </a:spcAft>
                      </a:pPr>
                      <a:r>
                        <a:rPr lang="en-US" sz="1600" b="1" baseline="0" dirty="0" smtClean="0">
                          <a:effectLst/>
                          <a:latin typeface="Calibri"/>
                          <a:ea typeface="Times New Roman"/>
                          <a:cs typeface="Times New Roman"/>
                        </a:rPr>
                        <a:t>Our EHR</a:t>
                      </a:r>
                      <a:endParaRPr lang="en-US" sz="1600" b="1" dirty="0">
                        <a:effectLst/>
                        <a:latin typeface="Calibri"/>
                        <a:ea typeface="Times New Roman"/>
                        <a:cs typeface="Times New Roman"/>
                      </a:endParaRPr>
                    </a:p>
                  </a:txBody>
                  <a:tcPr marL="13018" marR="13018" marT="0" marB="0"/>
                </a:tc>
              </a:tr>
              <a:tr h="607123">
                <a:tc>
                  <a:txBody>
                    <a:bodyPr/>
                    <a:lstStyle/>
                    <a:p>
                      <a:pPr marL="0" marR="0" indent="0" algn="just">
                        <a:lnSpc>
                          <a:spcPct val="115000"/>
                        </a:lnSpc>
                        <a:spcBef>
                          <a:spcPts val="0"/>
                        </a:spcBef>
                        <a:spcAft>
                          <a:spcPts val="1875"/>
                        </a:spcAft>
                        <a:buFont typeface="+mj-lt"/>
                        <a:buNone/>
                      </a:pPr>
                      <a:r>
                        <a:rPr lang="en-US" sz="1500" dirty="0" smtClean="0">
                          <a:effectLst/>
                          <a:latin typeface="Calibri"/>
                          <a:ea typeface="Times New Roman"/>
                          <a:cs typeface="Times New Roman"/>
                        </a:rPr>
                        <a:t>1.</a:t>
                      </a:r>
                      <a:endParaRPr lang="en-US" sz="1500" dirty="0">
                        <a:effectLst/>
                        <a:latin typeface="Calibri"/>
                        <a:ea typeface="Times New Roman"/>
                        <a:cs typeface="Times New Roman"/>
                      </a:endParaRPr>
                    </a:p>
                  </a:txBody>
                  <a:tcPr marL="13018" marR="13018" marT="0" marB="0"/>
                </a:tc>
                <a:tc>
                  <a:txBody>
                    <a:bodyPr/>
                    <a:lstStyle/>
                    <a:p>
                      <a:pPr fontAlgn="t"/>
                      <a:r>
                        <a:rPr lang="en-US" sz="1600" b="0" dirty="0" smtClean="0"/>
                        <a:t>Generate and transmit permissible discharge prescriptions electronically (</a:t>
                      </a:r>
                      <a:r>
                        <a:rPr lang="en-US" sz="1600" b="0" dirty="0" err="1" smtClean="0"/>
                        <a:t>eRx</a:t>
                      </a:r>
                      <a:r>
                        <a:rPr lang="en-US" sz="1600" b="0" dirty="0" smtClean="0"/>
                        <a:t>).</a:t>
                      </a:r>
                      <a:endParaRPr lang="en-US" sz="1600" b="0" dirty="0"/>
                    </a:p>
                  </a:txBody>
                  <a:tcPr marL="13018" marR="13018" marT="0" marB="0"/>
                </a:tc>
                <a:tc>
                  <a:txBody>
                    <a:bodyPr/>
                    <a:lstStyle/>
                    <a:p>
                      <a:pPr marL="0" marR="0" algn="ctr">
                        <a:lnSpc>
                          <a:spcPct val="115000"/>
                        </a:lnSpc>
                        <a:spcBef>
                          <a:spcPts val="0"/>
                        </a:spcBef>
                        <a:spcAft>
                          <a:spcPts val="1875"/>
                        </a:spcAft>
                      </a:pPr>
                      <a:r>
                        <a:rPr lang="en-US" sz="1500" b="1" dirty="0" smtClean="0">
                          <a:effectLst/>
                          <a:latin typeface="Calibri"/>
                          <a:ea typeface="Times New Roman"/>
                          <a:cs typeface="Times New Roman"/>
                        </a:rPr>
                        <a:t>E-Prescription</a:t>
                      </a:r>
                      <a:endParaRPr lang="en-US" sz="1500" b="1" dirty="0">
                        <a:effectLst/>
                        <a:latin typeface="Calibri"/>
                        <a:ea typeface="Times New Roman"/>
                        <a:cs typeface="Times New Roman"/>
                      </a:endParaRPr>
                    </a:p>
                  </a:txBody>
                  <a:tcPr marL="13018" marR="13018" marT="0" marB="0"/>
                </a:tc>
              </a:tr>
            </a:tbl>
          </a:graphicData>
        </a:graphic>
      </p:graphicFrame>
    </p:spTree>
    <p:extLst>
      <p:ext uri="{BB962C8B-B14F-4D97-AF65-F5344CB8AC3E}">
        <p14:creationId xmlns="" xmlns:p14="http://schemas.microsoft.com/office/powerpoint/2010/main" val="1829740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436728" y="248373"/>
            <a:ext cx="8352430" cy="627864"/>
          </a:xfrm>
        </p:spPr>
        <p:txBody>
          <a:bodyPr>
            <a:noAutofit/>
          </a:bodyPr>
          <a:lstStyle/>
          <a:p>
            <a:r>
              <a:rPr lang="en-US" sz="3200" dirty="0" smtClean="0"/>
              <a:t>MEANINGFUL USE ATTESTATION VISUALIZATION</a:t>
            </a:r>
            <a:endParaRPr lang="en-US" sz="32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t="85436" r="58295" b="4597"/>
          <a:stretch/>
        </p:blipFill>
        <p:spPr>
          <a:xfrm>
            <a:off x="179901" y="5873966"/>
            <a:ext cx="8728365" cy="696191"/>
          </a:xfrm>
          <a:prstGeom prst="rect">
            <a:avLst/>
          </a:prstGeom>
        </p:spPr>
      </p:pic>
      <p:pic>
        <p:nvPicPr>
          <p:cNvPr id="8" name="Picture 7" descr="Untitled.png"/>
          <p:cNvPicPr>
            <a:picLocks noChangeAspect="1"/>
          </p:cNvPicPr>
          <p:nvPr/>
        </p:nvPicPr>
        <p:blipFill>
          <a:blip r:embed="rId3" cstate="print"/>
          <a:srcRect r="22384" b="10543"/>
          <a:stretch>
            <a:fillRect/>
          </a:stretch>
        </p:blipFill>
        <p:spPr>
          <a:xfrm>
            <a:off x="504967" y="856477"/>
            <a:ext cx="8471880" cy="4875583"/>
          </a:xfrm>
          <a:prstGeom prst="rect">
            <a:avLst/>
          </a:prstGeom>
        </p:spPr>
      </p:pic>
    </p:spTree>
    <p:extLst>
      <p:ext uri="{BB962C8B-B14F-4D97-AF65-F5344CB8AC3E}">
        <p14:creationId xmlns:p14="http://schemas.microsoft.com/office/powerpoint/2010/main" xmlns="" val="42173309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219" y="376320"/>
            <a:ext cx="7568148" cy="366254"/>
          </a:xfrm>
        </p:spPr>
        <p:txBody>
          <a:bodyPr>
            <a:noAutofit/>
          </a:bodyPr>
          <a:lstStyle/>
          <a:p>
            <a:r>
              <a:rPr lang="en-US" sz="3200" dirty="0" smtClean="0"/>
              <a:t>PRODUCT WISE ATTESTATION DATA OF EMR</a:t>
            </a:r>
            <a:endParaRPr lang="en-US" sz="32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xmlns="" val="0"/>
              </a:ext>
            </a:extLst>
          </a:blip>
          <a:srcRect t="86175" r="58409" b="4597"/>
          <a:stretch/>
        </p:blipFill>
        <p:spPr>
          <a:xfrm>
            <a:off x="0" y="5953991"/>
            <a:ext cx="9008918" cy="748144"/>
          </a:xfrm>
          <a:prstGeom prst="rect">
            <a:avLst/>
          </a:prstGeom>
        </p:spPr>
      </p:pic>
      <p:pic>
        <p:nvPicPr>
          <p:cNvPr id="6" name="Picture 5" descr="core.png"/>
          <p:cNvPicPr>
            <a:picLocks noChangeAspect="1"/>
          </p:cNvPicPr>
          <p:nvPr/>
        </p:nvPicPr>
        <p:blipFill>
          <a:blip r:embed="rId3" cstate="print"/>
          <a:srcRect l="4030" t="4400" r="15075" b="39456"/>
          <a:stretch>
            <a:fillRect/>
          </a:stretch>
        </p:blipFill>
        <p:spPr>
          <a:xfrm>
            <a:off x="368489" y="1050878"/>
            <a:ext cx="8584442" cy="4831307"/>
          </a:xfrm>
          <a:prstGeom prst="rect">
            <a:avLst/>
          </a:prstGeom>
        </p:spPr>
      </p:pic>
    </p:spTree>
    <p:extLst>
      <p:ext uri="{BB962C8B-B14F-4D97-AF65-F5344CB8AC3E}">
        <p14:creationId xmlns:p14="http://schemas.microsoft.com/office/powerpoint/2010/main" xmlns="" val="353962696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8880" y="381277"/>
            <a:ext cx="6087551" cy="369332"/>
          </a:xfrm>
        </p:spPr>
        <p:txBody>
          <a:bodyPr>
            <a:noAutofit/>
          </a:bodyPr>
          <a:lstStyle/>
          <a:p>
            <a:r>
              <a:rPr lang="en-US" sz="4000" dirty="0" smtClean="0">
                <a:solidFill>
                  <a:schemeClr val="tx1"/>
                </a:solidFill>
                <a:latin typeface="+mj-lt"/>
              </a:rPr>
              <a:t>OBJECTIVE 2-CONCLUSION</a:t>
            </a:r>
            <a:endParaRPr lang="en-US" sz="4000" dirty="0">
              <a:solidFill>
                <a:schemeClr val="tx1"/>
              </a:solidFill>
              <a:latin typeface="+mj-lt"/>
            </a:endParaRPr>
          </a:p>
        </p:txBody>
      </p:sp>
      <p:sp>
        <p:nvSpPr>
          <p:cNvPr id="4" name="Rectangle 3"/>
          <p:cNvSpPr/>
          <p:nvPr/>
        </p:nvSpPr>
        <p:spPr>
          <a:xfrm>
            <a:off x="654625" y="1338044"/>
            <a:ext cx="7980219" cy="3736407"/>
          </a:xfrm>
          <a:prstGeom prst="rect">
            <a:avLst/>
          </a:prstGeom>
        </p:spPr>
        <p:txBody>
          <a:bodyPr wrap="square">
            <a:spAutoFit/>
          </a:bodyPr>
          <a:lstStyle/>
          <a:p>
            <a:pPr marL="285750" indent="-285750" algn="l">
              <a:buFont typeface="Arial" panose="020B0604020202020204" pitchFamily="34" charset="0"/>
              <a:buChar char="•"/>
            </a:pPr>
            <a:r>
              <a:rPr lang="en-US" sz="2000" b="0" dirty="0" smtClean="0">
                <a:latin typeface="+mn-lt"/>
              </a:rPr>
              <a:t>Our EHR has </a:t>
            </a:r>
            <a:r>
              <a:rPr lang="en-US" sz="2000" b="0" dirty="0">
                <a:latin typeface="+mn-lt"/>
              </a:rPr>
              <a:t>a strong track record of providing products and the change </a:t>
            </a:r>
            <a:r>
              <a:rPr lang="en-US" sz="2000" b="0" dirty="0" smtClean="0">
                <a:latin typeface="+mn-lt"/>
              </a:rPr>
              <a:t>management required to achieve meaningful use.</a:t>
            </a:r>
          </a:p>
          <a:p>
            <a:pPr marL="285750" indent="-285750" algn="l">
              <a:buFont typeface="Arial" panose="020B0604020202020204" pitchFamily="34" charset="0"/>
              <a:buChar char="•"/>
            </a:pPr>
            <a:endParaRPr lang="en-US" sz="2000" b="0" dirty="0">
              <a:latin typeface="+mn-lt"/>
            </a:endParaRPr>
          </a:p>
          <a:p>
            <a:pPr marL="285750" indent="-285750" algn="l">
              <a:buFont typeface="Arial" panose="020B0604020202020204" pitchFamily="34" charset="0"/>
              <a:buChar char="•"/>
            </a:pPr>
            <a:r>
              <a:rPr lang="en-US" sz="2000" b="0" dirty="0" smtClean="0">
                <a:latin typeface="+mn-lt"/>
              </a:rPr>
              <a:t>Takes first </a:t>
            </a:r>
            <a:r>
              <a:rPr lang="en-US" sz="2000" b="0" dirty="0">
                <a:latin typeface="+mn-lt"/>
              </a:rPr>
              <a:t>place in the race to obtain Meaningful Use incentive dollars</a:t>
            </a:r>
            <a:r>
              <a:rPr lang="en-US" sz="2000" b="0" dirty="0" smtClean="0">
                <a:latin typeface="+mn-lt"/>
              </a:rPr>
              <a:t>.</a:t>
            </a:r>
          </a:p>
          <a:p>
            <a:pPr algn="l"/>
            <a:endParaRPr lang="en-US" sz="2000" b="0" dirty="0" smtClean="0">
              <a:latin typeface="+mn-lt"/>
            </a:endParaRPr>
          </a:p>
          <a:p>
            <a:pPr marL="285750" indent="-285750" algn="l">
              <a:buFont typeface="Arial" panose="020B0604020202020204" pitchFamily="34" charset="0"/>
              <a:buChar char="•"/>
            </a:pPr>
            <a:r>
              <a:rPr lang="en-US" sz="2000" b="0" dirty="0" smtClean="0">
                <a:latin typeface="+mn-lt"/>
              </a:rPr>
              <a:t> </a:t>
            </a:r>
            <a:r>
              <a:rPr lang="en-US" sz="2000" b="0" dirty="0">
                <a:latin typeface="+mn-lt"/>
              </a:rPr>
              <a:t>In the data released by the Centers for Medicare and Medicaid Services (CMS) and analyzed by Modern Healthcare magazine, the top-ranked EHR vendor among clinicians who received incentives was our EHR Systems. </a:t>
            </a:r>
            <a:endParaRPr lang="en-US" sz="2000" b="0" dirty="0" smtClean="0">
              <a:latin typeface="+mn-lt"/>
            </a:endParaRPr>
          </a:p>
          <a:p>
            <a:pPr marL="285750" indent="-285750" algn="l">
              <a:buFont typeface="Arial" panose="020B0604020202020204" pitchFamily="34" charset="0"/>
              <a:buChar char="•"/>
            </a:pPr>
            <a:endParaRPr lang="en-US" sz="1600" dirty="0" smtClean="0"/>
          </a:p>
          <a:p>
            <a:pPr marL="285750" indent="-285750" algn="l">
              <a:buFont typeface="Arial" panose="020B0604020202020204" pitchFamily="34" charset="0"/>
              <a:buChar char="•"/>
            </a:pPr>
            <a:endParaRPr lang="en-US" sz="1800" dirty="0"/>
          </a:p>
        </p:txBody>
      </p:sp>
    </p:spTree>
    <p:extLst>
      <p:ext uri="{BB962C8B-B14F-4D97-AF65-F5344CB8AC3E}">
        <p14:creationId xmlns="" xmlns:p14="http://schemas.microsoft.com/office/powerpoint/2010/main" val="242736702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76447" y="1116419"/>
            <a:ext cx="8465215" cy="7053213"/>
          </a:xfrm>
        </p:spPr>
        <p:txBody>
          <a:bodyPr/>
          <a:lstStyle/>
          <a:p>
            <a:endParaRPr lang="en-US" dirty="0" smtClean="0"/>
          </a:p>
          <a:p>
            <a:endParaRPr lang="en-US" dirty="0"/>
          </a:p>
          <a:p>
            <a:endParaRPr lang="en-US" dirty="0" smtClean="0"/>
          </a:p>
          <a:p>
            <a:pPr>
              <a:buNone/>
            </a:pPr>
            <a:r>
              <a:rPr lang="en-US" dirty="0"/>
              <a:t> </a:t>
            </a:r>
            <a:r>
              <a:rPr lang="en-US" sz="4000" b="1" dirty="0" smtClean="0">
                <a:solidFill>
                  <a:schemeClr val="bg1"/>
                </a:solidFill>
              </a:rPr>
              <a:t>OBJECTIVE 3:</a:t>
            </a:r>
          </a:p>
          <a:p>
            <a:pPr>
              <a:buNone/>
            </a:pPr>
            <a:r>
              <a:rPr lang="en-US" sz="4000" b="1" dirty="0" smtClean="0">
                <a:solidFill>
                  <a:schemeClr val="bg1"/>
                </a:solidFill>
              </a:rPr>
              <a:t>PHARMACY BUSINESS PROCESSES</a:t>
            </a:r>
          </a:p>
          <a:p>
            <a:endParaRPr lang="en-US" sz="4000" b="1" dirty="0" smtClean="0">
              <a:solidFill>
                <a:schemeClr val="bg1"/>
              </a:solidFill>
            </a:endParaRPr>
          </a:p>
          <a:p>
            <a:endParaRPr lang="en-US" dirty="0"/>
          </a:p>
          <a:p>
            <a:endParaRPr lang="en-US" dirty="0" smtClean="0"/>
          </a:p>
          <a:p>
            <a:endParaRPr lang="en-US" dirty="0"/>
          </a:p>
          <a:p>
            <a:endParaRPr lang="en-US" dirty="0" smtClean="0"/>
          </a:p>
          <a:p>
            <a:endParaRPr lang="en-US" dirty="0"/>
          </a:p>
        </p:txBody>
      </p:sp>
      <p:cxnSp>
        <p:nvCxnSpPr>
          <p:cNvPr id="10" name="Straight Connector 9"/>
          <p:cNvCxnSpPr/>
          <p:nvPr/>
        </p:nvCxnSpPr>
        <p:spPr>
          <a:xfrm>
            <a:off x="223283" y="2700670"/>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282" y="4800955"/>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39842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4626" y="300327"/>
            <a:ext cx="6977565" cy="732508"/>
          </a:xfrm>
        </p:spPr>
        <p:txBody>
          <a:bodyPr>
            <a:normAutofit fontScale="90000"/>
          </a:bodyPr>
          <a:lstStyle/>
          <a:p>
            <a:r>
              <a:rPr lang="en-US" dirty="0" smtClean="0"/>
              <a:t>EMR PHARMACY MODULE</a:t>
            </a:r>
            <a:endParaRPr lang="en-US" dirty="0"/>
          </a:p>
        </p:txBody>
      </p:sp>
      <p:sp>
        <p:nvSpPr>
          <p:cNvPr id="4" name="Rectangle 3"/>
          <p:cNvSpPr/>
          <p:nvPr/>
        </p:nvSpPr>
        <p:spPr>
          <a:xfrm>
            <a:off x="529936" y="1023569"/>
            <a:ext cx="8219209" cy="4647426"/>
          </a:xfrm>
          <a:prstGeom prst="rect">
            <a:avLst/>
          </a:prstGeom>
        </p:spPr>
        <p:txBody>
          <a:bodyPr wrap="square">
            <a:spAutoFit/>
          </a:bodyPr>
          <a:lstStyle/>
          <a:p>
            <a:pPr marL="285750" indent="-285750" algn="l">
              <a:buFont typeface="Arial" panose="020B0604020202020204" pitchFamily="34" charset="0"/>
              <a:buChar char="•"/>
            </a:pPr>
            <a:r>
              <a:rPr lang="en-US" sz="2000" b="0" dirty="0">
                <a:latin typeface="+mn-lt"/>
              </a:rPr>
              <a:t>Pharmacy is a key component of EMR </a:t>
            </a:r>
            <a:r>
              <a:rPr lang="en-US" sz="2000" b="0" dirty="0" smtClean="0">
                <a:latin typeface="+mn-lt"/>
              </a:rPr>
              <a:t>medication </a:t>
            </a:r>
            <a:r>
              <a:rPr lang="en-US" sz="2000" b="0" dirty="0">
                <a:latin typeface="+mn-lt"/>
              </a:rPr>
              <a:t>ordering </a:t>
            </a:r>
            <a:r>
              <a:rPr lang="en-US" sz="2000" b="0" dirty="0" smtClean="0">
                <a:latin typeface="+mn-lt"/>
              </a:rPr>
              <a:t>and Administrative process</a:t>
            </a:r>
          </a:p>
          <a:p>
            <a:pPr marL="285750" indent="-285750" algn="l">
              <a:buFont typeface="Arial" panose="020B0604020202020204" pitchFamily="34" charset="0"/>
              <a:buChar char="•"/>
            </a:pPr>
            <a:endParaRPr lang="en-US" sz="2000" b="0" dirty="0" smtClean="0">
              <a:latin typeface="+mn-lt"/>
            </a:endParaRPr>
          </a:p>
          <a:p>
            <a:pPr marL="285750" indent="-285750" algn="l">
              <a:buFont typeface="Arial" panose="020B0604020202020204" pitchFamily="34" charset="0"/>
              <a:buChar char="•"/>
            </a:pPr>
            <a:r>
              <a:rPr lang="en-US" sz="2000" b="0" dirty="0">
                <a:latin typeface="+mn-lt"/>
              </a:rPr>
              <a:t>P</a:t>
            </a:r>
            <a:r>
              <a:rPr lang="en-US" sz="2000" b="0" dirty="0" smtClean="0">
                <a:latin typeface="+mn-lt"/>
              </a:rPr>
              <a:t>harmacists </a:t>
            </a:r>
            <a:r>
              <a:rPr lang="en-US" sz="2000" b="0" dirty="0">
                <a:latin typeface="+mn-lt"/>
              </a:rPr>
              <a:t>can monitor medication treatment and improve medical outcomes</a:t>
            </a:r>
            <a:endParaRPr lang="en-US" sz="2000" b="0" dirty="0" smtClean="0">
              <a:latin typeface="+mn-lt"/>
            </a:endParaRPr>
          </a:p>
          <a:p>
            <a:pPr algn="l"/>
            <a:endParaRPr lang="en-US" sz="2000" dirty="0">
              <a:latin typeface="+mn-lt"/>
            </a:endParaRPr>
          </a:p>
          <a:p>
            <a:pPr algn="l"/>
            <a:r>
              <a:rPr lang="en-US" sz="2000" u="sng" dirty="0">
                <a:latin typeface="+mn-lt"/>
              </a:rPr>
              <a:t>F</a:t>
            </a:r>
            <a:r>
              <a:rPr lang="en-US" sz="2000" u="sng" dirty="0" smtClean="0">
                <a:latin typeface="+mn-lt"/>
              </a:rPr>
              <a:t>ew </a:t>
            </a:r>
            <a:r>
              <a:rPr lang="en-US" sz="2000" u="sng" dirty="0">
                <a:latin typeface="+mn-lt"/>
              </a:rPr>
              <a:t>Ancillary systems </a:t>
            </a:r>
            <a:r>
              <a:rPr lang="en-US" sz="2000" u="sng" dirty="0" smtClean="0">
                <a:latin typeface="+mn-lt"/>
              </a:rPr>
              <a:t>are:</a:t>
            </a:r>
          </a:p>
          <a:p>
            <a:pPr algn="l"/>
            <a:endParaRPr lang="en-US" sz="2000" dirty="0">
              <a:latin typeface="+mn-lt"/>
            </a:endParaRPr>
          </a:p>
          <a:p>
            <a:pPr marL="285750" lvl="0" indent="-285750" algn="l">
              <a:buFont typeface="Arial" panose="020B0604020202020204" pitchFamily="34" charset="0"/>
              <a:buChar char="•"/>
            </a:pPr>
            <a:r>
              <a:rPr lang="en-US" sz="2000" b="0" dirty="0" smtClean="0">
                <a:latin typeface="+mn-lt"/>
              </a:rPr>
              <a:t>Dispensing System: Decentralized </a:t>
            </a:r>
            <a:r>
              <a:rPr lang="en-US" sz="2000" b="0" dirty="0">
                <a:latin typeface="+mn-lt"/>
              </a:rPr>
              <a:t>medicine dispensing </a:t>
            </a:r>
            <a:r>
              <a:rPr lang="en-US" sz="2000" b="0" dirty="0" smtClean="0">
                <a:latin typeface="+mn-lt"/>
              </a:rPr>
              <a:t>system</a:t>
            </a:r>
          </a:p>
          <a:p>
            <a:pPr lvl="0" algn="l"/>
            <a:endParaRPr lang="en-US" sz="2000" dirty="0">
              <a:latin typeface="+mn-lt"/>
            </a:endParaRPr>
          </a:p>
          <a:p>
            <a:pPr marL="285750" indent="-285750" algn="l">
              <a:buFont typeface="Arial" panose="020B0604020202020204" pitchFamily="34" charset="0"/>
              <a:buChar char="•"/>
            </a:pPr>
            <a:r>
              <a:rPr lang="en-US" sz="2000" b="0" dirty="0" smtClean="0">
                <a:latin typeface="+mn-lt"/>
              </a:rPr>
              <a:t>Inventory Medical Management System: Provides </a:t>
            </a:r>
            <a:r>
              <a:rPr lang="en-US" sz="2000" b="0" dirty="0">
                <a:latin typeface="+mn-lt"/>
              </a:rPr>
              <a:t>integration of inventory, workflow, packaging and a </a:t>
            </a:r>
            <a:r>
              <a:rPr lang="en-US" sz="2000" b="0" dirty="0" smtClean="0">
                <a:latin typeface="+mn-lt"/>
              </a:rPr>
              <a:t>drug Inventory solution. </a:t>
            </a:r>
          </a:p>
          <a:p>
            <a:pPr marL="285750" lvl="0" indent="-285750" algn="l">
              <a:buFont typeface="Arial" panose="020B0604020202020204" pitchFamily="34" charset="0"/>
              <a:buChar char="•"/>
            </a:pPr>
            <a:endParaRPr lang="en-US" sz="2000" b="0" dirty="0">
              <a:latin typeface="+mn-lt"/>
            </a:endParaRPr>
          </a:p>
        </p:txBody>
      </p:sp>
    </p:spTree>
    <p:extLst>
      <p:ext uri="{BB962C8B-B14F-4D97-AF65-F5344CB8AC3E}">
        <p14:creationId xmlns="" xmlns:p14="http://schemas.microsoft.com/office/powerpoint/2010/main" val="364265606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11479" y="1399032"/>
            <a:ext cx="8159315" cy="4882896"/>
          </a:xfrm>
        </p:spPr>
        <p:txBody>
          <a:bodyPr/>
          <a:lstStyle/>
          <a:p>
            <a:r>
              <a:rPr lang="en-US" dirty="0">
                <a:solidFill>
                  <a:schemeClr val="tx1"/>
                </a:solidFill>
              </a:rPr>
              <a:t>Deloitte AMS are the support services division of Deloitte U.S- India, which is one of the big four consulting company with operations in India and spread in other countries worldwide.</a:t>
            </a:r>
            <a:endParaRPr lang="en-IN" dirty="0">
              <a:solidFill>
                <a:schemeClr val="tx1"/>
              </a:solidFill>
            </a:endParaRPr>
          </a:p>
          <a:p>
            <a:r>
              <a:rPr lang="en-US" b="1" u="sng" dirty="0">
                <a:solidFill>
                  <a:schemeClr val="tx1"/>
                </a:solidFill>
              </a:rPr>
              <a:t>Services provided by Deloitte Consulting</a:t>
            </a:r>
            <a:endParaRPr lang="en-IN" dirty="0">
              <a:solidFill>
                <a:schemeClr val="tx1"/>
              </a:solidFill>
            </a:endParaRPr>
          </a:p>
          <a:p>
            <a:pPr lvl="0"/>
            <a:r>
              <a:rPr lang="en-US" dirty="0">
                <a:solidFill>
                  <a:schemeClr val="tx1"/>
                </a:solidFill>
              </a:rPr>
              <a:t>Audit and Enterprise risk services</a:t>
            </a:r>
            <a:endParaRPr lang="en-IN" dirty="0">
              <a:solidFill>
                <a:schemeClr val="tx1"/>
              </a:solidFill>
            </a:endParaRPr>
          </a:p>
          <a:p>
            <a:pPr lvl="0"/>
            <a:r>
              <a:rPr lang="en-US" dirty="0" smtClean="0">
                <a:solidFill>
                  <a:schemeClr val="tx1"/>
                </a:solidFill>
              </a:rPr>
              <a:t>Consulting &gt; Technology&gt; AMS</a:t>
            </a:r>
            <a:endParaRPr lang="en-IN" dirty="0">
              <a:solidFill>
                <a:schemeClr val="tx1"/>
              </a:solidFill>
            </a:endParaRPr>
          </a:p>
          <a:p>
            <a:pPr lvl="0"/>
            <a:r>
              <a:rPr lang="en-US" dirty="0">
                <a:solidFill>
                  <a:schemeClr val="tx1"/>
                </a:solidFill>
              </a:rPr>
              <a:t>Financial Advisory services</a:t>
            </a:r>
            <a:endParaRPr lang="en-IN" dirty="0">
              <a:solidFill>
                <a:schemeClr val="tx1"/>
              </a:solidFill>
            </a:endParaRPr>
          </a:p>
          <a:p>
            <a:pPr lvl="0"/>
            <a:r>
              <a:rPr lang="en-US" dirty="0">
                <a:solidFill>
                  <a:schemeClr val="tx1"/>
                </a:solidFill>
              </a:rPr>
              <a:t>Tax</a:t>
            </a:r>
            <a:endParaRPr lang="en-IN" dirty="0">
              <a:solidFill>
                <a:schemeClr val="tx1"/>
              </a:solidFill>
            </a:endParaRPr>
          </a:p>
          <a:p>
            <a:pPr lvl="0"/>
            <a:r>
              <a:rPr lang="en-US" dirty="0">
                <a:solidFill>
                  <a:schemeClr val="tx1"/>
                </a:solidFill>
              </a:rPr>
              <a:t>Deloitte Growth Enterprise services</a:t>
            </a:r>
            <a:endParaRPr lang="en-IN" dirty="0">
              <a:solidFill>
                <a:schemeClr val="tx1"/>
              </a:solidFill>
            </a:endParaRPr>
          </a:p>
          <a:p>
            <a:endParaRPr lang="en-US" dirty="0" smtClean="0">
              <a:solidFill>
                <a:schemeClr val="tx1"/>
              </a:solidFill>
            </a:endParaRPr>
          </a:p>
          <a:p>
            <a:endParaRPr lang="en-US" dirty="0">
              <a:solidFill>
                <a:schemeClr val="tx1"/>
              </a:solidFill>
            </a:endParaRPr>
          </a:p>
        </p:txBody>
      </p:sp>
      <p:sp>
        <p:nvSpPr>
          <p:cNvPr id="3" name="Title 2"/>
          <p:cNvSpPr>
            <a:spLocks noGrp="1"/>
          </p:cNvSpPr>
          <p:nvPr>
            <p:ph type="title"/>
          </p:nvPr>
        </p:nvSpPr>
        <p:spPr>
          <a:xfrm>
            <a:off x="414338" y="278438"/>
            <a:ext cx="8330184" cy="677108"/>
          </a:xfrm>
        </p:spPr>
        <p:txBody>
          <a:bodyPr/>
          <a:lstStyle/>
          <a:p>
            <a:r>
              <a:rPr lang="en-US" b="1" dirty="0" smtClean="0"/>
              <a:t>Organizational Profile</a:t>
            </a:r>
            <a:endParaRPr lang="en-US" b="1" dirty="0"/>
          </a:p>
        </p:txBody>
      </p:sp>
    </p:spTree>
    <p:extLst>
      <p:ext uri="{BB962C8B-B14F-4D97-AF65-F5344CB8AC3E}">
        <p14:creationId xmlns="" xmlns:p14="http://schemas.microsoft.com/office/powerpoint/2010/main" val="5755631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76447" y="1116419"/>
            <a:ext cx="8465215" cy="6194003"/>
          </a:xfrm>
        </p:spPr>
        <p:txBody>
          <a:bodyPr/>
          <a:lstStyle/>
          <a:p>
            <a:endParaRPr lang="en-US" dirty="0" smtClean="0"/>
          </a:p>
          <a:p>
            <a:endParaRPr lang="en-US" dirty="0"/>
          </a:p>
          <a:p>
            <a:pPr>
              <a:buNone/>
            </a:pPr>
            <a:r>
              <a:rPr lang="en-US" sz="4000" b="1" dirty="0" smtClean="0">
                <a:solidFill>
                  <a:schemeClr val="bg1"/>
                </a:solidFill>
              </a:rPr>
              <a:t>FOCUS AREAS : </a:t>
            </a:r>
          </a:p>
          <a:p>
            <a:pPr>
              <a:buNone/>
            </a:pPr>
            <a:r>
              <a:rPr lang="en-US" sz="4000" b="1" dirty="0" smtClean="0">
                <a:solidFill>
                  <a:schemeClr val="bg1"/>
                </a:solidFill>
              </a:rPr>
              <a:t>DISPENSING SYSTEM</a:t>
            </a:r>
          </a:p>
          <a:p>
            <a:pPr>
              <a:buNone/>
            </a:pPr>
            <a:r>
              <a:rPr lang="en-US" sz="4000" b="1" dirty="0" smtClean="0">
                <a:solidFill>
                  <a:schemeClr val="bg1"/>
                </a:solidFill>
              </a:rPr>
              <a:t>REPORTING</a:t>
            </a:r>
          </a:p>
          <a:p>
            <a:endParaRPr lang="en-US" dirty="0"/>
          </a:p>
          <a:p>
            <a:endParaRPr lang="en-US" dirty="0" smtClean="0"/>
          </a:p>
          <a:p>
            <a:pPr>
              <a:buNone/>
            </a:pPr>
            <a:endParaRPr lang="en-US" dirty="0"/>
          </a:p>
          <a:p>
            <a:endParaRPr lang="en-US" dirty="0" smtClean="0"/>
          </a:p>
          <a:p>
            <a:endParaRPr lang="en-US" dirty="0"/>
          </a:p>
        </p:txBody>
      </p:sp>
      <p:cxnSp>
        <p:nvCxnSpPr>
          <p:cNvPr id="10" name="Straight Connector 9"/>
          <p:cNvCxnSpPr/>
          <p:nvPr/>
        </p:nvCxnSpPr>
        <p:spPr>
          <a:xfrm>
            <a:off x="223283" y="2128373"/>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49123" y="4799499"/>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01101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9242" y="113289"/>
            <a:ext cx="5351014" cy="732508"/>
          </a:xfrm>
        </p:spPr>
        <p:txBody>
          <a:bodyPr>
            <a:normAutofit/>
          </a:bodyPr>
          <a:lstStyle/>
          <a:p>
            <a:r>
              <a:rPr lang="en-US" sz="4000" dirty="0" smtClean="0"/>
              <a:t>DISPENSING SYSTEM</a:t>
            </a:r>
            <a:endParaRPr lang="en-US" sz="4000" dirty="0"/>
          </a:p>
        </p:txBody>
      </p:sp>
      <p:sp>
        <p:nvSpPr>
          <p:cNvPr id="3" name="Subtitle 2"/>
          <p:cNvSpPr>
            <a:spLocks noGrp="1"/>
          </p:cNvSpPr>
          <p:nvPr>
            <p:ph type="subTitle" idx="1"/>
          </p:nvPr>
        </p:nvSpPr>
        <p:spPr>
          <a:xfrm>
            <a:off x="349134" y="987553"/>
            <a:ext cx="8587047" cy="2509546"/>
          </a:xfrm>
        </p:spPr>
        <p:txBody>
          <a:bodyPr/>
          <a:lstStyle/>
          <a:p>
            <a:pPr marL="342900" indent="-342900" algn="l">
              <a:buFont typeface="Arial" pitchFamily="34" charset="0"/>
              <a:buChar char="•"/>
            </a:pPr>
            <a:r>
              <a:rPr lang="en-US" sz="2000" dirty="0" smtClean="0">
                <a:solidFill>
                  <a:schemeClr val="tx1"/>
                </a:solidFill>
              </a:rPr>
              <a:t>It </a:t>
            </a:r>
            <a:r>
              <a:rPr lang="en-US" sz="2000" dirty="0">
                <a:solidFill>
                  <a:schemeClr val="tx1"/>
                </a:solidFill>
              </a:rPr>
              <a:t>ensures safe and efficient dispensing of medication by doctors. </a:t>
            </a:r>
            <a:endParaRPr lang="en-US" sz="2000" dirty="0" smtClean="0">
              <a:solidFill>
                <a:schemeClr val="tx1"/>
              </a:solidFill>
            </a:endParaRPr>
          </a:p>
          <a:p>
            <a:pPr marL="342900" indent="-342900" algn="l">
              <a:buFont typeface="Arial" pitchFamily="34" charset="0"/>
              <a:buChar char="•"/>
            </a:pPr>
            <a:r>
              <a:rPr lang="en-US" sz="2000" dirty="0" smtClean="0">
                <a:solidFill>
                  <a:schemeClr val="tx1"/>
                </a:solidFill>
              </a:rPr>
              <a:t>The Medication Station </a:t>
            </a:r>
            <a:r>
              <a:rPr lang="en-US" sz="2000" dirty="0">
                <a:solidFill>
                  <a:schemeClr val="tx1"/>
                </a:solidFill>
              </a:rPr>
              <a:t>system is a cabinet-based storage system </a:t>
            </a:r>
            <a:endParaRPr lang="en-US" sz="2000" dirty="0" smtClean="0">
              <a:solidFill>
                <a:schemeClr val="tx1"/>
              </a:solidFill>
            </a:endParaRPr>
          </a:p>
          <a:p>
            <a:pPr marL="342900" indent="-342900" algn="l">
              <a:buFont typeface="Arial" pitchFamily="34" charset="0"/>
              <a:buChar char="•"/>
            </a:pPr>
            <a:r>
              <a:rPr lang="en-US" sz="2000" dirty="0" smtClean="0">
                <a:solidFill>
                  <a:schemeClr val="tx1"/>
                </a:solidFill>
              </a:rPr>
              <a:t>Using </a:t>
            </a:r>
            <a:r>
              <a:rPr lang="en-US" sz="2000" dirty="0">
                <a:solidFill>
                  <a:schemeClr val="tx1"/>
                </a:solidFill>
              </a:rPr>
              <a:t>a computer in the </a:t>
            </a:r>
            <a:r>
              <a:rPr lang="en-US" sz="2000" dirty="0" smtClean="0">
                <a:solidFill>
                  <a:schemeClr val="tx1"/>
                </a:solidFill>
              </a:rPr>
              <a:t>Medication Station </a:t>
            </a:r>
            <a:r>
              <a:rPr lang="en-US" sz="2000" dirty="0">
                <a:solidFill>
                  <a:schemeClr val="tx1"/>
                </a:solidFill>
              </a:rPr>
              <a:t>main cabinet, users </a:t>
            </a:r>
            <a:r>
              <a:rPr lang="en-US" sz="2000" dirty="0" smtClean="0">
                <a:solidFill>
                  <a:schemeClr val="tx1"/>
                </a:solidFill>
              </a:rPr>
              <a:t>access </a:t>
            </a:r>
            <a:r>
              <a:rPr lang="en-US" sz="2000" dirty="0">
                <a:solidFill>
                  <a:schemeClr val="tx1"/>
                </a:solidFill>
              </a:rPr>
              <a:t>the contents of the medications stored in the cabinets</a:t>
            </a:r>
            <a:r>
              <a:rPr lang="en-US" sz="2000" dirty="0" smtClean="0">
                <a:solidFill>
                  <a:schemeClr val="tx1"/>
                </a:solidFill>
              </a:rPr>
              <a:t>.</a:t>
            </a:r>
          </a:p>
          <a:p>
            <a:pPr marL="342900" indent="-342900" algn="l">
              <a:buFont typeface="Arial" pitchFamily="34" charset="0"/>
              <a:buChar char="•"/>
            </a:pPr>
            <a:r>
              <a:rPr lang="en-US" sz="2000" dirty="0" smtClean="0">
                <a:solidFill>
                  <a:schemeClr val="tx1"/>
                </a:solidFill>
              </a:rPr>
              <a:t>Users </a:t>
            </a:r>
            <a:r>
              <a:rPr lang="en-US" sz="2000" dirty="0">
                <a:solidFill>
                  <a:schemeClr val="tx1"/>
                </a:solidFill>
              </a:rPr>
              <a:t>can unlock and open drawers in the cabinets and access the </a:t>
            </a:r>
            <a:r>
              <a:rPr lang="en-US" sz="2000" dirty="0" smtClean="0">
                <a:solidFill>
                  <a:schemeClr val="tx1"/>
                </a:solidFill>
              </a:rPr>
              <a:t>contents</a:t>
            </a:r>
            <a:endParaRPr lang="en-US" sz="2000" dirty="0">
              <a:solidFill>
                <a:schemeClr val="tx1"/>
              </a:solidFill>
            </a:endParaRPr>
          </a:p>
          <a:p>
            <a:endParaRPr lang="en-US" dirty="0"/>
          </a:p>
        </p:txBody>
      </p:sp>
      <p:pic>
        <p:nvPicPr>
          <p:cNvPr id="4" name="Picture 3" descr="Machine generated alternative text: "/>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2774" y="2966484"/>
            <a:ext cx="5839690" cy="3729042"/>
          </a:xfrm>
          <a:prstGeom prst="rect">
            <a:avLst/>
          </a:prstGeom>
          <a:noFill/>
          <a:ln>
            <a:noFill/>
          </a:ln>
        </p:spPr>
      </p:pic>
    </p:spTree>
    <p:extLst>
      <p:ext uri="{BB962C8B-B14F-4D97-AF65-F5344CB8AC3E}">
        <p14:creationId xmlns="" xmlns:p14="http://schemas.microsoft.com/office/powerpoint/2010/main" val="420644892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8504" y="941696"/>
            <a:ext cx="8005156" cy="143768"/>
          </a:xfrm>
        </p:spPr>
        <p:txBody>
          <a:bodyPr>
            <a:normAutofit fontScale="90000"/>
          </a:bodyPr>
          <a:lstStyle/>
          <a:p>
            <a:r>
              <a:rPr lang="en-US" sz="3100" dirty="0" smtClean="0"/>
              <a:t>COMMUNICATION BETWEEN EHR AND PHARMACY </a:t>
            </a:r>
            <a:r>
              <a:rPr lang="en-US" dirty="0" smtClean="0"/>
              <a:t/>
            </a:r>
            <a:br>
              <a:rPr lang="en-US" dirty="0" smtClean="0"/>
            </a:br>
            <a:r>
              <a:rPr lang="en-US" dirty="0"/>
              <a:t> </a:t>
            </a:r>
            <a:br>
              <a:rPr lang="en-US" dirty="0"/>
            </a:br>
            <a:endParaRPr lang="en-US" dirty="0"/>
          </a:p>
        </p:txBody>
      </p:sp>
      <p:sp>
        <p:nvSpPr>
          <p:cNvPr id="6" name="Rectangle 5"/>
          <p:cNvSpPr/>
          <p:nvPr/>
        </p:nvSpPr>
        <p:spPr>
          <a:xfrm>
            <a:off x="0" y="4547941"/>
            <a:ext cx="9143999" cy="1963614"/>
          </a:xfrm>
          <a:prstGeom prst="rect">
            <a:avLst/>
          </a:prstGeom>
        </p:spPr>
        <p:txBody>
          <a:bodyPr wrap="square">
            <a:spAutoFit/>
          </a:bodyPr>
          <a:lstStyle/>
          <a:p>
            <a:pPr marL="171450" lvl="0" indent="-171450" algn="l">
              <a:buFont typeface="Arial" panose="020B0604020202020204" pitchFamily="34" charset="0"/>
              <a:buChar char="•"/>
            </a:pPr>
            <a:r>
              <a:rPr lang="en-US" sz="1600" b="0" dirty="0">
                <a:latin typeface="+mn-lt"/>
              </a:rPr>
              <a:t>The </a:t>
            </a:r>
            <a:r>
              <a:rPr lang="en-US" sz="1600" b="0" dirty="0" smtClean="0">
                <a:latin typeface="+mn-lt"/>
              </a:rPr>
              <a:t>pharmacy </a:t>
            </a:r>
            <a:r>
              <a:rPr lang="en-US" sz="1600" b="0" dirty="0">
                <a:latin typeface="+mn-lt"/>
              </a:rPr>
              <a:t>order message, from system after being verified </a:t>
            </a:r>
            <a:r>
              <a:rPr lang="en-US" sz="1600" b="0" dirty="0" smtClean="0">
                <a:latin typeface="+mn-lt"/>
              </a:rPr>
              <a:t>in Pharmacy </a:t>
            </a:r>
            <a:r>
              <a:rPr lang="en-US" sz="1600" b="0" dirty="0">
                <a:latin typeface="+mn-lt"/>
              </a:rPr>
              <a:t>either goes to </a:t>
            </a:r>
            <a:r>
              <a:rPr lang="en-US" sz="1600" b="0" dirty="0" smtClean="0">
                <a:latin typeface="+mn-lt"/>
              </a:rPr>
              <a:t>Dispensing System </a:t>
            </a:r>
            <a:r>
              <a:rPr lang="en-US" sz="1600" b="0" dirty="0">
                <a:latin typeface="+mn-lt"/>
              </a:rPr>
              <a:t>or </a:t>
            </a:r>
            <a:r>
              <a:rPr lang="en-US" sz="1600" b="0" dirty="0" smtClean="0">
                <a:latin typeface="+mn-lt"/>
              </a:rPr>
              <a:t>Inventory management </a:t>
            </a:r>
            <a:r>
              <a:rPr lang="en-US" sz="1600" b="0" dirty="0">
                <a:latin typeface="+mn-lt"/>
              </a:rPr>
              <a:t>but not both, whereas all RDE messages are sent to </a:t>
            </a:r>
            <a:r>
              <a:rPr lang="en-US" sz="1600" b="0" dirty="0" smtClean="0">
                <a:latin typeface="+mn-lt"/>
              </a:rPr>
              <a:t>Intervention.</a:t>
            </a:r>
            <a:endParaRPr lang="en-US" sz="1600" b="0" dirty="0">
              <a:latin typeface="+mn-lt"/>
            </a:endParaRPr>
          </a:p>
          <a:p>
            <a:pPr marL="171450" lvl="0" indent="-171450" algn="l">
              <a:buFont typeface="Arial" panose="020B0604020202020204" pitchFamily="34" charset="0"/>
              <a:buChar char="•"/>
            </a:pPr>
            <a:r>
              <a:rPr lang="en-US" sz="1600" b="0" dirty="0" smtClean="0">
                <a:latin typeface="+mn-lt"/>
              </a:rPr>
              <a:t> </a:t>
            </a:r>
            <a:r>
              <a:rPr lang="en-US" sz="1600" b="0" dirty="0">
                <a:latin typeface="+mn-lt"/>
              </a:rPr>
              <a:t>A</a:t>
            </a:r>
            <a:r>
              <a:rPr lang="en-US" sz="1600" b="0" dirty="0" smtClean="0">
                <a:latin typeface="+mn-lt"/>
              </a:rPr>
              <a:t> </a:t>
            </a:r>
            <a:r>
              <a:rPr lang="en-US" sz="1600" b="0" dirty="0">
                <a:latin typeface="+mn-lt"/>
              </a:rPr>
              <a:t>dispense message which is sent to system each time a medication is dispensed from </a:t>
            </a:r>
            <a:r>
              <a:rPr lang="en-US" sz="1600" b="0" dirty="0" smtClean="0">
                <a:latin typeface="+mn-lt"/>
              </a:rPr>
              <a:t>Medication Station</a:t>
            </a:r>
            <a:r>
              <a:rPr lang="en-US" sz="1600" b="0" dirty="0">
                <a:latin typeface="+mn-lt"/>
              </a:rPr>
              <a:t>.</a:t>
            </a:r>
          </a:p>
          <a:p>
            <a:pPr marL="171450" lvl="0" indent="-171450" algn="l">
              <a:buFont typeface="Arial" panose="020B0604020202020204" pitchFamily="34" charset="0"/>
              <a:buChar char="•"/>
            </a:pPr>
            <a:r>
              <a:rPr lang="en-US" sz="1600" b="0" dirty="0" smtClean="0">
                <a:latin typeface="+mn-lt"/>
              </a:rPr>
              <a:t>Load/Unload message </a:t>
            </a:r>
            <a:r>
              <a:rPr lang="en-US" sz="1600" b="0" dirty="0">
                <a:latin typeface="+mn-lt"/>
              </a:rPr>
              <a:t>is sent to System each time medicines are loaded or unloaded in </a:t>
            </a:r>
            <a:r>
              <a:rPr lang="en-US" sz="1600" b="0" dirty="0" smtClean="0">
                <a:latin typeface="+mn-lt"/>
              </a:rPr>
              <a:t>Dispensing Medication Station.</a:t>
            </a:r>
          </a:p>
          <a:p>
            <a:pPr marL="171450" lvl="0" indent="-171450" algn="l">
              <a:buFont typeface="Arial" panose="020B0604020202020204" pitchFamily="34" charset="0"/>
              <a:buChar char="•"/>
            </a:pPr>
            <a:r>
              <a:rPr lang="en-US" sz="1600" b="0" dirty="0">
                <a:latin typeface="+mn-lt"/>
              </a:rPr>
              <a:t> Load/Unload message is sent so that System can update its database and accordingly the </a:t>
            </a:r>
            <a:r>
              <a:rPr lang="en-US" sz="1600" b="0" dirty="0" smtClean="0">
                <a:latin typeface="+mn-lt"/>
              </a:rPr>
              <a:t>Medication List </a:t>
            </a:r>
            <a:r>
              <a:rPr lang="en-US" sz="1600" b="0" dirty="0">
                <a:latin typeface="+mn-lt"/>
              </a:rPr>
              <a:t>is populated in System.</a:t>
            </a:r>
          </a:p>
        </p:txBody>
      </p:sp>
      <p:pic>
        <p:nvPicPr>
          <p:cNvPr id="7"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4856" y="768096"/>
            <a:ext cx="7990608" cy="3787762"/>
          </a:xfrm>
          <a:prstGeom prst="rect">
            <a:avLst/>
          </a:prstGeom>
        </p:spPr>
      </p:pic>
    </p:spTree>
    <p:extLst>
      <p:ext uri="{BB962C8B-B14F-4D97-AF65-F5344CB8AC3E}">
        <p14:creationId xmlns="" xmlns:p14="http://schemas.microsoft.com/office/powerpoint/2010/main" val="17403642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393229" y="1386199"/>
            <a:ext cx="8137098" cy="4814138"/>
          </a:xfrm>
        </p:spPr>
        <p:txBody>
          <a:bodyPr>
            <a:normAutofit/>
          </a:bodyPr>
          <a:lstStyle/>
          <a:p>
            <a:pPr marL="342900" indent="-342900">
              <a:buFont typeface="Arial" panose="020B0604020202020204" pitchFamily="34" charset="0"/>
              <a:buChar char="•"/>
            </a:pPr>
            <a:r>
              <a:rPr lang="en-US" sz="2000" dirty="0" smtClean="0"/>
              <a:t>Provide </a:t>
            </a:r>
            <a:r>
              <a:rPr lang="en-US" sz="2000" dirty="0"/>
              <a:t>Physicians, </a:t>
            </a:r>
            <a:r>
              <a:rPr lang="en-US" sz="2000" dirty="0" smtClean="0"/>
              <a:t>Nurses, etc. </a:t>
            </a:r>
            <a:r>
              <a:rPr lang="en-US" sz="2000" dirty="0"/>
              <a:t>with meaningful information as per individual </a:t>
            </a:r>
            <a:r>
              <a:rPr lang="en-US" sz="2000" dirty="0" smtClean="0"/>
              <a:t>requirement</a:t>
            </a:r>
          </a:p>
          <a:p>
            <a:pPr marL="342900" indent="-342900">
              <a:buNone/>
            </a:pPr>
            <a:endParaRPr lang="en-US" sz="2000" dirty="0" smtClean="0"/>
          </a:p>
          <a:p>
            <a:pPr marL="342900" indent="-342900">
              <a:buFont typeface="Arial" panose="020B0604020202020204" pitchFamily="34" charset="0"/>
              <a:buChar char="•"/>
            </a:pPr>
            <a:r>
              <a:rPr lang="en-US" sz="2000" dirty="0"/>
              <a:t>Reporting in </a:t>
            </a:r>
            <a:r>
              <a:rPr lang="en-US" sz="2000" dirty="0" smtClean="0"/>
              <a:t>EMR </a:t>
            </a:r>
            <a:r>
              <a:rPr lang="en-US" sz="2000" dirty="0"/>
              <a:t>can be classified into </a:t>
            </a:r>
          </a:p>
          <a:p>
            <a:pPr marL="863199" lvl="3" indent="-285750"/>
            <a:r>
              <a:rPr lang="en-US" sz="2000" dirty="0">
                <a:solidFill>
                  <a:schemeClr val="tx1"/>
                </a:solidFill>
              </a:rPr>
              <a:t>Native Epic Functionality Reports</a:t>
            </a:r>
          </a:p>
          <a:p>
            <a:pPr marL="863199" lvl="3" indent="-285750"/>
            <a:r>
              <a:rPr lang="en-US" sz="2000" dirty="0">
                <a:solidFill>
                  <a:schemeClr val="tx1"/>
                </a:solidFill>
              </a:rPr>
              <a:t>Workbench Reports</a:t>
            </a:r>
          </a:p>
          <a:p>
            <a:pPr marL="863199" lvl="3" indent="-285750"/>
            <a:r>
              <a:rPr lang="en-US" sz="2000" dirty="0">
                <a:solidFill>
                  <a:schemeClr val="tx1"/>
                </a:solidFill>
              </a:rPr>
              <a:t>Hyperspace </a:t>
            </a:r>
            <a:r>
              <a:rPr lang="en-US" sz="2000" dirty="0" smtClean="0">
                <a:solidFill>
                  <a:schemeClr val="tx1"/>
                </a:solidFill>
              </a:rPr>
              <a:t>Reports</a:t>
            </a:r>
          </a:p>
          <a:p>
            <a:pPr marL="863199" lvl="3" indent="-285750"/>
            <a:r>
              <a:rPr lang="en-US" sz="2000" dirty="0" smtClean="0">
                <a:solidFill>
                  <a:schemeClr val="tx1"/>
                </a:solidFill>
              </a:rPr>
              <a:t>C-Reports</a:t>
            </a:r>
          </a:p>
          <a:p>
            <a:pPr marL="863199" lvl="3" indent="-285750">
              <a:buNone/>
            </a:pPr>
            <a:endParaRPr lang="en-US" sz="2000" dirty="0" smtClean="0">
              <a:solidFill>
                <a:schemeClr val="tx1"/>
              </a:solidFill>
            </a:endParaRPr>
          </a:p>
          <a:p>
            <a:pPr marL="350436" indent="-342900">
              <a:buFont typeface="Arial" panose="020B0604020202020204" pitchFamily="34" charset="0"/>
              <a:buChar char="•"/>
            </a:pPr>
            <a:r>
              <a:rPr lang="en-US" sz="2000" dirty="0" smtClean="0"/>
              <a:t>C-Reports </a:t>
            </a:r>
            <a:r>
              <a:rPr lang="en-US" sz="2000" dirty="0"/>
              <a:t>is a Business Intelligence application used to design and generate reports from a wide range of Data sources.</a:t>
            </a:r>
          </a:p>
          <a:p>
            <a:pPr marL="350436" indent="-342900">
              <a:buFont typeface="Arial" panose="020B0604020202020204" pitchFamily="34" charset="0"/>
              <a:buChar char="•"/>
            </a:pPr>
            <a:endParaRPr lang="en-US" dirty="0" smtClean="0"/>
          </a:p>
          <a:p>
            <a:pPr marL="467911" lvl="1" indent="-285750"/>
            <a:endParaRPr lang="en-US" dirty="0"/>
          </a:p>
          <a:p>
            <a:pPr>
              <a:buNone/>
            </a:pPr>
            <a:endParaRPr lang="en-US" dirty="0"/>
          </a:p>
        </p:txBody>
      </p:sp>
      <p:sp>
        <p:nvSpPr>
          <p:cNvPr id="2" name="Title 1"/>
          <p:cNvSpPr>
            <a:spLocks noGrp="1"/>
          </p:cNvSpPr>
          <p:nvPr>
            <p:ph type="title"/>
          </p:nvPr>
        </p:nvSpPr>
        <p:spPr bwMode="gray">
          <a:xfrm>
            <a:off x="382439" y="176005"/>
            <a:ext cx="8330184" cy="615553"/>
          </a:xfrm>
        </p:spPr>
        <p:txBody>
          <a:bodyPr/>
          <a:lstStyle/>
          <a:p>
            <a:r>
              <a:rPr lang="en-US" sz="4000" dirty="0" smtClean="0"/>
              <a:t>REPORTING</a:t>
            </a:r>
            <a:endParaRPr lang="en-U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390" y="668740"/>
            <a:ext cx="8005156" cy="143768"/>
          </a:xfrm>
        </p:spPr>
        <p:txBody>
          <a:bodyPr>
            <a:normAutofit fontScale="90000"/>
          </a:bodyPr>
          <a:lstStyle/>
          <a:p>
            <a:r>
              <a:rPr lang="en-US" dirty="0" smtClean="0"/>
              <a:t>REPORTS</a:t>
            </a:r>
            <a:r>
              <a:rPr lang="en-US" dirty="0"/>
              <a:t/>
            </a:r>
            <a:br>
              <a:rPr lang="en-US" dirty="0"/>
            </a:br>
            <a:endParaRPr lang="en-US" dirty="0"/>
          </a:p>
        </p:txBody>
      </p:sp>
      <p:pic>
        <p:nvPicPr>
          <p:cNvPr id="2050" name="Picture 2"/>
          <p:cNvPicPr>
            <a:picLocks noChangeAspect="1" noChangeArrowheads="1"/>
          </p:cNvPicPr>
          <p:nvPr/>
        </p:nvPicPr>
        <p:blipFill>
          <a:blip r:embed="rId2" cstate="print"/>
          <a:srcRect l="20050" t="14778" r="20258" b="13547"/>
          <a:stretch>
            <a:fillRect/>
          </a:stretch>
        </p:blipFill>
        <p:spPr bwMode="auto">
          <a:xfrm>
            <a:off x="655093" y="887104"/>
            <a:ext cx="7861110" cy="5756415"/>
          </a:xfrm>
          <a:prstGeom prst="rect">
            <a:avLst/>
          </a:prstGeom>
          <a:noFill/>
          <a:ln w="9525">
            <a:noFill/>
            <a:miter lim="800000"/>
            <a:headEnd/>
            <a:tailEnd/>
          </a:ln>
        </p:spPr>
      </p:pic>
    </p:spTree>
    <p:extLst>
      <p:ext uri="{BB962C8B-B14F-4D97-AF65-F5344CB8AC3E}">
        <p14:creationId xmlns="" xmlns:p14="http://schemas.microsoft.com/office/powerpoint/2010/main" val="17403642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338" y="307095"/>
            <a:ext cx="8330184" cy="615553"/>
          </a:xfrm>
        </p:spPr>
        <p:txBody>
          <a:bodyPr/>
          <a:lstStyle/>
          <a:p>
            <a:r>
              <a:rPr lang="en-US" sz="4000" dirty="0" smtClean="0"/>
              <a:t>WHY USE DATABASE?</a:t>
            </a:r>
            <a:endParaRPr lang="en-US" sz="4000" dirty="0"/>
          </a:p>
        </p:txBody>
      </p:sp>
      <p:sp>
        <p:nvSpPr>
          <p:cNvPr id="6" name="Text Placeholder 1"/>
          <p:cNvSpPr>
            <a:spLocks noGrp="1"/>
          </p:cNvSpPr>
          <p:nvPr>
            <p:ph type="body" sz="quarter" idx="11"/>
          </p:nvPr>
        </p:nvSpPr>
        <p:spPr>
          <a:xfrm>
            <a:off x="415575" y="1064524"/>
            <a:ext cx="8311415" cy="2497542"/>
          </a:xfrm>
        </p:spPr>
        <p:txBody>
          <a:bodyPr>
            <a:noAutofit/>
          </a:bodyPr>
          <a:lstStyle/>
          <a:p>
            <a:pPr algn="just"/>
            <a:r>
              <a:rPr lang="en-US" sz="1800" dirty="0">
                <a:solidFill>
                  <a:schemeClr val="tx1"/>
                </a:solidFill>
              </a:rPr>
              <a:t>Operational Reports use data stored in </a:t>
            </a:r>
            <a:r>
              <a:rPr lang="en-US" sz="1800" dirty="0" smtClean="0">
                <a:solidFill>
                  <a:schemeClr val="tx1"/>
                </a:solidFill>
              </a:rPr>
              <a:t>a database(1), </a:t>
            </a:r>
            <a:r>
              <a:rPr lang="en-US" sz="1800" dirty="0">
                <a:solidFill>
                  <a:schemeClr val="tx1"/>
                </a:solidFill>
              </a:rPr>
              <a:t>hence it provides ‘Real-Time’ information about patients, medications, etc.</a:t>
            </a:r>
          </a:p>
          <a:p>
            <a:pPr algn="just"/>
            <a:endParaRPr lang="en-US" sz="1800" dirty="0">
              <a:solidFill>
                <a:schemeClr val="tx1"/>
              </a:solidFill>
            </a:endParaRPr>
          </a:p>
          <a:p>
            <a:pPr algn="just"/>
            <a:r>
              <a:rPr lang="en-US" sz="1800" dirty="0" smtClean="0">
                <a:solidFill>
                  <a:schemeClr val="tx1"/>
                </a:solidFill>
              </a:rPr>
              <a:t>C-Reports </a:t>
            </a:r>
            <a:r>
              <a:rPr lang="en-US" sz="1800" dirty="0">
                <a:solidFill>
                  <a:schemeClr val="tx1"/>
                </a:solidFill>
              </a:rPr>
              <a:t>need to access ‘Large’ amounts of data and using data stored </a:t>
            </a:r>
            <a:r>
              <a:rPr lang="en-US" sz="1800" dirty="0" smtClean="0">
                <a:solidFill>
                  <a:schemeClr val="tx1"/>
                </a:solidFill>
              </a:rPr>
              <a:t>in databse-1 </a:t>
            </a:r>
            <a:r>
              <a:rPr lang="en-US" sz="1800" dirty="0">
                <a:solidFill>
                  <a:schemeClr val="tx1"/>
                </a:solidFill>
              </a:rPr>
              <a:t>can slow down the Production Server used by Physician/RN’s. Hence, an </a:t>
            </a:r>
            <a:endParaRPr lang="en-US" sz="1800" dirty="0" smtClean="0">
              <a:solidFill>
                <a:schemeClr val="tx1"/>
              </a:solidFill>
            </a:endParaRPr>
          </a:p>
          <a:p>
            <a:pPr algn="just">
              <a:buNone/>
            </a:pPr>
            <a:r>
              <a:rPr lang="en-US" sz="1800" dirty="0" smtClean="0"/>
              <a:t>      </a:t>
            </a:r>
            <a:r>
              <a:rPr lang="en-US" sz="1800" dirty="0" smtClean="0">
                <a:solidFill>
                  <a:schemeClr val="tx1"/>
                </a:solidFill>
              </a:rPr>
              <a:t>ETL</a:t>
            </a:r>
            <a:r>
              <a:rPr lang="en-US" sz="1800" dirty="0">
                <a:solidFill>
                  <a:schemeClr val="tx1"/>
                </a:solidFill>
              </a:rPr>
              <a:t>( Extract, Transform, Load ) Process is used to store data from </a:t>
            </a:r>
            <a:r>
              <a:rPr lang="en-US" sz="1800" dirty="0" smtClean="0">
                <a:solidFill>
                  <a:schemeClr val="tx1"/>
                </a:solidFill>
              </a:rPr>
              <a:t>Database -1 </a:t>
            </a:r>
            <a:r>
              <a:rPr lang="en-US" sz="1800" dirty="0">
                <a:solidFill>
                  <a:schemeClr val="tx1"/>
                </a:solidFill>
              </a:rPr>
              <a:t>to </a:t>
            </a:r>
            <a:r>
              <a:rPr lang="en-US" sz="1800" dirty="0" smtClean="0">
                <a:solidFill>
                  <a:schemeClr val="tx1"/>
                </a:solidFill>
              </a:rPr>
              <a:t>C- </a:t>
            </a:r>
            <a:r>
              <a:rPr lang="en-US" sz="1800" dirty="0">
                <a:solidFill>
                  <a:schemeClr val="tx1"/>
                </a:solidFill>
              </a:rPr>
              <a:t>Database.</a:t>
            </a:r>
          </a:p>
          <a:p>
            <a:pPr algn="just"/>
            <a:r>
              <a:rPr lang="en-US" sz="1800" dirty="0">
                <a:solidFill>
                  <a:schemeClr val="tx1"/>
                </a:solidFill>
              </a:rPr>
              <a:t>Therefore, </a:t>
            </a:r>
            <a:r>
              <a:rPr lang="en-US" sz="1800" dirty="0" smtClean="0">
                <a:solidFill>
                  <a:schemeClr val="tx1"/>
                </a:solidFill>
              </a:rPr>
              <a:t>C-Reports </a:t>
            </a:r>
            <a:r>
              <a:rPr lang="en-US" sz="1800" dirty="0">
                <a:solidFill>
                  <a:schemeClr val="tx1"/>
                </a:solidFill>
              </a:rPr>
              <a:t>run on Clarity Database without affecting </a:t>
            </a:r>
            <a:r>
              <a:rPr lang="en-US" sz="1800" dirty="0" smtClean="0">
                <a:solidFill>
                  <a:schemeClr val="tx1"/>
                </a:solidFill>
              </a:rPr>
              <a:t>database.</a:t>
            </a:r>
          </a:p>
          <a:p>
            <a:pPr algn="just"/>
            <a:endParaRPr lang="en-US" sz="1800" dirty="0"/>
          </a:p>
        </p:txBody>
      </p:sp>
      <p:pic>
        <p:nvPicPr>
          <p:cNvPr id="7" name="Picture 3" descr="C:\Users\nathukral\Desktop\chronicals.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50000" b="40888"/>
          <a:stretch/>
        </p:blipFill>
        <p:spPr bwMode="auto">
          <a:xfrm>
            <a:off x="905197" y="3657599"/>
            <a:ext cx="7113180" cy="294791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76447" y="1116419"/>
            <a:ext cx="8465215" cy="7171194"/>
          </a:xfrm>
        </p:spPr>
        <p:txBody>
          <a:bodyPr/>
          <a:lstStyle/>
          <a:p>
            <a:endParaRPr lang="en-US" dirty="0" smtClean="0"/>
          </a:p>
          <a:p>
            <a:pPr>
              <a:buNone/>
            </a:pPr>
            <a:endParaRPr lang="en-US" sz="4000" b="1" dirty="0" smtClean="0">
              <a:solidFill>
                <a:schemeClr val="bg1"/>
              </a:solidFill>
            </a:endParaRPr>
          </a:p>
          <a:p>
            <a:pPr>
              <a:buNone/>
            </a:pPr>
            <a:r>
              <a:rPr lang="en-US" sz="4000" b="1" dirty="0" smtClean="0">
                <a:solidFill>
                  <a:schemeClr val="bg1"/>
                </a:solidFill>
              </a:rPr>
              <a:t>                      Case Study</a:t>
            </a:r>
          </a:p>
          <a:p>
            <a:pPr>
              <a:buNone/>
            </a:pPr>
            <a:r>
              <a:rPr lang="en-US" sz="2400" b="1" dirty="0" smtClean="0">
                <a:solidFill>
                  <a:schemeClr val="bg1"/>
                </a:solidFill>
              </a:rPr>
              <a:t>          To understand the usability of m-Health among the IT Professionals of Bangalore and their Health-Seeking Behavior. </a:t>
            </a:r>
            <a:endParaRPr lang="en-IN" sz="2400" dirty="0" smtClean="0">
              <a:solidFill>
                <a:schemeClr val="bg1"/>
              </a:solidFill>
            </a:endParaRPr>
          </a:p>
          <a:p>
            <a:pPr>
              <a:buNone/>
            </a:pPr>
            <a:endParaRPr lang="en-US" sz="4000" b="1" dirty="0" smtClean="0">
              <a:solidFill>
                <a:schemeClr val="bg1"/>
              </a:solidFill>
            </a:endParaRPr>
          </a:p>
          <a:p>
            <a:pPr>
              <a:buNone/>
            </a:pPr>
            <a:endParaRPr lang="en-US" sz="4000" dirty="0">
              <a:solidFill>
                <a:schemeClr val="bg1"/>
              </a:solidFill>
            </a:endParaRPr>
          </a:p>
        </p:txBody>
      </p:sp>
      <p:cxnSp>
        <p:nvCxnSpPr>
          <p:cNvPr id="10" name="Straight Connector 9"/>
          <p:cNvCxnSpPr/>
          <p:nvPr/>
        </p:nvCxnSpPr>
        <p:spPr>
          <a:xfrm>
            <a:off x="264227" y="2113818"/>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283" y="4618075"/>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56829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40242" y="-54882"/>
            <a:ext cx="8330184" cy="677108"/>
          </a:xfrm>
        </p:spPr>
        <p:txBody>
          <a:bodyPr/>
          <a:lstStyle/>
          <a:p>
            <a:pPr algn="l"/>
            <a:r>
              <a:rPr lang="en-US" dirty="0" smtClean="0"/>
              <a:t>Methodology</a:t>
            </a:r>
            <a:endParaRPr lang="en-US" dirty="0"/>
          </a:p>
        </p:txBody>
      </p:sp>
      <p:sp>
        <p:nvSpPr>
          <p:cNvPr id="3" name="Content Placeholder 2"/>
          <p:cNvSpPr>
            <a:spLocks noGrp="1"/>
          </p:cNvSpPr>
          <p:nvPr>
            <p:ph sz="quarter" idx="11"/>
          </p:nvPr>
        </p:nvSpPr>
        <p:spPr>
          <a:xfrm>
            <a:off x="379581" y="1031357"/>
            <a:ext cx="8137098" cy="1231106"/>
          </a:xfrm>
        </p:spPr>
        <p:txBody>
          <a:bodyPr/>
          <a:lstStyle/>
          <a:p>
            <a:pPr marL="350436" indent="-342900">
              <a:buNone/>
            </a:pPr>
            <a:endParaRPr lang="en-US" dirty="0" smtClean="0"/>
          </a:p>
          <a:p>
            <a:pPr marL="467911" lvl="1" indent="-285750"/>
            <a:endParaRPr lang="en-US" dirty="0"/>
          </a:p>
          <a:p>
            <a:endParaRPr lang="en-US" dirty="0"/>
          </a:p>
        </p:txBody>
      </p:sp>
      <p:cxnSp>
        <p:nvCxnSpPr>
          <p:cNvPr id="22" name="Straight Connector 21"/>
          <p:cNvCxnSpPr/>
          <p:nvPr/>
        </p:nvCxnSpPr>
        <p:spPr>
          <a:xfrm>
            <a:off x="340240" y="531628"/>
            <a:ext cx="81764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4547" y="634758"/>
            <a:ext cx="8367825" cy="5447645"/>
          </a:xfrm>
          <a:prstGeom prst="rect">
            <a:avLst/>
          </a:prstGeom>
          <a:noFill/>
        </p:spPr>
        <p:txBody>
          <a:bodyPr wrap="square" rtlCol="0">
            <a:spAutoFit/>
          </a:bodyPr>
          <a:lstStyle/>
          <a:p>
            <a:pPr lvl="0" algn="just">
              <a:spcBef>
                <a:spcPts val="0"/>
              </a:spcBef>
              <a:spcAft>
                <a:spcPts val="0"/>
              </a:spcAft>
            </a:pPr>
            <a:r>
              <a:rPr lang="en-US" sz="1200" u="sng" dirty="0" smtClean="0">
                <a:latin typeface="Times New Roman"/>
                <a:ea typeface="Times New Roman"/>
              </a:rPr>
              <a:t>Type </a:t>
            </a:r>
            <a:r>
              <a:rPr lang="en-US" sz="1200" u="sng" dirty="0">
                <a:latin typeface="Times New Roman"/>
                <a:ea typeface="Times New Roman"/>
              </a:rPr>
              <a:t>of study:</a:t>
            </a:r>
          </a:p>
          <a:p>
            <a:pPr lvl="0" algn="just">
              <a:spcBef>
                <a:spcPts val="0"/>
              </a:spcBef>
              <a:spcAft>
                <a:spcPts val="0"/>
              </a:spcAft>
            </a:pPr>
            <a:endParaRPr lang="en-US" sz="1200" dirty="0"/>
          </a:p>
          <a:p>
            <a:pPr marL="0" marR="0" algn="just">
              <a:spcBef>
                <a:spcPts val="0"/>
              </a:spcBef>
              <a:spcAft>
                <a:spcPts val="0"/>
              </a:spcAft>
            </a:pPr>
            <a:r>
              <a:rPr lang="en-US" sz="1200" b="0" dirty="0">
                <a:latin typeface="Times New Roman"/>
                <a:ea typeface="Times New Roman"/>
                <a:cs typeface="Times New Roman"/>
              </a:rPr>
              <a:t>Descriptive /cross-sectional</a:t>
            </a:r>
            <a:endParaRPr lang="en-US" sz="1200" b="0" dirty="0">
              <a:latin typeface="Calibri"/>
              <a:ea typeface="Calibri"/>
              <a:cs typeface="Times New Roman"/>
            </a:endParaRPr>
          </a:p>
          <a:p>
            <a:pPr marL="0" marR="0" algn="just">
              <a:spcBef>
                <a:spcPts val="0"/>
              </a:spcBef>
              <a:spcAft>
                <a:spcPts val="0"/>
              </a:spcAft>
            </a:pPr>
            <a:r>
              <a:rPr lang="en-US" sz="1200" b="0" dirty="0">
                <a:latin typeface="Times New Roman"/>
                <a:ea typeface="Times New Roman"/>
                <a:cs typeface="Times New Roman"/>
              </a:rPr>
              <a:t> </a:t>
            </a:r>
            <a:endParaRPr lang="en-US" sz="1200" b="0" dirty="0">
              <a:latin typeface="Calibri"/>
              <a:ea typeface="Calibri"/>
              <a:cs typeface="Times New Roman"/>
            </a:endParaRPr>
          </a:p>
          <a:p>
            <a:pPr lvl="0" algn="just">
              <a:spcBef>
                <a:spcPts val="0"/>
              </a:spcBef>
              <a:spcAft>
                <a:spcPts val="0"/>
              </a:spcAft>
            </a:pPr>
            <a:r>
              <a:rPr lang="en-US" sz="1200" u="sng" dirty="0">
                <a:latin typeface="Times New Roman"/>
                <a:ea typeface="Times New Roman"/>
              </a:rPr>
              <a:t>Study Population -</a:t>
            </a:r>
            <a:endParaRPr lang="en-US" sz="1200" dirty="0"/>
          </a:p>
          <a:p>
            <a:pPr marL="0" marR="0" algn="just">
              <a:spcBef>
                <a:spcPts val="0"/>
              </a:spcBef>
              <a:spcAft>
                <a:spcPts val="0"/>
              </a:spcAft>
            </a:pPr>
            <a:endParaRPr lang="en-US" sz="1200" dirty="0">
              <a:latin typeface="Times New Roman"/>
              <a:ea typeface="Times New Roman"/>
              <a:cs typeface="Times New Roman"/>
            </a:endParaRPr>
          </a:p>
          <a:p>
            <a:pPr marL="0" marR="0" algn="just">
              <a:spcBef>
                <a:spcPts val="0"/>
              </a:spcBef>
              <a:spcAft>
                <a:spcPts val="0"/>
              </a:spcAft>
            </a:pPr>
            <a:r>
              <a:rPr lang="en-US" sz="1200" b="0" dirty="0">
                <a:latin typeface="Times New Roman"/>
                <a:ea typeface="Times New Roman"/>
                <a:cs typeface="Times New Roman"/>
              </a:rPr>
              <a:t>Working IT population in Bangalore</a:t>
            </a:r>
            <a:endParaRPr lang="en-US" sz="1200" b="0" dirty="0">
              <a:latin typeface="Calibri"/>
              <a:ea typeface="Calibri"/>
              <a:cs typeface="Times New Roman"/>
            </a:endParaRPr>
          </a:p>
          <a:p>
            <a:pPr marL="0" marR="0" algn="just">
              <a:spcBef>
                <a:spcPts val="0"/>
              </a:spcBef>
              <a:spcAft>
                <a:spcPts val="0"/>
              </a:spcAft>
            </a:pPr>
            <a:r>
              <a:rPr lang="en-US" sz="1200" dirty="0">
                <a:latin typeface="Times New Roman"/>
                <a:ea typeface="Times New Roman"/>
                <a:cs typeface="Times New Roman"/>
              </a:rPr>
              <a:t> </a:t>
            </a:r>
            <a:endParaRPr lang="en-US" sz="1200" dirty="0">
              <a:latin typeface="Calibri"/>
              <a:ea typeface="Calibri"/>
              <a:cs typeface="Times New Roman"/>
            </a:endParaRPr>
          </a:p>
          <a:p>
            <a:pPr lvl="0" algn="just">
              <a:spcBef>
                <a:spcPts val="0"/>
              </a:spcBef>
              <a:spcAft>
                <a:spcPts val="0"/>
              </a:spcAft>
            </a:pPr>
            <a:r>
              <a:rPr lang="en-US" sz="1200" u="sng" dirty="0">
                <a:latin typeface="Times New Roman"/>
                <a:ea typeface="Times New Roman"/>
              </a:rPr>
              <a:t>Study Unit</a:t>
            </a:r>
            <a:endParaRPr lang="en-US" sz="1200" dirty="0"/>
          </a:p>
          <a:p>
            <a:pPr marL="0" marR="0" algn="just">
              <a:spcBef>
                <a:spcPts val="0"/>
              </a:spcBef>
              <a:spcAft>
                <a:spcPts val="0"/>
              </a:spcAft>
            </a:pPr>
            <a:endParaRPr lang="en-US" sz="1200" dirty="0">
              <a:solidFill>
                <a:srgbClr val="000000"/>
              </a:solidFill>
              <a:latin typeface="Times New Roman"/>
              <a:ea typeface="Times New Roman"/>
              <a:cs typeface="Times New Roman"/>
            </a:endParaRPr>
          </a:p>
          <a:p>
            <a:pPr marL="0" marR="0" algn="just">
              <a:spcBef>
                <a:spcPts val="0"/>
              </a:spcBef>
              <a:spcAft>
                <a:spcPts val="0"/>
              </a:spcAft>
            </a:pPr>
            <a:r>
              <a:rPr lang="en-US" sz="1200" b="0" dirty="0">
                <a:latin typeface="Times New Roman"/>
                <a:ea typeface="Times New Roman"/>
                <a:cs typeface="Times New Roman"/>
              </a:rPr>
              <a:t>Deloitte U.S – India, AMS Service Line, Bangalore</a:t>
            </a:r>
            <a:endParaRPr lang="en-US" sz="1200" b="0" dirty="0">
              <a:latin typeface="Calibri"/>
              <a:ea typeface="Calibri"/>
              <a:cs typeface="Times New Roman"/>
            </a:endParaRPr>
          </a:p>
          <a:p>
            <a:pPr marL="0" marR="0" algn="just">
              <a:spcBef>
                <a:spcPts val="0"/>
              </a:spcBef>
              <a:spcAft>
                <a:spcPts val="0"/>
              </a:spcAft>
            </a:pPr>
            <a:r>
              <a:rPr lang="en-US" sz="1200" dirty="0">
                <a:solidFill>
                  <a:srgbClr val="000000"/>
                </a:solidFill>
                <a:latin typeface="Times New Roman"/>
                <a:ea typeface="Times New Roman"/>
                <a:cs typeface="Times New Roman"/>
              </a:rPr>
              <a:t> </a:t>
            </a:r>
            <a:endParaRPr lang="en-US" sz="1200" dirty="0">
              <a:latin typeface="Calibri"/>
              <a:ea typeface="Calibri"/>
              <a:cs typeface="Times New Roman"/>
            </a:endParaRPr>
          </a:p>
          <a:p>
            <a:pPr lvl="0" algn="just">
              <a:spcBef>
                <a:spcPts val="0"/>
              </a:spcBef>
              <a:spcAft>
                <a:spcPts val="0"/>
              </a:spcAft>
            </a:pPr>
            <a:r>
              <a:rPr lang="en-US" sz="1200" u="sng" dirty="0">
                <a:latin typeface="Times New Roman"/>
                <a:ea typeface="Times New Roman"/>
              </a:rPr>
              <a:t>Sample Design</a:t>
            </a:r>
            <a:endParaRPr lang="en-US" sz="1200" dirty="0"/>
          </a:p>
          <a:p>
            <a:pPr marL="0" marR="0" algn="just">
              <a:spcBef>
                <a:spcPts val="0"/>
              </a:spcBef>
              <a:spcAft>
                <a:spcPts val="0"/>
              </a:spcAft>
            </a:pPr>
            <a:endParaRPr lang="en-US" sz="1200" dirty="0">
              <a:solidFill>
                <a:srgbClr val="000000"/>
              </a:solidFill>
              <a:latin typeface="Times New Roman"/>
              <a:ea typeface="Times New Roman"/>
              <a:cs typeface="Times New Roman"/>
            </a:endParaRPr>
          </a:p>
          <a:p>
            <a:pPr marL="0" marR="0" algn="just">
              <a:spcBef>
                <a:spcPts val="0"/>
              </a:spcBef>
              <a:spcAft>
                <a:spcPts val="0"/>
              </a:spcAft>
            </a:pPr>
            <a:r>
              <a:rPr lang="en-US" sz="1200" b="0" dirty="0">
                <a:latin typeface="Times New Roman"/>
                <a:ea typeface="Times New Roman"/>
                <a:cs typeface="Times New Roman"/>
              </a:rPr>
              <a:t>Convenience sampling for selecting the respondents for the survey</a:t>
            </a:r>
            <a:endParaRPr lang="en-US" sz="1200" b="0" dirty="0">
              <a:latin typeface="Calibri"/>
              <a:ea typeface="Calibri"/>
              <a:cs typeface="Times New Roman"/>
            </a:endParaRPr>
          </a:p>
          <a:p>
            <a:pPr marL="0" marR="0" algn="just">
              <a:spcBef>
                <a:spcPts val="0"/>
              </a:spcBef>
              <a:spcAft>
                <a:spcPts val="0"/>
              </a:spcAft>
            </a:pPr>
            <a:r>
              <a:rPr lang="en-US" sz="1200" b="0" dirty="0">
                <a:latin typeface="Times New Roman"/>
                <a:ea typeface="Times New Roman"/>
                <a:cs typeface="Times New Roman"/>
              </a:rPr>
              <a:t> </a:t>
            </a:r>
            <a:endParaRPr lang="en-US" sz="1200" b="0" dirty="0">
              <a:latin typeface="Calibri"/>
              <a:ea typeface="Calibri"/>
              <a:cs typeface="Times New Roman"/>
            </a:endParaRPr>
          </a:p>
          <a:p>
            <a:pPr lvl="0" algn="just">
              <a:spcBef>
                <a:spcPts val="0"/>
              </a:spcBef>
              <a:spcAft>
                <a:spcPts val="0"/>
              </a:spcAft>
            </a:pPr>
            <a:r>
              <a:rPr lang="en-US" sz="1200" u="sng" dirty="0">
                <a:latin typeface="Times New Roman"/>
                <a:ea typeface="Times New Roman"/>
              </a:rPr>
              <a:t>Variables</a:t>
            </a:r>
            <a:endParaRPr lang="en-US" sz="1200" dirty="0"/>
          </a:p>
          <a:p>
            <a:pPr marL="342900" lvl="0" indent="-342900" algn="just">
              <a:spcBef>
                <a:spcPts val="0"/>
              </a:spcBef>
              <a:spcAft>
                <a:spcPts val="0"/>
              </a:spcAft>
              <a:buFont typeface="Courier New"/>
              <a:buChar char="o"/>
            </a:pPr>
            <a:r>
              <a:rPr lang="en-US" sz="1200" b="0" dirty="0">
                <a:latin typeface="Times New Roman"/>
                <a:ea typeface="Times New Roman"/>
              </a:rPr>
              <a:t>Age</a:t>
            </a:r>
            <a:endParaRPr lang="en-US" sz="1200" b="0" dirty="0"/>
          </a:p>
          <a:p>
            <a:pPr marL="342900" lvl="0" indent="-342900" algn="just">
              <a:spcBef>
                <a:spcPts val="0"/>
              </a:spcBef>
              <a:spcAft>
                <a:spcPts val="0"/>
              </a:spcAft>
              <a:buFont typeface="Courier New"/>
              <a:buChar char="o"/>
            </a:pPr>
            <a:r>
              <a:rPr lang="en-US" sz="1200" b="0" dirty="0">
                <a:latin typeface="Times New Roman"/>
                <a:ea typeface="Times New Roman"/>
              </a:rPr>
              <a:t>Technology </a:t>
            </a:r>
            <a:endParaRPr lang="en-US" sz="1200" b="0" dirty="0"/>
          </a:p>
          <a:p>
            <a:pPr marL="342900" lvl="0" indent="-342900" algn="just">
              <a:spcBef>
                <a:spcPts val="0"/>
              </a:spcBef>
              <a:spcAft>
                <a:spcPts val="0"/>
              </a:spcAft>
              <a:buFont typeface="Courier New"/>
              <a:buChar char="o"/>
            </a:pPr>
            <a:r>
              <a:rPr lang="en-US" sz="1200" b="0" dirty="0">
                <a:latin typeface="Times New Roman"/>
                <a:ea typeface="Times New Roman"/>
              </a:rPr>
              <a:t>Health seeking behavior</a:t>
            </a:r>
            <a:endParaRPr lang="en-US" sz="1200" b="0" dirty="0"/>
          </a:p>
          <a:p>
            <a:pPr marL="342900" lvl="0" indent="-342900" algn="just">
              <a:spcBef>
                <a:spcPts val="0"/>
              </a:spcBef>
              <a:spcAft>
                <a:spcPts val="0"/>
              </a:spcAft>
              <a:buFont typeface="Courier New"/>
              <a:buChar char="o"/>
            </a:pPr>
            <a:r>
              <a:rPr lang="en-US" sz="1200" b="0" dirty="0">
                <a:latin typeface="Times New Roman"/>
                <a:ea typeface="Times New Roman"/>
              </a:rPr>
              <a:t>Acceptance</a:t>
            </a:r>
            <a:endParaRPr lang="en-US" sz="1200" b="0" dirty="0"/>
          </a:p>
          <a:p>
            <a:pPr marL="342900" lvl="0" indent="-342900" algn="just">
              <a:spcBef>
                <a:spcPts val="0"/>
              </a:spcBef>
              <a:spcAft>
                <a:spcPts val="0"/>
              </a:spcAft>
              <a:buFont typeface="Courier New"/>
              <a:buChar char="o"/>
            </a:pPr>
            <a:r>
              <a:rPr lang="en-US" sz="1200" b="0" dirty="0">
                <a:latin typeface="Times New Roman"/>
                <a:ea typeface="Times New Roman"/>
              </a:rPr>
              <a:t>Awareness</a:t>
            </a:r>
            <a:endParaRPr lang="en-US" sz="1200" b="0" dirty="0"/>
          </a:p>
          <a:p>
            <a:pPr marL="457200" marR="0" algn="just">
              <a:spcBef>
                <a:spcPts val="0"/>
              </a:spcBef>
              <a:spcAft>
                <a:spcPts val="0"/>
              </a:spcAft>
            </a:pPr>
            <a:r>
              <a:rPr lang="en-US" sz="1200" dirty="0">
                <a:latin typeface="Times New Roman"/>
                <a:ea typeface="Times New Roman"/>
              </a:rPr>
              <a:t> </a:t>
            </a:r>
            <a:endParaRPr lang="en-US" sz="1200" dirty="0"/>
          </a:p>
          <a:p>
            <a:pPr lvl="0" algn="just">
              <a:spcBef>
                <a:spcPts val="0"/>
              </a:spcBef>
              <a:spcAft>
                <a:spcPts val="0"/>
              </a:spcAft>
            </a:pPr>
            <a:r>
              <a:rPr lang="en-US" sz="1200" u="sng" dirty="0">
                <a:latin typeface="Times New Roman"/>
                <a:ea typeface="Times New Roman"/>
              </a:rPr>
              <a:t>Tools and Techniques</a:t>
            </a:r>
            <a:endParaRPr lang="en-US" sz="1200" dirty="0"/>
          </a:p>
          <a:p>
            <a:pPr marL="0" marR="0" algn="just">
              <a:spcBef>
                <a:spcPts val="0"/>
              </a:spcBef>
              <a:spcAft>
                <a:spcPts val="0"/>
              </a:spcAft>
            </a:pPr>
            <a:endParaRPr lang="en-US" sz="1200" dirty="0">
              <a:solidFill>
                <a:srgbClr val="000000"/>
              </a:solidFill>
              <a:latin typeface="Times New Roman"/>
              <a:ea typeface="Times New Roman"/>
              <a:cs typeface="Times New Roman"/>
            </a:endParaRPr>
          </a:p>
          <a:p>
            <a:pPr marL="0" marR="0" algn="just">
              <a:spcBef>
                <a:spcPts val="0"/>
              </a:spcBef>
              <a:spcAft>
                <a:spcPts val="0"/>
              </a:spcAft>
            </a:pPr>
            <a:r>
              <a:rPr lang="en-US" sz="1200" b="0" dirty="0">
                <a:latin typeface="Times New Roman"/>
                <a:ea typeface="Times New Roman"/>
                <a:cs typeface="Times New Roman"/>
              </a:rPr>
              <a:t>Tool- Questionnaire for Deloitte professionals was prepared and interviews were conducted.</a:t>
            </a:r>
            <a:endParaRPr lang="en-US" sz="1200" b="0" dirty="0">
              <a:latin typeface="Calibri"/>
              <a:ea typeface="Calibri"/>
              <a:cs typeface="Times New Roman"/>
            </a:endParaRPr>
          </a:p>
          <a:p>
            <a:pPr marL="0" marR="0" algn="just">
              <a:spcBef>
                <a:spcPts val="0"/>
              </a:spcBef>
              <a:spcAft>
                <a:spcPts val="0"/>
              </a:spcAft>
            </a:pPr>
            <a:r>
              <a:rPr lang="en-US" sz="1200" dirty="0">
                <a:solidFill>
                  <a:srgbClr val="000000"/>
                </a:solidFill>
                <a:latin typeface="Times New Roman"/>
                <a:ea typeface="Times New Roman"/>
                <a:cs typeface="Times New Roman"/>
              </a:rPr>
              <a:t> </a:t>
            </a:r>
            <a:endParaRPr lang="en-US" sz="1200" dirty="0">
              <a:latin typeface="Calibri"/>
              <a:ea typeface="Calibri"/>
              <a:cs typeface="Times New Roman"/>
            </a:endParaRPr>
          </a:p>
          <a:p>
            <a:pPr lvl="0" algn="just">
              <a:spcBef>
                <a:spcPts val="0"/>
              </a:spcBef>
              <a:spcAft>
                <a:spcPts val="0"/>
              </a:spcAft>
            </a:pPr>
            <a:r>
              <a:rPr lang="en-US" sz="1200" u="sng" dirty="0">
                <a:latin typeface="Times New Roman"/>
                <a:ea typeface="Times New Roman"/>
              </a:rPr>
              <a:t>Technique- </a:t>
            </a:r>
            <a:endParaRPr lang="en-US" sz="1200" dirty="0"/>
          </a:p>
          <a:p>
            <a:pPr marL="0" marR="0" algn="just">
              <a:spcBef>
                <a:spcPts val="0"/>
              </a:spcBef>
              <a:spcAft>
                <a:spcPts val="0"/>
              </a:spcAft>
            </a:pPr>
            <a:r>
              <a:rPr lang="en-US" sz="1200" b="0" dirty="0" smtClean="0">
                <a:latin typeface="Times New Roman"/>
                <a:ea typeface="Times New Roman"/>
                <a:cs typeface="Times New Roman"/>
              </a:rPr>
              <a:t>Print </a:t>
            </a:r>
            <a:r>
              <a:rPr lang="en-US" sz="1200" b="0" dirty="0">
                <a:latin typeface="Times New Roman"/>
                <a:ea typeface="Times New Roman"/>
                <a:cs typeface="Times New Roman"/>
              </a:rPr>
              <a:t>out were taken and the questionnaire was filled. The responses were extracted </a:t>
            </a:r>
            <a:endParaRPr lang="en-US" sz="1200" b="0" dirty="0">
              <a:latin typeface="Calibri"/>
              <a:ea typeface="Calibri"/>
              <a:cs typeface="Times New Roman"/>
            </a:endParaRPr>
          </a:p>
        </p:txBody>
      </p:sp>
    </p:spTree>
    <p:extLst>
      <p:ext uri="{BB962C8B-B14F-4D97-AF65-F5344CB8AC3E}">
        <p14:creationId xmlns="" xmlns:p14="http://schemas.microsoft.com/office/powerpoint/2010/main" val="2688914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40242" y="240733"/>
            <a:ext cx="8330184" cy="333425"/>
          </a:xfrm>
        </p:spPr>
        <p:txBody>
          <a:bodyPr/>
          <a:lstStyle/>
          <a:p>
            <a:r>
              <a:rPr lang="en-US" dirty="0" smtClean="0"/>
              <a:t>Study Finding &amp; Analysis</a:t>
            </a:r>
            <a:endParaRPr lang="en-US" dirty="0"/>
          </a:p>
        </p:txBody>
      </p:sp>
      <p:sp>
        <p:nvSpPr>
          <p:cNvPr id="3" name="Content Placeholder 2"/>
          <p:cNvSpPr>
            <a:spLocks noGrp="1"/>
          </p:cNvSpPr>
          <p:nvPr>
            <p:ph sz="quarter" idx="11"/>
          </p:nvPr>
        </p:nvSpPr>
        <p:spPr>
          <a:xfrm>
            <a:off x="379581" y="1031357"/>
            <a:ext cx="8137098" cy="1231106"/>
          </a:xfrm>
        </p:spPr>
        <p:txBody>
          <a:bodyPr/>
          <a:lstStyle/>
          <a:p>
            <a:pPr marL="350436" indent="-342900">
              <a:buFont typeface="Arial" panose="020B0604020202020204" pitchFamily="34" charset="0"/>
              <a:buChar char="•"/>
            </a:pPr>
            <a:endParaRPr lang="en-US" dirty="0" smtClean="0"/>
          </a:p>
          <a:p>
            <a:pPr marL="467911" lvl="1" indent="-285750"/>
            <a:endParaRPr lang="en-US" dirty="0"/>
          </a:p>
          <a:p>
            <a:endParaRPr lang="en-US" dirty="0"/>
          </a:p>
        </p:txBody>
      </p:sp>
      <p:cxnSp>
        <p:nvCxnSpPr>
          <p:cNvPr id="22" name="Straight Connector 21"/>
          <p:cNvCxnSpPr/>
          <p:nvPr/>
        </p:nvCxnSpPr>
        <p:spPr>
          <a:xfrm>
            <a:off x="340242" y="723014"/>
            <a:ext cx="81764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xmlns="" val="3735235341"/>
              </p:ext>
            </p:extLst>
          </p:nvPr>
        </p:nvGraphicFramePr>
        <p:xfrm>
          <a:off x="340243" y="1105788"/>
          <a:ext cx="8176436" cy="1878394"/>
        </p:xfrm>
        <a:graphic>
          <a:graphicData uri="http://schemas.openxmlformats.org/drawingml/2006/table">
            <a:tbl>
              <a:tblPr firstRow="1" firstCol="1" bandRow="1"/>
              <a:tblGrid>
                <a:gridCol w="3616484"/>
                <a:gridCol w="4559952"/>
              </a:tblGrid>
              <a:tr h="270059">
                <a:tc gridSpan="2">
                  <a:txBody>
                    <a:bodyPr/>
                    <a:lstStyle/>
                    <a:p>
                      <a:pPr marL="0" marR="0" algn="ctr">
                        <a:lnSpc>
                          <a:spcPct val="115000"/>
                        </a:lnSpc>
                        <a:spcBef>
                          <a:spcPts val="0"/>
                        </a:spcBef>
                        <a:spcAft>
                          <a:spcPts val="0"/>
                        </a:spcAft>
                      </a:pPr>
                      <a:r>
                        <a:rPr lang="en-US" sz="1200" dirty="0">
                          <a:solidFill>
                            <a:srgbClr val="000000"/>
                          </a:solidFill>
                          <a:effectLst/>
                          <a:latin typeface="Times New Roman"/>
                          <a:ea typeface="Times New Roman"/>
                          <a:cs typeface="Times New Roman"/>
                        </a:rPr>
                        <a:t>Age of Respondents &amp; Sample Size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tr>
              <a:tr h="528099">
                <a:tc>
                  <a:txBody>
                    <a:bodyPr/>
                    <a:lstStyle/>
                    <a:p>
                      <a:pPr marL="0" marR="0" algn="ctr">
                        <a:lnSpc>
                          <a:spcPct val="115000"/>
                        </a:lnSpc>
                        <a:spcBef>
                          <a:spcPts val="0"/>
                        </a:spcBef>
                        <a:spcAft>
                          <a:spcPts val="0"/>
                        </a:spcAft>
                      </a:pPr>
                      <a:r>
                        <a:rPr lang="en-US" sz="1200">
                          <a:solidFill>
                            <a:srgbClr val="000000"/>
                          </a:solidFill>
                          <a:effectLst/>
                          <a:latin typeface="Times New Roman"/>
                          <a:ea typeface="Times New Roman"/>
                          <a:cs typeface="Times New Roman"/>
                        </a:rPr>
                        <a:t>Age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a:ea typeface="Times New Roman"/>
                          <a:cs typeface="Times New Roman"/>
                        </a:rPr>
                        <a:t>N = Sample Size</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59">
                <a:tc>
                  <a:txBody>
                    <a:bodyPr/>
                    <a:lstStyle/>
                    <a:p>
                      <a:pPr marL="0" marR="0" algn="ctr">
                        <a:lnSpc>
                          <a:spcPct val="115000"/>
                        </a:lnSpc>
                        <a:spcBef>
                          <a:spcPts val="0"/>
                        </a:spcBef>
                        <a:spcAft>
                          <a:spcPts val="0"/>
                        </a:spcAft>
                      </a:pPr>
                      <a:r>
                        <a:rPr lang="en-US" sz="1200">
                          <a:solidFill>
                            <a:srgbClr val="000000"/>
                          </a:solidFill>
                          <a:effectLst/>
                          <a:latin typeface="Times New Roman"/>
                          <a:ea typeface="Times New Roman"/>
                          <a:cs typeface="Times New Roman"/>
                        </a:rPr>
                        <a:t>20 -30 years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a:ea typeface="Times New Roman"/>
                          <a:cs typeface="Times New Roman"/>
                        </a:rPr>
                        <a:t>29</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59">
                <a:tc>
                  <a:txBody>
                    <a:bodyPr/>
                    <a:lstStyle/>
                    <a:p>
                      <a:pPr marL="0" marR="0" algn="ctr">
                        <a:lnSpc>
                          <a:spcPct val="115000"/>
                        </a:lnSpc>
                        <a:spcBef>
                          <a:spcPts val="0"/>
                        </a:spcBef>
                        <a:spcAft>
                          <a:spcPts val="0"/>
                        </a:spcAft>
                      </a:pPr>
                      <a:r>
                        <a:rPr lang="en-US" sz="1200">
                          <a:solidFill>
                            <a:srgbClr val="000000"/>
                          </a:solidFill>
                          <a:effectLst/>
                          <a:latin typeface="Times New Roman"/>
                          <a:ea typeface="Times New Roman"/>
                          <a:cs typeface="Times New Roman"/>
                        </a:rPr>
                        <a:t>31-40 years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Times New Roman"/>
                          <a:ea typeface="Times New Roman"/>
                          <a:cs typeface="Times New Roman"/>
                        </a:rPr>
                        <a:t>6</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59">
                <a:tc>
                  <a:txBody>
                    <a:bodyPr/>
                    <a:lstStyle/>
                    <a:p>
                      <a:pPr marL="0" marR="0" algn="ctr">
                        <a:lnSpc>
                          <a:spcPct val="115000"/>
                        </a:lnSpc>
                        <a:spcBef>
                          <a:spcPts val="0"/>
                        </a:spcBef>
                        <a:spcAft>
                          <a:spcPts val="0"/>
                        </a:spcAft>
                      </a:pPr>
                      <a:r>
                        <a:rPr lang="en-US" sz="1200">
                          <a:solidFill>
                            <a:srgbClr val="000000"/>
                          </a:solidFill>
                          <a:effectLst/>
                          <a:latin typeface="Times New Roman"/>
                          <a:ea typeface="Times New Roman"/>
                          <a:cs typeface="Times New Roman"/>
                        </a:rPr>
                        <a:t>41-50 years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effectLst/>
                          <a:latin typeface="Times New Roman"/>
                          <a:ea typeface="Times New Roman"/>
                          <a:cs typeface="Times New Roman"/>
                        </a:rPr>
                        <a:t>0</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059">
                <a:tc>
                  <a:txBody>
                    <a:bodyPr/>
                    <a:lstStyle/>
                    <a:p>
                      <a:pPr marL="0" marR="0" algn="ctr">
                        <a:lnSpc>
                          <a:spcPct val="115000"/>
                        </a:lnSpc>
                        <a:spcBef>
                          <a:spcPts val="0"/>
                        </a:spcBef>
                        <a:spcAft>
                          <a:spcPts val="0"/>
                        </a:spcAft>
                      </a:pPr>
                      <a:r>
                        <a:rPr lang="en-US" sz="1200">
                          <a:solidFill>
                            <a:srgbClr val="000000"/>
                          </a:solidFill>
                          <a:effectLst/>
                          <a:latin typeface="Times New Roman"/>
                          <a:ea typeface="Times New Roman"/>
                          <a:cs typeface="Times New Roman"/>
                        </a:rPr>
                        <a:t>Total</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Times New Roman"/>
                          <a:ea typeface="Times New Roman"/>
                          <a:cs typeface="Times New Roman"/>
                        </a:rPr>
                        <a:t>35</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584694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11479" y="1160061"/>
            <a:ext cx="8159315" cy="5322626"/>
          </a:xfrm>
        </p:spPr>
        <p:txBody>
          <a:bodyPr>
            <a:normAutofit/>
          </a:bodyPr>
          <a:lstStyle/>
          <a:p>
            <a:pPr algn="just">
              <a:buNone/>
            </a:pPr>
            <a:r>
              <a:rPr lang="en-IN" sz="2000" b="1" dirty="0" smtClean="0"/>
              <a:t>Mobile Health Applications : 2012 study</a:t>
            </a:r>
            <a:endParaRPr lang="en-IN" sz="2000" dirty="0" smtClean="0"/>
          </a:p>
          <a:p>
            <a:pPr algn="just"/>
            <a:r>
              <a:rPr lang="en-IN" sz="2000" dirty="0" smtClean="0"/>
              <a:t>Nationwide study conducted by </a:t>
            </a:r>
            <a:r>
              <a:rPr lang="en-IN" sz="2000" dirty="0" err="1" smtClean="0"/>
              <a:t>Aha!Insights</a:t>
            </a:r>
            <a:r>
              <a:rPr lang="en-IN" sz="2000" dirty="0" smtClean="0"/>
              <a:t>, research division of </a:t>
            </a:r>
            <a:r>
              <a:rPr lang="en-IN" sz="2000" dirty="0" err="1" smtClean="0"/>
              <a:t>Verasoni</a:t>
            </a:r>
            <a:r>
              <a:rPr lang="en-IN" sz="2000" dirty="0" smtClean="0"/>
              <a:t>.</a:t>
            </a:r>
          </a:p>
          <a:p>
            <a:pPr algn="just"/>
            <a:r>
              <a:rPr lang="en-US" sz="2000" dirty="0" smtClean="0"/>
              <a:t>The study examines the adoption of mHealth as a part of personal health management. </a:t>
            </a:r>
          </a:p>
          <a:p>
            <a:pPr algn="just"/>
            <a:r>
              <a:rPr lang="en-US" sz="2000" dirty="0" smtClean="0"/>
              <a:t>It also provides further insight as to what health categories people may be interested in when using mHealth applications to manage their health and wellness.</a:t>
            </a:r>
            <a:endParaRPr lang="en-IN" sz="2000" dirty="0" smtClean="0"/>
          </a:p>
          <a:p>
            <a:pPr algn="just"/>
            <a:r>
              <a:rPr lang="en-IN" sz="2000" dirty="0" smtClean="0"/>
              <a:t>Examined top 150 downloaded mobile health applications among </a:t>
            </a:r>
            <a:r>
              <a:rPr lang="en-IN" sz="2000" dirty="0" err="1" smtClean="0"/>
              <a:t>iphone</a:t>
            </a:r>
            <a:r>
              <a:rPr lang="en-IN" sz="2000" dirty="0" smtClean="0"/>
              <a:t> &amp; android users.</a:t>
            </a:r>
          </a:p>
          <a:p>
            <a:pPr algn="just"/>
            <a:r>
              <a:rPr lang="en-IN" sz="2000" dirty="0" smtClean="0"/>
              <a:t>46% of U.S population now owing smart phones.</a:t>
            </a:r>
          </a:p>
          <a:p>
            <a:pPr algn="just"/>
            <a:r>
              <a:rPr lang="en-US" sz="2000" dirty="0" smtClean="0"/>
              <a:t>The results show that weight loss and exercise applications are more heavily downloaded by far than any others</a:t>
            </a:r>
            <a:endParaRPr lang="en-IN" dirty="0" smtClean="0"/>
          </a:p>
          <a:p>
            <a:endParaRPr lang="en-IN" dirty="0"/>
          </a:p>
        </p:txBody>
      </p:sp>
      <p:sp>
        <p:nvSpPr>
          <p:cNvPr id="5" name="Title 4"/>
          <p:cNvSpPr>
            <a:spLocks noGrp="1"/>
          </p:cNvSpPr>
          <p:nvPr>
            <p:ph type="title"/>
          </p:nvPr>
        </p:nvSpPr>
        <p:spPr>
          <a:xfrm>
            <a:off x="414338" y="276317"/>
            <a:ext cx="8330184" cy="677108"/>
          </a:xfrm>
        </p:spPr>
        <p:txBody>
          <a:bodyPr/>
          <a:lstStyle/>
          <a:p>
            <a:r>
              <a:rPr lang="en-IN" b="1" dirty="0" smtClean="0"/>
              <a:t>Review of Literature</a:t>
            </a:r>
            <a:endParaRPr lang="en-IN"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52422" y="1330794"/>
            <a:ext cx="8118372" cy="4882896"/>
          </a:xfrm>
        </p:spPr>
        <p:txBody>
          <a:bodyPr/>
          <a:lstStyle/>
          <a:p>
            <a:pPr algn="just"/>
            <a:r>
              <a:rPr lang="en-US" dirty="0">
                <a:solidFill>
                  <a:schemeClr val="tx1"/>
                </a:solidFill>
              </a:rPr>
              <a:t>Deloitte Consulting US- India (Healthcare and life – sciences) is in contractual agreement with group of hospitals in U.S to provide functional support for electronic medical record used by those </a:t>
            </a:r>
            <a:r>
              <a:rPr lang="en-US" dirty="0" smtClean="0">
                <a:solidFill>
                  <a:schemeClr val="tx1"/>
                </a:solidFill>
              </a:rPr>
              <a:t>hospitals.</a:t>
            </a:r>
          </a:p>
          <a:p>
            <a:pPr algn="just"/>
            <a:endParaRPr lang="en-US" dirty="0">
              <a:solidFill>
                <a:schemeClr val="tx1"/>
              </a:solidFill>
            </a:endParaRPr>
          </a:p>
          <a:p>
            <a:pPr algn="just"/>
            <a:r>
              <a:rPr lang="en-US" dirty="0">
                <a:solidFill>
                  <a:schemeClr val="tx1"/>
                </a:solidFill>
              </a:rPr>
              <a:t>The functional support is in the form of 24x7 models where both the onsite as well as offshore team sitting in Deloitte, Bangalore handle the work. </a:t>
            </a:r>
            <a:endParaRPr lang="en-IN" dirty="0">
              <a:solidFill>
                <a:schemeClr val="tx1"/>
              </a:solidFill>
            </a:endParaRPr>
          </a:p>
        </p:txBody>
      </p:sp>
      <p:sp>
        <p:nvSpPr>
          <p:cNvPr id="3" name="Title 2"/>
          <p:cNvSpPr>
            <a:spLocks noGrp="1"/>
          </p:cNvSpPr>
          <p:nvPr>
            <p:ph type="title"/>
          </p:nvPr>
        </p:nvSpPr>
        <p:spPr>
          <a:xfrm>
            <a:off x="414338" y="276317"/>
            <a:ext cx="8330184" cy="677108"/>
          </a:xfrm>
        </p:spPr>
        <p:txBody>
          <a:bodyPr/>
          <a:lstStyle/>
          <a:p>
            <a:pPr algn="r"/>
            <a:r>
              <a:rPr lang="en-IN" dirty="0" smtClean="0"/>
              <a:t>Cont…</a:t>
            </a:r>
            <a:endParaRPr lang="en-IN"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11479" y="1446663"/>
            <a:ext cx="8213906" cy="4696833"/>
          </a:xfrm>
        </p:spPr>
        <p:txBody>
          <a:bodyPr>
            <a:normAutofit fontScale="62500" lnSpcReduction="20000"/>
          </a:bodyPr>
          <a:lstStyle/>
          <a:p>
            <a:pPr lvl="0" algn="just"/>
            <a:r>
              <a:rPr lang="en-US" dirty="0" smtClean="0"/>
              <a:t>Weight Loss and Exercise apps dominated the top 150 downloaded mHealth apps on both the </a:t>
            </a:r>
            <a:r>
              <a:rPr lang="en-US" dirty="0" err="1" smtClean="0"/>
              <a:t>iPhone</a:t>
            </a:r>
            <a:r>
              <a:rPr lang="en-US" dirty="0" smtClean="0"/>
              <a:t> and Android devices.</a:t>
            </a:r>
            <a:endParaRPr lang="en-IN" sz="2800" dirty="0" smtClean="0"/>
          </a:p>
          <a:p>
            <a:pPr lvl="0" algn="just"/>
            <a:r>
              <a:rPr lang="en-US" dirty="0" err="1" smtClean="0"/>
              <a:t>iPhone</a:t>
            </a:r>
            <a:r>
              <a:rPr lang="en-US" dirty="0" smtClean="0"/>
              <a:t> users are seven times more likely to pay for a mobile healthcare app than Android users.</a:t>
            </a:r>
            <a:endParaRPr lang="en-IN" sz="2800" dirty="0" smtClean="0"/>
          </a:p>
          <a:p>
            <a:pPr lvl="0" algn="just"/>
            <a:r>
              <a:rPr lang="en-US" dirty="0" smtClean="0"/>
              <a:t>Medical reference applications were downloaded ten times more by Android consumers than by </a:t>
            </a:r>
            <a:r>
              <a:rPr lang="en-US" dirty="0" err="1" smtClean="0"/>
              <a:t>iPhone</a:t>
            </a:r>
            <a:r>
              <a:rPr lang="en-US" dirty="0" smtClean="0"/>
              <a:t> consumers.</a:t>
            </a:r>
            <a:endParaRPr lang="en-IN" sz="2800" dirty="0" smtClean="0"/>
          </a:p>
          <a:p>
            <a:pPr lvl="0" algn="just"/>
            <a:r>
              <a:rPr lang="en-US" dirty="0" smtClean="0"/>
              <a:t>Weight Loss and Exercise comprised 60 percent of total downloads. When "Weight Loss" and "Exercise" were removed from consideration, the following are the top six categories, in order:</a:t>
            </a:r>
            <a:endParaRPr lang="en-IN" sz="2800" dirty="0" smtClean="0"/>
          </a:p>
          <a:p>
            <a:pPr lvl="1" algn="just"/>
            <a:r>
              <a:rPr lang="en-US" dirty="0"/>
              <a:t>Women's Health</a:t>
            </a:r>
            <a:endParaRPr lang="en-IN" sz="1800" dirty="0"/>
          </a:p>
          <a:p>
            <a:pPr lvl="1" algn="just"/>
            <a:r>
              <a:rPr lang="en-US" dirty="0"/>
              <a:t>Sleep and Meditation</a:t>
            </a:r>
            <a:endParaRPr lang="en-IN" sz="1800" dirty="0"/>
          </a:p>
          <a:p>
            <a:pPr lvl="1" algn="just"/>
            <a:r>
              <a:rPr lang="en-US" dirty="0"/>
              <a:t>Pregnancy</a:t>
            </a:r>
            <a:endParaRPr lang="en-IN" sz="1800" dirty="0"/>
          </a:p>
          <a:p>
            <a:pPr lvl="1" algn="just"/>
            <a:r>
              <a:rPr lang="en-US" dirty="0"/>
              <a:t>Tools and Instruments</a:t>
            </a:r>
            <a:endParaRPr lang="en-IN" sz="1800" dirty="0"/>
          </a:p>
          <a:p>
            <a:pPr lvl="1" algn="just"/>
            <a:r>
              <a:rPr lang="en-US" dirty="0"/>
              <a:t>Reference</a:t>
            </a:r>
            <a:endParaRPr lang="en-IN" sz="1800" dirty="0"/>
          </a:p>
          <a:p>
            <a:pPr lvl="1" algn="just"/>
            <a:r>
              <a:rPr lang="en-US" dirty="0"/>
              <a:t>Emergency</a:t>
            </a:r>
            <a:endParaRPr lang="en-IN" sz="1800" dirty="0"/>
          </a:p>
          <a:p>
            <a:pPr lvl="0" algn="just"/>
            <a:r>
              <a:rPr lang="en-US" dirty="0" smtClean="0"/>
              <a:t>Top grossing applications for both Android and </a:t>
            </a:r>
            <a:r>
              <a:rPr lang="en-US" dirty="0" err="1" smtClean="0"/>
              <a:t>iPhone</a:t>
            </a:r>
            <a:r>
              <a:rPr lang="en-US" dirty="0" smtClean="0"/>
              <a:t> combined were Exercise, Weight Loss, Sleep &amp; Meditation and Women's Health.</a:t>
            </a:r>
            <a:endParaRPr lang="en-IN" sz="2800" dirty="0" smtClean="0"/>
          </a:p>
          <a:p>
            <a:endParaRPr lang="en-IN" dirty="0"/>
          </a:p>
        </p:txBody>
      </p:sp>
      <p:sp>
        <p:nvSpPr>
          <p:cNvPr id="5" name="Title 4"/>
          <p:cNvSpPr>
            <a:spLocks noGrp="1"/>
          </p:cNvSpPr>
          <p:nvPr>
            <p:ph type="title"/>
          </p:nvPr>
        </p:nvSpPr>
        <p:spPr>
          <a:xfrm>
            <a:off x="414338" y="276317"/>
            <a:ext cx="8330184" cy="677108"/>
          </a:xfrm>
        </p:spPr>
        <p:txBody>
          <a:bodyPr/>
          <a:lstStyle/>
          <a:p>
            <a:r>
              <a:rPr lang="en-IN" dirty="0" smtClean="0"/>
              <a:t>Key Findings</a:t>
            </a:r>
            <a:endParaRPr lang="en-IN"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411479" y="1132764"/>
            <a:ext cx="8091076" cy="5010732"/>
          </a:xfrm>
        </p:spPr>
        <p:txBody>
          <a:bodyPr>
            <a:normAutofit lnSpcReduction="10000"/>
          </a:bodyPr>
          <a:lstStyle/>
          <a:p>
            <a:r>
              <a:rPr lang="en-IN" sz="2000" dirty="0" smtClean="0"/>
              <a:t>Recent research by </a:t>
            </a:r>
            <a:r>
              <a:rPr lang="en-IN" sz="2000" u="sng" dirty="0" smtClean="0">
                <a:hlinkClick r:id="rId2"/>
              </a:rPr>
              <a:t>Pew Internet</a:t>
            </a:r>
            <a:r>
              <a:rPr lang="en-IN" sz="2000" dirty="0" smtClean="0"/>
              <a:t> revealed that </a:t>
            </a:r>
            <a:r>
              <a:rPr lang="en-IN" sz="2000" b="1" dirty="0" smtClean="0"/>
              <a:t>85% </a:t>
            </a:r>
            <a:r>
              <a:rPr lang="en-IN" sz="2000" dirty="0" smtClean="0"/>
              <a:t>of adults in the US own a cell phone of which </a:t>
            </a:r>
            <a:r>
              <a:rPr lang="en-IN" sz="2000" b="1" dirty="0" smtClean="0"/>
              <a:t>53%</a:t>
            </a:r>
            <a:r>
              <a:rPr lang="en-IN" sz="2000" dirty="0" smtClean="0"/>
              <a:t> were smart phones.</a:t>
            </a:r>
          </a:p>
          <a:p>
            <a:r>
              <a:rPr lang="en-IN" sz="2000" dirty="0" smtClean="0"/>
              <a:t>19% of adults in the US who own smart phones have at least one health app on their phone  and there were </a:t>
            </a:r>
            <a:r>
              <a:rPr lang="en-IN" sz="2000" b="1" dirty="0" smtClean="0"/>
              <a:t>31%</a:t>
            </a:r>
            <a:r>
              <a:rPr lang="en-IN" sz="2000" dirty="0" smtClean="0"/>
              <a:t> of smartphone users seeking health information, especially those who have had any kind of medical problem or change in their health.</a:t>
            </a:r>
          </a:p>
          <a:p>
            <a:r>
              <a:rPr lang="en-IN" sz="2000" dirty="0" smtClean="0"/>
              <a:t>By 2015 500 million smartphone users worldwide will be using a medical application</a:t>
            </a:r>
          </a:p>
          <a:p>
            <a:r>
              <a:rPr lang="en-IN" sz="2000" dirty="0" smtClean="0"/>
              <a:t> significant number (</a:t>
            </a:r>
            <a:r>
              <a:rPr lang="en-IN" sz="2000" b="1" dirty="0" smtClean="0"/>
              <a:t>15%</a:t>
            </a:r>
            <a:r>
              <a:rPr lang="en-IN" sz="2000" dirty="0" smtClean="0"/>
              <a:t>) of mHealth applications is primarily designed for healthcare professionals.</a:t>
            </a:r>
          </a:p>
          <a:p>
            <a:r>
              <a:rPr lang="en-IN" sz="2000" dirty="0" smtClean="0"/>
              <a:t>Currently there are 97,000 mHealth applications in major app stores, 42% of them adhering to the paid business model</a:t>
            </a:r>
          </a:p>
          <a:p>
            <a:r>
              <a:rPr lang="en-IN" sz="2000" dirty="0" smtClean="0"/>
              <a:t>Today’s leading smartphone app market are the USA and the top 5 Western EU countries but according to the Mobile Health Market Report (2013-2017), in 2016 India will be amongst the biggest players in the global app market</a:t>
            </a:r>
            <a:endParaRPr lang="en-IN" sz="2000" dirty="0"/>
          </a:p>
        </p:txBody>
      </p:sp>
      <p:sp>
        <p:nvSpPr>
          <p:cNvPr id="5" name="Title 4"/>
          <p:cNvSpPr>
            <a:spLocks noGrp="1"/>
          </p:cNvSpPr>
          <p:nvPr>
            <p:ph type="title"/>
          </p:nvPr>
        </p:nvSpPr>
        <p:spPr>
          <a:xfrm>
            <a:off x="414338" y="257446"/>
            <a:ext cx="8330184" cy="769441"/>
          </a:xfrm>
        </p:spPr>
        <p:txBody>
          <a:bodyPr/>
          <a:lstStyle/>
          <a:p>
            <a:pPr algn="l"/>
            <a:r>
              <a:rPr lang="en-IN" sz="3200" b="1" dirty="0" smtClean="0"/>
              <a:t>Evidence Based m-Health</a:t>
            </a:r>
            <a:br>
              <a:rPr lang="en-IN" sz="3200" b="1" dirty="0" smtClean="0"/>
            </a:br>
            <a:r>
              <a:rPr lang="en-IN" sz="1800" b="1" dirty="0" smtClean="0"/>
              <a:t>By Eric </a:t>
            </a:r>
            <a:r>
              <a:rPr lang="en-IN" sz="1800" b="1" dirty="0" err="1" smtClean="0"/>
              <a:t>Leroux</a:t>
            </a:r>
            <a:r>
              <a:rPr lang="en-IN" sz="1800" b="1" dirty="0" smtClean="0"/>
              <a:t> and </a:t>
            </a:r>
            <a:r>
              <a:rPr lang="en-IN" sz="1800" b="1" dirty="0" err="1" smtClean="0"/>
              <a:t>Homero</a:t>
            </a:r>
            <a:r>
              <a:rPr lang="en-IN" sz="1800" b="1" dirty="0" smtClean="0"/>
              <a:t> Rivas, </a:t>
            </a:r>
            <a:r>
              <a:rPr lang="en-IN" sz="1800" b="1" dirty="0" err="1" smtClean="0"/>
              <a:t>Standford</a:t>
            </a:r>
            <a:r>
              <a:rPr lang="en-IN" sz="1800" b="1" dirty="0" smtClean="0"/>
              <a:t> University</a:t>
            </a:r>
            <a:endParaRPr lang="en-IN" sz="3200"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97831" y="354842"/>
            <a:ext cx="8418623" cy="5747711"/>
          </a:xfrm>
        </p:spPr>
        <p:txBody>
          <a:bodyPr>
            <a:normAutofit/>
          </a:bodyPr>
          <a:lstStyle/>
          <a:p>
            <a:r>
              <a:rPr lang="en-IN" sz="2000" dirty="0" smtClean="0"/>
              <a:t>Potential to contribute to the improvement of health.</a:t>
            </a:r>
          </a:p>
          <a:p>
            <a:r>
              <a:rPr lang="en-IN" sz="2000" dirty="0" smtClean="0"/>
              <a:t>No real criteria in the need, usefulness or safety of these apps.</a:t>
            </a:r>
          </a:p>
          <a:p>
            <a:r>
              <a:rPr lang="en-IN" sz="2000" dirty="0" smtClean="0"/>
              <a:t> A survey conducted by PwC mHealth, one third of patients surveyed were convinced that mHealth would improve the convenience, cost and quality of health care received in the next three years.</a:t>
            </a:r>
          </a:p>
          <a:p>
            <a:r>
              <a:rPr lang="en-IN" sz="2000" dirty="0" smtClean="0"/>
              <a:t> 59% of respondents indicated that mobile health applications would change the way health information is sought and 50% felt that these apps will radically change the way they manage their chronic disease.</a:t>
            </a:r>
          </a:p>
          <a:p>
            <a:r>
              <a:rPr lang="en-IN" sz="2000" dirty="0" smtClean="0"/>
              <a:t>Lack of regulation for mobile health apps is accompanied by very little evidence for the effectiveness of mobile health apps.</a:t>
            </a:r>
          </a:p>
          <a:p>
            <a:r>
              <a:rPr lang="en-IN" sz="2000" dirty="0" smtClean="0"/>
              <a:t>The use is extending to clinical settings, and yet little is known about the possible risks.</a:t>
            </a:r>
            <a:endParaRPr lang="en-IN"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40242" y="240733"/>
            <a:ext cx="8330184" cy="333425"/>
          </a:xfrm>
        </p:spPr>
        <p:txBody>
          <a:bodyPr/>
          <a:lstStyle/>
          <a:p>
            <a:r>
              <a:rPr lang="en-US" dirty="0" smtClean="0"/>
              <a:t>Study Finding &amp; Analysis</a:t>
            </a:r>
            <a:endParaRPr lang="en-US" dirty="0"/>
          </a:p>
        </p:txBody>
      </p:sp>
      <p:sp>
        <p:nvSpPr>
          <p:cNvPr id="3" name="Content Placeholder 2"/>
          <p:cNvSpPr>
            <a:spLocks noGrp="1"/>
          </p:cNvSpPr>
          <p:nvPr>
            <p:ph sz="quarter" idx="11"/>
          </p:nvPr>
        </p:nvSpPr>
        <p:spPr>
          <a:xfrm>
            <a:off x="379581" y="1031357"/>
            <a:ext cx="8137098" cy="1231106"/>
          </a:xfrm>
        </p:spPr>
        <p:txBody>
          <a:bodyPr/>
          <a:lstStyle/>
          <a:p>
            <a:pPr marL="350436" indent="-342900">
              <a:buFont typeface="Arial" panose="020B0604020202020204" pitchFamily="34" charset="0"/>
              <a:buChar char="•"/>
            </a:pPr>
            <a:endParaRPr lang="en-US" dirty="0" smtClean="0"/>
          </a:p>
          <a:p>
            <a:pPr marL="467911" lvl="1" indent="-285750"/>
            <a:endParaRPr lang="en-US" dirty="0"/>
          </a:p>
          <a:p>
            <a:endParaRPr lang="en-US" dirty="0"/>
          </a:p>
        </p:txBody>
      </p:sp>
      <p:cxnSp>
        <p:nvCxnSpPr>
          <p:cNvPr id="22" name="Straight Connector 21"/>
          <p:cNvCxnSpPr/>
          <p:nvPr/>
        </p:nvCxnSpPr>
        <p:spPr>
          <a:xfrm>
            <a:off x="340242" y="723014"/>
            <a:ext cx="817643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0241" y="936773"/>
            <a:ext cx="8176438" cy="3219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340240" y="4540102"/>
            <a:ext cx="8048847" cy="707886"/>
          </a:xfrm>
          <a:prstGeom prst="rect">
            <a:avLst/>
          </a:prstGeom>
          <a:noFill/>
        </p:spPr>
        <p:txBody>
          <a:bodyPr wrap="square" rtlCol="0">
            <a:spAutoFit/>
          </a:bodyPr>
          <a:lstStyle/>
          <a:p>
            <a:pPr algn="l"/>
            <a:r>
              <a:rPr lang="en-US" sz="2000" b="0" dirty="0"/>
              <a:t>The graph shows the awareness pattern of respondents for m-health according to the age groups they fall in.</a:t>
            </a:r>
          </a:p>
        </p:txBody>
      </p:sp>
    </p:spTree>
    <p:extLst>
      <p:ext uri="{BB962C8B-B14F-4D97-AF65-F5344CB8AC3E}">
        <p14:creationId xmlns:p14="http://schemas.microsoft.com/office/powerpoint/2010/main" xmlns="" val="6831452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3679" y="3851085"/>
            <a:ext cx="8330184" cy="1600438"/>
          </a:xfrm>
        </p:spPr>
        <p:txBody>
          <a:bodyPr/>
          <a:lstStyle/>
          <a:p>
            <a:r>
              <a:rPr lang="en-US" sz="2000" dirty="0" smtClean="0"/>
              <a:t/>
            </a:r>
            <a:br>
              <a:rPr lang="en-US" sz="2000" dirty="0" smtClean="0"/>
            </a:br>
            <a:r>
              <a:rPr lang="en-US" sz="2000" b="1" dirty="0" smtClean="0"/>
              <a:t>The </a:t>
            </a:r>
            <a:r>
              <a:rPr lang="en-US" sz="2000" b="1" dirty="0"/>
              <a:t>graph shows the usage pattern of the respondents for m-health who are aware of the m-health applications</a:t>
            </a:r>
            <a:r>
              <a:rPr lang="en-US" b="1" dirty="0"/>
              <a:t/>
            </a:r>
            <a:br>
              <a:rPr lang="en-US" b="1" dirty="0"/>
            </a:br>
            <a:endParaRPr lang="en-US" b="1" dirty="0"/>
          </a:p>
        </p:txBody>
      </p:sp>
      <p:graphicFrame>
        <p:nvGraphicFramePr>
          <p:cNvPr id="9" name="Content Placeholder 8"/>
          <p:cNvGraphicFramePr>
            <a:graphicFrameLocks noGrp="1"/>
          </p:cNvGraphicFramePr>
          <p:nvPr>
            <p:ph sz="quarter" idx="11"/>
            <p:extLst>
              <p:ext uri="{D42A27DB-BD31-4B8C-83A1-F6EECF244321}">
                <p14:modId xmlns:p14="http://schemas.microsoft.com/office/powerpoint/2010/main" xmlns="" val="2559944939"/>
              </p:ext>
            </p:extLst>
          </p:nvPr>
        </p:nvGraphicFramePr>
        <p:xfrm>
          <a:off x="380372" y="522140"/>
          <a:ext cx="8232775" cy="3209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453842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8766" y="4175207"/>
            <a:ext cx="8330184" cy="2585323"/>
          </a:xfrm>
        </p:spPr>
        <p:txBody>
          <a:bodyPr/>
          <a:lstStyle/>
          <a:p>
            <a:r>
              <a:rPr lang="en-US" sz="2000" dirty="0" smtClean="0"/>
              <a:t/>
            </a:r>
            <a:br>
              <a:rPr lang="en-US" sz="2000" dirty="0" smtClean="0"/>
            </a:br>
            <a:r>
              <a:rPr lang="en-US" sz="2000" dirty="0" smtClean="0"/>
              <a:t/>
            </a:r>
            <a:br>
              <a:rPr lang="en-US" sz="2000" dirty="0" smtClean="0"/>
            </a:br>
            <a:r>
              <a:rPr lang="en-US" sz="2000" b="1" dirty="0" smtClean="0"/>
              <a:t>The </a:t>
            </a:r>
            <a:r>
              <a:rPr lang="en-US" sz="2000" b="1" dirty="0"/>
              <a:t>pie chart representation shows the reasons for respondents not favoring the use of m-health</a:t>
            </a:r>
            <a:br>
              <a:rPr lang="en-US" sz="2000" b="1" dirty="0"/>
            </a:br>
            <a:r>
              <a:rPr lang="en-US" b="1" dirty="0"/>
              <a:t> </a:t>
            </a:r>
            <a:r>
              <a:rPr lang="en-US" dirty="0"/>
              <a:t/>
            </a:r>
            <a:br>
              <a:rPr lang="en-US" dirty="0"/>
            </a:br>
            <a:endParaRPr lang="en-US" dirty="0"/>
          </a:p>
        </p:txBody>
      </p:sp>
      <p:graphicFrame>
        <p:nvGraphicFramePr>
          <p:cNvPr id="6" name="Content Placeholder 5"/>
          <p:cNvGraphicFramePr>
            <a:graphicFrameLocks noGrp="1"/>
          </p:cNvGraphicFramePr>
          <p:nvPr>
            <p:ph sz="quarter" idx="11"/>
            <p:extLst>
              <p:ext uri="{D42A27DB-BD31-4B8C-83A1-F6EECF244321}">
                <p14:modId xmlns:p14="http://schemas.microsoft.com/office/powerpoint/2010/main" xmlns="" val="4201509385"/>
              </p:ext>
            </p:extLst>
          </p:nvPr>
        </p:nvGraphicFramePr>
        <p:xfrm>
          <a:off x="411163" y="448487"/>
          <a:ext cx="7797172" cy="4270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833171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160059" y="1119116"/>
            <a:ext cx="6755641" cy="261610"/>
          </a:xfrm>
          <a:prstGeom prst="rect">
            <a:avLst/>
          </a:prstGeom>
          <a:noFill/>
        </p:spPr>
        <p:txBody>
          <a:bodyPr wrap="square" rtlCol="0">
            <a:spAutoFit/>
          </a:bodyPr>
          <a:lstStyle/>
          <a:p>
            <a:endParaRPr lang="en-IN" dirty="0"/>
          </a:p>
        </p:txBody>
      </p:sp>
      <p:graphicFrame>
        <p:nvGraphicFramePr>
          <p:cNvPr id="10" name="Chart 9"/>
          <p:cNvGraphicFramePr/>
          <p:nvPr/>
        </p:nvGraphicFramePr>
        <p:xfrm>
          <a:off x="1362608" y="511671"/>
          <a:ext cx="5927464" cy="373290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1937982" y="5008727"/>
            <a:ext cx="5268036" cy="261610"/>
          </a:xfrm>
          <a:prstGeom prst="rect">
            <a:avLst/>
          </a:prstGeom>
          <a:noFill/>
        </p:spPr>
        <p:txBody>
          <a:bodyPr wrap="square" rtlCol="0">
            <a:spAutoFit/>
          </a:bodyPr>
          <a:lstStyle/>
          <a:p>
            <a:endParaRPr lang="en-IN" dirty="0"/>
          </a:p>
        </p:txBody>
      </p:sp>
      <p:sp>
        <p:nvSpPr>
          <p:cNvPr id="1025" name="Rectangle 1"/>
          <p:cNvSpPr>
            <a:spLocks noChangeArrowheads="1"/>
          </p:cNvSpPr>
          <p:nvPr/>
        </p:nvSpPr>
        <p:spPr bwMode="auto">
          <a:xfrm>
            <a:off x="409432" y="4842443"/>
            <a:ext cx="8529851"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20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The graph represents the usage pattern of m-health amongst the respondents who actually use m-health applications</a:t>
            </a:r>
            <a:endParaRPr kumimoji="0" lang="en-US" altLang="zh-CN"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043" y="4498404"/>
            <a:ext cx="8330184" cy="1661993"/>
          </a:xfrm>
        </p:spPr>
        <p:txBody>
          <a:bodyPr/>
          <a:lstStyle/>
          <a:p>
            <a:pPr algn="just"/>
            <a:r>
              <a:rPr lang="en-US" sz="1800" b="1" dirty="0" smtClean="0"/>
              <a:t>The graph shows the willingness of the respondents wanting to learn about m-health if someone is available to impart the knowledge about m-health. About 15 respondents who said that they were not aware of the concept of m-health, were willing to use m-health if someone is available to impart the knowledge about the subject to them</a:t>
            </a:r>
            <a:r>
              <a:rPr lang="en-IN" sz="1800" b="1" dirty="0" smtClean="0"/>
              <a:t/>
            </a:r>
            <a:br>
              <a:rPr lang="en-IN" sz="1800" b="1" dirty="0" smtClean="0"/>
            </a:br>
            <a:r>
              <a:rPr lang="en-US" sz="1800" b="1" dirty="0" smtClean="0"/>
              <a:t> </a:t>
            </a:r>
            <a:r>
              <a:rPr lang="en-IN" sz="1800" b="1" dirty="0" smtClean="0"/>
              <a:t/>
            </a:r>
            <a:br>
              <a:rPr lang="en-IN" sz="1800" b="1" dirty="0" smtClean="0"/>
            </a:br>
            <a:endParaRPr lang="en-IN" sz="1800" b="1" dirty="0"/>
          </a:p>
        </p:txBody>
      </p:sp>
      <p:graphicFrame>
        <p:nvGraphicFramePr>
          <p:cNvPr id="9" name="Content Placeholder 8"/>
          <p:cNvGraphicFramePr>
            <a:graphicFrameLocks noGrp="1"/>
          </p:cNvGraphicFramePr>
          <p:nvPr>
            <p:ph sz="quarter" idx="11"/>
          </p:nvPr>
        </p:nvGraphicFramePr>
        <p:xfrm>
          <a:off x="586854" y="767782"/>
          <a:ext cx="8120301" cy="31218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5156" y="4408227"/>
            <a:ext cx="8330184" cy="1924664"/>
          </a:xfrm>
        </p:spPr>
        <p:txBody>
          <a:bodyPr/>
          <a:lstStyle/>
          <a:p>
            <a:r>
              <a:rPr lang="en-US" sz="2000" b="1" dirty="0" smtClean="0"/>
              <a:t/>
            </a:r>
            <a:br>
              <a:rPr lang="en-US" sz="2000" b="1" dirty="0" smtClean="0"/>
            </a:br>
            <a:r>
              <a:rPr lang="en-US" sz="2000" b="1" dirty="0" smtClean="0"/>
              <a:t>The above graph shows professionals suffering from different kinds of health problems. Most of them complain regarding vision related issues due to long working hours on systems followed by neck and eye pain.</a:t>
            </a:r>
            <a:r>
              <a:rPr lang="en-IN" b="1" dirty="0" smtClean="0"/>
              <a:t/>
            </a:r>
            <a:br>
              <a:rPr lang="en-IN" b="1" dirty="0" smtClean="0"/>
            </a:br>
            <a:r>
              <a:rPr lang="en-US" b="1" dirty="0" smtClean="0"/>
              <a:t> </a:t>
            </a:r>
            <a:r>
              <a:rPr lang="en-IN" dirty="0" smtClean="0"/>
              <a:t/>
            </a:r>
            <a:br>
              <a:rPr lang="en-IN" dirty="0" smtClean="0"/>
            </a:br>
            <a:endParaRPr lang="en-IN" dirty="0"/>
          </a:p>
        </p:txBody>
      </p:sp>
      <p:graphicFrame>
        <p:nvGraphicFramePr>
          <p:cNvPr id="9" name="Content Placeholder 8"/>
          <p:cNvGraphicFramePr>
            <a:graphicFrameLocks noGrp="1"/>
          </p:cNvGraphicFramePr>
          <p:nvPr>
            <p:ph sz="quarter" idx="11"/>
          </p:nvPr>
        </p:nvGraphicFramePr>
        <p:xfrm>
          <a:off x="586854" y="235518"/>
          <a:ext cx="7957404" cy="35858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9872" y="4850675"/>
            <a:ext cx="8330184" cy="1600438"/>
          </a:xfrm>
        </p:spPr>
        <p:txBody>
          <a:bodyPr/>
          <a:lstStyle/>
          <a:p>
            <a:r>
              <a:rPr lang="en-US" sz="2000" b="1" dirty="0" smtClean="0"/>
              <a:t>The above pie chart represents the reasons for which the professionals are most likely to use m-health.  About 31% of them are in majority of using it for getting medications changed by the physician.</a:t>
            </a:r>
            <a:r>
              <a:rPr lang="en-IN" b="1" dirty="0" smtClean="0"/>
              <a:t/>
            </a:r>
            <a:br>
              <a:rPr lang="en-IN" b="1" dirty="0" smtClean="0"/>
            </a:br>
            <a:endParaRPr lang="en-IN" b="1" dirty="0"/>
          </a:p>
        </p:txBody>
      </p:sp>
      <p:graphicFrame>
        <p:nvGraphicFramePr>
          <p:cNvPr id="9" name="Content Placeholder 8"/>
          <p:cNvGraphicFramePr>
            <a:graphicFrameLocks noGrp="1"/>
          </p:cNvGraphicFramePr>
          <p:nvPr>
            <p:ph sz="quarter" idx="11"/>
          </p:nvPr>
        </p:nvGraphicFramePr>
        <p:xfrm>
          <a:off x="191069" y="313898"/>
          <a:ext cx="8489381" cy="402608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76447" y="1116419"/>
            <a:ext cx="8465215" cy="6748001"/>
          </a:xfrm>
        </p:spPr>
        <p:txBody>
          <a:bodyPr/>
          <a:lstStyle/>
          <a:p>
            <a:endParaRPr lang="en-US" dirty="0" smtClean="0"/>
          </a:p>
          <a:p>
            <a:pPr>
              <a:buNone/>
            </a:pPr>
            <a:r>
              <a:rPr lang="en-US" b="1" dirty="0" smtClean="0">
                <a:solidFill>
                  <a:schemeClr val="bg1"/>
                </a:solidFill>
                <a:latin typeface="+mj-lt"/>
              </a:rPr>
              <a:t>                            </a:t>
            </a:r>
          </a:p>
          <a:p>
            <a:pPr algn="just">
              <a:buNone/>
            </a:pPr>
            <a:r>
              <a:rPr lang="en-US" b="1" dirty="0" smtClean="0">
                <a:solidFill>
                  <a:schemeClr val="bg1"/>
                </a:solidFill>
                <a:latin typeface="+mj-lt"/>
              </a:rPr>
              <a:t>                               DISSERTATION </a:t>
            </a:r>
          </a:p>
          <a:p>
            <a:pPr>
              <a:buNone/>
            </a:pPr>
            <a:r>
              <a:rPr lang="en-US" sz="2400" b="1" dirty="0" smtClean="0">
                <a:solidFill>
                  <a:schemeClr val="bg1"/>
                </a:solidFill>
                <a:latin typeface="+mj-lt"/>
              </a:rPr>
              <a:t>    </a:t>
            </a:r>
          </a:p>
          <a:p>
            <a:pPr algn="just">
              <a:buNone/>
            </a:pPr>
            <a:r>
              <a:rPr lang="en-US" sz="2400" b="1" dirty="0" smtClean="0">
                <a:solidFill>
                  <a:schemeClr val="bg1"/>
                </a:solidFill>
                <a:latin typeface="+mj-lt"/>
              </a:rPr>
              <a:t>     A REVIEW ON THE PROCESSES OF ELECTRONIC MEDICAL RECORD (EMR) WITH RESPECT TO U.S HEALTHCARE SYSTEM FOCUSING ON BUSINESS PROCESS FOR PHARMACY AND MEANINGFUL USE OF EMR</a:t>
            </a:r>
          </a:p>
          <a:p>
            <a:endParaRPr lang="en-US" b="1" dirty="0" smtClean="0">
              <a:solidFill>
                <a:schemeClr val="bg1"/>
              </a:solidFill>
            </a:endParaRPr>
          </a:p>
          <a:p>
            <a:pPr>
              <a:buNone/>
            </a:pPr>
            <a:endParaRPr lang="en-US" dirty="0"/>
          </a:p>
          <a:p>
            <a:endParaRPr lang="en-US" dirty="0" smtClean="0"/>
          </a:p>
          <a:p>
            <a:endParaRPr lang="en-US" dirty="0"/>
          </a:p>
          <a:p>
            <a:endParaRPr lang="en-US" dirty="0" smtClean="0"/>
          </a:p>
          <a:p>
            <a:endParaRPr lang="en-US" dirty="0"/>
          </a:p>
        </p:txBody>
      </p:sp>
      <p:cxnSp>
        <p:nvCxnSpPr>
          <p:cNvPr id="10" name="Straight Connector 9"/>
          <p:cNvCxnSpPr/>
          <p:nvPr/>
        </p:nvCxnSpPr>
        <p:spPr>
          <a:xfrm>
            <a:off x="318818" y="1674905"/>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2323" y="5288635"/>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0541498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6099" y="3536569"/>
            <a:ext cx="8330184" cy="2831544"/>
          </a:xfrm>
        </p:spPr>
        <p:txBody>
          <a:bodyPr/>
          <a:lstStyle/>
          <a:p>
            <a:pPr algn="just"/>
            <a:r>
              <a:rPr lang="en-US" sz="2000" b="1" dirty="0" smtClean="0"/>
              <a:t/>
            </a:r>
            <a:br>
              <a:rPr lang="en-US" sz="2000" b="1" dirty="0" smtClean="0"/>
            </a:br>
            <a:r>
              <a:rPr lang="en-US" sz="2000" b="1" dirty="0" smtClean="0"/>
              <a:t/>
            </a:r>
            <a:br>
              <a:rPr lang="en-US" sz="2000" b="1" dirty="0" smtClean="0"/>
            </a:br>
            <a:r>
              <a:rPr lang="en-US" sz="2000" b="1" dirty="0" smtClean="0"/>
              <a:t/>
            </a:r>
            <a:br>
              <a:rPr lang="en-US" sz="2000" b="1" dirty="0" smtClean="0"/>
            </a:br>
            <a:r>
              <a:rPr lang="en-US" sz="2000" b="1" dirty="0" smtClean="0"/>
              <a:t>Most of them said that their first point of contact at time of illness is a private hospital. Here, we can suggest that an m-health application could a viable option if monitored by a physician using m-health technologies, thereby saving patient’s time and money.</a:t>
            </a:r>
            <a:r>
              <a:rPr lang="en-IN" dirty="0" smtClean="0"/>
              <a:t/>
            </a:r>
            <a:br>
              <a:rPr lang="en-IN" dirty="0" smtClean="0"/>
            </a:br>
            <a:endParaRPr lang="en-IN" dirty="0"/>
          </a:p>
        </p:txBody>
      </p:sp>
      <p:graphicFrame>
        <p:nvGraphicFramePr>
          <p:cNvPr id="9" name="Content Placeholder 8"/>
          <p:cNvGraphicFramePr>
            <a:graphicFrameLocks noGrp="1"/>
          </p:cNvGraphicFramePr>
          <p:nvPr>
            <p:ph sz="quarter" idx="11"/>
          </p:nvPr>
        </p:nvGraphicFramePr>
        <p:xfrm>
          <a:off x="586854" y="317405"/>
          <a:ext cx="8119658" cy="372233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8804" y="5122078"/>
            <a:ext cx="8330184" cy="1508105"/>
          </a:xfrm>
        </p:spPr>
        <p:txBody>
          <a:bodyPr/>
          <a:lstStyle/>
          <a:p>
            <a:r>
              <a:rPr lang="en-US" sz="1800" b="1" dirty="0" smtClean="0"/>
              <a:t>The above graph shows that more individuals are willing to depend on m-health application provided the source of information is reliable.</a:t>
            </a:r>
            <a:r>
              <a:rPr lang="en-IN" sz="1800" b="1" dirty="0" smtClean="0"/>
              <a:t/>
            </a:r>
            <a:br>
              <a:rPr lang="en-IN" sz="1800" b="1" dirty="0" smtClean="0"/>
            </a:br>
            <a:r>
              <a:rPr lang="en-US" sz="1800" b="1" dirty="0" smtClean="0"/>
              <a:t> </a:t>
            </a:r>
            <a:r>
              <a:rPr lang="en-IN" dirty="0" smtClean="0"/>
              <a:t/>
            </a:r>
            <a:br>
              <a:rPr lang="en-IN" dirty="0" smtClean="0"/>
            </a:br>
            <a:endParaRPr lang="en-IN" dirty="0"/>
          </a:p>
        </p:txBody>
      </p:sp>
      <p:graphicFrame>
        <p:nvGraphicFramePr>
          <p:cNvPr id="9" name="Content Placeholder 8"/>
          <p:cNvGraphicFramePr>
            <a:graphicFrameLocks noGrp="1"/>
          </p:cNvGraphicFramePr>
          <p:nvPr>
            <p:ph sz="quarter" idx="11"/>
          </p:nvPr>
        </p:nvGraphicFramePr>
        <p:xfrm>
          <a:off x="397514" y="303758"/>
          <a:ext cx="8145462" cy="43364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08344" y="786809"/>
            <a:ext cx="8357189" cy="5635255"/>
          </a:xfrm>
        </p:spPr>
        <p:txBody>
          <a:bodyPr/>
          <a:lstStyle/>
          <a:p>
            <a:pPr marL="0" indent="0">
              <a:buNone/>
            </a:pPr>
            <a:r>
              <a:rPr lang="en-US" sz="1600" dirty="0"/>
              <a:t>From the above analysis the following points can be summarized:-</a:t>
            </a:r>
          </a:p>
          <a:p>
            <a:pPr marL="285750" lvl="0" indent="-285750" algn="just">
              <a:buFont typeface="Arial" panose="020B0604020202020204" pitchFamily="34" charset="0"/>
              <a:buChar char="•"/>
            </a:pPr>
            <a:r>
              <a:rPr lang="en-US" sz="1600" dirty="0" smtClean="0"/>
              <a:t>Most of the respondents were unaware of the concept of m-health.</a:t>
            </a:r>
            <a:endParaRPr lang="en-US" sz="1600" dirty="0"/>
          </a:p>
          <a:p>
            <a:pPr marL="285750" lvl="0" indent="-285750" algn="just">
              <a:buFont typeface="Arial" panose="020B0604020202020204" pitchFamily="34" charset="0"/>
              <a:buChar char="•"/>
            </a:pPr>
            <a:r>
              <a:rPr lang="en-US" sz="1600" dirty="0"/>
              <a:t>Further it has been seen that some of the respondents who had knowledge about m-health were not interested in using m-health technology and the reasons for the reluctance (including the respondents who did not have knowledge about the concept of m-health) are:-</a:t>
            </a:r>
          </a:p>
          <a:p>
            <a:pPr lvl="2" algn="just"/>
            <a:r>
              <a:rPr lang="en-US" sz="1600" dirty="0">
                <a:solidFill>
                  <a:schemeClr val="tx1"/>
                </a:solidFill>
              </a:rPr>
              <a:t>Health data privacy issues (9%)</a:t>
            </a:r>
          </a:p>
          <a:p>
            <a:pPr lvl="2" algn="just"/>
            <a:r>
              <a:rPr lang="en-US" sz="1600" dirty="0">
                <a:solidFill>
                  <a:schemeClr val="tx1"/>
                </a:solidFill>
              </a:rPr>
              <a:t>Reliability of available health information (10%)</a:t>
            </a:r>
          </a:p>
          <a:p>
            <a:pPr lvl="2" algn="just"/>
            <a:r>
              <a:rPr lang="en-US" sz="1600" dirty="0">
                <a:solidFill>
                  <a:schemeClr val="tx1"/>
                </a:solidFill>
              </a:rPr>
              <a:t>Costly applications (3%)</a:t>
            </a:r>
          </a:p>
          <a:p>
            <a:pPr lvl="2" algn="just"/>
            <a:r>
              <a:rPr lang="en-US" sz="1600" dirty="0">
                <a:solidFill>
                  <a:schemeClr val="tx1"/>
                </a:solidFill>
              </a:rPr>
              <a:t>Lack of integrated healthcare applications to solve the purpose (29%)</a:t>
            </a:r>
          </a:p>
          <a:p>
            <a:pPr lvl="2" algn="just"/>
            <a:r>
              <a:rPr lang="en-US" sz="1600" dirty="0">
                <a:solidFill>
                  <a:schemeClr val="tx1"/>
                </a:solidFill>
              </a:rPr>
              <a:t>Connectivity Issue (No internet connection / Slow internet/ Cost of Internet connection) (10%)</a:t>
            </a:r>
          </a:p>
          <a:p>
            <a:pPr lvl="2" algn="just"/>
            <a:r>
              <a:rPr lang="en-US" sz="1600" dirty="0">
                <a:solidFill>
                  <a:schemeClr val="tx1"/>
                </a:solidFill>
              </a:rPr>
              <a:t>Lack of knowledge (26%)</a:t>
            </a:r>
          </a:p>
          <a:p>
            <a:pPr marL="285750" indent="-285750" algn="just">
              <a:buFont typeface="Arial" panose="020B0604020202020204" pitchFamily="34" charset="0"/>
              <a:buChar char="•"/>
            </a:pPr>
            <a:r>
              <a:rPr lang="en-US" sz="1600" dirty="0"/>
              <a:t>Continuing with the above point, since 57% of the respondents were unaware of the concept of m-health, in case if someone was available to guide them with the concept of m-health, </a:t>
            </a:r>
            <a:r>
              <a:rPr lang="en-US" sz="1600" dirty="0" smtClean="0"/>
              <a:t>43% </a:t>
            </a:r>
            <a:r>
              <a:rPr lang="en-US" sz="1600" dirty="0"/>
              <a:t>of the respondents were willing to use m-health </a:t>
            </a:r>
            <a:r>
              <a:rPr lang="en-US" sz="1600" dirty="0" smtClean="0"/>
              <a:t>application.</a:t>
            </a:r>
          </a:p>
          <a:p>
            <a:pPr marL="285750" lvl="0" indent="-285750" algn="just">
              <a:buFont typeface="Arial" panose="020B0604020202020204" pitchFamily="34" charset="0"/>
              <a:buChar char="•"/>
            </a:pPr>
            <a:r>
              <a:rPr lang="en-US" sz="1600" dirty="0"/>
              <a:t>Apart from the ones not interested in using m-health technology, the ones who actually use m-health applications use mostly for information seeking</a:t>
            </a:r>
            <a:r>
              <a:rPr lang="en-US" sz="1400" dirty="0" smtClean="0"/>
              <a:t>.</a:t>
            </a:r>
            <a:endParaRPr lang="en-US" sz="1400" dirty="0"/>
          </a:p>
        </p:txBody>
      </p:sp>
      <p:sp>
        <p:nvSpPr>
          <p:cNvPr id="5" name="Title 4"/>
          <p:cNvSpPr>
            <a:spLocks noGrp="1"/>
          </p:cNvSpPr>
          <p:nvPr>
            <p:ph type="title"/>
          </p:nvPr>
        </p:nvSpPr>
        <p:spPr>
          <a:xfrm>
            <a:off x="308012" y="269525"/>
            <a:ext cx="8330184" cy="333425"/>
          </a:xfrm>
        </p:spPr>
        <p:txBody>
          <a:bodyPr/>
          <a:lstStyle/>
          <a:p>
            <a:r>
              <a:rPr lang="en-US" dirty="0" smtClean="0"/>
              <a:t>Discussion</a:t>
            </a:r>
            <a:endParaRPr lang="en-US" dirty="0"/>
          </a:p>
        </p:txBody>
      </p:sp>
    </p:spTree>
    <p:extLst>
      <p:ext uri="{BB962C8B-B14F-4D97-AF65-F5344CB8AC3E}">
        <p14:creationId xmlns:p14="http://schemas.microsoft.com/office/powerpoint/2010/main" xmlns="" val="29953000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15786" y="1160866"/>
            <a:ext cx="8232791" cy="4911601"/>
          </a:xfrm>
        </p:spPr>
        <p:txBody>
          <a:bodyPr/>
          <a:lstStyle/>
          <a:p>
            <a:r>
              <a:rPr lang="en-US" dirty="0"/>
              <a:t>Depending on the analysis following are the recommendation that may be followed:-</a:t>
            </a:r>
          </a:p>
          <a:p>
            <a:pPr marL="285750" lvl="0" indent="-285750" algn="just">
              <a:buFont typeface="Arial" panose="020B0604020202020204" pitchFamily="34" charset="0"/>
              <a:buChar char="•"/>
            </a:pPr>
            <a:r>
              <a:rPr lang="en-US" sz="1800" dirty="0"/>
              <a:t>Since the prime most concern is the lack of knowledge and lack of integrated applications, stakeholders like doctors and allied healthcare professionals should be involved in educating the people about the concept of m-health</a:t>
            </a:r>
          </a:p>
          <a:p>
            <a:pPr marL="285750" lvl="0" indent="-285750" algn="just">
              <a:buFont typeface="Arial" panose="020B0604020202020204" pitchFamily="34" charset="0"/>
              <a:buChar char="•"/>
            </a:pPr>
            <a:r>
              <a:rPr lang="en-US" sz="1800" dirty="0"/>
              <a:t>A regulatory committee to monitor the content available through m-health application should be there</a:t>
            </a:r>
          </a:p>
          <a:p>
            <a:pPr marL="285750" lvl="0" indent="-285750" algn="just">
              <a:buFont typeface="Arial" panose="020B0604020202020204" pitchFamily="34" charset="0"/>
              <a:buChar char="•"/>
            </a:pPr>
            <a:r>
              <a:rPr lang="en-US" sz="1800" dirty="0"/>
              <a:t>An integrated approach should be followed where the application developed and working in silos should communicate with each other so that the healthcare professional as well as the patient are encouraged to used m-health</a:t>
            </a:r>
            <a:r>
              <a:rPr lang="en-US" sz="1800" dirty="0" smtClean="0"/>
              <a:t>.</a:t>
            </a:r>
            <a:endParaRPr lang="en-US" sz="1800" dirty="0"/>
          </a:p>
        </p:txBody>
      </p:sp>
      <p:sp>
        <p:nvSpPr>
          <p:cNvPr id="5" name="Title 4"/>
          <p:cNvSpPr>
            <a:spLocks noGrp="1"/>
          </p:cNvSpPr>
          <p:nvPr>
            <p:ph type="title"/>
          </p:nvPr>
        </p:nvSpPr>
        <p:spPr>
          <a:xfrm>
            <a:off x="329278" y="439647"/>
            <a:ext cx="8330184" cy="333425"/>
          </a:xfrm>
        </p:spPr>
        <p:txBody>
          <a:bodyPr/>
          <a:lstStyle/>
          <a:p>
            <a:r>
              <a:rPr lang="en-US" dirty="0" smtClean="0"/>
              <a:t>Recommendations</a:t>
            </a:r>
            <a:endParaRPr lang="en-US" dirty="0"/>
          </a:p>
        </p:txBody>
      </p:sp>
    </p:spTree>
    <p:extLst>
      <p:ext uri="{BB962C8B-B14F-4D97-AF65-F5344CB8AC3E}">
        <p14:creationId xmlns:p14="http://schemas.microsoft.com/office/powerpoint/2010/main" xmlns="" val="24625983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76447" y="1116419"/>
            <a:ext cx="8465215" cy="7171194"/>
          </a:xfrm>
        </p:spPr>
        <p:txBody>
          <a:bodyPr/>
          <a:lstStyle/>
          <a:p>
            <a:endParaRPr lang="en-US" dirty="0" smtClean="0"/>
          </a:p>
          <a:p>
            <a:pPr>
              <a:buNone/>
            </a:pPr>
            <a:endParaRPr lang="en-US" sz="4000" b="1" dirty="0" smtClean="0">
              <a:solidFill>
                <a:schemeClr val="bg1"/>
              </a:solidFill>
            </a:endParaRPr>
          </a:p>
          <a:p>
            <a:pPr>
              <a:buNone/>
            </a:pPr>
            <a:r>
              <a:rPr lang="en-US" sz="4000" b="1" dirty="0" smtClean="0">
                <a:solidFill>
                  <a:schemeClr val="bg1"/>
                </a:solidFill>
              </a:rPr>
              <a:t>Case Study:</a:t>
            </a:r>
          </a:p>
          <a:p>
            <a:pPr>
              <a:buNone/>
            </a:pPr>
            <a:r>
              <a:rPr lang="en-US" sz="4000" dirty="0" smtClean="0">
                <a:solidFill>
                  <a:schemeClr val="bg1"/>
                </a:solidFill>
              </a:rPr>
              <a:t>Review the Workflow of Ticketing</a:t>
            </a:r>
            <a:endParaRPr lang="en-US" sz="4000" dirty="0">
              <a:solidFill>
                <a:schemeClr val="bg1"/>
              </a:solidFill>
            </a:endParaRPr>
          </a:p>
        </p:txBody>
      </p:sp>
      <p:cxnSp>
        <p:nvCxnSpPr>
          <p:cNvPr id="10" name="Straight Connector 9"/>
          <p:cNvCxnSpPr/>
          <p:nvPr/>
        </p:nvCxnSpPr>
        <p:spPr>
          <a:xfrm>
            <a:off x="305170" y="1813566"/>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23283" y="4618075"/>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56829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dirty="0" smtClean="0"/>
              <a:t>To understand the ticketing workflow</a:t>
            </a:r>
          </a:p>
          <a:p>
            <a:pPr lvl="0"/>
            <a:r>
              <a:rPr lang="en-US" dirty="0" smtClean="0"/>
              <a:t>To Analyze the trends of the tickets &amp; bucket them according to the priority</a:t>
            </a:r>
          </a:p>
          <a:p>
            <a:pPr>
              <a:buNone/>
            </a:pPr>
            <a:endParaRPr lang="en-US" dirty="0"/>
          </a:p>
        </p:txBody>
      </p:sp>
      <p:sp>
        <p:nvSpPr>
          <p:cNvPr id="5" name="Title 4"/>
          <p:cNvSpPr>
            <a:spLocks noGrp="1"/>
          </p:cNvSpPr>
          <p:nvPr>
            <p:ph type="title"/>
          </p:nvPr>
        </p:nvSpPr>
        <p:spPr>
          <a:xfrm>
            <a:off x="414338" y="307094"/>
            <a:ext cx="8330184" cy="615553"/>
          </a:xfrm>
        </p:spPr>
        <p:txBody>
          <a:bodyPr/>
          <a:lstStyle/>
          <a:p>
            <a:r>
              <a:rPr lang="en-US" sz="4000" dirty="0" smtClean="0"/>
              <a:t>OBJECTIVE</a:t>
            </a:r>
            <a:endParaRPr lang="en-US" sz="4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11479" y="1187356"/>
            <a:ext cx="8190261" cy="5094572"/>
          </a:xfrm>
        </p:spPr>
        <p:txBody>
          <a:bodyPr/>
          <a:lstStyle/>
          <a:p>
            <a:r>
              <a:rPr lang="en-US" dirty="0" smtClean="0">
                <a:solidFill>
                  <a:schemeClr val="tx1"/>
                </a:solidFill>
              </a:rPr>
              <a:t>If </a:t>
            </a:r>
            <a:r>
              <a:rPr lang="en-US" dirty="0">
                <a:solidFill>
                  <a:schemeClr val="tx1"/>
                </a:solidFill>
              </a:rPr>
              <a:t>an end user is facing any problem in relation to any functionality, they submit a request on </a:t>
            </a:r>
            <a:r>
              <a:rPr lang="en-US" dirty="0" smtClean="0">
                <a:solidFill>
                  <a:schemeClr val="tx1"/>
                </a:solidFill>
              </a:rPr>
              <a:t>Helpdesk, the </a:t>
            </a:r>
            <a:r>
              <a:rPr lang="en-US" dirty="0">
                <a:solidFill>
                  <a:schemeClr val="tx1"/>
                </a:solidFill>
              </a:rPr>
              <a:t>ticket </a:t>
            </a:r>
            <a:r>
              <a:rPr lang="en-US" dirty="0" smtClean="0">
                <a:solidFill>
                  <a:schemeClr val="tx1"/>
                </a:solidFill>
              </a:rPr>
              <a:t>was raised which is </a:t>
            </a:r>
            <a:r>
              <a:rPr lang="en-US" dirty="0">
                <a:solidFill>
                  <a:schemeClr val="tx1"/>
                </a:solidFill>
              </a:rPr>
              <a:t>called as Incident</a:t>
            </a:r>
            <a:r>
              <a:rPr lang="en-US" dirty="0" smtClean="0">
                <a:solidFill>
                  <a:schemeClr val="tx1"/>
                </a:solidFill>
              </a:rPr>
              <a:t>.</a:t>
            </a:r>
          </a:p>
        </p:txBody>
      </p:sp>
      <p:sp>
        <p:nvSpPr>
          <p:cNvPr id="5" name="Title 2"/>
          <p:cNvSpPr>
            <a:spLocks noGrp="1"/>
          </p:cNvSpPr>
          <p:nvPr>
            <p:ph type="title"/>
          </p:nvPr>
        </p:nvSpPr>
        <p:spPr>
          <a:xfrm>
            <a:off x="277860" y="445692"/>
            <a:ext cx="8330184" cy="615553"/>
          </a:xfrm>
        </p:spPr>
        <p:txBody>
          <a:bodyPr/>
          <a:lstStyle/>
          <a:p>
            <a:r>
              <a:rPr lang="en-US" sz="4000" dirty="0" smtClean="0"/>
              <a:t>TICKETING OVERVIEW</a:t>
            </a:r>
            <a:endParaRPr lang="en-US" sz="4000" dirty="0"/>
          </a:p>
        </p:txBody>
      </p:sp>
      <p:graphicFrame>
        <p:nvGraphicFramePr>
          <p:cNvPr id="4" name="Diagram 3"/>
          <p:cNvGraphicFramePr/>
          <p:nvPr/>
        </p:nvGraphicFramePr>
        <p:xfrm>
          <a:off x="1373875" y="2060813"/>
          <a:ext cx="6096000" cy="4326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297661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11479" y="1399032"/>
            <a:ext cx="8459566" cy="4882896"/>
          </a:xfrm>
        </p:spPr>
        <p:txBody>
          <a:bodyPr/>
          <a:lstStyle/>
          <a:p>
            <a:r>
              <a:rPr lang="en-US" dirty="0">
                <a:solidFill>
                  <a:schemeClr val="tx1"/>
                </a:solidFill>
              </a:rPr>
              <a:t>A </a:t>
            </a:r>
            <a:r>
              <a:rPr lang="en-US" b="1" dirty="0">
                <a:solidFill>
                  <a:schemeClr val="tx1"/>
                </a:solidFill>
              </a:rPr>
              <a:t>service-level agreement</a:t>
            </a:r>
            <a:r>
              <a:rPr lang="en-US" dirty="0">
                <a:solidFill>
                  <a:schemeClr val="tx1"/>
                </a:solidFill>
              </a:rPr>
              <a:t> (</a:t>
            </a:r>
            <a:r>
              <a:rPr lang="en-US" b="1" dirty="0">
                <a:solidFill>
                  <a:schemeClr val="tx1"/>
                </a:solidFill>
              </a:rPr>
              <a:t>SLA</a:t>
            </a:r>
            <a:r>
              <a:rPr lang="en-US" dirty="0">
                <a:solidFill>
                  <a:schemeClr val="tx1"/>
                </a:solidFill>
              </a:rPr>
              <a:t>) is a part of a service contract where a service is formally defined. </a:t>
            </a:r>
            <a:endParaRPr lang="en-US" dirty="0" smtClean="0">
              <a:solidFill>
                <a:schemeClr val="tx1"/>
              </a:solidFill>
            </a:endParaRPr>
          </a:p>
          <a:p>
            <a:r>
              <a:rPr lang="en-US" dirty="0" smtClean="0">
                <a:solidFill>
                  <a:schemeClr val="tx1"/>
                </a:solidFill>
              </a:rPr>
              <a:t>Different </a:t>
            </a:r>
            <a:r>
              <a:rPr lang="en-US" dirty="0">
                <a:solidFill>
                  <a:schemeClr val="tx1"/>
                </a:solidFill>
              </a:rPr>
              <a:t>kind of SLA is:</a:t>
            </a:r>
          </a:p>
          <a:p>
            <a:r>
              <a:rPr lang="en-US" dirty="0">
                <a:solidFill>
                  <a:schemeClr val="tx1"/>
                </a:solidFill>
              </a:rPr>
              <a:t> </a:t>
            </a:r>
            <a:r>
              <a:rPr lang="en-US" b="1" dirty="0" smtClean="0">
                <a:solidFill>
                  <a:schemeClr val="tx1"/>
                </a:solidFill>
              </a:rPr>
              <a:t>Response </a:t>
            </a:r>
            <a:r>
              <a:rPr lang="en-US" b="1" dirty="0">
                <a:solidFill>
                  <a:schemeClr val="tx1"/>
                </a:solidFill>
              </a:rPr>
              <a:t>SLA</a:t>
            </a:r>
            <a:r>
              <a:rPr lang="en-US" dirty="0">
                <a:solidFill>
                  <a:schemeClr val="tx1"/>
                </a:solidFill>
              </a:rPr>
              <a:t>-Time to address the issue and response to the end </a:t>
            </a:r>
            <a:r>
              <a:rPr lang="en-US" dirty="0" smtClean="0">
                <a:solidFill>
                  <a:schemeClr val="tx1"/>
                </a:solidFill>
              </a:rPr>
              <a:t>user</a:t>
            </a:r>
          </a:p>
          <a:p>
            <a:r>
              <a:rPr lang="en-US" b="1" dirty="0">
                <a:solidFill>
                  <a:schemeClr val="tx1"/>
                </a:solidFill>
              </a:rPr>
              <a:t>Resolution SLA</a:t>
            </a:r>
            <a:r>
              <a:rPr lang="en-US" dirty="0">
                <a:solidFill>
                  <a:schemeClr val="tx1"/>
                </a:solidFill>
              </a:rPr>
              <a:t>-Time to resolve the problem of the user and fix the issue.</a:t>
            </a:r>
          </a:p>
          <a:p>
            <a:endParaRPr lang="en-US" dirty="0"/>
          </a:p>
          <a:p>
            <a:endParaRPr lang="en-US" dirty="0"/>
          </a:p>
        </p:txBody>
      </p:sp>
      <p:sp>
        <p:nvSpPr>
          <p:cNvPr id="3" name="Title 2"/>
          <p:cNvSpPr>
            <a:spLocks noGrp="1"/>
          </p:cNvSpPr>
          <p:nvPr>
            <p:ph type="title"/>
          </p:nvPr>
        </p:nvSpPr>
        <p:spPr>
          <a:xfrm>
            <a:off x="414338" y="307094"/>
            <a:ext cx="8330184" cy="615553"/>
          </a:xfrm>
        </p:spPr>
        <p:txBody>
          <a:bodyPr/>
          <a:lstStyle/>
          <a:p>
            <a:r>
              <a:rPr lang="en-US" sz="4000" dirty="0" smtClean="0"/>
              <a:t>SERVICE LEVEL AGREEMEENT</a:t>
            </a:r>
            <a:endParaRPr lang="en-US" sz="4000" dirty="0"/>
          </a:p>
        </p:txBody>
      </p:sp>
      <p:graphicFrame>
        <p:nvGraphicFramePr>
          <p:cNvPr id="4" name="Table 3"/>
          <p:cNvGraphicFramePr>
            <a:graphicFrameLocks noGrp="1"/>
          </p:cNvGraphicFramePr>
          <p:nvPr/>
        </p:nvGraphicFramePr>
        <p:xfrm>
          <a:off x="609600" y="4107974"/>
          <a:ext cx="7961193" cy="1937984"/>
        </p:xfrm>
        <a:graphic>
          <a:graphicData uri="http://schemas.openxmlformats.org/drawingml/2006/table">
            <a:tbl>
              <a:tblPr firstRow="1" bandRow="1">
                <a:tableStyleId>{5C22544A-7EE6-4342-B048-85BDC9FD1C3A}</a:tableStyleId>
              </a:tblPr>
              <a:tblGrid>
                <a:gridCol w="2653731"/>
                <a:gridCol w="2653731"/>
                <a:gridCol w="2653731"/>
              </a:tblGrid>
              <a:tr h="484496">
                <a:tc>
                  <a:txBody>
                    <a:bodyPr/>
                    <a:lstStyle/>
                    <a:p>
                      <a:pPr marL="0" marR="0" algn="l">
                        <a:lnSpc>
                          <a:spcPct val="150000"/>
                        </a:lnSpc>
                        <a:spcBef>
                          <a:spcPts val="0"/>
                        </a:spcBef>
                        <a:spcAft>
                          <a:spcPts val="0"/>
                        </a:spcAft>
                      </a:pPr>
                      <a:r>
                        <a:rPr lang="en-US" sz="1400" b="1" dirty="0">
                          <a:latin typeface="Times New Roman"/>
                          <a:ea typeface="Times New Roman"/>
                          <a:cs typeface="Times New Roman"/>
                        </a:rPr>
                        <a:t>Priority</a:t>
                      </a:r>
                      <a:endParaRPr lang="en-US" sz="1400" dirty="0">
                        <a:latin typeface="Calibri"/>
                        <a:ea typeface="Times New Roman"/>
                        <a:cs typeface="Times New Roman"/>
                      </a:endParaRPr>
                    </a:p>
                  </a:txBody>
                  <a:tcPr marL="68580" marR="68580" marT="0" marB="0"/>
                </a:tc>
                <a:tc>
                  <a:txBody>
                    <a:bodyPr/>
                    <a:lstStyle/>
                    <a:p>
                      <a:pPr marL="0" marR="0" algn="l">
                        <a:lnSpc>
                          <a:spcPct val="150000"/>
                        </a:lnSpc>
                        <a:spcBef>
                          <a:spcPts val="0"/>
                        </a:spcBef>
                        <a:spcAft>
                          <a:spcPts val="0"/>
                        </a:spcAft>
                      </a:pPr>
                      <a:r>
                        <a:rPr lang="en-US" sz="1400" b="1" dirty="0">
                          <a:latin typeface="Times New Roman"/>
                          <a:ea typeface="Times New Roman"/>
                          <a:cs typeface="Times New Roman"/>
                        </a:rPr>
                        <a:t>Response SLA</a:t>
                      </a:r>
                      <a:endParaRPr lang="en-US" sz="1400" dirty="0">
                        <a:latin typeface="Calibri"/>
                        <a:ea typeface="Times New Roman"/>
                        <a:cs typeface="Times New Roman"/>
                      </a:endParaRPr>
                    </a:p>
                  </a:txBody>
                  <a:tcPr marL="68580" marR="68580" marT="0" marB="0"/>
                </a:tc>
                <a:tc>
                  <a:txBody>
                    <a:bodyPr/>
                    <a:lstStyle/>
                    <a:p>
                      <a:pPr marL="0" marR="0" algn="l">
                        <a:lnSpc>
                          <a:spcPct val="150000"/>
                        </a:lnSpc>
                        <a:spcBef>
                          <a:spcPts val="0"/>
                        </a:spcBef>
                        <a:spcAft>
                          <a:spcPts val="0"/>
                        </a:spcAft>
                      </a:pPr>
                      <a:r>
                        <a:rPr lang="en-US" sz="1400" b="1">
                          <a:latin typeface="Times New Roman"/>
                          <a:ea typeface="Times New Roman"/>
                          <a:cs typeface="Times New Roman"/>
                        </a:rPr>
                        <a:t>Resolution SLA</a:t>
                      </a:r>
                      <a:endParaRPr lang="en-US" sz="1400">
                        <a:latin typeface="Calibri"/>
                        <a:ea typeface="Times New Roman"/>
                        <a:cs typeface="Times New Roman"/>
                      </a:endParaRPr>
                    </a:p>
                  </a:txBody>
                  <a:tcPr marL="68580" marR="68580" marT="0" marB="0"/>
                </a:tc>
              </a:tr>
              <a:tr h="484496">
                <a:tc>
                  <a:txBody>
                    <a:bodyPr/>
                    <a:lstStyle/>
                    <a:p>
                      <a:pPr marL="0" marR="0" algn="l">
                        <a:lnSpc>
                          <a:spcPct val="150000"/>
                        </a:lnSpc>
                        <a:spcBef>
                          <a:spcPts val="0"/>
                        </a:spcBef>
                        <a:spcAft>
                          <a:spcPts val="0"/>
                        </a:spcAft>
                      </a:pPr>
                      <a:r>
                        <a:rPr lang="en-US" sz="1400" dirty="0">
                          <a:latin typeface="Times New Roman"/>
                          <a:ea typeface="Times New Roman"/>
                          <a:cs typeface="Times New Roman"/>
                        </a:rPr>
                        <a:t>Critical</a:t>
                      </a:r>
                      <a:endParaRPr lang="en-US" sz="1400" dirty="0">
                        <a:latin typeface="Calibri"/>
                        <a:ea typeface="Times New Roman"/>
                        <a:cs typeface="Times New Roman"/>
                      </a:endParaRPr>
                    </a:p>
                  </a:txBody>
                  <a:tcPr marL="68580" marR="68580" marT="0" marB="0"/>
                </a:tc>
                <a:tc>
                  <a:txBody>
                    <a:bodyPr/>
                    <a:lstStyle/>
                    <a:p>
                      <a:pPr marL="0" marR="0" algn="l">
                        <a:lnSpc>
                          <a:spcPct val="150000"/>
                        </a:lnSpc>
                        <a:spcBef>
                          <a:spcPts val="0"/>
                        </a:spcBef>
                        <a:spcAft>
                          <a:spcPts val="0"/>
                        </a:spcAft>
                      </a:pPr>
                      <a:r>
                        <a:rPr lang="en-US" sz="1400" dirty="0">
                          <a:latin typeface="Times New Roman"/>
                          <a:ea typeface="Times New Roman"/>
                          <a:cs typeface="Times New Roman"/>
                        </a:rPr>
                        <a:t>&lt;15 minutes</a:t>
                      </a:r>
                      <a:endParaRPr lang="en-US" sz="1400" dirty="0">
                        <a:latin typeface="Calibri"/>
                        <a:ea typeface="Times New Roman"/>
                        <a:cs typeface="Times New Roman"/>
                      </a:endParaRPr>
                    </a:p>
                  </a:txBody>
                  <a:tcPr marL="68580" marR="68580" marT="0" marB="0"/>
                </a:tc>
                <a:tc>
                  <a:txBody>
                    <a:bodyPr/>
                    <a:lstStyle/>
                    <a:p>
                      <a:pPr marL="0" marR="0" algn="l">
                        <a:lnSpc>
                          <a:spcPct val="150000"/>
                        </a:lnSpc>
                        <a:spcBef>
                          <a:spcPts val="0"/>
                        </a:spcBef>
                        <a:spcAft>
                          <a:spcPts val="0"/>
                        </a:spcAft>
                      </a:pPr>
                      <a:r>
                        <a:rPr lang="en-US" sz="1400">
                          <a:latin typeface="Times New Roman"/>
                          <a:ea typeface="Times New Roman"/>
                          <a:cs typeface="Times New Roman"/>
                        </a:rPr>
                        <a:t>&lt;4 hrs</a:t>
                      </a:r>
                      <a:endParaRPr lang="en-US" sz="1400">
                        <a:latin typeface="Calibri"/>
                        <a:ea typeface="Times New Roman"/>
                        <a:cs typeface="Times New Roman"/>
                      </a:endParaRPr>
                    </a:p>
                  </a:txBody>
                  <a:tcPr marL="68580" marR="68580" marT="0" marB="0"/>
                </a:tc>
              </a:tr>
              <a:tr h="484496">
                <a:tc>
                  <a:txBody>
                    <a:bodyPr/>
                    <a:lstStyle/>
                    <a:p>
                      <a:pPr marL="0" marR="0" algn="l">
                        <a:lnSpc>
                          <a:spcPct val="150000"/>
                        </a:lnSpc>
                        <a:spcBef>
                          <a:spcPts val="0"/>
                        </a:spcBef>
                        <a:spcAft>
                          <a:spcPts val="0"/>
                        </a:spcAft>
                      </a:pPr>
                      <a:r>
                        <a:rPr lang="en-US" sz="1400">
                          <a:latin typeface="Times New Roman"/>
                          <a:ea typeface="Times New Roman"/>
                          <a:cs typeface="Times New Roman"/>
                        </a:rPr>
                        <a:t>High</a:t>
                      </a:r>
                      <a:endParaRPr lang="en-US" sz="1400">
                        <a:latin typeface="Calibri"/>
                        <a:ea typeface="Times New Roman"/>
                        <a:cs typeface="Times New Roman"/>
                      </a:endParaRPr>
                    </a:p>
                  </a:txBody>
                  <a:tcPr marL="68580" marR="68580" marT="0" marB="0"/>
                </a:tc>
                <a:tc>
                  <a:txBody>
                    <a:bodyPr/>
                    <a:lstStyle/>
                    <a:p>
                      <a:pPr marL="0" marR="0" algn="l">
                        <a:lnSpc>
                          <a:spcPct val="150000"/>
                        </a:lnSpc>
                        <a:spcBef>
                          <a:spcPts val="0"/>
                        </a:spcBef>
                        <a:spcAft>
                          <a:spcPts val="0"/>
                        </a:spcAft>
                      </a:pPr>
                      <a:r>
                        <a:rPr lang="en-US" sz="1400" dirty="0">
                          <a:latin typeface="Times New Roman"/>
                          <a:ea typeface="Times New Roman"/>
                          <a:cs typeface="Times New Roman"/>
                        </a:rPr>
                        <a:t>&lt;60 minutes</a:t>
                      </a:r>
                      <a:endParaRPr lang="en-US" sz="1400" dirty="0">
                        <a:latin typeface="Calibri"/>
                        <a:ea typeface="Times New Roman"/>
                        <a:cs typeface="Times New Roman"/>
                      </a:endParaRPr>
                    </a:p>
                  </a:txBody>
                  <a:tcPr marL="68580" marR="68580" marT="0" marB="0"/>
                </a:tc>
                <a:tc>
                  <a:txBody>
                    <a:bodyPr/>
                    <a:lstStyle/>
                    <a:p>
                      <a:pPr marL="0" marR="0" algn="l">
                        <a:lnSpc>
                          <a:spcPct val="150000"/>
                        </a:lnSpc>
                        <a:spcBef>
                          <a:spcPts val="0"/>
                        </a:spcBef>
                        <a:spcAft>
                          <a:spcPts val="0"/>
                        </a:spcAft>
                      </a:pPr>
                      <a:r>
                        <a:rPr lang="en-US" sz="1400" dirty="0">
                          <a:latin typeface="Times New Roman"/>
                          <a:ea typeface="Times New Roman"/>
                          <a:cs typeface="Times New Roman"/>
                        </a:rPr>
                        <a:t>&lt;8 hrs</a:t>
                      </a:r>
                      <a:endParaRPr lang="en-US" sz="1400" dirty="0">
                        <a:latin typeface="Calibri"/>
                        <a:ea typeface="Times New Roman"/>
                        <a:cs typeface="Times New Roman"/>
                      </a:endParaRPr>
                    </a:p>
                  </a:txBody>
                  <a:tcPr marL="68580" marR="68580" marT="0" marB="0"/>
                </a:tc>
              </a:tr>
              <a:tr h="484496">
                <a:tc>
                  <a:txBody>
                    <a:bodyPr/>
                    <a:lstStyle/>
                    <a:p>
                      <a:pPr marL="0" marR="0" algn="l">
                        <a:lnSpc>
                          <a:spcPct val="150000"/>
                        </a:lnSpc>
                        <a:spcBef>
                          <a:spcPts val="0"/>
                        </a:spcBef>
                        <a:spcAft>
                          <a:spcPts val="0"/>
                        </a:spcAft>
                      </a:pPr>
                      <a:r>
                        <a:rPr lang="en-US" sz="1400">
                          <a:latin typeface="Times New Roman"/>
                          <a:ea typeface="Times New Roman"/>
                          <a:cs typeface="Times New Roman"/>
                        </a:rPr>
                        <a:t>Medium</a:t>
                      </a:r>
                      <a:endParaRPr lang="en-US" sz="1400">
                        <a:latin typeface="Calibri"/>
                        <a:ea typeface="Times New Roman"/>
                        <a:cs typeface="Times New Roman"/>
                      </a:endParaRPr>
                    </a:p>
                  </a:txBody>
                  <a:tcPr marL="68580" marR="68580" marT="0" marB="0"/>
                </a:tc>
                <a:tc>
                  <a:txBody>
                    <a:bodyPr/>
                    <a:lstStyle/>
                    <a:p>
                      <a:pPr marL="0" marR="0" algn="l">
                        <a:lnSpc>
                          <a:spcPct val="150000"/>
                        </a:lnSpc>
                        <a:spcBef>
                          <a:spcPts val="0"/>
                        </a:spcBef>
                        <a:spcAft>
                          <a:spcPts val="0"/>
                        </a:spcAft>
                      </a:pPr>
                      <a:r>
                        <a:rPr lang="en-US" sz="1400">
                          <a:latin typeface="Times New Roman"/>
                          <a:ea typeface="Times New Roman"/>
                          <a:cs typeface="Times New Roman"/>
                        </a:rPr>
                        <a:t>&lt; 1 business day**</a:t>
                      </a:r>
                      <a:endParaRPr lang="en-US" sz="1400">
                        <a:latin typeface="Calibri"/>
                        <a:ea typeface="Times New Roman"/>
                        <a:cs typeface="Times New Roman"/>
                      </a:endParaRPr>
                    </a:p>
                  </a:txBody>
                  <a:tcPr marL="68580" marR="68580" marT="0" marB="0"/>
                </a:tc>
                <a:tc>
                  <a:txBody>
                    <a:bodyPr/>
                    <a:lstStyle/>
                    <a:p>
                      <a:pPr marL="0" marR="0" algn="l">
                        <a:lnSpc>
                          <a:spcPct val="150000"/>
                        </a:lnSpc>
                        <a:spcBef>
                          <a:spcPts val="0"/>
                        </a:spcBef>
                        <a:spcAft>
                          <a:spcPts val="0"/>
                        </a:spcAft>
                      </a:pPr>
                      <a:r>
                        <a:rPr lang="en-US" sz="1400" dirty="0">
                          <a:latin typeface="Times New Roman"/>
                          <a:ea typeface="Times New Roman"/>
                          <a:cs typeface="Times New Roman"/>
                        </a:rPr>
                        <a:t>&lt;3 business days</a:t>
                      </a:r>
                      <a:endParaRPr lang="en-US" sz="1400" dirty="0">
                        <a:latin typeface="Calibri"/>
                        <a:ea typeface="Times New Roman"/>
                        <a:cs typeface="Times New Roman"/>
                      </a:endParaRPr>
                    </a:p>
                  </a:txBody>
                  <a:tcPr marL="68580" marR="68580" marT="0" marB="0"/>
                </a:tc>
              </a:tr>
            </a:tbl>
          </a:graphicData>
        </a:graphic>
      </p:graphicFrame>
      <p:sp>
        <p:nvSpPr>
          <p:cNvPr id="5" name="Rectangle 4"/>
          <p:cNvSpPr/>
          <p:nvPr/>
        </p:nvSpPr>
        <p:spPr>
          <a:xfrm>
            <a:off x="1972100" y="6257008"/>
            <a:ext cx="5111087" cy="261610"/>
          </a:xfrm>
          <a:prstGeom prst="rect">
            <a:avLst/>
          </a:prstGeom>
        </p:spPr>
        <p:txBody>
          <a:bodyPr wrap="square">
            <a:spAutoFit/>
          </a:bodyPr>
          <a:lstStyle/>
          <a:p>
            <a:r>
              <a:rPr lang="en-US" dirty="0" smtClean="0"/>
              <a:t>**Business day- is considered every official working day of the week. </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1162" y="1281685"/>
            <a:ext cx="8389937" cy="48624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414338" y="309215"/>
            <a:ext cx="8330184" cy="615553"/>
          </a:xfrm>
        </p:spPr>
        <p:txBody>
          <a:bodyPr/>
          <a:lstStyle/>
          <a:p>
            <a:r>
              <a:rPr lang="en-US" sz="4000" dirty="0" smtClean="0"/>
              <a:t>TICKET CREATION WORKFLOW</a:t>
            </a:r>
            <a:endParaRPr lang="en-US" sz="4000" dirty="0"/>
          </a:p>
        </p:txBody>
      </p:sp>
    </p:spTree>
    <p:extLst>
      <p:ext uri="{BB962C8B-B14F-4D97-AF65-F5344CB8AC3E}">
        <p14:creationId xmlns="" xmlns:p14="http://schemas.microsoft.com/office/powerpoint/2010/main" val="38840284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2"/>
          </p:nvPr>
        </p:nvPicPr>
        <p:blipFill>
          <a:blip r:embed="rId2" cstate="print">
            <a:extLst>
              <a:ext uri="{28A0092B-C50C-407E-A947-70E740481C1C}">
                <a14:useLocalDpi xmlns="" xmlns:a14="http://schemas.microsoft.com/office/drawing/2010/main" val="0"/>
              </a:ext>
            </a:extLst>
          </a:blip>
          <a:stretch>
            <a:fillRect/>
          </a:stretch>
        </p:blipFill>
        <p:spPr>
          <a:xfrm>
            <a:off x="512064" y="768096"/>
            <a:ext cx="7339584" cy="5513642"/>
          </a:xfrm>
        </p:spPr>
      </p:pic>
      <p:sp>
        <p:nvSpPr>
          <p:cNvPr id="3" name="Title 2"/>
          <p:cNvSpPr>
            <a:spLocks noGrp="1"/>
          </p:cNvSpPr>
          <p:nvPr>
            <p:ph type="title"/>
          </p:nvPr>
        </p:nvSpPr>
        <p:spPr>
          <a:xfrm>
            <a:off x="0" y="1439"/>
            <a:ext cx="9144000" cy="926609"/>
          </a:xfrm>
        </p:spPr>
        <p:txBody>
          <a:bodyPr/>
          <a:lstStyle/>
          <a:p>
            <a:r>
              <a:rPr lang="en-US" sz="4000" dirty="0"/>
              <a:t>TICKET </a:t>
            </a:r>
            <a:r>
              <a:rPr lang="en-US" sz="4000" dirty="0" smtClean="0"/>
              <a:t>RESOLUTION WORKFLOW (Current</a:t>
            </a:r>
            <a:r>
              <a:rPr lang="en-US" sz="2800" dirty="0" smtClean="0"/>
              <a:t>)</a:t>
            </a:r>
            <a:endParaRPr lang="en-US" sz="2800" dirty="0"/>
          </a:p>
        </p:txBody>
      </p:sp>
    </p:spTree>
    <p:extLst>
      <p:ext uri="{BB962C8B-B14F-4D97-AF65-F5344CB8AC3E}">
        <p14:creationId xmlns="" xmlns:p14="http://schemas.microsoft.com/office/powerpoint/2010/main" val="1336569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endParaRPr lang="en-US" dirty="0"/>
          </a:p>
          <a:p>
            <a:pPr marL="342900" indent="-342900" algn="just">
              <a:buFont typeface="Arial" pitchFamily="34" charset="0"/>
              <a:buChar char="•"/>
            </a:pPr>
            <a:r>
              <a:rPr lang="en-US" b="1" dirty="0" smtClean="0">
                <a:solidFill>
                  <a:schemeClr val="tx1"/>
                </a:solidFill>
              </a:rPr>
              <a:t>To </a:t>
            </a:r>
            <a:r>
              <a:rPr lang="en-US" b="1" dirty="0">
                <a:solidFill>
                  <a:schemeClr val="tx1"/>
                </a:solidFill>
              </a:rPr>
              <a:t>determine the difference between the U.S and Indian healthcare </a:t>
            </a:r>
            <a:r>
              <a:rPr lang="en-US" b="1" dirty="0" smtClean="0">
                <a:solidFill>
                  <a:schemeClr val="tx1"/>
                </a:solidFill>
              </a:rPr>
              <a:t>system</a:t>
            </a:r>
          </a:p>
          <a:p>
            <a:pPr marL="342900" lvl="0" indent="-342900" algn="just">
              <a:buFont typeface="Arial" pitchFamily="34" charset="0"/>
              <a:buChar char="•"/>
            </a:pPr>
            <a:r>
              <a:rPr lang="en-US" b="1" dirty="0">
                <a:solidFill>
                  <a:schemeClr val="tx1"/>
                </a:solidFill>
              </a:rPr>
              <a:t>To understand the objective of achieving meaningful use in respect to Pharmacy</a:t>
            </a:r>
          </a:p>
          <a:p>
            <a:pPr marL="342900" lvl="0" indent="-342900" algn="just">
              <a:buFont typeface="Arial" pitchFamily="34" charset="0"/>
              <a:buChar char="•"/>
            </a:pPr>
            <a:r>
              <a:rPr lang="en-US" b="1" dirty="0">
                <a:solidFill>
                  <a:schemeClr val="tx1"/>
                </a:solidFill>
              </a:rPr>
              <a:t>To analyze the processes of a Healthcare Enterprise </a:t>
            </a:r>
            <a:r>
              <a:rPr lang="en-US" b="1" dirty="0" smtClean="0">
                <a:solidFill>
                  <a:schemeClr val="tx1"/>
                </a:solidFill>
              </a:rPr>
              <a:t>System</a:t>
            </a:r>
            <a:endParaRPr lang="en-US" b="1" dirty="0">
              <a:solidFill>
                <a:schemeClr val="tx1"/>
              </a:solidFill>
            </a:endParaRPr>
          </a:p>
          <a:p>
            <a:pPr marL="342900" lvl="0" indent="-342900">
              <a:buFont typeface="Arial" panose="020B0604020202020204" pitchFamily="34" charset="0"/>
              <a:buChar char="•"/>
            </a:pPr>
            <a:endParaRPr lang="en-US" dirty="0"/>
          </a:p>
          <a:p>
            <a:endParaRPr lang="en-US" dirty="0"/>
          </a:p>
          <a:p>
            <a:endParaRPr lang="en-US" dirty="0"/>
          </a:p>
        </p:txBody>
      </p:sp>
      <p:sp>
        <p:nvSpPr>
          <p:cNvPr id="140307" name="Rectangle 19"/>
          <p:cNvSpPr>
            <a:spLocks noGrp="1"/>
          </p:cNvSpPr>
          <p:nvPr>
            <p:ph type="title"/>
          </p:nvPr>
        </p:nvSpPr>
        <p:spPr bwMode="gray">
          <a:xfrm>
            <a:off x="359747" y="423976"/>
            <a:ext cx="8330184" cy="1292662"/>
          </a:xfrm>
        </p:spPr>
        <p:txBody>
          <a:bodyPr/>
          <a:lstStyle/>
          <a:p>
            <a:r>
              <a:rPr lang="en-US" sz="4000" u="sng" dirty="0" smtClean="0"/>
              <a:t>OBJECTIVES </a:t>
            </a:r>
            <a:r>
              <a:rPr lang="en-US" dirty="0"/>
              <a:t/>
            </a:r>
            <a:br>
              <a:rPr lang="en-US" dirty="0"/>
            </a:br>
            <a:endParaRPr lang="en-US" dirty="0"/>
          </a:p>
        </p:txBody>
      </p:sp>
    </p:spTree>
    <p:extLst>
      <p:ext uri="{BB962C8B-B14F-4D97-AF65-F5344CB8AC3E}">
        <p14:creationId xmlns="" xmlns:p14="http://schemas.microsoft.com/office/powerpoint/2010/main" val="17304687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2"/>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1376" y="621792"/>
            <a:ext cx="8351520" cy="6236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0"/>
            <a:ext cx="8961120" cy="545910"/>
          </a:xfrm>
        </p:spPr>
        <p:txBody>
          <a:bodyPr/>
          <a:lstStyle/>
          <a:p>
            <a:r>
              <a:rPr lang="en-US" sz="2800" dirty="0"/>
              <a:t>TICKET RESOLUTION WORKFLOW </a:t>
            </a:r>
            <a:r>
              <a:rPr lang="en-US" sz="2800" dirty="0" smtClean="0"/>
              <a:t>– INCIDENTS (PROPOSED)</a:t>
            </a:r>
            <a:endParaRPr lang="en-US" sz="2800" dirty="0"/>
          </a:p>
        </p:txBody>
      </p:sp>
    </p:spTree>
    <p:extLst>
      <p:ext uri="{BB962C8B-B14F-4D97-AF65-F5344CB8AC3E}">
        <p14:creationId xmlns="" xmlns:p14="http://schemas.microsoft.com/office/powerpoint/2010/main" val="15583946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2"/>
          </p:nvPr>
        </p:nvPicPr>
        <p:blipFill>
          <a:blip r:embed="rId2" cstate="print">
            <a:extLst>
              <a:ext uri="{28A0092B-C50C-407E-A947-70E740481C1C}">
                <a14:useLocalDpi xmlns="" xmlns:a14="http://schemas.microsoft.com/office/drawing/2010/main" val="0"/>
              </a:ext>
            </a:extLst>
          </a:blip>
          <a:srcRect/>
          <a:stretch>
            <a:fillRect/>
          </a:stretch>
        </p:blipFill>
        <p:spPr bwMode="auto">
          <a:xfrm>
            <a:off x="966420" y="670560"/>
            <a:ext cx="6348780" cy="56111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938784" y="60209"/>
            <a:ext cx="7001065" cy="861774"/>
          </a:xfrm>
        </p:spPr>
        <p:txBody>
          <a:bodyPr/>
          <a:lstStyle/>
          <a:p>
            <a:r>
              <a:rPr lang="en-US" sz="2800" dirty="0"/>
              <a:t>TICKET RESOLUTION WORKFLOW – </a:t>
            </a:r>
            <a:r>
              <a:rPr lang="en-US" sz="2800" dirty="0" smtClean="0"/>
              <a:t>REQUEST </a:t>
            </a:r>
            <a:r>
              <a:rPr lang="en-US" sz="2800" dirty="0"/>
              <a:t>(PROPOSED)</a:t>
            </a:r>
          </a:p>
        </p:txBody>
      </p:sp>
      <p:sp>
        <p:nvSpPr>
          <p:cNvPr id="2" name="Rectangle 1"/>
          <p:cNvSpPr/>
          <p:nvPr/>
        </p:nvSpPr>
        <p:spPr>
          <a:xfrm>
            <a:off x="1312288" y="2223623"/>
            <a:ext cx="545342" cy="307777"/>
          </a:xfrm>
          <a:prstGeom prst="rect">
            <a:avLst/>
          </a:prstGeom>
          <a:noFill/>
        </p:spPr>
        <p:txBody>
          <a:bodyPr wrap="none" lIns="91440" tIns="45720" rIns="91440" bIns="45720">
            <a:spAutoFit/>
          </a:bodyPr>
          <a:lstStyle/>
          <a:p>
            <a:pPr algn="ctr"/>
            <a:r>
              <a:rPr lang="en-US" sz="1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YES</a:t>
            </a:r>
            <a:endParaRPr lang="en-US" sz="1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5878192" y="1798391"/>
            <a:ext cx="545342" cy="307777"/>
          </a:xfrm>
          <a:prstGeom prst="rect">
            <a:avLst/>
          </a:prstGeom>
          <a:noFill/>
        </p:spPr>
        <p:txBody>
          <a:bodyPr wrap="none" lIns="91440" tIns="45720" rIns="91440" bIns="45720">
            <a:spAutoFit/>
          </a:bodyPr>
          <a:lstStyle/>
          <a:p>
            <a:pPr algn="ctr"/>
            <a:r>
              <a:rPr lang="en-US" sz="1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YES</a:t>
            </a:r>
            <a:endParaRPr lang="en-US" sz="1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229446" y="1229975"/>
            <a:ext cx="453971" cy="307777"/>
          </a:xfrm>
          <a:prstGeom prst="rect">
            <a:avLst/>
          </a:prstGeom>
          <a:noFill/>
        </p:spPr>
        <p:txBody>
          <a:bodyPr wrap="none" lIns="91440" tIns="45720" rIns="91440" bIns="45720">
            <a:spAutoFit/>
          </a:bodyPr>
          <a:lstStyle/>
          <a:p>
            <a:pPr algn="ctr"/>
            <a:r>
              <a:rPr lang="en-US" sz="1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a:t>
            </a:r>
            <a:endParaRPr lang="en-US" sz="1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332822" y="2223622"/>
            <a:ext cx="453971" cy="307777"/>
          </a:xfrm>
          <a:prstGeom prst="rect">
            <a:avLst/>
          </a:prstGeom>
          <a:noFill/>
        </p:spPr>
        <p:txBody>
          <a:bodyPr wrap="none" lIns="91440" tIns="45720" rIns="91440" bIns="45720">
            <a:spAutoFit/>
          </a:bodyPr>
          <a:lstStyle/>
          <a:p>
            <a:pPr algn="ctr"/>
            <a:r>
              <a:rPr lang="en-US" sz="1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a:t>
            </a:r>
            <a:endParaRPr lang="en-US" sz="1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 xmlns:p14="http://schemas.microsoft.com/office/powerpoint/2010/main" val="5084621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76447" y="1116419"/>
            <a:ext cx="8465215" cy="7171194"/>
          </a:xfrm>
        </p:spPr>
        <p:txBody>
          <a:bodyPr/>
          <a:lstStyle/>
          <a:p>
            <a:endParaRPr lang="en-US" dirty="0" smtClean="0"/>
          </a:p>
          <a:p>
            <a:pPr>
              <a:buNone/>
            </a:pPr>
            <a:endParaRPr lang="en-US" sz="4000" b="1" dirty="0" smtClean="0">
              <a:solidFill>
                <a:schemeClr val="bg1"/>
              </a:solidFill>
            </a:endParaRPr>
          </a:p>
          <a:p>
            <a:pPr>
              <a:buNone/>
            </a:pPr>
            <a:r>
              <a:rPr lang="en-US" sz="4000" b="1" dirty="0" smtClean="0">
                <a:solidFill>
                  <a:schemeClr val="bg1"/>
                </a:solidFill>
              </a:rPr>
              <a:t>TOOLS</a:t>
            </a:r>
          </a:p>
          <a:p>
            <a:pPr>
              <a:buNone/>
            </a:pPr>
            <a:endParaRPr lang="en-US" dirty="0" smtClean="0"/>
          </a:p>
        </p:txBody>
      </p:sp>
      <p:cxnSp>
        <p:nvCxnSpPr>
          <p:cNvPr id="10" name="Straight Connector 9"/>
          <p:cNvCxnSpPr/>
          <p:nvPr/>
        </p:nvCxnSpPr>
        <p:spPr>
          <a:xfrm>
            <a:off x="305170" y="1813566"/>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5169" y="3894743"/>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56829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11479" y="1399032"/>
            <a:ext cx="8402912" cy="4882896"/>
          </a:xfrm>
        </p:spPr>
        <p:txBody>
          <a:bodyPr/>
          <a:lstStyle/>
          <a:p>
            <a:r>
              <a:rPr lang="en-US" dirty="0" smtClean="0">
                <a:solidFill>
                  <a:schemeClr val="tx1"/>
                </a:solidFill>
              </a:rPr>
              <a:t>It </a:t>
            </a:r>
            <a:r>
              <a:rPr lang="en-US" dirty="0">
                <a:solidFill>
                  <a:schemeClr val="tx1"/>
                </a:solidFill>
              </a:rPr>
              <a:t>is the tool which has all the information of the issue which comes from the end users. </a:t>
            </a:r>
          </a:p>
          <a:p>
            <a:r>
              <a:rPr lang="en-US" dirty="0">
                <a:solidFill>
                  <a:schemeClr val="tx1"/>
                </a:solidFill>
              </a:rPr>
              <a:t>Certain capabilities of </a:t>
            </a:r>
            <a:r>
              <a:rPr lang="en-US" dirty="0" smtClean="0">
                <a:solidFill>
                  <a:schemeClr val="tx1"/>
                </a:solidFill>
              </a:rPr>
              <a:t> Incident Management tool used:</a:t>
            </a:r>
            <a:endParaRPr lang="en-US" dirty="0">
              <a:solidFill>
                <a:schemeClr val="tx1"/>
              </a:solidFill>
            </a:endParaRPr>
          </a:p>
          <a:p>
            <a:pPr marL="342900" lvl="0" indent="-342900">
              <a:buFont typeface="Arial" panose="020B0604020202020204" pitchFamily="34" charset="0"/>
              <a:buChar char="•"/>
            </a:pPr>
            <a:r>
              <a:rPr lang="en-US" dirty="0">
                <a:solidFill>
                  <a:schemeClr val="tx1"/>
                </a:solidFill>
              </a:rPr>
              <a:t>It helps to classify the incident into different form such as </a:t>
            </a:r>
            <a:r>
              <a:rPr lang="en-US" dirty="0" smtClean="0">
                <a:solidFill>
                  <a:schemeClr val="tx1"/>
                </a:solidFill>
              </a:rPr>
              <a:t>create reports</a:t>
            </a:r>
          </a:p>
          <a:p>
            <a:pPr marL="342900" lvl="0" indent="-342900">
              <a:buFont typeface="Arial" panose="020B0604020202020204" pitchFamily="34" charset="0"/>
              <a:buChar char="•"/>
            </a:pPr>
            <a:r>
              <a:rPr lang="en-US" dirty="0" smtClean="0">
                <a:solidFill>
                  <a:schemeClr val="tx1"/>
                </a:solidFill>
              </a:rPr>
              <a:t>It </a:t>
            </a:r>
            <a:r>
              <a:rPr lang="en-US" dirty="0">
                <a:solidFill>
                  <a:schemeClr val="tx1"/>
                </a:solidFill>
              </a:rPr>
              <a:t>can generate report in the spreadsheet which can be easily assessed.</a:t>
            </a:r>
          </a:p>
          <a:p>
            <a:pPr marL="342900" lvl="0" indent="-342900">
              <a:buFont typeface="Arial" panose="020B0604020202020204" pitchFamily="34" charset="0"/>
              <a:buChar char="•"/>
            </a:pPr>
            <a:r>
              <a:rPr lang="en-US" dirty="0">
                <a:solidFill>
                  <a:schemeClr val="tx1"/>
                </a:solidFill>
              </a:rPr>
              <a:t>It contains all the details regarding the issue like we can view Notes, summary, priority etc.</a:t>
            </a:r>
          </a:p>
          <a:p>
            <a:pPr marL="342900" indent="-342900">
              <a:buFont typeface="Arial" panose="020B0604020202020204" pitchFamily="34" charset="0"/>
              <a:buChar char="•"/>
            </a:pPr>
            <a:r>
              <a:rPr lang="en-US" dirty="0">
                <a:solidFill>
                  <a:schemeClr val="tx1"/>
                </a:solidFill>
              </a:rPr>
              <a:t>It also helps to tract the status of the tickets and the progress of it can be documented in it</a:t>
            </a:r>
          </a:p>
        </p:txBody>
      </p:sp>
      <p:sp>
        <p:nvSpPr>
          <p:cNvPr id="3" name="Title 2"/>
          <p:cNvSpPr>
            <a:spLocks noGrp="1"/>
          </p:cNvSpPr>
          <p:nvPr>
            <p:ph type="title"/>
          </p:nvPr>
        </p:nvSpPr>
        <p:spPr>
          <a:xfrm>
            <a:off x="414338" y="309215"/>
            <a:ext cx="8330184" cy="615553"/>
          </a:xfrm>
        </p:spPr>
        <p:txBody>
          <a:bodyPr/>
          <a:lstStyle/>
          <a:p>
            <a:r>
              <a:rPr lang="en-US" sz="4000" dirty="0" smtClean="0"/>
              <a:t>INCIDENT MANAGEMENT TOOLS </a:t>
            </a:r>
            <a:endParaRPr lang="en-US" sz="4000" dirty="0"/>
          </a:p>
        </p:txBody>
      </p:sp>
    </p:spTree>
    <p:extLst>
      <p:ext uri="{BB962C8B-B14F-4D97-AF65-F5344CB8AC3E}">
        <p14:creationId xmlns="" xmlns:p14="http://schemas.microsoft.com/office/powerpoint/2010/main" val="8447435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2"/>
            <p:extLst>
              <p:ext uri="{D42A27DB-BD31-4B8C-83A1-F6EECF244321}">
                <p14:modId xmlns="" xmlns:p14="http://schemas.microsoft.com/office/powerpoint/2010/main" val="4240674510"/>
              </p:ext>
            </p:extLst>
          </p:nvPr>
        </p:nvGraphicFramePr>
        <p:xfrm>
          <a:off x="411164" y="4603898"/>
          <a:ext cx="8381961" cy="1838597"/>
        </p:xfrm>
        <a:graphic>
          <a:graphicData uri="http://schemas.openxmlformats.org/drawingml/2006/table">
            <a:tbl>
              <a:tblPr firstRow="1" firstCol="1" bandRow="1">
                <a:tableStyleId>{5C22544A-7EE6-4342-B048-85BDC9FD1C3A}</a:tableStyleId>
              </a:tblPr>
              <a:tblGrid>
                <a:gridCol w="2066222"/>
                <a:gridCol w="3179135"/>
                <a:gridCol w="3136604"/>
              </a:tblGrid>
              <a:tr h="480089">
                <a:tc>
                  <a:txBody>
                    <a:bodyPr/>
                    <a:lstStyle/>
                    <a:p>
                      <a:pPr marL="0" marR="0">
                        <a:lnSpc>
                          <a:spcPct val="150000"/>
                        </a:lnSpc>
                        <a:spcBef>
                          <a:spcPts val="0"/>
                        </a:spcBef>
                        <a:spcAft>
                          <a:spcPts val="0"/>
                        </a:spcAft>
                      </a:pPr>
                      <a:r>
                        <a:rPr lang="en-US" sz="1600" dirty="0">
                          <a:effectLst/>
                        </a:rPr>
                        <a:t>Resources</a:t>
                      </a:r>
                      <a:endParaRPr lang="en-US" sz="1600" dirty="0">
                        <a:effectLst/>
                        <a:latin typeface="Calibri"/>
                        <a:ea typeface="Times New Roman"/>
                        <a:cs typeface="Times New Roman"/>
                      </a:endParaRPr>
                    </a:p>
                  </a:txBody>
                  <a:tcPr marL="57723" marR="57723" marT="0" marB="0"/>
                </a:tc>
                <a:tc>
                  <a:txBody>
                    <a:bodyPr/>
                    <a:lstStyle/>
                    <a:p>
                      <a:pPr marL="0" marR="0">
                        <a:lnSpc>
                          <a:spcPct val="150000"/>
                        </a:lnSpc>
                        <a:spcBef>
                          <a:spcPts val="0"/>
                        </a:spcBef>
                        <a:spcAft>
                          <a:spcPts val="0"/>
                        </a:spcAft>
                      </a:pPr>
                      <a:r>
                        <a:rPr lang="en-US" sz="1600">
                          <a:effectLst/>
                        </a:rPr>
                        <a:t>Working day Support</a:t>
                      </a:r>
                      <a:endParaRPr lang="en-US" sz="1600">
                        <a:effectLst/>
                        <a:latin typeface="Calibri"/>
                        <a:ea typeface="Times New Roman"/>
                        <a:cs typeface="Times New Roman"/>
                      </a:endParaRPr>
                    </a:p>
                  </a:txBody>
                  <a:tcPr marL="57723" marR="57723" marT="0" marB="0"/>
                </a:tc>
                <a:tc>
                  <a:txBody>
                    <a:bodyPr/>
                    <a:lstStyle/>
                    <a:p>
                      <a:pPr marL="0" marR="0">
                        <a:lnSpc>
                          <a:spcPct val="150000"/>
                        </a:lnSpc>
                        <a:spcBef>
                          <a:spcPts val="0"/>
                        </a:spcBef>
                        <a:spcAft>
                          <a:spcPts val="0"/>
                        </a:spcAft>
                      </a:pPr>
                      <a:r>
                        <a:rPr lang="en-US" sz="1600">
                          <a:effectLst/>
                        </a:rPr>
                        <a:t>On call Support</a:t>
                      </a:r>
                      <a:endParaRPr lang="en-US" sz="1600">
                        <a:effectLst/>
                        <a:latin typeface="Calibri"/>
                        <a:ea typeface="Times New Roman"/>
                        <a:cs typeface="Times New Roman"/>
                      </a:endParaRPr>
                    </a:p>
                  </a:txBody>
                  <a:tcPr marL="57723" marR="57723" marT="0" marB="0"/>
                </a:tc>
              </a:tr>
              <a:tr h="452836">
                <a:tc>
                  <a:txBody>
                    <a:bodyPr/>
                    <a:lstStyle/>
                    <a:p>
                      <a:pPr marL="0" marR="0">
                        <a:lnSpc>
                          <a:spcPct val="150000"/>
                        </a:lnSpc>
                        <a:spcBef>
                          <a:spcPts val="0"/>
                        </a:spcBef>
                        <a:spcAft>
                          <a:spcPts val="0"/>
                        </a:spcAft>
                      </a:pPr>
                      <a:r>
                        <a:rPr lang="en-US" sz="1600" dirty="0">
                          <a:effectLst/>
                        </a:rPr>
                        <a:t>On Call Analyst</a:t>
                      </a:r>
                      <a:endParaRPr lang="en-US" sz="1600" dirty="0">
                        <a:effectLst/>
                        <a:latin typeface="Calibri"/>
                        <a:ea typeface="Times New Roman"/>
                        <a:cs typeface="Times New Roman"/>
                      </a:endParaRPr>
                    </a:p>
                  </a:txBody>
                  <a:tcPr marL="57723" marR="57723" marT="0" marB="0"/>
                </a:tc>
                <a:tc>
                  <a:txBody>
                    <a:bodyPr/>
                    <a:lstStyle/>
                    <a:p>
                      <a:pPr marL="0" marR="0">
                        <a:lnSpc>
                          <a:spcPct val="150000"/>
                        </a:lnSpc>
                        <a:spcBef>
                          <a:spcPts val="0"/>
                        </a:spcBef>
                        <a:spcAft>
                          <a:spcPts val="0"/>
                        </a:spcAft>
                      </a:pPr>
                      <a:r>
                        <a:rPr lang="en-US" sz="1600" dirty="0">
                          <a:effectLst/>
                        </a:rPr>
                        <a:t>Responsible</a:t>
                      </a:r>
                      <a:endParaRPr lang="en-US" sz="1600" dirty="0">
                        <a:effectLst/>
                        <a:latin typeface="Calibri"/>
                        <a:ea typeface="Times New Roman"/>
                        <a:cs typeface="Times New Roman"/>
                      </a:endParaRPr>
                    </a:p>
                  </a:txBody>
                  <a:tcPr marL="57723" marR="57723" marT="0" marB="0"/>
                </a:tc>
                <a:tc>
                  <a:txBody>
                    <a:bodyPr/>
                    <a:lstStyle/>
                    <a:p>
                      <a:pPr marL="0" marR="0">
                        <a:lnSpc>
                          <a:spcPct val="150000"/>
                        </a:lnSpc>
                        <a:spcBef>
                          <a:spcPts val="0"/>
                        </a:spcBef>
                        <a:spcAft>
                          <a:spcPts val="0"/>
                        </a:spcAft>
                      </a:pPr>
                      <a:r>
                        <a:rPr lang="en-US" sz="1600">
                          <a:effectLst/>
                        </a:rPr>
                        <a:t>Responsible</a:t>
                      </a:r>
                      <a:endParaRPr lang="en-US" sz="1600">
                        <a:effectLst/>
                        <a:latin typeface="Calibri"/>
                        <a:ea typeface="Times New Roman"/>
                        <a:cs typeface="Times New Roman"/>
                      </a:endParaRPr>
                    </a:p>
                  </a:txBody>
                  <a:tcPr marL="57723" marR="57723" marT="0" marB="0"/>
                </a:tc>
              </a:tr>
              <a:tr h="452836">
                <a:tc>
                  <a:txBody>
                    <a:bodyPr/>
                    <a:lstStyle/>
                    <a:p>
                      <a:pPr marL="0" marR="0">
                        <a:lnSpc>
                          <a:spcPct val="150000"/>
                        </a:lnSpc>
                        <a:spcBef>
                          <a:spcPts val="0"/>
                        </a:spcBef>
                        <a:spcAft>
                          <a:spcPts val="0"/>
                        </a:spcAft>
                      </a:pPr>
                      <a:r>
                        <a:rPr lang="en-US" sz="1600">
                          <a:effectLst/>
                        </a:rPr>
                        <a:t>Team Lead</a:t>
                      </a:r>
                      <a:endParaRPr lang="en-US" sz="1600">
                        <a:effectLst/>
                        <a:latin typeface="Calibri"/>
                        <a:ea typeface="Times New Roman"/>
                        <a:cs typeface="Times New Roman"/>
                      </a:endParaRPr>
                    </a:p>
                  </a:txBody>
                  <a:tcPr marL="57723" marR="57723" marT="0" marB="0"/>
                </a:tc>
                <a:tc>
                  <a:txBody>
                    <a:bodyPr/>
                    <a:lstStyle/>
                    <a:p>
                      <a:pPr marL="0" marR="0">
                        <a:lnSpc>
                          <a:spcPct val="150000"/>
                        </a:lnSpc>
                        <a:spcBef>
                          <a:spcPts val="0"/>
                        </a:spcBef>
                        <a:spcAft>
                          <a:spcPts val="0"/>
                        </a:spcAft>
                      </a:pPr>
                      <a:r>
                        <a:rPr lang="en-US" sz="1600" dirty="0">
                          <a:effectLst/>
                        </a:rPr>
                        <a:t>Responsible</a:t>
                      </a:r>
                      <a:endParaRPr lang="en-US" sz="1600" dirty="0">
                        <a:effectLst/>
                        <a:latin typeface="Calibri"/>
                        <a:ea typeface="Times New Roman"/>
                        <a:cs typeface="Times New Roman"/>
                      </a:endParaRPr>
                    </a:p>
                  </a:txBody>
                  <a:tcPr marL="57723" marR="57723" marT="0" marB="0"/>
                </a:tc>
                <a:tc>
                  <a:txBody>
                    <a:bodyPr/>
                    <a:lstStyle/>
                    <a:p>
                      <a:pPr marL="0" marR="0">
                        <a:lnSpc>
                          <a:spcPct val="150000"/>
                        </a:lnSpc>
                        <a:spcBef>
                          <a:spcPts val="0"/>
                        </a:spcBef>
                        <a:spcAft>
                          <a:spcPts val="0"/>
                        </a:spcAft>
                      </a:pPr>
                      <a:r>
                        <a:rPr lang="en-US" sz="1600">
                          <a:effectLst/>
                        </a:rPr>
                        <a:t>Responsible</a:t>
                      </a:r>
                      <a:endParaRPr lang="en-US" sz="1600">
                        <a:effectLst/>
                        <a:latin typeface="Calibri"/>
                        <a:ea typeface="Times New Roman"/>
                        <a:cs typeface="Times New Roman"/>
                      </a:endParaRPr>
                    </a:p>
                  </a:txBody>
                  <a:tcPr marL="57723" marR="57723" marT="0" marB="0"/>
                </a:tc>
              </a:tr>
              <a:tr h="452836">
                <a:tc>
                  <a:txBody>
                    <a:bodyPr/>
                    <a:lstStyle/>
                    <a:p>
                      <a:pPr marL="0" marR="0">
                        <a:lnSpc>
                          <a:spcPct val="150000"/>
                        </a:lnSpc>
                        <a:spcBef>
                          <a:spcPts val="0"/>
                        </a:spcBef>
                        <a:spcAft>
                          <a:spcPts val="0"/>
                        </a:spcAft>
                      </a:pPr>
                      <a:r>
                        <a:rPr lang="en-US" sz="1600">
                          <a:effectLst/>
                        </a:rPr>
                        <a:t>Manager</a:t>
                      </a:r>
                      <a:endParaRPr lang="en-US" sz="1600">
                        <a:effectLst/>
                        <a:latin typeface="Calibri"/>
                        <a:ea typeface="Times New Roman"/>
                        <a:cs typeface="Times New Roman"/>
                      </a:endParaRPr>
                    </a:p>
                  </a:txBody>
                  <a:tcPr marL="57723" marR="57723" marT="0" marB="0"/>
                </a:tc>
                <a:tc>
                  <a:txBody>
                    <a:bodyPr/>
                    <a:lstStyle/>
                    <a:p>
                      <a:pPr marL="0" marR="0">
                        <a:lnSpc>
                          <a:spcPct val="150000"/>
                        </a:lnSpc>
                        <a:spcBef>
                          <a:spcPts val="0"/>
                        </a:spcBef>
                        <a:spcAft>
                          <a:spcPts val="0"/>
                        </a:spcAft>
                      </a:pPr>
                      <a:r>
                        <a:rPr lang="en-US" sz="1600" dirty="0">
                          <a:effectLst/>
                        </a:rPr>
                        <a:t>Responsible</a:t>
                      </a:r>
                      <a:endParaRPr lang="en-US" sz="1600" dirty="0">
                        <a:effectLst/>
                        <a:latin typeface="Calibri"/>
                        <a:ea typeface="Times New Roman"/>
                        <a:cs typeface="Times New Roman"/>
                      </a:endParaRPr>
                    </a:p>
                  </a:txBody>
                  <a:tcPr marL="57723" marR="57723" marT="0" marB="0"/>
                </a:tc>
                <a:tc>
                  <a:txBody>
                    <a:bodyPr/>
                    <a:lstStyle/>
                    <a:p>
                      <a:pPr marL="0" marR="0">
                        <a:lnSpc>
                          <a:spcPct val="150000"/>
                        </a:lnSpc>
                        <a:spcBef>
                          <a:spcPts val="0"/>
                        </a:spcBef>
                        <a:spcAft>
                          <a:spcPts val="0"/>
                        </a:spcAft>
                      </a:pPr>
                      <a:r>
                        <a:rPr lang="en-US" sz="1600" dirty="0">
                          <a:effectLst/>
                        </a:rPr>
                        <a:t>Informed</a:t>
                      </a:r>
                      <a:endParaRPr lang="en-US" sz="1600" dirty="0">
                        <a:effectLst/>
                        <a:latin typeface="Calibri"/>
                        <a:ea typeface="Times New Roman"/>
                        <a:cs typeface="Times New Roman"/>
                      </a:endParaRPr>
                    </a:p>
                  </a:txBody>
                  <a:tcPr marL="57723" marR="57723" marT="0" marB="0"/>
                </a:tc>
              </a:tr>
            </a:tbl>
          </a:graphicData>
        </a:graphic>
      </p:graphicFrame>
      <p:sp>
        <p:nvSpPr>
          <p:cNvPr id="3" name="Title 2"/>
          <p:cNvSpPr>
            <a:spLocks noGrp="1"/>
          </p:cNvSpPr>
          <p:nvPr>
            <p:ph type="title"/>
          </p:nvPr>
        </p:nvSpPr>
        <p:spPr>
          <a:xfrm>
            <a:off x="400690" y="0"/>
            <a:ext cx="8330184" cy="615553"/>
          </a:xfrm>
        </p:spPr>
        <p:txBody>
          <a:bodyPr/>
          <a:lstStyle/>
          <a:p>
            <a:r>
              <a:rPr lang="en-US" sz="4000" dirty="0" smtClean="0"/>
              <a:t>ON CALL SCHEDULER</a:t>
            </a:r>
            <a:endParaRPr lang="en-US" sz="4000" dirty="0"/>
          </a:p>
        </p:txBody>
      </p:sp>
      <p:sp>
        <p:nvSpPr>
          <p:cNvPr id="5" name="Rectangle 1"/>
          <p:cNvSpPr>
            <a:spLocks noChangeArrowheads="1"/>
          </p:cNvSpPr>
          <p:nvPr/>
        </p:nvSpPr>
        <p:spPr bwMode="auto">
          <a:xfrm>
            <a:off x="411163" y="170151"/>
            <a:ext cx="8286270" cy="4678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zh-CN"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000" b="0" i="0" u="none" strike="noStrike" cap="none" normalizeH="0" baseline="0" dirty="0" smtClean="0">
                <a:ln>
                  <a:noFill/>
                </a:ln>
                <a:solidFill>
                  <a:schemeClr val="tx1"/>
                </a:solidFill>
                <a:effectLst/>
                <a:latin typeface="+mn-lt"/>
                <a:ea typeface="Times New Roman" pitchFamily="18" charset="0"/>
                <a:cs typeface="Times New Roman" pitchFamily="18" charset="0"/>
              </a:rPr>
              <a:t>Scheduling of Analysts duties for the week is done using this tool.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zh-CN" sz="20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000" b="0" i="0" u="none" strike="noStrike" cap="none" normalizeH="0" baseline="0" dirty="0" smtClean="0">
                <a:ln>
                  <a:noFill/>
                </a:ln>
                <a:solidFill>
                  <a:schemeClr val="tx1"/>
                </a:solidFill>
                <a:effectLst/>
                <a:latin typeface="+mn-lt"/>
                <a:ea typeface="Times New Roman" pitchFamily="18" charset="0"/>
                <a:cs typeface="Times New Roman" pitchFamily="18" charset="0"/>
              </a:rPr>
              <a:t>All support activities beyond the working hours mainly weekends and holidays is called On-Call.</a:t>
            </a:r>
          </a:p>
          <a:p>
            <a:pPr marR="0" lvl="0" algn="l" defTabSz="914400" rtl="0" eaLnBrk="1" fontAlgn="base" latinLnBrk="0" hangingPunct="1">
              <a:lnSpc>
                <a:spcPct val="100000"/>
              </a:lnSpc>
              <a:spcBef>
                <a:spcPct val="0"/>
              </a:spcBef>
              <a:spcAft>
                <a:spcPct val="0"/>
              </a:spcAft>
              <a:buClrTx/>
              <a:buSzTx/>
              <a:tabLst/>
            </a:pPr>
            <a:endParaRPr kumimoji="0" lang="en-US" altLang="zh-CN" sz="20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zh-CN" sz="2000" b="0" i="0" u="none" strike="noStrike" cap="none" normalizeH="0" baseline="0" dirty="0" smtClean="0">
                <a:ln>
                  <a:noFill/>
                </a:ln>
                <a:solidFill>
                  <a:schemeClr val="tx1"/>
                </a:solidFill>
                <a:effectLst/>
                <a:latin typeface="+mn-lt"/>
                <a:ea typeface="Times New Roman" pitchFamily="18" charset="0"/>
                <a:cs typeface="Times New Roman" pitchFamily="18" charset="0"/>
              </a:rPr>
              <a:t>Coverage of support work beyond the weekly hours would fall under on call. On call is on rotational basis.</a:t>
            </a:r>
          </a:p>
          <a:p>
            <a:pPr marR="0" lvl="0" algn="l" defTabSz="914400" rtl="0" eaLnBrk="1" fontAlgn="base" latinLnBrk="0" hangingPunct="1">
              <a:lnSpc>
                <a:spcPct val="100000"/>
              </a:lnSpc>
              <a:spcBef>
                <a:spcPct val="0"/>
              </a:spcBef>
              <a:spcAft>
                <a:spcPct val="0"/>
              </a:spcAft>
              <a:buClrTx/>
              <a:buSzTx/>
              <a:tabLst/>
            </a:pPr>
            <a:endParaRPr kumimoji="0" lang="en-US" altLang="zh-CN" sz="20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zh-CN" sz="2000" b="0" i="0" u="none" strike="noStrike" cap="none" normalizeH="0" baseline="0" dirty="0" smtClean="0">
                <a:ln>
                  <a:noFill/>
                </a:ln>
                <a:solidFill>
                  <a:schemeClr val="tx1"/>
                </a:solidFill>
                <a:effectLst/>
                <a:latin typeface="+mn-lt"/>
                <a:ea typeface="Times New Roman" pitchFamily="18" charset="0"/>
                <a:cs typeface="Times New Roman" pitchFamily="18" charset="0"/>
              </a:rPr>
              <a:t>Managers and Team leads has access to edit it and others have the access to view it. </a:t>
            </a:r>
          </a:p>
          <a:p>
            <a:pPr marR="0" lvl="0" algn="l" defTabSz="914400" rtl="0" eaLnBrk="0" fontAlgn="base" latinLnBrk="0" hangingPunct="0">
              <a:lnSpc>
                <a:spcPct val="100000"/>
              </a:lnSpc>
              <a:spcBef>
                <a:spcPct val="0"/>
              </a:spcBef>
              <a:spcAft>
                <a:spcPct val="0"/>
              </a:spcAft>
              <a:buClrTx/>
              <a:buSzTx/>
              <a:tabLst/>
            </a:pPr>
            <a:endParaRPr kumimoji="0" lang="en-US" altLang="zh-CN" sz="2000" b="0" i="0" u="none" strike="noStrike" cap="none" normalizeH="0" baseline="0" dirty="0" smtClean="0">
              <a:ln>
                <a:noFill/>
              </a:ln>
              <a:solidFill>
                <a:schemeClr val="tx1"/>
              </a:solidFill>
              <a:effectLst/>
              <a:latin typeface="+mn-lt"/>
              <a:ea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zh-CN" sz="2000" b="0" i="0" u="none" strike="noStrike" cap="none" normalizeH="0" baseline="0" dirty="0" smtClean="0">
                <a:ln>
                  <a:noFill/>
                </a:ln>
                <a:solidFill>
                  <a:schemeClr val="tx1"/>
                </a:solidFill>
                <a:effectLst/>
                <a:latin typeface="+mn-lt"/>
                <a:ea typeface="Times New Roman" pitchFamily="18" charset="0"/>
                <a:cs typeface="Times New Roman" pitchFamily="18" charset="0"/>
              </a:rPr>
              <a:t>First point of contact is the Primary Analyst. In case the Primary contact is not available then there is Secondary Analyst as the next point of contact.</a:t>
            </a:r>
            <a:endParaRPr kumimoji="0" lang="en-US" altLang="zh-CN" sz="20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endParaRPr>
          </a:p>
        </p:txBody>
      </p:sp>
    </p:spTree>
    <p:extLst>
      <p:ext uri="{BB962C8B-B14F-4D97-AF65-F5344CB8AC3E}">
        <p14:creationId xmlns="" xmlns:p14="http://schemas.microsoft.com/office/powerpoint/2010/main" val="19688711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2"/>
          </p:nvPr>
        </p:nvGraphicFramePr>
        <p:xfrm>
          <a:off x="354841" y="811734"/>
          <a:ext cx="8502556" cy="2231718"/>
        </p:xfrm>
        <a:graphic>
          <a:graphicData uri="http://schemas.openxmlformats.org/drawingml/2006/table">
            <a:tbl>
              <a:tblPr firstRow="1" bandRow="1">
                <a:tableStyleId>{5C22544A-7EE6-4342-B048-85BDC9FD1C3A}</a:tableStyleId>
              </a:tblPr>
              <a:tblGrid>
                <a:gridCol w="727841"/>
                <a:gridCol w="2183521"/>
                <a:gridCol w="5591194"/>
              </a:tblGrid>
              <a:tr h="562671">
                <a:tc>
                  <a:txBody>
                    <a:bodyPr/>
                    <a:lstStyle/>
                    <a:p>
                      <a:pPr marL="0" marR="0">
                        <a:lnSpc>
                          <a:spcPct val="150000"/>
                        </a:lnSpc>
                        <a:spcBef>
                          <a:spcPts val="0"/>
                        </a:spcBef>
                        <a:spcAft>
                          <a:spcPts val="0"/>
                        </a:spcAft>
                      </a:pPr>
                      <a:r>
                        <a:rPr lang="en-US" sz="1600" b="1" dirty="0">
                          <a:solidFill>
                            <a:srgbClr val="000000"/>
                          </a:solidFill>
                          <a:latin typeface="+mn-lt"/>
                          <a:ea typeface="Times New Roman"/>
                          <a:cs typeface="Times New Roman"/>
                        </a:rPr>
                        <a:t>No.</a:t>
                      </a:r>
                      <a:endParaRPr lang="en-US" sz="1600" dirty="0">
                        <a:latin typeface="+mn-lt"/>
                        <a:ea typeface="Times New Roman"/>
                        <a:cs typeface="Times New Roman"/>
                      </a:endParaRPr>
                    </a:p>
                  </a:txBody>
                  <a:tcPr marL="68580" marR="68580" marT="0" marB="0" anchor="b"/>
                </a:tc>
                <a:tc>
                  <a:txBody>
                    <a:bodyPr/>
                    <a:lstStyle/>
                    <a:p>
                      <a:pPr marL="0" marR="0">
                        <a:lnSpc>
                          <a:spcPct val="150000"/>
                        </a:lnSpc>
                        <a:spcBef>
                          <a:spcPts val="0"/>
                        </a:spcBef>
                        <a:spcAft>
                          <a:spcPts val="0"/>
                        </a:spcAft>
                      </a:pPr>
                      <a:r>
                        <a:rPr lang="en-US" sz="1600" b="1">
                          <a:solidFill>
                            <a:srgbClr val="000000"/>
                          </a:solidFill>
                          <a:latin typeface="Times New Roman"/>
                          <a:ea typeface="Times New Roman"/>
                          <a:cs typeface="Times New Roman"/>
                        </a:rPr>
                        <a:t>Name</a:t>
                      </a:r>
                      <a:endParaRPr lang="en-US" sz="1600">
                        <a:latin typeface="Calibri"/>
                        <a:ea typeface="Times New Roman"/>
                        <a:cs typeface="Times New Roman"/>
                      </a:endParaRPr>
                    </a:p>
                  </a:txBody>
                  <a:tcPr marL="68580" marR="68580" marT="0" marB="0" anchor="b"/>
                </a:tc>
                <a:tc>
                  <a:txBody>
                    <a:bodyPr/>
                    <a:lstStyle/>
                    <a:p>
                      <a:pPr marL="0" marR="0">
                        <a:lnSpc>
                          <a:spcPct val="150000"/>
                        </a:lnSpc>
                        <a:spcBef>
                          <a:spcPts val="0"/>
                        </a:spcBef>
                        <a:spcAft>
                          <a:spcPts val="0"/>
                        </a:spcAft>
                      </a:pPr>
                      <a:r>
                        <a:rPr lang="en-US" sz="1600" b="1" dirty="0">
                          <a:solidFill>
                            <a:srgbClr val="000000"/>
                          </a:solidFill>
                          <a:latin typeface="Times New Roman"/>
                          <a:ea typeface="Times New Roman"/>
                          <a:cs typeface="Times New Roman"/>
                        </a:rPr>
                        <a:t>Guideline Definition</a:t>
                      </a:r>
                      <a:endParaRPr lang="en-US" sz="1600" dirty="0">
                        <a:latin typeface="Calibri"/>
                        <a:ea typeface="Times New Roman"/>
                        <a:cs typeface="Times New Roman"/>
                      </a:endParaRPr>
                    </a:p>
                  </a:txBody>
                  <a:tcPr marL="68580" marR="68580" marT="0" marB="0" anchor="b"/>
                </a:tc>
              </a:tr>
              <a:tr h="543705">
                <a:tc>
                  <a:txBody>
                    <a:bodyPr/>
                    <a:lstStyle/>
                    <a:p>
                      <a:pPr marL="0" marR="0">
                        <a:lnSpc>
                          <a:spcPct val="150000"/>
                        </a:lnSpc>
                        <a:spcBef>
                          <a:spcPts val="0"/>
                        </a:spcBef>
                        <a:spcAft>
                          <a:spcPts val="0"/>
                        </a:spcAft>
                      </a:pPr>
                      <a:r>
                        <a:rPr lang="en-US" sz="1600" dirty="0" smtClean="0">
                          <a:solidFill>
                            <a:srgbClr val="000000"/>
                          </a:solidFill>
                          <a:latin typeface="Times New Roman"/>
                          <a:ea typeface="Times New Roman"/>
                          <a:cs typeface="Times New Roman"/>
                        </a:rPr>
                        <a:t>1</a:t>
                      </a:r>
                      <a:endParaRPr lang="en-US" sz="1600" dirty="0">
                        <a:latin typeface="Calibri"/>
                        <a:ea typeface="Times New Roman"/>
                        <a:cs typeface="Times New Roman"/>
                      </a:endParaRPr>
                    </a:p>
                  </a:txBody>
                  <a:tcPr marL="68580" marR="68580" marT="0" marB="0" anchor="b"/>
                </a:tc>
                <a:tc>
                  <a:txBody>
                    <a:bodyPr/>
                    <a:lstStyle/>
                    <a:p>
                      <a:pPr marL="0" marR="0">
                        <a:lnSpc>
                          <a:spcPct val="150000"/>
                        </a:lnSpc>
                        <a:spcBef>
                          <a:spcPts val="0"/>
                        </a:spcBef>
                        <a:spcAft>
                          <a:spcPts val="0"/>
                        </a:spcAft>
                      </a:pPr>
                      <a:r>
                        <a:rPr lang="en-US" sz="1600">
                          <a:solidFill>
                            <a:srgbClr val="000000"/>
                          </a:solidFill>
                          <a:latin typeface="Times New Roman"/>
                          <a:ea typeface="Times New Roman"/>
                          <a:cs typeface="Times New Roman"/>
                        </a:rPr>
                        <a:t>Critical</a:t>
                      </a:r>
                      <a:endParaRPr lang="en-US" sz="1600">
                        <a:latin typeface="Calibri"/>
                        <a:ea typeface="Times New Roman"/>
                        <a:cs typeface="Times New Roman"/>
                      </a:endParaRPr>
                    </a:p>
                  </a:txBody>
                  <a:tcPr marL="68580" marR="68580" marT="0" marB="0" anchor="b"/>
                </a:tc>
                <a:tc>
                  <a:txBody>
                    <a:bodyPr/>
                    <a:lstStyle/>
                    <a:p>
                      <a:pPr marL="0" marR="0">
                        <a:lnSpc>
                          <a:spcPct val="150000"/>
                        </a:lnSpc>
                        <a:spcBef>
                          <a:spcPts val="0"/>
                        </a:spcBef>
                        <a:spcAft>
                          <a:spcPts val="0"/>
                        </a:spcAft>
                      </a:pPr>
                      <a:r>
                        <a:rPr lang="en-US" sz="1600" dirty="0">
                          <a:solidFill>
                            <a:srgbClr val="000000"/>
                          </a:solidFill>
                          <a:latin typeface="Times New Roman"/>
                          <a:ea typeface="Times New Roman"/>
                          <a:cs typeface="Times New Roman"/>
                        </a:rPr>
                        <a:t>Critical. Needs immediate action. Issue impedes patient </a:t>
                      </a:r>
                      <a:r>
                        <a:rPr lang="en-US" sz="1600" dirty="0" smtClean="0">
                          <a:solidFill>
                            <a:srgbClr val="000000"/>
                          </a:solidFill>
                          <a:latin typeface="Times New Roman"/>
                          <a:ea typeface="Times New Roman"/>
                          <a:cs typeface="Times New Roman"/>
                        </a:rPr>
                        <a:t>care</a:t>
                      </a:r>
                      <a:endParaRPr lang="en-US" sz="1600" dirty="0">
                        <a:latin typeface="Calibri"/>
                        <a:ea typeface="Times New Roman"/>
                        <a:cs typeface="Times New Roman"/>
                      </a:endParaRPr>
                    </a:p>
                  </a:txBody>
                  <a:tcPr marL="68580" marR="68580" marT="0" marB="0" anchor="b"/>
                </a:tc>
              </a:tr>
              <a:tr h="562671">
                <a:tc>
                  <a:txBody>
                    <a:bodyPr/>
                    <a:lstStyle/>
                    <a:p>
                      <a:pPr marL="0" marR="0">
                        <a:lnSpc>
                          <a:spcPct val="150000"/>
                        </a:lnSpc>
                        <a:spcBef>
                          <a:spcPts val="0"/>
                        </a:spcBef>
                        <a:spcAft>
                          <a:spcPts val="0"/>
                        </a:spcAft>
                      </a:pPr>
                      <a:r>
                        <a:rPr lang="en-US" sz="1600">
                          <a:solidFill>
                            <a:srgbClr val="000000"/>
                          </a:solidFill>
                          <a:latin typeface="Times New Roman"/>
                          <a:ea typeface="Times New Roman"/>
                          <a:cs typeface="Times New Roman"/>
                        </a:rPr>
                        <a:t>2</a:t>
                      </a:r>
                      <a:endParaRPr lang="en-US" sz="1600">
                        <a:latin typeface="Calibri"/>
                        <a:ea typeface="Times New Roman"/>
                        <a:cs typeface="Times New Roman"/>
                      </a:endParaRPr>
                    </a:p>
                  </a:txBody>
                  <a:tcPr marL="68580" marR="68580" marT="0" marB="0" anchor="b"/>
                </a:tc>
                <a:tc>
                  <a:txBody>
                    <a:bodyPr/>
                    <a:lstStyle/>
                    <a:p>
                      <a:pPr marL="0" marR="0">
                        <a:lnSpc>
                          <a:spcPct val="150000"/>
                        </a:lnSpc>
                        <a:spcBef>
                          <a:spcPts val="0"/>
                        </a:spcBef>
                        <a:spcAft>
                          <a:spcPts val="0"/>
                        </a:spcAft>
                      </a:pPr>
                      <a:r>
                        <a:rPr lang="en-US" sz="1600">
                          <a:solidFill>
                            <a:srgbClr val="000000"/>
                          </a:solidFill>
                          <a:latin typeface="Times New Roman"/>
                          <a:ea typeface="Times New Roman"/>
                          <a:cs typeface="Times New Roman"/>
                        </a:rPr>
                        <a:t>High</a:t>
                      </a:r>
                      <a:endParaRPr lang="en-US" sz="1600">
                        <a:latin typeface="Calibri"/>
                        <a:ea typeface="Times New Roman"/>
                        <a:cs typeface="Times New Roman"/>
                      </a:endParaRPr>
                    </a:p>
                  </a:txBody>
                  <a:tcPr marL="68580" marR="68580" marT="0" marB="0" anchor="b"/>
                </a:tc>
                <a:tc>
                  <a:txBody>
                    <a:bodyPr/>
                    <a:lstStyle/>
                    <a:p>
                      <a:pPr marL="0" marR="0">
                        <a:lnSpc>
                          <a:spcPct val="150000"/>
                        </a:lnSpc>
                        <a:spcBef>
                          <a:spcPts val="0"/>
                        </a:spcBef>
                        <a:spcAft>
                          <a:spcPts val="0"/>
                        </a:spcAft>
                      </a:pPr>
                      <a:r>
                        <a:rPr lang="en-US" sz="1600" dirty="0">
                          <a:solidFill>
                            <a:srgbClr val="000000"/>
                          </a:solidFill>
                          <a:latin typeface="Times New Roman"/>
                          <a:ea typeface="Times New Roman"/>
                          <a:cs typeface="Times New Roman"/>
                        </a:rPr>
                        <a:t>Urgent.  Action is </a:t>
                      </a:r>
                      <a:r>
                        <a:rPr lang="en-US" sz="1600" dirty="0" smtClean="0">
                          <a:solidFill>
                            <a:srgbClr val="000000"/>
                          </a:solidFill>
                          <a:latin typeface="Times New Roman"/>
                          <a:ea typeface="Times New Roman"/>
                          <a:cs typeface="Times New Roman"/>
                        </a:rPr>
                        <a:t>required</a:t>
                      </a:r>
                      <a:endParaRPr lang="en-US" sz="1600" dirty="0">
                        <a:latin typeface="Calibri"/>
                        <a:ea typeface="Times New Roman"/>
                        <a:cs typeface="Times New Roman"/>
                      </a:endParaRPr>
                    </a:p>
                  </a:txBody>
                  <a:tcPr marL="68580" marR="68580" marT="0" marB="0" anchor="b"/>
                </a:tc>
              </a:tr>
              <a:tr h="562671">
                <a:tc>
                  <a:txBody>
                    <a:bodyPr/>
                    <a:lstStyle/>
                    <a:p>
                      <a:pPr marL="0" marR="0">
                        <a:lnSpc>
                          <a:spcPct val="150000"/>
                        </a:lnSpc>
                        <a:spcBef>
                          <a:spcPts val="0"/>
                        </a:spcBef>
                        <a:spcAft>
                          <a:spcPts val="0"/>
                        </a:spcAft>
                      </a:pPr>
                      <a:r>
                        <a:rPr lang="en-US" sz="1600">
                          <a:solidFill>
                            <a:srgbClr val="000000"/>
                          </a:solidFill>
                          <a:latin typeface="Times New Roman"/>
                          <a:ea typeface="Times New Roman"/>
                          <a:cs typeface="Times New Roman"/>
                        </a:rPr>
                        <a:t>3</a:t>
                      </a:r>
                      <a:endParaRPr lang="en-US" sz="1600">
                        <a:latin typeface="Calibri"/>
                        <a:ea typeface="Times New Roman"/>
                        <a:cs typeface="Times New Roman"/>
                      </a:endParaRPr>
                    </a:p>
                  </a:txBody>
                  <a:tcPr marL="68580" marR="68580" marT="0" marB="0" anchor="b"/>
                </a:tc>
                <a:tc>
                  <a:txBody>
                    <a:bodyPr/>
                    <a:lstStyle/>
                    <a:p>
                      <a:pPr marL="0" marR="0">
                        <a:lnSpc>
                          <a:spcPct val="150000"/>
                        </a:lnSpc>
                        <a:spcBef>
                          <a:spcPts val="0"/>
                        </a:spcBef>
                        <a:spcAft>
                          <a:spcPts val="0"/>
                        </a:spcAft>
                      </a:pPr>
                      <a:r>
                        <a:rPr lang="en-US" sz="1600">
                          <a:solidFill>
                            <a:srgbClr val="000000"/>
                          </a:solidFill>
                          <a:latin typeface="Times New Roman"/>
                          <a:ea typeface="Times New Roman"/>
                          <a:cs typeface="Times New Roman"/>
                        </a:rPr>
                        <a:t>Medium</a:t>
                      </a:r>
                      <a:endParaRPr lang="en-US" sz="1600">
                        <a:latin typeface="Calibri"/>
                        <a:ea typeface="Times New Roman"/>
                        <a:cs typeface="Times New Roman"/>
                      </a:endParaRPr>
                    </a:p>
                  </a:txBody>
                  <a:tcPr marL="68580" marR="68580" marT="0" marB="0" anchor="b"/>
                </a:tc>
                <a:tc>
                  <a:txBody>
                    <a:bodyPr/>
                    <a:lstStyle/>
                    <a:p>
                      <a:pPr marL="0" marR="0">
                        <a:lnSpc>
                          <a:spcPct val="150000"/>
                        </a:lnSpc>
                        <a:spcBef>
                          <a:spcPts val="0"/>
                        </a:spcBef>
                        <a:spcAft>
                          <a:spcPts val="0"/>
                        </a:spcAft>
                      </a:pPr>
                      <a:r>
                        <a:rPr lang="en-US" sz="1600" dirty="0">
                          <a:solidFill>
                            <a:srgbClr val="000000"/>
                          </a:solidFill>
                          <a:latin typeface="Times New Roman"/>
                          <a:ea typeface="Times New Roman"/>
                          <a:cs typeface="Times New Roman"/>
                        </a:rPr>
                        <a:t>Non-Urgent.  No immediate action is </a:t>
                      </a:r>
                      <a:r>
                        <a:rPr lang="en-US" sz="1600" dirty="0" smtClean="0">
                          <a:solidFill>
                            <a:srgbClr val="000000"/>
                          </a:solidFill>
                          <a:latin typeface="Times New Roman"/>
                          <a:ea typeface="Times New Roman"/>
                          <a:cs typeface="Times New Roman"/>
                        </a:rPr>
                        <a:t>required</a:t>
                      </a:r>
                      <a:endParaRPr lang="en-US" sz="1600" dirty="0">
                        <a:latin typeface="Calibri"/>
                        <a:ea typeface="Times New Roman"/>
                        <a:cs typeface="Times New Roman"/>
                      </a:endParaRPr>
                    </a:p>
                  </a:txBody>
                  <a:tcPr marL="68580" marR="68580" marT="0" marB="0" anchor="b"/>
                </a:tc>
              </a:tr>
            </a:tbl>
          </a:graphicData>
        </a:graphic>
      </p:graphicFrame>
      <p:sp>
        <p:nvSpPr>
          <p:cNvPr id="3" name="Title 2"/>
          <p:cNvSpPr>
            <a:spLocks noGrp="1"/>
          </p:cNvSpPr>
          <p:nvPr>
            <p:ph type="title"/>
          </p:nvPr>
        </p:nvSpPr>
        <p:spPr>
          <a:xfrm>
            <a:off x="414338" y="259307"/>
            <a:ext cx="8330184" cy="723332"/>
          </a:xfrm>
        </p:spPr>
        <p:txBody>
          <a:bodyPr/>
          <a:lstStyle/>
          <a:p>
            <a:r>
              <a:rPr lang="en-US" dirty="0" smtClean="0"/>
              <a:t>Definitions for Urgency:</a:t>
            </a:r>
            <a:br>
              <a:rPr lang="en-US" dirty="0" smtClean="0"/>
            </a:br>
            <a:endParaRPr lang="en-US" dirty="0"/>
          </a:p>
        </p:txBody>
      </p:sp>
      <p:graphicFrame>
        <p:nvGraphicFramePr>
          <p:cNvPr id="5" name="Content Placeholder 3"/>
          <p:cNvGraphicFramePr>
            <a:graphicFrameLocks/>
          </p:cNvGraphicFramePr>
          <p:nvPr/>
        </p:nvGraphicFramePr>
        <p:xfrm>
          <a:off x="274685" y="4428390"/>
          <a:ext cx="8514474" cy="1854200"/>
        </p:xfrm>
        <a:graphic>
          <a:graphicData uri="http://schemas.openxmlformats.org/drawingml/2006/table">
            <a:tbl>
              <a:tblPr firstRow="1" bandRow="1">
                <a:tableStyleId>{5C22544A-7EE6-4342-B048-85BDC9FD1C3A}</a:tableStyleId>
              </a:tblPr>
              <a:tblGrid>
                <a:gridCol w="776192"/>
                <a:gridCol w="2210938"/>
                <a:gridCol w="5527344"/>
              </a:tblGrid>
              <a:tr h="370840">
                <a:tc>
                  <a:txBody>
                    <a:bodyPr/>
                    <a:lstStyle/>
                    <a:p>
                      <a:pPr marL="0" marR="0" algn="l">
                        <a:lnSpc>
                          <a:spcPct val="150000"/>
                        </a:lnSpc>
                        <a:spcBef>
                          <a:spcPts val="0"/>
                        </a:spcBef>
                        <a:spcAft>
                          <a:spcPts val="0"/>
                        </a:spcAft>
                      </a:pPr>
                      <a:r>
                        <a:rPr lang="en-US" sz="1600" b="1" dirty="0">
                          <a:solidFill>
                            <a:schemeClr val="tx1"/>
                          </a:solidFill>
                          <a:latin typeface="+mn-lt"/>
                          <a:ea typeface="Times New Roman"/>
                          <a:cs typeface="Times New Roman"/>
                        </a:rPr>
                        <a:t>No.</a:t>
                      </a:r>
                      <a:endParaRPr lang="en-US" sz="1600" dirty="0">
                        <a:solidFill>
                          <a:schemeClr val="tx1"/>
                        </a:solidFill>
                        <a:latin typeface="+mn-lt"/>
                        <a:ea typeface="Times New Roman"/>
                        <a:cs typeface="Times New Roman"/>
                      </a:endParaRPr>
                    </a:p>
                  </a:txBody>
                  <a:tcPr marL="68580" marR="68580" marT="0" marB="0" anchor="b"/>
                </a:tc>
                <a:tc>
                  <a:txBody>
                    <a:bodyPr/>
                    <a:lstStyle/>
                    <a:p>
                      <a:pPr marL="0" marR="0" algn="l">
                        <a:lnSpc>
                          <a:spcPct val="150000"/>
                        </a:lnSpc>
                        <a:spcBef>
                          <a:spcPts val="0"/>
                        </a:spcBef>
                        <a:spcAft>
                          <a:spcPts val="0"/>
                        </a:spcAft>
                      </a:pPr>
                      <a:r>
                        <a:rPr lang="en-US" sz="1600" b="1">
                          <a:solidFill>
                            <a:schemeClr val="tx1"/>
                          </a:solidFill>
                          <a:latin typeface="+mn-lt"/>
                          <a:ea typeface="Times New Roman"/>
                          <a:cs typeface="Times New Roman"/>
                        </a:rPr>
                        <a:t>Name</a:t>
                      </a:r>
                      <a:endParaRPr lang="en-US" sz="1600">
                        <a:solidFill>
                          <a:schemeClr val="tx1"/>
                        </a:solidFill>
                        <a:latin typeface="+mn-lt"/>
                        <a:ea typeface="Times New Roman"/>
                        <a:cs typeface="Times New Roman"/>
                      </a:endParaRPr>
                    </a:p>
                  </a:txBody>
                  <a:tcPr marL="68580" marR="68580" marT="0" marB="0" anchor="b"/>
                </a:tc>
                <a:tc>
                  <a:txBody>
                    <a:bodyPr/>
                    <a:lstStyle/>
                    <a:p>
                      <a:pPr marL="0" marR="0" algn="l">
                        <a:lnSpc>
                          <a:spcPct val="150000"/>
                        </a:lnSpc>
                        <a:spcBef>
                          <a:spcPts val="0"/>
                        </a:spcBef>
                        <a:spcAft>
                          <a:spcPts val="0"/>
                        </a:spcAft>
                      </a:pPr>
                      <a:r>
                        <a:rPr lang="en-US" sz="1600" b="1" dirty="0">
                          <a:solidFill>
                            <a:schemeClr val="tx1"/>
                          </a:solidFill>
                          <a:latin typeface="+mn-lt"/>
                          <a:ea typeface="Times New Roman"/>
                          <a:cs typeface="Times New Roman"/>
                        </a:rPr>
                        <a:t>Guideline Definition</a:t>
                      </a:r>
                      <a:endParaRPr lang="en-US" sz="1600" dirty="0">
                        <a:solidFill>
                          <a:schemeClr val="tx1"/>
                        </a:solidFill>
                        <a:latin typeface="+mn-lt"/>
                        <a:ea typeface="Times New Roman"/>
                        <a:cs typeface="Times New Roman"/>
                      </a:endParaRPr>
                    </a:p>
                  </a:txBody>
                  <a:tcPr marL="68580" marR="68580" marT="0" marB="0" anchor="b"/>
                </a:tc>
              </a:tr>
              <a:tr h="370840">
                <a:tc>
                  <a:txBody>
                    <a:bodyPr/>
                    <a:lstStyle/>
                    <a:p>
                      <a:pPr marL="0" marR="0" algn="l">
                        <a:lnSpc>
                          <a:spcPct val="150000"/>
                        </a:lnSpc>
                        <a:spcBef>
                          <a:spcPts val="0"/>
                        </a:spcBef>
                        <a:spcAft>
                          <a:spcPts val="0"/>
                        </a:spcAft>
                      </a:pPr>
                      <a:r>
                        <a:rPr lang="en-US" sz="1600">
                          <a:solidFill>
                            <a:schemeClr val="tx1"/>
                          </a:solidFill>
                          <a:latin typeface="+mn-lt"/>
                          <a:ea typeface="Times New Roman"/>
                          <a:cs typeface="Times New Roman"/>
                        </a:rPr>
                        <a:t>1</a:t>
                      </a:r>
                    </a:p>
                  </a:txBody>
                  <a:tcPr marL="68580" marR="68580" marT="0" marB="0" anchor="b"/>
                </a:tc>
                <a:tc>
                  <a:txBody>
                    <a:bodyPr/>
                    <a:lstStyle/>
                    <a:p>
                      <a:pPr marL="0" marR="0" algn="l">
                        <a:lnSpc>
                          <a:spcPct val="150000"/>
                        </a:lnSpc>
                        <a:spcBef>
                          <a:spcPts val="0"/>
                        </a:spcBef>
                        <a:spcAft>
                          <a:spcPts val="0"/>
                        </a:spcAft>
                      </a:pPr>
                      <a:r>
                        <a:rPr lang="en-US" sz="1600">
                          <a:solidFill>
                            <a:schemeClr val="tx1"/>
                          </a:solidFill>
                          <a:latin typeface="+mn-lt"/>
                          <a:ea typeface="Times New Roman"/>
                          <a:cs typeface="Times New Roman"/>
                        </a:rPr>
                        <a:t>Extensive/Widespread</a:t>
                      </a:r>
                    </a:p>
                  </a:txBody>
                  <a:tcPr marL="68580" marR="68580" marT="0" marB="0" anchor="b"/>
                </a:tc>
                <a:tc>
                  <a:txBody>
                    <a:bodyPr/>
                    <a:lstStyle/>
                    <a:p>
                      <a:pPr marL="0" marR="0" algn="l">
                        <a:lnSpc>
                          <a:spcPct val="150000"/>
                        </a:lnSpc>
                        <a:spcBef>
                          <a:spcPts val="0"/>
                        </a:spcBef>
                        <a:spcAft>
                          <a:spcPts val="0"/>
                        </a:spcAft>
                      </a:pPr>
                      <a:r>
                        <a:rPr lang="en-US" sz="1600" dirty="0">
                          <a:solidFill>
                            <a:schemeClr val="tx1"/>
                          </a:solidFill>
                          <a:latin typeface="+mn-lt"/>
                          <a:ea typeface="Times New Roman"/>
                          <a:cs typeface="Times New Roman"/>
                        </a:rPr>
                        <a:t>Occurring across all </a:t>
                      </a:r>
                      <a:r>
                        <a:rPr lang="en-US" sz="1600" dirty="0" smtClean="0">
                          <a:solidFill>
                            <a:schemeClr val="tx1"/>
                          </a:solidFill>
                          <a:latin typeface="+mn-lt"/>
                          <a:ea typeface="Times New Roman"/>
                          <a:cs typeface="Times New Roman"/>
                        </a:rPr>
                        <a:t>clinics</a:t>
                      </a:r>
                      <a:endParaRPr lang="en-US" sz="1600" dirty="0">
                        <a:solidFill>
                          <a:schemeClr val="tx1"/>
                        </a:solidFill>
                        <a:latin typeface="+mn-lt"/>
                        <a:ea typeface="Times New Roman"/>
                        <a:cs typeface="Times New Roman"/>
                      </a:endParaRPr>
                    </a:p>
                  </a:txBody>
                  <a:tcPr marL="68580" marR="68580" marT="0" marB="0" anchor="b"/>
                </a:tc>
              </a:tr>
              <a:tr h="370840">
                <a:tc>
                  <a:txBody>
                    <a:bodyPr/>
                    <a:lstStyle/>
                    <a:p>
                      <a:pPr marL="0" marR="0" algn="l">
                        <a:lnSpc>
                          <a:spcPct val="150000"/>
                        </a:lnSpc>
                        <a:spcBef>
                          <a:spcPts val="0"/>
                        </a:spcBef>
                        <a:spcAft>
                          <a:spcPts val="0"/>
                        </a:spcAft>
                      </a:pPr>
                      <a:r>
                        <a:rPr lang="en-US" sz="1600">
                          <a:solidFill>
                            <a:schemeClr val="tx1"/>
                          </a:solidFill>
                          <a:latin typeface="+mn-lt"/>
                          <a:ea typeface="Times New Roman"/>
                          <a:cs typeface="Times New Roman"/>
                        </a:rPr>
                        <a:t>2</a:t>
                      </a:r>
                    </a:p>
                  </a:txBody>
                  <a:tcPr marL="68580" marR="68580" marT="0" marB="0" anchor="b"/>
                </a:tc>
                <a:tc>
                  <a:txBody>
                    <a:bodyPr/>
                    <a:lstStyle/>
                    <a:p>
                      <a:pPr marL="0" marR="0" algn="l">
                        <a:lnSpc>
                          <a:spcPct val="150000"/>
                        </a:lnSpc>
                        <a:spcBef>
                          <a:spcPts val="0"/>
                        </a:spcBef>
                        <a:spcAft>
                          <a:spcPts val="0"/>
                        </a:spcAft>
                      </a:pPr>
                      <a:r>
                        <a:rPr lang="en-US" sz="1600" dirty="0">
                          <a:solidFill>
                            <a:schemeClr val="tx1"/>
                          </a:solidFill>
                          <a:latin typeface="+mn-lt"/>
                          <a:ea typeface="Times New Roman"/>
                          <a:cs typeface="Times New Roman"/>
                        </a:rPr>
                        <a:t>Significant/Large</a:t>
                      </a:r>
                    </a:p>
                  </a:txBody>
                  <a:tcPr marL="68580" marR="68580" marT="0" marB="0" anchor="b"/>
                </a:tc>
                <a:tc>
                  <a:txBody>
                    <a:bodyPr/>
                    <a:lstStyle/>
                    <a:p>
                      <a:pPr marL="0" marR="0" algn="l">
                        <a:lnSpc>
                          <a:spcPct val="150000"/>
                        </a:lnSpc>
                        <a:spcBef>
                          <a:spcPts val="0"/>
                        </a:spcBef>
                        <a:spcAft>
                          <a:spcPts val="0"/>
                        </a:spcAft>
                      </a:pPr>
                      <a:r>
                        <a:rPr lang="en-US" sz="1600">
                          <a:solidFill>
                            <a:schemeClr val="tx1"/>
                          </a:solidFill>
                          <a:latin typeface="+mn-lt"/>
                          <a:ea typeface="Times New Roman"/>
                          <a:cs typeface="Times New Roman"/>
                        </a:rPr>
                        <a:t>Affecting an entire clinic; occurring in more than 1 clinic</a:t>
                      </a:r>
                    </a:p>
                  </a:txBody>
                  <a:tcPr marL="68580" marR="68580" marT="0" marB="0" anchor="b"/>
                </a:tc>
              </a:tr>
              <a:tr h="370840">
                <a:tc>
                  <a:txBody>
                    <a:bodyPr/>
                    <a:lstStyle/>
                    <a:p>
                      <a:pPr marL="0" marR="0" algn="l">
                        <a:lnSpc>
                          <a:spcPct val="150000"/>
                        </a:lnSpc>
                        <a:spcBef>
                          <a:spcPts val="0"/>
                        </a:spcBef>
                        <a:spcAft>
                          <a:spcPts val="0"/>
                        </a:spcAft>
                      </a:pPr>
                      <a:r>
                        <a:rPr lang="en-US" sz="1600">
                          <a:solidFill>
                            <a:schemeClr val="tx1"/>
                          </a:solidFill>
                          <a:latin typeface="+mn-lt"/>
                          <a:ea typeface="Times New Roman"/>
                          <a:cs typeface="Times New Roman"/>
                        </a:rPr>
                        <a:t>3</a:t>
                      </a:r>
                    </a:p>
                  </a:txBody>
                  <a:tcPr marL="68580" marR="68580" marT="0" marB="0" anchor="b"/>
                </a:tc>
                <a:tc>
                  <a:txBody>
                    <a:bodyPr/>
                    <a:lstStyle/>
                    <a:p>
                      <a:pPr marL="0" marR="0" algn="l">
                        <a:lnSpc>
                          <a:spcPct val="150000"/>
                        </a:lnSpc>
                        <a:spcBef>
                          <a:spcPts val="0"/>
                        </a:spcBef>
                        <a:spcAft>
                          <a:spcPts val="0"/>
                        </a:spcAft>
                      </a:pPr>
                      <a:r>
                        <a:rPr lang="en-US" sz="1600">
                          <a:solidFill>
                            <a:schemeClr val="tx1"/>
                          </a:solidFill>
                          <a:latin typeface="+mn-lt"/>
                          <a:ea typeface="Times New Roman"/>
                          <a:cs typeface="Times New Roman"/>
                        </a:rPr>
                        <a:t>Moderate/Limited</a:t>
                      </a:r>
                    </a:p>
                  </a:txBody>
                  <a:tcPr marL="68580" marR="68580" marT="0" marB="0" anchor="b"/>
                </a:tc>
                <a:tc>
                  <a:txBody>
                    <a:bodyPr/>
                    <a:lstStyle/>
                    <a:p>
                      <a:pPr marL="0" marR="0" algn="l">
                        <a:lnSpc>
                          <a:spcPct val="150000"/>
                        </a:lnSpc>
                        <a:spcBef>
                          <a:spcPts val="0"/>
                        </a:spcBef>
                        <a:spcAft>
                          <a:spcPts val="0"/>
                        </a:spcAft>
                      </a:pPr>
                      <a:r>
                        <a:rPr lang="en-US" sz="1600">
                          <a:solidFill>
                            <a:schemeClr val="tx1"/>
                          </a:solidFill>
                          <a:latin typeface="+mn-lt"/>
                          <a:ea typeface="Times New Roman"/>
                          <a:cs typeface="Times New Roman"/>
                        </a:rPr>
                        <a:t>Affecting numerous users in a clinic</a:t>
                      </a:r>
                    </a:p>
                  </a:txBody>
                  <a:tcPr marL="68580" marR="68580" marT="0" marB="0" anchor="b"/>
                </a:tc>
              </a:tr>
              <a:tr h="370840">
                <a:tc>
                  <a:txBody>
                    <a:bodyPr/>
                    <a:lstStyle/>
                    <a:p>
                      <a:pPr marL="0" marR="0" algn="l">
                        <a:lnSpc>
                          <a:spcPct val="150000"/>
                        </a:lnSpc>
                        <a:spcBef>
                          <a:spcPts val="0"/>
                        </a:spcBef>
                        <a:spcAft>
                          <a:spcPts val="0"/>
                        </a:spcAft>
                      </a:pPr>
                      <a:r>
                        <a:rPr lang="en-US" sz="1600">
                          <a:solidFill>
                            <a:schemeClr val="tx1"/>
                          </a:solidFill>
                          <a:latin typeface="+mn-lt"/>
                          <a:ea typeface="Times New Roman"/>
                          <a:cs typeface="Times New Roman"/>
                        </a:rPr>
                        <a:t>4</a:t>
                      </a:r>
                    </a:p>
                  </a:txBody>
                  <a:tcPr marL="68580" marR="68580" marT="0" marB="0" anchor="b"/>
                </a:tc>
                <a:tc>
                  <a:txBody>
                    <a:bodyPr/>
                    <a:lstStyle/>
                    <a:p>
                      <a:pPr marL="0" marR="0" algn="l">
                        <a:lnSpc>
                          <a:spcPct val="150000"/>
                        </a:lnSpc>
                        <a:spcBef>
                          <a:spcPts val="0"/>
                        </a:spcBef>
                        <a:spcAft>
                          <a:spcPts val="0"/>
                        </a:spcAft>
                      </a:pPr>
                      <a:r>
                        <a:rPr lang="en-US" sz="1600">
                          <a:solidFill>
                            <a:schemeClr val="tx1"/>
                          </a:solidFill>
                          <a:latin typeface="+mn-lt"/>
                          <a:ea typeface="Times New Roman"/>
                          <a:cs typeface="Times New Roman"/>
                        </a:rPr>
                        <a:t>Minor/Localized</a:t>
                      </a:r>
                    </a:p>
                  </a:txBody>
                  <a:tcPr marL="68580" marR="68580" marT="0" marB="0" anchor="b"/>
                </a:tc>
                <a:tc>
                  <a:txBody>
                    <a:bodyPr/>
                    <a:lstStyle/>
                    <a:p>
                      <a:pPr marL="0" marR="0" algn="l">
                        <a:lnSpc>
                          <a:spcPct val="150000"/>
                        </a:lnSpc>
                        <a:spcBef>
                          <a:spcPts val="0"/>
                        </a:spcBef>
                        <a:spcAft>
                          <a:spcPts val="0"/>
                        </a:spcAft>
                      </a:pPr>
                      <a:r>
                        <a:rPr lang="en-US" sz="1600" dirty="0">
                          <a:solidFill>
                            <a:schemeClr val="tx1"/>
                          </a:solidFill>
                          <a:latin typeface="+mn-lt"/>
                          <a:ea typeface="Times New Roman"/>
                          <a:cs typeface="Times New Roman"/>
                        </a:rPr>
                        <a:t>Affecting single or small number of users</a:t>
                      </a:r>
                    </a:p>
                  </a:txBody>
                  <a:tcPr marL="68580" marR="68580" marT="0" marB="0" anchor="b"/>
                </a:tc>
              </a:tr>
            </a:tbl>
          </a:graphicData>
        </a:graphic>
      </p:graphicFrame>
      <p:sp>
        <p:nvSpPr>
          <p:cNvPr id="6" name="Title 2"/>
          <p:cNvSpPr txBox="1">
            <a:spLocks/>
          </p:cNvSpPr>
          <p:nvPr/>
        </p:nvSpPr>
        <p:spPr bwMode="gray">
          <a:xfrm>
            <a:off x="402965" y="3477087"/>
            <a:ext cx="8330184" cy="1354217"/>
          </a:xfrm>
          <a:prstGeom prst="rect">
            <a:avLst/>
          </a:prstGeom>
        </p:spPr>
        <p:txBody>
          <a:bodyPr vert="horz" lIns="0" tIns="0" rIns="0" bIns="0" rtlCol="0" anchor="ctr">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Definitions for Impact:</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338" y="307094"/>
            <a:ext cx="8330184" cy="615553"/>
          </a:xfrm>
        </p:spPr>
        <p:txBody>
          <a:bodyPr/>
          <a:lstStyle/>
          <a:p>
            <a:r>
              <a:rPr lang="en-US" sz="4000" dirty="0" smtClean="0"/>
              <a:t>STUDY FINDINGS &amp; ANALYSIS</a:t>
            </a:r>
            <a:endParaRPr lang="en-US" sz="4000" dirty="0"/>
          </a:p>
        </p:txBody>
      </p:sp>
      <p:graphicFrame>
        <p:nvGraphicFramePr>
          <p:cNvPr id="5" name="Chart 4"/>
          <p:cNvGraphicFramePr/>
          <p:nvPr/>
        </p:nvGraphicFramePr>
        <p:xfrm>
          <a:off x="586855" y="1433015"/>
          <a:ext cx="7779224" cy="47357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338" y="-62238"/>
            <a:ext cx="8330184" cy="1354217"/>
          </a:xfrm>
        </p:spPr>
        <p:txBody>
          <a:bodyPr/>
          <a:lstStyle/>
          <a:p>
            <a:r>
              <a:rPr lang="en-US" dirty="0" smtClean="0"/>
              <a:t/>
            </a:r>
            <a:br>
              <a:rPr lang="en-US" dirty="0" smtClean="0"/>
            </a:br>
            <a:endParaRPr lang="en-US" dirty="0"/>
          </a:p>
        </p:txBody>
      </p:sp>
      <p:graphicFrame>
        <p:nvGraphicFramePr>
          <p:cNvPr id="6" name="Content Placeholder 5"/>
          <p:cNvGraphicFramePr>
            <a:graphicFrameLocks noGrp="1"/>
          </p:cNvGraphicFramePr>
          <p:nvPr>
            <p:ph sz="quarter" idx="12"/>
          </p:nvPr>
        </p:nvGraphicFramePr>
        <p:xfrm>
          <a:off x="887104" y="3439236"/>
          <a:ext cx="7765577" cy="30502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nvGraphicFramePr>
        <p:xfrm>
          <a:off x="900752" y="313898"/>
          <a:ext cx="7765576" cy="297521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338" y="307094"/>
            <a:ext cx="8330184" cy="615553"/>
          </a:xfrm>
        </p:spPr>
        <p:txBody>
          <a:bodyPr/>
          <a:lstStyle/>
          <a:p>
            <a:r>
              <a:rPr lang="en-US" sz="4000" dirty="0" smtClean="0"/>
              <a:t>TICKETING ISSUE</a:t>
            </a:r>
            <a:endParaRPr lang="en-US" sz="4000" dirty="0"/>
          </a:p>
        </p:txBody>
      </p:sp>
      <p:graphicFrame>
        <p:nvGraphicFramePr>
          <p:cNvPr id="4" name="Content Placeholder 3"/>
          <p:cNvGraphicFramePr>
            <a:graphicFrameLocks noGrp="1"/>
          </p:cNvGraphicFramePr>
          <p:nvPr>
            <p:ph sz="quarter" idx="12"/>
          </p:nvPr>
        </p:nvGraphicFramePr>
        <p:xfrm>
          <a:off x="411162" y="1398588"/>
          <a:ext cx="8036801" cy="48831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11479" y="1399032"/>
            <a:ext cx="8241202" cy="4882896"/>
          </a:xfrm>
        </p:spPr>
        <p:txBody>
          <a:bodyPr/>
          <a:lstStyle/>
          <a:p>
            <a:pPr>
              <a:buFont typeface="Arial" pitchFamily="34" charset="0"/>
              <a:buChar char="•"/>
            </a:pPr>
            <a:r>
              <a:rPr lang="en-IN" dirty="0" smtClean="0"/>
              <a:t> </a:t>
            </a:r>
            <a:r>
              <a:rPr lang="en-IN" dirty="0" smtClean="0">
                <a:solidFill>
                  <a:schemeClr val="tx1"/>
                </a:solidFill>
              </a:rPr>
              <a:t>All the data was protected and limited access to the data.</a:t>
            </a:r>
          </a:p>
          <a:p>
            <a:pPr>
              <a:buFont typeface="Arial" pitchFamily="34" charset="0"/>
              <a:buChar char="•"/>
            </a:pPr>
            <a:r>
              <a:rPr lang="en-IN" dirty="0">
                <a:solidFill>
                  <a:schemeClr val="tx1"/>
                </a:solidFill>
              </a:rPr>
              <a:t> </a:t>
            </a:r>
            <a:r>
              <a:rPr lang="en-IN" dirty="0" smtClean="0">
                <a:solidFill>
                  <a:schemeClr val="tx1"/>
                </a:solidFill>
              </a:rPr>
              <a:t>Team based out of Hyderabad office.</a:t>
            </a:r>
          </a:p>
        </p:txBody>
      </p:sp>
      <p:sp>
        <p:nvSpPr>
          <p:cNvPr id="3" name="Title 2"/>
          <p:cNvSpPr>
            <a:spLocks noGrp="1"/>
          </p:cNvSpPr>
          <p:nvPr>
            <p:ph type="title"/>
          </p:nvPr>
        </p:nvSpPr>
        <p:spPr>
          <a:xfrm>
            <a:off x="414338" y="276317"/>
            <a:ext cx="8330184" cy="677108"/>
          </a:xfrm>
        </p:spPr>
        <p:txBody>
          <a:bodyPr/>
          <a:lstStyle/>
          <a:p>
            <a:r>
              <a:rPr lang="en-IN" b="1" dirty="0" smtClean="0"/>
              <a:t>Limitations</a:t>
            </a:r>
            <a:endParaRPr lang="en-IN"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276447" y="1419367"/>
            <a:ext cx="8465215" cy="6868246"/>
          </a:xfrm>
        </p:spPr>
        <p:txBody>
          <a:bodyPr/>
          <a:lstStyle/>
          <a:p>
            <a:endParaRPr lang="en-US" dirty="0" smtClean="0"/>
          </a:p>
          <a:p>
            <a:pPr>
              <a:buNone/>
            </a:pPr>
            <a:r>
              <a:rPr lang="en-US" sz="4000" b="1" dirty="0" smtClean="0">
                <a:solidFill>
                  <a:schemeClr val="bg1"/>
                </a:solidFill>
              </a:rPr>
              <a:t>Objective 1: </a:t>
            </a:r>
          </a:p>
          <a:p>
            <a:pPr>
              <a:buNone/>
            </a:pPr>
            <a:r>
              <a:rPr lang="en-US" sz="4000" b="1" dirty="0" smtClean="0">
                <a:solidFill>
                  <a:schemeClr val="bg1"/>
                </a:solidFill>
              </a:rPr>
              <a:t>U.S. &amp; Indian Healthcare System</a:t>
            </a:r>
          </a:p>
          <a:p>
            <a:pPr>
              <a:buNone/>
            </a:pPr>
            <a:endParaRPr lang="en-US" dirty="0"/>
          </a:p>
          <a:p>
            <a:endParaRPr lang="en-US" dirty="0" smtClean="0"/>
          </a:p>
          <a:p>
            <a:endParaRPr lang="en-US" dirty="0"/>
          </a:p>
          <a:p>
            <a:endParaRPr lang="en-US" dirty="0" smtClean="0"/>
          </a:p>
          <a:p>
            <a:endParaRPr lang="en-US" dirty="0"/>
          </a:p>
        </p:txBody>
      </p:sp>
      <p:cxnSp>
        <p:nvCxnSpPr>
          <p:cNvPr id="10" name="Straight Connector 9"/>
          <p:cNvCxnSpPr/>
          <p:nvPr/>
        </p:nvCxnSpPr>
        <p:spPr>
          <a:xfrm>
            <a:off x="305170" y="1595202"/>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4716" y="4154052"/>
            <a:ext cx="865490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568290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11479" y="1399032"/>
            <a:ext cx="8364031" cy="4882896"/>
          </a:xfrm>
        </p:spPr>
        <p:txBody>
          <a:bodyPr/>
          <a:lstStyle/>
          <a:p>
            <a:pPr lvl="0"/>
            <a:r>
              <a:rPr lang="en-US" sz="1400" dirty="0"/>
              <a:t>Pubmed. Balfour DC, Evans S, Januska J Health Information technology- results from a round table discussion, J Manag Care Pharm 2009 Jan- Feb;15 (1 Suppl A) : 10-7</a:t>
            </a:r>
            <a:endParaRPr lang="en-IN" sz="1400" dirty="0"/>
          </a:p>
          <a:p>
            <a:r>
              <a:rPr lang="en-US" sz="1400" dirty="0"/>
              <a:t>Available from: </a:t>
            </a:r>
            <a:r>
              <a:rPr lang="en-US" sz="1400" u="sng" dirty="0">
                <a:hlinkClick r:id="rId2"/>
              </a:rPr>
              <a:t>http://</a:t>
            </a:r>
            <a:r>
              <a:rPr lang="en-US" sz="1400" u="sng" dirty="0" smtClean="0">
                <a:hlinkClick r:id="rId2"/>
              </a:rPr>
              <a:t>www.ncbi.nlm.nih.gov/pubmed/19125556</a:t>
            </a:r>
            <a:endParaRPr lang="en-IN" sz="1400" dirty="0"/>
          </a:p>
          <a:p>
            <a:pPr lvl="0"/>
            <a:r>
              <a:rPr lang="en-US" sz="1400" dirty="0"/>
              <a:t>National Learning Consortium. HealthIT.gov 2013 Benefits of EHR</a:t>
            </a:r>
            <a:endParaRPr lang="en-IN" sz="1400" dirty="0"/>
          </a:p>
          <a:p>
            <a:r>
              <a:rPr lang="en-US" sz="1400" dirty="0"/>
              <a:t>Available from </a:t>
            </a:r>
            <a:r>
              <a:rPr lang="en-US" sz="1400" u="sng" dirty="0" smtClean="0">
                <a:hlinkClick r:id="rId3"/>
              </a:rPr>
              <a:t>www.healthit.gov/providers-professionals/national-learning-consortium</a:t>
            </a:r>
            <a:endParaRPr lang="en-IN" sz="1400" dirty="0"/>
          </a:p>
          <a:p>
            <a:pPr lvl="0"/>
            <a:r>
              <a:rPr lang="en-US" sz="1400" dirty="0"/>
              <a:t>B2bknowledgesource.com. Timothy M.Ameredes : The U.S Healthcare system; c2008. Knowledge Source; 2008 </a:t>
            </a:r>
            <a:endParaRPr lang="en-IN" sz="1400" dirty="0"/>
          </a:p>
          <a:p>
            <a:r>
              <a:rPr lang="en-US" sz="1400" dirty="0"/>
              <a:t>Available from : </a:t>
            </a:r>
            <a:r>
              <a:rPr lang="en-US" sz="1400" u="sng" dirty="0">
                <a:hlinkClick r:id="rId4"/>
              </a:rPr>
              <a:t>http://</a:t>
            </a:r>
            <a:r>
              <a:rPr lang="en-US" sz="1400" u="sng" dirty="0" smtClean="0">
                <a:hlinkClick r:id="rId4"/>
              </a:rPr>
              <a:t>www.b2bknowledgesource.com/about/whitepapers.html</a:t>
            </a:r>
            <a:endParaRPr lang="en-IN" sz="1400" dirty="0"/>
          </a:p>
          <a:p>
            <a:pPr lvl="0"/>
            <a:r>
              <a:rPr lang="en-US" sz="1400" dirty="0"/>
              <a:t>A Distinctive system of Healthcare Delivery. Jones &amp; Bartlett Publishers 2008. Available from : </a:t>
            </a:r>
            <a:r>
              <a:rPr lang="en-US" sz="1400" u="sng" dirty="0">
                <a:hlinkClick r:id="rId5"/>
              </a:rPr>
              <a:t>http://</a:t>
            </a:r>
            <a:r>
              <a:rPr lang="en-US" sz="1400" u="sng" dirty="0" smtClean="0">
                <a:hlinkClick r:id="rId5"/>
              </a:rPr>
              <a:t>www.jblearning.com/samples/076374512x/shi4e_ch01.pdf</a:t>
            </a:r>
            <a:endParaRPr lang="en-IN" sz="1400" dirty="0"/>
          </a:p>
          <a:p>
            <a:pPr lvl="0"/>
            <a:r>
              <a:rPr lang="en-US" sz="1400" dirty="0"/>
              <a:t>Kaiser Family Foundation. “Employer Health Benefits 2005 Annual Survey”, 2005. </a:t>
            </a:r>
            <a:endParaRPr lang="en-IN" sz="1400" dirty="0"/>
          </a:p>
          <a:p>
            <a:pPr lvl="0"/>
            <a:r>
              <a:rPr lang="en-US" sz="1400" dirty="0"/>
              <a:t>Indian Healthcare : The Growth Story [http://www.indianhealthcare.in/index.php?option=com_content&amp;view=article&amp;catid=131&amp;id=168%3AIndian+Healthcare:+The+Growth+Story</a:t>
            </a:r>
            <a:r>
              <a:rPr lang="en-US" sz="1400" dirty="0" smtClean="0"/>
              <a:t>]</a:t>
            </a:r>
            <a:endParaRPr lang="en-IN" sz="1400" dirty="0"/>
          </a:p>
        </p:txBody>
      </p:sp>
      <p:sp>
        <p:nvSpPr>
          <p:cNvPr id="3" name="Title 2"/>
          <p:cNvSpPr>
            <a:spLocks noGrp="1"/>
          </p:cNvSpPr>
          <p:nvPr>
            <p:ph type="title"/>
          </p:nvPr>
        </p:nvSpPr>
        <p:spPr>
          <a:xfrm>
            <a:off x="414338" y="276317"/>
            <a:ext cx="8330184" cy="677108"/>
          </a:xfrm>
        </p:spPr>
        <p:txBody>
          <a:bodyPr/>
          <a:lstStyle/>
          <a:p>
            <a:r>
              <a:rPr lang="en-IN" b="1" dirty="0" smtClean="0"/>
              <a:t>References</a:t>
            </a:r>
            <a:endParaRPr lang="en-IN"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56888" y="607460"/>
            <a:ext cx="8391327" cy="5329315"/>
          </a:xfrm>
        </p:spPr>
        <p:txBody>
          <a:bodyPr/>
          <a:lstStyle/>
          <a:p>
            <a:pPr lvl="0"/>
            <a:r>
              <a:rPr lang="en-US" dirty="0" smtClean="0"/>
              <a:t> </a:t>
            </a:r>
            <a:r>
              <a:rPr lang="en-US" dirty="0"/>
              <a:t>“</a:t>
            </a:r>
            <a:r>
              <a:rPr lang="en-US" sz="1400" dirty="0"/>
              <a:t>CMS EHR Payments Surpass $5B” </a:t>
            </a:r>
            <a:r>
              <a:rPr lang="en-US" sz="1400" i="1" dirty="0" err="1"/>
              <a:t>GovernmenthealthIT</a:t>
            </a:r>
            <a:r>
              <a:rPr lang="en-US" sz="1400" dirty="0"/>
              <a:t>, May 2, 2012. Available at: http://www.govhealthit.com/news/cms-ehr-incentive-payments-tip-5b.  </a:t>
            </a:r>
            <a:endParaRPr lang="en-IN" sz="1400" dirty="0"/>
          </a:p>
          <a:p>
            <a:pPr lvl="0"/>
            <a:r>
              <a:rPr lang="en-US" sz="1400" dirty="0"/>
              <a:t>“</a:t>
            </a:r>
            <a:r>
              <a:rPr lang="en-US" sz="1400" dirty="0" err="1"/>
              <a:t>Mostashari</a:t>
            </a:r>
            <a:r>
              <a:rPr lang="en-US" sz="1400" dirty="0"/>
              <a:t> Backs Stage 2 Delay to 2014,” </a:t>
            </a:r>
            <a:r>
              <a:rPr lang="en-US" sz="1400" i="1" dirty="0"/>
              <a:t>ICD10 Watch</a:t>
            </a:r>
            <a:r>
              <a:rPr lang="en-US" sz="1400" dirty="0"/>
              <a:t>, Available at: http://www.icd10watch.com/headline/mostashari-backs-stage-2-delay-2014.  </a:t>
            </a:r>
            <a:endParaRPr lang="en-IN" sz="1400" dirty="0"/>
          </a:p>
          <a:p>
            <a:pPr lvl="0"/>
            <a:r>
              <a:rPr lang="en-US" sz="1400" dirty="0"/>
              <a:t>Medicare and Medicaid Programs; Electronic Health Record Incentive Program – Stage 2 Final Rule (hereafter “Stage 2 Final Rule”); 77 Fed. Reg. 53968 (Aug. 23, 2012) (to be codified at 42 C.F.R. parts 412, 413, 495);</a:t>
            </a:r>
            <a:endParaRPr lang="en-IN" sz="1400" dirty="0"/>
          </a:p>
          <a:p>
            <a:r>
              <a:rPr lang="en-US" sz="1400" dirty="0"/>
              <a:t> Available at: </a:t>
            </a:r>
            <a:r>
              <a:rPr lang="en-US" sz="1400" u="sng" dirty="0">
                <a:hlinkClick r:id="rId2"/>
              </a:rPr>
              <a:t>http://www.gpo.gov/fdsys/pkg/FED. REG.-2012-09-04/</a:t>
            </a:r>
            <a:r>
              <a:rPr lang="en-US" sz="1400" u="sng" dirty="0" err="1">
                <a:hlinkClick r:id="rId2"/>
              </a:rPr>
              <a:t>pdf</a:t>
            </a:r>
            <a:r>
              <a:rPr lang="en-US" sz="1400" u="sng" dirty="0">
                <a:hlinkClick r:id="rId2"/>
              </a:rPr>
              <a:t>/2012-21050.pdf</a:t>
            </a:r>
            <a:r>
              <a:rPr lang="en-US" sz="1400" dirty="0"/>
              <a:t>. </a:t>
            </a:r>
            <a:endParaRPr lang="en-IN" sz="1400" dirty="0"/>
          </a:p>
          <a:p>
            <a:pPr lvl="0"/>
            <a:r>
              <a:rPr lang="en-US" sz="1600" dirty="0"/>
              <a:t>Medicare and Medicaid Programs; Electronic Health Record Incentive Program – Stage 2; Proposed Rule, 77 Fed. Reg. 13698 (March 7, 2012) (to be codified at 42 C.F.R. parts 412, 413, 495). </a:t>
            </a:r>
            <a:endParaRPr lang="en-IN" sz="1600" dirty="0"/>
          </a:p>
          <a:p>
            <a:r>
              <a:rPr lang="en-US" sz="1600" dirty="0"/>
              <a:t>Available at: http://www.gpo.gov/fdsys/pkg/FED. REG.-2012-03-07/</a:t>
            </a:r>
            <a:r>
              <a:rPr lang="en-US" sz="1600" dirty="0" err="1"/>
              <a:t>pdf</a:t>
            </a:r>
            <a:r>
              <a:rPr lang="en-US" sz="1600" dirty="0"/>
              <a:t>/2012-4443.pdf</a:t>
            </a:r>
            <a:r>
              <a:rPr lang="en-US" sz="1600" dirty="0" smtClean="0"/>
              <a:t>.</a:t>
            </a:r>
            <a:endParaRPr lang="en-IN" sz="1600" dirty="0"/>
          </a:p>
          <a:p>
            <a:pPr lvl="0"/>
            <a:r>
              <a:rPr lang="en-US" sz="1400" dirty="0"/>
              <a:t>Stage 2 Eligible Hospital and Critical Access Hospital, Meaningful use core and menu objectives. Center for Medicare &amp; Medicaid Services.2012 October. </a:t>
            </a:r>
            <a:endParaRPr lang="en-IN" sz="1400" dirty="0"/>
          </a:p>
          <a:p>
            <a:endParaRPr lang="en-IN" sz="1400" dirty="0"/>
          </a:p>
          <a:p>
            <a:endParaRPr lang="en-IN" sz="14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397831" y="689348"/>
            <a:ext cx="7940951" cy="4882896"/>
          </a:xfrm>
        </p:spPr>
        <p:txBody>
          <a:bodyPr/>
          <a:lstStyle/>
          <a:p>
            <a:r>
              <a:rPr lang="en-US" sz="1400" dirty="0"/>
              <a:t>Available from : </a:t>
            </a:r>
            <a:r>
              <a:rPr lang="en-US" sz="1400" u="sng" dirty="0">
                <a:hlinkClick r:id="rId2"/>
              </a:rPr>
              <a:t>www.cms.gov/Regulations-and Guidance/Legislation/</a:t>
            </a:r>
            <a:r>
              <a:rPr lang="en-US" sz="1400" u="sng" dirty="0" err="1">
                <a:hlinkClick r:id="rId2"/>
              </a:rPr>
              <a:t>EHRIncentivePrograms</a:t>
            </a:r>
            <a:r>
              <a:rPr lang="en-US" sz="1400" u="sng" dirty="0">
                <a:hlinkClick r:id="rId2"/>
              </a:rPr>
              <a:t>/Downloads/Stage2_MeaningfulUseSpecSheet_TableContents_EligibleHospitals_CAHs.pdf</a:t>
            </a:r>
            <a:endParaRPr lang="en-IN" sz="1400" dirty="0"/>
          </a:p>
          <a:p>
            <a:pPr lvl="0"/>
            <a:r>
              <a:rPr lang="en-US" sz="1400" dirty="0"/>
              <a:t>Stage 1 vs. stage 2 comparison Table for eligible Hospitals and CAHs, Center for Medicare and Medicaid services. 2012 August</a:t>
            </a:r>
            <a:endParaRPr lang="en-IN" sz="1400" dirty="0"/>
          </a:p>
          <a:p>
            <a:r>
              <a:rPr lang="en-US" sz="1400" dirty="0"/>
              <a:t>Available from : </a:t>
            </a:r>
            <a:r>
              <a:rPr lang="en-US" sz="1400" u="sng" dirty="0">
                <a:hlinkClick r:id="rId3"/>
              </a:rPr>
              <a:t>www.cms.gov/Regulations-and-Guidance/Legislation/EHRIncentivePrograms/Downloads/Stage1vsStage2CompTablesforHospitals.pdf</a:t>
            </a:r>
            <a:endParaRPr lang="en-IN" sz="1400" dirty="0"/>
          </a:p>
          <a:p>
            <a:pPr lvl="0"/>
            <a:r>
              <a:rPr lang="en-US" sz="1400" dirty="0"/>
              <a:t>EHR Intelligence 2013.Available </a:t>
            </a:r>
            <a:r>
              <a:rPr lang="en-US" sz="1400" dirty="0" err="1"/>
              <a:t>at:http</a:t>
            </a:r>
            <a:r>
              <a:rPr lang="en-US" sz="1400" dirty="0"/>
              <a:t>://</a:t>
            </a:r>
            <a:r>
              <a:rPr lang="en-US" sz="1400" dirty="0" err="1"/>
              <a:t>ehrintelligence.com</a:t>
            </a:r>
            <a:r>
              <a:rPr lang="en-US" sz="1400" dirty="0"/>
              <a:t>/2013/07/24/why-are-hospitals-choosing-epic-over-other-</a:t>
            </a:r>
            <a:r>
              <a:rPr lang="en-US" sz="1400" dirty="0" err="1"/>
              <a:t>ehr</a:t>
            </a:r>
            <a:r>
              <a:rPr lang="en-US" sz="1400" dirty="0"/>
              <a:t>-vendors/</a:t>
            </a:r>
            <a:endParaRPr lang="en-IN" sz="1400" dirty="0"/>
          </a:p>
          <a:p>
            <a:pPr lvl="0"/>
            <a:r>
              <a:rPr lang="en-US" sz="1400" dirty="0"/>
              <a:t>Modern Healthcare; Few </a:t>
            </a:r>
            <a:r>
              <a:rPr lang="en-US" sz="1400" dirty="0" err="1"/>
              <a:t>EHRvendors</a:t>
            </a:r>
            <a:r>
              <a:rPr lang="en-US" sz="1400" dirty="0"/>
              <a:t> dominates </a:t>
            </a:r>
            <a:r>
              <a:rPr lang="en-US" sz="1400" dirty="0" err="1"/>
              <a:t>payments.Available</a:t>
            </a:r>
            <a:r>
              <a:rPr lang="en-US" sz="1400" dirty="0"/>
              <a:t> at:</a:t>
            </a:r>
            <a:endParaRPr lang="en-IN" sz="1400" dirty="0"/>
          </a:p>
          <a:p>
            <a:r>
              <a:rPr lang="en-US" sz="1400" dirty="0"/>
              <a:t>http://www.modernhealthcare.com/article/20120113/NEWS/301139989?AllowView=VW8xUmo5Q21TcWJOb1gzb0tNN3RLZ0h0MWg5SVgra3NZRzROR3l0WWRMVGJWZndDRWxiNUtpQzMyWmVxNW44WUpiU28=&amp;utm_source=link-20120113-NEWS-301139989&amp;utm_medium=email&amp;utm_campaign=hits</a:t>
            </a:r>
            <a:endParaRPr lang="en-IN" sz="1400" dirty="0"/>
          </a:p>
          <a:p>
            <a:endParaRPr lang="en-IN" sz="14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411479" y="1399032"/>
            <a:ext cx="7749882" cy="4882896"/>
          </a:xfrm>
        </p:spPr>
        <p:txBody>
          <a:bodyPr/>
          <a:lstStyle/>
          <a:p>
            <a:pPr algn="ctr"/>
            <a:endParaRPr lang="en-US" sz="8000" dirty="0" smtClean="0">
              <a:solidFill>
                <a:schemeClr val="tx1"/>
              </a:solidFill>
            </a:endParaRPr>
          </a:p>
          <a:p>
            <a:pPr algn="ctr"/>
            <a:r>
              <a:rPr lang="en-US" sz="8000" dirty="0" smtClean="0">
                <a:solidFill>
                  <a:schemeClr val="tx1"/>
                </a:solidFill>
              </a:rPr>
              <a:t>THANK YOU !</a:t>
            </a:r>
            <a:endParaRPr lang="en-US" sz="8000" dirty="0" smtClean="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9525"/>
            <a:ext cx="9010650" cy="6848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70071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athukral\Desktop\PROVIDER.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03057"/>
            <a:ext cx="9144000" cy="665188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84940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1993</TotalTime>
  <Words>2763</Words>
  <Application>Microsoft Office PowerPoint</Application>
  <PresentationFormat>On-screen Show (4:3)</PresentationFormat>
  <Paragraphs>509</Paragraphs>
  <Slides>73</Slides>
  <Notes>6</Notes>
  <HiddenSlides>0</HiddenSlides>
  <MMClips>0</MMClips>
  <ScaleCrop>false</ScaleCrop>
  <HeadingPairs>
    <vt:vector size="4" baseType="variant">
      <vt:variant>
        <vt:lpstr>Theme</vt:lpstr>
      </vt:variant>
      <vt:variant>
        <vt:i4>2</vt:i4>
      </vt:variant>
      <vt:variant>
        <vt:lpstr>Slide Titles</vt:lpstr>
      </vt:variant>
      <vt:variant>
        <vt:i4>73</vt:i4>
      </vt:variant>
    </vt:vector>
  </HeadingPairs>
  <TitlesOfParts>
    <vt:vector size="75" baseType="lpstr">
      <vt:lpstr>Office Theme</vt:lpstr>
      <vt:lpstr>1_Office Theme</vt:lpstr>
      <vt:lpstr>  </vt:lpstr>
      <vt:lpstr>WORK PLAN(FEB-MAY’2014)</vt:lpstr>
      <vt:lpstr>Organizational Profile</vt:lpstr>
      <vt:lpstr>Cont…</vt:lpstr>
      <vt:lpstr>Slide 4</vt:lpstr>
      <vt:lpstr>OBJECTIVES  </vt:lpstr>
      <vt:lpstr>Slide 6</vt:lpstr>
      <vt:lpstr>Slide 7</vt:lpstr>
      <vt:lpstr>Slide 8</vt:lpstr>
      <vt:lpstr>Slide 9</vt:lpstr>
      <vt:lpstr>Slide 10</vt:lpstr>
      <vt:lpstr>Slide 11</vt:lpstr>
      <vt:lpstr>U.S HEALTHCARE SYSTEM</vt:lpstr>
      <vt:lpstr>Slide 13</vt:lpstr>
      <vt:lpstr>STRUCTURE AND ORGANIZATION</vt:lpstr>
      <vt:lpstr>INDIAN HEALTHCARE SYSTEM</vt:lpstr>
      <vt:lpstr>INDIAN HEALTH INSURANCE SYSTEM</vt:lpstr>
      <vt:lpstr>RECOMMENDATIONS FOR INDIAN INDUSTRY</vt:lpstr>
      <vt:lpstr>Slide 18</vt:lpstr>
      <vt:lpstr>MEANINGFUL USE </vt:lpstr>
      <vt:lpstr>MAIN COMPONENTS OF  MEANINGFUL USE</vt:lpstr>
      <vt:lpstr>STAGES OF MEANINGFUL USE</vt:lpstr>
      <vt:lpstr>MEANINGFUL USE CRITERIA FOR STAGE 2</vt:lpstr>
      <vt:lpstr>Slide 23</vt:lpstr>
      <vt:lpstr>MEANINGFUL USE ATTESTATION VISUALIZATION</vt:lpstr>
      <vt:lpstr>PRODUCT WISE ATTESTATION DATA OF EMR</vt:lpstr>
      <vt:lpstr>Slide 26</vt:lpstr>
      <vt:lpstr>Slide 27</vt:lpstr>
      <vt:lpstr>EMR PHARMACY MODULE</vt:lpstr>
      <vt:lpstr>Slide 29</vt:lpstr>
      <vt:lpstr>DISPENSING SYSTEM</vt:lpstr>
      <vt:lpstr>COMMUNICATION BETWEEN EHR AND PHARMACY    </vt:lpstr>
      <vt:lpstr>REPORTING</vt:lpstr>
      <vt:lpstr>REPORTS </vt:lpstr>
      <vt:lpstr>WHY USE DATABASE?</vt:lpstr>
      <vt:lpstr>Slide 35</vt:lpstr>
      <vt:lpstr>Methodology</vt:lpstr>
      <vt:lpstr>Study Finding &amp; Analysis</vt:lpstr>
      <vt:lpstr>Review of Literature</vt:lpstr>
      <vt:lpstr>Key Findings</vt:lpstr>
      <vt:lpstr>Evidence Based m-Health By Eric Leroux and Homero Rivas, Standford University</vt:lpstr>
      <vt:lpstr>Slide 41</vt:lpstr>
      <vt:lpstr>Study Finding &amp; Analysis</vt:lpstr>
      <vt:lpstr> The graph shows the usage pattern of the respondents for m-health who are aware of the m-health applications </vt:lpstr>
      <vt:lpstr>  The pie chart representation shows the reasons for respondents not favoring the use of m-health   </vt:lpstr>
      <vt:lpstr>Slide 45</vt:lpstr>
      <vt:lpstr>The graph shows the willingness of the respondents wanting to learn about m-health if someone is available to impart the knowledge about m-health. About 15 respondents who said that they were not aware of the concept of m-health, were willing to use m-health if someone is available to impart the knowledge about the subject to them   </vt:lpstr>
      <vt:lpstr> The above graph shows professionals suffering from different kinds of health problems. Most of them complain regarding vision related issues due to long working hours on systems followed by neck and eye pain.   </vt:lpstr>
      <vt:lpstr>The above pie chart represents the reasons for which the professionals are most likely to use m-health.  About 31% of them are in majority of using it for getting medications changed by the physician. </vt:lpstr>
      <vt:lpstr>   Most of them said that their first point of contact at time of illness is a private hospital. Here, we can suggest that an m-health application could a viable option if monitored by a physician using m-health technologies, thereby saving patient’s time and money. </vt:lpstr>
      <vt:lpstr>The above graph shows that more individuals are willing to depend on m-health application provided the source of information is reliable.   </vt:lpstr>
      <vt:lpstr>Discussion</vt:lpstr>
      <vt:lpstr>Recommendations</vt:lpstr>
      <vt:lpstr>Slide 53</vt:lpstr>
      <vt:lpstr>OBJECTIVE</vt:lpstr>
      <vt:lpstr>TICKETING OVERVIEW</vt:lpstr>
      <vt:lpstr>SERVICE LEVEL AGREEMEENT</vt:lpstr>
      <vt:lpstr>TICKET CREATION WORKFLOW</vt:lpstr>
      <vt:lpstr>TICKET RESOLUTION WORKFLOW (Current)</vt:lpstr>
      <vt:lpstr>TICKET RESOLUTION WORKFLOW – INCIDENTS (PROPOSED)</vt:lpstr>
      <vt:lpstr>TICKET RESOLUTION WORKFLOW – REQUEST (PROPOSED)</vt:lpstr>
      <vt:lpstr>Slide 61</vt:lpstr>
      <vt:lpstr>INCIDENT MANAGEMENT TOOLS </vt:lpstr>
      <vt:lpstr>ON CALL SCHEDULER</vt:lpstr>
      <vt:lpstr>Definitions for Urgency: </vt:lpstr>
      <vt:lpstr>STUDY FINDINGS &amp; ANALYSIS</vt:lpstr>
      <vt:lpstr> </vt:lpstr>
      <vt:lpstr>TICKETING ISSUE</vt:lpstr>
      <vt:lpstr>Limitations</vt:lpstr>
      <vt:lpstr>References</vt:lpstr>
      <vt:lpstr>Slide 70</vt:lpstr>
      <vt:lpstr>Slide 71</vt:lpstr>
      <vt:lpstr>Slide 72</vt:lpstr>
    </vt:vector>
  </TitlesOfParts>
  <Company>Deloitte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A review on the processes of Electronic Medical Record (EMR) with respect to U.S Healthcare system focusing on Business process for Pharmacy and Meaningful use of EMR</dc:title>
  <dc:creator>Thukral, Naman</dc:creator>
  <dc:description>US07 3May11</dc:description>
  <cp:lastModifiedBy>rickythukral</cp:lastModifiedBy>
  <cp:revision>176</cp:revision>
  <dcterms:created xsi:type="dcterms:W3CDTF">2014-04-28T11:03:27Z</dcterms:created>
  <dcterms:modified xsi:type="dcterms:W3CDTF">2014-05-05T06:55:53Z</dcterms:modified>
</cp:coreProperties>
</file>