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2" r:id="rId7"/>
    <p:sldId id="263" r:id="rId8"/>
    <p:sldId id="260" r:id="rId9"/>
    <p:sldId id="313" r:id="rId10"/>
    <p:sldId id="314" r:id="rId11"/>
    <p:sldId id="315" r:id="rId12"/>
    <p:sldId id="316" r:id="rId13"/>
    <p:sldId id="264" r:id="rId14"/>
    <p:sldId id="312" r:id="rId15"/>
    <p:sldId id="289" r:id="rId16"/>
    <p:sldId id="298" r:id="rId17"/>
    <p:sldId id="290" r:id="rId18"/>
    <p:sldId id="299" r:id="rId19"/>
    <p:sldId id="291" r:id="rId20"/>
    <p:sldId id="300" r:id="rId21"/>
    <p:sldId id="292" r:id="rId22"/>
    <p:sldId id="301" r:id="rId23"/>
    <p:sldId id="293" r:id="rId24"/>
    <p:sldId id="302" r:id="rId25"/>
    <p:sldId id="294" r:id="rId26"/>
    <p:sldId id="303" r:id="rId27"/>
    <p:sldId id="295" r:id="rId28"/>
    <p:sldId id="304" r:id="rId29"/>
    <p:sldId id="296" r:id="rId30"/>
    <p:sldId id="305" r:id="rId31"/>
    <p:sldId id="297" r:id="rId32"/>
    <p:sldId id="306" r:id="rId33"/>
    <p:sldId id="282" r:id="rId34"/>
    <p:sldId id="307" r:id="rId35"/>
    <p:sldId id="284" r:id="rId36"/>
    <p:sldId id="308" r:id="rId37"/>
    <p:sldId id="285" r:id="rId38"/>
    <p:sldId id="309" r:id="rId39"/>
    <p:sldId id="286" r:id="rId40"/>
    <p:sldId id="310" r:id="rId41"/>
    <p:sldId id="311" r:id="rId42"/>
    <p:sldId id="317" r:id="rId43"/>
    <p:sldId id="28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dmin\Desktop\result\RETRO%20MARCH.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dmin\Desktop\result\CONC%20MARC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INITIAL</a:t>
            </a:r>
            <a:r>
              <a:rPr lang="en-US" baseline="0"/>
              <a:t> ASSESSMENT</a:t>
            </a:r>
            <a:endParaRPr lang="en-US"/>
          </a:p>
        </c:rich>
      </c:tx>
      <c:layout/>
    </c:title>
    <c:view3D>
      <c:rAngAx val="1"/>
    </c:view3D>
    <c:plotArea>
      <c:layout/>
      <c:bar3DChart>
        <c:barDir val="col"/>
        <c:grouping val="clustered"/>
        <c:ser>
          <c:idx val="0"/>
          <c:order val="0"/>
          <c:tx>
            <c:strRef>
              <c:f>'COMPILE SHEET'!$C$2</c:f>
              <c:strCache>
                <c:ptCount val="1"/>
                <c:pt idx="0">
                  <c:v>FC</c:v>
                </c:pt>
              </c:strCache>
            </c:strRef>
          </c:tx>
          <c:cat>
            <c:strRef>
              <c:f>'COMPILE SHEET'!$B$3:$B$9</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 SHEET'!$C$3:$C$9</c:f>
              <c:numCache>
                <c:formatCode>General</c:formatCode>
                <c:ptCount val="7"/>
                <c:pt idx="0">
                  <c:v>234</c:v>
                </c:pt>
                <c:pt idx="1">
                  <c:v>194</c:v>
                </c:pt>
                <c:pt idx="2">
                  <c:v>174</c:v>
                </c:pt>
                <c:pt idx="3">
                  <c:v>131</c:v>
                </c:pt>
                <c:pt idx="4">
                  <c:v>113</c:v>
                </c:pt>
                <c:pt idx="5">
                  <c:v>64</c:v>
                </c:pt>
                <c:pt idx="6">
                  <c:v>3</c:v>
                </c:pt>
              </c:numCache>
            </c:numRef>
          </c:val>
        </c:ser>
        <c:ser>
          <c:idx val="1"/>
          <c:order val="1"/>
          <c:tx>
            <c:strRef>
              <c:f>'COMPILE SHEET'!$D$2</c:f>
              <c:strCache>
                <c:ptCount val="1"/>
                <c:pt idx="0">
                  <c:v>PC</c:v>
                </c:pt>
              </c:strCache>
            </c:strRef>
          </c:tx>
          <c:cat>
            <c:strRef>
              <c:f>'COMPILE SHEET'!$B$3:$B$9</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 SHEET'!$D$3:$D$9</c:f>
              <c:numCache>
                <c:formatCode>General</c:formatCode>
                <c:ptCount val="7"/>
                <c:pt idx="0">
                  <c:v>4</c:v>
                </c:pt>
                <c:pt idx="1">
                  <c:v>1</c:v>
                </c:pt>
                <c:pt idx="2">
                  <c:v>26</c:v>
                </c:pt>
                <c:pt idx="3">
                  <c:v>57</c:v>
                </c:pt>
                <c:pt idx="4">
                  <c:v>25</c:v>
                </c:pt>
                <c:pt idx="5">
                  <c:v>0</c:v>
                </c:pt>
                <c:pt idx="6">
                  <c:v>9</c:v>
                </c:pt>
              </c:numCache>
            </c:numRef>
          </c:val>
        </c:ser>
        <c:ser>
          <c:idx val="2"/>
          <c:order val="2"/>
          <c:tx>
            <c:strRef>
              <c:f>'COMPILE SHEET'!$E$2</c:f>
              <c:strCache>
                <c:ptCount val="1"/>
                <c:pt idx="0">
                  <c:v>NC</c:v>
                </c:pt>
              </c:strCache>
            </c:strRef>
          </c:tx>
          <c:cat>
            <c:strRef>
              <c:f>'COMPILE SHEET'!$B$3:$B$9</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 SHEET'!$E$3:$E$9</c:f>
              <c:numCache>
                <c:formatCode>General</c:formatCode>
                <c:ptCount val="7"/>
                <c:pt idx="0">
                  <c:v>114</c:v>
                </c:pt>
                <c:pt idx="1">
                  <c:v>157</c:v>
                </c:pt>
                <c:pt idx="2">
                  <c:v>152</c:v>
                </c:pt>
                <c:pt idx="3">
                  <c:v>164</c:v>
                </c:pt>
                <c:pt idx="4">
                  <c:v>214</c:v>
                </c:pt>
                <c:pt idx="5">
                  <c:v>288</c:v>
                </c:pt>
                <c:pt idx="6">
                  <c:v>11</c:v>
                </c:pt>
              </c:numCache>
            </c:numRef>
          </c:val>
        </c:ser>
        <c:ser>
          <c:idx val="3"/>
          <c:order val="3"/>
          <c:tx>
            <c:strRef>
              <c:f>'COMPILE SHEET'!$F$2</c:f>
              <c:strCache>
                <c:ptCount val="1"/>
                <c:pt idx="0">
                  <c:v>NA</c:v>
                </c:pt>
              </c:strCache>
            </c:strRef>
          </c:tx>
          <c:cat>
            <c:strRef>
              <c:f>'COMPILE SHEET'!$B$3:$B$9</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 SHEET'!$F$3:$F$9</c:f>
              <c:numCache>
                <c:formatCode>General</c:formatCode>
                <c:ptCount val="7"/>
                <c:pt idx="0">
                  <c:v>0</c:v>
                </c:pt>
                <c:pt idx="1">
                  <c:v>0</c:v>
                </c:pt>
                <c:pt idx="2">
                  <c:v>0</c:v>
                </c:pt>
                <c:pt idx="3">
                  <c:v>0</c:v>
                </c:pt>
                <c:pt idx="4">
                  <c:v>0</c:v>
                </c:pt>
                <c:pt idx="5">
                  <c:v>0</c:v>
                </c:pt>
                <c:pt idx="6">
                  <c:v>329</c:v>
                </c:pt>
              </c:numCache>
            </c:numRef>
          </c:val>
        </c:ser>
        <c:shape val="box"/>
        <c:axId val="59602816"/>
        <c:axId val="59604352"/>
        <c:axId val="0"/>
      </c:bar3DChart>
      <c:catAx>
        <c:axId val="59602816"/>
        <c:scaling>
          <c:orientation val="minMax"/>
        </c:scaling>
        <c:axPos val="b"/>
        <c:tickLblPos val="nextTo"/>
        <c:crossAx val="59604352"/>
        <c:crosses val="autoZero"/>
        <c:auto val="1"/>
        <c:lblAlgn val="ctr"/>
        <c:lblOffset val="100"/>
      </c:catAx>
      <c:valAx>
        <c:axId val="59604352"/>
        <c:scaling>
          <c:orientation val="minMax"/>
        </c:scaling>
        <c:axPos val="l"/>
        <c:majorGridlines/>
        <c:numFmt formatCode="General" sourceLinked="1"/>
        <c:tickLblPos val="nextTo"/>
        <c:crossAx val="59602816"/>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CONSENTS</a:t>
            </a:r>
          </a:p>
        </c:rich>
      </c:tx>
    </c:title>
    <c:view3D>
      <c:rAngAx val="1"/>
    </c:view3D>
    <c:plotArea>
      <c:layout/>
      <c:bar3DChart>
        <c:barDir val="col"/>
        <c:grouping val="clustered"/>
        <c:ser>
          <c:idx val="0"/>
          <c:order val="0"/>
          <c:tx>
            <c:strRef>
              <c:f>COMPILE!$C$77</c:f>
              <c:strCache>
                <c:ptCount val="1"/>
                <c:pt idx="0">
                  <c:v>FC</c:v>
                </c:pt>
              </c:strCache>
            </c:strRef>
          </c:tx>
          <c:cat>
            <c:strRef>
              <c:f>COMPILE!$B$78:$B$80</c:f>
              <c:strCache>
                <c:ptCount val="3"/>
                <c:pt idx="0">
                  <c:v>Risk &amp; Benefits explained &amp; Documented</c:v>
                </c:pt>
                <c:pt idx="1">
                  <c:v>Name,signature,Time &amp; BLK ID</c:v>
                </c:pt>
                <c:pt idx="2">
                  <c:v>Patient/ Surrogate signature</c:v>
                </c:pt>
              </c:strCache>
            </c:strRef>
          </c:cat>
          <c:val>
            <c:numRef>
              <c:f>COMPILE!$C$78:$C$80</c:f>
              <c:numCache>
                <c:formatCode>General</c:formatCode>
                <c:ptCount val="3"/>
                <c:pt idx="0">
                  <c:v>127</c:v>
                </c:pt>
                <c:pt idx="1">
                  <c:v>87</c:v>
                </c:pt>
                <c:pt idx="2">
                  <c:v>120</c:v>
                </c:pt>
              </c:numCache>
            </c:numRef>
          </c:val>
        </c:ser>
        <c:ser>
          <c:idx val="1"/>
          <c:order val="1"/>
          <c:tx>
            <c:strRef>
              <c:f>COMPILE!$D$77</c:f>
              <c:strCache>
                <c:ptCount val="1"/>
                <c:pt idx="0">
                  <c:v>PC</c:v>
                </c:pt>
              </c:strCache>
            </c:strRef>
          </c:tx>
          <c:cat>
            <c:strRef>
              <c:f>COMPILE!$B$78:$B$80</c:f>
              <c:strCache>
                <c:ptCount val="3"/>
                <c:pt idx="0">
                  <c:v>Risk &amp; Benefits explained &amp; Documented</c:v>
                </c:pt>
                <c:pt idx="1">
                  <c:v>Name,signature,Time &amp; BLK ID</c:v>
                </c:pt>
                <c:pt idx="2">
                  <c:v>Patient/ Surrogate signature</c:v>
                </c:pt>
              </c:strCache>
            </c:strRef>
          </c:cat>
          <c:val>
            <c:numRef>
              <c:f>COMPILE!$D$78:$D$80</c:f>
              <c:numCache>
                <c:formatCode>General</c:formatCode>
                <c:ptCount val="3"/>
                <c:pt idx="0">
                  <c:v>0</c:v>
                </c:pt>
                <c:pt idx="1">
                  <c:v>39</c:v>
                </c:pt>
                <c:pt idx="2">
                  <c:v>7</c:v>
                </c:pt>
              </c:numCache>
            </c:numRef>
          </c:val>
        </c:ser>
        <c:ser>
          <c:idx val="2"/>
          <c:order val="2"/>
          <c:tx>
            <c:strRef>
              <c:f>COMPILE!$E$77</c:f>
              <c:strCache>
                <c:ptCount val="1"/>
                <c:pt idx="0">
                  <c:v>NC</c:v>
                </c:pt>
              </c:strCache>
            </c:strRef>
          </c:tx>
          <c:cat>
            <c:strRef>
              <c:f>COMPILE!$B$78:$B$80</c:f>
              <c:strCache>
                <c:ptCount val="3"/>
                <c:pt idx="0">
                  <c:v>Risk &amp; Benefits explained &amp; Documented</c:v>
                </c:pt>
                <c:pt idx="1">
                  <c:v>Name,signature,Time &amp; BLK ID</c:v>
                </c:pt>
                <c:pt idx="2">
                  <c:v>Patient/ Surrogate signature</c:v>
                </c:pt>
              </c:strCache>
            </c:strRef>
          </c:cat>
          <c:val>
            <c:numRef>
              <c:f>COMPILE!$E$78:$E$80</c:f>
              <c:numCache>
                <c:formatCode>General</c:formatCode>
                <c:ptCount val="3"/>
                <c:pt idx="0">
                  <c:v>3</c:v>
                </c:pt>
                <c:pt idx="1">
                  <c:v>4</c:v>
                </c:pt>
                <c:pt idx="2">
                  <c:v>3</c:v>
                </c:pt>
              </c:numCache>
            </c:numRef>
          </c:val>
        </c:ser>
        <c:ser>
          <c:idx val="3"/>
          <c:order val="3"/>
          <c:tx>
            <c:strRef>
              <c:f>COMPILE!$F$77</c:f>
              <c:strCache>
                <c:ptCount val="1"/>
                <c:pt idx="0">
                  <c:v>NA</c:v>
                </c:pt>
              </c:strCache>
            </c:strRef>
          </c:tx>
          <c:cat>
            <c:strRef>
              <c:f>COMPILE!$B$78:$B$80</c:f>
              <c:strCache>
                <c:ptCount val="3"/>
                <c:pt idx="0">
                  <c:v>Risk &amp; Benefits explained &amp; Documented</c:v>
                </c:pt>
                <c:pt idx="1">
                  <c:v>Name,signature,Time &amp; BLK ID</c:v>
                </c:pt>
                <c:pt idx="2">
                  <c:v>Patient/ Surrogate signature</c:v>
                </c:pt>
              </c:strCache>
            </c:strRef>
          </c:cat>
          <c:val>
            <c:numRef>
              <c:f>COMPILE!$F$78:$F$80</c:f>
              <c:numCache>
                <c:formatCode>General</c:formatCode>
                <c:ptCount val="3"/>
                <c:pt idx="0">
                  <c:v>68</c:v>
                </c:pt>
                <c:pt idx="1">
                  <c:v>68</c:v>
                </c:pt>
                <c:pt idx="2">
                  <c:v>68</c:v>
                </c:pt>
              </c:numCache>
            </c:numRef>
          </c:val>
        </c:ser>
        <c:shape val="box"/>
        <c:axId val="65019264"/>
        <c:axId val="65049728"/>
        <c:axId val="0"/>
      </c:bar3DChart>
      <c:catAx>
        <c:axId val="65019264"/>
        <c:scaling>
          <c:orientation val="minMax"/>
        </c:scaling>
        <c:axPos val="b"/>
        <c:tickLblPos val="nextTo"/>
        <c:crossAx val="65049728"/>
        <c:crosses val="autoZero"/>
        <c:auto val="1"/>
        <c:lblAlgn val="ctr"/>
        <c:lblOffset val="100"/>
      </c:catAx>
      <c:valAx>
        <c:axId val="65049728"/>
        <c:scaling>
          <c:orientation val="minMax"/>
        </c:scaling>
        <c:axPos val="l"/>
        <c:majorGridlines/>
        <c:numFmt formatCode="General" sourceLinked="1"/>
        <c:tickLblPos val="nextTo"/>
        <c:crossAx val="65019264"/>
        <c:crosses val="autoZero"/>
        <c:crossBetween val="between"/>
      </c:valAx>
    </c:plotArea>
    <c:legend>
      <c:legendPos val="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ANAESTHESIA</a:t>
            </a:r>
            <a:r>
              <a:rPr lang="en-US" baseline="0"/>
              <a:t> RECORD</a:t>
            </a:r>
            <a:endParaRPr lang="en-US"/>
          </a:p>
        </c:rich>
      </c:tx>
    </c:title>
    <c:view3D>
      <c:rAngAx val="1"/>
    </c:view3D>
    <c:plotArea>
      <c:layout/>
      <c:bar3DChart>
        <c:barDir val="col"/>
        <c:grouping val="clustered"/>
        <c:ser>
          <c:idx val="0"/>
          <c:order val="0"/>
          <c:tx>
            <c:strRef>
              <c:f>'COMPILE SHEET'!$C$91</c:f>
              <c:strCache>
                <c:ptCount val="1"/>
                <c:pt idx="0">
                  <c:v>FC</c:v>
                </c:pt>
              </c:strCache>
            </c:strRef>
          </c:tx>
          <c:cat>
            <c:strRef>
              <c:f>'COMPILE SHEET'!$B$92:$B$94</c:f>
              <c:strCache>
                <c:ptCount val="3"/>
                <c:pt idx="0">
                  <c:v>Pre-anaesthetic assessment done &amp; planned documented</c:v>
                </c:pt>
                <c:pt idx="1">
                  <c:v>Pre-operative assessment done</c:v>
                </c:pt>
                <c:pt idx="2">
                  <c:v>Post operative monitoring done &amp; documented</c:v>
                </c:pt>
              </c:strCache>
            </c:strRef>
          </c:cat>
          <c:val>
            <c:numRef>
              <c:f>'COMPILE SHEET'!$C$92:$C$94</c:f>
              <c:numCache>
                <c:formatCode>General</c:formatCode>
                <c:ptCount val="3"/>
                <c:pt idx="0">
                  <c:v>125</c:v>
                </c:pt>
                <c:pt idx="1">
                  <c:v>126</c:v>
                </c:pt>
                <c:pt idx="2">
                  <c:v>122</c:v>
                </c:pt>
              </c:numCache>
            </c:numRef>
          </c:val>
        </c:ser>
        <c:ser>
          <c:idx val="1"/>
          <c:order val="1"/>
          <c:tx>
            <c:strRef>
              <c:f>'COMPILE SHEET'!$D$91</c:f>
              <c:strCache>
                <c:ptCount val="1"/>
                <c:pt idx="0">
                  <c:v>PC</c:v>
                </c:pt>
              </c:strCache>
            </c:strRef>
          </c:tx>
          <c:cat>
            <c:strRef>
              <c:f>'COMPILE SHEET'!$B$92:$B$94</c:f>
              <c:strCache>
                <c:ptCount val="3"/>
                <c:pt idx="0">
                  <c:v>Pre-anaesthetic assessment done &amp; planned documented</c:v>
                </c:pt>
                <c:pt idx="1">
                  <c:v>Pre-operative assessment done</c:v>
                </c:pt>
                <c:pt idx="2">
                  <c:v>Post operative monitoring done &amp; documented</c:v>
                </c:pt>
              </c:strCache>
            </c:strRef>
          </c:cat>
          <c:val>
            <c:numRef>
              <c:f>'COMPILE SHEET'!$D$92:$D$94</c:f>
              <c:numCache>
                <c:formatCode>General</c:formatCode>
                <c:ptCount val="3"/>
                <c:pt idx="0">
                  <c:v>0</c:v>
                </c:pt>
                <c:pt idx="1">
                  <c:v>0</c:v>
                </c:pt>
                <c:pt idx="2">
                  <c:v>1</c:v>
                </c:pt>
              </c:numCache>
            </c:numRef>
          </c:val>
        </c:ser>
        <c:ser>
          <c:idx val="2"/>
          <c:order val="2"/>
          <c:tx>
            <c:strRef>
              <c:f>'COMPILE SHEET'!$E$91</c:f>
              <c:strCache>
                <c:ptCount val="1"/>
                <c:pt idx="0">
                  <c:v>NC</c:v>
                </c:pt>
              </c:strCache>
            </c:strRef>
          </c:tx>
          <c:cat>
            <c:strRef>
              <c:f>'COMPILE SHEET'!$B$92:$B$94</c:f>
              <c:strCache>
                <c:ptCount val="3"/>
                <c:pt idx="0">
                  <c:v>Pre-anaesthetic assessment done &amp; planned documented</c:v>
                </c:pt>
                <c:pt idx="1">
                  <c:v>Pre-operative assessment done</c:v>
                </c:pt>
                <c:pt idx="2">
                  <c:v>Post operative monitoring done &amp; documented</c:v>
                </c:pt>
              </c:strCache>
            </c:strRef>
          </c:cat>
          <c:val>
            <c:numRef>
              <c:f>'COMPILE SHEET'!$E$92:$E$94</c:f>
              <c:numCache>
                <c:formatCode>General</c:formatCode>
                <c:ptCount val="3"/>
                <c:pt idx="0">
                  <c:v>1</c:v>
                </c:pt>
                <c:pt idx="1">
                  <c:v>0</c:v>
                </c:pt>
                <c:pt idx="2">
                  <c:v>3</c:v>
                </c:pt>
              </c:numCache>
            </c:numRef>
          </c:val>
        </c:ser>
        <c:ser>
          <c:idx val="3"/>
          <c:order val="3"/>
          <c:tx>
            <c:strRef>
              <c:f>'COMPILE SHEET'!$F$91</c:f>
              <c:strCache>
                <c:ptCount val="1"/>
                <c:pt idx="0">
                  <c:v>NA</c:v>
                </c:pt>
              </c:strCache>
            </c:strRef>
          </c:tx>
          <c:cat>
            <c:strRef>
              <c:f>'COMPILE SHEET'!$B$92:$B$94</c:f>
              <c:strCache>
                <c:ptCount val="3"/>
                <c:pt idx="0">
                  <c:v>Pre-anaesthetic assessment done &amp; planned documented</c:v>
                </c:pt>
                <c:pt idx="1">
                  <c:v>Pre-operative assessment done</c:v>
                </c:pt>
                <c:pt idx="2">
                  <c:v>Post operative monitoring done &amp; documented</c:v>
                </c:pt>
              </c:strCache>
            </c:strRef>
          </c:cat>
          <c:val>
            <c:numRef>
              <c:f>'COMPILE SHEET'!$F$92:$F$94</c:f>
              <c:numCache>
                <c:formatCode>General</c:formatCode>
                <c:ptCount val="3"/>
                <c:pt idx="0">
                  <c:v>226</c:v>
                </c:pt>
                <c:pt idx="1">
                  <c:v>226</c:v>
                </c:pt>
                <c:pt idx="2">
                  <c:v>226</c:v>
                </c:pt>
              </c:numCache>
            </c:numRef>
          </c:val>
        </c:ser>
        <c:shape val="box"/>
        <c:axId val="65155072"/>
        <c:axId val="65156608"/>
        <c:axId val="0"/>
      </c:bar3DChart>
      <c:catAx>
        <c:axId val="65155072"/>
        <c:scaling>
          <c:orientation val="minMax"/>
        </c:scaling>
        <c:axPos val="b"/>
        <c:tickLblPos val="nextTo"/>
        <c:crossAx val="65156608"/>
        <c:crosses val="autoZero"/>
        <c:auto val="1"/>
        <c:lblAlgn val="ctr"/>
        <c:lblOffset val="100"/>
      </c:catAx>
      <c:valAx>
        <c:axId val="65156608"/>
        <c:scaling>
          <c:orientation val="minMax"/>
        </c:scaling>
        <c:axPos val="l"/>
        <c:majorGridlines/>
        <c:numFmt formatCode="General" sourceLinked="1"/>
        <c:tickLblPos val="nextTo"/>
        <c:crossAx val="65155072"/>
        <c:crosses val="autoZero"/>
        <c:crossBetween val="between"/>
      </c:valAx>
    </c:plotArea>
    <c:legend>
      <c:legendPos val="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ANESTHESIA RECORD SHEET</a:t>
            </a:r>
          </a:p>
        </c:rich>
      </c:tx>
    </c:title>
    <c:view3D>
      <c:rAngAx val="1"/>
    </c:view3D>
    <c:plotArea>
      <c:layout/>
      <c:bar3DChart>
        <c:barDir val="col"/>
        <c:grouping val="clustered"/>
        <c:ser>
          <c:idx val="0"/>
          <c:order val="0"/>
          <c:tx>
            <c:strRef>
              <c:f>COMPILE!$C$92</c:f>
              <c:strCache>
                <c:ptCount val="1"/>
                <c:pt idx="0">
                  <c:v>FC</c:v>
                </c:pt>
              </c:strCache>
            </c:strRef>
          </c:tx>
          <c:cat>
            <c:strRef>
              <c:f>COMPILE!$B$93:$B$95</c:f>
              <c:strCache>
                <c:ptCount val="3"/>
                <c:pt idx="0">
                  <c:v>Pre-anaesthetic assessment done &amp; plan documented</c:v>
                </c:pt>
                <c:pt idx="1">
                  <c:v>Pre-operative assessment done</c:v>
                </c:pt>
                <c:pt idx="2">
                  <c:v>Post operative monitoring done &amp; documented</c:v>
                </c:pt>
              </c:strCache>
            </c:strRef>
          </c:cat>
          <c:val>
            <c:numRef>
              <c:f>COMPILE!$C$93:$C$95</c:f>
              <c:numCache>
                <c:formatCode>General</c:formatCode>
                <c:ptCount val="3"/>
                <c:pt idx="0">
                  <c:v>85</c:v>
                </c:pt>
                <c:pt idx="1">
                  <c:v>83</c:v>
                </c:pt>
                <c:pt idx="2">
                  <c:v>79</c:v>
                </c:pt>
              </c:numCache>
            </c:numRef>
          </c:val>
        </c:ser>
        <c:ser>
          <c:idx val="1"/>
          <c:order val="1"/>
          <c:tx>
            <c:strRef>
              <c:f>COMPILE!$D$92</c:f>
              <c:strCache>
                <c:ptCount val="1"/>
                <c:pt idx="0">
                  <c:v>PC</c:v>
                </c:pt>
              </c:strCache>
            </c:strRef>
          </c:tx>
          <c:cat>
            <c:strRef>
              <c:f>COMPILE!$B$93:$B$95</c:f>
              <c:strCache>
                <c:ptCount val="3"/>
                <c:pt idx="0">
                  <c:v>Pre-anaesthetic assessment done &amp; plan documented</c:v>
                </c:pt>
                <c:pt idx="1">
                  <c:v>Pre-operative assessment done</c:v>
                </c:pt>
                <c:pt idx="2">
                  <c:v>Post operative monitoring done &amp; documented</c:v>
                </c:pt>
              </c:strCache>
            </c:strRef>
          </c:cat>
          <c:val>
            <c:numRef>
              <c:f>COMPILE!$D$93:$D$95</c:f>
              <c:numCache>
                <c:formatCode>General</c:formatCode>
                <c:ptCount val="3"/>
                <c:pt idx="0">
                  <c:v>0</c:v>
                </c:pt>
                <c:pt idx="1">
                  <c:v>0</c:v>
                </c:pt>
                <c:pt idx="2">
                  <c:v>1</c:v>
                </c:pt>
              </c:numCache>
            </c:numRef>
          </c:val>
        </c:ser>
        <c:ser>
          <c:idx val="2"/>
          <c:order val="2"/>
          <c:tx>
            <c:strRef>
              <c:f>COMPILE!$E$92</c:f>
              <c:strCache>
                <c:ptCount val="1"/>
                <c:pt idx="0">
                  <c:v>NC</c:v>
                </c:pt>
              </c:strCache>
            </c:strRef>
          </c:tx>
          <c:cat>
            <c:strRef>
              <c:f>COMPILE!$B$93:$B$95</c:f>
              <c:strCache>
                <c:ptCount val="3"/>
                <c:pt idx="0">
                  <c:v>Pre-anaesthetic assessment done &amp; plan documented</c:v>
                </c:pt>
                <c:pt idx="1">
                  <c:v>Pre-operative assessment done</c:v>
                </c:pt>
                <c:pt idx="2">
                  <c:v>Post operative monitoring done &amp; documented</c:v>
                </c:pt>
              </c:strCache>
            </c:strRef>
          </c:cat>
          <c:val>
            <c:numRef>
              <c:f>COMPILE!$E$93:$E$95</c:f>
              <c:numCache>
                <c:formatCode>General</c:formatCode>
                <c:ptCount val="3"/>
                <c:pt idx="0">
                  <c:v>0</c:v>
                </c:pt>
                <c:pt idx="1">
                  <c:v>1</c:v>
                </c:pt>
                <c:pt idx="2">
                  <c:v>4</c:v>
                </c:pt>
              </c:numCache>
            </c:numRef>
          </c:val>
        </c:ser>
        <c:ser>
          <c:idx val="3"/>
          <c:order val="3"/>
          <c:tx>
            <c:strRef>
              <c:f>COMPILE!$F$92</c:f>
              <c:strCache>
                <c:ptCount val="1"/>
                <c:pt idx="0">
                  <c:v>NA</c:v>
                </c:pt>
              </c:strCache>
            </c:strRef>
          </c:tx>
          <c:cat>
            <c:strRef>
              <c:f>COMPILE!$B$93:$B$95</c:f>
              <c:strCache>
                <c:ptCount val="3"/>
                <c:pt idx="0">
                  <c:v>Pre-anaesthetic assessment done &amp; plan documented</c:v>
                </c:pt>
                <c:pt idx="1">
                  <c:v>Pre-operative assessment done</c:v>
                </c:pt>
                <c:pt idx="2">
                  <c:v>Post operative monitoring done &amp; documented</c:v>
                </c:pt>
              </c:strCache>
            </c:strRef>
          </c:cat>
          <c:val>
            <c:numRef>
              <c:f>COMPILE!$F$93:$F$95</c:f>
              <c:numCache>
                <c:formatCode>General</c:formatCode>
                <c:ptCount val="3"/>
                <c:pt idx="0">
                  <c:v>113</c:v>
                </c:pt>
                <c:pt idx="1">
                  <c:v>114</c:v>
                </c:pt>
                <c:pt idx="2">
                  <c:v>114</c:v>
                </c:pt>
              </c:numCache>
            </c:numRef>
          </c:val>
        </c:ser>
        <c:shape val="box"/>
        <c:axId val="65200128"/>
        <c:axId val="65201664"/>
        <c:axId val="0"/>
      </c:bar3DChart>
      <c:catAx>
        <c:axId val="65200128"/>
        <c:scaling>
          <c:orientation val="minMax"/>
        </c:scaling>
        <c:axPos val="b"/>
        <c:tickLblPos val="nextTo"/>
        <c:crossAx val="65201664"/>
        <c:crosses val="autoZero"/>
        <c:auto val="1"/>
        <c:lblAlgn val="ctr"/>
        <c:lblOffset val="100"/>
      </c:catAx>
      <c:valAx>
        <c:axId val="65201664"/>
        <c:scaling>
          <c:orientation val="minMax"/>
        </c:scaling>
        <c:axPos val="l"/>
        <c:majorGridlines/>
        <c:numFmt formatCode="General" sourceLinked="1"/>
        <c:tickLblPos val="nextTo"/>
        <c:crossAx val="65200128"/>
        <c:crosses val="autoZero"/>
        <c:crossBetween val="between"/>
      </c:valAx>
    </c:plotArea>
    <c:legend>
      <c:legendPos val="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SURGERY</a:t>
            </a:r>
            <a:r>
              <a:rPr lang="en-US" baseline="0"/>
              <a:t> RECORDS</a:t>
            </a:r>
            <a:endParaRPr lang="en-US"/>
          </a:p>
        </c:rich>
      </c:tx>
    </c:title>
    <c:view3D>
      <c:rAngAx val="1"/>
    </c:view3D>
    <c:plotArea>
      <c:layout/>
      <c:bar3DChart>
        <c:barDir val="col"/>
        <c:grouping val="clustered"/>
        <c:ser>
          <c:idx val="0"/>
          <c:order val="0"/>
          <c:tx>
            <c:strRef>
              <c:f>'COMPILE SHEET'!$C$106</c:f>
              <c:strCache>
                <c:ptCount val="1"/>
                <c:pt idx="0">
                  <c:v>FC</c:v>
                </c:pt>
              </c:strCache>
            </c:strRef>
          </c:tx>
          <c:cat>
            <c:strRef>
              <c:f>'COMPILE SHEET'!$B$107:$B$110</c:f>
              <c:strCache>
                <c:ptCount val="4"/>
                <c:pt idx="0">
                  <c:v>Operative notes</c:v>
                </c:pt>
                <c:pt idx="1">
                  <c:v>Surgical safety checklist completely filled</c:v>
                </c:pt>
                <c:pt idx="2">
                  <c:v>Post operative care plan documented</c:v>
                </c:pt>
                <c:pt idx="3">
                  <c:v>Implant sticker pasted</c:v>
                </c:pt>
              </c:strCache>
            </c:strRef>
          </c:cat>
          <c:val>
            <c:numRef>
              <c:f>'COMPILE SHEET'!$C$107:$C$110</c:f>
              <c:numCache>
                <c:formatCode>General</c:formatCode>
                <c:ptCount val="4"/>
                <c:pt idx="0">
                  <c:v>116</c:v>
                </c:pt>
                <c:pt idx="1">
                  <c:v>112</c:v>
                </c:pt>
                <c:pt idx="2">
                  <c:v>122</c:v>
                </c:pt>
                <c:pt idx="3">
                  <c:v>10</c:v>
                </c:pt>
              </c:numCache>
            </c:numRef>
          </c:val>
        </c:ser>
        <c:ser>
          <c:idx val="1"/>
          <c:order val="1"/>
          <c:tx>
            <c:strRef>
              <c:f>'COMPILE SHEET'!$D$106</c:f>
              <c:strCache>
                <c:ptCount val="1"/>
                <c:pt idx="0">
                  <c:v>PC</c:v>
                </c:pt>
              </c:strCache>
            </c:strRef>
          </c:tx>
          <c:cat>
            <c:strRef>
              <c:f>'COMPILE SHEET'!$B$107:$B$110</c:f>
              <c:strCache>
                <c:ptCount val="4"/>
                <c:pt idx="0">
                  <c:v>Operative notes</c:v>
                </c:pt>
                <c:pt idx="1">
                  <c:v>Surgical safety checklist completely filled</c:v>
                </c:pt>
                <c:pt idx="2">
                  <c:v>Post operative care plan documented</c:v>
                </c:pt>
                <c:pt idx="3">
                  <c:v>Implant sticker pasted</c:v>
                </c:pt>
              </c:strCache>
            </c:strRef>
          </c:cat>
          <c:val>
            <c:numRef>
              <c:f>'COMPILE SHEET'!$D$107:$D$110</c:f>
              <c:numCache>
                <c:formatCode>General</c:formatCode>
                <c:ptCount val="4"/>
                <c:pt idx="0">
                  <c:v>2</c:v>
                </c:pt>
                <c:pt idx="1">
                  <c:v>10</c:v>
                </c:pt>
                <c:pt idx="2">
                  <c:v>1</c:v>
                </c:pt>
                <c:pt idx="3">
                  <c:v>0</c:v>
                </c:pt>
              </c:numCache>
            </c:numRef>
          </c:val>
        </c:ser>
        <c:ser>
          <c:idx val="2"/>
          <c:order val="2"/>
          <c:tx>
            <c:strRef>
              <c:f>'COMPILE SHEET'!$E$106</c:f>
              <c:strCache>
                <c:ptCount val="1"/>
                <c:pt idx="0">
                  <c:v>NC</c:v>
                </c:pt>
              </c:strCache>
            </c:strRef>
          </c:tx>
          <c:cat>
            <c:strRef>
              <c:f>'COMPILE SHEET'!$B$107:$B$110</c:f>
              <c:strCache>
                <c:ptCount val="4"/>
                <c:pt idx="0">
                  <c:v>Operative notes</c:v>
                </c:pt>
                <c:pt idx="1">
                  <c:v>Surgical safety checklist completely filled</c:v>
                </c:pt>
                <c:pt idx="2">
                  <c:v>Post operative care plan documented</c:v>
                </c:pt>
                <c:pt idx="3">
                  <c:v>Implant sticker pasted</c:v>
                </c:pt>
              </c:strCache>
            </c:strRef>
          </c:cat>
          <c:val>
            <c:numRef>
              <c:f>'COMPILE SHEET'!$E$107:$E$110</c:f>
              <c:numCache>
                <c:formatCode>General</c:formatCode>
                <c:ptCount val="4"/>
                <c:pt idx="0">
                  <c:v>8</c:v>
                </c:pt>
                <c:pt idx="1">
                  <c:v>4</c:v>
                </c:pt>
                <c:pt idx="2">
                  <c:v>3</c:v>
                </c:pt>
                <c:pt idx="3">
                  <c:v>1</c:v>
                </c:pt>
              </c:numCache>
            </c:numRef>
          </c:val>
        </c:ser>
        <c:ser>
          <c:idx val="3"/>
          <c:order val="3"/>
          <c:tx>
            <c:strRef>
              <c:f>'COMPILE SHEET'!$F$106</c:f>
              <c:strCache>
                <c:ptCount val="1"/>
                <c:pt idx="0">
                  <c:v>NA</c:v>
                </c:pt>
              </c:strCache>
            </c:strRef>
          </c:tx>
          <c:cat>
            <c:strRef>
              <c:f>'COMPILE SHEET'!$B$107:$B$110</c:f>
              <c:strCache>
                <c:ptCount val="4"/>
                <c:pt idx="0">
                  <c:v>Operative notes</c:v>
                </c:pt>
                <c:pt idx="1">
                  <c:v>Surgical safety checklist completely filled</c:v>
                </c:pt>
                <c:pt idx="2">
                  <c:v>Post operative care plan documented</c:v>
                </c:pt>
                <c:pt idx="3">
                  <c:v>Implant sticker pasted</c:v>
                </c:pt>
              </c:strCache>
            </c:strRef>
          </c:cat>
          <c:val>
            <c:numRef>
              <c:f>'COMPILE SHEET'!$F$107:$F$110</c:f>
              <c:numCache>
                <c:formatCode>General</c:formatCode>
                <c:ptCount val="4"/>
                <c:pt idx="0">
                  <c:v>226</c:v>
                </c:pt>
                <c:pt idx="1">
                  <c:v>226</c:v>
                </c:pt>
                <c:pt idx="2">
                  <c:v>226</c:v>
                </c:pt>
                <c:pt idx="3">
                  <c:v>341</c:v>
                </c:pt>
              </c:numCache>
            </c:numRef>
          </c:val>
        </c:ser>
        <c:shape val="box"/>
        <c:axId val="65114496"/>
        <c:axId val="65116032"/>
        <c:axId val="0"/>
      </c:bar3DChart>
      <c:catAx>
        <c:axId val="65114496"/>
        <c:scaling>
          <c:orientation val="minMax"/>
        </c:scaling>
        <c:axPos val="b"/>
        <c:tickLblPos val="nextTo"/>
        <c:crossAx val="65116032"/>
        <c:crosses val="autoZero"/>
        <c:auto val="1"/>
        <c:lblAlgn val="ctr"/>
        <c:lblOffset val="100"/>
      </c:catAx>
      <c:valAx>
        <c:axId val="65116032"/>
        <c:scaling>
          <c:orientation val="minMax"/>
        </c:scaling>
        <c:axPos val="l"/>
        <c:majorGridlines/>
        <c:numFmt formatCode="General" sourceLinked="1"/>
        <c:tickLblPos val="nextTo"/>
        <c:crossAx val="65114496"/>
        <c:crosses val="autoZero"/>
        <c:crossBetween val="between"/>
      </c:valAx>
    </c:plotArea>
    <c:legend>
      <c:legendPos val="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SURGERY RECORDS</a:t>
            </a:r>
          </a:p>
        </c:rich>
      </c:tx>
    </c:title>
    <c:view3D>
      <c:rAngAx val="1"/>
    </c:view3D>
    <c:plotArea>
      <c:layout/>
      <c:bar3DChart>
        <c:barDir val="col"/>
        <c:grouping val="clustered"/>
        <c:ser>
          <c:idx val="0"/>
          <c:order val="0"/>
          <c:tx>
            <c:strRef>
              <c:f>COMPILE!$C$107</c:f>
              <c:strCache>
                <c:ptCount val="1"/>
                <c:pt idx="0">
                  <c:v>FC</c:v>
                </c:pt>
              </c:strCache>
            </c:strRef>
          </c:tx>
          <c:cat>
            <c:strRef>
              <c:f>COMPILE!$B$108:$B$111</c:f>
              <c:strCache>
                <c:ptCount val="4"/>
                <c:pt idx="0">
                  <c:v>Operative notes</c:v>
                </c:pt>
                <c:pt idx="1">
                  <c:v>Surgical safety checklist completely filled</c:v>
                </c:pt>
                <c:pt idx="2">
                  <c:v>Post operative care plan documented</c:v>
                </c:pt>
                <c:pt idx="3">
                  <c:v>Implant sticker pasted</c:v>
                </c:pt>
              </c:strCache>
            </c:strRef>
          </c:cat>
          <c:val>
            <c:numRef>
              <c:f>COMPILE!$C$108:$C$111</c:f>
              <c:numCache>
                <c:formatCode>General</c:formatCode>
                <c:ptCount val="4"/>
                <c:pt idx="0">
                  <c:v>78</c:v>
                </c:pt>
                <c:pt idx="1">
                  <c:v>63</c:v>
                </c:pt>
                <c:pt idx="2">
                  <c:v>80</c:v>
                </c:pt>
                <c:pt idx="3">
                  <c:v>6</c:v>
                </c:pt>
              </c:numCache>
            </c:numRef>
          </c:val>
        </c:ser>
        <c:ser>
          <c:idx val="1"/>
          <c:order val="1"/>
          <c:tx>
            <c:strRef>
              <c:f>COMPILE!$D$107</c:f>
              <c:strCache>
                <c:ptCount val="1"/>
                <c:pt idx="0">
                  <c:v>PC</c:v>
                </c:pt>
              </c:strCache>
            </c:strRef>
          </c:tx>
          <c:cat>
            <c:strRef>
              <c:f>COMPILE!$B$108:$B$111</c:f>
              <c:strCache>
                <c:ptCount val="4"/>
                <c:pt idx="0">
                  <c:v>Operative notes</c:v>
                </c:pt>
                <c:pt idx="1">
                  <c:v>Surgical safety checklist completely filled</c:v>
                </c:pt>
                <c:pt idx="2">
                  <c:v>Post operative care plan documented</c:v>
                </c:pt>
                <c:pt idx="3">
                  <c:v>Implant sticker pasted</c:v>
                </c:pt>
              </c:strCache>
            </c:strRef>
          </c:cat>
          <c:val>
            <c:numRef>
              <c:f>COMPILE!$D$108:$D$111</c:f>
              <c:numCache>
                <c:formatCode>General</c:formatCode>
                <c:ptCount val="4"/>
                <c:pt idx="0">
                  <c:v>2</c:v>
                </c:pt>
                <c:pt idx="1">
                  <c:v>16</c:v>
                </c:pt>
                <c:pt idx="2">
                  <c:v>0</c:v>
                </c:pt>
                <c:pt idx="3">
                  <c:v>0</c:v>
                </c:pt>
              </c:numCache>
            </c:numRef>
          </c:val>
        </c:ser>
        <c:ser>
          <c:idx val="2"/>
          <c:order val="2"/>
          <c:tx>
            <c:strRef>
              <c:f>COMPILE!$E$107</c:f>
              <c:strCache>
                <c:ptCount val="1"/>
                <c:pt idx="0">
                  <c:v>NC</c:v>
                </c:pt>
              </c:strCache>
            </c:strRef>
          </c:tx>
          <c:cat>
            <c:strRef>
              <c:f>COMPILE!$B$108:$B$111</c:f>
              <c:strCache>
                <c:ptCount val="4"/>
                <c:pt idx="0">
                  <c:v>Operative notes</c:v>
                </c:pt>
                <c:pt idx="1">
                  <c:v>Surgical safety checklist completely filled</c:v>
                </c:pt>
                <c:pt idx="2">
                  <c:v>Post operative care plan documented</c:v>
                </c:pt>
                <c:pt idx="3">
                  <c:v>Implant sticker pasted</c:v>
                </c:pt>
              </c:strCache>
            </c:strRef>
          </c:cat>
          <c:val>
            <c:numRef>
              <c:f>COMPILE!$E$108:$E$111</c:f>
              <c:numCache>
                <c:formatCode>General</c:formatCode>
                <c:ptCount val="4"/>
                <c:pt idx="0">
                  <c:v>4</c:v>
                </c:pt>
                <c:pt idx="1">
                  <c:v>5</c:v>
                </c:pt>
                <c:pt idx="2">
                  <c:v>4</c:v>
                </c:pt>
                <c:pt idx="3">
                  <c:v>0</c:v>
                </c:pt>
              </c:numCache>
            </c:numRef>
          </c:val>
        </c:ser>
        <c:ser>
          <c:idx val="3"/>
          <c:order val="3"/>
          <c:tx>
            <c:strRef>
              <c:f>COMPILE!$F$107</c:f>
              <c:strCache>
                <c:ptCount val="1"/>
                <c:pt idx="0">
                  <c:v>NA</c:v>
                </c:pt>
              </c:strCache>
            </c:strRef>
          </c:tx>
          <c:cat>
            <c:strRef>
              <c:f>COMPILE!$B$108:$B$111</c:f>
              <c:strCache>
                <c:ptCount val="4"/>
                <c:pt idx="0">
                  <c:v>Operative notes</c:v>
                </c:pt>
                <c:pt idx="1">
                  <c:v>Surgical safety checklist completely filled</c:v>
                </c:pt>
                <c:pt idx="2">
                  <c:v>Post operative care plan documented</c:v>
                </c:pt>
                <c:pt idx="3">
                  <c:v>Implant sticker pasted</c:v>
                </c:pt>
              </c:strCache>
            </c:strRef>
          </c:cat>
          <c:val>
            <c:numRef>
              <c:f>COMPILE!$F$108:$F$111</c:f>
              <c:numCache>
                <c:formatCode>General</c:formatCode>
                <c:ptCount val="4"/>
                <c:pt idx="0">
                  <c:v>114</c:v>
                </c:pt>
                <c:pt idx="1">
                  <c:v>114</c:v>
                </c:pt>
                <c:pt idx="2">
                  <c:v>114</c:v>
                </c:pt>
                <c:pt idx="3">
                  <c:v>192</c:v>
                </c:pt>
              </c:numCache>
            </c:numRef>
          </c:val>
        </c:ser>
        <c:shape val="box"/>
        <c:axId val="65286528"/>
        <c:axId val="65288064"/>
        <c:axId val="0"/>
      </c:bar3DChart>
      <c:catAx>
        <c:axId val="65286528"/>
        <c:scaling>
          <c:orientation val="minMax"/>
        </c:scaling>
        <c:axPos val="b"/>
        <c:tickLblPos val="nextTo"/>
        <c:crossAx val="65288064"/>
        <c:crosses val="autoZero"/>
        <c:auto val="1"/>
        <c:lblAlgn val="ctr"/>
        <c:lblOffset val="100"/>
      </c:catAx>
      <c:valAx>
        <c:axId val="65288064"/>
        <c:scaling>
          <c:orientation val="minMax"/>
        </c:scaling>
        <c:axPos val="l"/>
        <c:majorGridlines/>
        <c:numFmt formatCode="General" sourceLinked="1"/>
        <c:tickLblPos val="nextTo"/>
        <c:crossAx val="65286528"/>
        <c:crosses val="autoZero"/>
        <c:crossBetween val="between"/>
      </c:valAx>
    </c:plotArea>
    <c:legend>
      <c:legendPos val="r"/>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NURSING</a:t>
            </a:r>
          </a:p>
        </c:rich>
      </c:tx>
    </c:title>
    <c:view3D>
      <c:rAngAx val="1"/>
    </c:view3D>
    <c:plotArea>
      <c:layout/>
      <c:bar3DChart>
        <c:barDir val="col"/>
        <c:grouping val="clustered"/>
        <c:ser>
          <c:idx val="0"/>
          <c:order val="0"/>
          <c:tx>
            <c:strRef>
              <c:f>'COMPILE SHEET'!$C$124</c:f>
              <c:strCache>
                <c:ptCount val="1"/>
                <c:pt idx="0">
                  <c:v>FC</c:v>
                </c:pt>
              </c:strCache>
            </c:strRef>
          </c:tx>
          <c:cat>
            <c:strRef>
              <c:f>'COMPILE SHEET'!$B$125:$B$130</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 SHEET'!$C$125:$C$130</c:f>
              <c:numCache>
                <c:formatCode>General</c:formatCode>
                <c:ptCount val="6"/>
                <c:pt idx="0">
                  <c:v>319</c:v>
                </c:pt>
                <c:pt idx="1">
                  <c:v>265</c:v>
                </c:pt>
                <c:pt idx="2">
                  <c:v>332</c:v>
                </c:pt>
                <c:pt idx="3">
                  <c:v>352</c:v>
                </c:pt>
                <c:pt idx="4">
                  <c:v>349</c:v>
                </c:pt>
                <c:pt idx="5">
                  <c:v>259</c:v>
                </c:pt>
              </c:numCache>
            </c:numRef>
          </c:val>
        </c:ser>
        <c:ser>
          <c:idx val="1"/>
          <c:order val="1"/>
          <c:tx>
            <c:strRef>
              <c:f>'COMPILE SHEET'!$D$124</c:f>
              <c:strCache>
                <c:ptCount val="1"/>
                <c:pt idx="0">
                  <c:v>PC</c:v>
                </c:pt>
              </c:strCache>
            </c:strRef>
          </c:tx>
          <c:cat>
            <c:strRef>
              <c:f>'COMPILE SHEET'!$B$125:$B$130</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 SHEET'!$D$125:$D$130</c:f>
              <c:numCache>
                <c:formatCode>General</c:formatCode>
                <c:ptCount val="6"/>
                <c:pt idx="0">
                  <c:v>33</c:v>
                </c:pt>
                <c:pt idx="1">
                  <c:v>5</c:v>
                </c:pt>
                <c:pt idx="2">
                  <c:v>20</c:v>
                </c:pt>
                <c:pt idx="3">
                  <c:v>0</c:v>
                </c:pt>
                <c:pt idx="4">
                  <c:v>2</c:v>
                </c:pt>
                <c:pt idx="5">
                  <c:v>90</c:v>
                </c:pt>
              </c:numCache>
            </c:numRef>
          </c:val>
        </c:ser>
        <c:ser>
          <c:idx val="2"/>
          <c:order val="2"/>
          <c:tx>
            <c:strRef>
              <c:f>'COMPILE SHEET'!$E$124</c:f>
              <c:strCache>
                <c:ptCount val="1"/>
                <c:pt idx="0">
                  <c:v>NC</c:v>
                </c:pt>
              </c:strCache>
            </c:strRef>
          </c:tx>
          <c:cat>
            <c:strRef>
              <c:f>'COMPILE SHEET'!$B$125:$B$130</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 SHEET'!$E$125:$E$130</c:f>
              <c:numCache>
                <c:formatCode>General</c:formatCode>
                <c:ptCount val="6"/>
                <c:pt idx="0">
                  <c:v>0</c:v>
                </c:pt>
                <c:pt idx="1">
                  <c:v>82</c:v>
                </c:pt>
                <c:pt idx="2">
                  <c:v>0</c:v>
                </c:pt>
                <c:pt idx="3">
                  <c:v>0</c:v>
                </c:pt>
                <c:pt idx="4">
                  <c:v>1</c:v>
                </c:pt>
                <c:pt idx="5">
                  <c:v>3</c:v>
                </c:pt>
              </c:numCache>
            </c:numRef>
          </c:val>
        </c:ser>
        <c:ser>
          <c:idx val="3"/>
          <c:order val="3"/>
          <c:tx>
            <c:strRef>
              <c:f>'COMPILE SHEET'!$F$124</c:f>
              <c:strCache>
                <c:ptCount val="1"/>
                <c:pt idx="0">
                  <c:v>NA</c:v>
                </c:pt>
              </c:strCache>
            </c:strRef>
          </c:tx>
          <c:cat>
            <c:strRef>
              <c:f>'COMPILE SHEET'!$B$125:$B$130</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 SHEET'!$F$125:$F$130</c:f>
              <c:numCache>
                <c:formatCode>General</c:formatCode>
                <c:ptCount val="6"/>
                <c:pt idx="0">
                  <c:v>0</c:v>
                </c:pt>
                <c:pt idx="1">
                  <c:v>0</c:v>
                </c:pt>
                <c:pt idx="2">
                  <c:v>0</c:v>
                </c:pt>
                <c:pt idx="3">
                  <c:v>0</c:v>
                </c:pt>
                <c:pt idx="4">
                  <c:v>0</c:v>
                </c:pt>
                <c:pt idx="5">
                  <c:v>0</c:v>
                </c:pt>
              </c:numCache>
            </c:numRef>
          </c:val>
        </c:ser>
        <c:shape val="box"/>
        <c:axId val="65327872"/>
        <c:axId val="65329408"/>
        <c:axId val="0"/>
      </c:bar3DChart>
      <c:catAx>
        <c:axId val="65327872"/>
        <c:scaling>
          <c:orientation val="minMax"/>
        </c:scaling>
        <c:axPos val="b"/>
        <c:tickLblPos val="nextTo"/>
        <c:crossAx val="65329408"/>
        <c:crosses val="autoZero"/>
        <c:auto val="1"/>
        <c:lblAlgn val="ctr"/>
        <c:lblOffset val="100"/>
      </c:catAx>
      <c:valAx>
        <c:axId val="65329408"/>
        <c:scaling>
          <c:orientation val="minMax"/>
        </c:scaling>
        <c:axPos val="l"/>
        <c:majorGridlines/>
        <c:numFmt formatCode="General" sourceLinked="1"/>
        <c:tickLblPos val="nextTo"/>
        <c:crossAx val="65327872"/>
        <c:crosses val="autoZero"/>
        <c:crossBetween val="between"/>
      </c:valAx>
    </c:plotArea>
    <c:legend>
      <c:legendPos val="r"/>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NURSING</a:t>
            </a:r>
          </a:p>
        </c:rich>
      </c:tx>
    </c:title>
    <c:view3D>
      <c:rAngAx val="1"/>
    </c:view3D>
    <c:plotArea>
      <c:layout/>
      <c:bar3DChart>
        <c:barDir val="col"/>
        <c:grouping val="clustered"/>
        <c:ser>
          <c:idx val="0"/>
          <c:order val="0"/>
          <c:tx>
            <c:strRef>
              <c:f>COMPILE!$C$120</c:f>
              <c:strCache>
                <c:ptCount val="1"/>
                <c:pt idx="0">
                  <c:v>FC</c:v>
                </c:pt>
              </c:strCache>
            </c:strRef>
          </c:tx>
          <c:cat>
            <c:strRef>
              <c:f>COMPILE!$B$121:$B$126</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COMPILE!$C$121:$C$126</c:f>
              <c:numCache>
                <c:formatCode>General</c:formatCode>
                <c:ptCount val="6"/>
                <c:pt idx="0">
                  <c:v>159</c:v>
                </c:pt>
                <c:pt idx="1">
                  <c:v>161</c:v>
                </c:pt>
                <c:pt idx="2">
                  <c:v>180</c:v>
                </c:pt>
                <c:pt idx="3">
                  <c:v>189</c:v>
                </c:pt>
                <c:pt idx="4">
                  <c:v>188</c:v>
                </c:pt>
                <c:pt idx="5">
                  <c:v>190</c:v>
                </c:pt>
              </c:numCache>
            </c:numRef>
          </c:val>
        </c:ser>
        <c:ser>
          <c:idx val="1"/>
          <c:order val="1"/>
          <c:tx>
            <c:strRef>
              <c:f>COMPILE!$D$120</c:f>
              <c:strCache>
                <c:ptCount val="1"/>
                <c:pt idx="0">
                  <c:v>PC</c:v>
                </c:pt>
              </c:strCache>
            </c:strRef>
          </c:tx>
          <c:cat>
            <c:strRef>
              <c:f>COMPILE!$B$121:$B$126</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COMPILE!$D$121:$D$126</c:f>
              <c:numCache>
                <c:formatCode>General</c:formatCode>
                <c:ptCount val="6"/>
                <c:pt idx="0">
                  <c:v>30</c:v>
                </c:pt>
                <c:pt idx="1">
                  <c:v>7</c:v>
                </c:pt>
                <c:pt idx="2">
                  <c:v>13</c:v>
                </c:pt>
                <c:pt idx="3">
                  <c:v>1</c:v>
                </c:pt>
                <c:pt idx="4">
                  <c:v>0</c:v>
                </c:pt>
                <c:pt idx="5">
                  <c:v>0</c:v>
                </c:pt>
              </c:numCache>
            </c:numRef>
          </c:val>
        </c:ser>
        <c:ser>
          <c:idx val="2"/>
          <c:order val="2"/>
          <c:tx>
            <c:strRef>
              <c:f>COMPILE!$E$120</c:f>
              <c:strCache>
                <c:ptCount val="1"/>
                <c:pt idx="0">
                  <c:v>NC</c:v>
                </c:pt>
              </c:strCache>
            </c:strRef>
          </c:tx>
          <c:cat>
            <c:strRef>
              <c:f>COMPILE!$B$121:$B$126</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COMPILE!$E$121:$E$126</c:f>
              <c:numCache>
                <c:formatCode>General</c:formatCode>
                <c:ptCount val="6"/>
                <c:pt idx="0">
                  <c:v>9</c:v>
                </c:pt>
                <c:pt idx="1">
                  <c:v>30</c:v>
                </c:pt>
                <c:pt idx="2">
                  <c:v>5</c:v>
                </c:pt>
                <c:pt idx="3">
                  <c:v>8</c:v>
                </c:pt>
                <c:pt idx="4">
                  <c:v>10</c:v>
                </c:pt>
                <c:pt idx="5">
                  <c:v>8</c:v>
                </c:pt>
              </c:numCache>
            </c:numRef>
          </c:val>
        </c:ser>
        <c:ser>
          <c:idx val="3"/>
          <c:order val="3"/>
          <c:tx>
            <c:strRef>
              <c:f>COMPILE!$F$120</c:f>
              <c:strCache>
                <c:ptCount val="1"/>
                <c:pt idx="0">
                  <c:v>NA</c:v>
                </c:pt>
              </c:strCache>
            </c:strRef>
          </c:tx>
          <c:cat>
            <c:strRef>
              <c:f>COMPILE!$B$121:$B$126</c:f>
              <c:strCache>
                <c:ptCount val="6"/>
                <c:pt idx="0">
                  <c:v>Nursing initial assessment proper-All parameters (with plan of care)</c:v>
                </c:pt>
                <c:pt idx="1">
                  <c:v>Progress notes-Nurses</c:v>
                </c:pt>
                <c:pt idx="2">
                  <c:v>Re-assessment at appropriate intervals</c:v>
                </c:pt>
                <c:pt idx="3">
                  <c:v>Daily nursing Vital flow sheet</c:v>
                </c:pt>
                <c:pt idx="4">
                  <c:v>Fall risk assessment </c:v>
                </c:pt>
                <c:pt idx="5">
                  <c:v>Pain assessment (intensity, character, frequency, location, duration and referral and/or radiation)</c:v>
                </c:pt>
              </c:strCache>
            </c:strRef>
          </c:cat>
          <c:val>
            <c:numRef>
              <c:f>COMPILE!$F$121:$F$126</c:f>
              <c:numCache>
                <c:formatCode>General</c:formatCode>
                <c:ptCount val="6"/>
                <c:pt idx="0">
                  <c:v>0</c:v>
                </c:pt>
                <c:pt idx="1">
                  <c:v>0</c:v>
                </c:pt>
                <c:pt idx="2">
                  <c:v>0</c:v>
                </c:pt>
                <c:pt idx="3">
                  <c:v>0</c:v>
                </c:pt>
                <c:pt idx="4">
                  <c:v>0</c:v>
                </c:pt>
                <c:pt idx="5">
                  <c:v>0</c:v>
                </c:pt>
              </c:numCache>
            </c:numRef>
          </c:val>
        </c:ser>
        <c:shape val="box"/>
        <c:axId val="65368832"/>
        <c:axId val="65370368"/>
        <c:axId val="0"/>
      </c:bar3DChart>
      <c:catAx>
        <c:axId val="65368832"/>
        <c:scaling>
          <c:orientation val="minMax"/>
        </c:scaling>
        <c:axPos val="b"/>
        <c:tickLblPos val="nextTo"/>
        <c:crossAx val="65370368"/>
        <c:crosses val="autoZero"/>
        <c:auto val="1"/>
        <c:lblAlgn val="ctr"/>
        <c:lblOffset val="100"/>
      </c:catAx>
      <c:valAx>
        <c:axId val="65370368"/>
        <c:scaling>
          <c:orientation val="minMax"/>
        </c:scaling>
        <c:axPos val="l"/>
        <c:majorGridlines/>
        <c:numFmt formatCode="General" sourceLinked="1"/>
        <c:tickLblPos val="nextTo"/>
        <c:crossAx val="65368832"/>
        <c:crosses val="autoZero"/>
        <c:crossBetween val="between"/>
      </c:valAx>
    </c:plotArea>
    <c:legend>
      <c:legendPos val="r"/>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OTHERS</a:t>
            </a:r>
          </a:p>
        </c:rich>
      </c:tx>
    </c:title>
    <c:view3D>
      <c:rAngAx val="1"/>
    </c:view3D>
    <c:plotArea>
      <c:layout/>
      <c:bar3DChart>
        <c:barDir val="col"/>
        <c:grouping val="clustered"/>
        <c:ser>
          <c:idx val="0"/>
          <c:order val="0"/>
          <c:tx>
            <c:strRef>
              <c:f>'COMPILE SHEET'!$C$139</c:f>
              <c:strCache>
                <c:ptCount val="1"/>
                <c:pt idx="0">
                  <c:v>FC</c:v>
                </c:pt>
              </c:strCache>
            </c:strRef>
          </c:tx>
          <c:cat>
            <c:strRef>
              <c:f>'COMPILE SHEET'!$B$140:$B$143</c:f>
              <c:strCache>
                <c:ptCount val="4"/>
                <c:pt idx="0">
                  <c:v>General consent form</c:v>
                </c:pt>
                <c:pt idx="1">
                  <c:v>Valuable handover form</c:v>
                </c:pt>
                <c:pt idx="2">
                  <c:v>Admission request </c:v>
                </c:pt>
                <c:pt idx="3">
                  <c:v>Financial councelling/ Estimate of expenses</c:v>
                </c:pt>
              </c:strCache>
            </c:strRef>
          </c:cat>
          <c:val>
            <c:numRef>
              <c:f>'COMPILE SHEET'!$C$140:$C$143</c:f>
              <c:numCache>
                <c:formatCode>General</c:formatCode>
                <c:ptCount val="4"/>
                <c:pt idx="0">
                  <c:v>327</c:v>
                </c:pt>
                <c:pt idx="1">
                  <c:v>320</c:v>
                </c:pt>
                <c:pt idx="2">
                  <c:v>259</c:v>
                </c:pt>
                <c:pt idx="3">
                  <c:v>162</c:v>
                </c:pt>
              </c:numCache>
            </c:numRef>
          </c:val>
        </c:ser>
        <c:ser>
          <c:idx val="1"/>
          <c:order val="1"/>
          <c:tx>
            <c:strRef>
              <c:f>'COMPILE SHEET'!$D$139</c:f>
              <c:strCache>
                <c:ptCount val="1"/>
                <c:pt idx="0">
                  <c:v>PC</c:v>
                </c:pt>
              </c:strCache>
            </c:strRef>
          </c:tx>
          <c:cat>
            <c:strRef>
              <c:f>'COMPILE SHEET'!$B$140:$B$143</c:f>
              <c:strCache>
                <c:ptCount val="4"/>
                <c:pt idx="0">
                  <c:v>General consent form</c:v>
                </c:pt>
                <c:pt idx="1">
                  <c:v>Valuable handover form</c:v>
                </c:pt>
                <c:pt idx="2">
                  <c:v>Admission request </c:v>
                </c:pt>
                <c:pt idx="3">
                  <c:v>Financial councelling/ Estimate of expenses</c:v>
                </c:pt>
              </c:strCache>
            </c:strRef>
          </c:cat>
          <c:val>
            <c:numRef>
              <c:f>'COMPILE SHEET'!$D$140:$D$143</c:f>
              <c:numCache>
                <c:formatCode>General</c:formatCode>
                <c:ptCount val="4"/>
                <c:pt idx="0">
                  <c:v>25</c:v>
                </c:pt>
                <c:pt idx="1">
                  <c:v>31</c:v>
                </c:pt>
                <c:pt idx="2">
                  <c:v>88</c:v>
                </c:pt>
                <c:pt idx="3">
                  <c:v>4</c:v>
                </c:pt>
              </c:numCache>
            </c:numRef>
          </c:val>
        </c:ser>
        <c:ser>
          <c:idx val="2"/>
          <c:order val="2"/>
          <c:tx>
            <c:strRef>
              <c:f>'COMPILE SHEET'!$E$139</c:f>
              <c:strCache>
                <c:ptCount val="1"/>
                <c:pt idx="0">
                  <c:v>NC</c:v>
                </c:pt>
              </c:strCache>
            </c:strRef>
          </c:tx>
          <c:cat>
            <c:strRef>
              <c:f>'COMPILE SHEET'!$B$140:$B$143</c:f>
              <c:strCache>
                <c:ptCount val="4"/>
                <c:pt idx="0">
                  <c:v>General consent form</c:v>
                </c:pt>
                <c:pt idx="1">
                  <c:v>Valuable handover form</c:v>
                </c:pt>
                <c:pt idx="2">
                  <c:v>Admission request </c:v>
                </c:pt>
                <c:pt idx="3">
                  <c:v>Financial councelling/ Estimate of expenses</c:v>
                </c:pt>
              </c:strCache>
            </c:strRef>
          </c:cat>
          <c:val>
            <c:numRef>
              <c:f>'COMPILE SHEET'!$E$140:$E$143</c:f>
              <c:numCache>
                <c:formatCode>General</c:formatCode>
                <c:ptCount val="4"/>
                <c:pt idx="0">
                  <c:v>0</c:v>
                </c:pt>
                <c:pt idx="1">
                  <c:v>1</c:v>
                </c:pt>
                <c:pt idx="2">
                  <c:v>5</c:v>
                </c:pt>
                <c:pt idx="3">
                  <c:v>186</c:v>
                </c:pt>
              </c:numCache>
            </c:numRef>
          </c:val>
        </c:ser>
        <c:ser>
          <c:idx val="3"/>
          <c:order val="3"/>
          <c:tx>
            <c:strRef>
              <c:f>'COMPILE SHEET'!$F$139</c:f>
              <c:strCache>
                <c:ptCount val="1"/>
                <c:pt idx="0">
                  <c:v>NA</c:v>
                </c:pt>
              </c:strCache>
            </c:strRef>
          </c:tx>
          <c:cat>
            <c:strRef>
              <c:f>'COMPILE SHEET'!$B$140:$B$143</c:f>
              <c:strCache>
                <c:ptCount val="4"/>
                <c:pt idx="0">
                  <c:v>General consent form</c:v>
                </c:pt>
                <c:pt idx="1">
                  <c:v>Valuable handover form</c:v>
                </c:pt>
                <c:pt idx="2">
                  <c:v>Admission request </c:v>
                </c:pt>
                <c:pt idx="3">
                  <c:v>Financial councelling/ Estimate of expenses</c:v>
                </c:pt>
              </c:strCache>
            </c:strRef>
          </c:cat>
          <c:val>
            <c:numRef>
              <c:f>'COMPILE SHEET'!$F$140:$F$143</c:f>
              <c:numCache>
                <c:formatCode>General</c:formatCode>
                <c:ptCount val="4"/>
                <c:pt idx="0">
                  <c:v>0</c:v>
                </c:pt>
                <c:pt idx="1">
                  <c:v>0</c:v>
                </c:pt>
                <c:pt idx="2">
                  <c:v>0</c:v>
                </c:pt>
                <c:pt idx="3">
                  <c:v>0</c:v>
                </c:pt>
              </c:numCache>
            </c:numRef>
          </c:val>
        </c:ser>
        <c:shape val="box"/>
        <c:axId val="65758336"/>
        <c:axId val="65759872"/>
        <c:axId val="0"/>
      </c:bar3DChart>
      <c:catAx>
        <c:axId val="65758336"/>
        <c:scaling>
          <c:orientation val="minMax"/>
        </c:scaling>
        <c:axPos val="b"/>
        <c:tickLblPos val="nextTo"/>
        <c:crossAx val="65759872"/>
        <c:crosses val="autoZero"/>
        <c:auto val="1"/>
        <c:lblAlgn val="ctr"/>
        <c:lblOffset val="100"/>
      </c:catAx>
      <c:valAx>
        <c:axId val="65759872"/>
        <c:scaling>
          <c:orientation val="minMax"/>
        </c:scaling>
        <c:axPos val="l"/>
        <c:majorGridlines/>
        <c:numFmt formatCode="General" sourceLinked="1"/>
        <c:tickLblPos val="nextTo"/>
        <c:crossAx val="65758336"/>
        <c:crosses val="autoZero"/>
        <c:crossBetween val="between"/>
      </c:valAx>
    </c:plotArea>
    <c:legend>
      <c:legendPos val="r"/>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OTHERS</a:t>
            </a:r>
          </a:p>
        </c:rich>
      </c:tx>
    </c:title>
    <c:view3D>
      <c:rAngAx val="1"/>
    </c:view3D>
    <c:plotArea>
      <c:layout/>
      <c:bar3DChart>
        <c:barDir val="col"/>
        <c:grouping val="clustered"/>
        <c:ser>
          <c:idx val="0"/>
          <c:order val="0"/>
          <c:tx>
            <c:strRef>
              <c:f>COMPILE!$C$152</c:f>
              <c:strCache>
                <c:ptCount val="1"/>
                <c:pt idx="0">
                  <c:v>FC</c:v>
                </c:pt>
              </c:strCache>
            </c:strRef>
          </c:tx>
          <c:cat>
            <c:strRef>
              <c:f>COMPILE!$B$153:$B$156</c:f>
              <c:strCache>
                <c:ptCount val="4"/>
                <c:pt idx="0">
                  <c:v>General consent form</c:v>
                </c:pt>
                <c:pt idx="1">
                  <c:v>Valuable handover form</c:v>
                </c:pt>
                <c:pt idx="2">
                  <c:v>Admission request </c:v>
                </c:pt>
                <c:pt idx="3">
                  <c:v>Financial councelling/ Estimate of expenses</c:v>
                </c:pt>
              </c:strCache>
            </c:strRef>
          </c:cat>
          <c:val>
            <c:numRef>
              <c:f>COMPILE!$C$153:$C$156</c:f>
              <c:numCache>
                <c:formatCode>General</c:formatCode>
                <c:ptCount val="4"/>
                <c:pt idx="0">
                  <c:v>174</c:v>
                </c:pt>
                <c:pt idx="1">
                  <c:v>151</c:v>
                </c:pt>
                <c:pt idx="2">
                  <c:v>150</c:v>
                </c:pt>
                <c:pt idx="3">
                  <c:v>128</c:v>
                </c:pt>
              </c:numCache>
            </c:numRef>
          </c:val>
        </c:ser>
        <c:ser>
          <c:idx val="1"/>
          <c:order val="1"/>
          <c:tx>
            <c:strRef>
              <c:f>COMPILE!$D$152</c:f>
              <c:strCache>
                <c:ptCount val="1"/>
                <c:pt idx="0">
                  <c:v>PC</c:v>
                </c:pt>
              </c:strCache>
            </c:strRef>
          </c:tx>
          <c:cat>
            <c:strRef>
              <c:f>COMPILE!$B$153:$B$156</c:f>
              <c:strCache>
                <c:ptCount val="4"/>
                <c:pt idx="0">
                  <c:v>General consent form</c:v>
                </c:pt>
                <c:pt idx="1">
                  <c:v>Valuable handover form</c:v>
                </c:pt>
                <c:pt idx="2">
                  <c:v>Admission request </c:v>
                </c:pt>
                <c:pt idx="3">
                  <c:v>Financial councelling/ Estimate of expenses</c:v>
                </c:pt>
              </c:strCache>
            </c:strRef>
          </c:cat>
          <c:val>
            <c:numRef>
              <c:f>COMPILE!$D$153:$D$156</c:f>
              <c:numCache>
                <c:formatCode>General</c:formatCode>
                <c:ptCount val="4"/>
                <c:pt idx="0">
                  <c:v>24</c:v>
                </c:pt>
                <c:pt idx="1">
                  <c:v>44</c:v>
                </c:pt>
                <c:pt idx="2">
                  <c:v>46</c:v>
                </c:pt>
                <c:pt idx="3">
                  <c:v>3</c:v>
                </c:pt>
              </c:numCache>
            </c:numRef>
          </c:val>
        </c:ser>
        <c:ser>
          <c:idx val="2"/>
          <c:order val="2"/>
          <c:tx>
            <c:strRef>
              <c:f>COMPILE!$E$152</c:f>
              <c:strCache>
                <c:ptCount val="1"/>
                <c:pt idx="0">
                  <c:v>NC</c:v>
                </c:pt>
              </c:strCache>
            </c:strRef>
          </c:tx>
          <c:cat>
            <c:strRef>
              <c:f>COMPILE!$B$153:$B$156</c:f>
              <c:strCache>
                <c:ptCount val="4"/>
                <c:pt idx="0">
                  <c:v>General consent form</c:v>
                </c:pt>
                <c:pt idx="1">
                  <c:v>Valuable handover form</c:v>
                </c:pt>
                <c:pt idx="2">
                  <c:v>Admission request </c:v>
                </c:pt>
                <c:pt idx="3">
                  <c:v>Financial councelling/ Estimate of expenses</c:v>
                </c:pt>
              </c:strCache>
            </c:strRef>
          </c:cat>
          <c:val>
            <c:numRef>
              <c:f>COMPILE!$E$153:$E$156</c:f>
              <c:numCache>
                <c:formatCode>General</c:formatCode>
                <c:ptCount val="4"/>
                <c:pt idx="0">
                  <c:v>0</c:v>
                </c:pt>
                <c:pt idx="1">
                  <c:v>3</c:v>
                </c:pt>
                <c:pt idx="2">
                  <c:v>2</c:v>
                </c:pt>
                <c:pt idx="3">
                  <c:v>67</c:v>
                </c:pt>
              </c:numCache>
            </c:numRef>
          </c:val>
        </c:ser>
        <c:ser>
          <c:idx val="3"/>
          <c:order val="3"/>
          <c:tx>
            <c:strRef>
              <c:f>COMPILE!$F$152</c:f>
              <c:strCache>
                <c:ptCount val="1"/>
                <c:pt idx="0">
                  <c:v>NA</c:v>
                </c:pt>
              </c:strCache>
            </c:strRef>
          </c:tx>
          <c:cat>
            <c:strRef>
              <c:f>COMPILE!$B$153:$B$156</c:f>
              <c:strCache>
                <c:ptCount val="4"/>
                <c:pt idx="0">
                  <c:v>General consent form</c:v>
                </c:pt>
                <c:pt idx="1">
                  <c:v>Valuable handover form</c:v>
                </c:pt>
                <c:pt idx="2">
                  <c:v>Admission request </c:v>
                </c:pt>
                <c:pt idx="3">
                  <c:v>Financial councelling/ Estimate of expenses</c:v>
                </c:pt>
              </c:strCache>
            </c:strRef>
          </c:cat>
          <c:val>
            <c:numRef>
              <c:f>COMPILE!$F$153:$F$156</c:f>
              <c:numCache>
                <c:formatCode>General</c:formatCode>
                <c:ptCount val="4"/>
                <c:pt idx="0">
                  <c:v>0</c:v>
                </c:pt>
                <c:pt idx="1">
                  <c:v>0</c:v>
                </c:pt>
                <c:pt idx="2">
                  <c:v>0</c:v>
                </c:pt>
                <c:pt idx="3">
                  <c:v>0</c:v>
                </c:pt>
              </c:numCache>
            </c:numRef>
          </c:val>
        </c:ser>
        <c:shape val="box"/>
        <c:axId val="65668224"/>
        <c:axId val="65669760"/>
        <c:axId val="0"/>
      </c:bar3DChart>
      <c:catAx>
        <c:axId val="65668224"/>
        <c:scaling>
          <c:orientation val="minMax"/>
        </c:scaling>
        <c:axPos val="b"/>
        <c:tickLblPos val="nextTo"/>
        <c:crossAx val="65669760"/>
        <c:crosses val="autoZero"/>
        <c:auto val="1"/>
        <c:lblAlgn val="ctr"/>
        <c:lblOffset val="100"/>
      </c:catAx>
      <c:valAx>
        <c:axId val="65669760"/>
        <c:scaling>
          <c:orientation val="minMax"/>
        </c:scaling>
        <c:axPos val="l"/>
        <c:majorGridlines/>
        <c:numFmt formatCode="General" sourceLinked="1"/>
        <c:tickLblPos val="nextTo"/>
        <c:crossAx val="65668224"/>
        <c:crosses val="autoZero"/>
        <c:crossBetween val="between"/>
      </c:valAx>
    </c:plotArea>
    <c:legend>
      <c:legendPos val="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DISCHARGE SUMMARY</a:t>
            </a:r>
          </a:p>
        </c:rich>
      </c:tx>
    </c:title>
    <c:view3D>
      <c:rAngAx val="1"/>
    </c:view3D>
    <c:plotArea>
      <c:layout/>
      <c:bar3DChart>
        <c:barDir val="col"/>
        <c:grouping val="clustered"/>
        <c:ser>
          <c:idx val="0"/>
          <c:order val="0"/>
          <c:tx>
            <c:strRef>
              <c:f>COMPILE!$C$138</c:f>
              <c:strCache>
                <c:ptCount val="1"/>
                <c:pt idx="0">
                  <c:v>FC</c:v>
                </c:pt>
              </c:strCache>
            </c:strRef>
          </c:tx>
          <c:cat>
            <c:strRef>
              <c:f>COMPILE!$B$139:$B$142</c:f>
              <c:strCache>
                <c:ptCount val="4"/>
                <c:pt idx="0">
                  <c:v>Discharge Summary</c:v>
                </c:pt>
                <c:pt idx="1">
                  <c:v>Diagnosis, findings and reason of admission</c:v>
                </c:pt>
                <c:pt idx="2">
                  <c:v>Investigations, procedure notes and medication documented</c:v>
                </c:pt>
                <c:pt idx="3">
                  <c:v>Follow up advice, medication</c:v>
                </c:pt>
              </c:strCache>
            </c:strRef>
          </c:cat>
          <c:val>
            <c:numRef>
              <c:f>COMPILE!$C$139:$C$142</c:f>
              <c:numCache>
                <c:formatCode>General</c:formatCode>
                <c:ptCount val="4"/>
                <c:pt idx="0">
                  <c:v>187</c:v>
                </c:pt>
                <c:pt idx="1">
                  <c:v>196</c:v>
                </c:pt>
                <c:pt idx="2">
                  <c:v>195</c:v>
                </c:pt>
                <c:pt idx="3">
                  <c:v>186</c:v>
                </c:pt>
              </c:numCache>
            </c:numRef>
          </c:val>
        </c:ser>
        <c:ser>
          <c:idx val="1"/>
          <c:order val="1"/>
          <c:tx>
            <c:strRef>
              <c:f>COMPILE!$D$138</c:f>
              <c:strCache>
                <c:ptCount val="1"/>
                <c:pt idx="0">
                  <c:v>PC</c:v>
                </c:pt>
              </c:strCache>
            </c:strRef>
          </c:tx>
          <c:cat>
            <c:strRef>
              <c:f>COMPILE!$B$139:$B$142</c:f>
              <c:strCache>
                <c:ptCount val="4"/>
                <c:pt idx="0">
                  <c:v>Discharge Summary</c:v>
                </c:pt>
                <c:pt idx="1">
                  <c:v>Diagnosis, findings and reason of admission</c:v>
                </c:pt>
                <c:pt idx="2">
                  <c:v>Investigations, procedure notes and medication documented</c:v>
                </c:pt>
                <c:pt idx="3">
                  <c:v>Follow up advice, medication</c:v>
                </c:pt>
              </c:strCache>
            </c:strRef>
          </c:cat>
          <c:val>
            <c:numRef>
              <c:f>COMPILE!$D$139:$D$142</c:f>
              <c:numCache>
                <c:formatCode>General</c:formatCode>
                <c:ptCount val="4"/>
                <c:pt idx="0">
                  <c:v>11</c:v>
                </c:pt>
                <c:pt idx="1">
                  <c:v>2</c:v>
                </c:pt>
                <c:pt idx="2">
                  <c:v>2</c:v>
                </c:pt>
                <c:pt idx="3">
                  <c:v>2</c:v>
                </c:pt>
              </c:numCache>
            </c:numRef>
          </c:val>
        </c:ser>
        <c:ser>
          <c:idx val="2"/>
          <c:order val="2"/>
          <c:tx>
            <c:strRef>
              <c:f>COMPILE!$E$138</c:f>
              <c:strCache>
                <c:ptCount val="1"/>
                <c:pt idx="0">
                  <c:v>NC</c:v>
                </c:pt>
              </c:strCache>
            </c:strRef>
          </c:tx>
          <c:cat>
            <c:strRef>
              <c:f>COMPILE!$B$139:$B$142</c:f>
              <c:strCache>
                <c:ptCount val="4"/>
                <c:pt idx="0">
                  <c:v>Discharge Summary</c:v>
                </c:pt>
                <c:pt idx="1">
                  <c:v>Diagnosis, findings and reason of admission</c:v>
                </c:pt>
                <c:pt idx="2">
                  <c:v>Investigations, procedure notes and medication documented</c:v>
                </c:pt>
                <c:pt idx="3">
                  <c:v>Follow up advice, medication</c:v>
                </c:pt>
              </c:strCache>
            </c:strRef>
          </c:cat>
          <c:val>
            <c:numRef>
              <c:f>COMPILE!$E$139:$E$142</c:f>
              <c:numCache>
                <c:formatCode>General</c:formatCode>
                <c:ptCount val="4"/>
                <c:pt idx="0">
                  <c:v>0</c:v>
                </c:pt>
                <c:pt idx="1">
                  <c:v>0</c:v>
                </c:pt>
                <c:pt idx="2">
                  <c:v>0</c:v>
                </c:pt>
                <c:pt idx="3">
                  <c:v>0</c:v>
                </c:pt>
              </c:numCache>
            </c:numRef>
          </c:val>
        </c:ser>
        <c:ser>
          <c:idx val="3"/>
          <c:order val="3"/>
          <c:tx>
            <c:strRef>
              <c:f>COMPILE!$F$138</c:f>
              <c:strCache>
                <c:ptCount val="1"/>
                <c:pt idx="0">
                  <c:v>NA</c:v>
                </c:pt>
              </c:strCache>
            </c:strRef>
          </c:tx>
          <c:cat>
            <c:strRef>
              <c:f>COMPILE!$B$139:$B$142</c:f>
              <c:strCache>
                <c:ptCount val="4"/>
                <c:pt idx="0">
                  <c:v>Discharge Summary</c:v>
                </c:pt>
                <c:pt idx="1">
                  <c:v>Diagnosis, findings and reason of admission</c:v>
                </c:pt>
                <c:pt idx="2">
                  <c:v>Investigations, procedure notes and medication documented</c:v>
                </c:pt>
                <c:pt idx="3">
                  <c:v>Follow up advice, medication</c:v>
                </c:pt>
              </c:strCache>
            </c:strRef>
          </c:cat>
          <c:val>
            <c:numRef>
              <c:f>COMPILE!$F$139:$F$142</c:f>
              <c:numCache>
                <c:formatCode>General</c:formatCode>
                <c:ptCount val="4"/>
                <c:pt idx="0">
                  <c:v>0</c:v>
                </c:pt>
                <c:pt idx="1">
                  <c:v>0</c:v>
                </c:pt>
                <c:pt idx="2">
                  <c:v>1</c:v>
                </c:pt>
                <c:pt idx="3">
                  <c:v>10</c:v>
                </c:pt>
              </c:numCache>
            </c:numRef>
          </c:val>
        </c:ser>
        <c:shape val="box"/>
        <c:axId val="65717760"/>
        <c:axId val="65719296"/>
        <c:axId val="0"/>
      </c:bar3DChart>
      <c:catAx>
        <c:axId val="65717760"/>
        <c:scaling>
          <c:orientation val="minMax"/>
        </c:scaling>
        <c:axPos val="b"/>
        <c:tickLblPos val="nextTo"/>
        <c:crossAx val="65719296"/>
        <c:crosses val="autoZero"/>
        <c:auto val="1"/>
        <c:lblAlgn val="ctr"/>
        <c:lblOffset val="100"/>
      </c:catAx>
      <c:valAx>
        <c:axId val="65719296"/>
        <c:scaling>
          <c:orientation val="minMax"/>
        </c:scaling>
        <c:axPos val="l"/>
        <c:majorGridlines/>
        <c:numFmt formatCode="General" sourceLinked="1"/>
        <c:tickLblPos val="nextTo"/>
        <c:crossAx val="65717760"/>
        <c:crosses val="autoZero"/>
        <c:crossBetween val="between"/>
      </c:valAx>
    </c:plotArea>
    <c:legend>
      <c:legendPos val="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INITIAL ASSESSMENT</a:t>
            </a:r>
          </a:p>
        </c:rich>
      </c:tx>
      <c:layout/>
    </c:title>
    <c:view3D>
      <c:rAngAx val="1"/>
    </c:view3D>
    <c:plotArea>
      <c:layout/>
      <c:bar3DChart>
        <c:barDir val="col"/>
        <c:grouping val="clustered"/>
        <c:ser>
          <c:idx val="0"/>
          <c:order val="0"/>
          <c:tx>
            <c:strRef>
              <c:f>COMPILE!$C$3</c:f>
              <c:strCache>
                <c:ptCount val="1"/>
                <c:pt idx="0">
                  <c:v>FC</c:v>
                </c:pt>
              </c:strCache>
            </c:strRef>
          </c:tx>
          <c:cat>
            <c:strRef>
              <c:f>COMPILE!$B$4:$B$10</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COMPILE!$C$4:$C$10</c:f>
              <c:numCache>
                <c:formatCode>General</c:formatCode>
                <c:ptCount val="7"/>
                <c:pt idx="0">
                  <c:v>189</c:v>
                </c:pt>
                <c:pt idx="1">
                  <c:v>160</c:v>
                </c:pt>
                <c:pt idx="2">
                  <c:v>158</c:v>
                </c:pt>
                <c:pt idx="3">
                  <c:v>95</c:v>
                </c:pt>
                <c:pt idx="4">
                  <c:v>77</c:v>
                </c:pt>
                <c:pt idx="5">
                  <c:v>15</c:v>
                </c:pt>
                <c:pt idx="6">
                  <c:v>5</c:v>
                </c:pt>
              </c:numCache>
            </c:numRef>
          </c:val>
        </c:ser>
        <c:ser>
          <c:idx val="1"/>
          <c:order val="1"/>
          <c:tx>
            <c:strRef>
              <c:f>COMPILE!$D$3</c:f>
              <c:strCache>
                <c:ptCount val="1"/>
                <c:pt idx="0">
                  <c:v>PC</c:v>
                </c:pt>
              </c:strCache>
            </c:strRef>
          </c:tx>
          <c:cat>
            <c:strRef>
              <c:f>COMPILE!$B$4:$B$10</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COMPILE!$D$4:$D$10</c:f>
              <c:numCache>
                <c:formatCode>General</c:formatCode>
                <c:ptCount val="7"/>
                <c:pt idx="0">
                  <c:v>2</c:v>
                </c:pt>
                <c:pt idx="1">
                  <c:v>0</c:v>
                </c:pt>
                <c:pt idx="2">
                  <c:v>14</c:v>
                </c:pt>
                <c:pt idx="3">
                  <c:v>33</c:v>
                </c:pt>
                <c:pt idx="4">
                  <c:v>13</c:v>
                </c:pt>
                <c:pt idx="5">
                  <c:v>0</c:v>
                </c:pt>
                <c:pt idx="6">
                  <c:v>6</c:v>
                </c:pt>
              </c:numCache>
            </c:numRef>
          </c:val>
        </c:ser>
        <c:ser>
          <c:idx val="2"/>
          <c:order val="2"/>
          <c:tx>
            <c:strRef>
              <c:f>COMPILE!$E$3</c:f>
              <c:strCache>
                <c:ptCount val="1"/>
                <c:pt idx="0">
                  <c:v>NC</c:v>
                </c:pt>
              </c:strCache>
            </c:strRef>
          </c:tx>
          <c:cat>
            <c:strRef>
              <c:f>COMPILE!$B$4:$B$10</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COMPILE!$E$4:$E$10</c:f>
              <c:numCache>
                <c:formatCode>General</c:formatCode>
                <c:ptCount val="7"/>
                <c:pt idx="0">
                  <c:v>7</c:v>
                </c:pt>
                <c:pt idx="1">
                  <c:v>38</c:v>
                </c:pt>
                <c:pt idx="2">
                  <c:v>26</c:v>
                </c:pt>
                <c:pt idx="3">
                  <c:v>70</c:v>
                </c:pt>
                <c:pt idx="4">
                  <c:v>108</c:v>
                </c:pt>
                <c:pt idx="5">
                  <c:v>183</c:v>
                </c:pt>
                <c:pt idx="6">
                  <c:v>10</c:v>
                </c:pt>
              </c:numCache>
            </c:numRef>
          </c:val>
        </c:ser>
        <c:ser>
          <c:idx val="3"/>
          <c:order val="3"/>
          <c:tx>
            <c:strRef>
              <c:f>COMPILE!$F$3</c:f>
              <c:strCache>
                <c:ptCount val="1"/>
                <c:pt idx="0">
                  <c:v>NA</c:v>
                </c:pt>
              </c:strCache>
            </c:strRef>
          </c:tx>
          <c:cat>
            <c:strRef>
              <c:f>COMPILE!$B$4:$B$10</c:f>
              <c:strCache>
                <c:ptCount val="7"/>
                <c:pt idx="0">
                  <c:v>Chief complaints/Past history</c:v>
                </c:pt>
                <c:pt idx="1">
                  <c:v>Provisional diagnosis</c:v>
                </c:pt>
                <c:pt idx="2">
                  <c:v>Plan of care (with preventive, promotive curative and rehabilitative)</c:v>
                </c:pt>
                <c:pt idx="3">
                  <c:v>Date,time,sign &amp; name of Doctor present</c:v>
                </c:pt>
                <c:pt idx="4">
                  <c:v>Consultant counter signed</c:v>
                </c:pt>
                <c:pt idx="5">
                  <c:v>Nutritional assessment</c:v>
                </c:pt>
                <c:pt idx="6">
                  <c:v>Nutritional, growth, psychosocial and immunization assessment (for paediatric pt.)</c:v>
                </c:pt>
              </c:strCache>
            </c:strRef>
          </c:cat>
          <c:val>
            <c:numRef>
              <c:f>COMPILE!$F$4:$F$10</c:f>
              <c:numCache>
                <c:formatCode>General</c:formatCode>
                <c:ptCount val="7"/>
                <c:pt idx="0">
                  <c:v>0</c:v>
                </c:pt>
                <c:pt idx="1">
                  <c:v>0</c:v>
                </c:pt>
                <c:pt idx="2">
                  <c:v>0</c:v>
                </c:pt>
                <c:pt idx="3">
                  <c:v>0</c:v>
                </c:pt>
                <c:pt idx="4">
                  <c:v>0</c:v>
                </c:pt>
                <c:pt idx="5">
                  <c:v>0</c:v>
                </c:pt>
                <c:pt idx="6">
                  <c:v>177</c:v>
                </c:pt>
              </c:numCache>
            </c:numRef>
          </c:val>
        </c:ser>
        <c:shape val="box"/>
        <c:axId val="58795904"/>
        <c:axId val="58797440"/>
        <c:axId val="0"/>
      </c:bar3DChart>
      <c:catAx>
        <c:axId val="58795904"/>
        <c:scaling>
          <c:orientation val="minMax"/>
        </c:scaling>
        <c:axPos val="b"/>
        <c:tickLblPos val="nextTo"/>
        <c:crossAx val="58797440"/>
        <c:crosses val="autoZero"/>
        <c:auto val="1"/>
        <c:lblAlgn val="ctr"/>
        <c:lblOffset val="100"/>
      </c:catAx>
      <c:valAx>
        <c:axId val="58797440"/>
        <c:scaling>
          <c:orientation val="minMax"/>
        </c:scaling>
        <c:axPos val="l"/>
        <c:majorGridlines/>
        <c:numFmt formatCode="General" sourceLinked="1"/>
        <c:tickLblPos val="nextTo"/>
        <c:crossAx val="58795904"/>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EMERGENCY</a:t>
            </a:r>
          </a:p>
        </c:rich>
      </c:tx>
    </c:title>
    <c:view3D>
      <c:rAngAx val="1"/>
    </c:view3D>
    <c:plotArea>
      <c:layout/>
      <c:bar3DChart>
        <c:barDir val="col"/>
        <c:grouping val="clustered"/>
        <c:ser>
          <c:idx val="0"/>
          <c:order val="0"/>
          <c:tx>
            <c:strRef>
              <c:f>'COMPILE SHEET'!$C$19</c:f>
              <c:strCache>
                <c:ptCount val="1"/>
                <c:pt idx="0">
                  <c:v>FC</c:v>
                </c:pt>
              </c:strCache>
            </c:strRef>
          </c:tx>
          <c:cat>
            <c:strRef>
              <c:f>'COMPILE SHEET'!$B$20:$B$26</c:f>
              <c:strCache>
                <c:ptCount val="7"/>
                <c:pt idx="0">
                  <c:v>Initial assessment-Audit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 SHEET'!$C$20:$C$26</c:f>
              <c:numCache>
                <c:formatCode>General</c:formatCode>
                <c:ptCount val="7"/>
                <c:pt idx="0">
                  <c:v>123</c:v>
                </c:pt>
                <c:pt idx="1">
                  <c:v>119</c:v>
                </c:pt>
                <c:pt idx="2">
                  <c:v>114</c:v>
                </c:pt>
                <c:pt idx="3">
                  <c:v>81</c:v>
                </c:pt>
                <c:pt idx="4">
                  <c:v>108</c:v>
                </c:pt>
                <c:pt idx="5">
                  <c:v>99</c:v>
                </c:pt>
                <c:pt idx="6">
                  <c:v>4</c:v>
                </c:pt>
              </c:numCache>
            </c:numRef>
          </c:val>
        </c:ser>
        <c:ser>
          <c:idx val="1"/>
          <c:order val="1"/>
          <c:tx>
            <c:strRef>
              <c:f>'COMPILE SHEET'!$D$19</c:f>
              <c:strCache>
                <c:ptCount val="1"/>
                <c:pt idx="0">
                  <c:v>PC</c:v>
                </c:pt>
              </c:strCache>
            </c:strRef>
          </c:tx>
          <c:cat>
            <c:strRef>
              <c:f>'COMPILE SHEET'!$B$20:$B$26</c:f>
              <c:strCache>
                <c:ptCount val="7"/>
                <c:pt idx="0">
                  <c:v>Initial assessment-Audit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 SHEET'!$D$20:$D$26</c:f>
              <c:numCache>
                <c:formatCode>General</c:formatCode>
                <c:ptCount val="7"/>
                <c:pt idx="0">
                  <c:v>0</c:v>
                </c:pt>
                <c:pt idx="1">
                  <c:v>4</c:v>
                </c:pt>
                <c:pt idx="2">
                  <c:v>0</c:v>
                </c:pt>
                <c:pt idx="3">
                  <c:v>8</c:v>
                </c:pt>
                <c:pt idx="4">
                  <c:v>0</c:v>
                </c:pt>
                <c:pt idx="5">
                  <c:v>18</c:v>
                </c:pt>
                <c:pt idx="6">
                  <c:v>0</c:v>
                </c:pt>
              </c:numCache>
            </c:numRef>
          </c:val>
        </c:ser>
        <c:ser>
          <c:idx val="2"/>
          <c:order val="2"/>
          <c:tx>
            <c:strRef>
              <c:f>'COMPILE SHEET'!$E$19</c:f>
              <c:strCache>
                <c:ptCount val="1"/>
                <c:pt idx="0">
                  <c:v>NC</c:v>
                </c:pt>
              </c:strCache>
            </c:strRef>
          </c:tx>
          <c:cat>
            <c:strRef>
              <c:f>'COMPILE SHEET'!$B$20:$B$26</c:f>
              <c:strCache>
                <c:ptCount val="7"/>
                <c:pt idx="0">
                  <c:v>Initial assessment-Audit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 SHEET'!$E$20:$E$26</c:f>
              <c:numCache>
                <c:formatCode>General</c:formatCode>
                <c:ptCount val="7"/>
                <c:pt idx="0">
                  <c:v>0</c:v>
                </c:pt>
                <c:pt idx="1">
                  <c:v>0</c:v>
                </c:pt>
                <c:pt idx="2">
                  <c:v>9</c:v>
                </c:pt>
                <c:pt idx="3">
                  <c:v>34</c:v>
                </c:pt>
                <c:pt idx="4">
                  <c:v>14</c:v>
                </c:pt>
                <c:pt idx="5">
                  <c:v>5</c:v>
                </c:pt>
                <c:pt idx="6">
                  <c:v>0</c:v>
                </c:pt>
              </c:numCache>
            </c:numRef>
          </c:val>
        </c:ser>
        <c:ser>
          <c:idx val="3"/>
          <c:order val="3"/>
          <c:tx>
            <c:strRef>
              <c:f>'COMPILE SHEET'!$F$19</c:f>
              <c:strCache>
                <c:ptCount val="1"/>
                <c:pt idx="0">
                  <c:v>NA</c:v>
                </c:pt>
              </c:strCache>
            </c:strRef>
          </c:tx>
          <c:cat>
            <c:strRef>
              <c:f>'COMPILE SHEET'!$B$20:$B$26</c:f>
              <c:strCache>
                <c:ptCount val="7"/>
                <c:pt idx="0">
                  <c:v>Initial assessment-Audit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 SHEET'!$F$20:$F$26</c:f>
              <c:numCache>
                <c:formatCode>General</c:formatCode>
                <c:ptCount val="7"/>
                <c:pt idx="0">
                  <c:v>229</c:v>
                </c:pt>
                <c:pt idx="1">
                  <c:v>229</c:v>
                </c:pt>
                <c:pt idx="2">
                  <c:v>229</c:v>
                </c:pt>
                <c:pt idx="3">
                  <c:v>229</c:v>
                </c:pt>
                <c:pt idx="4">
                  <c:v>229</c:v>
                </c:pt>
                <c:pt idx="5">
                  <c:v>229</c:v>
                </c:pt>
                <c:pt idx="6">
                  <c:v>348</c:v>
                </c:pt>
              </c:numCache>
            </c:numRef>
          </c:val>
        </c:ser>
        <c:shape val="box"/>
        <c:axId val="58841344"/>
        <c:axId val="59604992"/>
        <c:axId val="0"/>
      </c:bar3DChart>
      <c:catAx>
        <c:axId val="58841344"/>
        <c:scaling>
          <c:orientation val="minMax"/>
        </c:scaling>
        <c:axPos val="b"/>
        <c:tickLblPos val="nextTo"/>
        <c:crossAx val="59604992"/>
        <c:crosses val="autoZero"/>
        <c:auto val="1"/>
        <c:lblAlgn val="ctr"/>
        <c:lblOffset val="100"/>
      </c:catAx>
      <c:valAx>
        <c:axId val="59604992"/>
        <c:scaling>
          <c:orientation val="minMax"/>
        </c:scaling>
        <c:axPos val="l"/>
        <c:majorGridlines/>
        <c:numFmt formatCode="General" sourceLinked="1"/>
        <c:tickLblPos val="nextTo"/>
        <c:crossAx val="58841344"/>
        <c:crosses val="autoZero"/>
        <c:crossBetween val="between"/>
      </c:valAx>
    </c:plotArea>
    <c:legend>
      <c:legendPos val="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EMERGENCY</a:t>
            </a:r>
          </a:p>
        </c:rich>
      </c:tx>
    </c:title>
    <c:view3D>
      <c:rAngAx val="1"/>
    </c:view3D>
    <c:plotArea>
      <c:layout/>
      <c:bar3DChart>
        <c:barDir val="col"/>
        <c:grouping val="clustered"/>
        <c:ser>
          <c:idx val="0"/>
          <c:order val="0"/>
          <c:tx>
            <c:strRef>
              <c:f>COMPILE!$C$18</c:f>
              <c:strCache>
                <c:ptCount val="1"/>
                <c:pt idx="0">
                  <c:v>FC</c:v>
                </c:pt>
              </c:strCache>
            </c:strRef>
          </c:tx>
          <c:cat>
            <c:strRef>
              <c:f>COMPILE!$B$19:$B$25</c:f>
              <c:strCache>
                <c:ptCount val="7"/>
                <c:pt idx="0">
                  <c:v>Initial assessment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COMPILE!$C$19:$C$25</c:f>
              <c:numCache>
                <c:formatCode>General</c:formatCode>
                <c:ptCount val="7"/>
                <c:pt idx="0">
                  <c:v>54</c:v>
                </c:pt>
                <c:pt idx="1">
                  <c:v>54</c:v>
                </c:pt>
                <c:pt idx="2">
                  <c:v>49</c:v>
                </c:pt>
                <c:pt idx="3">
                  <c:v>45</c:v>
                </c:pt>
                <c:pt idx="4">
                  <c:v>50</c:v>
                </c:pt>
                <c:pt idx="5">
                  <c:v>43</c:v>
                </c:pt>
                <c:pt idx="6">
                  <c:v>6</c:v>
                </c:pt>
              </c:numCache>
            </c:numRef>
          </c:val>
        </c:ser>
        <c:ser>
          <c:idx val="1"/>
          <c:order val="1"/>
          <c:tx>
            <c:strRef>
              <c:f>COMPILE!$D$18</c:f>
              <c:strCache>
                <c:ptCount val="1"/>
                <c:pt idx="0">
                  <c:v>PC</c:v>
                </c:pt>
              </c:strCache>
            </c:strRef>
          </c:tx>
          <c:cat>
            <c:strRef>
              <c:f>COMPILE!$B$19:$B$25</c:f>
              <c:strCache>
                <c:ptCount val="7"/>
                <c:pt idx="0">
                  <c:v>Initial assessment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COMPILE!$D$19:$D$25</c:f>
              <c:numCache>
                <c:formatCode>General</c:formatCode>
                <c:ptCount val="7"/>
                <c:pt idx="0">
                  <c:v>0</c:v>
                </c:pt>
                <c:pt idx="1">
                  <c:v>0</c:v>
                </c:pt>
                <c:pt idx="2">
                  <c:v>0</c:v>
                </c:pt>
                <c:pt idx="3">
                  <c:v>6</c:v>
                </c:pt>
                <c:pt idx="4">
                  <c:v>0</c:v>
                </c:pt>
                <c:pt idx="5">
                  <c:v>11</c:v>
                </c:pt>
                <c:pt idx="6">
                  <c:v>0</c:v>
                </c:pt>
              </c:numCache>
            </c:numRef>
          </c:val>
        </c:ser>
        <c:ser>
          <c:idx val="2"/>
          <c:order val="2"/>
          <c:tx>
            <c:strRef>
              <c:f>COMPILE!$E$18</c:f>
              <c:strCache>
                <c:ptCount val="1"/>
                <c:pt idx="0">
                  <c:v>NC</c:v>
                </c:pt>
              </c:strCache>
            </c:strRef>
          </c:tx>
          <c:cat>
            <c:strRef>
              <c:f>COMPILE!$B$19:$B$25</c:f>
              <c:strCache>
                <c:ptCount val="7"/>
                <c:pt idx="0">
                  <c:v>Initial assessment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COMPILE!$E$19:$E$25</c:f>
              <c:numCache>
                <c:formatCode>General</c:formatCode>
                <c:ptCount val="7"/>
                <c:pt idx="0">
                  <c:v>1</c:v>
                </c:pt>
                <c:pt idx="1">
                  <c:v>1</c:v>
                </c:pt>
                <c:pt idx="2">
                  <c:v>6</c:v>
                </c:pt>
                <c:pt idx="3">
                  <c:v>4</c:v>
                </c:pt>
                <c:pt idx="4">
                  <c:v>5</c:v>
                </c:pt>
                <c:pt idx="5">
                  <c:v>1</c:v>
                </c:pt>
                <c:pt idx="6">
                  <c:v>1</c:v>
                </c:pt>
              </c:numCache>
            </c:numRef>
          </c:val>
        </c:ser>
        <c:ser>
          <c:idx val="3"/>
          <c:order val="3"/>
          <c:tx>
            <c:strRef>
              <c:f>COMPILE!$F$18</c:f>
              <c:strCache>
                <c:ptCount val="1"/>
                <c:pt idx="0">
                  <c:v>NA</c:v>
                </c:pt>
              </c:strCache>
            </c:strRef>
          </c:tx>
          <c:cat>
            <c:strRef>
              <c:f>COMPILE!$B$19:$B$25</c:f>
              <c:strCache>
                <c:ptCount val="7"/>
                <c:pt idx="0">
                  <c:v>Initial assessment</c:v>
                </c:pt>
                <c:pt idx="1">
                  <c:v>History/Chief complaints Proper</c:v>
                </c:pt>
                <c:pt idx="2">
                  <c:v>Provisional diagnosis</c:v>
                </c:pt>
                <c:pt idx="3">
                  <c:v>Plan of care</c:v>
                </c:pt>
                <c:pt idx="4">
                  <c:v>Reason for referral/Speciality mentioned</c:v>
                </c:pt>
                <c:pt idx="5">
                  <c:v>Date,time,sign &amp; name of Doctor present</c:v>
                </c:pt>
                <c:pt idx="6">
                  <c:v>MLC/AR entry Proper</c:v>
                </c:pt>
              </c:strCache>
            </c:strRef>
          </c:cat>
          <c:val>
            <c:numRef>
              <c:f>COMPILE!$F$19:$F$25</c:f>
              <c:numCache>
                <c:formatCode>General</c:formatCode>
                <c:ptCount val="7"/>
                <c:pt idx="0">
                  <c:v>143</c:v>
                </c:pt>
                <c:pt idx="1">
                  <c:v>143</c:v>
                </c:pt>
                <c:pt idx="2">
                  <c:v>143</c:v>
                </c:pt>
                <c:pt idx="3">
                  <c:v>143</c:v>
                </c:pt>
                <c:pt idx="4">
                  <c:v>143</c:v>
                </c:pt>
                <c:pt idx="5">
                  <c:v>143</c:v>
                </c:pt>
                <c:pt idx="6">
                  <c:v>191</c:v>
                </c:pt>
              </c:numCache>
            </c:numRef>
          </c:val>
        </c:ser>
        <c:shape val="box"/>
        <c:axId val="62867712"/>
        <c:axId val="62881792"/>
        <c:axId val="0"/>
      </c:bar3DChart>
      <c:catAx>
        <c:axId val="62867712"/>
        <c:scaling>
          <c:orientation val="minMax"/>
        </c:scaling>
        <c:axPos val="b"/>
        <c:tickLblPos val="nextTo"/>
        <c:crossAx val="62881792"/>
        <c:crosses val="autoZero"/>
        <c:auto val="1"/>
        <c:lblAlgn val="ctr"/>
        <c:lblOffset val="100"/>
      </c:catAx>
      <c:valAx>
        <c:axId val="62881792"/>
        <c:scaling>
          <c:orientation val="minMax"/>
        </c:scaling>
        <c:axPos val="l"/>
        <c:majorGridlines/>
        <c:numFmt formatCode="General" sourceLinked="1"/>
        <c:tickLblPos val="nextTo"/>
        <c:crossAx val="62867712"/>
        <c:crosses val="autoZero"/>
        <c:crossBetween val="between"/>
      </c:valAx>
    </c:plotArea>
    <c:legend>
      <c:legendPos val="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PROGRESS</a:t>
            </a:r>
            <a:r>
              <a:rPr lang="en-US" baseline="0"/>
              <a:t> NOTES- DOCTORS</a:t>
            </a:r>
            <a:endParaRPr lang="en-US"/>
          </a:p>
        </c:rich>
      </c:tx>
    </c:title>
    <c:view3D>
      <c:rAngAx val="1"/>
    </c:view3D>
    <c:plotArea>
      <c:layout/>
      <c:bar3DChart>
        <c:barDir val="col"/>
        <c:grouping val="clustered"/>
        <c:ser>
          <c:idx val="0"/>
          <c:order val="0"/>
          <c:tx>
            <c:strRef>
              <c:f>'COMPILE SHEET'!$C$37</c:f>
              <c:strCache>
                <c:ptCount val="1"/>
                <c:pt idx="0">
                  <c:v>FC</c:v>
                </c:pt>
              </c:strCache>
            </c:strRef>
          </c:tx>
          <c:cat>
            <c:strRef>
              <c:f>'COMPILE SHEET'!$B$38:$B$39</c:f>
              <c:strCache>
                <c:ptCount val="2"/>
                <c:pt idx="0">
                  <c:v>Re-assessed at appropriate intervals</c:v>
                </c:pt>
                <c:pt idx="1">
                  <c:v>Date,time,sign &amp; name of Doctor present</c:v>
                </c:pt>
              </c:strCache>
            </c:strRef>
          </c:cat>
          <c:val>
            <c:numRef>
              <c:f>'COMPILE SHEET'!$C$38:$C$39</c:f>
              <c:numCache>
                <c:formatCode>General</c:formatCode>
                <c:ptCount val="2"/>
                <c:pt idx="0">
                  <c:v>348</c:v>
                </c:pt>
                <c:pt idx="1">
                  <c:v>53</c:v>
                </c:pt>
              </c:numCache>
            </c:numRef>
          </c:val>
        </c:ser>
        <c:ser>
          <c:idx val="1"/>
          <c:order val="1"/>
          <c:tx>
            <c:strRef>
              <c:f>'COMPILE SHEET'!$D$37</c:f>
              <c:strCache>
                <c:ptCount val="1"/>
                <c:pt idx="0">
                  <c:v>PC</c:v>
                </c:pt>
              </c:strCache>
            </c:strRef>
          </c:tx>
          <c:cat>
            <c:strRef>
              <c:f>'COMPILE SHEET'!$B$38:$B$39</c:f>
              <c:strCache>
                <c:ptCount val="2"/>
                <c:pt idx="0">
                  <c:v>Re-assessed at appropriate intervals</c:v>
                </c:pt>
                <c:pt idx="1">
                  <c:v>Date,time,sign &amp; name of Doctor present</c:v>
                </c:pt>
              </c:strCache>
            </c:strRef>
          </c:cat>
          <c:val>
            <c:numRef>
              <c:f>'COMPILE SHEET'!$D$38:$D$39</c:f>
              <c:numCache>
                <c:formatCode>General</c:formatCode>
                <c:ptCount val="2"/>
                <c:pt idx="0">
                  <c:v>2</c:v>
                </c:pt>
                <c:pt idx="1">
                  <c:v>297</c:v>
                </c:pt>
              </c:numCache>
            </c:numRef>
          </c:val>
        </c:ser>
        <c:ser>
          <c:idx val="2"/>
          <c:order val="2"/>
          <c:tx>
            <c:strRef>
              <c:f>'COMPILE SHEET'!$E$37</c:f>
              <c:strCache>
                <c:ptCount val="1"/>
                <c:pt idx="0">
                  <c:v>NC</c:v>
                </c:pt>
              </c:strCache>
            </c:strRef>
          </c:tx>
          <c:cat>
            <c:strRef>
              <c:f>'COMPILE SHEET'!$B$38:$B$39</c:f>
              <c:strCache>
                <c:ptCount val="2"/>
                <c:pt idx="0">
                  <c:v>Re-assessed at appropriate intervals</c:v>
                </c:pt>
                <c:pt idx="1">
                  <c:v>Date,time,sign &amp; name of Doctor present</c:v>
                </c:pt>
              </c:strCache>
            </c:strRef>
          </c:cat>
          <c:val>
            <c:numRef>
              <c:f>'COMPILE SHEET'!$E$38:$E$39</c:f>
              <c:numCache>
                <c:formatCode>General</c:formatCode>
                <c:ptCount val="2"/>
                <c:pt idx="0">
                  <c:v>2</c:v>
                </c:pt>
                <c:pt idx="1">
                  <c:v>2</c:v>
                </c:pt>
              </c:numCache>
            </c:numRef>
          </c:val>
        </c:ser>
        <c:ser>
          <c:idx val="3"/>
          <c:order val="3"/>
          <c:tx>
            <c:strRef>
              <c:f>'COMPILE SHEET'!$F$37</c:f>
              <c:strCache>
                <c:ptCount val="1"/>
                <c:pt idx="0">
                  <c:v>NA</c:v>
                </c:pt>
              </c:strCache>
            </c:strRef>
          </c:tx>
          <c:cat>
            <c:strRef>
              <c:f>'COMPILE SHEET'!$B$38:$B$39</c:f>
              <c:strCache>
                <c:ptCount val="2"/>
                <c:pt idx="0">
                  <c:v>Re-assessed at appropriate intervals</c:v>
                </c:pt>
                <c:pt idx="1">
                  <c:v>Date,time,sign &amp; name of Doctor present</c:v>
                </c:pt>
              </c:strCache>
            </c:strRef>
          </c:cat>
          <c:val>
            <c:numRef>
              <c:f>'COMPILE SHEET'!$F$38:$F$39</c:f>
              <c:numCache>
                <c:formatCode>General</c:formatCode>
                <c:ptCount val="2"/>
                <c:pt idx="0">
                  <c:v>0</c:v>
                </c:pt>
                <c:pt idx="1">
                  <c:v>0</c:v>
                </c:pt>
              </c:numCache>
            </c:numRef>
          </c:val>
        </c:ser>
        <c:shape val="box"/>
        <c:axId val="63441536"/>
        <c:axId val="63455616"/>
        <c:axId val="0"/>
      </c:bar3DChart>
      <c:catAx>
        <c:axId val="63441536"/>
        <c:scaling>
          <c:orientation val="minMax"/>
        </c:scaling>
        <c:axPos val="b"/>
        <c:tickLblPos val="nextTo"/>
        <c:crossAx val="63455616"/>
        <c:crosses val="autoZero"/>
        <c:auto val="1"/>
        <c:lblAlgn val="ctr"/>
        <c:lblOffset val="100"/>
      </c:catAx>
      <c:valAx>
        <c:axId val="63455616"/>
        <c:scaling>
          <c:orientation val="minMax"/>
        </c:scaling>
        <c:axPos val="l"/>
        <c:majorGridlines/>
        <c:numFmt formatCode="General" sourceLinked="1"/>
        <c:tickLblPos val="nextTo"/>
        <c:crossAx val="63441536"/>
        <c:crosses val="autoZero"/>
        <c:crossBetween val="between"/>
      </c:valAx>
    </c:plotArea>
    <c:legend>
      <c:legendPos val="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PROGRESS NOTES- DOCTORS</a:t>
            </a:r>
          </a:p>
        </c:rich>
      </c:tx>
    </c:title>
    <c:view3D>
      <c:rAngAx val="1"/>
    </c:view3D>
    <c:plotArea>
      <c:layout/>
      <c:bar3DChart>
        <c:barDir val="col"/>
        <c:grouping val="clustered"/>
        <c:ser>
          <c:idx val="0"/>
          <c:order val="0"/>
          <c:tx>
            <c:strRef>
              <c:f>COMPILE!$C$40</c:f>
              <c:strCache>
                <c:ptCount val="1"/>
                <c:pt idx="0">
                  <c:v>FC</c:v>
                </c:pt>
              </c:strCache>
            </c:strRef>
          </c:tx>
          <c:cat>
            <c:strRef>
              <c:f>COMPILE!$B$41:$B$42</c:f>
              <c:strCache>
                <c:ptCount val="2"/>
                <c:pt idx="0">
                  <c:v>Re-assessed at appropriate intervals</c:v>
                </c:pt>
                <c:pt idx="1">
                  <c:v>Date,time,sign &amp; name of Doctor present</c:v>
                </c:pt>
              </c:strCache>
            </c:strRef>
          </c:cat>
          <c:val>
            <c:numRef>
              <c:f>COMPILE!$C$41:$C$42</c:f>
              <c:numCache>
                <c:formatCode>General</c:formatCode>
                <c:ptCount val="2"/>
                <c:pt idx="0">
                  <c:v>189</c:v>
                </c:pt>
                <c:pt idx="1">
                  <c:v>35</c:v>
                </c:pt>
              </c:numCache>
            </c:numRef>
          </c:val>
        </c:ser>
        <c:ser>
          <c:idx val="1"/>
          <c:order val="1"/>
          <c:tx>
            <c:strRef>
              <c:f>COMPILE!$D$40</c:f>
              <c:strCache>
                <c:ptCount val="1"/>
                <c:pt idx="0">
                  <c:v>PC</c:v>
                </c:pt>
              </c:strCache>
            </c:strRef>
          </c:tx>
          <c:cat>
            <c:strRef>
              <c:f>COMPILE!$B$41:$B$42</c:f>
              <c:strCache>
                <c:ptCount val="2"/>
                <c:pt idx="0">
                  <c:v>Re-assessed at appropriate intervals</c:v>
                </c:pt>
                <c:pt idx="1">
                  <c:v>Date,time,sign &amp; name of Doctor present</c:v>
                </c:pt>
              </c:strCache>
            </c:strRef>
          </c:cat>
          <c:val>
            <c:numRef>
              <c:f>COMPILE!$D$41:$D$42</c:f>
              <c:numCache>
                <c:formatCode>General</c:formatCode>
                <c:ptCount val="2"/>
                <c:pt idx="0">
                  <c:v>1</c:v>
                </c:pt>
                <c:pt idx="1">
                  <c:v>155</c:v>
                </c:pt>
              </c:numCache>
            </c:numRef>
          </c:val>
        </c:ser>
        <c:ser>
          <c:idx val="2"/>
          <c:order val="2"/>
          <c:tx>
            <c:strRef>
              <c:f>COMPILE!$E$40</c:f>
              <c:strCache>
                <c:ptCount val="1"/>
                <c:pt idx="0">
                  <c:v>NC</c:v>
                </c:pt>
              </c:strCache>
            </c:strRef>
          </c:tx>
          <c:cat>
            <c:strRef>
              <c:f>COMPILE!$B$41:$B$42</c:f>
              <c:strCache>
                <c:ptCount val="2"/>
                <c:pt idx="0">
                  <c:v>Re-assessed at appropriate intervals</c:v>
                </c:pt>
                <c:pt idx="1">
                  <c:v>Date,time,sign &amp; name of Doctor present</c:v>
                </c:pt>
              </c:strCache>
            </c:strRef>
          </c:cat>
          <c:val>
            <c:numRef>
              <c:f>COMPILE!$E$41:$E$42</c:f>
              <c:numCache>
                <c:formatCode>General</c:formatCode>
                <c:ptCount val="2"/>
                <c:pt idx="0">
                  <c:v>8</c:v>
                </c:pt>
                <c:pt idx="1">
                  <c:v>8</c:v>
                </c:pt>
              </c:numCache>
            </c:numRef>
          </c:val>
        </c:ser>
        <c:ser>
          <c:idx val="3"/>
          <c:order val="3"/>
          <c:tx>
            <c:strRef>
              <c:f>COMPILE!$F$40</c:f>
              <c:strCache>
                <c:ptCount val="1"/>
                <c:pt idx="0">
                  <c:v>NA</c:v>
                </c:pt>
              </c:strCache>
            </c:strRef>
          </c:tx>
          <c:cat>
            <c:strRef>
              <c:f>COMPILE!$B$41:$B$42</c:f>
              <c:strCache>
                <c:ptCount val="2"/>
                <c:pt idx="0">
                  <c:v>Re-assessed at appropriate intervals</c:v>
                </c:pt>
                <c:pt idx="1">
                  <c:v>Date,time,sign &amp; name of Doctor present</c:v>
                </c:pt>
              </c:strCache>
            </c:strRef>
          </c:cat>
          <c:val>
            <c:numRef>
              <c:f>COMPILE!$F$41:$F$42</c:f>
              <c:numCache>
                <c:formatCode>General</c:formatCode>
                <c:ptCount val="2"/>
                <c:pt idx="0">
                  <c:v>0</c:v>
                </c:pt>
                <c:pt idx="1">
                  <c:v>0</c:v>
                </c:pt>
              </c:numCache>
            </c:numRef>
          </c:val>
        </c:ser>
        <c:shape val="box"/>
        <c:axId val="63474304"/>
        <c:axId val="63480192"/>
        <c:axId val="0"/>
      </c:bar3DChart>
      <c:catAx>
        <c:axId val="63474304"/>
        <c:scaling>
          <c:orientation val="minMax"/>
        </c:scaling>
        <c:axPos val="b"/>
        <c:tickLblPos val="nextTo"/>
        <c:crossAx val="63480192"/>
        <c:crosses val="autoZero"/>
        <c:auto val="1"/>
        <c:lblAlgn val="ctr"/>
        <c:lblOffset val="100"/>
      </c:catAx>
      <c:valAx>
        <c:axId val="63480192"/>
        <c:scaling>
          <c:orientation val="minMax"/>
        </c:scaling>
        <c:axPos val="l"/>
        <c:majorGridlines/>
        <c:numFmt formatCode="General" sourceLinked="1"/>
        <c:tickLblPos val="nextTo"/>
        <c:crossAx val="63474304"/>
        <c:crosses val="autoZero"/>
        <c:crossBetween val="between"/>
      </c:valAx>
    </c:plotArea>
    <c:legend>
      <c:legendPos val="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DRUG</a:t>
            </a:r>
            <a:r>
              <a:rPr lang="en-US" baseline="0"/>
              <a:t> CHART</a:t>
            </a:r>
            <a:endParaRPr lang="en-US"/>
          </a:p>
        </c:rich>
      </c:tx>
    </c:title>
    <c:view3D>
      <c:rAngAx val="1"/>
    </c:view3D>
    <c:plotArea>
      <c:layout/>
      <c:bar3DChart>
        <c:barDir val="col"/>
        <c:grouping val="clustered"/>
        <c:ser>
          <c:idx val="0"/>
          <c:order val="0"/>
          <c:tx>
            <c:strRef>
              <c:f>'COMPILE SHEET'!$C$55</c:f>
              <c:strCache>
                <c:ptCount val="1"/>
                <c:pt idx="0">
                  <c:v>FC</c:v>
                </c:pt>
              </c:strCache>
            </c:strRef>
          </c:tx>
          <c:cat>
            <c:strRef>
              <c:f>'COMPILE SHEET'!$B$56:$B$59</c:f>
              <c:strCache>
                <c:ptCount val="4"/>
                <c:pt idx="0">
                  <c:v>Medicine name in capital</c:v>
                </c:pt>
                <c:pt idx="1">
                  <c:v>Abbrevation used</c:v>
                </c:pt>
                <c:pt idx="2">
                  <c:v>Route,Dose and Frequency</c:v>
                </c:pt>
                <c:pt idx="3">
                  <c:v>Signature with name,Date and Time</c:v>
                </c:pt>
              </c:strCache>
            </c:strRef>
          </c:cat>
          <c:val>
            <c:numRef>
              <c:f>'COMPILE SHEET'!$C$56:$C$59</c:f>
              <c:numCache>
                <c:formatCode>General</c:formatCode>
                <c:ptCount val="4"/>
                <c:pt idx="0">
                  <c:v>111</c:v>
                </c:pt>
                <c:pt idx="1">
                  <c:v>316</c:v>
                </c:pt>
                <c:pt idx="2">
                  <c:v>282</c:v>
                </c:pt>
                <c:pt idx="3">
                  <c:v>109</c:v>
                </c:pt>
              </c:numCache>
            </c:numRef>
          </c:val>
        </c:ser>
        <c:ser>
          <c:idx val="1"/>
          <c:order val="1"/>
          <c:tx>
            <c:strRef>
              <c:f>'COMPILE SHEET'!$D$55</c:f>
              <c:strCache>
                <c:ptCount val="1"/>
                <c:pt idx="0">
                  <c:v>PC</c:v>
                </c:pt>
              </c:strCache>
            </c:strRef>
          </c:tx>
          <c:cat>
            <c:strRef>
              <c:f>'COMPILE SHEET'!$B$56:$B$59</c:f>
              <c:strCache>
                <c:ptCount val="4"/>
                <c:pt idx="0">
                  <c:v>Medicine name in capital</c:v>
                </c:pt>
                <c:pt idx="1">
                  <c:v>Abbrevation used</c:v>
                </c:pt>
                <c:pt idx="2">
                  <c:v>Route,Dose and Frequency</c:v>
                </c:pt>
                <c:pt idx="3">
                  <c:v>Signature with name,Date and Time</c:v>
                </c:pt>
              </c:strCache>
            </c:strRef>
          </c:cat>
          <c:val>
            <c:numRef>
              <c:f>'COMPILE SHEET'!$D$56:$D$59</c:f>
              <c:numCache>
                <c:formatCode>General</c:formatCode>
                <c:ptCount val="4"/>
                <c:pt idx="0">
                  <c:v>239</c:v>
                </c:pt>
                <c:pt idx="1">
                  <c:v>35</c:v>
                </c:pt>
                <c:pt idx="2">
                  <c:v>68</c:v>
                </c:pt>
                <c:pt idx="3">
                  <c:v>240</c:v>
                </c:pt>
              </c:numCache>
            </c:numRef>
          </c:val>
        </c:ser>
        <c:ser>
          <c:idx val="2"/>
          <c:order val="2"/>
          <c:tx>
            <c:strRef>
              <c:f>'COMPILE SHEET'!$E$55</c:f>
              <c:strCache>
                <c:ptCount val="1"/>
                <c:pt idx="0">
                  <c:v>NC</c:v>
                </c:pt>
              </c:strCache>
            </c:strRef>
          </c:tx>
          <c:cat>
            <c:strRef>
              <c:f>'COMPILE SHEET'!$B$56:$B$59</c:f>
              <c:strCache>
                <c:ptCount val="4"/>
                <c:pt idx="0">
                  <c:v>Medicine name in capital</c:v>
                </c:pt>
                <c:pt idx="1">
                  <c:v>Abbrevation used</c:v>
                </c:pt>
                <c:pt idx="2">
                  <c:v>Route,Dose and Frequency</c:v>
                </c:pt>
                <c:pt idx="3">
                  <c:v>Signature with name,Date and Time</c:v>
                </c:pt>
              </c:strCache>
            </c:strRef>
          </c:cat>
          <c:val>
            <c:numRef>
              <c:f>'COMPILE SHEET'!$E$56:$E$59</c:f>
              <c:numCache>
                <c:formatCode>General</c:formatCode>
                <c:ptCount val="4"/>
                <c:pt idx="0">
                  <c:v>2</c:v>
                </c:pt>
                <c:pt idx="1">
                  <c:v>1</c:v>
                </c:pt>
                <c:pt idx="2">
                  <c:v>2</c:v>
                </c:pt>
                <c:pt idx="3">
                  <c:v>2</c:v>
                </c:pt>
              </c:numCache>
            </c:numRef>
          </c:val>
        </c:ser>
        <c:ser>
          <c:idx val="3"/>
          <c:order val="3"/>
          <c:tx>
            <c:strRef>
              <c:f>'COMPILE SHEET'!$F$55</c:f>
              <c:strCache>
                <c:ptCount val="1"/>
                <c:pt idx="0">
                  <c:v>NA</c:v>
                </c:pt>
              </c:strCache>
            </c:strRef>
          </c:tx>
          <c:cat>
            <c:strRef>
              <c:f>'COMPILE SHEET'!$B$56:$B$59</c:f>
              <c:strCache>
                <c:ptCount val="4"/>
                <c:pt idx="0">
                  <c:v>Medicine name in capital</c:v>
                </c:pt>
                <c:pt idx="1">
                  <c:v>Abbrevation used</c:v>
                </c:pt>
                <c:pt idx="2">
                  <c:v>Route,Dose and Frequency</c:v>
                </c:pt>
                <c:pt idx="3">
                  <c:v>Signature with name,Date and Time</c:v>
                </c:pt>
              </c:strCache>
            </c:strRef>
          </c:cat>
          <c:val>
            <c:numRef>
              <c:f>'COMPILE SHEET'!$F$56:$F$59</c:f>
              <c:numCache>
                <c:formatCode>General</c:formatCode>
                <c:ptCount val="4"/>
                <c:pt idx="0">
                  <c:v>0</c:v>
                </c:pt>
                <c:pt idx="1">
                  <c:v>0</c:v>
                </c:pt>
                <c:pt idx="2">
                  <c:v>0</c:v>
                </c:pt>
                <c:pt idx="3">
                  <c:v>1</c:v>
                </c:pt>
              </c:numCache>
            </c:numRef>
          </c:val>
        </c:ser>
        <c:shape val="box"/>
        <c:axId val="64916480"/>
        <c:axId val="64922368"/>
        <c:axId val="0"/>
      </c:bar3DChart>
      <c:catAx>
        <c:axId val="64916480"/>
        <c:scaling>
          <c:orientation val="minMax"/>
        </c:scaling>
        <c:axPos val="b"/>
        <c:tickLblPos val="nextTo"/>
        <c:crossAx val="64922368"/>
        <c:crosses val="autoZero"/>
        <c:auto val="1"/>
        <c:lblAlgn val="ctr"/>
        <c:lblOffset val="100"/>
      </c:catAx>
      <c:valAx>
        <c:axId val="64922368"/>
        <c:scaling>
          <c:orientation val="minMax"/>
        </c:scaling>
        <c:axPos val="l"/>
        <c:majorGridlines/>
        <c:numFmt formatCode="General" sourceLinked="1"/>
        <c:tickLblPos val="nextTo"/>
        <c:crossAx val="64916480"/>
        <c:crosses val="autoZero"/>
        <c:crossBetween val="between"/>
      </c:valAx>
    </c:plotArea>
    <c:legend>
      <c:legendPos val="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DRUG CHART</a:t>
            </a:r>
          </a:p>
        </c:rich>
      </c:tx>
    </c:title>
    <c:view3D>
      <c:rAngAx val="1"/>
    </c:view3D>
    <c:plotArea>
      <c:layout/>
      <c:bar3DChart>
        <c:barDir val="col"/>
        <c:grouping val="clustered"/>
        <c:ser>
          <c:idx val="0"/>
          <c:order val="0"/>
          <c:tx>
            <c:strRef>
              <c:f>COMPILE!$C$56</c:f>
              <c:strCache>
                <c:ptCount val="1"/>
                <c:pt idx="0">
                  <c:v>FC</c:v>
                </c:pt>
              </c:strCache>
            </c:strRef>
          </c:tx>
          <c:cat>
            <c:strRef>
              <c:f>COMPILE!$B$57:$B$60</c:f>
              <c:strCache>
                <c:ptCount val="4"/>
                <c:pt idx="0">
                  <c:v>Medicine name in capital</c:v>
                </c:pt>
                <c:pt idx="1">
                  <c:v>Route, Dose and Frequency written</c:v>
                </c:pt>
                <c:pt idx="2">
                  <c:v>Abbreviations used</c:v>
                </c:pt>
                <c:pt idx="3">
                  <c:v>Signature with name, Date and Time</c:v>
                </c:pt>
              </c:strCache>
            </c:strRef>
          </c:cat>
          <c:val>
            <c:numRef>
              <c:f>COMPILE!$C$57:$C$60</c:f>
              <c:numCache>
                <c:formatCode>General</c:formatCode>
                <c:ptCount val="4"/>
                <c:pt idx="0">
                  <c:v>41</c:v>
                </c:pt>
                <c:pt idx="1">
                  <c:v>100</c:v>
                </c:pt>
                <c:pt idx="2">
                  <c:v>178</c:v>
                </c:pt>
                <c:pt idx="3">
                  <c:v>89</c:v>
                </c:pt>
              </c:numCache>
            </c:numRef>
          </c:val>
        </c:ser>
        <c:ser>
          <c:idx val="1"/>
          <c:order val="1"/>
          <c:tx>
            <c:strRef>
              <c:f>COMPILE!$D$56</c:f>
              <c:strCache>
                <c:ptCount val="1"/>
                <c:pt idx="0">
                  <c:v>PC</c:v>
                </c:pt>
              </c:strCache>
            </c:strRef>
          </c:tx>
          <c:cat>
            <c:strRef>
              <c:f>COMPILE!$B$57:$B$60</c:f>
              <c:strCache>
                <c:ptCount val="4"/>
                <c:pt idx="0">
                  <c:v>Medicine name in capital</c:v>
                </c:pt>
                <c:pt idx="1">
                  <c:v>Route, Dose and Frequency written</c:v>
                </c:pt>
                <c:pt idx="2">
                  <c:v>Abbreviations used</c:v>
                </c:pt>
                <c:pt idx="3">
                  <c:v>Signature with name, Date and Time</c:v>
                </c:pt>
              </c:strCache>
            </c:strRef>
          </c:cat>
          <c:val>
            <c:numRef>
              <c:f>COMPILE!$D$57:$D$60</c:f>
              <c:numCache>
                <c:formatCode>General</c:formatCode>
                <c:ptCount val="4"/>
                <c:pt idx="0">
                  <c:v>147</c:v>
                </c:pt>
                <c:pt idx="1">
                  <c:v>88</c:v>
                </c:pt>
                <c:pt idx="2">
                  <c:v>10</c:v>
                </c:pt>
                <c:pt idx="3">
                  <c:v>99</c:v>
                </c:pt>
              </c:numCache>
            </c:numRef>
          </c:val>
        </c:ser>
        <c:ser>
          <c:idx val="2"/>
          <c:order val="2"/>
          <c:tx>
            <c:strRef>
              <c:f>COMPILE!$E$56</c:f>
              <c:strCache>
                <c:ptCount val="1"/>
                <c:pt idx="0">
                  <c:v>NC</c:v>
                </c:pt>
              </c:strCache>
            </c:strRef>
          </c:tx>
          <c:cat>
            <c:strRef>
              <c:f>COMPILE!$B$57:$B$60</c:f>
              <c:strCache>
                <c:ptCount val="4"/>
                <c:pt idx="0">
                  <c:v>Medicine name in capital</c:v>
                </c:pt>
                <c:pt idx="1">
                  <c:v>Route, Dose and Frequency written</c:v>
                </c:pt>
                <c:pt idx="2">
                  <c:v>Abbreviations used</c:v>
                </c:pt>
                <c:pt idx="3">
                  <c:v>Signature with name, Date and Time</c:v>
                </c:pt>
              </c:strCache>
            </c:strRef>
          </c:cat>
          <c:val>
            <c:numRef>
              <c:f>COMPILE!$E$57:$E$60</c:f>
              <c:numCache>
                <c:formatCode>General</c:formatCode>
                <c:ptCount val="4"/>
                <c:pt idx="0">
                  <c:v>7</c:v>
                </c:pt>
                <c:pt idx="1">
                  <c:v>7</c:v>
                </c:pt>
                <c:pt idx="2">
                  <c:v>7</c:v>
                </c:pt>
                <c:pt idx="3">
                  <c:v>7</c:v>
                </c:pt>
              </c:numCache>
            </c:numRef>
          </c:val>
        </c:ser>
        <c:ser>
          <c:idx val="3"/>
          <c:order val="3"/>
          <c:tx>
            <c:strRef>
              <c:f>COMPILE!$F$56</c:f>
              <c:strCache>
                <c:ptCount val="1"/>
                <c:pt idx="0">
                  <c:v>NA</c:v>
                </c:pt>
              </c:strCache>
            </c:strRef>
          </c:tx>
          <c:cat>
            <c:strRef>
              <c:f>COMPILE!$B$57:$B$60</c:f>
              <c:strCache>
                <c:ptCount val="4"/>
                <c:pt idx="0">
                  <c:v>Medicine name in capital</c:v>
                </c:pt>
                <c:pt idx="1">
                  <c:v>Route, Dose and Frequency written</c:v>
                </c:pt>
                <c:pt idx="2">
                  <c:v>Abbreviations used</c:v>
                </c:pt>
                <c:pt idx="3">
                  <c:v>Signature with name, Date and Time</c:v>
                </c:pt>
              </c:strCache>
            </c:strRef>
          </c:cat>
          <c:val>
            <c:numRef>
              <c:f>COMPILE!$F$57:$F$60</c:f>
              <c:numCache>
                <c:formatCode>General</c:formatCode>
                <c:ptCount val="4"/>
                <c:pt idx="0">
                  <c:v>3</c:v>
                </c:pt>
                <c:pt idx="1">
                  <c:v>3</c:v>
                </c:pt>
                <c:pt idx="2">
                  <c:v>3</c:v>
                </c:pt>
                <c:pt idx="3">
                  <c:v>3</c:v>
                </c:pt>
              </c:numCache>
            </c:numRef>
          </c:val>
        </c:ser>
        <c:shape val="box"/>
        <c:axId val="63507456"/>
        <c:axId val="63513344"/>
        <c:axId val="0"/>
      </c:bar3DChart>
      <c:catAx>
        <c:axId val="63507456"/>
        <c:scaling>
          <c:orientation val="minMax"/>
        </c:scaling>
        <c:axPos val="b"/>
        <c:tickLblPos val="nextTo"/>
        <c:crossAx val="63513344"/>
        <c:crosses val="autoZero"/>
        <c:auto val="1"/>
        <c:lblAlgn val="ctr"/>
        <c:lblOffset val="100"/>
      </c:catAx>
      <c:valAx>
        <c:axId val="63513344"/>
        <c:scaling>
          <c:orientation val="minMax"/>
        </c:scaling>
        <c:axPos val="l"/>
        <c:majorGridlines/>
        <c:numFmt formatCode="General" sourceLinked="1"/>
        <c:tickLblPos val="nextTo"/>
        <c:crossAx val="63507456"/>
        <c:crosses val="autoZero"/>
        <c:crossBetween val="between"/>
      </c:valAx>
    </c:plotArea>
    <c:legend>
      <c:legendPos val="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CONSENTS</a:t>
            </a:r>
          </a:p>
        </c:rich>
      </c:tx>
    </c:title>
    <c:view3D>
      <c:rAngAx val="1"/>
    </c:view3D>
    <c:plotArea>
      <c:layout/>
      <c:bar3DChart>
        <c:barDir val="col"/>
        <c:grouping val="clustered"/>
        <c:ser>
          <c:idx val="0"/>
          <c:order val="0"/>
          <c:tx>
            <c:strRef>
              <c:f>'COMPILE SHEET'!$C$74</c:f>
              <c:strCache>
                <c:ptCount val="1"/>
                <c:pt idx="0">
                  <c:v>FC</c:v>
                </c:pt>
              </c:strCache>
            </c:strRef>
          </c:tx>
          <c:cat>
            <c:strRef>
              <c:f>'COMPILE SHEET'!$B$75:$B$77</c:f>
              <c:strCache>
                <c:ptCount val="3"/>
                <c:pt idx="0">
                  <c:v>Risk &amp; Benefits explained &amp; Documented</c:v>
                </c:pt>
                <c:pt idx="1">
                  <c:v>Name,signature,Time &amp; BLK ID</c:v>
                </c:pt>
                <c:pt idx="2">
                  <c:v>Patient/ Surrogate signature</c:v>
                </c:pt>
              </c:strCache>
            </c:strRef>
          </c:cat>
          <c:val>
            <c:numRef>
              <c:f>'COMPILE SHEET'!$C$75:$C$77</c:f>
              <c:numCache>
                <c:formatCode>General</c:formatCode>
                <c:ptCount val="3"/>
                <c:pt idx="0">
                  <c:v>238</c:v>
                </c:pt>
                <c:pt idx="1">
                  <c:v>224</c:v>
                </c:pt>
                <c:pt idx="2">
                  <c:v>234</c:v>
                </c:pt>
              </c:numCache>
            </c:numRef>
          </c:val>
        </c:ser>
        <c:ser>
          <c:idx val="1"/>
          <c:order val="1"/>
          <c:tx>
            <c:strRef>
              <c:f>'COMPILE SHEET'!$D$74</c:f>
              <c:strCache>
                <c:ptCount val="1"/>
                <c:pt idx="0">
                  <c:v>PC</c:v>
                </c:pt>
              </c:strCache>
            </c:strRef>
          </c:tx>
          <c:cat>
            <c:strRef>
              <c:f>'COMPILE SHEET'!$B$75:$B$77</c:f>
              <c:strCache>
                <c:ptCount val="3"/>
                <c:pt idx="0">
                  <c:v>Risk &amp; Benefits explained &amp; Documented</c:v>
                </c:pt>
                <c:pt idx="1">
                  <c:v>Name,signature,Time &amp; BLK ID</c:v>
                </c:pt>
                <c:pt idx="2">
                  <c:v>Patient/ Surrogate signature</c:v>
                </c:pt>
              </c:strCache>
            </c:strRef>
          </c:cat>
          <c:val>
            <c:numRef>
              <c:f>'COMPILE SHEET'!$D$75:$D$77</c:f>
              <c:numCache>
                <c:formatCode>General</c:formatCode>
                <c:ptCount val="3"/>
                <c:pt idx="0">
                  <c:v>1</c:v>
                </c:pt>
                <c:pt idx="1">
                  <c:v>13</c:v>
                </c:pt>
                <c:pt idx="2">
                  <c:v>5</c:v>
                </c:pt>
              </c:numCache>
            </c:numRef>
          </c:val>
        </c:ser>
        <c:ser>
          <c:idx val="2"/>
          <c:order val="2"/>
          <c:tx>
            <c:strRef>
              <c:f>'COMPILE SHEET'!$E$74</c:f>
              <c:strCache>
                <c:ptCount val="1"/>
                <c:pt idx="0">
                  <c:v>NC</c:v>
                </c:pt>
              </c:strCache>
            </c:strRef>
          </c:tx>
          <c:cat>
            <c:strRef>
              <c:f>'COMPILE SHEET'!$B$75:$B$77</c:f>
              <c:strCache>
                <c:ptCount val="3"/>
                <c:pt idx="0">
                  <c:v>Risk &amp; Benefits explained &amp; Documented</c:v>
                </c:pt>
                <c:pt idx="1">
                  <c:v>Name,signature,Time &amp; BLK ID</c:v>
                </c:pt>
                <c:pt idx="2">
                  <c:v>Patient/ Surrogate signature</c:v>
                </c:pt>
              </c:strCache>
            </c:strRef>
          </c:cat>
          <c:val>
            <c:numRef>
              <c:f>'COMPILE SHEET'!$E$75:$E$77</c:f>
              <c:numCache>
                <c:formatCode>General</c:formatCode>
                <c:ptCount val="3"/>
                <c:pt idx="0">
                  <c:v>2</c:v>
                </c:pt>
                <c:pt idx="1">
                  <c:v>4</c:v>
                </c:pt>
                <c:pt idx="2">
                  <c:v>2</c:v>
                </c:pt>
              </c:numCache>
            </c:numRef>
          </c:val>
        </c:ser>
        <c:ser>
          <c:idx val="3"/>
          <c:order val="3"/>
          <c:tx>
            <c:strRef>
              <c:f>'COMPILE SHEET'!$F$74</c:f>
              <c:strCache>
                <c:ptCount val="1"/>
                <c:pt idx="0">
                  <c:v>NA</c:v>
                </c:pt>
              </c:strCache>
            </c:strRef>
          </c:tx>
          <c:cat>
            <c:strRef>
              <c:f>'COMPILE SHEET'!$B$75:$B$77</c:f>
              <c:strCache>
                <c:ptCount val="3"/>
                <c:pt idx="0">
                  <c:v>Risk &amp; Benefits explained &amp; Documented</c:v>
                </c:pt>
                <c:pt idx="1">
                  <c:v>Name,signature,Time &amp; BLK ID</c:v>
                </c:pt>
                <c:pt idx="2">
                  <c:v>Patient/ Surrogate signature</c:v>
                </c:pt>
              </c:strCache>
            </c:strRef>
          </c:cat>
          <c:val>
            <c:numRef>
              <c:f>'COMPILE SHEET'!$F$75:$F$77</c:f>
              <c:numCache>
                <c:formatCode>General</c:formatCode>
                <c:ptCount val="3"/>
                <c:pt idx="0">
                  <c:v>111</c:v>
                </c:pt>
                <c:pt idx="1">
                  <c:v>111</c:v>
                </c:pt>
                <c:pt idx="2">
                  <c:v>111</c:v>
                </c:pt>
              </c:numCache>
            </c:numRef>
          </c:val>
        </c:ser>
        <c:shape val="box"/>
        <c:axId val="63548800"/>
        <c:axId val="63562880"/>
        <c:axId val="0"/>
      </c:bar3DChart>
      <c:catAx>
        <c:axId val="63548800"/>
        <c:scaling>
          <c:orientation val="minMax"/>
        </c:scaling>
        <c:axPos val="b"/>
        <c:tickLblPos val="nextTo"/>
        <c:crossAx val="63562880"/>
        <c:crosses val="autoZero"/>
        <c:auto val="1"/>
        <c:lblAlgn val="ctr"/>
        <c:lblOffset val="100"/>
      </c:catAx>
      <c:valAx>
        <c:axId val="63562880"/>
        <c:scaling>
          <c:orientation val="minMax"/>
        </c:scaling>
        <c:axPos val="l"/>
        <c:majorGridlines/>
        <c:numFmt formatCode="General" sourceLinked="1"/>
        <c:tickLblPos val="nextTo"/>
        <c:crossAx val="63548800"/>
        <c:crosses val="autoZero"/>
        <c:crossBetween val="between"/>
      </c:valAx>
    </c:plotArea>
    <c:legend>
      <c:legendPos val="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022872-45A8-45AE-9231-1FE7F1C30498}" type="datetimeFigureOut">
              <a:rPr lang="en-US" smtClean="0"/>
              <a:pPr/>
              <a:t>5/28/2014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05AF06B-7B27-4088-9323-4D1214814AC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022872-45A8-45AE-9231-1FE7F1C30498}"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F06B-7B27-4088-9323-4D1214814A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022872-45A8-45AE-9231-1FE7F1C30498}"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F06B-7B27-4088-9323-4D1214814A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022872-45A8-45AE-9231-1FE7F1C30498}"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F06B-7B27-4088-9323-4D1214814AC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022872-45A8-45AE-9231-1FE7F1C30498}" type="datetimeFigureOut">
              <a:rPr lang="en-US" smtClean="0"/>
              <a:pPr/>
              <a:t>5/28/2014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05AF06B-7B27-4088-9323-4D1214814A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022872-45A8-45AE-9231-1FE7F1C30498}"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AF06B-7B27-4088-9323-4D1214814AC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022872-45A8-45AE-9231-1FE7F1C30498}" type="datetimeFigureOut">
              <a:rPr lang="en-US" smtClean="0"/>
              <a:pPr/>
              <a:t>5/28/2014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AF06B-7B27-4088-9323-4D1214814AC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022872-45A8-45AE-9231-1FE7F1C30498}" type="datetimeFigureOut">
              <a:rPr lang="en-US" smtClean="0"/>
              <a:pPr/>
              <a:t>5/28/2014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AF06B-7B27-4088-9323-4D1214814A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022872-45A8-45AE-9231-1FE7F1C30498}" type="datetimeFigureOut">
              <a:rPr lang="en-US" smtClean="0"/>
              <a:pPr/>
              <a:t>5/28/2014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AF06B-7B27-4088-9323-4D1214814A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022872-45A8-45AE-9231-1FE7F1C30498}"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AF06B-7B27-4088-9323-4D1214814AC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022872-45A8-45AE-9231-1FE7F1C30498}" type="datetimeFigureOut">
              <a:rPr lang="en-US" smtClean="0"/>
              <a:pPr/>
              <a:t>5/28/2014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05AF06B-7B27-4088-9323-4D1214814AC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9022872-45A8-45AE-9231-1FE7F1C30498}" type="datetimeFigureOut">
              <a:rPr lang="en-US" smtClean="0"/>
              <a:pPr/>
              <a:t>5/28/2014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05AF06B-7B27-4088-9323-4D1214814A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ncbi.nim.nih.gov/pubmed/12934450" TargetMode="External"/><Relationship Id="rId2" Type="http://schemas.openxmlformats.org/officeDocument/2006/relationships/hyperlink" Target="http://www.jpmi.org.pk/index.php/jpmi/article/view/8/1209" TargetMode="External"/><Relationship Id="rId1" Type="http://schemas.openxmlformats.org/officeDocument/2006/relationships/slideLayout" Target="../slideLayouts/slideLayout2.xml"/><Relationship Id="rId5" Type="http://schemas.openxmlformats.org/officeDocument/2006/relationships/hyperlink" Target="http://www.ncbi.nlm.nih.gov/pubmed/21466578" TargetMode="External"/><Relationship Id="rId4" Type="http://schemas.openxmlformats.org/officeDocument/2006/relationships/hyperlink" Target="http://ahaindia.org/admin/uploaded_docs/@@assessment_of_medical_documentation_as_per_joint_commission_internation.pdf"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Presented by-</a:t>
            </a:r>
          </a:p>
          <a:p>
            <a:r>
              <a:rPr lang="en-US" dirty="0" err="1" smtClean="0"/>
              <a:t>Avinash</a:t>
            </a:r>
            <a:r>
              <a:rPr lang="en-US" dirty="0" smtClean="0"/>
              <a:t> Prasad</a:t>
            </a:r>
          </a:p>
          <a:p>
            <a:r>
              <a:rPr lang="en-US" dirty="0" smtClean="0"/>
              <a:t>PG/12/016</a:t>
            </a:r>
            <a:endParaRPr lang="en-US" dirty="0"/>
          </a:p>
        </p:txBody>
      </p:sp>
      <p:sp>
        <p:nvSpPr>
          <p:cNvPr id="2" name="Title 1"/>
          <p:cNvSpPr>
            <a:spLocks noGrp="1"/>
          </p:cNvSpPr>
          <p:nvPr>
            <p:ph type="ctrTitle"/>
          </p:nvPr>
        </p:nvSpPr>
        <p:spPr/>
        <p:txBody>
          <a:bodyPr/>
          <a:lstStyle/>
          <a:p>
            <a:r>
              <a:rPr lang="en-US" dirty="0" smtClean="0"/>
              <a:t>DISSERTATION REPORT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685800"/>
            <a:ext cx="7772400" cy="5334000"/>
          </a:xfrm>
        </p:spPr>
        <p:txBody>
          <a:bodyPr>
            <a:normAutofit/>
          </a:bodyPr>
          <a:lstStyle/>
          <a:p>
            <a:r>
              <a:rPr lang="en-US" dirty="0" smtClean="0"/>
              <a:t> </a:t>
            </a:r>
            <a:r>
              <a:rPr lang="en-US" b="1" dirty="0" err="1" smtClean="0"/>
              <a:t>Lataief</a:t>
            </a:r>
            <a:r>
              <a:rPr lang="en-US" b="1" dirty="0" smtClean="0"/>
              <a:t> M, </a:t>
            </a:r>
            <a:r>
              <a:rPr lang="en-US" b="1" dirty="0" err="1" smtClean="0"/>
              <a:t>Mtiraoui</a:t>
            </a:r>
            <a:r>
              <a:rPr lang="en-US" b="1" dirty="0" smtClean="0"/>
              <a:t> </a:t>
            </a:r>
            <a:r>
              <a:rPr lang="en-US" b="1" dirty="0" err="1" smtClean="0"/>
              <a:t>A,Mandhouj</a:t>
            </a:r>
            <a:r>
              <a:rPr lang="en-US" b="1" dirty="0" smtClean="0"/>
              <a:t> </a:t>
            </a:r>
            <a:r>
              <a:rPr lang="en-US" b="1" dirty="0" err="1" smtClean="0"/>
              <a:t>O,Ben</a:t>
            </a:r>
            <a:r>
              <a:rPr lang="en-US" b="1" dirty="0" smtClean="0"/>
              <a:t> </a:t>
            </a:r>
            <a:r>
              <a:rPr lang="en-US" b="1" dirty="0" err="1" smtClean="0"/>
              <a:t>Salem,Soltani,Bchir</a:t>
            </a:r>
            <a:r>
              <a:rPr lang="en-US" b="1" dirty="0" smtClean="0"/>
              <a:t>                                      </a:t>
            </a:r>
          </a:p>
          <a:p>
            <a:pPr>
              <a:buNone/>
            </a:pPr>
            <a:r>
              <a:rPr lang="en-US" b="1" dirty="0" smtClean="0"/>
              <a:t>    </a:t>
            </a:r>
            <a:r>
              <a:rPr lang="en-US" dirty="0" smtClean="0"/>
              <a:t>A study done on evaluation of quality of medical records in the </a:t>
            </a:r>
            <a:r>
              <a:rPr lang="en-US" dirty="0" err="1" smtClean="0"/>
              <a:t>Monastir</a:t>
            </a:r>
            <a:r>
              <a:rPr lang="en-US" dirty="0" smtClean="0"/>
              <a:t> regional hospital –Tunisia showed that the quality of medical records should be improved .Two third of the cases lacked in information or sheets important for the coordination and the continuity of medical care. The quality improvement of medical records could be reached by the professional education, which should </a:t>
            </a:r>
            <a:r>
              <a:rPr lang="en-US" dirty="0" err="1" smtClean="0"/>
              <a:t>emphasise</a:t>
            </a:r>
            <a:r>
              <a:rPr lang="en-US" dirty="0" smtClean="0"/>
              <a:t> the importance of medical and administrative area in the health care management .this could be included in a continuous quality improvement </a:t>
            </a:r>
            <a:r>
              <a:rPr lang="en-US" dirty="0" err="1" smtClean="0"/>
              <a:t>programme</a:t>
            </a:r>
            <a:r>
              <a:rPr lang="en-US" dirty="0" smtClean="0"/>
              <a: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533400"/>
            <a:ext cx="7772400" cy="5486400"/>
          </a:xfrm>
        </p:spPr>
        <p:txBody>
          <a:bodyPr>
            <a:normAutofit fontScale="92500"/>
          </a:bodyPr>
          <a:lstStyle/>
          <a:p>
            <a:r>
              <a:rPr lang="en-US" b="1" dirty="0" err="1" smtClean="0"/>
              <a:t>Sinha,Saha.D,Prathibha</a:t>
            </a:r>
            <a:r>
              <a:rPr lang="en-US" dirty="0" smtClean="0"/>
              <a:t>    </a:t>
            </a:r>
          </a:p>
          <a:p>
            <a:pPr>
              <a:buNone/>
            </a:pPr>
            <a:r>
              <a:rPr lang="en-US" dirty="0" smtClean="0"/>
              <a:t>     A Study done on assessment of medical documentation as per Joint commission International showed that there was compliance in the admission form ,special consent form, history and physical examination form,  radiation form ,</a:t>
            </a:r>
            <a:r>
              <a:rPr lang="en-US" dirty="0" err="1" smtClean="0"/>
              <a:t>brachytherapy</a:t>
            </a:r>
            <a:r>
              <a:rPr lang="en-US" dirty="0" smtClean="0"/>
              <a:t> form ,</a:t>
            </a:r>
            <a:r>
              <a:rPr lang="en-US" dirty="0" err="1" smtClean="0"/>
              <a:t>anaesthesia</a:t>
            </a:r>
            <a:r>
              <a:rPr lang="en-US" dirty="0" smtClean="0"/>
              <a:t> consent form, post- operative form, laboratory form, doctor’s record and nurse’s record having almost met the standards criteria set by JCI .The deficiency was  noted in the records ,like not having signature in general consent form and pre- operative form   This needs to be carefully monitored and doctors made aware of their responsibility to completely fill each entries in these forms the basis of documentation of care given and aids in the continuity of care but also is an important document in case of any legal  litigations.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609600"/>
            <a:ext cx="7772400" cy="5410200"/>
          </a:xfrm>
        </p:spPr>
        <p:txBody>
          <a:bodyPr/>
          <a:lstStyle/>
          <a:p>
            <a:pPr>
              <a:buNone/>
            </a:pPr>
            <a:r>
              <a:rPr lang="en-US" dirty="0" smtClean="0"/>
              <a:t> </a:t>
            </a:r>
          </a:p>
          <a:p>
            <a:r>
              <a:rPr lang="en-US" b="1" dirty="0" smtClean="0"/>
              <a:t> </a:t>
            </a:r>
            <a:r>
              <a:rPr lang="en-US" b="1" dirty="0" err="1" smtClean="0"/>
              <a:t>Ning</a:t>
            </a:r>
            <a:r>
              <a:rPr lang="en-US" b="1" dirty="0" smtClean="0"/>
              <a:t> Wang, David Hailey &amp; Ping Yu</a:t>
            </a:r>
            <a:r>
              <a:rPr lang="en-US" dirty="0" smtClean="0"/>
              <a:t>  </a:t>
            </a:r>
          </a:p>
          <a:p>
            <a:pPr>
              <a:buNone/>
            </a:pPr>
            <a:r>
              <a:rPr lang="en-US" dirty="0" smtClean="0"/>
              <a:t>    A study was done on “Quality of nursing documentation and approaches to its evaluation: a mixed-method systematic review” which  reports a review that </a:t>
            </a:r>
            <a:r>
              <a:rPr lang="en-US" dirty="0" err="1" smtClean="0"/>
              <a:t>identiﬁed</a:t>
            </a:r>
            <a:r>
              <a:rPr lang="en-US" dirty="0" smtClean="0"/>
              <a:t> and synthesized nursing documentation audit studies, with a focus on exploring audit approaches , identifying audit instruments and describing the quality status of nursing documenttion</a:t>
            </a:r>
            <a:r>
              <a:rPr lang="en-US" baseline="30000" dirty="0" smtClean="0"/>
              <a:t>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STUDY AREA- This study was conducted at Dr. B.L </a:t>
            </a:r>
            <a:r>
              <a:rPr lang="en-US" dirty="0" err="1" smtClean="0"/>
              <a:t>Kapur</a:t>
            </a:r>
            <a:r>
              <a:rPr lang="en-US" dirty="0" smtClean="0"/>
              <a:t> </a:t>
            </a:r>
            <a:r>
              <a:rPr lang="en-US" dirty="0" err="1" smtClean="0"/>
              <a:t>Hospital,Pusa</a:t>
            </a:r>
            <a:r>
              <a:rPr lang="en-US" dirty="0" smtClean="0"/>
              <a:t> </a:t>
            </a:r>
            <a:r>
              <a:rPr lang="en-US" dirty="0" err="1" smtClean="0"/>
              <a:t>Road,New</a:t>
            </a:r>
            <a:r>
              <a:rPr lang="en-US" dirty="0" smtClean="0"/>
              <a:t> Delhi </a:t>
            </a:r>
          </a:p>
          <a:p>
            <a:endParaRPr lang="en-US" dirty="0" smtClean="0"/>
          </a:p>
          <a:p>
            <a:r>
              <a:rPr lang="en-US" dirty="0" smtClean="0"/>
              <a:t>STUDY DESIGN- It is Descriptive study .  Primary data were used.</a:t>
            </a:r>
          </a:p>
          <a:p>
            <a:endParaRPr lang="en-US" dirty="0" smtClean="0"/>
          </a:p>
          <a:p>
            <a:pPr lvl="0"/>
            <a:r>
              <a:rPr lang="en-IN" dirty="0" smtClean="0"/>
              <a:t>Time – 15</a:t>
            </a:r>
            <a:r>
              <a:rPr lang="en-IN" baseline="30000" dirty="0" smtClean="0"/>
              <a:t>th</a:t>
            </a:r>
            <a:r>
              <a:rPr lang="en-IN" dirty="0" smtClean="0"/>
              <a:t> February 2014 to 31</a:t>
            </a:r>
            <a:r>
              <a:rPr lang="en-IN" baseline="30000" dirty="0" smtClean="0"/>
              <a:t>st</a:t>
            </a:r>
            <a:r>
              <a:rPr lang="en-IN" dirty="0" smtClean="0"/>
              <a:t> March 2014</a:t>
            </a:r>
          </a:p>
          <a:p>
            <a:pPr lvl="0">
              <a:buNone/>
            </a:pPr>
            <a:endParaRPr lang="en-US" dirty="0" smtClean="0"/>
          </a:p>
          <a:p>
            <a:pPr lvl="0"/>
            <a:r>
              <a:rPr lang="en-IN" dirty="0" smtClean="0"/>
              <a:t>Tool - Checklist </a:t>
            </a:r>
          </a:p>
          <a:p>
            <a:pPr lvl="0"/>
            <a:endParaRPr lang="en-US" dirty="0" smtClean="0"/>
          </a:p>
          <a:p>
            <a:pPr lvl="0"/>
            <a:r>
              <a:rPr lang="en-IN" dirty="0" smtClean="0"/>
              <a:t>Data source – Primary Data</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838200"/>
            <a:ext cx="8229600" cy="5287963"/>
          </a:xfrm>
        </p:spPr>
        <p:txBody>
          <a:bodyPr>
            <a:normAutofit/>
          </a:bodyPr>
          <a:lstStyle/>
          <a:p>
            <a:pPr>
              <a:buNone/>
            </a:pPr>
            <a:endParaRPr lang="en-US" dirty="0" smtClean="0"/>
          </a:p>
          <a:p>
            <a:endParaRPr lang="en-US" dirty="0" smtClean="0"/>
          </a:p>
          <a:p>
            <a:r>
              <a:rPr lang="en-US" dirty="0" smtClean="0"/>
              <a:t>SAMPLE SIZE AND SAMPLING- 550 Inpatient medical record files, 352 IPD files and 198 MRD files.</a:t>
            </a:r>
          </a:p>
          <a:p>
            <a:endParaRPr lang="en-US" dirty="0" smtClean="0"/>
          </a:p>
          <a:p>
            <a:pPr lvl="0"/>
            <a:r>
              <a:rPr lang="en-IN" dirty="0" smtClean="0"/>
              <a:t>Sampling Method – Simple random sampling method </a:t>
            </a:r>
            <a:endParaRPr lang="en-US" dirty="0" smtClean="0"/>
          </a:p>
          <a:p>
            <a:endParaRPr lang="en-US" dirty="0" smtClean="0"/>
          </a:p>
          <a:p>
            <a:endParaRPr lang="en-US" dirty="0" smtClean="0"/>
          </a:p>
          <a:p>
            <a:r>
              <a:rPr lang="en-US" dirty="0" smtClean="0"/>
              <a:t>DATA ANALYSIS- Microsoft Excel was used to </a:t>
            </a:r>
            <a:r>
              <a:rPr lang="en-US" dirty="0" err="1" smtClean="0"/>
              <a:t>analyse</a:t>
            </a:r>
            <a:r>
              <a:rPr lang="en-US" dirty="0" smtClean="0"/>
              <a:t> the  data</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Study Finding-Initial assessment</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4"/>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
            </a:r>
            <a:br>
              <a:rPr lang="en-US" dirty="0" smtClean="0"/>
            </a:br>
            <a:r>
              <a:rPr lang="en-US" dirty="0" smtClean="0"/>
              <a:t>KEY FINDING-INITIAL ASSESMENT/IPD CASE NOTE</a:t>
            </a:r>
            <a:endParaRPr lang="en-US" dirty="0"/>
          </a:p>
        </p:txBody>
      </p:sp>
      <p:sp>
        <p:nvSpPr>
          <p:cNvPr id="3" name="Text Placeholder 2"/>
          <p:cNvSpPr>
            <a:spLocks noGrp="1"/>
          </p:cNvSpPr>
          <p:nvPr>
            <p:ph type="body" idx="1"/>
          </p:nvPr>
        </p:nvSpPr>
        <p:spPr>
          <a:xfrm>
            <a:off x="457200" y="1219201"/>
            <a:ext cx="4040188" cy="533399"/>
          </a:xfrm>
        </p:spPr>
        <p:txBody>
          <a:bodyPr/>
          <a:lstStyle/>
          <a:p>
            <a:r>
              <a:rPr lang="en-US" dirty="0" smtClean="0"/>
              <a:t>                   IPD</a:t>
            </a:r>
            <a:endParaRPr lang="en-US" dirty="0"/>
          </a:p>
        </p:txBody>
      </p:sp>
      <p:sp>
        <p:nvSpPr>
          <p:cNvPr id="5" name="Text Placeholder 4"/>
          <p:cNvSpPr>
            <a:spLocks noGrp="1"/>
          </p:cNvSpPr>
          <p:nvPr>
            <p:ph type="body" sz="half" idx="3"/>
          </p:nvPr>
        </p:nvSpPr>
        <p:spPr>
          <a:xfrm>
            <a:off x="4645025" y="1219201"/>
            <a:ext cx="4041775" cy="457199"/>
          </a:xfrm>
        </p:spPr>
        <p:txBody>
          <a:bodyPr>
            <a:normAutofit lnSpcReduction="10000"/>
          </a:bodyPr>
          <a:lstStyle/>
          <a:p>
            <a:r>
              <a:rPr lang="en-US" dirty="0" smtClean="0"/>
              <a:t>                      MRD</a:t>
            </a:r>
            <a:endParaRPr lang="en-US" dirty="0"/>
          </a:p>
        </p:txBody>
      </p:sp>
      <p:sp>
        <p:nvSpPr>
          <p:cNvPr id="4" name="Content Placeholder 3"/>
          <p:cNvSpPr>
            <a:spLocks noGrp="1"/>
          </p:cNvSpPr>
          <p:nvPr>
            <p:ph sz="half" idx="2"/>
          </p:nvPr>
        </p:nvSpPr>
        <p:spPr/>
        <p:txBody>
          <a:bodyPr>
            <a:normAutofit fontScale="70000" lnSpcReduction="20000"/>
          </a:bodyPr>
          <a:lstStyle/>
          <a:p>
            <a:r>
              <a:rPr lang="en-US" dirty="0" smtClean="0"/>
              <a:t>Out of 352 file, chief complaint were  fully </a:t>
            </a:r>
            <a:r>
              <a:rPr lang="en-US" dirty="0" err="1" smtClean="0"/>
              <a:t>complaince</a:t>
            </a:r>
            <a:r>
              <a:rPr lang="en-US" dirty="0" smtClean="0"/>
              <a:t> (FC) in 234 files (66.47%).</a:t>
            </a:r>
          </a:p>
          <a:p>
            <a:endParaRPr lang="en-US" dirty="0" smtClean="0"/>
          </a:p>
          <a:p>
            <a:r>
              <a:rPr lang="en-US" dirty="0" err="1" smtClean="0"/>
              <a:t>Similarly,provisional</a:t>
            </a:r>
            <a:r>
              <a:rPr lang="en-US" dirty="0" smtClean="0"/>
              <a:t> </a:t>
            </a:r>
            <a:r>
              <a:rPr lang="en-US" dirty="0" err="1" smtClean="0"/>
              <a:t>diagnosis,plan</a:t>
            </a:r>
            <a:r>
              <a:rPr lang="en-US" dirty="0" smtClean="0"/>
              <a:t> of care, </a:t>
            </a:r>
            <a:r>
              <a:rPr lang="en-US" dirty="0" err="1" smtClean="0"/>
              <a:t>Date,time,sign</a:t>
            </a:r>
            <a:r>
              <a:rPr lang="en-US" dirty="0" smtClean="0"/>
              <a:t> &amp; name of Doctor present Consultant, counter signed, Nutritional assessment, Nutritional, growth, psychosocial and immunization assessment (for </a:t>
            </a:r>
            <a:r>
              <a:rPr lang="en-US" dirty="0" err="1" smtClean="0"/>
              <a:t>paediatric</a:t>
            </a:r>
            <a:r>
              <a:rPr lang="en-US" dirty="0" smtClean="0"/>
              <a:t> pt.) were FC in 194 (55.11%), 174 (49.43%), 131 (37.21%), 113 (32.1%), 64 (18.18%),3 (13.04%) files</a:t>
            </a:r>
            <a:endParaRPr lang="en-US" dirty="0"/>
          </a:p>
        </p:txBody>
      </p:sp>
      <p:sp>
        <p:nvSpPr>
          <p:cNvPr id="6" name="Content Placeholder 5"/>
          <p:cNvSpPr>
            <a:spLocks noGrp="1"/>
          </p:cNvSpPr>
          <p:nvPr>
            <p:ph sz="half" idx="4"/>
          </p:nvPr>
        </p:nvSpPr>
        <p:spPr/>
        <p:txBody>
          <a:bodyPr>
            <a:normAutofit fontScale="77500" lnSpcReduction="20000"/>
          </a:bodyPr>
          <a:lstStyle/>
          <a:p>
            <a:r>
              <a:rPr lang="en-US" dirty="0" smtClean="0"/>
              <a:t>Out of 198 file, chief complaint were  fully </a:t>
            </a:r>
            <a:r>
              <a:rPr lang="en-US" dirty="0" err="1" smtClean="0"/>
              <a:t>complaince</a:t>
            </a:r>
            <a:r>
              <a:rPr lang="en-US" dirty="0" smtClean="0"/>
              <a:t> (FC) in 189 files (95.5%).</a:t>
            </a:r>
          </a:p>
          <a:p>
            <a:endParaRPr lang="en-US" dirty="0" smtClean="0"/>
          </a:p>
          <a:p>
            <a:r>
              <a:rPr lang="en-US" dirty="0" err="1" smtClean="0"/>
              <a:t>Similarly,provisional</a:t>
            </a:r>
            <a:r>
              <a:rPr lang="en-US" dirty="0" smtClean="0"/>
              <a:t> </a:t>
            </a:r>
            <a:r>
              <a:rPr lang="en-US" dirty="0" err="1" smtClean="0"/>
              <a:t>diagnosis,plan</a:t>
            </a:r>
            <a:r>
              <a:rPr lang="en-US" dirty="0" smtClean="0"/>
              <a:t> of care, </a:t>
            </a:r>
            <a:r>
              <a:rPr lang="en-US" dirty="0" err="1" smtClean="0"/>
              <a:t>Date,time,sign</a:t>
            </a:r>
            <a:r>
              <a:rPr lang="en-US" dirty="0" smtClean="0"/>
              <a:t> &amp; name of Doctor present Consultant, counter signed, Nutritional assessment, Nutritional, growth, psychosocial and immunization assessment (for </a:t>
            </a:r>
            <a:r>
              <a:rPr lang="en-US" dirty="0" err="1" smtClean="0"/>
              <a:t>paediatric</a:t>
            </a:r>
            <a:r>
              <a:rPr lang="en-US" dirty="0" smtClean="0"/>
              <a:t> pt.) were FC in 160 (80.8%), 158 (79.8%), 95 (48.0%), 77 (38.9%), 15 (7.6%),5 (23.8%) files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Study Finding-Emergency</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KEY FINDING-EMERGENCY</a:t>
            </a:r>
            <a:endParaRPr lang="en-US" dirty="0"/>
          </a:p>
        </p:txBody>
      </p:sp>
      <p:sp>
        <p:nvSpPr>
          <p:cNvPr id="3" name="Text Placeholder 2"/>
          <p:cNvSpPr>
            <a:spLocks noGrp="1"/>
          </p:cNvSpPr>
          <p:nvPr>
            <p:ph type="body" idx="1"/>
          </p:nvPr>
        </p:nvSpPr>
        <p:spPr>
          <a:xfrm>
            <a:off x="457200" y="990601"/>
            <a:ext cx="4040188" cy="685800"/>
          </a:xfrm>
        </p:spPr>
        <p:txBody>
          <a:bodyPr/>
          <a:lstStyle/>
          <a:p>
            <a:r>
              <a:rPr lang="en-US" dirty="0" smtClean="0"/>
              <a:t>                        IPD</a:t>
            </a:r>
            <a:endParaRPr lang="en-US" dirty="0"/>
          </a:p>
        </p:txBody>
      </p:sp>
      <p:sp>
        <p:nvSpPr>
          <p:cNvPr id="5" name="Text Placeholder 4"/>
          <p:cNvSpPr>
            <a:spLocks noGrp="1"/>
          </p:cNvSpPr>
          <p:nvPr>
            <p:ph type="body" sz="half" idx="3"/>
          </p:nvPr>
        </p:nvSpPr>
        <p:spPr>
          <a:xfrm>
            <a:off x="4645025" y="990601"/>
            <a:ext cx="4041775" cy="685800"/>
          </a:xfrm>
        </p:spPr>
        <p:txBody>
          <a:bodyPr/>
          <a:lstStyle/>
          <a:p>
            <a:r>
              <a:rPr lang="en-US" dirty="0" smtClean="0"/>
              <a:t>                       MRD</a:t>
            </a:r>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Out of 352 file, Initial assessment were  fully </a:t>
            </a:r>
            <a:r>
              <a:rPr lang="en-US" dirty="0" err="1" smtClean="0"/>
              <a:t>complaince</a:t>
            </a:r>
            <a:r>
              <a:rPr lang="en-US" dirty="0" smtClean="0"/>
              <a:t> (FC) in 123 files (100%).</a:t>
            </a:r>
          </a:p>
          <a:p>
            <a:r>
              <a:rPr lang="en-US" dirty="0" smtClean="0"/>
              <a:t>Similarly, History/Chief complaints ,Proper Provisional diagnosis Plan of care ,Reason for referral/</a:t>
            </a:r>
            <a:r>
              <a:rPr lang="en-US" dirty="0" err="1" smtClean="0"/>
              <a:t>Speciality</a:t>
            </a:r>
            <a:r>
              <a:rPr lang="en-US" dirty="0" smtClean="0"/>
              <a:t> mentioned ,</a:t>
            </a:r>
            <a:r>
              <a:rPr lang="en-US" dirty="0" err="1" smtClean="0"/>
              <a:t>Date,time,sign</a:t>
            </a:r>
            <a:r>
              <a:rPr lang="en-US" dirty="0" smtClean="0"/>
              <a:t> &amp; name of Doctor present ,MLC/AR entry Proper  were FC in 119 (96.74%), 114 (92.68%), 81 (65.85%), 108 (87.8%), 99 (80.48%),4 (100%) files</a:t>
            </a:r>
          </a:p>
          <a:p>
            <a:endParaRPr lang="en-US" dirty="0"/>
          </a:p>
        </p:txBody>
      </p:sp>
      <p:sp>
        <p:nvSpPr>
          <p:cNvPr id="6" name="Content Placeholder 5"/>
          <p:cNvSpPr>
            <a:spLocks noGrp="1"/>
          </p:cNvSpPr>
          <p:nvPr>
            <p:ph sz="half" idx="4"/>
          </p:nvPr>
        </p:nvSpPr>
        <p:spPr/>
        <p:txBody>
          <a:bodyPr>
            <a:normAutofit fontScale="77500" lnSpcReduction="20000"/>
          </a:bodyPr>
          <a:lstStyle/>
          <a:p>
            <a:r>
              <a:rPr lang="en-US" dirty="0" smtClean="0"/>
              <a:t>Out of 198 file, Initial assessment were  fully </a:t>
            </a:r>
            <a:r>
              <a:rPr lang="en-US" dirty="0" err="1" smtClean="0"/>
              <a:t>complaince</a:t>
            </a:r>
            <a:r>
              <a:rPr lang="en-US" dirty="0" smtClean="0"/>
              <a:t> (FC) in 54 files (98.2%).</a:t>
            </a:r>
          </a:p>
          <a:p>
            <a:r>
              <a:rPr lang="en-US" dirty="0" smtClean="0"/>
              <a:t>Similarly, History/Chief complaints ,Proper Provisional diagnosis Plan of care ,Reason for referral/</a:t>
            </a:r>
            <a:r>
              <a:rPr lang="en-US" dirty="0" err="1" smtClean="0"/>
              <a:t>Speciality</a:t>
            </a:r>
            <a:r>
              <a:rPr lang="en-US" dirty="0" smtClean="0"/>
              <a:t> mentioned ,</a:t>
            </a:r>
            <a:r>
              <a:rPr lang="en-US" dirty="0" err="1" smtClean="0"/>
              <a:t>Date,time,sign</a:t>
            </a:r>
            <a:r>
              <a:rPr lang="en-US" dirty="0" smtClean="0"/>
              <a:t> &amp; name of Doctor present ,MLC/AR entry Proper  were FC in 54 (98.2%), 49 (89.1%), 45 (81.8%), 50 (90.9%), 43 (78.2%),6 (85.7%) files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Study Finding-Progress note(Doctor)</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Profile of Dissertation </a:t>
            </a:r>
            <a:r>
              <a:rPr lang="en-US" dirty="0" err="1" smtClean="0"/>
              <a:t>Organisation</a:t>
            </a:r>
            <a:endParaRPr lang="en-US" dirty="0"/>
          </a:p>
        </p:txBody>
      </p:sp>
      <p:sp>
        <p:nvSpPr>
          <p:cNvPr id="3" name="Content Placeholder 2"/>
          <p:cNvSpPr>
            <a:spLocks noGrp="1"/>
          </p:cNvSpPr>
          <p:nvPr>
            <p:ph sz="quarter" idx="1"/>
          </p:nvPr>
        </p:nvSpPr>
        <p:spPr/>
        <p:txBody>
          <a:bodyPr/>
          <a:lstStyle/>
          <a:p>
            <a:r>
              <a:rPr lang="en-US" dirty="0" err="1" smtClean="0"/>
              <a:t>Dr.B.L</a:t>
            </a:r>
            <a:r>
              <a:rPr lang="en-US" dirty="0" smtClean="0"/>
              <a:t> </a:t>
            </a:r>
            <a:r>
              <a:rPr lang="en-US" dirty="0" err="1" smtClean="0"/>
              <a:t>Kapur</a:t>
            </a:r>
            <a:r>
              <a:rPr lang="en-US" dirty="0" smtClean="0"/>
              <a:t> is the super specialty,700 </a:t>
            </a:r>
            <a:r>
              <a:rPr lang="en-US" dirty="0" err="1" smtClean="0"/>
              <a:t>beded</a:t>
            </a:r>
            <a:r>
              <a:rPr lang="en-US" dirty="0" smtClean="0"/>
              <a:t> </a:t>
            </a:r>
            <a:r>
              <a:rPr lang="en-US" dirty="0" err="1" smtClean="0"/>
              <a:t>hospital,located</a:t>
            </a:r>
            <a:r>
              <a:rPr lang="en-US" dirty="0" smtClean="0"/>
              <a:t> at </a:t>
            </a:r>
            <a:r>
              <a:rPr lang="en-US" dirty="0" err="1" smtClean="0"/>
              <a:t>Pusa</a:t>
            </a:r>
            <a:r>
              <a:rPr lang="en-US" dirty="0" smtClean="0"/>
              <a:t> Road, New Delhi.</a:t>
            </a:r>
          </a:p>
          <a:p>
            <a:r>
              <a:rPr lang="en-US" dirty="0" smtClean="0"/>
              <a:t>It has more than 75 </a:t>
            </a:r>
            <a:r>
              <a:rPr lang="en-US" dirty="0" err="1" smtClean="0"/>
              <a:t>specilities</a:t>
            </a:r>
            <a:r>
              <a:rPr lang="en-US" dirty="0" smtClean="0"/>
              <a:t>.</a:t>
            </a:r>
          </a:p>
          <a:p>
            <a:r>
              <a:rPr lang="en-US" dirty="0" smtClean="0"/>
              <a:t>By 1984, when the hospital celebrated its Silver Jubilee, it was an expanding hospital well on its way to becoming Delhi’s premier multispecialty institute. Services offered included General Surgery, Ophthalmology, ENT, Dentistry, </a:t>
            </a:r>
            <a:r>
              <a:rPr lang="en-US" dirty="0" err="1" smtClean="0"/>
              <a:t>Pulmonology</a:t>
            </a:r>
            <a:r>
              <a:rPr lang="en-US" smtClean="0"/>
              <a:t>, Intensive Care and Orthopedics, apart from mother &amp; child care.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FINDING-EMERGENCY</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lstStyle/>
          <a:p>
            <a:r>
              <a:rPr lang="en-US" dirty="0" smtClean="0"/>
              <a:t>Out of 352 file, Re-assessed at appropriate intervals  were  fully </a:t>
            </a:r>
            <a:r>
              <a:rPr lang="en-US" dirty="0" err="1" smtClean="0"/>
              <a:t>complaince</a:t>
            </a:r>
            <a:r>
              <a:rPr lang="en-US" dirty="0" smtClean="0"/>
              <a:t> (FC) in 348 files (98.86%) and </a:t>
            </a:r>
            <a:r>
              <a:rPr lang="en-US" dirty="0" err="1" smtClean="0"/>
              <a:t>Date,time,sign</a:t>
            </a:r>
            <a:r>
              <a:rPr lang="en-US" dirty="0" smtClean="0"/>
              <a:t> &amp; name of Doctor present  were fully </a:t>
            </a:r>
            <a:r>
              <a:rPr lang="en-US" dirty="0" err="1" smtClean="0"/>
              <a:t>complaince</a:t>
            </a:r>
            <a:r>
              <a:rPr lang="en-US" dirty="0" smtClean="0"/>
              <a:t> (FC)in 53 files (15.05%).</a:t>
            </a:r>
          </a:p>
          <a:p>
            <a:endParaRPr lang="en-US" dirty="0"/>
          </a:p>
        </p:txBody>
      </p:sp>
      <p:sp>
        <p:nvSpPr>
          <p:cNvPr id="6" name="Content Placeholder 5"/>
          <p:cNvSpPr>
            <a:spLocks noGrp="1"/>
          </p:cNvSpPr>
          <p:nvPr>
            <p:ph sz="half" idx="4"/>
          </p:nvPr>
        </p:nvSpPr>
        <p:spPr/>
        <p:txBody>
          <a:bodyPr/>
          <a:lstStyle/>
          <a:p>
            <a:r>
              <a:rPr lang="en-US" dirty="0" smtClean="0"/>
              <a:t>Out of 198 file, Re-assessed at appropriate intervals  were  fully </a:t>
            </a:r>
            <a:r>
              <a:rPr lang="en-US" dirty="0" err="1" smtClean="0"/>
              <a:t>complaince</a:t>
            </a:r>
            <a:r>
              <a:rPr lang="en-US" dirty="0" smtClean="0"/>
              <a:t> (FC) in 189 files (95.5%) and </a:t>
            </a:r>
            <a:r>
              <a:rPr lang="en-US" dirty="0" err="1" smtClean="0"/>
              <a:t>Date,time,sign</a:t>
            </a:r>
            <a:r>
              <a:rPr lang="en-US" dirty="0" smtClean="0"/>
              <a:t> &amp; name of Doctor present  were fully </a:t>
            </a:r>
            <a:r>
              <a:rPr lang="en-US" dirty="0" err="1" smtClean="0"/>
              <a:t>complaince</a:t>
            </a:r>
            <a:r>
              <a:rPr lang="en-US" dirty="0" smtClean="0"/>
              <a:t> (FC)in 35 files (17.7%).</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Study Finding-Drug chart</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FINDING-DRUG CHART</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Out of 352 file, Medicine name in capital  were  fully </a:t>
            </a:r>
            <a:r>
              <a:rPr lang="en-US" dirty="0" err="1" smtClean="0"/>
              <a:t>complaince</a:t>
            </a:r>
            <a:r>
              <a:rPr lang="en-US" dirty="0" smtClean="0"/>
              <a:t> (FC) in 111 files (31.53%).</a:t>
            </a:r>
          </a:p>
          <a:p>
            <a:r>
              <a:rPr lang="en-US" dirty="0" smtClean="0"/>
              <a:t>Similarly, </a:t>
            </a:r>
            <a:r>
              <a:rPr lang="en-US" dirty="0" err="1" smtClean="0"/>
              <a:t>Abbrevation</a:t>
            </a:r>
            <a:r>
              <a:rPr lang="en-US" dirty="0" smtClean="0"/>
              <a:t> used </a:t>
            </a:r>
            <a:r>
              <a:rPr lang="en-US" dirty="0" err="1" smtClean="0"/>
              <a:t>Route,Dose</a:t>
            </a:r>
            <a:r>
              <a:rPr lang="en-US" dirty="0" smtClean="0"/>
              <a:t> and Frequency Signature with </a:t>
            </a:r>
            <a:r>
              <a:rPr lang="en-US" dirty="0" err="1" smtClean="0"/>
              <a:t>name,Date</a:t>
            </a:r>
            <a:r>
              <a:rPr lang="en-US" dirty="0" smtClean="0"/>
              <a:t> and Time  were FC in 316 (89.77%), 282 (80.11%), 109 (30.96%) files</a:t>
            </a:r>
          </a:p>
          <a:p>
            <a:endParaRPr lang="en-US" dirty="0"/>
          </a:p>
        </p:txBody>
      </p:sp>
      <p:sp>
        <p:nvSpPr>
          <p:cNvPr id="6" name="Content Placeholder 5"/>
          <p:cNvSpPr>
            <a:spLocks noGrp="1"/>
          </p:cNvSpPr>
          <p:nvPr>
            <p:ph sz="half" idx="4"/>
          </p:nvPr>
        </p:nvSpPr>
        <p:spPr/>
        <p:txBody>
          <a:bodyPr>
            <a:normAutofit lnSpcReduction="10000"/>
          </a:bodyPr>
          <a:lstStyle/>
          <a:p>
            <a:r>
              <a:rPr lang="en-US" dirty="0" smtClean="0"/>
              <a:t>Out of 198 file, Medicine name in capital  were  fully </a:t>
            </a:r>
            <a:r>
              <a:rPr lang="en-US" dirty="0" err="1" smtClean="0"/>
              <a:t>complaince</a:t>
            </a:r>
            <a:r>
              <a:rPr lang="en-US" dirty="0" smtClean="0"/>
              <a:t> (FC) in 41 files (21.0%).</a:t>
            </a:r>
          </a:p>
          <a:p>
            <a:r>
              <a:rPr lang="en-US" dirty="0" smtClean="0"/>
              <a:t>Similarly, </a:t>
            </a:r>
            <a:r>
              <a:rPr lang="en-US" dirty="0" err="1" smtClean="0"/>
              <a:t>Abbrevation</a:t>
            </a:r>
            <a:r>
              <a:rPr lang="en-US" dirty="0" smtClean="0"/>
              <a:t> used </a:t>
            </a:r>
            <a:r>
              <a:rPr lang="en-US" dirty="0" err="1" smtClean="0"/>
              <a:t>Route,Dose</a:t>
            </a:r>
            <a:r>
              <a:rPr lang="en-US" dirty="0" smtClean="0"/>
              <a:t> and Frequency Signature with </a:t>
            </a:r>
            <a:r>
              <a:rPr lang="en-US" dirty="0" err="1" smtClean="0"/>
              <a:t>name,Date</a:t>
            </a:r>
            <a:r>
              <a:rPr lang="en-US" dirty="0" smtClean="0"/>
              <a:t> and Time  were FC in 100 (51.3%), 178 (91.3%), 89 (45.6%) files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Study Finding-Consent</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FINDING-CONSENT</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Out of 352 file, Risk &amp; Benefits explained &amp; Documented   were  fully </a:t>
            </a:r>
            <a:r>
              <a:rPr lang="en-US" dirty="0" err="1" smtClean="0"/>
              <a:t>complaince</a:t>
            </a:r>
            <a:r>
              <a:rPr lang="en-US" dirty="0" smtClean="0"/>
              <a:t> (FC) in 238 files (98.78%) , </a:t>
            </a:r>
            <a:r>
              <a:rPr lang="en-US" dirty="0" err="1" smtClean="0"/>
              <a:t>Name,signature,Time</a:t>
            </a:r>
            <a:r>
              <a:rPr lang="en-US" dirty="0" smtClean="0"/>
              <a:t> &amp; BLK ID   were fully </a:t>
            </a:r>
            <a:r>
              <a:rPr lang="en-US" dirty="0" err="1" smtClean="0"/>
              <a:t>complaince</a:t>
            </a:r>
            <a:r>
              <a:rPr lang="en-US" dirty="0" smtClean="0"/>
              <a:t> (FC)in 224 files (92.94%) and Patient/ Surrogate signature were fully </a:t>
            </a:r>
            <a:r>
              <a:rPr lang="en-US" dirty="0" err="1" smtClean="0"/>
              <a:t>complaince</a:t>
            </a:r>
            <a:r>
              <a:rPr lang="en-US" dirty="0" smtClean="0"/>
              <a:t> (FC) in 234 files (97.09%).</a:t>
            </a:r>
          </a:p>
          <a:p>
            <a:endParaRPr lang="en-US" dirty="0"/>
          </a:p>
        </p:txBody>
      </p:sp>
      <p:sp>
        <p:nvSpPr>
          <p:cNvPr id="6" name="Content Placeholder 5"/>
          <p:cNvSpPr>
            <a:spLocks noGrp="1"/>
          </p:cNvSpPr>
          <p:nvPr>
            <p:ph sz="half" idx="4"/>
          </p:nvPr>
        </p:nvSpPr>
        <p:spPr/>
        <p:txBody>
          <a:bodyPr>
            <a:normAutofit fontScale="92500" lnSpcReduction="10000"/>
          </a:bodyPr>
          <a:lstStyle/>
          <a:p>
            <a:r>
              <a:rPr lang="en-US" dirty="0" smtClean="0"/>
              <a:t>Out of 198 file, Risk &amp; Benefits explained &amp; Documented   were  fully </a:t>
            </a:r>
            <a:r>
              <a:rPr lang="en-US" dirty="0" err="1" smtClean="0"/>
              <a:t>complaince</a:t>
            </a:r>
            <a:r>
              <a:rPr lang="en-US" dirty="0" smtClean="0"/>
              <a:t> (FC) in 127 files (97.7%) , </a:t>
            </a:r>
            <a:r>
              <a:rPr lang="en-US" dirty="0" err="1" smtClean="0"/>
              <a:t>Name,signature,Time</a:t>
            </a:r>
            <a:r>
              <a:rPr lang="en-US" dirty="0" smtClean="0"/>
              <a:t> &amp; BLK ID  were fully </a:t>
            </a:r>
            <a:r>
              <a:rPr lang="en-US" dirty="0" err="1" smtClean="0"/>
              <a:t>complaince</a:t>
            </a:r>
            <a:r>
              <a:rPr lang="en-US" dirty="0" smtClean="0"/>
              <a:t> (FC)in 87 files (66.9%) and Patient/ Surrogate signature were fully </a:t>
            </a:r>
            <a:r>
              <a:rPr lang="en-US" dirty="0" err="1" smtClean="0"/>
              <a:t>complaince</a:t>
            </a:r>
            <a:r>
              <a:rPr lang="en-US" dirty="0" smtClean="0"/>
              <a:t> (FC) in 120 files (92.3%).</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Study Finding-</a:t>
            </a:r>
            <a:r>
              <a:rPr lang="en-US" dirty="0" err="1" smtClean="0"/>
              <a:t>Anaesthesia</a:t>
            </a:r>
            <a:r>
              <a:rPr lang="en-US" dirty="0" smtClean="0"/>
              <a:t> record sheet</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4"/>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FINDING-ANAESTHESIA RECORD SHEET</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Out of 352 file, Pre-</a:t>
            </a:r>
            <a:r>
              <a:rPr lang="en-US" dirty="0" err="1" smtClean="0"/>
              <a:t>anaesthetic</a:t>
            </a:r>
            <a:r>
              <a:rPr lang="en-US" dirty="0" smtClean="0"/>
              <a:t> assessment done &amp; planned documented   were  fully </a:t>
            </a:r>
            <a:r>
              <a:rPr lang="en-US" dirty="0" err="1" smtClean="0"/>
              <a:t>complaince</a:t>
            </a:r>
            <a:r>
              <a:rPr lang="en-US" dirty="0" smtClean="0"/>
              <a:t> (FC) in 125 files (99.2%) , Pre-operative assessment done  were fully </a:t>
            </a:r>
            <a:r>
              <a:rPr lang="en-US" dirty="0" err="1" smtClean="0"/>
              <a:t>complaince</a:t>
            </a:r>
            <a:r>
              <a:rPr lang="en-US" dirty="0" smtClean="0"/>
              <a:t> (FC)in 126 files (100%) and Post operative monitoring done &amp; documented  were fully </a:t>
            </a:r>
            <a:r>
              <a:rPr lang="en-US" dirty="0" err="1" smtClean="0"/>
              <a:t>complaince</a:t>
            </a:r>
            <a:r>
              <a:rPr lang="en-US" dirty="0" smtClean="0"/>
              <a:t> (FC) in 122 files (96.82%).</a:t>
            </a:r>
          </a:p>
          <a:p>
            <a:endParaRPr lang="en-US" dirty="0"/>
          </a:p>
        </p:txBody>
      </p:sp>
      <p:sp>
        <p:nvSpPr>
          <p:cNvPr id="6" name="Content Placeholder 5"/>
          <p:cNvSpPr>
            <a:spLocks noGrp="1"/>
          </p:cNvSpPr>
          <p:nvPr>
            <p:ph sz="half" idx="4"/>
          </p:nvPr>
        </p:nvSpPr>
        <p:spPr/>
        <p:txBody>
          <a:bodyPr>
            <a:normAutofit fontScale="92500" lnSpcReduction="20000"/>
          </a:bodyPr>
          <a:lstStyle/>
          <a:p>
            <a:r>
              <a:rPr lang="en-US" dirty="0" smtClean="0"/>
              <a:t>Out of 198 file, Pre-</a:t>
            </a:r>
            <a:r>
              <a:rPr lang="en-US" dirty="0" err="1" smtClean="0"/>
              <a:t>anaesthetic</a:t>
            </a:r>
            <a:r>
              <a:rPr lang="en-US" dirty="0" smtClean="0"/>
              <a:t> assessment done &amp; planned documented   were  fully </a:t>
            </a:r>
            <a:r>
              <a:rPr lang="en-US" dirty="0" err="1" smtClean="0"/>
              <a:t>complaince</a:t>
            </a:r>
            <a:r>
              <a:rPr lang="en-US" dirty="0" smtClean="0"/>
              <a:t> (FC) in 85 files (100%) , Pre-operative assessment done  were fully </a:t>
            </a:r>
            <a:r>
              <a:rPr lang="en-US" dirty="0" err="1" smtClean="0"/>
              <a:t>complaince</a:t>
            </a:r>
            <a:r>
              <a:rPr lang="en-US" dirty="0" smtClean="0"/>
              <a:t> (FC)in 83 files (98.8%) and Post operative monitoring done &amp; documented  were fully </a:t>
            </a:r>
            <a:r>
              <a:rPr lang="en-US" dirty="0" err="1" smtClean="0"/>
              <a:t>complaince</a:t>
            </a:r>
            <a:r>
              <a:rPr lang="en-US" dirty="0" smtClean="0"/>
              <a:t> (FC) in 79 files (94.0%).</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Study Finding-Surgery records</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FINDING-SURGERY RECORD</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fontScale="85000" lnSpcReduction="10000"/>
          </a:bodyPr>
          <a:lstStyle/>
          <a:p>
            <a:r>
              <a:rPr lang="en-US" dirty="0" smtClean="0"/>
              <a:t>Out of 352 file, Operative notes  were  fully </a:t>
            </a:r>
            <a:r>
              <a:rPr lang="en-US" dirty="0" err="1" smtClean="0"/>
              <a:t>complaince</a:t>
            </a:r>
            <a:r>
              <a:rPr lang="en-US" dirty="0" smtClean="0"/>
              <a:t> (FC) in 116 files (92.06%) , Surgical safety checklist completely filled  were fully </a:t>
            </a:r>
            <a:r>
              <a:rPr lang="en-US" dirty="0" err="1" smtClean="0"/>
              <a:t>complaince</a:t>
            </a:r>
            <a:r>
              <a:rPr lang="en-US" dirty="0" smtClean="0"/>
              <a:t> (FC)in 112 files (88.88%) , Post operative care plan documented  were fully </a:t>
            </a:r>
            <a:r>
              <a:rPr lang="en-US" dirty="0" err="1" smtClean="0"/>
              <a:t>complaince</a:t>
            </a:r>
            <a:r>
              <a:rPr lang="en-US" dirty="0" smtClean="0"/>
              <a:t> (FC) in 122 files (96.82%) and Implant sticker pasted were fully </a:t>
            </a:r>
            <a:r>
              <a:rPr lang="en-US" dirty="0" err="1" smtClean="0"/>
              <a:t>complaince</a:t>
            </a:r>
            <a:r>
              <a:rPr lang="en-US" dirty="0" smtClean="0"/>
              <a:t> (FC) in 10 files (90.0%).</a:t>
            </a:r>
          </a:p>
          <a:p>
            <a:endParaRPr lang="en-US" dirty="0"/>
          </a:p>
        </p:txBody>
      </p:sp>
      <p:sp>
        <p:nvSpPr>
          <p:cNvPr id="6" name="Content Placeholder 5"/>
          <p:cNvSpPr>
            <a:spLocks noGrp="1"/>
          </p:cNvSpPr>
          <p:nvPr>
            <p:ph sz="half" idx="4"/>
          </p:nvPr>
        </p:nvSpPr>
        <p:spPr/>
        <p:txBody>
          <a:bodyPr>
            <a:normAutofit fontScale="92500" lnSpcReduction="20000"/>
          </a:bodyPr>
          <a:lstStyle/>
          <a:p>
            <a:r>
              <a:rPr lang="en-US" dirty="0" smtClean="0"/>
              <a:t>Out of 198 file, Operative notes  were  fully </a:t>
            </a:r>
            <a:r>
              <a:rPr lang="en-US" dirty="0" err="1" smtClean="0"/>
              <a:t>complaince</a:t>
            </a:r>
            <a:r>
              <a:rPr lang="en-US" dirty="0" smtClean="0"/>
              <a:t> (FC) in 78 files (92.9%) , Surgical safety checklist completely filled were fully </a:t>
            </a:r>
            <a:r>
              <a:rPr lang="en-US" dirty="0" err="1" smtClean="0"/>
              <a:t>complaince</a:t>
            </a:r>
            <a:r>
              <a:rPr lang="en-US" dirty="0" smtClean="0"/>
              <a:t> (FC)in 63 files (75.0%) , Post operative care plan documented  were fully </a:t>
            </a:r>
            <a:r>
              <a:rPr lang="en-US" dirty="0" err="1" smtClean="0"/>
              <a:t>complaince</a:t>
            </a:r>
            <a:r>
              <a:rPr lang="en-US" dirty="0" smtClean="0"/>
              <a:t> (FC) in 80 files (95.2%) and Implant sticker pasted were fully </a:t>
            </a:r>
            <a:r>
              <a:rPr lang="en-US" dirty="0" err="1" smtClean="0"/>
              <a:t>complaince</a:t>
            </a:r>
            <a:r>
              <a:rPr lang="en-US" dirty="0" smtClean="0"/>
              <a:t> (FC) in 6 files (100%).</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Study Finding-Nursing</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457200" y="1371601"/>
            <a:ext cx="4040188" cy="609600"/>
          </a:xfrm>
        </p:spPr>
        <p:txBody>
          <a:bodyPr>
            <a:normAutofit/>
          </a:bodyPr>
          <a:lstStyle/>
          <a:p>
            <a:r>
              <a:rPr lang="en-US" dirty="0" smtClean="0"/>
              <a:t>  </a:t>
            </a:r>
            <a:r>
              <a:rPr lang="en-US" sz="2800" dirty="0" smtClean="0"/>
              <a:t>Work at </a:t>
            </a:r>
            <a:r>
              <a:rPr lang="en-US" sz="2800" dirty="0" err="1" smtClean="0"/>
              <a:t>Organisation</a:t>
            </a:r>
            <a:endParaRPr lang="en-US" sz="2800" dirty="0"/>
          </a:p>
        </p:txBody>
      </p:sp>
      <p:sp>
        <p:nvSpPr>
          <p:cNvPr id="5" name="Text Placeholder 4"/>
          <p:cNvSpPr>
            <a:spLocks noGrp="1"/>
          </p:cNvSpPr>
          <p:nvPr>
            <p:ph type="body" sz="half" idx="3"/>
          </p:nvPr>
        </p:nvSpPr>
        <p:spPr>
          <a:xfrm>
            <a:off x="4645025" y="990601"/>
            <a:ext cx="4041775" cy="990600"/>
          </a:xfrm>
        </p:spPr>
        <p:txBody>
          <a:bodyPr/>
          <a:lstStyle/>
          <a:p>
            <a:r>
              <a:rPr lang="en-US" dirty="0" smtClean="0"/>
              <a:t>          </a:t>
            </a:r>
            <a:r>
              <a:rPr lang="en-US" sz="2800" dirty="0" smtClean="0"/>
              <a:t>Key learning</a:t>
            </a:r>
            <a:endParaRPr lang="en-US" sz="2800" dirty="0"/>
          </a:p>
        </p:txBody>
      </p:sp>
      <p:sp>
        <p:nvSpPr>
          <p:cNvPr id="4" name="Content Placeholder 3"/>
          <p:cNvSpPr>
            <a:spLocks noGrp="1"/>
          </p:cNvSpPr>
          <p:nvPr>
            <p:ph sz="half" idx="2"/>
          </p:nvPr>
        </p:nvSpPr>
        <p:spPr/>
        <p:txBody>
          <a:bodyPr/>
          <a:lstStyle/>
          <a:p>
            <a:r>
              <a:rPr lang="en-US" dirty="0" smtClean="0"/>
              <a:t>Concurrent and Retrospective study of In-patient medical files</a:t>
            </a:r>
          </a:p>
          <a:p>
            <a:r>
              <a:rPr lang="en-US" dirty="0" smtClean="0"/>
              <a:t>Developing MIS of HRD for tracking credentials of medical practitioners</a:t>
            </a:r>
            <a:endParaRPr lang="en-US" dirty="0"/>
          </a:p>
        </p:txBody>
      </p:sp>
      <p:sp>
        <p:nvSpPr>
          <p:cNvPr id="6" name="Content Placeholder 5"/>
          <p:cNvSpPr>
            <a:spLocks noGrp="1"/>
          </p:cNvSpPr>
          <p:nvPr>
            <p:ph sz="half" idx="4"/>
          </p:nvPr>
        </p:nvSpPr>
        <p:spPr/>
        <p:txBody>
          <a:bodyPr/>
          <a:lstStyle/>
          <a:p>
            <a:r>
              <a:rPr lang="en-US" dirty="0" smtClean="0"/>
              <a:t>Conduct Auditing of In-patient files as per NABH guidelines</a:t>
            </a:r>
          </a:p>
          <a:p>
            <a:r>
              <a:rPr lang="en-US" dirty="0" smtClean="0"/>
              <a:t>Analysis of In-patient Feedback Form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FINDING-NURSING</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fontScale="70000" lnSpcReduction="20000"/>
          </a:bodyPr>
          <a:lstStyle/>
          <a:p>
            <a:r>
              <a:rPr lang="en-US" dirty="0" smtClean="0"/>
              <a:t>Out of 352 file, Nursing initial assessment proper-All parameters (with plan of care)  were  fully </a:t>
            </a:r>
            <a:r>
              <a:rPr lang="en-US" dirty="0" err="1" smtClean="0"/>
              <a:t>complaince</a:t>
            </a:r>
            <a:r>
              <a:rPr lang="en-US" dirty="0" smtClean="0"/>
              <a:t> (FC) in 319 files (90.62%).</a:t>
            </a:r>
          </a:p>
          <a:p>
            <a:endParaRPr lang="en-US" dirty="0" smtClean="0"/>
          </a:p>
          <a:p>
            <a:r>
              <a:rPr lang="en-US" dirty="0" smtClean="0"/>
              <a:t>Similarly, Progress notes-Nurses, Re-assessment at appropriate intervals, Daily nursing Vital flow sheet ,Fall risk assessment,  Pain assessment (intensity, character, frequency, location, duration and referral and/or radiation)  were FC in 265 (75.28%), 332 (94.31%), 352 (100%), 349 (99.14%), 259(73.57%) files</a:t>
            </a:r>
          </a:p>
          <a:p>
            <a:endParaRPr lang="en-US" dirty="0"/>
          </a:p>
        </p:txBody>
      </p:sp>
      <p:sp>
        <p:nvSpPr>
          <p:cNvPr id="6" name="Content Placeholder 5"/>
          <p:cNvSpPr>
            <a:spLocks noGrp="1"/>
          </p:cNvSpPr>
          <p:nvPr>
            <p:ph sz="half" idx="4"/>
          </p:nvPr>
        </p:nvSpPr>
        <p:spPr/>
        <p:txBody>
          <a:bodyPr>
            <a:normAutofit fontScale="70000" lnSpcReduction="20000"/>
          </a:bodyPr>
          <a:lstStyle/>
          <a:p>
            <a:r>
              <a:rPr lang="en-US" dirty="0" smtClean="0"/>
              <a:t>Out of 198 file, Nursing initial assessment proper-All parameters (with plan of care)  were  fully </a:t>
            </a:r>
            <a:r>
              <a:rPr lang="en-US" dirty="0" err="1" smtClean="0"/>
              <a:t>complaince</a:t>
            </a:r>
            <a:r>
              <a:rPr lang="en-US" dirty="0" smtClean="0"/>
              <a:t> (FC) in 159 files (80.3%).</a:t>
            </a:r>
          </a:p>
          <a:p>
            <a:endParaRPr lang="en-US" dirty="0" smtClean="0"/>
          </a:p>
          <a:p>
            <a:r>
              <a:rPr lang="en-US" dirty="0" smtClean="0"/>
              <a:t>Similarly, Progress notes-Nurses, Re-assessment at appropriate intervals, Daily nursing Vital flow sheet ,Fall risk assessment,  Pain assessment (intensity, character, frequency, location, duration and referral and/or radiation)  were FC in 161 (81.3%), 180 (90.9%), 189 (95.5%), 188 (94.9%), 190(96.0%) files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Study Finding-Others</a:t>
            </a:r>
            <a:endParaRPr lang="en-US" dirty="0"/>
          </a:p>
        </p:txBody>
      </p:sp>
      <p:sp>
        <p:nvSpPr>
          <p:cNvPr id="3" name="Text Placeholder 2"/>
          <p:cNvSpPr>
            <a:spLocks noGrp="1"/>
          </p:cNvSpPr>
          <p:nvPr>
            <p:ph type="body" idx="1"/>
          </p:nvPr>
        </p:nvSpPr>
        <p:spPr/>
        <p:txBody>
          <a:bodyPr/>
          <a:lstStyle/>
          <a:p>
            <a:r>
              <a:rPr lang="en-US" dirty="0" smtClean="0"/>
              <a:t>               IPD-352 files</a:t>
            </a:r>
            <a:endParaRPr lang="en-US" dirty="0"/>
          </a:p>
        </p:txBody>
      </p:sp>
      <p:sp>
        <p:nvSpPr>
          <p:cNvPr id="5" name="Text Placeholder 4"/>
          <p:cNvSpPr>
            <a:spLocks noGrp="1"/>
          </p:cNvSpPr>
          <p:nvPr>
            <p:ph type="body" sz="half" idx="3"/>
          </p:nvPr>
        </p:nvSpPr>
        <p:spPr/>
        <p:txBody>
          <a:bodyPr/>
          <a:lstStyle/>
          <a:p>
            <a:r>
              <a:rPr lang="en-US" dirty="0" smtClean="0"/>
              <a:t>             MRD-198 files</a:t>
            </a:r>
            <a:endParaRPr lang="en-US" dirty="0"/>
          </a:p>
        </p:txBody>
      </p:sp>
      <p:graphicFrame>
        <p:nvGraphicFramePr>
          <p:cNvPr id="7" name="Content Placeholder 3"/>
          <p:cNvGraphicFramePr>
            <a:graphicFrameLocks noGrp="1"/>
          </p:cNvGraphicFramePr>
          <p:nvPr>
            <p:ph sz="half" idx="2"/>
          </p:nvPr>
        </p:nvGraphicFramePr>
        <p:xfrm>
          <a:off x="914400" y="2247900"/>
          <a:ext cx="3733800"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3"/>
          <p:cNvGraphicFramePr>
            <a:graphicFrameLocks noGrp="1"/>
          </p:cNvGraphicFramePr>
          <p:nvPr>
            <p:ph sz="half" idx="4"/>
          </p:nvPr>
        </p:nvGraphicFramePr>
        <p:xfrm>
          <a:off x="4953000" y="2247900"/>
          <a:ext cx="37338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FINDING-OTHER</a:t>
            </a:r>
            <a:endParaRPr lang="en-US" dirty="0"/>
          </a:p>
        </p:txBody>
      </p:sp>
      <p:sp>
        <p:nvSpPr>
          <p:cNvPr id="3" name="Text Placeholder 2"/>
          <p:cNvSpPr>
            <a:spLocks noGrp="1"/>
          </p:cNvSpPr>
          <p:nvPr>
            <p:ph type="body" idx="1"/>
          </p:nvPr>
        </p:nvSpPr>
        <p:spPr/>
        <p:txBody>
          <a:bodyPr/>
          <a:lstStyle/>
          <a:p>
            <a:r>
              <a:rPr lang="en-US" dirty="0" smtClean="0"/>
              <a:t>IPD</a:t>
            </a:r>
            <a:endParaRPr lang="en-US" dirty="0"/>
          </a:p>
        </p:txBody>
      </p:sp>
      <p:sp>
        <p:nvSpPr>
          <p:cNvPr id="5" name="Text Placeholder 4"/>
          <p:cNvSpPr>
            <a:spLocks noGrp="1"/>
          </p:cNvSpPr>
          <p:nvPr>
            <p:ph type="body" sz="half" idx="3"/>
          </p:nvPr>
        </p:nvSpPr>
        <p:spPr/>
        <p:txBody>
          <a:bodyPr/>
          <a:lstStyle/>
          <a:p>
            <a:r>
              <a:rPr lang="en-US" dirty="0" smtClean="0"/>
              <a:t>MRD</a:t>
            </a:r>
            <a:endParaRPr lang="en-US" dirty="0"/>
          </a:p>
        </p:txBody>
      </p:sp>
      <p:sp>
        <p:nvSpPr>
          <p:cNvPr id="4" name="Content Placeholder 3"/>
          <p:cNvSpPr>
            <a:spLocks noGrp="1"/>
          </p:cNvSpPr>
          <p:nvPr>
            <p:ph sz="half" idx="2"/>
          </p:nvPr>
        </p:nvSpPr>
        <p:spPr/>
        <p:txBody>
          <a:bodyPr>
            <a:normAutofit fontScale="85000" lnSpcReduction="10000"/>
          </a:bodyPr>
          <a:lstStyle/>
          <a:p>
            <a:r>
              <a:rPr lang="en-US" dirty="0" smtClean="0"/>
              <a:t>Out of 352 file, General consent form were fully </a:t>
            </a:r>
            <a:r>
              <a:rPr lang="en-US" dirty="0" err="1" smtClean="0"/>
              <a:t>complaince</a:t>
            </a:r>
            <a:r>
              <a:rPr lang="en-US" dirty="0" smtClean="0"/>
              <a:t> (FC) in 327 files (92.89%) , Valuable handover form  were fully </a:t>
            </a:r>
            <a:r>
              <a:rPr lang="en-US" dirty="0" err="1" smtClean="0"/>
              <a:t>complaince</a:t>
            </a:r>
            <a:r>
              <a:rPr lang="en-US" dirty="0" smtClean="0"/>
              <a:t> (FC) in 320 files (90.9%) , Admission request  were fully </a:t>
            </a:r>
            <a:r>
              <a:rPr lang="en-US" dirty="0" err="1" smtClean="0"/>
              <a:t>complaince</a:t>
            </a:r>
            <a:r>
              <a:rPr lang="en-US" dirty="0" smtClean="0"/>
              <a:t> (FC) in 259 files (73.57%) and, Financial </a:t>
            </a:r>
            <a:r>
              <a:rPr lang="en-US" dirty="0" err="1" smtClean="0"/>
              <a:t>councelling</a:t>
            </a:r>
            <a:r>
              <a:rPr lang="en-US" dirty="0" smtClean="0"/>
              <a:t>/ Estimate of expenses  were fully </a:t>
            </a:r>
            <a:r>
              <a:rPr lang="en-US" dirty="0" err="1" smtClean="0"/>
              <a:t>complaince</a:t>
            </a:r>
            <a:r>
              <a:rPr lang="en-US" dirty="0" smtClean="0"/>
              <a:t> (FC) in 162 files (46.02%).</a:t>
            </a:r>
          </a:p>
          <a:p>
            <a:endParaRPr lang="en-US" dirty="0"/>
          </a:p>
        </p:txBody>
      </p:sp>
      <p:sp>
        <p:nvSpPr>
          <p:cNvPr id="6" name="Content Placeholder 5"/>
          <p:cNvSpPr>
            <a:spLocks noGrp="1"/>
          </p:cNvSpPr>
          <p:nvPr>
            <p:ph sz="half" idx="4"/>
          </p:nvPr>
        </p:nvSpPr>
        <p:spPr/>
        <p:txBody>
          <a:bodyPr>
            <a:normAutofit fontScale="85000" lnSpcReduction="10000"/>
          </a:bodyPr>
          <a:lstStyle/>
          <a:p>
            <a:r>
              <a:rPr lang="en-US" dirty="0" smtClean="0"/>
              <a:t>Out of 198 file, General consent form were fully </a:t>
            </a:r>
            <a:r>
              <a:rPr lang="en-US" dirty="0" err="1" smtClean="0"/>
              <a:t>complaince</a:t>
            </a:r>
            <a:r>
              <a:rPr lang="en-US" dirty="0" smtClean="0"/>
              <a:t> (FC) in 174 files (94.4%) , Valuable handover form  were fully </a:t>
            </a:r>
            <a:r>
              <a:rPr lang="en-US" dirty="0" err="1" smtClean="0"/>
              <a:t>complaince</a:t>
            </a:r>
            <a:r>
              <a:rPr lang="en-US" dirty="0" smtClean="0"/>
              <a:t> (FC) in 151 files (99.0%) , Admission request  were fully </a:t>
            </a:r>
            <a:r>
              <a:rPr lang="en-US" dirty="0" err="1" smtClean="0"/>
              <a:t>complaince</a:t>
            </a:r>
            <a:r>
              <a:rPr lang="en-US" dirty="0" smtClean="0"/>
              <a:t> (FC) in 150 files (99.0%) and, Financial </a:t>
            </a:r>
            <a:r>
              <a:rPr lang="en-US" dirty="0" err="1" smtClean="0"/>
              <a:t>councelling</a:t>
            </a:r>
            <a:r>
              <a:rPr lang="en-US" dirty="0" smtClean="0"/>
              <a:t>/ Estimate of expenses  were fully </a:t>
            </a:r>
            <a:r>
              <a:rPr lang="en-US" dirty="0" err="1" smtClean="0"/>
              <a:t>complaince</a:t>
            </a:r>
            <a:r>
              <a:rPr lang="en-US" dirty="0" smtClean="0"/>
              <a:t> (FC) in 128 files (98.9%).</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Study Finding-Discharge(MRD)</a:t>
            </a:r>
            <a:endParaRPr lang="en-US"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FINDINGS- DISCHARGE (MRD)</a:t>
            </a:r>
            <a:endParaRPr lang="en-US" dirty="0"/>
          </a:p>
        </p:txBody>
      </p:sp>
      <p:sp>
        <p:nvSpPr>
          <p:cNvPr id="3" name="Content Placeholder 2"/>
          <p:cNvSpPr>
            <a:spLocks noGrp="1"/>
          </p:cNvSpPr>
          <p:nvPr>
            <p:ph sz="quarter" idx="1"/>
          </p:nvPr>
        </p:nvSpPr>
        <p:spPr/>
        <p:txBody>
          <a:bodyPr>
            <a:normAutofit/>
          </a:bodyPr>
          <a:lstStyle/>
          <a:p>
            <a:r>
              <a:rPr lang="en-US" dirty="0" smtClean="0"/>
              <a:t>Out of 198 files, Discharge Summary were fully compliance (FC) in 187 files (94.4%), Diagnosis, findings and reason of admission were fully compliance (FC) in 196 files (99.0%), Investigations, procedure notes and medication documented were fully compliance (FC) in 195 files (99.0%) and Follow up advice, medication were fully compliance (FC) in 186 files (98.9%)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Study finding</a:t>
            </a:r>
            <a:endParaRPr lang="en-US" dirty="0"/>
          </a:p>
        </p:txBody>
      </p:sp>
      <p:graphicFrame>
        <p:nvGraphicFramePr>
          <p:cNvPr id="4" name="Content Placeholder 3"/>
          <p:cNvGraphicFramePr>
            <a:graphicFrameLocks noGrp="1"/>
          </p:cNvGraphicFramePr>
          <p:nvPr>
            <p:ph sz="quarter" idx="1"/>
          </p:nvPr>
        </p:nvGraphicFramePr>
        <p:xfrm>
          <a:off x="457200" y="1295407"/>
          <a:ext cx="8153400" cy="5582810"/>
        </p:xfrm>
        <a:graphic>
          <a:graphicData uri="http://schemas.openxmlformats.org/drawingml/2006/table">
            <a:tbl>
              <a:tblPr firstRow="1" bandRow="1">
                <a:tableStyleId>{5C22544A-7EE6-4342-B048-85BDC9FD1C3A}</a:tableStyleId>
              </a:tblPr>
              <a:tblGrid>
                <a:gridCol w="2717800"/>
                <a:gridCol w="2717800"/>
                <a:gridCol w="2717800"/>
              </a:tblGrid>
              <a:tr h="619863">
                <a:tc>
                  <a:txBody>
                    <a:bodyPr/>
                    <a:lstStyle/>
                    <a:p>
                      <a:r>
                        <a:rPr lang="en-US" dirty="0" smtClean="0"/>
                        <a:t>PARAMETER</a:t>
                      </a:r>
                      <a:r>
                        <a:rPr lang="en-US" baseline="0" dirty="0" smtClean="0"/>
                        <a:t> AUDITED</a:t>
                      </a:r>
                      <a:endParaRPr lang="en-US" dirty="0"/>
                    </a:p>
                  </a:txBody>
                  <a:tcPr/>
                </a:tc>
                <a:tc>
                  <a:txBody>
                    <a:bodyPr/>
                    <a:lstStyle/>
                    <a:p>
                      <a:r>
                        <a:rPr lang="en-US" dirty="0" smtClean="0"/>
                        <a:t>IPD FILES(WARDS,ICU)-352    (FC Analysis in %)</a:t>
                      </a:r>
                      <a:endParaRPr lang="en-US" dirty="0"/>
                    </a:p>
                  </a:txBody>
                  <a:tcPr/>
                </a:tc>
                <a:tc>
                  <a:txBody>
                    <a:bodyPr/>
                    <a:lstStyle/>
                    <a:p>
                      <a:r>
                        <a:rPr lang="en-US" dirty="0" smtClean="0"/>
                        <a:t>MRD FILES-198                   (FC Analysis in %)</a:t>
                      </a:r>
                      <a:endParaRPr lang="en-US" dirty="0"/>
                    </a:p>
                  </a:txBody>
                  <a:tcPr/>
                </a:tc>
              </a:tr>
              <a:tr h="380210">
                <a:tc>
                  <a:txBody>
                    <a:bodyPr/>
                    <a:lstStyle/>
                    <a:p>
                      <a:pPr algn="l" fontAlgn="b"/>
                      <a:r>
                        <a:rPr lang="en-US" sz="1100" b="1" i="0" u="none" strike="noStrike" dirty="0">
                          <a:solidFill>
                            <a:srgbClr val="000000"/>
                          </a:solidFill>
                          <a:latin typeface="Calibri"/>
                        </a:rPr>
                        <a:t>Initial Assessment/IPD case note </a:t>
                      </a:r>
                    </a:p>
                  </a:txBody>
                  <a:tcPr marL="0" marR="0" marT="0" marB="0" anchor="b"/>
                </a:tc>
                <a:tc>
                  <a:txBody>
                    <a:bodyPr/>
                    <a:lstStyle/>
                    <a:p>
                      <a:endParaRPr lang="en-US"/>
                    </a:p>
                  </a:txBody>
                  <a:tcPr/>
                </a:tc>
                <a:tc>
                  <a:txBody>
                    <a:bodyPr/>
                    <a:lstStyle/>
                    <a:p>
                      <a:endParaRPr lang="en-US" dirty="0"/>
                    </a:p>
                  </a:txBody>
                  <a:tcPr/>
                </a:tc>
              </a:tr>
              <a:tr h="380210">
                <a:tc>
                  <a:txBody>
                    <a:bodyPr/>
                    <a:lstStyle/>
                    <a:p>
                      <a:pPr algn="l" fontAlgn="b"/>
                      <a:r>
                        <a:rPr lang="en-US" sz="1000" b="0" i="0" u="none" strike="noStrike">
                          <a:solidFill>
                            <a:srgbClr val="000000"/>
                          </a:solidFill>
                          <a:latin typeface="Calibri"/>
                        </a:rPr>
                        <a:t>Chief complaints/Past history</a:t>
                      </a:r>
                    </a:p>
                  </a:txBody>
                  <a:tcPr marL="0" marR="0" marT="0" marB="0" anchor="b"/>
                </a:tc>
                <a:tc>
                  <a:txBody>
                    <a:bodyPr/>
                    <a:lstStyle/>
                    <a:p>
                      <a:pPr algn="ctr" fontAlgn="b"/>
                      <a:r>
                        <a:rPr lang="en-US" sz="1100" b="0" i="0" u="none" strike="noStrike" dirty="0">
                          <a:solidFill>
                            <a:srgbClr val="000000"/>
                          </a:solidFill>
                          <a:latin typeface="Calibri"/>
                        </a:rPr>
                        <a:t>66.47</a:t>
                      </a:r>
                    </a:p>
                  </a:txBody>
                  <a:tcPr marL="9525" marR="9525" marT="9525" marB="0" anchor="b"/>
                </a:tc>
                <a:tc>
                  <a:txBody>
                    <a:bodyPr/>
                    <a:lstStyle/>
                    <a:p>
                      <a:pPr algn="ctr" fontAlgn="b"/>
                      <a:r>
                        <a:rPr lang="en-US" sz="1100" b="0" i="0" u="none" strike="noStrike" dirty="0">
                          <a:solidFill>
                            <a:srgbClr val="000000"/>
                          </a:solidFill>
                          <a:latin typeface="Calibri"/>
                        </a:rPr>
                        <a:t>95.5</a:t>
                      </a:r>
                    </a:p>
                  </a:txBody>
                  <a:tcPr marL="0" marR="0" marT="0" marB="0" anchor="b"/>
                </a:tc>
              </a:tr>
              <a:tr h="380210">
                <a:tc>
                  <a:txBody>
                    <a:bodyPr/>
                    <a:lstStyle/>
                    <a:p>
                      <a:pPr algn="l" fontAlgn="b"/>
                      <a:r>
                        <a:rPr lang="en-US" sz="1000" b="0" i="0" u="none" strike="noStrike">
                          <a:solidFill>
                            <a:srgbClr val="000000"/>
                          </a:solidFill>
                          <a:latin typeface="Calibri"/>
                        </a:rPr>
                        <a:t>Provisional diagnosis</a:t>
                      </a:r>
                    </a:p>
                  </a:txBody>
                  <a:tcPr marL="0" marR="0" marT="0" marB="0" anchor="b"/>
                </a:tc>
                <a:tc>
                  <a:txBody>
                    <a:bodyPr/>
                    <a:lstStyle/>
                    <a:p>
                      <a:pPr algn="ctr" fontAlgn="b"/>
                      <a:r>
                        <a:rPr lang="en-US" sz="1100" b="0" i="0" u="none" strike="noStrike">
                          <a:solidFill>
                            <a:srgbClr val="000000"/>
                          </a:solidFill>
                          <a:latin typeface="Calibri"/>
                        </a:rPr>
                        <a:t>55.11</a:t>
                      </a:r>
                    </a:p>
                  </a:txBody>
                  <a:tcPr marL="9525" marR="9525" marT="9525" marB="0" anchor="b"/>
                </a:tc>
                <a:tc>
                  <a:txBody>
                    <a:bodyPr/>
                    <a:lstStyle/>
                    <a:p>
                      <a:pPr algn="ctr" fontAlgn="b"/>
                      <a:r>
                        <a:rPr lang="en-US" sz="1100" b="0" i="0" u="none" strike="noStrike">
                          <a:solidFill>
                            <a:srgbClr val="000000"/>
                          </a:solidFill>
                          <a:latin typeface="Calibri"/>
                        </a:rPr>
                        <a:t>80.8</a:t>
                      </a:r>
                    </a:p>
                  </a:txBody>
                  <a:tcPr marL="0" marR="0" marT="0" marB="0" anchor="b"/>
                </a:tc>
              </a:tr>
              <a:tr h="380210">
                <a:tc>
                  <a:txBody>
                    <a:bodyPr/>
                    <a:lstStyle/>
                    <a:p>
                      <a:pPr algn="l" fontAlgn="b"/>
                      <a:r>
                        <a:rPr lang="en-US" sz="1000" b="0" i="0" u="none" strike="noStrike">
                          <a:solidFill>
                            <a:srgbClr val="000000"/>
                          </a:solidFill>
                          <a:latin typeface="Calibri"/>
                        </a:rPr>
                        <a:t>Plan of care</a:t>
                      </a:r>
                      <a:r>
                        <a:rPr lang="en-US" sz="1100" b="0" i="0" u="none" strike="noStrike">
                          <a:solidFill>
                            <a:srgbClr val="000000"/>
                          </a:solidFill>
                          <a:latin typeface="Calibri"/>
                        </a:rPr>
                        <a:t> (</a:t>
                      </a:r>
                      <a:r>
                        <a:rPr lang="en-US" sz="1000" b="0" i="0" u="none" strike="noStrike">
                          <a:solidFill>
                            <a:srgbClr val="000000"/>
                          </a:solidFill>
                          <a:latin typeface="Calibri"/>
                        </a:rPr>
                        <a:t>with</a:t>
                      </a:r>
                      <a:r>
                        <a:rPr lang="en-US" sz="1100" b="0" i="0" u="none" strike="noStrike">
                          <a:solidFill>
                            <a:srgbClr val="000000"/>
                          </a:solidFill>
                          <a:latin typeface="Calibri"/>
                        </a:rPr>
                        <a:t> </a:t>
                      </a:r>
                      <a:r>
                        <a:rPr lang="en-US" sz="1000" b="0" i="0" u="none" strike="noStrike">
                          <a:solidFill>
                            <a:srgbClr val="000000"/>
                          </a:solidFill>
                          <a:latin typeface="Calibri"/>
                        </a:rPr>
                        <a:t>preventive, promotive curative and rehabilitative)</a:t>
                      </a:r>
                    </a:p>
                  </a:txBody>
                  <a:tcPr marL="0" marR="0" marT="0" marB="0" anchor="b"/>
                </a:tc>
                <a:tc>
                  <a:txBody>
                    <a:bodyPr/>
                    <a:lstStyle/>
                    <a:p>
                      <a:pPr algn="ctr" fontAlgn="b"/>
                      <a:r>
                        <a:rPr lang="en-US" sz="1100" b="0" i="0" u="none" strike="noStrike">
                          <a:solidFill>
                            <a:srgbClr val="000000"/>
                          </a:solidFill>
                          <a:latin typeface="Calibri"/>
                        </a:rPr>
                        <a:t>49.43</a:t>
                      </a:r>
                    </a:p>
                  </a:txBody>
                  <a:tcPr marL="9525" marR="9525" marT="9525" marB="0" anchor="b"/>
                </a:tc>
                <a:tc>
                  <a:txBody>
                    <a:bodyPr/>
                    <a:lstStyle/>
                    <a:p>
                      <a:pPr algn="ctr" fontAlgn="b"/>
                      <a:r>
                        <a:rPr lang="en-US" sz="1100" b="0" i="0" u="none" strike="noStrike">
                          <a:solidFill>
                            <a:srgbClr val="000000"/>
                          </a:solidFill>
                          <a:latin typeface="Calibri"/>
                        </a:rPr>
                        <a:t>79.8</a:t>
                      </a:r>
                    </a:p>
                  </a:txBody>
                  <a:tcPr marL="0" marR="0" marT="0" marB="0" anchor="b"/>
                </a:tc>
              </a:tr>
              <a:tr h="380210">
                <a:tc>
                  <a:txBody>
                    <a:bodyPr/>
                    <a:lstStyle/>
                    <a:p>
                      <a:pPr algn="l" fontAlgn="b"/>
                      <a:r>
                        <a:rPr lang="en-US" sz="1000" b="0" i="0" u="none" strike="noStrike" dirty="0" err="1">
                          <a:solidFill>
                            <a:srgbClr val="000000"/>
                          </a:solidFill>
                          <a:latin typeface="Calibri"/>
                        </a:rPr>
                        <a:t>Date,time,sign</a:t>
                      </a:r>
                      <a:r>
                        <a:rPr lang="en-US" sz="1000" b="0" i="0" u="none" strike="noStrike" dirty="0">
                          <a:solidFill>
                            <a:srgbClr val="000000"/>
                          </a:solidFill>
                          <a:latin typeface="Calibri"/>
                        </a:rPr>
                        <a:t> &amp; name of Doctor present</a:t>
                      </a:r>
                    </a:p>
                  </a:txBody>
                  <a:tcPr marL="0" marR="0" marT="0" marB="0" anchor="b"/>
                </a:tc>
                <a:tc>
                  <a:txBody>
                    <a:bodyPr/>
                    <a:lstStyle/>
                    <a:p>
                      <a:pPr algn="ctr" fontAlgn="b"/>
                      <a:r>
                        <a:rPr lang="en-US" sz="1100" b="0" i="0" u="none" strike="noStrike">
                          <a:solidFill>
                            <a:srgbClr val="000000"/>
                          </a:solidFill>
                          <a:latin typeface="Calibri"/>
                        </a:rPr>
                        <a:t>37.21</a:t>
                      </a:r>
                    </a:p>
                  </a:txBody>
                  <a:tcPr marL="9525" marR="9525" marT="9525" marB="0" anchor="b"/>
                </a:tc>
                <a:tc>
                  <a:txBody>
                    <a:bodyPr/>
                    <a:lstStyle/>
                    <a:p>
                      <a:pPr algn="ctr" fontAlgn="b"/>
                      <a:r>
                        <a:rPr lang="en-US" sz="1100" b="0" i="0" u="none" strike="noStrike">
                          <a:solidFill>
                            <a:srgbClr val="000000"/>
                          </a:solidFill>
                          <a:latin typeface="Calibri"/>
                        </a:rPr>
                        <a:t>48.0</a:t>
                      </a:r>
                    </a:p>
                  </a:txBody>
                  <a:tcPr marL="0" marR="0" marT="0" marB="0" anchor="b"/>
                </a:tc>
              </a:tr>
              <a:tr h="380210">
                <a:tc>
                  <a:txBody>
                    <a:bodyPr/>
                    <a:lstStyle/>
                    <a:p>
                      <a:pPr algn="l" fontAlgn="b"/>
                      <a:r>
                        <a:rPr lang="en-US" sz="1000" b="0" i="0" u="none" strike="noStrike">
                          <a:solidFill>
                            <a:srgbClr val="000000"/>
                          </a:solidFill>
                          <a:latin typeface="Calibri"/>
                        </a:rPr>
                        <a:t>Consultant counter signed</a:t>
                      </a:r>
                    </a:p>
                  </a:txBody>
                  <a:tcPr marL="0" marR="0" marT="0" marB="0" anchor="b"/>
                </a:tc>
                <a:tc>
                  <a:txBody>
                    <a:bodyPr/>
                    <a:lstStyle/>
                    <a:p>
                      <a:pPr algn="ctr" fontAlgn="b"/>
                      <a:r>
                        <a:rPr lang="en-US" sz="1100" b="0" i="0" u="none" strike="noStrike">
                          <a:solidFill>
                            <a:srgbClr val="000000"/>
                          </a:solidFill>
                          <a:latin typeface="Calibri"/>
                        </a:rPr>
                        <a:t>32.1</a:t>
                      </a:r>
                    </a:p>
                  </a:txBody>
                  <a:tcPr marL="9525" marR="9525" marT="9525" marB="0" anchor="b"/>
                </a:tc>
                <a:tc>
                  <a:txBody>
                    <a:bodyPr/>
                    <a:lstStyle/>
                    <a:p>
                      <a:pPr algn="ctr" fontAlgn="b"/>
                      <a:r>
                        <a:rPr lang="en-US" sz="1100" b="0" i="0" u="none" strike="noStrike">
                          <a:solidFill>
                            <a:srgbClr val="000000"/>
                          </a:solidFill>
                          <a:latin typeface="Calibri"/>
                        </a:rPr>
                        <a:t>38.9</a:t>
                      </a:r>
                    </a:p>
                  </a:txBody>
                  <a:tcPr marL="0" marR="0" marT="0" marB="0" anchor="b"/>
                </a:tc>
              </a:tr>
              <a:tr h="380210">
                <a:tc>
                  <a:txBody>
                    <a:bodyPr/>
                    <a:lstStyle/>
                    <a:p>
                      <a:pPr algn="l" fontAlgn="b"/>
                      <a:r>
                        <a:rPr lang="en-US" sz="1000" b="0" i="0" u="none" strike="noStrike">
                          <a:solidFill>
                            <a:srgbClr val="000000"/>
                          </a:solidFill>
                          <a:latin typeface="Calibri"/>
                        </a:rPr>
                        <a:t>Nutritional assessment</a:t>
                      </a:r>
                    </a:p>
                  </a:txBody>
                  <a:tcPr marL="0" marR="0" marT="0" marB="0" anchor="b"/>
                </a:tc>
                <a:tc>
                  <a:txBody>
                    <a:bodyPr/>
                    <a:lstStyle/>
                    <a:p>
                      <a:pPr algn="ctr" fontAlgn="b"/>
                      <a:r>
                        <a:rPr lang="en-US" sz="1100" b="0" i="0" u="none" strike="noStrike">
                          <a:solidFill>
                            <a:srgbClr val="000000"/>
                          </a:solidFill>
                          <a:latin typeface="Calibri"/>
                        </a:rPr>
                        <a:t>18.18</a:t>
                      </a:r>
                    </a:p>
                  </a:txBody>
                  <a:tcPr marL="9525" marR="9525" marT="9525" marB="0" anchor="b"/>
                </a:tc>
                <a:tc>
                  <a:txBody>
                    <a:bodyPr/>
                    <a:lstStyle/>
                    <a:p>
                      <a:pPr algn="ctr" fontAlgn="b"/>
                      <a:r>
                        <a:rPr lang="en-US" sz="1100" b="0" i="0" u="none" strike="noStrike">
                          <a:solidFill>
                            <a:srgbClr val="000000"/>
                          </a:solidFill>
                          <a:latin typeface="Calibri"/>
                        </a:rPr>
                        <a:t>7.6</a:t>
                      </a:r>
                    </a:p>
                  </a:txBody>
                  <a:tcPr marL="0" marR="0" marT="0" marB="0" anchor="b"/>
                </a:tc>
              </a:tr>
              <a:tr h="380210">
                <a:tc>
                  <a:txBody>
                    <a:bodyPr/>
                    <a:lstStyle/>
                    <a:p>
                      <a:pPr algn="l" fontAlgn="b"/>
                      <a:r>
                        <a:rPr lang="en-US" sz="1000" b="0" i="0" u="none" strike="noStrike" dirty="0">
                          <a:solidFill>
                            <a:srgbClr val="000000"/>
                          </a:solidFill>
                          <a:latin typeface="Calibri"/>
                        </a:rPr>
                        <a:t>Nutritional, growth, psychosocial and immunization assessment (for </a:t>
                      </a:r>
                      <a:r>
                        <a:rPr lang="en-US" sz="1000" b="0" i="0" u="none" strike="noStrike" dirty="0" err="1">
                          <a:solidFill>
                            <a:srgbClr val="000000"/>
                          </a:solidFill>
                          <a:latin typeface="Calibri"/>
                        </a:rPr>
                        <a:t>paediatric</a:t>
                      </a:r>
                      <a:r>
                        <a:rPr lang="en-US" sz="1000" b="0" i="0" u="none" strike="noStrike" dirty="0">
                          <a:solidFill>
                            <a:srgbClr val="000000"/>
                          </a:solidFill>
                          <a:latin typeface="Calibri"/>
                        </a:rPr>
                        <a:t> pt.)</a:t>
                      </a:r>
                    </a:p>
                  </a:txBody>
                  <a:tcPr marL="0" marR="0" marT="0" marB="0" anchor="b"/>
                </a:tc>
                <a:tc>
                  <a:txBody>
                    <a:bodyPr/>
                    <a:lstStyle/>
                    <a:p>
                      <a:pPr algn="ctr" fontAlgn="b"/>
                      <a:r>
                        <a:rPr lang="en-US" sz="1100" b="0" i="0" u="none" strike="noStrike" dirty="0">
                          <a:solidFill>
                            <a:srgbClr val="000000"/>
                          </a:solidFill>
                          <a:latin typeface="Calibri"/>
                        </a:rPr>
                        <a:t>13.04</a:t>
                      </a:r>
                    </a:p>
                  </a:txBody>
                  <a:tcPr marL="9525" marR="9525" marT="9525" marB="0" anchor="b"/>
                </a:tc>
                <a:tc>
                  <a:txBody>
                    <a:bodyPr/>
                    <a:lstStyle/>
                    <a:p>
                      <a:pPr algn="ctr" fontAlgn="b"/>
                      <a:r>
                        <a:rPr lang="en-US" sz="1100" b="0" i="0" u="none" strike="noStrike" dirty="0">
                          <a:solidFill>
                            <a:srgbClr val="000000"/>
                          </a:solidFill>
                          <a:latin typeface="Calibri"/>
                        </a:rPr>
                        <a:t>23.8</a:t>
                      </a:r>
                    </a:p>
                  </a:txBody>
                  <a:tcPr marL="0" marR="0" marT="0" marB="0" anchor="b"/>
                </a:tc>
              </a:tr>
              <a:tr h="380210">
                <a:tc>
                  <a:txBody>
                    <a:bodyPr/>
                    <a:lstStyle/>
                    <a:p>
                      <a:pPr algn="l" fontAlgn="b"/>
                      <a:r>
                        <a:rPr lang="en-US" sz="1100" b="1" i="0" u="none" strike="noStrike" dirty="0">
                          <a:solidFill>
                            <a:srgbClr val="000000"/>
                          </a:solidFill>
                          <a:latin typeface="Calibri"/>
                        </a:rPr>
                        <a:t>Emergency (if applicable)</a:t>
                      </a:r>
                    </a:p>
                  </a:txBody>
                  <a:tcPr marL="0" marR="0" marT="0" marB="0" anchor="b"/>
                </a:tc>
                <a:tc>
                  <a:txBody>
                    <a:bodyPr/>
                    <a:lstStyle/>
                    <a:p>
                      <a:endParaRPr lang="en-US"/>
                    </a:p>
                  </a:txBody>
                  <a:tcPr/>
                </a:tc>
                <a:tc>
                  <a:txBody>
                    <a:bodyPr/>
                    <a:lstStyle/>
                    <a:p>
                      <a:endParaRPr lang="en-US"/>
                    </a:p>
                  </a:txBody>
                  <a:tcPr/>
                </a:tc>
              </a:tr>
              <a:tr h="380210">
                <a:tc>
                  <a:txBody>
                    <a:bodyPr/>
                    <a:lstStyle/>
                    <a:p>
                      <a:pPr algn="l" fontAlgn="b"/>
                      <a:r>
                        <a:rPr lang="en-US" sz="1000" b="0" i="0" u="none" strike="noStrike">
                          <a:solidFill>
                            <a:srgbClr val="000000"/>
                          </a:solidFill>
                          <a:latin typeface="Calibri"/>
                        </a:rPr>
                        <a:t>Initial assessment-Audit</a:t>
                      </a:r>
                    </a:p>
                  </a:txBody>
                  <a:tcPr marL="0" marR="0" marT="0" marB="0" anchor="b"/>
                </a:tc>
                <a:tc>
                  <a:txBody>
                    <a:bodyPr/>
                    <a:lstStyle/>
                    <a:p>
                      <a:pPr algn="ctr" fontAlgn="b"/>
                      <a:r>
                        <a:rPr lang="en-US" sz="1100" b="0" i="0" u="none" strike="noStrike" dirty="0">
                          <a:solidFill>
                            <a:srgbClr val="000000"/>
                          </a:solidFill>
                          <a:latin typeface="Calibri"/>
                        </a:rPr>
                        <a:t>100</a:t>
                      </a:r>
                    </a:p>
                  </a:txBody>
                  <a:tcPr marL="9525" marR="9525" marT="9525" marB="0" anchor="b"/>
                </a:tc>
                <a:tc>
                  <a:txBody>
                    <a:bodyPr/>
                    <a:lstStyle/>
                    <a:p>
                      <a:pPr algn="ctr" fontAlgn="b"/>
                      <a:r>
                        <a:rPr lang="en-US" sz="1100" b="0" i="0" u="none" strike="noStrike" dirty="0">
                          <a:solidFill>
                            <a:srgbClr val="000000"/>
                          </a:solidFill>
                          <a:latin typeface="Calibri"/>
                        </a:rPr>
                        <a:t>98.2</a:t>
                      </a:r>
                    </a:p>
                  </a:txBody>
                  <a:tcPr marL="0" marR="0" marT="0" marB="0" anchor="b"/>
                </a:tc>
              </a:tr>
              <a:tr h="380210">
                <a:tc>
                  <a:txBody>
                    <a:bodyPr/>
                    <a:lstStyle/>
                    <a:p>
                      <a:pPr algn="l" fontAlgn="b"/>
                      <a:r>
                        <a:rPr lang="en-US" sz="1000" b="0" i="0" u="none" strike="noStrike">
                          <a:solidFill>
                            <a:srgbClr val="000000"/>
                          </a:solidFill>
                          <a:latin typeface="Calibri"/>
                        </a:rPr>
                        <a:t>History/Chief complaints Proper</a:t>
                      </a:r>
                    </a:p>
                  </a:txBody>
                  <a:tcPr marL="0" marR="0" marT="0" marB="0" anchor="b"/>
                </a:tc>
                <a:tc>
                  <a:txBody>
                    <a:bodyPr/>
                    <a:lstStyle/>
                    <a:p>
                      <a:pPr algn="ctr" fontAlgn="b"/>
                      <a:r>
                        <a:rPr lang="en-US" sz="1100" b="0" i="0" u="none" strike="noStrike">
                          <a:solidFill>
                            <a:srgbClr val="000000"/>
                          </a:solidFill>
                          <a:latin typeface="Calibri"/>
                        </a:rPr>
                        <a:t>96.74</a:t>
                      </a:r>
                    </a:p>
                  </a:txBody>
                  <a:tcPr marL="9525" marR="9525" marT="9525" marB="0" anchor="b"/>
                </a:tc>
                <a:tc>
                  <a:txBody>
                    <a:bodyPr/>
                    <a:lstStyle/>
                    <a:p>
                      <a:pPr algn="ctr" fontAlgn="b"/>
                      <a:r>
                        <a:rPr lang="en-US" sz="1100" b="0" i="0" u="none" strike="noStrike">
                          <a:solidFill>
                            <a:srgbClr val="000000"/>
                          </a:solidFill>
                          <a:latin typeface="Calibri"/>
                        </a:rPr>
                        <a:t>98.2</a:t>
                      </a:r>
                    </a:p>
                  </a:txBody>
                  <a:tcPr marL="0" marR="0" marT="0" marB="0" anchor="b"/>
                </a:tc>
              </a:tr>
              <a:tr h="380210">
                <a:tc>
                  <a:txBody>
                    <a:bodyPr/>
                    <a:lstStyle/>
                    <a:p>
                      <a:pPr algn="l" fontAlgn="b"/>
                      <a:r>
                        <a:rPr lang="en-US" sz="1000" b="0" i="0" u="none" strike="noStrike">
                          <a:solidFill>
                            <a:srgbClr val="000000"/>
                          </a:solidFill>
                          <a:latin typeface="Calibri"/>
                        </a:rPr>
                        <a:t>Provisional diagnosis</a:t>
                      </a:r>
                    </a:p>
                  </a:txBody>
                  <a:tcPr marL="0" marR="0" marT="0" marB="0" anchor="b"/>
                </a:tc>
                <a:tc>
                  <a:txBody>
                    <a:bodyPr/>
                    <a:lstStyle/>
                    <a:p>
                      <a:pPr algn="ctr" fontAlgn="b"/>
                      <a:r>
                        <a:rPr lang="en-US" sz="1100" b="0" i="0" u="none" strike="noStrike">
                          <a:solidFill>
                            <a:srgbClr val="000000"/>
                          </a:solidFill>
                          <a:latin typeface="Calibri"/>
                        </a:rPr>
                        <a:t>92.68</a:t>
                      </a:r>
                    </a:p>
                  </a:txBody>
                  <a:tcPr marL="9525" marR="9525" marT="9525" marB="0" anchor="b"/>
                </a:tc>
                <a:tc>
                  <a:txBody>
                    <a:bodyPr/>
                    <a:lstStyle/>
                    <a:p>
                      <a:pPr algn="ctr" fontAlgn="b"/>
                      <a:r>
                        <a:rPr lang="en-US" sz="1100" b="0" i="0" u="none" strike="noStrike">
                          <a:solidFill>
                            <a:srgbClr val="000000"/>
                          </a:solidFill>
                          <a:latin typeface="Calibri"/>
                        </a:rPr>
                        <a:t>89.1</a:t>
                      </a:r>
                    </a:p>
                  </a:txBody>
                  <a:tcPr marL="0" marR="0" marT="0" marB="0" anchor="b"/>
                </a:tc>
              </a:tr>
              <a:tr h="380210">
                <a:tc>
                  <a:txBody>
                    <a:bodyPr/>
                    <a:lstStyle/>
                    <a:p>
                      <a:pPr algn="l" fontAlgn="b"/>
                      <a:r>
                        <a:rPr lang="en-US" sz="1000" b="0" i="0" u="none" strike="noStrike" dirty="0">
                          <a:solidFill>
                            <a:srgbClr val="000000"/>
                          </a:solidFill>
                          <a:latin typeface="Calibri"/>
                        </a:rPr>
                        <a:t>Plan of care</a:t>
                      </a:r>
                    </a:p>
                  </a:txBody>
                  <a:tcPr marL="0" marR="0" marT="0" marB="0" anchor="b"/>
                </a:tc>
                <a:tc>
                  <a:txBody>
                    <a:bodyPr/>
                    <a:lstStyle/>
                    <a:p>
                      <a:pPr algn="ctr" fontAlgn="b"/>
                      <a:r>
                        <a:rPr lang="en-US" sz="1100" b="0" i="0" u="none" strike="noStrike" dirty="0">
                          <a:solidFill>
                            <a:srgbClr val="000000"/>
                          </a:solidFill>
                          <a:latin typeface="Calibri"/>
                        </a:rPr>
                        <a:t>65.85</a:t>
                      </a:r>
                    </a:p>
                  </a:txBody>
                  <a:tcPr marL="9525" marR="9525" marT="9525" marB="0" anchor="b"/>
                </a:tc>
                <a:tc>
                  <a:txBody>
                    <a:bodyPr/>
                    <a:lstStyle/>
                    <a:p>
                      <a:pPr algn="ctr" fontAlgn="b"/>
                      <a:r>
                        <a:rPr lang="en-US" sz="1100" b="0" i="0" u="none" strike="noStrike" dirty="0">
                          <a:solidFill>
                            <a:srgbClr val="000000"/>
                          </a:solidFill>
                          <a:latin typeface="Calibri"/>
                        </a:rPr>
                        <a:t>81.8</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graphicFrame>
        <p:nvGraphicFramePr>
          <p:cNvPr id="4" name="Content Placeholder 3"/>
          <p:cNvGraphicFramePr>
            <a:graphicFrameLocks noGrp="1"/>
          </p:cNvGraphicFramePr>
          <p:nvPr>
            <p:ph sz="quarter" idx="1"/>
          </p:nvPr>
        </p:nvGraphicFramePr>
        <p:xfrm>
          <a:off x="533400" y="838203"/>
          <a:ext cx="8153400" cy="5867401"/>
        </p:xfrm>
        <a:graphic>
          <a:graphicData uri="http://schemas.openxmlformats.org/drawingml/2006/table">
            <a:tbl>
              <a:tblPr firstRow="1" bandRow="1">
                <a:tableStyleId>{5C22544A-7EE6-4342-B048-85BDC9FD1C3A}</a:tableStyleId>
              </a:tblPr>
              <a:tblGrid>
                <a:gridCol w="2717800"/>
                <a:gridCol w="2717800"/>
                <a:gridCol w="2717800"/>
              </a:tblGrid>
              <a:tr h="7007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PARAMETER</a:t>
                      </a:r>
                      <a:r>
                        <a:rPr lang="en-US" baseline="0" dirty="0" smtClean="0"/>
                        <a:t> AUDITED</a:t>
                      </a:r>
                      <a:endParaRPr lang="en-US" dirty="0" smtClean="0"/>
                    </a:p>
                    <a:p>
                      <a:endParaRPr lang="en-US" dirty="0"/>
                    </a:p>
                  </a:txBody>
                  <a:tcPr/>
                </a:tc>
                <a:tc>
                  <a:txBody>
                    <a:bodyPr/>
                    <a:lstStyle/>
                    <a:p>
                      <a:r>
                        <a:rPr lang="en-US" dirty="0" smtClean="0"/>
                        <a:t>IPD FILES(WARDS,ICU)-352 (FC Analysis in %)   </a:t>
                      </a:r>
                      <a:endParaRPr lang="en-US" dirty="0"/>
                    </a:p>
                  </a:txBody>
                  <a:tcPr/>
                </a:tc>
                <a:tc>
                  <a:txBody>
                    <a:bodyPr/>
                    <a:lstStyle/>
                    <a:p>
                      <a:r>
                        <a:rPr lang="en-US" dirty="0" smtClean="0"/>
                        <a:t>MRD FILES-198                (FC Analysis in %)</a:t>
                      </a:r>
                      <a:endParaRPr lang="en-US" dirty="0"/>
                    </a:p>
                  </a:txBody>
                  <a:tcPr/>
                </a:tc>
              </a:tr>
              <a:tr h="7007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latin typeface="+mn-lt"/>
                        </a:rPr>
                        <a:t>Emergency (if applicable)</a:t>
                      </a:r>
                    </a:p>
                    <a:p>
                      <a:r>
                        <a:rPr lang="en-US" dirty="0" smtClean="0"/>
                        <a:t>(Cont.)</a:t>
                      </a:r>
                      <a:endParaRPr lang="en-US" dirty="0"/>
                    </a:p>
                  </a:txBody>
                  <a:tcPr/>
                </a:tc>
                <a:tc>
                  <a:txBody>
                    <a:bodyPr/>
                    <a:lstStyle/>
                    <a:p>
                      <a:endParaRPr lang="en-US" dirty="0"/>
                    </a:p>
                  </a:txBody>
                  <a:tcPr/>
                </a:tc>
                <a:tc>
                  <a:txBody>
                    <a:bodyPr/>
                    <a:lstStyle/>
                    <a:p>
                      <a:endParaRPr lang="en-US"/>
                    </a:p>
                  </a:txBody>
                  <a:tcPr/>
                </a:tc>
              </a:tr>
              <a:tr h="405991">
                <a:tc>
                  <a:txBody>
                    <a:bodyPr/>
                    <a:lstStyle/>
                    <a:p>
                      <a:pPr algn="l" fontAlgn="b"/>
                      <a:r>
                        <a:rPr lang="en-US" sz="1000" b="0" i="0" u="none" strike="noStrike" dirty="0">
                          <a:solidFill>
                            <a:srgbClr val="000000"/>
                          </a:solidFill>
                          <a:latin typeface="Calibri"/>
                        </a:rPr>
                        <a:t>Reason for referral/</a:t>
                      </a:r>
                      <a:r>
                        <a:rPr lang="en-US" sz="1000" b="0" i="0" u="none" strike="noStrike" dirty="0" err="1">
                          <a:solidFill>
                            <a:srgbClr val="000000"/>
                          </a:solidFill>
                          <a:latin typeface="Calibri"/>
                        </a:rPr>
                        <a:t>Speciality</a:t>
                      </a:r>
                      <a:r>
                        <a:rPr lang="en-US" sz="1000" b="0" i="0" u="none" strike="noStrike" dirty="0">
                          <a:solidFill>
                            <a:srgbClr val="000000"/>
                          </a:solidFill>
                          <a:latin typeface="Calibri"/>
                        </a:rPr>
                        <a:t> mentioned</a:t>
                      </a:r>
                    </a:p>
                  </a:txBody>
                  <a:tcPr marL="0" marR="0" marT="0" marB="0" anchor="b"/>
                </a:tc>
                <a:tc>
                  <a:txBody>
                    <a:bodyPr/>
                    <a:lstStyle/>
                    <a:p>
                      <a:pPr algn="ctr" fontAlgn="b"/>
                      <a:r>
                        <a:rPr lang="en-US" sz="1100" b="0" i="0" u="none" strike="noStrike" dirty="0">
                          <a:solidFill>
                            <a:srgbClr val="000000"/>
                          </a:solidFill>
                          <a:latin typeface="Calibri"/>
                        </a:rPr>
                        <a:t>87.8</a:t>
                      </a:r>
                    </a:p>
                  </a:txBody>
                  <a:tcPr marL="9525" marR="9525" marT="9525" marB="0" anchor="b"/>
                </a:tc>
                <a:tc>
                  <a:txBody>
                    <a:bodyPr/>
                    <a:lstStyle/>
                    <a:p>
                      <a:pPr algn="ctr" fontAlgn="b"/>
                      <a:r>
                        <a:rPr lang="en-US" sz="1100" b="0" i="0" u="none" strike="noStrike" dirty="0">
                          <a:solidFill>
                            <a:srgbClr val="000000"/>
                          </a:solidFill>
                          <a:latin typeface="Calibri"/>
                        </a:rPr>
                        <a:t>90.9</a:t>
                      </a:r>
                    </a:p>
                  </a:txBody>
                  <a:tcPr marL="0" marR="0" marT="0" marB="0" anchor="b"/>
                </a:tc>
              </a:tr>
              <a:tr h="405991">
                <a:tc>
                  <a:txBody>
                    <a:bodyPr/>
                    <a:lstStyle/>
                    <a:p>
                      <a:pPr algn="l" fontAlgn="b"/>
                      <a:r>
                        <a:rPr lang="en-US" sz="1000" b="0" i="0" u="none" strike="noStrike">
                          <a:solidFill>
                            <a:srgbClr val="000000"/>
                          </a:solidFill>
                          <a:latin typeface="Calibri"/>
                        </a:rPr>
                        <a:t>Date,time,sign &amp; name of Doctor present</a:t>
                      </a:r>
                    </a:p>
                  </a:txBody>
                  <a:tcPr marL="0" marR="0" marT="0" marB="0" anchor="b"/>
                </a:tc>
                <a:tc>
                  <a:txBody>
                    <a:bodyPr/>
                    <a:lstStyle/>
                    <a:p>
                      <a:pPr algn="ctr" fontAlgn="b"/>
                      <a:r>
                        <a:rPr lang="en-US" sz="1100" b="0" i="0" u="none" strike="noStrike">
                          <a:solidFill>
                            <a:srgbClr val="000000"/>
                          </a:solidFill>
                          <a:latin typeface="Calibri"/>
                        </a:rPr>
                        <a:t>80.48</a:t>
                      </a:r>
                    </a:p>
                  </a:txBody>
                  <a:tcPr marL="9525" marR="9525" marT="9525" marB="0" anchor="b"/>
                </a:tc>
                <a:tc>
                  <a:txBody>
                    <a:bodyPr/>
                    <a:lstStyle/>
                    <a:p>
                      <a:pPr algn="ctr" fontAlgn="b"/>
                      <a:r>
                        <a:rPr lang="en-US" sz="1100" b="0" i="0" u="none" strike="noStrike">
                          <a:solidFill>
                            <a:srgbClr val="000000"/>
                          </a:solidFill>
                          <a:latin typeface="Calibri"/>
                        </a:rPr>
                        <a:t>78.2</a:t>
                      </a:r>
                    </a:p>
                  </a:txBody>
                  <a:tcPr marL="0" marR="0" marT="0" marB="0" anchor="b"/>
                </a:tc>
              </a:tr>
              <a:tr h="405991">
                <a:tc>
                  <a:txBody>
                    <a:bodyPr/>
                    <a:lstStyle/>
                    <a:p>
                      <a:pPr algn="l" fontAlgn="b"/>
                      <a:r>
                        <a:rPr lang="en-US" sz="1000" b="0" i="0" u="none" strike="noStrike" dirty="0">
                          <a:solidFill>
                            <a:srgbClr val="000000"/>
                          </a:solidFill>
                          <a:latin typeface="Calibri"/>
                        </a:rPr>
                        <a:t>MLC/AR entry Proper</a:t>
                      </a:r>
                    </a:p>
                  </a:txBody>
                  <a:tcPr marL="0" marR="0" marT="0" marB="0" anchor="b"/>
                </a:tc>
                <a:tc>
                  <a:txBody>
                    <a:bodyPr/>
                    <a:lstStyle/>
                    <a:p>
                      <a:pPr algn="ctr" fontAlgn="b"/>
                      <a:r>
                        <a:rPr lang="en-US" sz="1100" b="0" i="0" u="none" strike="noStrike" dirty="0">
                          <a:solidFill>
                            <a:srgbClr val="000000"/>
                          </a:solidFill>
                          <a:latin typeface="Calibri"/>
                        </a:rPr>
                        <a:t>100</a:t>
                      </a:r>
                    </a:p>
                  </a:txBody>
                  <a:tcPr marL="9525" marR="9525" marT="9525" marB="0" anchor="b"/>
                </a:tc>
                <a:tc>
                  <a:txBody>
                    <a:bodyPr/>
                    <a:lstStyle/>
                    <a:p>
                      <a:pPr algn="ctr" fontAlgn="b"/>
                      <a:r>
                        <a:rPr lang="en-US" sz="1100" b="0" i="0" u="none" strike="noStrike" dirty="0">
                          <a:solidFill>
                            <a:srgbClr val="000000"/>
                          </a:solidFill>
                          <a:latin typeface="Calibri"/>
                        </a:rPr>
                        <a:t>85.7</a:t>
                      </a:r>
                    </a:p>
                  </a:txBody>
                  <a:tcPr marL="0" marR="0" marT="0" marB="0" anchor="b"/>
                </a:tc>
              </a:tr>
              <a:tr h="405991">
                <a:tc>
                  <a:txBody>
                    <a:bodyPr/>
                    <a:lstStyle/>
                    <a:p>
                      <a:pPr algn="l" fontAlgn="b"/>
                      <a:r>
                        <a:rPr lang="en-US" sz="1100" b="1" i="0" u="none" strike="noStrike" dirty="0">
                          <a:solidFill>
                            <a:srgbClr val="000000"/>
                          </a:solidFill>
                          <a:latin typeface="Calibri"/>
                        </a:rPr>
                        <a:t>Progress notes-Doctors:</a:t>
                      </a:r>
                    </a:p>
                  </a:txBody>
                  <a:tcPr marL="0" marR="0" marT="0" marB="0" anchor="b"/>
                </a:tc>
                <a:tc>
                  <a:txBody>
                    <a:bodyPr/>
                    <a:lstStyle/>
                    <a:p>
                      <a:endParaRPr lang="en-US"/>
                    </a:p>
                  </a:txBody>
                  <a:tcPr/>
                </a:tc>
                <a:tc>
                  <a:txBody>
                    <a:bodyPr/>
                    <a:lstStyle/>
                    <a:p>
                      <a:endParaRPr lang="en-US"/>
                    </a:p>
                  </a:txBody>
                  <a:tcPr/>
                </a:tc>
              </a:tr>
              <a:tr h="405991">
                <a:tc>
                  <a:txBody>
                    <a:bodyPr/>
                    <a:lstStyle/>
                    <a:p>
                      <a:pPr algn="l" fontAlgn="b"/>
                      <a:r>
                        <a:rPr lang="en-US" sz="1000" b="0" i="0" u="none" strike="noStrike">
                          <a:solidFill>
                            <a:srgbClr val="000000"/>
                          </a:solidFill>
                          <a:latin typeface="Calibri"/>
                        </a:rPr>
                        <a:t>Re-assessed at appropriate intervals</a:t>
                      </a:r>
                    </a:p>
                  </a:txBody>
                  <a:tcPr marL="0" marR="0" marT="0" marB="0" anchor="b"/>
                </a:tc>
                <a:tc>
                  <a:txBody>
                    <a:bodyPr/>
                    <a:lstStyle/>
                    <a:p>
                      <a:pPr algn="ctr" fontAlgn="b"/>
                      <a:r>
                        <a:rPr lang="en-US" sz="1100" b="0" i="0" u="none" strike="noStrike" dirty="0">
                          <a:solidFill>
                            <a:srgbClr val="000000"/>
                          </a:solidFill>
                          <a:latin typeface="Calibri"/>
                        </a:rPr>
                        <a:t>98.86</a:t>
                      </a:r>
                    </a:p>
                  </a:txBody>
                  <a:tcPr marL="9525" marR="9525" marT="9525" marB="0" anchor="b"/>
                </a:tc>
                <a:tc>
                  <a:txBody>
                    <a:bodyPr/>
                    <a:lstStyle/>
                    <a:p>
                      <a:pPr algn="ctr" fontAlgn="b"/>
                      <a:r>
                        <a:rPr lang="en-US" sz="1100" b="0" i="0" u="none" strike="noStrike" dirty="0">
                          <a:solidFill>
                            <a:srgbClr val="000000"/>
                          </a:solidFill>
                          <a:latin typeface="Calibri"/>
                        </a:rPr>
                        <a:t>95.5</a:t>
                      </a:r>
                    </a:p>
                  </a:txBody>
                  <a:tcPr marL="0" marR="0" marT="0" marB="0" anchor="b"/>
                </a:tc>
              </a:tr>
              <a:tr h="405991">
                <a:tc>
                  <a:txBody>
                    <a:bodyPr/>
                    <a:lstStyle/>
                    <a:p>
                      <a:pPr algn="l" fontAlgn="b"/>
                      <a:r>
                        <a:rPr lang="en-US" sz="1000" b="0" i="0" u="none" strike="noStrike" dirty="0" err="1">
                          <a:solidFill>
                            <a:srgbClr val="000000"/>
                          </a:solidFill>
                          <a:latin typeface="Calibri"/>
                        </a:rPr>
                        <a:t>Date,time,sign</a:t>
                      </a:r>
                      <a:r>
                        <a:rPr lang="en-US" sz="1000" b="0" i="0" u="none" strike="noStrike" dirty="0">
                          <a:solidFill>
                            <a:srgbClr val="000000"/>
                          </a:solidFill>
                          <a:latin typeface="Calibri"/>
                        </a:rPr>
                        <a:t> &amp; name of Doctor present</a:t>
                      </a:r>
                    </a:p>
                  </a:txBody>
                  <a:tcPr marL="0" marR="0" marT="0" marB="0" anchor="b"/>
                </a:tc>
                <a:tc>
                  <a:txBody>
                    <a:bodyPr/>
                    <a:lstStyle/>
                    <a:p>
                      <a:pPr algn="ctr" fontAlgn="b"/>
                      <a:r>
                        <a:rPr lang="en-US" sz="1100" b="0" i="0" u="none" strike="noStrike" dirty="0">
                          <a:solidFill>
                            <a:srgbClr val="000000"/>
                          </a:solidFill>
                          <a:latin typeface="Calibri"/>
                        </a:rPr>
                        <a:t>15.05</a:t>
                      </a:r>
                    </a:p>
                  </a:txBody>
                  <a:tcPr marL="9525" marR="9525" marT="9525" marB="0" anchor="b"/>
                </a:tc>
                <a:tc>
                  <a:txBody>
                    <a:bodyPr/>
                    <a:lstStyle/>
                    <a:p>
                      <a:pPr algn="ctr" fontAlgn="b"/>
                      <a:r>
                        <a:rPr lang="en-US" sz="1100" b="0" i="0" u="none" strike="noStrike" dirty="0">
                          <a:solidFill>
                            <a:srgbClr val="000000"/>
                          </a:solidFill>
                          <a:latin typeface="Calibri"/>
                        </a:rPr>
                        <a:t>17.7</a:t>
                      </a:r>
                    </a:p>
                  </a:txBody>
                  <a:tcPr marL="0" marR="0" marT="0" marB="0" anchor="b"/>
                </a:tc>
              </a:tr>
              <a:tr h="405991">
                <a:tc>
                  <a:txBody>
                    <a:bodyPr/>
                    <a:lstStyle/>
                    <a:p>
                      <a:pPr algn="l" fontAlgn="b"/>
                      <a:r>
                        <a:rPr lang="en-US" sz="1100" b="1" i="0" u="none" strike="noStrike" dirty="0">
                          <a:solidFill>
                            <a:srgbClr val="000000"/>
                          </a:solidFill>
                          <a:latin typeface="Calibri"/>
                        </a:rPr>
                        <a:t>Drug Chart</a:t>
                      </a:r>
                    </a:p>
                  </a:txBody>
                  <a:tcPr marL="0" marR="0" marT="0" marB="0" anchor="b"/>
                </a:tc>
                <a:tc>
                  <a:txBody>
                    <a:bodyPr/>
                    <a:lstStyle/>
                    <a:p>
                      <a:endParaRPr lang="en-US"/>
                    </a:p>
                  </a:txBody>
                  <a:tcPr/>
                </a:tc>
                <a:tc>
                  <a:txBody>
                    <a:bodyPr/>
                    <a:lstStyle/>
                    <a:p>
                      <a:endParaRPr lang="en-US"/>
                    </a:p>
                  </a:txBody>
                  <a:tcPr/>
                </a:tc>
              </a:tr>
              <a:tr h="405991">
                <a:tc>
                  <a:txBody>
                    <a:bodyPr/>
                    <a:lstStyle/>
                    <a:p>
                      <a:pPr algn="l" fontAlgn="b"/>
                      <a:r>
                        <a:rPr lang="en-US" sz="1000" b="0" i="0" u="none" strike="noStrike">
                          <a:solidFill>
                            <a:srgbClr val="000000"/>
                          </a:solidFill>
                          <a:latin typeface="Calibri"/>
                        </a:rPr>
                        <a:t>Medicine name in capital</a:t>
                      </a:r>
                    </a:p>
                  </a:txBody>
                  <a:tcPr marL="0" marR="0" marT="0" marB="0" anchor="b"/>
                </a:tc>
                <a:tc>
                  <a:txBody>
                    <a:bodyPr/>
                    <a:lstStyle/>
                    <a:p>
                      <a:pPr algn="ctr" fontAlgn="b"/>
                      <a:r>
                        <a:rPr lang="en-US" sz="1100" b="0" i="0" u="none" strike="noStrike" dirty="0">
                          <a:solidFill>
                            <a:srgbClr val="000000"/>
                          </a:solidFill>
                          <a:latin typeface="Calibri"/>
                        </a:rPr>
                        <a:t>31.53</a:t>
                      </a:r>
                    </a:p>
                  </a:txBody>
                  <a:tcPr marL="9525" marR="9525" marT="9525" marB="0" anchor="b"/>
                </a:tc>
                <a:tc>
                  <a:txBody>
                    <a:bodyPr/>
                    <a:lstStyle/>
                    <a:p>
                      <a:pPr algn="ctr" fontAlgn="b"/>
                      <a:r>
                        <a:rPr lang="en-US" sz="1100" b="0" i="0" u="none" strike="noStrike" dirty="0">
                          <a:solidFill>
                            <a:srgbClr val="000000"/>
                          </a:solidFill>
                          <a:latin typeface="Calibri"/>
                        </a:rPr>
                        <a:t>21.0</a:t>
                      </a:r>
                    </a:p>
                  </a:txBody>
                  <a:tcPr marL="0" marR="0" marT="0" marB="0" anchor="b"/>
                </a:tc>
              </a:tr>
              <a:tr h="405991">
                <a:tc>
                  <a:txBody>
                    <a:bodyPr/>
                    <a:lstStyle/>
                    <a:p>
                      <a:pPr algn="l" fontAlgn="b"/>
                      <a:r>
                        <a:rPr lang="en-US" sz="1000" b="0" i="0" u="none" strike="noStrike">
                          <a:solidFill>
                            <a:srgbClr val="000000"/>
                          </a:solidFill>
                          <a:latin typeface="Calibri"/>
                        </a:rPr>
                        <a:t>Abbrevation used</a:t>
                      </a:r>
                    </a:p>
                  </a:txBody>
                  <a:tcPr marL="0" marR="0" marT="0" marB="0" anchor="b"/>
                </a:tc>
                <a:tc>
                  <a:txBody>
                    <a:bodyPr/>
                    <a:lstStyle/>
                    <a:p>
                      <a:pPr algn="ctr" fontAlgn="b"/>
                      <a:r>
                        <a:rPr lang="en-US" sz="1100" b="0" i="0" u="none" strike="noStrike">
                          <a:solidFill>
                            <a:srgbClr val="000000"/>
                          </a:solidFill>
                          <a:latin typeface="Calibri"/>
                        </a:rPr>
                        <a:t>89.77</a:t>
                      </a:r>
                    </a:p>
                  </a:txBody>
                  <a:tcPr marL="9525" marR="9525" marT="9525" marB="0" anchor="b"/>
                </a:tc>
                <a:tc>
                  <a:txBody>
                    <a:bodyPr/>
                    <a:lstStyle/>
                    <a:p>
                      <a:pPr algn="ctr" fontAlgn="b"/>
                      <a:r>
                        <a:rPr lang="en-US" sz="1100" b="0" i="0" u="none" strike="noStrike">
                          <a:solidFill>
                            <a:srgbClr val="000000"/>
                          </a:solidFill>
                          <a:latin typeface="Calibri"/>
                        </a:rPr>
                        <a:t>51.3</a:t>
                      </a:r>
                    </a:p>
                  </a:txBody>
                  <a:tcPr marL="0" marR="0" marT="0" marB="0" anchor="b"/>
                </a:tc>
              </a:tr>
              <a:tr h="405991">
                <a:tc>
                  <a:txBody>
                    <a:bodyPr/>
                    <a:lstStyle/>
                    <a:p>
                      <a:pPr algn="l" fontAlgn="b"/>
                      <a:r>
                        <a:rPr lang="en-US" sz="1000" b="0" i="0" u="none" strike="noStrike">
                          <a:solidFill>
                            <a:srgbClr val="000000"/>
                          </a:solidFill>
                          <a:latin typeface="Calibri"/>
                        </a:rPr>
                        <a:t>Route,Dose and Frequency</a:t>
                      </a:r>
                    </a:p>
                  </a:txBody>
                  <a:tcPr marL="0" marR="0" marT="0" marB="0" anchor="b"/>
                </a:tc>
                <a:tc>
                  <a:txBody>
                    <a:bodyPr/>
                    <a:lstStyle/>
                    <a:p>
                      <a:pPr algn="ctr" fontAlgn="b"/>
                      <a:r>
                        <a:rPr lang="en-US" sz="1100" b="0" i="0" u="none" strike="noStrike">
                          <a:solidFill>
                            <a:srgbClr val="000000"/>
                          </a:solidFill>
                          <a:latin typeface="Calibri"/>
                        </a:rPr>
                        <a:t>80.11</a:t>
                      </a:r>
                    </a:p>
                  </a:txBody>
                  <a:tcPr marL="9525" marR="9525" marT="9525" marB="0" anchor="b"/>
                </a:tc>
                <a:tc>
                  <a:txBody>
                    <a:bodyPr/>
                    <a:lstStyle/>
                    <a:p>
                      <a:pPr algn="ctr" fontAlgn="b"/>
                      <a:r>
                        <a:rPr lang="en-US" sz="1100" b="0" i="0" u="none" strike="noStrike">
                          <a:solidFill>
                            <a:srgbClr val="000000"/>
                          </a:solidFill>
                          <a:latin typeface="Calibri"/>
                        </a:rPr>
                        <a:t>91.3</a:t>
                      </a:r>
                    </a:p>
                  </a:txBody>
                  <a:tcPr marL="0" marR="0" marT="0" marB="0" anchor="b"/>
                </a:tc>
              </a:tr>
              <a:tr h="405991">
                <a:tc>
                  <a:txBody>
                    <a:bodyPr/>
                    <a:lstStyle/>
                    <a:p>
                      <a:pPr algn="l" fontAlgn="b"/>
                      <a:r>
                        <a:rPr lang="en-US" sz="1000" b="0" i="0" u="none" strike="noStrike" dirty="0">
                          <a:solidFill>
                            <a:srgbClr val="000000"/>
                          </a:solidFill>
                          <a:latin typeface="Calibri"/>
                        </a:rPr>
                        <a:t>Signature with </a:t>
                      </a:r>
                      <a:r>
                        <a:rPr lang="en-US" sz="1000" b="0" i="0" u="none" strike="noStrike" dirty="0" err="1">
                          <a:solidFill>
                            <a:srgbClr val="000000"/>
                          </a:solidFill>
                          <a:latin typeface="Calibri"/>
                        </a:rPr>
                        <a:t>name,Date</a:t>
                      </a:r>
                      <a:r>
                        <a:rPr lang="en-US" sz="1000" b="0" i="0" u="none" strike="noStrike" dirty="0">
                          <a:solidFill>
                            <a:srgbClr val="000000"/>
                          </a:solidFill>
                          <a:latin typeface="Calibri"/>
                        </a:rPr>
                        <a:t> and Time</a:t>
                      </a:r>
                    </a:p>
                  </a:txBody>
                  <a:tcPr marL="0" marR="0" marT="0" marB="0" anchor="b"/>
                </a:tc>
                <a:tc>
                  <a:txBody>
                    <a:bodyPr/>
                    <a:lstStyle/>
                    <a:p>
                      <a:pPr algn="ctr" fontAlgn="b"/>
                      <a:r>
                        <a:rPr lang="en-US" sz="1100" b="0" i="0" u="none" strike="noStrike" dirty="0">
                          <a:solidFill>
                            <a:srgbClr val="000000"/>
                          </a:solidFill>
                          <a:latin typeface="Calibri"/>
                        </a:rPr>
                        <a:t>30.96</a:t>
                      </a:r>
                    </a:p>
                  </a:txBody>
                  <a:tcPr marL="9525" marR="9525" marT="9525" marB="0" anchor="b"/>
                </a:tc>
                <a:tc>
                  <a:txBody>
                    <a:bodyPr/>
                    <a:lstStyle/>
                    <a:p>
                      <a:pPr algn="ctr" fontAlgn="b"/>
                      <a:r>
                        <a:rPr lang="en-US" sz="1100" b="0" i="0" u="none" strike="noStrike" dirty="0">
                          <a:solidFill>
                            <a:srgbClr val="000000"/>
                          </a:solidFill>
                          <a:latin typeface="Calibri"/>
                        </a:rPr>
                        <a:t>45.6</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sz="quarter" idx="1"/>
          </p:nvPr>
        </p:nvGraphicFramePr>
        <p:xfrm>
          <a:off x="457200" y="685805"/>
          <a:ext cx="8153400" cy="6173647"/>
        </p:xfrm>
        <a:graphic>
          <a:graphicData uri="http://schemas.openxmlformats.org/drawingml/2006/table">
            <a:tbl>
              <a:tblPr firstRow="1" bandRow="1">
                <a:tableStyleId>{5C22544A-7EE6-4342-B048-85BDC9FD1C3A}</a:tableStyleId>
              </a:tblPr>
              <a:tblGrid>
                <a:gridCol w="2717800"/>
                <a:gridCol w="2717800"/>
                <a:gridCol w="2717800"/>
              </a:tblGrid>
              <a:tr h="638633">
                <a:tc>
                  <a:txBody>
                    <a:bodyPr/>
                    <a:lstStyle/>
                    <a:p>
                      <a:r>
                        <a:rPr lang="en-US" dirty="0" smtClean="0"/>
                        <a:t>PARAMETER</a:t>
                      </a:r>
                      <a:r>
                        <a:rPr lang="en-US" baseline="0" dirty="0" smtClean="0"/>
                        <a:t> AUDITED</a:t>
                      </a:r>
                      <a:endParaRPr lang="en-US" dirty="0"/>
                    </a:p>
                  </a:txBody>
                  <a:tcPr/>
                </a:tc>
                <a:tc>
                  <a:txBody>
                    <a:bodyPr/>
                    <a:lstStyle/>
                    <a:p>
                      <a:r>
                        <a:rPr lang="en-US" dirty="0" smtClean="0"/>
                        <a:t>IPD FILES(WARDS,ICU)-352 (FC Analysis in %)</a:t>
                      </a:r>
                      <a:endParaRPr lang="en-US" dirty="0"/>
                    </a:p>
                  </a:txBody>
                  <a:tcPr/>
                </a:tc>
                <a:tc>
                  <a:txBody>
                    <a:bodyPr/>
                    <a:lstStyle/>
                    <a:p>
                      <a:r>
                        <a:rPr lang="en-US" dirty="0" smtClean="0"/>
                        <a:t>MRD FILES-198                 (FC Analysis in %)</a:t>
                      </a:r>
                      <a:endParaRPr lang="en-US" dirty="0"/>
                    </a:p>
                  </a:txBody>
                  <a:tcPr/>
                </a:tc>
              </a:tr>
              <a:tr h="425659">
                <a:tc>
                  <a:txBody>
                    <a:bodyPr/>
                    <a:lstStyle/>
                    <a:p>
                      <a:pPr algn="l" fontAlgn="b"/>
                      <a:r>
                        <a:rPr lang="en-US" sz="1100" b="1" i="0" u="none" strike="noStrike" dirty="0">
                          <a:solidFill>
                            <a:srgbClr val="000000"/>
                          </a:solidFill>
                          <a:latin typeface="Calibri"/>
                        </a:rPr>
                        <a:t>Consents:</a:t>
                      </a:r>
                    </a:p>
                  </a:txBody>
                  <a:tcPr marL="0" marR="0" marT="0" marB="0" anchor="b"/>
                </a:tc>
                <a:tc>
                  <a:txBody>
                    <a:bodyPr/>
                    <a:lstStyle/>
                    <a:p>
                      <a:endParaRPr lang="en-US"/>
                    </a:p>
                  </a:txBody>
                  <a:tcPr/>
                </a:tc>
                <a:tc>
                  <a:txBody>
                    <a:bodyPr/>
                    <a:lstStyle/>
                    <a:p>
                      <a:endParaRPr lang="en-US"/>
                    </a:p>
                  </a:txBody>
                  <a:tcPr/>
                </a:tc>
              </a:tr>
              <a:tr h="425659">
                <a:tc>
                  <a:txBody>
                    <a:bodyPr/>
                    <a:lstStyle/>
                    <a:p>
                      <a:pPr algn="l" fontAlgn="b"/>
                      <a:r>
                        <a:rPr lang="en-US" sz="1000" b="0" i="0" u="none" strike="noStrike">
                          <a:solidFill>
                            <a:srgbClr val="000000"/>
                          </a:solidFill>
                          <a:latin typeface="Calibri"/>
                        </a:rPr>
                        <a:t>Risk &amp; Benefits explained &amp; Documented</a:t>
                      </a:r>
                    </a:p>
                  </a:txBody>
                  <a:tcPr marL="0" marR="0" marT="0" marB="0" anchor="b"/>
                </a:tc>
                <a:tc>
                  <a:txBody>
                    <a:bodyPr/>
                    <a:lstStyle/>
                    <a:p>
                      <a:pPr algn="ctr" fontAlgn="b"/>
                      <a:r>
                        <a:rPr lang="en-US" sz="1100" b="0" i="0" u="none" strike="noStrike" dirty="0">
                          <a:solidFill>
                            <a:srgbClr val="000000"/>
                          </a:solidFill>
                          <a:latin typeface="Calibri"/>
                        </a:rPr>
                        <a:t>98.75</a:t>
                      </a:r>
                    </a:p>
                  </a:txBody>
                  <a:tcPr marL="9525" marR="9525" marT="9525" marB="0" anchor="b"/>
                </a:tc>
                <a:tc>
                  <a:txBody>
                    <a:bodyPr/>
                    <a:lstStyle/>
                    <a:p>
                      <a:pPr algn="ctr" fontAlgn="b"/>
                      <a:r>
                        <a:rPr lang="en-US" sz="1100" b="0" i="0" u="none" strike="noStrike" dirty="0">
                          <a:solidFill>
                            <a:srgbClr val="000000"/>
                          </a:solidFill>
                          <a:latin typeface="Calibri"/>
                        </a:rPr>
                        <a:t>97.7</a:t>
                      </a:r>
                    </a:p>
                  </a:txBody>
                  <a:tcPr marL="0" marR="0" marT="0" marB="0" anchor="b"/>
                </a:tc>
              </a:tr>
              <a:tr h="425659">
                <a:tc>
                  <a:txBody>
                    <a:bodyPr/>
                    <a:lstStyle/>
                    <a:p>
                      <a:pPr algn="l" fontAlgn="b"/>
                      <a:r>
                        <a:rPr lang="en-US" sz="1000" b="0" i="0" u="none" strike="noStrike">
                          <a:solidFill>
                            <a:srgbClr val="000000"/>
                          </a:solidFill>
                          <a:latin typeface="Calibri"/>
                        </a:rPr>
                        <a:t>Name,signature,Time &amp; BLK ID</a:t>
                      </a:r>
                    </a:p>
                  </a:txBody>
                  <a:tcPr marL="0" marR="0" marT="0" marB="0" anchor="b"/>
                </a:tc>
                <a:tc>
                  <a:txBody>
                    <a:bodyPr/>
                    <a:lstStyle/>
                    <a:p>
                      <a:pPr algn="ctr" fontAlgn="b"/>
                      <a:r>
                        <a:rPr lang="en-US" sz="1100" b="0" i="0" u="none" strike="noStrike">
                          <a:solidFill>
                            <a:srgbClr val="000000"/>
                          </a:solidFill>
                          <a:latin typeface="Calibri"/>
                        </a:rPr>
                        <a:t>92.94</a:t>
                      </a:r>
                    </a:p>
                  </a:txBody>
                  <a:tcPr marL="9525" marR="9525" marT="9525" marB="0" anchor="b"/>
                </a:tc>
                <a:tc>
                  <a:txBody>
                    <a:bodyPr/>
                    <a:lstStyle/>
                    <a:p>
                      <a:pPr algn="ctr" fontAlgn="b"/>
                      <a:r>
                        <a:rPr lang="en-US" sz="1100" b="0" i="0" u="none" strike="noStrike">
                          <a:solidFill>
                            <a:srgbClr val="000000"/>
                          </a:solidFill>
                          <a:latin typeface="Calibri"/>
                        </a:rPr>
                        <a:t>66.9</a:t>
                      </a:r>
                    </a:p>
                  </a:txBody>
                  <a:tcPr marL="0" marR="0" marT="0" marB="0" anchor="b"/>
                </a:tc>
              </a:tr>
              <a:tr h="425659">
                <a:tc>
                  <a:txBody>
                    <a:bodyPr/>
                    <a:lstStyle/>
                    <a:p>
                      <a:pPr algn="l" fontAlgn="b"/>
                      <a:r>
                        <a:rPr lang="en-US" sz="1000" b="0" i="0" u="none" strike="noStrike" dirty="0">
                          <a:solidFill>
                            <a:srgbClr val="000000"/>
                          </a:solidFill>
                          <a:latin typeface="Calibri"/>
                        </a:rPr>
                        <a:t>Patient/ Surrogate signature</a:t>
                      </a:r>
                    </a:p>
                  </a:txBody>
                  <a:tcPr marL="0" marR="0" marT="0" marB="0" anchor="b"/>
                </a:tc>
                <a:tc>
                  <a:txBody>
                    <a:bodyPr/>
                    <a:lstStyle/>
                    <a:p>
                      <a:pPr algn="ctr" fontAlgn="b"/>
                      <a:r>
                        <a:rPr lang="en-US" sz="1100" b="0" i="0" u="none" strike="noStrike" dirty="0">
                          <a:solidFill>
                            <a:srgbClr val="000000"/>
                          </a:solidFill>
                          <a:latin typeface="Calibri"/>
                        </a:rPr>
                        <a:t>97.09</a:t>
                      </a:r>
                    </a:p>
                  </a:txBody>
                  <a:tcPr marL="9525" marR="9525" marT="9525" marB="0" anchor="b"/>
                </a:tc>
                <a:tc>
                  <a:txBody>
                    <a:bodyPr/>
                    <a:lstStyle/>
                    <a:p>
                      <a:pPr algn="ctr" fontAlgn="b"/>
                      <a:r>
                        <a:rPr lang="en-US" sz="1100" b="0" i="0" u="none" strike="noStrike" dirty="0">
                          <a:solidFill>
                            <a:srgbClr val="000000"/>
                          </a:solidFill>
                          <a:latin typeface="Calibri"/>
                        </a:rPr>
                        <a:t>92.3</a:t>
                      </a:r>
                    </a:p>
                  </a:txBody>
                  <a:tcPr marL="0" marR="0" marT="0" marB="0" anchor="b"/>
                </a:tc>
              </a:tr>
              <a:tr h="425659">
                <a:tc>
                  <a:txBody>
                    <a:bodyPr/>
                    <a:lstStyle/>
                    <a:p>
                      <a:pPr algn="l" fontAlgn="b"/>
                      <a:r>
                        <a:rPr lang="en-US" sz="1100" b="1" i="0" u="none" strike="noStrike" dirty="0" err="1">
                          <a:solidFill>
                            <a:srgbClr val="000000"/>
                          </a:solidFill>
                          <a:latin typeface="Calibri"/>
                        </a:rPr>
                        <a:t>Anaesthesia</a:t>
                      </a:r>
                      <a:r>
                        <a:rPr lang="en-US" sz="1100" b="1" i="0" u="none" strike="noStrike" dirty="0">
                          <a:solidFill>
                            <a:srgbClr val="000000"/>
                          </a:solidFill>
                          <a:latin typeface="Calibri"/>
                        </a:rPr>
                        <a:t> record sheet:</a:t>
                      </a:r>
                    </a:p>
                  </a:txBody>
                  <a:tcPr marL="0" marR="0" marT="0" marB="0" anchor="b"/>
                </a:tc>
                <a:tc>
                  <a:txBody>
                    <a:bodyPr/>
                    <a:lstStyle/>
                    <a:p>
                      <a:endParaRPr lang="en-US"/>
                    </a:p>
                  </a:txBody>
                  <a:tcPr/>
                </a:tc>
                <a:tc>
                  <a:txBody>
                    <a:bodyPr/>
                    <a:lstStyle/>
                    <a:p>
                      <a:endParaRPr lang="en-US"/>
                    </a:p>
                  </a:txBody>
                  <a:tcPr/>
                </a:tc>
              </a:tr>
              <a:tr h="425659">
                <a:tc>
                  <a:txBody>
                    <a:bodyPr/>
                    <a:lstStyle/>
                    <a:p>
                      <a:pPr algn="l" fontAlgn="b"/>
                      <a:r>
                        <a:rPr lang="en-US" sz="1000" b="0" i="0" u="none" strike="noStrike">
                          <a:solidFill>
                            <a:srgbClr val="000000"/>
                          </a:solidFill>
                          <a:latin typeface="Calibri"/>
                        </a:rPr>
                        <a:t>Pre-anaesthetic assessment done &amp; planned documented</a:t>
                      </a:r>
                    </a:p>
                  </a:txBody>
                  <a:tcPr marL="0" marR="0" marT="0" marB="0" anchor="b"/>
                </a:tc>
                <a:tc>
                  <a:txBody>
                    <a:bodyPr/>
                    <a:lstStyle/>
                    <a:p>
                      <a:pPr algn="ctr" fontAlgn="b"/>
                      <a:r>
                        <a:rPr lang="en-US" sz="1100" b="0" i="0" u="none" strike="noStrike" dirty="0">
                          <a:solidFill>
                            <a:srgbClr val="000000"/>
                          </a:solidFill>
                          <a:latin typeface="Calibri"/>
                        </a:rPr>
                        <a:t>99.2</a:t>
                      </a:r>
                    </a:p>
                  </a:txBody>
                  <a:tcPr marL="9525" marR="9525" marT="9525" marB="0" anchor="b"/>
                </a:tc>
                <a:tc>
                  <a:txBody>
                    <a:bodyPr/>
                    <a:lstStyle/>
                    <a:p>
                      <a:pPr algn="ctr" fontAlgn="b"/>
                      <a:r>
                        <a:rPr lang="en-US" sz="1100" b="0" i="0" u="none" strike="noStrike" dirty="0">
                          <a:solidFill>
                            <a:srgbClr val="000000"/>
                          </a:solidFill>
                          <a:latin typeface="Calibri"/>
                        </a:rPr>
                        <a:t>100.0</a:t>
                      </a:r>
                    </a:p>
                  </a:txBody>
                  <a:tcPr marL="0" marR="0" marT="0" marB="0" anchor="b"/>
                </a:tc>
              </a:tr>
              <a:tr h="425659">
                <a:tc>
                  <a:txBody>
                    <a:bodyPr/>
                    <a:lstStyle/>
                    <a:p>
                      <a:pPr algn="l" fontAlgn="b"/>
                      <a:r>
                        <a:rPr lang="en-US" sz="1000" b="0" i="0" u="none" strike="noStrike">
                          <a:solidFill>
                            <a:srgbClr val="000000"/>
                          </a:solidFill>
                          <a:latin typeface="Calibri"/>
                        </a:rPr>
                        <a:t>Pre-operative assessment done</a:t>
                      </a:r>
                    </a:p>
                  </a:txBody>
                  <a:tcPr marL="0" marR="0" marT="0" marB="0" anchor="b"/>
                </a:tc>
                <a:tc>
                  <a:txBody>
                    <a:bodyPr/>
                    <a:lstStyle/>
                    <a:p>
                      <a:pPr algn="ctr" fontAlgn="b"/>
                      <a:r>
                        <a:rPr lang="en-US" sz="1100" b="0" i="0" u="none" strike="noStrike">
                          <a:solidFill>
                            <a:srgbClr val="000000"/>
                          </a:solidFill>
                          <a:latin typeface="Calibri"/>
                        </a:rPr>
                        <a:t>100</a:t>
                      </a:r>
                    </a:p>
                  </a:txBody>
                  <a:tcPr marL="9525" marR="9525" marT="9525" marB="0" anchor="b"/>
                </a:tc>
                <a:tc>
                  <a:txBody>
                    <a:bodyPr/>
                    <a:lstStyle/>
                    <a:p>
                      <a:pPr algn="ctr" fontAlgn="b"/>
                      <a:r>
                        <a:rPr lang="en-US" sz="1100" b="0" i="0" u="none" strike="noStrike">
                          <a:solidFill>
                            <a:srgbClr val="000000"/>
                          </a:solidFill>
                          <a:latin typeface="Calibri"/>
                        </a:rPr>
                        <a:t>98.8</a:t>
                      </a:r>
                    </a:p>
                  </a:txBody>
                  <a:tcPr marL="0" marR="0" marT="0" marB="0" anchor="b"/>
                </a:tc>
              </a:tr>
              <a:tr h="425659">
                <a:tc>
                  <a:txBody>
                    <a:bodyPr/>
                    <a:lstStyle/>
                    <a:p>
                      <a:pPr algn="l" fontAlgn="b"/>
                      <a:r>
                        <a:rPr lang="en-US" sz="1000" b="0" i="0" u="none" strike="noStrike" dirty="0">
                          <a:solidFill>
                            <a:srgbClr val="000000"/>
                          </a:solidFill>
                          <a:latin typeface="Calibri"/>
                        </a:rPr>
                        <a:t>Post operative monitoring done &amp; documented</a:t>
                      </a:r>
                    </a:p>
                  </a:txBody>
                  <a:tcPr marL="0" marR="0" marT="0" marB="0" anchor="b"/>
                </a:tc>
                <a:tc>
                  <a:txBody>
                    <a:bodyPr/>
                    <a:lstStyle/>
                    <a:p>
                      <a:pPr algn="ctr" fontAlgn="b"/>
                      <a:r>
                        <a:rPr lang="en-US" sz="1100" b="0" i="0" u="none" strike="noStrike" dirty="0">
                          <a:solidFill>
                            <a:srgbClr val="000000"/>
                          </a:solidFill>
                          <a:latin typeface="Calibri"/>
                        </a:rPr>
                        <a:t>96.82</a:t>
                      </a:r>
                    </a:p>
                  </a:txBody>
                  <a:tcPr marL="9525" marR="9525" marT="9525" marB="0" anchor="b"/>
                </a:tc>
                <a:tc>
                  <a:txBody>
                    <a:bodyPr/>
                    <a:lstStyle/>
                    <a:p>
                      <a:pPr algn="ctr" fontAlgn="b"/>
                      <a:r>
                        <a:rPr lang="en-US" sz="1100" b="0" i="0" u="none" strike="noStrike" dirty="0">
                          <a:solidFill>
                            <a:srgbClr val="000000"/>
                          </a:solidFill>
                          <a:latin typeface="Calibri"/>
                        </a:rPr>
                        <a:t>94.0</a:t>
                      </a:r>
                    </a:p>
                  </a:txBody>
                  <a:tcPr marL="0" marR="0" marT="0" marB="0" anchor="b"/>
                </a:tc>
              </a:tr>
              <a:tr h="425659">
                <a:tc>
                  <a:txBody>
                    <a:bodyPr/>
                    <a:lstStyle/>
                    <a:p>
                      <a:pPr algn="l" fontAlgn="b"/>
                      <a:r>
                        <a:rPr lang="en-US" sz="1100" b="1" i="0" u="none" strike="noStrike" dirty="0">
                          <a:solidFill>
                            <a:srgbClr val="000000"/>
                          </a:solidFill>
                          <a:latin typeface="Calibri"/>
                        </a:rPr>
                        <a:t>Surgery records</a:t>
                      </a:r>
                    </a:p>
                  </a:txBody>
                  <a:tcPr marL="0" marR="0" marT="0" marB="0" anchor="b"/>
                </a:tc>
                <a:tc>
                  <a:txBody>
                    <a:bodyPr/>
                    <a:lstStyle/>
                    <a:p>
                      <a:endParaRPr lang="en-US"/>
                    </a:p>
                  </a:txBody>
                  <a:tcPr/>
                </a:tc>
                <a:tc>
                  <a:txBody>
                    <a:bodyPr/>
                    <a:lstStyle/>
                    <a:p>
                      <a:endParaRPr lang="en-US"/>
                    </a:p>
                  </a:txBody>
                  <a:tcPr/>
                </a:tc>
              </a:tr>
              <a:tr h="425659">
                <a:tc>
                  <a:txBody>
                    <a:bodyPr/>
                    <a:lstStyle/>
                    <a:p>
                      <a:pPr algn="l" fontAlgn="b"/>
                      <a:r>
                        <a:rPr lang="en-US" sz="1000" b="0" i="0" u="none" strike="noStrike">
                          <a:solidFill>
                            <a:srgbClr val="000000"/>
                          </a:solidFill>
                          <a:latin typeface="Calibri"/>
                        </a:rPr>
                        <a:t>Operative notes</a:t>
                      </a:r>
                    </a:p>
                  </a:txBody>
                  <a:tcPr marL="0" marR="0" marT="0" marB="0" anchor="b"/>
                </a:tc>
                <a:tc>
                  <a:txBody>
                    <a:bodyPr/>
                    <a:lstStyle/>
                    <a:p>
                      <a:pPr algn="ctr" fontAlgn="b"/>
                      <a:r>
                        <a:rPr lang="en-US" sz="1100" b="0" i="0" u="none" strike="noStrike" dirty="0">
                          <a:solidFill>
                            <a:srgbClr val="000000"/>
                          </a:solidFill>
                          <a:latin typeface="Calibri"/>
                        </a:rPr>
                        <a:t>92.06</a:t>
                      </a:r>
                    </a:p>
                  </a:txBody>
                  <a:tcPr marL="9525" marR="9525" marT="9525" marB="0" anchor="b"/>
                </a:tc>
                <a:tc>
                  <a:txBody>
                    <a:bodyPr/>
                    <a:lstStyle/>
                    <a:p>
                      <a:pPr algn="ctr" fontAlgn="b"/>
                      <a:r>
                        <a:rPr lang="en-US" sz="1100" b="0" i="0" u="none" strike="noStrike" dirty="0">
                          <a:solidFill>
                            <a:srgbClr val="000000"/>
                          </a:solidFill>
                          <a:latin typeface="Calibri"/>
                        </a:rPr>
                        <a:t>92.9</a:t>
                      </a:r>
                    </a:p>
                  </a:txBody>
                  <a:tcPr marL="0" marR="0" marT="0" marB="0" anchor="b"/>
                </a:tc>
              </a:tr>
              <a:tr h="425659">
                <a:tc>
                  <a:txBody>
                    <a:bodyPr/>
                    <a:lstStyle/>
                    <a:p>
                      <a:pPr algn="l" fontAlgn="b"/>
                      <a:r>
                        <a:rPr lang="en-US" sz="1000" b="0" i="0" u="none" strike="noStrike">
                          <a:solidFill>
                            <a:srgbClr val="000000"/>
                          </a:solidFill>
                          <a:latin typeface="Calibri"/>
                        </a:rPr>
                        <a:t>Surgical safety checklist completely filled</a:t>
                      </a:r>
                    </a:p>
                  </a:txBody>
                  <a:tcPr marL="0" marR="0" marT="0" marB="0" anchor="b"/>
                </a:tc>
                <a:tc>
                  <a:txBody>
                    <a:bodyPr/>
                    <a:lstStyle/>
                    <a:p>
                      <a:pPr algn="ctr" fontAlgn="b"/>
                      <a:r>
                        <a:rPr lang="en-US" sz="1100" b="0" i="0" u="none" strike="noStrike">
                          <a:solidFill>
                            <a:srgbClr val="000000"/>
                          </a:solidFill>
                          <a:latin typeface="Calibri"/>
                        </a:rPr>
                        <a:t>88.88</a:t>
                      </a:r>
                    </a:p>
                  </a:txBody>
                  <a:tcPr marL="9525" marR="9525" marT="9525" marB="0" anchor="b"/>
                </a:tc>
                <a:tc>
                  <a:txBody>
                    <a:bodyPr/>
                    <a:lstStyle/>
                    <a:p>
                      <a:pPr algn="ctr" fontAlgn="b"/>
                      <a:r>
                        <a:rPr lang="en-US" sz="1100" b="0" i="0" u="none" strike="noStrike">
                          <a:solidFill>
                            <a:srgbClr val="000000"/>
                          </a:solidFill>
                          <a:latin typeface="Calibri"/>
                        </a:rPr>
                        <a:t>75.0</a:t>
                      </a:r>
                    </a:p>
                  </a:txBody>
                  <a:tcPr marL="0" marR="0" marT="0" marB="0" anchor="b"/>
                </a:tc>
              </a:tr>
              <a:tr h="425659">
                <a:tc>
                  <a:txBody>
                    <a:bodyPr/>
                    <a:lstStyle/>
                    <a:p>
                      <a:pPr algn="l" fontAlgn="b"/>
                      <a:r>
                        <a:rPr lang="en-US" sz="1000" b="0" i="0" u="none" strike="noStrike">
                          <a:solidFill>
                            <a:srgbClr val="000000"/>
                          </a:solidFill>
                          <a:latin typeface="Calibri"/>
                        </a:rPr>
                        <a:t>Post operative care plan documented</a:t>
                      </a:r>
                    </a:p>
                  </a:txBody>
                  <a:tcPr marL="0" marR="0" marT="0" marB="0" anchor="b"/>
                </a:tc>
                <a:tc>
                  <a:txBody>
                    <a:bodyPr/>
                    <a:lstStyle/>
                    <a:p>
                      <a:pPr algn="ctr" fontAlgn="b"/>
                      <a:r>
                        <a:rPr lang="en-US" sz="1100" b="0" i="0" u="none" strike="noStrike">
                          <a:solidFill>
                            <a:srgbClr val="000000"/>
                          </a:solidFill>
                          <a:latin typeface="Calibri"/>
                        </a:rPr>
                        <a:t>96.82</a:t>
                      </a:r>
                    </a:p>
                  </a:txBody>
                  <a:tcPr marL="9525" marR="9525" marT="9525" marB="0" anchor="b"/>
                </a:tc>
                <a:tc>
                  <a:txBody>
                    <a:bodyPr/>
                    <a:lstStyle/>
                    <a:p>
                      <a:pPr algn="ctr" fontAlgn="b"/>
                      <a:r>
                        <a:rPr lang="en-US" sz="1100" b="0" i="0" u="none" strike="noStrike">
                          <a:solidFill>
                            <a:srgbClr val="000000"/>
                          </a:solidFill>
                          <a:latin typeface="Calibri"/>
                        </a:rPr>
                        <a:t>95.2</a:t>
                      </a:r>
                    </a:p>
                  </a:txBody>
                  <a:tcPr marL="0" marR="0" marT="0" marB="0" anchor="b"/>
                </a:tc>
              </a:tr>
              <a:tr h="425659">
                <a:tc>
                  <a:txBody>
                    <a:bodyPr/>
                    <a:lstStyle/>
                    <a:p>
                      <a:pPr algn="l" fontAlgn="b"/>
                      <a:r>
                        <a:rPr lang="en-US" sz="900" b="0" i="0" u="none" strike="noStrike" dirty="0">
                          <a:solidFill>
                            <a:srgbClr val="000000"/>
                          </a:solidFill>
                          <a:latin typeface="Calibri"/>
                        </a:rPr>
                        <a:t>Implant sticker pasted</a:t>
                      </a:r>
                    </a:p>
                  </a:txBody>
                  <a:tcPr marL="0" marR="0" marT="0" marB="0" anchor="b"/>
                </a:tc>
                <a:tc>
                  <a:txBody>
                    <a:bodyPr/>
                    <a:lstStyle/>
                    <a:p>
                      <a:pPr algn="ctr" fontAlgn="b"/>
                      <a:r>
                        <a:rPr lang="en-US" sz="1100" b="0" i="0" u="none" strike="noStrike" dirty="0">
                          <a:solidFill>
                            <a:srgbClr val="000000"/>
                          </a:solidFill>
                          <a:latin typeface="Calibri"/>
                        </a:rPr>
                        <a:t>90.9</a:t>
                      </a:r>
                    </a:p>
                  </a:txBody>
                  <a:tcPr marL="9525" marR="9525" marT="9525" marB="0" anchor="b"/>
                </a:tc>
                <a:tc>
                  <a:txBody>
                    <a:bodyPr/>
                    <a:lstStyle/>
                    <a:p>
                      <a:pPr algn="ctr" fontAlgn="b"/>
                      <a:r>
                        <a:rPr lang="en-US" sz="1100" b="0" i="0" u="none" strike="noStrike" dirty="0">
                          <a:solidFill>
                            <a:srgbClr val="000000"/>
                          </a:solidFill>
                          <a:latin typeface="Calibri"/>
                        </a:rPr>
                        <a:t>100.0</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76200"/>
          <a:ext cx="7696200" cy="7119968"/>
        </p:xfrm>
        <a:graphic>
          <a:graphicData uri="http://schemas.openxmlformats.org/drawingml/2006/table">
            <a:tbl>
              <a:tblPr firstRow="1" bandRow="1">
                <a:tableStyleId>{5C22544A-7EE6-4342-B048-85BDC9FD1C3A}</a:tableStyleId>
              </a:tblPr>
              <a:tblGrid>
                <a:gridCol w="2565400"/>
                <a:gridCol w="2565400"/>
                <a:gridCol w="2565400"/>
              </a:tblGrid>
              <a:tr h="926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PARAMETER</a:t>
                      </a:r>
                      <a:r>
                        <a:rPr lang="en-US" baseline="0" dirty="0" smtClean="0"/>
                        <a:t> AUDITED</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IPD FILES(WARDS,ICU)-352 (FC Analysis in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MRD FILES-198             (FC Analysis in %)</a:t>
                      </a:r>
                    </a:p>
                    <a:p>
                      <a:endParaRPr lang="en-US" dirty="0"/>
                    </a:p>
                  </a:txBody>
                  <a:tcPr/>
                </a:tc>
              </a:tr>
              <a:tr h="370703">
                <a:tc>
                  <a:txBody>
                    <a:bodyPr/>
                    <a:lstStyle/>
                    <a:p>
                      <a:pPr algn="l" fontAlgn="b"/>
                      <a:r>
                        <a:rPr lang="en-US" sz="1100" b="1" i="0" u="none" strike="noStrike" dirty="0">
                          <a:solidFill>
                            <a:srgbClr val="000000"/>
                          </a:solidFill>
                          <a:latin typeface="Calibri"/>
                        </a:rPr>
                        <a:t>Nursing:</a:t>
                      </a:r>
                    </a:p>
                  </a:txBody>
                  <a:tcPr marL="0" marR="0" marT="0" marB="0" anchor="b"/>
                </a:tc>
                <a:tc>
                  <a:txBody>
                    <a:bodyPr/>
                    <a:lstStyle/>
                    <a:p>
                      <a:endParaRPr lang="en-US"/>
                    </a:p>
                  </a:txBody>
                  <a:tcPr/>
                </a:tc>
                <a:tc>
                  <a:txBody>
                    <a:bodyPr/>
                    <a:lstStyle/>
                    <a:p>
                      <a:endParaRPr lang="en-US"/>
                    </a:p>
                  </a:txBody>
                  <a:tcPr/>
                </a:tc>
              </a:tr>
              <a:tr h="370703">
                <a:tc>
                  <a:txBody>
                    <a:bodyPr/>
                    <a:lstStyle/>
                    <a:p>
                      <a:pPr algn="l" fontAlgn="b"/>
                      <a:r>
                        <a:rPr lang="en-US" sz="1000" b="0" i="0" u="none" strike="noStrike">
                          <a:solidFill>
                            <a:srgbClr val="000000"/>
                          </a:solidFill>
                          <a:latin typeface="Calibri"/>
                        </a:rPr>
                        <a:t>Nursing initial assessment proper-All parameters (with plan of care)</a:t>
                      </a:r>
                    </a:p>
                  </a:txBody>
                  <a:tcPr marL="0" marR="0" marT="0" marB="0" anchor="b"/>
                </a:tc>
                <a:tc>
                  <a:txBody>
                    <a:bodyPr/>
                    <a:lstStyle/>
                    <a:p>
                      <a:pPr algn="ctr" fontAlgn="b"/>
                      <a:r>
                        <a:rPr lang="en-US" sz="1100" b="0" i="0" u="none" strike="noStrike" dirty="0">
                          <a:solidFill>
                            <a:srgbClr val="000000"/>
                          </a:solidFill>
                          <a:latin typeface="Calibri"/>
                        </a:rPr>
                        <a:t>90.62</a:t>
                      </a:r>
                    </a:p>
                  </a:txBody>
                  <a:tcPr marL="9525" marR="9525" marT="9525" marB="0" anchor="b"/>
                </a:tc>
                <a:tc>
                  <a:txBody>
                    <a:bodyPr/>
                    <a:lstStyle/>
                    <a:p>
                      <a:pPr algn="ctr" fontAlgn="b"/>
                      <a:r>
                        <a:rPr lang="en-US" sz="1100" b="0" i="0" u="none" strike="noStrike" dirty="0">
                          <a:solidFill>
                            <a:srgbClr val="000000"/>
                          </a:solidFill>
                          <a:latin typeface="Calibri"/>
                        </a:rPr>
                        <a:t>80.3</a:t>
                      </a:r>
                    </a:p>
                  </a:txBody>
                  <a:tcPr marL="0" marR="0" marT="0" marB="0" anchor="b"/>
                </a:tc>
              </a:tr>
              <a:tr h="370703">
                <a:tc>
                  <a:txBody>
                    <a:bodyPr/>
                    <a:lstStyle/>
                    <a:p>
                      <a:pPr algn="l" fontAlgn="b"/>
                      <a:r>
                        <a:rPr lang="en-US" sz="1000" b="0" i="0" u="none" strike="noStrike">
                          <a:solidFill>
                            <a:srgbClr val="000000"/>
                          </a:solidFill>
                          <a:latin typeface="Calibri"/>
                        </a:rPr>
                        <a:t>Progress notes-Nurses</a:t>
                      </a:r>
                    </a:p>
                  </a:txBody>
                  <a:tcPr marL="0" marR="0" marT="0" marB="0" anchor="b"/>
                </a:tc>
                <a:tc>
                  <a:txBody>
                    <a:bodyPr/>
                    <a:lstStyle/>
                    <a:p>
                      <a:pPr algn="ctr" fontAlgn="b"/>
                      <a:r>
                        <a:rPr lang="en-US" sz="1100" b="0" i="0" u="none" strike="noStrike">
                          <a:solidFill>
                            <a:srgbClr val="000000"/>
                          </a:solidFill>
                          <a:latin typeface="Calibri"/>
                        </a:rPr>
                        <a:t>75.28</a:t>
                      </a:r>
                    </a:p>
                  </a:txBody>
                  <a:tcPr marL="9525" marR="9525" marT="9525" marB="0" anchor="b"/>
                </a:tc>
                <a:tc>
                  <a:txBody>
                    <a:bodyPr/>
                    <a:lstStyle/>
                    <a:p>
                      <a:pPr algn="ctr" fontAlgn="b"/>
                      <a:r>
                        <a:rPr lang="en-US" sz="1100" b="0" i="0" u="none" strike="noStrike">
                          <a:solidFill>
                            <a:srgbClr val="000000"/>
                          </a:solidFill>
                          <a:latin typeface="Calibri"/>
                        </a:rPr>
                        <a:t>81.3</a:t>
                      </a:r>
                    </a:p>
                  </a:txBody>
                  <a:tcPr marL="0" marR="0" marT="0" marB="0" anchor="b"/>
                </a:tc>
              </a:tr>
              <a:tr h="370703">
                <a:tc>
                  <a:txBody>
                    <a:bodyPr/>
                    <a:lstStyle/>
                    <a:p>
                      <a:pPr algn="l" fontAlgn="b"/>
                      <a:r>
                        <a:rPr lang="en-US" sz="1000" b="0" i="0" u="none" strike="noStrike">
                          <a:solidFill>
                            <a:srgbClr val="000000"/>
                          </a:solidFill>
                          <a:latin typeface="Calibri"/>
                        </a:rPr>
                        <a:t>Re-assessment at appropriate intervals</a:t>
                      </a:r>
                    </a:p>
                  </a:txBody>
                  <a:tcPr marL="0" marR="0" marT="0" marB="0" anchor="b"/>
                </a:tc>
                <a:tc>
                  <a:txBody>
                    <a:bodyPr/>
                    <a:lstStyle/>
                    <a:p>
                      <a:pPr algn="ctr" fontAlgn="b"/>
                      <a:r>
                        <a:rPr lang="en-US" sz="1100" b="0" i="0" u="none" strike="noStrike">
                          <a:solidFill>
                            <a:srgbClr val="000000"/>
                          </a:solidFill>
                          <a:latin typeface="Calibri"/>
                        </a:rPr>
                        <a:t>94.31</a:t>
                      </a:r>
                    </a:p>
                  </a:txBody>
                  <a:tcPr marL="9525" marR="9525" marT="9525" marB="0" anchor="b"/>
                </a:tc>
                <a:tc>
                  <a:txBody>
                    <a:bodyPr/>
                    <a:lstStyle/>
                    <a:p>
                      <a:pPr algn="ctr" fontAlgn="b"/>
                      <a:r>
                        <a:rPr lang="en-US" sz="1100" b="0" i="0" u="none" strike="noStrike">
                          <a:solidFill>
                            <a:srgbClr val="000000"/>
                          </a:solidFill>
                          <a:latin typeface="Calibri"/>
                        </a:rPr>
                        <a:t>90.9</a:t>
                      </a:r>
                    </a:p>
                  </a:txBody>
                  <a:tcPr marL="0" marR="0" marT="0" marB="0" anchor="b"/>
                </a:tc>
              </a:tr>
              <a:tr h="370703">
                <a:tc>
                  <a:txBody>
                    <a:bodyPr/>
                    <a:lstStyle/>
                    <a:p>
                      <a:pPr algn="l" fontAlgn="b"/>
                      <a:r>
                        <a:rPr lang="en-US" sz="1000" b="0" i="0" u="none" strike="noStrike">
                          <a:solidFill>
                            <a:srgbClr val="000000"/>
                          </a:solidFill>
                          <a:latin typeface="Calibri"/>
                        </a:rPr>
                        <a:t>Daily nursing Vital flow sheet</a:t>
                      </a:r>
                    </a:p>
                  </a:txBody>
                  <a:tcPr marL="0" marR="0" marT="0" marB="0" anchor="b"/>
                </a:tc>
                <a:tc>
                  <a:txBody>
                    <a:bodyPr/>
                    <a:lstStyle/>
                    <a:p>
                      <a:pPr algn="ctr" fontAlgn="b"/>
                      <a:r>
                        <a:rPr lang="en-US" sz="1100" b="0" i="0" u="none" strike="noStrike" dirty="0">
                          <a:solidFill>
                            <a:srgbClr val="000000"/>
                          </a:solidFill>
                          <a:latin typeface="Calibri"/>
                        </a:rPr>
                        <a:t>100</a:t>
                      </a:r>
                    </a:p>
                  </a:txBody>
                  <a:tcPr marL="9525" marR="9525" marT="9525" marB="0" anchor="b"/>
                </a:tc>
                <a:tc>
                  <a:txBody>
                    <a:bodyPr/>
                    <a:lstStyle/>
                    <a:p>
                      <a:pPr algn="ctr" fontAlgn="b"/>
                      <a:r>
                        <a:rPr lang="en-US" sz="1100" b="0" i="0" u="none" strike="noStrike">
                          <a:solidFill>
                            <a:srgbClr val="000000"/>
                          </a:solidFill>
                          <a:latin typeface="Calibri"/>
                        </a:rPr>
                        <a:t>95.5</a:t>
                      </a:r>
                    </a:p>
                  </a:txBody>
                  <a:tcPr marL="0" marR="0" marT="0" marB="0" anchor="b"/>
                </a:tc>
              </a:tr>
              <a:tr h="370703">
                <a:tc>
                  <a:txBody>
                    <a:bodyPr/>
                    <a:lstStyle/>
                    <a:p>
                      <a:pPr algn="l" fontAlgn="b"/>
                      <a:r>
                        <a:rPr lang="en-US" sz="1000" b="0" i="0" u="none" strike="noStrike">
                          <a:solidFill>
                            <a:srgbClr val="000000"/>
                          </a:solidFill>
                          <a:latin typeface="Calibri"/>
                        </a:rPr>
                        <a:t>Fall risk assessment </a:t>
                      </a:r>
                    </a:p>
                  </a:txBody>
                  <a:tcPr marL="0" marR="0" marT="0" marB="0" anchor="b"/>
                </a:tc>
                <a:tc>
                  <a:txBody>
                    <a:bodyPr/>
                    <a:lstStyle/>
                    <a:p>
                      <a:pPr algn="ctr" fontAlgn="b"/>
                      <a:r>
                        <a:rPr lang="en-US" sz="1100" b="0" i="0" u="none" strike="noStrike">
                          <a:solidFill>
                            <a:srgbClr val="000000"/>
                          </a:solidFill>
                          <a:latin typeface="Calibri"/>
                        </a:rPr>
                        <a:t>99.14</a:t>
                      </a:r>
                    </a:p>
                  </a:txBody>
                  <a:tcPr marL="9525" marR="9525" marT="9525" marB="0" anchor="b"/>
                </a:tc>
                <a:tc>
                  <a:txBody>
                    <a:bodyPr/>
                    <a:lstStyle/>
                    <a:p>
                      <a:pPr algn="ctr" fontAlgn="b"/>
                      <a:r>
                        <a:rPr lang="en-US" sz="1100" b="0" i="0" u="none" strike="noStrike">
                          <a:solidFill>
                            <a:srgbClr val="000000"/>
                          </a:solidFill>
                          <a:latin typeface="Calibri"/>
                        </a:rPr>
                        <a:t>94.9</a:t>
                      </a:r>
                    </a:p>
                  </a:txBody>
                  <a:tcPr marL="0" marR="0" marT="0" marB="0" anchor="b"/>
                </a:tc>
              </a:tr>
              <a:tr h="370703">
                <a:tc>
                  <a:txBody>
                    <a:bodyPr/>
                    <a:lstStyle/>
                    <a:p>
                      <a:pPr algn="l" fontAlgn="b"/>
                      <a:r>
                        <a:rPr lang="en-US" sz="1000" b="0" i="0" u="none" strike="noStrike" dirty="0">
                          <a:solidFill>
                            <a:srgbClr val="000000"/>
                          </a:solidFill>
                          <a:latin typeface="Calibri"/>
                        </a:rPr>
                        <a:t>Pain assessment (intensity, character, frequency, location, duration and referral and/or radiation)</a:t>
                      </a:r>
                    </a:p>
                  </a:txBody>
                  <a:tcPr marL="0" marR="0" marT="0" marB="0" anchor="b"/>
                </a:tc>
                <a:tc>
                  <a:txBody>
                    <a:bodyPr/>
                    <a:lstStyle/>
                    <a:p>
                      <a:pPr algn="ctr" fontAlgn="b"/>
                      <a:r>
                        <a:rPr lang="en-US" sz="1100" b="0" i="0" u="none" strike="noStrike" dirty="0">
                          <a:solidFill>
                            <a:srgbClr val="000000"/>
                          </a:solidFill>
                          <a:latin typeface="Calibri"/>
                        </a:rPr>
                        <a:t>73.57</a:t>
                      </a:r>
                    </a:p>
                  </a:txBody>
                  <a:tcPr marL="9525" marR="9525" marT="9525" marB="0" anchor="b"/>
                </a:tc>
                <a:tc>
                  <a:txBody>
                    <a:bodyPr/>
                    <a:lstStyle/>
                    <a:p>
                      <a:pPr algn="ctr" fontAlgn="b"/>
                      <a:r>
                        <a:rPr lang="en-US" sz="1100" b="0" i="0" u="none" strike="noStrike" dirty="0">
                          <a:solidFill>
                            <a:srgbClr val="000000"/>
                          </a:solidFill>
                          <a:latin typeface="Calibri"/>
                        </a:rPr>
                        <a:t>96.0</a:t>
                      </a:r>
                    </a:p>
                  </a:txBody>
                  <a:tcPr marL="0" marR="0" marT="0" marB="0" anchor="b"/>
                </a:tc>
              </a:tr>
              <a:tr h="370703">
                <a:tc>
                  <a:txBody>
                    <a:bodyPr/>
                    <a:lstStyle/>
                    <a:p>
                      <a:pPr algn="l" fontAlgn="ctr"/>
                      <a:r>
                        <a:rPr lang="en-US" sz="1000" b="1" i="0" u="none" strike="noStrike" dirty="0">
                          <a:solidFill>
                            <a:srgbClr val="000000"/>
                          </a:solidFill>
                          <a:latin typeface="Calibri"/>
                        </a:rPr>
                        <a:t>Discharge</a:t>
                      </a:r>
                    </a:p>
                  </a:txBody>
                  <a:tcPr marL="0" marR="0" marT="0" marB="0" anchor="ctr"/>
                </a:tc>
                <a:tc>
                  <a:txBody>
                    <a:bodyPr/>
                    <a:lstStyle/>
                    <a:p>
                      <a:endParaRPr lang="en-US"/>
                    </a:p>
                  </a:txBody>
                  <a:tcPr/>
                </a:tc>
                <a:tc>
                  <a:txBody>
                    <a:bodyPr/>
                    <a:lstStyle/>
                    <a:p>
                      <a:endParaRPr lang="en-US"/>
                    </a:p>
                  </a:txBody>
                  <a:tcPr/>
                </a:tc>
              </a:tr>
              <a:tr h="370703">
                <a:tc>
                  <a:txBody>
                    <a:bodyPr/>
                    <a:lstStyle/>
                    <a:p>
                      <a:pPr algn="l" fontAlgn="ctr"/>
                      <a:r>
                        <a:rPr lang="en-US" sz="1000" b="0" i="0" u="none" strike="noStrike">
                          <a:solidFill>
                            <a:srgbClr val="000000"/>
                          </a:solidFill>
                          <a:latin typeface="Calibri"/>
                        </a:rPr>
                        <a:t>Discharge Summary</a:t>
                      </a:r>
                    </a:p>
                  </a:txBody>
                  <a:tcPr marL="0" marR="0" marT="0" marB="0" anchor="ctr"/>
                </a:tc>
                <a:tc>
                  <a:txBody>
                    <a:bodyPr/>
                    <a:lstStyle/>
                    <a:p>
                      <a:pPr algn="ctr"/>
                      <a:r>
                        <a:rPr lang="en-US" dirty="0" smtClean="0"/>
                        <a:t>NA</a:t>
                      </a:r>
                      <a:endParaRPr lang="en-US" dirty="0"/>
                    </a:p>
                  </a:txBody>
                  <a:tcPr/>
                </a:tc>
                <a:tc>
                  <a:txBody>
                    <a:bodyPr/>
                    <a:lstStyle/>
                    <a:p>
                      <a:pPr algn="ctr" fontAlgn="b"/>
                      <a:r>
                        <a:rPr lang="en-US" sz="1100" b="0" i="0" u="none" strike="noStrike" dirty="0">
                          <a:solidFill>
                            <a:srgbClr val="000000"/>
                          </a:solidFill>
                          <a:latin typeface="Calibri"/>
                        </a:rPr>
                        <a:t>94.4</a:t>
                      </a:r>
                    </a:p>
                  </a:txBody>
                  <a:tcPr marL="0" marR="0" marT="0" marB="0" anchor="b"/>
                </a:tc>
              </a:tr>
              <a:tr h="370703">
                <a:tc>
                  <a:txBody>
                    <a:bodyPr/>
                    <a:lstStyle/>
                    <a:p>
                      <a:pPr algn="l" fontAlgn="ctr"/>
                      <a:r>
                        <a:rPr lang="en-US" sz="1000" b="0" i="0" u="none" strike="noStrike">
                          <a:solidFill>
                            <a:srgbClr val="000000"/>
                          </a:solidFill>
                          <a:latin typeface="Calibri"/>
                        </a:rPr>
                        <a:t>Diagnosis, findings and reason of admission</a:t>
                      </a:r>
                    </a:p>
                  </a:txBody>
                  <a:tcPr marL="0" marR="0" marT="0" marB="0" anchor="ctr"/>
                </a:tc>
                <a:tc>
                  <a:txBody>
                    <a:bodyPr/>
                    <a:lstStyle/>
                    <a:p>
                      <a:pPr algn="ctr"/>
                      <a:r>
                        <a:rPr lang="en-US" dirty="0" smtClean="0"/>
                        <a:t>NA</a:t>
                      </a:r>
                      <a:endParaRPr lang="en-US" dirty="0"/>
                    </a:p>
                  </a:txBody>
                  <a:tcPr/>
                </a:tc>
                <a:tc>
                  <a:txBody>
                    <a:bodyPr/>
                    <a:lstStyle/>
                    <a:p>
                      <a:pPr algn="ctr" fontAlgn="b"/>
                      <a:r>
                        <a:rPr lang="en-US" sz="1100" b="0" i="0" u="none" strike="noStrike">
                          <a:solidFill>
                            <a:srgbClr val="000000"/>
                          </a:solidFill>
                          <a:latin typeface="Calibri"/>
                        </a:rPr>
                        <a:t>99.0</a:t>
                      </a:r>
                    </a:p>
                  </a:txBody>
                  <a:tcPr marL="0" marR="0" marT="0" marB="0" anchor="b"/>
                </a:tc>
              </a:tr>
              <a:tr h="370703">
                <a:tc>
                  <a:txBody>
                    <a:bodyPr/>
                    <a:lstStyle/>
                    <a:p>
                      <a:pPr algn="l" fontAlgn="ctr"/>
                      <a:r>
                        <a:rPr lang="en-US" sz="1000" b="0" i="0" u="none" strike="noStrike">
                          <a:solidFill>
                            <a:srgbClr val="000000"/>
                          </a:solidFill>
                          <a:latin typeface="Calibri"/>
                        </a:rPr>
                        <a:t>Investigations, procedure notes and medication documented</a:t>
                      </a:r>
                    </a:p>
                  </a:txBody>
                  <a:tcPr marL="0" marR="0" marT="0" marB="0" anchor="ctr"/>
                </a:tc>
                <a:tc>
                  <a:txBody>
                    <a:bodyPr/>
                    <a:lstStyle/>
                    <a:p>
                      <a:pPr algn="ctr"/>
                      <a:r>
                        <a:rPr lang="en-US" dirty="0" smtClean="0"/>
                        <a:t>NA</a:t>
                      </a:r>
                      <a:endParaRPr lang="en-US" dirty="0"/>
                    </a:p>
                  </a:txBody>
                  <a:tcPr/>
                </a:tc>
                <a:tc>
                  <a:txBody>
                    <a:bodyPr/>
                    <a:lstStyle/>
                    <a:p>
                      <a:pPr algn="ctr" fontAlgn="b"/>
                      <a:r>
                        <a:rPr lang="en-US" sz="1100" b="0" i="0" u="none" strike="noStrike">
                          <a:solidFill>
                            <a:srgbClr val="000000"/>
                          </a:solidFill>
                          <a:latin typeface="Calibri"/>
                        </a:rPr>
                        <a:t>99.0</a:t>
                      </a:r>
                    </a:p>
                  </a:txBody>
                  <a:tcPr marL="0" marR="0" marT="0" marB="0" anchor="b"/>
                </a:tc>
              </a:tr>
              <a:tr h="370703">
                <a:tc>
                  <a:txBody>
                    <a:bodyPr/>
                    <a:lstStyle/>
                    <a:p>
                      <a:pPr algn="l" fontAlgn="ctr"/>
                      <a:r>
                        <a:rPr lang="en-US" sz="1000" b="0" i="0" u="none" strike="noStrike" dirty="0">
                          <a:solidFill>
                            <a:srgbClr val="000000"/>
                          </a:solidFill>
                          <a:latin typeface="Calibri"/>
                        </a:rPr>
                        <a:t>Follow up advice, medication</a:t>
                      </a:r>
                    </a:p>
                  </a:txBody>
                  <a:tcPr marL="0" marR="0" marT="0" marB="0" anchor="ctr"/>
                </a:tc>
                <a:tc>
                  <a:txBody>
                    <a:bodyPr/>
                    <a:lstStyle/>
                    <a:p>
                      <a:pPr algn="ctr"/>
                      <a:r>
                        <a:rPr lang="en-US" dirty="0" smtClean="0"/>
                        <a:t>NA</a:t>
                      </a:r>
                      <a:endParaRPr lang="en-US" dirty="0"/>
                    </a:p>
                  </a:txBody>
                  <a:tcPr/>
                </a:tc>
                <a:tc>
                  <a:txBody>
                    <a:bodyPr/>
                    <a:lstStyle/>
                    <a:p>
                      <a:pPr algn="ctr" fontAlgn="b"/>
                      <a:r>
                        <a:rPr lang="en-US" sz="1100" b="0" i="0" u="none" strike="noStrike" dirty="0">
                          <a:solidFill>
                            <a:srgbClr val="000000"/>
                          </a:solidFill>
                          <a:latin typeface="Calibri"/>
                        </a:rPr>
                        <a:t>98.9</a:t>
                      </a:r>
                    </a:p>
                  </a:txBody>
                  <a:tcPr marL="0" marR="0" marT="0" marB="0" anchor="b"/>
                </a:tc>
              </a:tr>
              <a:tr h="370703">
                <a:tc>
                  <a:txBody>
                    <a:bodyPr/>
                    <a:lstStyle/>
                    <a:p>
                      <a:pPr algn="l" fontAlgn="b"/>
                      <a:r>
                        <a:rPr lang="en-US" sz="1000" b="1" i="0" u="none" strike="noStrike" dirty="0">
                          <a:solidFill>
                            <a:srgbClr val="000000"/>
                          </a:solidFill>
                          <a:latin typeface="Calibri"/>
                        </a:rPr>
                        <a:t>General consent form</a:t>
                      </a:r>
                    </a:p>
                  </a:txBody>
                  <a:tcPr marL="0" marR="0" marT="0" marB="0" anchor="b"/>
                </a:tc>
                <a:tc>
                  <a:txBody>
                    <a:bodyPr/>
                    <a:lstStyle/>
                    <a:p>
                      <a:pPr algn="ctr" fontAlgn="b"/>
                      <a:r>
                        <a:rPr lang="en-US" sz="1100" b="0" i="0" u="none" strike="noStrike" dirty="0">
                          <a:solidFill>
                            <a:srgbClr val="000000"/>
                          </a:solidFill>
                          <a:latin typeface="Calibri"/>
                        </a:rPr>
                        <a:t>92.89</a:t>
                      </a:r>
                    </a:p>
                  </a:txBody>
                  <a:tcPr marL="9525" marR="9525" marT="9525" marB="0" anchor="b"/>
                </a:tc>
                <a:tc>
                  <a:txBody>
                    <a:bodyPr/>
                    <a:lstStyle/>
                    <a:p>
                      <a:pPr algn="ctr" fontAlgn="b"/>
                      <a:r>
                        <a:rPr lang="en-US" sz="1100" b="0" i="0" u="none" strike="noStrike" dirty="0">
                          <a:solidFill>
                            <a:srgbClr val="000000"/>
                          </a:solidFill>
                          <a:latin typeface="Calibri"/>
                        </a:rPr>
                        <a:t>94.4</a:t>
                      </a:r>
                    </a:p>
                  </a:txBody>
                  <a:tcPr marL="0" marR="0" marT="0" marB="0" anchor="b"/>
                </a:tc>
              </a:tr>
              <a:tr h="370703">
                <a:tc>
                  <a:txBody>
                    <a:bodyPr/>
                    <a:lstStyle/>
                    <a:p>
                      <a:pPr algn="l" fontAlgn="b"/>
                      <a:r>
                        <a:rPr lang="en-US" sz="1000" b="1" i="0" u="none" strike="noStrike">
                          <a:solidFill>
                            <a:srgbClr val="000000"/>
                          </a:solidFill>
                          <a:latin typeface="Calibri"/>
                        </a:rPr>
                        <a:t>Valuable handover form</a:t>
                      </a:r>
                    </a:p>
                  </a:txBody>
                  <a:tcPr marL="0" marR="0" marT="0" marB="0" anchor="b"/>
                </a:tc>
                <a:tc>
                  <a:txBody>
                    <a:bodyPr/>
                    <a:lstStyle/>
                    <a:p>
                      <a:pPr algn="ctr" fontAlgn="b"/>
                      <a:r>
                        <a:rPr lang="en-US" sz="1100" b="0" i="0" u="none" strike="noStrike">
                          <a:solidFill>
                            <a:srgbClr val="000000"/>
                          </a:solidFill>
                          <a:latin typeface="Calibri"/>
                        </a:rPr>
                        <a:t>90.9</a:t>
                      </a:r>
                    </a:p>
                  </a:txBody>
                  <a:tcPr marL="9525" marR="9525" marT="9525" marB="0" anchor="b"/>
                </a:tc>
                <a:tc>
                  <a:txBody>
                    <a:bodyPr/>
                    <a:lstStyle/>
                    <a:p>
                      <a:pPr algn="ctr" fontAlgn="b"/>
                      <a:r>
                        <a:rPr lang="en-US" sz="1100" b="0" i="0" u="none" strike="noStrike">
                          <a:solidFill>
                            <a:srgbClr val="000000"/>
                          </a:solidFill>
                          <a:latin typeface="Calibri"/>
                        </a:rPr>
                        <a:t>99.0</a:t>
                      </a:r>
                    </a:p>
                  </a:txBody>
                  <a:tcPr marL="0" marR="0" marT="0" marB="0" anchor="b"/>
                </a:tc>
              </a:tr>
              <a:tr h="370703">
                <a:tc>
                  <a:txBody>
                    <a:bodyPr/>
                    <a:lstStyle/>
                    <a:p>
                      <a:pPr algn="l" fontAlgn="b"/>
                      <a:r>
                        <a:rPr lang="en-US" sz="1000" b="1" i="0" u="none" strike="noStrike">
                          <a:solidFill>
                            <a:srgbClr val="000000"/>
                          </a:solidFill>
                          <a:latin typeface="Calibri"/>
                        </a:rPr>
                        <a:t>Admission request </a:t>
                      </a:r>
                    </a:p>
                  </a:txBody>
                  <a:tcPr marL="0" marR="0" marT="0" marB="0" anchor="b"/>
                </a:tc>
                <a:tc>
                  <a:txBody>
                    <a:bodyPr/>
                    <a:lstStyle/>
                    <a:p>
                      <a:pPr algn="ctr" fontAlgn="b"/>
                      <a:r>
                        <a:rPr lang="en-US" sz="1100" b="0" i="0" u="none" strike="noStrike">
                          <a:solidFill>
                            <a:srgbClr val="000000"/>
                          </a:solidFill>
                          <a:latin typeface="Calibri"/>
                        </a:rPr>
                        <a:t>73.57</a:t>
                      </a:r>
                    </a:p>
                  </a:txBody>
                  <a:tcPr marL="9525" marR="9525" marT="9525" marB="0" anchor="b"/>
                </a:tc>
                <a:tc>
                  <a:txBody>
                    <a:bodyPr/>
                    <a:lstStyle/>
                    <a:p>
                      <a:pPr algn="ctr" fontAlgn="b"/>
                      <a:r>
                        <a:rPr lang="en-US" sz="1100" b="0" i="0" u="none" strike="noStrike">
                          <a:solidFill>
                            <a:srgbClr val="000000"/>
                          </a:solidFill>
                          <a:latin typeface="Calibri"/>
                        </a:rPr>
                        <a:t>99.0</a:t>
                      </a:r>
                    </a:p>
                  </a:txBody>
                  <a:tcPr marL="0" marR="0" marT="0" marB="0" anchor="b"/>
                </a:tc>
              </a:tr>
              <a:tr h="370703">
                <a:tc>
                  <a:txBody>
                    <a:bodyPr/>
                    <a:lstStyle/>
                    <a:p>
                      <a:pPr algn="l" fontAlgn="b"/>
                      <a:r>
                        <a:rPr lang="en-US" sz="1000" b="1" i="0" u="none" strike="noStrike" dirty="0">
                          <a:solidFill>
                            <a:srgbClr val="000000"/>
                          </a:solidFill>
                          <a:latin typeface="Calibri"/>
                        </a:rPr>
                        <a:t>Financial </a:t>
                      </a:r>
                      <a:r>
                        <a:rPr lang="en-US" sz="1000" b="1" i="0" u="none" strike="noStrike" dirty="0" err="1">
                          <a:solidFill>
                            <a:srgbClr val="000000"/>
                          </a:solidFill>
                          <a:latin typeface="Calibri"/>
                        </a:rPr>
                        <a:t>councelling</a:t>
                      </a:r>
                      <a:r>
                        <a:rPr lang="en-US" sz="1000" b="1" i="0" u="none" strike="noStrike" dirty="0">
                          <a:solidFill>
                            <a:srgbClr val="000000"/>
                          </a:solidFill>
                          <a:latin typeface="Calibri"/>
                        </a:rPr>
                        <a:t>/ Estimate of expenses</a:t>
                      </a:r>
                    </a:p>
                  </a:txBody>
                  <a:tcPr marL="0" marR="0" marT="0" marB="0" anchor="b"/>
                </a:tc>
                <a:tc>
                  <a:txBody>
                    <a:bodyPr/>
                    <a:lstStyle/>
                    <a:p>
                      <a:pPr algn="ctr" fontAlgn="b"/>
                      <a:r>
                        <a:rPr lang="en-US" sz="1100" b="0" i="0" u="none" strike="noStrike" dirty="0">
                          <a:solidFill>
                            <a:srgbClr val="000000"/>
                          </a:solidFill>
                          <a:latin typeface="Calibri"/>
                        </a:rPr>
                        <a:t>46.02</a:t>
                      </a:r>
                    </a:p>
                  </a:txBody>
                  <a:tcPr marL="9525" marR="9525" marT="9525" marB="0" anchor="b"/>
                </a:tc>
                <a:tc>
                  <a:txBody>
                    <a:bodyPr/>
                    <a:lstStyle/>
                    <a:p>
                      <a:pPr algn="ctr" fontAlgn="b"/>
                      <a:r>
                        <a:rPr lang="en-US" sz="1100" b="0" i="0" u="none" strike="noStrike" dirty="0">
                          <a:solidFill>
                            <a:srgbClr val="000000"/>
                          </a:solidFill>
                          <a:latin typeface="Calibri"/>
                        </a:rPr>
                        <a:t>98.9</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STUDY FINDING</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Following are the parameter that found to be least compliance during analysis of data-</a:t>
            </a:r>
          </a:p>
          <a:p>
            <a:r>
              <a:rPr lang="en-US" dirty="0" err="1" smtClean="0"/>
              <a:t>Date,time,sign</a:t>
            </a:r>
            <a:r>
              <a:rPr lang="en-US" dirty="0" smtClean="0"/>
              <a:t> &amp; name of Doctor present-Initial </a:t>
            </a:r>
            <a:r>
              <a:rPr lang="en-US" dirty="0" err="1" smtClean="0"/>
              <a:t>Assesment</a:t>
            </a:r>
            <a:r>
              <a:rPr lang="en-US" dirty="0" smtClean="0"/>
              <a:t> </a:t>
            </a:r>
          </a:p>
          <a:p>
            <a:r>
              <a:rPr lang="en-US" dirty="0" smtClean="0"/>
              <a:t>Consultant counter signed –Initial </a:t>
            </a:r>
            <a:r>
              <a:rPr lang="en-US" dirty="0" err="1" smtClean="0"/>
              <a:t>Assesment</a:t>
            </a:r>
            <a:endParaRPr lang="en-US" dirty="0" smtClean="0"/>
          </a:p>
          <a:p>
            <a:r>
              <a:rPr lang="en-US" dirty="0" err="1" smtClean="0"/>
              <a:t>Date,time,sign</a:t>
            </a:r>
            <a:r>
              <a:rPr lang="en-US" dirty="0" smtClean="0"/>
              <a:t> &amp; name of Doctor present –progress note(Doctor)</a:t>
            </a:r>
          </a:p>
          <a:p>
            <a:r>
              <a:rPr lang="en-US" dirty="0" smtClean="0"/>
              <a:t>Medicine name in capital-Drug chart </a:t>
            </a:r>
          </a:p>
          <a:p>
            <a:r>
              <a:rPr lang="en-US" dirty="0" smtClean="0"/>
              <a:t>Progress notes-Nurses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of the Project</a:t>
            </a:r>
            <a:endParaRPr lang="en-US" dirty="0"/>
          </a:p>
        </p:txBody>
      </p:sp>
      <p:sp>
        <p:nvSpPr>
          <p:cNvPr id="3" name="Content Placeholder 2"/>
          <p:cNvSpPr>
            <a:spLocks noGrp="1"/>
          </p:cNvSpPr>
          <p:nvPr>
            <p:ph sz="quarter" idx="1"/>
          </p:nvPr>
        </p:nvSpPr>
        <p:spPr/>
        <p:txBody>
          <a:bodyPr/>
          <a:lstStyle/>
          <a:p>
            <a:pPr>
              <a:buNone/>
            </a:pPr>
            <a:r>
              <a:rPr lang="en-US" dirty="0" smtClean="0"/>
              <a:t>    AUDITING OF IN-PATIENT MEDICAL RECORD FILES BOTH ACTIVE(IPD) AND INACTIVE (MRD) FILES AS PER NABH GUIDELINES AT DR. B.L KAPUR HOSPITAL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dirty="0" smtClean="0"/>
              <a:t>RECOMMENDATION</a:t>
            </a:r>
            <a:endParaRPr lang="en-US" dirty="0"/>
          </a:p>
        </p:txBody>
      </p:sp>
      <p:sp>
        <p:nvSpPr>
          <p:cNvPr id="3" name="Content Placeholder 2"/>
          <p:cNvSpPr>
            <a:spLocks noGrp="1"/>
          </p:cNvSpPr>
          <p:nvPr>
            <p:ph sz="quarter" idx="1"/>
          </p:nvPr>
        </p:nvSpPr>
        <p:spPr>
          <a:xfrm>
            <a:off x="914400" y="1295400"/>
            <a:ext cx="7772400" cy="5029200"/>
          </a:xfrm>
        </p:spPr>
        <p:txBody>
          <a:bodyPr>
            <a:normAutofit fontScale="92500" lnSpcReduction="10000"/>
          </a:bodyPr>
          <a:lstStyle/>
          <a:p>
            <a:r>
              <a:rPr lang="en-US" dirty="0" smtClean="0"/>
              <a:t>Repeated instruction to Consultant to mentioned date ,time and signature.</a:t>
            </a:r>
          </a:p>
          <a:p>
            <a:pPr lvl="0"/>
            <a:r>
              <a:rPr lang="en-US" dirty="0" smtClean="0"/>
              <a:t>Frequent audit should be conducted on floors for the completion of the records. After the audit is conducted, the nurse in charge of particular ward should be informed about the deficiencies, beside the reminder slips.</a:t>
            </a:r>
          </a:p>
          <a:p>
            <a:r>
              <a:rPr lang="en-US" dirty="0" smtClean="0"/>
              <a:t>Training and repeated instruction to nursing staff.</a:t>
            </a:r>
          </a:p>
          <a:p>
            <a:r>
              <a:rPr lang="en-US" dirty="0" smtClean="0"/>
              <a:t>Instruction to write medicine names in capital letter to avoid medication error.</a:t>
            </a:r>
          </a:p>
          <a:p>
            <a:pPr lvl="0"/>
            <a:r>
              <a:rPr lang="en-IN" dirty="0" smtClean="0"/>
              <a:t>In each floor a nurse/ floor coordinator could be made accountable for checking if the documentation is complete or not.</a:t>
            </a:r>
          </a:p>
          <a:p>
            <a:r>
              <a:rPr lang="en-IN" dirty="0" smtClean="0"/>
              <a:t>Informed the doctors through medical superintendent about the issues. </a:t>
            </a:r>
            <a:endParaRPr lang="en-US" dirty="0" smtClean="0"/>
          </a:p>
          <a:p>
            <a:pPr lvl="0">
              <a:buNone/>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According to the Audit </a:t>
            </a:r>
            <a:r>
              <a:rPr lang="en-US" dirty="0" err="1" smtClean="0"/>
              <a:t>result,the</a:t>
            </a:r>
            <a:r>
              <a:rPr lang="en-US" dirty="0" smtClean="0"/>
              <a:t> main problem was the </a:t>
            </a:r>
            <a:r>
              <a:rPr lang="en-US" dirty="0" err="1" smtClean="0"/>
              <a:t>time,date</a:t>
            </a:r>
            <a:r>
              <a:rPr lang="en-US" dirty="0" smtClean="0"/>
              <a:t> and signature of consultant were not mentioned in some places in the file. Also the drug name were not written in capital letter in some file to avoid error.</a:t>
            </a:r>
          </a:p>
          <a:p>
            <a:r>
              <a:rPr lang="en-US" dirty="0" smtClean="0"/>
              <a:t>The Audit result varies in Active files (IPD) and Inactive files (MRD)</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REFERENCES</a:t>
            </a:r>
            <a:endParaRPr lang="en-US" dirty="0"/>
          </a:p>
        </p:txBody>
      </p:sp>
      <p:sp>
        <p:nvSpPr>
          <p:cNvPr id="3" name="Content Placeholder 2"/>
          <p:cNvSpPr>
            <a:spLocks noGrp="1"/>
          </p:cNvSpPr>
          <p:nvPr>
            <p:ph sz="quarter" idx="1"/>
          </p:nvPr>
        </p:nvSpPr>
        <p:spPr>
          <a:xfrm>
            <a:off x="914400" y="838200"/>
            <a:ext cx="7772400" cy="5562600"/>
          </a:xfrm>
        </p:spPr>
        <p:txBody>
          <a:bodyPr>
            <a:normAutofit fontScale="70000" lnSpcReduction="20000"/>
          </a:bodyPr>
          <a:lstStyle/>
          <a:p>
            <a:pPr lvl="0"/>
            <a:r>
              <a:rPr lang="en-IN" dirty="0" err="1" smtClean="0"/>
              <a:t>Khalis</a:t>
            </a:r>
            <a:r>
              <a:rPr lang="en-IN" dirty="0" smtClean="0"/>
              <a:t> </a:t>
            </a:r>
            <a:r>
              <a:rPr lang="en-IN" dirty="0" err="1" smtClean="0"/>
              <a:t>Mahmood</a:t>
            </a:r>
            <a:r>
              <a:rPr lang="en-IN" dirty="0" smtClean="0"/>
              <a:t>, </a:t>
            </a:r>
            <a:r>
              <a:rPr lang="en-IN" dirty="0" err="1" smtClean="0"/>
              <a:t>Shahid</a:t>
            </a:r>
            <a:r>
              <a:rPr lang="en-IN" dirty="0" smtClean="0"/>
              <a:t> </a:t>
            </a:r>
            <a:r>
              <a:rPr lang="en-IN" dirty="0" err="1" smtClean="0"/>
              <a:t>Shakkel</a:t>
            </a:r>
            <a:r>
              <a:rPr lang="en-IN" dirty="0" smtClean="0"/>
              <a:t>, </a:t>
            </a:r>
            <a:r>
              <a:rPr lang="en-IN" dirty="0" err="1" smtClean="0"/>
              <a:t>Hyas</a:t>
            </a:r>
            <a:r>
              <a:rPr lang="en-IN" dirty="0" smtClean="0"/>
              <a:t> </a:t>
            </a:r>
            <a:r>
              <a:rPr lang="en-IN" dirty="0" err="1" smtClean="0"/>
              <a:t>Saeedi</a:t>
            </a:r>
            <a:r>
              <a:rPr lang="en-IN" dirty="0" smtClean="0"/>
              <a:t>, Zia </a:t>
            </a:r>
            <a:r>
              <a:rPr lang="en-IN" dirty="0" err="1" smtClean="0"/>
              <a:t>Ud</a:t>
            </a:r>
            <a:r>
              <a:rPr lang="en-IN" dirty="0" smtClean="0"/>
              <a:t> Din on “Audit of medical record documentation of patients admitted to a medical unit in a teaching hospital NWFP Pakistan” </a:t>
            </a:r>
            <a:endParaRPr lang="en-US" dirty="0" smtClean="0"/>
          </a:p>
          <a:p>
            <a:pPr>
              <a:buNone/>
            </a:pPr>
            <a:r>
              <a:rPr lang="en-IN" b="1" u="sng" dirty="0" smtClean="0">
                <a:hlinkClick r:id="rId2"/>
              </a:rPr>
              <a:t>       http://www.jpmi.org.pk/index.php/jpmi/article/view/8/1209</a:t>
            </a:r>
            <a:endParaRPr lang="en-US" b="1" u="sng" dirty="0" smtClean="0"/>
          </a:p>
          <a:p>
            <a:pPr>
              <a:buNone/>
            </a:pPr>
            <a:r>
              <a:rPr lang="en-IN" dirty="0" smtClean="0"/>
              <a:t> </a:t>
            </a:r>
            <a:endParaRPr lang="en-US" dirty="0" smtClean="0"/>
          </a:p>
          <a:p>
            <a:pPr lvl="0"/>
            <a:r>
              <a:rPr lang="en-IN" dirty="0" err="1" smtClean="0"/>
              <a:t>Letaief</a:t>
            </a:r>
            <a:r>
              <a:rPr lang="en-IN" dirty="0" smtClean="0"/>
              <a:t> M, </a:t>
            </a:r>
            <a:r>
              <a:rPr lang="en-IN" dirty="0" err="1" smtClean="0"/>
              <a:t>Mitraoui</a:t>
            </a:r>
            <a:r>
              <a:rPr lang="en-IN" dirty="0" smtClean="0"/>
              <a:t> A, </a:t>
            </a:r>
            <a:r>
              <a:rPr lang="en-IN" dirty="0" err="1" smtClean="0"/>
              <a:t>Mandhouj</a:t>
            </a:r>
            <a:r>
              <a:rPr lang="en-IN" dirty="0" smtClean="0"/>
              <a:t> O, Ben Salem, </a:t>
            </a:r>
            <a:r>
              <a:rPr lang="en-IN" dirty="0" err="1" smtClean="0"/>
              <a:t>Soltani,Bchir</a:t>
            </a:r>
            <a:r>
              <a:rPr lang="en-IN" dirty="0" smtClean="0"/>
              <a:t>. Evaluation of the quality of medical records in the </a:t>
            </a:r>
            <a:r>
              <a:rPr lang="en-IN" dirty="0" err="1" smtClean="0"/>
              <a:t>Monastir</a:t>
            </a:r>
            <a:r>
              <a:rPr lang="en-IN" dirty="0" smtClean="0"/>
              <a:t> Regional Hospital-Tunisia, Tunis med ,2003,may:81(5);33-7</a:t>
            </a:r>
            <a:endParaRPr lang="en-US" dirty="0" smtClean="0"/>
          </a:p>
          <a:p>
            <a:pPr>
              <a:buNone/>
            </a:pPr>
            <a:r>
              <a:rPr lang="en-US" b="1" u="sng" dirty="0" smtClean="0">
                <a:hlinkClick r:id="rId3"/>
              </a:rPr>
              <a:t>      http://www.ncbi.nim.nih.gov/pubmed/12934450</a:t>
            </a:r>
            <a:endParaRPr lang="en-US" b="1" u="sng" dirty="0" smtClean="0"/>
          </a:p>
          <a:p>
            <a:pPr>
              <a:buNone/>
            </a:pPr>
            <a:endParaRPr lang="en-US" b="1" dirty="0" smtClean="0"/>
          </a:p>
          <a:p>
            <a:pPr lvl="0"/>
            <a:r>
              <a:rPr lang="en-US" dirty="0" err="1" smtClean="0"/>
              <a:t>Sinha</a:t>
            </a:r>
            <a:r>
              <a:rPr lang="en-US" dirty="0" smtClean="0"/>
              <a:t> R K, </a:t>
            </a:r>
            <a:r>
              <a:rPr lang="en-US" dirty="0" err="1" smtClean="0"/>
              <a:t>Saha.D</a:t>
            </a:r>
            <a:r>
              <a:rPr lang="en-US" dirty="0" smtClean="0"/>
              <a:t>, </a:t>
            </a:r>
            <a:r>
              <a:rPr lang="en-US" dirty="0" err="1" smtClean="0"/>
              <a:t>R.N.Prathibha</a:t>
            </a:r>
            <a:r>
              <a:rPr lang="en-US" dirty="0" smtClean="0"/>
              <a:t>, Assessment of Medical Documentation As per Joint Commission International, Journal of the Academy of hospital administration. 2009;21(1-2);5-10 </a:t>
            </a:r>
            <a:r>
              <a:rPr lang="en-US" b="1" u="sng" dirty="0" smtClean="0">
                <a:hlinkClick r:id="rId4"/>
              </a:rPr>
              <a:t>http://ahaindia.org/admin/uploaded_docs/@@assessment_of_medical_documentation_as_per_joint_commission_internation.pdf</a:t>
            </a:r>
            <a:endParaRPr lang="en-US" b="1" dirty="0" smtClean="0"/>
          </a:p>
          <a:p>
            <a:pPr lvl="0"/>
            <a:endParaRPr lang="en-IN" dirty="0" smtClean="0"/>
          </a:p>
          <a:p>
            <a:pPr lvl="0"/>
            <a:r>
              <a:rPr lang="en-IN" dirty="0" smtClean="0"/>
              <a:t>WANG N., HAILEY D. &amp; YU P. (2011) WANG N., HAILEY D. &amp; YU P. (2011) Quality of nursing documentation and approaches to its evaluation: a mixed-method systematic review. Journal of Advanced Nursing 00(0), 000–000. </a:t>
            </a:r>
            <a:r>
              <a:rPr lang="en-IN" dirty="0" err="1" smtClean="0"/>
              <a:t>doi</a:t>
            </a:r>
            <a:r>
              <a:rPr lang="en-IN" dirty="0" smtClean="0"/>
              <a:t>: 10.1111/j.1365-2648.2011.05634.x</a:t>
            </a:r>
            <a:endParaRPr lang="en-US" dirty="0" smtClean="0"/>
          </a:p>
          <a:p>
            <a:pPr>
              <a:buNone/>
            </a:pPr>
            <a:r>
              <a:rPr lang="en-IN" dirty="0" smtClean="0"/>
              <a:t>     </a:t>
            </a:r>
            <a:r>
              <a:rPr lang="en-IN" b="1" u="sng" dirty="0" smtClean="0">
                <a:hlinkClick r:id="rId5"/>
              </a:rPr>
              <a:t>http://www.ncbi.nlm.nih.gov/pubmed/21466578</a:t>
            </a:r>
            <a:endParaRPr lang="en-US" b="1"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               </a:t>
            </a:r>
          </a:p>
          <a:p>
            <a:endParaRPr lang="en-US" dirty="0"/>
          </a:p>
          <a:p>
            <a:pPr>
              <a:buNone/>
            </a:pPr>
            <a:r>
              <a:rPr lang="en-US" dirty="0" smtClean="0"/>
              <a:t>          </a:t>
            </a:r>
            <a:r>
              <a:rPr lang="en-US" sz="3600" dirty="0" smtClean="0"/>
              <a:t>                THANK      YOU……….</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a:bodyPr>
          <a:lstStyle/>
          <a:p>
            <a:r>
              <a:rPr lang="en-US" dirty="0" smtClean="0"/>
              <a:t>Medical audit also called peer review or Clinical audit is defined as evaluation of medical care through review and analysis of medical record.</a:t>
            </a:r>
          </a:p>
          <a:p>
            <a:r>
              <a:rPr lang="en-US" dirty="0" smtClean="0"/>
              <a:t>Medical audit is an ongoing activity involving study of medical </a:t>
            </a:r>
            <a:r>
              <a:rPr lang="en-US" dirty="0" err="1" smtClean="0"/>
              <a:t>recordss</a:t>
            </a:r>
            <a:r>
              <a:rPr lang="en-US" dirty="0" smtClean="0"/>
              <a:t> of the patient aimed at assessing the quality of care given to patients as well as the quality of record generated.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Study</a:t>
            </a:r>
            <a:endParaRPr lang="en-US" dirty="0"/>
          </a:p>
        </p:txBody>
      </p:sp>
      <p:sp>
        <p:nvSpPr>
          <p:cNvPr id="3" name="Content Placeholder 2"/>
          <p:cNvSpPr>
            <a:spLocks noGrp="1"/>
          </p:cNvSpPr>
          <p:nvPr>
            <p:ph sz="quarter" idx="1"/>
          </p:nvPr>
        </p:nvSpPr>
        <p:spPr/>
        <p:txBody>
          <a:bodyPr>
            <a:normAutofit/>
          </a:bodyPr>
          <a:lstStyle/>
          <a:p>
            <a:r>
              <a:rPr lang="en-US" dirty="0" smtClean="0"/>
              <a:t>As the hospital has to undergo for NABH pre </a:t>
            </a:r>
            <a:r>
              <a:rPr lang="en-US" dirty="0" err="1" smtClean="0"/>
              <a:t>assessment,so</a:t>
            </a:r>
            <a:r>
              <a:rPr lang="en-US" dirty="0" smtClean="0"/>
              <a:t> it had to work upon non-conformities </a:t>
            </a:r>
            <a:r>
              <a:rPr lang="en-US" dirty="0" err="1" smtClean="0"/>
              <a:t>identified.one</a:t>
            </a:r>
            <a:r>
              <a:rPr lang="en-US" dirty="0" smtClean="0"/>
              <a:t> of the non-conformities was improper </a:t>
            </a:r>
            <a:r>
              <a:rPr lang="en-US" dirty="0" err="1" smtClean="0"/>
              <a:t>maintainence</a:t>
            </a:r>
            <a:r>
              <a:rPr lang="en-US" dirty="0" smtClean="0"/>
              <a:t> of medical records file from both side of Doctors and nurses.</a:t>
            </a:r>
          </a:p>
          <a:p>
            <a:r>
              <a:rPr lang="en-US" dirty="0" smtClean="0"/>
              <a:t>This study will help in adequate management of the department working in reviewing the performance of the department and in providing better patient care.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lstStyle/>
          <a:p>
            <a:r>
              <a:rPr lang="en-US" dirty="0" smtClean="0"/>
              <a:t>GENERAL OBJECTIVE-</a:t>
            </a:r>
          </a:p>
          <a:p>
            <a:pPr>
              <a:buNone/>
            </a:pPr>
            <a:r>
              <a:rPr lang="en-US" dirty="0"/>
              <a:t> </a:t>
            </a:r>
            <a:r>
              <a:rPr lang="en-US" dirty="0" smtClean="0"/>
              <a:t>   To analyze the accuracy and completeness of In-patient medical record file both IPD and MRD as per NABH guideline at </a:t>
            </a:r>
            <a:r>
              <a:rPr lang="en-US" dirty="0" err="1" smtClean="0"/>
              <a:t>Dr.B.L</a:t>
            </a:r>
            <a:r>
              <a:rPr lang="en-US" dirty="0" smtClean="0"/>
              <a:t> </a:t>
            </a:r>
            <a:r>
              <a:rPr lang="en-US" dirty="0" err="1" smtClean="0"/>
              <a:t>Kapur</a:t>
            </a:r>
            <a:r>
              <a:rPr lang="en-US" dirty="0" smtClean="0"/>
              <a:t> hospital during 15</a:t>
            </a:r>
            <a:r>
              <a:rPr lang="en-US" baseline="30000" dirty="0" smtClean="0"/>
              <a:t>th</a:t>
            </a:r>
            <a:r>
              <a:rPr lang="en-US" dirty="0" smtClean="0"/>
              <a:t> </a:t>
            </a:r>
            <a:r>
              <a:rPr lang="en-US" dirty="0" err="1" smtClean="0"/>
              <a:t>february</a:t>
            </a:r>
            <a:r>
              <a:rPr lang="en-US" dirty="0"/>
              <a:t> </a:t>
            </a:r>
            <a:r>
              <a:rPr lang="en-US" dirty="0" smtClean="0"/>
              <a:t>to 31th march</a:t>
            </a:r>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SPECIFIC OBJECTIVE</a:t>
            </a:r>
            <a:endParaRPr lang="en-US" dirty="0"/>
          </a:p>
        </p:txBody>
      </p:sp>
      <p:sp>
        <p:nvSpPr>
          <p:cNvPr id="3" name="Content Placeholder 2"/>
          <p:cNvSpPr>
            <a:spLocks noGrp="1"/>
          </p:cNvSpPr>
          <p:nvPr>
            <p:ph sz="quarter" idx="1"/>
          </p:nvPr>
        </p:nvSpPr>
        <p:spPr>
          <a:xfrm>
            <a:off x="457200" y="1066800"/>
            <a:ext cx="8229600" cy="5257800"/>
          </a:xfrm>
        </p:spPr>
        <p:txBody>
          <a:bodyPr>
            <a:normAutofit/>
          </a:bodyPr>
          <a:lstStyle/>
          <a:p>
            <a:r>
              <a:rPr lang="en-US" dirty="0" smtClean="0"/>
              <a:t>To check the completeness of Initial </a:t>
            </a:r>
            <a:r>
              <a:rPr lang="en-US" dirty="0" err="1" smtClean="0"/>
              <a:t>assesment</a:t>
            </a:r>
            <a:r>
              <a:rPr lang="en-US" dirty="0" smtClean="0"/>
              <a:t>/IPD case note in both Active and Inactive files.</a:t>
            </a:r>
          </a:p>
          <a:p>
            <a:r>
              <a:rPr lang="en-US" dirty="0" smtClean="0"/>
              <a:t>To </a:t>
            </a:r>
            <a:r>
              <a:rPr lang="en-US" dirty="0" err="1" smtClean="0"/>
              <a:t>analyse</a:t>
            </a:r>
            <a:r>
              <a:rPr lang="en-US" dirty="0" smtClean="0"/>
              <a:t> the completeness of progress notes-</a:t>
            </a:r>
            <a:r>
              <a:rPr lang="en-US" dirty="0" err="1" smtClean="0"/>
              <a:t>Doctor,Nurses</a:t>
            </a:r>
            <a:r>
              <a:rPr lang="en-US" dirty="0" smtClean="0"/>
              <a:t> in both files.</a:t>
            </a:r>
          </a:p>
          <a:p>
            <a:r>
              <a:rPr lang="en-US" dirty="0" smtClean="0"/>
              <a:t>To </a:t>
            </a:r>
            <a:r>
              <a:rPr lang="en-US" dirty="0" err="1" smtClean="0"/>
              <a:t>analyse</a:t>
            </a:r>
            <a:r>
              <a:rPr lang="en-US" dirty="0" smtClean="0"/>
              <a:t> the completeness of Drug </a:t>
            </a:r>
            <a:r>
              <a:rPr lang="en-US" dirty="0" err="1" smtClean="0"/>
              <a:t>Chart,Consent</a:t>
            </a:r>
            <a:r>
              <a:rPr lang="en-US" dirty="0" smtClean="0"/>
              <a:t> </a:t>
            </a:r>
            <a:r>
              <a:rPr lang="en-US" dirty="0" err="1" smtClean="0"/>
              <a:t>form,Anaesthesia</a:t>
            </a:r>
            <a:r>
              <a:rPr lang="en-US" dirty="0" smtClean="0"/>
              <a:t> and surgery record.</a:t>
            </a:r>
          </a:p>
          <a:p>
            <a:r>
              <a:rPr lang="en-US" dirty="0" smtClean="0"/>
              <a:t>To check if specimen signature, time and date are mentioned by the treating physician and the nursing staff as per NABH guidelines.</a:t>
            </a:r>
          </a:p>
          <a:p>
            <a:r>
              <a:rPr lang="en-US" dirty="0" smtClean="0">
                <a:cs typeface="Arial" pitchFamily="34" charset="0"/>
              </a:rPr>
              <a:t>To suggest some recommendation based on above mentioned objective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sz="quarter" idx="1"/>
          </p:nvPr>
        </p:nvSpPr>
        <p:spPr/>
        <p:txBody>
          <a:bodyPr/>
          <a:lstStyle/>
          <a:p>
            <a:r>
              <a:rPr lang="en-US" b="1" dirty="0" err="1" smtClean="0"/>
              <a:t>Khalis</a:t>
            </a:r>
            <a:r>
              <a:rPr lang="en-US" b="1" dirty="0" smtClean="0"/>
              <a:t> </a:t>
            </a:r>
            <a:r>
              <a:rPr lang="en-US" b="1" dirty="0" err="1" smtClean="0"/>
              <a:t>Mahmood</a:t>
            </a:r>
            <a:r>
              <a:rPr lang="en-US" b="1" dirty="0" smtClean="0"/>
              <a:t>, </a:t>
            </a:r>
            <a:r>
              <a:rPr lang="en-US" b="1" dirty="0" err="1" smtClean="0"/>
              <a:t>Shahid</a:t>
            </a:r>
            <a:r>
              <a:rPr lang="en-US" b="1" dirty="0" smtClean="0"/>
              <a:t> </a:t>
            </a:r>
            <a:r>
              <a:rPr lang="en-US" b="1" dirty="0" err="1" smtClean="0"/>
              <a:t>Shakkel</a:t>
            </a:r>
            <a:r>
              <a:rPr lang="en-US" b="1" dirty="0" smtClean="0"/>
              <a:t>, </a:t>
            </a:r>
            <a:r>
              <a:rPr lang="en-US" b="1" dirty="0" err="1" smtClean="0"/>
              <a:t>Hyas</a:t>
            </a:r>
            <a:r>
              <a:rPr lang="en-US" b="1" dirty="0" smtClean="0"/>
              <a:t> </a:t>
            </a:r>
            <a:r>
              <a:rPr lang="en-US" b="1" dirty="0" err="1" smtClean="0"/>
              <a:t>Saeedi</a:t>
            </a:r>
            <a:r>
              <a:rPr lang="en-US" b="1" dirty="0" smtClean="0"/>
              <a:t>, Zia </a:t>
            </a:r>
            <a:r>
              <a:rPr lang="en-US" b="1" dirty="0" err="1" smtClean="0"/>
              <a:t>Ud</a:t>
            </a:r>
            <a:r>
              <a:rPr lang="en-US" b="1" dirty="0" smtClean="0"/>
              <a:t> Din</a:t>
            </a:r>
            <a:r>
              <a:rPr lang="en-US" dirty="0" smtClean="0"/>
              <a:t>                                       </a:t>
            </a:r>
          </a:p>
          <a:p>
            <a:pPr>
              <a:buNone/>
            </a:pPr>
            <a:r>
              <a:rPr lang="en-US" dirty="0" smtClean="0"/>
              <a:t>    A study done  on “Audit of medical record documentation of patients admitted to a medical unit in a teaching hospital NWFP Pakistan” showed that they did retrospective study of medical record documentation in their medical unit and each parameter were graded as very good, good, average, poor, or not documented. And concluded that poor documentation in medical records might reduce quality of </a:t>
            </a:r>
            <a:r>
              <a:rPr lang="en-US" dirty="0" smtClean="0"/>
              <a:t>care.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556</TotalTime>
  <Words>2848</Words>
  <Application>Microsoft Office PowerPoint</Application>
  <PresentationFormat>On-screen Show (4:3)</PresentationFormat>
  <Paragraphs>354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Equity</vt:lpstr>
      <vt:lpstr>DISSERTATION REPORT</vt:lpstr>
      <vt:lpstr>Profile of Dissertation Organisation</vt:lpstr>
      <vt:lpstr>Slide 3</vt:lpstr>
      <vt:lpstr>Title of the Project</vt:lpstr>
      <vt:lpstr>INTRODUCTION</vt:lpstr>
      <vt:lpstr>Rationale of Study</vt:lpstr>
      <vt:lpstr>OBJECTIVES</vt:lpstr>
      <vt:lpstr>SPECIFIC OBJECTIVE</vt:lpstr>
      <vt:lpstr>REVIEW OF LITERATURE</vt:lpstr>
      <vt:lpstr>Slide 10</vt:lpstr>
      <vt:lpstr>Slide 11</vt:lpstr>
      <vt:lpstr>Slide 12</vt:lpstr>
      <vt:lpstr>METHODOLOGY</vt:lpstr>
      <vt:lpstr>Slide 14</vt:lpstr>
      <vt:lpstr>Key Study Finding-Initial assessment</vt:lpstr>
      <vt:lpstr> KEY FINDING-INITIAL ASSESMENT/IPD CASE NOTE</vt:lpstr>
      <vt:lpstr>Key Study Finding-Emergency</vt:lpstr>
      <vt:lpstr>KEY FINDING-EMERGENCY</vt:lpstr>
      <vt:lpstr>Key Study Finding-Progress note(Doctor)</vt:lpstr>
      <vt:lpstr>KEY FINDING-EMERGENCY</vt:lpstr>
      <vt:lpstr>Key Study Finding-Drug chart</vt:lpstr>
      <vt:lpstr>KEY FINDING-DRUG CHART</vt:lpstr>
      <vt:lpstr>Key Study Finding-Consent</vt:lpstr>
      <vt:lpstr>KEY FINDING-CONSENT</vt:lpstr>
      <vt:lpstr>Key Study Finding-Anaesthesia record sheet</vt:lpstr>
      <vt:lpstr>KEY FINDING-ANAESTHESIA RECORD SHEET</vt:lpstr>
      <vt:lpstr>Key Study Finding-Surgery records</vt:lpstr>
      <vt:lpstr>KEY FINDING-SURGERY RECORD</vt:lpstr>
      <vt:lpstr>Key Study Finding-Nursing</vt:lpstr>
      <vt:lpstr>KEY FINDING-NURSING</vt:lpstr>
      <vt:lpstr>Key Study Finding-Others</vt:lpstr>
      <vt:lpstr>KEY FINDING-OTHER</vt:lpstr>
      <vt:lpstr>Key Study Finding-Discharge(MRD)</vt:lpstr>
      <vt:lpstr>KEY FINDINGS- DISCHARGE (MRD)</vt:lpstr>
      <vt:lpstr>Analysis of Study finding</vt:lpstr>
      <vt:lpstr>Slide 36</vt:lpstr>
      <vt:lpstr>Slide 37</vt:lpstr>
      <vt:lpstr>Slide 38</vt:lpstr>
      <vt:lpstr>DISCUSSION OF STUDY FINDING</vt:lpstr>
      <vt:lpstr>RECOMMENDATION</vt:lpstr>
      <vt:lpstr>CONCLUSION</vt:lpstr>
      <vt:lpstr>REFERENCES</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dc:title>
  <dc:creator>admin</dc:creator>
  <cp:lastModifiedBy>admin</cp:lastModifiedBy>
  <cp:revision>93</cp:revision>
  <dcterms:created xsi:type="dcterms:W3CDTF">2014-05-04T09:44:52Z</dcterms:created>
  <dcterms:modified xsi:type="dcterms:W3CDTF">2014-05-28T04:14:57Z</dcterms:modified>
</cp:coreProperties>
</file>