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72" r:id="rId5"/>
    <p:sldId id="270" r:id="rId6"/>
    <p:sldId id="274" r:id="rId7"/>
    <p:sldId id="292" r:id="rId8"/>
    <p:sldId id="273" r:id="rId9"/>
    <p:sldId id="275" r:id="rId10"/>
    <p:sldId id="276" r:id="rId11"/>
    <p:sldId id="277" r:id="rId12"/>
    <p:sldId id="282" r:id="rId13"/>
    <p:sldId id="279" r:id="rId14"/>
    <p:sldId id="284" r:id="rId15"/>
    <p:sldId id="285" r:id="rId16"/>
    <p:sldId id="286" r:id="rId17"/>
    <p:sldId id="287" r:id="rId18"/>
    <p:sldId id="288" r:id="rId19"/>
    <p:sldId id="289" r:id="rId20"/>
    <p:sldId id="291" r:id="rId21"/>
    <p:sldId id="29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chart1.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0.37215104274304611"/>
          <c:y val="3.6342710185420457E-2"/>
          <c:w val="0.45695290053202481"/>
          <c:h val="0.74839301439949057"/>
        </c:manualLayout>
      </c:layout>
      <c:barChart>
        <c:barDir val="bar"/>
        <c:grouping val="percentStacked"/>
        <c:ser>
          <c:idx val="0"/>
          <c:order val="0"/>
          <c:tx>
            <c:strRef>
              <c:f>Sheet1!$B$1</c:f>
              <c:strCache>
                <c:ptCount val="1"/>
                <c:pt idx="0">
                  <c:v>Available</c:v>
                </c:pt>
              </c:strCache>
            </c:strRef>
          </c:tx>
          <c:cat>
            <c:strRef>
              <c:f>Sheet1!$A$2:$A$12</c:f>
              <c:strCache>
                <c:ptCount val="11"/>
                <c:pt idx="0">
                  <c:v>Introduction plan for new vaccine</c:v>
                </c:pt>
                <c:pt idx="1">
                  <c:v>Training materials</c:v>
                </c:pt>
                <c:pt idx="2">
                  <c:v>Vaccine management guidelines</c:v>
                </c:pt>
                <c:pt idx="3">
                  <c:v>Media campaign &amp; education materials</c:v>
                </c:pt>
                <c:pt idx="4">
                  <c:v>Vaccine stock records</c:v>
                </c:pt>
                <c:pt idx="5">
                  <c:v>Injection safety/waste-management policy document</c:v>
                </c:pt>
                <c:pt idx="6">
                  <c:v>Wastage reports</c:v>
                </c:pt>
                <c:pt idx="7">
                  <c:v>AEFI protocol/reporting form</c:v>
                </c:pt>
                <c:pt idx="8">
                  <c:v>AEFI logbook/registry</c:v>
                </c:pt>
                <c:pt idx="9">
                  <c:v>Sample child health card/immunization card</c:v>
                </c:pt>
                <c:pt idx="10">
                  <c:v>Immunization logbooks, monitoring forms, tally sheets,</c:v>
                </c:pt>
              </c:strCache>
            </c:strRef>
          </c:cat>
          <c:val>
            <c:numRef>
              <c:f>Sheet1!$B$2:$B$12</c:f>
              <c:numCache>
                <c:formatCode>General</c:formatCode>
                <c:ptCount val="11"/>
                <c:pt idx="0">
                  <c:v>6</c:v>
                </c:pt>
                <c:pt idx="1">
                  <c:v>4</c:v>
                </c:pt>
                <c:pt idx="2">
                  <c:v>6</c:v>
                </c:pt>
                <c:pt idx="3">
                  <c:v>8</c:v>
                </c:pt>
                <c:pt idx="4">
                  <c:v>9</c:v>
                </c:pt>
                <c:pt idx="5">
                  <c:v>5</c:v>
                </c:pt>
                <c:pt idx="6">
                  <c:v>0</c:v>
                </c:pt>
                <c:pt idx="7">
                  <c:v>8</c:v>
                </c:pt>
                <c:pt idx="8">
                  <c:v>5</c:v>
                </c:pt>
                <c:pt idx="9">
                  <c:v>10</c:v>
                </c:pt>
                <c:pt idx="10">
                  <c:v>10</c:v>
                </c:pt>
              </c:numCache>
            </c:numRef>
          </c:val>
        </c:ser>
        <c:ser>
          <c:idx val="1"/>
          <c:order val="1"/>
          <c:tx>
            <c:strRef>
              <c:f>Sheet1!$C$1</c:f>
              <c:strCache>
                <c:ptCount val="1"/>
                <c:pt idx="0">
                  <c:v>Unavailable</c:v>
                </c:pt>
              </c:strCache>
            </c:strRef>
          </c:tx>
          <c:cat>
            <c:strRef>
              <c:f>Sheet1!$A$2:$A$12</c:f>
              <c:strCache>
                <c:ptCount val="11"/>
                <c:pt idx="0">
                  <c:v>Introduction plan for new vaccine</c:v>
                </c:pt>
                <c:pt idx="1">
                  <c:v>Training materials</c:v>
                </c:pt>
                <c:pt idx="2">
                  <c:v>Vaccine management guidelines</c:v>
                </c:pt>
                <c:pt idx="3">
                  <c:v>Media campaign &amp; education materials</c:v>
                </c:pt>
                <c:pt idx="4">
                  <c:v>Vaccine stock records</c:v>
                </c:pt>
                <c:pt idx="5">
                  <c:v>Injection safety/waste-management policy document</c:v>
                </c:pt>
                <c:pt idx="6">
                  <c:v>Wastage reports</c:v>
                </c:pt>
                <c:pt idx="7">
                  <c:v>AEFI protocol/reporting form</c:v>
                </c:pt>
                <c:pt idx="8">
                  <c:v>AEFI logbook/registry</c:v>
                </c:pt>
                <c:pt idx="9">
                  <c:v>Sample child health card/immunization card</c:v>
                </c:pt>
                <c:pt idx="10">
                  <c:v>Immunization logbooks, monitoring forms, tally sheets,</c:v>
                </c:pt>
              </c:strCache>
            </c:strRef>
          </c:cat>
          <c:val>
            <c:numRef>
              <c:f>Sheet1!$C$2:$C$12</c:f>
              <c:numCache>
                <c:formatCode>General</c:formatCode>
                <c:ptCount val="11"/>
                <c:pt idx="0">
                  <c:v>4</c:v>
                </c:pt>
                <c:pt idx="1">
                  <c:v>6</c:v>
                </c:pt>
                <c:pt idx="2">
                  <c:v>4</c:v>
                </c:pt>
                <c:pt idx="3">
                  <c:v>2</c:v>
                </c:pt>
                <c:pt idx="4">
                  <c:v>1</c:v>
                </c:pt>
                <c:pt idx="5">
                  <c:v>5</c:v>
                </c:pt>
                <c:pt idx="6">
                  <c:v>10</c:v>
                </c:pt>
                <c:pt idx="7">
                  <c:v>2</c:v>
                </c:pt>
                <c:pt idx="8">
                  <c:v>5</c:v>
                </c:pt>
                <c:pt idx="9">
                  <c:v>0</c:v>
                </c:pt>
                <c:pt idx="10">
                  <c:v>0</c:v>
                </c:pt>
              </c:numCache>
            </c:numRef>
          </c:val>
        </c:ser>
        <c:overlap val="100"/>
        <c:axId val="73305472"/>
        <c:axId val="73327744"/>
      </c:barChart>
      <c:catAx>
        <c:axId val="73305472"/>
        <c:scaling>
          <c:orientation val="minMax"/>
        </c:scaling>
        <c:axPos val="l"/>
        <c:tickLblPos val="nextTo"/>
        <c:txPr>
          <a:bodyPr/>
          <a:lstStyle/>
          <a:p>
            <a:pPr>
              <a:defRPr sz="1400"/>
            </a:pPr>
            <a:endParaRPr lang="en-US"/>
          </a:p>
        </c:txPr>
        <c:crossAx val="73327744"/>
        <c:crosses val="autoZero"/>
        <c:auto val="1"/>
        <c:lblAlgn val="ctr"/>
        <c:lblOffset val="100"/>
      </c:catAx>
      <c:valAx>
        <c:axId val="73327744"/>
        <c:scaling>
          <c:orientation val="minMax"/>
        </c:scaling>
        <c:axPos val="b"/>
        <c:majorGridlines/>
        <c:numFmt formatCode="0%" sourceLinked="0"/>
        <c:tickLblPos val="nextTo"/>
        <c:txPr>
          <a:bodyPr/>
          <a:lstStyle/>
          <a:p>
            <a:pPr>
              <a:defRPr sz="1400"/>
            </a:pPr>
            <a:endParaRPr lang="en-US"/>
          </a:p>
        </c:txPr>
        <c:crossAx val="73305472"/>
        <c:crosses val="autoZero"/>
        <c:crossBetween val="between"/>
      </c:valAx>
    </c:plotArea>
    <c:legend>
      <c:legendPos val="r"/>
      <c:layout>
        <c:manualLayout>
          <c:xMode val="edge"/>
          <c:yMode val="edge"/>
          <c:x val="0.8378963438610475"/>
          <c:y val="0.34619422572178482"/>
          <c:w val="0.15343886887350194"/>
          <c:h val="0.11571287925828312"/>
        </c:manualLayout>
      </c:layout>
      <c:txPr>
        <a:bodyPr/>
        <a:lstStyle/>
        <a:p>
          <a:pPr>
            <a:defRPr sz="1400"/>
          </a:pPr>
          <a:endParaRPr lang="en-US"/>
        </a:p>
      </c:txPr>
    </c:legend>
    <c:plotVisOnly val="1"/>
  </c:chart>
  <c:spPr>
    <a:solidFill>
      <a:schemeClr val="bg1"/>
    </a:solidFill>
  </c:spPr>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8.8032403443328466E-2"/>
          <c:y val="6.1083842270506145E-2"/>
          <c:w val="0.55254046982758398"/>
          <c:h val="0.7229368232203498"/>
        </c:manualLayout>
      </c:layout>
      <c:barChart>
        <c:barDir val="col"/>
        <c:grouping val="percentStacked"/>
        <c:ser>
          <c:idx val="0"/>
          <c:order val="0"/>
          <c:tx>
            <c:strRef>
              <c:f>Sheet1!$B$1</c:f>
              <c:strCache>
                <c:ptCount val="1"/>
                <c:pt idx="0">
                  <c:v>Trained </c:v>
                </c:pt>
              </c:strCache>
            </c:strRef>
          </c:tx>
          <c:cat>
            <c:strRef>
              <c:f>Sheet1!$A$2:$A$5</c:f>
              <c:strCache>
                <c:ptCount val="4"/>
                <c:pt idx="0">
                  <c:v>SMO/MO</c:v>
                </c:pt>
                <c:pt idx="1">
                  <c:v>Staff nurse</c:v>
                </c:pt>
                <c:pt idx="2">
                  <c:v>ANM</c:v>
                </c:pt>
                <c:pt idx="3">
                  <c:v>Cold chain handler/LHV</c:v>
                </c:pt>
              </c:strCache>
            </c:strRef>
          </c:cat>
          <c:val>
            <c:numRef>
              <c:f>Sheet1!$B$2:$B$5</c:f>
              <c:numCache>
                <c:formatCode>General</c:formatCode>
                <c:ptCount val="4"/>
                <c:pt idx="0">
                  <c:v>11</c:v>
                </c:pt>
                <c:pt idx="1">
                  <c:v>18</c:v>
                </c:pt>
                <c:pt idx="2">
                  <c:v>57</c:v>
                </c:pt>
                <c:pt idx="3">
                  <c:v>5</c:v>
                </c:pt>
              </c:numCache>
            </c:numRef>
          </c:val>
        </c:ser>
        <c:ser>
          <c:idx val="1"/>
          <c:order val="1"/>
          <c:tx>
            <c:strRef>
              <c:f>Sheet1!$C$1</c:f>
              <c:strCache>
                <c:ptCount val="1"/>
                <c:pt idx="0">
                  <c:v>Untrained</c:v>
                </c:pt>
              </c:strCache>
            </c:strRef>
          </c:tx>
          <c:cat>
            <c:strRef>
              <c:f>Sheet1!$A$2:$A$5</c:f>
              <c:strCache>
                <c:ptCount val="4"/>
                <c:pt idx="0">
                  <c:v>SMO/MO</c:v>
                </c:pt>
                <c:pt idx="1">
                  <c:v>Staff nurse</c:v>
                </c:pt>
                <c:pt idx="2">
                  <c:v>ANM</c:v>
                </c:pt>
                <c:pt idx="3">
                  <c:v>Cold chain handler/LHV</c:v>
                </c:pt>
              </c:strCache>
            </c:strRef>
          </c:cat>
          <c:val>
            <c:numRef>
              <c:f>Sheet1!$C$2:$C$5</c:f>
              <c:numCache>
                <c:formatCode>General</c:formatCode>
                <c:ptCount val="4"/>
                <c:pt idx="0">
                  <c:v>1</c:v>
                </c:pt>
                <c:pt idx="1">
                  <c:v>20</c:v>
                </c:pt>
                <c:pt idx="2">
                  <c:v>3</c:v>
                </c:pt>
                <c:pt idx="3">
                  <c:v>1</c:v>
                </c:pt>
              </c:numCache>
            </c:numRef>
          </c:val>
        </c:ser>
        <c:overlap val="100"/>
        <c:axId val="88922752"/>
        <c:axId val="101712256"/>
      </c:barChart>
      <c:catAx>
        <c:axId val="88922752"/>
        <c:scaling>
          <c:orientation val="minMax"/>
        </c:scaling>
        <c:axPos val="b"/>
        <c:tickLblPos val="nextTo"/>
        <c:txPr>
          <a:bodyPr/>
          <a:lstStyle/>
          <a:p>
            <a:pPr>
              <a:defRPr sz="1200"/>
            </a:pPr>
            <a:endParaRPr lang="en-US"/>
          </a:p>
        </c:txPr>
        <c:crossAx val="101712256"/>
        <c:crosses val="autoZero"/>
        <c:auto val="1"/>
        <c:lblAlgn val="ctr"/>
        <c:lblOffset val="100"/>
      </c:catAx>
      <c:valAx>
        <c:axId val="101712256"/>
        <c:scaling>
          <c:orientation val="minMax"/>
        </c:scaling>
        <c:axPos val="l"/>
        <c:majorGridlines/>
        <c:numFmt formatCode="0%" sourceLinked="1"/>
        <c:tickLblPos val="nextTo"/>
        <c:txPr>
          <a:bodyPr/>
          <a:lstStyle/>
          <a:p>
            <a:pPr>
              <a:defRPr sz="1050"/>
            </a:pPr>
            <a:endParaRPr lang="en-US"/>
          </a:p>
        </c:txPr>
        <c:crossAx val="88922752"/>
        <c:crosses val="autoZero"/>
        <c:crossBetween val="between"/>
      </c:valAx>
    </c:plotArea>
    <c:legend>
      <c:legendPos val="r"/>
      <c:layout>
        <c:manualLayout>
          <c:xMode val="edge"/>
          <c:yMode val="edge"/>
          <c:x val="0.73894220221792883"/>
          <c:y val="0.33553356877253981"/>
          <c:w val="0.21394591763798393"/>
          <c:h val="0.21953290190299443"/>
        </c:manualLayout>
      </c:layout>
      <c:txPr>
        <a:bodyPr/>
        <a:lstStyle/>
        <a:p>
          <a:pPr>
            <a:defRPr sz="1400"/>
          </a:pPr>
          <a:endParaRPr lang="en-US"/>
        </a:p>
      </c:txPr>
    </c:legend>
    <c:plotVisOnly val="1"/>
  </c:chart>
  <c:spPr>
    <a:solidFill>
      <a:schemeClr val="bg1"/>
    </a:solidFill>
  </c:spPr>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200"/>
          </a:pPr>
          <a:endParaRPr lang="en-US"/>
        </a:p>
      </c:txPr>
    </c:title>
    <c:plotArea>
      <c:layout>
        <c:manualLayout>
          <c:layoutTarget val="inner"/>
          <c:xMode val="edge"/>
          <c:yMode val="edge"/>
          <c:x val="0.10839844955498772"/>
          <c:y val="0.29532615107303567"/>
          <c:w val="0.526176361062761"/>
          <c:h val="0.64746703172903353"/>
        </c:manualLayout>
      </c:layout>
      <c:pieChart>
        <c:varyColors val="1"/>
        <c:ser>
          <c:idx val="0"/>
          <c:order val="0"/>
          <c:tx>
            <c:strRef>
              <c:f>Sheet1!$B$1</c:f>
              <c:strCache>
                <c:ptCount val="1"/>
                <c:pt idx="0">
                  <c:v>Dropout of DPT vaccine previous year before introduction</c:v>
                </c:pt>
              </c:strCache>
            </c:strRef>
          </c:tx>
          <c:dLbls>
            <c:txPr>
              <a:bodyPr/>
              <a:lstStyle/>
              <a:p>
                <a:pPr>
                  <a:defRPr sz="1100"/>
                </a:pPr>
                <a:endParaRPr lang="en-US"/>
              </a:p>
            </c:txPr>
            <c:dLblPos val="ctr"/>
            <c:showVal val="1"/>
            <c:showLeaderLines val="1"/>
          </c:dLbls>
          <c:cat>
            <c:strRef>
              <c:f>Sheet1!$A$2:$A$5</c:f>
              <c:strCache>
                <c:ptCount val="4"/>
                <c:pt idx="0">
                  <c:v>Below 5%</c:v>
                </c:pt>
                <c:pt idx="1">
                  <c:v>Between 5% to 30%</c:v>
                </c:pt>
                <c:pt idx="2">
                  <c:v>30% to 40% </c:v>
                </c:pt>
                <c:pt idx="3">
                  <c:v>Above 40%</c:v>
                </c:pt>
              </c:strCache>
            </c:strRef>
          </c:cat>
          <c:val>
            <c:numRef>
              <c:f>Sheet1!$B$2:$B$5</c:f>
              <c:numCache>
                <c:formatCode>General</c:formatCode>
                <c:ptCount val="4"/>
                <c:pt idx="0">
                  <c:v>5</c:v>
                </c:pt>
                <c:pt idx="1">
                  <c:v>3</c:v>
                </c:pt>
                <c:pt idx="2">
                  <c:v>1</c:v>
                </c:pt>
                <c:pt idx="3">
                  <c:v>1</c:v>
                </c:pt>
              </c:numCache>
            </c:numRef>
          </c:val>
        </c:ser>
        <c:dLbls>
          <c:showVal val="1"/>
        </c:dLbls>
        <c:firstSliceAng val="0"/>
      </c:pieChart>
    </c:plotArea>
    <c:legend>
      <c:legendPos val="r"/>
      <c:layout/>
      <c:txPr>
        <a:bodyPr/>
        <a:lstStyle/>
        <a:p>
          <a:pPr>
            <a:defRPr sz="1100"/>
          </a:pPr>
          <a:endParaRPr lang="en-US"/>
        </a:p>
      </c:txPr>
    </c:legend>
    <c:plotVisOnly val="1"/>
  </c:chart>
  <c:spPr>
    <a:solidFill>
      <a:schemeClr val="bg1"/>
    </a:solidFill>
  </c:spPr>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layout>
        <c:manualLayout>
          <c:xMode val="edge"/>
          <c:yMode val="edge"/>
          <c:x val="0.17398422726141441"/>
          <c:y val="4.4889014562420483E-2"/>
        </c:manualLayout>
      </c:layout>
      <c:txPr>
        <a:bodyPr/>
        <a:lstStyle/>
        <a:p>
          <a:pPr>
            <a:defRPr sz="1200"/>
          </a:pPr>
          <a:endParaRPr lang="en-US"/>
        </a:p>
      </c:txPr>
    </c:title>
    <c:plotArea>
      <c:layout>
        <c:manualLayout>
          <c:layoutTarget val="inner"/>
          <c:xMode val="edge"/>
          <c:yMode val="edge"/>
          <c:x val="9.0917557251908379E-2"/>
          <c:y val="0.27033950546960678"/>
          <c:w val="0.51334427480916034"/>
          <c:h val="0.63842971283617156"/>
        </c:manualLayout>
      </c:layout>
      <c:pieChart>
        <c:varyColors val="1"/>
        <c:ser>
          <c:idx val="0"/>
          <c:order val="0"/>
          <c:tx>
            <c:strRef>
              <c:f>'Sheet1'!$B$1</c:f>
              <c:strCache>
                <c:ptCount val="1"/>
                <c:pt idx="0">
                  <c:v>Dropout of penta vaccine last year</c:v>
                </c:pt>
              </c:strCache>
            </c:strRef>
          </c:tx>
          <c:dLbls>
            <c:txPr>
              <a:bodyPr/>
              <a:lstStyle/>
              <a:p>
                <a:pPr>
                  <a:defRPr sz="1100"/>
                </a:pPr>
                <a:endParaRPr lang="en-US"/>
              </a:p>
            </c:txPr>
            <c:dLblPos val="ctr"/>
            <c:showVal val="1"/>
            <c:showLeaderLines val="1"/>
          </c:dLbls>
          <c:cat>
            <c:strRef>
              <c:f>'Sheet1'!$A$2:$A$5</c:f>
              <c:strCache>
                <c:ptCount val="4"/>
                <c:pt idx="0">
                  <c:v>Below 5%</c:v>
                </c:pt>
                <c:pt idx="1">
                  <c:v>Between 5% to 30%</c:v>
                </c:pt>
                <c:pt idx="2">
                  <c:v>30% to 40% </c:v>
                </c:pt>
                <c:pt idx="3">
                  <c:v>Above 40%</c:v>
                </c:pt>
              </c:strCache>
            </c:strRef>
          </c:cat>
          <c:val>
            <c:numRef>
              <c:f>'Sheet1'!$B$2:$B$5</c:f>
              <c:numCache>
                <c:formatCode>General</c:formatCode>
                <c:ptCount val="4"/>
                <c:pt idx="0">
                  <c:v>4</c:v>
                </c:pt>
                <c:pt idx="1">
                  <c:v>1</c:v>
                </c:pt>
                <c:pt idx="2">
                  <c:v>2</c:v>
                </c:pt>
                <c:pt idx="3">
                  <c:v>3</c:v>
                </c:pt>
              </c:numCache>
            </c:numRef>
          </c:val>
        </c:ser>
        <c:dLbls>
          <c:showVal val="1"/>
        </c:dLbls>
        <c:firstSliceAng val="0"/>
      </c:pieChart>
    </c:plotArea>
    <c:legend>
      <c:legendPos val="r"/>
      <c:layout/>
      <c:txPr>
        <a:bodyPr/>
        <a:lstStyle/>
        <a:p>
          <a:pPr>
            <a:defRPr sz="1100"/>
          </a:pPr>
          <a:endParaRPr lang="en-US"/>
        </a:p>
      </c:txPr>
    </c:legend>
    <c:plotVisOnly val="1"/>
  </c:chart>
  <c:spPr>
    <a:solidFill>
      <a:schemeClr val="bg1"/>
    </a:solidFill>
  </c:spPr>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layout>
        <c:manualLayout>
          <c:xMode val="edge"/>
          <c:yMode val="edge"/>
          <c:x val="0.15105399613718157"/>
          <c:y val="6.9020698811498013E-2"/>
        </c:manualLayout>
      </c:layout>
      <c:txPr>
        <a:bodyPr/>
        <a:lstStyle/>
        <a:p>
          <a:pPr>
            <a:defRPr sz="1200"/>
          </a:pPr>
          <a:endParaRPr lang="en-US"/>
        </a:p>
      </c:txPr>
    </c:title>
    <c:plotArea>
      <c:layout>
        <c:manualLayout>
          <c:layoutTarget val="inner"/>
          <c:xMode val="edge"/>
          <c:yMode val="edge"/>
          <c:x val="1.9720832300684565E-2"/>
          <c:y val="0.33358238201624213"/>
          <c:w val="0.50928556015143556"/>
          <c:h val="0.63549970140818224"/>
        </c:manualLayout>
      </c:layout>
      <c:pieChart>
        <c:varyColors val="1"/>
        <c:ser>
          <c:idx val="0"/>
          <c:order val="0"/>
          <c:tx>
            <c:strRef>
              <c:f>Sheet1!$B$1</c:f>
              <c:strCache>
                <c:ptCount val="1"/>
                <c:pt idx="0">
                  <c:v>Vaccine coverage of DPT vaccine previous year before introduction</c:v>
                </c:pt>
              </c:strCache>
            </c:strRef>
          </c:tx>
          <c:explosion val="7"/>
          <c:dLbls>
            <c:dLbl>
              <c:idx val="0"/>
              <c:layout/>
              <c:dLblPos val="ctr"/>
              <c:showVal val="1"/>
            </c:dLbl>
            <c:dLbl>
              <c:idx val="1"/>
              <c:layout/>
              <c:dLblPos val="ctr"/>
              <c:showVal val="1"/>
            </c:dLbl>
            <c:dLbl>
              <c:idx val="2"/>
              <c:layout/>
              <c:dLblPos val="ctr"/>
              <c:showVal val="1"/>
            </c:dLbl>
            <c:delete val="1"/>
            <c:txPr>
              <a:bodyPr/>
              <a:lstStyle/>
              <a:p>
                <a:pPr>
                  <a:defRPr sz="1100"/>
                </a:pPr>
                <a:endParaRPr lang="en-US"/>
              </a:p>
            </c:txPr>
          </c:dLbls>
          <c:cat>
            <c:strRef>
              <c:f>Sheet1!$A$2:$A$4</c:f>
              <c:strCache>
                <c:ptCount val="3"/>
                <c:pt idx="0">
                  <c:v>Above 80%</c:v>
                </c:pt>
                <c:pt idx="1">
                  <c:v>Between 60% to 80%</c:v>
                </c:pt>
                <c:pt idx="2">
                  <c:v>below 60%</c:v>
                </c:pt>
              </c:strCache>
            </c:strRef>
          </c:cat>
          <c:val>
            <c:numRef>
              <c:f>Sheet1!$B$2:$B$4</c:f>
              <c:numCache>
                <c:formatCode>General</c:formatCode>
                <c:ptCount val="3"/>
                <c:pt idx="0">
                  <c:v>1</c:v>
                </c:pt>
                <c:pt idx="1">
                  <c:v>4</c:v>
                </c:pt>
                <c:pt idx="2">
                  <c:v>5</c:v>
                </c:pt>
              </c:numCache>
            </c:numRef>
          </c:val>
        </c:ser>
        <c:firstSliceAng val="0"/>
      </c:pieChart>
    </c:plotArea>
    <c:legend>
      <c:legendPos val="r"/>
      <c:layout>
        <c:manualLayout>
          <c:xMode val="edge"/>
          <c:yMode val="edge"/>
          <c:x val="0.6097383410390298"/>
          <c:y val="0.33379399563842682"/>
          <c:w val="0.34245572331043944"/>
          <c:h val="0.39872899318762817"/>
        </c:manualLayout>
      </c:layout>
      <c:txPr>
        <a:bodyPr/>
        <a:lstStyle/>
        <a:p>
          <a:pPr>
            <a:defRPr sz="1100"/>
          </a:pPr>
          <a:endParaRPr lang="en-US"/>
        </a:p>
      </c:txPr>
    </c:legend>
    <c:plotVisOnly val="1"/>
  </c:chart>
  <c:spPr>
    <a:solidFill>
      <a:schemeClr val="bg1"/>
    </a:solidFill>
  </c:spPr>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200"/>
          </a:pPr>
          <a:endParaRPr lang="en-US"/>
        </a:p>
      </c:txPr>
    </c:title>
    <c:plotArea>
      <c:layout>
        <c:manualLayout>
          <c:layoutTarget val="inner"/>
          <c:xMode val="edge"/>
          <c:yMode val="edge"/>
          <c:x val="7.9002932136080894E-2"/>
          <c:y val="0.26077691909571032"/>
          <c:w val="0.51092362286543314"/>
          <c:h val="0.63553914063749062"/>
        </c:manualLayout>
      </c:layout>
      <c:pieChart>
        <c:varyColors val="1"/>
        <c:ser>
          <c:idx val="0"/>
          <c:order val="0"/>
          <c:tx>
            <c:strRef>
              <c:f>'Sheet1'!$B$1</c:f>
              <c:strCache>
                <c:ptCount val="1"/>
                <c:pt idx="0">
                  <c:v>Vaccine coverage of penta last year</c:v>
                </c:pt>
              </c:strCache>
            </c:strRef>
          </c:tx>
          <c:explosion val="5"/>
          <c:dLbls>
            <c:txPr>
              <a:bodyPr/>
              <a:lstStyle/>
              <a:p>
                <a:pPr>
                  <a:defRPr sz="1100"/>
                </a:pPr>
                <a:endParaRPr lang="en-US"/>
              </a:p>
            </c:txPr>
            <c:dLblPos val="ctr"/>
            <c:showVal val="1"/>
            <c:showLeaderLines val="1"/>
          </c:dLbls>
          <c:cat>
            <c:strRef>
              <c:f>'Sheet1'!$A$2:$A$4</c:f>
              <c:strCache>
                <c:ptCount val="3"/>
                <c:pt idx="0">
                  <c:v>Above 80%</c:v>
                </c:pt>
                <c:pt idx="1">
                  <c:v>Between 60% to 80%</c:v>
                </c:pt>
                <c:pt idx="2">
                  <c:v>below 60%</c:v>
                </c:pt>
              </c:strCache>
            </c:strRef>
          </c:cat>
          <c:val>
            <c:numRef>
              <c:f>'Sheet1'!$B$2:$B$4</c:f>
              <c:numCache>
                <c:formatCode>General</c:formatCode>
                <c:ptCount val="3"/>
                <c:pt idx="0">
                  <c:v>3</c:v>
                </c:pt>
                <c:pt idx="1">
                  <c:v>3</c:v>
                </c:pt>
                <c:pt idx="2">
                  <c:v>4</c:v>
                </c:pt>
              </c:numCache>
            </c:numRef>
          </c:val>
        </c:ser>
        <c:firstSliceAng val="0"/>
      </c:pieChart>
    </c:plotArea>
    <c:legend>
      <c:legendPos val="r"/>
      <c:layout>
        <c:manualLayout>
          <c:xMode val="edge"/>
          <c:yMode val="edge"/>
          <c:x val="0.62749076883786159"/>
          <c:y val="0.28354699211314682"/>
          <c:w val="0.32612997462941923"/>
          <c:h val="0.47419319241997127"/>
        </c:manualLayout>
      </c:layout>
      <c:txPr>
        <a:bodyPr/>
        <a:lstStyle/>
        <a:p>
          <a:pPr>
            <a:defRPr sz="1100"/>
          </a:pPr>
          <a:endParaRPr lang="en-US"/>
        </a:p>
      </c:txPr>
    </c:legend>
    <c:plotVisOnly val="1"/>
  </c:chart>
  <c:spPr>
    <a:solidFill>
      <a:schemeClr val="bg1"/>
    </a:solidFill>
  </c:spPr>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5F569-FA81-41B6-8F8E-3146B2A6AAB9}" type="datetimeFigureOut">
              <a:rPr lang="en-IN" smtClean="0"/>
              <a:pPr/>
              <a:t>06-05-2014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8AFE762-23FB-43F9-AE32-A6E8C3E6836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5F569-FA81-41B6-8F8E-3146B2A6AAB9}" type="datetimeFigureOut">
              <a:rPr lang="en-IN" smtClean="0"/>
              <a:pPr/>
              <a:t>06-05-2014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FE762-23FB-43F9-AE32-A6E8C3E6836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521246"/>
            <a:ext cx="8424936" cy="3339802"/>
          </a:xfrm>
        </p:spPr>
        <p:txBody>
          <a:bodyPr>
            <a:noAutofit/>
          </a:bodyPr>
          <a:lstStyle/>
          <a:p>
            <a:r>
              <a:rPr lang="en-IN" sz="2400" b="1" dirty="0" smtClean="0"/>
              <a:t/>
            </a:r>
            <a:br>
              <a:rPr lang="en-IN" sz="2400" b="1" dirty="0" smtClean="0"/>
            </a:br>
            <a:r>
              <a:rPr lang="en-IN" sz="2800" b="1" dirty="0" smtClean="0"/>
              <a:t>Internship Training</a:t>
            </a:r>
            <a:r>
              <a:rPr lang="en-IN" sz="2800" dirty="0" smtClean="0"/>
              <a:t> </a:t>
            </a:r>
            <a:r>
              <a:rPr lang="en-IN" sz="2800" b="1" dirty="0" smtClean="0"/>
              <a:t>At</a:t>
            </a:r>
            <a:r>
              <a:rPr lang="en-IN" sz="2800" dirty="0"/>
              <a:t/>
            </a:r>
            <a:br>
              <a:rPr lang="en-IN" sz="2800" dirty="0"/>
            </a:br>
            <a:r>
              <a:rPr lang="en-IN" sz="2800" b="1" dirty="0"/>
              <a:t>Child Health</a:t>
            </a:r>
            <a:r>
              <a:rPr lang="en-IN" sz="2800" dirty="0"/>
              <a:t/>
            </a:r>
            <a:br>
              <a:rPr lang="en-IN" sz="2800" dirty="0"/>
            </a:br>
            <a:r>
              <a:rPr lang="en-IN" sz="2800" b="1" dirty="0"/>
              <a:t>NHM </a:t>
            </a:r>
            <a:r>
              <a:rPr lang="en-IN" sz="2800" b="1" dirty="0" smtClean="0"/>
              <a:t>Haryana</a:t>
            </a:r>
            <a:r>
              <a:rPr lang="en-IN" sz="2800" dirty="0"/>
              <a:t> </a:t>
            </a:r>
            <a:br>
              <a:rPr lang="en-IN" sz="2800" dirty="0"/>
            </a:br>
            <a:r>
              <a:rPr lang="en-IN" sz="2800" dirty="0" smtClean="0"/>
              <a:t/>
            </a:r>
            <a:br>
              <a:rPr lang="en-IN" sz="2800" dirty="0" smtClean="0"/>
            </a:br>
            <a:r>
              <a:rPr lang="en-IN" sz="2800" b="1" dirty="0" smtClean="0"/>
              <a:t>Study on</a:t>
            </a:r>
            <a:r>
              <a:rPr lang="en-IN" sz="2800" dirty="0"/>
              <a:t/>
            </a:r>
            <a:br>
              <a:rPr lang="en-IN" sz="2800" dirty="0"/>
            </a:br>
            <a:r>
              <a:rPr lang="en-IN" sz="2800" b="1" dirty="0"/>
              <a:t> </a:t>
            </a:r>
            <a:r>
              <a:rPr lang="en-IN" sz="2800" b="1" dirty="0" smtClean="0"/>
              <a:t>PIE </a:t>
            </a:r>
            <a:r>
              <a:rPr lang="en-IN" sz="2800" b="1" dirty="0"/>
              <a:t>– Post Introduction Evaluation of PENTAVALENT Vaccine</a:t>
            </a:r>
            <a:r>
              <a:rPr lang="en-IN" sz="2800" dirty="0"/>
              <a:t/>
            </a:r>
            <a:br>
              <a:rPr lang="en-IN" sz="2800" dirty="0"/>
            </a:br>
            <a:r>
              <a:rPr lang="en-IN" sz="2800" dirty="0"/>
              <a:t>In </a:t>
            </a:r>
            <a:r>
              <a:rPr lang="en-IN" sz="2800" dirty="0" smtClean="0"/>
              <a:t>Yamunanagar </a:t>
            </a:r>
            <a:r>
              <a:rPr lang="en-IN" sz="2800" dirty="0"/>
              <a:t>and Mewat district of Haryana state</a:t>
            </a:r>
            <a:r>
              <a:rPr lang="en-IN" sz="2000" dirty="0"/>
              <a:t/>
            </a:r>
            <a:br>
              <a:rPr lang="en-IN" sz="2000" dirty="0"/>
            </a:br>
            <a:r>
              <a:rPr lang="en-IN" sz="2000" b="1" dirty="0"/>
              <a:t> </a:t>
            </a:r>
            <a:r>
              <a:rPr lang="en-IN" sz="2000" dirty="0"/>
              <a:t/>
            </a:r>
            <a:br>
              <a:rPr lang="en-IN" sz="2000" dirty="0"/>
            </a:br>
            <a:endParaRPr lang="en-IN" sz="2000" dirty="0"/>
          </a:p>
        </p:txBody>
      </p:sp>
      <p:sp>
        <p:nvSpPr>
          <p:cNvPr id="3" name="Subtitle 2"/>
          <p:cNvSpPr>
            <a:spLocks noGrp="1"/>
          </p:cNvSpPr>
          <p:nvPr>
            <p:ph type="subTitle" idx="1"/>
          </p:nvPr>
        </p:nvSpPr>
        <p:spPr>
          <a:xfrm>
            <a:off x="6012160" y="5105400"/>
            <a:ext cx="3131840" cy="1752600"/>
          </a:xfrm>
        </p:spPr>
        <p:txBody>
          <a:bodyPr/>
          <a:lstStyle/>
          <a:p>
            <a:r>
              <a:rPr lang="en-IN" dirty="0" smtClean="0">
                <a:solidFill>
                  <a:schemeClr val="tx1">
                    <a:lumMod val="75000"/>
                    <a:lumOff val="25000"/>
                  </a:schemeClr>
                </a:solidFill>
              </a:rPr>
              <a:t>Jadwani Pratik</a:t>
            </a:r>
          </a:p>
          <a:p>
            <a:r>
              <a:rPr lang="en-IN" dirty="0" smtClean="0">
                <a:solidFill>
                  <a:schemeClr val="tx1">
                    <a:lumMod val="75000"/>
                    <a:lumOff val="25000"/>
                  </a:schemeClr>
                </a:solidFill>
              </a:rPr>
              <a:t>PG/12/064</a:t>
            </a:r>
            <a:endParaRPr lang="en-IN" dirty="0">
              <a:solidFill>
                <a:schemeClr val="tx1">
                  <a:lumMod val="75000"/>
                  <a:lumOff val="25000"/>
                </a:schemeClr>
              </a:solidFill>
            </a:endParaRPr>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6890845" y="0"/>
            <a:ext cx="2253155" cy="1988840"/>
          </a:xfrm>
          <a:prstGeom prst="rect">
            <a:avLst/>
          </a:prstGeom>
          <a:noFill/>
        </p:spPr>
      </p:pic>
      <p:pic>
        <p:nvPicPr>
          <p:cNvPr id="3074" name="Picture 2" descr="C:\Users\prateek\Desktop\PIE\images (2).jpg"/>
          <p:cNvPicPr>
            <a:picLocks noChangeAspect="1" noChangeArrowheads="1"/>
          </p:cNvPicPr>
          <p:nvPr/>
        </p:nvPicPr>
        <p:blipFill>
          <a:blip r:embed="rId3" cstate="print"/>
          <a:srcRect/>
          <a:stretch>
            <a:fillRect/>
          </a:stretch>
        </p:blipFill>
        <p:spPr bwMode="auto">
          <a:xfrm>
            <a:off x="0" y="4725145"/>
            <a:ext cx="3131840" cy="213285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r>
              <a:rPr lang="en-IN" sz="2400" dirty="0" smtClean="0"/>
              <a:t>Availability of the documents at facilities</a:t>
            </a:r>
          </a:p>
          <a:p>
            <a:r>
              <a:rPr lang="en-IN" sz="2400" dirty="0"/>
              <a:t>Wastage reports were not available at any facility as they don’t know how to calculate the wastage report. </a:t>
            </a:r>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graphicFrame>
        <p:nvGraphicFramePr>
          <p:cNvPr id="5" name="Chart 4"/>
          <p:cNvGraphicFramePr/>
          <p:nvPr/>
        </p:nvGraphicFramePr>
        <p:xfrm>
          <a:off x="179512" y="2924944"/>
          <a:ext cx="8748464" cy="37795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sz="3600" dirty="0"/>
              <a:t>Staff</a:t>
            </a:r>
            <a:r>
              <a:rPr lang="en-IN" sz="3600" b="1" dirty="0"/>
              <a:t> </a:t>
            </a:r>
            <a:r>
              <a:rPr lang="en-IN" sz="3600" dirty="0"/>
              <a:t>Training</a:t>
            </a:r>
          </a:p>
        </p:txBody>
      </p:sp>
      <p:sp>
        <p:nvSpPr>
          <p:cNvPr id="3" name="Content Placeholder 2"/>
          <p:cNvSpPr>
            <a:spLocks noGrp="1"/>
          </p:cNvSpPr>
          <p:nvPr>
            <p:ph idx="1"/>
          </p:nvPr>
        </p:nvSpPr>
        <p:spPr>
          <a:xfrm>
            <a:off x="0" y="1600200"/>
            <a:ext cx="9144000" cy="5257800"/>
          </a:xfrm>
          <a:solidFill>
            <a:schemeClr val="bg1">
              <a:lumMod val="75000"/>
            </a:schemeClr>
          </a:solidFill>
        </p:spPr>
        <p:txBody>
          <a:bodyPr/>
          <a:lstStyle/>
          <a:p>
            <a:r>
              <a:rPr lang="en-IN" sz="2600" dirty="0"/>
              <a:t>Training were planned and conducted for all categories of health staff before the introduction of pentavalent vaccine in the state program. </a:t>
            </a:r>
            <a:endParaRPr lang="en-IN" sz="2600" dirty="0" smtClean="0"/>
          </a:p>
          <a:p>
            <a:r>
              <a:rPr lang="en-IN" sz="2600" dirty="0"/>
              <a:t>These training were conducted in cascade manner: the district officials were trained at the state level workshop. The district officials trained health facility medical officers, who will train other category of health staff.</a:t>
            </a:r>
          </a:p>
          <a:p>
            <a:r>
              <a:rPr lang="en-IN" sz="2600" dirty="0"/>
              <a:t>These training covered all the essential topics, such as the diseases prevented by the pentavalent vaccine, the vaccination schedule, vaccine administration, and potential adverse events etc</a:t>
            </a:r>
            <a:r>
              <a:rPr lang="en-IN" dirty="0" smtClean="0"/>
              <a:t>.</a:t>
            </a:r>
          </a:p>
          <a:p>
            <a:endParaRPr lang="en-IN"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r>
              <a:rPr lang="en-IN" sz="2600" dirty="0"/>
              <a:t>90% of facility in charge medical </a:t>
            </a:r>
            <a:r>
              <a:rPr lang="en-IN" sz="2600" dirty="0" smtClean="0"/>
              <a:t>officers and </a:t>
            </a:r>
            <a:r>
              <a:rPr lang="en-IN" sz="2600" dirty="0"/>
              <a:t>ANM were trained before the introduction of pentavalent vaccine </a:t>
            </a:r>
            <a:r>
              <a:rPr lang="en-IN" sz="2600" dirty="0" smtClean="0"/>
              <a:t> in both Districts.</a:t>
            </a:r>
          </a:p>
          <a:p>
            <a:r>
              <a:rPr lang="en-IN" sz="2600" dirty="0"/>
              <a:t>80% of cold </a:t>
            </a:r>
            <a:r>
              <a:rPr lang="en-IN" sz="2600" dirty="0" smtClean="0"/>
              <a:t>chain</a:t>
            </a:r>
          </a:p>
          <a:p>
            <a:pPr>
              <a:buNone/>
            </a:pPr>
            <a:r>
              <a:rPr lang="en-IN" sz="2600" dirty="0" smtClean="0"/>
              <a:t>     </a:t>
            </a:r>
            <a:r>
              <a:rPr lang="en-IN" sz="2600" dirty="0"/>
              <a:t>handler and LHV </a:t>
            </a:r>
            <a:r>
              <a:rPr lang="en-IN" sz="2600" dirty="0" smtClean="0"/>
              <a:t>were</a:t>
            </a:r>
          </a:p>
          <a:p>
            <a:pPr>
              <a:buNone/>
            </a:pPr>
            <a:r>
              <a:rPr lang="en-IN" sz="2600" dirty="0" smtClean="0"/>
              <a:t>     trained</a:t>
            </a:r>
          </a:p>
          <a:p>
            <a:r>
              <a:rPr lang="en-IN" sz="2600" dirty="0"/>
              <a:t>But staff nurses of </a:t>
            </a:r>
            <a:r>
              <a:rPr lang="en-IN" sz="2600" dirty="0" smtClean="0"/>
              <a:t>the</a:t>
            </a:r>
          </a:p>
          <a:p>
            <a:pPr>
              <a:buNone/>
            </a:pPr>
            <a:r>
              <a:rPr lang="en-IN" sz="2600" dirty="0" smtClean="0"/>
              <a:t>     facility </a:t>
            </a:r>
            <a:r>
              <a:rPr lang="en-IN" sz="2600" dirty="0"/>
              <a:t>trained were </a:t>
            </a:r>
            <a:endParaRPr lang="en-IN" sz="2600" dirty="0" smtClean="0"/>
          </a:p>
          <a:p>
            <a:pPr>
              <a:buNone/>
            </a:pPr>
            <a:r>
              <a:rPr lang="en-IN" sz="2600" dirty="0" smtClean="0"/>
              <a:t>     only </a:t>
            </a:r>
            <a:r>
              <a:rPr lang="en-IN" sz="2600" dirty="0"/>
              <a:t>45 % in both </a:t>
            </a:r>
            <a:endParaRPr lang="en-IN" sz="2600" dirty="0" smtClean="0"/>
          </a:p>
          <a:p>
            <a:pPr>
              <a:buNone/>
            </a:pPr>
            <a:r>
              <a:rPr lang="en-IN" sz="2600" dirty="0" smtClean="0"/>
              <a:t>    districts most of them </a:t>
            </a:r>
          </a:p>
          <a:p>
            <a:pPr>
              <a:buNone/>
            </a:pPr>
            <a:r>
              <a:rPr lang="en-IN" sz="2600" dirty="0" smtClean="0"/>
              <a:t>    are from Mewat. </a:t>
            </a:r>
          </a:p>
          <a:p>
            <a:endParaRPr lang="en-IN" sz="2600"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graphicFrame>
        <p:nvGraphicFramePr>
          <p:cNvPr id="5" name="Chart 4"/>
          <p:cNvGraphicFramePr/>
          <p:nvPr/>
        </p:nvGraphicFramePr>
        <p:xfrm>
          <a:off x="3491880" y="2852936"/>
          <a:ext cx="5472608"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0"/>
            <a:ext cx="8964488" cy="1417638"/>
          </a:xfrm>
          <a:solidFill>
            <a:schemeClr val="accent1"/>
          </a:solidFill>
          <a:ln>
            <a:solidFill>
              <a:schemeClr val="accent1"/>
            </a:solidFill>
          </a:ln>
        </p:spPr>
        <p:txBody>
          <a:bodyPr>
            <a:normAutofit/>
          </a:bodyPr>
          <a:lstStyle/>
          <a:p>
            <a:r>
              <a:rPr lang="en-IN" sz="3600" dirty="0"/>
              <a:t>Cold </a:t>
            </a:r>
            <a:r>
              <a:rPr lang="en-IN" sz="3600" dirty="0" smtClean="0"/>
              <a:t>Chain </a:t>
            </a:r>
            <a:r>
              <a:rPr lang="en-IN" sz="3600" dirty="0"/>
              <a:t>and </a:t>
            </a:r>
            <a:r>
              <a:rPr lang="en-IN" sz="3600" dirty="0" smtClean="0"/>
              <a:t>Vaccine Logistic </a:t>
            </a:r>
            <a:br>
              <a:rPr lang="en-IN" sz="3600" dirty="0" smtClean="0"/>
            </a:br>
            <a:r>
              <a:rPr lang="en-IN" sz="3600" dirty="0" smtClean="0"/>
              <a:t>Management</a:t>
            </a:r>
            <a:endParaRPr lang="en-IN" sz="3600"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fontScale="92500" lnSpcReduction="10000"/>
          </a:bodyPr>
          <a:lstStyle/>
          <a:p>
            <a:r>
              <a:rPr lang="en-IN" sz="2800" dirty="0"/>
              <a:t>There was adequate cold chain capacity to store all UIP vaccine and to accommodate pentavalent vaccine at </a:t>
            </a:r>
            <a:r>
              <a:rPr lang="en-IN" sz="2800" dirty="0" smtClean="0"/>
              <a:t>all 6 facilities.</a:t>
            </a:r>
          </a:p>
          <a:p>
            <a:r>
              <a:rPr lang="en-IN" sz="2800" dirty="0"/>
              <a:t>The cold chain and logistic related issues identified were-</a:t>
            </a:r>
          </a:p>
          <a:p>
            <a:pPr lvl="1"/>
            <a:r>
              <a:rPr lang="en-US" dirty="0"/>
              <a:t>Vaccine wastage was not monitored at any </a:t>
            </a:r>
            <a:r>
              <a:rPr lang="en-US" dirty="0" smtClean="0"/>
              <a:t>facilities </a:t>
            </a:r>
            <a:r>
              <a:rPr lang="en-US" dirty="0"/>
              <a:t>in both districts.</a:t>
            </a:r>
            <a:endParaRPr lang="en-IN" dirty="0"/>
          </a:p>
          <a:p>
            <a:pPr lvl="1"/>
            <a:r>
              <a:rPr lang="en-US" dirty="0"/>
              <a:t>Staffs were aware about how to defrost ILR and Deep freezer but some facility were not doing defrosting regularly when needed.</a:t>
            </a:r>
            <a:endParaRPr lang="en-IN" dirty="0"/>
          </a:p>
          <a:p>
            <a:pPr lvl="1"/>
            <a:r>
              <a:rPr lang="en-US" dirty="0"/>
              <a:t>Cold chain temperature maintaining log book was maintained properly</a:t>
            </a:r>
            <a:r>
              <a:rPr lang="en-US" dirty="0" smtClean="0"/>
              <a:t>. (Except 1 facility in </a:t>
            </a:r>
            <a:r>
              <a:rPr lang="en-US" dirty="0" err="1" smtClean="0"/>
              <a:t>ynagar</a:t>
            </a:r>
            <a:r>
              <a:rPr lang="en-US" dirty="0" smtClean="0"/>
              <a:t>)</a:t>
            </a:r>
            <a:endParaRPr lang="en-IN" dirty="0"/>
          </a:p>
          <a:p>
            <a:r>
              <a:rPr lang="en-IN" sz="2800" dirty="0" smtClean="0"/>
              <a:t> </a:t>
            </a:r>
            <a:r>
              <a:rPr lang="en-IN" sz="2800" dirty="0"/>
              <a:t>Vaccine forecasting was done on the basis of due list and the previous three months consumption of </a:t>
            </a:r>
            <a:r>
              <a:rPr lang="en-IN" sz="2800" dirty="0" smtClean="0"/>
              <a:t>vaccines at all 10 </a:t>
            </a:r>
            <a:r>
              <a:rPr lang="en-IN" sz="2800" dirty="0" err="1" smtClean="0"/>
              <a:t>facilites</a:t>
            </a:r>
            <a:r>
              <a:rPr lang="en-IN" sz="2800" dirty="0" smtClean="0"/>
              <a:t>.</a:t>
            </a:r>
            <a:endParaRPr lang="en-IN" sz="2800"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fontScale="90000"/>
          </a:bodyPr>
          <a:lstStyle/>
          <a:p>
            <a:r>
              <a:rPr lang="en-IN" dirty="0" smtClean="0"/>
              <a:t>Vaccine Coverage and </a:t>
            </a:r>
            <a:br>
              <a:rPr lang="en-IN" dirty="0" smtClean="0"/>
            </a:br>
            <a:r>
              <a:rPr lang="en-IN" dirty="0" smtClean="0"/>
              <a:t>Dropout</a:t>
            </a:r>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lstStyle/>
          <a:p>
            <a:r>
              <a:rPr lang="en-IN" sz="2600" dirty="0"/>
              <a:t>There was no major change in the dropout rate of beneficiaries due to this two vaccine. In Mewat district, the dropout rate was much higher than the Yamunangar district.</a:t>
            </a:r>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graphicFrame>
        <p:nvGraphicFramePr>
          <p:cNvPr id="5" name="Chart 4"/>
          <p:cNvGraphicFramePr/>
          <p:nvPr/>
        </p:nvGraphicFramePr>
        <p:xfrm>
          <a:off x="395536" y="3356992"/>
          <a:ext cx="3888432" cy="31600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788024" y="3356992"/>
          <a:ext cx="3930000" cy="316000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lstStyle/>
          <a:p>
            <a:r>
              <a:rPr lang="en-IN" sz="2600" dirty="0"/>
              <a:t>Pentavalent vaccine coverage at the district level increased when compared with DPT vaccine coverage</a:t>
            </a:r>
            <a:r>
              <a:rPr lang="en-IN" dirty="0"/>
              <a:t>. </a:t>
            </a:r>
            <a:endParaRPr lang="en-IN" dirty="0" smtClean="0"/>
          </a:p>
          <a:p>
            <a:r>
              <a:rPr lang="en-IN" sz="2600" dirty="0"/>
              <a:t>Many of the health facility staff was not aware about how to calculate coverage rate and dropout rates, which indicated the additional training on this point</a:t>
            </a:r>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graphicFrame>
        <p:nvGraphicFramePr>
          <p:cNvPr id="5" name="Chart 4"/>
          <p:cNvGraphicFramePr/>
          <p:nvPr/>
        </p:nvGraphicFramePr>
        <p:xfrm>
          <a:off x="323528" y="3857248"/>
          <a:ext cx="3888432" cy="30007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932040" y="3833664"/>
          <a:ext cx="3816424" cy="302433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sz="3600" dirty="0"/>
              <a:t>Supervision and </a:t>
            </a:r>
            <a:r>
              <a:rPr lang="en-IN" sz="3600" dirty="0" smtClean="0"/>
              <a:t>Monitoring</a:t>
            </a:r>
            <a:endParaRPr lang="en-IN" sz="3600"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lnSpcReduction="10000"/>
          </a:bodyPr>
          <a:lstStyle/>
          <a:p>
            <a:r>
              <a:rPr lang="en-IN" sz="2600" dirty="0"/>
              <a:t>The mechanisms were at state level to monitor routine immunization performance through district monthly progress reports, block meetings etc. Also regular supportive supervision was being conducted by state consultants. </a:t>
            </a:r>
            <a:endParaRPr lang="en-IN" sz="2600" dirty="0" smtClean="0"/>
          </a:p>
          <a:p>
            <a:r>
              <a:rPr lang="en-IN" sz="2600" dirty="0" smtClean="0"/>
              <a:t>During last 6 months, in Mewat district supportive supervision was done at all CHC and PHCs for RI and ENBCR. In Yamunanagar district officer has visited facilities for ENBCR.</a:t>
            </a:r>
            <a:endParaRPr lang="en-IN" sz="2600" dirty="0"/>
          </a:p>
          <a:p>
            <a:r>
              <a:rPr lang="en-IN" sz="2600" dirty="0"/>
              <a:t>After the study, it has found that the supervisory visits by the Medical officers of the facility were not done regularly in most of the facilities. This results to low performance and productivity of the staff. </a:t>
            </a:r>
            <a:endParaRPr lang="en-IN" sz="2600" dirty="0" smtClean="0"/>
          </a:p>
          <a:p>
            <a:r>
              <a:rPr lang="en-IN" sz="2600" dirty="0" smtClean="0"/>
              <a:t>Block </a:t>
            </a:r>
            <a:r>
              <a:rPr lang="en-IN" sz="2600" dirty="0"/>
              <a:t>meetings were held regularly but </a:t>
            </a:r>
            <a:r>
              <a:rPr lang="en-IN" sz="2600" dirty="0" smtClean="0"/>
              <a:t>RI</a:t>
            </a:r>
            <a:r>
              <a:rPr lang="en-IN" sz="2600" dirty="0" smtClean="0"/>
              <a:t> </a:t>
            </a:r>
            <a:r>
              <a:rPr lang="en-IN" sz="2600" dirty="0"/>
              <a:t>points were not covered in meeting.</a:t>
            </a:r>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sz="3600" dirty="0"/>
              <a:t>Immunization </a:t>
            </a:r>
            <a:r>
              <a:rPr lang="en-IN" sz="3600" dirty="0" smtClean="0"/>
              <a:t>Safety </a:t>
            </a:r>
            <a:r>
              <a:rPr lang="en-IN" sz="3600" dirty="0"/>
              <a:t>and </a:t>
            </a:r>
            <a:r>
              <a:rPr lang="en-IN" sz="3600" dirty="0" smtClean="0"/>
              <a:t/>
            </a:r>
            <a:br>
              <a:rPr lang="en-IN" sz="3600" dirty="0" smtClean="0"/>
            </a:br>
            <a:r>
              <a:rPr lang="en-IN" sz="3600" dirty="0"/>
              <a:t>W</a:t>
            </a:r>
            <a:r>
              <a:rPr lang="en-IN" sz="3600" dirty="0" smtClean="0"/>
              <a:t>astage Disposal</a:t>
            </a:r>
            <a:endParaRPr lang="en-IN" sz="3600"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r>
              <a:rPr lang="en-IN" sz="2600" dirty="0"/>
              <a:t>Health staff was largely knowledgeable about immunization safety but few sub optimal waste disposal practice were observed. </a:t>
            </a:r>
            <a:r>
              <a:rPr lang="en-IN" sz="2600" dirty="0" smtClean="0"/>
              <a:t>Mixing the waste in a bags.</a:t>
            </a:r>
            <a:endParaRPr lang="en-IN" sz="2600" dirty="0" smtClean="0"/>
          </a:p>
          <a:p>
            <a:r>
              <a:rPr lang="en-IN" sz="2600" dirty="0" smtClean="0"/>
              <a:t>At </a:t>
            </a:r>
            <a:r>
              <a:rPr lang="en-IN" sz="2600" dirty="0"/>
              <a:t>every sub centre Hub cutter was used for collecting needle in immunization session. After the session AVD collect </a:t>
            </a:r>
            <a:r>
              <a:rPr lang="en-IN" sz="2600" dirty="0" smtClean="0"/>
              <a:t>used </a:t>
            </a:r>
            <a:r>
              <a:rPr lang="en-IN" sz="2600" dirty="0"/>
              <a:t>vials and the waste material which has to be disposed to PHC</a:t>
            </a:r>
            <a:r>
              <a:rPr lang="en-IN" sz="2600" dirty="0" smtClean="0"/>
              <a:t>.</a:t>
            </a:r>
          </a:p>
          <a:p>
            <a:r>
              <a:rPr lang="en-IN" sz="2600" dirty="0" smtClean="0"/>
              <a:t> </a:t>
            </a:r>
            <a:r>
              <a:rPr lang="en-IN" sz="2600" dirty="0"/>
              <a:t>At PHC, the needles were disinfected with the bleaching solution or </a:t>
            </a:r>
            <a:r>
              <a:rPr lang="en-IN" sz="2600" dirty="0" err="1"/>
              <a:t>gluteraldhyde</a:t>
            </a:r>
            <a:r>
              <a:rPr lang="en-IN" sz="2600" dirty="0"/>
              <a:t> and buried in to closed pit. The other waste material was collected by the outsourced BMW private agency</a:t>
            </a:r>
            <a:r>
              <a:rPr lang="en-IN" sz="2600" dirty="0" smtClean="0"/>
              <a:t>.</a:t>
            </a:r>
          </a:p>
          <a:p>
            <a:r>
              <a:rPr lang="en-IN" sz="2600" dirty="0" err="1" smtClean="0"/>
              <a:t>Gluteraldhyde</a:t>
            </a:r>
            <a:r>
              <a:rPr lang="en-IN" sz="2600" dirty="0" smtClean="0"/>
              <a:t> was absent at SCs of both district.</a:t>
            </a:r>
            <a:endParaRPr lang="en-IN" sz="2600"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sz="3600" dirty="0"/>
              <a:t>Advocacy, </a:t>
            </a:r>
            <a:r>
              <a:rPr lang="en-IN" sz="3600" dirty="0" smtClean="0"/>
              <a:t>Social Mobilization </a:t>
            </a:r>
            <a:br>
              <a:rPr lang="en-IN" sz="3600" dirty="0" smtClean="0"/>
            </a:br>
            <a:r>
              <a:rPr lang="en-IN" sz="3600" dirty="0" smtClean="0"/>
              <a:t>and Communication</a:t>
            </a:r>
            <a:endParaRPr lang="en-IN" sz="3600"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lstStyle/>
          <a:p>
            <a:r>
              <a:rPr lang="en-IN" sz="2600" dirty="0"/>
              <a:t>State level media sensitization was conducted in October 2012 before the launch of new vaccine. There were press releases, newspaper advertisements and radio promotion efforts for generating awareness in initial few weeks of vaccine introduction. </a:t>
            </a:r>
          </a:p>
          <a:p>
            <a:r>
              <a:rPr lang="en-IN" sz="2600" dirty="0"/>
              <a:t>Banners were displayed at each </a:t>
            </a:r>
            <a:r>
              <a:rPr lang="en-IN" sz="2600" dirty="0" smtClean="0"/>
              <a:t>facilities, </a:t>
            </a:r>
            <a:r>
              <a:rPr lang="en-IN" sz="2600" dirty="0"/>
              <a:t>and ASHA worker distributed hand outs in community. </a:t>
            </a:r>
            <a:endParaRPr lang="en-IN" sz="2600" dirty="0" smtClean="0"/>
          </a:p>
          <a:p>
            <a:r>
              <a:rPr lang="en-IN" sz="2600" dirty="0" smtClean="0"/>
              <a:t>Health education session was held in 1 PHC of mewat district.</a:t>
            </a:r>
            <a:endParaRPr lang="en-IN" sz="2600"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b="1" dirty="0" smtClean="0"/>
              <a:t>RECOMMENDATIONS</a:t>
            </a:r>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r>
              <a:rPr lang="en-IN" sz="2600" dirty="0"/>
              <a:t>There is a need of training for the staff nurses in both districts especially in Mewat district which has a very poor </a:t>
            </a:r>
            <a:r>
              <a:rPr lang="en-IN" sz="2600" dirty="0" smtClean="0"/>
              <a:t>performance.</a:t>
            </a:r>
          </a:p>
          <a:p>
            <a:r>
              <a:rPr lang="en-IN" sz="2600" dirty="0" smtClean="0"/>
              <a:t>Strong mechanism for training of </a:t>
            </a:r>
            <a:r>
              <a:rPr lang="en-IN" sz="2600" dirty="0"/>
              <a:t>new recruiter person should </a:t>
            </a:r>
            <a:r>
              <a:rPr lang="en-IN" sz="2600" dirty="0" smtClean="0"/>
              <a:t>be develop.</a:t>
            </a:r>
          </a:p>
          <a:p>
            <a:r>
              <a:rPr lang="en-IN" sz="2600" dirty="0"/>
              <a:t>Vaccine wastage report was not calculated at any facility. Guideline should have to provide for wastage rate to all the </a:t>
            </a:r>
            <a:r>
              <a:rPr lang="en-IN" sz="2600" dirty="0" smtClean="0"/>
              <a:t>facility.</a:t>
            </a:r>
          </a:p>
          <a:p>
            <a:r>
              <a:rPr lang="en-IN" sz="2600" dirty="0" smtClean="0"/>
              <a:t>Also there is need of refreshing training focusing on drop out rate and coverage monitoring chart.</a:t>
            </a:r>
          </a:p>
          <a:p>
            <a:r>
              <a:rPr lang="en-IN" sz="2600" dirty="0"/>
              <a:t>There is a need to consider the reasons behind the Dropout and rectify with the proper solutions. It might be due to migration, low awareness in community.</a:t>
            </a:r>
          </a:p>
          <a:p>
            <a:endParaRPr lang="en-IN" sz="2600"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r>
              <a:rPr lang="en-IN" b="1" dirty="0" smtClean="0"/>
              <a:t>INTRODUCTION</a:t>
            </a:r>
            <a:endParaRPr lang="en-IN" b="1"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fontScale="92500" lnSpcReduction="20000"/>
          </a:bodyPr>
          <a:lstStyle/>
          <a:p>
            <a:r>
              <a:rPr lang="en-IN" dirty="0"/>
              <a:t>In December 2012, Haryana government introduced pentavalent </a:t>
            </a:r>
            <a:r>
              <a:rPr lang="en-IN" dirty="0" smtClean="0"/>
              <a:t>vaccine </a:t>
            </a:r>
            <a:r>
              <a:rPr lang="en-IN" dirty="0"/>
              <a:t>containing </a:t>
            </a:r>
            <a:r>
              <a:rPr lang="en-IN" u="sng" dirty="0" smtClean="0"/>
              <a:t>DTP-</a:t>
            </a:r>
            <a:r>
              <a:rPr lang="en-IN" u="sng" dirty="0" err="1" smtClean="0"/>
              <a:t>HepB</a:t>
            </a:r>
            <a:r>
              <a:rPr lang="en-IN" u="sng" dirty="0" smtClean="0"/>
              <a:t>-</a:t>
            </a:r>
            <a:r>
              <a:rPr lang="en-IN" u="sng" dirty="0" err="1" smtClean="0"/>
              <a:t>Hib</a:t>
            </a:r>
            <a:r>
              <a:rPr lang="en-IN" dirty="0" smtClean="0"/>
              <a:t> </a:t>
            </a:r>
            <a:r>
              <a:rPr lang="en-IN" dirty="0"/>
              <a:t>in whole state. </a:t>
            </a:r>
            <a:endParaRPr lang="en-IN" dirty="0" smtClean="0"/>
          </a:p>
          <a:p>
            <a:r>
              <a:rPr lang="en-IN" dirty="0"/>
              <a:t>Haryana </a:t>
            </a:r>
            <a:r>
              <a:rPr lang="en-IN" dirty="0" smtClean="0"/>
              <a:t>was </a:t>
            </a:r>
            <a:r>
              <a:rPr lang="en-IN" dirty="0"/>
              <a:t>the </a:t>
            </a:r>
            <a:r>
              <a:rPr lang="en-IN" dirty="0" smtClean="0"/>
              <a:t>1</a:t>
            </a:r>
            <a:r>
              <a:rPr lang="en-IN" baseline="30000" dirty="0" smtClean="0"/>
              <a:t>st</a:t>
            </a:r>
            <a:r>
              <a:rPr lang="en-IN" dirty="0" smtClean="0"/>
              <a:t> state </a:t>
            </a:r>
            <a:r>
              <a:rPr lang="en-IN" dirty="0"/>
              <a:t>in North India and overall 3</a:t>
            </a:r>
            <a:r>
              <a:rPr lang="en-IN" baseline="30000" dirty="0"/>
              <a:t>rd</a:t>
            </a:r>
            <a:r>
              <a:rPr lang="en-IN" dirty="0"/>
              <a:t> state after Kerala and Tamil Nadu to introduce Pentavalent vaccine in Routine Immunization.</a:t>
            </a:r>
            <a:endParaRPr lang="en-IN" dirty="0" smtClean="0"/>
          </a:p>
          <a:p>
            <a:r>
              <a:rPr lang="en-IN" dirty="0" smtClean="0"/>
              <a:t>According </a:t>
            </a:r>
            <a:r>
              <a:rPr lang="en-IN" dirty="0"/>
              <a:t>to WHO, 2.4 to 3.0 million cases of </a:t>
            </a:r>
            <a:r>
              <a:rPr lang="en-IN" dirty="0" smtClean="0"/>
              <a:t>haemophilias influenza </a:t>
            </a:r>
            <a:r>
              <a:rPr lang="en-IN" dirty="0"/>
              <a:t>b occurs in India with total deaths estimated to 72000 (Watt et al, 2009: NTAGI sub Committee 2009</a:t>
            </a:r>
            <a:r>
              <a:rPr lang="en-IN" dirty="0" smtClean="0"/>
              <a:t>)</a:t>
            </a:r>
          </a:p>
          <a:p>
            <a:r>
              <a:rPr lang="en-IN" dirty="0"/>
              <a:t>Before Pentavalent vaccine, DPT vaccine were administered to the children below one year.</a:t>
            </a:r>
          </a:p>
        </p:txBody>
      </p:sp>
      <p:pic>
        <p:nvPicPr>
          <p:cNvPr id="1026"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r>
              <a:rPr lang="en-IN" b="1" dirty="0" smtClean="0"/>
              <a:t>REFERENCES</a:t>
            </a:r>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fontScale="25000" lnSpcReduction="20000"/>
          </a:bodyPr>
          <a:lstStyle/>
          <a:p>
            <a:pPr>
              <a:buNone/>
            </a:pPr>
            <a:r>
              <a:rPr lang="en-IN" sz="8000" dirty="0" smtClean="0"/>
              <a:t>1. Watt JP, </a:t>
            </a:r>
            <a:r>
              <a:rPr lang="en-IN" sz="8000" dirty="0" err="1" smtClean="0"/>
              <a:t>Wolfson</a:t>
            </a:r>
            <a:r>
              <a:rPr lang="en-IN" sz="8000" dirty="0" smtClean="0"/>
              <a:t> LJ, O’Brien KL, Henkel E, </a:t>
            </a:r>
            <a:r>
              <a:rPr lang="en-IN" sz="8000" dirty="0" err="1" smtClean="0"/>
              <a:t>Deloria-knol</a:t>
            </a:r>
            <a:r>
              <a:rPr lang="en-IN" sz="8000" dirty="0" smtClean="0"/>
              <a:t> M, McCall N, </a:t>
            </a:r>
            <a:r>
              <a:rPr lang="en-IN" sz="8000" i="1" dirty="0" smtClean="0"/>
              <a:t>et al</a:t>
            </a:r>
            <a:r>
              <a:rPr lang="en-IN" sz="8000" dirty="0" smtClean="0"/>
              <a:t>. Burden of disease caused by </a:t>
            </a:r>
            <a:r>
              <a:rPr lang="en-IN" sz="8000" i="1" dirty="0" err="1" smtClean="0"/>
              <a:t>Haemophilus</a:t>
            </a:r>
            <a:r>
              <a:rPr lang="en-IN" sz="8000" i="1" dirty="0" smtClean="0"/>
              <a:t> </a:t>
            </a:r>
            <a:r>
              <a:rPr lang="en-IN" sz="8000" i="1" dirty="0" err="1" smtClean="0"/>
              <a:t>influenzae</a:t>
            </a:r>
            <a:r>
              <a:rPr lang="en-IN" sz="8000" i="1" dirty="0" smtClean="0"/>
              <a:t> type b </a:t>
            </a:r>
            <a:r>
              <a:rPr lang="en-IN" sz="8000" dirty="0" smtClean="0"/>
              <a:t>in children younger than 5 years: global estimates. Lancet. 2009; 374: 903-11.</a:t>
            </a:r>
          </a:p>
          <a:p>
            <a:pPr>
              <a:buNone/>
            </a:pPr>
            <a:r>
              <a:rPr lang="en-IN" sz="8000" dirty="0" smtClean="0"/>
              <a:t>2. Subcommittee of NTAGI. NTAGI subcommittee recommendations on </a:t>
            </a:r>
            <a:r>
              <a:rPr lang="en-IN" sz="8000" i="1" dirty="0" err="1" smtClean="0"/>
              <a:t>Haemophilus</a:t>
            </a:r>
            <a:r>
              <a:rPr lang="en-IN" sz="8000" i="1" dirty="0" smtClean="0"/>
              <a:t> </a:t>
            </a:r>
            <a:r>
              <a:rPr lang="en-IN" sz="8000" i="1" dirty="0" err="1" smtClean="0"/>
              <a:t>influenzae</a:t>
            </a:r>
            <a:r>
              <a:rPr lang="en-IN" sz="8000" i="1" dirty="0" smtClean="0"/>
              <a:t> </a:t>
            </a:r>
            <a:r>
              <a:rPr lang="en-IN" sz="8000" dirty="0" smtClean="0"/>
              <a:t>type b </a:t>
            </a:r>
            <a:r>
              <a:rPr lang="en-IN" sz="8000" i="1" dirty="0" smtClean="0"/>
              <a:t>(</a:t>
            </a:r>
            <a:r>
              <a:rPr lang="en-IN" sz="8000" i="1" dirty="0" err="1" smtClean="0"/>
              <a:t>Hib</a:t>
            </a:r>
            <a:r>
              <a:rPr lang="en-IN" sz="8000" i="1" dirty="0" smtClean="0"/>
              <a:t>) </a:t>
            </a:r>
            <a:r>
              <a:rPr lang="en-IN" sz="8000" dirty="0" smtClean="0"/>
              <a:t>vaccine introduction in India. Indian </a:t>
            </a:r>
            <a:r>
              <a:rPr lang="en-IN" sz="8000" dirty="0" err="1" smtClean="0"/>
              <a:t>Pediatr</a:t>
            </a:r>
            <a:r>
              <a:rPr lang="en-IN" sz="8000" dirty="0" smtClean="0"/>
              <a:t>. 2009;46:945- 54.</a:t>
            </a:r>
          </a:p>
          <a:p>
            <a:pPr>
              <a:buNone/>
            </a:pPr>
            <a:r>
              <a:rPr lang="en-IN" sz="8000" dirty="0" smtClean="0"/>
              <a:t>3.WHO. </a:t>
            </a:r>
            <a:r>
              <a:rPr lang="en-IN" sz="8000" dirty="0" err="1" smtClean="0"/>
              <a:t>Pertussis</a:t>
            </a:r>
            <a:r>
              <a:rPr lang="en-IN" sz="8000" dirty="0" smtClean="0"/>
              <a:t> vaccines-WHO position paper. Wkly </a:t>
            </a:r>
            <a:r>
              <a:rPr lang="en-IN" sz="8000" dirty="0" err="1" smtClean="0"/>
              <a:t>Epidemiol</a:t>
            </a:r>
            <a:r>
              <a:rPr lang="en-IN" sz="8000" dirty="0" smtClean="0"/>
              <a:t> Rec. 2005;80(4):31–9. </a:t>
            </a:r>
          </a:p>
          <a:p>
            <a:pPr>
              <a:buNone/>
            </a:pPr>
            <a:r>
              <a:rPr lang="en-IN" sz="8000" dirty="0" smtClean="0"/>
              <a:t>4. World Health Organization. The WHO position paper on </a:t>
            </a:r>
            <a:r>
              <a:rPr lang="en-IN" sz="8000" dirty="0" err="1" smtClean="0"/>
              <a:t>Haemophilus</a:t>
            </a:r>
            <a:r>
              <a:rPr lang="en-IN" sz="8000" dirty="0" smtClean="0"/>
              <a:t> </a:t>
            </a:r>
            <a:r>
              <a:rPr lang="en-IN" sz="8000" dirty="0" err="1" smtClean="0"/>
              <a:t>influenzae</a:t>
            </a:r>
            <a:r>
              <a:rPr lang="en-IN" sz="8000" dirty="0" smtClean="0"/>
              <a:t> type b conjugate vaccines. Wkly </a:t>
            </a:r>
            <a:r>
              <a:rPr lang="en-IN" sz="8000" dirty="0" err="1" smtClean="0"/>
              <a:t>Epidemiol</a:t>
            </a:r>
            <a:r>
              <a:rPr lang="en-IN" sz="8000" dirty="0" smtClean="0"/>
              <a:t> Rec. 1998;73:64–8. </a:t>
            </a:r>
          </a:p>
          <a:p>
            <a:pPr>
              <a:buNone/>
            </a:pPr>
            <a:r>
              <a:rPr lang="en-IN" sz="8000" dirty="0" smtClean="0"/>
              <a:t>5. 18 Million Indian Children to Receive Life Saving Five-in-One Vaccine. [Cited on September 9, 2013] Available from: http://www.unicef.org/india/media_5437.htm. </a:t>
            </a:r>
          </a:p>
          <a:p>
            <a:pPr>
              <a:buNone/>
            </a:pPr>
            <a:r>
              <a:rPr lang="en-IN" sz="8000" dirty="0" smtClean="0"/>
              <a:t>6. Progress toward introduction of </a:t>
            </a:r>
            <a:r>
              <a:rPr lang="en-IN" sz="8000" dirty="0" err="1" smtClean="0"/>
              <a:t>Haemophilus</a:t>
            </a:r>
            <a:r>
              <a:rPr lang="en-IN" sz="8000" dirty="0" smtClean="0"/>
              <a:t> </a:t>
            </a:r>
            <a:r>
              <a:rPr lang="en-IN" sz="8000" dirty="0" err="1" smtClean="0"/>
              <a:t>influenzae</a:t>
            </a:r>
            <a:r>
              <a:rPr lang="en-IN" sz="8000" dirty="0" smtClean="0"/>
              <a:t> type b vaccine in low-income countries worldwide, 2004–2007. MMWR </a:t>
            </a:r>
            <a:r>
              <a:rPr lang="en-IN" sz="8000" dirty="0" err="1" smtClean="0"/>
              <a:t>Morb</a:t>
            </a:r>
            <a:r>
              <a:rPr lang="en-IN" sz="8000" dirty="0" smtClean="0"/>
              <a:t> Mortal Wkly Rep. 2008;57:148-51. </a:t>
            </a:r>
          </a:p>
          <a:p>
            <a:pPr>
              <a:buNone/>
            </a:pPr>
            <a:r>
              <a:rPr lang="en-IN" sz="9600" dirty="0" smtClean="0"/>
              <a:t> </a:t>
            </a:r>
          </a:p>
          <a:p>
            <a:pPr algn="ctr">
              <a:buNone/>
            </a:pPr>
            <a:endParaRPr lang="en-IN" sz="9600" dirty="0" smtClean="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pPr algn="ctr">
              <a:buNone/>
            </a:pPr>
            <a:endParaRPr lang="en-IN" sz="9600" dirty="0" smtClean="0"/>
          </a:p>
          <a:p>
            <a:pPr algn="ctr">
              <a:buNone/>
            </a:pPr>
            <a:r>
              <a:rPr lang="en-IN" sz="9600" dirty="0" smtClean="0"/>
              <a:t>Thank You</a:t>
            </a:r>
            <a:endParaRPr lang="en-IN" sz="9600"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endParaRPr lang="en-IN" dirty="0"/>
          </a:p>
        </p:txBody>
      </p:sp>
      <p:sp>
        <p:nvSpPr>
          <p:cNvPr id="5" name="Content Placeholder 4"/>
          <p:cNvSpPr>
            <a:spLocks noGrp="1"/>
          </p:cNvSpPr>
          <p:nvPr>
            <p:ph idx="1"/>
          </p:nvPr>
        </p:nvSpPr>
        <p:spPr>
          <a:xfrm>
            <a:off x="0" y="1600200"/>
            <a:ext cx="9144000" cy="5257800"/>
          </a:xfrm>
          <a:solidFill>
            <a:schemeClr val="bg1">
              <a:lumMod val="75000"/>
            </a:schemeClr>
          </a:solidFill>
        </p:spPr>
        <p:txBody>
          <a:bodyPr/>
          <a:lstStyle/>
          <a:p>
            <a:r>
              <a:rPr lang="en-IN" dirty="0"/>
              <a:t>The National Technical Advisory Group on Immunization (NTAGI) in India recommended the introduction of </a:t>
            </a:r>
            <a:r>
              <a:rPr lang="en-IN" dirty="0" err="1"/>
              <a:t>Hib</a:t>
            </a:r>
            <a:r>
              <a:rPr lang="en-IN" dirty="0"/>
              <a:t> vaccine in the Universal Immunization Program (UIP) in </a:t>
            </a:r>
            <a:r>
              <a:rPr lang="en-IN" dirty="0" smtClean="0"/>
              <a:t>2008.</a:t>
            </a:r>
            <a:endParaRPr lang="en-IN" dirty="0"/>
          </a:p>
        </p:txBody>
      </p:sp>
      <p:graphicFrame>
        <p:nvGraphicFramePr>
          <p:cNvPr id="6" name="Table 5"/>
          <p:cNvGraphicFramePr>
            <a:graphicFrameLocks noGrp="1"/>
          </p:cNvGraphicFramePr>
          <p:nvPr/>
        </p:nvGraphicFramePr>
        <p:xfrm>
          <a:off x="467544" y="3789040"/>
          <a:ext cx="7920879" cy="2808312"/>
        </p:xfrm>
        <a:graphic>
          <a:graphicData uri="http://schemas.openxmlformats.org/drawingml/2006/table">
            <a:tbl>
              <a:tblPr firstRow="1" bandRow="1">
                <a:tableStyleId>{6E25E649-3F16-4E02-A733-19D2CDBF48F0}</a:tableStyleId>
              </a:tblPr>
              <a:tblGrid>
                <a:gridCol w="2640293"/>
                <a:gridCol w="2640293"/>
                <a:gridCol w="2640293"/>
              </a:tblGrid>
              <a:tr h="468052">
                <a:tc>
                  <a:txBody>
                    <a:bodyPr/>
                    <a:lstStyle/>
                    <a:p>
                      <a:pPr algn="ctr">
                        <a:lnSpc>
                          <a:spcPct val="150000"/>
                        </a:lnSpc>
                        <a:spcAft>
                          <a:spcPts val="0"/>
                        </a:spcAft>
                      </a:pPr>
                      <a:r>
                        <a:rPr lang="en-IN" sz="1200" dirty="0">
                          <a:solidFill>
                            <a:srgbClr val="231F20"/>
                          </a:solidFill>
                          <a:latin typeface="Times New Roman"/>
                          <a:ea typeface="Calibri"/>
                          <a:cs typeface="Times New Roman"/>
                        </a:rPr>
                        <a:t>Age</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dirty="0">
                          <a:solidFill>
                            <a:srgbClr val="231F20"/>
                          </a:solidFill>
                          <a:latin typeface="Times New Roman"/>
                          <a:ea typeface="Calibri"/>
                          <a:cs typeface="Times New Roman"/>
                        </a:rPr>
                        <a:t>Earlier Schedule </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With Pentavalent Vaccine</a:t>
                      </a:r>
                      <a:endParaRPr lang="en-IN" sz="1100">
                        <a:latin typeface="Calibri"/>
                        <a:ea typeface="Calibri"/>
                        <a:cs typeface="Times New Roman"/>
                      </a:endParaRPr>
                    </a:p>
                  </a:txBody>
                  <a:tcPr marL="68580" marR="68580" marT="0" marB="0"/>
                </a:tc>
              </a:tr>
              <a:tr h="468052">
                <a:tc>
                  <a:txBody>
                    <a:bodyPr/>
                    <a:lstStyle/>
                    <a:p>
                      <a:pPr algn="ctr">
                        <a:lnSpc>
                          <a:spcPct val="150000"/>
                        </a:lnSpc>
                        <a:spcAft>
                          <a:spcPts val="0"/>
                        </a:spcAft>
                      </a:pPr>
                      <a:r>
                        <a:rPr lang="en-IN" sz="1200">
                          <a:solidFill>
                            <a:srgbClr val="231F20"/>
                          </a:solidFill>
                          <a:latin typeface="Times New Roman"/>
                          <a:ea typeface="Calibri"/>
                          <a:cs typeface="Times New Roman"/>
                        </a:rPr>
                        <a:t>At birth</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BCG, OPV-0, Hep-B birth dose</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BCG, OPV-0, Hep-B birth dose</a:t>
                      </a:r>
                      <a:endParaRPr lang="en-IN" sz="1100">
                        <a:latin typeface="Calibri"/>
                        <a:ea typeface="Calibri"/>
                        <a:cs typeface="Times New Roman"/>
                      </a:endParaRPr>
                    </a:p>
                  </a:txBody>
                  <a:tcPr marL="68580" marR="68580" marT="0" marB="0"/>
                </a:tc>
              </a:tr>
              <a:tr h="468052">
                <a:tc>
                  <a:txBody>
                    <a:bodyPr/>
                    <a:lstStyle/>
                    <a:p>
                      <a:pPr algn="ctr">
                        <a:lnSpc>
                          <a:spcPct val="150000"/>
                        </a:lnSpc>
                        <a:spcAft>
                          <a:spcPts val="0"/>
                        </a:spcAft>
                      </a:pPr>
                      <a:r>
                        <a:rPr lang="en-IN" sz="1200">
                          <a:solidFill>
                            <a:srgbClr val="231F20"/>
                          </a:solidFill>
                          <a:latin typeface="Times New Roman"/>
                          <a:ea typeface="Calibri"/>
                          <a:cs typeface="Times New Roman"/>
                        </a:rPr>
                        <a:t>6 weeks</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OPV-1, DPT-1, Hep-B1</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OPV-1, Pentavalent-1</a:t>
                      </a:r>
                      <a:endParaRPr lang="en-IN" sz="1100">
                        <a:latin typeface="Calibri"/>
                        <a:ea typeface="Calibri"/>
                        <a:cs typeface="Times New Roman"/>
                      </a:endParaRPr>
                    </a:p>
                  </a:txBody>
                  <a:tcPr marL="68580" marR="68580" marT="0" marB="0"/>
                </a:tc>
              </a:tr>
              <a:tr h="468052">
                <a:tc>
                  <a:txBody>
                    <a:bodyPr/>
                    <a:lstStyle/>
                    <a:p>
                      <a:pPr algn="ctr">
                        <a:lnSpc>
                          <a:spcPct val="150000"/>
                        </a:lnSpc>
                        <a:spcAft>
                          <a:spcPts val="0"/>
                        </a:spcAft>
                      </a:pPr>
                      <a:r>
                        <a:rPr lang="en-IN" sz="1200">
                          <a:solidFill>
                            <a:srgbClr val="231F20"/>
                          </a:solidFill>
                          <a:latin typeface="Times New Roman"/>
                          <a:ea typeface="Calibri"/>
                          <a:cs typeface="Times New Roman"/>
                        </a:rPr>
                        <a:t>10 weeks</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OPV-2, DPT-2, Hep-B2</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OPV-2, Pentavalent-2</a:t>
                      </a:r>
                      <a:endParaRPr lang="en-IN" sz="1100">
                        <a:latin typeface="Calibri"/>
                        <a:ea typeface="Calibri"/>
                        <a:cs typeface="Times New Roman"/>
                      </a:endParaRPr>
                    </a:p>
                  </a:txBody>
                  <a:tcPr marL="68580" marR="68580" marT="0" marB="0"/>
                </a:tc>
              </a:tr>
              <a:tr h="468052">
                <a:tc>
                  <a:txBody>
                    <a:bodyPr/>
                    <a:lstStyle/>
                    <a:p>
                      <a:pPr algn="ctr">
                        <a:lnSpc>
                          <a:spcPct val="150000"/>
                        </a:lnSpc>
                        <a:spcAft>
                          <a:spcPts val="0"/>
                        </a:spcAft>
                      </a:pPr>
                      <a:r>
                        <a:rPr lang="en-IN" sz="1200">
                          <a:solidFill>
                            <a:srgbClr val="231F20"/>
                          </a:solidFill>
                          <a:latin typeface="Times New Roman"/>
                          <a:ea typeface="Calibri"/>
                          <a:cs typeface="Times New Roman"/>
                        </a:rPr>
                        <a:t>14 weeks</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OPV-3, DPT-3, Hep-B3</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OPV-3, Pentavalent-3</a:t>
                      </a:r>
                      <a:endParaRPr lang="en-IN" sz="1100">
                        <a:latin typeface="Calibri"/>
                        <a:ea typeface="Calibri"/>
                        <a:cs typeface="Times New Roman"/>
                      </a:endParaRPr>
                    </a:p>
                  </a:txBody>
                  <a:tcPr marL="68580" marR="68580" marT="0" marB="0"/>
                </a:tc>
              </a:tr>
              <a:tr h="468052">
                <a:tc>
                  <a:txBody>
                    <a:bodyPr/>
                    <a:lstStyle/>
                    <a:p>
                      <a:pPr algn="ctr">
                        <a:lnSpc>
                          <a:spcPct val="150000"/>
                        </a:lnSpc>
                        <a:spcAft>
                          <a:spcPts val="0"/>
                        </a:spcAft>
                      </a:pPr>
                      <a:r>
                        <a:rPr lang="en-IN" sz="1200" dirty="0">
                          <a:solidFill>
                            <a:srgbClr val="231F20"/>
                          </a:solidFill>
                          <a:latin typeface="Times New Roman"/>
                          <a:ea typeface="Calibri"/>
                          <a:cs typeface="Times New Roman"/>
                        </a:rPr>
                        <a:t>16-24 weeks</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dirty="0">
                          <a:solidFill>
                            <a:srgbClr val="231F20"/>
                          </a:solidFill>
                          <a:latin typeface="Times New Roman"/>
                          <a:ea typeface="Calibri"/>
                          <a:cs typeface="Times New Roman"/>
                        </a:rPr>
                        <a:t>DPT-B1, MCV-2, OPV-B1</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dirty="0">
                          <a:solidFill>
                            <a:srgbClr val="231F20"/>
                          </a:solidFill>
                          <a:latin typeface="Times New Roman"/>
                          <a:ea typeface="Calibri"/>
                          <a:cs typeface="Times New Roman"/>
                        </a:rPr>
                        <a:t>DPT-B1, MCV-2, OPV-B1</a:t>
                      </a:r>
                      <a:endParaRPr lang="en-IN" sz="1100" dirty="0">
                        <a:latin typeface="Calibri"/>
                        <a:ea typeface="Calibri"/>
                        <a:cs typeface="Times New Roman"/>
                      </a:endParaRPr>
                    </a:p>
                  </a:txBody>
                  <a:tcPr marL="68580" marR="68580" marT="0" marB="0"/>
                </a:tc>
              </a:tr>
            </a:tbl>
          </a:graphicData>
        </a:graphic>
      </p:graphicFrame>
      <p:pic>
        <p:nvPicPr>
          <p:cNvPr id="7"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0"/>
            <a:ext cx="8604448" cy="1417638"/>
          </a:xfrm>
          <a:solidFill>
            <a:schemeClr val="accent1"/>
          </a:solidFill>
          <a:ln>
            <a:solidFill>
              <a:schemeClr val="accent1"/>
            </a:solidFill>
          </a:ln>
        </p:spPr>
        <p:txBody>
          <a:bodyPr>
            <a:normAutofit fontScale="90000"/>
          </a:bodyPr>
          <a:lstStyle/>
          <a:p>
            <a:r>
              <a:rPr lang="en-IN" b="1" dirty="0" smtClean="0"/>
              <a:t>PIE  </a:t>
            </a:r>
            <a:br>
              <a:rPr lang="en-IN" b="1" dirty="0" smtClean="0"/>
            </a:br>
            <a:r>
              <a:rPr lang="en-IN" dirty="0" smtClean="0"/>
              <a:t>Post Introduction Evaluation</a:t>
            </a:r>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r>
              <a:rPr lang="en-IN" sz="2800" dirty="0"/>
              <a:t>PIE is a post-introduction evaluation of the overall impact of the introduction of a new vaccine(s) on a country’s national immunization programme. </a:t>
            </a:r>
            <a:endParaRPr lang="en-IN" sz="2800" dirty="0" smtClean="0"/>
          </a:p>
          <a:p>
            <a:r>
              <a:rPr lang="en-IN" sz="2800" dirty="0"/>
              <a:t>It focuses on a range of programmatic aspects, such as pre-introduction planning, vaccine storage and wastage, logistics of administering the vaccine, and community receptiveness to the vaccine. </a:t>
            </a:r>
            <a:endParaRPr lang="en-IN" sz="2800" dirty="0" smtClean="0"/>
          </a:p>
          <a:p>
            <a:r>
              <a:rPr lang="en-IN" sz="2800" dirty="0"/>
              <a:t>A PIE can rapidly identify problem areas needing correction within the immunization programme either pre-existing or resulting from the introduction of a new vaccine, and provide valuable lessons for future vaccine introductions. </a:t>
            </a:r>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b="1" dirty="0" smtClean="0"/>
              <a:t>OBJECTIVES</a:t>
            </a:r>
            <a:r>
              <a:rPr lang="en-IN" dirty="0" smtClean="0"/>
              <a:t>	</a:t>
            </a:r>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fontScale="77500" lnSpcReduction="20000"/>
          </a:bodyPr>
          <a:lstStyle/>
          <a:p>
            <a:pPr>
              <a:buNone/>
            </a:pPr>
            <a:r>
              <a:rPr lang="en-IN" b="1" u="sng" dirty="0"/>
              <a:t>General Objective</a:t>
            </a:r>
            <a:r>
              <a:rPr lang="en-IN" b="1" dirty="0"/>
              <a:t>-</a:t>
            </a:r>
            <a:endParaRPr lang="en-IN" dirty="0"/>
          </a:p>
          <a:p>
            <a:pPr lvl="0" algn="just"/>
            <a:r>
              <a:rPr lang="en-US" dirty="0"/>
              <a:t>To evaluate the introduction process of the pentavalent vaccine in Haryana state.</a:t>
            </a:r>
            <a:endParaRPr lang="en-IN" dirty="0"/>
          </a:p>
          <a:p>
            <a:pPr algn="just">
              <a:buNone/>
            </a:pPr>
            <a:r>
              <a:rPr lang="en-IN" b="1" u="sng" dirty="0"/>
              <a:t>Specific objective</a:t>
            </a:r>
            <a:r>
              <a:rPr lang="en-IN" b="1" dirty="0"/>
              <a:t>-</a:t>
            </a:r>
            <a:endParaRPr lang="en-IN" dirty="0"/>
          </a:p>
          <a:p>
            <a:pPr lvl="0" algn="just"/>
            <a:r>
              <a:rPr lang="en-US" dirty="0"/>
              <a:t>To evaluate </a:t>
            </a:r>
            <a:r>
              <a:rPr lang="en-US" dirty="0" smtClean="0"/>
              <a:t>qualitative/quantitative </a:t>
            </a:r>
            <a:r>
              <a:rPr lang="en-US" dirty="0"/>
              <a:t>data regarding the immunization </a:t>
            </a:r>
            <a:r>
              <a:rPr lang="en-US" dirty="0" smtClean="0"/>
              <a:t>program </a:t>
            </a:r>
            <a:r>
              <a:rPr lang="en-US" dirty="0"/>
              <a:t>and lesson learnt from pentavalent vaccine introduction in following areas.</a:t>
            </a:r>
            <a:endParaRPr lang="en-IN" dirty="0"/>
          </a:p>
          <a:p>
            <a:pPr lvl="1" algn="just"/>
            <a:r>
              <a:rPr lang="en-US" dirty="0"/>
              <a:t>Staff training</a:t>
            </a:r>
            <a:endParaRPr lang="en-IN" dirty="0"/>
          </a:p>
          <a:p>
            <a:pPr lvl="1" algn="just"/>
            <a:r>
              <a:rPr lang="en-US" dirty="0"/>
              <a:t>Cold chain and vaccine logistic management</a:t>
            </a:r>
            <a:endParaRPr lang="en-IN" dirty="0"/>
          </a:p>
          <a:p>
            <a:pPr lvl="1" algn="just"/>
            <a:r>
              <a:rPr lang="en-US" dirty="0"/>
              <a:t>Vaccine coverage and drop out</a:t>
            </a:r>
            <a:endParaRPr lang="en-IN" dirty="0"/>
          </a:p>
          <a:p>
            <a:pPr lvl="1" algn="just"/>
            <a:r>
              <a:rPr lang="en-US" dirty="0"/>
              <a:t>Immunization safety and waste disposal</a:t>
            </a:r>
            <a:endParaRPr lang="en-IN" dirty="0"/>
          </a:p>
          <a:p>
            <a:pPr lvl="1" algn="just"/>
            <a:r>
              <a:rPr lang="en-US" dirty="0"/>
              <a:t>Supervision and monitoring</a:t>
            </a:r>
            <a:endParaRPr lang="en-IN" dirty="0"/>
          </a:p>
          <a:p>
            <a:pPr lvl="1" algn="just"/>
            <a:r>
              <a:rPr lang="en-US" dirty="0"/>
              <a:t>Community awareness and acceptance of vaccines</a:t>
            </a:r>
            <a:endParaRPr lang="en-IN" dirty="0"/>
          </a:p>
          <a:p>
            <a:pPr lvl="0" algn="just"/>
            <a:r>
              <a:rPr lang="en-US" dirty="0"/>
              <a:t>To identify strength and weaknesses associated with pentavalent vaccine introduction.</a:t>
            </a:r>
            <a:endParaRPr lang="en-IN"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normAutofit/>
          </a:bodyPr>
          <a:lstStyle/>
          <a:p>
            <a:r>
              <a:rPr lang="en-IN" b="1" dirty="0" smtClean="0"/>
              <a:t>METHODOLOGY</a:t>
            </a:r>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fontScale="92500" lnSpcReduction="20000"/>
          </a:bodyPr>
          <a:lstStyle/>
          <a:p>
            <a:pPr>
              <a:buNone/>
            </a:pPr>
            <a:r>
              <a:rPr lang="en-IN" sz="2800" b="1" u="sng" dirty="0" smtClean="0"/>
              <a:t>Study </a:t>
            </a:r>
            <a:r>
              <a:rPr lang="en-IN" sz="2800" b="1" u="sng" dirty="0"/>
              <a:t>design </a:t>
            </a:r>
            <a:r>
              <a:rPr lang="en-IN" sz="2800" dirty="0"/>
              <a:t>– Cross sectional study </a:t>
            </a:r>
          </a:p>
          <a:p>
            <a:pPr>
              <a:buNone/>
            </a:pPr>
            <a:r>
              <a:rPr lang="en-IN" sz="2800" b="1" u="sng" dirty="0"/>
              <a:t>Sampling Technique</a:t>
            </a:r>
            <a:r>
              <a:rPr lang="en-IN" sz="2800" u="sng" dirty="0"/>
              <a:t> </a:t>
            </a:r>
            <a:r>
              <a:rPr lang="en-IN" sz="2800" dirty="0"/>
              <a:t>– Random </a:t>
            </a:r>
            <a:r>
              <a:rPr lang="en-IN" sz="2800" dirty="0" smtClean="0"/>
              <a:t>Sampling</a:t>
            </a:r>
          </a:p>
          <a:p>
            <a:pPr>
              <a:buNone/>
            </a:pPr>
            <a:r>
              <a:rPr lang="en-IN" sz="2800" b="1" u="sng" dirty="0" smtClean="0"/>
              <a:t>Study Population </a:t>
            </a:r>
            <a:r>
              <a:rPr lang="en-IN" sz="2800" b="1" dirty="0" smtClean="0"/>
              <a:t>: </a:t>
            </a:r>
            <a:r>
              <a:rPr lang="en-IN" sz="2800" dirty="0" smtClean="0"/>
              <a:t>MO – Medical Officer, Cold chain handler (LHV/Pharmacist), </a:t>
            </a:r>
            <a:r>
              <a:rPr lang="en-IN" sz="2800" dirty="0" smtClean="0"/>
              <a:t>ANM, Caregiver (Mother)</a:t>
            </a:r>
            <a:endParaRPr lang="en-IN" sz="2800" dirty="0" smtClean="0"/>
          </a:p>
          <a:p>
            <a:pPr>
              <a:buNone/>
            </a:pPr>
            <a:r>
              <a:rPr lang="en-IN" sz="2800" b="1" u="sng" dirty="0" smtClean="0"/>
              <a:t>Data </a:t>
            </a:r>
            <a:r>
              <a:rPr lang="en-IN" sz="2800" b="1" u="sng" dirty="0"/>
              <a:t>collection </a:t>
            </a:r>
            <a:r>
              <a:rPr lang="en-IN" sz="2800" b="1" u="sng" dirty="0" smtClean="0"/>
              <a:t>tool</a:t>
            </a:r>
            <a:r>
              <a:rPr lang="en-IN" sz="2800" b="1" dirty="0" smtClean="0"/>
              <a:t> </a:t>
            </a:r>
            <a:r>
              <a:rPr lang="en-IN" sz="2800" dirty="0" smtClean="0"/>
              <a:t>- Semi </a:t>
            </a:r>
            <a:r>
              <a:rPr lang="en-IN" sz="2800" dirty="0"/>
              <a:t>structured questionnaire developed from the New Vaccine Post Introduction Evaluation Tool of WHO. This tool contains 2 components – </a:t>
            </a:r>
          </a:p>
          <a:p>
            <a:pPr lvl="1"/>
            <a:r>
              <a:rPr lang="en-IN" dirty="0"/>
              <a:t>First Component is Questionnaire about Health Facility. Data collection will be done by interviewing key health provider - MO, Cold chain handler, LHV and ANM by document reviews and onsite observations.</a:t>
            </a:r>
          </a:p>
          <a:p>
            <a:pPr lvl="1"/>
            <a:r>
              <a:rPr lang="en-IN" dirty="0"/>
              <a:t>Second component is Questionnaire for community evolution. Interviewing mother or caregiver of </a:t>
            </a:r>
            <a:r>
              <a:rPr lang="en-IN" dirty="0" smtClean="0"/>
              <a:t>5 </a:t>
            </a:r>
            <a:r>
              <a:rPr lang="en-IN" dirty="0"/>
              <a:t>household for each </a:t>
            </a:r>
            <a:r>
              <a:rPr lang="en-IN" dirty="0" smtClean="0"/>
              <a:t>SC</a:t>
            </a:r>
            <a:r>
              <a:rPr lang="en-IN" dirty="0" smtClean="0"/>
              <a:t>.  </a:t>
            </a:r>
            <a:endParaRPr lang="en-IN"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417638"/>
          </a:xfrm>
          <a:solidFill>
            <a:schemeClr val="accent1"/>
          </a:solidFill>
          <a:ln>
            <a:solidFill>
              <a:schemeClr val="accent1"/>
            </a:solidFill>
          </a:ln>
        </p:spPr>
        <p:txBody>
          <a:bodyPr/>
          <a:lstStyle/>
          <a:p>
            <a:r>
              <a:rPr lang="en-IN" dirty="0" smtClean="0"/>
              <a:t>Sampling</a:t>
            </a:r>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
        <p:nvSpPr>
          <p:cNvPr id="6" name="Content Placeholder 5"/>
          <p:cNvSpPr>
            <a:spLocks noGrp="1"/>
          </p:cNvSpPr>
          <p:nvPr>
            <p:ph idx="1"/>
          </p:nvPr>
        </p:nvSpPr>
        <p:spPr>
          <a:xfrm>
            <a:off x="0" y="1600200"/>
            <a:ext cx="9144000" cy="5257800"/>
          </a:xfrm>
          <a:solidFill>
            <a:schemeClr val="bg1">
              <a:lumMod val="75000"/>
            </a:schemeClr>
          </a:solidFill>
        </p:spPr>
        <p:txBody>
          <a:bodyPr/>
          <a:lstStyle/>
          <a:p>
            <a:pPr>
              <a:buNone/>
            </a:pPr>
            <a:endParaRPr lang="en-IN" dirty="0" smtClean="0">
              <a:solidFill>
                <a:schemeClr val="bg1">
                  <a:lumMod val="85000"/>
                </a:schemeClr>
              </a:solidFill>
            </a:endParaRPr>
          </a:p>
          <a:p>
            <a:endParaRPr lang="en-IN" dirty="0">
              <a:solidFill>
                <a:schemeClr val="bg1">
                  <a:lumMod val="85000"/>
                </a:schemeClr>
              </a:solidFill>
            </a:endParaRPr>
          </a:p>
        </p:txBody>
      </p:sp>
      <p:graphicFrame>
        <p:nvGraphicFramePr>
          <p:cNvPr id="7" name="Table 6"/>
          <p:cNvGraphicFramePr>
            <a:graphicFrameLocks noGrp="1"/>
          </p:cNvGraphicFramePr>
          <p:nvPr/>
        </p:nvGraphicFramePr>
        <p:xfrm>
          <a:off x="0" y="1628800"/>
          <a:ext cx="9144000" cy="5081339"/>
        </p:xfrm>
        <a:graphic>
          <a:graphicData uri="http://schemas.openxmlformats.org/drawingml/2006/table">
            <a:tbl>
              <a:tblPr firstRow="1" bandRow="1">
                <a:tableStyleId>{5C22544A-7EE6-4342-B048-85BDC9FD1C3A}</a:tableStyleId>
              </a:tblPr>
              <a:tblGrid>
                <a:gridCol w="1128888"/>
                <a:gridCol w="2550263"/>
                <a:gridCol w="1384428"/>
                <a:gridCol w="2404534"/>
                <a:gridCol w="1675887"/>
              </a:tblGrid>
              <a:tr h="565288">
                <a:tc>
                  <a:txBody>
                    <a:bodyPr/>
                    <a:lstStyle/>
                    <a:p>
                      <a:pPr algn="ctr"/>
                      <a:endParaRPr lang="en-IN" dirty="0" smtClean="0"/>
                    </a:p>
                    <a:p>
                      <a:pPr algn="ctr"/>
                      <a:r>
                        <a:rPr lang="en-IN" dirty="0" smtClean="0"/>
                        <a:t>Facilities</a:t>
                      </a:r>
                      <a:endParaRPr lang="en-IN" dirty="0"/>
                    </a:p>
                  </a:txBody>
                  <a:tcPr/>
                </a:tc>
                <a:tc>
                  <a:txBody>
                    <a:bodyPr/>
                    <a:lstStyle/>
                    <a:p>
                      <a:pPr algn="ctr"/>
                      <a:endParaRPr lang="en-IN" dirty="0" smtClean="0"/>
                    </a:p>
                    <a:p>
                      <a:pPr algn="ctr"/>
                      <a:r>
                        <a:rPr lang="en-IN" dirty="0" smtClean="0"/>
                        <a:t>Mewat</a:t>
                      </a:r>
                      <a:endParaRPr lang="en-IN" dirty="0"/>
                    </a:p>
                  </a:txBody>
                  <a:tcPr/>
                </a:tc>
                <a:tc>
                  <a:txBody>
                    <a:bodyPr/>
                    <a:lstStyle/>
                    <a:p>
                      <a:pPr algn="ctr"/>
                      <a:endParaRPr lang="en-IN" dirty="0" smtClean="0"/>
                    </a:p>
                    <a:p>
                      <a:pPr algn="ctr"/>
                      <a:r>
                        <a:rPr lang="en-IN" dirty="0" smtClean="0"/>
                        <a:t>Interviewed</a:t>
                      </a:r>
                      <a:endParaRPr lang="en-IN" dirty="0"/>
                    </a:p>
                  </a:txBody>
                  <a:tcPr/>
                </a:tc>
                <a:tc>
                  <a:txBody>
                    <a:bodyPr/>
                    <a:lstStyle/>
                    <a:p>
                      <a:pPr algn="ctr"/>
                      <a:endParaRPr lang="en-IN" dirty="0" smtClean="0"/>
                    </a:p>
                    <a:p>
                      <a:pPr algn="ctr"/>
                      <a:r>
                        <a:rPr lang="en-IN" dirty="0" smtClean="0"/>
                        <a:t>Yamunanagar</a:t>
                      </a:r>
                      <a:endParaRPr lang="en-IN" dirty="0"/>
                    </a:p>
                  </a:txBody>
                  <a:tcPr/>
                </a:tc>
                <a:tc>
                  <a:txBody>
                    <a:bodyPr/>
                    <a:lstStyle/>
                    <a:p>
                      <a:pPr algn="ctr"/>
                      <a:endParaRPr lang="en-IN" dirty="0" smtClean="0"/>
                    </a:p>
                    <a:p>
                      <a:pPr algn="ctr"/>
                      <a:r>
                        <a:rPr lang="en-IN" dirty="0" smtClean="0"/>
                        <a:t>Interviewed</a:t>
                      </a:r>
                      <a:endParaRPr lang="en-IN" dirty="0"/>
                    </a:p>
                  </a:txBody>
                  <a:tcPr/>
                </a:tc>
              </a:tr>
              <a:tr h="921085">
                <a:tc>
                  <a:txBody>
                    <a:bodyPr/>
                    <a:lstStyle/>
                    <a:p>
                      <a:pPr algn="ctr"/>
                      <a:endParaRPr lang="en-IN" dirty="0" smtClean="0"/>
                    </a:p>
                    <a:p>
                      <a:pPr algn="ctr"/>
                      <a:r>
                        <a:rPr lang="en-IN" dirty="0" smtClean="0"/>
                        <a:t>CHC</a:t>
                      </a:r>
                      <a:endParaRPr lang="en-IN" dirty="0"/>
                    </a:p>
                  </a:txBody>
                  <a:tcPr/>
                </a:tc>
                <a:tc>
                  <a:txBody>
                    <a:bodyPr/>
                    <a:lstStyle/>
                    <a:p>
                      <a:pPr algn="ctr"/>
                      <a:r>
                        <a:rPr lang="en-IN" dirty="0" smtClean="0"/>
                        <a:t>SMO/MO – 3</a:t>
                      </a:r>
                    </a:p>
                    <a:p>
                      <a:pPr algn="ctr"/>
                      <a:r>
                        <a:rPr lang="en-IN" dirty="0" smtClean="0"/>
                        <a:t>ANM – 11</a:t>
                      </a:r>
                      <a:r>
                        <a:rPr lang="en-IN" baseline="0" dirty="0" smtClean="0"/>
                        <a:t>, SN - 8</a:t>
                      </a:r>
                      <a:endParaRPr lang="en-IN" dirty="0" smtClean="0"/>
                    </a:p>
                    <a:p>
                      <a:pPr algn="ctr"/>
                      <a:r>
                        <a:rPr lang="en-IN" dirty="0" smtClean="0"/>
                        <a:t>Cold Chain</a:t>
                      </a:r>
                      <a:r>
                        <a:rPr lang="en-IN" baseline="0" dirty="0" smtClean="0"/>
                        <a:t> Handler - 1</a:t>
                      </a:r>
                      <a:endParaRPr lang="en-IN" dirty="0"/>
                    </a:p>
                  </a:txBody>
                  <a:tcPr/>
                </a:tc>
                <a:tc>
                  <a:txBody>
                    <a:bodyPr/>
                    <a:lstStyle/>
                    <a:p>
                      <a:pPr algn="ctr"/>
                      <a:r>
                        <a:rPr lang="en-IN" dirty="0" smtClean="0"/>
                        <a:t>MO</a:t>
                      </a:r>
                      <a:r>
                        <a:rPr lang="en-IN" baseline="0" dirty="0" smtClean="0"/>
                        <a:t> – 1</a:t>
                      </a:r>
                    </a:p>
                    <a:p>
                      <a:pPr algn="ctr"/>
                      <a:r>
                        <a:rPr lang="en-IN" dirty="0" smtClean="0"/>
                        <a:t>ANM – 1</a:t>
                      </a:r>
                    </a:p>
                    <a:p>
                      <a:pPr algn="ctr"/>
                      <a:r>
                        <a:rPr lang="en-IN" dirty="0" smtClean="0"/>
                        <a:t>CCH - 1</a:t>
                      </a:r>
                      <a:endParaRPr lang="en-IN" dirty="0"/>
                    </a:p>
                  </a:txBody>
                  <a:tcPr/>
                </a:tc>
                <a:tc>
                  <a:txBody>
                    <a:bodyPr/>
                    <a:lstStyle/>
                    <a:p>
                      <a:pPr algn="ctr"/>
                      <a:r>
                        <a:rPr lang="en-IN" dirty="0" smtClean="0"/>
                        <a:t>SMO/MO – 3</a:t>
                      </a:r>
                    </a:p>
                    <a:p>
                      <a:pPr algn="ctr"/>
                      <a:r>
                        <a:rPr lang="en-IN" dirty="0" smtClean="0"/>
                        <a:t>ANM – 27</a:t>
                      </a:r>
                      <a:r>
                        <a:rPr lang="en-IN" baseline="0" dirty="0" smtClean="0"/>
                        <a:t>, SN - 7</a:t>
                      </a:r>
                      <a:endParaRPr lang="en-IN" dirty="0" smtClean="0"/>
                    </a:p>
                    <a:p>
                      <a:pPr algn="ctr"/>
                      <a:r>
                        <a:rPr lang="en-IN" dirty="0" smtClean="0"/>
                        <a:t>Cold Chain</a:t>
                      </a:r>
                      <a:r>
                        <a:rPr lang="en-IN" baseline="0" dirty="0" smtClean="0"/>
                        <a:t> Handler - 1</a:t>
                      </a:r>
                      <a:endParaRPr lang="en-IN" dirty="0" smtClean="0"/>
                    </a:p>
                  </a:txBody>
                  <a:tcPr/>
                </a:tc>
                <a:tc>
                  <a:txBody>
                    <a:bodyPr/>
                    <a:lstStyle/>
                    <a:p>
                      <a:pPr algn="ctr"/>
                      <a:r>
                        <a:rPr lang="en-IN" dirty="0" smtClean="0"/>
                        <a:t>SMO</a:t>
                      </a:r>
                      <a:r>
                        <a:rPr lang="en-IN" baseline="0" dirty="0" smtClean="0"/>
                        <a:t> – 1</a:t>
                      </a:r>
                    </a:p>
                    <a:p>
                      <a:pPr algn="ctr"/>
                      <a:r>
                        <a:rPr lang="en-IN" baseline="0" dirty="0" smtClean="0"/>
                        <a:t>ANM – 1</a:t>
                      </a:r>
                    </a:p>
                    <a:p>
                      <a:pPr algn="ctr"/>
                      <a:r>
                        <a:rPr lang="en-IN" baseline="0" dirty="0" smtClean="0"/>
                        <a:t>CCH - 1</a:t>
                      </a:r>
                      <a:endParaRPr lang="en-IN" dirty="0"/>
                    </a:p>
                  </a:txBody>
                  <a:tcPr/>
                </a:tc>
              </a:tr>
              <a:tr h="708527">
                <a:tc>
                  <a:txBody>
                    <a:bodyPr/>
                    <a:lstStyle/>
                    <a:p>
                      <a:pPr algn="ctr"/>
                      <a:endParaRPr lang="en-IN" dirty="0" smtClean="0"/>
                    </a:p>
                    <a:p>
                      <a:pPr algn="ctr"/>
                      <a:r>
                        <a:rPr lang="en-IN" dirty="0" smtClean="0"/>
                        <a:t>PHC</a:t>
                      </a:r>
                    </a:p>
                    <a:p>
                      <a:pPr algn="ctr"/>
                      <a:r>
                        <a:rPr lang="en-IN" dirty="0" smtClean="0"/>
                        <a:t>(1)</a:t>
                      </a:r>
                      <a:endParaRPr lang="en-IN" dirty="0"/>
                    </a:p>
                  </a:txBody>
                  <a:tcPr/>
                </a:tc>
                <a:tc>
                  <a:txBody>
                    <a:bodyPr/>
                    <a:lstStyle/>
                    <a:p>
                      <a:pPr algn="ctr"/>
                      <a:r>
                        <a:rPr lang="en-IN" dirty="0" smtClean="0"/>
                        <a:t>MO/LMO/AMO – 1</a:t>
                      </a:r>
                    </a:p>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Cold Chain</a:t>
                      </a:r>
                      <a:r>
                        <a:rPr lang="en-IN" baseline="0" dirty="0" smtClean="0"/>
                        <a:t> Handler - 1</a:t>
                      </a:r>
                      <a:endParaRPr lang="en-IN" dirty="0" smtClean="0"/>
                    </a:p>
                    <a:p>
                      <a:pPr algn="ctr"/>
                      <a:r>
                        <a:rPr lang="en-IN" dirty="0" smtClean="0"/>
                        <a:t>ANM – 13, SN - 4</a:t>
                      </a:r>
                      <a:endParaRPr lang="en-IN" dirty="0"/>
                    </a:p>
                  </a:txBody>
                  <a:tcPr/>
                </a:tc>
                <a:tc>
                  <a:txBody>
                    <a:bodyPr/>
                    <a:lstStyle/>
                    <a:p>
                      <a:pPr algn="ctr"/>
                      <a:r>
                        <a:rPr lang="en-IN" dirty="0" smtClean="0"/>
                        <a:t>MO – 1</a:t>
                      </a:r>
                    </a:p>
                    <a:p>
                      <a:pPr algn="ctr"/>
                      <a:r>
                        <a:rPr lang="en-IN" dirty="0" smtClean="0"/>
                        <a:t>ANM - 1</a:t>
                      </a:r>
                      <a:endParaRPr lang="en-IN" dirty="0"/>
                    </a:p>
                  </a:txBody>
                  <a:tcPr/>
                </a:tc>
                <a:tc>
                  <a:txBody>
                    <a:bodyPr/>
                    <a:lstStyle/>
                    <a:p>
                      <a:pPr algn="ctr"/>
                      <a:r>
                        <a:rPr lang="en-IN" dirty="0" smtClean="0"/>
                        <a:t>MO/LMO– 2</a:t>
                      </a:r>
                    </a:p>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Cold Chain</a:t>
                      </a:r>
                      <a:r>
                        <a:rPr lang="en-IN" baseline="0" dirty="0" smtClean="0"/>
                        <a:t> Handler/LHV - 1</a:t>
                      </a:r>
                      <a:endParaRPr lang="en-IN" dirty="0" smtClean="0"/>
                    </a:p>
                    <a:p>
                      <a:pPr algn="ctr"/>
                      <a:r>
                        <a:rPr lang="en-IN" dirty="0" smtClean="0"/>
                        <a:t>ANM – 8, SN – 1</a:t>
                      </a:r>
                    </a:p>
                  </a:txBody>
                  <a:tcPr/>
                </a:tc>
                <a:tc>
                  <a:txBody>
                    <a:bodyPr/>
                    <a:lstStyle/>
                    <a:p>
                      <a:pPr algn="ctr"/>
                      <a:r>
                        <a:rPr lang="en-IN" dirty="0" smtClean="0"/>
                        <a:t>MO – 1</a:t>
                      </a:r>
                    </a:p>
                    <a:p>
                      <a:pPr algn="ctr"/>
                      <a:r>
                        <a:rPr lang="en-IN" dirty="0" smtClean="0"/>
                        <a:t>LHV – 1</a:t>
                      </a:r>
                    </a:p>
                    <a:p>
                      <a:pPr algn="ctr"/>
                      <a:r>
                        <a:rPr lang="en-IN" dirty="0" smtClean="0"/>
                        <a:t>ANM - 8</a:t>
                      </a:r>
                      <a:endParaRPr lang="en-IN" dirty="0"/>
                    </a:p>
                  </a:txBody>
                  <a:tcPr/>
                </a:tc>
              </a:tr>
              <a:tr h="708527">
                <a:tc>
                  <a:txBody>
                    <a:bodyPr/>
                    <a:lstStyle/>
                    <a:p>
                      <a:pPr algn="ctr"/>
                      <a:endParaRPr lang="en-IN" dirty="0" smtClean="0"/>
                    </a:p>
                    <a:p>
                      <a:pPr algn="ctr"/>
                      <a:r>
                        <a:rPr lang="en-IN" dirty="0" smtClean="0"/>
                        <a:t>PHC</a:t>
                      </a:r>
                    </a:p>
                    <a:p>
                      <a:pPr algn="ctr"/>
                      <a:r>
                        <a:rPr lang="en-IN" dirty="0" smtClean="0"/>
                        <a:t>(2)</a:t>
                      </a:r>
                      <a:endParaRPr lang="en-IN" dirty="0"/>
                    </a:p>
                  </a:txBody>
                  <a:tcPr/>
                </a:tc>
                <a:tc>
                  <a:txBody>
                    <a:bodyPr/>
                    <a:lstStyle/>
                    <a:p>
                      <a:pPr algn="ctr"/>
                      <a:r>
                        <a:rPr lang="en-IN" dirty="0" smtClean="0"/>
                        <a:t>MO/LMO – 2</a:t>
                      </a:r>
                    </a:p>
                    <a:p>
                      <a:pPr algn="ctr"/>
                      <a:r>
                        <a:rPr lang="en-IN" dirty="0" smtClean="0"/>
                        <a:t>ANM – 12, SN – 3</a:t>
                      </a:r>
                    </a:p>
                    <a:p>
                      <a:pPr algn="ctr"/>
                      <a:r>
                        <a:rPr lang="en-IN" dirty="0" smtClean="0"/>
                        <a:t>Cold Chain Handler - 1</a:t>
                      </a:r>
                      <a:endParaRPr lang="en-IN" dirty="0"/>
                    </a:p>
                  </a:txBody>
                  <a:tcPr/>
                </a:tc>
                <a:tc>
                  <a:txBody>
                    <a:bodyPr/>
                    <a:lstStyle/>
                    <a:p>
                      <a:pPr algn="ctr"/>
                      <a:r>
                        <a:rPr lang="en-IN" dirty="0" smtClean="0"/>
                        <a:t>MO – 1</a:t>
                      </a:r>
                    </a:p>
                    <a:p>
                      <a:pPr algn="ctr"/>
                      <a:r>
                        <a:rPr lang="en-IN" dirty="0" smtClean="0"/>
                        <a:t>AMN – 1</a:t>
                      </a:r>
                    </a:p>
                    <a:p>
                      <a:pPr algn="ctr"/>
                      <a:r>
                        <a:rPr lang="en-IN" dirty="0" smtClean="0"/>
                        <a:t>HI</a:t>
                      </a:r>
                      <a:r>
                        <a:rPr lang="en-IN" baseline="0" dirty="0" smtClean="0"/>
                        <a:t> - 1</a:t>
                      </a:r>
                      <a:endParaRPr lang="en-IN" dirty="0"/>
                    </a:p>
                  </a:txBody>
                  <a:tcPr/>
                </a:tc>
                <a:tc>
                  <a:txBody>
                    <a:bodyPr/>
                    <a:lstStyle/>
                    <a:p>
                      <a:pPr algn="ctr"/>
                      <a:r>
                        <a:rPr lang="en-IN" dirty="0" smtClean="0"/>
                        <a:t>MO – 1</a:t>
                      </a:r>
                    </a:p>
                    <a:p>
                      <a:pPr algn="ctr"/>
                      <a:r>
                        <a:rPr lang="en-IN" dirty="0" smtClean="0"/>
                        <a:t>SN – 3, ANM – 9,</a:t>
                      </a:r>
                    </a:p>
                    <a:p>
                      <a:pPr algn="ctr"/>
                      <a:r>
                        <a:rPr lang="en-IN" dirty="0" smtClean="0"/>
                        <a:t>LHV - 1</a:t>
                      </a:r>
                      <a:endParaRPr lang="en-IN" dirty="0"/>
                    </a:p>
                  </a:txBody>
                  <a:tcPr/>
                </a:tc>
                <a:tc>
                  <a:txBody>
                    <a:bodyPr/>
                    <a:lstStyle/>
                    <a:p>
                      <a:pPr algn="ctr"/>
                      <a:r>
                        <a:rPr lang="en-IN" dirty="0" smtClean="0"/>
                        <a:t>MO – 0</a:t>
                      </a:r>
                    </a:p>
                    <a:p>
                      <a:pPr algn="ctr"/>
                      <a:r>
                        <a:rPr lang="en-IN" dirty="0" smtClean="0"/>
                        <a:t>ANM – 1</a:t>
                      </a:r>
                    </a:p>
                    <a:p>
                      <a:pPr algn="ctr"/>
                      <a:r>
                        <a:rPr lang="en-IN" dirty="0" smtClean="0"/>
                        <a:t>LHV - 1</a:t>
                      </a:r>
                      <a:endParaRPr lang="en-IN" dirty="0"/>
                    </a:p>
                  </a:txBody>
                  <a:tcPr/>
                </a:tc>
              </a:tr>
              <a:tr h="708527">
                <a:tc>
                  <a:txBody>
                    <a:bodyPr/>
                    <a:lstStyle/>
                    <a:p>
                      <a:pPr algn="ctr"/>
                      <a:r>
                        <a:rPr lang="en-IN" dirty="0" smtClean="0"/>
                        <a:t>SC</a:t>
                      </a:r>
                    </a:p>
                    <a:p>
                      <a:pPr algn="ctr"/>
                      <a:r>
                        <a:rPr lang="en-IN" dirty="0" smtClean="0"/>
                        <a:t>(1)</a:t>
                      </a:r>
                      <a:endParaRPr lang="en-IN" dirty="0"/>
                    </a:p>
                  </a:txBody>
                  <a:tcPr/>
                </a:tc>
                <a:tc>
                  <a:txBody>
                    <a:bodyPr/>
                    <a:lstStyle/>
                    <a:p>
                      <a:pPr algn="ctr"/>
                      <a:endParaRPr lang="en-IN" dirty="0" smtClean="0"/>
                    </a:p>
                    <a:p>
                      <a:pPr algn="ctr"/>
                      <a:r>
                        <a:rPr lang="en-IN" dirty="0" smtClean="0"/>
                        <a:t>ANM</a:t>
                      </a:r>
                      <a:r>
                        <a:rPr lang="en-IN" baseline="0" dirty="0" smtClean="0"/>
                        <a:t> - 2</a:t>
                      </a:r>
                      <a:endParaRPr lang="en-IN" dirty="0"/>
                    </a:p>
                  </a:txBody>
                  <a:tcPr/>
                </a:tc>
                <a:tc>
                  <a:txBody>
                    <a:bodyPr/>
                    <a:lstStyle/>
                    <a:p>
                      <a:pPr algn="ctr"/>
                      <a:endParaRPr lang="en-IN" dirty="0" smtClean="0"/>
                    </a:p>
                    <a:p>
                      <a:pPr algn="ctr"/>
                      <a:r>
                        <a:rPr lang="en-IN" dirty="0" smtClean="0"/>
                        <a:t>ANM - 2</a:t>
                      </a:r>
                      <a:endParaRPr lang="en-IN" dirty="0"/>
                    </a:p>
                  </a:txBody>
                  <a:tcPr/>
                </a:tc>
                <a:tc>
                  <a:txBody>
                    <a:bodyPr/>
                    <a:lstStyle/>
                    <a:p>
                      <a:pPr algn="ctr"/>
                      <a:endParaRPr lang="en-IN" dirty="0" smtClean="0"/>
                    </a:p>
                    <a:p>
                      <a:pPr algn="ctr"/>
                      <a:r>
                        <a:rPr lang="en-IN" dirty="0" smtClean="0"/>
                        <a:t>ANM - 2</a:t>
                      </a:r>
                      <a:endParaRPr lang="en-IN" dirty="0"/>
                    </a:p>
                  </a:txBody>
                  <a:tcPr/>
                </a:tc>
                <a:tc>
                  <a:txBody>
                    <a:bodyPr/>
                    <a:lstStyle/>
                    <a:p>
                      <a:pPr algn="ctr"/>
                      <a:endParaRPr lang="en-IN" dirty="0" smtClean="0"/>
                    </a:p>
                    <a:p>
                      <a:pPr algn="ctr"/>
                      <a:r>
                        <a:rPr lang="en-IN" dirty="0" smtClean="0"/>
                        <a:t>ANM - 2</a:t>
                      </a:r>
                      <a:endParaRPr lang="en-IN" dirty="0"/>
                    </a:p>
                  </a:txBody>
                  <a:tcPr/>
                </a:tc>
              </a:tr>
              <a:tr h="708527">
                <a:tc>
                  <a:txBody>
                    <a:bodyPr/>
                    <a:lstStyle/>
                    <a:p>
                      <a:pPr algn="ctr"/>
                      <a:r>
                        <a:rPr lang="en-IN" dirty="0" smtClean="0"/>
                        <a:t>SC</a:t>
                      </a:r>
                    </a:p>
                    <a:p>
                      <a:pPr algn="ctr"/>
                      <a:r>
                        <a:rPr lang="en-IN" dirty="0" smtClean="0"/>
                        <a:t>(2)</a:t>
                      </a:r>
                      <a:endParaRPr lang="en-IN" dirty="0"/>
                    </a:p>
                  </a:txBody>
                  <a:tcPr/>
                </a:tc>
                <a:tc>
                  <a:txBody>
                    <a:bodyPr/>
                    <a:lstStyle/>
                    <a:p>
                      <a:pPr algn="ctr"/>
                      <a:endParaRPr lang="en-IN" dirty="0" smtClean="0"/>
                    </a:p>
                    <a:p>
                      <a:pPr algn="ctr"/>
                      <a:r>
                        <a:rPr lang="en-IN" dirty="0" smtClean="0"/>
                        <a:t>AMN – 3</a:t>
                      </a:r>
                      <a:endParaRPr lang="en-IN" dirty="0"/>
                    </a:p>
                  </a:txBody>
                  <a:tcPr/>
                </a:tc>
                <a:tc>
                  <a:txBody>
                    <a:bodyPr/>
                    <a:lstStyle/>
                    <a:p>
                      <a:pPr algn="ctr"/>
                      <a:endParaRPr lang="en-IN" dirty="0" smtClean="0"/>
                    </a:p>
                    <a:p>
                      <a:pPr algn="ctr"/>
                      <a:r>
                        <a:rPr lang="en-IN" dirty="0" smtClean="0"/>
                        <a:t>ANM - 2</a:t>
                      </a:r>
                      <a:endParaRPr lang="en-IN" dirty="0"/>
                    </a:p>
                  </a:txBody>
                  <a:tcPr/>
                </a:tc>
                <a:tc>
                  <a:txBody>
                    <a:bodyPr/>
                    <a:lstStyle/>
                    <a:p>
                      <a:pPr algn="ctr"/>
                      <a:endParaRPr lang="en-IN" dirty="0" smtClean="0"/>
                    </a:p>
                    <a:p>
                      <a:pPr algn="ctr"/>
                      <a:r>
                        <a:rPr lang="en-IN" dirty="0" smtClean="0"/>
                        <a:t>ANM - 2</a:t>
                      </a:r>
                      <a:endParaRPr lang="en-IN" dirty="0"/>
                    </a:p>
                  </a:txBody>
                  <a:tcPr/>
                </a:tc>
                <a:tc>
                  <a:txBody>
                    <a:bodyPr/>
                    <a:lstStyle/>
                    <a:p>
                      <a:pPr algn="ctr"/>
                      <a:endParaRPr lang="en-IN" dirty="0" smtClean="0"/>
                    </a:p>
                    <a:p>
                      <a:pPr algn="ctr"/>
                      <a:r>
                        <a:rPr lang="en-IN" dirty="0" smtClean="0"/>
                        <a:t>ANM - 2</a:t>
                      </a:r>
                      <a:endParaRPr lang="en-IN"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endParaRPr lang="en-IN"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a:bodyPr>
          <a:lstStyle/>
          <a:p>
            <a:r>
              <a:rPr lang="en-IN" sz="2600" dirty="0"/>
              <a:t>District selected for study was Mewat and Yamunanagar. In each district 5 facility was </a:t>
            </a:r>
            <a:r>
              <a:rPr lang="fr-CH" sz="2600" dirty="0" err="1"/>
              <a:t>evaluated</a:t>
            </a:r>
            <a:r>
              <a:rPr lang="fr-CH" sz="2600" dirty="0"/>
              <a:t> by </a:t>
            </a:r>
            <a:r>
              <a:rPr lang="fr-CH" sz="2600" dirty="0" err="1"/>
              <a:t>interviewing</a:t>
            </a:r>
            <a:r>
              <a:rPr lang="fr-CH" sz="2600" dirty="0"/>
              <a:t> </a:t>
            </a:r>
            <a:r>
              <a:rPr lang="fr-CH" sz="2600" dirty="0" err="1"/>
              <a:t>facility</a:t>
            </a:r>
            <a:r>
              <a:rPr lang="fr-CH" sz="2600" dirty="0"/>
              <a:t> staff and observation </a:t>
            </a:r>
            <a:r>
              <a:rPr lang="fr-CH" sz="2600" dirty="0" err="1"/>
              <a:t>using</a:t>
            </a:r>
            <a:r>
              <a:rPr lang="fr-CH" sz="2600" dirty="0"/>
              <a:t> standard questionnaires.5 facilites </a:t>
            </a:r>
            <a:r>
              <a:rPr lang="fr-CH" sz="2600" dirty="0" err="1"/>
              <a:t>include</a:t>
            </a:r>
            <a:r>
              <a:rPr lang="fr-CH" sz="2600" dirty="0"/>
              <a:t> 1 CHC, 2 PHC and 1 SC of </a:t>
            </a:r>
            <a:r>
              <a:rPr lang="fr-CH" sz="2600" dirty="0" err="1"/>
              <a:t>each</a:t>
            </a:r>
            <a:r>
              <a:rPr lang="fr-CH" sz="2600" dirty="0"/>
              <a:t> PHC.</a:t>
            </a:r>
            <a:endParaRPr lang="en-IN" sz="2600" dirty="0"/>
          </a:p>
          <a:p>
            <a:r>
              <a:rPr lang="en-IN" sz="2600" dirty="0"/>
              <a:t>Yamunanagar has 6</a:t>
            </a:r>
            <a:r>
              <a:rPr lang="en-IN" sz="2600" dirty="0" smtClean="0"/>
              <a:t> blocks, </a:t>
            </a:r>
            <a:r>
              <a:rPr lang="en-IN" sz="2600" dirty="0"/>
              <a:t>18 PHCs and 112 Sub centres.</a:t>
            </a:r>
          </a:p>
          <a:p>
            <a:r>
              <a:rPr lang="en-IN" sz="2600" dirty="0" smtClean="0"/>
              <a:t>Mewat </a:t>
            </a:r>
            <a:r>
              <a:rPr lang="en-IN" sz="2600" dirty="0"/>
              <a:t>has 3 blocks, 20 PHCs and 138 sub centres</a:t>
            </a:r>
            <a:r>
              <a:rPr lang="en-IN" sz="2600" dirty="0" smtClean="0"/>
              <a:t>.</a:t>
            </a:r>
          </a:p>
          <a:p>
            <a:pPr>
              <a:buNone/>
            </a:pPr>
            <a:r>
              <a:rPr lang="en-IN" sz="2600" b="1" u="sng" dirty="0"/>
              <a:t>Data analysis</a:t>
            </a:r>
            <a:r>
              <a:rPr lang="en-IN" sz="2600" b="1" dirty="0"/>
              <a:t>-</a:t>
            </a:r>
            <a:endParaRPr lang="en-IN" sz="2600" dirty="0"/>
          </a:p>
          <a:p>
            <a:pPr lvl="1"/>
            <a:r>
              <a:rPr lang="en-IN" sz="2600" dirty="0" smtClean="0"/>
              <a:t>By</a:t>
            </a:r>
            <a:r>
              <a:rPr lang="en-IN" sz="2600" b="1" dirty="0" smtClean="0"/>
              <a:t> </a:t>
            </a:r>
            <a:r>
              <a:rPr lang="en-IN" sz="2600" dirty="0"/>
              <a:t>Microsoft excel </a:t>
            </a:r>
          </a:p>
          <a:p>
            <a:endParaRPr lang="en-IN" dirty="0"/>
          </a:p>
          <a:p>
            <a:endParaRPr lang="en-IN" dirty="0"/>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a:ln>
            <a:solidFill>
              <a:schemeClr val="accent1"/>
            </a:solidFill>
          </a:ln>
        </p:spPr>
        <p:txBody>
          <a:bodyPr/>
          <a:lstStyle/>
          <a:p>
            <a:r>
              <a:rPr lang="en-IN" b="1" dirty="0" smtClean="0"/>
              <a:t>KEY FINDING</a:t>
            </a:r>
            <a:endParaRPr lang="en-IN" b="1" dirty="0"/>
          </a:p>
        </p:txBody>
      </p:sp>
      <p:sp>
        <p:nvSpPr>
          <p:cNvPr id="3" name="Content Placeholder 2"/>
          <p:cNvSpPr>
            <a:spLocks noGrp="1"/>
          </p:cNvSpPr>
          <p:nvPr>
            <p:ph idx="1"/>
          </p:nvPr>
        </p:nvSpPr>
        <p:spPr>
          <a:xfrm>
            <a:off x="0" y="1600200"/>
            <a:ext cx="9144000" cy="5257800"/>
          </a:xfrm>
          <a:solidFill>
            <a:schemeClr val="bg1">
              <a:lumMod val="75000"/>
            </a:schemeClr>
          </a:solidFill>
        </p:spPr>
        <p:txBody>
          <a:bodyPr>
            <a:normAutofit lnSpcReduction="10000"/>
          </a:bodyPr>
          <a:lstStyle/>
          <a:p>
            <a:pPr algn="ctr">
              <a:buNone/>
            </a:pPr>
            <a:r>
              <a:rPr lang="en-IN" b="1" u="sng" dirty="0"/>
              <a:t>Planning and introduction</a:t>
            </a:r>
            <a:endParaRPr lang="en-IN" u="sng" dirty="0"/>
          </a:p>
          <a:p>
            <a:r>
              <a:rPr lang="en-IN" sz="2600" dirty="0"/>
              <a:t>In the interview at the facility level, there was no any official launch ceremony held at PHC, SC level but at CHC level SMO had launch event</a:t>
            </a:r>
            <a:r>
              <a:rPr lang="en-IN" sz="2600" dirty="0" smtClean="0"/>
              <a:t>.</a:t>
            </a:r>
          </a:p>
          <a:p>
            <a:r>
              <a:rPr lang="en-IN" sz="2600" dirty="0"/>
              <a:t>A total of 95% respondents stated that there was no any changes in program and said introduction reduce some workload</a:t>
            </a:r>
            <a:r>
              <a:rPr lang="en-IN" sz="2600" dirty="0" smtClean="0"/>
              <a:t>.</a:t>
            </a:r>
          </a:p>
          <a:p>
            <a:r>
              <a:rPr lang="en-IN" sz="2600" dirty="0"/>
              <a:t>All interviewee </a:t>
            </a:r>
            <a:r>
              <a:rPr lang="en-IN" sz="2600" dirty="0" smtClean="0"/>
              <a:t>(ANM) said </a:t>
            </a:r>
            <a:r>
              <a:rPr lang="en-IN" sz="2600" dirty="0"/>
              <a:t>that introduction was a smooth process in general. They stated that there was no resistance from the community at all. </a:t>
            </a:r>
            <a:endParaRPr lang="en-IN" sz="2600" dirty="0" smtClean="0"/>
          </a:p>
          <a:p>
            <a:r>
              <a:rPr lang="en-IN" sz="2600" dirty="0"/>
              <a:t>One issue faced during introduction planning was </a:t>
            </a:r>
            <a:r>
              <a:rPr lang="en-IN" sz="2600" dirty="0" smtClean="0"/>
              <a:t>one </a:t>
            </a:r>
            <a:r>
              <a:rPr lang="en-IN" sz="2600" dirty="0"/>
              <a:t>PHCs in Mewat district got new vaccine one month late which led to postponement of scheduled date of the start of vaccination. </a:t>
            </a:r>
          </a:p>
        </p:txBody>
      </p:sp>
      <p:pic>
        <p:nvPicPr>
          <p:cNvPr id="4" name="Picture 2" descr="C:\Users\prateek\Desktop\PIE\NRHM-Logo5.png"/>
          <p:cNvPicPr>
            <a:picLocks noChangeAspect="1" noChangeArrowheads="1"/>
          </p:cNvPicPr>
          <p:nvPr/>
        </p:nvPicPr>
        <p:blipFill>
          <a:blip r:embed="rId2" cstate="print"/>
          <a:srcRect/>
          <a:stretch>
            <a:fillRect/>
          </a:stretch>
        </p:blipFill>
        <p:spPr bwMode="auto">
          <a:xfrm>
            <a:off x="7380312" y="0"/>
            <a:ext cx="1763688" cy="155679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TotalTime>
  <Words>1805</Words>
  <Application>Microsoft Office PowerPoint</Application>
  <PresentationFormat>On-screen Show (4:3)</PresentationFormat>
  <Paragraphs>198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Internship Training At Child Health NHM Haryana   Study on  PIE – Post Introduction Evaluation of PENTAVALENT Vaccine In Yamunanagar and Mewat district of Haryana state   </vt:lpstr>
      <vt:lpstr>INTRODUCTION</vt:lpstr>
      <vt:lpstr>Slide 3</vt:lpstr>
      <vt:lpstr>PIE   Post Introduction Evaluation</vt:lpstr>
      <vt:lpstr>OBJECTIVES </vt:lpstr>
      <vt:lpstr>METHODOLOGY</vt:lpstr>
      <vt:lpstr>Sampling</vt:lpstr>
      <vt:lpstr>Slide 8</vt:lpstr>
      <vt:lpstr>KEY FINDING</vt:lpstr>
      <vt:lpstr>Slide 10</vt:lpstr>
      <vt:lpstr>Staff Training</vt:lpstr>
      <vt:lpstr>Slide 12</vt:lpstr>
      <vt:lpstr>Cold Chain and Vaccine Logistic  Management</vt:lpstr>
      <vt:lpstr>Vaccine Coverage and  Dropout</vt:lpstr>
      <vt:lpstr>Slide 15</vt:lpstr>
      <vt:lpstr>Supervision and Monitoring</vt:lpstr>
      <vt:lpstr>Immunization Safety and  Wastage Disposal</vt:lpstr>
      <vt:lpstr>Advocacy, Social Mobilization  and Communication</vt:lpstr>
      <vt:lpstr>RECOMMENDATIONS</vt:lpstr>
      <vt:lpstr>REFERENCES</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prateek</dc:creator>
  <cp:lastModifiedBy>prateek</cp:lastModifiedBy>
  <cp:revision>25</cp:revision>
  <dcterms:created xsi:type="dcterms:W3CDTF">2014-05-04T12:27:54Z</dcterms:created>
  <dcterms:modified xsi:type="dcterms:W3CDTF">2014-05-06T04:04:11Z</dcterms:modified>
</cp:coreProperties>
</file>