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onal\Desktop\Disseratation\Equpmen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Monal\Desktop\Disseratation\Raw%20data.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Monal\Desktop\Disseratation\Raw%20data.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Monal\Desktop\Disseratation\Equpmen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Monal\Desktop\Disseratation\Raw%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layout/>
      <c:txPr>
        <a:bodyPr/>
        <a:lstStyle/>
        <a:p>
          <a:pPr>
            <a:defRPr lang="en-IN"/>
          </a:pPr>
          <a:endParaRPr lang="en-US"/>
        </a:p>
      </c:txPr>
    </c:title>
    <c:plotArea>
      <c:layout/>
      <c:barChart>
        <c:barDir val="col"/>
        <c:grouping val="clustered"/>
        <c:ser>
          <c:idx val="0"/>
          <c:order val="0"/>
          <c:tx>
            <c:strRef>
              <c:f>Sheet2!$B$1</c:f>
              <c:strCache>
                <c:ptCount val="1"/>
                <c:pt idx="0">
                  <c:v>score</c:v>
                </c:pt>
              </c:strCache>
            </c:strRef>
          </c:tx>
          <c:cat>
            <c:strRef>
              <c:f>Sheet2!$A$2:$A$13</c:f>
              <c:strCache>
                <c:ptCount val="12"/>
                <c:pt idx="0">
                  <c:v>Radiant warmer</c:v>
                </c:pt>
                <c:pt idx="1">
                  <c:v>Resuscitator</c:v>
                </c:pt>
                <c:pt idx="2">
                  <c:v>mask</c:v>
                </c:pt>
                <c:pt idx="3">
                  <c:v>Weighing scale</c:v>
                </c:pt>
                <c:pt idx="4">
                  <c:v>Foot operated suction pump</c:v>
                </c:pt>
                <c:pt idx="5">
                  <c:v>Thermometer</c:v>
                </c:pt>
                <c:pt idx="6">
                  <c:v>Mucus extractor </c:v>
                </c:pt>
                <c:pt idx="7">
                  <c:v>Baby sheets</c:v>
                </c:pt>
                <c:pt idx="8">
                  <c:v>cord tie and blade</c:v>
                </c:pt>
                <c:pt idx="9">
                  <c:v>feeding tubes</c:v>
                </c:pt>
                <c:pt idx="10">
                  <c:v>oxygen cylinder</c:v>
                </c:pt>
                <c:pt idx="11">
                  <c:v>gloves</c:v>
                </c:pt>
              </c:strCache>
            </c:strRef>
          </c:cat>
          <c:val>
            <c:numRef>
              <c:f>Sheet2!$B$2:$B$13</c:f>
              <c:numCache>
                <c:formatCode>General</c:formatCode>
                <c:ptCount val="12"/>
                <c:pt idx="0">
                  <c:v>8</c:v>
                </c:pt>
                <c:pt idx="1">
                  <c:v>9</c:v>
                </c:pt>
                <c:pt idx="2">
                  <c:v>8</c:v>
                </c:pt>
                <c:pt idx="3">
                  <c:v>7</c:v>
                </c:pt>
                <c:pt idx="4">
                  <c:v>9</c:v>
                </c:pt>
                <c:pt idx="5">
                  <c:v>9</c:v>
                </c:pt>
                <c:pt idx="6">
                  <c:v>6</c:v>
                </c:pt>
                <c:pt idx="7">
                  <c:v>9</c:v>
                </c:pt>
                <c:pt idx="8">
                  <c:v>8</c:v>
                </c:pt>
                <c:pt idx="9">
                  <c:v>9</c:v>
                </c:pt>
                <c:pt idx="10">
                  <c:v>9</c:v>
                </c:pt>
                <c:pt idx="11">
                  <c:v>9</c:v>
                </c:pt>
              </c:numCache>
            </c:numRef>
          </c:val>
        </c:ser>
        <c:axId val="74681728"/>
        <c:axId val="75393664"/>
      </c:barChart>
      <c:catAx>
        <c:axId val="74681728"/>
        <c:scaling>
          <c:orientation val="minMax"/>
        </c:scaling>
        <c:axPos val="b"/>
        <c:tickLblPos val="nextTo"/>
        <c:txPr>
          <a:bodyPr/>
          <a:lstStyle/>
          <a:p>
            <a:pPr>
              <a:defRPr lang="en-IN"/>
            </a:pPr>
            <a:endParaRPr lang="en-US"/>
          </a:p>
        </c:txPr>
        <c:crossAx val="75393664"/>
        <c:crosses val="autoZero"/>
        <c:auto val="1"/>
        <c:lblAlgn val="ctr"/>
        <c:lblOffset val="100"/>
      </c:catAx>
      <c:valAx>
        <c:axId val="75393664"/>
        <c:scaling>
          <c:orientation val="minMax"/>
        </c:scaling>
        <c:axPos val="l"/>
        <c:majorGridlines/>
        <c:numFmt formatCode="General" sourceLinked="1"/>
        <c:tickLblPos val="nextTo"/>
        <c:txPr>
          <a:bodyPr/>
          <a:lstStyle/>
          <a:p>
            <a:pPr>
              <a:defRPr lang="en-IN"/>
            </a:pPr>
            <a:endParaRPr lang="en-US"/>
          </a:p>
        </c:txPr>
        <c:crossAx val="74681728"/>
        <c:crosses val="autoZero"/>
        <c:crossBetween val="between"/>
      </c:valAx>
    </c:plotArea>
    <c:legend>
      <c:legendPos val="r"/>
      <c:layout/>
      <c:txPr>
        <a:bodyPr/>
        <a:lstStyle/>
        <a:p>
          <a:pPr>
            <a:defRPr lang="en-IN"/>
          </a:pPr>
          <a:endParaRPr lang="en-US"/>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layout/>
      <c:txPr>
        <a:bodyPr/>
        <a:lstStyle/>
        <a:p>
          <a:pPr>
            <a:defRPr lang="en-IN"/>
          </a:pPr>
          <a:endParaRPr lang="en-US"/>
        </a:p>
      </c:txPr>
    </c:title>
    <c:plotArea>
      <c:layout/>
      <c:barChart>
        <c:barDir val="col"/>
        <c:grouping val="clustered"/>
        <c:ser>
          <c:idx val="0"/>
          <c:order val="0"/>
          <c:tx>
            <c:strRef>
              <c:f>Sheet2!$B$1</c:f>
              <c:strCache>
                <c:ptCount val="1"/>
                <c:pt idx="0">
                  <c:v>Knowledge about Birth asphyxia</c:v>
                </c:pt>
              </c:strCache>
            </c:strRef>
          </c:tx>
          <c:cat>
            <c:strRef>
              <c:f>Sheet2!$A$2:$A$10</c:f>
              <c:strCache>
                <c:ptCount val="9"/>
                <c:pt idx="0">
                  <c:v>GH </c:v>
                </c:pt>
                <c:pt idx="1">
                  <c:v>CHC K</c:v>
                </c:pt>
                <c:pt idx="2">
                  <c:v>CHC R</c:v>
                </c:pt>
                <c:pt idx="3">
                  <c:v>PHC H</c:v>
                </c:pt>
                <c:pt idx="4">
                  <c:v>PHC P</c:v>
                </c:pt>
                <c:pt idx="5">
                  <c:v>PHC K</c:v>
                </c:pt>
                <c:pt idx="6">
                  <c:v>PHC N</c:v>
                </c:pt>
                <c:pt idx="7">
                  <c:v>PHC M</c:v>
                </c:pt>
                <c:pt idx="8">
                  <c:v>PHC B</c:v>
                </c:pt>
              </c:strCache>
            </c:strRef>
          </c:cat>
          <c:val>
            <c:numRef>
              <c:f>Sheet2!$B$2:$B$10</c:f>
              <c:numCache>
                <c:formatCode>General</c:formatCode>
                <c:ptCount val="9"/>
                <c:pt idx="0">
                  <c:v>5</c:v>
                </c:pt>
                <c:pt idx="1">
                  <c:v>5</c:v>
                </c:pt>
                <c:pt idx="2">
                  <c:v>2</c:v>
                </c:pt>
                <c:pt idx="3">
                  <c:v>5</c:v>
                </c:pt>
                <c:pt idx="4">
                  <c:v>4</c:v>
                </c:pt>
                <c:pt idx="5">
                  <c:v>2</c:v>
                </c:pt>
                <c:pt idx="6">
                  <c:v>3</c:v>
                </c:pt>
                <c:pt idx="7">
                  <c:v>3</c:v>
                </c:pt>
                <c:pt idx="8">
                  <c:v>4</c:v>
                </c:pt>
              </c:numCache>
            </c:numRef>
          </c:val>
        </c:ser>
        <c:axId val="79270272"/>
        <c:axId val="79271808"/>
      </c:barChart>
      <c:catAx>
        <c:axId val="79270272"/>
        <c:scaling>
          <c:orientation val="minMax"/>
        </c:scaling>
        <c:axPos val="b"/>
        <c:tickLblPos val="nextTo"/>
        <c:txPr>
          <a:bodyPr/>
          <a:lstStyle/>
          <a:p>
            <a:pPr>
              <a:defRPr lang="en-IN"/>
            </a:pPr>
            <a:endParaRPr lang="en-US"/>
          </a:p>
        </c:txPr>
        <c:crossAx val="79271808"/>
        <c:crosses val="autoZero"/>
        <c:auto val="1"/>
        <c:lblAlgn val="ctr"/>
        <c:lblOffset val="100"/>
      </c:catAx>
      <c:valAx>
        <c:axId val="79271808"/>
        <c:scaling>
          <c:orientation val="minMax"/>
        </c:scaling>
        <c:axPos val="l"/>
        <c:majorGridlines/>
        <c:numFmt formatCode="General" sourceLinked="1"/>
        <c:tickLblPos val="nextTo"/>
        <c:txPr>
          <a:bodyPr/>
          <a:lstStyle/>
          <a:p>
            <a:pPr>
              <a:defRPr lang="en-IN"/>
            </a:pPr>
            <a:endParaRPr lang="en-US"/>
          </a:p>
        </c:txPr>
        <c:crossAx val="79270272"/>
        <c:crosses val="autoZero"/>
        <c:crossBetween val="between"/>
      </c:valAx>
    </c:plotArea>
    <c:legend>
      <c:legendPos val="r"/>
      <c:layout/>
      <c:txPr>
        <a:bodyPr/>
        <a:lstStyle/>
        <a:p>
          <a:pPr>
            <a:defRPr lang="en-IN"/>
          </a:pPr>
          <a:endParaRPr lang="en-US"/>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layout/>
      <c:txPr>
        <a:bodyPr/>
        <a:lstStyle/>
        <a:p>
          <a:pPr>
            <a:defRPr lang="en-IN"/>
          </a:pPr>
          <a:endParaRPr lang="en-US"/>
        </a:p>
      </c:txPr>
    </c:title>
    <c:plotArea>
      <c:layout>
        <c:manualLayout>
          <c:layoutTarget val="inner"/>
          <c:xMode val="edge"/>
          <c:yMode val="edge"/>
          <c:x val="0.17538295150292188"/>
          <c:y val="9.9722982388395734E-2"/>
          <c:w val="0.5741435084433546"/>
          <c:h val="0.40368640487103291"/>
        </c:manualLayout>
      </c:layout>
      <c:barChart>
        <c:barDir val="col"/>
        <c:grouping val="clustered"/>
        <c:ser>
          <c:idx val="0"/>
          <c:order val="0"/>
          <c:tx>
            <c:strRef>
              <c:f>Sheet5!$B$1</c:f>
              <c:strCache>
                <c:ptCount val="1"/>
                <c:pt idx="0">
                  <c:v>Knowledge Regarding Steps of Resuscitation</c:v>
                </c:pt>
              </c:strCache>
            </c:strRef>
          </c:tx>
          <c:cat>
            <c:strRef>
              <c:f>Sheet5!$A$2:$A$14</c:f>
              <c:strCache>
                <c:ptCount val="13"/>
                <c:pt idx="0">
                  <c:v>call for help</c:v>
                </c:pt>
                <c:pt idx="1">
                  <c:v>explain to mother condition of baby</c:v>
                </c:pt>
                <c:pt idx="2">
                  <c:v>place the newborn face up</c:v>
                </c:pt>
                <c:pt idx="3">
                  <c:v>wrap or cover baby,except for faceand upper portion of chest</c:v>
                </c:pt>
                <c:pt idx="4">
                  <c:v>Position baby's head so neck is slightly extended</c:v>
                </c:pt>
                <c:pt idx="5">
                  <c:v>suction mouth then nose </c:v>
                </c:pt>
                <c:pt idx="6">
                  <c:v>start ventilation using bag and mask</c:v>
                </c:pt>
                <c:pt idx="7">
                  <c:v>Continue to ventilate</c:v>
                </c:pt>
                <c:pt idx="8">
                  <c:v>Administer oxygen, if available</c:v>
                </c:pt>
                <c:pt idx="9">
                  <c:v>Asses the need for special care</c:v>
                </c:pt>
                <c:pt idx="10">
                  <c:v>Explain to mother what is happening </c:v>
                </c:pt>
                <c:pt idx="11">
                  <c:v>intubate as per the resuscitation guidelines</c:v>
                </c:pt>
                <c:pt idx="12">
                  <c:v>Refer the newborn</c:v>
                </c:pt>
              </c:strCache>
            </c:strRef>
          </c:cat>
          <c:val>
            <c:numRef>
              <c:f>Sheet5!$B$2:$B$14</c:f>
              <c:numCache>
                <c:formatCode>General</c:formatCode>
                <c:ptCount val="13"/>
                <c:pt idx="0">
                  <c:v>0</c:v>
                </c:pt>
                <c:pt idx="1">
                  <c:v>0</c:v>
                </c:pt>
                <c:pt idx="2">
                  <c:v>5</c:v>
                </c:pt>
                <c:pt idx="3">
                  <c:v>8</c:v>
                </c:pt>
                <c:pt idx="4">
                  <c:v>8</c:v>
                </c:pt>
                <c:pt idx="5">
                  <c:v>9</c:v>
                </c:pt>
                <c:pt idx="6">
                  <c:v>5</c:v>
                </c:pt>
                <c:pt idx="7">
                  <c:v>8</c:v>
                </c:pt>
                <c:pt idx="8">
                  <c:v>6</c:v>
                </c:pt>
                <c:pt idx="9">
                  <c:v>0</c:v>
                </c:pt>
                <c:pt idx="10">
                  <c:v>0</c:v>
                </c:pt>
                <c:pt idx="11">
                  <c:v>0</c:v>
                </c:pt>
                <c:pt idx="12">
                  <c:v>9</c:v>
                </c:pt>
              </c:numCache>
            </c:numRef>
          </c:val>
        </c:ser>
        <c:axId val="79237120"/>
        <c:axId val="79239040"/>
      </c:barChart>
      <c:catAx>
        <c:axId val="79237120"/>
        <c:scaling>
          <c:orientation val="minMax"/>
        </c:scaling>
        <c:axPos val="b"/>
        <c:tickLblPos val="nextTo"/>
        <c:txPr>
          <a:bodyPr/>
          <a:lstStyle/>
          <a:p>
            <a:pPr>
              <a:defRPr lang="en-IN"/>
            </a:pPr>
            <a:endParaRPr lang="en-US"/>
          </a:p>
        </c:txPr>
        <c:crossAx val="79239040"/>
        <c:crosses val="autoZero"/>
        <c:auto val="1"/>
        <c:lblAlgn val="ctr"/>
        <c:lblOffset val="100"/>
      </c:catAx>
      <c:valAx>
        <c:axId val="79239040"/>
        <c:scaling>
          <c:orientation val="minMax"/>
        </c:scaling>
        <c:axPos val="l"/>
        <c:majorGridlines/>
        <c:numFmt formatCode="General" sourceLinked="1"/>
        <c:tickLblPos val="nextTo"/>
        <c:txPr>
          <a:bodyPr/>
          <a:lstStyle/>
          <a:p>
            <a:pPr>
              <a:defRPr lang="en-IN"/>
            </a:pPr>
            <a:endParaRPr lang="en-US"/>
          </a:p>
        </c:txPr>
        <c:crossAx val="79237120"/>
        <c:crosses val="autoZero"/>
        <c:crossBetween val="between"/>
      </c:valAx>
    </c:plotArea>
    <c:legend>
      <c:legendPos val="r"/>
      <c:layout>
        <c:manualLayout>
          <c:xMode val="edge"/>
          <c:yMode val="edge"/>
          <c:x val="0.78750533067788664"/>
          <c:y val="0.15099351387046825"/>
          <c:w val="0.17272128218015334"/>
          <c:h val="0.2532384076990376"/>
        </c:manualLayout>
      </c:layout>
      <c:txPr>
        <a:bodyPr/>
        <a:lstStyle/>
        <a:p>
          <a:pPr>
            <a:defRPr lang="en-IN"/>
          </a:pPr>
          <a:endParaRPr lang="en-US"/>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lang="en-IN"/>
            </a:pPr>
            <a:r>
              <a:rPr lang="en-IN"/>
              <a:t>Knowledge</a:t>
            </a:r>
            <a:r>
              <a:rPr lang="en-IN" baseline="0"/>
              <a:t> of healthcare provider regarding Purpose of the equipment</a:t>
            </a:r>
            <a:endParaRPr lang="en-IN"/>
          </a:p>
        </c:rich>
      </c:tx>
      <c:layout/>
    </c:title>
    <c:plotArea>
      <c:layout/>
      <c:barChart>
        <c:barDir val="col"/>
        <c:grouping val="clustered"/>
        <c:ser>
          <c:idx val="0"/>
          <c:order val="0"/>
          <c:tx>
            <c:strRef>
              <c:f>Sheet2!$G$1</c:f>
              <c:strCache>
                <c:ptCount val="1"/>
                <c:pt idx="0">
                  <c:v>Complete knowledge</c:v>
                </c:pt>
              </c:strCache>
            </c:strRef>
          </c:tx>
          <c:cat>
            <c:strRef>
              <c:f>Sheet2!$F$2:$F$6</c:f>
              <c:strCache>
                <c:ptCount val="5"/>
                <c:pt idx="0">
                  <c:v>Resuscitator and mask</c:v>
                </c:pt>
                <c:pt idx="1">
                  <c:v> Foot operated suction pump</c:v>
                </c:pt>
                <c:pt idx="2">
                  <c:v> Mucus extractor </c:v>
                </c:pt>
                <c:pt idx="3">
                  <c:v>Radiant warmer </c:v>
                </c:pt>
                <c:pt idx="4">
                  <c:v>Oxygen cylinder</c:v>
                </c:pt>
              </c:strCache>
            </c:strRef>
          </c:cat>
          <c:val>
            <c:numRef>
              <c:f>Sheet2!$G$2:$G$6</c:f>
              <c:numCache>
                <c:formatCode>General</c:formatCode>
                <c:ptCount val="5"/>
                <c:pt idx="0">
                  <c:v>9</c:v>
                </c:pt>
                <c:pt idx="1">
                  <c:v>9</c:v>
                </c:pt>
                <c:pt idx="2">
                  <c:v>8</c:v>
                </c:pt>
                <c:pt idx="3">
                  <c:v>7</c:v>
                </c:pt>
                <c:pt idx="4">
                  <c:v>8</c:v>
                </c:pt>
              </c:numCache>
            </c:numRef>
          </c:val>
        </c:ser>
        <c:ser>
          <c:idx val="1"/>
          <c:order val="1"/>
          <c:tx>
            <c:strRef>
              <c:f>Sheet2!$H$1</c:f>
              <c:strCache>
                <c:ptCount val="1"/>
                <c:pt idx="0">
                  <c:v>Partial Knowledge</c:v>
                </c:pt>
              </c:strCache>
            </c:strRef>
          </c:tx>
          <c:cat>
            <c:strRef>
              <c:f>Sheet2!$F$2:$F$6</c:f>
              <c:strCache>
                <c:ptCount val="5"/>
                <c:pt idx="0">
                  <c:v>Resuscitator and mask</c:v>
                </c:pt>
                <c:pt idx="1">
                  <c:v> Foot operated suction pump</c:v>
                </c:pt>
                <c:pt idx="2">
                  <c:v> Mucus extractor </c:v>
                </c:pt>
                <c:pt idx="3">
                  <c:v>Radiant warmer </c:v>
                </c:pt>
                <c:pt idx="4">
                  <c:v>Oxygen cylinder</c:v>
                </c:pt>
              </c:strCache>
            </c:strRef>
          </c:cat>
          <c:val>
            <c:numRef>
              <c:f>Sheet2!$H$2:$H$6</c:f>
              <c:numCache>
                <c:formatCode>General</c:formatCode>
                <c:ptCount val="5"/>
                <c:pt idx="0">
                  <c:v>0</c:v>
                </c:pt>
                <c:pt idx="1">
                  <c:v>0</c:v>
                </c:pt>
                <c:pt idx="2">
                  <c:v>1</c:v>
                </c:pt>
                <c:pt idx="3">
                  <c:v>2</c:v>
                </c:pt>
                <c:pt idx="4">
                  <c:v>1</c:v>
                </c:pt>
              </c:numCache>
            </c:numRef>
          </c:val>
        </c:ser>
        <c:ser>
          <c:idx val="2"/>
          <c:order val="2"/>
          <c:tx>
            <c:strRef>
              <c:f>Sheet2!$I$1</c:f>
              <c:strCache>
                <c:ptCount val="1"/>
                <c:pt idx="0">
                  <c:v>No knowledge</c:v>
                </c:pt>
              </c:strCache>
            </c:strRef>
          </c:tx>
          <c:cat>
            <c:strRef>
              <c:f>Sheet2!$F$2:$F$6</c:f>
              <c:strCache>
                <c:ptCount val="5"/>
                <c:pt idx="0">
                  <c:v>Resuscitator and mask</c:v>
                </c:pt>
                <c:pt idx="1">
                  <c:v> Foot operated suction pump</c:v>
                </c:pt>
                <c:pt idx="2">
                  <c:v> Mucus extractor </c:v>
                </c:pt>
                <c:pt idx="3">
                  <c:v>Radiant warmer </c:v>
                </c:pt>
                <c:pt idx="4">
                  <c:v>Oxygen cylinder</c:v>
                </c:pt>
              </c:strCache>
            </c:strRef>
          </c:cat>
          <c:val>
            <c:numRef>
              <c:f>Sheet2!$I$2:$I$6</c:f>
              <c:numCache>
                <c:formatCode>General</c:formatCode>
                <c:ptCount val="5"/>
                <c:pt idx="0">
                  <c:v>0</c:v>
                </c:pt>
                <c:pt idx="1">
                  <c:v>0</c:v>
                </c:pt>
                <c:pt idx="2">
                  <c:v>0</c:v>
                </c:pt>
                <c:pt idx="3">
                  <c:v>0</c:v>
                </c:pt>
                <c:pt idx="4">
                  <c:v>0</c:v>
                </c:pt>
              </c:numCache>
            </c:numRef>
          </c:val>
        </c:ser>
        <c:axId val="80517376"/>
        <c:axId val="80545664"/>
      </c:barChart>
      <c:catAx>
        <c:axId val="80517376"/>
        <c:scaling>
          <c:orientation val="minMax"/>
        </c:scaling>
        <c:axPos val="b"/>
        <c:title>
          <c:tx>
            <c:rich>
              <a:bodyPr/>
              <a:lstStyle/>
              <a:p>
                <a:pPr>
                  <a:defRPr lang="en-IN"/>
                </a:pPr>
                <a:r>
                  <a:rPr lang="en-IN"/>
                  <a:t>Equipments</a:t>
                </a:r>
              </a:p>
            </c:rich>
          </c:tx>
          <c:layout/>
        </c:title>
        <c:tickLblPos val="nextTo"/>
        <c:txPr>
          <a:bodyPr/>
          <a:lstStyle/>
          <a:p>
            <a:pPr>
              <a:defRPr lang="en-IN"/>
            </a:pPr>
            <a:endParaRPr lang="en-US"/>
          </a:p>
        </c:txPr>
        <c:crossAx val="80545664"/>
        <c:crosses val="autoZero"/>
        <c:auto val="1"/>
        <c:lblAlgn val="ctr"/>
        <c:lblOffset val="100"/>
      </c:catAx>
      <c:valAx>
        <c:axId val="80545664"/>
        <c:scaling>
          <c:orientation val="minMax"/>
        </c:scaling>
        <c:axPos val="l"/>
        <c:majorGridlines/>
        <c:title>
          <c:tx>
            <c:rich>
              <a:bodyPr rot="-5400000" vert="horz"/>
              <a:lstStyle/>
              <a:p>
                <a:pPr>
                  <a:defRPr lang="en-IN"/>
                </a:pPr>
                <a:r>
                  <a:rPr lang="en-IN"/>
                  <a:t>Facilities(in</a:t>
                </a:r>
                <a:r>
                  <a:rPr lang="en-IN" baseline="0"/>
                  <a:t> no)</a:t>
                </a:r>
                <a:endParaRPr lang="en-IN"/>
              </a:p>
            </c:rich>
          </c:tx>
          <c:layout/>
        </c:title>
        <c:numFmt formatCode="General" sourceLinked="1"/>
        <c:tickLblPos val="nextTo"/>
        <c:txPr>
          <a:bodyPr/>
          <a:lstStyle/>
          <a:p>
            <a:pPr>
              <a:defRPr lang="en-IN"/>
            </a:pPr>
            <a:endParaRPr lang="en-US"/>
          </a:p>
        </c:txPr>
        <c:crossAx val="80517376"/>
        <c:crosses val="autoZero"/>
        <c:crossBetween val="between"/>
      </c:valAx>
    </c:plotArea>
    <c:legend>
      <c:legendPos val="r"/>
      <c:layout/>
      <c:txPr>
        <a:bodyPr/>
        <a:lstStyle/>
        <a:p>
          <a:pPr>
            <a:defRPr lang="en-IN"/>
          </a:pPr>
          <a:endParaRPr lang="en-US"/>
        </a:p>
      </c:txPr>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lang="en-IN"/>
            </a:pPr>
            <a:r>
              <a:rPr lang="en-IN" sz="1400"/>
              <a:t>Knowledge of the Health provider</a:t>
            </a:r>
            <a:r>
              <a:rPr lang="en-IN" sz="1400" baseline="0"/>
              <a:t> Regarding Disinfection of the Equipments</a:t>
            </a:r>
            <a:endParaRPr lang="en-IN" sz="1400"/>
          </a:p>
        </c:rich>
      </c:tx>
      <c:layout>
        <c:manualLayout>
          <c:xMode val="edge"/>
          <c:yMode val="edge"/>
          <c:x val="0.12651260983681389"/>
          <c:y val="2.8366616267729631E-2"/>
        </c:manualLayout>
      </c:layout>
    </c:title>
    <c:plotArea>
      <c:layout/>
      <c:barChart>
        <c:barDir val="col"/>
        <c:grouping val="clustered"/>
        <c:ser>
          <c:idx val="0"/>
          <c:order val="0"/>
          <c:tx>
            <c:strRef>
              <c:f>Sheet4!$J$1</c:f>
              <c:strCache>
                <c:ptCount val="1"/>
                <c:pt idx="0">
                  <c:v>Complete Knowledge</c:v>
                </c:pt>
              </c:strCache>
            </c:strRef>
          </c:tx>
          <c:cat>
            <c:strRef>
              <c:f>Sheet4!$I$2:$I$5</c:f>
              <c:strCache>
                <c:ptCount val="4"/>
                <c:pt idx="0">
                  <c:v>Resuscitator and mask</c:v>
                </c:pt>
                <c:pt idx="1">
                  <c:v> Foot operated suction pump</c:v>
                </c:pt>
                <c:pt idx="2">
                  <c:v> Mucus extractor </c:v>
                </c:pt>
                <c:pt idx="3">
                  <c:v>Radiant warmer </c:v>
                </c:pt>
              </c:strCache>
            </c:strRef>
          </c:cat>
          <c:val>
            <c:numRef>
              <c:f>Sheet4!$J$2:$J$5</c:f>
              <c:numCache>
                <c:formatCode>General</c:formatCode>
                <c:ptCount val="4"/>
                <c:pt idx="0">
                  <c:v>1</c:v>
                </c:pt>
                <c:pt idx="1">
                  <c:v>2</c:v>
                </c:pt>
                <c:pt idx="2">
                  <c:v>8</c:v>
                </c:pt>
                <c:pt idx="3">
                  <c:v>3</c:v>
                </c:pt>
              </c:numCache>
            </c:numRef>
          </c:val>
        </c:ser>
        <c:ser>
          <c:idx val="1"/>
          <c:order val="1"/>
          <c:tx>
            <c:strRef>
              <c:f>Sheet4!$K$1</c:f>
              <c:strCache>
                <c:ptCount val="1"/>
                <c:pt idx="0">
                  <c:v>Partial knowledge </c:v>
                </c:pt>
              </c:strCache>
            </c:strRef>
          </c:tx>
          <c:cat>
            <c:strRef>
              <c:f>Sheet4!$I$2:$I$5</c:f>
              <c:strCache>
                <c:ptCount val="4"/>
                <c:pt idx="0">
                  <c:v>Resuscitator and mask</c:v>
                </c:pt>
                <c:pt idx="1">
                  <c:v> Foot operated suction pump</c:v>
                </c:pt>
                <c:pt idx="2">
                  <c:v> Mucus extractor </c:v>
                </c:pt>
                <c:pt idx="3">
                  <c:v>Radiant warmer </c:v>
                </c:pt>
              </c:strCache>
            </c:strRef>
          </c:cat>
          <c:val>
            <c:numRef>
              <c:f>Sheet4!$K$2:$K$5</c:f>
              <c:numCache>
                <c:formatCode>General</c:formatCode>
                <c:ptCount val="4"/>
                <c:pt idx="0">
                  <c:v>8</c:v>
                </c:pt>
                <c:pt idx="1">
                  <c:v>3</c:v>
                </c:pt>
                <c:pt idx="2">
                  <c:v>0</c:v>
                </c:pt>
                <c:pt idx="3">
                  <c:v>6</c:v>
                </c:pt>
              </c:numCache>
            </c:numRef>
          </c:val>
        </c:ser>
        <c:ser>
          <c:idx val="2"/>
          <c:order val="2"/>
          <c:tx>
            <c:strRef>
              <c:f>Sheet4!$L$1</c:f>
              <c:strCache>
                <c:ptCount val="1"/>
                <c:pt idx="0">
                  <c:v>No knowledge</c:v>
                </c:pt>
              </c:strCache>
            </c:strRef>
          </c:tx>
          <c:cat>
            <c:strRef>
              <c:f>Sheet4!$I$2:$I$5</c:f>
              <c:strCache>
                <c:ptCount val="4"/>
                <c:pt idx="0">
                  <c:v>Resuscitator and mask</c:v>
                </c:pt>
                <c:pt idx="1">
                  <c:v> Foot operated suction pump</c:v>
                </c:pt>
                <c:pt idx="2">
                  <c:v> Mucus extractor </c:v>
                </c:pt>
                <c:pt idx="3">
                  <c:v>Radiant warmer </c:v>
                </c:pt>
              </c:strCache>
            </c:strRef>
          </c:cat>
          <c:val>
            <c:numRef>
              <c:f>Sheet4!$L$2:$L$5</c:f>
              <c:numCache>
                <c:formatCode>General</c:formatCode>
                <c:ptCount val="4"/>
                <c:pt idx="0">
                  <c:v>0</c:v>
                </c:pt>
                <c:pt idx="1">
                  <c:v>4</c:v>
                </c:pt>
                <c:pt idx="2">
                  <c:v>1</c:v>
                </c:pt>
                <c:pt idx="3">
                  <c:v>0</c:v>
                </c:pt>
              </c:numCache>
            </c:numRef>
          </c:val>
        </c:ser>
        <c:axId val="80710656"/>
        <c:axId val="82986496"/>
      </c:barChart>
      <c:catAx>
        <c:axId val="80710656"/>
        <c:scaling>
          <c:orientation val="minMax"/>
        </c:scaling>
        <c:axPos val="b"/>
        <c:title>
          <c:tx>
            <c:rich>
              <a:bodyPr/>
              <a:lstStyle/>
              <a:p>
                <a:pPr>
                  <a:defRPr lang="en-IN"/>
                </a:pPr>
                <a:r>
                  <a:rPr lang="en-IN" sz="1200"/>
                  <a:t>Equipments</a:t>
                </a:r>
              </a:p>
            </c:rich>
          </c:tx>
          <c:layout/>
        </c:title>
        <c:tickLblPos val="nextTo"/>
        <c:txPr>
          <a:bodyPr/>
          <a:lstStyle/>
          <a:p>
            <a:pPr>
              <a:defRPr lang="en-IN"/>
            </a:pPr>
            <a:endParaRPr lang="en-US"/>
          </a:p>
        </c:txPr>
        <c:crossAx val="82986496"/>
        <c:crosses val="autoZero"/>
        <c:auto val="1"/>
        <c:lblAlgn val="ctr"/>
        <c:lblOffset val="100"/>
      </c:catAx>
      <c:valAx>
        <c:axId val="82986496"/>
        <c:scaling>
          <c:orientation val="minMax"/>
        </c:scaling>
        <c:axPos val="l"/>
        <c:majorGridlines/>
        <c:title>
          <c:tx>
            <c:rich>
              <a:bodyPr rot="-5400000" vert="horz"/>
              <a:lstStyle/>
              <a:p>
                <a:pPr>
                  <a:defRPr lang="en-IN"/>
                </a:pPr>
                <a:r>
                  <a:rPr lang="en-IN" sz="1200"/>
                  <a:t>Facilities(in</a:t>
                </a:r>
                <a:r>
                  <a:rPr lang="en-IN" sz="1200" baseline="0"/>
                  <a:t> percentage)</a:t>
                </a:r>
                <a:endParaRPr lang="en-IN" sz="1200"/>
              </a:p>
            </c:rich>
          </c:tx>
          <c:layout/>
        </c:title>
        <c:numFmt formatCode="General" sourceLinked="1"/>
        <c:tickLblPos val="nextTo"/>
        <c:txPr>
          <a:bodyPr/>
          <a:lstStyle/>
          <a:p>
            <a:pPr>
              <a:defRPr lang="en-IN"/>
            </a:pPr>
            <a:endParaRPr lang="en-US"/>
          </a:p>
        </c:txPr>
        <c:crossAx val="80710656"/>
        <c:crosses val="autoZero"/>
        <c:crossBetween val="between"/>
      </c:valAx>
    </c:plotArea>
    <c:legend>
      <c:legendPos val="r"/>
      <c:layout/>
      <c:txPr>
        <a:bodyPr/>
        <a:lstStyle/>
        <a:p>
          <a:pPr>
            <a:defRPr lang="en-IN"/>
          </a:pPr>
          <a:endParaRPr lang="en-US"/>
        </a:p>
      </c:txPr>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1605601-2A44-4F22-AE53-F240B01B02A5}" type="datetimeFigureOut">
              <a:rPr lang="en-US" smtClean="0"/>
              <a:t>25-Sep-14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C20C4-1628-4B29-B23A-80B068CDCD3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605601-2A44-4F22-AE53-F240B01B02A5}" type="datetimeFigureOut">
              <a:rPr lang="en-US" smtClean="0"/>
              <a:t>25-Sep-14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C20C4-1628-4B29-B23A-80B068CDCD3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605601-2A44-4F22-AE53-F240B01B02A5}" type="datetimeFigureOut">
              <a:rPr lang="en-US" smtClean="0"/>
              <a:t>25-Sep-14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C20C4-1628-4B29-B23A-80B068CDCD3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605601-2A44-4F22-AE53-F240B01B02A5}" type="datetimeFigureOut">
              <a:rPr lang="en-US" smtClean="0"/>
              <a:t>25-Sep-14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C20C4-1628-4B29-B23A-80B068CDCD3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605601-2A44-4F22-AE53-F240B01B02A5}" type="datetimeFigureOut">
              <a:rPr lang="en-US" smtClean="0"/>
              <a:t>25-Sep-14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CC20C4-1628-4B29-B23A-80B068CDCD3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605601-2A44-4F22-AE53-F240B01B02A5}" type="datetimeFigureOut">
              <a:rPr lang="en-US" smtClean="0"/>
              <a:t>25-Sep-14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CC20C4-1628-4B29-B23A-80B068CDCD3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605601-2A44-4F22-AE53-F240B01B02A5}" type="datetimeFigureOut">
              <a:rPr lang="en-US" smtClean="0"/>
              <a:t>25-Sep-14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CC20C4-1628-4B29-B23A-80B068CDCD3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605601-2A44-4F22-AE53-F240B01B02A5}" type="datetimeFigureOut">
              <a:rPr lang="en-US" smtClean="0"/>
              <a:t>25-Sep-14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CC20C4-1628-4B29-B23A-80B068CDCD3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605601-2A44-4F22-AE53-F240B01B02A5}" type="datetimeFigureOut">
              <a:rPr lang="en-US" smtClean="0"/>
              <a:t>25-Sep-14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CC20C4-1628-4B29-B23A-80B068CDCD3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605601-2A44-4F22-AE53-F240B01B02A5}" type="datetimeFigureOut">
              <a:rPr lang="en-US" smtClean="0"/>
              <a:t>25-Sep-14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CC20C4-1628-4B29-B23A-80B068CDCD3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605601-2A44-4F22-AE53-F240B01B02A5}" type="datetimeFigureOut">
              <a:rPr lang="en-US" smtClean="0"/>
              <a:t>25-Sep-14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CC20C4-1628-4B29-B23A-80B068CDCD3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605601-2A44-4F22-AE53-F240B01B02A5}" type="datetimeFigureOut">
              <a:rPr lang="en-US" smtClean="0"/>
              <a:t>25-Sep-14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CC20C4-1628-4B29-B23A-80B068CDCD3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N" sz="2700" b="1" dirty="0"/>
              <a:t>Assessment of Status of the Equipments and Provider’s Knowledge and Practice of Handling New Born Care Corner of Labour Room in District </a:t>
            </a:r>
            <a:r>
              <a:rPr lang="en-IN" sz="2700" b="1" dirty="0" err="1"/>
              <a:t>Panchkula,Haryana</a:t>
            </a:r>
            <a:r>
              <a:rPr lang="en-US" dirty="0"/>
              <a:t/>
            </a:r>
            <a:br>
              <a:rPr lang="en-US" dirty="0"/>
            </a:br>
            <a:endParaRPr lang="en-US" dirty="0"/>
          </a:p>
        </p:txBody>
      </p:sp>
      <p:sp>
        <p:nvSpPr>
          <p:cNvPr id="3" name="Subtitle 2"/>
          <p:cNvSpPr>
            <a:spLocks noGrp="1"/>
          </p:cNvSpPr>
          <p:nvPr>
            <p:ph type="subTitle" idx="1"/>
          </p:nvPr>
        </p:nvSpPr>
        <p:spPr>
          <a:xfrm>
            <a:off x="2895600" y="4038600"/>
            <a:ext cx="6400800" cy="1752600"/>
          </a:xfrm>
        </p:spPr>
        <p:txBody>
          <a:bodyPr>
            <a:normAutofit/>
          </a:bodyPr>
          <a:lstStyle/>
          <a:p>
            <a:r>
              <a:rPr lang="en-US" sz="2400" dirty="0" smtClean="0">
                <a:solidFill>
                  <a:schemeClr val="tx1"/>
                </a:solidFill>
                <a:latin typeface="Times New Roman" pitchFamily="18" charset="0"/>
                <a:cs typeface="Times New Roman" pitchFamily="18" charset="0"/>
              </a:rPr>
              <a:t>Dr  </a:t>
            </a:r>
            <a:r>
              <a:rPr lang="en-US" sz="2400" dirty="0" err="1" smtClean="0">
                <a:solidFill>
                  <a:schemeClr val="tx1"/>
                </a:solidFill>
                <a:latin typeface="Times New Roman" pitchFamily="18" charset="0"/>
                <a:cs typeface="Times New Roman" pitchFamily="18" charset="0"/>
              </a:rPr>
              <a:t>Monal</a:t>
            </a:r>
            <a:r>
              <a:rPr lang="en-US" sz="2400" dirty="0" smtClean="0">
                <a:solidFill>
                  <a:schemeClr val="tx1"/>
                </a:solidFill>
                <a:latin typeface="Times New Roman" pitchFamily="18" charset="0"/>
                <a:cs typeface="Times New Roman" pitchFamily="18" charset="0"/>
              </a:rPr>
              <a:t> </a:t>
            </a:r>
            <a:r>
              <a:rPr lang="en-US" sz="2400" dirty="0" err="1" smtClean="0">
                <a:solidFill>
                  <a:schemeClr val="tx1"/>
                </a:solidFill>
                <a:latin typeface="Times New Roman" pitchFamily="18" charset="0"/>
                <a:cs typeface="Times New Roman" pitchFamily="18" charset="0"/>
              </a:rPr>
              <a:t>Nagrath</a:t>
            </a:r>
            <a:endParaRPr lang="en-US" sz="2400"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533400"/>
          <a:ext cx="8229600" cy="55927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762000"/>
          <a:ext cx="8229600" cy="53641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838200"/>
          <a:ext cx="8229600" cy="5287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CONCLUSION</a:t>
            </a:r>
            <a:r>
              <a:rPr lang="en-US" dirty="0" smtClean="0"/>
              <a:t/>
            </a:r>
            <a:br>
              <a:rPr lang="en-US" dirty="0" smtClean="0"/>
            </a:br>
            <a:r>
              <a:rPr lang="en-IN" b="1" dirty="0" smtClean="0"/>
              <a:t> </a:t>
            </a:r>
            <a:r>
              <a:rPr lang="en-US" dirty="0" smtClean="0"/>
              <a:t/>
            </a:r>
            <a:br>
              <a:rPr lang="en-US" dirty="0" smtClean="0"/>
            </a:br>
            <a:endParaRPr lang="en-US" dirty="0"/>
          </a:p>
        </p:txBody>
      </p:sp>
      <p:sp>
        <p:nvSpPr>
          <p:cNvPr id="3" name="Content Placeholder 2"/>
          <p:cNvSpPr>
            <a:spLocks noGrp="1"/>
          </p:cNvSpPr>
          <p:nvPr>
            <p:ph idx="1"/>
          </p:nvPr>
        </p:nvSpPr>
        <p:spPr>
          <a:xfrm>
            <a:off x="457200" y="685800"/>
            <a:ext cx="8229600" cy="6172200"/>
          </a:xfrm>
        </p:spPr>
        <p:txBody>
          <a:bodyPr>
            <a:normAutofit fontScale="77500" lnSpcReduction="20000"/>
          </a:bodyPr>
          <a:lstStyle/>
          <a:p>
            <a:r>
              <a:rPr lang="en-IN" dirty="0" smtClean="0">
                <a:latin typeface="Times New Roman" pitchFamily="18" charset="0"/>
                <a:cs typeface="Times New Roman" pitchFamily="18" charset="0"/>
              </a:rPr>
              <a:t>          Over </a:t>
            </a:r>
            <a:r>
              <a:rPr lang="en-IN" dirty="0">
                <a:latin typeface="Times New Roman" pitchFamily="18" charset="0"/>
                <a:cs typeface="Times New Roman" pitchFamily="18" charset="0"/>
              </a:rPr>
              <a:t>67% facilities had essential equipments for newborn resuscitation including </a:t>
            </a:r>
            <a:r>
              <a:rPr lang="en-IN" dirty="0" err="1">
                <a:latin typeface="Times New Roman" pitchFamily="18" charset="0"/>
                <a:cs typeface="Times New Roman" pitchFamily="18" charset="0"/>
              </a:rPr>
              <a:t>Muscus</a:t>
            </a:r>
            <a:r>
              <a:rPr lang="en-IN" dirty="0">
                <a:latin typeface="Times New Roman" pitchFamily="18" charset="0"/>
                <a:cs typeface="Times New Roman" pitchFamily="18" charset="0"/>
              </a:rPr>
              <a:t> extractor, bag and mask. The major equipments which should be procured are Radiant warmer and mucus extractor. </a:t>
            </a:r>
            <a:endParaRPr lang="en-IN" dirty="0" smtClean="0">
              <a:latin typeface="Times New Roman" pitchFamily="18" charset="0"/>
              <a:cs typeface="Times New Roman" pitchFamily="18" charset="0"/>
            </a:endParaRPr>
          </a:p>
          <a:p>
            <a:r>
              <a:rPr lang="en-IN" dirty="0" smtClean="0">
                <a:latin typeface="Times New Roman" pitchFamily="18" charset="0"/>
                <a:cs typeface="Times New Roman" pitchFamily="18" charset="0"/>
              </a:rPr>
              <a:t>Over </a:t>
            </a:r>
            <a:r>
              <a:rPr lang="en-IN" dirty="0">
                <a:latin typeface="Times New Roman" pitchFamily="18" charset="0"/>
                <a:cs typeface="Times New Roman" pitchFamily="18" charset="0"/>
              </a:rPr>
              <a:t>all the knowledge of the healthcare providers needs to be strengthened and few areas need to be focussed during the supportive supervisory visits and the refresher training for ANM and Staff Nurses which includes performing resuscitation in the desired sequence for the neonates born with birth asphyxia along with importance of each step especially informing the mother regarding the condition of the baby</a:t>
            </a:r>
            <a:r>
              <a:rPr lang="en-IN" dirty="0" smtClean="0">
                <a:latin typeface="Times New Roman" pitchFamily="18" charset="0"/>
                <a:cs typeface="Times New Roman" pitchFamily="18" charset="0"/>
              </a:rPr>
              <a:t>.</a:t>
            </a:r>
          </a:p>
          <a:p>
            <a:r>
              <a:rPr lang="en-IN" dirty="0" smtClean="0">
                <a:latin typeface="Times New Roman" pitchFamily="18" charset="0"/>
                <a:cs typeface="Times New Roman" pitchFamily="18" charset="0"/>
              </a:rPr>
              <a:t> </a:t>
            </a:r>
            <a:r>
              <a:rPr lang="en-IN" dirty="0">
                <a:latin typeface="Times New Roman" pitchFamily="18" charset="0"/>
                <a:cs typeface="Times New Roman" pitchFamily="18" charset="0"/>
              </a:rPr>
              <a:t>Staff nurses lack the complete knowledge regarding the Purpose of radiant warmer and practice of handling the oxygen </a:t>
            </a:r>
            <a:r>
              <a:rPr lang="en-IN" dirty="0" err="1">
                <a:latin typeface="Times New Roman" pitchFamily="18" charset="0"/>
                <a:cs typeface="Times New Roman" pitchFamily="18" charset="0"/>
              </a:rPr>
              <a:t>cylinder.A</a:t>
            </a:r>
            <a:r>
              <a:rPr lang="en-IN" dirty="0">
                <a:latin typeface="Times New Roman" pitchFamily="18" charset="0"/>
                <a:cs typeface="Times New Roman" pitchFamily="18" charset="0"/>
              </a:rPr>
              <a:t> large proportion of the them also possess partial knowledge regarding the practice of handling Foot operated suction pump and resuscitator. Also the knowledge regarding disinfection practices as per the protocols is not satisfactory and needs to be strengthened.</a:t>
            </a: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SUGGESTIONS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0000" lnSpcReduction="20000"/>
          </a:bodyPr>
          <a:lstStyle/>
          <a:p>
            <a:pPr lvl="0"/>
            <a:r>
              <a:rPr lang="en-IN" b="1" dirty="0" smtClean="0">
                <a:latin typeface="Times New Roman" pitchFamily="18" charset="0"/>
                <a:cs typeface="Times New Roman" pitchFamily="18" charset="0"/>
              </a:rPr>
              <a:t>Competency-based </a:t>
            </a:r>
            <a:r>
              <a:rPr lang="en-IN" b="1" dirty="0">
                <a:latin typeface="Times New Roman" pitchFamily="18" charset="0"/>
                <a:cs typeface="Times New Roman" pitchFamily="18" charset="0"/>
              </a:rPr>
              <a:t>pre-service and in-service training</a:t>
            </a:r>
            <a:r>
              <a:rPr lang="en-IN" dirty="0">
                <a:latin typeface="Times New Roman" pitchFamily="18" charset="0"/>
                <a:cs typeface="Times New Roman" pitchFamily="18" charset="0"/>
              </a:rPr>
              <a:t>, complemented by supportive supervision can ensure continual neonatal resuscitation education and could increase competence in weak skills, and foster providers’ confidence .</a:t>
            </a:r>
            <a:endParaRPr lang="en-US" dirty="0">
              <a:latin typeface="Times New Roman" pitchFamily="18" charset="0"/>
              <a:cs typeface="Times New Roman" pitchFamily="18" charset="0"/>
            </a:endParaRPr>
          </a:p>
          <a:p>
            <a:pPr>
              <a:buNone/>
            </a:pPr>
            <a:r>
              <a:rPr lang="en-IN"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lvl="0"/>
            <a:r>
              <a:rPr lang="en-IN" b="1" dirty="0">
                <a:latin typeface="Times New Roman" pitchFamily="18" charset="0"/>
                <a:cs typeface="Times New Roman" pitchFamily="18" charset="0"/>
              </a:rPr>
              <a:t>Refresher training</a:t>
            </a:r>
            <a:r>
              <a:rPr lang="en-IN" dirty="0">
                <a:latin typeface="Times New Roman" pitchFamily="18" charset="0"/>
                <a:cs typeface="Times New Roman" pitchFamily="18" charset="0"/>
              </a:rPr>
              <a:t> every 6 monthly should be ensured to address the performance gaps.</a:t>
            </a:r>
            <a:endParaRPr lang="en-US" dirty="0">
              <a:latin typeface="Times New Roman" pitchFamily="18" charset="0"/>
              <a:cs typeface="Times New Roman" pitchFamily="18" charset="0"/>
            </a:endParaRPr>
          </a:p>
          <a:p>
            <a:pPr>
              <a:buNone/>
            </a:pPr>
            <a:r>
              <a:rPr lang="en-IN"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a:buNone/>
            </a:pPr>
            <a:r>
              <a:rPr lang="en-IN"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lvl="0"/>
            <a:r>
              <a:rPr lang="en-IN" dirty="0">
                <a:latin typeface="Times New Roman" pitchFamily="18" charset="0"/>
                <a:cs typeface="Times New Roman" pitchFamily="18" charset="0"/>
              </a:rPr>
              <a:t>Newborn resuscitation can be performed without a special resuscitation table, and simple newborn corners can be constructed with locally available materials to provide warmth and light for babies immediately after birth.</a:t>
            </a:r>
            <a:endParaRPr lang="en-US" dirty="0">
              <a:latin typeface="Times New Roman" pitchFamily="18" charset="0"/>
              <a:cs typeface="Times New Roman" pitchFamily="18" charset="0"/>
            </a:endParaRPr>
          </a:p>
          <a:p>
            <a:pPr>
              <a:buNone/>
            </a:pPr>
            <a:r>
              <a:rPr lang="en-IN" dirty="0">
                <a:latin typeface="Times New Roman" pitchFamily="18" charset="0"/>
                <a:cs typeface="Times New Roman" pitchFamily="18" charset="0"/>
              </a:rPr>
              <a:t> </a:t>
            </a: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819400" y="2895600"/>
            <a:ext cx="8229600" cy="4525963"/>
          </a:xfrm>
        </p:spPr>
        <p:txBody>
          <a:bodyPr>
            <a:normAutofit/>
          </a:bodyPr>
          <a:lstStyle/>
          <a:p>
            <a:pPr>
              <a:buNone/>
            </a:pPr>
            <a:r>
              <a:rPr lang="en-US" sz="6000" dirty="0" smtClean="0">
                <a:latin typeface="Times New Roman" pitchFamily="18" charset="0"/>
                <a:cs typeface="Times New Roman" pitchFamily="18" charset="0"/>
              </a:rPr>
              <a:t>THANK YOU</a:t>
            </a:r>
            <a:endParaRPr lang="en-US" sz="60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INTRODUCTION</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a:t>
            </a:r>
            <a:r>
              <a:rPr lang="en-IN" dirty="0" smtClean="0"/>
              <a:t>    </a:t>
            </a:r>
            <a:r>
              <a:rPr lang="en-IN" dirty="0"/>
              <a:t>The Infant Mortality is the major contributor in U5MR which is 48 for Haryana as per SRS 2012</a:t>
            </a:r>
            <a:r>
              <a:rPr lang="en-IN" dirty="0" smtClean="0"/>
              <a:t>.</a:t>
            </a:r>
          </a:p>
          <a:p>
            <a:pPr>
              <a:buNone/>
            </a:pPr>
            <a:endParaRPr lang="en-IN" dirty="0" smtClean="0"/>
          </a:p>
          <a:p>
            <a:r>
              <a:rPr lang="en-IN" dirty="0" smtClean="0"/>
              <a:t>The </a:t>
            </a:r>
            <a:r>
              <a:rPr lang="en-IN" dirty="0"/>
              <a:t>IMR  is an important indicator of Child Health. </a:t>
            </a:r>
            <a:endParaRPr lang="en-IN" dirty="0" smtClean="0"/>
          </a:p>
          <a:p>
            <a:r>
              <a:rPr lang="en-IN" dirty="0" smtClean="0"/>
              <a:t>As </a:t>
            </a:r>
            <a:r>
              <a:rPr lang="en-IN" dirty="0"/>
              <a:t>per SRS 2012, the IMR of Haryana is 42 per 1000 live births</a:t>
            </a:r>
            <a:r>
              <a:rPr lang="en-IN" dirty="0" smtClean="0"/>
              <a:t>.</a:t>
            </a:r>
          </a:p>
          <a:p>
            <a:r>
              <a:rPr lang="en-IN" dirty="0" smtClean="0"/>
              <a:t> </a:t>
            </a:r>
            <a:r>
              <a:rPr lang="en-IN" dirty="0"/>
              <a:t>Neo-natal mortality (NMR) for Haryana as per SRS 2012 is 28 and accounts for 66% of the IMR. </a:t>
            </a:r>
            <a:endParaRPr lang="en-IN" dirty="0" smtClean="0"/>
          </a:p>
          <a:p>
            <a:r>
              <a:rPr lang="en-IN" dirty="0" smtClean="0"/>
              <a:t>The </a:t>
            </a:r>
            <a:r>
              <a:rPr lang="en-IN" dirty="0"/>
              <a:t>goal to reduce IMR will only be achieved if comprehensive facility based neo-natal care strategy is implemented in Haryana backed up by Home Care &amp; Timely referral</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IN" dirty="0"/>
              <a:t>A large number of these deaths can be prevented by providing better ante-natal maternal services, safe delivery practice and promoting </a:t>
            </a:r>
            <a:r>
              <a:rPr lang="en-IN" b="1" dirty="0"/>
              <a:t>Facility Based Neonatal Care (FBNC) and Home Based Neonatal Care (</a:t>
            </a:r>
            <a:r>
              <a:rPr lang="en-IN" b="1" dirty="0" smtClean="0"/>
              <a:t>HBNC</a:t>
            </a:r>
          </a:p>
          <a:p>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RATIONALE</a:t>
            </a:r>
            <a:endParaRPr lang="en-US" dirty="0"/>
          </a:p>
        </p:txBody>
      </p:sp>
      <p:sp>
        <p:nvSpPr>
          <p:cNvPr id="3" name="Content Placeholder 2"/>
          <p:cNvSpPr>
            <a:spLocks noGrp="1"/>
          </p:cNvSpPr>
          <p:nvPr>
            <p:ph idx="1"/>
          </p:nvPr>
        </p:nvSpPr>
        <p:spPr/>
        <p:txBody>
          <a:bodyPr>
            <a:normAutofit/>
          </a:bodyPr>
          <a:lstStyle/>
          <a:p>
            <a:pPr>
              <a:buNone/>
            </a:pPr>
            <a:r>
              <a:rPr lang="en-IN" b="1" dirty="0" smtClean="0"/>
              <a:t> </a:t>
            </a:r>
            <a:endParaRPr lang="en-US" dirty="0" smtClean="0"/>
          </a:p>
          <a:p>
            <a:pPr>
              <a:buNone/>
            </a:pPr>
            <a:r>
              <a:rPr lang="en-IN" sz="1900" dirty="0" smtClean="0">
                <a:latin typeface="Times New Roman" pitchFamily="18" charset="0"/>
                <a:cs typeface="Times New Roman" pitchFamily="18" charset="0"/>
              </a:rPr>
              <a:t>           Of 136 million babies born annually, around 10 million require assistance to breathe. Each year 814,000 neonatal deaths result from intra partum-related events in term babies (previously “birth asphyxia”) and 1.03 million from complications of prematurity. And Neonatal Resuscitation is gaining attention in saving lives in their 1</a:t>
            </a:r>
            <a:r>
              <a:rPr lang="en-IN" sz="1900" baseline="30000" dirty="0" smtClean="0">
                <a:latin typeface="Times New Roman" pitchFamily="18" charset="0"/>
                <a:cs typeface="Times New Roman" pitchFamily="18" charset="0"/>
              </a:rPr>
              <a:t>st</a:t>
            </a:r>
            <a:r>
              <a:rPr lang="en-IN" sz="1900" dirty="0" smtClean="0">
                <a:latin typeface="Times New Roman" pitchFamily="18" charset="0"/>
                <a:cs typeface="Times New Roman" pitchFamily="18" charset="0"/>
              </a:rPr>
              <a:t> golden minute</a:t>
            </a:r>
          </a:p>
          <a:p>
            <a:pPr>
              <a:buNone/>
            </a:pPr>
            <a:endParaRPr lang="en-IN" sz="1900" dirty="0" smtClean="0">
              <a:latin typeface="Times New Roman" pitchFamily="18" charset="0"/>
              <a:cs typeface="Times New Roman" pitchFamily="18" charset="0"/>
            </a:endParaRPr>
          </a:p>
          <a:p>
            <a:pPr>
              <a:buNone/>
            </a:pPr>
            <a:r>
              <a:rPr lang="en-IN" sz="2000" dirty="0" smtClean="0"/>
              <a:t>            The </a:t>
            </a:r>
            <a:r>
              <a:rPr lang="en-IN" sz="2000" dirty="0"/>
              <a:t>purpose of this study is to assess the availability of the equipments and the knowledge and practices of the Healthcare providers in handling the equipments and resuscitating the neonate in the first golden minute so that the gaps can be analysed and resources can be channelized for delivery of quality care and which would further help in reducing the intra partum and preterm deaths mainly due to birth asphyxia</a:t>
            </a:r>
            <a:endParaRPr lang="en-IN" sz="1900" dirty="0" smtClean="0">
              <a:latin typeface="Times New Roman" pitchFamily="18" charset="0"/>
              <a:cs typeface="Times New Roman" pitchFamily="18" charset="0"/>
            </a:endParaRPr>
          </a:p>
          <a:p>
            <a:pPr>
              <a:buNone/>
            </a:pPr>
            <a:endParaRPr lang="en-US" sz="19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literature</a:t>
            </a:r>
            <a:endParaRPr lang="en-US" dirty="0"/>
          </a:p>
        </p:txBody>
      </p:sp>
      <p:sp>
        <p:nvSpPr>
          <p:cNvPr id="3" name="Content Placeholder 2"/>
          <p:cNvSpPr>
            <a:spLocks noGrp="1"/>
          </p:cNvSpPr>
          <p:nvPr>
            <p:ph idx="1"/>
          </p:nvPr>
        </p:nvSpPr>
        <p:spPr/>
        <p:txBody>
          <a:bodyPr>
            <a:normAutofit lnSpcReduction="10000"/>
          </a:bodyPr>
          <a:lstStyle/>
          <a:p>
            <a:r>
              <a:rPr lang="en-IN" sz="2000" dirty="0">
                <a:latin typeface="Times New Roman" pitchFamily="18" charset="0"/>
                <a:cs typeface="Times New Roman" pitchFamily="18" charset="0"/>
              </a:rPr>
              <a:t>Ministry of Health and Family Welfare, Government of India; The Facility based New born care operational guidelines for planning and implementation ,2011 states that the expected services at the New born care corner is broadly categorized into 3 area; Care at birth(Prevention of Infection, Provision of Warmth, Resuscitation, Early breastfeeding and Weighing the newborn), Care of normal new born(Breastfeeding/feeding support) and Care of sick </a:t>
            </a:r>
            <a:r>
              <a:rPr lang="en-IN" sz="2000" dirty="0" smtClean="0">
                <a:latin typeface="Times New Roman" pitchFamily="18" charset="0"/>
                <a:cs typeface="Times New Roman" pitchFamily="18" charset="0"/>
              </a:rPr>
              <a:t>newborn</a:t>
            </a:r>
          </a:p>
          <a:p>
            <a:pPr>
              <a:buNone/>
            </a:pPr>
            <a:endParaRPr lang="en-US"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Wall SN et al conducted a study on Reducing </a:t>
            </a:r>
            <a:r>
              <a:rPr lang="en-IN" sz="2000" dirty="0" err="1">
                <a:latin typeface="Times New Roman" pitchFamily="18" charset="0"/>
                <a:cs typeface="Times New Roman" pitchFamily="18" charset="0"/>
              </a:rPr>
              <a:t>intrapartum</a:t>
            </a:r>
            <a:r>
              <a:rPr lang="en-IN" sz="2000" dirty="0">
                <a:latin typeface="Times New Roman" pitchFamily="18" charset="0"/>
                <a:cs typeface="Times New Roman" pitchFamily="18" charset="0"/>
              </a:rPr>
              <a:t>-related neonatal deaths in low- and middle-income countries—what </a:t>
            </a:r>
            <a:r>
              <a:rPr lang="en-IN" sz="2000" dirty="0" smtClean="0">
                <a:latin typeface="Times New Roman" pitchFamily="18" charset="0"/>
                <a:cs typeface="Times New Roman" pitchFamily="18" charset="0"/>
              </a:rPr>
              <a:t>works</a:t>
            </a:r>
          </a:p>
          <a:p>
            <a:pPr>
              <a:buNone/>
            </a:pPr>
            <a:endParaRPr lang="en-IN" sz="2000" dirty="0" smtClean="0">
              <a:latin typeface="Times New Roman" pitchFamily="18" charset="0"/>
              <a:cs typeface="Times New Roman" pitchFamily="18" charset="0"/>
            </a:endParaRPr>
          </a:p>
          <a:p>
            <a:r>
              <a:rPr lang="en-IN" sz="2000" dirty="0" err="1">
                <a:latin typeface="Times New Roman" pitchFamily="18" charset="0"/>
                <a:cs typeface="Times New Roman" pitchFamily="18" charset="0"/>
              </a:rPr>
              <a:t>Deorari</a:t>
            </a:r>
            <a:r>
              <a:rPr lang="en-IN" sz="2000" dirty="0">
                <a:latin typeface="Times New Roman" pitchFamily="18" charset="0"/>
                <a:cs typeface="Times New Roman" pitchFamily="18" charset="0"/>
              </a:rPr>
              <a:t> AK et al conducted a study on Impact of education and training on neonatal resuscitation practices in  teaching hospitals in India and evaluated the outcome of Birth Asphyxia in 14 teaching hospitals in India</a:t>
            </a:r>
            <a:endParaRPr lang="en-US" sz="20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705600"/>
          </a:xfrm>
        </p:spPr>
        <p:txBody>
          <a:bodyPr>
            <a:normAutofit/>
          </a:bodyPr>
          <a:lstStyle/>
          <a:p>
            <a:r>
              <a:rPr lang="en-IN" sz="2000" dirty="0">
                <a:latin typeface="Times New Roman" pitchFamily="18" charset="0"/>
                <a:cs typeface="Times New Roman" pitchFamily="18" charset="0"/>
              </a:rPr>
              <a:t>Anne CC Lee conducted a meta analysis on Neonatal resuscitation and immediate new born assessment and stimulation for the prevention of neonatal </a:t>
            </a:r>
            <a:r>
              <a:rPr lang="en-IN" sz="2000" dirty="0" err="1">
                <a:latin typeface="Times New Roman" pitchFamily="18" charset="0"/>
                <a:cs typeface="Times New Roman" pitchFamily="18" charset="0"/>
              </a:rPr>
              <a:t>deaths.Systematic</a:t>
            </a:r>
            <a:r>
              <a:rPr lang="en-IN" sz="2000" dirty="0">
                <a:latin typeface="Times New Roman" pitchFamily="18" charset="0"/>
                <a:cs typeface="Times New Roman" pitchFamily="18" charset="0"/>
              </a:rPr>
              <a:t> reviews were conducted  for studies reporting relevant mortality or morbidity </a:t>
            </a:r>
            <a:r>
              <a:rPr lang="en-IN" sz="2000" dirty="0" smtClean="0">
                <a:latin typeface="Times New Roman" pitchFamily="18" charset="0"/>
                <a:cs typeface="Times New Roman" pitchFamily="18" charset="0"/>
              </a:rPr>
              <a:t>outcomes</a:t>
            </a:r>
          </a:p>
          <a:p>
            <a:pPr>
              <a:buNone/>
            </a:pPr>
            <a:endParaRPr lang="en-IN" sz="2000" dirty="0" smtClean="0">
              <a:latin typeface="Times New Roman" pitchFamily="18" charset="0"/>
              <a:cs typeface="Times New Roman" pitchFamily="18" charset="0"/>
            </a:endParaRPr>
          </a:p>
          <a:p>
            <a:r>
              <a:rPr lang="en-IN" sz="2000" dirty="0">
                <a:latin typeface="Times New Roman" pitchFamily="18" charset="0"/>
                <a:cs typeface="Times New Roman" pitchFamily="18" charset="0"/>
              </a:rPr>
              <a:t>The findings of the study suggested that this simple action of immediate assessment and stimulation could reduce both term intra partum related (</a:t>
            </a:r>
            <a:r>
              <a:rPr lang="en-IN" sz="2000" dirty="0" err="1">
                <a:latin typeface="Times New Roman" pitchFamily="18" charset="0"/>
                <a:cs typeface="Times New Roman" pitchFamily="18" charset="0"/>
              </a:rPr>
              <a:t>i.e</a:t>
            </a:r>
            <a:r>
              <a:rPr lang="en-IN" sz="2000" dirty="0">
                <a:latin typeface="Times New Roman" pitchFamily="18" charset="0"/>
                <a:cs typeface="Times New Roman" pitchFamily="18" charset="0"/>
              </a:rPr>
              <a:t> “birth asphyxia”) and preterm mortality by 10%. The expert panel also suggested that neonatal resuscitation training in facilities was associated with an additional 30% reduction in intra partum-related neonatal </a:t>
            </a:r>
            <a:r>
              <a:rPr lang="en-IN" sz="2000" dirty="0" smtClean="0">
                <a:latin typeface="Times New Roman" pitchFamily="18" charset="0"/>
                <a:cs typeface="Times New Roman" pitchFamily="18" charset="0"/>
              </a:rPr>
              <a:t>mortality</a:t>
            </a:r>
          </a:p>
          <a:p>
            <a:endParaRPr lang="en-IN" sz="2000" dirty="0">
              <a:latin typeface="Times New Roman" pitchFamily="18" charset="0"/>
              <a:cs typeface="Times New Roman" pitchFamily="18" charset="0"/>
            </a:endParaRPr>
          </a:p>
          <a:p>
            <a:r>
              <a:rPr lang="en-IN" sz="2000" dirty="0" err="1"/>
              <a:t>Sutapa</a:t>
            </a:r>
            <a:r>
              <a:rPr lang="en-IN" sz="2000" dirty="0"/>
              <a:t> B </a:t>
            </a:r>
            <a:r>
              <a:rPr lang="en-IN" sz="2000" dirty="0" err="1"/>
              <a:t>Neogi</a:t>
            </a:r>
            <a:r>
              <a:rPr lang="en-IN" sz="2000" dirty="0"/>
              <a:t> in 2013, conducted a study on Setting up a Quality Assurance Model for Newborn Care to Strengthen Health System in Bihar, </a:t>
            </a:r>
            <a:r>
              <a:rPr lang="en-IN" sz="2000" dirty="0" smtClean="0"/>
              <a:t>India</a:t>
            </a:r>
            <a:r>
              <a:rPr lang="en-IN" sz="2000" dirty="0"/>
              <a:t> The conclusion drawn from this were as follows 12%, 63%, and 25% units were categorized as good, average and poor based on infrastructure. For equipment, 68% of units performed poorly; for stock maintenance 64% and 35% of NBCCs fell under good and average categories respectively; most (54%) NBCCs had average scores for aseptic measures; 30% fell in the poor category</a:t>
            </a:r>
            <a:endParaRPr lang="en-US" sz="2000" b="1" dirty="0"/>
          </a:p>
          <a:p>
            <a:endParaRPr lang="en-US" sz="2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METHODOLOGY</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buNone/>
            </a:pPr>
            <a:r>
              <a:rPr lang="en-IN" b="1" dirty="0"/>
              <a:t> </a:t>
            </a:r>
            <a:endParaRPr lang="en-US" dirty="0"/>
          </a:p>
          <a:p>
            <a:pPr>
              <a:buNone/>
            </a:pPr>
            <a:r>
              <a:rPr lang="en-IN" sz="2600" dirty="0">
                <a:latin typeface="Times New Roman" pitchFamily="18" charset="0"/>
                <a:cs typeface="Times New Roman" pitchFamily="18" charset="0"/>
              </a:rPr>
              <a:t>        A Cross Sectional Study was conducted in the </a:t>
            </a:r>
            <a:r>
              <a:rPr lang="en-IN" sz="2600" dirty="0" err="1">
                <a:latin typeface="Times New Roman" pitchFamily="18" charset="0"/>
                <a:cs typeface="Times New Roman" pitchFamily="18" charset="0"/>
              </a:rPr>
              <a:t>Panchkula</a:t>
            </a:r>
            <a:r>
              <a:rPr lang="en-IN" sz="2600" dirty="0">
                <a:latin typeface="Times New Roman" pitchFamily="18" charset="0"/>
                <a:cs typeface="Times New Roman" pitchFamily="18" charset="0"/>
              </a:rPr>
              <a:t> District of Haryana and a structured questionnaire was used to interview 9 Staff nurses at 9 facilities in the District which includes GH, 2CHCs and 6 PHCs. The method of sampling used was Convenient sampling. Knowledge regarding purpose of use, practice of handling of the equipments and disinfection practices were </a:t>
            </a:r>
            <a:r>
              <a:rPr lang="en-IN" sz="2600" dirty="0" err="1">
                <a:latin typeface="Times New Roman" pitchFamily="18" charset="0"/>
                <a:cs typeface="Times New Roman" pitchFamily="18" charset="0"/>
              </a:rPr>
              <a:t>assessed.Data</a:t>
            </a:r>
            <a:r>
              <a:rPr lang="en-IN" sz="2600" dirty="0">
                <a:latin typeface="Times New Roman" pitchFamily="18" charset="0"/>
                <a:cs typeface="Times New Roman" pitchFamily="18" charset="0"/>
              </a:rPr>
              <a:t> was analysed using Microsoft Excel.</a:t>
            </a:r>
            <a:endParaRPr lang="en-US" sz="26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685800"/>
          <a:ext cx="8229600" cy="54403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702</Words>
  <Application>Microsoft Office PowerPoint</Application>
  <PresentationFormat>On-screen Show (4:3)</PresentationFormat>
  <Paragraphs>53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Assessment of Status of the Equipments and Provider’s Knowledge and Practice of Handling New Born Care Corner of Labour Room in District Panchkula,Haryana </vt:lpstr>
      <vt:lpstr>INTRODUCTION</vt:lpstr>
      <vt:lpstr>Background</vt:lpstr>
      <vt:lpstr>RATIONALE</vt:lpstr>
      <vt:lpstr>Review of literature</vt:lpstr>
      <vt:lpstr>Slide 6</vt:lpstr>
      <vt:lpstr>METHODOLOGY </vt:lpstr>
      <vt:lpstr>Result</vt:lpstr>
      <vt:lpstr>Slide 9</vt:lpstr>
      <vt:lpstr>Slide 10</vt:lpstr>
      <vt:lpstr>Slide 11</vt:lpstr>
      <vt:lpstr>Slide 12</vt:lpstr>
      <vt:lpstr>CONCLUSION   </vt:lpstr>
      <vt:lpstr>SUGGESTIONS </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of Status of the Equipments and Provider’s Knowledge and Practice of Handling New Born Care Corner of Labour Room in District Panchkula,Haryana </dc:title>
  <dc:creator>richa rana</dc:creator>
  <cp:lastModifiedBy>richa rana</cp:lastModifiedBy>
  <cp:revision>8</cp:revision>
  <dcterms:created xsi:type="dcterms:W3CDTF">2014-09-25T07:27:05Z</dcterms:created>
  <dcterms:modified xsi:type="dcterms:W3CDTF">2014-09-25T07:43:28Z</dcterms:modified>
</cp:coreProperties>
</file>