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61" r:id="rId3"/>
    <p:sldId id="260" r:id="rId4"/>
    <p:sldId id="256" r:id="rId5"/>
    <p:sldId id="262" r:id="rId6"/>
    <p:sldId id="257" r:id="rId7"/>
    <p:sldId id="263" r:id="rId8"/>
    <p:sldId id="264" r:id="rId9"/>
    <p:sldId id="267" r:id="rId10"/>
    <p:sldId id="268" r:id="rId11"/>
    <p:sldId id="265" r:id="rId12"/>
    <p:sldId id="266" r:id="rId13"/>
    <p:sldId id="271" r:id="rId14"/>
    <p:sldId id="272" r:id="rId15"/>
    <p:sldId id="273" r:id="rId16"/>
    <p:sldId id="274" r:id="rId17"/>
    <p:sldId id="275" r:id="rId18"/>
    <p:sldId id="281" r:id="rId19"/>
    <p:sldId id="282" r:id="rId20"/>
    <p:sldId id="283" r:id="rId21"/>
    <p:sldId id="276"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oleObject" Target="file:///C:\Users\richa%20rana\Desktop\SNCU%20reports\SNCU%20Accreditation%20Ne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radarChart>
        <c:radarStyle val="marker"/>
        <c:ser>
          <c:idx val="0"/>
          <c:order val="0"/>
          <c:tx>
            <c:strRef>
              <c:f>Sheet1!$B$1</c:f>
              <c:strCache>
                <c:ptCount val="1"/>
                <c:pt idx="0">
                  <c:v>mandatory</c:v>
                </c:pt>
              </c:strCache>
            </c:strRef>
          </c:tx>
          <c:cat>
            <c:strRef>
              <c:f>Sheet1!$A$2:$A$15</c:f>
              <c:strCache>
                <c:ptCount val="14"/>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pt idx="13">
                  <c:v>Miscellaneous</c:v>
                </c:pt>
              </c:strCache>
            </c:strRef>
          </c:cat>
          <c:val>
            <c:numRef>
              <c:f>Sheet1!$B$2:$B$15</c:f>
              <c:numCache>
                <c:formatCode>0</c:formatCode>
                <c:ptCount val="14"/>
                <c:pt idx="0">
                  <c:v>100</c:v>
                </c:pt>
                <c:pt idx="1">
                  <c:v>75</c:v>
                </c:pt>
                <c:pt idx="2">
                  <c:v>70.731707317073159</c:v>
                </c:pt>
                <c:pt idx="3">
                  <c:v>100</c:v>
                </c:pt>
                <c:pt idx="4">
                  <c:v>66.666666666666657</c:v>
                </c:pt>
                <c:pt idx="5">
                  <c:v>83.333333333333258</c:v>
                </c:pt>
                <c:pt idx="6">
                  <c:v>66.666666666666657</c:v>
                </c:pt>
                <c:pt idx="7">
                  <c:v>100</c:v>
                </c:pt>
                <c:pt idx="8">
                  <c:v>68.75</c:v>
                </c:pt>
                <c:pt idx="9">
                  <c:v>57.142857142857139</c:v>
                </c:pt>
                <c:pt idx="10">
                  <c:v>66.666666666666657</c:v>
                </c:pt>
                <c:pt idx="11">
                  <c:v>81.818181818181614</c:v>
                </c:pt>
                <c:pt idx="12">
                  <c:v>100</c:v>
                </c:pt>
                <c:pt idx="13">
                  <c:v>100</c:v>
                </c:pt>
              </c:numCache>
            </c:numRef>
          </c:val>
        </c:ser>
        <c:ser>
          <c:idx val="1"/>
          <c:order val="1"/>
          <c:tx>
            <c:strRef>
              <c:f>Sheet1!$C$1</c:f>
              <c:strCache>
                <c:ptCount val="1"/>
                <c:pt idx="0">
                  <c:v>essential</c:v>
                </c:pt>
              </c:strCache>
            </c:strRef>
          </c:tx>
          <c:cat>
            <c:strRef>
              <c:f>Sheet1!$A$2:$A$15</c:f>
              <c:strCache>
                <c:ptCount val="14"/>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pt idx="13">
                  <c:v>Miscellaneous</c:v>
                </c:pt>
              </c:strCache>
            </c:strRef>
          </c:cat>
          <c:val>
            <c:numRef>
              <c:f>Sheet1!$C$2:$C$15</c:f>
              <c:numCache>
                <c:formatCode>0</c:formatCode>
                <c:ptCount val="14"/>
                <c:pt idx="0">
                  <c:v>0</c:v>
                </c:pt>
                <c:pt idx="1">
                  <c:v>52.941176470588225</c:v>
                </c:pt>
                <c:pt idx="2">
                  <c:v>20</c:v>
                </c:pt>
                <c:pt idx="3">
                  <c:v>40</c:v>
                </c:pt>
                <c:pt idx="4">
                  <c:v>0</c:v>
                </c:pt>
                <c:pt idx="5">
                  <c:v>100</c:v>
                </c:pt>
                <c:pt idx="6">
                  <c:v>0</c:v>
                </c:pt>
                <c:pt idx="7">
                  <c:v>50</c:v>
                </c:pt>
                <c:pt idx="8">
                  <c:v>50</c:v>
                </c:pt>
                <c:pt idx="9">
                  <c:v>33.333333333333329</c:v>
                </c:pt>
                <c:pt idx="10">
                  <c:v>0</c:v>
                </c:pt>
                <c:pt idx="11">
                  <c:v>0</c:v>
                </c:pt>
                <c:pt idx="12">
                  <c:v>50</c:v>
                </c:pt>
                <c:pt idx="13">
                  <c:v>50</c:v>
                </c:pt>
              </c:numCache>
            </c:numRef>
          </c:val>
        </c:ser>
        <c:axId val="72264704"/>
        <c:axId val="72274688"/>
      </c:radarChart>
      <c:catAx>
        <c:axId val="72264704"/>
        <c:scaling>
          <c:orientation val="minMax"/>
        </c:scaling>
        <c:axPos val="b"/>
        <c:majorGridlines/>
        <c:numFmt formatCode="dd-mm-yy" sourceLinked="1"/>
        <c:tickLblPos val="nextTo"/>
        <c:crossAx val="72274688"/>
        <c:crosses val="autoZero"/>
        <c:auto val="1"/>
        <c:lblAlgn val="ctr"/>
        <c:lblOffset val="100"/>
      </c:catAx>
      <c:valAx>
        <c:axId val="72274688"/>
        <c:scaling>
          <c:orientation val="minMax"/>
        </c:scaling>
        <c:axPos val="l"/>
        <c:majorGridlines/>
        <c:numFmt formatCode="0" sourceLinked="1"/>
        <c:majorTickMark val="cross"/>
        <c:tickLblPos val="nextTo"/>
        <c:crossAx val="72264704"/>
        <c:crosses val="autoZero"/>
        <c:crossBetween val="between"/>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radarChart>
        <c:radarStyle val="marker"/>
        <c:ser>
          <c:idx val="0"/>
          <c:order val="0"/>
          <c:tx>
            <c:strRef>
              <c:f>Sheet1!$B$1</c:f>
              <c:strCache>
                <c:ptCount val="1"/>
                <c:pt idx="0">
                  <c:v>mandatory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75</c:v>
                </c:pt>
                <c:pt idx="2">
                  <c:v>80.487804878048792</c:v>
                </c:pt>
                <c:pt idx="3">
                  <c:v>80</c:v>
                </c:pt>
                <c:pt idx="4">
                  <c:v>72.222222222222214</c:v>
                </c:pt>
                <c:pt idx="5">
                  <c:v>83.333333333333258</c:v>
                </c:pt>
                <c:pt idx="6">
                  <c:v>66.666666666666657</c:v>
                </c:pt>
                <c:pt idx="7">
                  <c:v>88.888888888888687</c:v>
                </c:pt>
                <c:pt idx="8">
                  <c:v>87.5</c:v>
                </c:pt>
                <c:pt idx="9">
                  <c:v>57.142857142857139</c:v>
                </c:pt>
                <c:pt idx="10">
                  <c:v>50</c:v>
                </c:pt>
                <c:pt idx="11">
                  <c:v>90.909090909090907</c:v>
                </c:pt>
                <c:pt idx="12">
                  <c:v>100</c:v>
                </c:pt>
              </c:numCache>
            </c:numRef>
          </c:val>
        </c:ser>
        <c:ser>
          <c:idx val="1"/>
          <c:order val="1"/>
          <c:tx>
            <c:strRef>
              <c:f>Sheet1!$C$1</c:f>
              <c:strCache>
                <c:ptCount val="1"/>
                <c:pt idx="0">
                  <c:v>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0</c:v>
                </c:pt>
                <c:pt idx="1">
                  <c:v>76.470588235294088</c:v>
                </c:pt>
                <c:pt idx="2">
                  <c:v>30</c:v>
                </c:pt>
                <c:pt idx="3">
                  <c:v>60</c:v>
                </c:pt>
                <c:pt idx="4">
                  <c:v>0</c:v>
                </c:pt>
                <c:pt idx="5">
                  <c:v>100</c:v>
                </c:pt>
                <c:pt idx="6">
                  <c:v>0</c:v>
                </c:pt>
                <c:pt idx="7">
                  <c:v>50</c:v>
                </c:pt>
                <c:pt idx="8">
                  <c:v>0</c:v>
                </c:pt>
                <c:pt idx="9">
                  <c:v>0</c:v>
                </c:pt>
                <c:pt idx="10">
                  <c:v>0</c:v>
                </c:pt>
                <c:pt idx="11">
                  <c:v>33.333333333333329</c:v>
                </c:pt>
                <c:pt idx="12">
                  <c:v>50</c:v>
                </c:pt>
              </c:numCache>
            </c:numRef>
          </c:val>
        </c:ser>
        <c:axId val="74871936"/>
        <c:axId val="74873472"/>
      </c:radarChart>
      <c:catAx>
        <c:axId val="74871936"/>
        <c:scaling>
          <c:orientation val="minMax"/>
        </c:scaling>
        <c:axPos val="b"/>
        <c:majorGridlines/>
        <c:numFmt formatCode="dd-mm-yy" sourceLinked="1"/>
        <c:tickLblPos val="nextTo"/>
        <c:crossAx val="74873472"/>
        <c:crosses val="autoZero"/>
        <c:auto val="1"/>
        <c:lblAlgn val="ctr"/>
        <c:lblOffset val="100"/>
      </c:catAx>
      <c:valAx>
        <c:axId val="74873472"/>
        <c:scaling>
          <c:orientation val="minMax"/>
        </c:scaling>
        <c:axPos val="l"/>
        <c:majorGridlines/>
        <c:numFmt formatCode="0" sourceLinked="1"/>
        <c:majorTickMark val="cross"/>
        <c:tickLblPos val="nextTo"/>
        <c:crossAx val="74871936"/>
        <c:crosses val="autoZero"/>
        <c:crossBetween val="between"/>
      </c:valAx>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radarChart>
        <c:radarStyle val="marker"/>
        <c:ser>
          <c:idx val="0"/>
          <c:order val="0"/>
          <c:tx>
            <c:strRef>
              <c:f>Sheet1!$B$1</c:f>
              <c:strCache>
                <c:ptCount val="1"/>
                <c:pt idx="0">
                  <c:v>mandatory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66.666666666666657</c:v>
                </c:pt>
                <c:pt idx="2">
                  <c:v>70.731707317073159</c:v>
                </c:pt>
                <c:pt idx="3">
                  <c:v>80</c:v>
                </c:pt>
                <c:pt idx="4">
                  <c:v>77.777777777777686</c:v>
                </c:pt>
                <c:pt idx="5">
                  <c:v>83.333333333333258</c:v>
                </c:pt>
                <c:pt idx="6">
                  <c:v>83.333333333333258</c:v>
                </c:pt>
                <c:pt idx="7">
                  <c:v>77.777777777777686</c:v>
                </c:pt>
                <c:pt idx="8">
                  <c:v>100</c:v>
                </c:pt>
                <c:pt idx="9">
                  <c:v>57.142857142857139</c:v>
                </c:pt>
                <c:pt idx="10">
                  <c:v>66.666666666666657</c:v>
                </c:pt>
                <c:pt idx="11">
                  <c:v>81.818181818181614</c:v>
                </c:pt>
                <c:pt idx="12">
                  <c:v>100</c:v>
                </c:pt>
              </c:numCache>
            </c:numRef>
          </c:val>
        </c:ser>
        <c:ser>
          <c:idx val="1"/>
          <c:order val="1"/>
          <c:tx>
            <c:strRef>
              <c:f>Sheet1!$C$1</c:f>
              <c:strCache>
                <c:ptCount val="1"/>
                <c:pt idx="0">
                  <c:v>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0</c:v>
                </c:pt>
                <c:pt idx="1">
                  <c:v>58.823529411764639</c:v>
                </c:pt>
                <c:pt idx="2">
                  <c:v>20</c:v>
                </c:pt>
                <c:pt idx="3">
                  <c:v>60</c:v>
                </c:pt>
                <c:pt idx="4">
                  <c:v>0</c:v>
                </c:pt>
                <c:pt idx="5">
                  <c:v>100</c:v>
                </c:pt>
                <c:pt idx="6">
                  <c:v>0</c:v>
                </c:pt>
                <c:pt idx="7">
                  <c:v>33.333333333333329</c:v>
                </c:pt>
                <c:pt idx="8">
                  <c:v>0</c:v>
                </c:pt>
                <c:pt idx="9">
                  <c:v>0</c:v>
                </c:pt>
                <c:pt idx="10">
                  <c:v>0</c:v>
                </c:pt>
                <c:pt idx="11">
                  <c:v>33.333333333333329</c:v>
                </c:pt>
                <c:pt idx="12">
                  <c:v>0</c:v>
                </c:pt>
              </c:numCache>
            </c:numRef>
          </c:val>
        </c:ser>
        <c:axId val="76000256"/>
        <c:axId val="76002048"/>
      </c:radarChart>
      <c:catAx>
        <c:axId val="76000256"/>
        <c:scaling>
          <c:orientation val="minMax"/>
        </c:scaling>
        <c:axPos val="b"/>
        <c:majorGridlines/>
        <c:numFmt formatCode="dd-mm-yy" sourceLinked="1"/>
        <c:tickLblPos val="nextTo"/>
        <c:crossAx val="76002048"/>
        <c:crosses val="autoZero"/>
        <c:auto val="1"/>
        <c:lblAlgn val="ctr"/>
        <c:lblOffset val="100"/>
      </c:catAx>
      <c:valAx>
        <c:axId val="76002048"/>
        <c:scaling>
          <c:orientation val="minMax"/>
        </c:scaling>
        <c:axPos val="l"/>
        <c:majorGridlines/>
        <c:numFmt formatCode="0" sourceLinked="1"/>
        <c:majorTickMark val="cross"/>
        <c:tickLblPos val="nextTo"/>
        <c:crossAx val="76000256"/>
        <c:crosses val="autoZero"/>
        <c:crossBetween val="between"/>
      </c:valAx>
    </c:plotArea>
    <c:legend>
      <c:legendPos val="r"/>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3099859045397114"/>
          <c:y val="8.0490936404031585E-2"/>
          <c:w val="0.49753353747448237"/>
          <c:h val="0.84404048376003071"/>
        </c:manualLayout>
      </c:layout>
      <c:radarChart>
        <c:radarStyle val="marker"/>
        <c:ser>
          <c:idx val="0"/>
          <c:order val="0"/>
          <c:tx>
            <c:strRef>
              <c:f>Sheet1!$B$1</c:f>
              <c:strCache>
                <c:ptCount val="1"/>
                <c:pt idx="0">
                  <c:v>mandatory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91.666666666666657</c:v>
                </c:pt>
                <c:pt idx="2">
                  <c:v>85.365853658536579</c:v>
                </c:pt>
                <c:pt idx="3">
                  <c:v>100</c:v>
                </c:pt>
                <c:pt idx="4">
                  <c:v>38.888888888888893</c:v>
                </c:pt>
                <c:pt idx="5">
                  <c:v>100</c:v>
                </c:pt>
                <c:pt idx="6">
                  <c:v>83.333333333333258</c:v>
                </c:pt>
                <c:pt idx="7">
                  <c:v>88.888888888888687</c:v>
                </c:pt>
                <c:pt idx="8">
                  <c:v>87.5</c:v>
                </c:pt>
                <c:pt idx="9">
                  <c:v>57.142857142857139</c:v>
                </c:pt>
                <c:pt idx="10">
                  <c:v>50</c:v>
                </c:pt>
                <c:pt idx="11">
                  <c:v>81.818181818181614</c:v>
                </c:pt>
                <c:pt idx="12">
                  <c:v>100</c:v>
                </c:pt>
              </c:numCache>
            </c:numRef>
          </c:val>
        </c:ser>
        <c:ser>
          <c:idx val="1"/>
          <c:order val="1"/>
          <c:tx>
            <c:strRef>
              <c:f>Sheet1!$C$1</c:f>
              <c:strCache>
                <c:ptCount val="1"/>
                <c:pt idx="0">
                  <c:v>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0</c:v>
                </c:pt>
                <c:pt idx="1">
                  <c:v>82.352941176470353</c:v>
                </c:pt>
                <c:pt idx="2">
                  <c:v>70</c:v>
                </c:pt>
                <c:pt idx="3">
                  <c:v>100</c:v>
                </c:pt>
                <c:pt idx="4">
                  <c:v>0</c:v>
                </c:pt>
                <c:pt idx="5">
                  <c:v>100</c:v>
                </c:pt>
                <c:pt idx="6">
                  <c:v>100</c:v>
                </c:pt>
                <c:pt idx="7">
                  <c:v>66.666666666666657</c:v>
                </c:pt>
                <c:pt idx="8">
                  <c:v>50</c:v>
                </c:pt>
                <c:pt idx="9">
                  <c:v>33.333333333333329</c:v>
                </c:pt>
                <c:pt idx="10">
                  <c:v>0</c:v>
                </c:pt>
                <c:pt idx="11">
                  <c:v>0</c:v>
                </c:pt>
                <c:pt idx="12">
                  <c:v>50</c:v>
                </c:pt>
              </c:numCache>
            </c:numRef>
          </c:val>
        </c:ser>
        <c:axId val="72688768"/>
        <c:axId val="72690304"/>
      </c:radarChart>
      <c:catAx>
        <c:axId val="72688768"/>
        <c:scaling>
          <c:orientation val="minMax"/>
        </c:scaling>
        <c:axPos val="b"/>
        <c:majorGridlines/>
        <c:numFmt formatCode="dd-mm-yy" sourceLinked="1"/>
        <c:tickLblPos val="nextTo"/>
        <c:crossAx val="72690304"/>
        <c:crosses val="autoZero"/>
        <c:auto val="1"/>
        <c:lblAlgn val="ctr"/>
        <c:lblOffset val="100"/>
      </c:catAx>
      <c:valAx>
        <c:axId val="72690304"/>
        <c:scaling>
          <c:orientation val="minMax"/>
        </c:scaling>
        <c:axPos val="l"/>
        <c:majorGridlines/>
        <c:numFmt formatCode="0" sourceLinked="1"/>
        <c:majorTickMark val="cross"/>
        <c:tickLblPos val="nextTo"/>
        <c:crossAx val="72688768"/>
        <c:crosses val="autoZero"/>
        <c:crossBetween val="between"/>
      </c:valAx>
    </c:plotArea>
    <c:legend>
      <c:legendPos val="r"/>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radarChart>
        <c:radarStyle val="marker"/>
        <c:ser>
          <c:idx val="0"/>
          <c:order val="0"/>
          <c:tx>
            <c:strRef>
              <c:f>Sheet1!$B$1</c:f>
              <c:strCache>
                <c:ptCount val="1"/>
                <c:pt idx="0">
                  <c:v>mandatory</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100</c:v>
                </c:pt>
                <c:pt idx="2">
                  <c:v>78.048780487804848</c:v>
                </c:pt>
                <c:pt idx="3">
                  <c:v>60</c:v>
                </c:pt>
                <c:pt idx="4">
                  <c:v>94.444444444444542</c:v>
                </c:pt>
                <c:pt idx="5">
                  <c:v>50</c:v>
                </c:pt>
                <c:pt idx="6">
                  <c:v>50</c:v>
                </c:pt>
                <c:pt idx="7">
                  <c:v>88.888888888888687</c:v>
                </c:pt>
                <c:pt idx="8">
                  <c:v>100</c:v>
                </c:pt>
                <c:pt idx="9">
                  <c:v>57.142857142857139</c:v>
                </c:pt>
                <c:pt idx="10">
                  <c:v>83.333333333333258</c:v>
                </c:pt>
                <c:pt idx="11">
                  <c:v>81.818181818181614</c:v>
                </c:pt>
                <c:pt idx="12">
                  <c:v>100</c:v>
                </c:pt>
              </c:numCache>
            </c:numRef>
          </c:val>
        </c:ser>
        <c:ser>
          <c:idx val="1"/>
          <c:order val="1"/>
          <c:tx>
            <c:strRef>
              <c:f>Sheet1!$C$1</c:f>
              <c:strCache>
                <c:ptCount val="1"/>
                <c:pt idx="0">
                  <c:v>essential</c:v>
                </c:pt>
              </c:strCache>
            </c:strRef>
          </c:tx>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33.333333333333329</c:v>
                </c:pt>
                <c:pt idx="1">
                  <c:v>82.352941176470353</c:v>
                </c:pt>
                <c:pt idx="2">
                  <c:v>40</c:v>
                </c:pt>
                <c:pt idx="3">
                  <c:v>80</c:v>
                </c:pt>
                <c:pt idx="4">
                  <c:v>50</c:v>
                </c:pt>
                <c:pt idx="5">
                  <c:v>100</c:v>
                </c:pt>
                <c:pt idx="6">
                  <c:v>0</c:v>
                </c:pt>
                <c:pt idx="7">
                  <c:v>83.333333333333258</c:v>
                </c:pt>
                <c:pt idx="8">
                  <c:v>100</c:v>
                </c:pt>
                <c:pt idx="9">
                  <c:v>33.333333333333329</c:v>
                </c:pt>
                <c:pt idx="10">
                  <c:v>0</c:v>
                </c:pt>
                <c:pt idx="11">
                  <c:v>66.666666666666657</c:v>
                </c:pt>
                <c:pt idx="12">
                  <c:v>50</c:v>
                </c:pt>
              </c:numCache>
            </c:numRef>
          </c:val>
        </c:ser>
        <c:axId val="85505536"/>
        <c:axId val="85507072"/>
      </c:radarChart>
      <c:catAx>
        <c:axId val="85505536"/>
        <c:scaling>
          <c:orientation val="minMax"/>
        </c:scaling>
        <c:axPos val="b"/>
        <c:majorGridlines/>
        <c:numFmt formatCode="dd-mm-yy" sourceLinked="1"/>
        <c:tickLblPos val="nextTo"/>
        <c:crossAx val="85507072"/>
        <c:crosses val="autoZero"/>
        <c:auto val="1"/>
        <c:lblAlgn val="ctr"/>
        <c:lblOffset val="100"/>
      </c:catAx>
      <c:valAx>
        <c:axId val="85507072"/>
        <c:scaling>
          <c:orientation val="minMax"/>
        </c:scaling>
        <c:axPos val="l"/>
        <c:majorGridlines/>
        <c:numFmt formatCode="0" sourceLinked="1"/>
        <c:majorTickMark val="cross"/>
        <c:tickLblPos val="nextTo"/>
        <c:crossAx val="85505536"/>
        <c:crosses val="autoZero"/>
        <c:crossBetween val="between"/>
      </c:valAx>
    </c:plotArea>
    <c:legend>
      <c:legendPos val="r"/>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Overall Status</a:t>
            </a:r>
            <a:r>
              <a:rPr lang="en-US" baseline="0"/>
              <a:t> of District (%)</a:t>
            </a:r>
            <a:endParaRPr lang="en-US"/>
          </a:p>
        </c:rich>
      </c:tx>
      <c:layout/>
    </c:title>
    <c:view3D>
      <c:perspective val="30"/>
    </c:view3D>
    <c:plotArea>
      <c:layout/>
      <c:bar3DChart>
        <c:barDir val="col"/>
        <c:grouping val="standard"/>
        <c:ser>
          <c:idx val="0"/>
          <c:order val="0"/>
          <c:tx>
            <c:strRef>
              <c:f>Graphs!$F$19</c:f>
              <c:strCache>
                <c:ptCount val="1"/>
                <c:pt idx="0">
                  <c:v>Mandatory</c:v>
                </c:pt>
              </c:strCache>
            </c:strRef>
          </c:tx>
          <c:dLbls>
            <c:spPr>
              <a:solidFill>
                <a:schemeClr val="bg1"/>
              </a:solidFill>
            </c:spPr>
            <c:txPr>
              <a:bodyPr/>
              <a:lstStyle/>
              <a:p>
                <a:pPr>
                  <a:defRPr sz="1200" b="1"/>
                </a:pPr>
                <a:endParaRPr lang="en-US"/>
              </a:p>
            </c:txPr>
            <c:showVal val="1"/>
          </c:dLbls>
          <c:cat>
            <c:strRef>
              <c:f>Graphs!$E$20:$E$25</c:f>
              <c:strCache>
                <c:ptCount val="6"/>
                <c:pt idx="0">
                  <c:v>Target</c:v>
                </c:pt>
                <c:pt idx="1">
                  <c:v>Panipat</c:v>
                </c:pt>
                <c:pt idx="2">
                  <c:v>Ambala</c:v>
                </c:pt>
                <c:pt idx="3">
                  <c:v>Panchkula</c:v>
                </c:pt>
                <c:pt idx="4">
                  <c:v>Karnal</c:v>
                </c:pt>
                <c:pt idx="5">
                  <c:v>Yamunanagar</c:v>
                </c:pt>
              </c:strCache>
            </c:strRef>
          </c:cat>
          <c:val>
            <c:numRef>
              <c:f>Graphs!$F$20:$F$25</c:f>
              <c:numCache>
                <c:formatCode>0</c:formatCode>
                <c:ptCount val="6"/>
                <c:pt idx="0">
                  <c:v>100</c:v>
                </c:pt>
                <c:pt idx="1">
                  <c:v>75</c:v>
                </c:pt>
                <c:pt idx="2" formatCode="General">
                  <c:v>83</c:v>
                </c:pt>
                <c:pt idx="3" formatCode="General">
                  <c:v>88</c:v>
                </c:pt>
                <c:pt idx="4" formatCode="General">
                  <c:v>79</c:v>
                </c:pt>
                <c:pt idx="5" formatCode="General">
                  <c:v>78</c:v>
                </c:pt>
              </c:numCache>
            </c:numRef>
          </c:val>
        </c:ser>
        <c:ser>
          <c:idx val="1"/>
          <c:order val="1"/>
          <c:tx>
            <c:strRef>
              <c:f>Graphs!$G$19</c:f>
              <c:strCache>
                <c:ptCount val="1"/>
                <c:pt idx="0">
                  <c:v>Essential</c:v>
                </c:pt>
              </c:strCache>
            </c:strRef>
          </c:tx>
          <c:dLbls>
            <c:dLbl>
              <c:idx val="5"/>
              <c:layout>
                <c:manualLayout>
                  <c:x val="3.9473684210526432E-2"/>
                  <c:y val="4.1184041184041127E-2"/>
                </c:manualLayout>
              </c:layout>
              <c:showVal val="1"/>
            </c:dLbl>
            <c:spPr>
              <a:solidFill>
                <a:schemeClr val="bg1"/>
              </a:solidFill>
            </c:spPr>
            <c:txPr>
              <a:bodyPr/>
              <a:lstStyle/>
              <a:p>
                <a:pPr>
                  <a:defRPr sz="1200" b="1"/>
                </a:pPr>
                <a:endParaRPr lang="en-US"/>
              </a:p>
            </c:txPr>
            <c:showVal val="1"/>
          </c:dLbls>
          <c:cat>
            <c:strRef>
              <c:f>Graphs!$E$20:$E$25</c:f>
              <c:strCache>
                <c:ptCount val="6"/>
                <c:pt idx="0">
                  <c:v>Target</c:v>
                </c:pt>
                <c:pt idx="1">
                  <c:v>Panipat</c:v>
                </c:pt>
                <c:pt idx="2">
                  <c:v>Ambala</c:v>
                </c:pt>
                <c:pt idx="3">
                  <c:v>Panchkula</c:v>
                </c:pt>
                <c:pt idx="4">
                  <c:v>Karnal</c:v>
                </c:pt>
                <c:pt idx="5">
                  <c:v>Yamunanagar</c:v>
                </c:pt>
              </c:strCache>
            </c:strRef>
          </c:cat>
          <c:val>
            <c:numRef>
              <c:f>Graphs!$G$20:$G$25</c:f>
              <c:numCache>
                <c:formatCode>0</c:formatCode>
                <c:ptCount val="6"/>
                <c:pt idx="0">
                  <c:v>75</c:v>
                </c:pt>
                <c:pt idx="1">
                  <c:v>34</c:v>
                </c:pt>
                <c:pt idx="2">
                  <c:v>62</c:v>
                </c:pt>
                <c:pt idx="3">
                  <c:v>60</c:v>
                </c:pt>
                <c:pt idx="4">
                  <c:v>43</c:v>
                </c:pt>
                <c:pt idx="5">
                  <c:v>33</c:v>
                </c:pt>
              </c:numCache>
            </c:numRef>
          </c:val>
        </c:ser>
        <c:dLbls>
          <c:showVal val="1"/>
        </c:dLbls>
        <c:shape val="box"/>
        <c:axId val="64165376"/>
        <c:axId val="64166912"/>
        <c:axId val="62074368"/>
      </c:bar3DChart>
      <c:catAx>
        <c:axId val="64165376"/>
        <c:scaling>
          <c:orientation val="minMax"/>
        </c:scaling>
        <c:axPos val="b"/>
        <c:tickLblPos val="nextTo"/>
        <c:txPr>
          <a:bodyPr/>
          <a:lstStyle/>
          <a:p>
            <a:pPr>
              <a:defRPr sz="1600" b="1" baseline="0"/>
            </a:pPr>
            <a:endParaRPr lang="en-US"/>
          </a:p>
        </c:txPr>
        <c:crossAx val="64166912"/>
        <c:crosses val="autoZero"/>
        <c:auto val="1"/>
        <c:lblAlgn val="ctr"/>
        <c:lblOffset val="100"/>
      </c:catAx>
      <c:valAx>
        <c:axId val="64166912"/>
        <c:scaling>
          <c:orientation val="minMax"/>
        </c:scaling>
        <c:axPos val="l"/>
        <c:majorGridlines/>
        <c:numFmt formatCode="0" sourceLinked="1"/>
        <c:tickLblPos val="nextTo"/>
        <c:txPr>
          <a:bodyPr/>
          <a:lstStyle/>
          <a:p>
            <a:pPr>
              <a:defRPr sz="1200" b="1"/>
            </a:pPr>
            <a:endParaRPr lang="en-US"/>
          </a:p>
        </c:txPr>
        <c:crossAx val="64165376"/>
        <c:crosses val="autoZero"/>
        <c:crossBetween val="between"/>
      </c:valAx>
      <c:serAx>
        <c:axId val="62074368"/>
        <c:scaling>
          <c:orientation val="minMax"/>
        </c:scaling>
        <c:axPos val="b"/>
        <c:tickLblPos val="nextTo"/>
        <c:txPr>
          <a:bodyPr/>
          <a:lstStyle/>
          <a:p>
            <a:pPr>
              <a:defRPr sz="1200" b="1"/>
            </a:pPr>
            <a:endParaRPr lang="en-US"/>
          </a:p>
        </c:txPr>
        <c:crossAx val="64166912"/>
        <c:crosses val="autoZero"/>
      </c:serAx>
    </c:plotArea>
    <c:legend>
      <c:legendPos val="r"/>
      <c:layout/>
      <c:txPr>
        <a:bodyPr/>
        <a:lstStyle/>
        <a:p>
          <a:pPr>
            <a:defRPr sz="1400" b="1"/>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9630FB-11C1-4CDC-9BE8-964FDB0EDF50}" type="datetimeFigureOut">
              <a:rPr lang="en-US" smtClean="0"/>
              <a:pPr/>
              <a:t>05-May-14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FE404-0D09-43AF-98EA-BD122957E38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635D0B-4C33-4653-83C5-9CA8E9674710}" type="slidenum">
              <a:rPr lang="en-IN"/>
              <a:pPr/>
              <a:t>2</a:t>
            </a:fld>
            <a:endParaRPr lang="en-IN"/>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05-May-14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05-May-14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05-May-14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05-May-14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05-May-14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microsoft.com/office/2007/relationships/hdphoto" Target="../../word/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algn="just"/>
            <a:r>
              <a:rPr lang="en-IN" b="1" dirty="0" smtClean="0"/>
              <a:t>A study on assessment of quality of services available at Special New Born Care units (SNCU) as per standard protocol in various districts of Haryana.</a:t>
            </a:r>
            <a:r>
              <a:rPr lang="en-US" dirty="0" smtClean="0"/>
              <a:t/>
            </a:r>
            <a:br>
              <a:rPr lang="en-US" dirty="0" smtClean="0"/>
            </a:br>
            <a:endParaRPr lang="en-US" dirty="0"/>
          </a:p>
        </p:txBody>
      </p:sp>
      <p:sp>
        <p:nvSpPr>
          <p:cNvPr id="5" name="Subtitle 4"/>
          <p:cNvSpPr>
            <a:spLocks noGrp="1"/>
          </p:cNvSpPr>
          <p:nvPr>
            <p:ph type="subTitle" idx="1"/>
          </p:nvPr>
        </p:nvSpPr>
        <p:spPr>
          <a:xfrm>
            <a:off x="3962400" y="4419600"/>
            <a:ext cx="4876800" cy="1371600"/>
          </a:xfrm>
        </p:spPr>
        <p:txBody>
          <a:bodyPr>
            <a:normAutofit fontScale="62500" lnSpcReduction="20000"/>
          </a:bodyPr>
          <a:lstStyle/>
          <a:p>
            <a:r>
              <a:rPr lang="en-US" b="1" dirty="0" smtClean="0">
                <a:solidFill>
                  <a:schemeClr val="tx1"/>
                </a:solidFill>
              </a:rPr>
              <a:t>			</a:t>
            </a:r>
            <a:r>
              <a:rPr lang="en-US" sz="4500" b="1" dirty="0" err="1" smtClean="0">
                <a:solidFill>
                  <a:schemeClr val="tx1"/>
                </a:solidFill>
              </a:rPr>
              <a:t>Richa</a:t>
            </a:r>
            <a:r>
              <a:rPr lang="en-US" sz="4500" b="1" dirty="0" smtClean="0">
                <a:solidFill>
                  <a:schemeClr val="tx1"/>
                </a:solidFill>
              </a:rPr>
              <a:t> </a:t>
            </a:r>
            <a:r>
              <a:rPr lang="en-US" sz="4500" b="1" dirty="0" err="1" smtClean="0">
                <a:solidFill>
                  <a:schemeClr val="tx1"/>
                </a:solidFill>
              </a:rPr>
              <a:t>Rana</a:t>
            </a:r>
            <a:endParaRPr lang="en-US" sz="4500" b="1" dirty="0" smtClean="0">
              <a:solidFill>
                <a:schemeClr val="tx1"/>
              </a:solidFill>
            </a:endParaRPr>
          </a:p>
          <a:p>
            <a:r>
              <a:rPr lang="en-US" sz="4500" b="1" dirty="0" smtClean="0">
                <a:solidFill>
                  <a:schemeClr val="tx1"/>
                </a:solidFill>
              </a:rPr>
              <a:t>			PG/12/073</a:t>
            </a:r>
          </a:p>
          <a:p>
            <a:r>
              <a:rPr lang="en-US" sz="4500" b="1" dirty="0" smtClean="0">
                <a:solidFill>
                  <a:schemeClr val="tx1"/>
                </a:solidFill>
              </a:rPr>
              <a:t>			Batch E</a:t>
            </a:r>
            <a:endParaRPr lang="en-US" sz="45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IN" sz="2000" b="1" dirty="0" smtClean="0">
                <a:latin typeface="Times New Roman" pitchFamily="18" charset="0"/>
                <a:cs typeface="Times New Roman" pitchFamily="18" charset="0"/>
              </a:rPr>
              <a:t>Assessment of Essential Newborn Care Services in Secondary-level Facilities from Two Districts of India by </a:t>
            </a:r>
            <a:r>
              <a:rPr lang="en-IN" sz="2000" b="1" dirty="0" err="1" smtClean="0">
                <a:latin typeface="Times New Roman" pitchFamily="18" charset="0"/>
                <a:cs typeface="Times New Roman" pitchFamily="18" charset="0"/>
              </a:rPr>
              <a:t>Sumit</a:t>
            </a: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Malhotra</a:t>
            </a:r>
            <a:r>
              <a:rPr lang="en-IN" sz="2000" b="1" dirty="0" smtClean="0">
                <a:latin typeface="Times New Roman" pitchFamily="18" charset="0"/>
                <a:cs typeface="Times New Roman" pitchFamily="18" charset="0"/>
              </a:rPr>
              <a:t> et.al- </a:t>
            </a:r>
            <a:r>
              <a:rPr lang="en-IN" sz="2000" dirty="0" smtClean="0">
                <a:latin typeface="Times New Roman" pitchFamily="18" charset="0"/>
                <a:cs typeface="Times New Roman" pitchFamily="18" charset="0"/>
              </a:rPr>
              <a:t>The results of the study were no inpatient care was being rendered at the CHCs while, at DHs, neonates with sepsis, asphyxia, and prematurity/low birth weight were managed. The authors emphasize the fact on the need for improving the existing ENC services by making newborn care corners functional and enhancing skills of service providers to reduce neonatal mortality rate in India.</a:t>
            </a:r>
          </a:p>
          <a:p>
            <a:r>
              <a:rPr lang="en-IN" sz="2000" b="1" dirty="0" smtClean="0">
                <a:latin typeface="Times New Roman" pitchFamily="18" charset="0"/>
                <a:cs typeface="Times New Roman" pitchFamily="18" charset="0"/>
              </a:rPr>
              <a:t>Impact of a district level sick newborn care unit on neonatal mortality rate: 2-years follow-up. By A. </a:t>
            </a:r>
            <a:r>
              <a:rPr lang="en-IN" sz="2000" b="1" dirty="0" err="1" smtClean="0">
                <a:latin typeface="Times New Roman" pitchFamily="18" charset="0"/>
                <a:cs typeface="Times New Roman" pitchFamily="18" charset="0"/>
              </a:rPr>
              <a:t>Sen</a:t>
            </a: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et.al</a:t>
            </a:r>
            <a:r>
              <a:rPr lang="en-IN" sz="2000" dirty="0" smtClean="0">
                <a:latin typeface="Times New Roman" pitchFamily="18" charset="0"/>
                <a:cs typeface="Times New Roman" pitchFamily="18" charset="0"/>
              </a:rPr>
              <a:t>. Compared with the baseline neonatal mortality in the district hospital, neonatal mortality was reduced by 14% in the first year and by 21% in the second year after SNCU became functional. The authors conclude that this model may be an effective tool to reduce NMR of the country</a:t>
            </a:r>
            <a:r>
              <a:rPr lang="en-IN" sz="2000" dirty="0" smtClean="0"/>
              <a:t>.</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p:txBody>
          <a:bodyPr>
            <a:normAutofit fontScale="85000" lnSpcReduction="20000"/>
          </a:bodyPr>
          <a:lstStyle/>
          <a:p>
            <a:pPr lvl="0"/>
            <a:r>
              <a:rPr lang="en-IN" b="1" dirty="0" smtClean="0">
                <a:latin typeface="Times New Roman" pitchFamily="18" charset="0"/>
                <a:cs typeface="Times New Roman" pitchFamily="18" charset="0"/>
              </a:rPr>
              <a:t>General Objective:</a:t>
            </a:r>
          </a:p>
          <a:p>
            <a:pPr lvl="0">
              <a:buNone/>
            </a:pPr>
            <a:r>
              <a:rPr lang="en-IN" b="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To assess the quality of services provided by Special Newborn Care Units (SNCU) in five districts of Haryana.</a:t>
            </a:r>
            <a:endParaRPr lang="en-US" dirty="0" smtClean="0">
              <a:latin typeface="Times New Roman" pitchFamily="18" charset="0"/>
              <a:cs typeface="Times New Roman" pitchFamily="18" charset="0"/>
            </a:endParaRPr>
          </a:p>
          <a:p>
            <a:pPr lvl="0"/>
            <a:r>
              <a:rPr lang="en-IN" b="1" dirty="0" smtClean="0">
                <a:latin typeface="Times New Roman" pitchFamily="18" charset="0"/>
                <a:cs typeface="Times New Roman" pitchFamily="18" charset="0"/>
              </a:rPr>
              <a:t>Specific Objectives:</a:t>
            </a:r>
          </a:p>
          <a:p>
            <a:pPr>
              <a:buFont typeface="Wingdings" pitchFamily="2" charset="2"/>
              <a:buChar char="ü"/>
            </a:pPr>
            <a:r>
              <a:rPr lang="en-IN" dirty="0" smtClean="0">
                <a:latin typeface="Times New Roman" pitchFamily="18" charset="0"/>
                <a:cs typeface="Times New Roman" pitchFamily="18" charset="0"/>
              </a:rPr>
              <a:t>To check whether all the essential elements are available at each of these five SNCUs. </a:t>
            </a:r>
            <a:endParaRPr lang="en-US" dirty="0" smtClean="0">
              <a:latin typeface="Times New Roman" pitchFamily="18" charset="0"/>
              <a:cs typeface="Times New Roman" pitchFamily="18" charset="0"/>
            </a:endParaRPr>
          </a:p>
          <a:p>
            <a:pPr lvl="0">
              <a:buFont typeface="Wingdings" pitchFamily="2" charset="2"/>
              <a:buChar char="ü"/>
            </a:pPr>
            <a:r>
              <a:rPr lang="en-IN" dirty="0" smtClean="0">
                <a:latin typeface="Times New Roman" pitchFamily="18" charset="0"/>
                <a:cs typeface="Times New Roman" pitchFamily="18" charset="0"/>
              </a:rPr>
              <a:t>To monitor and identify gaps in the functioning of SNCUs in Haryana.</a:t>
            </a:r>
            <a:endParaRPr lang="en-US" dirty="0" smtClean="0">
              <a:latin typeface="Times New Roman" pitchFamily="18" charset="0"/>
              <a:cs typeface="Times New Roman" pitchFamily="18" charset="0"/>
            </a:endParaRPr>
          </a:p>
          <a:p>
            <a:pPr lvl="0">
              <a:buFont typeface="Wingdings" pitchFamily="2" charset="2"/>
              <a:buChar char="ü"/>
            </a:pPr>
            <a:r>
              <a:rPr lang="en-IN" dirty="0" smtClean="0">
                <a:latin typeface="Times New Roman" pitchFamily="18" charset="0"/>
                <a:cs typeface="Times New Roman" pitchFamily="18" charset="0"/>
              </a:rPr>
              <a:t>To suggest ways to cover the gaps so as ensure a proper functioning of SNCU.</a:t>
            </a:r>
            <a:endParaRPr lang="en-US"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b="1" dirty="0"/>
          </a:p>
        </p:txBody>
      </p:sp>
      <p:sp>
        <p:nvSpPr>
          <p:cNvPr id="3" name="Content Placeholder 2"/>
          <p:cNvSpPr>
            <a:spLocks noGrp="1"/>
          </p:cNvSpPr>
          <p:nvPr>
            <p:ph idx="1"/>
          </p:nvPr>
        </p:nvSpPr>
        <p:spPr>
          <a:xfrm>
            <a:off x="0" y="1600200"/>
            <a:ext cx="9144000" cy="5257800"/>
          </a:xfrm>
        </p:spPr>
        <p:txBody>
          <a:bodyPr>
            <a:normAutofit fontScale="85000" lnSpcReduction="10000"/>
          </a:bodyPr>
          <a:lstStyle/>
          <a:p>
            <a:pPr algn="just">
              <a:lnSpc>
                <a:spcPct val="120000"/>
              </a:lnSpc>
            </a:pPr>
            <a:r>
              <a:rPr lang="en-IN" sz="3100" b="1" dirty="0" smtClean="0">
                <a:latin typeface="Times New Roman" pitchFamily="18" charset="0"/>
                <a:cs typeface="Times New Roman" pitchFamily="18" charset="0"/>
              </a:rPr>
              <a:t>Study Area: </a:t>
            </a:r>
            <a:r>
              <a:rPr lang="en-IN" sz="3100" dirty="0" smtClean="0">
                <a:latin typeface="Times New Roman" pitchFamily="18" charset="0"/>
                <a:cs typeface="Times New Roman" pitchFamily="18" charset="0"/>
              </a:rPr>
              <a:t>The study was conducted in 5 SNCUs one at each district hospital.</a:t>
            </a:r>
          </a:p>
          <a:p>
            <a:pPr algn="just">
              <a:lnSpc>
                <a:spcPct val="120000"/>
              </a:lnSpc>
            </a:pPr>
            <a:r>
              <a:rPr lang="en-US" sz="3100" b="1" dirty="0" smtClean="0">
                <a:latin typeface="Times New Roman" pitchFamily="18" charset="0"/>
                <a:cs typeface="Times New Roman" pitchFamily="18" charset="0"/>
              </a:rPr>
              <a:t>Study Design: </a:t>
            </a:r>
            <a:r>
              <a:rPr lang="en-US" sz="3100" dirty="0" smtClean="0">
                <a:latin typeface="Times New Roman" pitchFamily="18" charset="0"/>
                <a:cs typeface="Times New Roman" pitchFamily="18" charset="0"/>
              </a:rPr>
              <a:t>Cross-sectional study. </a:t>
            </a:r>
          </a:p>
          <a:p>
            <a:pPr algn="just">
              <a:lnSpc>
                <a:spcPct val="120000"/>
              </a:lnSpc>
            </a:pPr>
            <a:r>
              <a:rPr lang="en-US" sz="3100" b="1" dirty="0" smtClean="0">
                <a:latin typeface="Times New Roman" pitchFamily="18" charset="0"/>
                <a:cs typeface="Times New Roman" pitchFamily="18" charset="0"/>
              </a:rPr>
              <a:t>Study period :</a:t>
            </a:r>
            <a:r>
              <a:rPr lang="en-US" sz="3100" dirty="0" smtClean="0">
                <a:latin typeface="Times New Roman" pitchFamily="18" charset="0"/>
                <a:cs typeface="Times New Roman" pitchFamily="18" charset="0"/>
              </a:rPr>
              <a:t> Feb 3rd to April 30th 2014.</a:t>
            </a:r>
          </a:p>
          <a:p>
            <a:pPr algn="just">
              <a:lnSpc>
                <a:spcPct val="120000"/>
              </a:lnSpc>
            </a:pPr>
            <a:r>
              <a:rPr lang="en-US" sz="3100" b="1" dirty="0" smtClean="0">
                <a:latin typeface="Times New Roman" pitchFamily="18" charset="0"/>
                <a:cs typeface="Times New Roman" pitchFamily="18" charset="0"/>
              </a:rPr>
              <a:t>Sample Size :</a:t>
            </a:r>
            <a:r>
              <a:rPr lang="en-US" sz="3100" dirty="0" smtClean="0">
                <a:latin typeface="Times New Roman" pitchFamily="18" charset="0"/>
                <a:cs typeface="Times New Roman" pitchFamily="18" charset="0"/>
              </a:rPr>
              <a:t>Total five SNCU, one at each district</a:t>
            </a:r>
          </a:p>
          <a:p>
            <a:pPr algn="just">
              <a:lnSpc>
                <a:spcPct val="120000"/>
              </a:lnSpc>
            </a:pPr>
            <a:r>
              <a:rPr lang="en-US" sz="3100" b="1" dirty="0" smtClean="0">
                <a:latin typeface="Times New Roman" pitchFamily="18" charset="0"/>
                <a:cs typeface="Times New Roman" pitchFamily="18" charset="0"/>
              </a:rPr>
              <a:t>Study Tool :</a:t>
            </a:r>
            <a:r>
              <a:rPr lang="en-US" sz="3100" dirty="0" smtClean="0">
                <a:latin typeface="Times New Roman" pitchFamily="18" charset="0"/>
                <a:cs typeface="Times New Roman" pitchFamily="18" charset="0"/>
              </a:rPr>
              <a:t>A pre-designed, pre-tested structured questionnaire</a:t>
            </a:r>
          </a:p>
          <a:p>
            <a:pPr algn="just">
              <a:lnSpc>
                <a:spcPct val="120000"/>
              </a:lnSpc>
            </a:pPr>
            <a:r>
              <a:rPr lang="en-US" sz="3100" b="1" dirty="0" smtClean="0">
                <a:latin typeface="Times New Roman" pitchFamily="18" charset="0"/>
                <a:cs typeface="Times New Roman" pitchFamily="18" charset="0"/>
              </a:rPr>
              <a:t>Data Collection Technique </a:t>
            </a:r>
            <a:r>
              <a:rPr lang="en-US" sz="3100" dirty="0" smtClean="0">
                <a:latin typeface="Times New Roman" pitchFamily="18" charset="0"/>
                <a:cs typeface="Times New Roman" pitchFamily="18" charset="0"/>
              </a:rPr>
              <a:t>– Primary data collected from the SNCU’s that have been functioning for past one year through NNF Self-Assessment Tool and secondary data from online software of SNCU. Then data was analyzed in excel.</a:t>
            </a:r>
          </a:p>
          <a:p>
            <a:pPr algn="just">
              <a:lnSpc>
                <a:spcPct val="120000"/>
              </a:lnSpc>
            </a:pPr>
            <a:endParaRPr lang="en-US" dirty="0" smtClean="0">
              <a:latin typeface="Times New Roman" pitchFamily="18" charset="0"/>
              <a:cs typeface="Times New Roman" pitchFamily="18" charset="0"/>
            </a:endParaRPr>
          </a:p>
          <a:p>
            <a:pPr>
              <a:lnSpc>
                <a:spcPct val="120000"/>
              </a:lnSpc>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09600"/>
          </a:xfrm>
        </p:spPr>
        <p:txBody>
          <a:bodyPr>
            <a:noAutofit/>
          </a:bodyPr>
          <a:lstStyle/>
          <a:p>
            <a:r>
              <a:rPr lang="en-US" sz="3600" b="1" dirty="0" err="1" smtClean="0">
                <a:latin typeface="Times New Roman" pitchFamily="18" charset="0"/>
                <a:cs typeface="Times New Roman" pitchFamily="18" charset="0"/>
              </a:rPr>
              <a:t>Panipat</a:t>
            </a:r>
            <a:r>
              <a:rPr lang="en-US" sz="3600" b="1" dirty="0" smtClean="0">
                <a:latin typeface="Times New Roman" pitchFamily="18" charset="0"/>
                <a:cs typeface="Times New Roman" pitchFamily="18" charset="0"/>
              </a:rPr>
              <a:t> (%)</a:t>
            </a:r>
            <a:endParaRPr lang="en-US" sz="3600" b="1"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0" y="533401"/>
          <a:ext cx="8915400" cy="4343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a:bodyPr>
          <a:lstStyle/>
          <a:p>
            <a:r>
              <a:rPr lang="en-US" sz="3600" b="1" dirty="0" err="1" smtClean="0">
                <a:latin typeface="Times New Roman" pitchFamily="18" charset="0"/>
                <a:cs typeface="Times New Roman" pitchFamily="18" charset="0"/>
              </a:rPr>
              <a:t>Karnal</a:t>
            </a:r>
            <a:r>
              <a:rPr lang="en-US" sz="3600" b="1" dirty="0" smtClean="0">
                <a:latin typeface="Times New Roman" pitchFamily="18" charset="0"/>
                <a:cs typeface="Times New Roman" pitchFamily="18" charset="0"/>
              </a:rPr>
              <a:t> (%)</a:t>
            </a:r>
            <a:endParaRPr lang="en-US" sz="36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143000"/>
          <a:ext cx="91440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
          </a:xfrm>
        </p:spPr>
        <p:txBody>
          <a:bodyPr/>
          <a:lstStyle/>
          <a:p>
            <a:r>
              <a:rPr lang="en-US" sz="3600" b="1" dirty="0" err="1" smtClean="0">
                <a:latin typeface="Times New Roman" pitchFamily="18" charset="0"/>
                <a:cs typeface="Times New Roman" pitchFamily="18" charset="0"/>
              </a:rPr>
              <a:t>Yamunanagar</a:t>
            </a:r>
            <a:r>
              <a:rPr lang="en-US" sz="3600"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0" y="1371600"/>
          <a:ext cx="91440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9144000" cy="685800"/>
          </a:xfrm>
        </p:spPr>
        <p:txBody>
          <a:bodyPr/>
          <a:lstStyle/>
          <a:p>
            <a:r>
              <a:rPr lang="en-US" sz="3600" b="1" dirty="0" err="1" smtClean="0">
                <a:latin typeface="Times New Roman" pitchFamily="18" charset="0"/>
                <a:cs typeface="Times New Roman" pitchFamily="18" charset="0"/>
              </a:rPr>
              <a:t>Panchkula</a:t>
            </a:r>
            <a:endParaRPr lang="en-US" b="1" dirty="0">
              <a:latin typeface="Times New Roman" pitchFamily="18" charset="0"/>
              <a:cs typeface="Times New Roman" pitchFamily="18" charset="0"/>
            </a:endParaRPr>
          </a:p>
        </p:txBody>
      </p:sp>
      <p:graphicFrame>
        <p:nvGraphicFramePr>
          <p:cNvPr id="8" name="Content Placeholder 7"/>
          <p:cNvGraphicFramePr>
            <a:graphicFrameLocks noGrp="1"/>
          </p:cNvGraphicFramePr>
          <p:nvPr>
            <p:ph idx="1"/>
          </p:nvPr>
        </p:nvGraphicFramePr>
        <p:xfrm>
          <a:off x="0" y="1143000"/>
          <a:ext cx="914400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r>
              <a:rPr lang="en-US" sz="3600" b="1" dirty="0" err="1" smtClean="0">
                <a:latin typeface="Times New Roman" pitchFamily="18" charset="0"/>
                <a:cs typeface="Times New Roman" pitchFamily="18" charset="0"/>
              </a:rPr>
              <a:t>Ambala</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990600"/>
          <a:ext cx="9144000" cy="39623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a:t>
            </a:r>
            <a:endParaRPr lang="en-US" b="1" dirty="0"/>
          </a:p>
        </p:txBody>
      </p:sp>
      <p:graphicFrame>
        <p:nvGraphicFramePr>
          <p:cNvPr id="4" name="Content Placeholder 3"/>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latin typeface="Times New Roman" pitchFamily="18" charset="0"/>
                <a:cs typeface="Times New Roman" pitchFamily="18" charset="0"/>
              </a:rPr>
              <a:t>As it is evident from the above figure, none of the facilities have achieved the minimum targeted score.</a:t>
            </a:r>
          </a:p>
          <a:p>
            <a:r>
              <a:rPr lang="en-US" sz="2800" dirty="0" smtClean="0">
                <a:latin typeface="Times New Roman" pitchFamily="18" charset="0"/>
                <a:cs typeface="Times New Roman" pitchFamily="18" charset="0"/>
              </a:rPr>
              <a:t>In the services part most of the districts lack even the essential criteria, on the contrary all of the have achieved their mandatory.</a:t>
            </a:r>
          </a:p>
          <a:p>
            <a:r>
              <a:rPr lang="en-US" sz="2800" dirty="0" smtClean="0">
                <a:latin typeface="Times New Roman" pitchFamily="18" charset="0"/>
                <a:cs typeface="Times New Roman" pitchFamily="18" charset="0"/>
              </a:rPr>
              <a:t>Protocols and process in the SNCU are not being displayed and documented in most of the SNCUs hence the poor scores.</a:t>
            </a:r>
          </a:p>
          <a:p>
            <a:r>
              <a:rPr lang="en-US" sz="2800" dirty="0" smtClean="0">
                <a:latin typeface="Times New Roman" pitchFamily="18" charset="0"/>
                <a:cs typeface="Times New Roman" pitchFamily="18" charset="0"/>
              </a:rPr>
              <a:t>With the exception of </a:t>
            </a:r>
            <a:r>
              <a:rPr lang="en-US" sz="2800" dirty="0" err="1" smtClean="0">
                <a:latin typeface="Times New Roman" pitchFamily="18" charset="0"/>
                <a:cs typeface="Times New Roman" pitchFamily="18" charset="0"/>
              </a:rPr>
              <a:t>Panchkula</a:t>
            </a:r>
            <a:r>
              <a:rPr lang="en-US" sz="2800" dirty="0" smtClean="0">
                <a:latin typeface="Times New Roman" pitchFamily="18" charset="0"/>
                <a:cs typeface="Times New Roman" pitchFamily="18" charset="0"/>
              </a:rPr>
              <a:t> district, the remaining districts lack in the use of scientifically designed breast pumps (Electronic/Manual). </a:t>
            </a: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685800" y="427038"/>
            <a:ext cx="8229600" cy="715962"/>
          </a:xfrm>
        </p:spPr>
        <p:txBody>
          <a:bodyPr/>
          <a:lstStyle/>
          <a:p>
            <a:r>
              <a:rPr lang="en-IN" sz="4000" b="1" dirty="0" smtClean="0">
                <a:solidFill>
                  <a:schemeClr val="tx1">
                    <a:lumMod val="50000"/>
                  </a:schemeClr>
                </a:solidFill>
                <a:latin typeface="Times New Roman" pitchFamily="18" charset="0"/>
                <a:cs typeface="Times New Roman" pitchFamily="18" charset="0"/>
              </a:rPr>
              <a:t>Table of contents</a:t>
            </a:r>
            <a:endParaRPr lang="ru-RU" sz="4000" b="1" dirty="0">
              <a:solidFill>
                <a:schemeClr val="tx1">
                  <a:lumMod val="50000"/>
                </a:schemeClr>
              </a:solidFill>
              <a:latin typeface="Times New Roman" pitchFamily="18" charset="0"/>
              <a:cs typeface="Times New Roman" pitchFamily="18" charset="0"/>
            </a:endParaRPr>
          </a:p>
        </p:txBody>
      </p:sp>
      <p:sp>
        <p:nvSpPr>
          <p:cNvPr id="17414" name="Rectangle 6"/>
          <p:cNvSpPr>
            <a:spLocks noGrp="1" noChangeArrowheads="1"/>
          </p:cNvSpPr>
          <p:nvPr>
            <p:ph type="body" idx="1"/>
          </p:nvPr>
        </p:nvSpPr>
        <p:spPr/>
        <p:txBody>
          <a:bodyPr>
            <a:normAutofit/>
          </a:bodyPr>
          <a:lstStyle/>
          <a:p>
            <a:pPr>
              <a:lnSpc>
                <a:spcPct val="80000"/>
              </a:lnSpc>
              <a:buNone/>
            </a:pPr>
            <a:endParaRPr lang="ru-RU" sz="2000" dirty="0"/>
          </a:p>
          <a:p>
            <a:pPr marL="457200" indent="-457200">
              <a:lnSpc>
                <a:spcPct val="80000"/>
              </a:lnSpc>
              <a:buAutoNum type="arabicPeriod"/>
            </a:pPr>
            <a:r>
              <a:rPr lang="en-IN" sz="2800" dirty="0" smtClean="0">
                <a:latin typeface="Times New Roman" pitchFamily="18" charset="0"/>
                <a:cs typeface="Times New Roman" pitchFamily="18" charset="0"/>
              </a:rPr>
              <a:t>Organization profile</a:t>
            </a:r>
          </a:p>
          <a:p>
            <a:pPr marL="457200" indent="-457200">
              <a:lnSpc>
                <a:spcPct val="80000"/>
              </a:lnSpc>
              <a:buAutoNum type="arabicPeriod"/>
            </a:pPr>
            <a:r>
              <a:rPr lang="en-IN" sz="2800" dirty="0" smtClean="0">
                <a:latin typeface="Times New Roman" pitchFamily="18" charset="0"/>
                <a:cs typeface="Times New Roman" pitchFamily="18" charset="0"/>
              </a:rPr>
              <a:t>Key </a:t>
            </a:r>
            <a:r>
              <a:rPr lang="en-IN" sz="2800" dirty="0" err="1" smtClean="0">
                <a:latin typeface="Times New Roman" pitchFamily="18" charset="0"/>
                <a:cs typeface="Times New Roman" pitchFamily="18" charset="0"/>
              </a:rPr>
              <a:t>Learnings</a:t>
            </a:r>
            <a:endParaRPr lang="en-IN" sz="2800" dirty="0" smtClean="0">
              <a:latin typeface="Times New Roman" pitchFamily="18" charset="0"/>
              <a:cs typeface="Times New Roman" pitchFamily="18" charset="0"/>
            </a:endParaRPr>
          </a:p>
          <a:p>
            <a:pPr marL="457200" indent="-457200">
              <a:lnSpc>
                <a:spcPct val="80000"/>
              </a:lnSpc>
              <a:buAutoNum type="arabicPeriod"/>
            </a:pPr>
            <a:r>
              <a:rPr lang="en-IN" sz="2800" dirty="0" smtClean="0">
                <a:latin typeface="Times New Roman" pitchFamily="18" charset="0"/>
                <a:cs typeface="Times New Roman" pitchFamily="18" charset="0"/>
              </a:rPr>
              <a:t>Introduction</a:t>
            </a:r>
          </a:p>
          <a:p>
            <a:pPr marL="457200" indent="-457200">
              <a:lnSpc>
                <a:spcPct val="80000"/>
              </a:lnSpc>
              <a:buAutoNum type="arabicPeriod"/>
            </a:pPr>
            <a:r>
              <a:rPr lang="en-IN" sz="2800" dirty="0" smtClean="0">
                <a:latin typeface="Times New Roman" pitchFamily="18" charset="0"/>
                <a:cs typeface="Times New Roman" pitchFamily="18" charset="0"/>
              </a:rPr>
              <a:t>Rationale</a:t>
            </a:r>
          </a:p>
          <a:p>
            <a:pPr marL="457200" indent="-457200">
              <a:lnSpc>
                <a:spcPct val="80000"/>
              </a:lnSpc>
              <a:buAutoNum type="arabicPeriod"/>
            </a:pPr>
            <a:r>
              <a:rPr lang="en-IN" sz="2800" dirty="0" smtClean="0">
                <a:latin typeface="Times New Roman" pitchFamily="18" charset="0"/>
                <a:cs typeface="Times New Roman" pitchFamily="18" charset="0"/>
              </a:rPr>
              <a:t>Review of </a:t>
            </a:r>
            <a:r>
              <a:rPr lang="en-IN" sz="2800" dirty="0" smtClean="0">
                <a:latin typeface="Times New Roman" pitchFamily="18" charset="0"/>
                <a:cs typeface="Times New Roman" pitchFamily="18" charset="0"/>
              </a:rPr>
              <a:t>Literature</a:t>
            </a:r>
            <a:endParaRPr lang="en-IN" sz="2800" dirty="0" smtClean="0">
              <a:latin typeface="Times New Roman" pitchFamily="18" charset="0"/>
              <a:cs typeface="Times New Roman" pitchFamily="18" charset="0"/>
            </a:endParaRPr>
          </a:p>
          <a:p>
            <a:pPr marL="457200" indent="-457200">
              <a:lnSpc>
                <a:spcPct val="80000"/>
              </a:lnSpc>
              <a:buAutoNum type="arabicPeriod"/>
            </a:pPr>
            <a:r>
              <a:rPr lang="en-IN" sz="2800" dirty="0" smtClean="0">
                <a:latin typeface="Times New Roman" pitchFamily="18" charset="0"/>
                <a:cs typeface="Times New Roman" pitchFamily="18" charset="0"/>
              </a:rPr>
              <a:t>Objectives</a:t>
            </a:r>
          </a:p>
          <a:p>
            <a:pPr marL="457200" indent="-457200">
              <a:lnSpc>
                <a:spcPct val="80000"/>
              </a:lnSpc>
              <a:buAutoNum type="arabicPeriod"/>
            </a:pPr>
            <a:r>
              <a:rPr lang="en-IN" sz="2800" dirty="0" smtClean="0">
                <a:latin typeface="Times New Roman" pitchFamily="18" charset="0"/>
                <a:cs typeface="Times New Roman" pitchFamily="18" charset="0"/>
              </a:rPr>
              <a:t>Methodology</a:t>
            </a:r>
          </a:p>
          <a:p>
            <a:pPr marL="457200" indent="-457200">
              <a:lnSpc>
                <a:spcPct val="80000"/>
              </a:lnSpc>
              <a:buAutoNum type="arabicPeriod"/>
            </a:pPr>
            <a:r>
              <a:rPr lang="en-IN" sz="2800" dirty="0" smtClean="0">
                <a:latin typeface="Times New Roman" pitchFamily="18" charset="0"/>
                <a:cs typeface="Times New Roman" pitchFamily="18" charset="0"/>
              </a:rPr>
              <a:t>Result</a:t>
            </a:r>
          </a:p>
          <a:p>
            <a:pPr marL="457200" indent="-457200">
              <a:lnSpc>
                <a:spcPct val="80000"/>
              </a:lnSpc>
              <a:buAutoNum type="arabicPeriod"/>
            </a:pPr>
            <a:r>
              <a:rPr lang="en-IN" sz="2800" dirty="0" smtClean="0">
                <a:latin typeface="Times New Roman" pitchFamily="18" charset="0"/>
                <a:cs typeface="Times New Roman" pitchFamily="18" charset="0"/>
              </a:rPr>
              <a:t>Suggestions</a:t>
            </a:r>
          </a:p>
          <a:p>
            <a:pPr marL="457200" indent="-457200">
              <a:lnSpc>
                <a:spcPct val="80000"/>
              </a:lnSpc>
              <a:buNone/>
            </a:pPr>
            <a:endParaRPr lang="en-IN" sz="2000" dirty="0" smtClean="0"/>
          </a:p>
          <a:p>
            <a:pPr marL="457200" indent="-457200">
              <a:lnSpc>
                <a:spcPct val="80000"/>
              </a:lnSpc>
              <a:buAutoNum type="arabicPeriod"/>
            </a:pPr>
            <a:endParaRPr lang="en-IN" sz="2000" dirty="0" smtClean="0"/>
          </a:p>
          <a:p>
            <a:pPr>
              <a:lnSpc>
                <a:spcPct val="80000"/>
              </a:lnSpc>
              <a:buNone/>
            </a:pPr>
            <a:endParaRPr lang="ru-RU"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laboratory facilities were also poor across the districts, none of the districts achieved even 50 percent score in the essential components.</a:t>
            </a:r>
          </a:p>
          <a:p>
            <a:r>
              <a:rPr lang="en-US" dirty="0" smtClean="0"/>
              <a:t>Similar findings were observed in the neonatal transport too.</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Suggestions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t>Major efforts should be concentrated towards achieving the essential criteria. </a:t>
            </a:r>
          </a:p>
          <a:p>
            <a:r>
              <a:rPr lang="en-US" dirty="0" smtClean="0">
                <a:latin typeface="Times New Roman" pitchFamily="18" charset="0"/>
                <a:cs typeface="Times New Roman" pitchFamily="18" charset="0"/>
              </a:rPr>
              <a:t>All medical staff must be trained in FBNC at the earliest.</a:t>
            </a:r>
          </a:p>
          <a:p>
            <a:r>
              <a:rPr lang="en-US" b="1" dirty="0" err="1" smtClean="0">
                <a:latin typeface="Times New Roman" pitchFamily="18" charset="0"/>
                <a:cs typeface="Times New Roman" pitchFamily="18" charset="0"/>
              </a:rPr>
              <a:t>Karnal</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Major emphasis should be on providing equipment like the </a:t>
            </a:r>
            <a:r>
              <a:rPr lang="en-IN" dirty="0" smtClean="0"/>
              <a:t>Refrigerator, ECG and Autoclave.</a:t>
            </a:r>
          </a:p>
          <a:p>
            <a:r>
              <a:rPr lang="en-IN" b="1" dirty="0" err="1" smtClean="0"/>
              <a:t>Yamunanagar</a:t>
            </a:r>
            <a:r>
              <a:rPr lang="en-IN" b="1" dirty="0" smtClean="0"/>
              <a:t>- </a:t>
            </a:r>
            <a:r>
              <a:rPr lang="en-IN" dirty="0" smtClean="0"/>
              <a:t>A separate kit should be made available beside each bed, written protocols disinfection and sterilization should be made available. </a:t>
            </a:r>
            <a:endParaRPr lang="en-IN" b="1" dirty="0" smtClean="0"/>
          </a:p>
          <a:p>
            <a:endParaRPr lang="en-US" b="1" dirty="0" smtClean="0">
              <a:latin typeface="Times New Roman" pitchFamily="18" charset="0"/>
              <a:cs typeface="Times New Roman"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err="1" smtClean="0"/>
              <a:t>Panchkula</a:t>
            </a:r>
            <a:r>
              <a:rPr lang="en-US" b="1" dirty="0" smtClean="0"/>
              <a:t>- </a:t>
            </a:r>
            <a:r>
              <a:rPr lang="en-US" dirty="0" smtClean="0"/>
              <a:t>Protocols for Triaging and antibiotic policies should be documented and to be followed. Separate area to be designated for dirty and clean utility.</a:t>
            </a:r>
          </a:p>
          <a:p>
            <a:r>
              <a:rPr lang="en-US" b="1" dirty="0" err="1" smtClean="0"/>
              <a:t>Panipat</a:t>
            </a:r>
            <a:r>
              <a:rPr lang="en-US" b="1" dirty="0" smtClean="0"/>
              <a:t>- </a:t>
            </a:r>
            <a:r>
              <a:rPr lang="en-US" dirty="0" smtClean="0"/>
              <a:t>Protocols are to be documented and to be displayed for KMC, Antibiotic policy, Admission and discharge policy, etc. Entry should be restricted within the SNCU to maintain the infection control.</a:t>
            </a:r>
            <a:r>
              <a:rPr lang="en-US" b="1" dirty="0" smtClean="0"/>
              <a:t> </a:t>
            </a:r>
            <a:r>
              <a:rPr lang="en-US" dirty="0" smtClean="0"/>
              <a:t>Separate area to be designated for dirty and clean utility.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2819400"/>
            <a:ext cx="8229600" cy="1143000"/>
          </a:xfrm>
        </p:spPr>
        <p:txBody>
          <a:bodyPr/>
          <a:lstStyle/>
          <a:p>
            <a:r>
              <a:rPr lang="en-US" b="1" dirty="0" smtClean="0"/>
              <a:t>Thank You</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499992" cy="1124744"/>
          </a:xfrm>
        </p:spPr>
        <p:txBody>
          <a:bodyPr>
            <a:normAutofit/>
          </a:bodyPr>
          <a:lstStyle/>
          <a:p>
            <a:pPr algn="l"/>
            <a:r>
              <a:rPr lang="en-US" sz="2800" b="1" u="sng" dirty="0" smtClean="0">
                <a:latin typeface="Times New Roman" pitchFamily="18" charset="0"/>
                <a:cs typeface="Times New Roman" pitchFamily="18" charset="0"/>
              </a:rPr>
              <a:t>Organization profile</a:t>
            </a:r>
            <a:br>
              <a:rPr lang="en-US" sz="2800" b="1" u="sng"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NHM Haryana</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8435280" cy="5001419"/>
          </a:xfrm>
        </p:spPr>
        <p:txBody>
          <a:bodyPr/>
          <a:lstStyle/>
          <a:p>
            <a:r>
              <a:rPr lang="en-US" sz="2400" dirty="0" smtClean="0">
                <a:latin typeface="Times New Roman" pitchFamily="18" charset="0"/>
                <a:cs typeface="Times New Roman" pitchFamily="18" charset="0"/>
              </a:rPr>
              <a:t>National Health Mission Haryana provide effective health    care to rural/urban population.</a:t>
            </a:r>
          </a:p>
          <a:p>
            <a:r>
              <a:rPr lang="en-US" sz="2400" dirty="0" smtClean="0">
                <a:latin typeface="Times New Roman" pitchFamily="18" charset="0"/>
                <a:cs typeface="Times New Roman" pitchFamily="18" charset="0"/>
              </a:rPr>
              <a:t> Aims to undertake architectural correction of the health system</a:t>
            </a:r>
            <a:r>
              <a:rPr lang="en-US" sz="2400" dirty="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0" y="2348880"/>
            <a:ext cx="9144000" cy="4509120"/>
          </a:xfrm>
          <a:prstGeom prst="rect">
            <a:avLst/>
          </a:prstGeom>
          <a:noFill/>
          <a:ln w="9525">
            <a:noFill/>
            <a:miter lim="800000"/>
            <a:headEnd/>
            <a:tailEnd/>
          </a:ln>
        </p:spPr>
      </p:pic>
      <p:pic>
        <p:nvPicPr>
          <p:cNvPr id="1026"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6228184" y="1"/>
            <a:ext cx="2915816" cy="12687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a:t>
            </a:r>
            <a:r>
              <a:rPr lang="en-US" b="1" dirty="0" err="1" smtClean="0"/>
              <a:t>Learnings</a:t>
            </a:r>
            <a:endParaRPr lang="en-US" b="1" dirty="0"/>
          </a:p>
        </p:txBody>
      </p:sp>
      <p:sp>
        <p:nvSpPr>
          <p:cNvPr id="3" name="Content Placeholder 2"/>
          <p:cNvSpPr>
            <a:spLocks noGrp="1"/>
          </p:cNvSpPr>
          <p:nvPr>
            <p:ph idx="1"/>
          </p:nvPr>
        </p:nvSpPr>
        <p:spPr>
          <a:xfrm>
            <a:off x="0" y="1219200"/>
            <a:ext cx="9144000" cy="5638800"/>
          </a:xfrm>
        </p:spPr>
        <p:txBody>
          <a:bodyPr>
            <a:normAutofit fontScale="55000" lnSpcReduction="20000"/>
          </a:bodyPr>
          <a:lstStyle/>
          <a:p>
            <a:pPr>
              <a:lnSpc>
                <a:spcPct val="120000"/>
              </a:lnSpc>
            </a:pPr>
            <a:r>
              <a:rPr lang="en-IN" b="1" dirty="0" smtClean="0">
                <a:solidFill>
                  <a:schemeClr val="tx1">
                    <a:lumMod val="50000"/>
                  </a:schemeClr>
                </a:solidFill>
                <a:latin typeface="Times New Roman" pitchFamily="18" charset="0"/>
                <a:cs typeface="Times New Roman" pitchFamily="18" charset="0"/>
              </a:rPr>
              <a:t>Orientation programme </a:t>
            </a:r>
            <a:r>
              <a:rPr lang="en-IN" dirty="0" smtClean="0">
                <a:latin typeface="Times New Roman" pitchFamily="18" charset="0"/>
                <a:cs typeface="Times New Roman" pitchFamily="18" charset="0"/>
              </a:rPr>
              <a:t>on child health programmes which includes Essential Newborn care and resuscitation, Integrated Management of Neonatal and Childhood Illness, Home based Post natal Care, Micronutrient Supplementation Programme  and Routine Immunization</a:t>
            </a:r>
          </a:p>
          <a:p>
            <a:pPr>
              <a:lnSpc>
                <a:spcPct val="80000"/>
              </a:lnSpc>
              <a:buNone/>
            </a:pPr>
            <a:endParaRPr lang="en-IN" dirty="0" smtClean="0">
              <a:latin typeface="Times New Roman" pitchFamily="18" charset="0"/>
              <a:cs typeface="Times New Roman" pitchFamily="18" charset="0"/>
            </a:endParaRPr>
          </a:p>
          <a:p>
            <a:pPr>
              <a:lnSpc>
                <a:spcPct val="120000"/>
              </a:lnSpc>
            </a:pPr>
            <a:r>
              <a:rPr lang="en-IN" dirty="0" smtClean="0">
                <a:latin typeface="Times New Roman" pitchFamily="18" charset="0"/>
                <a:cs typeface="Times New Roman" pitchFamily="18" charset="0"/>
              </a:rPr>
              <a:t>Training of trainers for </a:t>
            </a:r>
            <a:r>
              <a:rPr lang="en-IN" b="1" dirty="0" smtClean="0">
                <a:solidFill>
                  <a:schemeClr val="tx1">
                    <a:lumMod val="50000"/>
                  </a:schemeClr>
                </a:solidFill>
                <a:latin typeface="Times New Roman" pitchFamily="18" charset="0"/>
                <a:cs typeface="Times New Roman" pitchFamily="18" charset="0"/>
              </a:rPr>
              <a:t>IMNCI</a:t>
            </a:r>
          </a:p>
          <a:p>
            <a:pPr>
              <a:lnSpc>
                <a:spcPct val="120000"/>
              </a:lnSpc>
              <a:buNone/>
            </a:pPr>
            <a:endParaRPr lang="en-IN" dirty="0" smtClean="0">
              <a:latin typeface="Times New Roman" pitchFamily="18" charset="0"/>
              <a:cs typeface="Times New Roman" pitchFamily="18" charset="0"/>
            </a:endParaRPr>
          </a:p>
          <a:p>
            <a:pPr>
              <a:lnSpc>
                <a:spcPct val="120000"/>
              </a:lnSpc>
            </a:pPr>
            <a:r>
              <a:rPr lang="en-IN" b="1" dirty="0" smtClean="0">
                <a:solidFill>
                  <a:schemeClr val="tx1">
                    <a:lumMod val="50000"/>
                  </a:schemeClr>
                </a:solidFill>
                <a:latin typeface="Times New Roman" pitchFamily="18" charset="0"/>
                <a:cs typeface="Times New Roman" pitchFamily="18" charset="0"/>
              </a:rPr>
              <a:t>Supportive supervision Visit for ENBCR </a:t>
            </a:r>
            <a:r>
              <a:rPr lang="en-IN" dirty="0" smtClean="0">
                <a:latin typeface="Times New Roman" pitchFamily="18" charset="0"/>
                <a:cs typeface="Times New Roman" pitchFamily="18" charset="0"/>
              </a:rPr>
              <a:t>to </a:t>
            </a:r>
            <a:r>
              <a:rPr lang="en-IN" dirty="0" err="1" smtClean="0">
                <a:latin typeface="Times New Roman" pitchFamily="18" charset="0"/>
                <a:cs typeface="Times New Roman" pitchFamily="18" charset="0"/>
              </a:rPr>
              <a:t>Narnaul,Sirsa</a:t>
            </a:r>
            <a:r>
              <a:rPr lang="en-IN" dirty="0" smtClean="0">
                <a:latin typeface="Times New Roman" pitchFamily="18" charset="0"/>
                <a:cs typeface="Times New Roman" pitchFamily="18" charset="0"/>
              </a:rPr>
              <a:t> and </a:t>
            </a:r>
            <a:r>
              <a:rPr lang="en-IN" dirty="0" err="1" smtClean="0">
                <a:latin typeface="Times New Roman" pitchFamily="18" charset="0"/>
                <a:cs typeface="Times New Roman" pitchFamily="18" charset="0"/>
              </a:rPr>
              <a:t>Yamunanagar</a:t>
            </a:r>
            <a:r>
              <a:rPr lang="en-IN" dirty="0" smtClean="0">
                <a:latin typeface="Times New Roman" pitchFamily="18" charset="0"/>
                <a:cs typeface="Times New Roman" pitchFamily="18" charset="0"/>
              </a:rPr>
              <a:t> along with providing NSSK training to the ANMs and Staff nurses</a:t>
            </a:r>
          </a:p>
          <a:p>
            <a:pPr>
              <a:lnSpc>
                <a:spcPct val="120000"/>
              </a:lnSpc>
              <a:buNone/>
            </a:pPr>
            <a:endParaRPr lang="en-IN" dirty="0" smtClean="0">
              <a:latin typeface="Times New Roman" pitchFamily="18" charset="0"/>
              <a:cs typeface="Times New Roman" pitchFamily="18" charset="0"/>
            </a:endParaRPr>
          </a:p>
          <a:p>
            <a:pPr>
              <a:lnSpc>
                <a:spcPct val="120000"/>
              </a:lnSpc>
            </a:pPr>
            <a:r>
              <a:rPr lang="en-IN" dirty="0" smtClean="0">
                <a:latin typeface="Times New Roman" pitchFamily="18" charset="0"/>
                <a:cs typeface="Times New Roman" pitchFamily="18" charset="0"/>
              </a:rPr>
              <a:t>Monitoring of </a:t>
            </a:r>
            <a:r>
              <a:rPr lang="en-IN" b="1" dirty="0" smtClean="0">
                <a:solidFill>
                  <a:schemeClr val="tx1">
                    <a:lumMod val="50000"/>
                  </a:schemeClr>
                </a:solidFill>
                <a:latin typeface="Times New Roman" pitchFamily="18" charset="0"/>
                <a:cs typeface="Times New Roman" pitchFamily="18" charset="0"/>
              </a:rPr>
              <a:t>Special Newborn Care Unit </a:t>
            </a:r>
            <a:r>
              <a:rPr lang="en-IN" dirty="0" smtClean="0">
                <a:latin typeface="Times New Roman" pitchFamily="18" charset="0"/>
                <a:cs typeface="Times New Roman" pitchFamily="18" charset="0"/>
              </a:rPr>
              <a:t>in the districts of Haryana which includes </a:t>
            </a:r>
            <a:r>
              <a:rPr lang="en-IN" dirty="0" err="1" smtClean="0">
                <a:latin typeface="Times New Roman" pitchFamily="18" charset="0"/>
                <a:cs typeface="Times New Roman" pitchFamily="18" charset="0"/>
              </a:rPr>
              <a:t>Gurgaon,Karnal,Panipat</a:t>
            </a:r>
            <a:r>
              <a:rPr lang="en-IN" dirty="0" smtClean="0">
                <a:latin typeface="Times New Roman" pitchFamily="18" charset="0"/>
                <a:cs typeface="Times New Roman" pitchFamily="18" charset="0"/>
              </a:rPr>
              <a:t> and </a:t>
            </a:r>
            <a:r>
              <a:rPr lang="en-IN" dirty="0" err="1" smtClean="0">
                <a:latin typeface="Times New Roman" pitchFamily="18" charset="0"/>
                <a:cs typeface="Times New Roman" pitchFamily="18" charset="0"/>
              </a:rPr>
              <a:t>Yamunanagar</a:t>
            </a:r>
            <a:endParaRPr lang="en-IN" dirty="0" smtClean="0">
              <a:latin typeface="Times New Roman" pitchFamily="18" charset="0"/>
              <a:cs typeface="Times New Roman" pitchFamily="18" charset="0"/>
            </a:endParaRPr>
          </a:p>
          <a:p>
            <a:pPr>
              <a:lnSpc>
                <a:spcPct val="120000"/>
              </a:lnSpc>
              <a:buNone/>
            </a:pPr>
            <a:endParaRPr lang="en-IN" dirty="0" smtClean="0">
              <a:latin typeface="Times New Roman" pitchFamily="18" charset="0"/>
              <a:cs typeface="Times New Roman" pitchFamily="18" charset="0"/>
            </a:endParaRPr>
          </a:p>
          <a:p>
            <a:pPr>
              <a:lnSpc>
                <a:spcPct val="120000"/>
              </a:lnSpc>
            </a:pPr>
            <a:r>
              <a:rPr lang="en-IN" b="1" dirty="0" smtClean="0">
                <a:solidFill>
                  <a:schemeClr val="tx1">
                    <a:lumMod val="50000"/>
                  </a:schemeClr>
                </a:solidFill>
                <a:latin typeface="Times New Roman" pitchFamily="18" charset="0"/>
                <a:cs typeface="Times New Roman" pitchFamily="18" charset="0"/>
              </a:rPr>
              <a:t>Data Quality Assessment</a:t>
            </a:r>
            <a:r>
              <a:rPr lang="en-IN" dirty="0" smtClean="0">
                <a:latin typeface="Times New Roman" pitchFamily="18" charset="0"/>
                <a:cs typeface="Times New Roman" pitchFamily="18" charset="0"/>
              </a:rPr>
              <a:t> in </a:t>
            </a:r>
            <a:r>
              <a:rPr lang="en-IN" dirty="0" err="1" smtClean="0">
                <a:latin typeface="Times New Roman" pitchFamily="18" charset="0"/>
                <a:cs typeface="Times New Roman" pitchFamily="18" charset="0"/>
              </a:rPr>
              <a:t>Distict</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Yamunanagar</a:t>
            </a:r>
            <a:r>
              <a:rPr lang="en-IN" dirty="0" smtClean="0">
                <a:latin typeface="Times New Roman" pitchFamily="18" charset="0"/>
                <a:cs typeface="Times New Roman" pitchFamily="18" charset="0"/>
              </a:rPr>
              <a:t> under the guidance of Immunization Technical Support Unit team of Public Health </a:t>
            </a:r>
            <a:r>
              <a:rPr lang="en-IN" dirty="0" err="1" smtClean="0">
                <a:latin typeface="Times New Roman" pitchFamily="18" charset="0"/>
                <a:cs typeface="Times New Roman" pitchFamily="18" charset="0"/>
              </a:rPr>
              <a:t>Founadation</a:t>
            </a:r>
            <a:r>
              <a:rPr lang="en-IN" dirty="0" smtClean="0">
                <a:latin typeface="Times New Roman" pitchFamily="18" charset="0"/>
                <a:cs typeface="Times New Roman" pitchFamily="18" charset="0"/>
              </a:rPr>
              <a:t> India</a:t>
            </a:r>
          </a:p>
          <a:p>
            <a:pPr>
              <a:lnSpc>
                <a:spcPct val="120000"/>
              </a:lnSpc>
              <a:buNone/>
            </a:pPr>
            <a:endParaRPr lang="en-IN" dirty="0" smtClean="0">
              <a:latin typeface="Times New Roman" pitchFamily="18" charset="0"/>
              <a:cs typeface="Times New Roman" pitchFamily="18" charset="0"/>
            </a:endParaRPr>
          </a:p>
          <a:p>
            <a:pPr>
              <a:lnSpc>
                <a:spcPct val="120000"/>
              </a:lnSpc>
            </a:pPr>
            <a:r>
              <a:rPr lang="en-IN" dirty="0" smtClean="0">
                <a:latin typeface="Times New Roman" pitchFamily="18" charset="0"/>
                <a:cs typeface="Times New Roman" pitchFamily="18" charset="0"/>
              </a:rPr>
              <a:t>Training of Trainers for </a:t>
            </a:r>
            <a:r>
              <a:rPr lang="en-IN" b="1" dirty="0" smtClean="0">
                <a:solidFill>
                  <a:schemeClr val="tx1">
                    <a:lumMod val="50000"/>
                  </a:schemeClr>
                </a:solidFill>
                <a:latin typeface="Times New Roman" pitchFamily="18" charset="0"/>
                <a:cs typeface="Times New Roman" pitchFamily="18" charset="0"/>
              </a:rPr>
              <a:t>Safe Childhood birth checklist </a:t>
            </a:r>
            <a:r>
              <a:rPr lang="en-IN" dirty="0" smtClean="0">
                <a:latin typeface="Times New Roman" pitchFamily="18" charset="0"/>
                <a:cs typeface="Times New Roman" pitchFamily="18" charset="0"/>
              </a:rPr>
              <a:t>by JHPIEGO and Maternal Health </a:t>
            </a:r>
            <a:r>
              <a:rPr lang="en-IN" dirty="0" err="1" smtClean="0">
                <a:latin typeface="Times New Roman" pitchFamily="18" charset="0"/>
                <a:cs typeface="Times New Roman" pitchFamily="18" charset="0"/>
              </a:rPr>
              <a:t>division,NHM</a:t>
            </a:r>
            <a:r>
              <a:rPr lang="en-IN" dirty="0" smtClean="0">
                <a:latin typeface="Times New Roman" pitchFamily="18" charset="0"/>
                <a:cs typeface="Times New Roman" pitchFamily="18" charset="0"/>
              </a:rPr>
              <a:t> Haryana</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Introduction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normAutofit/>
          </a:bodyPr>
          <a:lstStyle/>
          <a:p>
            <a:pPr>
              <a:lnSpc>
                <a:spcPct val="150000"/>
              </a:lnSpc>
            </a:pPr>
            <a:r>
              <a:rPr lang="en-IN" sz="2000" dirty="0" smtClean="0">
                <a:latin typeface="Times New Roman" pitchFamily="18" charset="0"/>
                <a:cs typeface="Times New Roman" pitchFamily="18" charset="0"/>
              </a:rPr>
              <a:t>The current Infant mortality rate in Haryana is 48/1000 live births, out of total IMR 68% contributes to Neonatal Mortality rate and Out of total NMR, 50 % contributes to Early Neonatal Mortality rate.</a:t>
            </a:r>
          </a:p>
          <a:p>
            <a:pPr>
              <a:lnSpc>
                <a:spcPct val="150000"/>
              </a:lnSpc>
            </a:pPr>
            <a:r>
              <a:rPr lang="en-IN" sz="2000" dirty="0" smtClean="0">
                <a:latin typeface="Times New Roman" pitchFamily="18" charset="0"/>
                <a:cs typeface="Times New Roman" pitchFamily="18" charset="0"/>
              </a:rPr>
              <a:t>The major causes for neonatal deaths in India are Prematurity and low birth weight, neonatal infections, birth asphyxia and birth trauma, pneumonia and diarrheal diseases.</a:t>
            </a:r>
          </a:p>
          <a:p>
            <a:endParaRPr lang="en-US" sz="2400" dirty="0">
              <a:latin typeface="Times New Roman" pitchFamily="18" charset="0"/>
              <a:cs typeface="Times New Roman" pitchFamily="18" charset="0"/>
            </a:endParaRPr>
          </a:p>
        </p:txBody>
      </p:sp>
      <p:pic>
        <p:nvPicPr>
          <p:cNvPr id="4" name="Picture 3" descr="G:\Dissertation\Images\NRHM.png"/>
          <p:cNvPicPr/>
          <p:nvPr/>
        </p:nvPicPr>
        <p:blipFill>
          <a:blip r:embed="rId2" cstate="print">
            <a:extLst>
              <a:ext uri="{BEBA8EAE-BF5A-486C-A8C5-ECC9F3942E4B}">
                <a14:imgProps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a14:imgLayer r:embed="rId13">
                    <a14:imgEffect>
                      <a14:saturation sat="0"/>
                    </a14:imgEffect>
                  </a14:imgLayer>
                </a14:imgProps>
              </a:ex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4114800"/>
            <a:ext cx="9144000" cy="2743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Neonatal Mortality</a:t>
            </a:r>
            <a:endParaRPr lang="en-US" b="1" dirty="0"/>
          </a:p>
        </p:txBody>
      </p:sp>
      <p:pic>
        <p:nvPicPr>
          <p:cNvPr id="1026" name="Picture 2" descr="C:\Users\richa rana\Desktop\20090804_figure1.jpg"/>
          <p:cNvPicPr>
            <a:picLocks noGrp="1" noChangeAspect="1" noChangeArrowheads="1"/>
          </p:cNvPicPr>
          <p:nvPr>
            <p:ph idx="1"/>
          </p:nvPr>
        </p:nvPicPr>
        <p:blipFill>
          <a:blip r:embed="rId2" cstate="print"/>
          <a:srcRect/>
          <a:stretch>
            <a:fillRect/>
          </a:stretch>
        </p:blipFill>
        <p:spPr bwMode="auto">
          <a:xfrm>
            <a:off x="457201" y="1600200"/>
            <a:ext cx="7848600" cy="5257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IN" sz="2000" dirty="0" smtClean="0">
                <a:latin typeface="Times New Roman" pitchFamily="18" charset="0"/>
                <a:cs typeface="Times New Roman" pitchFamily="18" charset="0"/>
              </a:rPr>
              <a:t>To address the issues of higher neonatal and early neonatal mortality, facility based newborn care services at health facilities have been emphasized. Setting up of facilities for care of Sick Newborn such as Special New Born Care Units (SNCUs), New Born Stabilization Units (NBSUs) and New Born Baby Corners (NBCCs) at different levels is a thrust area under NHM.</a:t>
            </a:r>
            <a:endParaRPr lang="en-US" sz="2000" dirty="0" smtClean="0">
              <a:latin typeface="Times New Roman" pitchFamily="18" charset="0"/>
              <a:cs typeface="Times New Roman" pitchFamily="18" charset="0"/>
            </a:endParaRPr>
          </a:p>
          <a:p>
            <a:pPr>
              <a:lnSpc>
                <a:spcPct val="150000"/>
              </a:lnSpc>
            </a:pPr>
            <a:r>
              <a:rPr lang="en-IN" sz="2000" dirty="0" smtClean="0">
                <a:latin typeface="Times New Roman" pitchFamily="18" charset="0"/>
                <a:cs typeface="Times New Roman" pitchFamily="18" charset="0"/>
              </a:rPr>
              <a:t>SNCU is 12-20 bedded unit and requires 4 trained doctors and 10-12 nurses for round the clock services.</a:t>
            </a:r>
            <a:endParaRPr lang="en-US" sz="20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Rationale</a:t>
            </a:r>
            <a:endParaRPr lang="en-US" b="1" dirty="0"/>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As Level II of care for newborn establishment requires lots of investment and without quality of care, the output of reducing NMR cannot be achieved. It is essential to know that at what level our facility is standing in comparison to standards. This study provides an opportunity to analyse the situation of the same.</a:t>
            </a:r>
            <a:endParaRPr lang="en-US" sz="2400" dirty="0" smtClean="0">
              <a:latin typeface="Times New Roman" pitchFamily="18" charset="0"/>
              <a:cs typeface="Times New Roman" pitchFamily="18"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Review of Literature</a:t>
            </a:r>
            <a:endParaRPr lang="en-US" b="1" dirty="0"/>
          </a:p>
        </p:txBody>
      </p:sp>
      <p:sp>
        <p:nvSpPr>
          <p:cNvPr id="3" name="Content Placeholder 2"/>
          <p:cNvSpPr>
            <a:spLocks noGrp="1"/>
          </p:cNvSpPr>
          <p:nvPr>
            <p:ph idx="1"/>
          </p:nvPr>
        </p:nvSpPr>
        <p:spPr/>
        <p:txBody>
          <a:bodyPr>
            <a:normAutofit/>
          </a:bodyPr>
          <a:lstStyle/>
          <a:p>
            <a:r>
              <a:rPr lang="en-IN" sz="2000" b="1" dirty="0" smtClean="0">
                <a:latin typeface="Times New Roman" pitchFamily="18" charset="0"/>
                <a:cs typeface="Times New Roman" pitchFamily="18" charset="0"/>
              </a:rPr>
              <a:t>Assessment of Special Care Newborn Units in India by </a:t>
            </a:r>
            <a:r>
              <a:rPr lang="en-IN" sz="2000" b="1" dirty="0" err="1" smtClean="0">
                <a:latin typeface="Times New Roman" pitchFamily="18" charset="0"/>
                <a:cs typeface="Times New Roman" pitchFamily="18" charset="0"/>
              </a:rPr>
              <a:t>S.B.Neogi</a:t>
            </a:r>
            <a:r>
              <a:rPr lang="en-IN" sz="2000" b="1" dirty="0" smtClean="0">
                <a:latin typeface="Times New Roman" pitchFamily="18" charset="0"/>
                <a:cs typeface="Times New Roman" pitchFamily="18" charset="0"/>
              </a:rPr>
              <a:t> et.al- </a:t>
            </a:r>
            <a:r>
              <a:rPr lang="en-IN" sz="2000" dirty="0" smtClean="0">
                <a:latin typeface="Times New Roman" pitchFamily="18" charset="0"/>
                <a:cs typeface="Times New Roman" pitchFamily="18" charset="0"/>
              </a:rPr>
              <a:t>The authors of the study showed that setting up and managing quality SCNUs would improve the survival of newborns with LBW and sepsis in developing countries. On the contrary several challenges relating to human resources, maintenance of equipment, and maintenance of asepsis still remain.</a:t>
            </a:r>
          </a:p>
          <a:p>
            <a:r>
              <a:rPr lang="en-IN" sz="2000" b="1" dirty="0" smtClean="0">
                <a:latin typeface="Times New Roman" pitchFamily="18" charset="0"/>
                <a:cs typeface="Times New Roman" pitchFamily="18" charset="0"/>
              </a:rPr>
              <a:t>Challenges in Scaling up of Special Care Newborn Units- Lessons from India, a secondary data review by S.B </a:t>
            </a:r>
            <a:r>
              <a:rPr lang="en-IN" sz="2000" b="1" dirty="0" err="1" smtClean="0">
                <a:latin typeface="Times New Roman" pitchFamily="18" charset="0"/>
                <a:cs typeface="Times New Roman" pitchFamily="18" charset="0"/>
              </a:rPr>
              <a:t>Neogi</a:t>
            </a:r>
            <a:r>
              <a:rPr lang="en-IN" sz="2000" b="1" dirty="0" smtClean="0">
                <a:latin typeface="Times New Roman" pitchFamily="18" charset="0"/>
                <a:cs typeface="Times New Roman" pitchFamily="18" charset="0"/>
              </a:rPr>
              <a:t> et.al- </a:t>
            </a:r>
            <a:r>
              <a:rPr lang="en-IN" sz="2000" dirty="0" smtClean="0">
                <a:latin typeface="Times New Roman" pitchFamily="18" charset="0"/>
                <a:cs typeface="Times New Roman" pitchFamily="18" charset="0"/>
              </a:rPr>
              <a:t>Of the several findings by the authors the major ones were, low bed occupancy rate.  Very less number of nurses and doctors in SCNU. Lack of basic and lifesaving equipment as well as lack of any annual maintenance contract. The authors concluded the study by giving the opinion that availability of good quality secondary level facilities is required before scaling up.</a:t>
            </a:r>
            <a:endParaRPr lang="en-US"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1116</Words>
  <Application>Microsoft Office PowerPoint</Application>
  <PresentationFormat>On-screen Show (4:3)</PresentationFormat>
  <Paragraphs>82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A study on assessment of quality of services available at Special New Born Care units (SNCU) as per standard protocol in various districts of Haryana. </vt:lpstr>
      <vt:lpstr>Table of contents</vt:lpstr>
      <vt:lpstr>Organization profile NHM Haryana</vt:lpstr>
      <vt:lpstr>Key Learnings</vt:lpstr>
      <vt:lpstr>Introduction</vt:lpstr>
      <vt:lpstr>Causes of Neonatal Mortality</vt:lpstr>
      <vt:lpstr>Slide 7</vt:lpstr>
      <vt:lpstr>Rationale</vt:lpstr>
      <vt:lpstr>Review of Literature</vt:lpstr>
      <vt:lpstr>Slide 10</vt:lpstr>
      <vt:lpstr>Objectives</vt:lpstr>
      <vt:lpstr>Methodology</vt:lpstr>
      <vt:lpstr>Panipat (%)</vt:lpstr>
      <vt:lpstr>Karnal (%)</vt:lpstr>
      <vt:lpstr>Yamunanagar (%)</vt:lpstr>
      <vt:lpstr>Panchkula</vt:lpstr>
      <vt:lpstr>Ambala</vt:lpstr>
      <vt:lpstr>Result</vt:lpstr>
      <vt:lpstr>Slide 19</vt:lpstr>
      <vt:lpstr>Slide 20</vt:lpstr>
      <vt:lpstr>Suggestions</vt:lpstr>
      <vt:lpstr>Slide 22</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Learnings</dc:title>
  <dc:creator>richa rana</dc:creator>
  <cp:lastModifiedBy>richa rana</cp:lastModifiedBy>
  <cp:revision>17</cp:revision>
  <dcterms:created xsi:type="dcterms:W3CDTF">2006-08-16T00:00:00Z</dcterms:created>
  <dcterms:modified xsi:type="dcterms:W3CDTF">2014-05-05T18:47:02Z</dcterms:modified>
</cp:coreProperties>
</file>