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charts/chart13.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drawings/drawing7.xml" ContentType="application/vnd.openxmlformats-officedocument.drawingml.chartshap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rawings/drawing5.xml" ContentType="application/vnd.openxmlformats-officedocument.drawingml.chartshapes+xml"/>
  <Override PartName="/ppt/drawings/drawing6.xml" ContentType="application/vnd.openxmlformats-officedocument.drawingml.chartshape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Default Extension="gif" ContentType="image/gif"/>
  <Default Extension="vml" ContentType="application/vnd.openxmlformats-officedocument.vmlDrawing"/>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8"/>
  </p:notesMasterIdLst>
  <p:sldIdLst>
    <p:sldId id="256" r:id="rId3"/>
    <p:sldId id="257" r:id="rId4"/>
    <p:sldId id="259" r:id="rId5"/>
    <p:sldId id="262" r:id="rId6"/>
    <p:sldId id="261" r:id="rId7"/>
    <p:sldId id="260" r:id="rId8"/>
    <p:sldId id="258" r:id="rId9"/>
    <p:sldId id="263" r:id="rId10"/>
    <p:sldId id="265" r:id="rId11"/>
    <p:sldId id="277" r:id="rId12"/>
    <p:sldId id="267" r:id="rId13"/>
    <p:sldId id="268" r:id="rId14"/>
    <p:sldId id="270" r:id="rId15"/>
    <p:sldId id="278" r:id="rId16"/>
    <p:sldId id="280" r:id="rId17"/>
    <p:sldId id="284" r:id="rId18"/>
    <p:sldId id="279" r:id="rId19"/>
    <p:sldId id="271" r:id="rId20"/>
    <p:sldId id="273" r:id="rId21"/>
    <p:sldId id="272" r:id="rId22"/>
    <p:sldId id="274" r:id="rId23"/>
    <p:sldId id="275" r:id="rId24"/>
    <p:sldId id="276" r:id="rId25"/>
    <p:sldId id="281" r:id="rId26"/>
    <p:sldId id="28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A34AE"/>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5" d="100"/>
          <a:sy n="55" d="100"/>
        </p:scale>
        <p:origin x="-1806" y="-3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oleObject" Target="file:///C:\Users\iihmr\Desktop\Book3.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iihmr\Desktop\Book3.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iihmr\Desktop\Book3.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iihmr\Desktop\Book3.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iihmr\Desktop\Book3.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iihmr\Desktop\Book3.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iihmr\Desktop\Book3.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iihmr\Desktop\Book3.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iihmr\Desktop\Book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800" b="1" i="0" baseline="0" dirty="0" smtClean="0"/>
              <a:t>Manual the people under survey dealt with?</a:t>
            </a:r>
            <a:endParaRPr lang="en-US" dirty="0"/>
          </a:p>
        </c:rich>
      </c:tx>
      <c:layout>
        <c:manualLayout>
          <c:xMode val="edge"/>
          <c:yMode val="edge"/>
          <c:x val="2.5230861767279119E-2"/>
          <c:y val="3.7500128660388043E-2"/>
        </c:manualLayout>
      </c:layout>
    </c:title>
    <c:plotArea>
      <c:layout>
        <c:manualLayout>
          <c:layoutTarget val="inner"/>
          <c:xMode val="edge"/>
          <c:yMode val="edge"/>
          <c:x val="0.18031655134017341"/>
          <c:y val="0.15048351377952759"/>
          <c:w val="0.47303248031496142"/>
          <c:h val="0.709548720472441"/>
        </c:manualLayout>
      </c:layout>
      <c:doughnutChart>
        <c:varyColors val="1"/>
        <c:ser>
          <c:idx val="0"/>
          <c:order val="0"/>
          <c:tx>
            <c:strRef>
              <c:f>Sheet1!$B$1</c:f>
              <c:strCache>
                <c:ptCount val="1"/>
                <c:pt idx="0">
                  <c:v>Sales</c:v>
                </c:pt>
              </c:strCache>
            </c:strRef>
          </c:tx>
          <c:explosion val="25"/>
          <c:dLbls>
            <c:showVal val="1"/>
            <c:showLeaderLines val="1"/>
          </c:dLbls>
          <c:cat>
            <c:strRef>
              <c:f>Sheet1!$A$2:$A$5</c:f>
              <c:strCache>
                <c:ptCount val="4"/>
                <c:pt idx="0">
                  <c:v>ADT </c:v>
                </c:pt>
                <c:pt idx="1">
                  <c:v>Front office </c:v>
                </c:pt>
                <c:pt idx="2">
                  <c:v>Nursing </c:v>
                </c:pt>
                <c:pt idx="3">
                  <c:v>Physician </c:v>
                </c:pt>
              </c:strCache>
            </c:strRef>
          </c:cat>
          <c:val>
            <c:numRef>
              <c:f>Sheet1!$B$2:$B$5</c:f>
              <c:numCache>
                <c:formatCode>General</c:formatCode>
                <c:ptCount val="4"/>
                <c:pt idx="0">
                  <c:v>31.8</c:v>
                </c:pt>
                <c:pt idx="1">
                  <c:v>22.7</c:v>
                </c:pt>
                <c:pt idx="2">
                  <c:v>9.1</c:v>
                </c:pt>
                <c:pt idx="3">
                  <c:v>36.4</c:v>
                </c:pt>
              </c:numCache>
            </c:numRef>
          </c:val>
        </c:ser>
        <c:firstSliceAng val="0"/>
        <c:holeSize val="50"/>
      </c:doughnutChart>
    </c:plotArea>
    <c:legend>
      <c:legendPos val="r"/>
      <c:layout>
        <c:manualLayout>
          <c:xMode val="edge"/>
          <c:yMode val="edge"/>
          <c:x val="0.7453435934144601"/>
          <c:y val="0.33491289370078808"/>
          <c:w val="0.19188976377952757"/>
          <c:h val="0.34693996062992138"/>
        </c:manualLayout>
      </c:layout>
    </c:legend>
    <c:plotVisOnly val="1"/>
    <c:dispBlanksAs val="zero"/>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style val="30"/>
  <c:chart>
    <c:title>
      <c:tx>
        <c:rich>
          <a:bodyPr/>
          <a:lstStyle/>
          <a:p>
            <a:pPr>
              <a:defRPr/>
            </a:pPr>
            <a:r>
              <a:rPr lang="en-US"/>
              <a:t>Weak areas of manual</a:t>
            </a:r>
          </a:p>
        </c:rich>
      </c:tx>
    </c:title>
    <c:plotArea>
      <c:layout>
        <c:manualLayout>
          <c:layoutTarget val="inner"/>
          <c:xMode val="edge"/>
          <c:yMode val="edge"/>
          <c:x val="0.33773840769903896"/>
          <c:y val="0.16607335062345688"/>
          <c:w val="0.48204768153980965"/>
          <c:h val="0.63024369728264684"/>
        </c:manualLayout>
      </c:layout>
      <c:barChart>
        <c:barDir val="bar"/>
        <c:grouping val="clustered"/>
        <c:ser>
          <c:idx val="0"/>
          <c:order val="0"/>
          <c:tx>
            <c:v>Frequency of people</c:v>
          </c:tx>
          <c:cat>
            <c:strRef>
              <c:f>Sheet4!$P$25:$P$30</c:f>
              <c:strCache>
                <c:ptCount val="6"/>
                <c:pt idx="0">
                  <c:v>Appeal</c:v>
                </c:pt>
                <c:pt idx="1">
                  <c:v>Content appropriateness</c:v>
                </c:pt>
                <c:pt idx="2">
                  <c:v>Descriptive</c:v>
                </c:pt>
                <c:pt idx="3">
                  <c:v>Explanation of software</c:v>
                </c:pt>
                <c:pt idx="4">
                  <c:v>Navigation</c:v>
                </c:pt>
                <c:pt idx="5">
                  <c:v>Other</c:v>
                </c:pt>
              </c:strCache>
            </c:strRef>
          </c:cat>
          <c:val>
            <c:numRef>
              <c:f>Sheet4!$Q$25:$Q$30</c:f>
              <c:numCache>
                <c:formatCode>General</c:formatCode>
                <c:ptCount val="6"/>
                <c:pt idx="0">
                  <c:v>8</c:v>
                </c:pt>
                <c:pt idx="1">
                  <c:v>3</c:v>
                </c:pt>
                <c:pt idx="2">
                  <c:v>7</c:v>
                </c:pt>
                <c:pt idx="3">
                  <c:v>5</c:v>
                </c:pt>
                <c:pt idx="4">
                  <c:v>2</c:v>
                </c:pt>
                <c:pt idx="5">
                  <c:v>2</c:v>
                </c:pt>
              </c:numCache>
            </c:numRef>
          </c:val>
        </c:ser>
        <c:axId val="66385792"/>
        <c:axId val="66387328"/>
      </c:barChart>
      <c:catAx>
        <c:axId val="66385792"/>
        <c:scaling>
          <c:orientation val="minMax"/>
        </c:scaling>
        <c:axPos val="l"/>
        <c:tickLblPos val="nextTo"/>
        <c:txPr>
          <a:bodyPr/>
          <a:lstStyle/>
          <a:p>
            <a:pPr>
              <a:defRPr sz="1200"/>
            </a:pPr>
            <a:endParaRPr lang="en-US"/>
          </a:p>
        </c:txPr>
        <c:crossAx val="66387328"/>
        <c:crosses val="autoZero"/>
        <c:auto val="1"/>
        <c:lblAlgn val="ctr"/>
        <c:lblOffset val="100"/>
      </c:catAx>
      <c:valAx>
        <c:axId val="66387328"/>
        <c:scaling>
          <c:orientation val="minMax"/>
        </c:scaling>
        <c:axPos val="b"/>
        <c:majorGridlines/>
        <c:numFmt formatCode="General" sourceLinked="1"/>
        <c:tickLblPos val="nextTo"/>
        <c:txPr>
          <a:bodyPr/>
          <a:lstStyle/>
          <a:p>
            <a:pPr>
              <a:defRPr sz="1200" baseline="0"/>
            </a:pPr>
            <a:endParaRPr lang="en-US"/>
          </a:p>
        </c:txPr>
        <c:crossAx val="66385792"/>
        <c:crosses val="autoZero"/>
        <c:crossBetween val="between"/>
        <c:majorUnit val="2"/>
      </c:valAx>
    </c:plotArea>
    <c:legend>
      <c:legendPos val="r"/>
      <c:layout>
        <c:manualLayout>
          <c:xMode val="edge"/>
          <c:yMode val="edge"/>
          <c:x val="0.47552909011373568"/>
          <c:y val="0.91323847130384661"/>
          <c:w val="0.2789153543307088"/>
          <c:h val="7.1544662258463981E-2"/>
        </c:manualLayout>
      </c:layout>
      <c:txPr>
        <a:bodyPr/>
        <a:lstStyle/>
        <a:p>
          <a:pPr>
            <a:defRPr sz="1200" baseline="0"/>
          </a:pPr>
          <a:endParaRPr lang="en-US"/>
        </a:p>
      </c:txPr>
    </c:legend>
    <c:plotVisOnly val="1"/>
    <c:dispBlanksAs val="gap"/>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style val="28"/>
  <c:chart>
    <c:title>
      <c:tx>
        <c:rich>
          <a:bodyPr/>
          <a:lstStyle/>
          <a:p>
            <a:pPr>
              <a:defRPr/>
            </a:pPr>
            <a:r>
              <a:rPr lang="en-US"/>
              <a:t>Strong areas of manual</a:t>
            </a:r>
          </a:p>
        </c:rich>
      </c:tx>
    </c:title>
    <c:plotArea>
      <c:layout>
        <c:manualLayout>
          <c:layoutTarget val="inner"/>
          <c:xMode val="edge"/>
          <c:yMode val="edge"/>
          <c:x val="0.33986254862796472"/>
          <c:y val="0.1594493423364832"/>
          <c:w val="0.42959375361098728"/>
          <c:h val="0.69057585750499484"/>
        </c:manualLayout>
      </c:layout>
      <c:barChart>
        <c:barDir val="bar"/>
        <c:grouping val="clustered"/>
        <c:ser>
          <c:idx val="0"/>
          <c:order val="0"/>
          <c:tx>
            <c:v>Frequency of people</c:v>
          </c:tx>
          <c:cat>
            <c:strRef>
              <c:f>Sheet4!$D$24:$D$29</c:f>
              <c:strCache>
                <c:ptCount val="6"/>
                <c:pt idx="0">
                  <c:v>Appeal</c:v>
                </c:pt>
                <c:pt idx="1">
                  <c:v>Content appropriateness</c:v>
                </c:pt>
                <c:pt idx="2">
                  <c:v>Descriptive</c:v>
                </c:pt>
                <c:pt idx="3">
                  <c:v>Explanation of software</c:v>
                </c:pt>
                <c:pt idx="4">
                  <c:v>Navigation</c:v>
                </c:pt>
                <c:pt idx="5">
                  <c:v>Other</c:v>
                </c:pt>
              </c:strCache>
            </c:strRef>
          </c:cat>
          <c:val>
            <c:numRef>
              <c:f>Sheet4!$E$24:$E$29</c:f>
              <c:numCache>
                <c:formatCode>General</c:formatCode>
                <c:ptCount val="6"/>
                <c:pt idx="0">
                  <c:v>7</c:v>
                </c:pt>
                <c:pt idx="1">
                  <c:v>8</c:v>
                </c:pt>
                <c:pt idx="2">
                  <c:v>8</c:v>
                </c:pt>
                <c:pt idx="3">
                  <c:v>8</c:v>
                </c:pt>
                <c:pt idx="4">
                  <c:v>11</c:v>
                </c:pt>
                <c:pt idx="5">
                  <c:v>1</c:v>
                </c:pt>
              </c:numCache>
            </c:numRef>
          </c:val>
        </c:ser>
        <c:axId val="66841600"/>
        <c:axId val="67117824"/>
      </c:barChart>
      <c:catAx>
        <c:axId val="66841600"/>
        <c:scaling>
          <c:orientation val="minMax"/>
        </c:scaling>
        <c:axPos val="l"/>
        <c:majorTickMark val="none"/>
        <c:tickLblPos val="nextTo"/>
        <c:txPr>
          <a:bodyPr/>
          <a:lstStyle/>
          <a:p>
            <a:pPr>
              <a:defRPr sz="1100"/>
            </a:pPr>
            <a:endParaRPr lang="en-US"/>
          </a:p>
        </c:txPr>
        <c:crossAx val="67117824"/>
        <c:crosses val="autoZero"/>
        <c:auto val="1"/>
        <c:lblAlgn val="ctr"/>
        <c:lblOffset val="100"/>
      </c:catAx>
      <c:valAx>
        <c:axId val="67117824"/>
        <c:scaling>
          <c:orientation val="minMax"/>
        </c:scaling>
        <c:axPos val="b"/>
        <c:majorGridlines/>
        <c:numFmt formatCode="General" sourceLinked="1"/>
        <c:tickLblPos val="nextTo"/>
        <c:txPr>
          <a:bodyPr/>
          <a:lstStyle/>
          <a:p>
            <a:pPr>
              <a:defRPr sz="1200"/>
            </a:pPr>
            <a:endParaRPr lang="en-US"/>
          </a:p>
        </c:txPr>
        <c:crossAx val="66841600"/>
        <c:crosses val="autoZero"/>
        <c:crossBetween val="between"/>
        <c:majorUnit val="2"/>
      </c:valAx>
    </c:plotArea>
    <c:legend>
      <c:legendPos val="r"/>
      <c:layout>
        <c:manualLayout>
          <c:xMode val="edge"/>
          <c:yMode val="edge"/>
          <c:x val="0.48664020122484941"/>
          <c:y val="0.92552921373959041"/>
          <c:w val="0.28066953894914082"/>
          <c:h val="6.8691029005989654E-2"/>
        </c:manualLayout>
      </c:layout>
      <c:txPr>
        <a:bodyPr/>
        <a:lstStyle/>
        <a:p>
          <a:pPr>
            <a:defRPr sz="1400"/>
          </a:pPr>
          <a:endParaRPr lang="en-US"/>
        </a:p>
      </c:txPr>
    </c:legend>
    <c:plotVisOnly val="1"/>
    <c:dispBlanksAs val="gap"/>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style val="23"/>
  <c:chart>
    <c:autoTitleDeleted val="1"/>
    <c:plotArea>
      <c:layout>
        <c:manualLayout>
          <c:layoutTarget val="inner"/>
          <c:xMode val="edge"/>
          <c:yMode val="edge"/>
          <c:x val="0.26576798821925968"/>
          <c:y val="0.10889239605183469"/>
          <c:w val="0.6906312152238907"/>
          <c:h val="0.68673009623797165"/>
        </c:manualLayout>
      </c:layout>
      <c:barChart>
        <c:barDir val="col"/>
        <c:grouping val="clustered"/>
        <c:ser>
          <c:idx val="0"/>
          <c:order val="0"/>
          <c:tx>
            <c:v>Ease in navigation</c:v>
          </c:tx>
          <c:dLbls>
            <c:txPr>
              <a:bodyPr/>
              <a:lstStyle/>
              <a:p>
                <a:pPr>
                  <a:defRPr sz="1200"/>
                </a:pPr>
                <a:endParaRPr lang="en-US"/>
              </a:p>
            </c:txPr>
            <c:showVal val="1"/>
          </c:dLbls>
          <c:val>
            <c:numRef>
              <c:f>Sheet4!$AA$7:$AA$11</c:f>
              <c:numCache>
                <c:formatCode>General</c:formatCode>
                <c:ptCount val="5"/>
                <c:pt idx="0">
                  <c:v>0</c:v>
                </c:pt>
                <c:pt idx="1">
                  <c:v>4</c:v>
                </c:pt>
                <c:pt idx="2">
                  <c:v>1</c:v>
                </c:pt>
                <c:pt idx="3">
                  <c:v>11</c:v>
                </c:pt>
                <c:pt idx="4">
                  <c:v>6</c:v>
                </c:pt>
              </c:numCache>
            </c:numRef>
          </c:val>
        </c:ser>
        <c:dLbls>
          <c:showVal val="1"/>
        </c:dLbls>
        <c:gapWidth val="75"/>
        <c:axId val="67143552"/>
        <c:axId val="67145088"/>
      </c:barChart>
      <c:catAx>
        <c:axId val="67143552"/>
        <c:scaling>
          <c:orientation val="minMax"/>
        </c:scaling>
        <c:axPos val="b"/>
        <c:majorTickMark val="none"/>
        <c:tickLblPos val="nextTo"/>
        <c:crossAx val="67145088"/>
        <c:crosses val="autoZero"/>
        <c:auto val="1"/>
        <c:lblAlgn val="ctr"/>
        <c:lblOffset val="100"/>
      </c:catAx>
      <c:valAx>
        <c:axId val="67145088"/>
        <c:scaling>
          <c:orientation val="minMax"/>
        </c:scaling>
        <c:axPos val="l"/>
        <c:numFmt formatCode="General" sourceLinked="1"/>
        <c:majorTickMark val="none"/>
        <c:tickLblPos val="nextTo"/>
        <c:crossAx val="67143552"/>
        <c:crosses val="autoZero"/>
        <c:crossBetween val="between"/>
      </c:valAx>
    </c:plotArea>
    <c:legend>
      <c:legendPos val="b"/>
      <c:layout>
        <c:manualLayout>
          <c:xMode val="edge"/>
          <c:yMode val="edge"/>
          <c:x val="0.63146391160999882"/>
          <c:y val="0.83955013616437635"/>
          <c:w val="0.32052087758092118"/>
          <c:h val="0.11536148890479588"/>
        </c:manualLayout>
      </c:layout>
    </c:legend>
    <c:plotVisOnly val="1"/>
    <c:dispBlanksAs val="gap"/>
  </c:chart>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style val="17"/>
  <c:chart>
    <c:autoTitleDeleted val="1"/>
    <c:plotArea>
      <c:layout>
        <c:manualLayout>
          <c:layoutTarget val="inner"/>
          <c:xMode val="edge"/>
          <c:yMode val="edge"/>
          <c:x val="0.10038226657311412"/>
          <c:y val="5.1400554097404488E-2"/>
          <c:w val="0.53591547802299677"/>
          <c:h val="0.68673009623797165"/>
        </c:manualLayout>
      </c:layout>
      <c:barChart>
        <c:barDir val="col"/>
        <c:grouping val="clustered"/>
        <c:ser>
          <c:idx val="0"/>
          <c:order val="0"/>
          <c:tx>
            <c:v>Overall experience</c:v>
          </c:tx>
          <c:dLbls>
            <c:txPr>
              <a:bodyPr/>
              <a:lstStyle/>
              <a:p>
                <a:pPr>
                  <a:defRPr sz="1200"/>
                </a:pPr>
                <a:endParaRPr lang="en-US"/>
              </a:p>
            </c:txPr>
            <c:showVal val="1"/>
          </c:dLbls>
          <c:val>
            <c:numRef>
              <c:f>Sheet4!$AC$7:$AC$11</c:f>
              <c:numCache>
                <c:formatCode>General</c:formatCode>
                <c:ptCount val="5"/>
                <c:pt idx="0">
                  <c:v>0</c:v>
                </c:pt>
                <c:pt idx="1">
                  <c:v>2</c:v>
                </c:pt>
                <c:pt idx="2">
                  <c:v>7</c:v>
                </c:pt>
                <c:pt idx="3">
                  <c:v>9</c:v>
                </c:pt>
                <c:pt idx="4">
                  <c:v>4</c:v>
                </c:pt>
              </c:numCache>
            </c:numRef>
          </c:val>
        </c:ser>
        <c:dLbls>
          <c:showVal val="1"/>
        </c:dLbls>
        <c:gapWidth val="75"/>
        <c:axId val="67161088"/>
        <c:axId val="67183360"/>
      </c:barChart>
      <c:catAx>
        <c:axId val="67161088"/>
        <c:scaling>
          <c:orientation val="minMax"/>
        </c:scaling>
        <c:axPos val="b"/>
        <c:majorTickMark val="none"/>
        <c:tickLblPos val="nextTo"/>
        <c:crossAx val="67183360"/>
        <c:crosses val="autoZero"/>
        <c:auto val="1"/>
        <c:lblAlgn val="ctr"/>
        <c:lblOffset val="100"/>
      </c:catAx>
      <c:valAx>
        <c:axId val="67183360"/>
        <c:scaling>
          <c:orientation val="minMax"/>
        </c:scaling>
        <c:axPos val="l"/>
        <c:numFmt formatCode="General" sourceLinked="1"/>
        <c:majorTickMark val="none"/>
        <c:tickLblPos val="nextTo"/>
        <c:crossAx val="67161088"/>
        <c:crosses val="autoZero"/>
        <c:crossBetween val="between"/>
      </c:valAx>
    </c:plotArea>
    <c:legend>
      <c:legendPos val="b"/>
      <c:layout>
        <c:manualLayout>
          <c:xMode val="edge"/>
          <c:yMode val="edge"/>
          <c:x val="0.62346137600344165"/>
          <c:y val="0.87775236532962198"/>
          <c:w val="0.32052087758092146"/>
          <c:h val="0.11536148890479588"/>
        </c:manualLayout>
      </c:layout>
    </c:legend>
    <c:plotVisOnly val="1"/>
    <c:dispBlanksAs val="gap"/>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0"/>
  <c:chart>
    <c:title>
      <c:tx>
        <c:rich>
          <a:bodyPr/>
          <a:lstStyle/>
          <a:p>
            <a:pPr>
              <a:defRPr/>
            </a:pPr>
            <a:r>
              <a:rPr lang="en-US" sz="1800" dirty="0"/>
              <a:t>Was the manual beneficial?</a:t>
            </a:r>
          </a:p>
        </c:rich>
      </c:tx>
      <c:layout>
        <c:manualLayout>
          <c:xMode val="edge"/>
          <c:yMode val="edge"/>
          <c:x val="0.24514885639295103"/>
          <c:y val="0.11214953271028044"/>
        </c:manualLayout>
      </c:layout>
    </c:title>
    <c:plotArea>
      <c:layout/>
      <c:pieChart>
        <c:varyColors val="1"/>
        <c:ser>
          <c:idx val="0"/>
          <c:order val="0"/>
          <c:tx>
            <c:strRef>
              <c:f>Sheet1!$B$1</c:f>
              <c:strCache>
                <c:ptCount val="1"/>
                <c:pt idx="0">
                  <c:v>Was the manual beneficial?</c:v>
                </c:pt>
              </c:strCache>
            </c:strRef>
          </c:tx>
          <c:spPr>
            <a:solidFill>
              <a:schemeClr val="accent3">
                <a:lumMod val="20000"/>
                <a:lumOff val="80000"/>
              </a:schemeClr>
            </a:solidFill>
          </c:spPr>
          <c:dPt>
            <c:idx val="0"/>
            <c:spPr>
              <a:gradFill>
                <a:gsLst>
                  <a:gs pos="0">
                    <a:srgbClr val="DDEBCF"/>
                  </a:gs>
                  <a:gs pos="50000">
                    <a:srgbClr val="9CB86E"/>
                  </a:gs>
                  <a:gs pos="100000">
                    <a:srgbClr val="156B13"/>
                  </a:gs>
                </a:gsLst>
                <a:lin ang="5400000" scaled="0"/>
              </a:gradFill>
            </c:spPr>
          </c:dPt>
          <c:dLbls>
            <c:dLbl>
              <c:idx val="1"/>
              <c:layout>
                <c:manualLayout>
                  <c:x val="4.719796389087734E-2"/>
                  <c:y val="0.16295275590551167"/>
                </c:manualLayout>
              </c:layout>
              <c:tx>
                <c:rich>
                  <a:bodyPr/>
                  <a:lstStyle/>
                  <a:p>
                    <a:r>
                      <a:rPr lang="en-US" sz="1200" dirty="0"/>
                      <a:t>No
9%</a:t>
                    </a:r>
                  </a:p>
                </c:rich>
              </c:tx>
              <c:showCatName val="1"/>
              <c:showPercent val="1"/>
            </c:dLbl>
            <c:showCatName val="1"/>
            <c:showPercent val="1"/>
            <c:showLeaderLines val="1"/>
          </c:dLbls>
          <c:cat>
            <c:strRef>
              <c:f>Sheet1!$A$2:$A$3</c:f>
              <c:strCache>
                <c:ptCount val="2"/>
                <c:pt idx="0">
                  <c:v>Yes</c:v>
                </c:pt>
                <c:pt idx="1">
                  <c:v>No</c:v>
                </c:pt>
              </c:strCache>
            </c:strRef>
          </c:cat>
          <c:val>
            <c:numRef>
              <c:f>Sheet1!$B$2:$B$3</c:f>
              <c:numCache>
                <c:formatCode>General</c:formatCode>
                <c:ptCount val="2"/>
                <c:pt idx="0">
                  <c:v>90.9</c:v>
                </c:pt>
                <c:pt idx="1">
                  <c:v>9.1</c:v>
                </c:pt>
              </c:numCache>
            </c:numRef>
          </c:val>
        </c:ser>
        <c:dLbls>
          <c:showCatName val="1"/>
          <c:showPercent val="1"/>
        </c:dLbls>
        <c:firstSliceAng val="0"/>
      </c:pieChart>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0"/>
  <c:chart>
    <c:title>
      <c:tx>
        <c:rich>
          <a:bodyPr/>
          <a:lstStyle/>
          <a:p>
            <a:pPr>
              <a:defRPr/>
            </a:pPr>
            <a:r>
              <a:rPr lang="en-US" sz="1600" dirty="0" smtClean="0"/>
              <a:t>Was the manual able to solve the problems?</a:t>
            </a:r>
            <a:endParaRPr lang="en-US" sz="1600" dirty="0"/>
          </a:p>
        </c:rich>
      </c:tx>
      <c:layout>
        <c:manualLayout>
          <c:xMode val="edge"/>
          <c:yMode val="edge"/>
          <c:x val="4.7852614577024104E-2"/>
          <c:y val="0.13636363636363635"/>
        </c:manualLayout>
      </c:layout>
    </c:title>
    <c:plotArea>
      <c:layout>
        <c:manualLayout>
          <c:layoutTarget val="inner"/>
          <c:xMode val="edge"/>
          <c:yMode val="edge"/>
          <c:x val="0.2638861296184134"/>
          <c:y val="0.26541159627773808"/>
          <c:w val="0.30556127599434746"/>
          <c:h val="0.54167680744452484"/>
        </c:manualLayout>
      </c:layout>
      <c:pieChart>
        <c:varyColors val="1"/>
        <c:ser>
          <c:idx val="0"/>
          <c:order val="0"/>
          <c:tx>
            <c:strRef>
              <c:f>Sheet1!$B$1</c:f>
              <c:strCache>
                <c:ptCount val="1"/>
                <c:pt idx="0">
                  <c:v>Did the manual solve the problem?</c:v>
                </c:pt>
              </c:strCache>
            </c:strRef>
          </c:tx>
          <c:spPr>
            <a:gradFill flip="none" rotWithShape="1">
              <a:gsLst>
                <a:gs pos="0">
                  <a:srgbClr val="000082"/>
                </a:gs>
                <a:gs pos="30000">
                  <a:srgbClr val="66008F"/>
                </a:gs>
                <a:gs pos="64999">
                  <a:srgbClr val="BA0066"/>
                </a:gs>
                <a:gs pos="89999">
                  <a:srgbClr val="FF0000"/>
                </a:gs>
                <a:gs pos="100000">
                  <a:srgbClr val="FF8200"/>
                </a:gs>
              </a:gsLst>
              <a:lin ang="5400000" scaled="0"/>
              <a:tileRect/>
            </a:gradFill>
          </c:spPr>
          <c:dPt>
            <c:idx val="0"/>
            <c:spPr>
              <a:solidFill>
                <a:srgbClr val="7A34AE"/>
              </a:solidFill>
            </c:spPr>
          </c:dPt>
          <c:dPt>
            <c:idx val="1"/>
            <c:spPr>
              <a:solidFill>
                <a:schemeClr val="accent4">
                  <a:lumMod val="20000"/>
                  <a:lumOff val="80000"/>
                </a:schemeClr>
              </a:solidFill>
            </c:spPr>
          </c:dPt>
          <c:dLbls>
            <c:showCatName val="1"/>
            <c:showPercent val="1"/>
          </c:dLbls>
          <c:cat>
            <c:strRef>
              <c:f>Sheet1!$A$2:$A$3</c:f>
              <c:strCache>
                <c:ptCount val="2"/>
                <c:pt idx="0">
                  <c:v>Yes</c:v>
                </c:pt>
                <c:pt idx="1">
                  <c:v>No</c:v>
                </c:pt>
              </c:strCache>
            </c:strRef>
          </c:cat>
          <c:val>
            <c:numRef>
              <c:f>Sheet1!$B$2:$B$3</c:f>
              <c:numCache>
                <c:formatCode>General</c:formatCode>
                <c:ptCount val="2"/>
                <c:pt idx="0">
                  <c:v>77.33</c:v>
                </c:pt>
                <c:pt idx="1">
                  <c:v>22.7</c:v>
                </c:pt>
              </c:numCache>
            </c:numRef>
          </c:val>
        </c:ser>
        <c:dLbls>
          <c:showCatName val="1"/>
          <c:showPercent val="1"/>
        </c:dLbls>
        <c:firstSliceAng val="0"/>
      </c:pieChart>
    </c:plotArea>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0"/>
  <c:chart>
    <c:autoTitleDeleted val="1"/>
    <c:plotArea>
      <c:layout/>
      <c:pieChart>
        <c:varyColors val="1"/>
        <c:ser>
          <c:idx val="0"/>
          <c:order val="0"/>
          <c:tx>
            <c:strRef>
              <c:f>Sheet1!$B$1</c:f>
              <c:strCache>
                <c:ptCount val="1"/>
                <c:pt idx="0">
                  <c:v>Did you require the user manual in troubleshooting</c:v>
                </c:pt>
              </c:strCache>
            </c:strRef>
          </c:tx>
          <c:spPr>
            <a:gradFill>
              <a:gsLst>
                <a:gs pos="0">
                  <a:srgbClr val="FFEFD1"/>
                </a:gs>
                <a:gs pos="64999">
                  <a:srgbClr val="F0EBD5"/>
                </a:gs>
                <a:gs pos="100000">
                  <a:srgbClr val="D1C39F"/>
                </a:gs>
              </a:gsLst>
              <a:lin ang="5400000" scaled="0"/>
            </a:gradFill>
          </c:spPr>
          <c:dPt>
            <c:idx val="0"/>
            <c:spPr>
              <a:solidFill>
                <a:schemeClr val="tx2">
                  <a:lumMod val="60000"/>
                  <a:lumOff val="40000"/>
                </a:schemeClr>
              </a:solidFill>
            </c:spPr>
          </c:dPt>
          <c:dPt>
            <c:idx val="1"/>
            <c:spPr>
              <a:solidFill>
                <a:schemeClr val="tx2">
                  <a:lumMod val="20000"/>
                  <a:lumOff val="80000"/>
                </a:schemeClr>
              </a:solidFill>
            </c:spPr>
          </c:dPt>
          <c:dLbls>
            <c:showCatName val="1"/>
            <c:showPercent val="1"/>
          </c:dLbls>
          <c:cat>
            <c:strRef>
              <c:f>Sheet1!$A$2:$A$3</c:f>
              <c:strCache>
                <c:ptCount val="2"/>
                <c:pt idx="0">
                  <c:v>Yes</c:v>
                </c:pt>
                <c:pt idx="1">
                  <c:v>No</c:v>
                </c:pt>
              </c:strCache>
            </c:strRef>
          </c:cat>
          <c:val>
            <c:numRef>
              <c:f>Sheet1!$B$2:$B$3</c:f>
              <c:numCache>
                <c:formatCode>General</c:formatCode>
                <c:ptCount val="2"/>
                <c:pt idx="0">
                  <c:v>50</c:v>
                </c:pt>
                <c:pt idx="1">
                  <c:v>50</c:v>
                </c:pt>
              </c:numCache>
            </c:numRef>
          </c:val>
        </c:ser>
        <c:dLbls>
          <c:showCatName val="1"/>
          <c:showPercent val="1"/>
        </c:dLbls>
        <c:firstSliceAng val="0"/>
      </c:pieChart>
    </c:plotArea>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24"/>
  <c:chart>
    <c:autoTitleDeleted val="1"/>
    <c:plotArea>
      <c:layout>
        <c:manualLayout>
          <c:layoutTarget val="inner"/>
          <c:xMode val="edge"/>
          <c:yMode val="edge"/>
          <c:x val="9.1815132906678046E-2"/>
          <c:y val="3.9898401899371876E-2"/>
          <c:w val="0.67189496114965863"/>
          <c:h val="0.68673009623797321"/>
        </c:manualLayout>
      </c:layout>
      <c:barChart>
        <c:barDir val="col"/>
        <c:grouping val="clustered"/>
        <c:ser>
          <c:idx val="0"/>
          <c:order val="0"/>
          <c:tx>
            <c:v>Rating</c:v>
          </c:tx>
          <c:dLbls>
            <c:txPr>
              <a:bodyPr/>
              <a:lstStyle/>
              <a:p>
                <a:pPr>
                  <a:defRPr sz="1200"/>
                </a:pPr>
                <a:endParaRPr lang="en-US"/>
              </a:p>
            </c:txPr>
            <c:showVal val="1"/>
          </c:dLbls>
          <c:val>
            <c:numRef>
              <c:f>Sheet4!$D$1:$D$5</c:f>
              <c:numCache>
                <c:formatCode>General</c:formatCode>
                <c:ptCount val="5"/>
                <c:pt idx="0">
                  <c:v>1</c:v>
                </c:pt>
                <c:pt idx="1">
                  <c:v>1</c:v>
                </c:pt>
                <c:pt idx="2">
                  <c:v>7</c:v>
                </c:pt>
                <c:pt idx="3">
                  <c:v>9</c:v>
                </c:pt>
                <c:pt idx="4">
                  <c:v>4</c:v>
                </c:pt>
              </c:numCache>
            </c:numRef>
          </c:val>
        </c:ser>
        <c:dLbls>
          <c:showVal val="1"/>
        </c:dLbls>
        <c:gapWidth val="75"/>
        <c:axId val="64781696"/>
        <c:axId val="65229952"/>
      </c:barChart>
      <c:catAx>
        <c:axId val="64781696"/>
        <c:scaling>
          <c:orientation val="minMax"/>
        </c:scaling>
        <c:axPos val="b"/>
        <c:majorTickMark val="none"/>
        <c:tickLblPos val="nextTo"/>
        <c:crossAx val="65229952"/>
        <c:crosses val="autoZero"/>
        <c:auto val="1"/>
        <c:lblAlgn val="ctr"/>
        <c:lblOffset val="100"/>
      </c:catAx>
      <c:valAx>
        <c:axId val="65229952"/>
        <c:scaling>
          <c:orientation val="minMax"/>
        </c:scaling>
        <c:axPos val="l"/>
        <c:numFmt formatCode="General" sourceLinked="1"/>
        <c:majorTickMark val="none"/>
        <c:tickLblPos val="nextTo"/>
        <c:crossAx val="64781696"/>
        <c:crosses val="autoZero"/>
        <c:crossBetween val="between"/>
      </c:valAx>
    </c:plotArea>
    <c:plotVisOnly val="1"/>
    <c:dispBlanksAs val="gap"/>
  </c:chart>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21"/>
  <c:chart>
    <c:autoTitleDeleted val="1"/>
    <c:plotArea>
      <c:layout>
        <c:manualLayout>
          <c:layoutTarget val="inner"/>
          <c:xMode val="edge"/>
          <c:yMode val="edge"/>
          <c:x val="0.10038226657311412"/>
          <c:y val="5.1400554097404488E-2"/>
          <c:w val="0.60791540437269265"/>
          <c:h val="0.68673009623797165"/>
        </c:manualLayout>
      </c:layout>
      <c:barChart>
        <c:barDir val="col"/>
        <c:grouping val="clustered"/>
        <c:ser>
          <c:idx val="0"/>
          <c:order val="0"/>
          <c:tx>
            <c:v>Content appropriateness</c:v>
          </c:tx>
          <c:dLbls>
            <c:txPr>
              <a:bodyPr/>
              <a:lstStyle/>
              <a:p>
                <a:pPr>
                  <a:defRPr sz="1200"/>
                </a:pPr>
                <a:endParaRPr lang="en-US"/>
              </a:p>
            </c:txPr>
            <c:showVal val="1"/>
          </c:dLbls>
          <c:val>
            <c:numRef>
              <c:f>Sheet4!$U$7:$U$11</c:f>
              <c:numCache>
                <c:formatCode>General</c:formatCode>
                <c:ptCount val="5"/>
                <c:pt idx="0">
                  <c:v>0</c:v>
                </c:pt>
                <c:pt idx="1">
                  <c:v>4</c:v>
                </c:pt>
                <c:pt idx="2">
                  <c:v>8</c:v>
                </c:pt>
                <c:pt idx="3">
                  <c:v>4</c:v>
                </c:pt>
                <c:pt idx="4">
                  <c:v>6</c:v>
                </c:pt>
              </c:numCache>
            </c:numRef>
          </c:val>
        </c:ser>
        <c:dLbls>
          <c:showVal val="1"/>
        </c:dLbls>
        <c:gapWidth val="75"/>
        <c:axId val="65253760"/>
        <c:axId val="65255296"/>
      </c:barChart>
      <c:catAx>
        <c:axId val="65253760"/>
        <c:scaling>
          <c:orientation val="minMax"/>
        </c:scaling>
        <c:axPos val="b"/>
        <c:majorTickMark val="none"/>
        <c:tickLblPos val="nextTo"/>
        <c:crossAx val="65255296"/>
        <c:crosses val="autoZero"/>
        <c:auto val="1"/>
        <c:lblAlgn val="ctr"/>
        <c:lblOffset val="100"/>
      </c:catAx>
      <c:valAx>
        <c:axId val="65255296"/>
        <c:scaling>
          <c:orientation val="minMax"/>
        </c:scaling>
        <c:axPos val="l"/>
        <c:numFmt formatCode="General" sourceLinked="1"/>
        <c:majorTickMark val="none"/>
        <c:tickLblPos val="nextTo"/>
        <c:crossAx val="65253760"/>
        <c:crosses val="autoZero"/>
        <c:crossBetween val="between"/>
      </c:valAx>
    </c:plotArea>
    <c:plotVisOnly val="1"/>
    <c:dispBlanksAs val="gap"/>
  </c:chart>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22"/>
  <c:chart>
    <c:autoTitleDeleted val="1"/>
    <c:plotArea>
      <c:layout>
        <c:manualLayout>
          <c:layoutTarget val="inner"/>
          <c:xMode val="edge"/>
          <c:yMode val="edge"/>
          <c:x val="0.10038226657311412"/>
          <c:y val="5.1400554097404488E-2"/>
          <c:w val="0.53591547802299677"/>
          <c:h val="0.68673009623797165"/>
        </c:manualLayout>
      </c:layout>
      <c:barChart>
        <c:barDir val="col"/>
        <c:grouping val="clustered"/>
        <c:ser>
          <c:idx val="0"/>
          <c:order val="0"/>
          <c:tx>
            <c:v>Content understanding</c:v>
          </c:tx>
          <c:dLbls>
            <c:txPr>
              <a:bodyPr/>
              <a:lstStyle/>
              <a:p>
                <a:pPr>
                  <a:defRPr sz="1200"/>
                </a:pPr>
                <a:endParaRPr lang="en-US"/>
              </a:p>
            </c:txPr>
            <c:showVal val="1"/>
          </c:dLbls>
          <c:val>
            <c:numRef>
              <c:f>Sheet4!$Y$7:$Y$11</c:f>
              <c:numCache>
                <c:formatCode>General</c:formatCode>
                <c:ptCount val="5"/>
                <c:pt idx="0">
                  <c:v>2</c:v>
                </c:pt>
                <c:pt idx="1">
                  <c:v>0</c:v>
                </c:pt>
                <c:pt idx="2">
                  <c:v>4</c:v>
                </c:pt>
                <c:pt idx="3">
                  <c:v>8</c:v>
                </c:pt>
                <c:pt idx="4">
                  <c:v>7</c:v>
                </c:pt>
              </c:numCache>
            </c:numRef>
          </c:val>
        </c:ser>
        <c:dLbls>
          <c:showVal val="1"/>
        </c:dLbls>
        <c:gapWidth val="75"/>
        <c:axId val="66008192"/>
        <c:axId val="66009728"/>
      </c:barChart>
      <c:catAx>
        <c:axId val="66008192"/>
        <c:scaling>
          <c:orientation val="minMax"/>
        </c:scaling>
        <c:axPos val="b"/>
        <c:majorTickMark val="none"/>
        <c:tickLblPos val="nextTo"/>
        <c:crossAx val="66009728"/>
        <c:crosses val="autoZero"/>
        <c:auto val="1"/>
        <c:lblAlgn val="ctr"/>
        <c:lblOffset val="100"/>
      </c:catAx>
      <c:valAx>
        <c:axId val="66009728"/>
        <c:scaling>
          <c:orientation val="minMax"/>
        </c:scaling>
        <c:axPos val="l"/>
        <c:numFmt formatCode="General" sourceLinked="1"/>
        <c:majorTickMark val="none"/>
        <c:tickLblPos val="nextTo"/>
        <c:crossAx val="66008192"/>
        <c:crosses val="autoZero"/>
        <c:crossBetween val="between"/>
      </c:valAx>
    </c:plotArea>
    <c:plotVisOnly val="1"/>
    <c:dispBlanksAs val="gap"/>
  </c:chart>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20"/>
  <c:chart>
    <c:autoTitleDeleted val="1"/>
    <c:plotArea>
      <c:layout>
        <c:manualLayout>
          <c:layoutTarget val="inner"/>
          <c:xMode val="edge"/>
          <c:yMode val="edge"/>
          <c:x val="0.13224505944109932"/>
          <c:y val="0.10378893713682276"/>
          <c:w val="0.81134668828161161"/>
          <c:h val="0.68673009623797165"/>
        </c:manualLayout>
      </c:layout>
      <c:barChart>
        <c:barDir val="col"/>
        <c:grouping val="clustered"/>
        <c:ser>
          <c:idx val="0"/>
          <c:order val="0"/>
          <c:tx>
            <c:v>Content appeal</c:v>
          </c:tx>
          <c:dLbls>
            <c:txPr>
              <a:bodyPr/>
              <a:lstStyle/>
              <a:p>
                <a:pPr>
                  <a:defRPr sz="1200"/>
                </a:pPr>
                <a:endParaRPr lang="en-US"/>
              </a:p>
            </c:txPr>
            <c:showVal val="1"/>
          </c:dLbls>
          <c:val>
            <c:numRef>
              <c:f>Sheet4!$S$7:$S$11</c:f>
              <c:numCache>
                <c:formatCode>General</c:formatCode>
                <c:ptCount val="5"/>
                <c:pt idx="0">
                  <c:v>1</c:v>
                </c:pt>
                <c:pt idx="1">
                  <c:v>2</c:v>
                </c:pt>
                <c:pt idx="2">
                  <c:v>7</c:v>
                </c:pt>
                <c:pt idx="3">
                  <c:v>6</c:v>
                </c:pt>
                <c:pt idx="4">
                  <c:v>6</c:v>
                </c:pt>
              </c:numCache>
            </c:numRef>
          </c:val>
        </c:ser>
        <c:dLbls>
          <c:showVal val="1"/>
        </c:dLbls>
        <c:gapWidth val="75"/>
        <c:axId val="66035072"/>
        <c:axId val="66323584"/>
      </c:barChart>
      <c:catAx>
        <c:axId val="66035072"/>
        <c:scaling>
          <c:orientation val="minMax"/>
        </c:scaling>
        <c:axPos val="b"/>
        <c:majorTickMark val="none"/>
        <c:tickLblPos val="nextTo"/>
        <c:crossAx val="66323584"/>
        <c:crosses val="autoZero"/>
        <c:auto val="1"/>
        <c:lblAlgn val="ctr"/>
        <c:lblOffset val="100"/>
      </c:catAx>
      <c:valAx>
        <c:axId val="66323584"/>
        <c:scaling>
          <c:orientation val="minMax"/>
        </c:scaling>
        <c:axPos val="l"/>
        <c:numFmt formatCode="General" sourceLinked="1"/>
        <c:majorTickMark val="none"/>
        <c:tickLblPos val="nextTo"/>
        <c:crossAx val="66035072"/>
        <c:crosses val="autoZero"/>
        <c:crossBetween val="between"/>
      </c:valAx>
    </c:plotArea>
    <c:legend>
      <c:legendPos val="b"/>
      <c:layout>
        <c:manualLayout>
          <c:xMode val="edge"/>
          <c:yMode val="edge"/>
          <c:x val="0.52968388142658662"/>
          <c:y val="1.2117366231151905E-3"/>
          <c:w val="0.26933581808941681"/>
          <c:h val="0.13035707901691543"/>
        </c:manualLayout>
      </c:layout>
      <c:txPr>
        <a:bodyPr/>
        <a:lstStyle/>
        <a:p>
          <a:pPr>
            <a:defRPr sz="1400"/>
          </a:pPr>
          <a:endParaRPr lang="en-US"/>
        </a:p>
      </c:txPr>
    </c:legend>
    <c:plotVisOnly val="1"/>
    <c:dispBlanksAs val="gap"/>
  </c:chart>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19"/>
  <c:chart>
    <c:autoTitleDeleted val="1"/>
    <c:plotArea>
      <c:layout>
        <c:manualLayout>
          <c:layoutTarget val="inner"/>
          <c:xMode val="edge"/>
          <c:yMode val="edge"/>
          <c:x val="0.18046886184681465"/>
          <c:y val="5.1400590551181104E-2"/>
          <c:w val="0.65336997648021289"/>
          <c:h val="0.68673009623797143"/>
        </c:manualLayout>
      </c:layout>
      <c:barChart>
        <c:barDir val="col"/>
        <c:grouping val="clustered"/>
        <c:ser>
          <c:idx val="0"/>
          <c:order val="0"/>
          <c:tx>
            <c:v>Content Coverage</c:v>
          </c:tx>
          <c:spPr>
            <a:solidFill>
              <a:srgbClr val="FFFF00"/>
            </a:solidFill>
            <a:ln>
              <a:noFill/>
            </a:ln>
          </c:spPr>
          <c:dLbls>
            <c:txPr>
              <a:bodyPr/>
              <a:lstStyle/>
              <a:p>
                <a:pPr>
                  <a:defRPr sz="1200"/>
                </a:pPr>
                <a:endParaRPr lang="en-US"/>
              </a:p>
            </c:txPr>
            <c:showVal val="1"/>
          </c:dLbls>
          <c:val>
            <c:numRef>
              <c:f>Sheet4!$W$7:$W$11</c:f>
              <c:numCache>
                <c:formatCode>General</c:formatCode>
                <c:ptCount val="5"/>
                <c:pt idx="0">
                  <c:v>1</c:v>
                </c:pt>
                <c:pt idx="1">
                  <c:v>2</c:v>
                </c:pt>
                <c:pt idx="2">
                  <c:v>7</c:v>
                </c:pt>
                <c:pt idx="3">
                  <c:v>6</c:v>
                </c:pt>
                <c:pt idx="4">
                  <c:v>6</c:v>
                </c:pt>
              </c:numCache>
            </c:numRef>
          </c:val>
        </c:ser>
        <c:dLbls>
          <c:showVal val="1"/>
        </c:dLbls>
        <c:gapWidth val="75"/>
        <c:axId val="66361216"/>
        <c:axId val="66362752"/>
      </c:barChart>
      <c:catAx>
        <c:axId val="66361216"/>
        <c:scaling>
          <c:orientation val="minMax"/>
        </c:scaling>
        <c:axPos val="b"/>
        <c:majorTickMark val="none"/>
        <c:tickLblPos val="nextTo"/>
        <c:crossAx val="66362752"/>
        <c:crosses val="autoZero"/>
        <c:auto val="1"/>
        <c:lblAlgn val="ctr"/>
        <c:lblOffset val="100"/>
      </c:catAx>
      <c:valAx>
        <c:axId val="66362752"/>
        <c:scaling>
          <c:orientation val="minMax"/>
        </c:scaling>
        <c:axPos val="l"/>
        <c:numFmt formatCode="General" sourceLinked="1"/>
        <c:majorTickMark val="none"/>
        <c:tickLblPos val="nextTo"/>
        <c:crossAx val="66361216"/>
        <c:crosses val="autoZero"/>
        <c:crossBetween val="between"/>
      </c:valAx>
    </c:plotArea>
    <c:legend>
      <c:legendPos val="b"/>
      <c:layout>
        <c:manualLayout>
          <c:xMode val="edge"/>
          <c:yMode val="edge"/>
          <c:x val="0.71128881617070594"/>
          <c:y val="2.9032808398950134E-2"/>
          <c:w val="0.26555018046190426"/>
          <c:h val="0.11536148890479589"/>
        </c:manualLayout>
      </c:layout>
      <c:txPr>
        <a:bodyPr/>
        <a:lstStyle/>
        <a:p>
          <a:pPr>
            <a:defRPr sz="1200"/>
          </a:pPr>
          <a:endParaRPr lang="en-US"/>
        </a:p>
      </c:txPr>
    </c:legend>
    <c:plotVisOnly val="1"/>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0.37363</cdr:x>
      <cdr:y>0.86111</cdr:y>
    </cdr:from>
    <cdr:to>
      <cdr:x>0.58462</cdr:x>
      <cdr:y>1</cdr:y>
    </cdr:to>
    <cdr:sp macro="" textlink="">
      <cdr:nvSpPr>
        <cdr:cNvPr id="2" name="TextBox 1"/>
        <cdr:cNvSpPr txBox="1"/>
      </cdr:nvSpPr>
      <cdr:spPr>
        <a:xfrm xmlns:a="http://schemas.openxmlformats.org/drawingml/2006/main">
          <a:off x="1619251" y="2362200"/>
          <a:ext cx="914400" cy="3810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0.0257</cdr:x>
      <cdr:y>0.86265</cdr:y>
    </cdr:from>
    <cdr:to>
      <cdr:x>0.73999</cdr:x>
      <cdr:y>0.97029</cdr:y>
    </cdr:to>
    <cdr:sp macro="" textlink="">
      <cdr:nvSpPr>
        <cdr:cNvPr id="3" name="TextBox 2"/>
        <cdr:cNvSpPr txBox="1"/>
      </cdr:nvSpPr>
      <cdr:spPr>
        <a:xfrm xmlns:a="http://schemas.openxmlformats.org/drawingml/2006/main">
          <a:off x="152400" y="1905000"/>
          <a:ext cx="4235516" cy="237702"/>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600" dirty="0"/>
            <a:t>Ability to solve problems related to </a:t>
          </a:r>
          <a:r>
            <a:rPr lang="en-US" sz="1600" dirty="0" err="1"/>
            <a:t>HIStree</a:t>
          </a:r>
          <a:r>
            <a:rPr lang="en-US" sz="1600" baseline="0" dirty="0"/>
            <a:t> system working</a:t>
          </a:r>
          <a:endParaRPr lang="en-US" sz="1600" dirty="0"/>
        </a:p>
      </cdr:txBody>
    </cdr:sp>
  </cdr:relSizeAnchor>
</c:userShapes>
</file>

<file path=ppt/drawings/drawing2.xml><?xml version="1.0" encoding="utf-8"?>
<c:userShapes xmlns:c="http://schemas.openxmlformats.org/drawingml/2006/chart">
  <cdr:relSizeAnchor xmlns:cdr="http://schemas.openxmlformats.org/drawingml/2006/chartDrawing">
    <cdr:from>
      <cdr:x>0.37363</cdr:x>
      <cdr:y>0.86111</cdr:y>
    </cdr:from>
    <cdr:to>
      <cdr:x>0.58462</cdr:x>
      <cdr:y>1</cdr:y>
    </cdr:to>
    <cdr:sp macro="" textlink="">
      <cdr:nvSpPr>
        <cdr:cNvPr id="2" name="TextBox 1"/>
        <cdr:cNvSpPr txBox="1"/>
      </cdr:nvSpPr>
      <cdr:spPr>
        <a:xfrm xmlns:a="http://schemas.openxmlformats.org/drawingml/2006/main">
          <a:off x="1619251" y="2362200"/>
          <a:ext cx="914400" cy="3810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0.24359</cdr:x>
      <cdr:y>0.89473</cdr:y>
    </cdr:from>
    <cdr:to>
      <cdr:x>0.5337</cdr:x>
      <cdr:y>1</cdr:y>
    </cdr:to>
    <cdr:sp macro="" textlink="">
      <cdr:nvSpPr>
        <cdr:cNvPr id="3" name="TextBox 2"/>
        <cdr:cNvSpPr txBox="1"/>
      </cdr:nvSpPr>
      <cdr:spPr>
        <a:xfrm xmlns:a="http://schemas.openxmlformats.org/drawingml/2006/main">
          <a:off x="1447800" y="2795316"/>
          <a:ext cx="1724297" cy="328884"/>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600" dirty="0"/>
            <a:t>Content</a:t>
          </a:r>
          <a:r>
            <a:rPr lang="en-US" sz="1600" baseline="0" dirty="0"/>
            <a:t> Appropriateness</a:t>
          </a:r>
          <a:endParaRPr lang="en-US" sz="1600" dirty="0"/>
        </a:p>
      </cdr:txBody>
    </cdr:sp>
  </cdr:relSizeAnchor>
</c:userShapes>
</file>

<file path=ppt/drawings/drawing3.xml><?xml version="1.0" encoding="utf-8"?>
<c:userShapes xmlns:c="http://schemas.openxmlformats.org/drawingml/2006/chart">
  <cdr:relSizeAnchor xmlns:cdr="http://schemas.openxmlformats.org/drawingml/2006/chartDrawing">
    <cdr:from>
      <cdr:x>0.37363</cdr:x>
      <cdr:y>0.86111</cdr:y>
    </cdr:from>
    <cdr:to>
      <cdr:x>0.58462</cdr:x>
      <cdr:y>1</cdr:y>
    </cdr:to>
    <cdr:sp macro="" textlink="">
      <cdr:nvSpPr>
        <cdr:cNvPr id="2" name="TextBox 1"/>
        <cdr:cNvSpPr txBox="1"/>
      </cdr:nvSpPr>
      <cdr:spPr>
        <a:xfrm xmlns:a="http://schemas.openxmlformats.org/drawingml/2006/main">
          <a:off x="1619251" y="2362200"/>
          <a:ext cx="914400" cy="3810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0.20732</cdr:x>
      <cdr:y>0.89473</cdr:y>
    </cdr:from>
    <cdr:to>
      <cdr:x>0.49743</cdr:x>
      <cdr:y>1</cdr:y>
    </cdr:to>
    <cdr:sp macro="" textlink="">
      <cdr:nvSpPr>
        <cdr:cNvPr id="3" name="TextBox 2"/>
        <cdr:cNvSpPr txBox="1"/>
      </cdr:nvSpPr>
      <cdr:spPr>
        <a:xfrm xmlns:a="http://schemas.openxmlformats.org/drawingml/2006/main">
          <a:off x="1295400" y="2727137"/>
          <a:ext cx="1812723" cy="320863"/>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600" dirty="0"/>
            <a:t>Content</a:t>
          </a:r>
          <a:r>
            <a:rPr lang="en-US" sz="1600" baseline="0" dirty="0"/>
            <a:t> Understanding</a:t>
          </a:r>
          <a:endParaRPr lang="en-US" sz="1600" dirty="0"/>
        </a:p>
      </cdr:txBody>
    </cdr:sp>
  </cdr:relSizeAnchor>
</c:userShapes>
</file>

<file path=ppt/drawings/drawing4.xml><?xml version="1.0" encoding="utf-8"?>
<c:userShapes xmlns:c="http://schemas.openxmlformats.org/drawingml/2006/chart">
  <cdr:relSizeAnchor xmlns:cdr="http://schemas.openxmlformats.org/drawingml/2006/chartDrawing">
    <cdr:from>
      <cdr:x>0.37363</cdr:x>
      <cdr:y>0.86111</cdr:y>
    </cdr:from>
    <cdr:to>
      <cdr:x>0.58462</cdr:x>
      <cdr:y>1</cdr:y>
    </cdr:to>
    <cdr:sp macro="" textlink="">
      <cdr:nvSpPr>
        <cdr:cNvPr id="2" name="TextBox 1"/>
        <cdr:cNvSpPr txBox="1"/>
      </cdr:nvSpPr>
      <cdr:spPr>
        <a:xfrm xmlns:a="http://schemas.openxmlformats.org/drawingml/2006/main">
          <a:off x="1619251" y="2362200"/>
          <a:ext cx="914400" cy="3810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0.32967</cdr:x>
      <cdr:y>0.88995</cdr:y>
    </cdr:from>
    <cdr:to>
      <cdr:x>0.61978</cdr:x>
      <cdr:y>0.99522</cdr:y>
    </cdr:to>
    <cdr:sp macro="" textlink="">
      <cdr:nvSpPr>
        <cdr:cNvPr id="3" name="TextBox 2"/>
        <cdr:cNvSpPr txBox="1"/>
      </cdr:nvSpPr>
      <cdr:spPr>
        <a:xfrm xmlns:a="http://schemas.openxmlformats.org/drawingml/2006/main">
          <a:off x="1428747" y="1771650"/>
          <a:ext cx="1257303" cy="20955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dirty="0"/>
            <a:t>Content</a:t>
          </a:r>
          <a:r>
            <a:rPr lang="en-US" sz="2000" baseline="0" dirty="0"/>
            <a:t> Appeal</a:t>
          </a:r>
          <a:endParaRPr lang="en-US" sz="2000" dirty="0"/>
        </a:p>
      </cdr:txBody>
    </cdr:sp>
  </cdr:relSizeAnchor>
</c:userShapes>
</file>

<file path=ppt/drawings/drawing5.xml><?xml version="1.0" encoding="utf-8"?>
<c:userShapes xmlns:c="http://schemas.openxmlformats.org/drawingml/2006/chart">
  <cdr:relSizeAnchor xmlns:cdr="http://schemas.openxmlformats.org/drawingml/2006/chartDrawing">
    <cdr:from>
      <cdr:x>0.37363</cdr:x>
      <cdr:y>0.86111</cdr:y>
    </cdr:from>
    <cdr:to>
      <cdr:x>0.58462</cdr:x>
      <cdr:y>1</cdr:y>
    </cdr:to>
    <cdr:sp macro="" textlink="">
      <cdr:nvSpPr>
        <cdr:cNvPr id="2" name="TextBox 1"/>
        <cdr:cNvSpPr txBox="1"/>
      </cdr:nvSpPr>
      <cdr:spPr>
        <a:xfrm xmlns:a="http://schemas.openxmlformats.org/drawingml/2006/main">
          <a:off x="1619251" y="2362200"/>
          <a:ext cx="914400" cy="3810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0.37363</cdr:x>
      <cdr:y>0.86111</cdr:y>
    </cdr:from>
    <cdr:to>
      <cdr:x>0.58462</cdr:x>
      <cdr:y>1</cdr:y>
    </cdr:to>
    <cdr:sp macro="" textlink="">
      <cdr:nvSpPr>
        <cdr:cNvPr id="4" name="TextBox 1"/>
        <cdr:cNvSpPr txBox="1"/>
      </cdr:nvSpPr>
      <cdr:spPr>
        <a:xfrm xmlns:a="http://schemas.openxmlformats.org/drawingml/2006/main">
          <a:off x="1619251" y="2362200"/>
          <a:ext cx="914400" cy="3810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0.2987</cdr:x>
      <cdr:y>0.86486</cdr:y>
    </cdr:from>
    <cdr:to>
      <cdr:x>0.58881</cdr:x>
      <cdr:y>0.97013</cdr:y>
    </cdr:to>
    <cdr:sp macro="" textlink="">
      <cdr:nvSpPr>
        <cdr:cNvPr id="5" name="TextBox 2"/>
        <cdr:cNvSpPr txBox="1"/>
      </cdr:nvSpPr>
      <cdr:spPr>
        <a:xfrm xmlns:a="http://schemas.openxmlformats.org/drawingml/2006/main">
          <a:off x="1752600" y="2438400"/>
          <a:ext cx="1702191" cy="296798"/>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800" dirty="0"/>
            <a:t>Content</a:t>
          </a:r>
          <a:r>
            <a:rPr lang="en-US" sz="1800" baseline="0" dirty="0"/>
            <a:t> Coverage</a:t>
          </a:r>
          <a:endParaRPr lang="en-US" sz="1800" dirty="0"/>
        </a:p>
      </cdr:txBody>
    </cdr:sp>
  </cdr:relSizeAnchor>
</c:userShapes>
</file>

<file path=ppt/drawings/drawing6.xml><?xml version="1.0" encoding="utf-8"?>
<c:userShapes xmlns:c="http://schemas.openxmlformats.org/drawingml/2006/chart">
  <cdr:relSizeAnchor xmlns:cdr="http://schemas.openxmlformats.org/drawingml/2006/chartDrawing">
    <cdr:from>
      <cdr:x>0.37363</cdr:x>
      <cdr:y>0.86111</cdr:y>
    </cdr:from>
    <cdr:to>
      <cdr:x>0.58462</cdr:x>
      <cdr:y>1</cdr:y>
    </cdr:to>
    <cdr:sp macro="" textlink="">
      <cdr:nvSpPr>
        <cdr:cNvPr id="2" name="TextBox 1"/>
        <cdr:cNvSpPr txBox="1"/>
      </cdr:nvSpPr>
      <cdr:spPr>
        <a:xfrm xmlns:a="http://schemas.openxmlformats.org/drawingml/2006/main">
          <a:off x="1619251" y="2362200"/>
          <a:ext cx="914400" cy="3810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0.32967</cdr:x>
      <cdr:y>0.88995</cdr:y>
    </cdr:from>
    <cdr:to>
      <cdr:x>0.61978</cdr:x>
      <cdr:y>0.99522</cdr:y>
    </cdr:to>
    <cdr:sp macro="" textlink="">
      <cdr:nvSpPr>
        <cdr:cNvPr id="3" name="TextBox 2"/>
        <cdr:cNvSpPr txBox="1"/>
      </cdr:nvSpPr>
      <cdr:spPr>
        <a:xfrm xmlns:a="http://schemas.openxmlformats.org/drawingml/2006/main">
          <a:off x="1428747" y="1771650"/>
          <a:ext cx="1257303" cy="20955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400" dirty="0"/>
            <a:t>Ease in navigation</a:t>
          </a:r>
        </a:p>
      </cdr:txBody>
    </cdr:sp>
  </cdr:relSizeAnchor>
</c:userShapes>
</file>

<file path=ppt/drawings/drawing7.xml><?xml version="1.0" encoding="utf-8"?>
<c:userShapes xmlns:c="http://schemas.openxmlformats.org/drawingml/2006/chart">
  <cdr:relSizeAnchor xmlns:cdr="http://schemas.openxmlformats.org/drawingml/2006/chartDrawing">
    <cdr:from>
      <cdr:x>0.37363</cdr:x>
      <cdr:y>0.86111</cdr:y>
    </cdr:from>
    <cdr:to>
      <cdr:x>0.58462</cdr:x>
      <cdr:y>1</cdr:y>
    </cdr:to>
    <cdr:sp macro="" textlink="">
      <cdr:nvSpPr>
        <cdr:cNvPr id="2" name="TextBox 1"/>
        <cdr:cNvSpPr txBox="1"/>
      </cdr:nvSpPr>
      <cdr:spPr>
        <a:xfrm xmlns:a="http://schemas.openxmlformats.org/drawingml/2006/main">
          <a:off x="1619251" y="2362200"/>
          <a:ext cx="914400" cy="3810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0.35211</cdr:x>
      <cdr:y>0.89473</cdr:y>
    </cdr:from>
    <cdr:to>
      <cdr:x>0.64222</cdr:x>
      <cdr:y>1</cdr:y>
    </cdr:to>
    <cdr:sp macro="" textlink="">
      <cdr:nvSpPr>
        <cdr:cNvPr id="3" name="TextBox 2"/>
        <cdr:cNvSpPr txBox="1"/>
      </cdr:nvSpPr>
      <cdr:spPr>
        <a:xfrm xmlns:a="http://schemas.openxmlformats.org/drawingml/2006/main">
          <a:off x="1676400" y="2257211"/>
          <a:ext cx="1381211" cy="209977"/>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400" dirty="0"/>
            <a:t>Overall Experience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D6542C-993E-43B1-AFA8-3AD0B902A1D3}" type="datetimeFigureOut">
              <a:rPr lang="en-US" smtClean="0"/>
              <a:pPr/>
              <a:t>5/19/2014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77C2BB-1C36-4DAA-A97D-8D333AD96442}" type="slidenum">
              <a:rPr lang="en-US" smtClean="0"/>
              <a:pPr/>
              <a:t>‹#›</a:t>
            </a:fld>
            <a:endParaRPr lang="en-US"/>
          </a:p>
        </p:txBody>
      </p:sp>
    </p:spTree>
    <p:extLst>
      <p:ext uri="{BB962C8B-B14F-4D97-AF65-F5344CB8AC3E}">
        <p14:creationId xmlns:p14="http://schemas.microsoft.com/office/powerpoint/2010/main" xmlns="" val="1679662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77C2BB-1C36-4DAA-A97D-8D333AD96442}"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77C2BB-1C36-4DAA-A97D-8D333AD96442}"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77C2BB-1C36-4DAA-A97D-8D333AD96442}"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BD88189F-34E0-4781-B30A-2B3097360118}" type="datetime1">
              <a:rPr lang="en-US" smtClean="0"/>
              <a:pPr/>
              <a:t>5/19/2014</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8E5AAE56-81B0-455E-9F72-7EA809B8E860}"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794F7B-6A30-46C7-BBDD-FF6836D30D77}" type="datetime1">
              <a:rPr lang="en-US" smtClean="0"/>
              <a:pPr/>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AAE56-81B0-455E-9F72-7EA809B8E8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9A294D-7151-4B98-AB80-E7AA45212789}" type="datetime1">
              <a:rPr lang="en-US" smtClean="0"/>
              <a:pPr/>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AAE56-81B0-455E-9F72-7EA809B8E860}"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11306D-9F40-4389-83D1-A07B58C9E038}" type="datetime1">
              <a:rPr lang="en-US" smtClean="0"/>
              <a:pPr/>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AAE56-81B0-455E-9F72-7EA809B8E86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816AAB-DC08-4890-BB97-549DDE1F2FAC}" type="datetime1">
              <a:rPr lang="en-US" smtClean="0"/>
              <a:pPr/>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AAE56-81B0-455E-9F72-7EA809B8E860}"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17BF63-C263-4568-B6FD-7DF30F70FD88}" type="datetime1">
              <a:rPr lang="en-US" smtClean="0"/>
              <a:pPr/>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AAE56-81B0-455E-9F72-7EA809B8E860}"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6DD6D9-889C-4D64-834E-85E051135FFF}" type="datetime1">
              <a:rPr lang="en-US" smtClean="0"/>
              <a:pPr/>
              <a:t>5/19/2014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AAE56-81B0-455E-9F72-7EA809B8E860}"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17EE72-79DD-4EBD-9D69-1EACF726D0BE}" type="datetime1">
              <a:rPr lang="en-US" smtClean="0"/>
              <a:pPr/>
              <a:t>5/19/2014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5AAE56-81B0-455E-9F72-7EA809B8E860}"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4A7234-B10B-4072-A654-E86C2547F109}" type="datetime1">
              <a:rPr lang="en-US" smtClean="0"/>
              <a:pPr/>
              <a:t>5/19/2014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5AAE56-81B0-455E-9F72-7EA809B8E860}"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9F079-91C4-4DA1-B732-FEB92206ACF3}" type="datetime1">
              <a:rPr lang="en-US" smtClean="0"/>
              <a:pPr/>
              <a:t>5/19/2014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5AAE56-81B0-455E-9F72-7EA809B8E860}"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4EFF95-66A7-4CAB-89DC-917C11791B5C}" type="datetime1">
              <a:rPr lang="en-US" smtClean="0"/>
              <a:pPr/>
              <a:t>5/19/2014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AAE56-81B0-455E-9F72-7EA809B8E86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FF2EC92-5647-4711-B495-D2B0CDA8F648}" type="datetime1">
              <a:rPr lang="en-US" smtClean="0"/>
              <a:pPr/>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AAE56-81B0-455E-9F72-7EA809B8E860}"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182917-9105-4A54-94A8-C4A537D8A2D3}" type="datetime1">
              <a:rPr lang="en-US" smtClean="0"/>
              <a:pPr/>
              <a:t>5/19/2014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AAE56-81B0-455E-9F72-7EA809B8E860}"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4B64C-76D2-4C02-ABE6-6EBCCB79BCA0}" type="datetime1">
              <a:rPr lang="en-US" smtClean="0"/>
              <a:pPr/>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AAE56-81B0-455E-9F72-7EA809B8E860}"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39FEDC-FBD0-44E9-9265-9938F932CD1E}" type="datetime1">
              <a:rPr lang="en-US" smtClean="0"/>
              <a:pPr/>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AAE56-81B0-455E-9F72-7EA809B8E86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5F6172D4-AC71-4BBC-B978-C23229A5DF3A}" type="datetime1">
              <a:rPr lang="en-US" smtClean="0"/>
              <a:pPr/>
              <a:t>5/19/2014</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8E5AAE56-81B0-455E-9F72-7EA809B8E860}"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BB0E312-E378-48DF-8238-DBC2B0B07256}" type="datetime1">
              <a:rPr lang="en-US" smtClean="0"/>
              <a:pPr/>
              <a:t>5/19/2014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AAE56-81B0-455E-9F72-7EA809B8E860}"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1AD21C7-D147-4E43-9B8C-5FF8F24AB6B8}" type="datetime1">
              <a:rPr lang="en-US" smtClean="0"/>
              <a:pPr/>
              <a:t>5/19/2014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5AAE56-81B0-455E-9F72-7EA809B8E860}"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EFCFAA6-D7C7-4C36-97B5-C69B4DA7D254}" type="datetime1">
              <a:rPr lang="en-US" smtClean="0"/>
              <a:pPr/>
              <a:t>5/19/2014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5AAE56-81B0-455E-9F72-7EA809B8E860}"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EA01CC-D0E7-4994-B0AD-EBF8239EBD70}" type="datetime1">
              <a:rPr lang="en-US" smtClean="0"/>
              <a:pPr/>
              <a:t>5/19/2014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5AAE56-81B0-455E-9F72-7EA809B8E860}"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5A44DE0-018A-40DF-9243-BDFEB1BFAC3B}" type="datetime1">
              <a:rPr lang="en-US" smtClean="0"/>
              <a:pPr/>
              <a:t>5/19/2014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AAE56-81B0-455E-9F72-7EA809B8E860}"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AE517-47A1-474E-B764-500EA6F098F6}" type="datetime1">
              <a:rPr lang="en-US" smtClean="0"/>
              <a:pPr/>
              <a:t>5/19/2014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AAE56-81B0-455E-9F72-7EA809B8E860}"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8530BAA-114A-4317-8891-0B6D1F5788C4}" type="datetime1">
              <a:rPr lang="en-US" smtClean="0"/>
              <a:pPr/>
              <a:t>5/19/2014</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8E5AAE56-81B0-455E-9F72-7EA809B8E860}"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84885-7873-46AF-80F9-0ED3E20C3FAE}" type="datetime1">
              <a:rPr lang="en-US" smtClean="0"/>
              <a:pPr/>
              <a:t>5/19/2014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AAE56-81B0-455E-9F72-7EA809B8E86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co.in/url?q=http://campuscareercoach.com/ask-the-coach/does-my-resume-needs-an-objective-statement&amp;sa=U&amp;ei=oMBwU7_oBo6eugS7sICgDg&amp;ved=0CDEQ9QEwAg&amp;usg=AFQjCNFF2z3DShYrmzVWxlckCLtiZ2Qqdg"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www.gograph.com/illustration/3d-white-people-scientific-gg61334102.html" TargetMode="External"/><Relationship Id="rId2" Type="http://schemas.openxmlformats.org/officeDocument/2006/relationships/image" Target="../media/image17.jpeg"/><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3.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chart" Target="../charts/chart7.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3.xml"/><Relationship Id="rId5" Type="http://schemas.openxmlformats.org/officeDocument/2006/relationships/chart" Target="../charts/chart13.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hyperlink" Target="http://articles.icmcc.org/2011/06/13/the-impact-of-the-electronic-medical-record-on-structure-process-and-outcomes-within-primary-care-a-systematic-review-of-the-evidence/"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s://www.google.co.in/url?q=http://www.bubblews.com/news/123342-willingness-to-learn&amp;sa=U&amp;ei=moNwU6TjONeSuATg24CgBg&amp;ved=0CDkQ9QEwBjgo&amp;usg=AFQjCNH-_Y8c-LUeBXTHPGOKwSWsd_I3rw" TargetMode="External"/><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co.in/url?q=http://www.ehow.com/how_6042320_write-problem-statement-needs-assessment.html&amp;sa=U&amp;ei=gL5wU7elCs2WuASGl4DwCg&amp;ved=0CDEQ9QEwAjgo&amp;usg=AFQjCNGQqMOmiYrxvSd84NhVjffmvbYk0Q"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User Manual Effectiveness</a:t>
            </a:r>
            <a:endParaRPr lang="en-US" dirty="0"/>
          </a:p>
        </p:txBody>
      </p:sp>
      <p:sp>
        <p:nvSpPr>
          <p:cNvPr id="3" name="Subtitle 2"/>
          <p:cNvSpPr>
            <a:spLocks noGrp="1"/>
          </p:cNvSpPr>
          <p:nvPr>
            <p:ph type="subTitle" idx="1"/>
          </p:nvPr>
        </p:nvSpPr>
        <p:spPr>
          <a:xfrm>
            <a:off x="1219200" y="5029200"/>
            <a:ext cx="6858000" cy="822960"/>
          </a:xfrm>
        </p:spPr>
        <p:txBody>
          <a:bodyPr>
            <a:noAutofit/>
          </a:bodyPr>
          <a:lstStyle/>
          <a:p>
            <a:r>
              <a:rPr lang="en-US" u="sng" dirty="0" smtClean="0">
                <a:latin typeface="Cataneo BT" pitchFamily="66" charset="0"/>
                <a:cs typeface="Andalus" pitchFamily="18" charset="-78"/>
              </a:rPr>
              <a:t>Presented by:</a:t>
            </a:r>
          </a:p>
          <a:p>
            <a:r>
              <a:rPr lang="en-US" dirty="0" err="1" smtClean="0">
                <a:latin typeface="Cataneo BT" pitchFamily="66" charset="0"/>
                <a:cs typeface="Andalus" pitchFamily="18" charset="-78"/>
              </a:rPr>
              <a:t>Dr.Aparna</a:t>
            </a:r>
            <a:r>
              <a:rPr lang="en-US" dirty="0" smtClean="0">
                <a:latin typeface="Cataneo BT" pitchFamily="66" charset="0"/>
                <a:cs typeface="Andalus" pitchFamily="18" charset="-78"/>
              </a:rPr>
              <a:t> Gupta</a:t>
            </a:r>
            <a:endParaRPr lang="en-US" dirty="0">
              <a:latin typeface="Cataneo BT" pitchFamily="66" charset="0"/>
              <a:cs typeface="Andalus" pitchFamily="18" charset="-78"/>
            </a:endParaRPr>
          </a:p>
        </p:txBody>
      </p:sp>
      <p:pic>
        <p:nvPicPr>
          <p:cNvPr id="22532" name="Picture 4" descr="http://thumbs.dreamstime.com/z/user-manual-books-6555828.jpg"/>
          <p:cNvPicPr>
            <a:picLocks noChangeAspect="1" noChangeArrowheads="1"/>
          </p:cNvPicPr>
          <p:nvPr/>
        </p:nvPicPr>
        <p:blipFill>
          <a:blip r:embed="rId3"/>
          <a:srcRect b="10433"/>
          <a:stretch>
            <a:fillRect/>
          </a:stretch>
        </p:blipFill>
        <p:spPr bwMode="auto">
          <a:xfrm>
            <a:off x="1981200" y="609600"/>
            <a:ext cx="5086350" cy="3352800"/>
          </a:xfrm>
          <a:prstGeom prst="rect">
            <a:avLst/>
          </a:prstGeom>
          <a:noFill/>
        </p:spPr>
      </p:pic>
      <p:sp>
        <p:nvSpPr>
          <p:cNvPr id="5" name="Slide Number Placeholder 4"/>
          <p:cNvSpPr>
            <a:spLocks noGrp="1"/>
          </p:cNvSpPr>
          <p:nvPr>
            <p:ph type="sldNum" sz="quarter" idx="12"/>
          </p:nvPr>
        </p:nvSpPr>
        <p:spPr>
          <a:xfrm>
            <a:off x="7543800" y="6172200"/>
            <a:ext cx="1219200" cy="365760"/>
          </a:xfrm>
        </p:spPr>
        <p:txBody>
          <a:bodyPr/>
          <a:lstStyle/>
          <a:p>
            <a:fld id="{8E5AAE56-81B0-455E-9F72-7EA809B8E860}" type="slidenum">
              <a:rPr lang="en-US" sz="1800" smtClean="0">
                <a:latin typeface="Academy Engraved LET" pitchFamily="2" charset="0"/>
              </a:rPr>
              <a:pPr/>
              <a:t>1</a:t>
            </a:fld>
            <a:endParaRPr lang="en-US" sz="1800" dirty="0">
              <a:latin typeface="Academy Engraved LET"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a:t>
            </a:r>
          </a:p>
        </p:txBody>
      </p:sp>
      <p:sp>
        <p:nvSpPr>
          <p:cNvPr id="3" name="Content Placeholder 2"/>
          <p:cNvSpPr>
            <a:spLocks noGrp="1"/>
          </p:cNvSpPr>
          <p:nvPr>
            <p:ph idx="1"/>
          </p:nvPr>
        </p:nvSpPr>
        <p:spPr>
          <a:xfrm>
            <a:off x="228600" y="1295400"/>
            <a:ext cx="8991600" cy="6172200"/>
          </a:xfrm>
        </p:spPr>
        <p:txBody>
          <a:bodyPr>
            <a:normAutofit fontScale="40000" lnSpcReduction="20000"/>
          </a:bodyPr>
          <a:lstStyle/>
          <a:p>
            <a:pPr>
              <a:buNone/>
            </a:pPr>
            <a:r>
              <a:rPr lang="en-US" sz="5500" dirty="0" smtClean="0">
                <a:solidFill>
                  <a:schemeClr val="accent2"/>
                </a:solidFill>
              </a:rPr>
              <a:t>      </a:t>
            </a:r>
            <a:r>
              <a:rPr lang="en-US" sz="5500" dirty="0" err="1" smtClean="0">
                <a:solidFill>
                  <a:schemeClr val="accent2"/>
                </a:solidFill>
              </a:rPr>
              <a:t>Casady</a:t>
            </a:r>
            <a:r>
              <a:rPr lang="en-US" sz="5500" dirty="0" smtClean="0">
                <a:solidFill>
                  <a:schemeClr val="accent2"/>
                </a:solidFill>
              </a:rPr>
              <a:t>, Mona </a:t>
            </a:r>
            <a:r>
              <a:rPr lang="en-US" sz="5500" dirty="0" err="1" smtClean="0">
                <a:solidFill>
                  <a:schemeClr val="accent2"/>
                </a:solidFill>
              </a:rPr>
              <a:t>JView</a:t>
            </a:r>
            <a:r>
              <a:rPr lang="en-US" sz="5500" dirty="0" smtClean="0">
                <a:solidFill>
                  <a:schemeClr val="accent2"/>
                </a:solidFill>
              </a:rPr>
              <a:t> Profile (Mar 1992): </a:t>
            </a:r>
            <a:r>
              <a:rPr lang="en-US" sz="5500" b="1" dirty="0" smtClean="0">
                <a:solidFill>
                  <a:schemeClr val="accent2"/>
                </a:solidFill>
              </a:rPr>
              <a:t> The Write Stuff for Training Manuals; </a:t>
            </a:r>
            <a:r>
              <a:rPr lang="en-US" sz="5500" dirty="0" smtClean="0">
                <a:solidFill>
                  <a:schemeClr val="accent2"/>
                </a:solidFill>
              </a:rPr>
              <a:t>Training &amp; Development 46.3 (Mar 1992): 17 </a:t>
            </a:r>
            <a:r>
              <a:rPr lang="en-US" sz="5500" dirty="0" err="1" smtClean="0">
                <a:solidFill>
                  <a:schemeClr val="accent2"/>
                </a:solidFill>
              </a:rPr>
              <a:t>ProQuest</a:t>
            </a:r>
            <a:r>
              <a:rPr lang="en-US" sz="5500" dirty="0" smtClean="0">
                <a:solidFill>
                  <a:schemeClr val="accent2"/>
                </a:solidFill>
              </a:rPr>
              <a:t> Health Management, </a:t>
            </a:r>
          </a:p>
          <a:p>
            <a:pPr>
              <a:buNone/>
            </a:pPr>
            <a:endParaRPr lang="en-US" sz="5500" dirty="0" smtClean="0">
              <a:solidFill>
                <a:schemeClr val="accent2"/>
              </a:solidFill>
            </a:endParaRPr>
          </a:p>
          <a:p>
            <a:pPr>
              <a:buNone/>
            </a:pPr>
            <a:r>
              <a:rPr lang="en-US" sz="4000" dirty="0" smtClean="0"/>
              <a:t>According to the author effective manuals are: </a:t>
            </a:r>
          </a:p>
          <a:p>
            <a:pPr>
              <a:buNone/>
            </a:pPr>
            <a:r>
              <a:rPr lang="en-US" sz="4000" dirty="0"/>
              <a:t>	</a:t>
            </a:r>
            <a:r>
              <a:rPr lang="en-US" sz="4000" dirty="0" smtClean="0"/>
              <a:t>1. well written, </a:t>
            </a:r>
          </a:p>
          <a:p>
            <a:pPr>
              <a:buNone/>
            </a:pPr>
            <a:r>
              <a:rPr lang="en-US" sz="4000" dirty="0"/>
              <a:t>	</a:t>
            </a:r>
            <a:r>
              <a:rPr lang="en-US" sz="4000" dirty="0" smtClean="0"/>
              <a:t>2. attractively designed,</a:t>
            </a:r>
          </a:p>
          <a:p>
            <a:pPr>
              <a:buNone/>
            </a:pPr>
            <a:r>
              <a:rPr lang="en-US" sz="4000" dirty="0"/>
              <a:t>	</a:t>
            </a:r>
            <a:r>
              <a:rPr lang="en-US" sz="4000" dirty="0" smtClean="0"/>
              <a:t>3. formatted to make it easy for readers to follow instructions and for designers to revise easily, and </a:t>
            </a:r>
          </a:p>
          <a:p>
            <a:pPr>
              <a:buNone/>
            </a:pPr>
            <a:r>
              <a:rPr lang="en-US" sz="4000" dirty="0"/>
              <a:t>	</a:t>
            </a:r>
            <a:r>
              <a:rPr lang="en-US" sz="4000" dirty="0" smtClean="0"/>
              <a:t>4. illustrated appropriately to enhance understanding. </a:t>
            </a:r>
          </a:p>
          <a:p>
            <a:pPr>
              <a:buNone/>
            </a:pPr>
            <a:r>
              <a:rPr lang="en-US" sz="4000" dirty="0"/>
              <a:t>	</a:t>
            </a:r>
            <a:r>
              <a:rPr lang="en-US" sz="4000" dirty="0" smtClean="0"/>
              <a:t>5. To produce an effective manual, the writer must be knowledgeable about its topic. </a:t>
            </a:r>
          </a:p>
          <a:p>
            <a:pPr>
              <a:buNone/>
            </a:pPr>
            <a:r>
              <a:rPr lang="en-US" sz="4000" dirty="0"/>
              <a:t>	</a:t>
            </a:r>
            <a:endParaRPr lang="en-US" sz="4000" dirty="0" smtClean="0"/>
          </a:p>
          <a:p>
            <a:pPr>
              <a:buNone/>
            </a:pPr>
            <a:r>
              <a:rPr lang="en-US" sz="4000" dirty="0" smtClean="0"/>
              <a:t>Putting together a manual involves 9 steps: </a:t>
            </a:r>
          </a:p>
          <a:p>
            <a:pPr>
              <a:buNone/>
            </a:pPr>
            <a:r>
              <a:rPr lang="en-US" sz="4000" dirty="0"/>
              <a:t>	</a:t>
            </a:r>
            <a:r>
              <a:rPr lang="en-US" sz="4000" dirty="0" smtClean="0"/>
              <a:t>1. preparing to write, </a:t>
            </a:r>
          </a:p>
          <a:p>
            <a:pPr>
              <a:buNone/>
            </a:pPr>
            <a:r>
              <a:rPr lang="en-US" sz="4000" dirty="0"/>
              <a:t>	</a:t>
            </a:r>
            <a:r>
              <a:rPr lang="en-US" sz="4000" dirty="0" smtClean="0"/>
              <a:t>2. writing the first draft and seeking feedback on it, </a:t>
            </a:r>
          </a:p>
          <a:p>
            <a:pPr>
              <a:buNone/>
            </a:pPr>
            <a:r>
              <a:rPr lang="en-US" sz="4000" dirty="0"/>
              <a:t>	</a:t>
            </a:r>
            <a:r>
              <a:rPr lang="en-US" sz="4000" dirty="0" smtClean="0"/>
              <a:t>3. revising text and planning or choosing illustrations,</a:t>
            </a:r>
          </a:p>
          <a:p>
            <a:pPr>
              <a:buNone/>
            </a:pPr>
            <a:r>
              <a:rPr lang="en-US" sz="4000" dirty="0"/>
              <a:t>	</a:t>
            </a:r>
            <a:r>
              <a:rPr lang="en-US" sz="4000" dirty="0" smtClean="0"/>
              <a:t>4. laying out pages, </a:t>
            </a:r>
          </a:p>
          <a:p>
            <a:pPr>
              <a:buNone/>
            </a:pPr>
            <a:r>
              <a:rPr lang="en-US" sz="4000" dirty="0"/>
              <a:t>	</a:t>
            </a:r>
            <a:r>
              <a:rPr lang="en-US" sz="4000" dirty="0" smtClean="0"/>
              <a:t>5. producing the final copy, </a:t>
            </a:r>
          </a:p>
          <a:p>
            <a:pPr>
              <a:buNone/>
            </a:pPr>
            <a:r>
              <a:rPr lang="en-US" sz="4000" dirty="0"/>
              <a:t>	</a:t>
            </a:r>
            <a:r>
              <a:rPr lang="en-US" sz="4000" dirty="0" smtClean="0"/>
              <a:t>6. having the manual reproduced, </a:t>
            </a:r>
          </a:p>
          <a:p>
            <a:pPr>
              <a:buNone/>
            </a:pPr>
            <a:r>
              <a:rPr lang="en-US" sz="4000" dirty="0"/>
              <a:t>	</a:t>
            </a:r>
            <a:r>
              <a:rPr lang="en-US" sz="4000" dirty="0" smtClean="0"/>
              <a:t>7. distributing the copies, </a:t>
            </a:r>
          </a:p>
          <a:p>
            <a:pPr>
              <a:buNone/>
            </a:pPr>
            <a:r>
              <a:rPr lang="en-US" sz="4000" dirty="0"/>
              <a:t>	</a:t>
            </a:r>
            <a:r>
              <a:rPr lang="en-US" sz="4000" dirty="0" smtClean="0"/>
              <a:t>8. arranging for training, and </a:t>
            </a:r>
          </a:p>
          <a:p>
            <a:pPr>
              <a:buNone/>
            </a:pPr>
            <a:r>
              <a:rPr lang="en-US" sz="4000" dirty="0"/>
              <a:t>	</a:t>
            </a:r>
            <a:r>
              <a:rPr lang="en-US" sz="4000" dirty="0" smtClean="0"/>
              <a:t>9. reporting to management. </a:t>
            </a:r>
          </a:p>
          <a:p>
            <a:pPr>
              <a:buNone/>
            </a:pPr>
            <a:r>
              <a:rPr lang="en-US" sz="4200" dirty="0" smtClean="0"/>
              <a:t>         </a:t>
            </a:r>
            <a:endParaRPr lang="en-US" sz="4200" dirty="0"/>
          </a:p>
        </p:txBody>
      </p:sp>
      <p:sp>
        <p:nvSpPr>
          <p:cNvPr id="4" name="Slide Number Placeholder 3"/>
          <p:cNvSpPr>
            <a:spLocks noGrp="1"/>
          </p:cNvSpPr>
          <p:nvPr>
            <p:ph type="sldNum" sz="quarter" idx="12"/>
          </p:nvPr>
        </p:nvSpPr>
        <p:spPr/>
        <p:txBody>
          <a:bodyPr/>
          <a:lstStyle/>
          <a:p>
            <a:fld id="{8E5AAE56-81B0-455E-9F72-7EA809B8E860}" type="slidenum">
              <a:rPr lang="en-US" sz="1800" smtClean="0"/>
              <a:pPr/>
              <a:t>10</a:t>
            </a:fld>
            <a:endParaRPr lang="en-US" sz="1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257800"/>
          </a:xfrm>
        </p:spPr>
        <p:txBody>
          <a:bodyPr>
            <a:normAutofit fontScale="85000" lnSpcReduction="20000"/>
          </a:bodyPr>
          <a:lstStyle/>
          <a:p>
            <a:pPr>
              <a:buNone/>
            </a:pPr>
            <a:r>
              <a:rPr lang="en-US" dirty="0" smtClean="0"/>
              <a:t>Objective</a:t>
            </a:r>
          </a:p>
          <a:p>
            <a:r>
              <a:rPr lang="en-US" dirty="0" smtClean="0"/>
              <a:t>To access the need of the user manual for the different modules of </a:t>
            </a:r>
            <a:r>
              <a:rPr lang="en-US" dirty="0" err="1" smtClean="0"/>
              <a:t>HIStree</a:t>
            </a:r>
            <a:r>
              <a:rPr lang="en-US" dirty="0" smtClean="0"/>
              <a:t>, develop the user manual and draw out effectiveness of the developed user manual.</a:t>
            </a:r>
          </a:p>
          <a:p>
            <a:pPr>
              <a:buNone/>
            </a:pPr>
            <a:endParaRPr lang="en-US" dirty="0" smtClean="0"/>
          </a:p>
          <a:p>
            <a:pPr>
              <a:buNone/>
            </a:pPr>
            <a:r>
              <a:rPr lang="en-US" dirty="0" smtClean="0"/>
              <a:t>Specific Objective</a:t>
            </a:r>
          </a:p>
          <a:p>
            <a:r>
              <a:rPr lang="en-US" dirty="0" smtClean="0"/>
              <a:t>To access the need of user manual for different modules of </a:t>
            </a:r>
            <a:r>
              <a:rPr lang="en-US" dirty="0" err="1" smtClean="0"/>
              <a:t>HIStree</a:t>
            </a:r>
            <a:r>
              <a:rPr lang="en-US" dirty="0" smtClean="0"/>
              <a:t> software.</a:t>
            </a:r>
          </a:p>
          <a:p>
            <a:r>
              <a:rPr lang="en-US" dirty="0" smtClean="0"/>
              <a:t>To develop a user manual for the modules identified.</a:t>
            </a:r>
          </a:p>
          <a:p>
            <a:r>
              <a:rPr lang="en-US" dirty="0" smtClean="0"/>
              <a:t>To understand the effectiveness of the user manual developed.</a:t>
            </a:r>
          </a:p>
          <a:p>
            <a:r>
              <a:rPr lang="en-US" dirty="0" smtClean="0"/>
              <a:t>To cull out weak and strong aspects of the user manual developed.</a:t>
            </a:r>
          </a:p>
          <a:p>
            <a:endParaRPr lang="en-US" dirty="0" smtClean="0"/>
          </a:p>
        </p:txBody>
      </p:sp>
      <p:pic>
        <p:nvPicPr>
          <p:cNvPr id="2050" name="Picture 2" descr="https://encrypted-tbn2.gstatic.com/images?q=tbn:ANd9GcQZ0Ib6vH6ouA6xrvdTDawFa6b5teM7tXc8fi_2Yesnvvwq6ygRBsM_xSo2">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0" y="152400"/>
            <a:ext cx="4191000" cy="14478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8E5AAE56-81B0-455E-9F72-7EA809B8E860}" type="slidenum">
              <a:rPr lang="en-US" sz="1800" smtClean="0"/>
              <a:pPr/>
              <a:t>11</a:t>
            </a:fld>
            <a:endParaRPr lang="en-US"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Word cloud for Event chain methodology - csp1169696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13905" y="4953000"/>
            <a:ext cx="2730095" cy="1905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normAutofit/>
          </a:bodyPr>
          <a:lstStyle/>
          <a:p>
            <a:r>
              <a:rPr lang="en-US" dirty="0" smtClean="0"/>
              <a:t>Methodology</a:t>
            </a:r>
            <a:endParaRPr lang="en-US" dirty="0"/>
          </a:p>
        </p:txBody>
      </p:sp>
      <p:sp>
        <p:nvSpPr>
          <p:cNvPr id="3" name="Content Placeholder 2"/>
          <p:cNvSpPr>
            <a:spLocks noGrp="1"/>
          </p:cNvSpPr>
          <p:nvPr>
            <p:ph idx="1"/>
          </p:nvPr>
        </p:nvSpPr>
        <p:spPr>
          <a:xfrm>
            <a:off x="457200" y="1219200"/>
            <a:ext cx="8229600" cy="5638800"/>
          </a:xfrm>
        </p:spPr>
        <p:txBody>
          <a:bodyPr>
            <a:normAutofit fontScale="47500" lnSpcReduction="20000"/>
          </a:bodyPr>
          <a:lstStyle/>
          <a:p>
            <a:pPr>
              <a:buNone/>
            </a:pPr>
            <a:r>
              <a:rPr lang="en-US" dirty="0" smtClean="0"/>
              <a:t> </a:t>
            </a:r>
            <a:r>
              <a:rPr lang="en-US" sz="3400" b="1" dirty="0" smtClean="0"/>
              <a:t>Research Design</a:t>
            </a:r>
            <a:endParaRPr lang="en-US" sz="3400" dirty="0" smtClean="0"/>
          </a:p>
          <a:p>
            <a:r>
              <a:rPr lang="en-US" sz="3400" dirty="0" smtClean="0"/>
              <a:t> Type of Research: Experimental Research</a:t>
            </a:r>
          </a:p>
          <a:p>
            <a:pPr>
              <a:buNone/>
            </a:pPr>
            <a:r>
              <a:rPr lang="en-US" sz="3400" b="1" dirty="0" smtClean="0"/>
              <a:t> </a:t>
            </a:r>
            <a:endParaRPr lang="en-US" sz="3400" dirty="0" smtClean="0"/>
          </a:p>
          <a:p>
            <a:pPr>
              <a:buNone/>
            </a:pPr>
            <a:r>
              <a:rPr lang="en-US" sz="3400" b="1" dirty="0" smtClean="0"/>
              <a:t>Sample Design</a:t>
            </a:r>
            <a:endParaRPr lang="en-US" sz="3400" dirty="0" smtClean="0"/>
          </a:p>
          <a:p>
            <a:pPr lvl="0"/>
            <a:r>
              <a:rPr lang="en-US" sz="3400" dirty="0" smtClean="0"/>
              <a:t>Sample Unit: Hospital personnel</a:t>
            </a:r>
          </a:p>
          <a:p>
            <a:pPr lvl="0"/>
            <a:r>
              <a:rPr lang="en-US" sz="3400" dirty="0" smtClean="0"/>
              <a:t>Sample Size: 25</a:t>
            </a:r>
          </a:p>
          <a:p>
            <a:pPr lvl="0"/>
            <a:r>
              <a:rPr lang="en-US" sz="3400" dirty="0" smtClean="0"/>
              <a:t>Sampling Technique: Convenience Sampling</a:t>
            </a:r>
          </a:p>
          <a:p>
            <a:pPr lvl="0"/>
            <a:r>
              <a:rPr lang="en-US" sz="3400" dirty="0" smtClean="0"/>
              <a:t>Sampling Area: Megacity Hospital, </a:t>
            </a:r>
            <a:r>
              <a:rPr lang="en-US" sz="3400" dirty="0" err="1" smtClean="0"/>
              <a:t>Roorkee</a:t>
            </a:r>
            <a:r>
              <a:rPr lang="en-US" sz="3400" dirty="0" smtClean="0"/>
              <a:t> </a:t>
            </a:r>
          </a:p>
          <a:p>
            <a:pPr lvl="0"/>
            <a:r>
              <a:rPr lang="en-US" sz="3400" dirty="0" smtClean="0"/>
              <a:t>Time of Study: 1</a:t>
            </a:r>
            <a:r>
              <a:rPr lang="en-US" sz="3400" baseline="30000" dirty="0" smtClean="0"/>
              <a:t>1</a:t>
            </a:r>
            <a:r>
              <a:rPr lang="en-US" sz="3400" dirty="0" smtClean="0"/>
              <a:t>/</a:t>
            </a:r>
            <a:r>
              <a:rPr lang="en-US" sz="3400" baseline="-25000" dirty="0" smtClean="0"/>
              <a:t>2</a:t>
            </a:r>
            <a:r>
              <a:rPr lang="en-US" sz="3400" dirty="0" smtClean="0"/>
              <a:t> month</a:t>
            </a:r>
          </a:p>
          <a:p>
            <a:pPr>
              <a:buNone/>
            </a:pPr>
            <a:r>
              <a:rPr lang="en-US" sz="3400" dirty="0" smtClean="0"/>
              <a:t> </a:t>
            </a:r>
          </a:p>
          <a:p>
            <a:pPr>
              <a:buNone/>
            </a:pPr>
            <a:r>
              <a:rPr lang="en-US" sz="3400" b="1" dirty="0" smtClean="0"/>
              <a:t>Data Collection</a:t>
            </a:r>
            <a:endParaRPr lang="en-US" sz="3400" dirty="0" smtClean="0"/>
          </a:p>
          <a:p>
            <a:pPr marL="0" lvl="0" indent="0">
              <a:buNone/>
            </a:pPr>
            <a:r>
              <a:rPr lang="en-US" sz="3400" dirty="0" smtClean="0"/>
              <a:t>Sources</a:t>
            </a:r>
          </a:p>
          <a:p>
            <a:pPr lvl="0"/>
            <a:r>
              <a:rPr lang="en-US" sz="3400" dirty="0" smtClean="0"/>
              <a:t>Primary Data: Data was collected through structured questionnaire over email responses and direct interview.</a:t>
            </a:r>
          </a:p>
          <a:p>
            <a:pPr lvl="0"/>
            <a:r>
              <a:rPr lang="en-US" sz="3400" dirty="0" smtClean="0"/>
              <a:t>Secondary Data: Available on Internet and journals. </a:t>
            </a:r>
          </a:p>
          <a:p>
            <a:pPr marL="0" lvl="0" indent="0">
              <a:buNone/>
            </a:pPr>
            <a:r>
              <a:rPr lang="en-US" sz="3400" dirty="0" smtClean="0"/>
              <a:t>Tools</a:t>
            </a:r>
          </a:p>
          <a:p>
            <a:r>
              <a:rPr lang="en-US" sz="3400" dirty="0" smtClean="0"/>
              <a:t>The data was collected through email responses and personal interview.</a:t>
            </a:r>
          </a:p>
          <a:p>
            <a:pPr>
              <a:buNone/>
            </a:pPr>
            <a:r>
              <a:rPr lang="en-US" sz="3400" dirty="0" smtClean="0"/>
              <a:t> </a:t>
            </a:r>
          </a:p>
          <a:p>
            <a:pPr>
              <a:buNone/>
            </a:pPr>
            <a:r>
              <a:rPr lang="en-US" sz="3400" b="1" dirty="0" smtClean="0"/>
              <a:t>Data Analysis</a:t>
            </a:r>
            <a:endParaRPr lang="en-US" sz="3400" dirty="0" smtClean="0"/>
          </a:p>
          <a:p>
            <a:r>
              <a:rPr lang="en-US" sz="3400" dirty="0" smtClean="0"/>
              <a:t>Statistical analysis (</a:t>
            </a:r>
            <a:r>
              <a:rPr lang="en-US" sz="3400" dirty="0" err="1" smtClean="0"/>
              <a:t>spss</a:t>
            </a:r>
            <a:r>
              <a:rPr lang="en-US" sz="3400" dirty="0" smtClean="0"/>
              <a:t> 16)</a:t>
            </a:r>
          </a:p>
          <a:p>
            <a:r>
              <a:rPr lang="en-US" sz="3400" dirty="0" smtClean="0"/>
              <a:t>Techniques: Frequencies, Cross-tabs</a:t>
            </a:r>
          </a:p>
          <a:p>
            <a:pPr>
              <a:buNone/>
            </a:pPr>
            <a:endParaRPr lang="en-US" dirty="0"/>
          </a:p>
        </p:txBody>
      </p:sp>
      <p:pic>
        <p:nvPicPr>
          <p:cNvPr id="3078" name="Picture 6" descr="3d white people. Scientific">
            <a:hlinkClick r:id="rId3"/>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477000" y="119601"/>
            <a:ext cx="2638245" cy="329780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fld id="{8E5AAE56-81B0-455E-9F72-7EA809B8E860}" type="slidenum">
              <a:rPr lang="en-US" sz="1800" smtClean="0"/>
              <a:pPr/>
              <a:t>12</a:t>
            </a:fld>
            <a:endParaRPr lang="en-US" sz="1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4" name="Content Placeholder 3"/>
          <p:cNvGraphicFramePr>
            <a:graphicFrameLocks noGrp="1"/>
          </p:cNvGraphicFramePr>
          <p:nvPr>
            <p:ph idx="1"/>
          </p:nvPr>
        </p:nvGraphicFramePr>
        <p:xfrm>
          <a:off x="381000" y="4648198"/>
          <a:ext cx="8458199" cy="2057402"/>
        </p:xfrm>
        <a:graphic>
          <a:graphicData uri="http://schemas.openxmlformats.org/drawingml/2006/table">
            <a:tbl>
              <a:tblPr/>
              <a:tblGrid>
                <a:gridCol w="1290660"/>
                <a:gridCol w="1290660"/>
                <a:gridCol w="1245961"/>
                <a:gridCol w="1490870"/>
                <a:gridCol w="1570024"/>
                <a:gridCol w="1570024"/>
              </a:tblGrid>
              <a:tr h="261371">
                <a:tc gridSpan="6">
                  <a:txBody>
                    <a:bodyPr/>
                    <a:lstStyle/>
                    <a:p>
                      <a:pPr marL="0" marR="0" algn="ctr">
                        <a:lnSpc>
                          <a:spcPts val="1600"/>
                        </a:lnSpc>
                        <a:spcBef>
                          <a:spcPts val="0"/>
                        </a:spcBef>
                        <a:spcAft>
                          <a:spcPts val="1000"/>
                        </a:spcAft>
                      </a:pPr>
                      <a:r>
                        <a:rPr lang="en-US" sz="900" b="1" dirty="0">
                          <a:latin typeface="Arial"/>
                          <a:ea typeface="Calibri"/>
                          <a:cs typeface="Times New Roman"/>
                        </a:rPr>
                        <a:t>Manual explored</a:t>
                      </a:r>
                      <a:endParaRPr lang="en-US" sz="1100" dirty="0">
                        <a:latin typeface="Calibri"/>
                        <a:ea typeface="Calibri"/>
                        <a:cs typeface="Times New Roman"/>
                      </a:endParaRPr>
                    </a:p>
                  </a:txBody>
                  <a:tcPr marL="19050" marR="19050" marT="19050" marB="1905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1473">
                <a:tc>
                  <a:txBody>
                    <a:bodyPr/>
                    <a:lstStyle/>
                    <a:p>
                      <a:pPr marL="0" marR="0">
                        <a:lnSpc>
                          <a:spcPct val="115000"/>
                        </a:lnSpc>
                        <a:spcBef>
                          <a:spcPts val="0"/>
                        </a:spcBef>
                        <a:spcAft>
                          <a:spcPts val="1000"/>
                        </a:spcAft>
                      </a:pPr>
                      <a:endParaRPr lang="en-US" sz="1200">
                        <a:latin typeface="Times New Roman"/>
                        <a:ea typeface="Calibri"/>
                        <a:cs typeface="Times New Roman"/>
                      </a:endParaRPr>
                    </a:p>
                  </a:txBody>
                  <a:tcPr marL="19050" marR="19050" marT="19050" marB="1905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endParaRPr lang="en-US" sz="1200">
                        <a:latin typeface="Times New Roman"/>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600"/>
                        </a:lnSpc>
                        <a:spcBef>
                          <a:spcPts val="0"/>
                        </a:spcBef>
                        <a:spcAft>
                          <a:spcPts val="1000"/>
                        </a:spcAft>
                      </a:pPr>
                      <a:r>
                        <a:rPr lang="en-US" sz="900">
                          <a:latin typeface="Arial"/>
                          <a:ea typeface="Calibri"/>
                          <a:cs typeface="Times New Roman"/>
                        </a:rPr>
                        <a:t>Frequency</a:t>
                      </a:r>
                      <a:endParaRPr lang="en-US" sz="1100">
                        <a:latin typeface="Calibri"/>
                        <a:ea typeface="Calibri"/>
                        <a:cs typeface="Times New Roman"/>
                      </a:endParaRPr>
                    </a:p>
                  </a:txBody>
                  <a:tcPr marL="19050" marR="19050" marT="19050" marB="1905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600"/>
                        </a:lnSpc>
                        <a:spcBef>
                          <a:spcPts val="0"/>
                        </a:spcBef>
                        <a:spcAft>
                          <a:spcPts val="1000"/>
                        </a:spcAft>
                      </a:pPr>
                      <a:r>
                        <a:rPr lang="en-US" sz="900">
                          <a:latin typeface="Arial"/>
                          <a:ea typeface="Calibri"/>
                          <a:cs typeface="Times New Roman"/>
                        </a:rPr>
                        <a:t>Percent</a:t>
                      </a:r>
                      <a:endParaRPr lang="en-US" sz="1100">
                        <a:latin typeface="Calibri"/>
                        <a:ea typeface="Calibri"/>
                        <a:cs typeface="Times New Roman"/>
                      </a:endParaRPr>
                    </a:p>
                  </a:txBody>
                  <a:tcPr marL="19050" marR="19050"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600"/>
                        </a:lnSpc>
                        <a:spcBef>
                          <a:spcPts val="0"/>
                        </a:spcBef>
                        <a:spcAft>
                          <a:spcPts val="1000"/>
                        </a:spcAft>
                      </a:pPr>
                      <a:r>
                        <a:rPr lang="en-US" sz="900" dirty="0">
                          <a:latin typeface="Arial"/>
                          <a:ea typeface="Calibri"/>
                          <a:cs typeface="Times New Roman"/>
                        </a:rPr>
                        <a:t>Valid Percent</a:t>
                      </a:r>
                      <a:endParaRPr lang="en-US" sz="1100" dirty="0">
                        <a:latin typeface="Calibri"/>
                        <a:ea typeface="Calibri"/>
                        <a:cs typeface="Times New Roman"/>
                      </a:endParaRPr>
                    </a:p>
                  </a:txBody>
                  <a:tcPr marL="19050" marR="19050"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600"/>
                        </a:lnSpc>
                        <a:spcBef>
                          <a:spcPts val="0"/>
                        </a:spcBef>
                        <a:spcAft>
                          <a:spcPts val="1000"/>
                        </a:spcAft>
                      </a:pPr>
                      <a:r>
                        <a:rPr lang="en-US" sz="900">
                          <a:latin typeface="Arial"/>
                          <a:ea typeface="Calibri"/>
                          <a:cs typeface="Times New Roman"/>
                        </a:rPr>
                        <a:t>Cumulative Percent</a:t>
                      </a:r>
                      <a:endParaRPr lang="en-US" sz="1100">
                        <a:latin typeface="Calibri"/>
                        <a:ea typeface="Calibri"/>
                        <a:cs typeface="Times New Roman"/>
                      </a:endParaRPr>
                    </a:p>
                  </a:txBody>
                  <a:tcPr marL="19050" marR="19050" marT="19050" marB="1905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261371">
                <a:tc rowSpan="5">
                  <a:txBody>
                    <a:bodyPr/>
                    <a:lstStyle/>
                    <a:p>
                      <a:pPr marL="0" marR="0">
                        <a:lnSpc>
                          <a:spcPts val="1600"/>
                        </a:lnSpc>
                        <a:spcBef>
                          <a:spcPts val="0"/>
                        </a:spcBef>
                        <a:spcAft>
                          <a:spcPts val="1000"/>
                        </a:spcAft>
                      </a:pPr>
                      <a:r>
                        <a:rPr lang="en-US" sz="900" dirty="0">
                          <a:latin typeface="Arial"/>
                          <a:ea typeface="Calibri"/>
                          <a:cs typeface="Times New Roman"/>
                        </a:rPr>
                        <a:t>Valid</a:t>
                      </a:r>
                      <a:endParaRPr lang="en-US" sz="1100" dirty="0">
                        <a:latin typeface="Calibri"/>
                        <a:ea typeface="Calibri"/>
                        <a:cs typeface="Times New Roman"/>
                      </a:endParaRPr>
                    </a:p>
                  </a:txBody>
                  <a:tcPr marL="19050" marR="19050" marT="19050" marB="1905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nSpc>
                          <a:spcPts val="1600"/>
                        </a:lnSpc>
                        <a:spcBef>
                          <a:spcPts val="0"/>
                        </a:spcBef>
                        <a:spcAft>
                          <a:spcPts val="1000"/>
                        </a:spcAft>
                      </a:pPr>
                      <a:r>
                        <a:rPr lang="en-US" sz="900" dirty="0">
                          <a:latin typeface="Arial"/>
                          <a:ea typeface="Calibri"/>
                          <a:cs typeface="Times New Roman"/>
                        </a:rPr>
                        <a:t>ADT</a:t>
                      </a:r>
                      <a:endParaRPr lang="en-US" sz="1100" dirty="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ts val="1600"/>
                        </a:lnSpc>
                        <a:spcBef>
                          <a:spcPts val="0"/>
                        </a:spcBef>
                        <a:spcAft>
                          <a:spcPts val="1000"/>
                        </a:spcAft>
                      </a:pPr>
                      <a:r>
                        <a:rPr lang="en-US" sz="900" dirty="0">
                          <a:latin typeface="Arial"/>
                          <a:ea typeface="Calibri"/>
                          <a:cs typeface="Times New Roman"/>
                        </a:rPr>
                        <a:t>7</a:t>
                      </a:r>
                      <a:endParaRPr lang="en-US" sz="1100" dirty="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ts val="1600"/>
                        </a:lnSpc>
                        <a:spcBef>
                          <a:spcPts val="0"/>
                        </a:spcBef>
                        <a:spcAft>
                          <a:spcPts val="1000"/>
                        </a:spcAft>
                      </a:pPr>
                      <a:r>
                        <a:rPr lang="en-US" sz="900" dirty="0">
                          <a:latin typeface="Arial"/>
                          <a:ea typeface="Calibri"/>
                          <a:cs typeface="Times New Roman"/>
                        </a:rPr>
                        <a:t>31.8</a:t>
                      </a:r>
                      <a:endParaRPr lang="en-US" sz="1100" dirty="0">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ts val="1600"/>
                        </a:lnSpc>
                        <a:spcBef>
                          <a:spcPts val="0"/>
                        </a:spcBef>
                        <a:spcAft>
                          <a:spcPts val="1000"/>
                        </a:spcAft>
                      </a:pPr>
                      <a:r>
                        <a:rPr lang="en-US" sz="900">
                          <a:latin typeface="Arial"/>
                          <a:ea typeface="Calibri"/>
                          <a:cs typeface="Times New Roman"/>
                        </a:rPr>
                        <a:t>31.8</a:t>
                      </a:r>
                      <a:endParaRPr lang="en-US" sz="1100">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ts val="1600"/>
                        </a:lnSpc>
                        <a:spcBef>
                          <a:spcPts val="0"/>
                        </a:spcBef>
                        <a:spcAft>
                          <a:spcPts val="1000"/>
                        </a:spcAft>
                      </a:pPr>
                      <a:r>
                        <a:rPr lang="en-US" sz="900">
                          <a:latin typeface="Arial"/>
                          <a:ea typeface="Calibri"/>
                          <a:cs typeface="Times New Roman"/>
                        </a:rPr>
                        <a:t>31.8</a:t>
                      </a:r>
                      <a:endParaRPr lang="en-US" sz="1100">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r>
              <a:tr h="261371">
                <a:tc vMerge="1">
                  <a:txBody>
                    <a:bodyPr/>
                    <a:lstStyle/>
                    <a:p>
                      <a:endParaRPr lang="en-US"/>
                    </a:p>
                  </a:txBody>
                  <a:tcPr/>
                </a:tc>
                <a:tc>
                  <a:txBody>
                    <a:bodyPr/>
                    <a:lstStyle/>
                    <a:p>
                      <a:pPr marL="0" marR="0">
                        <a:lnSpc>
                          <a:spcPts val="1600"/>
                        </a:lnSpc>
                        <a:spcBef>
                          <a:spcPts val="0"/>
                        </a:spcBef>
                        <a:spcAft>
                          <a:spcPts val="1000"/>
                        </a:spcAft>
                      </a:pPr>
                      <a:r>
                        <a:rPr lang="en-US" sz="900" dirty="0">
                          <a:latin typeface="Arial"/>
                          <a:ea typeface="Calibri"/>
                          <a:cs typeface="Times New Roman"/>
                        </a:rPr>
                        <a:t>Front office</a:t>
                      </a:r>
                      <a:endParaRPr lang="en-US" sz="1100" dirty="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ts val="1600"/>
                        </a:lnSpc>
                        <a:spcBef>
                          <a:spcPts val="0"/>
                        </a:spcBef>
                        <a:spcAft>
                          <a:spcPts val="1000"/>
                        </a:spcAft>
                      </a:pPr>
                      <a:r>
                        <a:rPr lang="en-US" sz="900" dirty="0">
                          <a:latin typeface="Arial"/>
                          <a:ea typeface="Calibri"/>
                          <a:cs typeface="Times New Roman"/>
                        </a:rPr>
                        <a:t>5</a:t>
                      </a:r>
                      <a:endParaRPr lang="en-US" sz="1100" dirty="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ts val="1600"/>
                        </a:lnSpc>
                        <a:spcBef>
                          <a:spcPts val="0"/>
                        </a:spcBef>
                        <a:spcAft>
                          <a:spcPts val="1000"/>
                        </a:spcAft>
                      </a:pPr>
                      <a:r>
                        <a:rPr lang="en-US" sz="900" dirty="0">
                          <a:latin typeface="Arial"/>
                          <a:ea typeface="Calibri"/>
                          <a:cs typeface="Times New Roman"/>
                        </a:rPr>
                        <a:t>22.7</a:t>
                      </a:r>
                      <a:endParaRPr lang="en-US" sz="1100" dirty="0">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ts val="1600"/>
                        </a:lnSpc>
                        <a:spcBef>
                          <a:spcPts val="0"/>
                        </a:spcBef>
                        <a:spcAft>
                          <a:spcPts val="1000"/>
                        </a:spcAft>
                      </a:pPr>
                      <a:r>
                        <a:rPr lang="en-US" sz="900">
                          <a:latin typeface="Arial"/>
                          <a:ea typeface="Calibri"/>
                          <a:cs typeface="Times New Roman"/>
                        </a:rPr>
                        <a:t>22.7</a:t>
                      </a:r>
                      <a:endParaRPr lang="en-US" sz="1100">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ts val="1600"/>
                        </a:lnSpc>
                        <a:spcBef>
                          <a:spcPts val="0"/>
                        </a:spcBef>
                        <a:spcAft>
                          <a:spcPts val="1000"/>
                        </a:spcAft>
                      </a:pPr>
                      <a:r>
                        <a:rPr lang="en-US" sz="900">
                          <a:latin typeface="Arial"/>
                          <a:ea typeface="Calibri"/>
                          <a:cs typeface="Times New Roman"/>
                        </a:rPr>
                        <a:t>54.5</a:t>
                      </a:r>
                      <a:endParaRPr lang="en-US" sz="1100">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61371">
                <a:tc vMerge="1">
                  <a:txBody>
                    <a:bodyPr/>
                    <a:lstStyle/>
                    <a:p>
                      <a:endParaRPr lang="en-US"/>
                    </a:p>
                  </a:txBody>
                  <a:tcPr/>
                </a:tc>
                <a:tc>
                  <a:txBody>
                    <a:bodyPr/>
                    <a:lstStyle/>
                    <a:p>
                      <a:pPr marL="0" marR="0">
                        <a:lnSpc>
                          <a:spcPts val="1600"/>
                        </a:lnSpc>
                        <a:spcBef>
                          <a:spcPts val="0"/>
                        </a:spcBef>
                        <a:spcAft>
                          <a:spcPts val="1000"/>
                        </a:spcAft>
                      </a:pPr>
                      <a:r>
                        <a:rPr lang="en-US" sz="900" dirty="0">
                          <a:latin typeface="Arial"/>
                          <a:ea typeface="Calibri"/>
                          <a:cs typeface="Times New Roman"/>
                        </a:rPr>
                        <a:t>Nursing</a:t>
                      </a:r>
                      <a:endParaRPr lang="en-US" sz="1100" dirty="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ts val="1600"/>
                        </a:lnSpc>
                        <a:spcBef>
                          <a:spcPts val="0"/>
                        </a:spcBef>
                        <a:spcAft>
                          <a:spcPts val="1000"/>
                        </a:spcAft>
                      </a:pPr>
                      <a:r>
                        <a:rPr lang="en-US" sz="900" dirty="0">
                          <a:latin typeface="Arial"/>
                          <a:ea typeface="Calibri"/>
                          <a:cs typeface="Times New Roman"/>
                        </a:rPr>
                        <a:t>2</a:t>
                      </a:r>
                      <a:endParaRPr lang="en-US" sz="1100" dirty="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ts val="1600"/>
                        </a:lnSpc>
                        <a:spcBef>
                          <a:spcPts val="0"/>
                        </a:spcBef>
                        <a:spcAft>
                          <a:spcPts val="1000"/>
                        </a:spcAft>
                      </a:pPr>
                      <a:r>
                        <a:rPr lang="en-US" sz="900" dirty="0">
                          <a:latin typeface="Arial"/>
                          <a:ea typeface="Calibri"/>
                          <a:cs typeface="Times New Roman"/>
                        </a:rPr>
                        <a:t>9.1</a:t>
                      </a:r>
                      <a:endParaRPr lang="en-US" sz="1100" dirty="0">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ts val="1600"/>
                        </a:lnSpc>
                        <a:spcBef>
                          <a:spcPts val="0"/>
                        </a:spcBef>
                        <a:spcAft>
                          <a:spcPts val="1000"/>
                        </a:spcAft>
                      </a:pPr>
                      <a:r>
                        <a:rPr lang="en-US" sz="900">
                          <a:latin typeface="Arial"/>
                          <a:ea typeface="Calibri"/>
                          <a:cs typeface="Times New Roman"/>
                        </a:rPr>
                        <a:t>9.1</a:t>
                      </a:r>
                      <a:endParaRPr lang="en-US" sz="1100">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ts val="1600"/>
                        </a:lnSpc>
                        <a:spcBef>
                          <a:spcPts val="0"/>
                        </a:spcBef>
                        <a:spcAft>
                          <a:spcPts val="1000"/>
                        </a:spcAft>
                      </a:pPr>
                      <a:r>
                        <a:rPr lang="en-US" sz="900">
                          <a:latin typeface="Arial"/>
                          <a:ea typeface="Calibri"/>
                          <a:cs typeface="Times New Roman"/>
                        </a:rPr>
                        <a:t>63.6</a:t>
                      </a:r>
                      <a:endParaRPr lang="en-US" sz="1100">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61371">
                <a:tc vMerge="1">
                  <a:txBody>
                    <a:bodyPr/>
                    <a:lstStyle/>
                    <a:p>
                      <a:endParaRPr lang="en-US"/>
                    </a:p>
                  </a:txBody>
                  <a:tcPr/>
                </a:tc>
                <a:tc>
                  <a:txBody>
                    <a:bodyPr/>
                    <a:lstStyle/>
                    <a:p>
                      <a:pPr marL="0" marR="0">
                        <a:lnSpc>
                          <a:spcPts val="1600"/>
                        </a:lnSpc>
                        <a:spcBef>
                          <a:spcPts val="0"/>
                        </a:spcBef>
                        <a:spcAft>
                          <a:spcPts val="1000"/>
                        </a:spcAft>
                      </a:pPr>
                      <a:r>
                        <a:rPr lang="en-US" sz="900" dirty="0">
                          <a:latin typeface="Arial"/>
                          <a:ea typeface="Calibri"/>
                          <a:cs typeface="Times New Roman"/>
                        </a:rPr>
                        <a:t>Physician</a:t>
                      </a:r>
                      <a:endParaRPr lang="en-US" sz="1100" dirty="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ts val="1600"/>
                        </a:lnSpc>
                        <a:spcBef>
                          <a:spcPts val="0"/>
                        </a:spcBef>
                        <a:spcAft>
                          <a:spcPts val="1000"/>
                        </a:spcAft>
                      </a:pPr>
                      <a:r>
                        <a:rPr lang="en-US" sz="900">
                          <a:latin typeface="Arial"/>
                          <a:ea typeface="Calibri"/>
                          <a:cs typeface="Times New Roman"/>
                        </a:rPr>
                        <a:t>8</a:t>
                      </a:r>
                      <a:endParaRPr lang="en-US" sz="110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ts val="1600"/>
                        </a:lnSpc>
                        <a:spcBef>
                          <a:spcPts val="0"/>
                        </a:spcBef>
                        <a:spcAft>
                          <a:spcPts val="1000"/>
                        </a:spcAft>
                      </a:pPr>
                      <a:r>
                        <a:rPr lang="en-US" sz="900" dirty="0">
                          <a:latin typeface="Arial"/>
                          <a:ea typeface="Calibri"/>
                          <a:cs typeface="Times New Roman"/>
                        </a:rPr>
                        <a:t>36.4</a:t>
                      </a:r>
                      <a:endParaRPr lang="en-US" sz="1100" dirty="0">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ts val="1600"/>
                        </a:lnSpc>
                        <a:spcBef>
                          <a:spcPts val="0"/>
                        </a:spcBef>
                        <a:spcAft>
                          <a:spcPts val="1000"/>
                        </a:spcAft>
                      </a:pPr>
                      <a:r>
                        <a:rPr lang="en-US" sz="900">
                          <a:latin typeface="Arial"/>
                          <a:ea typeface="Calibri"/>
                          <a:cs typeface="Times New Roman"/>
                        </a:rPr>
                        <a:t>36.4</a:t>
                      </a:r>
                      <a:endParaRPr lang="en-US" sz="1100">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ts val="1600"/>
                        </a:lnSpc>
                        <a:spcBef>
                          <a:spcPts val="0"/>
                        </a:spcBef>
                        <a:spcAft>
                          <a:spcPts val="1000"/>
                        </a:spcAft>
                      </a:pPr>
                      <a:r>
                        <a:rPr lang="en-US" sz="900">
                          <a:latin typeface="Arial"/>
                          <a:ea typeface="Calibri"/>
                          <a:cs typeface="Times New Roman"/>
                        </a:rPr>
                        <a:t>100.0</a:t>
                      </a:r>
                      <a:endParaRPr lang="en-US" sz="1100">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69074">
                <a:tc vMerge="1">
                  <a:txBody>
                    <a:bodyPr/>
                    <a:lstStyle/>
                    <a:p>
                      <a:endParaRPr lang="en-US"/>
                    </a:p>
                  </a:txBody>
                  <a:tcPr/>
                </a:tc>
                <a:tc>
                  <a:txBody>
                    <a:bodyPr/>
                    <a:lstStyle/>
                    <a:p>
                      <a:pPr marL="0" marR="0">
                        <a:lnSpc>
                          <a:spcPts val="1600"/>
                        </a:lnSpc>
                        <a:spcBef>
                          <a:spcPts val="0"/>
                        </a:spcBef>
                        <a:spcAft>
                          <a:spcPts val="1000"/>
                        </a:spcAft>
                      </a:pPr>
                      <a:r>
                        <a:rPr lang="en-US" sz="900">
                          <a:latin typeface="Arial"/>
                          <a:ea typeface="Calibri"/>
                          <a:cs typeface="Times New Roman"/>
                        </a:rPr>
                        <a:t>Total</a:t>
                      </a:r>
                      <a:endParaRPr lang="en-US" sz="110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0" marR="0" algn="r">
                        <a:lnSpc>
                          <a:spcPts val="1600"/>
                        </a:lnSpc>
                        <a:spcBef>
                          <a:spcPts val="0"/>
                        </a:spcBef>
                        <a:spcAft>
                          <a:spcPts val="1000"/>
                        </a:spcAft>
                      </a:pPr>
                      <a:r>
                        <a:rPr lang="en-US" sz="900">
                          <a:latin typeface="Arial"/>
                          <a:ea typeface="Calibri"/>
                          <a:cs typeface="Times New Roman"/>
                        </a:rPr>
                        <a:t>22</a:t>
                      </a:r>
                      <a:endParaRPr lang="en-US" sz="110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0" marR="0" algn="r">
                        <a:lnSpc>
                          <a:spcPts val="1600"/>
                        </a:lnSpc>
                        <a:spcBef>
                          <a:spcPts val="0"/>
                        </a:spcBef>
                        <a:spcAft>
                          <a:spcPts val="1000"/>
                        </a:spcAft>
                      </a:pPr>
                      <a:r>
                        <a:rPr lang="en-US" sz="900" dirty="0">
                          <a:latin typeface="Arial"/>
                          <a:ea typeface="Calibri"/>
                          <a:cs typeface="Times New Roman"/>
                        </a:rPr>
                        <a:t>100.0</a:t>
                      </a:r>
                      <a:endParaRPr lang="en-US" sz="1100" dirty="0">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0" marR="0" algn="r">
                        <a:lnSpc>
                          <a:spcPts val="1600"/>
                        </a:lnSpc>
                        <a:spcBef>
                          <a:spcPts val="0"/>
                        </a:spcBef>
                        <a:spcAft>
                          <a:spcPts val="1000"/>
                        </a:spcAft>
                      </a:pPr>
                      <a:r>
                        <a:rPr lang="en-US" sz="900">
                          <a:latin typeface="Arial"/>
                          <a:ea typeface="Calibri"/>
                          <a:cs typeface="Times New Roman"/>
                        </a:rPr>
                        <a:t>100.0</a:t>
                      </a:r>
                      <a:endParaRPr lang="en-US" sz="1100">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endParaRPr lang="en-US" sz="1200" dirty="0">
                        <a:latin typeface="Times New Roman"/>
                        <a:ea typeface="Calibri"/>
                        <a:cs typeface="Times New Roman"/>
                      </a:endParaRPr>
                    </a:p>
                  </a:txBody>
                  <a:tcPr marL="19050" marR="19050" marT="19050" marB="1905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6" name="Chart 5"/>
          <p:cNvGraphicFramePr/>
          <p:nvPr/>
        </p:nvGraphicFramePr>
        <p:xfrm>
          <a:off x="0" y="1219200"/>
          <a:ext cx="914400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8E5AAE56-81B0-455E-9F72-7EA809B8E860}" type="slidenum">
              <a:rPr lang="en-US" sz="1800" smtClean="0"/>
              <a:pPr/>
              <a:t>13</a:t>
            </a:fld>
            <a:endParaRPr lang="en-US" sz="1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Results</a:t>
            </a:r>
            <a:endParaRPr lang="en-US" dirty="0"/>
          </a:p>
        </p:txBody>
      </p:sp>
      <p:graphicFrame>
        <p:nvGraphicFramePr>
          <p:cNvPr id="4" name="Content Placeholder 3"/>
          <p:cNvGraphicFramePr>
            <a:graphicFrameLocks noGrp="1"/>
          </p:cNvGraphicFramePr>
          <p:nvPr>
            <p:ph idx="1"/>
          </p:nvPr>
        </p:nvGraphicFramePr>
        <p:xfrm>
          <a:off x="4191000" y="1295400"/>
          <a:ext cx="4752975" cy="1416812"/>
        </p:xfrm>
        <a:graphic>
          <a:graphicData uri="http://schemas.openxmlformats.org/drawingml/2006/table">
            <a:tbl>
              <a:tblPr/>
              <a:tblGrid>
                <a:gridCol w="471827"/>
                <a:gridCol w="748879"/>
                <a:gridCol w="748879"/>
                <a:gridCol w="896080"/>
                <a:gridCol w="943655"/>
                <a:gridCol w="943655"/>
              </a:tblGrid>
              <a:tr h="0">
                <a:tc gridSpan="6">
                  <a:txBody>
                    <a:bodyPr/>
                    <a:lstStyle/>
                    <a:p>
                      <a:pPr marL="0" marR="0" algn="ctr">
                        <a:lnSpc>
                          <a:spcPts val="1600"/>
                        </a:lnSpc>
                        <a:spcBef>
                          <a:spcPts val="0"/>
                        </a:spcBef>
                        <a:spcAft>
                          <a:spcPts val="1000"/>
                        </a:spcAft>
                      </a:pPr>
                      <a:r>
                        <a:rPr lang="en-US" sz="900" b="1" dirty="0">
                          <a:latin typeface="Arial"/>
                          <a:ea typeface="Calibri"/>
                          <a:cs typeface="Times New Roman"/>
                        </a:rPr>
                        <a:t>Was manual beneficial?</a:t>
                      </a:r>
                      <a:endParaRPr lang="en-US" sz="1100" dirty="0">
                        <a:latin typeface="Calibri"/>
                        <a:ea typeface="Calibri"/>
                        <a:cs typeface="Times New Roman"/>
                      </a:endParaRPr>
                    </a:p>
                  </a:txBody>
                  <a:tcPr marL="19050" marR="19050" marT="19050" marB="1905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nSpc>
                          <a:spcPct val="115000"/>
                        </a:lnSpc>
                        <a:spcBef>
                          <a:spcPts val="0"/>
                        </a:spcBef>
                        <a:spcAft>
                          <a:spcPts val="1000"/>
                        </a:spcAft>
                      </a:pPr>
                      <a:endParaRPr lang="en-US" sz="1200">
                        <a:latin typeface="Times New Roman"/>
                        <a:ea typeface="Calibri"/>
                        <a:cs typeface="Times New Roman"/>
                      </a:endParaRPr>
                    </a:p>
                  </a:txBody>
                  <a:tcPr marL="19050" marR="19050" marT="19050" marB="1905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endParaRPr lang="en-US" sz="1200">
                        <a:latin typeface="Times New Roman"/>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600"/>
                        </a:lnSpc>
                        <a:spcBef>
                          <a:spcPts val="0"/>
                        </a:spcBef>
                        <a:spcAft>
                          <a:spcPts val="1000"/>
                        </a:spcAft>
                      </a:pPr>
                      <a:r>
                        <a:rPr lang="en-US" sz="900">
                          <a:latin typeface="Arial"/>
                          <a:ea typeface="Calibri"/>
                          <a:cs typeface="Times New Roman"/>
                        </a:rPr>
                        <a:t>Frequency</a:t>
                      </a:r>
                      <a:endParaRPr lang="en-US" sz="1100">
                        <a:latin typeface="Calibri"/>
                        <a:ea typeface="Calibri"/>
                        <a:cs typeface="Times New Roman"/>
                      </a:endParaRPr>
                    </a:p>
                  </a:txBody>
                  <a:tcPr marL="19050" marR="19050" marT="19050" marB="1905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600"/>
                        </a:lnSpc>
                        <a:spcBef>
                          <a:spcPts val="0"/>
                        </a:spcBef>
                        <a:spcAft>
                          <a:spcPts val="1000"/>
                        </a:spcAft>
                      </a:pPr>
                      <a:r>
                        <a:rPr lang="en-US" sz="900" dirty="0">
                          <a:latin typeface="Arial"/>
                          <a:ea typeface="Calibri"/>
                          <a:cs typeface="Times New Roman"/>
                        </a:rPr>
                        <a:t>Percent</a:t>
                      </a:r>
                      <a:endParaRPr lang="en-US" sz="1100" dirty="0">
                        <a:latin typeface="Calibri"/>
                        <a:ea typeface="Calibri"/>
                        <a:cs typeface="Times New Roman"/>
                      </a:endParaRPr>
                    </a:p>
                  </a:txBody>
                  <a:tcPr marL="19050" marR="19050"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600"/>
                        </a:lnSpc>
                        <a:spcBef>
                          <a:spcPts val="0"/>
                        </a:spcBef>
                        <a:spcAft>
                          <a:spcPts val="1000"/>
                        </a:spcAft>
                      </a:pPr>
                      <a:r>
                        <a:rPr lang="en-US" sz="900">
                          <a:latin typeface="Arial"/>
                          <a:ea typeface="Calibri"/>
                          <a:cs typeface="Times New Roman"/>
                        </a:rPr>
                        <a:t>Valid Percent</a:t>
                      </a:r>
                      <a:endParaRPr lang="en-US" sz="1100">
                        <a:latin typeface="Calibri"/>
                        <a:ea typeface="Calibri"/>
                        <a:cs typeface="Times New Roman"/>
                      </a:endParaRPr>
                    </a:p>
                  </a:txBody>
                  <a:tcPr marL="19050" marR="19050"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600"/>
                        </a:lnSpc>
                        <a:spcBef>
                          <a:spcPts val="0"/>
                        </a:spcBef>
                        <a:spcAft>
                          <a:spcPts val="1000"/>
                        </a:spcAft>
                      </a:pPr>
                      <a:r>
                        <a:rPr lang="en-US" sz="900">
                          <a:latin typeface="Arial"/>
                          <a:ea typeface="Calibri"/>
                          <a:cs typeface="Times New Roman"/>
                        </a:rPr>
                        <a:t>Cumulative Percent</a:t>
                      </a:r>
                      <a:endParaRPr lang="en-US" sz="1100">
                        <a:latin typeface="Calibri"/>
                        <a:ea typeface="Calibri"/>
                        <a:cs typeface="Times New Roman"/>
                      </a:endParaRPr>
                    </a:p>
                  </a:txBody>
                  <a:tcPr marL="19050" marR="19050" marT="19050" marB="1905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0">
                <a:tc rowSpan="3">
                  <a:txBody>
                    <a:bodyPr/>
                    <a:lstStyle/>
                    <a:p>
                      <a:pPr marL="0" marR="0">
                        <a:lnSpc>
                          <a:spcPts val="1600"/>
                        </a:lnSpc>
                        <a:spcBef>
                          <a:spcPts val="0"/>
                        </a:spcBef>
                        <a:spcAft>
                          <a:spcPts val="1000"/>
                        </a:spcAft>
                      </a:pPr>
                      <a:r>
                        <a:rPr lang="en-US" sz="900">
                          <a:latin typeface="Arial"/>
                          <a:ea typeface="Calibri"/>
                          <a:cs typeface="Times New Roman"/>
                        </a:rPr>
                        <a:t>Valid</a:t>
                      </a:r>
                      <a:endParaRPr lang="en-US" sz="1100">
                        <a:latin typeface="Calibri"/>
                        <a:ea typeface="Calibri"/>
                        <a:cs typeface="Times New Roman"/>
                      </a:endParaRPr>
                    </a:p>
                  </a:txBody>
                  <a:tcPr marL="19050" marR="19050" marT="19050" marB="1905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nSpc>
                          <a:spcPts val="1600"/>
                        </a:lnSpc>
                        <a:spcBef>
                          <a:spcPts val="0"/>
                        </a:spcBef>
                        <a:spcAft>
                          <a:spcPts val="1000"/>
                        </a:spcAft>
                      </a:pPr>
                      <a:r>
                        <a:rPr lang="en-US" sz="900">
                          <a:latin typeface="Arial"/>
                          <a:ea typeface="Calibri"/>
                          <a:cs typeface="Times New Roman"/>
                        </a:rPr>
                        <a:t>Yes</a:t>
                      </a:r>
                      <a:endParaRPr lang="en-US" sz="110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ts val="1600"/>
                        </a:lnSpc>
                        <a:spcBef>
                          <a:spcPts val="0"/>
                        </a:spcBef>
                        <a:spcAft>
                          <a:spcPts val="1000"/>
                        </a:spcAft>
                      </a:pPr>
                      <a:r>
                        <a:rPr lang="en-US" sz="900">
                          <a:latin typeface="Arial"/>
                          <a:ea typeface="Calibri"/>
                          <a:cs typeface="Times New Roman"/>
                        </a:rPr>
                        <a:t>20</a:t>
                      </a:r>
                      <a:endParaRPr lang="en-US" sz="110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ts val="1600"/>
                        </a:lnSpc>
                        <a:spcBef>
                          <a:spcPts val="0"/>
                        </a:spcBef>
                        <a:spcAft>
                          <a:spcPts val="1000"/>
                        </a:spcAft>
                      </a:pPr>
                      <a:r>
                        <a:rPr lang="en-US" sz="900">
                          <a:latin typeface="Arial"/>
                          <a:ea typeface="Calibri"/>
                          <a:cs typeface="Times New Roman"/>
                        </a:rPr>
                        <a:t>90.9</a:t>
                      </a:r>
                      <a:endParaRPr lang="en-US" sz="1100">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ts val="1600"/>
                        </a:lnSpc>
                        <a:spcBef>
                          <a:spcPts val="0"/>
                        </a:spcBef>
                        <a:spcAft>
                          <a:spcPts val="1000"/>
                        </a:spcAft>
                      </a:pPr>
                      <a:r>
                        <a:rPr lang="en-US" sz="900">
                          <a:latin typeface="Arial"/>
                          <a:ea typeface="Calibri"/>
                          <a:cs typeface="Times New Roman"/>
                        </a:rPr>
                        <a:t>90.9</a:t>
                      </a:r>
                      <a:endParaRPr lang="en-US" sz="1100">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ts val="1600"/>
                        </a:lnSpc>
                        <a:spcBef>
                          <a:spcPts val="0"/>
                        </a:spcBef>
                        <a:spcAft>
                          <a:spcPts val="1000"/>
                        </a:spcAft>
                      </a:pPr>
                      <a:r>
                        <a:rPr lang="en-US" sz="900" dirty="0">
                          <a:latin typeface="Arial"/>
                          <a:ea typeface="Calibri"/>
                          <a:cs typeface="Times New Roman"/>
                        </a:rPr>
                        <a:t>90.9</a:t>
                      </a:r>
                      <a:endParaRPr lang="en-US" sz="1100" dirty="0">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r>
              <a:tr h="0">
                <a:tc vMerge="1">
                  <a:txBody>
                    <a:bodyPr/>
                    <a:lstStyle/>
                    <a:p>
                      <a:endParaRPr lang="en-US"/>
                    </a:p>
                  </a:txBody>
                  <a:tcPr/>
                </a:tc>
                <a:tc>
                  <a:txBody>
                    <a:bodyPr/>
                    <a:lstStyle/>
                    <a:p>
                      <a:pPr marL="0" marR="0">
                        <a:lnSpc>
                          <a:spcPts val="1600"/>
                        </a:lnSpc>
                        <a:spcBef>
                          <a:spcPts val="0"/>
                        </a:spcBef>
                        <a:spcAft>
                          <a:spcPts val="1000"/>
                        </a:spcAft>
                      </a:pPr>
                      <a:r>
                        <a:rPr lang="en-US" sz="900">
                          <a:latin typeface="Arial"/>
                          <a:ea typeface="Calibri"/>
                          <a:cs typeface="Times New Roman"/>
                        </a:rPr>
                        <a:t>No</a:t>
                      </a:r>
                      <a:endParaRPr lang="en-US" sz="110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ts val="1600"/>
                        </a:lnSpc>
                        <a:spcBef>
                          <a:spcPts val="0"/>
                        </a:spcBef>
                        <a:spcAft>
                          <a:spcPts val="1000"/>
                        </a:spcAft>
                      </a:pPr>
                      <a:r>
                        <a:rPr lang="en-US" sz="900">
                          <a:latin typeface="Arial"/>
                          <a:ea typeface="Calibri"/>
                          <a:cs typeface="Times New Roman"/>
                        </a:rPr>
                        <a:t>2</a:t>
                      </a:r>
                      <a:endParaRPr lang="en-US" sz="110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ts val="1600"/>
                        </a:lnSpc>
                        <a:spcBef>
                          <a:spcPts val="0"/>
                        </a:spcBef>
                        <a:spcAft>
                          <a:spcPts val="1000"/>
                        </a:spcAft>
                      </a:pPr>
                      <a:r>
                        <a:rPr lang="en-US" sz="900">
                          <a:latin typeface="Arial"/>
                          <a:ea typeface="Calibri"/>
                          <a:cs typeface="Times New Roman"/>
                        </a:rPr>
                        <a:t>9.1</a:t>
                      </a:r>
                      <a:endParaRPr lang="en-US" sz="1100">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ts val="1600"/>
                        </a:lnSpc>
                        <a:spcBef>
                          <a:spcPts val="0"/>
                        </a:spcBef>
                        <a:spcAft>
                          <a:spcPts val="1000"/>
                        </a:spcAft>
                      </a:pPr>
                      <a:r>
                        <a:rPr lang="en-US" sz="900">
                          <a:latin typeface="Arial"/>
                          <a:ea typeface="Calibri"/>
                          <a:cs typeface="Times New Roman"/>
                        </a:rPr>
                        <a:t>9.1</a:t>
                      </a:r>
                      <a:endParaRPr lang="en-US" sz="1100">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ts val="1600"/>
                        </a:lnSpc>
                        <a:spcBef>
                          <a:spcPts val="0"/>
                        </a:spcBef>
                        <a:spcAft>
                          <a:spcPts val="1000"/>
                        </a:spcAft>
                      </a:pPr>
                      <a:r>
                        <a:rPr lang="en-US" sz="900">
                          <a:latin typeface="Arial"/>
                          <a:ea typeface="Calibri"/>
                          <a:cs typeface="Times New Roman"/>
                        </a:rPr>
                        <a:t>100.0</a:t>
                      </a:r>
                      <a:endParaRPr lang="en-US" sz="1100">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0">
                <a:tc vMerge="1">
                  <a:txBody>
                    <a:bodyPr/>
                    <a:lstStyle/>
                    <a:p>
                      <a:endParaRPr lang="en-US"/>
                    </a:p>
                  </a:txBody>
                  <a:tcPr/>
                </a:tc>
                <a:tc>
                  <a:txBody>
                    <a:bodyPr/>
                    <a:lstStyle/>
                    <a:p>
                      <a:pPr marL="0" marR="0">
                        <a:lnSpc>
                          <a:spcPts val="1600"/>
                        </a:lnSpc>
                        <a:spcBef>
                          <a:spcPts val="0"/>
                        </a:spcBef>
                        <a:spcAft>
                          <a:spcPts val="1000"/>
                        </a:spcAft>
                      </a:pPr>
                      <a:r>
                        <a:rPr lang="en-US" sz="900">
                          <a:latin typeface="Arial"/>
                          <a:ea typeface="Calibri"/>
                          <a:cs typeface="Times New Roman"/>
                        </a:rPr>
                        <a:t>Total</a:t>
                      </a:r>
                      <a:endParaRPr lang="en-US" sz="110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0" marR="0" algn="r">
                        <a:lnSpc>
                          <a:spcPts val="1600"/>
                        </a:lnSpc>
                        <a:spcBef>
                          <a:spcPts val="0"/>
                        </a:spcBef>
                        <a:spcAft>
                          <a:spcPts val="1000"/>
                        </a:spcAft>
                      </a:pPr>
                      <a:r>
                        <a:rPr lang="en-US" sz="900">
                          <a:latin typeface="Arial"/>
                          <a:ea typeface="Calibri"/>
                          <a:cs typeface="Times New Roman"/>
                        </a:rPr>
                        <a:t>22</a:t>
                      </a:r>
                      <a:endParaRPr lang="en-US" sz="110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0" marR="0" algn="r">
                        <a:lnSpc>
                          <a:spcPts val="1600"/>
                        </a:lnSpc>
                        <a:spcBef>
                          <a:spcPts val="0"/>
                        </a:spcBef>
                        <a:spcAft>
                          <a:spcPts val="1000"/>
                        </a:spcAft>
                      </a:pPr>
                      <a:r>
                        <a:rPr lang="en-US" sz="900">
                          <a:latin typeface="Arial"/>
                          <a:ea typeface="Calibri"/>
                          <a:cs typeface="Times New Roman"/>
                        </a:rPr>
                        <a:t>100.0</a:t>
                      </a:r>
                      <a:endParaRPr lang="en-US" sz="1100">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0" marR="0" algn="r">
                        <a:lnSpc>
                          <a:spcPts val="1600"/>
                        </a:lnSpc>
                        <a:spcBef>
                          <a:spcPts val="0"/>
                        </a:spcBef>
                        <a:spcAft>
                          <a:spcPts val="1000"/>
                        </a:spcAft>
                      </a:pPr>
                      <a:r>
                        <a:rPr lang="en-US" sz="900">
                          <a:latin typeface="Arial"/>
                          <a:ea typeface="Calibri"/>
                          <a:cs typeface="Times New Roman"/>
                        </a:rPr>
                        <a:t>100.0</a:t>
                      </a:r>
                      <a:endParaRPr lang="en-US" sz="1100">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endParaRPr lang="en-US" sz="1200" dirty="0">
                        <a:latin typeface="Times New Roman"/>
                        <a:ea typeface="Calibri"/>
                        <a:cs typeface="Times New Roman"/>
                      </a:endParaRPr>
                    </a:p>
                  </a:txBody>
                  <a:tcPr marL="19050" marR="19050" marT="19050" marB="1905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5" name="Table 4"/>
          <p:cNvGraphicFramePr>
            <a:graphicFrameLocks noGrp="1"/>
          </p:cNvGraphicFramePr>
          <p:nvPr/>
        </p:nvGraphicFramePr>
        <p:xfrm>
          <a:off x="0" y="2971800"/>
          <a:ext cx="4752975" cy="1416812"/>
        </p:xfrm>
        <a:graphic>
          <a:graphicData uri="http://schemas.openxmlformats.org/drawingml/2006/table">
            <a:tbl>
              <a:tblPr/>
              <a:tblGrid>
                <a:gridCol w="471827"/>
                <a:gridCol w="748879"/>
                <a:gridCol w="748879"/>
                <a:gridCol w="896080"/>
                <a:gridCol w="943655"/>
                <a:gridCol w="943655"/>
              </a:tblGrid>
              <a:tr h="0">
                <a:tc gridSpan="6">
                  <a:txBody>
                    <a:bodyPr/>
                    <a:lstStyle/>
                    <a:p>
                      <a:pPr marL="0" marR="0" algn="ctr">
                        <a:lnSpc>
                          <a:spcPts val="1600"/>
                        </a:lnSpc>
                        <a:spcBef>
                          <a:spcPts val="0"/>
                        </a:spcBef>
                        <a:spcAft>
                          <a:spcPts val="1000"/>
                        </a:spcAft>
                      </a:pPr>
                      <a:r>
                        <a:rPr lang="en-US" sz="900" b="1" dirty="0">
                          <a:latin typeface="Arial"/>
                          <a:ea typeface="Calibri"/>
                          <a:cs typeface="Times New Roman"/>
                        </a:rPr>
                        <a:t>Did manual solve </a:t>
                      </a:r>
                      <a:r>
                        <a:rPr lang="en-US" sz="900" b="1" dirty="0" err="1">
                          <a:latin typeface="Arial"/>
                          <a:ea typeface="Calibri"/>
                          <a:cs typeface="Times New Roman"/>
                        </a:rPr>
                        <a:t>prob</a:t>
                      </a:r>
                      <a:r>
                        <a:rPr lang="en-US" sz="900" b="1" dirty="0">
                          <a:latin typeface="Arial"/>
                          <a:ea typeface="Calibri"/>
                          <a:cs typeface="Times New Roman"/>
                        </a:rPr>
                        <a:t>?</a:t>
                      </a:r>
                      <a:endParaRPr lang="en-US" sz="1100" dirty="0">
                        <a:latin typeface="Calibri"/>
                        <a:ea typeface="Calibri"/>
                        <a:cs typeface="Times New Roman"/>
                      </a:endParaRPr>
                    </a:p>
                  </a:txBody>
                  <a:tcPr marL="19050" marR="19050" marT="19050" marB="1905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nSpc>
                          <a:spcPct val="115000"/>
                        </a:lnSpc>
                        <a:spcBef>
                          <a:spcPts val="0"/>
                        </a:spcBef>
                        <a:spcAft>
                          <a:spcPts val="1000"/>
                        </a:spcAft>
                      </a:pPr>
                      <a:endParaRPr lang="en-US" sz="1200">
                        <a:latin typeface="Times New Roman"/>
                        <a:ea typeface="Calibri"/>
                        <a:cs typeface="Times New Roman"/>
                      </a:endParaRPr>
                    </a:p>
                  </a:txBody>
                  <a:tcPr marL="19050" marR="19050" marT="19050" marB="1905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endParaRPr lang="en-US" sz="1200">
                        <a:latin typeface="Times New Roman"/>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600"/>
                        </a:lnSpc>
                        <a:spcBef>
                          <a:spcPts val="0"/>
                        </a:spcBef>
                        <a:spcAft>
                          <a:spcPts val="1000"/>
                        </a:spcAft>
                      </a:pPr>
                      <a:r>
                        <a:rPr lang="en-US" sz="900" dirty="0">
                          <a:latin typeface="Arial"/>
                          <a:ea typeface="Calibri"/>
                          <a:cs typeface="Times New Roman"/>
                        </a:rPr>
                        <a:t>Frequency</a:t>
                      </a:r>
                      <a:endParaRPr lang="en-US" sz="1100" dirty="0">
                        <a:latin typeface="Calibri"/>
                        <a:ea typeface="Calibri"/>
                        <a:cs typeface="Times New Roman"/>
                      </a:endParaRPr>
                    </a:p>
                  </a:txBody>
                  <a:tcPr marL="19050" marR="19050" marT="19050" marB="1905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600"/>
                        </a:lnSpc>
                        <a:spcBef>
                          <a:spcPts val="0"/>
                        </a:spcBef>
                        <a:spcAft>
                          <a:spcPts val="1000"/>
                        </a:spcAft>
                      </a:pPr>
                      <a:r>
                        <a:rPr lang="en-US" sz="900">
                          <a:latin typeface="Arial"/>
                          <a:ea typeface="Calibri"/>
                          <a:cs typeface="Times New Roman"/>
                        </a:rPr>
                        <a:t>Percent</a:t>
                      </a:r>
                      <a:endParaRPr lang="en-US" sz="1100">
                        <a:latin typeface="Calibri"/>
                        <a:ea typeface="Calibri"/>
                        <a:cs typeface="Times New Roman"/>
                      </a:endParaRPr>
                    </a:p>
                  </a:txBody>
                  <a:tcPr marL="19050" marR="19050"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600"/>
                        </a:lnSpc>
                        <a:spcBef>
                          <a:spcPts val="0"/>
                        </a:spcBef>
                        <a:spcAft>
                          <a:spcPts val="1000"/>
                        </a:spcAft>
                      </a:pPr>
                      <a:r>
                        <a:rPr lang="en-US" sz="900">
                          <a:latin typeface="Arial"/>
                          <a:ea typeface="Calibri"/>
                          <a:cs typeface="Times New Roman"/>
                        </a:rPr>
                        <a:t>Valid Percent</a:t>
                      </a:r>
                      <a:endParaRPr lang="en-US" sz="1100">
                        <a:latin typeface="Calibri"/>
                        <a:ea typeface="Calibri"/>
                        <a:cs typeface="Times New Roman"/>
                      </a:endParaRPr>
                    </a:p>
                  </a:txBody>
                  <a:tcPr marL="19050" marR="19050"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600"/>
                        </a:lnSpc>
                        <a:spcBef>
                          <a:spcPts val="0"/>
                        </a:spcBef>
                        <a:spcAft>
                          <a:spcPts val="1000"/>
                        </a:spcAft>
                      </a:pPr>
                      <a:r>
                        <a:rPr lang="en-US" sz="900">
                          <a:latin typeface="Arial"/>
                          <a:ea typeface="Calibri"/>
                          <a:cs typeface="Times New Roman"/>
                        </a:rPr>
                        <a:t>Cumulative Percent</a:t>
                      </a:r>
                      <a:endParaRPr lang="en-US" sz="1100">
                        <a:latin typeface="Calibri"/>
                        <a:ea typeface="Calibri"/>
                        <a:cs typeface="Times New Roman"/>
                      </a:endParaRPr>
                    </a:p>
                  </a:txBody>
                  <a:tcPr marL="19050" marR="19050" marT="19050" marB="1905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0">
                <a:tc rowSpan="3">
                  <a:txBody>
                    <a:bodyPr/>
                    <a:lstStyle/>
                    <a:p>
                      <a:pPr marL="0" marR="0">
                        <a:lnSpc>
                          <a:spcPts val="1600"/>
                        </a:lnSpc>
                        <a:spcBef>
                          <a:spcPts val="0"/>
                        </a:spcBef>
                        <a:spcAft>
                          <a:spcPts val="1000"/>
                        </a:spcAft>
                      </a:pPr>
                      <a:r>
                        <a:rPr lang="en-US" sz="900">
                          <a:latin typeface="Arial"/>
                          <a:ea typeface="Calibri"/>
                          <a:cs typeface="Times New Roman"/>
                        </a:rPr>
                        <a:t>Valid</a:t>
                      </a:r>
                      <a:endParaRPr lang="en-US" sz="1100">
                        <a:latin typeface="Calibri"/>
                        <a:ea typeface="Calibri"/>
                        <a:cs typeface="Times New Roman"/>
                      </a:endParaRPr>
                    </a:p>
                  </a:txBody>
                  <a:tcPr marL="19050" marR="19050" marT="19050" marB="1905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nSpc>
                          <a:spcPts val="1600"/>
                        </a:lnSpc>
                        <a:spcBef>
                          <a:spcPts val="0"/>
                        </a:spcBef>
                        <a:spcAft>
                          <a:spcPts val="1000"/>
                        </a:spcAft>
                      </a:pPr>
                      <a:r>
                        <a:rPr lang="en-US" sz="900">
                          <a:latin typeface="Arial"/>
                          <a:ea typeface="Calibri"/>
                          <a:cs typeface="Times New Roman"/>
                        </a:rPr>
                        <a:t>Yes</a:t>
                      </a:r>
                      <a:endParaRPr lang="en-US" sz="110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ts val="1600"/>
                        </a:lnSpc>
                        <a:spcBef>
                          <a:spcPts val="0"/>
                        </a:spcBef>
                        <a:spcAft>
                          <a:spcPts val="1000"/>
                        </a:spcAft>
                      </a:pPr>
                      <a:r>
                        <a:rPr lang="en-US" sz="900">
                          <a:latin typeface="Arial"/>
                          <a:ea typeface="Calibri"/>
                          <a:cs typeface="Times New Roman"/>
                        </a:rPr>
                        <a:t>17</a:t>
                      </a:r>
                      <a:endParaRPr lang="en-US" sz="110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ts val="1600"/>
                        </a:lnSpc>
                        <a:spcBef>
                          <a:spcPts val="0"/>
                        </a:spcBef>
                        <a:spcAft>
                          <a:spcPts val="1000"/>
                        </a:spcAft>
                      </a:pPr>
                      <a:r>
                        <a:rPr lang="en-US" sz="900">
                          <a:latin typeface="Arial"/>
                          <a:ea typeface="Calibri"/>
                          <a:cs typeface="Times New Roman"/>
                        </a:rPr>
                        <a:t>77.3</a:t>
                      </a:r>
                      <a:endParaRPr lang="en-US" sz="1100">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ts val="1600"/>
                        </a:lnSpc>
                        <a:spcBef>
                          <a:spcPts val="0"/>
                        </a:spcBef>
                        <a:spcAft>
                          <a:spcPts val="1000"/>
                        </a:spcAft>
                      </a:pPr>
                      <a:r>
                        <a:rPr lang="en-US" sz="900">
                          <a:latin typeface="Arial"/>
                          <a:ea typeface="Calibri"/>
                          <a:cs typeface="Times New Roman"/>
                        </a:rPr>
                        <a:t>77.3</a:t>
                      </a:r>
                      <a:endParaRPr lang="en-US" sz="1100">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ts val="1600"/>
                        </a:lnSpc>
                        <a:spcBef>
                          <a:spcPts val="0"/>
                        </a:spcBef>
                        <a:spcAft>
                          <a:spcPts val="1000"/>
                        </a:spcAft>
                      </a:pPr>
                      <a:r>
                        <a:rPr lang="en-US" sz="900">
                          <a:latin typeface="Arial"/>
                          <a:ea typeface="Calibri"/>
                          <a:cs typeface="Times New Roman"/>
                        </a:rPr>
                        <a:t>77.3</a:t>
                      </a:r>
                      <a:endParaRPr lang="en-US" sz="1100">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r>
              <a:tr h="0">
                <a:tc vMerge="1">
                  <a:txBody>
                    <a:bodyPr/>
                    <a:lstStyle/>
                    <a:p>
                      <a:endParaRPr lang="en-US"/>
                    </a:p>
                  </a:txBody>
                  <a:tcPr/>
                </a:tc>
                <a:tc>
                  <a:txBody>
                    <a:bodyPr/>
                    <a:lstStyle/>
                    <a:p>
                      <a:pPr marL="0" marR="0">
                        <a:lnSpc>
                          <a:spcPts val="1600"/>
                        </a:lnSpc>
                        <a:spcBef>
                          <a:spcPts val="0"/>
                        </a:spcBef>
                        <a:spcAft>
                          <a:spcPts val="1000"/>
                        </a:spcAft>
                      </a:pPr>
                      <a:r>
                        <a:rPr lang="en-US" sz="900">
                          <a:latin typeface="Arial"/>
                          <a:ea typeface="Calibri"/>
                          <a:cs typeface="Times New Roman"/>
                        </a:rPr>
                        <a:t>No</a:t>
                      </a:r>
                      <a:endParaRPr lang="en-US" sz="110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ts val="1600"/>
                        </a:lnSpc>
                        <a:spcBef>
                          <a:spcPts val="0"/>
                        </a:spcBef>
                        <a:spcAft>
                          <a:spcPts val="1000"/>
                        </a:spcAft>
                      </a:pPr>
                      <a:r>
                        <a:rPr lang="en-US" sz="900">
                          <a:latin typeface="Arial"/>
                          <a:ea typeface="Calibri"/>
                          <a:cs typeface="Times New Roman"/>
                        </a:rPr>
                        <a:t>5</a:t>
                      </a:r>
                      <a:endParaRPr lang="en-US" sz="110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ts val="1600"/>
                        </a:lnSpc>
                        <a:spcBef>
                          <a:spcPts val="0"/>
                        </a:spcBef>
                        <a:spcAft>
                          <a:spcPts val="1000"/>
                        </a:spcAft>
                      </a:pPr>
                      <a:r>
                        <a:rPr lang="en-US" sz="900">
                          <a:latin typeface="Arial"/>
                          <a:ea typeface="Calibri"/>
                          <a:cs typeface="Times New Roman"/>
                        </a:rPr>
                        <a:t>22.7</a:t>
                      </a:r>
                      <a:endParaRPr lang="en-US" sz="1100">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ts val="1600"/>
                        </a:lnSpc>
                        <a:spcBef>
                          <a:spcPts val="0"/>
                        </a:spcBef>
                        <a:spcAft>
                          <a:spcPts val="1000"/>
                        </a:spcAft>
                      </a:pPr>
                      <a:r>
                        <a:rPr lang="en-US" sz="900">
                          <a:latin typeface="Arial"/>
                          <a:ea typeface="Calibri"/>
                          <a:cs typeface="Times New Roman"/>
                        </a:rPr>
                        <a:t>22.7</a:t>
                      </a:r>
                      <a:endParaRPr lang="en-US" sz="1100">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ts val="1600"/>
                        </a:lnSpc>
                        <a:spcBef>
                          <a:spcPts val="0"/>
                        </a:spcBef>
                        <a:spcAft>
                          <a:spcPts val="1000"/>
                        </a:spcAft>
                      </a:pPr>
                      <a:r>
                        <a:rPr lang="en-US" sz="900">
                          <a:latin typeface="Arial"/>
                          <a:ea typeface="Calibri"/>
                          <a:cs typeface="Times New Roman"/>
                        </a:rPr>
                        <a:t>100.0</a:t>
                      </a:r>
                      <a:endParaRPr lang="en-US" sz="1100">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0">
                <a:tc vMerge="1">
                  <a:txBody>
                    <a:bodyPr/>
                    <a:lstStyle/>
                    <a:p>
                      <a:endParaRPr lang="en-US"/>
                    </a:p>
                  </a:txBody>
                  <a:tcPr/>
                </a:tc>
                <a:tc>
                  <a:txBody>
                    <a:bodyPr/>
                    <a:lstStyle/>
                    <a:p>
                      <a:pPr marL="0" marR="0">
                        <a:lnSpc>
                          <a:spcPts val="1600"/>
                        </a:lnSpc>
                        <a:spcBef>
                          <a:spcPts val="0"/>
                        </a:spcBef>
                        <a:spcAft>
                          <a:spcPts val="1000"/>
                        </a:spcAft>
                      </a:pPr>
                      <a:r>
                        <a:rPr lang="en-US" sz="900">
                          <a:latin typeface="Arial"/>
                          <a:ea typeface="Calibri"/>
                          <a:cs typeface="Times New Roman"/>
                        </a:rPr>
                        <a:t>Total</a:t>
                      </a:r>
                      <a:endParaRPr lang="en-US" sz="110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0" marR="0" algn="r">
                        <a:lnSpc>
                          <a:spcPts val="1600"/>
                        </a:lnSpc>
                        <a:spcBef>
                          <a:spcPts val="0"/>
                        </a:spcBef>
                        <a:spcAft>
                          <a:spcPts val="1000"/>
                        </a:spcAft>
                      </a:pPr>
                      <a:r>
                        <a:rPr lang="en-US" sz="900">
                          <a:latin typeface="Arial"/>
                          <a:ea typeface="Calibri"/>
                          <a:cs typeface="Times New Roman"/>
                        </a:rPr>
                        <a:t>22</a:t>
                      </a:r>
                      <a:endParaRPr lang="en-US" sz="110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0" marR="0" algn="r">
                        <a:lnSpc>
                          <a:spcPts val="1600"/>
                        </a:lnSpc>
                        <a:spcBef>
                          <a:spcPts val="0"/>
                        </a:spcBef>
                        <a:spcAft>
                          <a:spcPts val="1000"/>
                        </a:spcAft>
                      </a:pPr>
                      <a:r>
                        <a:rPr lang="en-US" sz="900">
                          <a:latin typeface="Arial"/>
                          <a:ea typeface="Calibri"/>
                          <a:cs typeface="Times New Roman"/>
                        </a:rPr>
                        <a:t>100.0</a:t>
                      </a:r>
                      <a:endParaRPr lang="en-US" sz="1100">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0" marR="0" algn="r">
                        <a:lnSpc>
                          <a:spcPts val="1600"/>
                        </a:lnSpc>
                        <a:spcBef>
                          <a:spcPts val="0"/>
                        </a:spcBef>
                        <a:spcAft>
                          <a:spcPts val="1000"/>
                        </a:spcAft>
                      </a:pPr>
                      <a:r>
                        <a:rPr lang="en-US" sz="900">
                          <a:latin typeface="Arial"/>
                          <a:ea typeface="Calibri"/>
                          <a:cs typeface="Times New Roman"/>
                        </a:rPr>
                        <a:t>100.0</a:t>
                      </a:r>
                      <a:endParaRPr lang="en-US" sz="1100">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endParaRPr lang="en-US" sz="1200" dirty="0">
                        <a:latin typeface="Times New Roman"/>
                        <a:ea typeface="Calibri"/>
                        <a:cs typeface="Times New Roman"/>
                      </a:endParaRPr>
                    </a:p>
                  </a:txBody>
                  <a:tcPr marL="19050" marR="19050" marT="19050" marB="1905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6" name="Table 5"/>
          <p:cNvGraphicFramePr>
            <a:graphicFrameLocks noGrp="1"/>
          </p:cNvGraphicFramePr>
          <p:nvPr/>
        </p:nvGraphicFramePr>
        <p:xfrm>
          <a:off x="3733800" y="5257800"/>
          <a:ext cx="5181600" cy="1600200"/>
        </p:xfrm>
        <a:graphic>
          <a:graphicData uri="http://schemas.openxmlformats.org/drawingml/2006/table">
            <a:tbl>
              <a:tblPr/>
              <a:tblGrid>
                <a:gridCol w="514377"/>
                <a:gridCol w="816413"/>
                <a:gridCol w="816413"/>
                <a:gridCol w="976889"/>
                <a:gridCol w="1028754"/>
                <a:gridCol w="1028754"/>
              </a:tblGrid>
              <a:tr h="272533">
                <a:tc gridSpan="6">
                  <a:txBody>
                    <a:bodyPr/>
                    <a:lstStyle/>
                    <a:p>
                      <a:pPr marL="0" marR="0" algn="ctr">
                        <a:lnSpc>
                          <a:spcPts val="1600"/>
                        </a:lnSpc>
                        <a:spcBef>
                          <a:spcPts val="0"/>
                        </a:spcBef>
                        <a:spcAft>
                          <a:spcPts val="1000"/>
                        </a:spcAft>
                      </a:pPr>
                      <a:r>
                        <a:rPr lang="en-US" sz="900" b="1" dirty="0">
                          <a:latin typeface="Arial"/>
                          <a:ea typeface="Calibri"/>
                          <a:cs typeface="Times New Roman"/>
                        </a:rPr>
                        <a:t>Was the manual used only in troubleshooting</a:t>
                      </a:r>
                      <a:endParaRPr lang="en-US" sz="1100" dirty="0">
                        <a:latin typeface="Calibri"/>
                        <a:ea typeface="Calibri"/>
                        <a:cs typeface="Times New Roman"/>
                      </a:endParaRPr>
                    </a:p>
                  </a:txBody>
                  <a:tcPr marL="19050" marR="19050" marT="19050" marB="1905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2035">
                <a:tc>
                  <a:txBody>
                    <a:bodyPr/>
                    <a:lstStyle/>
                    <a:p>
                      <a:pPr marL="0" marR="0">
                        <a:lnSpc>
                          <a:spcPct val="115000"/>
                        </a:lnSpc>
                        <a:spcBef>
                          <a:spcPts val="0"/>
                        </a:spcBef>
                        <a:spcAft>
                          <a:spcPts val="1000"/>
                        </a:spcAft>
                      </a:pPr>
                      <a:endParaRPr lang="en-US" sz="1200" dirty="0">
                        <a:latin typeface="Times New Roman"/>
                        <a:ea typeface="Calibri"/>
                        <a:cs typeface="Times New Roman"/>
                      </a:endParaRPr>
                    </a:p>
                  </a:txBody>
                  <a:tcPr marL="19050" marR="19050" marT="19050" marB="1905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endParaRPr lang="en-US" sz="1200">
                        <a:latin typeface="Times New Roman"/>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600"/>
                        </a:lnSpc>
                        <a:spcBef>
                          <a:spcPts val="0"/>
                        </a:spcBef>
                        <a:spcAft>
                          <a:spcPts val="1000"/>
                        </a:spcAft>
                      </a:pPr>
                      <a:r>
                        <a:rPr lang="en-US" sz="900">
                          <a:latin typeface="Arial"/>
                          <a:ea typeface="Calibri"/>
                          <a:cs typeface="Times New Roman"/>
                        </a:rPr>
                        <a:t>Frequency</a:t>
                      </a:r>
                      <a:endParaRPr lang="en-US" sz="1100">
                        <a:latin typeface="Calibri"/>
                        <a:ea typeface="Calibri"/>
                        <a:cs typeface="Times New Roman"/>
                      </a:endParaRPr>
                    </a:p>
                  </a:txBody>
                  <a:tcPr marL="19050" marR="19050" marT="19050" marB="1905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600"/>
                        </a:lnSpc>
                        <a:spcBef>
                          <a:spcPts val="0"/>
                        </a:spcBef>
                        <a:spcAft>
                          <a:spcPts val="1000"/>
                        </a:spcAft>
                      </a:pPr>
                      <a:r>
                        <a:rPr lang="en-US" sz="900">
                          <a:latin typeface="Arial"/>
                          <a:ea typeface="Calibri"/>
                          <a:cs typeface="Times New Roman"/>
                        </a:rPr>
                        <a:t>Percent</a:t>
                      </a:r>
                      <a:endParaRPr lang="en-US" sz="1100">
                        <a:latin typeface="Calibri"/>
                        <a:ea typeface="Calibri"/>
                        <a:cs typeface="Times New Roman"/>
                      </a:endParaRPr>
                    </a:p>
                  </a:txBody>
                  <a:tcPr marL="19050" marR="19050"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600"/>
                        </a:lnSpc>
                        <a:spcBef>
                          <a:spcPts val="0"/>
                        </a:spcBef>
                        <a:spcAft>
                          <a:spcPts val="1000"/>
                        </a:spcAft>
                      </a:pPr>
                      <a:r>
                        <a:rPr lang="en-US" sz="900">
                          <a:latin typeface="Arial"/>
                          <a:ea typeface="Calibri"/>
                          <a:cs typeface="Times New Roman"/>
                        </a:rPr>
                        <a:t>Valid Percent</a:t>
                      </a:r>
                      <a:endParaRPr lang="en-US" sz="1100">
                        <a:latin typeface="Calibri"/>
                        <a:ea typeface="Calibri"/>
                        <a:cs typeface="Times New Roman"/>
                      </a:endParaRPr>
                    </a:p>
                  </a:txBody>
                  <a:tcPr marL="19050" marR="19050"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600"/>
                        </a:lnSpc>
                        <a:spcBef>
                          <a:spcPts val="0"/>
                        </a:spcBef>
                        <a:spcAft>
                          <a:spcPts val="1000"/>
                        </a:spcAft>
                      </a:pPr>
                      <a:r>
                        <a:rPr lang="en-US" sz="900">
                          <a:latin typeface="Arial"/>
                          <a:ea typeface="Calibri"/>
                          <a:cs typeface="Times New Roman"/>
                        </a:rPr>
                        <a:t>Cumulative Percent</a:t>
                      </a:r>
                      <a:endParaRPr lang="en-US" sz="1100">
                        <a:latin typeface="Calibri"/>
                        <a:ea typeface="Calibri"/>
                        <a:cs typeface="Times New Roman"/>
                      </a:endParaRPr>
                    </a:p>
                  </a:txBody>
                  <a:tcPr marL="19050" marR="19050" marT="19050" marB="1905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272533">
                <a:tc rowSpan="3">
                  <a:txBody>
                    <a:bodyPr/>
                    <a:lstStyle/>
                    <a:p>
                      <a:pPr marL="0" marR="0">
                        <a:lnSpc>
                          <a:spcPts val="1600"/>
                        </a:lnSpc>
                        <a:spcBef>
                          <a:spcPts val="0"/>
                        </a:spcBef>
                        <a:spcAft>
                          <a:spcPts val="1000"/>
                        </a:spcAft>
                      </a:pPr>
                      <a:r>
                        <a:rPr lang="en-US" sz="900">
                          <a:latin typeface="Arial"/>
                          <a:ea typeface="Calibri"/>
                          <a:cs typeface="Times New Roman"/>
                        </a:rPr>
                        <a:t>Valid</a:t>
                      </a:r>
                      <a:endParaRPr lang="en-US" sz="1100">
                        <a:latin typeface="Calibri"/>
                        <a:ea typeface="Calibri"/>
                        <a:cs typeface="Times New Roman"/>
                      </a:endParaRPr>
                    </a:p>
                  </a:txBody>
                  <a:tcPr marL="19050" marR="19050" marT="19050" marB="1905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nSpc>
                          <a:spcPts val="1600"/>
                        </a:lnSpc>
                        <a:spcBef>
                          <a:spcPts val="0"/>
                        </a:spcBef>
                        <a:spcAft>
                          <a:spcPts val="1000"/>
                        </a:spcAft>
                      </a:pPr>
                      <a:r>
                        <a:rPr lang="en-US" sz="900">
                          <a:latin typeface="Arial"/>
                          <a:ea typeface="Calibri"/>
                          <a:cs typeface="Times New Roman"/>
                        </a:rPr>
                        <a:t>Yes</a:t>
                      </a:r>
                      <a:endParaRPr lang="en-US" sz="110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ts val="1600"/>
                        </a:lnSpc>
                        <a:spcBef>
                          <a:spcPts val="0"/>
                        </a:spcBef>
                        <a:spcAft>
                          <a:spcPts val="1000"/>
                        </a:spcAft>
                      </a:pPr>
                      <a:r>
                        <a:rPr lang="en-US" sz="900">
                          <a:latin typeface="Arial"/>
                          <a:ea typeface="Calibri"/>
                          <a:cs typeface="Times New Roman"/>
                        </a:rPr>
                        <a:t>11</a:t>
                      </a:r>
                      <a:endParaRPr lang="en-US" sz="110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ts val="1600"/>
                        </a:lnSpc>
                        <a:spcBef>
                          <a:spcPts val="0"/>
                        </a:spcBef>
                        <a:spcAft>
                          <a:spcPts val="1000"/>
                        </a:spcAft>
                      </a:pPr>
                      <a:r>
                        <a:rPr lang="en-US" sz="900" dirty="0">
                          <a:latin typeface="Arial"/>
                          <a:ea typeface="Calibri"/>
                          <a:cs typeface="Times New Roman"/>
                        </a:rPr>
                        <a:t>50.0</a:t>
                      </a:r>
                      <a:endParaRPr lang="en-US" sz="1100" dirty="0">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ts val="1600"/>
                        </a:lnSpc>
                        <a:spcBef>
                          <a:spcPts val="0"/>
                        </a:spcBef>
                        <a:spcAft>
                          <a:spcPts val="1000"/>
                        </a:spcAft>
                      </a:pPr>
                      <a:r>
                        <a:rPr lang="en-US" sz="900">
                          <a:latin typeface="Arial"/>
                          <a:ea typeface="Calibri"/>
                          <a:cs typeface="Times New Roman"/>
                        </a:rPr>
                        <a:t>50.0</a:t>
                      </a:r>
                      <a:endParaRPr lang="en-US" sz="1100">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ts val="1600"/>
                        </a:lnSpc>
                        <a:spcBef>
                          <a:spcPts val="0"/>
                        </a:spcBef>
                        <a:spcAft>
                          <a:spcPts val="1000"/>
                        </a:spcAft>
                      </a:pPr>
                      <a:r>
                        <a:rPr lang="en-US" sz="900">
                          <a:latin typeface="Arial"/>
                          <a:ea typeface="Calibri"/>
                          <a:cs typeface="Times New Roman"/>
                        </a:rPr>
                        <a:t>50.0</a:t>
                      </a:r>
                      <a:endParaRPr lang="en-US" sz="1100">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r>
              <a:tr h="272533">
                <a:tc vMerge="1">
                  <a:txBody>
                    <a:bodyPr/>
                    <a:lstStyle/>
                    <a:p>
                      <a:endParaRPr lang="en-US"/>
                    </a:p>
                  </a:txBody>
                  <a:tcPr/>
                </a:tc>
                <a:tc>
                  <a:txBody>
                    <a:bodyPr/>
                    <a:lstStyle/>
                    <a:p>
                      <a:pPr marL="0" marR="0">
                        <a:lnSpc>
                          <a:spcPts val="1600"/>
                        </a:lnSpc>
                        <a:spcBef>
                          <a:spcPts val="0"/>
                        </a:spcBef>
                        <a:spcAft>
                          <a:spcPts val="1000"/>
                        </a:spcAft>
                      </a:pPr>
                      <a:r>
                        <a:rPr lang="en-US" sz="900">
                          <a:latin typeface="Arial"/>
                          <a:ea typeface="Calibri"/>
                          <a:cs typeface="Times New Roman"/>
                        </a:rPr>
                        <a:t>No</a:t>
                      </a:r>
                      <a:endParaRPr lang="en-US" sz="110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ts val="1600"/>
                        </a:lnSpc>
                        <a:spcBef>
                          <a:spcPts val="0"/>
                        </a:spcBef>
                        <a:spcAft>
                          <a:spcPts val="1000"/>
                        </a:spcAft>
                      </a:pPr>
                      <a:r>
                        <a:rPr lang="en-US" sz="900">
                          <a:latin typeface="Arial"/>
                          <a:ea typeface="Calibri"/>
                          <a:cs typeface="Times New Roman"/>
                        </a:rPr>
                        <a:t>11</a:t>
                      </a:r>
                      <a:endParaRPr lang="en-US" sz="110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ts val="1600"/>
                        </a:lnSpc>
                        <a:spcBef>
                          <a:spcPts val="0"/>
                        </a:spcBef>
                        <a:spcAft>
                          <a:spcPts val="1000"/>
                        </a:spcAft>
                      </a:pPr>
                      <a:r>
                        <a:rPr lang="en-US" sz="900">
                          <a:latin typeface="Arial"/>
                          <a:ea typeface="Calibri"/>
                          <a:cs typeface="Times New Roman"/>
                        </a:rPr>
                        <a:t>50.0</a:t>
                      </a:r>
                      <a:endParaRPr lang="en-US" sz="1100">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ts val="1600"/>
                        </a:lnSpc>
                        <a:spcBef>
                          <a:spcPts val="0"/>
                        </a:spcBef>
                        <a:spcAft>
                          <a:spcPts val="1000"/>
                        </a:spcAft>
                      </a:pPr>
                      <a:r>
                        <a:rPr lang="en-US" sz="900">
                          <a:latin typeface="Arial"/>
                          <a:ea typeface="Calibri"/>
                          <a:cs typeface="Times New Roman"/>
                        </a:rPr>
                        <a:t>50.0</a:t>
                      </a:r>
                      <a:endParaRPr lang="en-US" sz="1100">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ts val="1600"/>
                        </a:lnSpc>
                        <a:spcBef>
                          <a:spcPts val="0"/>
                        </a:spcBef>
                        <a:spcAft>
                          <a:spcPts val="1000"/>
                        </a:spcAft>
                      </a:pPr>
                      <a:r>
                        <a:rPr lang="en-US" sz="900">
                          <a:latin typeface="Arial"/>
                          <a:ea typeface="Calibri"/>
                          <a:cs typeface="Times New Roman"/>
                        </a:rPr>
                        <a:t>100.0</a:t>
                      </a:r>
                      <a:endParaRPr lang="en-US" sz="1100">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80566">
                <a:tc vMerge="1">
                  <a:txBody>
                    <a:bodyPr/>
                    <a:lstStyle/>
                    <a:p>
                      <a:endParaRPr lang="en-US"/>
                    </a:p>
                  </a:txBody>
                  <a:tcPr/>
                </a:tc>
                <a:tc>
                  <a:txBody>
                    <a:bodyPr/>
                    <a:lstStyle/>
                    <a:p>
                      <a:pPr marL="0" marR="0">
                        <a:lnSpc>
                          <a:spcPts val="1600"/>
                        </a:lnSpc>
                        <a:spcBef>
                          <a:spcPts val="0"/>
                        </a:spcBef>
                        <a:spcAft>
                          <a:spcPts val="1000"/>
                        </a:spcAft>
                      </a:pPr>
                      <a:r>
                        <a:rPr lang="en-US" sz="900" dirty="0">
                          <a:latin typeface="Arial"/>
                          <a:ea typeface="Calibri"/>
                          <a:cs typeface="Times New Roman"/>
                        </a:rPr>
                        <a:t>Total</a:t>
                      </a:r>
                      <a:endParaRPr lang="en-US" sz="1100" dirty="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0" marR="0" algn="r">
                        <a:lnSpc>
                          <a:spcPts val="1600"/>
                        </a:lnSpc>
                        <a:spcBef>
                          <a:spcPts val="0"/>
                        </a:spcBef>
                        <a:spcAft>
                          <a:spcPts val="1000"/>
                        </a:spcAft>
                      </a:pPr>
                      <a:r>
                        <a:rPr lang="en-US" sz="900">
                          <a:latin typeface="Arial"/>
                          <a:ea typeface="Calibri"/>
                          <a:cs typeface="Times New Roman"/>
                        </a:rPr>
                        <a:t>22</a:t>
                      </a:r>
                      <a:endParaRPr lang="en-US" sz="110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0" marR="0" algn="r">
                        <a:lnSpc>
                          <a:spcPts val="1600"/>
                        </a:lnSpc>
                        <a:spcBef>
                          <a:spcPts val="0"/>
                        </a:spcBef>
                        <a:spcAft>
                          <a:spcPts val="1000"/>
                        </a:spcAft>
                      </a:pPr>
                      <a:r>
                        <a:rPr lang="en-US" sz="900">
                          <a:latin typeface="Arial"/>
                          <a:ea typeface="Calibri"/>
                          <a:cs typeface="Times New Roman"/>
                        </a:rPr>
                        <a:t>100.0</a:t>
                      </a:r>
                      <a:endParaRPr lang="en-US" sz="1100">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0" marR="0" algn="r">
                        <a:lnSpc>
                          <a:spcPts val="1600"/>
                        </a:lnSpc>
                        <a:spcBef>
                          <a:spcPts val="0"/>
                        </a:spcBef>
                        <a:spcAft>
                          <a:spcPts val="1000"/>
                        </a:spcAft>
                      </a:pPr>
                      <a:r>
                        <a:rPr lang="en-US" sz="900">
                          <a:latin typeface="Arial"/>
                          <a:ea typeface="Calibri"/>
                          <a:cs typeface="Times New Roman"/>
                        </a:rPr>
                        <a:t>100.0</a:t>
                      </a:r>
                      <a:endParaRPr lang="en-US" sz="1100">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endParaRPr lang="en-US" sz="1200" dirty="0">
                        <a:latin typeface="Times New Roman"/>
                        <a:ea typeface="Calibri"/>
                        <a:cs typeface="Times New Roman"/>
                      </a:endParaRPr>
                    </a:p>
                  </a:txBody>
                  <a:tcPr marL="19050" marR="19050" marT="19050" marB="1905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bl>
          </a:graphicData>
        </a:graphic>
      </p:graphicFrame>
      <p:sp>
        <p:nvSpPr>
          <p:cNvPr id="48135" name="Rectangle 7"/>
          <p:cNvSpPr>
            <a:spLocks noChangeArrowheads="1"/>
          </p:cNvSpPr>
          <p:nvPr/>
        </p:nvSpPr>
        <p:spPr bwMode="auto">
          <a:xfrm>
            <a:off x="0" y="6781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3" name="Chart 12"/>
          <p:cNvGraphicFramePr/>
          <p:nvPr/>
        </p:nvGraphicFramePr>
        <p:xfrm>
          <a:off x="-914400" y="685800"/>
          <a:ext cx="5715000" cy="2514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p:nvPr/>
        </p:nvGraphicFramePr>
        <p:xfrm>
          <a:off x="4572000" y="2743200"/>
          <a:ext cx="4953000" cy="279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nvGraphicFramePr>
        <p:xfrm>
          <a:off x="-457200" y="4572000"/>
          <a:ext cx="5638800" cy="2286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0" y="4495800"/>
            <a:ext cx="5765874" cy="707886"/>
          </a:xfrm>
          <a:prstGeom prst="rect">
            <a:avLst/>
          </a:prstGeom>
          <a:noFill/>
        </p:spPr>
        <p:txBody>
          <a:bodyPr wrap="none" rtlCol="0">
            <a:spAutoFit/>
          </a:bodyPr>
          <a:lstStyle/>
          <a:p>
            <a:r>
              <a:rPr lang="en-US" sz="2000" b="1" dirty="0" smtClean="0"/>
              <a:t>Did you require the user manual in troubleshooting?</a:t>
            </a:r>
          </a:p>
          <a:p>
            <a:endParaRPr lang="en-US" sz="2000" b="1" dirty="0"/>
          </a:p>
        </p:txBody>
      </p:sp>
      <p:sp>
        <p:nvSpPr>
          <p:cNvPr id="15" name="Slide Number Placeholder 14"/>
          <p:cNvSpPr>
            <a:spLocks noGrp="1"/>
          </p:cNvSpPr>
          <p:nvPr>
            <p:ph type="sldNum" sz="quarter" idx="12"/>
          </p:nvPr>
        </p:nvSpPr>
        <p:spPr/>
        <p:txBody>
          <a:bodyPr/>
          <a:lstStyle/>
          <a:p>
            <a:fld id="{8E5AAE56-81B0-455E-9F72-7EA809B8E860}"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p:nvPr/>
        </p:nvGraphicFramePr>
        <p:xfrm>
          <a:off x="1600200" y="914400"/>
          <a:ext cx="5943599" cy="2590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p:cNvGraphicFramePr>
          <p:nvPr/>
        </p:nvGraphicFramePr>
        <p:xfrm>
          <a:off x="0" y="3733800"/>
          <a:ext cx="5943600" cy="3124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a:graphicFrameLocks/>
          </p:cNvGraphicFramePr>
          <p:nvPr/>
        </p:nvGraphicFramePr>
        <p:xfrm>
          <a:off x="4800600" y="3810000"/>
          <a:ext cx="6477000" cy="3048000"/>
        </p:xfrm>
        <a:graphic>
          <a:graphicData uri="http://schemas.openxmlformats.org/drawingml/2006/chart">
            <c:chart xmlns:c="http://schemas.openxmlformats.org/drawingml/2006/chart" xmlns:r="http://schemas.openxmlformats.org/officeDocument/2006/relationships" r:id="rId5"/>
          </a:graphicData>
        </a:graphic>
      </p:graphicFrame>
      <p:sp>
        <p:nvSpPr>
          <p:cNvPr id="50191" name="Rectangle 15"/>
          <p:cNvSpPr>
            <a:spLocks noChangeArrowheads="1"/>
          </p:cNvSpPr>
          <p:nvPr/>
        </p:nvSpPr>
        <p:spPr bwMode="auto">
          <a:xfrm>
            <a:off x="0" y="17421225"/>
            <a:ext cx="9144000" cy="457200"/>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Results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Slide Number Placeholder 8"/>
          <p:cNvSpPr>
            <a:spLocks noGrp="1"/>
          </p:cNvSpPr>
          <p:nvPr>
            <p:ph type="sldNum" sz="quarter" idx="12"/>
          </p:nvPr>
        </p:nvSpPr>
        <p:spPr/>
        <p:txBody>
          <a:bodyPr/>
          <a:lstStyle/>
          <a:p>
            <a:fld id="{8E5AAE56-81B0-455E-9F72-7EA809B8E860}" type="slidenum">
              <a:rPr lang="en-US" smtClean="0"/>
              <a:pPr/>
              <a:t>15</a:t>
            </a:fld>
            <a:endParaRPr lang="en-US"/>
          </a:p>
        </p:txBody>
      </p:sp>
      <p:sp>
        <p:nvSpPr>
          <p:cNvPr id="8" name="TextBox 7"/>
          <p:cNvSpPr txBox="1"/>
          <p:nvPr/>
        </p:nvSpPr>
        <p:spPr>
          <a:xfrm>
            <a:off x="609600" y="1828800"/>
            <a:ext cx="1066800" cy="461665"/>
          </a:xfrm>
          <a:prstGeom prst="rect">
            <a:avLst/>
          </a:prstGeom>
          <a:noFill/>
        </p:spPr>
        <p:txBody>
          <a:bodyPr wrap="square" rtlCol="0">
            <a:spAutoFit/>
          </a:bodyPr>
          <a:lstStyle/>
          <a:p>
            <a:r>
              <a:rPr lang="en-US" sz="1200" dirty="0" smtClean="0"/>
              <a:t>Frequency of respondents</a:t>
            </a:r>
            <a:endParaRPr lang="en-US" sz="1200" dirty="0"/>
          </a:p>
        </p:txBody>
      </p:sp>
      <p:sp>
        <p:nvSpPr>
          <p:cNvPr id="10" name="TextBox 9"/>
          <p:cNvSpPr txBox="1"/>
          <p:nvPr/>
        </p:nvSpPr>
        <p:spPr>
          <a:xfrm>
            <a:off x="4191000" y="4953000"/>
            <a:ext cx="1066800" cy="461665"/>
          </a:xfrm>
          <a:prstGeom prst="rect">
            <a:avLst/>
          </a:prstGeom>
          <a:noFill/>
        </p:spPr>
        <p:txBody>
          <a:bodyPr wrap="square" rtlCol="0">
            <a:spAutoFit/>
          </a:bodyPr>
          <a:lstStyle/>
          <a:p>
            <a:r>
              <a:rPr lang="en-US" sz="1200" dirty="0" smtClean="0"/>
              <a:t>Frequency of respondents</a:t>
            </a:r>
            <a:endParaRPr 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3962400" y="3581400"/>
          <a:ext cx="5181600" cy="2909048"/>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8E5AAE56-81B0-455E-9F72-7EA809B8E860}" type="slidenum">
              <a:rPr lang="en-US" smtClean="0"/>
              <a:pPr/>
              <a:t>16</a:t>
            </a:fld>
            <a:endParaRPr lang="en-US"/>
          </a:p>
        </p:txBody>
      </p:sp>
      <p:graphicFrame>
        <p:nvGraphicFramePr>
          <p:cNvPr id="8" name="Chart 7"/>
          <p:cNvGraphicFramePr/>
          <p:nvPr/>
        </p:nvGraphicFramePr>
        <p:xfrm>
          <a:off x="228600" y="1295400"/>
          <a:ext cx="5867400"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3124200" y="381000"/>
            <a:ext cx="5105400" cy="830997"/>
          </a:xfrm>
          <a:prstGeom prst="rect">
            <a:avLst/>
          </a:prstGeom>
          <a:noFill/>
        </p:spPr>
        <p:txBody>
          <a:bodyPr wrap="square" rtlCol="0">
            <a:spAutoFit/>
          </a:bodyPr>
          <a:lstStyle/>
          <a:p>
            <a:r>
              <a:rPr lang="en-US" sz="4800" b="1" dirty="0" smtClean="0"/>
              <a:t>Results</a:t>
            </a:r>
            <a:endParaRPr lang="en-US" sz="4800" b="1" dirty="0"/>
          </a:p>
        </p:txBody>
      </p:sp>
      <p:sp>
        <p:nvSpPr>
          <p:cNvPr id="6" name="TextBox 5"/>
          <p:cNvSpPr txBox="1"/>
          <p:nvPr/>
        </p:nvSpPr>
        <p:spPr>
          <a:xfrm>
            <a:off x="3124200" y="4648200"/>
            <a:ext cx="1066800" cy="461665"/>
          </a:xfrm>
          <a:prstGeom prst="rect">
            <a:avLst/>
          </a:prstGeom>
          <a:noFill/>
        </p:spPr>
        <p:txBody>
          <a:bodyPr wrap="square" rtlCol="0">
            <a:spAutoFit/>
          </a:bodyPr>
          <a:lstStyle/>
          <a:p>
            <a:r>
              <a:rPr lang="en-US" sz="1200" dirty="0" smtClean="0"/>
              <a:t>Frequency of respondents</a:t>
            </a:r>
            <a:endParaRPr lang="en-US" sz="1200" dirty="0"/>
          </a:p>
        </p:txBody>
      </p:sp>
      <p:sp>
        <p:nvSpPr>
          <p:cNvPr id="7" name="TextBox 6"/>
          <p:cNvSpPr txBox="1"/>
          <p:nvPr/>
        </p:nvSpPr>
        <p:spPr>
          <a:xfrm>
            <a:off x="0" y="2357735"/>
            <a:ext cx="990600" cy="461665"/>
          </a:xfrm>
          <a:prstGeom prst="rect">
            <a:avLst/>
          </a:prstGeom>
          <a:noFill/>
        </p:spPr>
        <p:txBody>
          <a:bodyPr wrap="square" rtlCol="0">
            <a:spAutoFit/>
          </a:bodyPr>
          <a:lstStyle/>
          <a:p>
            <a:r>
              <a:rPr lang="en-US" sz="1200" dirty="0" smtClean="0"/>
              <a:t>Frequency of respondents</a:t>
            </a:r>
            <a:endParaRPr lang="en-US"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p:cNvGraphicFramePr>
            <a:graphicFrameLocks/>
          </p:cNvGraphicFramePr>
          <p:nvPr/>
        </p:nvGraphicFramePr>
        <p:xfrm>
          <a:off x="3657600" y="3581400"/>
          <a:ext cx="6060690" cy="3276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Chart 25"/>
          <p:cNvGraphicFramePr>
            <a:graphicFrameLocks/>
          </p:cNvGraphicFramePr>
          <p:nvPr/>
        </p:nvGraphicFramePr>
        <p:xfrm>
          <a:off x="-609600" y="914400"/>
          <a:ext cx="6477000" cy="3321121"/>
        </p:xfrm>
        <a:graphic>
          <a:graphicData uri="http://schemas.openxmlformats.org/drawingml/2006/chart">
            <c:chart xmlns:c="http://schemas.openxmlformats.org/drawingml/2006/chart" xmlns:r="http://schemas.openxmlformats.org/officeDocument/2006/relationships" r:id="rId3"/>
          </a:graphicData>
        </a:graphic>
      </p:graphicFrame>
      <p:sp>
        <p:nvSpPr>
          <p:cNvPr id="42" name="Title 1"/>
          <p:cNvSpPr>
            <a:spLocks noGrp="1"/>
          </p:cNvSpPr>
          <p:nvPr>
            <p:ph type="title"/>
          </p:nvPr>
        </p:nvSpPr>
        <p:spPr>
          <a:xfrm>
            <a:off x="457200" y="152400"/>
            <a:ext cx="8229600" cy="1143000"/>
          </a:xfrm>
        </p:spPr>
        <p:txBody>
          <a:bodyPr/>
          <a:lstStyle/>
          <a:p>
            <a:r>
              <a:rPr lang="en-US" dirty="0" smtClean="0"/>
              <a:t>Results</a:t>
            </a:r>
            <a:endParaRPr lang="en-US" dirty="0"/>
          </a:p>
        </p:txBody>
      </p:sp>
      <p:graphicFrame>
        <p:nvGraphicFramePr>
          <p:cNvPr id="43" name="Chart 42"/>
          <p:cNvGraphicFramePr>
            <a:graphicFrameLocks/>
          </p:cNvGraphicFramePr>
          <p:nvPr/>
        </p:nvGraphicFramePr>
        <p:xfrm>
          <a:off x="4383009" y="1447800"/>
          <a:ext cx="4760991" cy="19946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4" name="Chart 43"/>
          <p:cNvGraphicFramePr>
            <a:graphicFrameLocks/>
          </p:cNvGraphicFramePr>
          <p:nvPr/>
        </p:nvGraphicFramePr>
        <p:xfrm>
          <a:off x="609600" y="4495800"/>
          <a:ext cx="4760991" cy="1994648"/>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6"/>
          <p:cNvSpPr>
            <a:spLocks noGrp="1"/>
          </p:cNvSpPr>
          <p:nvPr>
            <p:ph type="sldNum" sz="quarter" idx="12"/>
          </p:nvPr>
        </p:nvSpPr>
        <p:spPr/>
        <p:txBody>
          <a:bodyPr/>
          <a:lstStyle/>
          <a:p>
            <a:fld id="{8E5AAE56-81B0-455E-9F72-7EA809B8E860}" type="slidenum">
              <a:rPr lang="en-US" smtClean="0"/>
              <a:pPr/>
              <a:t>17</a:t>
            </a:fld>
            <a:endParaRPr lang="en-US"/>
          </a:p>
        </p:txBody>
      </p:sp>
      <p:sp>
        <p:nvSpPr>
          <p:cNvPr id="8" name="TextBox 7"/>
          <p:cNvSpPr txBox="1"/>
          <p:nvPr/>
        </p:nvSpPr>
        <p:spPr>
          <a:xfrm>
            <a:off x="4495800" y="2286000"/>
            <a:ext cx="1066800" cy="461665"/>
          </a:xfrm>
          <a:prstGeom prst="rect">
            <a:avLst/>
          </a:prstGeom>
          <a:noFill/>
        </p:spPr>
        <p:txBody>
          <a:bodyPr wrap="square" rtlCol="0">
            <a:spAutoFit/>
          </a:bodyPr>
          <a:lstStyle/>
          <a:p>
            <a:r>
              <a:rPr lang="en-US" sz="1200" dirty="0" smtClean="0"/>
              <a:t>Frequency of respondents</a:t>
            </a:r>
            <a:endParaRPr lang="en-US" sz="1200" dirty="0"/>
          </a:p>
        </p:txBody>
      </p:sp>
      <p:sp>
        <p:nvSpPr>
          <p:cNvPr id="9" name="TextBox 8"/>
          <p:cNvSpPr txBox="1"/>
          <p:nvPr/>
        </p:nvSpPr>
        <p:spPr>
          <a:xfrm>
            <a:off x="0" y="4953000"/>
            <a:ext cx="838200" cy="830997"/>
          </a:xfrm>
          <a:prstGeom prst="rect">
            <a:avLst/>
          </a:prstGeom>
          <a:noFill/>
        </p:spPr>
        <p:txBody>
          <a:bodyPr wrap="square" rtlCol="0">
            <a:spAutoFit/>
          </a:bodyPr>
          <a:lstStyle/>
          <a:p>
            <a:r>
              <a:rPr lang="en-US" sz="1200" dirty="0" smtClean="0"/>
              <a:t>Frequency of respondents</a:t>
            </a:r>
            <a:endParaRPr lang="en-US"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jagranjosh.com/imported/images/E/mba_group_discussion.jpg"/>
          <p:cNvPicPr>
            <a:picLocks noChangeAspect="1" noChangeArrowheads="1"/>
          </p:cNvPicPr>
          <p:nvPr/>
        </p:nvPicPr>
        <p:blipFill>
          <a:blip r:embed="rId2"/>
          <a:srcRect/>
          <a:stretch>
            <a:fillRect/>
          </a:stretch>
        </p:blipFill>
        <p:spPr bwMode="auto">
          <a:xfrm>
            <a:off x="5455922" y="0"/>
            <a:ext cx="3688078" cy="2285999"/>
          </a:xfrm>
          <a:prstGeom prst="rect">
            <a:avLst/>
          </a:prstGeom>
          <a:noFill/>
        </p:spPr>
      </p:pic>
      <p:sp>
        <p:nvSpPr>
          <p:cNvPr id="2" name="Title 1"/>
          <p:cNvSpPr>
            <a:spLocks noGrp="1"/>
          </p:cNvSpPr>
          <p:nvPr>
            <p:ph type="title"/>
          </p:nvPr>
        </p:nvSpPr>
        <p:spPr>
          <a:xfrm>
            <a:off x="381000" y="274638"/>
            <a:ext cx="8229600" cy="1143000"/>
          </a:xfrm>
        </p:spPr>
        <p:txBody>
          <a:bodyPr>
            <a:normAutofit/>
          </a:bodyPr>
          <a:lstStyle/>
          <a:p>
            <a:r>
              <a:rPr lang="en-US" dirty="0" smtClean="0"/>
              <a:t>Discussion</a:t>
            </a:r>
            <a:endParaRPr lang="en-US" dirty="0"/>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pPr>
              <a:buNone/>
            </a:pPr>
            <a:r>
              <a:rPr lang="en-US" dirty="0" smtClean="0"/>
              <a:t>Manual study at a glance:</a:t>
            </a:r>
          </a:p>
          <a:p>
            <a:r>
              <a:rPr lang="en-US" dirty="0" smtClean="0"/>
              <a:t>Physician manual was dealt with more.</a:t>
            </a:r>
          </a:p>
          <a:p>
            <a:r>
              <a:rPr lang="en-US" dirty="0" smtClean="0"/>
              <a:t>77% found manual to solve their problem and 91% found it to be beneficial</a:t>
            </a:r>
          </a:p>
          <a:p>
            <a:r>
              <a:rPr lang="en-US" dirty="0" smtClean="0"/>
              <a:t>Overall experience was at rating 4 by 9 people out of 22.</a:t>
            </a:r>
          </a:p>
          <a:p>
            <a:r>
              <a:rPr lang="en-US" dirty="0" smtClean="0"/>
              <a:t>Navigation - strongest area.</a:t>
            </a:r>
          </a:p>
          <a:p>
            <a:r>
              <a:rPr lang="en-US" dirty="0" smtClean="0"/>
              <a:t>Appeal - weakest area.</a:t>
            </a:r>
          </a:p>
          <a:p>
            <a:pPr>
              <a:buNone/>
            </a:pPr>
            <a:r>
              <a:rPr lang="en-US" u="sng" dirty="0" smtClean="0"/>
              <a:t>Limitation</a:t>
            </a:r>
            <a:endParaRPr lang="en-US" dirty="0" smtClean="0"/>
          </a:p>
          <a:p>
            <a:r>
              <a:rPr lang="en-US" dirty="0" smtClean="0"/>
              <a:t>Small population size.</a:t>
            </a:r>
          </a:p>
          <a:p>
            <a:r>
              <a:rPr lang="en-US" dirty="0" smtClean="0"/>
              <a:t>This was restricted to one area only.</a:t>
            </a:r>
          </a:p>
          <a:p>
            <a:r>
              <a:rPr lang="en-IN" smtClean="0"/>
              <a:t>less </a:t>
            </a:r>
            <a:r>
              <a:rPr lang="en-IN" dirty="0" smtClean="0"/>
              <a:t>studies and information on our research topic which limited to further draw conclusions.</a:t>
            </a:r>
          </a:p>
          <a:p>
            <a:r>
              <a:rPr lang="en-US" dirty="0" smtClean="0"/>
              <a:t>Each module should have equal distribution for module.</a:t>
            </a:r>
          </a:p>
          <a:p>
            <a:endParaRPr lang="en-US" dirty="0"/>
          </a:p>
        </p:txBody>
      </p:sp>
      <p:sp>
        <p:nvSpPr>
          <p:cNvPr id="4" name="Slide Number Placeholder 3"/>
          <p:cNvSpPr>
            <a:spLocks noGrp="1"/>
          </p:cNvSpPr>
          <p:nvPr>
            <p:ph type="sldNum" sz="quarter" idx="12"/>
          </p:nvPr>
        </p:nvSpPr>
        <p:spPr/>
        <p:txBody>
          <a:bodyPr/>
          <a:lstStyle/>
          <a:p>
            <a:fld id="{8E5AAE56-81B0-455E-9F72-7EA809B8E860}"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http://marthagiffen.com/wp-content/uploads/2013/04/bigstock-We-recommend-shiny-speech-bubb-42004267.jpg"/>
          <p:cNvPicPr>
            <a:picLocks noChangeAspect="1" noChangeArrowheads="1"/>
          </p:cNvPicPr>
          <p:nvPr/>
        </p:nvPicPr>
        <p:blipFill>
          <a:blip r:embed="rId2" cstate="print"/>
          <a:srcRect/>
          <a:stretch>
            <a:fillRect/>
          </a:stretch>
        </p:blipFill>
        <p:spPr bwMode="auto">
          <a:xfrm>
            <a:off x="5638800" y="4333875"/>
            <a:ext cx="3733800" cy="3057525"/>
          </a:xfrm>
          <a:prstGeom prst="rect">
            <a:avLst/>
          </a:prstGeom>
          <a:noFill/>
        </p:spPr>
      </p:pic>
      <p:sp>
        <p:nvSpPr>
          <p:cNvPr id="2" name="Title 1"/>
          <p:cNvSpPr>
            <a:spLocks noGrp="1"/>
          </p:cNvSpPr>
          <p:nvPr>
            <p:ph type="title"/>
          </p:nvPr>
        </p:nvSpPr>
        <p:spPr/>
        <p:txBody>
          <a:bodyPr/>
          <a:lstStyle/>
          <a:p>
            <a:r>
              <a:rPr lang="en-US" dirty="0" smtClean="0"/>
              <a:t>Recommendation</a:t>
            </a:r>
            <a:endParaRPr lang="en-US" dirty="0"/>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pPr lvl="0"/>
            <a:r>
              <a:rPr lang="en-US" dirty="0" smtClean="0"/>
              <a:t>User manual should be supported by videos as well.</a:t>
            </a:r>
          </a:p>
          <a:p>
            <a:endParaRPr lang="en-US" dirty="0" smtClean="0"/>
          </a:p>
          <a:p>
            <a:pPr lvl="0"/>
            <a:r>
              <a:rPr lang="en-US" dirty="0" smtClean="0"/>
              <a:t>The manual need to be more descriptive.</a:t>
            </a:r>
          </a:p>
          <a:p>
            <a:endParaRPr lang="en-US" dirty="0" smtClean="0"/>
          </a:p>
          <a:p>
            <a:pPr lvl="0"/>
            <a:r>
              <a:rPr lang="en-US" dirty="0" smtClean="0"/>
              <a:t>List of contents to be included in the manual.</a:t>
            </a:r>
          </a:p>
          <a:p>
            <a:endParaRPr lang="en-US" dirty="0" smtClean="0"/>
          </a:p>
          <a:p>
            <a:pPr lvl="0"/>
            <a:r>
              <a:rPr lang="en-US" dirty="0" smtClean="0"/>
              <a:t>Repetitions to be avoided. </a:t>
            </a:r>
          </a:p>
          <a:p>
            <a:endParaRPr lang="en-US" dirty="0" smtClean="0"/>
          </a:p>
          <a:p>
            <a:pPr lvl="0"/>
            <a:r>
              <a:rPr lang="en-US" dirty="0" smtClean="0"/>
              <a:t>Hyperlinks to be added.</a:t>
            </a:r>
          </a:p>
          <a:p>
            <a:pPr lvl="0"/>
            <a:endParaRPr lang="en-US" dirty="0" smtClean="0"/>
          </a:p>
          <a:p>
            <a:pPr lvl="0"/>
            <a:r>
              <a:rPr lang="en-US" dirty="0" err="1" smtClean="0"/>
              <a:t>Triotree</a:t>
            </a:r>
            <a:r>
              <a:rPr lang="en-US" dirty="0" smtClean="0"/>
              <a:t> software should have been		               more modified for users ease.</a:t>
            </a:r>
          </a:p>
          <a:p>
            <a:pPr>
              <a:buNone/>
            </a:pPr>
            <a:r>
              <a:rPr lang="en-US" dirty="0" smtClean="0"/>
              <a:t> </a:t>
            </a:r>
          </a:p>
          <a:p>
            <a:endParaRPr lang="en-US" dirty="0"/>
          </a:p>
        </p:txBody>
      </p:sp>
      <p:sp>
        <p:nvSpPr>
          <p:cNvPr id="4" name="Slide Number Placeholder 3"/>
          <p:cNvSpPr>
            <a:spLocks noGrp="1"/>
          </p:cNvSpPr>
          <p:nvPr>
            <p:ph type="sldNum" sz="quarter" idx="12"/>
          </p:nvPr>
        </p:nvSpPr>
        <p:spPr/>
        <p:txBody>
          <a:bodyPr/>
          <a:lstStyle/>
          <a:p>
            <a:fld id="{8E5AAE56-81B0-455E-9F72-7EA809B8E860}" type="slidenum">
              <a:rPr lang="en-US" smtClean="0"/>
              <a:pPr/>
              <a:t>19</a:t>
            </a:fld>
            <a:endParaRPr lang="en-US"/>
          </a:p>
        </p:txBody>
      </p:sp>
      <p:pic>
        <p:nvPicPr>
          <p:cNvPr id="8196" name="Picture 4" descr="https://encrypted-tbn3.gstatic.com/images?q=tbn:ANd9GcSJIBKzjv_pbkG4tXSR4szfaX9V7sD1fXnkRVCP2H_hzXnGOYYSGw"/>
          <p:cNvPicPr>
            <a:picLocks noChangeAspect="1" noChangeArrowheads="1"/>
          </p:cNvPicPr>
          <p:nvPr/>
        </p:nvPicPr>
        <p:blipFill>
          <a:blip r:embed="rId3"/>
          <a:srcRect/>
          <a:stretch>
            <a:fillRect/>
          </a:stretch>
        </p:blipFill>
        <p:spPr bwMode="auto">
          <a:xfrm>
            <a:off x="990600" y="381000"/>
            <a:ext cx="1143000" cy="114300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of Presentation</a:t>
            </a:r>
            <a:endParaRPr lang="en-US" dirty="0"/>
          </a:p>
        </p:txBody>
      </p:sp>
      <p:sp>
        <p:nvSpPr>
          <p:cNvPr id="3" name="Content Placeholder 2"/>
          <p:cNvSpPr>
            <a:spLocks noGrp="1"/>
          </p:cNvSpPr>
          <p:nvPr>
            <p:ph idx="1"/>
          </p:nvPr>
        </p:nvSpPr>
        <p:spPr>
          <a:xfrm>
            <a:off x="457200" y="1447800"/>
            <a:ext cx="8229600" cy="5257800"/>
          </a:xfrm>
        </p:spPr>
        <p:txBody>
          <a:bodyPr>
            <a:normAutofit fontScale="62500" lnSpcReduction="20000"/>
          </a:bodyPr>
          <a:lstStyle/>
          <a:p>
            <a:r>
              <a:rPr lang="en-US" dirty="0" smtClean="0"/>
              <a:t>Insight to </a:t>
            </a:r>
            <a:r>
              <a:rPr lang="en-US" dirty="0" err="1" smtClean="0"/>
              <a:t>Triotree</a:t>
            </a:r>
            <a:endParaRPr lang="en-US" dirty="0" smtClean="0"/>
          </a:p>
          <a:p>
            <a:pPr>
              <a:buNone/>
            </a:pPr>
            <a:r>
              <a:rPr lang="en-US" dirty="0" smtClean="0"/>
              <a:t>		- Services and products</a:t>
            </a:r>
          </a:p>
          <a:p>
            <a:pPr>
              <a:buNone/>
            </a:pPr>
            <a:r>
              <a:rPr lang="en-US" dirty="0" smtClean="0"/>
              <a:t>		- Clients</a:t>
            </a:r>
          </a:p>
          <a:p>
            <a:r>
              <a:rPr lang="en-US" dirty="0" err="1" smtClean="0"/>
              <a:t>Learnings</a:t>
            </a:r>
            <a:r>
              <a:rPr lang="en-US" dirty="0" smtClean="0"/>
              <a:t> &amp; Duty</a:t>
            </a:r>
          </a:p>
          <a:p>
            <a:r>
              <a:rPr lang="en-US" dirty="0" smtClean="0"/>
              <a:t>Problem Statement</a:t>
            </a:r>
          </a:p>
          <a:p>
            <a:r>
              <a:rPr lang="en-US" dirty="0"/>
              <a:t>Change Management  </a:t>
            </a:r>
            <a:endParaRPr lang="en-US" dirty="0" smtClean="0"/>
          </a:p>
          <a:p>
            <a:r>
              <a:rPr lang="en-US" dirty="0" smtClean="0"/>
              <a:t>Review of Literature</a:t>
            </a:r>
          </a:p>
          <a:p>
            <a:r>
              <a:rPr lang="en-US" dirty="0" smtClean="0"/>
              <a:t>Objectives</a:t>
            </a:r>
          </a:p>
          <a:p>
            <a:r>
              <a:rPr lang="en-US" dirty="0" smtClean="0"/>
              <a:t>Methodology</a:t>
            </a:r>
          </a:p>
          <a:p>
            <a:r>
              <a:rPr lang="en-US" dirty="0" smtClean="0"/>
              <a:t>Results</a:t>
            </a:r>
          </a:p>
          <a:p>
            <a:r>
              <a:rPr lang="en-US" dirty="0" smtClean="0"/>
              <a:t>Discussion</a:t>
            </a:r>
          </a:p>
          <a:p>
            <a:r>
              <a:rPr lang="en-US" dirty="0" smtClean="0"/>
              <a:t>Recommendation</a:t>
            </a:r>
          </a:p>
          <a:p>
            <a:r>
              <a:rPr lang="en-US" dirty="0" smtClean="0"/>
              <a:t>Summary</a:t>
            </a:r>
          </a:p>
          <a:p>
            <a:r>
              <a:rPr lang="en-US" dirty="0" smtClean="0"/>
              <a:t>Case Study</a:t>
            </a:r>
          </a:p>
          <a:p>
            <a:r>
              <a:rPr lang="en-US" dirty="0" smtClean="0"/>
              <a:t>Results </a:t>
            </a:r>
          </a:p>
          <a:p>
            <a:r>
              <a:rPr lang="en-US" dirty="0" smtClean="0"/>
              <a:t>Conclusion</a:t>
            </a:r>
          </a:p>
          <a:p>
            <a:r>
              <a:rPr lang="en-US" dirty="0" smtClean="0"/>
              <a:t>Bibliography</a:t>
            </a:r>
            <a:endParaRPr lang="en-US" dirty="0"/>
          </a:p>
        </p:txBody>
      </p:sp>
      <p:sp>
        <p:nvSpPr>
          <p:cNvPr id="4" name="Slide Number Placeholder 3"/>
          <p:cNvSpPr>
            <a:spLocks noGrp="1"/>
          </p:cNvSpPr>
          <p:nvPr>
            <p:ph type="sldNum" sz="quarter" idx="12"/>
          </p:nvPr>
        </p:nvSpPr>
        <p:spPr/>
        <p:txBody>
          <a:bodyPr/>
          <a:lstStyle/>
          <a:p>
            <a:fld id="{8E5AAE56-81B0-455E-9F72-7EA809B8E860}" type="slidenum">
              <a:rPr lang="en-US" sz="1800" smtClean="0"/>
              <a:pPr/>
              <a:t>2</a:t>
            </a:fld>
            <a:endParaRPr lang="en-US" sz="1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smtClean="0"/>
              <a:t>The research question we dealt with was</a:t>
            </a:r>
            <a:r>
              <a:rPr lang="en-US" dirty="0" smtClean="0">
                <a:solidFill>
                  <a:schemeClr val="accent6">
                    <a:lumMod val="75000"/>
                  </a:schemeClr>
                </a:solidFill>
              </a:rPr>
              <a:t> Is the user manual effective in training or solving problem related to software?</a:t>
            </a:r>
          </a:p>
          <a:p>
            <a:pPr lvl="0"/>
            <a:r>
              <a:rPr lang="en-US" dirty="0" smtClean="0"/>
              <a:t>According to me manual is very beneficial in training and the primary and secondary study with using 10 articles and interviewing 22 respondents we found it was beneficial but the manual developed by me was weak in appeal. </a:t>
            </a:r>
          </a:p>
          <a:p>
            <a:pPr lvl="0"/>
            <a:r>
              <a:rPr lang="en-US" dirty="0" smtClean="0"/>
              <a:t>The major benefits of user manual is it  </a:t>
            </a:r>
            <a:r>
              <a:rPr lang="en-US" dirty="0" smtClean="0">
                <a:solidFill>
                  <a:schemeClr val="accent3">
                    <a:lumMod val="75000"/>
                  </a:schemeClr>
                </a:solidFill>
              </a:rPr>
              <a:t>the</a:t>
            </a:r>
            <a:r>
              <a:rPr lang="en-US" dirty="0" smtClean="0">
                <a:latin typeface="Times New Roman" pitchFamily="18" charset="0"/>
                <a:ea typeface="Calibri" pitchFamily="34" charset="0"/>
                <a:cs typeface="Times New Roman" pitchFamily="18" charset="0"/>
              </a:rPr>
              <a:t> </a:t>
            </a:r>
            <a:r>
              <a:rPr lang="en-US" dirty="0" smtClean="0">
                <a:solidFill>
                  <a:schemeClr val="accent3">
                    <a:lumMod val="75000"/>
                  </a:schemeClr>
                </a:solidFill>
              </a:rPr>
              <a:t>ease of access to information, referred in troubleshoot times, solves problems of users  and explains the software well. Thus helping to use software effectively.</a:t>
            </a:r>
            <a:endParaRPr lang="en-US" dirty="0" smtClean="0"/>
          </a:p>
          <a:p>
            <a:pPr lvl="0"/>
            <a:r>
              <a:rPr lang="en-US" dirty="0" smtClean="0"/>
              <a:t>These result will now help in the further refinement of user manual developed by me.</a:t>
            </a:r>
            <a:endParaRPr lang="en-US" dirty="0"/>
          </a:p>
        </p:txBody>
      </p:sp>
      <p:sp>
        <p:nvSpPr>
          <p:cNvPr id="4" name="Slide Number Placeholder 3"/>
          <p:cNvSpPr>
            <a:spLocks noGrp="1"/>
          </p:cNvSpPr>
          <p:nvPr>
            <p:ph type="sldNum" sz="quarter" idx="12"/>
          </p:nvPr>
        </p:nvSpPr>
        <p:spPr/>
        <p:txBody>
          <a:bodyPr/>
          <a:lstStyle/>
          <a:p>
            <a:fld id="{8E5AAE56-81B0-455E-9F72-7EA809B8E860}"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www.theclinegroup.com/wp-content/uploads/2013/05/case-studies.jpg"/>
          <p:cNvPicPr>
            <a:picLocks noChangeAspect="1" noChangeArrowheads="1"/>
          </p:cNvPicPr>
          <p:nvPr/>
        </p:nvPicPr>
        <p:blipFill>
          <a:blip r:embed="rId2"/>
          <a:srcRect/>
          <a:stretch>
            <a:fillRect/>
          </a:stretch>
        </p:blipFill>
        <p:spPr bwMode="auto">
          <a:xfrm>
            <a:off x="5791200" y="0"/>
            <a:ext cx="3352800" cy="2057400"/>
          </a:xfrm>
          <a:prstGeom prst="rect">
            <a:avLst/>
          </a:prstGeom>
          <a:noFill/>
        </p:spPr>
      </p:pic>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a:xfrm>
            <a:off x="381000" y="1447800"/>
            <a:ext cx="8610600" cy="5257800"/>
          </a:xfrm>
        </p:spPr>
        <p:txBody>
          <a:bodyPr>
            <a:normAutofit/>
          </a:bodyPr>
          <a:lstStyle/>
          <a:p>
            <a:r>
              <a:rPr lang="en-US" sz="2400" u="sng" dirty="0" smtClean="0"/>
              <a:t>Title</a:t>
            </a:r>
            <a:r>
              <a:rPr lang="en-US" sz="2400" dirty="0" smtClean="0"/>
              <a:t>: </a:t>
            </a:r>
            <a:r>
              <a:rPr lang="en-US" sz="2400" b="1" dirty="0" err="1" smtClean="0"/>
              <a:t>HIStree</a:t>
            </a:r>
            <a:r>
              <a:rPr lang="en-US" sz="2400" b="1" dirty="0" smtClean="0"/>
              <a:t> Software Feedback</a:t>
            </a:r>
          </a:p>
          <a:p>
            <a:endParaRPr lang="en-US" sz="2400" dirty="0" smtClean="0"/>
          </a:p>
          <a:p>
            <a:r>
              <a:rPr lang="en-US" sz="2400" u="sng" dirty="0" smtClean="0"/>
              <a:t>Objective</a:t>
            </a:r>
            <a:r>
              <a:rPr lang="en-US" sz="2400" dirty="0" smtClean="0"/>
              <a:t>: To study how to make the experience of users better with </a:t>
            </a:r>
            <a:r>
              <a:rPr lang="en-US" sz="2400" dirty="0" err="1" smtClean="0"/>
              <a:t>HIStree</a:t>
            </a:r>
            <a:r>
              <a:rPr lang="en-US" sz="2400" dirty="0" smtClean="0"/>
              <a:t> software.</a:t>
            </a:r>
          </a:p>
          <a:p>
            <a:endParaRPr lang="en-US" sz="2400" dirty="0" smtClean="0"/>
          </a:p>
          <a:p>
            <a:r>
              <a:rPr lang="en-US" sz="2400" u="sng" dirty="0" smtClean="0"/>
              <a:t>Sample Size</a:t>
            </a:r>
            <a:r>
              <a:rPr lang="en-US" sz="2400" dirty="0" smtClean="0"/>
              <a:t>: 25 personnel (Megacity Hospital, </a:t>
            </a:r>
            <a:r>
              <a:rPr lang="en-US" sz="2400" dirty="0" err="1" smtClean="0"/>
              <a:t>Roorkee</a:t>
            </a:r>
            <a:r>
              <a:rPr lang="en-US" sz="2400" dirty="0" smtClean="0"/>
              <a:t>)</a:t>
            </a:r>
          </a:p>
          <a:p>
            <a:endParaRPr lang="en-US" sz="2400" dirty="0" smtClean="0"/>
          </a:p>
          <a:p>
            <a:r>
              <a:rPr lang="en-US" sz="2400" u="sng" dirty="0" smtClean="0"/>
              <a:t>Tools</a:t>
            </a:r>
            <a:r>
              <a:rPr lang="en-US" sz="2400" dirty="0" smtClean="0"/>
              <a:t>: Emails and interviews</a:t>
            </a:r>
          </a:p>
          <a:p>
            <a:endParaRPr lang="en-US" sz="2400" dirty="0"/>
          </a:p>
        </p:txBody>
      </p:sp>
      <p:sp>
        <p:nvSpPr>
          <p:cNvPr id="4" name="Slide Number Placeholder 3"/>
          <p:cNvSpPr>
            <a:spLocks noGrp="1"/>
          </p:cNvSpPr>
          <p:nvPr>
            <p:ph type="sldNum" sz="quarter" idx="12"/>
          </p:nvPr>
        </p:nvSpPr>
        <p:spPr/>
        <p:txBody>
          <a:bodyPr/>
          <a:lstStyle/>
          <a:p>
            <a:fld id="{8E5AAE56-81B0-455E-9F72-7EA809B8E860}" type="slidenum">
              <a:rPr lang="en-US" smtClean="0"/>
              <a:pPr/>
              <a:t>21</a:t>
            </a:fld>
            <a:endParaRPr lang="en-US"/>
          </a:p>
        </p:txBody>
      </p:sp>
      <p:sp>
        <p:nvSpPr>
          <p:cNvPr id="6146" name="AutoShape 2" descr="data:image/jpeg;base64,/9j/4AAQSkZJRgABAQAAAQABAAD/2wCEAAkGBxQSEhUUExQVFRUWGBYYGBYYFBkXFhYWGhQWGBQXFxcYICggGh0mGxcYIT0hJyksLjEuFyAzODMsNyguLisBCgoKDg0OGxAQGywmHyYvLC80LCwsNCwtLCwvLC8wLCwsLCwsLCwsLCwsNSwsLSwsLCwsLCwsLCwsLCwsLCwsLP/AABEIALYBFAMBIgACEQEDEQH/xAAcAAABBQEBAQAAAAAAAAAAAAAAAQQFBgcDAgj/xABDEAACAQIDBQQFCgQFBAMAAAABAgMAEQQSIQUTMUFRBiJhkTJxgZLRBxQjQlJTYqGxwXKCk/AVM0Ph8RYksuJzosL/xAAbAQEAAgMBAQAAAAAAAAAAAAAAAQMCBAUGB//EADARAAICAQMCBAMIAwEAAAAAAAABAgMRBBIxIVEFExVBFCJhcYGRsdHh8PEyUsEG/9oADAMBAAIRAxEAPwDcaKKKAKKKKAKKKKAKrE3yhbNRmVsZCGUkMCxuCDYg6das9Z5tnDJ/1BghkWxwuIJGUWJudSKAt2ye0MGJkmjhfM0BQSaEAbxSyWJ0YEA8Klb1hW3IJVn27iIcTPh2wz4Z1WJwiu2Sw3lhdlAuMvDU8addptt42fGzRJLJHusNC8WXGJhEDvGrPNIrEb9c1ha9gNOdAbTJIFBYkAAXJJsABxJPSobZHa7BYqRosPiYpZFvdVbWw4lftDXiLiqt8o8s79nXYnNK0GGaUxG4N2iM5UpoUtmNxplvyrodv7LTAq8MkQaPDSGLciM4mNRFaTdhhdG/i5jWgNApL1inZ3bGJGJxMUeJliR9nNMjYrGrihFKHCpK0gLLELNcr6iRwFM8T2oxEGBnhWTFDELNhYsRI2NXELHHKJLywYnURZ8qjvWy5gRregN3vUJju1+ChnGGkxMSzkgbstqC1ioPJSQRobcRVe+TWTFbzFJM5aEbpolfGJi5oyytnDSqScpIBAPsqrdo8eNnYrEYvCz4XFxTYhVxGCfK2IEoYIwit3rgg6Hh0NAbBFiUYsFZSVNmAYEqejAcD6663rEMDhhh326y4zELPEs5jjOIIZwcOzCYr6TMvJxwAFP9ndqpHl2aIsS0rLsyWSZBKXzTrACDMoPefMp9LXjQGobR21DBJBFIxD4hykYCk3YC5BI4adakL1geyJRNNseRtoTYmaeR2liabPuWKMCYwNYbXIt4Ai1qmOzW18ZNi8Lsx5Z95gsRO+Jm3jBpoY9cNnb66uXCkHiAL0BqO2+0OGwYU4mZIQ5IXObZiLXt6rjzrvsra0OJjEkEqSodMyMCL8x4HwqifKkspxeyRDu97v5sm8BMd92vpBdbeqqTBtabD4KXIWixM+091jQjLAItGOWGQ6RK1v8AMPj0vQG+3qOx23YIZoIJHyy4guIlyk5ygu2oFhpbiedZHjdr46DCPG+IaOKTHYaHe/O0xOIw8EquZs2IUnKQVWxbUBj4VLzYvdbQ2ZDh8dNiYS+PzM0+9uRh1YI7g/SZS1xe5F7cqA1a9F6+f+y+3J91sycbSxM2JkxiwS4Zp867kyOGzxHUnKQc7XtmFuAtIbH25j58QJhKyOMdu3V8dGsAiz7swDBtY5strN6ROvGgNxopBS0AUUUUAUUUUAUUUUAUUUUAUV5zUt6DItFJei9BlC0Ul6L0GULTaTAxtIspjQyKCqyFRnVT6ShuIB6U4vRegyhjJsbDtvQYIjv7b68a/S2FhvNO9Yda57R7PYXEFTNh4ZSlgpeJWygcALjQeFSV6L0IyjysQChQAFAsBbQC1rW6W5VG4Ts3hIi5jwsCGQEPliQZ1PFWsNQenCpS9JmoSReF7NYOIFY8LAgKspCwoAUcgup01ByrcHoK6YTYGFiiaGPDwrE3pRiJQjfxLax9tSGajNUZQyMtlbGw+GUrh4Y4VOpEaKgJ6mw1rmez2F33zj5vDvvvd0u8v1zWvfxqRzUZqZQGR2Nh98Z9zFviuUy5FzleBUta5FtK8YHYGFhKtFh4YyucqUiVSue2exA0vlF/UKkM1GamUCMw3ZvCRvnTDQK+cyZliQNvCCC9wL3sTr40z2N2YWDG4vGM+eTFGMWyhd3HGgUKDc3vYEnTgKn81GamUDjiMDFIyO8aM0ZLRsyglGIsSpPom3Sm0uw8M29LYeE77Lvbxqd7lFl3lx3rcr8Kf5qW9SCNw/Z3CpC0CYaFYX9KMRKEb+JbWPtpIuz2GQII8PCm7z7vLEo3ZcEOUsO6SDrbjUnei9RlAq3Y3sPh8BFEuVJZog4GIMSiXKzs1r6kAZiONS79ncIZhOcNAZgbiUxLnvyOa17+PGpK9F6ZAtFJei9MgWikvRemQLRSXovTIFopAaWpAUUUUBAdo9jNIN5CbSqOmjjjlb9jyqmrtJ7kEBWU2IKAEHmDWoWqt9qOzm+G8issw9gcdG+NbWnuUXiXBzddovNW6H+X5lW/xB/w+6KP8Qf8Puio1ZDchgVZTZlPEHpXeCJnNkUsbXsBy610/kxnoee2yzjqO/8AEH/D7oo/xB/w+6KZSAqSrAqRxBFiK8Z6Yi/Yh5XRkh/iD/h90Uf4g/4fdFMZLqbHTQH2MoYcPAg0soKnKwsRbTTmARw8DTEWS1JD3/EH/D7opGx7kW7vuimOejPU7Y9iOvcsvZbtAY8sMxuugjkJ4cgjnpyB9h61J9otlvczRan66ad4DmPG1UYterR2X7Q5bRTHu8Ecnh0VieXQ+w1y9doo2ReODsaXVRsj5Nv3MZxYrMLi3lXvenw8hUr2i2GbmaEa/XT7XiPxfrUBFiAwuP8AivE6ui3Tyw28ezNPVU20Sw307jrenw8hRvT4eQrnEGb0QT6hXgvatVuxLPU1t1iWcs770+HkKN6fDyFciTYG2huAfEWv+o86856bp8ZZG+fdnfenw8hRvT4eQriWNgeRvb2caTeUcpr3Yc5r3Z3Mh8PKrBsTa17Rudfqt9rwPj+v61jeUZ62NNq7KZ5XVdi/T6qymWeSX29s54SZYtUJu6WByk8WXw8Kikx7EXBFv4RVj2JtgPaOQ3J0Vj9bwPj486iu0OxDCTLELoTd0HFfxKOnhXQ1OnV8fOof2o914br6rYpS47/8Yz+et4e6KPnreHuimaSgi4r2lyQALk6AdTXHzLODu+VXzhDn563h7oo+et4e6K4TRsnpKVv1Fq55ql710eSFXW1lJDv563h7oo+et4e6KaZq9WNgbaEkDxItcW/mHnUJyfAdVa5SHPz1vD3RSHGNpraxvcAAgjoRTXNRmpukvcnyYdkXTYm1xKMrWDgexvEePUVMA1m0cpUgg21vccQeoq4bC2yJRlbRx5MOo8fCvQ6DX+b8k/8AL8/3OJrdE6nujx+RNUUl6K6pzhaQ0Xqs9qe0ghBjjI3nM8cn/t+nHwOUIObwiu22Ncd0iI7cLA0gKm0q+mV4WtordTz8PbrEbIdbT5r23Rva2b/MThfSombEljc143ldSNeIbcnnLLt9vmNE8uNDLI4RTu44kTOAxHftc6WJ1PK3DpXURCw7i7kw5jJlH+Zu733nENvO7kvw5VXN5Sbyjq7Eq7/ZFmxKEoxeNRGMPGRJl/1BDHl7/G9+7l6a25npIgLSsFLSAxCyxLKQhhFzkJ6gC/Kw4XvVW3lG8rHynjky+IWeCxxsikZY1AbElLOoLKlkumt7cePHxpvj8pjYhVXJOY1sLHJlbQni2qjU3OpqE3lG8rJV4eclbtzHGBxnrzJiAouf+fC3Om0k4UXNXTsd2VN1xGJXXjHGfq9GYfa8OXrqbblWidPpZXSwuCe7Ib/5uN+LG/cU6sqWFgx68fVUD2hii3xeMkHg1rZWbw9XWpTtDt0KCiHwJHE9QvxqoPMSbmvHeJaxTzXFfb+xua3UR2+TDr9SSwLMcy7tpFOXMFvcWPdII4e3SnO5y3EYEhEhVjlDWWy5QeIUam7eHGoLPRnrnQtUYpNfz8DShaopJr+fgT2VSyqLFd5OF1/AmTXnralwqlDF3bOwmBBUXvl7oIPPhpx18agM9LnrOOoSedvX+v0M1qEnnHX+vp9Caw6A5Lr3/ptCLZnUDKpHgSdPZXpALAui593KxUrl9G2Qsuljx6XAqCz0Z6xV6S/x/nTrxyYq9Y4/nT6c9CSxjD6M6XZLmwsCc7rew0Giim+8ptnry8tupJ0AGpJ5AVRL55ZSKJZnLKQ4fFZfEnQKOJPICtA2KZNwvzi2axvzsOQJ5kDnUP2Y7Pbv6ae28I0HJBz9vjTbtJt7N3EPd/8AL/1/X1V2aILRVuc31fsel8K8Onn6v8ERW1oolmYxEhTy5E82HQf80bJf6eL+NP8AyFRrS31NJnrkyscrPMa98ntI14r8vPtgnsNkYRgCyZ5MysbneZLproLGwFtOBrzbvLeJ82Vr/QgHiMrCLg1r9OlQeejeVd8R0Xy9in4br0kThwt7iwYrLZiBYBSo4j6ovfwFd4WCyIBa3zidQLDhaIDj7KrmejPUK9ReVH+ZD07aw3/MExFGTG10KsMxLGMZSABZb2+jYWPC181R4em+ejeVTZLdjoXVQcM9RznpFxLBlWMFpCe6Bob9b8vXTYMSQqAs7GyqOJPw8avvZjs8MOM796VuLdB9legrZ0ejldLPCRr6zVxqjt5bJjAB92m8tnyjNbhmtrainFFemXQ84Vjtbt54BkiRy7D0gjMFHDQgWLfpxPIHN5hKxuYpfcb2km2p8a20oOg8qN2Og8quru2LojUv0iueZNmHbmX7qT+m3wo3Mv3Un9NvhW47sdB5Um7HQeVWfFy7FPptfdmH7mX7qT+m3wo3Mv3Un9NvhW4ZB0HlRux0HlT4uXYem192YfuZPupPcb4Um5k+6k/pt8K3LdjoPKjdjoPKnxcuw9Nr7sw3cyfdSe43woMUn3Un9NvhW5bsdB5Um7HQeVPi5dh6bX3ZQuxXZI3XEYkd7jHGfqaaM34vDl66lu0+3THeJEkJ+sVRra8gbWt4+yrVXkoOg8q0791qazjJteQlXsj0Mglldjcxye42n5V5u/3cnuN8K2HdjoPKjIOg8q5vpdfdmr6bX3Zj13+7k9xvhRd/u5Pcb4Vq+PxkcK5n5mwAF2Y66KOZ0PsBPAE1XsRtGaS9iIV5KoVpLficggHwUacmNamqq0mlWbJfd7j0yHdlIu/3cnuN8KW7/dye43wq2GM/ez/15R+Qawp5g9rvEQJiHi5ykAPH4yWsGT8QAI5gi7DT0+o0N89ibT9s4J9Mh3ZR7v8Adye43wou/wB3J7jfCtgCDoPKl3Y6Dyrr+l192R6bX3Zjwz/dye43wq8dluze7tNMAZD6K8kHx8atO7HQeVeqvo0NdUty6sup0VdUty6spPaftAxJjjSQgXB+jazHxNvR/Wqk7SE3KSX/AIG+FbDkHQeVG7HQeVY3aFWy3SkzsU62VUdsYoxzv/dye43wo7/3cnuN8K2PdjoPKjdjoPKqvS6+7LvVLOyMc7/3cnuN8KO/93J7jfCtj3Y6Dyo3Y6Dyp6XX3Y9Us7Ixzv8A3cnuN8KO/wDdye43wrY92Og8qZ7QfIBlAuTbUX0ysf2p6XX3ZD8VsSzhGUd/7uT3G+Fe4opGIVY5CToO4Rr4kiwrTsPjcwvZT7LflrTtJR9n9Ky9Kr7sx9Xm/ZEP2Y7PDDjO9mlYatyUfZXoKsNcfnA56esWrqK6EYKC2rg0JTc3ubyLRRRWRAUUUhNABqube7Wx4ZWbIzkMqAAgZ5GbIqKTzzacOR6U+2vtXJGxj1P2uKryvfnas4OGbEYjDhriJJDNe1wzR3KAnn3nZvZVNlm14RdVVu5NFwryKSzMHLfVBtYeA6f3zqVikDAEc6ovZp4TGs+HUZcQLhyGMjgMRZ2fvnUm1yfCrD2b2g0hlR4mTdtox1SRTqCp5EEEFSLg9bg0g5J4YnFY3InKKKKuKQooooAooooArlisQsaM7nKqgsxPAKBcnyrrUL2sf6FV+3JGp8QGzsPaEI9tV2z8uEpv2Tf4Ag940rmaQEMwsqH/AEozqE6ZjoWPM6cFWxPKEVnY2VQWY2JsoFydPAV0qu9rN1JG4327khV2B4oCY75ZhYjKRbQ2Nj0Jv88Up6zUZsb6vq0s4Xt+hmPoduROsxS7boqCBbvF1Ux5bn62YDW3lT3BziRFe2jDgbHwI00I8eBqv4nYeGTB5gt1VY5Gcuxd0RlkbO4NyMobThxsKsqoAABYACwA0AA4AW5VOpjRGOas846/RL+yCa7JzEwZDxid4h/ApvFc8zuymvW9TVQHZH0ZzyMxt7IolP5qfKp+vf6WTlTCUuWl+RiFFFFXgKKKKAKKKKAKK5yTqtszAX4XIF7WvbzHnSpKDwIPqoD3Udtf6vrP6VI1F7ba2X+Y/p8alcmM/wDEj8G1kTxb4k/pT3BKTJI3qUdNFF/2pth0sE6D4f7mnGBbu36lj+en5AVmazfI7YZiF9p9Q+JsPOngpvgxe7deH8I4fufbTmsGbEFhBRRRUGZwxOJCDqTwHX/aonFTlvSPs+qPZz9tc9rsyzjXRo9PWra/kwplNvDYixXn1462FwD6q17LHnablNa27jjjS0rCKMXJ4+A8T0pljNlPDiFUNe8ZOvAcQSB62t7Ks+w5I9QgbUn6RxYyEelpxFtRaw4GonHT5sVK32ckY9gLH83/ACrGVe2OXyZ0WebNpcYZB9pMR85vBYgAMr5WN7strAix9EnzFWbsntZHzRkZHGuUm91sBoefCqvtSVGcgQvIy2zSRhQyHkMxIZjY3yi/LTWx5YJt26zLK0mosTbgDqDYDXkb1PntvLN16KuVW1LDRqVLXlDcA16rZOGFFFFAFFFFAFRHamInDswBJjKyWHEhGDOAOZKZhapekIrGcFOLi+H0BXNnYJZFzZtDwseI63qL2hseLeNmUNcgtq2Vu6AC6A5WNgBqDoBUtNsiaEn5oyZD/oyXVV113bhWyjj3CpHAAqNBGYmPE3H/AG73v3iXiNxzyWe59oHCvH6nwu6mKjTF5/2T5X1M8oZzbPAu0OVGPpLb6KS/ESKOo0zjUeIGUstgY8KGgkJVoB9c6mEWylmPEqCqk35q3BxUzIkwA+gcMTYK0kCs38P0hBPhpWZdpseuLfeBAy3EUSNdN4wuTJKOIVc50tfvEHiajS+G6i7NV8WlzufKf/fcc8Gs9gtsYeaExwyK8iFmlUcnklkZmHVWbMQRytVpr5u7DbdGFxsDQhikkixsqkoJg7ZN46robF7qpGlwBb0j9IivYwjtSRgFFFFZAb4rFBB1PQWv6/VXODaKsTyA4E6A62/X9ajttghgbGxFr348eXh+dz00jYTqRz1LAcORNvaoNUStxLBbGvcslvoNcsMbop8B+lGJjzIy3tmBF+lxa9XFRRZJpXxeLlV1jySRwI7KHG6SMFggZgFYzSMLm98oFjpZ5M8oxOGmSQZARFKhj70iv3Qc4IAs7I1svI2IuQYnDwgwyrNGsiZmup4MVKkaAcmQf3xXExKbSOCXCuFe57u9ZDIcvAgsi8tOVqpTTe5s3nRLGEuxo4qN26wCXt3r2Xpc9fCwv7Kd4GwjQA5hlXXroNaY9pFYxWQBnzKygm3oMGOvqFv5qu646GlhZwyNjm0Vb3YjMTb7NjlHTW3kaeYRbhE8APYBqf752qDXGCVgiI6z62DIRY2uSx4FeNWvA4QqWJt0Hq4/r+lIN468kX1rctvA8UWpaKKkBRRRQEXt7DFkDqLtGc1hxK2s48tf5RUbhe+LLw+14HUW8asOIizqVuRcEXGhFxbQ9ag8VDJBFlRAVUWzLpYdSP3161CqUp5ZMrpxhtj/AENdq4/d5clrp3uo04jx6e2oHCYwu8hawZnLEDhrbhUrs/C57yMRl1sercreAP8AfXs+woZYxLmMTGxzKdCSAeB43J5VOsgsJIy8NvjVJ7uCIi2epFgSigsbKbXJNyfO9cZcAM4yi7tZb8zcjjbj6zUZt7EzYSVI7gq6llkY5Q1jqoAuQwuND1FWPsBMsud3U50sC+YFO9fRRYZTYa8eI11tUPQ2qpWuPy/ajoy19abcZZLnhpgQB4ftTiobHMMpytYgggjkb6f8U92bjN4ouLNzH7jwNZuPTJxKrdzafI8ooorEvCiiigEJppjNpRxPEjmzTMUQWJuwUseHAWHE6cBxIo2thTLDJGrFC6MocEgqSpAIKkEesG9YrsvF2x8SiNROkgjCjEMQX3iGRZAQzZvo2Oa/CQ3BNYt4MlHK5LvjsVi48RNG05yls2gH+UzuYlQ/6ZCjK2hJsCCCb1X8WitOi7qOVTm3jum8dWt3O817cbkseA6kXsvaaApimJvaVFKnldO66+RQ28T0NQYkaMFSBYMzZ2YBQhcsxYXvcZiOhsDcX00LpS3tHRojF1pi7Kx82SN4s0ceYuYJblTkb6MBTrECRm7pFrDRrmn/AGn7Lx7XgGIgLQ4qNJYwt1AzsLMk3dJ0u1mW3pg6i1R2y9prOJCqsAkjR3YWzFbXK87ajjUtsDa+4xO6KllxBiCAMgKuN4JGKk5mGXd8AbBD0qyi2W7bIr1FK2b4jTsF8lowkkeIxLrJNGO5Gn+Uj2Iz3IBYgEgaADxNiNMoordNAKKKKA5zRBwVYXB4iq5hYV30qXN0yg/iDC4NWeq5tv6HExTcFkBic8geKE/3yooxb6k7ml0JnCzfVPs8RXLa20VhjclgGCMQL6kgaaeum8h0qC2vgcyOV42OnXTW3jVsq+jaIrfVbiImxKRQRiR8g0Ocjuh/xHxuf7tTXE7XjCG+Igy2NmDgmxN9FB/c16cpPEYZCO8MpF7H1j9agsN2BjjdXMxkAYEJksTY6Am+uvhXLW49PGNPMmah2Txg+aqWawUlQW7unEcfA11TFbwby+h4eA5D1/30pvgcCIUjDjVr3/CSbqPDjb1gV4nCxlraC2YjlflXSoXyps81qJJ2y28ZOmw0zTyNyRQo9ZOv6HzqxVEdmYbQ5jxdi37D9L+2pesW8swSCiiioJCiiigCm+0JgkbsfqqT+VOKi+0p/wC2k/l8s63/ACqUYyeItkFsvBMyqNQON/E6m1TeF2WihQbvlAALG9tLaDgNK4bFxaui24qApHMED/apW9WSNCngo/yg4aY5CIA2Gj75KWZxJYjMyWvlUH6t+JJ4CoHY22jCyMp3iSMi5BrnzEAZfxa8fDXStXvVeh7N4eDEnEJES7kkDTLGWyh3jU2C3uSTx1NuNb1OshGl1Tj9n7/qbDSJLEYXLqNQOXwprhXeSVLEIqnMebEDlc6WPOn+0ZMsbnopPttpUBg8Yb3XukdRce2uTba4tIu02mhPc8ccFwoqPwW0DImZV11B1sLjiAeJ8vKnyNcXHOsk8rJnw8Hqiig1IENfOm38LPBi52kVhOZTIkhUKzDPaOQcbC6mwudFFbdtPANJiELSOqd0IECjvASO2YsCb3RDcW9EceNRnbvse2O3TxyKkkYde+CQ6tYgErqCGXjY+k2mtWVSUZZZRqISnDEeTMsf8oGLlww33zd+6HVt06usmQkMrLIALAnlqLg3BIMsZZN1CMWkMjSK79x8jx7psrSsr6RgNwkzgXsRblAzdl5oto4PCTCMZniYhHLq0Qk74vYEAiO1rc60/HQiDakIw8S5jhMdLkBCCWVpcPbM1jYki2Y3sPAWrHUV1yawvvM9JZdGL3P7jP22uuBthY4JM4Be8rx27zcS0RbN6hbQcRU/2R7eQwJlxELiRtXmS0gaw07tgyqNbKM1upJJOe7d3sTRGeMI3zcSgKwbMry4qRWJHXO41+wOtq8wxsuYudSbkcAlhYqL6i1ufSrtPpamvq/c1dZrr1LlYXtg+j9l7VhxCZ4ZFkXqp4HoRxB8DrT2sU+S3DSPjlkjJEaIxlYeiyspEcbG+veOcf8AxmtqFV2Q2Sxk2KLXZBSawLRRRVZcFNNp4FZ42jbg3PmCNQR7ad0UBSJNmY6LuId4vJgVvb+bUfnTSSbEgCKSMqz6BjpcXF+GnO1/GtCqn9o8ZbFoeIjC39ZJLW9hFZKTAYbBAXSSEMpN7qLhvXzHq4a05xGBiUBkiIKEMMl1bmCAQRfQnS9PMNiEkF0YH1cfaONOorVZiPYZfcZ4ufuZjdgouLC7GxFjpxNx4VFYZDimypcJoXY8fV6/D19KmMHAFlmsWIYq1ibhTu1UhB9Ud0G3Uk86cbIw+7zqPRzZh4EjvDzF/bUSeF0IwP4kCgACwAAA6AcBXuiiqiQooooAooooAprtPD7yJ0+0pA9dtPztTqihDWSgbLxseHlKSsUky+gbXyk3zZb5iNDqBbQ1acPtFG9F1PtsfI61AfKb2S+ewbyIf9zDdo+rji0R9fLxt1NZlsrGl0BuysNGFyCCOorGzUbH1XQmrwzzIbq59fdM3YS02lxALCzAZeINtQb348NQNfA1iW29rTxxXSaRdeTGq1s/beImztNPIwA1u5txJuQNOArFamMl0Qs8Otgk3JdT6BxG04p3OHRgx0L5SO4t7gn15bD29Kb4jDBWKqDrwHHUgW4+u16ivk42EcNhw7i0uJyzODxUG4iQ+IQLcdS1W6KMKzMOLWv7AB+wqyyrzIoUPyc+4bCwjRRkNxZi1vs3CixPM6X9tP8AD8LdLj2cvytTXf11wktyR6j+x/asvL2ojc3LLHdFFFYkniSINa44G48DqL/mfOvRpaQ0Bk3a7HJh9vwYiU2jjjQMel4sWF9QzyR6nQcTYAkWPb0YfH4HFLIqwrHiUlcuqZUkiBjvmP2wNOo8Kzv5YcPKcViW3cu7+hu4jfJk3cebvgWtcnnyqt4RzHE8UTZYnzB1CocwZQrDOylhcDkRV7plNLZj25/o03qlU3vXuyc7doDi4lTEw4kJhI4w0YUqBHNJkWRQzBrhtdRcX0qPxbRTzxBxuoyF3hKl1T0kIJNg0YzqRYhwoI0yqBFMBGbjuAqRdVuQcykcvXxq07F7EYvFRpNGn0bgsrSSIqkajUAF7cdCLc6sdUUsSfX7SlaiyUm4LKePbt9TauzewocFCIYBZbliSbs7tq7sTxJPwFgKlaiuzGEmhwsMU7K0kaBCyksCF0W5YAk5QLnmbmpWtQ6QUUUUAUUUUAhrCO2nbORcdiY0VMqSBA1iW7qqr6XsdQbaedbu1fOvypbJ3G0pbG4myzAc1LllYH+ZSfURVN0nGOUdHwyuuy/bNZ6Eim35I2zCQ5hrw+HCp+P5S91ZZ0LG17gaEef7VR7Xk9v5D/imO0e9PrwWw/K9aNeonF8nrdV4Xp7kvlw/p0NX2N27wWU3klUuzMTIrsNTewNjZR04Crr2fx0c8e9iYOjGysOBtobe249hr5yxj5UPiLAV9E9jtmfNsFh4TxSNc38Z7z//AGJrdo1E7E8o814t4fTpNuxvL7kzRRRV5xgooooAooooAooooBDWOfKNgIcNivnEUkWWY5Z4g65kk5SZL3s3A+Ivz0vfyhbNx2JwxiwEscLMbO7M6sUt6MbKDlJ69OlYePkh2pGdIIn8RMn/AOrVjOCmsMtptdcsodbemVoGsynhwYGq52U2vhYnjOJDtGHDSKiXJAFwupAsWAB14E1asJ8iePlYb1sNAvMhmd+HIKtj7WFWyP5B8JlW+IxAcKAxXIFZrd5gpUkAnlc1XCiMffJbdqXYkscFn7OdtMJtGTLh5QJLf5UgKSWHEheDde6TVnXAdW8gB+t6o3Z35HMFhZkmMk8zxkMmdwqqwNwbIATryJ5Vo4rY3PhGrgZjZ69W8x8K6RYQKbi/C2p9XwpxRUbmwFFFFQAooooBltrZ64iCWFvRlR0PqZSL/nXzDLAY1kSQFZYCyOASCGQ+HHQca+gu2PbjD7PWzneTGxEKnv5SbZm+yuh48baXrEe2fa1cc4lXCxxSWs77w5pUKnKjKQBdbgZtb2NrA2GddsYPqVXaeVsfl9iL2jJYKBcnU25my/EivpvYWzxh8NDANd1FHHfrkQLf8q+YNjbUQTwSyJmWMoSmcAtlIYEsLkDMFuLXsDWxdm/leglbLikGG0Wz5i6ZtQ4Yhe6L2sdRqbkWF8rrYzl0ZhptPOqHzI02ivMbggEag6g9RXqqjYCiiigCiiigPEzhVJOgGpPQc6+Zds7cOPxz4nI27ZxuxcFt2tggy6dL+019OMKo20PkrwLsWjEsBOtonsgPgjAhfUthV9K07yr08fQtpvsonvr5MjmxaxFnZXtyAQnjxueA86i5p8zFuFzerT8rvZhdmwwGKaZzKzq28ZSLKoIsFUc6pmzcKzywoZNHliQ90CweRVNz6mqu/wAMqnFS0zeOud37Hd03/oppvz19m1fqy5fJxsI47GoWF4sORI55Fgbxp7WF/UDX0CKZbJ2RBhkyQRJEvEhRa56seJPiafVRVWoRwcrX6yWqt3vj2QUUUVYaQUUUUAUUUUAUUUUAUUUUAUUUUAUUUUAUUUUAUUUUAUUUUBA7S7HYLESNLNho3ka2Z7EMbKFFyCOQA9lcv+hsBa3zdSDxVmdlP8pa1FFRhE5Z1XsZgQABhowBwFjYeoXsK7w9mMGvDCwesxIT5kE0tFTgZJUC1LRRQgKKKKAKKKKAKKKKArPbzsdFtOARSEo6EtHINSjWtqPrKeY/SqP2V+R94plfGTpLHGbrHGGGcqQUMjGxAHHKONhrbitFZxtnGLin0Iwa6KKKKwJCiiigCiiigCiiigP/2Q=="/>
          <p:cNvSpPr>
            <a:spLocks noChangeAspect="1" noChangeArrowheads="1"/>
          </p:cNvSpPr>
          <p:nvPr/>
        </p:nvSpPr>
        <p:spPr bwMode="auto">
          <a:xfrm>
            <a:off x="155575" y="-1477963"/>
            <a:ext cx="4676775" cy="30861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bookspar.com/wp-content/uploads/2012/10/Case-Study-Recipe.jpg"/>
          <p:cNvPicPr>
            <a:picLocks noChangeAspect="1" noChangeArrowheads="1"/>
          </p:cNvPicPr>
          <p:nvPr/>
        </p:nvPicPr>
        <p:blipFill>
          <a:blip r:embed="rId2"/>
          <a:srcRect/>
          <a:stretch>
            <a:fillRect/>
          </a:stretch>
        </p:blipFill>
        <p:spPr bwMode="auto">
          <a:xfrm>
            <a:off x="4572000" y="3276600"/>
            <a:ext cx="4572000" cy="3543301"/>
          </a:xfrm>
          <a:prstGeom prst="rect">
            <a:avLst/>
          </a:prstGeom>
          <a:noFill/>
        </p:spPr>
      </p:pic>
      <p:sp>
        <p:nvSpPr>
          <p:cNvPr id="2" name="Title 1"/>
          <p:cNvSpPr>
            <a:spLocks noGrp="1"/>
          </p:cNvSpPr>
          <p:nvPr>
            <p:ph type="title"/>
          </p:nvPr>
        </p:nvSpPr>
        <p:spPr/>
        <p:txBody>
          <a:bodyPr/>
          <a:lstStyle/>
          <a:p>
            <a:r>
              <a:rPr lang="en-US" dirty="0" smtClean="0"/>
              <a:t>Result</a:t>
            </a:r>
            <a:endParaRPr lang="en-US" dirty="0"/>
          </a:p>
        </p:txBody>
      </p:sp>
      <p:sp>
        <p:nvSpPr>
          <p:cNvPr id="3" name="Content Placeholder 2"/>
          <p:cNvSpPr>
            <a:spLocks noGrp="1"/>
          </p:cNvSpPr>
          <p:nvPr>
            <p:ph idx="1"/>
          </p:nvPr>
        </p:nvSpPr>
        <p:spPr/>
        <p:txBody>
          <a:bodyPr>
            <a:normAutofit/>
          </a:bodyPr>
          <a:lstStyle/>
          <a:p>
            <a:r>
              <a:rPr lang="en-US" sz="2600" dirty="0" smtClean="0"/>
              <a:t>Users felt a need of user manual to support the training.</a:t>
            </a:r>
          </a:p>
          <a:p>
            <a:r>
              <a:rPr lang="en-US" sz="2600" dirty="0" smtClean="0"/>
              <a:t>Nursing, inventory and masters required manual the most.</a:t>
            </a:r>
          </a:p>
          <a:p>
            <a:r>
              <a:rPr lang="en-US" sz="2600" dirty="0" smtClean="0"/>
              <a:t>Software need further refinement.</a:t>
            </a:r>
          </a:p>
          <a:p>
            <a:r>
              <a:rPr lang="en-US" sz="2600" dirty="0" smtClean="0"/>
              <a:t>Some of the modules of                                               software was not according                                                   to the requirements of                                                       users.</a:t>
            </a:r>
            <a:endParaRPr lang="en-US" sz="2600" dirty="0"/>
          </a:p>
        </p:txBody>
      </p:sp>
      <p:sp>
        <p:nvSpPr>
          <p:cNvPr id="4" name="Slide Number Placeholder 3"/>
          <p:cNvSpPr>
            <a:spLocks noGrp="1"/>
          </p:cNvSpPr>
          <p:nvPr>
            <p:ph type="sldNum" sz="quarter" idx="12"/>
          </p:nvPr>
        </p:nvSpPr>
        <p:spPr/>
        <p:txBody>
          <a:bodyPr/>
          <a:lstStyle/>
          <a:p>
            <a:fld id="{8E5AAE56-81B0-455E-9F72-7EA809B8E860}"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teacherweb.com/IN/Parkview/wqsblythe/conclusion.gif"/>
          <p:cNvPicPr>
            <a:picLocks noChangeAspect="1" noChangeArrowheads="1"/>
          </p:cNvPicPr>
          <p:nvPr/>
        </p:nvPicPr>
        <p:blipFill>
          <a:blip r:embed="rId2"/>
          <a:srcRect/>
          <a:stretch>
            <a:fillRect/>
          </a:stretch>
        </p:blipFill>
        <p:spPr bwMode="auto">
          <a:xfrm>
            <a:off x="7286625" y="3124200"/>
            <a:ext cx="1400175" cy="2133601"/>
          </a:xfrm>
          <a:prstGeom prst="rect">
            <a:avLst/>
          </a:prstGeom>
          <a:noFill/>
        </p:spPr>
      </p:pic>
      <p:sp>
        <p:nvSpPr>
          <p:cNvPr id="2" name="Title 1"/>
          <p:cNvSpPr>
            <a:spLocks noGrp="1"/>
          </p:cNvSpPr>
          <p:nvPr>
            <p:ph type="title"/>
          </p:nvPr>
        </p:nvSpPr>
        <p:spPr/>
        <p:txBody>
          <a:bodyPr/>
          <a:lstStyle/>
          <a:p>
            <a:r>
              <a:rPr lang="en-US" dirty="0" smtClean="0"/>
              <a:t>Conclusion</a:t>
            </a:r>
            <a:endParaRPr lang="en-US" dirty="0"/>
          </a:p>
        </p:txBody>
      </p:sp>
      <p:sp>
        <p:nvSpPr>
          <p:cNvPr id="4" name="Slide Number Placeholder 3"/>
          <p:cNvSpPr>
            <a:spLocks noGrp="1"/>
          </p:cNvSpPr>
          <p:nvPr>
            <p:ph type="sldNum" sz="quarter" idx="12"/>
          </p:nvPr>
        </p:nvSpPr>
        <p:spPr/>
        <p:txBody>
          <a:bodyPr/>
          <a:lstStyle/>
          <a:p>
            <a:fld id="{8E5AAE56-81B0-455E-9F72-7EA809B8E860}" type="slidenum">
              <a:rPr lang="en-US" smtClean="0"/>
              <a:pPr/>
              <a:t>23</a:t>
            </a:fld>
            <a:endParaRPr lang="en-US" dirty="0"/>
          </a:p>
        </p:txBody>
      </p:sp>
      <p:sp>
        <p:nvSpPr>
          <p:cNvPr id="6" name="TextBox 5"/>
          <p:cNvSpPr txBox="1"/>
          <p:nvPr/>
        </p:nvSpPr>
        <p:spPr>
          <a:xfrm>
            <a:off x="7315200" y="3048000"/>
            <a:ext cx="1143000" cy="369332"/>
          </a:xfrm>
          <a:prstGeom prst="rect">
            <a:avLst/>
          </a:prstGeom>
          <a:solidFill>
            <a:schemeClr val="bg1"/>
          </a:solidFill>
        </p:spPr>
        <p:txBody>
          <a:bodyPr wrap="square" rtlCol="0">
            <a:spAutoFit/>
          </a:bodyPr>
          <a:lstStyle/>
          <a:p>
            <a:r>
              <a:rPr lang="en-US" dirty="0" smtClean="0">
                <a:solidFill>
                  <a:schemeClr val="bg1"/>
                </a:solidFill>
              </a:rPr>
              <a:t>s</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US" dirty="0" smtClean="0"/>
              <a:t>Case study was meant to study weak and strong areas of the </a:t>
            </a:r>
            <a:r>
              <a:rPr lang="en-US" dirty="0" err="1" smtClean="0"/>
              <a:t>HIStree</a:t>
            </a:r>
            <a:r>
              <a:rPr lang="en-US" dirty="0" smtClean="0"/>
              <a:t> software discovered by </a:t>
            </a:r>
            <a:r>
              <a:rPr lang="en-US" dirty="0" err="1" smtClean="0"/>
              <a:t>Triotree</a:t>
            </a:r>
            <a:r>
              <a:rPr lang="en-US" dirty="0" smtClean="0"/>
              <a:t> Technologies</a:t>
            </a:r>
          </a:p>
          <a:p>
            <a:r>
              <a:rPr lang="en-US" dirty="0" smtClean="0"/>
              <a:t>Weak areas came out to be user interface, user friendliness and physician support is missing, adaptability.</a:t>
            </a:r>
          </a:p>
          <a:p>
            <a:r>
              <a:rPr lang="en-US" dirty="0" smtClean="0"/>
              <a:t>Strong area was easy to learn and operate.</a:t>
            </a:r>
          </a:p>
          <a:p>
            <a:r>
              <a:rPr lang="en-US" dirty="0" smtClean="0"/>
              <a:t>So to improve upon these weak areas improvement suggestion where introduction of manual.</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600200"/>
            <a:ext cx="8229600" cy="5257800"/>
          </a:xfrm>
          <a:ln>
            <a:noFill/>
          </a:ln>
        </p:spPr>
        <p:txBody>
          <a:bodyPr>
            <a:normAutofit fontScale="47500" lnSpcReduction="20000"/>
          </a:bodyPr>
          <a:lstStyle/>
          <a:p>
            <a:r>
              <a:rPr lang="en-US" dirty="0" smtClean="0"/>
              <a:t>Wikipedia</a:t>
            </a:r>
          </a:p>
          <a:p>
            <a:r>
              <a:rPr lang="en-US" dirty="0" err="1" smtClean="0"/>
              <a:t>Proquest</a:t>
            </a:r>
            <a:r>
              <a:rPr lang="en-US" dirty="0" smtClean="0"/>
              <a:t>- Donna J </a:t>
            </a:r>
            <a:r>
              <a:rPr lang="en-US" dirty="0" err="1" smtClean="0"/>
              <a:t>Reddout</a:t>
            </a:r>
            <a:r>
              <a:rPr lang="en-US" dirty="0" smtClean="0"/>
              <a:t>  (Apr 1987): </a:t>
            </a:r>
            <a:r>
              <a:rPr lang="en-US" b="1" dirty="0" smtClean="0"/>
              <a:t>Manual Writing Made Easier</a:t>
            </a:r>
            <a:r>
              <a:rPr lang="en-US" dirty="0" smtClean="0"/>
              <a:t>; Training and Development Journal; Apr 1987 41, 4; </a:t>
            </a:r>
            <a:r>
              <a:rPr lang="en-US" dirty="0" err="1" smtClean="0"/>
              <a:t>ProQuest</a:t>
            </a:r>
            <a:r>
              <a:rPr lang="en-US" dirty="0" smtClean="0"/>
              <a:t> Health Management.</a:t>
            </a:r>
          </a:p>
          <a:p>
            <a:r>
              <a:rPr lang="en-US" dirty="0" smtClean="0"/>
              <a:t>John Davis, Minton-</a:t>
            </a:r>
            <a:r>
              <a:rPr lang="en-US" dirty="0" err="1" smtClean="0"/>
              <a:t>Eversole</a:t>
            </a:r>
            <a:r>
              <a:rPr lang="en-US" dirty="0" smtClean="0"/>
              <a:t>, Theresa (Oct 1993): </a:t>
            </a:r>
            <a:r>
              <a:rPr lang="en-US" b="1" dirty="0" smtClean="0"/>
              <a:t>How to Write a Training Manual</a:t>
            </a:r>
            <a:r>
              <a:rPr lang="en-US" dirty="0" smtClean="0"/>
              <a:t>; Training &amp; Development Journal 47.10 (Oct 1993): 77; </a:t>
            </a:r>
            <a:r>
              <a:rPr lang="en-US" dirty="0" err="1" smtClean="0"/>
              <a:t>ProQuest</a:t>
            </a:r>
            <a:r>
              <a:rPr lang="en-US" dirty="0" smtClean="0"/>
              <a:t> Health Management.</a:t>
            </a:r>
          </a:p>
          <a:p>
            <a:r>
              <a:rPr lang="en-US" dirty="0" smtClean="0"/>
              <a:t>Massey, Annie (Feb 8, 2010): </a:t>
            </a:r>
            <a:r>
              <a:rPr lang="en-US" b="1" dirty="0" smtClean="0"/>
              <a:t>Avoid the user manual approach</a:t>
            </a:r>
            <a:r>
              <a:rPr lang="en-US" dirty="0" smtClean="0"/>
              <a:t>; Canadian HR Reporter Journal 23.3 (Feb 8, 2010): 13, 15; </a:t>
            </a:r>
            <a:r>
              <a:rPr lang="en-US" dirty="0" err="1" smtClean="0"/>
              <a:t>ProQuest</a:t>
            </a:r>
            <a:r>
              <a:rPr lang="en-US" dirty="0" smtClean="0"/>
              <a:t> Health Management. </a:t>
            </a:r>
          </a:p>
          <a:p>
            <a:r>
              <a:rPr lang="en-US" dirty="0" smtClean="0"/>
              <a:t>Buchan, Alastair (Mar 1994): </a:t>
            </a:r>
            <a:r>
              <a:rPr lang="en-US" b="1" dirty="0" smtClean="0"/>
              <a:t>Have you looked in the manual?; </a:t>
            </a:r>
            <a:r>
              <a:rPr lang="en-US" dirty="0" smtClean="0"/>
              <a:t>Management Services Journal 38.3 (Mar 1994): 8; </a:t>
            </a:r>
            <a:r>
              <a:rPr lang="en-US" dirty="0" err="1" smtClean="0"/>
              <a:t>ProQuest</a:t>
            </a:r>
            <a:r>
              <a:rPr lang="en-US" dirty="0" smtClean="0"/>
              <a:t> Health Management. </a:t>
            </a:r>
          </a:p>
          <a:p>
            <a:r>
              <a:rPr lang="en-US" dirty="0" err="1" smtClean="0"/>
              <a:t>Cobaugh</a:t>
            </a:r>
            <a:r>
              <a:rPr lang="en-US" dirty="0" smtClean="0"/>
              <a:t>, William B. (Dec. 1978): </a:t>
            </a:r>
            <a:r>
              <a:rPr lang="en-US" b="1" dirty="0" smtClean="0"/>
              <a:t>When It's Time to Rewrite Your Personnel Manual</a:t>
            </a:r>
            <a:r>
              <a:rPr lang="en-US" dirty="0" smtClean="0"/>
              <a:t>; Personnel Journal 57.12 (Dec. 1978): 686; </a:t>
            </a:r>
            <a:r>
              <a:rPr lang="en-US" dirty="0" err="1" smtClean="0"/>
              <a:t>ProQuest</a:t>
            </a:r>
            <a:r>
              <a:rPr lang="en-US" dirty="0" smtClean="0"/>
              <a:t> Health Management. </a:t>
            </a:r>
          </a:p>
          <a:p>
            <a:r>
              <a:rPr lang="en-US" dirty="0" smtClean="0"/>
              <a:t>Gordon, </a:t>
            </a:r>
            <a:r>
              <a:rPr lang="en-US" dirty="0" err="1" smtClean="0"/>
              <a:t>JackView</a:t>
            </a:r>
            <a:r>
              <a:rPr lang="en-US" dirty="0" smtClean="0"/>
              <a:t> Profile; Lee, Chris; Picard, Michele; </a:t>
            </a:r>
            <a:r>
              <a:rPr lang="en-US" dirty="0" err="1" smtClean="0"/>
              <a:t>Zemke</a:t>
            </a:r>
            <a:r>
              <a:rPr lang="en-US" dirty="0" smtClean="0"/>
              <a:t>, Ron (Dec 1993): </a:t>
            </a:r>
            <a:r>
              <a:rPr lang="en-US" b="1" dirty="0" smtClean="0"/>
              <a:t>Tips for writing a readable manual</a:t>
            </a:r>
            <a:r>
              <a:rPr lang="en-US" dirty="0" smtClean="0"/>
              <a:t> Training 30.12 (Dec 1993): 14 </a:t>
            </a:r>
            <a:r>
              <a:rPr lang="en-US" dirty="0" err="1" smtClean="0"/>
              <a:t>ProQuest</a:t>
            </a:r>
            <a:r>
              <a:rPr lang="en-US" dirty="0" smtClean="0"/>
              <a:t> Health Management.</a:t>
            </a:r>
          </a:p>
          <a:p>
            <a:r>
              <a:rPr lang="en-US" dirty="0" err="1" smtClean="0"/>
              <a:t>Casady</a:t>
            </a:r>
            <a:r>
              <a:rPr lang="en-US" dirty="0" smtClean="0"/>
              <a:t>, Mona </a:t>
            </a:r>
            <a:r>
              <a:rPr lang="en-US" dirty="0" err="1" smtClean="0"/>
              <a:t>JView</a:t>
            </a:r>
            <a:r>
              <a:rPr lang="en-US" dirty="0" smtClean="0"/>
              <a:t> Profile (Mar 1992): </a:t>
            </a:r>
            <a:r>
              <a:rPr lang="en-US" b="1" dirty="0" smtClean="0"/>
              <a:t> The Write Stuff for Training Manuals; </a:t>
            </a:r>
            <a:r>
              <a:rPr lang="en-US" dirty="0" smtClean="0"/>
              <a:t>Training &amp; Development 46.3 (Mar 1992): 17 </a:t>
            </a:r>
            <a:r>
              <a:rPr lang="en-US" dirty="0" err="1" smtClean="0"/>
              <a:t>ProQuest</a:t>
            </a:r>
            <a:r>
              <a:rPr lang="en-US" dirty="0" smtClean="0"/>
              <a:t> Health Management, </a:t>
            </a:r>
          </a:p>
          <a:p>
            <a:r>
              <a:rPr lang="en-US" dirty="0" smtClean="0"/>
              <a:t>Boynton, Randall S. (Jun 2001): </a:t>
            </a:r>
            <a:r>
              <a:rPr lang="en-US" b="1" dirty="0" smtClean="0"/>
              <a:t>Running on manual; </a:t>
            </a:r>
            <a:r>
              <a:rPr lang="en-US" dirty="0" smtClean="0"/>
              <a:t>Security Management 45.6 (Jun 2001): 79-83 </a:t>
            </a:r>
            <a:r>
              <a:rPr lang="en-US" dirty="0" err="1" smtClean="0"/>
              <a:t>ProQuest</a:t>
            </a:r>
            <a:r>
              <a:rPr lang="en-US" dirty="0" smtClean="0"/>
              <a:t> Health Management.</a:t>
            </a:r>
          </a:p>
          <a:p>
            <a:r>
              <a:rPr lang="en-US" dirty="0" smtClean="0"/>
              <a:t>Citation-</a:t>
            </a:r>
            <a:r>
              <a:rPr lang="en-US" sz="3400" dirty="0" smtClean="0">
                <a:hlinkClick r:id="rId2"/>
              </a:rPr>
              <a:t>http://technicalwriting.eu/ </a:t>
            </a:r>
          </a:p>
          <a:p>
            <a:pPr>
              <a:buNone/>
            </a:pPr>
            <a:r>
              <a:rPr lang="en-US" dirty="0" smtClean="0"/>
              <a:t>		</a:t>
            </a:r>
            <a:r>
              <a:rPr lang="en-US" dirty="0" smtClean="0">
                <a:hlinkClick r:id="rId2"/>
              </a:rPr>
              <a:t>   </a:t>
            </a:r>
            <a:r>
              <a:rPr lang="en-US" sz="3400" dirty="0" smtClean="0">
                <a:hlinkClick r:id="rId2"/>
              </a:rPr>
              <a:t>http://technicalwriting.eu/benefit-from-a-good-user-manual/</a:t>
            </a:r>
          </a:p>
          <a:p>
            <a:pPr>
              <a:buNone/>
            </a:pPr>
            <a:endParaRPr lang="en-US" dirty="0"/>
          </a:p>
        </p:txBody>
      </p:sp>
      <p:sp>
        <p:nvSpPr>
          <p:cNvPr id="4" name="TextBox 3"/>
          <p:cNvSpPr txBox="1"/>
          <p:nvPr/>
        </p:nvSpPr>
        <p:spPr>
          <a:xfrm>
            <a:off x="1523999" y="5562600"/>
            <a:ext cx="7620001" cy="830997"/>
          </a:xfrm>
          <a:prstGeom prst="rect">
            <a:avLst/>
          </a:prstGeom>
          <a:noFill/>
        </p:spPr>
        <p:txBody>
          <a:bodyPr wrap="square" rtlCol="0">
            <a:spAutoFit/>
          </a:bodyPr>
          <a:lstStyle/>
          <a:p>
            <a:r>
              <a:rPr lang="en-US" sz="1600" dirty="0" smtClean="0">
                <a:hlinkClick r:id="rId2"/>
              </a:rPr>
              <a:t>file:///C:/Users/iihmr/Desktop/Dissertation%20mat/rol/Avoid%20the%20user%20manual%20approach%20-%20ProQuest.htm</a:t>
            </a:r>
          </a:p>
          <a:p>
            <a:endParaRPr lang="en-US" sz="1600" dirty="0"/>
          </a:p>
        </p:txBody>
      </p:sp>
      <p:sp>
        <p:nvSpPr>
          <p:cNvPr id="5" name="Slide Number Placeholder 4"/>
          <p:cNvSpPr>
            <a:spLocks noGrp="1"/>
          </p:cNvSpPr>
          <p:nvPr>
            <p:ph type="sldNum" sz="quarter" idx="12"/>
          </p:nvPr>
        </p:nvSpPr>
        <p:spPr/>
        <p:txBody>
          <a:bodyPr/>
          <a:lstStyle/>
          <a:p>
            <a:fld id="{8E5AAE56-81B0-455E-9F72-7EA809B8E860}"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www.umaranapublicschool.com/images/thankyou.jpg"/>
          <p:cNvSpPr>
            <a:spLocks noChangeAspect="1" noChangeArrowheads="1"/>
          </p:cNvSpPr>
          <p:nvPr/>
        </p:nvSpPr>
        <p:spPr bwMode="auto">
          <a:xfrm>
            <a:off x="63500" y="-136525"/>
            <a:ext cx="4762500" cy="3048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www.umaranapublicschool.com/images/thankyou.jpg"/>
          <p:cNvSpPr>
            <a:spLocks noChangeAspect="1" noChangeArrowheads="1"/>
          </p:cNvSpPr>
          <p:nvPr/>
        </p:nvSpPr>
        <p:spPr bwMode="auto">
          <a:xfrm>
            <a:off x="155575" y="-1462088"/>
            <a:ext cx="4762500" cy="3048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www.samratmarine.co.in/wp-content/uploads/2014/03/iStock_000006988219XSmall.jpg"/>
          <p:cNvSpPr>
            <a:spLocks noChangeAspect="1" noChangeArrowheads="1"/>
          </p:cNvSpPr>
          <p:nvPr/>
        </p:nvSpPr>
        <p:spPr bwMode="auto">
          <a:xfrm>
            <a:off x="155575" y="-822325"/>
            <a:ext cx="2381250" cy="1714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http://www.samratmarine.co.in/wp-content/uploads/2014/03/iStock_000006988219XSmall.jpg"/>
          <p:cNvSpPr>
            <a:spLocks noChangeAspect="1" noChangeArrowheads="1"/>
          </p:cNvSpPr>
          <p:nvPr/>
        </p:nvSpPr>
        <p:spPr bwMode="auto">
          <a:xfrm>
            <a:off x="155575" y="-822325"/>
            <a:ext cx="2381250" cy="1714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60" name="Picture 12" descr="http://www.umaranapublicschool.com/images/thankyou.jpg"/>
          <p:cNvPicPr>
            <a:picLocks noChangeAspect="1" noChangeArrowheads="1"/>
          </p:cNvPicPr>
          <p:nvPr/>
        </p:nvPicPr>
        <p:blipFill>
          <a:blip r:embed="rId3"/>
          <a:srcRect/>
          <a:stretch>
            <a:fillRect/>
          </a:stretch>
        </p:blipFill>
        <p:spPr bwMode="auto">
          <a:xfrm>
            <a:off x="-838200" y="0"/>
            <a:ext cx="11125200" cy="6858000"/>
          </a:xfrm>
          <a:prstGeom prst="rect">
            <a:avLst/>
          </a:prstGeom>
          <a:noFill/>
        </p:spPr>
      </p:pic>
      <p:pic>
        <p:nvPicPr>
          <p:cNvPr id="2062" name="Picture 14" descr="http://www.samratmarine.co.in/wp-content/uploads/2014/03/iStock_000006988219XSmall.jpg"/>
          <p:cNvPicPr>
            <a:picLocks noChangeAspect="1" noChangeArrowheads="1"/>
          </p:cNvPicPr>
          <p:nvPr/>
        </p:nvPicPr>
        <p:blipFill>
          <a:blip r:embed="rId4"/>
          <a:srcRect/>
          <a:stretch>
            <a:fillRect/>
          </a:stretch>
        </p:blipFill>
        <p:spPr bwMode="auto">
          <a:xfrm>
            <a:off x="2133600" y="762000"/>
            <a:ext cx="3810000" cy="2743200"/>
          </a:xfrm>
          <a:prstGeom prst="rect">
            <a:avLst/>
          </a:prstGeom>
          <a:noFill/>
        </p:spPr>
      </p:pic>
      <p:sp>
        <p:nvSpPr>
          <p:cNvPr id="8" name="Slide Number Placeholder 7"/>
          <p:cNvSpPr>
            <a:spLocks noGrp="1"/>
          </p:cNvSpPr>
          <p:nvPr>
            <p:ph type="sldNum" sz="quarter" idx="12"/>
          </p:nvPr>
        </p:nvSpPr>
        <p:spPr/>
        <p:txBody>
          <a:bodyPr/>
          <a:lstStyle/>
          <a:p>
            <a:fld id="{8E5AAE56-81B0-455E-9F72-7EA809B8E860}" type="slidenum">
              <a:rPr lang="en-US" smtClean="0"/>
              <a:pPr/>
              <a:t>25</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Insight To </a:t>
            </a:r>
            <a:r>
              <a:rPr lang="en-US" dirty="0" err="1" smtClean="0"/>
              <a:t>Triotree</a:t>
            </a:r>
            <a:endParaRPr lang="en-US" dirty="0"/>
          </a:p>
        </p:txBody>
      </p:sp>
      <p:sp>
        <p:nvSpPr>
          <p:cNvPr id="3" name="Content Placeholder 2"/>
          <p:cNvSpPr>
            <a:spLocks noGrp="1"/>
          </p:cNvSpPr>
          <p:nvPr>
            <p:ph idx="1"/>
          </p:nvPr>
        </p:nvSpPr>
        <p:spPr>
          <a:xfrm>
            <a:off x="457200" y="1371600"/>
            <a:ext cx="8229600" cy="5486400"/>
          </a:xfrm>
        </p:spPr>
        <p:txBody>
          <a:bodyPr>
            <a:noAutofit/>
          </a:bodyPr>
          <a:lstStyle/>
          <a:p>
            <a:pPr>
              <a:buNone/>
            </a:pPr>
            <a:r>
              <a:rPr lang="en-US" sz="1800" dirty="0" smtClean="0"/>
              <a:t>       </a:t>
            </a:r>
            <a:r>
              <a:rPr lang="en-US" sz="2000" dirty="0" smtClean="0"/>
              <a:t>Future is about technology We transform </a:t>
            </a:r>
            <a:r>
              <a:rPr lang="en-US" sz="2000" dirty="0" err="1" smtClean="0"/>
              <a:t>your’s</a:t>
            </a:r>
            <a:r>
              <a:rPr lang="en-US" sz="2000" dirty="0" smtClean="0"/>
              <a:t> today.</a:t>
            </a:r>
          </a:p>
          <a:p>
            <a:pPr>
              <a:buNone/>
            </a:pPr>
            <a:r>
              <a:rPr lang="en-US" sz="2000" dirty="0" smtClean="0"/>
              <a:t>Vision</a:t>
            </a:r>
          </a:p>
          <a:p>
            <a:pPr>
              <a:buNone/>
            </a:pPr>
            <a:r>
              <a:rPr lang="en-US" sz="2000" dirty="0" smtClean="0"/>
              <a:t>       Successful and respected  IT in Indian healthcare. </a:t>
            </a:r>
          </a:p>
          <a:p>
            <a:pPr>
              <a:buNone/>
            </a:pPr>
            <a:endParaRPr lang="en-US" sz="2000" dirty="0" smtClean="0"/>
          </a:p>
          <a:p>
            <a:pPr>
              <a:buNone/>
            </a:pPr>
            <a:r>
              <a:rPr lang="en-US" sz="2000" dirty="0" smtClean="0"/>
              <a:t>Mission and Values</a:t>
            </a:r>
          </a:p>
          <a:p>
            <a:pPr>
              <a:lnSpc>
                <a:spcPct val="120000"/>
              </a:lnSpc>
              <a:spcBef>
                <a:spcPts val="0"/>
              </a:spcBef>
              <a:buNone/>
            </a:pPr>
            <a:r>
              <a:rPr lang="en-US" sz="2000" dirty="0" smtClean="0"/>
              <a:t>       To envision, design, build and deploy the most functionally efficient technology systems in the healthcare domain- Systems that are complete and have no parallel in the industry.</a:t>
            </a:r>
            <a:endParaRPr lang="en-US" sz="2000" dirty="0"/>
          </a:p>
          <a:p>
            <a:pPr>
              <a:lnSpc>
                <a:spcPct val="120000"/>
              </a:lnSpc>
              <a:spcBef>
                <a:spcPts val="0"/>
              </a:spcBef>
              <a:buNone/>
            </a:pPr>
            <a:endParaRPr lang="en-US" sz="2000" dirty="0" smtClean="0"/>
          </a:p>
          <a:p>
            <a:pPr>
              <a:lnSpc>
                <a:spcPct val="120000"/>
              </a:lnSpc>
              <a:spcBef>
                <a:spcPts val="0"/>
              </a:spcBef>
              <a:buNone/>
            </a:pPr>
            <a:r>
              <a:rPr lang="en-US" sz="2000" dirty="0" err="1" smtClean="0"/>
              <a:t>TrioTree</a:t>
            </a:r>
            <a:r>
              <a:rPr lang="en-US" sz="2000" dirty="0" smtClean="0"/>
              <a:t> Focus</a:t>
            </a:r>
          </a:p>
          <a:p>
            <a:pPr>
              <a:lnSpc>
                <a:spcPct val="120000"/>
              </a:lnSpc>
              <a:spcBef>
                <a:spcPts val="0"/>
              </a:spcBef>
              <a:buNone/>
            </a:pPr>
            <a:r>
              <a:rPr lang="en-US" sz="2000" dirty="0" smtClean="0"/>
              <a:t>       To serve patients, providers and payers.</a:t>
            </a:r>
            <a:br>
              <a:rPr lang="en-US" sz="2000" dirty="0" smtClean="0"/>
            </a:br>
            <a:r>
              <a:rPr lang="en-US" sz="2000" dirty="0" smtClean="0"/>
              <a:t>To manage cost, time and scope while ensuring delivery.</a:t>
            </a:r>
            <a:br>
              <a:rPr lang="en-US" sz="2000" dirty="0" smtClean="0"/>
            </a:br>
            <a:r>
              <a:rPr lang="en-US" sz="2000" dirty="0" smtClean="0"/>
              <a:t>To manage change through people, processes and technology </a:t>
            </a:r>
          </a:p>
          <a:p>
            <a:endParaRPr lang="en-US" sz="1400" dirty="0" smtClean="0"/>
          </a:p>
          <a:p>
            <a:endParaRPr lang="en-US" sz="1400" dirty="0" smtClean="0"/>
          </a:p>
          <a:p>
            <a:endParaRPr lang="en-US" sz="1100" dirty="0"/>
          </a:p>
        </p:txBody>
      </p:sp>
      <p:pic>
        <p:nvPicPr>
          <p:cNvPr id="2050" name="Picture 2" descr="http://triotree.com/images/logo.png"/>
          <p:cNvPicPr>
            <a:picLocks noChangeAspect="1" noChangeArrowheads="1"/>
          </p:cNvPicPr>
          <p:nvPr/>
        </p:nvPicPr>
        <p:blipFill>
          <a:blip r:embed="rId3"/>
          <a:srcRect/>
          <a:stretch>
            <a:fillRect/>
          </a:stretch>
        </p:blipFill>
        <p:spPr bwMode="auto">
          <a:xfrm>
            <a:off x="161925" y="209549"/>
            <a:ext cx="1895475" cy="857251"/>
          </a:xfrm>
          <a:prstGeom prst="rect">
            <a:avLst/>
          </a:prstGeom>
          <a:noFill/>
        </p:spPr>
      </p:pic>
      <p:sp>
        <p:nvSpPr>
          <p:cNvPr id="2052" name="AutoShape 4" descr="data:image/jpeg;base64,/9j/4AAQSkZJRgABAQAAAQABAAD/2wCEAAkGBhQSEBQUEBQVFBQVFBQVFhYVFBQUFRUVFBQWFBQVFRUXHCYfGBkjGRQUHy8gIycpLCwsFR4xNTAqNSYsLCkBCQoKDgwOGg8PGiwkHCQsLCwpLywwLCwpLCwsLywsLCwsLCwsLCwsLCwsLCwsLCwsLC8sLCksLCwsKSwsLCwsLP/AABEIAIYBeAMBIgACEQEDEQH/xAAbAAABBQEBAAAAAAAAAAAAAAAAAQIDBQYEB//EAD4QAAEDAgQEBQEGBAQGAwAAAAEAAhEDIQQFEjEGQVFhEyJxgZEyFCNCobHRUsHh8BVicpIHU4KisvEWJDP/xAAZAQACAwEAAAAAAAAAAAAAAAAAAgEDBAX/xAAsEQADAAICAgEDAwQCAwAAAAAAAQIDEQQSITFBExRRImFxMkKR8KHBgdHh/9oADAMBAAIRAxEAPwD3FCEIAEISSgBUIQgAQhCABCEIAEIQgAQo/Hbe4tvcW9eiRuJaRIcCOsiEaAlQk1JZQAIQhAAhCEACEIQAIQhAAhJKVAAhCEACEIQAIXFmOb0qABqvDZ26n26d1X//AC+i52ik5r3RzOhp7ajz9k6imtpCukvGy9QqjE5+GU3uIGpuwDg6do26yuehxQ11MnymoBJpsOpw7d0fTprYd0X6FSY3i6hSaC50kidLblV+F/4iUHuDSHsm2oxA9Y5JlhtraQryQnps1aFXDPqP/NZ/uC6H45oe1hmXhxHTyxP6hV9WPtHShVeZ8R0aH1uGr+EXP9PdGD4io1I0PBJG3Mdim6VrevBHZb1stEJjaoKU1BE/pf8ARIMOQqXM+LKNGzjLv4Rv79FFT4yoloMkkxYXPe3ZWfSvW9Cd53rZfoXPh8a14lpkKeVWOKhCEACEKs4hxrqVAuZYyBPSeamV2ekQ3pbOPiDiE0iGUo1cybx29Vn28R1g4EvmOR2PqAqx9Qkybk9UxxXVjBMrTRzqy1T2afB8YnUBUaAOom3srmhxFRcQNYkkAdybALzslLRxDmOlu47JL40v0PPIpez1ZtQFOleb4biCoKmpx5crf+120+MqjeQN+c7d7rM+LfwXrkQbtCyDeNzI8rSOdy0j5kFXrc8p6dWoGBPlIcb9gqaxVPtFs5Jr0yyWV4w4j8MeFSMPP1EfhHQdyuzN+JRTo6mgguHkkdRuekLzutVLnFzjJJkk8yVp42Ds+1eijPl0uqOmhmj2NcAbOiZvskdmr/D8OYbOoxuT3K5EaV0ek+9GLsy4ZxhiAANUxzIEqTD8Z1mzIa4mJJHRUehBCr+jH4H+pf5Nhh+O5EVGkTAJadupH5KbEcctDgWBzhBBBte0EH5WJCVJ9tj36H+vejf4fjSmbuIaOe8/p6q2o5wx7Q5nmBkT3AmD8LyglObjntbpa4gdJMKuuHL/AKR55L+T0zMOJ6VFwa50k7xyHU/sosLxSx1TQ8tEnyFrpDwdv9JXmLqhO6YK5BkGCOYU/Zzr2R9zW/R7OcY0AkuAgSZI2XnOecX1X1neFUc1gMNAtbqVQV8yqPs5xO299tlzFybDxlD3XkXJndLS8GjyrjWtSMPPiNLp8xJIneD/ACWpZxzSLmBrm3PmLtQgfG8SvMiUhKe+NFvYk57nwexO4jojT5wdRgRe/foubHcY0KJIe68wA0ST39F5L4h6ptyqlwp+WWvlV+D1Ef8AEHDnmfcGfYBWVLiWiWB+sBpJE/uOXuvHgxKSmfCj4Yq5VfKLLibMzXxD3TImG+gsIVU0J4agrZMqUkjNVNvY4PPUqfB459J2phg/3v1XMkc5S0mtMhNr0Pr1i5xLjJO5KGhRBSSpAcXKf/FKtvvH228xsuRPDUrWyU2OdUJMkyU9jyNjCjhLKNAWOGz6tTdqa895MyrMccVRT0BrQdJBdeb7npKzcpJVbxRXtDrJS9MkfULjJuSkBTJSgqwQssDnlaiIpvIHTda7gvOnPa8VHlzg7mZIEW9t1gWNLiANyQPlb7hvKxTA0j1PMlc/luUta8s2cZU3vfg2NN0hIkotgIXNNxIs/wAZPigB1ePyBWgWdzWvRrnw3uIjYtMR1PRNFqKToWody0jFEppK0FbhFxvRqNeOjvKfkW/RV2JyKuz6qbo6jzD/ALV1YzRXpnOrFc+0V8ohKW3/AJc0K4pEITClJTqOGc8wxrnH/K0n9FPr2SRFNbVLSCDB/RW1Dh6p9Vb7mmLuc6J9GtmS4qpxOnW7RJbJ0k7xNp7pVkiq6p7Y7x1M9mvA2riHOjUSY2k7KMJHFK0qzRXseEspkpNSCR+pJKZrSNcgCUJCV14bKqrwC1hg7Ew0H0Lon2UeNy6rS/8A0Y5oOxI8p9HC09kvZb1snq9b0cbymwurBZc+rq0R5RJ1ODQN+Z9CujEZBVY0udogRs9pPmIAtvuQjtKemw6vW9FYQmliuKvDFZoM+Haba5NrkWG6jwuQPqU2vD6YDpIBLtUAkSQGmNij6k+9h0r1oqdCQtV7T4ZLp+9bb/K6PzhVubZXUw7w2qNxLSNnDt+xuFKuW9JkOKS2ziKjKRzla5PkvjNe4ucA0gQ1ms3BM7iNk1UktsVS6ekVcJVosTwu0Mcab3ueGlwaWNvpu4SCeQN+vuRS5Zg/GqtZMAySYmGgEk/AUK5a2iXFJ6ZzymkrU0+E6VpfUgxeGNF+kgyuKlkdL7TVpVHvAY1umNGpzjp8t7cz8JVlljfSpeymCa5bE8I0Ws1VHvYBG7mCSSAIJaBF99uiqslyRlTU+qToDyxrWkBzyInzQYF27bz2ULNLTYPFSeiilI5bLB8M4as/7t7gAQ10PBDXXmC4Sdj2sYKqsjyZlQvdWktY7SGtMFzrm55CByvdN9aWn+wfSra/comhSFbDDZFhKtRzW+XQdLwHvgHVBPmuYgiQYVXl1DDirWp1mhx8TRS1OeAIe5pJLN/wqFmT34YPE1ryiiATpW2x+T4WjS1VWAEnQDNQgGCZOkm8NNh7lZvI8lOIfeQxv1G0+gm09+XwDM5ZpOvgKxNNL5K2Uq1z6WBov0PaybDzB7zfm90HR6CDF7KDOeHKejxMOCOejVrBb/E03j058u6rMt+U0M8T14ZlS5K0q+4YxbGlzCBreRpOhrtmuJGp30zZWuZ5T4tIABuv6mEdt2kgbH9YIRWTrWmiJx9p2jGkoC3HDGNa6gAGBrmeRxDQXOhgINx5TvMyslmWM8aq54bpDohszADQ3eB0UzbdNa9BUJJPfs7uHcrL3tqH6RMCNztK9JyzDQFQ8NYXyN7ALW0mQFxctu62zpxClaRIEIQqxxlb6T6LzjHsLKpBneRPMFelFZfi3KQ5heTEXBmw5H2v+SqyR2RdivrXkqMLmpbsVo8nxznglxFl5lTxjgbrsHEBpsNy0AEnfYCSsirTNt4trwajM8yZVxtKm8NcynTe+p3NQ+HTBO9oqH4VszhjDOuGkej3x+q8+4XqOe01n2fWdrI6NiKbPZsD1legZPiDp0n8P5hapz3L0mY8mCdb0dtDI8Oz6aTPUjUfl0rNcQ4LHNcfCeX0TNmNDS0dCxu/qOi0dTGDrHsuPHZi0eQ1tLjtAkhLeTv/AFP/AJJxS4f6Uv8AB59iKrp85MjkZt7HYqA1FvWis2mRXFOu3k7yyWnaWuFvS6z9elhajiADQeJmLieX3Z5fC6HH5eDEuvXqZM/Gz5n27dtFAXJA9dtTJ6mkvpjxGAkamSbjq3cfHuuILrxc2ty9nLuKh6paLfP8cKeFoBukNLWk9SeZ+ZVMKwNwbKLMMP4jNM7fSeQm8ehKqcPVfSdFT+hHbquTebJxcr7eZZ14wY+VhXTxaLwFXPDeWCrUJfdjIJ7kzA7ixt6dVR4euHC37rQcL4sCo6mTHiaY/wBTSSBPcE+8Le8qvH2hnO+k8d9bRYZ9nrqVTRTiQ0SXDVGq4Am0xEnvAgC82V5r9opvbUaOTXDdpBmCAdidJ52iVW8R5W91bXTY5zXNb9IJ0loDYIFxsD7ruyHKnUmE1LFxDiCfpawGNXT6ifjZVNR0X5LF27v8FRTouw+KNMOsXAHnqG7ZjnfldWHEj3MosAMaqhkD/KAQD0vBXBmeZNfjA8WY11MAjowiXD8/yVhnmEfUpANbL21JLRJMEEHSN3XiTuU/zLYnxSRPm2JccvbUkh5FLU6buDhDtuRtPVUvDuLcSWOcdDW6gIBg6xt3Jd/e4sc6qFmW0qbhBJpt9S0OLvWBpBO38q3hzDPBc/6WuZAfbcPbMXnk6/ZE66P+QrfdfwXFbBVHVmvpVXMY3TLNTr6Z1EgHSNXfrzXNxjimmjTYSC/XqbH4W6SDHYmAOunspsc51OrScXO+zODaZkxFQ6zqDTt3MbHsl4iybxmB9MAPpBwcCQC5gkxMAS2LDofRJL/VLY9L9LSMWGKz4cP/ANqkBzcQRMAgsdIPaJVbKtuGcMXVg+QG0yCfqJJc1waGgC5n0Wy3+lmSF+pGuxOODagpucQW02uENguBqObpAF7ENt325Ksy/KW069SoAA19mtMO8NpIc/UJteAJ/WyfnTTSrUMQ4gU4FB7Z8+lxeSSAI06bx2i6fnBNLDuJhrqn3bB112cQRuNE/PJYl6SXybH+X8E2BxBrllUzBkiSdhUcBf0AFvhYSoZeTvLj73W7y3BGk2m36tG7oIb9ZJAm5ImOX7Zl/Dx+2HDl4Bu7VpP8OsDTO/urcVSm/wDfBVlltI0fFbT9lqE7a2f+QAn8/Ta6zGRZz4JIeJYSCI3Y7bVHMGBI3sI77TNMCcRTdTc54Bc2HaZMgiwbt8dfWaDhnCU9FbxNBDKhBcQ2zdMEyQSBabJMdL6bTHuX3TR34jKdfnwdQsqPAc4sOmjU3c2/J0nlz3A3WZyzNHYeo4PaSCYe02Ic07j/ADAyI5zysRpcowtPDBxFYGm8gguc3SyA6CCDDnRzHT0K58kxlN9bEvloaajXN1kAx5xq81+hjummtKk/KFqdtNeGddbAMxI8ShULKjh5qrCWNPMNqgQdUgdxbeAsnSoPZimtqA621mB0mTOsTc7zvPdaXLWYeg51SlWGh8fU4QwTIt9RdvvcX9VV061CvjnvqP8ADp2cwkhmos0BskgxOklPjbW18aFtJ6fyW3GlItw7Zi9UW2jyv2HT9+6dwg8eA0NiS94f/uBE/wDS5v8AcqTHVcNWpkVKjI1Fwis3UD5rkzJ3PrPUrL5FnZw7jILqbvqbMEHk5veOXMW7hJl1jc/KGqlORV8HFjCTUfq+rW+fXUZ/OVsuFWHwaQMQdZvtBe6Pyv78txzVXYCo7xHlpJgnzPYTb8TOvp05rnzXioadGH6Rr06QGxAFNvK3O0chzT23kSlIWEsbdNlbltMfbQ1t2+K8N5AjzhvpyV9jMZ4eJpsc6G1KTfMRGl2t8OAO0/TPcHkqbh3E0Kep1Uta9rmlji17iLH6dIIEGN+oU/FGa0KzKfhS57SQXEOnQQTBLonzHaOqm06vWnr0RLSje/JqsBhmMe5w1a3wXNiZIBBf2JkTPMd15sFqsk4mpNY3xiQW2IDJ19Hkgbxa/Seayrje3VThly63+wZaVJaPReEnfdM9B3+T1WubsvOOCszAPhGxuW9xz9wvRKD5C5OWHFtM6GOlUpokQhCqHBVHE9Ytw7oaTNjHIHmrdRYiiHNIOxEKZenshra0eUub1C58VgmVGOY8WcCDFrEXV7xLgRSqANFi2f5KmK7Eqckqmjm06x1pMXCEUyI22jorXB5wZsYKpimbrJm4EX5jwzXi51z4vyjT1s+qttTLSY2sVxUM7o1iWY6lFX8N9JMc2Pab+xnqFUNqEGxUYote4iqJab3J+R377rl5eJmx+Wtr9vJ08XJwZPCen/hnViH13S3Dg1RJApPcNcD+B4s70dB9VG/N2vBbi2E1AA0B4NN9PSIhjhsf7hRYSrVoS7DB9Uh4ABIL9MX0uPmLphPwVeniHPFcvFSYLHDztJ5ua68f2FmlT6b/APX+DVXbW0v+mNoV8Vh2tqUfvKcnYxVbI3cy+oRzH5KfB8Q0q72+PRa5zj5ntLmut9TjpMG3Zc2ZZr9grMDH6gQ4NIN4BEh1NwBb6/1CqqmZUnVzVgML9U6BG45t23umhuG+ta/7C5WRLtG9/wDBr2nACo1pa+CYLnVCGA9+ZCz3Gea4Z5ayhQHk/Fdszf6Zv6lVFWq4ydRj8x37p7cC519V7E+UuE9lF8jJkWqZOPjYsT7ShtCrpgCw+B8K0pVpuFWjA1CbNJ9iPe+y7W4N7R5h8LRxstY3tFHKxTknTL/DcUVWtAdpfFpdOqO5BE+pv3UGOzqrVEOdDTuG2B/1cz72XNhKYcPNY9R/NTPwcbGV14uH50cS4ufDOIrto57VYIBadh5mNcYGwkiSPVcz6UKB4WnxXso8okx+YVKztVVxcdhNgB0aBYD0TsNmtWmAGusNgWtdG+2oGNyuWEKxJa1or297OvGZvVqt01H6mzMQ0CbibAdSnvz+uWhpqugN0xYWiI2vZcCaXKeq/BHZ/kRxT8NjqlMnw3uZO+lxbO+8b7n5ULihqZrZHo6amLe/63vdefM5xv1ud7n5TauJcQAXOIG0uJiwFp2sB8BMlRko0iNnU7MKrt6lQ+tR/wC6ic4m5JJ7mT+aa0JUaDYviHqfkpoSEIhACoKaSmkpkQPJTSUkpJUkCgp4TGhSgIBiIlKmEKQAuSApCgKCSSUgKRS4XC63tbMSbnslqlK2yZnb0i74Rw5NU1IsPKD1POP0Xp+B2WcyHKw0AAQAtTRZAXBy5PqU6OvjjpOiRCEKscEIQgDCcbNd4oJB0xAMW9JWalem5zlLa7QHiYMj1H6+i87znCilWcxu0zHSbwunxcu10MHIx6fY5HOUYKQuQCtplFJTZQSmSpIJBUI2VfmuEp+KX1yW1IF3Oc1wAECAdrKzwOJFOqx5E6HtdHWDKpM/pYjGVjUr1JizReGjkAIsufyY6v8ARiVbOlxb7J98rlL9yuxuGov85q1HGNw4H2krmw2EoyKgqVJaZuWwSOR8uy76HD4aILp9l04bI2CwDnEnYSZ7AC6wvjZr/sUr/f5OiuXgj++qf/n/AOEWBrtqXkiP1Vzh3lsD8J27Hoqv7tupgYWPtNoKSjSqlsExB69LgrCsb7dY/V/BseRde1/p/k0Yx7Gi0Bcr8eHbKuZhDMuMldbKa1xx8r9rRivk4V6eyahUXS164mAgqYVFpjHU+zJkyTXoke5c709z1E4rdBhsjcmEpzkwrQihiEphTilCcQYGJ0J0ppcoJGuKGtQApAgAhBRKaSoJFSSmlybKkBSkhLCXSmFGQnNpp4Ccp0QIGpSkJTS5ACkpJTUQgnQJQEAKRrVAA1q68vq6KrDE+aPY2XMbK/yDIS4h9SeRDb29Vn5GSZhp/Jfhh1W0b/KR5QrVV+XUYCsFxDqAhCEACEIQBzZhiNFNzrWBiTAnkJ5LyfM8UalVznRJN9Oy0HHGdF1Xwmk6W73sT/RZdpXV4uLrPZ/Jz+Rk2+q+AATkkpCVsMojimlBKaSpACUxxSOckUgSYamHO8xgBrj66Wkho7mFUVg6o+WamAHyukiO45qySOcAsfI431mu1NT+DZx+V9FPrKdfkYyiJkiXdeallKWEGCCD0THBW48ePHOo9FOTJeSt37HypGlQBSAqWhUyXUguUOpEqOpOx7nphcmkoCnqRsCUidCITIVobCQp0JFJGhhKSU8psIARqekASqQGkpqdCko0i4wwSfUJW0vLJSb8IiDE4MT6lMt+ppF4uDvtCYZ/hd/tP7IVz+Qc1+ByQlS0MvrPMNpu9XDSPzWpyHhnTd4l53PIdgqsvJmF48ssx4Kt+fCM3Ryqq+YZFpvznkFLTyDEH8Ab6uH8l6bhcnAGy6hlg6LC+ZkNa40HlNXhuuNmg+hj9VE/JKzfqb8XXrv+HDomnLG9FC5mQPtoPHH0i0w4EHumkL1XMOG6dQQ5oP8AfVZXF8AwfJUcB0IB/NaY5stfqKb4rX9JlWNUtGi57tLBJ/Ieq0GG4LM/eOLuw8o9+a0WWcOtYIa0AKMnMWtQEcZ/3FLk3DIB1O8zup2HoFscBloaurC4INC6w1c6qdPbNySlaQjGwnIQlJBCEIAFXZ+yqaD/AAHaXxbv1HYqxSObKlPT2Q1s8fr4F5Z4hD5vqDmkHub7hcjCvXa+Xh24VDj+D6T58sf6bfot0cxr+pGW+Mn/AEswtCg6o7SyJ5k8vZWDuGqumWkOPQ2HyFrcu4bbTs0e+5+Ve0cAAFXfKt1ufCHnjylpnldfJ6zd2yOreXrKrpJdpaC53MAEkeq9kqZa08lyPyRvID4TTzLXvyK+NL9HlP2WpE6HQN7XHslZgqjiGhhkzvba9+i9WZko6JwycdEfe3+wfayeUnKa2oNDDuPN+Ed5WhyXhbSdT/M7bsPQLcDKh0XRRwQCqyci7WmWRhmHtGcfwmx5DnDzDmqfNuDCINIcoN+lwe/ReiBiR1IFVzkqXtMeoVeGeSVuGK7bhoPabj+S4GYKo4uDWOOn6rbdl7G/BArnflY6K9cu17Knx5PGvFHVKHhesVuH2EzpEzMwN9lAOG2SDpbI2MCflW/efsV/a/ueWeIJjn0gkp8EC4I9QQvVWZC0bAD2hPORNO4B9pUfeP8ABP2q/J5O2oDspaVJzrNaT6bfOy9Pdw8z+EfAUtHI2t2EKHzH8IFxl8s8uqYJ7TDmEe1j6FQmmdWmDq6czK9brZGxwhzQR3HuoqWQMb9LQPQIXLrXol8ZbMXlPCkj70Ak8hsB0V3T4Np2OnYQtRh8AAusUwstZKp7bL1CS0jFv4IpfwDn15+6qMz4JeBNEA9iY/VemaAmuogqZy3L2mFY5paaPOMt4PgzVAcekSAtLhOH2gWaB6BX7cKFKGJat09smZUrSKd2RtO4B9kz/Ax0V5CISDFOzJh0XdQwQauuEIAQBKhCABCEIASEx1EFSIQBB9lCkbTAT0IAEIQgAQhCABCEIAEIQgASFqEIAQMTkIQAIhCEACEIQAIQhAAhCEACEIQAkIhCEAEIhCEAEIhCEAKkhCEAKhCEACEIQAIQhAAhCEACEIQAIQhAAhCEACEIQAIQhAAhCEACEIQAIQhA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data:image/jpeg;base64,/9j/4AAQSkZJRgABAQAAAQABAAD/2wCEAAkGBhQSEBQUEBQVFBQVFBQVFhYVFBQUFRUVFBQWFBQVFRUXHCYfGBkjGRQUHy8gIycpLCwsFR4xNTAqNSYsLCkBCQoKDgwOGg8PGiwkHCQsLCwpLywwLCwpLCwsLywsLCwsLCwsLCwsLCwsLCwsLCwsLC8sLCksLCwsKSwsLCwsLP/AABEIAIYBeAMBIgACEQEDEQH/xAAbAAABBQEBAAAAAAAAAAAAAAAAAQIDBQYEB//EAD4QAAEDAgQEBQEGBAQGAwAAAAEAAhEDIQQFEjEGQVFhEyJxgZEyFCNCobHRUsHh8BVicpIHU4KisvEWJDP/xAAZAQACAwEAAAAAAAAAAAAAAAAAAgEDBAX/xAAsEQADAAICAgEDAwQCAwAAAAAAAQIDEQQSITFBExRRImFxMkKR8KHBgdHh/9oADAMBAAIRAxEAPwD3FCEIAEISSgBUIQgAQhCABCEIAEIQgAQo/Hbe4tvcW9eiRuJaRIcCOsiEaAlQk1JZQAIQhAAhCEACEIQAIQhAAhJKVAAhCEACEIQAIXFmOb0qABqvDZ26n26d1X//AC+i52ik5r3RzOhp7ajz9k6imtpCukvGy9QqjE5+GU3uIGpuwDg6do26yuehxQ11MnymoBJpsOpw7d0fTprYd0X6FSY3i6hSaC50kidLblV+F/4iUHuDSHsm2oxA9Y5JlhtraQryQnps1aFXDPqP/NZ/uC6H45oe1hmXhxHTyxP6hV9WPtHShVeZ8R0aH1uGr+EXP9PdGD4io1I0PBJG3Mdim6VrevBHZb1stEJjaoKU1BE/pf8ARIMOQqXM+LKNGzjLv4Rv79FFT4yoloMkkxYXPe3ZWfSvW9Cd53rZfoXPh8a14lpkKeVWOKhCEACEKs4hxrqVAuZYyBPSeamV2ekQ3pbOPiDiE0iGUo1cybx29Vn28R1g4EvmOR2PqAqx9Qkybk9UxxXVjBMrTRzqy1T2afB8YnUBUaAOom3srmhxFRcQNYkkAdybALzslLRxDmOlu47JL40v0PPIpez1ZtQFOleb4biCoKmpx5crf+120+MqjeQN+c7d7rM+LfwXrkQbtCyDeNzI8rSOdy0j5kFXrc8p6dWoGBPlIcb9gqaxVPtFs5Jr0yyWV4w4j8MeFSMPP1EfhHQdyuzN+JRTo6mgguHkkdRuekLzutVLnFzjJJkk8yVp42Ds+1eijPl0uqOmhmj2NcAbOiZvskdmr/D8OYbOoxuT3K5EaV0ek+9GLsy4ZxhiAANUxzIEqTD8Z1mzIa4mJJHRUehBCr+jH4H+pf5Nhh+O5EVGkTAJadupH5KbEcctDgWBzhBBBte0EH5WJCVJ9tj36H+vejf4fjSmbuIaOe8/p6q2o5wx7Q5nmBkT3AmD8LyglObjntbpa4gdJMKuuHL/AKR55L+T0zMOJ6VFwa50k7xyHU/sosLxSx1TQ8tEnyFrpDwdv9JXmLqhO6YK5BkGCOYU/Zzr2R9zW/R7OcY0AkuAgSZI2XnOecX1X1neFUc1gMNAtbqVQV8yqPs5xO299tlzFybDxlD3XkXJndLS8GjyrjWtSMPPiNLp8xJIneD/ACWpZxzSLmBrm3PmLtQgfG8SvMiUhKe+NFvYk57nwexO4jojT5wdRgRe/foubHcY0KJIe68wA0ST39F5L4h6ptyqlwp+WWvlV+D1Ef8AEHDnmfcGfYBWVLiWiWB+sBpJE/uOXuvHgxKSmfCj4Yq5VfKLLibMzXxD3TImG+gsIVU0J4agrZMqUkjNVNvY4PPUqfB459J2phg/3v1XMkc5S0mtMhNr0Pr1i5xLjJO5KGhRBSSpAcXKf/FKtvvH228xsuRPDUrWyU2OdUJMkyU9jyNjCjhLKNAWOGz6tTdqa895MyrMccVRT0BrQdJBdeb7npKzcpJVbxRXtDrJS9MkfULjJuSkBTJSgqwQssDnlaiIpvIHTda7gvOnPa8VHlzg7mZIEW9t1gWNLiANyQPlb7hvKxTA0j1PMlc/luUta8s2cZU3vfg2NN0hIkotgIXNNxIs/wAZPigB1ePyBWgWdzWvRrnw3uIjYtMR1PRNFqKToWody0jFEppK0FbhFxvRqNeOjvKfkW/RV2JyKuz6qbo6jzD/ALV1YzRXpnOrFc+0V8ohKW3/AJc0K4pEITClJTqOGc8wxrnH/K0n9FPr2SRFNbVLSCDB/RW1Dh6p9Vb7mmLuc6J9GtmS4qpxOnW7RJbJ0k7xNp7pVkiq6p7Y7x1M9mvA2riHOjUSY2k7KMJHFK0qzRXseEspkpNSCR+pJKZrSNcgCUJCV14bKqrwC1hg7Ew0H0Lon2UeNy6rS/8A0Y5oOxI8p9HC09kvZb1snq9b0cbymwurBZc+rq0R5RJ1ODQN+Z9CujEZBVY0udogRs9pPmIAtvuQjtKemw6vW9FYQmliuKvDFZoM+Haba5NrkWG6jwuQPqU2vD6YDpIBLtUAkSQGmNij6k+9h0r1oqdCQtV7T4ZLp+9bb/K6PzhVubZXUw7w2qNxLSNnDt+xuFKuW9JkOKS2ziKjKRzla5PkvjNe4ucA0gQ1ms3BM7iNk1UktsVS6ekVcJVosTwu0Mcab3ueGlwaWNvpu4SCeQN+vuRS5Zg/GqtZMAySYmGgEk/AUK5a2iXFJ6ZzymkrU0+E6VpfUgxeGNF+kgyuKlkdL7TVpVHvAY1umNGpzjp8t7cz8JVlljfSpeymCa5bE8I0Ws1VHvYBG7mCSSAIJaBF99uiqslyRlTU+qToDyxrWkBzyInzQYF27bz2ULNLTYPFSeiilI5bLB8M4as/7t7gAQ10PBDXXmC4Sdj2sYKqsjyZlQvdWktY7SGtMFzrm55CByvdN9aWn+wfSra/comhSFbDDZFhKtRzW+XQdLwHvgHVBPmuYgiQYVXl1DDirWp1mhx8TRS1OeAIe5pJLN/wqFmT34YPE1ryiiATpW2x+T4WjS1VWAEnQDNQgGCZOkm8NNh7lZvI8lOIfeQxv1G0+gm09+XwDM5ZpOvgKxNNL5K2Uq1z6WBov0PaybDzB7zfm90HR6CDF7KDOeHKejxMOCOejVrBb/E03j058u6rMt+U0M8T14ZlS5K0q+4YxbGlzCBreRpOhrtmuJGp30zZWuZ5T4tIABuv6mEdt2kgbH9YIRWTrWmiJx9p2jGkoC3HDGNa6gAGBrmeRxDQXOhgINx5TvMyslmWM8aq54bpDohszADQ3eB0UzbdNa9BUJJPfs7uHcrL3tqH6RMCNztK9JyzDQFQ8NYXyN7ALW0mQFxctu62zpxClaRIEIQqxxlb6T6LzjHsLKpBneRPMFelFZfi3KQ5heTEXBmw5H2v+SqyR2RdivrXkqMLmpbsVo8nxznglxFl5lTxjgbrsHEBpsNy0AEnfYCSsirTNt4trwajM8yZVxtKm8NcynTe+p3NQ+HTBO9oqH4VszhjDOuGkej3x+q8+4XqOe01n2fWdrI6NiKbPZsD1legZPiDp0n8P5hapz3L0mY8mCdb0dtDI8Oz6aTPUjUfl0rNcQ4LHNcfCeX0TNmNDS0dCxu/qOi0dTGDrHsuPHZi0eQ1tLjtAkhLeTv/AFP/AJJxS4f6Uv8AB59iKrp85MjkZt7HYqA1FvWis2mRXFOu3k7yyWnaWuFvS6z9elhajiADQeJmLieX3Z5fC6HH5eDEuvXqZM/Gz5n27dtFAXJA9dtTJ6mkvpjxGAkamSbjq3cfHuuILrxc2ty9nLuKh6paLfP8cKeFoBukNLWk9SeZ+ZVMKwNwbKLMMP4jNM7fSeQm8ehKqcPVfSdFT+hHbquTebJxcr7eZZ14wY+VhXTxaLwFXPDeWCrUJfdjIJ7kzA7ixt6dVR4euHC37rQcL4sCo6mTHiaY/wBTSSBPcE+8Le8qvH2hnO+k8d9bRYZ9nrqVTRTiQ0SXDVGq4Am0xEnvAgC82V5r9opvbUaOTXDdpBmCAdidJ52iVW8R5W91bXTY5zXNb9IJ0loDYIFxsD7ruyHKnUmE1LFxDiCfpawGNXT6ifjZVNR0X5LF27v8FRTouw+KNMOsXAHnqG7ZjnfldWHEj3MosAMaqhkD/KAQD0vBXBmeZNfjA8WY11MAjowiXD8/yVhnmEfUpANbL21JLRJMEEHSN3XiTuU/zLYnxSRPm2JccvbUkh5FLU6buDhDtuRtPVUvDuLcSWOcdDW6gIBg6xt3Jd/e4sc6qFmW0qbhBJpt9S0OLvWBpBO38q3hzDPBc/6WuZAfbcPbMXnk6/ZE66P+QrfdfwXFbBVHVmvpVXMY3TLNTr6Z1EgHSNXfrzXNxjimmjTYSC/XqbH4W6SDHYmAOunspsc51OrScXO+zODaZkxFQ6zqDTt3MbHsl4iybxmB9MAPpBwcCQC5gkxMAS2LDofRJL/VLY9L9LSMWGKz4cP/ANqkBzcQRMAgsdIPaJVbKtuGcMXVg+QG0yCfqJJc1waGgC5n0Wy3+lmSF+pGuxOODagpucQW02uENguBqObpAF7ENt325Ksy/KW069SoAA19mtMO8NpIc/UJteAJ/WyfnTTSrUMQ4gU4FB7Z8+lxeSSAI06bx2i6fnBNLDuJhrqn3bB112cQRuNE/PJYl6SXybH+X8E2BxBrllUzBkiSdhUcBf0AFvhYSoZeTvLj73W7y3BGk2m36tG7oIb9ZJAm5ImOX7Zl/Dx+2HDl4Bu7VpP8OsDTO/urcVSm/wDfBVlltI0fFbT9lqE7a2f+QAn8/Ta6zGRZz4JIeJYSCI3Y7bVHMGBI3sI77TNMCcRTdTc54Bc2HaZMgiwbt8dfWaDhnCU9FbxNBDKhBcQ2zdMEyQSBabJMdL6bTHuX3TR34jKdfnwdQsqPAc4sOmjU3c2/J0nlz3A3WZyzNHYeo4PaSCYe02Ic07j/ADAyI5zysRpcowtPDBxFYGm8gguc3SyA6CCDDnRzHT0K58kxlN9bEvloaajXN1kAx5xq81+hjummtKk/KFqdtNeGddbAMxI8ShULKjh5qrCWNPMNqgQdUgdxbeAsnSoPZimtqA621mB0mTOsTc7zvPdaXLWYeg51SlWGh8fU4QwTIt9RdvvcX9VV061CvjnvqP8ADp2cwkhmos0BskgxOklPjbW18aFtJ6fyW3GlItw7Zi9UW2jyv2HT9+6dwg8eA0NiS94f/uBE/wDS5v8AcqTHVcNWpkVKjI1Fwis3UD5rkzJ3PrPUrL5FnZw7jILqbvqbMEHk5veOXMW7hJl1jc/KGqlORV8HFjCTUfq+rW+fXUZ/OVsuFWHwaQMQdZvtBe6Pyv78txzVXYCo7xHlpJgnzPYTb8TOvp05rnzXioadGH6Rr06QGxAFNvK3O0chzT23kSlIWEsbdNlbltMfbQ1t2+K8N5AjzhvpyV9jMZ4eJpsc6G1KTfMRGl2t8OAO0/TPcHkqbh3E0Kep1Uta9rmlji17iLH6dIIEGN+oU/FGa0KzKfhS57SQXEOnQQTBLonzHaOqm06vWnr0RLSje/JqsBhmMe5w1a3wXNiZIBBf2JkTPMd15sFqsk4mpNY3xiQW2IDJ19Hkgbxa/Seayrje3VThly63+wZaVJaPReEnfdM9B3+T1WubsvOOCszAPhGxuW9xz9wvRKD5C5OWHFtM6GOlUpokQhCqHBVHE9Ytw7oaTNjHIHmrdRYiiHNIOxEKZenshra0eUub1C58VgmVGOY8WcCDFrEXV7xLgRSqANFi2f5KmK7Eqckqmjm06x1pMXCEUyI22jorXB5wZsYKpimbrJm4EX5jwzXi51z4vyjT1s+qttTLSY2sVxUM7o1iWY6lFX8N9JMc2Pab+xnqFUNqEGxUYote4iqJab3J+R377rl5eJmx+Wtr9vJ08XJwZPCen/hnViH13S3Dg1RJApPcNcD+B4s70dB9VG/N2vBbi2E1AA0B4NN9PSIhjhsf7hRYSrVoS7DB9Uh4ABIL9MX0uPmLphPwVeniHPFcvFSYLHDztJ5ua68f2FmlT6b/APX+DVXbW0v+mNoV8Vh2tqUfvKcnYxVbI3cy+oRzH5KfB8Q0q72+PRa5zj5ntLmut9TjpMG3Zc2ZZr9grMDH6gQ4NIN4BEh1NwBb6/1CqqmZUnVzVgML9U6BG45t23umhuG+ta/7C5WRLtG9/wDBr2nACo1pa+CYLnVCGA9+ZCz3Gea4Z5ayhQHk/Fdszf6Zv6lVFWq4ydRj8x37p7cC519V7E+UuE9lF8jJkWqZOPjYsT7ShtCrpgCw+B8K0pVpuFWjA1CbNJ9iPe+y7W4N7R5h8LRxstY3tFHKxTknTL/DcUVWtAdpfFpdOqO5BE+pv3UGOzqrVEOdDTuG2B/1cz72XNhKYcPNY9R/NTPwcbGV14uH50cS4ufDOIrto57VYIBadh5mNcYGwkiSPVcz6UKB4WnxXso8okx+YVKztVVxcdhNgB0aBYD0TsNmtWmAGusNgWtdG+2oGNyuWEKxJa1or297OvGZvVqt01H6mzMQ0CbibAdSnvz+uWhpqugN0xYWiI2vZcCaXKeq/BHZ/kRxT8NjqlMnw3uZO+lxbO+8b7n5ULihqZrZHo6amLe/63vdefM5xv1ud7n5TauJcQAXOIG0uJiwFp2sB8BMlRko0iNnU7MKrt6lQ+tR/wC6ic4m5JJ7mT+aa0JUaDYviHqfkpoSEIhACoKaSmkpkQPJTSUkpJUkCgp4TGhSgIBiIlKmEKQAuSApCgKCSSUgKRS4XC63tbMSbnslqlK2yZnb0i74Rw5NU1IsPKD1POP0Xp+B2WcyHKw0AAQAtTRZAXBy5PqU6OvjjpOiRCEKscEIQgDCcbNd4oJB0xAMW9JWalem5zlLa7QHiYMj1H6+i87znCilWcxu0zHSbwunxcu10MHIx6fY5HOUYKQuQCtplFJTZQSmSpIJBUI2VfmuEp+KX1yW1IF3Oc1wAECAdrKzwOJFOqx5E6HtdHWDKpM/pYjGVjUr1JizReGjkAIsufyY6v8ARiVbOlxb7J98rlL9yuxuGov85q1HGNw4H2krmw2EoyKgqVJaZuWwSOR8uy76HD4aILp9l04bI2CwDnEnYSZ7AC6wvjZr/sUr/f5OiuXgj++qf/n/AOEWBrtqXkiP1Vzh3lsD8J27Hoqv7tupgYWPtNoKSjSqlsExB69LgrCsb7dY/V/BseRde1/p/k0Yx7Gi0Bcr8eHbKuZhDMuMldbKa1xx8r9rRivk4V6eyahUXS164mAgqYVFpjHU+zJkyTXoke5c709z1E4rdBhsjcmEpzkwrQihiEphTilCcQYGJ0J0ppcoJGuKGtQApAgAhBRKaSoJFSSmlybKkBSkhLCXSmFGQnNpp4Ccp0QIGpSkJTS5ACkpJTUQgnQJQEAKRrVAA1q68vq6KrDE+aPY2XMbK/yDIS4h9SeRDb29Vn5GSZhp/Jfhh1W0b/KR5QrVV+XUYCsFxDqAhCEACEIQBzZhiNFNzrWBiTAnkJ5LyfM8UalVznRJN9Oy0HHGdF1Xwmk6W73sT/RZdpXV4uLrPZ/Jz+Rk2+q+AATkkpCVsMojimlBKaSpACUxxSOckUgSYamHO8xgBrj66Wkho7mFUVg6o+WamAHyukiO45qySOcAsfI431mu1NT+DZx+V9FPrKdfkYyiJkiXdeallKWEGCCD0THBW48ePHOo9FOTJeSt37HypGlQBSAqWhUyXUguUOpEqOpOx7nphcmkoCnqRsCUidCITIVobCQp0JFJGhhKSU8psIARqekASqQGkpqdCko0i4wwSfUJW0vLJSb8IiDE4MT6lMt+ppF4uDvtCYZ/hd/tP7IVz+Qc1+ByQlS0MvrPMNpu9XDSPzWpyHhnTd4l53PIdgqsvJmF48ssx4Kt+fCM3Ryqq+YZFpvznkFLTyDEH8Ab6uH8l6bhcnAGy6hlg6LC+ZkNa40HlNXhuuNmg+hj9VE/JKzfqb8XXrv+HDomnLG9FC5mQPtoPHH0i0w4EHumkL1XMOG6dQQ5oP8AfVZXF8AwfJUcB0IB/NaY5stfqKb4rX9JlWNUtGi57tLBJ/Ieq0GG4LM/eOLuw8o9+a0WWcOtYIa0AKMnMWtQEcZ/3FLk3DIB1O8zup2HoFscBloaurC4INC6w1c6qdPbNySlaQjGwnIQlJBCEIAFXZ+yqaD/AAHaXxbv1HYqxSObKlPT2Q1s8fr4F5Z4hD5vqDmkHub7hcjCvXa+Xh24VDj+D6T58sf6bfot0cxr+pGW+Mn/AEswtCg6o7SyJ5k8vZWDuGqumWkOPQ2HyFrcu4bbTs0e+5+Ve0cAAFXfKt1ufCHnjylpnldfJ6zd2yOreXrKrpJdpaC53MAEkeq9kqZa08lyPyRvID4TTzLXvyK+NL9HlP2WpE6HQN7XHslZgqjiGhhkzvba9+i9WZko6JwycdEfe3+wfayeUnKa2oNDDuPN+Ed5WhyXhbSdT/M7bsPQLcDKh0XRRwQCqyci7WmWRhmHtGcfwmx5DnDzDmqfNuDCINIcoN+lwe/ReiBiR1IFVzkqXtMeoVeGeSVuGK7bhoPabj+S4GYKo4uDWOOn6rbdl7G/BArnflY6K9cu17Knx5PGvFHVKHhesVuH2EzpEzMwN9lAOG2SDpbI2MCflW/efsV/a/ueWeIJjn0gkp8EC4I9QQvVWZC0bAD2hPORNO4B9pUfeP8ABP2q/J5O2oDspaVJzrNaT6bfOy9Pdw8z+EfAUtHI2t2EKHzH8IFxl8s8uqYJ7TDmEe1j6FQmmdWmDq6czK9brZGxwhzQR3HuoqWQMb9LQPQIXLrXol8ZbMXlPCkj70Ak8hsB0V3T4Np2OnYQtRh8AAusUwstZKp7bL1CS0jFv4IpfwDn15+6qMz4JeBNEA9iY/VemaAmuogqZy3L2mFY5paaPOMt4PgzVAcekSAtLhOH2gWaB6BX7cKFKGJat09smZUrSKd2RtO4B9kz/Ax0V5CISDFOzJh0XdQwQauuEIAQBKhCABCEIASEx1EFSIQBB9lCkbTAT0IAEIQgAQhCABCEIAEIQgASFqEIAQMTkIQAIhCEACEIQAIQhAAhCEACEIQAkIhCEAEIhCEAEIhCEAKkhCEAKhCEACEIQAIQhAAhCEACEIQAIQhAAhCEACEIQAIQhAAhCEACEIQAIQhAH//Z"/>
          <p:cNvSpPr>
            <a:spLocks noChangeAspect="1" noChangeArrowheads="1"/>
          </p:cNvSpPr>
          <p:nvPr/>
        </p:nvSpPr>
        <p:spPr bwMode="auto">
          <a:xfrm>
            <a:off x="155575" y="-1347788"/>
            <a:ext cx="7877175" cy="28098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Slide Number Placeholder 6"/>
          <p:cNvSpPr>
            <a:spLocks noGrp="1"/>
          </p:cNvSpPr>
          <p:nvPr>
            <p:ph type="sldNum" sz="quarter" idx="12"/>
          </p:nvPr>
        </p:nvSpPr>
        <p:spPr/>
        <p:txBody>
          <a:bodyPr/>
          <a:lstStyle/>
          <a:p>
            <a:fld id="{8E5AAE56-81B0-455E-9F72-7EA809B8E860}" type="slidenum">
              <a:rPr lang="en-US" sz="1800" smtClean="0"/>
              <a:pPr/>
              <a:t>3</a:t>
            </a:fld>
            <a:endParaRPr lang="en-US"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 and Products</a:t>
            </a:r>
            <a:endParaRPr lang="en-US" dirty="0"/>
          </a:p>
        </p:txBody>
      </p:sp>
      <p:sp>
        <p:nvSpPr>
          <p:cNvPr id="6" name="Donut 5"/>
          <p:cNvSpPr/>
          <p:nvPr/>
        </p:nvSpPr>
        <p:spPr>
          <a:xfrm>
            <a:off x="457200" y="1600200"/>
            <a:ext cx="5715000" cy="5029200"/>
          </a:xfrm>
          <a:prstGeom prst="donut">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spcBef>
                <a:spcPct val="20000"/>
              </a:spcBef>
            </a:pPr>
            <a:r>
              <a:rPr lang="en-US" sz="2400" dirty="0" smtClean="0"/>
              <a:t>Services</a:t>
            </a:r>
          </a:p>
          <a:p>
            <a:pPr marL="342900" indent="-342900" algn="ctr">
              <a:spcBef>
                <a:spcPct val="20000"/>
              </a:spcBef>
            </a:pPr>
            <a:r>
              <a:rPr lang="en-US" dirty="0" smtClean="0"/>
              <a:t>Business Consulting</a:t>
            </a:r>
          </a:p>
          <a:p>
            <a:pPr marL="342900" indent="-342900" algn="ctr">
              <a:spcBef>
                <a:spcPct val="20000"/>
              </a:spcBef>
            </a:pPr>
            <a:r>
              <a:rPr lang="en-US" dirty="0" smtClean="0"/>
              <a:t>Integration Services</a:t>
            </a:r>
          </a:p>
          <a:p>
            <a:pPr marL="342900" indent="-342900" algn="ctr">
              <a:spcBef>
                <a:spcPct val="20000"/>
              </a:spcBef>
            </a:pPr>
            <a:r>
              <a:rPr lang="en-US" dirty="0" smtClean="0"/>
              <a:t>Clinical Transformation</a:t>
            </a:r>
          </a:p>
          <a:p>
            <a:pPr marL="342900" indent="-342900" algn="ctr">
              <a:spcBef>
                <a:spcPct val="20000"/>
              </a:spcBef>
            </a:pPr>
            <a:r>
              <a:rPr lang="en-US" dirty="0" smtClean="0"/>
              <a:t>Implementation Services</a:t>
            </a:r>
          </a:p>
          <a:p>
            <a:pPr marL="342900" indent="-342900" algn="ctr">
              <a:spcBef>
                <a:spcPct val="20000"/>
              </a:spcBef>
            </a:pPr>
            <a:endParaRPr lang="en-US" dirty="0"/>
          </a:p>
        </p:txBody>
      </p:sp>
      <p:pic>
        <p:nvPicPr>
          <p:cNvPr id="1026" name="Picture 2" descr="Product &amp; Service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25908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Frame 6"/>
          <p:cNvSpPr/>
          <p:nvPr/>
        </p:nvSpPr>
        <p:spPr>
          <a:xfrm rot="20230586">
            <a:off x="4850205" y="1956781"/>
            <a:ext cx="3868881" cy="2971800"/>
          </a:xfrm>
          <a:prstGeom prst="fra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buNone/>
            </a:pPr>
            <a:endParaRPr lang="en-US" dirty="0" smtClean="0"/>
          </a:p>
          <a:p>
            <a:pPr>
              <a:buNone/>
            </a:pPr>
            <a:r>
              <a:rPr lang="en-US" u="sng" dirty="0" smtClean="0"/>
              <a:t>Products</a:t>
            </a:r>
          </a:p>
          <a:p>
            <a:pPr algn="ctr">
              <a:buNone/>
            </a:pPr>
            <a:endParaRPr lang="en-US" sz="900" dirty="0" smtClean="0"/>
          </a:p>
          <a:p>
            <a:pPr algn="ctr"/>
            <a:r>
              <a:rPr lang="en-US" dirty="0" smtClean="0"/>
              <a:t>HISTREE</a:t>
            </a:r>
          </a:p>
          <a:p>
            <a:pPr algn="ctr"/>
            <a:r>
              <a:rPr lang="en-US" dirty="0" smtClean="0"/>
              <a:t>WALLETREE</a:t>
            </a:r>
          </a:p>
          <a:p>
            <a:pPr algn="ctr"/>
            <a:r>
              <a:rPr lang="en-US" dirty="0" smtClean="0"/>
              <a:t>LISTREE</a:t>
            </a:r>
          </a:p>
          <a:p>
            <a:pPr algn="ctr"/>
            <a:r>
              <a:rPr lang="en-US" dirty="0" smtClean="0"/>
              <a:t>DOCTREE</a:t>
            </a:r>
          </a:p>
          <a:p>
            <a:pPr algn="ctr"/>
            <a:r>
              <a:rPr lang="en-US" dirty="0" smtClean="0"/>
              <a:t>CONNECTREE</a:t>
            </a:r>
          </a:p>
          <a:p>
            <a:pPr algn="ctr"/>
            <a:r>
              <a:rPr lang="en-US" dirty="0" smtClean="0"/>
              <a:t>EDUTREE</a:t>
            </a:r>
          </a:p>
          <a:p>
            <a:pPr algn="ctr"/>
            <a:endParaRPr lang="en-US" dirty="0"/>
          </a:p>
        </p:txBody>
      </p:sp>
      <p:sp>
        <p:nvSpPr>
          <p:cNvPr id="8" name="Slide Number Placeholder 7"/>
          <p:cNvSpPr>
            <a:spLocks noGrp="1"/>
          </p:cNvSpPr>
          <p:nvPr>
            <p:ph type="sldNum" sz="quarter" idx="12"/>
          </p:nvPr>
        </p:nvSpPr>
        <p:spPr/>
        <p:txBody>
          <a:bodyPr/>
          <a:lstStyle/>
          <a:p>
            <a:fld id="{8E5AAE56-81B0-455E-9F72-7EA809B8E860}" type="slidenum">
              <a:rPr lang="en-US" sz="1800" smtClean="0"/>
              <a:pPr/>
              <a:t>4</a:t>
            </a:fld>
            <a:endParaRPr lang="en-US"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Clients</a:t>
            </a:r>
            <a:endParaRPr lang="en-US" dirty="0"/>
          </a:p>
        </p:txBody>
      </p:sp>
      <p:pic>
        <p:nvPicPr>
          <p:cNvPr id="30725" name="Picture 5"/>
          <p:cNvPicPr>
            <a:picLocks noChangeAspect="1" noChangeArrowheads="1"/>
          </p:cNvPicPr>
          <p:nvPr/>
        </p:nvPicPr>
        <p:blipFill>
          <a:blip r:embed="rId2"/>
          <a:srcRect l="13690" t="28125" r="14861" b="14583"/>
          <a:stretch>
            <a:fillRect/>
          </a:stretch>
        </p:blipFill>
        <p:spPr bwMode="auto">
          <a:xfrm>
            <a:off x="914400" y="3304707"/>
            <a:ext cx="7543800" cy="3400893"/>
          </a:xfrm>
          <a:prstGeom prst="rect">
            <a:avLst/>
          </a:prstGeom>
          <a:noFill/>
          <a:ln w="9525">
            <a:noFill/>
            <a:miter lim="800000"/>
            <a:headEnd/>
            <a:tailEnd/>
          </a:ln>
          <a:effectLst/>
        </p:spPr>
      </p:pic>
      <p:pic>
        <p:nvPicPr>
          <p:cNvPr id="30726" name="Picture 6"/>
          <p:cNvPicPr>
            <a:picLocks noChangeAspect="1" noChangeArrowheads="1"/>
          </p:cNvPicPr>
          <p:nvPr/>
        </p:nvPicPr>
        <p:blipFill>
          <a:blip r:embed="rId3"/>
          <a:srcRect l="14056" t="37500" r="15080" b="23958"/>
          <a:stretch>
            <a:fillRect/>
          </a:stretch>
        </p:blipFill>
        <p:spPr bwMode="auto">
          <a:xfrm>
            <a:off x="990600" y="1143000"/>
            <a:ext cx="7467600" cy="2190278"/>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8E5AAE56-81B0-455E-9F72-7EA809B8E860}" type="slidenum">
              <a:rPr lang="en-US" sz="1800" smtClean="0"/>
              <a:pPr/>
              <a:t>5</a:t>
            </a:fld>
            <a:endParaRPr lang="en-US"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8434" name="Picture 2" descr="Picture - Leadership Responsibilities Lead Coach Inspire Motivate. Fotosearch - Search Stock Photography, Photos, Prints, Images, and Photo Clipart"/>
          <p:cNvPicPr>
            <a:picLocks noChangeAspect="1" noChangeArrowheads="1"/>
          </p:cNvPicPr>
          <p:nvPr/>
        </p:nvPicPr>
        <p:blipFill>
          <a:blip r:embed="rId2"/>
          <a:srcRect/>
          <a:stretch>
            <a:fillRect/>
          </a:stretch>
        </p:blipFill>
        <p:spPr bwMode="auto">
          <a:xfrm>
            <a:off x="7706498" y="5181600"/>
            <a:ext cx="1513702" cy="1600200"/>
          </a:xfrm>
          <a:prstGeom prst="rect">
            <a:avLst/>
          </a:prstGeom>
          <a:noFill/>
        </p:spPr>
      </p:pic>
      <p:pic>
        <p:nvPicPr>
          <p:cNvPr id="2052" name="Picture 4" descr="Duty-stamp -"/>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604872">
            <a:off x="6324600" y="256880"/>
            <a:ext cx="1428750" cy="1428751"/>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https://encrypted-tbn1.gstatic.com/images?q=tbn:ANd9GcTlNWp9VXz7KXMCrLSxhL1wa_8l22V6geLUjACkMAdRTxSthUcFuIO-8k4">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57200" y="761999"/>
            <a:ext cx="1304925" cy="9144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838200" y="381000"/>
            <a:ext cx="3200400" cy="1143000"/>
          </a:xfrm>
        </p:spPr>
        <p:txBody>
          <a:bodyPr/>
          <a:lstStyle/>
          <a:p>
            <a:r>
              <a:rPr lang="en-US" dirty="0" err="1" smtClean="0"/>
              <a:t>Learnings</a:t>
            </a:r>
            <a:endParaRPr lang="en-US" dirty="0"/>
          </a:p>
        </p:txBody>
      </p:sp>
      <p:sp>
        <p:nvSpPr>
          <p:cNvPr id="3" name="Content Placeholder 2"/>
          <p:cNvSpPr>
            <a:spLocks noGrp="1"/>
          </p:cNvSpPr>
          <p:nvPr>
            <p:ph idx="1"/>
          </p:nvPr>
        </p:nvSpPr>
        <p:spPr>
          <a:xfrm>
            <a:off x="5334000" y="3392987"/>
            <a:ext cx="3505200" cy="1255213"/>
          </a:xfrm>
          <a:blipFill>
            <a:blip r:embed="rId6"/>
            <a:tile tx="0" ty="0" sx="100000" sy="100000" flip="none" algn="tl"/>
          </a:blipFill>
        </p:spPr>
        <p:txBody>
          <a:bodyPr>
            <a:normAutofit fontScale="92500" lnSpcReduction="10000"/>
          </a:bodyPr>
          <a:lstStyle/>
          <a:p>
            <a:r>
              <a:rPr lang="en-US" sz="2000" dirty="0" smtClean="0"/>
              <a:t>Develop a user manual</a:t>
            </a:r>
          </a:p>
          <a:p>
            <a:r>
              <a:rPr lang="en-US" sz="2000" dirty="0" smtClean="0"/>
              <a:t>To identify the bottlenecks of the HIS software and its user manual.</a:t>
            </a:r>
            <a:endParaRPr lang="en-US" sz="2000" dirty="0"/>
          </a:p>
        </p:txBody>
      </p:sp>
      <p:grpSp>
        <p:nvGrpSpPr>
          <p:cNvPr id="6" name="Group 5"/>
          <p:cNvGrpSpPr/>
          <p:nvPr/>
        </p:nvGrpSpPr>
        <p:grpSpPr>
          <a:xfrm>
            <a:off x="533400" y="1600200"/>
            <a:ext cx="3886200" cy="4876800"/>
            <a:chOff x="533400" y="1600200"/>
            <a:chExt cx="3886200" cy="4876800"/>
          </a:xfr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p:grpSpPr>
        <p:sp>
          <p:nvSpPr>
            <p:cNvPr id="4" name="Flowchart: Stored Data 3"/>
            <p:cNvSpPr/>
            <p:nvPr/>
          </p:nvSpPr>
          <p:spPr>
            <a:xfrm rot="5400000">
              <a:off x="38100" y="2095500"/>
              <a:ext cx="4876800" cy="3886200"/>
            </a:xfrm>
            <a:prstGeom prst="flowChartOnlineStorage">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33400" y="2209800"/>
              <a:ext cx="3886200" cy="3416320"/>
            </a:xfrm>
            <a:prstGeom prst="rect">
              <a:avLst/>
            </a:prstGeom>
            <a:noFill/>
          </p:spPr>
          <p:txBody>
            <a:bodyPr wrap="square">
              <a:spAutoFit/>
            </a:bodyPr>
            <a:lstStyle/>
            <a:p>
              <a:pPr marL="285750" indent="-285750">
                <a:buFont typeface="Arial" pitchFamily="34" charset="0"/>
                <a:buChar char="•"/>
              </a:pPr>
              <a:r>
                <a:rPr lang="en-US" dirty="0"/>
                <a:t>Deep insight </a:t>
              </a:r>
              <a:r>
                <a:rPr lang="en-US" dirty="0" smtClean="0"/>
                <a:t>in Hospital information system.</a:t>
              </a:r>
              <a:endParaRPr lang="en-US" dirty="0"/>
            </a:p>
            <a:p>
              <a:pPr marL="571500" lvl="0" indent="-571500">
                <a:buSzPct val="61000"/>
                <a:buFont typeface="Arial" pitchFamily="34" charset="0"/>
                <a:buChar char="•"/>
              </a:pPr>
              <a:r>
                <a:rPr lang="en-US" dirty="0" smtClean="0"/>
                <a:t>How </a:t>
              </a:r>
              <a:r>
                <a:rPr lang="en-US" dirty="0"/>
                <a:t>HIS function?</a:t>
              </a:r>
            </a:p>
            <a:p>
              <a:pPr marL="571500" lvl="0" indent="-571500">
                <a:buSzPct val="61000"/>
                <a:buFont typeface="Arial" pitchFamily="34" charset="0"/>
                <a:buChar char="•"/>
              </a:pPr>
              <a:r>
                <a:rPr lang="en-US" dirty="0" smtClean="0"/>
                <a:t>What </a:t>
              </a:r>
              <a:r>
                <a:rPr lang="en-US" dirty="0"/>
                <a:t>are the different modules in HIS?</a:t>
              </a:r>
            </a:p>
            <a:p>
              <a:pPr marL="285750" indent="-285750">
                <a:buFont typeface="Arial" pitchFamily="34" charset="0"/>
                <a:buChar char="•"/>
              </a:pPr>
              <a:r>
                <a:rPr lang="en-US" dirty="0"/>
                <a:t>How to develop a user manual for </a:t>
              </a:r>
              <a:r>
                <a:rPr lang="en-US" dirty="0" smtClean="0"/>
                <a:t>different module</a:t>
              </a:r>
              <a:r>
                <a:rPr lang="en-US" dirty="0"/>
                <a:t>?</a:t>
              </a:r>
            </a:p>
            <a:p>
              <a:pPr marL="285750" indent="-285750">
                <a:buFont typeface="Arial" pitchFamily="34" charset="0"/>
                <a:buChar char="•"/>
              </a:pPr>
              <a:r>
                <a:rPr lang="en-US" dirty="0"/>
                <a:t>Problem solving approach in corporate world.</a:t>
              </a:r>
            </a:p>
            <a:p>
              <a:pPr marL="285750" indent="-285750">
                <a:buFont typeface="Arial" pitchFamily="34" charset="0"/>
                <a:buChar char="•"/>
              </a:pPr>
              <a:r>
                <a:rPr lang="en-US" dirty="0"/>
                <a:t>Team work, team building and management</a:t>
              </a:r>
            </a:p>
            <a:p>
              <a:pPr marL="285750" indent="-285750">
                <a:buFont typeface="Arial" pitchFamily="34" charset="0"/>
                <a:buChar char="•"/>
              </a:pPr>
              <a:r>
                <a:rPr lang="en-US" dirty="0"/>
                <a:t>Soft and communication skills</a:t>
              </a:r>
            </a:p>
          </p:txBody>
        </p:sp>
      </p:grpSp>
      <p:pic>
        <p:nvPicPr>
          <p:cNvPr id="2054" name="Picture 6" descr="duty road sign illustration design -"/>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6019801" y="1879165"/>
            <a:ext cx="2209799" cy="1549835"/>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0" descr="http://b-i.forbesimg.com/meghanbiro/files/2013/03/learning1-300x225.jp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1485900" y="5626120"/>
            <a:ext cx="1981200" cy="14859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Slide Number Placeholder 11"/>
          <p:cNvSpPr>
            <a:spLocks noGrp="1"/>
          </p:cNvSpPr>
          <p:nvPr>
            <p:ph type="sldNum" sz="quarter" idx="12"/>
          </p:nvPr>
        </p:nvSpPr>
        <p:spPr/>
        <p:txBody>
          <a:bodyPr/>
          <a:lstStyle/>
          <a:p>
            <a:fld id="{8E5AAE56-81B0-455E-9F72-7EA809B8E860}"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a:t>
            </a:r>
            <a:endParaRPr lang="en-US" dirty="0"/>
          </a:p>
        </p:txBody>
      </p:sp>
      <p:sp>
        <p:nvSpPr>
          <p:cNvPr id="3" name="Content Placeholder 2"/>
          <p:cNvSpPr>
            <a:spLocks noGrp="1"/>
          </p:cNvSpPr>
          <p:nvPr>
            <p:ph idx="1"/>
          </p:nvPr>
        </p:nvSpPr>
        <p:spPr>
          <a:xfrm>
            <a:off x="304800" y="1752600"/>
            <a:ext cx="8610600" cy="5105400"/>
          </a:xfrm>
        </p:spPr>
        <p:txBody>
          <a:bodyPr>
            <a:normAutofit lnSpcReduction="10000"/>
          </a:bodyPr>
          <a:lstStyle/>
          <a:p>
            <a:pPr>
              <a:buNone/>
            </a:pPr>
            <a:r>
              <a:rPr lang="en-US" dirty="0" smtClean="0"/>
              <a:t>    </a:t>
            </a:r>
            <a:r>
              <a:rPr lang="en-US" sz="2800" dirty="0" smtClean="0"/>
              <a:t>The users of  </a:t>
            </a:r>
            <a:r>
              <a:rPr lang="en-US" sz="2800" dirty="0" err="1" smtClean="0"/>
              <a:t>HIStree</a:t>
            </a:r>
            <a:r>
              <a:rPr lang="en-US" sz="2800" dirty="0" smtClean="0"/>
              <a:t> software developed by </a:t>
            </a:r>
            <a:r>
              <a:rPr lang="en-US" sz="2800" dirty="0" err="1" smtClean="0"/>
              <a:t>Triotree</a:t>
            </a:r>
            <a:r>
              <a:rPr lang="en-US" sz="2800" dirty="0" smtClean="0"/>
              <a:t> are experiencing problems. </a:t>
            </a:r>
          </a:p>
          <a:p>
            <a:pPr>
              <a:buNone/>
            </a:pPr>
            <a:r>
              <a:rPr lang="en-US" dirty="0" smtClean="0"/>
              <a:t>Rationale for study</a:t>
            </a:r>
          </a:p>
          <a:p>
            <a:pPr>
              <a:buNone/>
            </a:pPr>
            <a:r>
              <a:rPr lang="en-US" sz="2800" dirty="0" smtClean="0"/>
              <a:t>     The user manuals have always been a great help by giving step wise explanation of how to run software. On this basis a user manual was given. This manual would ease out difficulties and the doctors and nurses using it would be able to use software on their own without the need of a trainer or an IT person. </a:t>
            </a:r>
            <a:r>
              <a:rPr lang="en-US" sz="2600" dirty="0" smtClean="0"/>
              <a:t> </a:t>
            </a:r>
            <a:endParaRPr lang="en-US" sz="2600" dirty="0"/>
          </a:p>
          <a:p>
            <a:pPr>
              <a:buNone/>
            </a:pPr>
            <a:r>
              <a:rPr lang="en-US" dirty="0" smtClean="0"/>
              <a:t>AIM</a:t>
            </a:r>
          </a:p>
          <a:p>
            <a:pPr>
              <a:buNone/>
            </a:pPr>
            <a:r>
              <a:rPr lang="en-US" sz="2600" dirty="0" smtClean="0"/>
              <a:t>     To </a:t>
            </a:r>
            <a:r>
              <a:rPr lang="en-US" sz="2600" dirty="0"/>
              <a:t>know the effectiveness of the solution.</a:t>
            </a:r>
          </a:p>
          <a:p>
            <a:pPr>
              <a:buNone/>
            </a:pPr>
            <a:endParaRPr lang="en-US" dirty="0"/>
          </a:p>
        </p:txBody>
      </p:sp>
      <p:pic>
        <p:nvPicPr>
          <p:cNvPr id="1026" name="Picture 2" descr="https://encrypted-tbn0.gstatic.com/images?q=tbn:ANd9GcTBet2S_S3uF_3zaR5FzwQ3NOdwFoIiR9l2As2X1q_D4B9GqkAoY_IIJg">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2892" y="302391"/>
            <a:ext cx="1264908" cy="146167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fld id="{8E5AAE56-81B0-455E-9F72-7EA809B8E860}" type="slidenum">
              <a:rPr lang="en-US" sz="1800" smtClean="0"/>
              <a:pPr/>
              <a:t>7</a:t>
            </a:fld>
            <a:endParaRPr lang="en-US"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Management</a:t>
            </a:r>
            <a:endParaRPr lang="en-US"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219200"/>
            <a:ext cx="8839200" cy="3962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457200" y="4419599"/>
            <a:ext cx="1676400" cy="3016210"/>
          </a:xfrm>
          <a:prstGeom prst="rect">
            <a:avLst/>
          </a:prstGeom>
          <a:solidFill>
            <a:srgbClr val="00B0F0"/>
          </a:solidFill>
        </p:spPr>
        <p:txBody>
          <a:bodyPr wrap="square" rtlCol="0">
            <a:spAutoFit/>
          </a:bodyPr>
          <a:lstStyle/>
          <a:p>
            <a:pPr>
              <a:buFont typeface="Arial" pitchFamily="34" charset="0"/>
              <a:buChar char="•"/>
            </a:pPr>
            <a:r>
              <a:rPr lang="en-US" b="1" dirty="0" smtClean="0">
                <a:solidFill>
                  <a:schemeClr val="bg1"/>
                </a:solidFill>
              </a:rPr>
              <a:t>HIS software installed.</a:t>
            </a:r>
          </a:p>
          <a:p>
            <a:pPr>
              <a:buFont typeface="Arial" pitchFamily="34" charset="0"/>
              <a:buChar char="•"/>
            </a:pPr>
            <a:r>
              <a:rPr lang="en-US" b="1" dirty="0" smtClean="0">
                <a:solidFill>
                  <a:schemeClr val="bg1"/>
                </a:solidFill>
              </a:rPr>
              <a:t>Complete functionalities not present in software </a:t>
            </a:r>
          </a:p>
          <a:p>
            <a:pPr>
              <a:buFont typeface="Arial" pitchFamily="34" charset="0"/>
              <a:buChar char="•"/>
            </a:pPr>
            <a:r>
              <a:rPr lang="en-US" b="1" dirty="0" smtClean="0">
                <a:solidFill>
                  <a:schemeClr val="bg1"/>
                </a:solidFill>
              </a:rPr>
              <a:t>Manual not present.</a:t>
            </a:r>
          </a:p>
          <a:p>
            <a:pPr>
              <a:buFont typeface="Arial" pitchFamily="34" charset="0"/>
              <a:buChar char="•"/>
            </a:pPr>
            <a:endParaRPr lang="en-US" sz="1400" b="1" dirty="0" smtClean="0">
              <a:solidFill>
                <a:schemeClr val="bg1"/>
              </a:solidFill>
            </a:endParaRPr>
          </a:p>
          <a:p>
            <a:pPr>
              <a:buFont typeface="Arial" pitchFamily="34" charset="0"/>
              <a:buChar char="•"/>
            </a:pPr>
            <a:endParaRPr lang="en-US" sz="1400" b="1" dirty="0" smtClean="0">
              <a:solidFill>
                <a:schemeClr val="bg1"/>
              </a:solidFill>
            </a:endParaRPr>
          </a:p>
          <a:p>
            <a:endParaRPr lang="en-US" dirty="0"/>
          </a:p>
        </p:txBody>
      </p:sp>
      <p:sp>
        <p:nvSpPr>
          <p:cNvPr id="6" name="TextBox 5"/>
          <p:cNvSpPr txBox="1"/>
          <p:nvPr/>
        </p:nvSpPr>
        <p:spPr>
          <a:xfrm>
            <a:off x="6858000" y="3200400"/>
            <a:ext cx="1905000" cy="1231106"/>
          </a:xfrm>
          <a:prstGeom prst="rect">
            <a:avLst/>
          </a:prstGeom>
          <a:solidFill>
            <a:srgbClr val="00B0F0"/>
          </a:solidFill>
        </p:spPr>
        <p:txBody>
          <a:bodyPr wrap="square" rtlCol="0">
            <a:spAutoFit/>
          </a:bodyPr>
          <a:lstStyle/>
          <a:p>
            <a:pPr>
              <a:buFont typeface="Arial" pitchFamily="34" charset="0"/>
              <a:buChar char="•"/>
            </a:pPr>
            <a:r>
              <a:rPr lang="en-US" sz="1400" b="1" dirty="0" smtClean="0">
                <a:solidFill>
                  <a:schemeClr val="bg1"/>
                </a:solidFill>
              </a:rPr>
              <a:t>People will be able to use the software more easily.</a:t>
            </a:r>
          </a:p>
          <a:p>
            <a:pPr>
              <a:buFont typeface="Arial" pitchFamily="34" charset="0"/>
              <a:buChar char="•"/>
            </a:pPr>
            <a:r>
              <a:rPr lang="en-US" sz="1400" b="1" dirty="0" smtClean="0">
                <a:solidFill>
                  <a:schemeClr val="bg1"/>
                </a:solidFill>
              </a:rPr>
              <a:t>User manual  </a:t>
            </a:r>
          </a:p>
          <a:p>
            <a:endParaRPr lang="en-US" dirty="0"/>
          </a:p>
        </p:txBody>
      </p:sp>
      <p:sp>
        <p:nvSpPr>
          <p:cNvPr id="8" name="TextBox 7"/>
          <p:cNvSpPr txBox="1"/>
          <p:nvPr/>
        </p:nvSpPr>
        <p:spPr>
          <a:xfrm>
            <a:off x="2133600" y="1371599"/>
            <a:ext cx="3581400" cy="307777"/>
          </a:xfrm>
          <a:prstGeom prst="rect">
            <a:avLst/>
          </a:prstGeom>
          <a:solidFill>
            <a:srgbClr val="00B0F0"/>
          </a:solidFill>
        </p:spPr>
        <p:txBody>
          <a:bodyPr wrap="square" rtlCol="0">
            <a:spAutoFit/>
          </a:bodyPr>
          <a:lstStyle/>
          <a:p>
            <a:pPr algn="ctr">
              <a:buFont typeface="Arial" pitchFamily="34" charset="0"/>
              <a:buChar char="•"/>
            </a:pPr>
            <a:r>
              <a:rPr lang="en-US" sz="1400" b="1" dirty="0" smtClean="0">
                <a:solidFill>
                  <a:schemeClr val="bg1"/>
                </a:solidFill>
              </a:rPr>
              <a:t>User manual  development and acceptance.</a:t>
            </a:r>
            <a:endParaRPr lang="en-US" dirty="0"/>
          </a:p>
        </p:txBody>
      </p:sp>
      <p:sp>
        <p:nvSpPr>
          <p:cNvPr id="7" name="Slide Number Placeholder 6"/>
          <p:cNvSpPr>
            <a:spLocks noGrp="1"/>
          </p:cNvSpPr>
          <p:nvPr>
            <p:ph type="sldNum" sz="quarter" idx="12"/>
          </p:nvPr>
        </p:nvSpPr>
        <p:spPr/>
        <p:txBody>
          <a:bodyPr/>
          <a:lstStyle/>
          <a:p>
            <a:fld id="{8E5AAE56-81B0-455E-9F72-7EA809B8E860}" type="slidenum">
              <a:rPr lang="en-US" sz="1800" smtClean="0"/>
              <a:pPr/>
              <a:t>8</a:t>
            </a:fld>
            <a:endParaRPr lang="en-US"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a:t>
            </a:r>
          </a:p>
        </p:txBody>
      </p:sp>
      <p:sp>
        <p:nvSpPr>
          <p:cNvPr id="3" name="Content Placeholder 2"/>
          <p:cNvSpPr>
            <a:spLocks noGrp="1"/>
          </p:cNvSpPr>
          <p:nvPr>
            <p:ph idx="1"/>
          </p:nvPr>
        </p:nvSpPr>
        <p:spPr>
          <a:xfrm>
            <a:off x="228600" y="1447800"/>
            <a:ext cx="8686800" cy="5410200"/>
          </a:xfrm>
        </p:spPr>
        <p:txBody>
          <a:bodyPr>
            <a:normAutofit fontScale="77500" lnSpcReduction="20000"/>
          </a:bodyPr>
          <a:lstStyle/>
          <a:p>
            <a:pPr>
              <a:buNone/>
            </a:pPr>
            <a:r>
              <a:rPr lang="en-US" dirty="0" smtClean="0"/>
              <a:t>     </a:t>
            </a:r>
            <a:r>
              <a:rPr lang="en-US" dirty="0" smtClean="0">
                <a:solidFill>
                  <a:schemeClr val="accent2"/>
                </a:solidFill>
              </a:rPr>
              <a:t>Gordon, </a:t>
            </a:r>
            <a:r>
              <a:rPr lang="en-US" dirty="0" err="1" smtClean="0">
                <a:solidFill>
                  <a:schemeClr val="accent2"/>
                </a:solidFill>
              </a:rPr>
              <a:t>JackView</a:t>
            </a:r>
            <a:r>
              <a:rPr lang="en-US" dirty="0" smtClean="0">
                <a:solidFill>
                  <a:schemeClr val="accent2"/>
                </a:solidFill>
              </a:rPr>
              <a:t> Profile; Lee, Chris; Picard, Michele; </a:t>
            </a:r>
            <a:r>
              <a:rPr lang="en-US" dirty="0" err="1" smtClean="0">
                <a:solidFill>
                  <a:schemeClr val="accent2"/>
                </a:solidFill>
              </a:rPr>
              <a:t>Zemke</a:t>
            </a:r>
            <a:r>
              <a:rPr lang="en-US" dirty="0" smtClean="0">
                <a:solidFill>
                  <a:schemeClr val="accent2"/>
                </a:solidFill>
              </a:rPr>
              <a:t>, Ron (Dec 1993): </a:t>
            </a:r>
            <a:r>
              <a:rPr lang="en-US" b="1" dirty="0" smtClean="0">
                <a:solidFill>
                  <a:schemeClr val="accent2"/>
                </a:solidFill>
              </a:rPr>
              <a:t>Tips for writing a readable manual</a:t>
            </a:r>
            <a:r>
              <a:rPr lang="en-US" dirty="0" smtClean="0">
                <a:solidFill>
                  <a:schemeClr val="accent2"/>
                </a:solidFill>
              </a:rPr>
              <a:t> Training 30.12 (Dec 1993): 14 </a:t>
            </a:r>
            <a:r>
              <a:rPr lang="en-US" dirty="0" err="1" smtClean="0">
                <a:solidFill>
                  <a:schemeClr val="accent2"/>
                </a:solidFill>
              </a:rPr>
              <a:t>ProQuest</a:t>
            </a:r>
            <a:r>
              <a:rPr lang="en-US" dirty="0" smtClean="0">
                <a:solidFill>
                  <a:schemeClr val="accent2"/>
                </a:solidFill>
              </a:rPr>
              <a:t> Health Management.</a:t>
            </a:r>
          </a:p>
          <a:p>
            <a:pPr>
              <a:buNone/>
            </a:pPr>
            <a:endParaRPr lang="en-US" dirty="0" smtClean="0">
              <a:solidFill>
                <a:schemeClr val="accent2"/>
              </a:solidFill>
            </a:endParaRPr>
          </a:p>
          <a:p>
            <a:r>
              <a:rPr lang="en-US" sz="2900" dirty="0" smtClean="0"/>
              <a:t>Use of manuals as more like dictionaries than novels. Also people use manuals differently. </a:t>
            </a:r>
          </a:p>
          <a:p>
            <a:r>
              <a:rPr lang="en-US" sz="2900" dirty="0" smtClean="0"/>
              <a:t>Daniel Hawthorne and Susan Seifert of the technical-writing firm Hawthorne Writing Technologies offer some tips for training manuals:</a:t>
            </a:r>
          </a:p>
          <a:p>
            <a:pPr marL="514350" lvl="0" indent="-514350">
              <a:buFont typeface="+mj-lt"/>
              <a:buAutoNum type="arabicPeriod"/>
            </a:pPr>
            <a:r>
              <a:rPr lang="en-US" sz="2900" dirty="0" smtClean="0"/>
              <a:t>Write in plain English. </a:t>
            </a:r>
          </a:p>
          <a:p>
            <a:pPr marL="514350" lvl="0" indent="-514350">
              <a:buFont typeface="+mj-lt"/>
              <a:buAutoNum type="arabicPeriod"/>
            </a:pPr>
            <a:r>
              <a:rPr lang="en-US" sz="2900" dirty="0" smtClean="0"/>
              <a:t>Use the active voice instead of writing. </a:t>
            </a:r>
          </a:p>
          <a:p>
            <a:pPr marL="514350" lvl="0" indent="-514350">
              <a:buFont typeface="+mj-lt"/>
              <a:buAutoNum type="arabicPeriod"/>
            </a:pPr>
            <a:r>
              <a:rPr lang="en-US" sz="2900" dirty="0" smtClean="0"/>
              <a:t>Make the information easy to find. </a:t>
            </a:r>
          </a:p>
          <a:p>
            <a:pPr marL="514350" lvl="0" indent="-514350">
              <a:buFont typeface="+mj-lt"/>
              <a:buAutoNum type="arabicPeriod"/>
            </a:pPr>
            <a:r>
              <a:rPr lang="en-US" sz="2900" dirty="0" smtClean="0"/>
              <a:t>Organize your manual logically. </a:t>
            </a:r>
          </a:p>
          <a:p>
            <a:pPr marL="514350" lvl="0" indent="-514350">
              <a:buFont typeface="+mj-lt"/>
              <a:buAutoNum type="arabicPeriod"/>
            </a:pPr>
            <a:r>
              <a:rPr lang="en-US" sz="2900" dirty="0" smtClean="0"/>
              <a:t>Write a detailed table of contents.  </a:t>
            </a:r>
          </a:p>
          <a:p>
            <a:pPr marL="514350" lvl="0" indent="-514350">
              <a:buFont typeface="+mj-lt"/>
              <a:buAutoNum type="arabicPeriod"/>
            </a:pPr>
            <a:r>
              <a:rPr lang="en-US" sz="2900" dirty="0" smtClean="0"/>
              <a:t>Write a detailed index. </a:t>
            </a:r>
          </a:p>
          <a:p>
            <a:pPr marL="514350" lvl="0" indent="-514350">
              <a:buFont typeface="+mj-lt"/>
              <a:buAutoNum type="arabicPeriod"/>
            </a:pPr>
            <a:r>
              <a:rPr lang="en-US" sz="2900" dirty="0" smtClean="0"/>
              <a:t>Appearances count. </a:t>
            </a:r>
            <a:endParaRPr lang="en-US" sz="2900" dirty="0"/>
          </a:p>
        </p:txBody>
      </p:sp>
      <p:sp>
        <p:nvSpPr>
          <p:cNvPr id="4" name="Slide Number Placeholder 3"/>
          <p:cNvSpPr>
            <a:spLocks noGrp="1"/>
          </p:cNvSpPr>
          <p:nvPr>
            <p:ph type="sldNum" sz="quarter" idx="12"/>
          </p:nvPr>
        </p:nvSpPr>
        <p:spPr/>
        <p:txBody>
          <a:bodyPr/>
          <a:lstStyle/>
          <a:p>
            <a:fld id="{8E5AAE56-81B0-455E-9F72-7EA809B8E860}" type="slidenum">
              <a:rPr lang="en-US" sz="1800" smtClean="0"/>
              <a:pPr/>
              <a:t>9</a:t>
            </a:fld>
            <a:endParaRPr lang="en-US" sz="1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2555</TotalTime>
  <Words>1403</Words>
  <Application>Microsoft Office PowerPoint</Application>
  <PresentationFormat>On-screen Show (4:3)</PresentationFormat>
  <Paragraphs>339</Paragraphs>
  <Slides>25</Slides>
  <Notes>3</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Origin</vt:lpstr>
      <vt:lpstr>Office Theme</vt:lpstr>
      <vt:lpstr>User Manual Effectiveness</vt:lpstr>
      <vt:lpstr>Flow of Presentation</vt:lpstr>
      <vt:lpstr>Insight To Triotree</vt:lpstr>
      <vt:lpstr>Services and Products</vt:lpstr>
      <vt:lpstr>Clients</vt:lpstr>
      <vt:lpstr>Learnings</vt:lpstr>
      <vt:lpstr>Problem Statement</vt:lpstr>
      <vt:lpstr>Change Management</vt:lpstr>
      <vt:lpstr>ROL</vt:lpstr>
      <vt:lpstr>ROL</vt:lpstr>
      <vt:lpstr>Slide 11</vt:lpstr>
      <vt:lpstr>Methodology</vt:lpstr>
      <vt:lpstr>Results</vt:lpstr>
      <vt:lpstr>Results</vt:lpstr>
      <vt:lpstr>Slide 15</vt:lpstr>
      <vt:lpstr>Slide 16</vt:lpstr>
      <vt:lpstr>Results</vt:lpstr>
      <vt:lpstr>Discussion</vt:lpstr>
      <vt:lpstr>Recommendation</vt:lpstr>
      <vt:lpstr>Summary</vt:lpstr>
      <vt:lpstr>Case Study</vt:lpstr>
      <vt:lpstr>Result</vt:lpstr>
      <vt:lpstr>Conclusion</vt:lpstr>
      <vt:lpstr>References</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iihmr</dc:creator>
  <cp:lastModifiedBy>iihmr</cp:lastModifiedBy>
  <cp:revision>146</cp:revision>
  <dcterms:created xsi:type="dcterms:W3CDTF">2014-05-06T14:42:15Z</dcterms:created>
  <dcterms:modified xsi:type="dcterms:W3CDTF">2014-05-19T17:20:00Z</dcterms:modified>
</cp:coreProperties>
</file>