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charts/chart13.xml" ContentType="application/vnd.openxmlformats-officedocument.drawingml.char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8" r:id="rId4"/>
    <p:sldId id="272" r:id="rId5"/>
    <p:sldId id="299" r:id="rId6"/>
    <p:sldId id="300" r:id="rId7"/>
    <p:sldId id="301" r:id="rId8"/>
    <p:sldId id="270" r:id="rId9"/>
    <p:sldId id="274" r:id="rId10"/>
    <p:sldId id="273" r:id="rId11"/>
    <p:sldId id="275" r:id="rId12"/>
    <p:sldId id="276" r:id="rId13"/>
    <p:sldId id="277" r:id="rId14"/>
    <p:sldId id="282" r:id="rId15"/>
    <p:sldId id="292" r:id="rId16"/>
    <p:sldId id="279" r:id="rId17"/>
    <p:sldId id="284" r:id="rId18"/>
    <p:sldId id="293" r:id="rId19"/>
    <p:sldId id="294" r:id="rId20"/>
    <p:sldId id="295" r:id="rId21"/>
    <p:sldId id="296" r:id="rId22"/>
    <p:sldId id="286" r:id="rId23"/>
    <p:sldId id="287" r:id="rId24"/>
    <p:sldId id="288" r:id="rId25"/>
    <p:sldId id="297" r:id="rId26"/>
    <p:sldId id="298" r:id="rId27"/>
    <p:sldId id="289" r:id="rId28"/>
    <p:sldId id="302" r:id="rId29"/>
    <p:sldId id="291" r:id="rId30"/>
    <p:sldId id="29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1608951523659451"/>
          <c:y val="4.2397494875578826E-2"/>
          <c:w val="0.81360658110637252"/>
          <c:h val="0.52673931291584919"/>
        </c:manualLayout>
      </c:layout>
      <c:barChart>
        <c:barDir val="col"/>
        <c:grouping val="percentStacked"/>
        <c:ser>
          <c:idx val="0"/>
          <c:order val="0"/>
          <c:tx>
            <c:strRef>
              <c:f>Sheet1!$B$1</c:f>
              <c:strCache>
                <c:ptCount val="1"/>
                <c:pt idx="0">
                  <c:v>Available</c:v>
                </c:pt>
              </c:strCache>
            </c:strRef>
          </c:tx>
          <c:cat>
            <c:strRef>
              <c:f>Sheet1!$A$2:$A$12</c:f>
              <c:strCache>
                <c:ptCount val="11"/>
                <c:pt idx="0">
                  <c:v>Introduction plan for new vaccine</c:v>
                </c:pt>
                <c:pt idx="1">
                  <c:v>Training materials</c:v>
                </c:pt>
                <c:pt idx="2">
                  <c:v>Vaccine management guidelines</c:v>
                </c:pt>
                <c:pt idx="3">
                  <c:v>Media campaign &amp; education materials</c:v>
                </c:pt>
                <c:pt idx="4">
                  <c:v>Vaccine stock records</c:v>
                </c:pt>
                <c:pt idx="5">
                  <c:v>Injection safety/waste-management policy document</c:v>
                </c:pt>
                <c:pt idx="6">
                  <c:v>Wastage reports</c:v>
                </c:pt>
                <c:pt idx="7">
                  <c:v>AEFI protocol/reporting form</c:v>
                </c:pt>
                <c:pt idx="8">
                  <c:v>AEFI logbook/registry</c:v>
                </c:pt>
                <c:pt idx="9">
                  <c:v>Sample child health card/immunization card</c:v>
                </c:pt>
                <c:pt idx="10">
                  <c:v>Immunization logbooks, monitoring forms, tally sheets,</c:v>
                </c:pt>
              </c:strCache>
            </c:strRef>
          </c:cat>
          <c:val>
            <c:numRef>
              <c:f>Sheet1!$B$2:$B$12</c:f>
              <c:numCache>
                <c:formatCode>General</c:formatCode>
                <c:ptCount val="11"/>
                <c:pt idx="0">
                  <c:v>3</c:v>
                </c:pt>
                <c:pt idx="1">
                  <c:v>5</c:v>
                </c:pt>
                <c:pt idx="2">
                  <c:v>9</c:v>
                </c:pt>
                <c:pt idx="3">
                  <c:v>7</c:v>
                </c:pt>
                <c:pt idx="4">
                  <c:v>10</c:v>
                </c:pt>
                <c:pt idx="5">
                  <c:v>8</c:v>
                </c:pt>
                <c:pt idx="6">
                  <c:v>0</c:v>
                </c:pt>
                <c:pt idx="7">
                  <c:v>9</c:v>
                </c:pt>
                <c:pt idx="8">
                  <c:v>7</c:v>
                </c:pt>
                <c:pt idx="9">
                  <c:v>11</c:v>
                </c:pt>
                <c:pt idx="10">
                  <c:v>11</c:v>
                </c:pt>
              </c:numCache>
            </c:numRef>
          </c:val>
        </c:ser>
        <c:ser>
          <c:idx val="1"/>
          <c:order val="1"/>
          <c:tx>
            <c:strRef>
              <c:f>Sheet1!$C$1</c:f>
              <c:strCache>
                <c:ptCount val="1"/>
                <c:pt idx="0">
                  <c:v>unavailable</c:v>
                </c:pt>
              </c:strCache>
            </c:strRef>
          </c:tx>
          <c:cat>
            <c:strRef>
              <c:f>Sheet1!$A$2:$A$12</c:f>
              <c:strCache>
                <c:ptCount val="11"/>
                <c:pt idx="0">
                  <c:v>Introduction plan for new vaccine</c:v>
                </c:pt>
                <c:pt idx="1">
                  <c:v>Training materials</c:v>
                </c:pt>
                <c:pt idx="2">
                  <c:v>Vaccine management guidelines</c:v>
                </c:pt>
                <c:pt idx="3">
                  <c:v>Media campaign &amp; education materials</c:v>
                </c:pt>
                <c:pt idx="4">
                  <c:v>Vaccine stock records</c:v>
                </c:pt>
                <c:pt idx="5">
                  <c:v>Injection safety/waste-management policy document</c:v>
                </c:pt>
                <c:pt idx="6">
                  <c:v>Wastage reports</c:v>
                </c:pt>
                <c:pt idx="7">
                  <c:v>AEFI protocol/reporting form</c:v>
                </c:pt>
                <c:pt idx="8">
                  <c:v>AEFI logbook/registry</c:v>
                </c:pt>
                <c:pt idx="9">
                  <c:v>Sample child health card/immunization card</c:v>
                </c:pt>
                <c:pt idx="10">
                  <c:v>Immunization logbooks, monitoring forms, tally sheets,</c:v>
                </c:pt>
              </c:strCache>
            </c:strRef>
          </c:cat>
          <c:val>
            <c:numRef>
              <c:f>Sheet1!$C$2:$C$12</c:f>
              <c:numCache>
                <c:formatCode>General</c:formatCode>
                <c:ptCount val="11"/>
                <c:pt idx="0">
                  <c:v>8</c:v>
                </c:pt>
                <c:pt idx="1">
                  <c:v>6</c:v>
                </c:pt>
                <c:pt idx="2">
                  <c:v>2</c:v>
                </c:pt>
                <c:pt idx="3">
                  <c:v>4</c:v>
                </c:pt>
                <c:pt idx="4">
                  <c:v>1</c:v>
                </c:pt>
                <c:pt idx="5">
                  <c:v>2</c:v>
                </c:pt>
                <c:pt idx="6">
                  <c:v>11</c:v>
                </c:pt>
                <c:pt idx="7">
                  <c:v>2</c:v>
                </c:pt>
                <c:pt idx="8">
                  <c:v>4</c:v>
                </c:pt>
                <c:pt idx="9">
                  <c:v>0</c:v>
                </c:pt>
                <c:pt idx="10">
                  <c:v>0</c:v>
                </c:pt>
              </c:numCache>
            </c:numRef>
          </c:val>
        </c:ser>
        <c:overlap val="100"/>
        <c:axId val="93357952"/>
        <c:axId val="93359488"/>
      </c:barChart>
      <c:catAx>
        <c:axId val="93357952"/>
        <c:scaling>
          <c:orientation val="minMax"/>
        </c:scaling>
        <c:axPos val="b"/>
        <c:tickLblPos val="nextTo"/>
        <c:crossAx val="93359488"/>
        <c:crosses val="autoZero"/>
        <c:auto val="1"/>
        <c:lblAlgn val="ctr"/>
        <c:lblOffset val="100"/>
      </c:catAx>
      <c:valAx>
        <c:axId val="93359488"/>
        <c:scaling>
          <c:orientation val="minMax"/>
        </c:scaling>
        <c:axPos val="l"/>
        <c:majorGridlines/>
        <c:numFmt formatCode="0%" sourceLinked="1"/>
        <c:tickLblPos val="nextTo"/>
        <c:crossAx val="93357952"/>
        <c:crosses val="autoZero"/>
        <c:crossBetween val="between"/>
      </c:valAx>
    </c:plotArea>
    <c:legend>
      <c:legendPos val="r"/>
      <c:layout>
        <c:manualLayout>
          <c:xMode val="edge"/>
          <c:yMode val="edge"/>
          <c:x val="0.74793612675514687"/>
          <c:y val="0.81289377662701123"/>
          <c:w val="0.21897206400143587"/>
          <c:h val="0.12553056334823137"/>
        </c:manualLayout>
      </c:layout>
    </c:legend>
    <c:plotVisOnly val="1"/>
    <c:dispBlanksAs val="gap"/>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sz="1400">
                <a:latin typeface="Times New Roman" pitchFamily="18" charset="0"/>
                <a:cs typeface="Times New Roman" pitchFamily="18" charset="0"/>
              </a:defRPr>
            </a:pPr>
            <a:r>
              <a:rPr lang="en-IN" sz="1400" dirty="0" smtClean="0">
                <a:latin typeface="Times New Roman" pitchFamily="18" charset="0"/>
                <a:cs typeface="Times New Roman" pitchFamily="18" charset="0"/>
              </a:rPr>
              <a:t> Palwal-Vaccine </a:t>
            </a:r>
            <a:r>
              <a:rPr lang="en-IN" sz="1400" dirty="0">
                <a:latin typeface="Times New Roman" pitchFamily="18" charset="0"/>
                <a:cs typeface="Times New Roman" pitchFamily="18" charset="0"/>
              </a:rPr>
              <a:t>coverage of DPT vaccine previous year before introduction</a:t>
            </a:r>
          </a:p>
        </c:rich>
      </c:tx>
      <c:layout/>
    </c:title>
    <c:plotArea>
      <c:layout>
        <c:manualLayout>
          <c:layoutTarget val="inner"/>
          <c:xMode val="edge"/>
          <c:yMode val="edge"/>
          <c:x val="8.6169968406818245E-2"/>
          <c:y val="0.34175688867573478"/>
          <c:w val="0.51285208352111822"/>
          <c:h val="0.54778959847926789"/>
        </c:manualLayout>
      </c:layout>
      <c:pieChart>
        <c:varyColors val="1"/>
        <c:ser>
          <c:idx val="0"/>
          <c:order val="0"/>
          <c:tx>
            <c:strRef>
              <c:f>Sheet1!$B$1</c:f>
              <c:strCache>
                <c:ptCount val="1"/>
                <c:pt idx="0">
                  <c:v>Palwal- coverage of DPT vaccine previous year before introduction</c:v>
                </c:pt>
              </c:strCache>
            </c:strRef>
          </c:tx>
          <c:explosion val="25"/>
          <c:dLbls>
            <c:txPr>
              <a:bodyPr/>
              <a:lstStyle/>
              <a:p>
                <a:pPr>
                  <a:defRPr sz="1200"/>
                </a:pPr>
                <a:endParaRPr lang="en-US"/>
              </a:p>
            </c:txPr>
            <c:showPercent val="1"/>
          </c:dLbls>
          <c:cat>
            <c:strRef>
              <c:f>Sheet1!$A$2:$A$5</c:f>
              <c:strCache>
                <c:ptCount val="4"/>
                <c:pt idx="0">
                  <c:v>Above 90%</c:v>
                </c:pt>
                <c:pt idx="1">
                  <c:v>70 % to 90%</c:v>
                </c:pt>
                <c:pt idx="2">
                  <c:v>50% to 70%</c:v>
                </c:pt>
                <c:pt idx="3">
                  <c:v>below 50%</c:v>
                </c:pt>
              </c:strCache>
            </c:strRef>
          </c:cat>
          <c:val>
            <c:numRef>
              <c:f>Sheet1!$B$2:$B$5</c:f>
              <c:numCache>
                <c:formatCode>General</c:formatCode>
                <c:ptCount val="4"/>
                <c:pt idx="0">
                  <c:v>0</c:v>
                </c:pt>
                <c:pt idx="1">
                  <c:v>2</c:v>
                </c:pt>
                <c:pt idx="2">
                  <c:v>3</c:v>
                </c:pt>
                <c:pt idx="3">
                  <c:v>1</c:v>
                </c:pt>
              </c:numCache>
            </c:numRef>
          </c:val>
        </c:ser>
        <c:firstSliceAng val="0"/>
      </c:pieChart>
    </c:plotArea>
    <c:legend>
      <c:legendPos val="r"/>
      <c:layout/>
      <c:txPr>
        <a:bodyPr/>
        <a:lstStyle/>
        <a:p>
          <a:pPr>
            <a:defRPr sz="1400">
              <a:latin typeface="Times New Roman" pitchFamily="18" charset="0"/>
              <a:cs typeface="Times New Roman" pitchFamily="18" charset="0"/>
            </a:defRPr>
          </a:pPr>
          <a:endParaRPr lang="en-US"/>
        </a:p>
      </c:txPr>
    </c:legend>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sz="1400">
              <a:latin typeface="Times New Roman" pitchFamily="18" charset="0"/>
              <a:cs typeface="Times New Roman" pitchFamily="18" charset="0"/>
            </a:defRPr>
          </a:pPr>
          <a:endParaRPr lang="en-US"/>
        </a:p>
      </c:txPr>
    </c:title>
    <c:plotArea>
      <c:layout>
        <c:manualLayout>
          <c:layoutTarget val="inner"/>
          <c:xMode val="edge"/>
          <c:yMode val="edge"/>
          <c:x val="8.1637903048151286E-2"/>
          <c:y val="0.29201954677818215"/>
          <c:w val="0.5447357843762437"/>
          <c:h val="0.60671525023190565"/>
        </c:manualLayout>
      </c:layout>
      <c:pieChart>
        <c:varyColors val="1"/>
        <c:ser>
          <c:idx val="0"/>
          <c:order val="0"/>
          <c:tx>
            <c:strRef>
              <c:f>'Sheet1'!$B$1</c:f>
              <c:strCache>
                <c:ptCount val="1"/>
                <c:pt idx="0">
                  <c:v>Palwal-Vaccine coverage of pentavalent vaccine after introduction </c:v>
                </c:pt>
              </c:strCache>
            </c:strRef>
          </c:tx>
          <c:explosion val="25"/>
          <c:dLbls>
            <c:txPr>
              <a:bodyPr/>
              <a:lstStyle/>
              <a:p>
                <a:pPr>
                  <a:defRPr sz="1400"/>
                </a:pPr>
                <a:endParaRPr lang="en-US"/>
              </a:p>
            </c:txPr>
            <c:showPercent val="1"/>
          </c:dLbls>
          <c:cat>
            <c:strRef>
              <c:f>'Sheet1'!$A$2:$A$5</c:f>
              <c:strCache>
                <c:ptCount val="4"/>
                <c:pt idx="0">
                  <c:v>Above 90%</c:v>
                </c:pt>
                <c:pt idx="1">
                  <c:v>70 % to 90%</c:v>
                </c:pt>
                <c:pt idx="2">
                  <c:v>50% to 70%</c:v>
                </c:pt>
                <c:pt idx="3">
                  <c:v>below 50%</c:v>
                </c:pt>
              </c:strCache>
            </c:strRef>
          </c:cat>
          <c:val>
            <c:numRef>
              <c:f>'Sheet1'!$B$2:$B$5</c:f>
              <c:numCache>
                <c:formatCode>General</c:formatCode>
                <c:ptCount val="4"/>
                <c:pt idx="0">
                  <c:v>0</c:v>
                </c:pt>
                <c:pt idx="1">
                  <c:v>3</c:v>
                </c:pt>
                <c:pt idx="2">
                  <c:v>3</c:v>
                </c:pt>
                <c:pt idx="3">
                  <c:v>0</c:v>
                </c:pt>
              </c:numCache>
            </c:numRef>
          </c:val>
        </c:ser>
        <c:firstSliceAng val="0"/>
      </c:pieChart>
    </c:plotArea>
    <c:legend>
      <c:legendPos val="r"/>
      <c:layout/>
      <c:txPr>
        <a:bodyPr/>
        <a:lstStyle/>
        <a:p>
          <a:pPr>
            <a:defRPr sz="1400">
              <a:latin typeface="Times New Roman" pitchFamily="18" charset="0"/>
              <a:cs typeface="Times New Roman" pitchFamily="18" charset="0"/>
            </a:defRPr>
          </a:pPr>
          <a:endParaRPr lang="en-US"/>
        </a:p>
      </c:txPr>
    </c:legend>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41395234414665638"/>
          <c:y val="4.4316412204175565E-2"/>
          <c:w val="0.54300393004541392"/>
          <c:h val="0.69403434171104494"/>
        </c:manualLayout>
      </c:layout>
      <c:barChart>
        <c:barDir val="bar"/>
        <c:grouping val="percentStacked"/>
        <c:ser>
          <c:idx val="0"/>
          <c:order val="0"/>
          <c:tx>
            <c:strRef>
              <c:f>Sheet1!$B$1</c:f>
              <c:strCache>
                <c:ptCount val="1"/>
                <c:pt idx="0">
                  <c:v>YES</c:v>
                </c:pt>
              </c:strCache>
            </c:strRef>
          </c:tx>
          <c:cat>
            <c:strRef>
              <c:f>Sheet1!$A$2:$A$5</c:f>
              <c:strCache>
                <c:ptCount val="4"/>
                <c:pt idx="0">
                  <c:v>Do you have your child’s immunization card with you today</c:v>
                </c:pt>
                <c:pt idx="1">
                  <c:v>Do you know about the new vaccine for infants</c:v>
                </c:pt>
                <c:pt idx="2">
                  <c:v>Do you know when to bring your child for his/her next vaccination</c:v>
                </c:pt>
                <c:pt idx="3">
                  <c:v>Do you know what reaction your child may get following his/her vaccination today</c:v>
                </c:pt>
              </c:strCache>
            </c:strRef>
          </c:cat>
          <c:val>
            <c:numRef>
              <c:f>Sheet1!$B$2:$B$5</c:f>
              <c:numCache>
                <c:formatCode>General</c:formatCode>
                <c:ptCount val="4"/>
                <c:pt idx="0">
                  <c:v>10</c:v>
                </c:pt>
                <c:pt idx="1">
                  <c:v>11</c:v>
                </c:pt>
                <c:pt idx="2">
                  <c:v>8</c:v>
                </c:pt>
                <c:pt idx="3">
                  <c:v>9</c:v>
                </c:pt>
              </c:numCache>
            </c:numRef>
          </c:val>
        </c:ser>
        <c:ser>
          <c:idx val="1"/>
          <c:order val="1"/>
          <c:tx>
            <c:strRef>
              <c:f>Sheet1!$C$1</c:f>
              <c:strCache>
                <c:ptCount val="1"/>
                <c:pt idx="0">
                  <c:v>NO</c:v>
                </c:pt>
              </c:strCache>
            </c:strRef>
          </c:tx>
          <c:cat>
            <c:strRef>
              <c:f>Sheet1!$A$2:$A$5</c:f>
              <c:strCache>
                <c:ptCount val="4"/>
                <c:pt idx="0">
                  <c:v>Do you have your child’s immunization card with you today</c:v>
                </c:pt>
                <c:pt idx="1">
                  <c:v>Do you know about the new vaccine for infants</c:v>
                </c:pt>
                <c:pt idx="2">
                  <c:v>Do you know when to bring your child for his/her next vaccination</c:v>
                </c:pt>
                <c:pt idx="3">
                  <c:v>Do you know what reaction your child may get following his/her vaccination today</c:v>
                </c:pt>
              </c:strCache>
            </c:strRef>
          </c:cat>
          <c:val>
            <c:numRef>
              <c:f>Sheet1!$C$2:$C$5</c:f>
              <c:numCache>
                <c:formatCode>General</c:formatCode>
                <c:ptCount val="4"/>
                <c:pt idx="0">
                  <c:v>3</c:v>
                </c:pt>
                <c:pt idx="1">
                  <c:v>2</c:v>
                </c:pt>
                <c:pt idx="2">
                  <c:v>5</c:v>
                </c:pt>
                <c:pt idx="3">
                  <c:v>4</c:v>
                </c:pt>
              </c:numCache>
            </c:numRef>
          </c:val>
        </c:ser>
        <c:overlap val="100"/>
        <c:axId val="102713216"/>
        <c:axId val="102714752"/>
      </c:barChart>
      <c:catAx>
        <c:axId val="102713216"/>
        <c:scaling>
          <c:orientation val="minMax"/>
        </c:scaling>
        <c:axPos val="l"/>
        <c:tickLblPos val="nextTo"/>
        <c:txPr>
          <a:bodyPr/>
          <a:lstStyle/>
          <a:p>
            <a:pPr>
              <a:defRPr sz="1200">
                <a:latin typeface="Times New Roman" pitchFamily="18" charset="0"/>
                <a:cs typeface="Times New Roman" pitchFamily="18" charset="0"/>
              </a:defRPr>
            </a:pPr>
            <a:endParaRPr lang="en-US"/>
          </a:p>
        </c:txPr>
        <c:crossAx val="102714752"/>
        <c:crosses val="autoZero"/>
        <c:auto val="1"/>
        <c:lblAlgn val="ctr"/>
        <c:lblOffset val="100"/>
      </c:catAx>
      <c:valAx>
        <c:axId val="102714752"/>
        <c:scaling>
          <c:orientation val="minMax"/>
        </c:scaling>
        <c:axPos val="b"/>
        <c:majorGridlines/>
        <c:numFmt formatCode="0%" sourceLinked="1"/>
        <c:tickLblPos val="nextTo"/>
        <c:txPr>
          <a:bodyPr/>
          <a:lstStyle/>
          <a:p>
            <a:pPr>
              <a:defRPr sz="1100"/>
            </a:pPr>
            <a:endParaRPr lang="en-US"/>
          </a:p>
        </c:txPr>
        <c:crossAx val="102713216"/>
        <c:crosses val="autoZero"/>
        <c:crossBetween val="between"/>
      </c:valAx>
    </c:plotArea>
    <c:legend>
      <c:legendPos val="r"/>
      <c:layout>
        <c:manualLayout>
          <c:xMode val="edge"/>
          <c:yMode val="edge"/>
          <c:x val="5.5101963688855386E-2"/>
          <c:y val="0.75462290354390593"/>
          <c:w val="0.22346886254787268"/>
          <c:h val="0.20545159387815079"/>
        </c:manualLayout>
      </c:layout>
      <c:txPr>
        <a:bodyPr/>
        <a:lstStyle/>
        <a:p>
          <a:pPr>
            <a:defRPr sz="1200">
              <a:latin typeface="Times New Roman" pitchFamily="18" charset="0"/>
              <a:cs typeface="Times New Roman" pitchFamily="18" charset="0"/>
            </a:defRPr>
          </a:pPr>
          <a:endParaRPr lang="en-US"/>
        </a:p>
      </c:txPr>
    </c:legend>
    <c:plotVisOnly val="1"/>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41021301541827543"/>
          <c:y val="4.4316412204175565E-2"/>
          <c:w val="0.51101454939448754"/>
          <c:h val="0.71032515303754584"/>
        </c:manualLayout>
      </c:layout>
      <c:barChart>
        <c:barDir val="bar"/>
        <c:grouping val="percentStacked"/>
        <c:ser>
          <c:idx val="0"/>
          <c:order val="0"/>
          <c:tx>
            <c:strRef>
              <c:f>Sheet1!$B$1</c:f>
              <c:strCache>
                <c:ptCount val="1"/>
                <c:pt idx="0">
                  <c:v>YES</c:v>
                </c:pt>
              </c:strCache>
            </c:strRef>
          </c:tx>
          <c:cat>
            <c:strRef>
              <c:f>Sheet1!$A$2:$A$5</c:f>
              <c:strCache>
                <c:ptCount val="4"/>
                <c:pt idx="0">
                  <c:v>Do you have your child’s immunization card with you today</c:v>
                </c:pt>
                <c:pt idx="1">
                  <c:v>Do you know about the new vaccine for infants</c:v>
                </c:pt>
                <c:pt idx="2">
                  <c:v>Do you know when to bring your child for his/her next vaccination</c:v>
                </c:pt>
                <c:pt idx="3">
                  <c:v>Do you know what reaction your child may get following his/her vaccination today</c:v>
                </c:pt>
              </c:strCache>
            </c:strRef>
          </c:cat>
          <c:val>
            <c:numRef>
              <c:f>Sheet1!$B$2:$B$5</c:f>
              <c:numCache>
                <c:formatCode>General</c:formatCode>
                <c:ptCount val="4"/>
                <c:pt idx="0">
                  <c:v>6</c:v>
                </c:pt>
                <c:pt idx="1">
                  <c:v>6</c:v>
                </c:pt>
                <c:pt idx="2">
                  <c:v>3</c:v>
                </c:pt>
                <c:pt idx="3">
                  <c:v>4</c:v>
                </c:pt>
              </c:numCache>
            </c:numRef>
          </c:val>
        </c:ser>
        <c:ser>
          <c:idx val="1"/>
          <c:order val="1"/>
          <c:tx>
            <c:strRef>
              <c:f>Sheet1!$C$1</c:f>
              <c:strCache>
                <c:ptCount val="1"/>
                <c:pt idx="0">
                  <c:v>NO</c:v>
                </c:pt>
              </c:strCache>
            </c:strRef>
          </c:tx>
          <c:cat>
            <c:strRef>
              <c:f>Sheet1!$A$2:$A$5</c:f>
              <c:strCache>
                <c:ptCount val="4"/>
                <c:pt idx="0">
                  <c:v>Do you have your child’s immunization card with you today</c:v>
                </c:pt>
                <c:pt idx="1">
                  <c:v>Do you know about the new vaccine for infants</c:v>
                </c:pt>
                <c:pt idx="2">
                  <c:v>Do you know when to bring your child for his/her next vaccination</c:v>
                </c:pt>
                <c:pt idx="3">
                  <c:v>Do you know what reaction your child may get following his/her vaccination today</c:v>
                </c:pt>
              </c:strCache>
            </c:strRef>
          </c:cat>
          <c:val>
            <c:numRef>
              <c:f>Sheet1!$C$2:$C$5</c:f>
              <c:numCache>
                <c:formatCode>General</c:formatCode>
                <c:ptCount val="4"/>
                <c:pt idx="0">
                  <c:v>8</c:v>
                </c:pt>
                <c:pt idx="1">
                  <c:v>8</c:v>
                </c:pt>
                <c:pt idx="2">
                  <c:v>11</c:v>
                </c:pt>
                <c:pt idx="3">
                  <c:v>10</c:v>
                </c:pt>
              </c:numCache>
            </c:numRef>
          </c:val>
        </c:ser>
        <c:overlap val="100"/>
        <c:axId val="102649216"/>
        <c:axId val="102655104"/>
      </c:barChart>
      <c:catAx>
        <c:axId val="102649216"/>
        <c:scaling>
          <c:orientation val="minMax"/>
        </c:scaling>
        <c:axPos val="l"/>
        <c:tickLblPos val="nextTo"/>
        <c:txPr>
          <a:bodyPr/>
          <a:lstStyle/>
          <a:p>
            <a:pPr>
              <a:defRPr sz="1200">
                <a:latin typeface="Times New Roman" pitchFamily="18" charset="0"/>
                <a:cs typeface="Times New Roman" pitchFamily="18" charset="0"/>
              </a:defRPr>
            </a:pPr>
            <a:endParaRPr lang="en-US"/>
          </a:p>
        </c:txPr>
        <c:crossAx val="102655104"/>
        <c:crosses val="autoZero"/>
        <c:auto val="1"/>
        <c:lblAlgn val="ctr"/>
        <c:lblOffset val="100"/>
      </c:catAx>
      <c:valAx>
        <c:axId val="102655104"/>
        <c:scaling>
          <c:orientation val="minMax"/>
        </c:scaling>
        <c:axPos val="b"/>
        <c:majorGridlines/>
        <c:numFmt formatCode="0%" sourceLinked="1"/>
        <c:tickLblPos val="nextTo"/>
        <c:txPr>
          <a:bodyPr/>
          <a:lstStyle/>
          <a:p>
            <a:pPr>
              <a:defRPr sz="1100"/>
            </a:pPr>
            <a:endParaRPr lang="en-US"/>
          </a:p>
        </c:txPr>
        <c:crossAx val="102649216"/>
        <c:crosses val="autoZero"/>
        <c:crossBetween val="between"/>
      </c:valAx>
    </c:plotArea>
    <c:legend>
      <c:legendPos val="r"/>
      <c:layout>
        <c:manualLayout>
          <c:xMode val="edge"/>
          <c:yMode val="edge"/>
          <c:x val="6.1501751687824666E-2"/>
          <c:y val="0.82043252142028567"/>
          <c:w val="0.19189672529577717"/>
          <c:h val="0.10629277192020836"/>
        </c:manualLayout>
      </c:layout>
      <c:txPr>
        <a:bodyPr/>
        <a:lstStyle/>
        <a:p>
          <a:pPr>
            <a:defRPr sz="1050">
              <a:latin typeface="Times New Roman" pitchFamily="18" charset="0"/>
              <a:cs typeface="Times New Roman" pitchFamily="18" charset="0"/>
            </a:defRPr>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view3D>
      <c:perspective val="30"/>
    </c:view3D>
    <c:plotArea>
      <c:layout>
        <c:manualLayout>
          <c:layoutTarget val="inner"/>
          <c:xMode val="edge"/>
          <c:yMode val="edge"/>
          <c:x val="0.10434878515767568"/>
          <c:y val="7.7936483369079004E-2"/>
          <c:w val="0.67267277140895865"/>
          <c:h val="0.76219083652739561"/>
        </c:manualLayout>
      </c:layout>
      <c:bar3DChart>
        <c:barDir val="col"/>
        <c:grouping val="percentStacked"/>
        <c:ser>
          <c:idx val="0"/>
          <c:order val="0"/>
          <c:tx>
            <c:strRef>
              <c:f>Sheet1!$B$1</c:f>
              <c:strCache>
                <c:ptCount val="1"/>
                <c:pt idx="0">
                  <c:v>Trained</c:v>
                </c:pt>
              </c:strCache>
            </c:strRef>
          </c:tx>
          <c:cat>
            <c:strRef>
              <c:f>Sheet1!$A$2:$A$5</c:f>
              <c:strCache>
                <c:ptCount val="4"/>
                <c:pt idx="0">
                  <c:v>SMO/MO</c:v>
                </c:pt>
                <c:pt idx="1">
                  <c:v>Staff Nurse</c:v>
                </c:pt>
                <c:pt idx="2">
                  <c:v>ANM</c:v>
                </c:pt>
                <c:pt idx="3">
                  <c:v>Cold chain handler/LHV</c:v>
                </c:pt>
              </c:strCache>
            </c:strRef>
          </c:cat>
          <c:val>
            <c:numRef>
              <c:f>Sheet1!$B$2:$B$5</c:f>
              <c:numCache>
                <c:formatCode>General</c:formatCode>
                <c:ptCount val="4"/>
                <c:pt idx="0">
                  <c:v>6</c:v>
                </c:pt>
                <c:pt idx="1">
                  <c:v>10</c:v>
                </c:pt>
                <c:pt idx="2">
                  <c:v>36</c:v>
                </c:pt>
                <c:pt idx="3">
                  <c:v>4</c:v>
                </c:pt>
              </c:numCache>
            </c:numRef>
          </c:val>
        </c:ser>
        <c:ser>
          <c:idx val="1"/>
          <c:order val="1"/>
          <c:tx>
            <c:strRef>
              <c:f>Sheet1!$C$1</c:f>
              <c:strCache>
                <c:ptCount val="1"/>
                <c:pt idx="0">
                  <c:v>Untrained</c:v>
                </c:pt>
              </c:strCache>
            </c:strRef>
          </c:tx>
          <c:cat>
            <c:strRef>
              <c:f>Sheet1!$A$2:$A$5</c:f>
              <c:strCache>
                <c:ptCount val="4"/>
                <c:pt idx="0">
                  <c:v>SMO/MO</c:v>
                </c:pt>
                <c:pt idx="1">
                  <c:v>Staff Nurse</c:v>
                </c:pt>
                <c:pt idx="2">
                  <c:v>ANM</c:v>
                </c:pt>
                <c:pt idx="3">
                  <c:v>Cold chain handler/LHV</c:v>
                </c:pt>
              </c:strCache>
            </c:strRef>
          </c:cat>
          <c:val>
            <c:numRef>
              <c:f>Sheet1!$C$2:$C$5</c:f>
              <c:numCache>
                <c:formatCode>General</c:formatCode>
                <c:ptCount val="4"/>
                <c:pt idx="0">
                  <c:v>0</c:v>
                </c:pt>
                <c:pt idx="1">
                  <c:v>4</c:v>
                </c:pt>
                <c:pt idx="2">
                  <c:v>2</c:v>
                </c:pt>
                <c:pt idx="3">
                  <c:v>0</c:v>
                </c:pt>
              </c:numCache>
            </c:numRef>
          </c:val>
        </c:ser>
        <c:shape val="box"/>
        <c:axId val="93388160"/>
        <c:axId val="93402240"/>
        <c:axId val="0"/>
      </c:bar3DChart>
      <c:catAx>
        <c:axId val="93388160"/>
        <c:scaling>
          <c:orientation val="minMax"/>
        </c:scaling>
        <c:axPos val="b"/>
        <c:tickLblPos val="nextTo"/>
        <c:txPr>
          <a:bodyPr/>
          <a:lstStyle/>
          <a:p>
            <a:pPr>
              <a:defRPr sz="1050"/>
            </a:pPr>
            <a:endParaRPr lang="en-US"/>
          </a:p>
        </c:txPr>
        <c:crossAx val="93402240"/>
        <c:crosses val="autoZero"/>
        <c:auto val="1"/>
        <c:lblAlgn val="ctr"/>
        <c:lblOffset val="100"/>
      </c:catAx>
      <c:valAx>
        <c:axId val="93402240"/>
        <c:scaling>
          <c:orientation val="minMax"/>
        </c:scaling>
        <c:axPos val="l"/>
        <c:majorGridlines/>
        <c:numFmt formatCode="0%" sourceLinked="1"/>
        <c:tickLblPos val="nextTo"/>
        <c:txPr>
          <a:bodyPr/>
          <a:lstStyle/>
          <a:p>
            <a:pPr>
              <a:defRPr sz="1400"/>
            </a:pPr>
            <a:endParaRPr lang="en-US"/>
          </a:p>
        </c:txPr>
        <c:crossAx val="93388160"/>
        <c:crosses val="autoZero"/>
        <c:crossBetween val="between"/>
      </c:valAx>
    </c:plotArea>
    <c:legend>
      <c:legendPos val="r"/>
      <c:layout>
        <c:manualLayout>
          <c:xMode val="edge"/>
          <c:yMode val="edge"/>
          <c:x val="0.75540271084515509"/>
          <c:y val="0.75314303848590936"/>
          <c:w val="0.24075755725413939"/>
          <c:h val="0.20339505956945686"/>
        </c:manualLayout>
      </c:layout>
      <c:txPr>
        <a:bodyPr/>
        <a:lstStyle/>
        <a:p>
          <a:pPr>
            <a:defRPr sz="1100"/>
          </a:pPr>
          <a:endParaRPr lang="en-US"/>
        </a:p>
      </c:txPr>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view3D>
      <c:depthPercent val="180"/>
      <c:perspective val="0"/>
    </c:view3D>
    <c:plotArea>
      <c:layout>
        <c:manualLayout>
          <c:layoutTarget val="inner"/>
          <c:xMode val="edge"/>
          <c:yMode val="edge"/>
          <c:x val="8.1224705182828677E-2"/>
          <c:y val="3.2462673995936407E-2"/>
          <c:w val="0.72816543747276763"/>
          <c:h val="0.76692169797955412"/>
        </c:manualLayout>
      </c:layout>
      <c:bar3DChart>
        <c:barDir val="col"/>
        <c:grouping val="percentStacked"/>
        <c:ser>
          <c:idx val="0"/>
          <c:order val="0"/>
          <c:tx>
            <c:strRef>
              <c:f>'Sheet1'!$B$1</c:f>
              <c:strCache>
                <c:ptCount val="1"/>
                <c:pt idx="0">
                  <c:v>Trained</c:v>
                </c:pt>
              </c:strCache>
            </c:strRef>
          </c:tx>
          <c:cat>
            <c:strRef>
              <c:f>'Sheet1'!$A$2:$A$5</c:f>
              <c:strCache>
                <c:ptCount val="4"/>
                <c:pt idx="0">
                  <c:v>SMO/MO</c:v>
                </c:pt>
                <c:pt idx="1">
                  <c:v>Staff nurse</c:v>
                </c:pt>
                <c:pt idx="2">
                  <c:v>ANM</c:v>
                </c:pt>
                <c:pt idx="3">
                  <c:v>Cold chain handler/LHV</c:v>
                </c:pt>
              </c:strCache>
            </c:strRef>
          </c:cat>
          <c:val>
            <c:numRef>
              <c:f>'Sheet1'!$B$2:$B$5</c:f>
              <c:numCache>
                <c:formatCode>General</c:formatCode>
                <c:ptCount val="4"/>
                <c:pt idx="0">
                  <c:v>4</c:v>
                </c:pt>
                <c:pt idx="1">
                  <c:v>11</c:v>
                </c:pt>
                <c:pt idx="2">
                  <c:v>46</c:v>
                </c:pt>
                <c:pt idx="3">
                  <c:v>4</c:v>
                </c:pt>
              </c:numCache>
            </c:numRef>
          </c:val>
        </c:ser>
        <c:ser>
          <c:idx val="1"/>
          <c:order val="1"/>
          <c:tx>
            <c:strRef>
              <c:f>'Sheet1'!$C$1</c:f>
              <c:strCache>
                <c:ptCount val="1"/>
                <c:pt idx="0">
                  <c:v>Untrained</c:v>
                </c:pt>
              </c:strCache>
            </c:strRef>
          </c:tx>
          <c:cat>
            <c:strRef>
              <c:f>'Sheet1'!$A$2:$A$5</c:f>
              <c:strCache>
                <c:ptCount val="4"/>
                <c:pt idx="0">
                  <c:v>SMO/MO</c:v>
                </c:pt>
                <c:pt idx="1">
                  <c:v>Staff nurse</c:v>
                </c:pt>
                <c:pt idx="2">
                  <c:v>ANM</c:v>
                </c:pt>
                <c:pt idx="3">
                  <c:v>Cold chain handler/LHV</c:v>
                </c:pt>
              </c:strCache>
            </c:strRef>
          </c:cat>
          <c:val>
            <c:numRef>
              <c:f>'Sheet1'!$C$2:$C$5</c:f>
              <c:numCache>
                <c:formatCode>General</c:formatCode>
                <c:ptCount val="4"/>
                <c:pt idx="0">
                  <c:v>2</c:v>
                </c:pt>
                <c:pt idx="1">
                  <c:v>4</c:v>
                </c:pt>
                <c:pt idx="2">
                  <c:v>19</c:v>
                </c:pt>
                <c:pt idx="3">
                  <c:v>1</c:v>
                </c:pt>
              </c:numCache>
            </c:numRef>
          </c:val>
        </c:ser>
        <c:shape val="box"/>
        <c:axId val="75048832"/>
        <c:axId val="75050368"/>
        <c:axId val="0"/>
      </c:bar3DChart>
      <c:catAx>
        <c:axId val="75048832"/>
        <c:scaling>
          <c:orientation val="minMax"/>
        </c:scaling>
        <c:axPos val="b"/>
        <c:tickLblPos val="nextTo"/>
        <c:txPr>
          <a:bodyPr/>
          <a:lstStyle/>
          <a:p>
            <a:pPr>
              <a:defRPr sz="1050"/>
            </a:pPr>
            <a:endParaRPr lang="en-US"/>
          </a:p>
        </c:txPr>
        <c:crossAx val="75050368"/>
        <c:crosses val="autoZero"/>
        <c:auto val="1"/>
        <c:lblAlgn val="ctr"/>
        <c:lblOffset val="100"/>
      </c:catAx>
      <c:valAx>
        <c:axId val="75050368"/>
        <c:scaling>
          <c:orientation val="minMax"/>
        </c:scaling>
        <c:axPos val="l"/>
        <c:majorGridlines/>
        <c:numFmt formatCode="0%" sourceLinked="1"/>
        <c:tickLblPos val="nextTo"/>
        <c:txPr>
          <a:bodyPr/>
          <a:lstStyle/>
          <a:p>
            <a:pPr>
              <a:defRPr sz="1600"/>
            </a:pPr>
            <a:endParaRPr lang="en-US"/>
          </a:p>
        </c:txPr>
        <c:crossAx val="75048832"/>
        <c:crosses val="autoZero"/>
        <c:crossBetween val="between"/>
      </c:valAx>
    </c:plotArea>
    <c:legend>
      <c:legendPos val="r"/>
      <c:layout>
        <c:manualLayout>
          <c:xMode val="edge"/>
          <c:yMode val="edge"/>
          <c:x val="0.7292576302140461"/>
          <c:y val="0.8285369366611236"/>
          <c:w val="0.2681253720982148"/>
          <c:h val="0.12945192941926484"/>
        </c:manualLayout>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sz="1200"/>
          </a:pPr>
          <a:endParaRPr lang="en-US"/>
        </a:p>
      </c:txPr>
    </c:title>
    <c:plotArea>
      <c:layout>
        <c:manualLayout>
          <c:layoutTarget val="inner"/>
          <c:xMode val="edge"/>
          <c:yMode val="edge"/>
          <c:x val="2.2269266439087967E-3"/>
          <c:y val="0.24565919892872284"/>
          <c:w val="0.56388918643886354"/>
          <c:h val="0.55032701945128681"/>
        </c:manualLayout>
      </c:layout>
      <c:pieChart>
        <c:varyColors val="1"/>
        <c:ser>
          <c:idx val="0"/>
          <c:order val="0"/>
          <c:tx>
            <c:strRef>
              <c:f>Sheet1!$B$1</c:f>
              <c:strCache>
                <c:ptCount val="1"/>
                <c:pt idx="0">
                  <c:v>Yamunanagar DPT Dropout- previous year before introduction</c:v>
                </c:pt>
              </c:strCache>
            </c:strRef>
          </c:tx>
          <c:explosion val="25"/>
          <c:dPt>
            <c:idx val="0"/>
            <c:explosion val="0"/>
          </c:dPt>
          <c:dLbls>
            <c:txPr>
              <a:bodyPr/>
              <a:lstStyle/>
              <a:p>
                <a:pPr>
                  <a:defRPr sz="1050"/>
                </a:pPr>
                <a:endParaRPr lang="en-US"/>
              </a:p>
            </c:txPr>
            <c:showPercent val="1"/>
          </c:dLbls>
          <c:cat>
            <c:strRef>
              <c:f>Sheet1!$A$2:$A$3</c:f>
              <c:strCache>
                <c:ptCount val="2"/>
                <c:pt idx="0">
                  <c:v>Up to 15%</c:v>
                </c:pt>
                <c:pt idx="1">
                  <c:v>Above 15%</c:v>
                </c:pt>
              </c:strCache>
            </c:strRef>
          </c:cat>
          <c:val>
            <c:numRef>
              <c:f>Sheet1!$B$2:$B$3</c:f>
              <c:numCache>
                <c:formatCode>General</c:formatCode>
                <c:ptCount val="2"/>
                <c:pt idx="0">
                  <c:v>4</c:v>
                </c:pt>
                <c:pt idx="1">
                  <c:v>1</c:v>
                </c:pt>
              </c:numCache>
            </c:numRef>
          </c:val>
        </c:ser>
        <c:firstSliceAng val="0"/>
      </c:pieChart>
    </c:plotArea>
    <c:legend>
      <c:legendPos val="r"/>
      <c:layout>
        <c:manualLayout>
          <c:xMode val="edge"/>
          <c:yMode val="edge"/>
          <c:x val="0.6197474007517686"/>
          <c:y val="0.60529236414814569"/>
          <c:w val="0.28247179711513531"/>
          <c:h val="0.18234722992725516"/>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sz="1200"/>
            </a:pPr>
            <a:r>
              <a:rPr lang="en-IN" sz="1200" dirty="0" err="1"/>
              <a:t>Yamunanagar</a:t>
            </a:r>
            <a:r>
              <a:rPr lang="en-IN" sz="1200" dirty="0"/>
              <a:t>- Dropout of </a:t>
            </a:r>
            <a:r>
              <a:rPr lang="en-IN" sz="1200" dirty="0" err="1"/>
              <a:t>penta</a:t>
            </a:r>
            <a:r>
              <a:rPr lang="en-IN" sz="1200" dirty="0"/>
              <a:t> vaccine </a:t>
            </a:r>
            <a:r>
              <a:rPr lang="en-IN" sz="1200" dirty="0" smtClean="0"/>
              <a:t>after introduction</a:t>
            </a:r>
            <a:endParaRPr lang="en-IN" sz="1200" dirty="0"/>
          </a:p>
        </c:rich>
      </c:tx>
      <c:layout/>
    </c:title>
    <c:plotArea>
      <c:layout>
        <c:manualLayout>
          <c:layoutTarget val="inner"/>
          <c:xMode val="edge"/>
          <c:yMode val="edge"/>
          <c:x val="2.4027767600290281E-2"/>
          <c:y val="0.22247626160173881"/>
          <c:w val="0.52291116589882447"/>
          <c:h val="0.61075100789404879"/>
        </c:manualLayout>
      </c:layout>
      <c:pieChart>
        <c:varyColors val="1"/>
        <c:ser>
          <c:idx val="0"/>
          <c:order val="0"/>
          <c:tx>
            <c:strRef>
              <c:f>'Sheet1'!$B$1</c:f>
              <c:strCache>
                <c:ptCount val="1"/>
                <c:pt idx="0">
                  <c:v>Yamunanagar- Dropout of penta vaccine </c:v>
                </c:pt>
              </c:strCache>
            </c:strRef>
          </c:tx>
          <c:explosion val="25"/>
          <c:dLbls>
            <c:txPr>
              <a:bodyPr/>
              <a:lstStyle/>
              <a:p>
                <a:pPr>
                  <a:defRPr sz="1200"/>
                </a:pPr>
                <a:endParaRPr lang="en-US"/>
              </a:p>
            </c:txPr>
            <c:showPercent val="1"/>
          </c:dLbls>
          <c:cat>
            <c:strRef>
              <c:f>'Sheet1'!$A$2:$A$3</c:f>
              <c:strCache>
                <c:ptCount val="2"/>
                <c:pt idx="0">
                  <c:v>up to 15%</c:v>
                </c:pt>
                <c:pt idx="1">
                  <c:v>Above 15%</c:v>
                </c:pt>
              </c:strCache>
            </c:strRef>
          </c:cat>
          <c:val>
            <c:numRef>
              <c:f>'Sheet1'!$B$2:$B$3</c:f>
              <c:numCache>
                <c:formatCode>General</c:formatCode>
                <c:ptCount val="2"/>
                <c:pt idx="0">
                  <c:v>5</c:v>
                </c:pt>
                <c:pt idx="1">
                  <c:v>0</c:v>
                </c:pt>
              </c:numCache>
            </c:numRef>
          </c:val>
        </c:ser>
        <c:firstSliceAng val="0"/>
      </c:pieChart>
    </c:plotArea>
    <c:legend>
      <c:legendPos val="r"/>
      <c:layout>
        <c:manualLayout>
          <c:xMode val="edge"/>
          <c:yMode val="edge"/>
          <c:x val="0.55010406645124532"/>
          <c:y val="0.70154018791129358"/>
          <c:w val="0.31858428259744209"/>
          <c:h val="0.16948326840592137"/>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sz="1400"/>
          </a:pPr>
          <a:endParaRPr lang="en-US"/>
        </a:p>
      </c:txPr>
    </c:title>
    <c:plotArea>
      <c:layout/>
      <c:pieChart>
        <c:varyColors val="1"/>
        <c:ser>
          <c:idx val="0"/>
          <c:order val="0"/>
          <c:tx>
            <c:strRef>
              <c:f>Sheet1!$B$1</c:f>
              <c:strCache>
                <c:ptCount val="1"/>
                <c:pt idx="0">
                  <c:v>Palwal DPT vaccine  dropout previous year before introduction</c:v>
                </c:pt>
              </c:strCache>
            </c:strRef>
          </c:tx>
          <c:explosion val="25"/>
          <c:dLbls>
            <c:txPr>
              <a:bodyPr/>
              <a:lstStyle/>
              <a:p>
                <a:pPr>
                  <a:defRPr sz="1050"/>
                </a:pPr>
                <a:endParaRPr lang="en-US"/>
              </a:p>
            </c:txPr>
            <c:showPercent val="1"/>
            <c:showLeaderLines val="1"/>
          </c:dLbls>
          <c:cat>
            <c:strRef>
              <c:f>Sheet1!$A$2:$A$3</c:f>
              <c:strCache>
                <c:ptCount val="2"/>
                <c:pt idx="0">
                  <c:v>Up to 15%</c:v>
                </c:pt>
                <c:pt idx="1">
                  <c:v>Above 15%</c:v>
                </c:pt>
              </c:strCache>
            </c:strRef>
          </c:cat>
          <c:val>
            <c:numRef>
              <c:f>Sheet1!$B$2:$B$3</c:f>
              <c:numCache>
                <c:formatCode>General</c:formatCode>
                <c:ptCount val="2"/>
                <c:pt idx="0">
                  <c:v>4</c:v>
                </c:pt>
                <c:pt idx="1">
                  <c:v>2</c:v>
                </c:pt>
              </c:numCache>
            </c:numRef>
          </c:val>
        </c:ser>
        <c:firstSliceAng val="0"/>
      </c:pieChart>
    </c:plotArea>
    <c:legend>
      <c:legendPos val="r"/>
      <c:layout>
        <c:manualLayout>
          <c:xMode val="edge"/>
          <c:yMode val="edge"/>
          <c:x val="0.65858059421968984"/>
          <c:y val="0.77884353721685828"/>
          <c:w val="0.29998948529528491"/>
          <c:h val="0.1503701251698382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sz="1400"/>
          </a:pPr>
          <a:endParaRPr lang="en-US"/>
        </a:p>
      </c:txPr>
    </c:title>
    <c:plotArea>
      <c:layout/>
      <c:pieChart>
        <c:varyColors val="1"/>
        <c:ser>
          <c:idx val="0"/>
          <c:order val="0"/>
          <c:tx>
            <c:strRef>
              <c:f>'Sheet1'!$B$1</c:f>
              <c:strCache>
                <c:ptCount val="1"/>
                <c:pt idx="0">
                  <c:v>Palwal-Dropout of penta vaccine after introduction</c:v>
                </c:pt>
              </c:strCache>
            </c:strRef>
          </c:tx>
          <c:explosion val="25"/>
          <c:dLbls>
            <c:txPr>
              <a:bodyPr/>
              <a:lstStyle/>
              <a:p>
                <a:pPr>
                  <a:defRPr sz="1050"/>
                </a:pPr>
                <a:endParaRPr lang="en-US"/>
              </a:p>
            </c:txPr>
            <c:showPercent val="1"/>
          </c:dLbls>
          <c:cat>
            <c:strRef>
              <c:f>'Sheet1'!$A$2:$A$3</c:f>
              <c:strCache>
                <c:ptCount val="2"/>
                <c:pt idx="0">
                  <c:v>up to 15%</c:v>
                </c:pt>
                <c:pt idx="1">
                  <c:v>above 15%</c:v>
                </c:pt>
              </c:strCache>
            </c:strRef>
          </c:cat>
          <c:val>
            <c:numRef>
              <c:f>'Sheet1'!$B$2:$B$3</c:f>
              <c:numCache>
                <c:formatCode>General</c:formatCode>
                <c:ptCount val="2"/>
                <c:pt idx="0">
                  <c:v>4</c:v>
                </c:pt>
                <c:pt idx="1">
                  <c:v>2</c:v>
                </c:pt>
              </c:numCache>
            </c:numRef>
          </c:val>
        </c:ser>
        <c:firstSliceAng val="0"/>
      </c:pieChart>
    </c:plotArea>
    <c:legend>
      <c:legendPos val="r"/>
      <c:layout>
        <c:manualLayout>
          <c:xMode val="edge"/>
          <c:yMode val="edge"/>
          <c:x val="0.62389199326595413"/>
          <c:y val="0.76083183242955787"/>
          <c:w val="0.34480405451324481"/>
          <c:h val="0.15365694598850088"/>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sz="1400"/>
          </a:pPr>
          <a:endParaRPr lang="en-US"/>
        </a:p>
      </c:txPr>
    </c:title>
    <c:plotArea>
      <c:layout>
        <c:manualLayout>
          <c:layoutTarget val="inner"/>
          <c:xMode val="edge"/>
          <c:yMode val="edge"/>
          <c:x val="8.0950830397058346E-2"/>
          <c:y val="0.29678409392557187"/>
          <c:w val="0.47579688115461938"/>
          <c:h val="0.57362988678179283"/>
        </c:manualLayout>
      </c:layout>
      <c:pieChart>
        <c:varyColors val="1"/>
        <c:ser>
          <c:idx val="0"/>
          <c:order val="0"/>
          <c:tx>
            <c:strRef>
              <c:f>Sheet1!$B$1</c:f>
              <c:strCache>
                <c:ptCount val="1"/>
                <c:pt idx="0">
                  <c:v>Yamunanagr-DPT vaccine coverage-previous year before introduction</c:v>
                </c:pt>
              </c:strCache>
            </c:strRef>
          </c:tx>
          <c:explosion val="25"/>
          <c:dLbls>
            <c:txPr>
              <a:bodyPr/>
              <a:lstStyle/>
              <a:p>
                <a:pPr>
                  <a:defRPr sz="1050"/>
                </a:pPr>
                <a:endParaRPr lang="en-US"/>
              </a:p>
            </c:txPr>
            <c:dLblPos val="ctr"/>
            <c:showPercent val="1"/>
            <c:showLeaderLines val="1"/>
          </c:dLbls>
          <c:cat>
            <c:strRef>
              <c:f>Sheet1!$A$2:$A$5</c:f>
              <c:strCache>
                <c:ptCount val="4"/>
                <c:pt idx="0">
                  <c:v>Above 90%</c:v>
                </c:pt>
                <c:pt idx="1">
                  <c:v>70% to 90%</c:v>
                </c:pt>
                <c:pt idx="2">
                  <c:v>50% to 70%</c:v>
                </c:pt>
                <c:pt idx="3">
                  <c:v>less than 50%</c:v>
                </c:pt>
              </c:strCache>
            </c:strRef>
          </c:cat>
          <c:val>
            <c:numRef>
              <c:f>Sheet1!$B$2:$B$5</c:f>
              <c:numCache>
                <c:formatCode>General</c:formatCode>
                <c:ptCount val="4"/>
                <c:pt idx="0">
                  <c:v>0</c:v>
                </c:pt>
                <c:pt idx="1">
                  <c:v>4</c:v>
                </c:pt>
                <c:pt idx="2">
                  <c:v>1</c:v>
                </c:pt>
                <c:pt idx="3">
                  <c:v>0</c:v>
                </c:pt>
              </c:numCache>
            </c:numRef>
          </c:val>
        </c:ser>
        <c:firstSliceAng val="0"/>
      </c:pieChart>
    </c:plotArea>
    <c:legend>
      <c:legendPos val="r"/>
      <c:layout>
        <c:manualLayout>
          <c:xMode val="edge"/>
          <c:yMode val="edge"/>
          <c:x val="0.61829998687014598"/>
          <c:y val="0.51650723412960309"/>
          <c:w val="0.34321944026421308"/>
          <c:h val="0.3568017378471251"/>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IN"/>
  <c:chart>
    <c:title>
      <c:layout/>
      <c:txPr>
        <a:bodyPr/>
        <a:lstStyle/>
        <a:p>
          <a:pPr>
            <a:defRPr sz="1400"/>
          </a:pPr>
          <a:endParaRPr lang="en-US"/>
        </a:p>
      </c:txPr>
    </c:title>
    <c:plotArea>
      <c:layout>
        <c:manualLayout>
          <c:layoutTarget val="inner"/>
          <c:xMode val="edge"/>
          <c:yMode val="edge"/>
          <c:x val="7.6783740487812419E-2"/>
          <c:y val="0.28465136372011496"/>
          <c:w val="0.45699950144349494"/>
          <c:h val="0.58884846945635438"/>
        </c:manualLayout>
      </c:layout>
      <c:pieChart>
        <c:varyColors val="1"/>
        <c:ser>
          <c:idx val="0"/>
          <c:order val="0"/>
          <c:tx>
            <c:strRef>
              <c:f>Sheet1!$B$1</c:f>
              <c:strCache>
                <c:ptCount val="1"/>
                <c:pt idx="0">
                  <c:v>Yamunanagar-Penta vaccine coverage after introduction</c:v>
                </c:pt>
              </c:strCache>
            </c:strRef>
          </c:tx>
          <c:explosion val="25"/>
          <c:dLbls>
            <c:txPr>
              <a:bodyPr/>
              <a:lstStyle/>
              <a:p>
                <a:pPr>
                  <a:defRPr sz="1050"/>
                </a:pPr>
                <a:endParaRPr lang="en-US"/>
              </a:p>
            </c:txPr>
            <c:dLblPos val="ctr"/>
            <c:showPercent val="1"/>
          </c:dLbls>
          <c:cat>
            <c:strRef>
              <c:f>Sheet1!$A$2:$A$5</c:f>
              <c:strCache>
                <c:ptCount val="4"/>
                <c:pt idx="0">
                  <c:v>Above 90%</c:v>
                </c:pt>
                <c:pt idx="1">
                  <c:v>70% to 90%</c:v>
                </c:pt>
                <c:pt idx="2">
                  <c:v>50% to 70%</c:v>
                </c:pt>
                <c:pt idx="3">
                  <c:v>less than 50%</c:v>
                </c:pt>
              </c:strCache>
            </c:strRef>
          </c:cat>
          <c:val>
            <c:numRef>
              <c:f>Sheet1!$B$2:$B$5</c:f>
              <c:numCache>
                <c:formatCode>General</c:formatCode>
                <c:ptCount val="4"/>
                <c:pt idx="0">
                  <c:v>1</c:v>
                </c:pt>
                <c:pt idx="1">
                  <c:v>3</c:v>
                </c:pt>
                <c:pt idx="2">
                  <c:v>1</c:v>
                </c:pt>
                <c:pt idx="3">
                  <c:v>0</c:v>
                </c:pt>
              </c:numCache>
            </c:numRef>
          </c:val>
        </c:ser>
        <c:firstSliceAng val="0"/>
      </c:pieChart>
    </c:plotArea>
    <c:legend>
      <c:legendPos val="r"/>
      <c:layout>
        <c:manualLayout>
          <c:xMode val="edge"/>
          <c:yMode val="edge"/>
          <c:x val="0.62281953993669492"/>
          <c:y val="0.54945570710767833"/>
          <c:w val="0.29796915519793477"/>
          <c:h val="0.33068279381192883"/>
        </c:manualLayout>
      </c:layout>
      <c:txPr>
        <a:bodyPr/>
        <a:lstStyle/>
        <a:p>
          <a:pPr>
            <a:defRPr sz="1400"/>
          </a:pPr>
          <a:endParaRPr lang="en-US"/>
        </a:p>
      </c:txPr>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F8AFE762-23FB-43F9-AE32-A6E8C3E68363}"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8AFE762-23FB-43F9-AE32-A6E8C3E6836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8AFE762-23FB-43F9-AE32-A6E8C3E6836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8AFE762-23FB-43F9-AE32-A6E8C3E6836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8AFE762-23FB-43F9-AE32-A6E8C3E68363}"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8AFE762-23FB-43F9-AE32-A6E8C3E6836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F8AFE762-23FB-43F9-AE32-A6E8C3E6836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F8AFE762-23FB-43F9-AE32-A6E8C3E6836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F8AFE762-23FB-43F9-AE32-A6E8C3E68363}"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8AFE762-23FB-43F9-AE32-A6E8C3E6836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C25F569-FA81-41B6-8F8E-3146B2A6AAB9}" type="datetimeFigureOut">
              <a:rPr lang="en-IN" smtClean="0"/>
              <a:pPr/>
              <a:t>12-05-2014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8AFE762-23FB-43F9-AE32-A6E8C3E68363}"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C25F569-FA81-41B6-8F8E-3146B2A6AAB9}" type="datetimeFigureOut">
              <a:rPr lang="en-IN" smtClean="0"/>
              <a:pPr/>
              <a:t>12-05-2014</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8AFE762-23FB-43F9-AE32-A6E8C3E68363}"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0"/>
            <a:ext cx="7704856" cy="5085184"/>
          </a:xfrm>
        </p:spPr>
        <p:txBody>
          <a:bodyPr>
            <a:noAutofit/>
          </a:bodyPr>
          <a:lstStyle/>
          <a:p>
            <a:r>
              <a:rPr lang="en-IN" sz="2400" b="1" dirty="0" smtClean="0"/>
              <a:t/>
            </a:r>
            <a:br>
              <a:rPr lang="en-IN" sz="2400" b="1" dirty="0" smtClean="0"/>
            </a:br>
            <a:r>
              <a:rPr lang="en-IN" sz="2800" b="1" dirty="0" smtClean="0">
                <a:latin typeface="Times New Roman" pitchFamily="18" charset="0"/>
                <a:cs typeface="Times New Roman" pitchFamily="18" charset="0"/>
              </a:rPr>
              <a:t>Internship Training</a:t>
            </a:r>
            <a:r>
              <a:rPr lang="en-IN" sz="2800" dirty="0" smtClean="0">
                <a:latin typeface="Times New Roman" pitchFamily="18" charset="0"/>
                <a:cs typeface="Times New Roman" pitchFamily="18" charset="0"/>
              </a:rPr>
              <a:t> </a:t>
            </a:r>
            <a:r>
              <a:rPr lang="en-IN" sz="2800" b="1" dirty="0" smtClean="0">
                <a:latin typeface="Times New Roman" pitchFamily="18" charset="0"/>
                <a:cs typeface="Times New Roman" pitchFamily="18" charset="0"/>
              </a:rPr>
              <a:t>At</a:t>
            </a:r>
            <a:r>
              <a:rPr lang="en-IN" sz="2800" dirty="0">
                <a:latin typeface="Times New Roman" pitchFamily="18" charset="0"/>
                <a:cs typeface="Times New Roman" pitchFamily="18" charset="0"/>
              </a:rPr>
              <a:t/>
            </a:r>
            <a:br>
              <a:rPr lang="en-IN" sz="2800" dirty="0">
                <a:latin typeface="Times New Roman" pitchFamily="18" charset="0"/>
                <a:cs typeface="Times New Roman" pitchFamily="18" charset="0"/>
              </a:rPr>
            </a:br>
            <a:r>
              <a:rPr lang="en-IN" sz="2800" b="1" dirty="0">
                <a:latin typeface="Times New Roman" pitchFamily="18" charset="0"/>
                <a:cs typeface="Times New Roman" pitchFamily="18" charset="0"/>
              </a:rPr>
              <a:t>Child </a:t>
            </a:r>
            <a:r>
              <a:rPr lang="en-IN" sz="2800" b="1" dirty="0" smtClean="0">
                <a:latin typeface="Times New Roman" pitchFamily="18" charset="0"/>
                <a:cs typeface="Times New Roman" pitchFamily="18" charset="0"/>
              </a:rPr>
              <a:t>Health, NHM</a:t>
            </a:r>
            <a:r>
              <a:rPr lang="en-IN" sz="2800" dirty="0">
                <a:latin typeface="Times New Roman" pitchFamily="18" charset="0"/>
                <a:cs typeface="Times New Roman" pitchFamily="18" charset="0"/>
              </a:rPr>
              <a:t/>
            </a:r>
            <a:br>
              <a:rPr lang="en-IN" sz="2800" dirty="0">
                <a:latin typeface="Times New Roman" pitchFamily="18" charset="0"/>
                <a:cs typeface="Times New Roman" pitchFamily="18" charset="0"/>
              </a:rPr>
            </a:br>
            <a:r>
              <a:rPr lang="en-IN" sz="2800" b="1" dirty="0" smtClean="0">
                <a:latin typeface="Times New Roman" pitchFamily="18" charset="0"/>
                <a:cs typeface="Times New Roman" pitchFamily="18" charset="0"/>
              </a:rPr>
              <a:t> Haryana</a:t>
            </a:r>
            <a:r>
              <a:rPr lang="en-IN" sz="2800" dirty="0">
                <a:latin typeface="Times New Roman" pitchFamily="18" charset="0"/>
                <a:cs typeface="Times New Roman" pitchFamily="18" charset="0"/>
              </a:rPr>
              <a:t> </a:t>
            </a:r>
            <a:br>
              <a:rPr lang="en-IN" sz="2800" dirty="0">
                <a:latin typeface="Times New Roman" pitchFamily="18" charset="0"/>
                <a:cs typeface="Times New Roman" pitchFamily="18" charset="0"/>
              </a:rPr>
            </a:br>
            <a:r>
              <a:rPr lang="en-IN" sz="2800" dirty="0" smtClean="0">
                <a:latin typeface="Times New Roman" pitchFamily="18" charset="0"/>
                <a:cs typeface="Times New Roman" pitchFamily="18" charset="0"/>
              </a:rPr>
              <a:t/>
            </a:r>
            <a:br>
              <a:rPr lang="en-IN" sz="2800" dirty="0" smtClean="0">
                <a:latin typeface="Times New Roman" pitchFamily="18" charset="0"/>
                <a:cs typeface="Times New Roman" pitchFamily="18" charset="0"/>
              </a:rPr>
            </a:br>
            <a:r>
              <a:rPr lang="en-IN" sz="2800" b="1" dirty="0" smtClean="0">
                <a:latin typeface="Times New Roman" pitchFamily="18" charset="0"/>
                <a:cs typeface="Times New Roman" pitchFamily="18" charset="0"/>
              </a:rPr>
              <a:t>Study on</a:t>
            </a:r>
            <a:r>
              <a:rPr lang="en-IN" sz="2800" dirty="0">
                <a:latin typeface="Times New Roman" pitchFamily="18" charset="0"/>
                <a:cs typeface="Times New Roman" pitchFamily="18" charset="0"/>
              </a:rPr>
              <a:t/>
            </a:r>
            <a:br>
              <a:rPr lang="en-IN" sz="2800" dirty="0">
                <a:latin typeface="Times New Roman" pitchFamily="18" charset="0"/>
                <a:cs typeface="Times New Roman" pitchFamily="18" charset="0"/>
              </a:rPr>
            </a:br>
            <a:r>
              <a:rPr lang="en-IN" sz="2800" b="1" dirty="0" smtClean="0">
                <a:latin typeface="Times New Roman" pitchFamily="18" charset="0"/>
                <a:cs typeface="Times New Roman" pitchFamily="18" charset="0"/>
              </a:rPr>
              <a:t>PIE </a:t>
            </a:r>
            <a:r>
              <a:rPr lang="en-IN" sz="2800" b="1" dirty="0">
                <a:latin typeface="Times New Roman" pitchFamily="18" charset="0"/>
                <a:cs typeface="Times New Roman" pitchFamily="18" charset="0"/>
              </a:rPr>
              <a:t>– Post Introduction Evaluation of PENTAVALENT Vaccine</a:t>
            </a:r>
            <a:r>
              <a:rPr lang="en-IN" sz="2800" dirty="0">
                <a:latin typeface="Times New Roman" pitchFamily="18" charset="0"/>
                <a:cs typeface="Times New Roman" pitchFamily="18" charset="0"/>
              </a:rPr>
              <a:t/>
            </a:r>
            <a:br>
              <a:rPr lang="en-IN" sz="2800" dirty="0">
                <a:latin typeface="Times New Roman" pitchFamily="18" charset="0"/>
                <a:cs typeface="Times New Roman" pitchFamily="18" charset="0"/>
              </a:rPr>
            </a:br>
            <a:r>
              <a:rPr lang="en-IN" sz="2800" dirty="0">
                <a:latin typeface="Times New Roman" pitchFamily="18" charset="0"/>
                <a:cs typeface="Times New Roman" pitchFamily="18" charset="0"/>
              </a:rPr>
              <a:t>In </a:t>
            </a:r>
            <a:r>
              <a:rPr lang="en-IN" sz="2800" dirty="0" smtClean="0">
                <a:latin typeface="Times New Roman" pitchFamily="18" charset="0"/>
                <a:cs typeface="Times New Roman" pitchFamily="18" charset="0"/>
              </a:rPr>
              <a:t>Yamunanagar </a:t>
            </a:r>
            <a:r>
              <a:rPr lang="en-IN" sz="2800" dirty="0">
                <a:latin typeface="Times New Roman" pitchFamily="18" charset="0"/>
                <a:cs typeface="Times New Roman" pitchFamily="18" charset="0"/>
              </a:rPr>
              <a:t>and </a:t>
            </a:r>
            <a:r>
              <a:rPr lang="en-IN" sz="2800" dirty="0" smtClean="0">
                <a:latin typeface="Times New Roman" pitchFamily="18" charset="0"/>
                <a:cs typeface="Times New Roman" pitchFamily="18" charset="0"/>
              </a:rPr>
              <a:t>Palwal </a:t>
            </a:r>
            <a:r>
              <a:rPr lang="en-IN" sz="2800" dirty="0">
                <a:latin typeface="Times New Roman" pitchFamily="18" charset="0"/>
                <a:cs typeface="Times New Roman" pitchFamily="18" charset="0"/>
              </a:rPr>
              <a:t>district of Haryana </a:t>
            </a:r>
            <a:r>
              <a:rPr lang="en-IN" sz="2000" dirty="0">
                <a:latin typeface="Times New Roman" pitchFamily="18" charset="0"/>
                <a:cs typeface="Times New Roman" pitchFamily="18" charset="0"/>
              </a:rPr>
              <a:t/>
            </a:r>
            <a:br>
              <a:rPr lang="en-IN" sz="2000" dirty="0">
                <a:latin typeface="Times New Roman" pitchFamily="18" charset="0"/>
                <a:cs typeface="Times New Roman" pitchFamily="18" charset="0"/>
              </a:rPr>
            </a:br>
            <a:r>
              <a:rPr lang="en-IN" sz="2000" b="1" dirty="0">
                <a:latin typeface="Times New Roman" pitchFamily="18" charset="0"/>
                <a:cs typeface="Times New Roman" pitchFamily="18" charset="0"/>
              </a:rPr>
              <a:t> </a:t>
            </a:r>
            <a:r>
              <a:rPr lang="en-IN" sz="2000" dirty="0"/>
              <a:t/>
            </a:r>
            <a:br>
              <a:rPr lang="en-IN" sz="2000" dirty="0"/>
            </a:br>
            <a:endParaRPr lang="en-IN" sz="2000" dirty="0"/>
          </a:p>
        </p:txBody>
      </p:sp>
      <p:sp>
        <p:nvSpPr>
          <p:cNvPr id="3" name="Subtitle 2"/>
          <p:cNvSpPr>
            <a:spLocks noGrp="1"/>
          </p:cNvSpPr>
          <p:nvPr>
            <p:ph type="subTitle" idx="1"/>
          </p:nvPr>
        </p:nvSpPr>
        <p:spPr>
          <a:xfrm>
            <a:off x="6012160" y="5805264"/>
            <a:ext cx="3131840" cy="1052736"/>
          </a:xfrm>
        </p:spPr>
        <p:txBody>
          <a:bodyPr/>
          <a:lstStyle/>
          <a:p>
            <a:r>
              <a:rPr lang="en-IN" dirty="0" smtClean="0">
                <a:solidFill>
                  <a:schemeClr val="tx1">
                    <a:lumMod val="75000"/>
                    <a:lumOff val="25000"/>
                  </a:schemeClr>
                </a:solidFill>
                <a:latin typeface="Times New Roman" pitchFamily="18" charset="0"/>
                <a:cs typeface="Times New Roman" pitchFamily="18" charset="0"/>
              </a:rPr>
              <a:t>Dr. </a:t>
            </a:r>
            <a:r>
              <a:rPr lang="en-IN" dirty="0" err="1" smtClean="0">
                <a:solidFill>
                  <a:schemeClr val="tx1">
                    <a:lumMod val="75000"/>
                    <a:lumOff val="25000"/>
                  </a:schemeClr>
                </a:solidFill>
                <a:latin typeface="Times New Roman" pitchFamily="18" charset="0"/>
                <a:cs typeface="Times New Roman" pitchFamily="18" charset="0"/>
              </a:rPr>
              <a:t>Kamlesh</a:t>
            </a:r>
            <a:r>
              <a:rPr lang="en-IN" dirty="0" smtClean="0">
                <a:solidFill>
                  <a:schemeClr val="tx1">
                    <a:lumMod val="75000"/>
                    <a:lumOff val="25000"/>
                  </a:schemeClr>
                </a:solidFill>
                <a:latin typeface="Times New Roman" pitchFamily="18" charset="0"/>
                <a:cs typeface="Times New Roman" pitchFamily="18" charset="0"/>
              </a:rPr>
              <a:t> </a:t>
            </a:r>
            <a:r>
              <a:rPr lang="en-IN" dirty="0" err="1" smtClean="0">
                <a:solidFill>
                  <a:schemeClr val="tx1">
                    <a:lumMod val="75000"/>
                    <a:lumOff val="25000"/>
                  </a:schemeClr>
                </a:solidFill>
                <a:latin typeface="Times New Roman" pitchFamily="18" charset="0"/>
                <a:cs typeface="Times New Roman" pitchFamily="18" charset="0"/>
              </a:rPr>
              <a:t>pathak</a:t>
            </a:r>
            <a:endParaRPr lang="en-IN" dirty="0" smtClean="0">
              <a:solidFill>
                <a:schemeClr val="tx1">
                  <a:lumMod val="75000"/>
                  <a:lumOff val="25000"/>
                </a:schemeClr>
              </a:solidFill>
              <a:latin typeface="Times New Roman" pitchFamily="18" charset="0"/>
              <a:cs typeface="Times New Roman" pitchFamily="18" charset="0"/>
            </a:endParaRPr>
          </a:p>
          <a:p>
            <a:r>
              <a:rPr lang="en-IN" dirty="0" smtClean="0">
                <a:solidFill>
                  <a:schemeClr val="tx1">
                    <a:lumMod val="75000"/>
                    <a:lumOff val="25000"/>
                  </a:schemeClr>
                </a:solidFill>
                <a:latin typeface="Times New Roman" pitchFamily="18" charset="0"/>
                <a:cs typeface="Times New Roman" pitchFamily="18" charset="0"/>
              </a:rPr>
              <a:t>PG/12/035</a:t>
            </a:r>
            <a:endParaRPr lang="en-IN" dirty="0">
              <a:solidFill>
                <a:schemeClr val="tx1">
                  <a:lumMod val="75000"/>
                  <a:lumOff val="25000"/>
                </a:schemeClr>
              </a:solidFill>
              <a:latin typeface="Times New Roman" pitchFamily="18" charset="0"/>
              <a:cs typeface="Times New Roman" pitchFamily="18" charset="0"/>
            </a:endParaRPr>
          </a:p>
        </p:txBody>
      </p:sp>
      <p:pic>
        <p:nvPicPr>
          <p:cNvPr id="6" name="Picture 5" descr="vaccine.jpg"/>
          <p:cNvPicPr>
            <a:picLocks noChangeAspect="1"/>
          </p:cNvPicPr>
          <p:nvPr/>
        </p:nvPicPr>
        <p:blipFill>
          <a:blip r:embed="rId2" cstate="print"/>
          <a:stretch>
            <a:fillRect/>
          </a:stretch>
        </p:blipFill>
        <p:spPr>
          <a:xfrm>
            <a:off x="4853871" y="0"/>
            <a:ext cx="4290130" cy="285293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332656"/>
            <a:ext cx="8100392" cy="6525344"/>
          </a:xfrm>
          <a:solidFill>
            <a:schemeClr val="bg1"/>
          </a:solidFill>
        </p:spPr>
        <p:txBody>
          <a:bodyPr>
            <a:normAutofit/>
          </a:bodyPr>
          <a:lstStyle/>
          <a:p>
            <a:r>
              <a:rPr lang="en-IN" sz="2400" dirty="0">
                <a:latin typeface="Times New Roman" pitchFamily="18" charset="0"/>
                <a:cs typeface="Times New Roman" pitchFamily="18" charset="0"/>
              </a:rPr>
              <a:t>District selected for study was </a:t>
            </a:r>
            <a:r>
              <a:rPr lang="en-IN" sz="2400" dirty="0" smtClean="0">
                <a:latin typeface="Times New Roman" pitchFamily="18" charset="0"/>
                <a:cs typeface="Times New Roman" pitchFamily="18" charset="0"/>
              </a:rPr>
              <a:t>Yamunanagar and Palwal. </a:t>
            </a:r>
            <a:r>
              <a:rPr lang="en-IN" sz="2400" dirty="0">
                <a:latin typeface="Times New Roman" pitchFamily="18" charset="0"/>
                <a:cs typeface="Times New Roman" pitchFamily="18" charset="0"/>
              </a:rPr>
              <a:t>In each district 5 facility was </a:t>
            </a:r>
            <a:r>
              <a:rPr lang="fr-CH" sz="2400" dirty="0">
                <a:latin typeface="Times New Roman" pitchFamily="18" charset="0"/>
                <a:cs typeface="Times New Roman" pitchFamily="18" charset="0"/>
              </a:rPr>
              <a:t>evaluated by interviewing </a:t>
            </a:r>
            <a:r>
              <a:rPr lang="fr-CH" sz="2400" dirty="0" err="1">
                <a:latin typeface="Times New Roman" pitchFamily="18" charset="0"/>
                <a:cs typeface="Times New Roman" pitchFamily="18" charset="0"/>
              </a:rPr>
              <a:t>facility</a:t>
            </a:r>
            <a:r>
              <a:rPr lang="fr-CH" sz="2400" dirty="0">
                <a:latin typeface="Times New Roman" pitchFamily="18" charset="0"/>
                <a:cs typeface="Times New Roman" pitchFamily="18" charset="0"/>
              </a:rPr>
              <a:t> staff and </a:t>
            </a:r>
            <a:r>
              <a:rPr lang="fr-CH" sz="2400" dirty="0" smtClean="0">
                <a:latin typeface="Times New Roman" pitchFamily="18" charset="0"/>
                <a:cs typeface="Times New Roman" pitchFamily="18" charset="0"/>
              </a:rPr>
              <a:t>observations.</a:t>
            </a:r>
          </a:p>
          <a:p>
            <a:r>
              <a:rPr lang="fr-CH" sz="2400" dirty="0" smtClean="0">
                <a:latin typeface="Times New Roman" pitchFamily="18" charset="0"/>
                <a:cs typeface="Times New Roman" pitchFamily="18" charset="0"/>
              </a:rPr>
              <a:t> 5 </a:t>
            </a:r>
            <a:r>
              <a:rPr lang="fr-CH" sz="2400" dirty="0">
                <a:latin typeface="Times New Roman" pitchFamily="18" charset="0"/>
                <a:cs typeface="Times New Roman" pitchFamily="18" charset="0"/>
              </a:rPr>
              <a:t>facilites include 1 CHC, 2 PHC and </a:t>
            </a:r>
            <a:r>
              <a:rPr lang="fr-CH" sz="2400" dirty="0" smtClean="0">
                <a:latin typeface="Times New Roman" pitchFamily="18" charset="0"/>
                <a:cs typeface="Times New Roman" pitchFamily="18" charset="0"/>
              </a:rPr>
              <a:t>1 </a:t>
            </a:r>
            <a:r>
              <a:rPr lang="fr-CH" sz="2400" dirty="0">
                <a:latin typeface="Times New Roman" pitchFamily="18" charset="0"/>
                <a:cs typeface="Times New Roman" pitchFamily="18" charset="0"/>
              </a:rPr>
              <a:t>SC of </a:t>
            </a:r>
            <a:r>
              <a:rPr lang="fr-CH" sz="2400" dirty="0" err="1">
                <a:latin typeface="Times New Roman" pitchFamily="18" charset="0"/>
                <a:cs typeface="Times New Roman" pitchFamily="18" charset="0"/>
              </a:rPr>
              <a:t>each</a:t>
            </a:r>
            <a:r>
              <a:rPr lang="fr-CH" sz="2400" dirty="0">
                <a:latin typeface="Times New Roman" pitchFamily="18" charset="0"/>
                <a:cs typeface="Times New Roman" pitchFamily="18" charset="0"/>
              </a:rPr>
              <a:t> PHC.</a:t>
            </a:r>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Yamunanagar has 4 blocks, 2 block PHCs, 18 PHCs and 112 Sub centres.</a:t>
            </a:r>
          </a:p>
          <a:p>
            <a:r>
              <a:rPr lang="en-IN" sz="2400" dirty="0" smtClean="0">
                <a:latin typeface="Times New Roman" pitchFamily="18" charset="0"/>
                <a:cs typeface="Times New Roman" pitchFamily="18" charset="0"/>
              </a:rPr>
              <a:t>Palwal </a:t>
            </a:r>
            <a:r>
              <a:rPr lang="en-IN" sz="2400" dirty="0">
                <a:latin typeface="Times New Roman" pitchFamily="18" charset="0"/>
                <a:cs typeface="Times New Roman" pitchFamily="18" charset="0"/>
              </a:rPr>
              <a:t>has </a:t>
            </a:r>
            <a:r>
              <a:rPr lang="en-IN" sz="2400" dirty="0" smtClean="0">
                <a:latin typeface="Times New Roman" pitchFamily="18" charset="0"/>
                <a:cs typeface="Times New Roman" pitchFamily="18" charset="0"/>
              </a:rPr>
              <a:t>3 </a:t>
            </a:r>
            <a:r>
              <a:rPr lang="en-IN" sz="2400" dirty="0">
                <a:latin typeface="Times New Roman" pitchFamily="18" charset="0"/>
                <a:cs typeface="Times New Roman" pitchFamily="18" charset="0"/>
              </a:rPr>
              <a:t>blocks, </a:t>
            </a:r>
            <a:r>
              <a:rPr lang="en-IN" sz="2400" dirty="0" smtClean="0">
                <a:latin typeface="Times New Roman" pitchFamily="18" charset="0"/>
                <a:cs typeface="Times New Roman" pitchFamily="18" charset="0"/>
              </a:rPr>
              <a:t>20 PHCs </a:t>
            </a:r>
            <a:r>
              <a:rPr lang="en-IN" sz="2400" dirty="0">
                <a:latin typeface="Times New Roman" pitchFamily="18" charset="0"/>
                <a:cs typeface="Times New Roman" pitchFamily="18" charset="0"/>
              </a:rPr>
              <a:t>and </a:t>
            </a:r>
            <a:r>
              <a:rPr lang="en-IN" sz="2400" dirty="0" smtClean="0">
                <a:latin typeface="Times New Roman" pitchFamily="18" charset="0"/>
                <a:cs typeface="Times New Roman" pitchFamily="18" charset="0"/>
              </a:rPr>
              <a:t>89 </a:t>
            </a:r>
            <a:r>
              <a:rPr lang="en-IN" sz="2400" dirty="0">
                <a:latin typeface="Times New Roman" pitchFamily="18" charset="0"/>
                <a:cs typeface="Times New Roman" pitchFamily="18" charset="0"/>
              </a:rPr>
              <a:t>sub centres</a:t>
            </a:r>
            <a:r>
              <a:rPr lang="en-IN" sz="2400" dirty="0" smtClean="0">
                <a:latin typeface="Times New Roman" pitchFamily="18" charset="0"/>
                <a:cs typeface="Times New Roman" pitchFamily="18" charset="0"/>
              </a:rPr>
              <a:t>.</a:t>
            </a:r>
          </a:p>
          <a:p>
            <a:pPr>
              <a:buNone/>
            </a:pPr>
            <a:r>
              <a:rPr lang="en-IN" sz="2400" b="1" u="sng" dirty="0">
                <a:latin typeface="Times New Roman" pitchFamily="18" charset="0"/>
                <a:cs typeface="Times New Roman" pitchFamily="18" charset="0"/>
              </a:rPr>
              <a:t>Data analysis</a:t>
            </a:r>
            <a:r>
              <a:rPr lang="en-IN" sz="2400" b="1" dirty="0">
                <a:latin typeface="Times New Roman" pitchFamily="18" charset="0"/>
                <a:cs typeface="Times New Roman" pitchFamily="18" charset="0"/>
              </a:rPr>
              <a:t>-</a:t>
            </a:r>
            <a:endParaRPr lang="en-IN" sz="2400" dirty="0">
              <a:latin typeface="Times New Roman" pitchFamily="18" charset="0"/>
              <a:cs typeface="Times New Roman" pitchFamily="18" charset="0"/>
            </a:endParaRPr>
          </a:p>
          <a:p>
            <a:pPr lvl="1"/>
            <a:r>
              <a:rPr lang="en-IN" sz="2400" dirty="0" smtClean="0">
                <a:latin typeface="Times New Roman" pitchFamily="18" charset="0"/>
                <a:cs typeface="Times New Roman" pitchFamily="18" charset="0"/>
              </a:rPr>
              <a:t>By</a:t>
            </a:r>
            <a:r>
              <a:rPr lang="en-IN" sz="2400" b="1"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Microsoft excel </a:t>
            </a:r>
            <a:r>
              <a:rPr lang="en-IN" sz="2400" dirty="0" smtClean="0">
                <a:latin typeface="Times New Roman" pitchFamily="18" charset="0"/>
                <a:cs typeface="Times New Roman" pitchFamily="18" charset="0"/>
              </a:rPr>
              <a:t>version 2007</a:t>
            </a:r>
            <a:endParaRPr lang="en-IN" sz="2400" dirty="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908720"/>
          </a:xfrm>
          <a:solidFill>
            <a:schemeClr val="bg1"/>
          </a:solidFill>
          <a:ln>
            <a:solidFill>
              <a:schemeClr val="accent1"/>
            </a:solidFill>
          </a:ln>
        </p:spPr>
        <p:txBody>
          <a:bodyPr/>
          <a:lstStyle/>
          <a:p>
            <a:pPr algn="ctr"/>
            <a:r>
              <a:rPr lang="en-IN" b="1" u="sng" dirty="0" smtClean="0">
                <a:latin typeface="Times New Roman" pitchFamily="18" charset="0"/>
                <a:cs typeface="Times New Roman" pitchFamily="18" charset="0"/>
              </a:rPr>
              <a:t>Key findings</a:t>
            </a:r>
            <a:endParaRPr lang="en-IN" b="1" u="sng" dirty="0">
              <a:latin typeface="Times New Roman" pitchFamily="18" charset="0"/>
              <a:cs typeface="Times New Roman" pitchFamily="18" charset="0"/>
            </a:endParaRPr>
          </a:p>
        </p:txBody>
      </p:sp>
      <p:sp>
        <p:nvSpPr>
          <p:cNvPr id="3" name="Content Placeholder 2"/>
          <p:cNvSpPr>
            <a:spLocks noGrp="1"/>
          </p:cNvSpPr>
          <p:nvPr>
            <p:ph idx="1"/>
          </p:nvPr>
        </p:nvSpPr>
        <p:spPr>
          <a:xfrm>
            <a:off x="1043608" y="980728"/>
            <a:ext cx="8100392" cy="5877272"/>
          </a:xfrm>
          <a:solidFill>
            <a:schemeClr val="bg1"/>
          </a:solidFill>
        </p:spPr>
        <p:txBody>
          <a:bodyPr>
            <a:normAutofit/>
          </a:bodyPr>
          <a:lstStyle/>
          <a:p>
            <a:pPr algn="ctr">
              <a:buNone/>
            </a:pPr>
            <a:r>
              <a:rPr lang="en-IN" b="1" u="sng" dirty="0">
                <a:latin typeface="Times New Roman" pitchFamily="18" charset="0"/>
                <a:cs typeface="Times New Roman" pitchFamily="18" charset="0"/>
              </a:rPr>
              <a:t>Planning and introduction</a:t>
            </a:r>
            <a:endParaRPr lang="en-IN" u="sng" dirty="0">
              <a:latin typeface="Times New Roman" pitchFamily="18" charset="0"/>
              <a:cs typeface="Times New Roman" pitchFamily="18" charset="0"/>
            </a:endParaRPr>
          </a:p>
          <a:p>
            <a:r>
              <a:rPr lang="en-IN" sz="2600" dirty="0" smtClean="0">
                <a:latin typeface="Times New Roman" pitchFamily="18" charset="0"/>
                <a:cs typeface="Times New Roman" pitchFamily="18" charset="0"/>
              </a:rPr>
              <a:t>There </a:t>
            </a:r>
            <a:r>
              <a:rPr lang="en-IN" sz="2600" dirty="0">
                <a:latin typeface="Times New Roman" pitchFamily="18" charset="0"/>
                <a:cs typeface="Times New Roman" pitchFamily="18" charset="0"/>
              </a:rPr>
              <a:t>was no any official launch ceremony held at PHC, SC level but at CHC level SMO had launch event</a:t>
            </a:r>
            <a:r>
              <a:rPr lang="en-IN" sz="2600" dirty="0" smtClean="0">
                <a:latin typeface="Times New Roman" pitchFamily="18" charset="0"/>
                <a:cs typeface="Times New Roman" pitchFamily="18" charset="0"/>
              </a:rPr>
              <a:t>.</a:t>
            </a:r>
          </a:p>
          <a:p>
            <a:r>
              <a:rPr lang="en-IN" sz="2600" dirty="0">
                <a:latin typeface="Times New Roman" pitchFamily="18" charset="0"/>
                <a:cs typeface="Times New Roman" pitchFamily="18" charset="0"/>
              </a:rPr>
              <a:t>A total of 95% respondents stated that there was no any changes in program and said introduction reduce some workload</a:t>
            </a:r>
            <a:r>
              <a:rPr lang="en-IN" sz="2600" dirty="0" smtClean="0">
                <a:latin typeface="Times New Roman" pitchFamily="18" charset="0"/>
                <a:cs typeface="Times New Roman" pitchFamily="18" charset="0"/>
              </a:rPr>
              <a:t>.</a:t>
            </a:r>
          </a:p>
          <a:p>
            <a:r>
              <a:rPr lang="en-IN" sz="2600" dirty="0">
                <a:latin typeface="Times New Roman" pitchFamily="18" charset="0"/>
                <a:cs typeface="Times New Roman" pitchFamily="18" charset="0"/>
              </a:rPr>
              <a:t>All interviewee said that introduction was a smooth process in </a:t>
            </a:r>
            <a:r>
              <a:rPr lang="en-IN" sz="2600" dirty="0" smtClean="0">
                <a:latin typeface="Times New Roman" pitchFamily="18" charset="0"/>
                <a:cs typeface="Times New Roman" pitchFamily="18" charset="0"/>
              </a:rPr>
              <a:t>general and no </a:t>
            </a:r>
            <a:r>
              <a:rPr lang="en-IN" sz="2600" dirty="0">
                <a:latin typeface="Times New Roman" pitchFamily="18" charset="0"/>
                <a:cs typeface="Times New Roman" pitchFamily="18" charset="0"/>
              </a:rPr>
              <a:t>resistance from the community at all. </a:t>
            </a:r>
            <a:endParaRPr lang="en-IN" sz="2600" dirty="0" smtClean="0">
              <a:latin typeface="Times New Roman" pitchFamily="18" charset="0"/>
              <a:cs typeface="Times New Roman" pitchFamily="18" charset="0"/>
            </a:endParaRPr>
          </a:p>
          <a:p>
            <a:r>
              <a:rPr lang="en-IN" sz="2600" dirty="0" smtClean="0">
                <a:latin typeface="Times New Roman" pitchFamily="18" charset="0"/>
                <a:cs typeface="Times New Roman" pitchFamily="18" charset="0"/>
              </a:rPr>
              <a:t>Some </a:t>
            </a:r>
            <a:r>
              <a:rPr lang="en-IN" sz="2600" dirty="0">
                <a:latin typeface="Times New Roman" pitchFamily="18" charset="0"/>
                <a:cs typeface="Times New Roman" pitchFamily="18" charset="0"/>
              </a:rPr>
              <a:t>PHCs in </a:t>
            </a:r>
            <a:r>
              <a:rPr lang="en-IN" sz="2600" dirty="0" smtClean="0">
                <a:latin typeface="Times New Roman" pitchFamily="18" charset="0"/>
                <a:cs typeface="Times New Roman" pitchFamily="18" charset="0"/>
              </a:rPr>
              <a:t>Palwal </a:t>
            </a:r>
            <a:r>
              <a:rPr lang="en-IN" sz="2600" dirty="0">
                <a:latin typeface="Times New Roman" pitchFamily="18" charset="0"/>
                <a:cs typeface="Times New Roman" pitchFamily="18" charset="0"/>
              </a:rPr>
              <a:t>district got new vaccine one month late which led to postponement of scheduled date of the start of vaccination. </a:t>
            </a:r>
            <a:endParaRPr lang="en-IN" sz="26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Wastage reports were not available at any facility.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27384"/>
            <a:ext cx="8100392" cy="6858000"/>
          </a:xfrm>
          <a:solidFill>
            <a:schemeClr val="bg1"/>
          </a:solidFill>
        </p:spPr>
        <p:txBody>
          <a:bodyPr>
            <a:normAutofit/>
          </a:bodyPr>
          <a:lstStyle/>
          <a:p>
            <a:pPr>
              <a:buNone/>
            </a:pPr>
            <a:r>
              <a:rPr lang="en-IN" sz="2400" dirty="0" smtClean="0">
                <a:latin typeface="Times New Roman" pitchFamily="18" charset="0"/>
                <a:cs typeface="Times New Roman" pitchFamily="18" charset="0"/>
              </a:rPr>
              <a:t>.</a:t>
            </a: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 AEFI register was not available at some facilities and also not maintained where it was available.</a:t>
            </a:r>
          </a:p>
          <a:p>
            <a:r>
              <a:rPr lang="en-IN" sz="2400" dirty="0" smtClean="0">
                <a:latin typeface="Times New Roman" pitchFamily="18" charset="0"/>
                <a:cs typeface="Times New Roman" pitchFamily="18" charset="0"/>
              </a:rPr>
              <a:t>Immunization logbook or register, immunization cards were available at every facility and maintained.</a:t>
            </a:r>
          </a:p>
          <a:p>
            <a:endParaRPr lang="en-IN" sz="2400" dirty="0">
              <a:latin typeface="Times New Roman" pitchFamily="18" charset="0"/>
              <a:cs typeface="Times New Roman" pitchFamily="18" charset="0"/>
            </a:endParaRPr>
          </a:p>
        </p:txBody>
      </p:sp>
      <p:graphicFrame>
        <p:nvGraphicFramePr>
          <p:cNvPr id="6" name="Chart 5"/>
          <p:cNvGraphicFramePr/>
          <p:nvPr/>
        </p:nvGraphicFramePr>
        <p:xfrm>
          <a:off x="1115616" y="188640"/>
          <a:ext cx="7488832" cy="39604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836712"/>
          </a:xfrm>
          <a:solidFill>
            <a:schemeClr val="bg1"/>
          </a:solidFill>
          <a:ln>
            <a:solidFill>
              <a:schemeClr val="accent1"/>
            </a:solidFill>
          </a:ln>
        </p:spPr>
        <p:txBody>
          <a:bodyPr>
            <a:normAutofit/>
          </a:bodyPr>
          <a:lstStyle/>
          <a:p>
            <a:pPr algn="ctr"/>
            <a:r>
              <a:rPr lang="en-IN" sz="3600" b="1" u="sng" dirty="0">
                <a:latin typeface="Times New Roman" pitchFamily="18" charset="0"/>
                <a:cs typeface="Times New Roman" pitchFamily="18" charset="0"/>
              </a:rPr>
              <a:t>Staff Training</a:t>
            </a:r>
          </a:p>
        </p:txBody>
      </p:sp>
      <p:sp>
        <p:nvSpPr>
          <p:cNvPr id="3" name="Content Placeholder 2"/>
          <p:cNvSpPr>
            <a:spLocks noGrp="1"/>
          </p:cNvSpPr>
          <p:nvPr>
            <p:ph idx="1"/>
          </p:nvPr>
        </p:nvSpPr>
        <p:spPr>
          <a:xfrm>
            <a:off x="1043608" y="764704"/>
            <a:ext cx="8100392" cy="6093296"/>
          </a:xfrm>
          <a:solidFill>
            <a:schemeClr val="bg1"/>
          </a:solidFill>
        </p:spPr>
        <p:txBody>
          <a:bodyPr/>
          <a:lstStyle/>
          <a:p>
            <a:endParaRPr lang="en-IN" sz="2600" dirty="0" smtClean="0">
              <a:latin typeface="Times New Roman" pitchFamily="18" charset="0"/>
              <a:cs typeface="Times New Roman" pitchFamily="18" charset="0"/>
            </a:endParaRPr>
          </a:p>
          <a:p>
            <a:r>
              <a:rPr lang="en-IN" sz="2600" dirty="0" smtClean="0">
                <a:latin typeface="Times New Roman" pitchFamily="18" charset="0"/>
                <a:cs typeface="Times New Roman" pitchFamily="18" charset="0"/>
              </a:rPr>
              <a:t>Training was conducted for all health staff </a:t>
            </a:r>
            <a:r>
              <a:rPr lang="en-IN" sz="2600" dirty="0">
                <a:latin typeface="Times New Roman" pitchFamily="18" charset="0"/>
                <a:cs typeface="Times New Roman" pitchFamily="18" charset="0"/>
              </a:rPr>
              <a:t>in cascade manner: the district officials were trained at the state level workshop. The district officials trained health facility medical officers, who will train other category of health staff.</a:t>
            </a:r>
          </a:p>
          <a:p>
            <a:r>
              <a:rPr lang="en-IN" sz="2600" dirty="0">
                <a:latin typeface="Times New Roman" pitchFamily="18" charset="0"/>
                <a:cs typeface="Times New Roman" pitchFamily="18" charset="0"/>
              </a:rPr>
              <a:t>These training covered all the essential topics, such as the diseases prevented by the pentavalent vaccine, the vaccination schedule, vaccine </a:t>
            </a:r>
            <a:r>
              <a:rPr lang="en-IN" sz="2600" dirty="0" smtClean="0">
                <a:latin typeface="Times New Roman" pitchFamily="18" charset="0"/>
                <a:cs typeface="Times New Roman" pitchFamily="18" charset="0"/>
              </a:rPr>
              <a:t>administration method, </a:t>
            </a:r>
            <a:r>
              <a:rPr lang="en-IN" sz="2600" dirty="0">
                <a:latin typeface="Times New Roman" pitchFamily="18" charset="0"/>
                <a:cs typeface="Times New Roman" pitchFamily="18" charset="0"/>
              </a:rPr>
              <a:t>and potential adverse events etc</a:t>
            </a:r>
            <a:r>
              <a:rPr lang="en-IN" dirty="0" smtClean="0">
                <a:latin typeface="Times New Roman" pitchFamily="18" charset="0"/>
                <a:cs typeface="Times New Roman" pitchFamily="18" charset="0"/>
              </a:rPr>
              <a:t>.</a:t>
            </a:r>
          </a:p>
          <a:p>
            <a:pPr>
              <a:buNone/>
            </a:pP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1043608" y="0"/>
          <a:ext cx="7704856" cy="299695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1619672" y="2996953"/>
            <a:ext cx="6480720" cy="646331"/>
          </a:xfrm>
          <a:prstGeom prst="rect">
            <a:avLst/>
          </a:prstGeom>
          <a:noFill/>
        </p:spPr>
        <p:txBody>
          <a:bodyPr wrap="square" rtlCol="0">
            <a:spAutoFit/>
          </a:bodyPr>
          <a:lstStyle/>
          <a:p>
            <a:pPr algn="ctr"/>
            <a:r>
              <a:rPr lang="en-IN" dirty="0" smtClean="0"/>
              <a:t>Fig. 2 Staff training Yamunanagar</a:t>
            </a:r>
          </a:p>
          <a:p>
            <a:pPr algn="ctr"/>
            <a:endParaRPr lang="en-IN" dirty="0"/>
          </a:p>
        </p:txBody>
      </p:sp>
      <p:sp>
        <p:nvSpPr>
          <p:cNvPr id="11" name="TextBox 10"/>
          <p:cNvSpPr txBox="1"/>
          <p:nvPr/>
        </p:nvSpPr>
        <p:spPr>
          <a:xfrm>
            <a:off x="1115616" y="3789040"/>
            <a:ext cx="7704856" cy="2616101"/>
          </a:xfrm>
          <a:prstGeom prst="rect">
            <a:avLst/>
          </a:prstGeom>
          <a:noFill/>
        </p:spPr>
        <p:txBody>
          <a:bodyPr wrap="square" rtlCol="0">
            <a:spAutoFit/>
          </a:bodyPr>
          <a:lstStyle/>
          <a:p>
            <a:r>
              <a:rPr lang="en-IN" sz="2400" dirty="0" smtClean="0">
                <a:latin typeface="Times New Roman" pitchFamily="18" charset="0"/>
                <a:cs typeface="Times New Roman" pitchFamily="18" charset="0"/>
              </a:rPr>
              <a:t>In Yamunanagar district, most of the health facility staffs were trained for routine immunisation and new pentavalent vaccine except the staff nurses. </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Only about 60% of staff nurses were trained and know about the new pentavalent vaccine.</a:t>
            </a:r>
          </a:p>
          <a:p>
            <a:endParaRPr lang="en-IN"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043608" y="0"/>
          <a:ext cx="7848872" cy="328498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691680" y="3501008"/>
            <a:ext cx="6912768" cy="369332"/>
          </a:xfrm>
          <a:prstGeom prst="rect">
            <a:avLst/>
          </a:prstGeom>
          <a:noFill/>
        </p:spPr>
        <p:txBody>
          <a:bodyPr wrap="square" rtlCol="0">
            <a:spAutoFit/>
          </a:bodyPr>
          <a:lstStyle/>
          <a:p>
            <a:pPr algn="ctr"/>
            <a:r>
              <a:rPr lang="en-IN" dirty="0" smtClean="0"/>
              <a:t>Fig.  Staff training Palwal</a:t>
            </a:r>
            <a:endParaRPr lang="en-IN" dirty="0"/>
          </a:p>
        </p:txBody>
      </p:sp>
      <p:sp>
        <p:nvSpPr>
          <p:cNvPr id="6" name="TextBox 5"/>
          <p:cNvSpPr txBox="1"/>
          <p:nvPr/>
        </p:nvSpPr>
        <p:spPr>
          <a:xfrm>
            <a:off x="1187624" y="4221088"/>
            <a:ext cx="7704856" cy="2308324"/>
          </a:xfrm>
          <a:prstGeom prst="rect">
            <a:avLst/>
          </a:prstGeom>
          <a:noFill/>
        </p:spPr>
        <p:txBody>
          <a:bodyPr wrap="square" rtlCol="0">
            <a:spAutoFit/>
          </a:bodyPr>
          <a:lstStyle/>
          <a:p>
            <a:pPr>
              <a:buFont typeface="Arial" pitchFamily="34" charset="0"/>
              <a:buChar char="•"/>
            </a:pPr>
            <a:r>
              <a:rPr lang="en-IN" sz="2400" dirty="0" smtClean="0">
                <a:latin typeface="Times New Roman" pitchFamily="18" charset="0"/>
                <a:cs typeface="Times New Roman" pitchFamily="18" charset="0"/>
              </a:rPr>
              <a:t> In Palwal district, nearly about 60% of all categories of health staff were trained.</a:t>
            </a:r>
          </a:p>
          <a:p>
            <a:pPr>
              <a:buFont typeface="Arial" pitchFamily="34" charset="0"/>
              <a:buChar char="•"/>
            </a:pPr>
            <a:r>
              <a:rPr lang="en-IN" sz="2400" dirty="0" smtClean="0">
                <a:latin typeface="Times New Roman" pitchFamily="18" charset="0"/>
                <a:cs typeface="Times New Roman" pitchFamily="18" charset="0"/>
              </a:rPr>
              <a:t> When compare to these two districts graphs, it show that only 2/3</a:t>
            </a:r>
            <a:r>
              <a:rPr lang="en-IN" sz="2400" baseline="30000" dirty="0" smtClean="0">
                <a:latin typeface="Times New Roman" pitchFamily="18" charset="0"/>
                <a:cs typeface="Times New Roman" pitchFamily="18" charset="0"/>
              </a:rPr>
              <a:t>rd</a:t>
            </a:r>
            <a:r>
              <a:rPr lang="en-IN" sz="2400" dirty="0" smtClean="0">
                <a:latin typeface="Times New Roman" pitchFamily="18" charset="0"/>
                <a:cs typeface="Times New Roman" pitchFamily="18" charset="0"/>
              </a:rPr>
              <a:t> of Palwal district staffs were trained and it affect the status of immunisation. </a:t>
            </a:r>
          </a:p>
          <a:p>
            <a:pPr>
              <a:buFont typeface="Arial" pitchFamily="34" charset="0"/>
              <a:buChar char="•"/>
            </a:pPr>
            <a:r>
              <a:rPr lang="en-IN" sz="2400" dirty="0" smtClean="0">
                <a:latin typeface="Times New Roman" pitchFamily="18" charset="0"/>
                <a:cs typeface="Times New Roman" pitchFamily="18" charset="0"/>
              </a:rPr>
              <a:t>This shows unsatisfactory performance in Palwal district.</a:t>
            </a:r>
            <a:endParaRPr lang="en-IN"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7884368" cy="908720"/>
          </a:xfrm>
          <a:solidFill>
            <a:schemeClr val="bg1"/>
          </a:solidFill>
          <a:ln>
            <a:solidFill>
              <a:schemeClr val="accent1"/>
            </a:solidFill>
          </a:ln>
        </p:spPr>
        <p:txBody>
          <a:bodyPr>
            <a:normAutofit fontScale="90000"/>
          </a:bodyPr>
          <a:lstStyle/>
          <a:p>
            <a:r>
              <a:rPr lang="en-IN" sz="3600" b="1" u="sng" dirty="0">
                <a:latin typeface="Times New Roman" pitchFamily="18" charset="0"/>
                <a:cs typeface="Times New Roman" pitchFamily="18" charset="0"/>
              </a:rPr>
              <a:t>Cold </a:t>
            </a:r>
            <a:r>
              <a:rPr lang="en-IN" sz="3600" b="1" u="sng" dirty="0" smtClean="0">
                <a:latin typeface="Times New Roman" pitchFamily="18" charset="0"/>
                <a:cs typeface="Times New Roman" pitchFamily="18" charset="0"/>
              </a:rPr>
              <a:t>Chain </a:t>
            </a:r>
            <a:r>
              <a:rPr lang="en-IN" sz="3600" b="1" u="sng" dirty="0">
                <a:latin typeface="Times New Roman" pitchFamily="18" charset="0"/>
                <a:cs typeface="Times New Roman" pitchFamily="18" charset="0"/>
              </a:rPr>
              <a:t>and </a:t>
            </a:r>
            <a:r>
              <a:rPr lang="en-IN" sz="3600" b="1" u="sng" dirty="0" smtClean="0">
                <a:latin typeface="Times New Roman" pitchFamily="18" charset="0"/>
                <a:cs typeface="Times New Roman" pitchFamily="18" charset="0"/>
              </a:rPr>
              <a:t>Vaccine Logistic </a:t>
            </a:r>
            <a:br>
              <a:rPr lang="en-IN" sz="3600" b="1" u="sng" dirty="0" smtClean="0">
                <a:latin typeface="Times New Roman" pitchFamily="18" charset="0"/>
                <a:cs typeface="Times New Roman" pitchFamily="18" charset="0"/>
              </a:rPr>
            </a:br>
            <a:r>
              <a:rPr lang="en-IN" sz="3600" b="1" u="sng" dirty="0" smtClean="0">
                <a:latin typeface="Times New Roman" pitchFamily="18" charset="0"/>
                <a:cs typeface="Times New Roman" pitchFamily="18" charset="0"/>
              </a:rPr>
              <a:t>Management</a:t>
            </a:r>
            <a:endParaRPr lang="en-IN" sz="36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1043608" y="980728"/>
            <a:ext cx="8100392" cy="5877272"/>
          </a:xfrm>
          <a:solidFill>
            <a:schemeClr val="bg1"/>
          </a:solidFill>
        </p:spPr>
        <p:txBody>
          <a:bodyPr>
            <a:normAutofit fontScale="92500" lnSpcReduction="10000"/>
          </a:bodyPr>
          <a:lstStyle/>
          <a:p>
            <a:r>
              <a:rPr lang="en-IN" sz="2800" dirty="0">
                <a:latin typeface="Times New Roman" pitchFamily="18" charset="0"/>
                <a:cs typeface="Times New Roman" pitchFamily="18" charset="0"/>
              </a:rPr>
              <a:t>There was adequate cold chain capacity to store all UIP vaccine and to accommodate pentavalent vaccine at all </a:t>
            </a:r>
            <a:r>
              <a:rPr lang="en-IN" sz="2800" dirty="0" smtClean="0">
                <a:latin typeface="Times New Roman" pitchFamily="18" charset="0"/>
                <a:cs typeface="Times New Roman" pitchFamily="18" charset="0"/>
              </a:rPr>
              <a:t>facilities.</a:t>
            </a:r>
          </a:p>
          <a:p>
            <a:r>
              <a:rPr lang="en-IN" sz="2800" dirty="0">
                <a:latin typeface="Times New Roman" pitchFamily="18" charset="0"/>
                <a:cs typeface="Times New Roman" pitchFamily="18" charset="0"/>
              </a:rPr>
              <a:t>The cold chain and logistic related issues identified were-</a:t>
            </a:r>
          </a:p>
          <a:p>
            <a:pPr lvl="1"/>
            <a:r>
              <a:rPr lang="en-US" dirty="0">
                <a:latin typeface="Times New Roman" pitchFamily="18" charset="0"/>
                <a:cs typeface="Times New Roman" pitchFamily="18" charset="0"/>
              </a:rPr>
              <a:t>Vaccine wastage was not monitored at any facilities in both districts.</a:t>
            </a:r>
            <a:endParaRPr lang="en-IN" dirty="0">
              <a:latin typeface="Times New Roman" pitchFamily="18" charset="0"/>
              <a:cs typeface="Times New Roman" pitchFamily="18" charset="0"/>
            </a:endParaRPr>
          </a:p>
          <a:p>
            <a:pPr lvl="1"/>
            <a:r>
              <a:rPr lang="en-US" dirty="0">
                <a:latin typeface="Times New Roman" pitchFamily="18" charset="0"/>
                <a:cs typeface="Times New Roman" pitchFamily="18" charset="0"/>
              </a:rPr>
              <a:t>Staffs were aware about how to defrost ILR and Deep freezer but some </a:t>
            </a:r>
            <a:r>
              <a:rPr lang="en-US" dirty="0" smtClean="0">
                <a:latin typeface="Times New Roman" pitchFamily="18" charset="0"/>
                <a:cs typeface="Times New Roman" pitchFamily="18" charset="0"/>
              </a:rPr>
              <a:t>facility staffs </a:t>
            </a:r>
            <a:r>
              <a:rPr lang="en-US" dirty="0">
                <a:latin typeface="Times New Roman" pitchFamily="18" charset="0"/>
                <a:cs typeface="Times New Roman" pitchFamily="18" charset="0"/>
              </a:rPr>
              <a:t>were not doing defrosting regularly when needed.</a:t>
            </a:r>
            <a:endParaRPr lang="en-IN" dirty="0">
              <a:latin typeface="Times New Roman" pitchFamily="18" charset="0"/>
              <a:cs typeface="Times New Roman" pitchFamily="18" charset="0"/>
            </a:endParaRPr>
          </a:p>
          <a:p>
            <a:pPr lvl="1"/>
            <a:r>
              <a:rPr lang="en-US" dirty="0">
                <a:latin typeface="Times New Roman" pitchFamily="18" charset="0"/>
                <a:cs typeface="Times New Roman" pitchFamily="18" charset="0"/>
              </a:rPr>
              <a:t>Cold chain temperature maintaining log book was maintained properly.</a:t>
            </a:r>
            <a:endParaRPr lang="en-IN" dirty="0">
              <a:latin typeface="Times New Roman" pitchFamily="18" charset="0"/>
              <a:cs typeface="Times New Roman" pitchFamily="18" charset="0"/>
            </a:endParaRP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Vaccine forecasting was done on the basis of due list and the previous three months consumption of vaccines.</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908720"/>
          </a:xfrm>
          <a:solidFill>
            <a:schemeClr val="bg1"/>
          </a:solidFill>
          <a:ln>
            <a:solidFill>
              <a:schemeClr val="accent1"/>
            </a:solidFill>
          </a:ln>
        </p:spPr>
        <p:txBody>
          <a:bodyPr>
            <a:noAutofit/>
          </a:bodyPr>
          <a:lstStyle/>
          <a:p>
            <a:r>
              <a:rPr lang="en-IN" sz="3200" b="1" u="sng" dirty="0" smtClean="0">
                <a:latin typeface="Times New Roman" pitchFamily="18" charset="0"/>
                <a:cs typeface="Times New Roman" pitchFamily="18" charset="0"/>
              </a:rPr>
              <a:t>Vaccine Coverage and Dropout</a:t>
            </a:r>
            <a:endParaRPr lang="en-IN" sz="32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1043608" y="980728"/>
            <a:ext cx="8100392" cy="5877272"/>
          </a:xfrm>
          <a:solidFill>
            <a:schemeClr val="bg1"/>
          </a:solidFill>
        </p:spPr>
        <p:txBody>
          <a:bodyPr/>
          <a:lstStyle/>
          <a:p>
            <a:r>
              <a:rPr lang="en-IN" sz="2400" dirty="0" smtClean="0">
                <a:latin typeface="Times New Roman" pitchFamily="18" charset="0"/>
                <a:cs typeface="Times New Roman" pitchFamily="18" charset="0"/>
              </a:rPr>
              <a:t>Coverage data on DPT1 and DPT3 from April 2012 to March 2013 and first and third dose of pentavalent vaccine from April2013 to march 2014 were collected.</a:t>
            </a:r>
          </a:p>
          <a:p>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In year 2012 to 2013, 20% facilities had dropout rate above 15%, which shows unsatisfactory performance. After introduction of pentavalent vaccine, dropout rate becomes improved and all facility dropout rates come under 15%. </a:t>
            </a:r>
            <a:endParaRPr lang="en-IN" sz="2400"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7" name="Chart 6"/>
          <p:cNvGraphicFramePr/>
          <p:nvPr/>
        </p:nvGraphicFramePr>
        <p:xfrm>
          <a:off x="1043608" y="2204864"/>
          <a:ext cx="3456384" cy="319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4788024" y="2204864"/>
          <a:ext cx="3384376" cy="289762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043608" y="0"/>
          <a:ext cx="4032448" cy="30904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644008" y="0"/>
          <a:ext cx="4032448" cy="308980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187624" y="3356992"/>
            <a:ext cx="7704856" cy="1569660"/>
          </a:xfrm>
          <a:prstGeom prst="rect">
            <a:avLst/>
          </a:prstGeom>
          <a:noFill/>
        </p:spPr>
        <p:txBody>
          <a:bodyPr wrap="square" rtlCol="0">
            <a:spAutoFit/>
          </a:bodyPr>
          <a:lstStyle/>
          <a:p>
            <a:pPr>
              <a:buFont typeface="Arial" pitchFamily="34" charset="0"/>
              <a:buChar char="•"/>
            </a:pPr>
            <a:r>
              <a:rPr lang="en-IN" sz="2400" dirty="0" smtClean="0">
                <a:latin typeface="Times New Roman" pitchFamily="18" charset="0"/>
                <a:cs typeface="Times New Roman" pitchFamily="18" charset="0"/>
              </a:rPr>
              <a:t> There were no any changes in Palwal district.</a:t>
            </a:r>
          </a:p>
          <a:p>
            <a:pPr>
              <a:buFont typeface="Arial" pitchFamily="34" charset="0"/>
              <a:buChar char="•"/>
            </a:pPr>
            <a:r>
              <a:rPr lang="en-IN" sz="2400" dirty="0" smtClean="0">
                <a:latin typeface="Times New Roman" pitchFamily="18" charset="0"/>
                <a:cs typeface="Times New Roman" pitchFamily="18" charset="0"/>
              </a:rPr>
              <a:t> Before and after introduction of pentavalent vaccine, 33% facilities had above 15% dropout rate which show continuous unsatisfactory performance. </a:t>
            </a:r>
            <a:endParaRPr lang="en-IN"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971600" y="0"/>
          <a:ext cx="3960440" cy="32849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004049" y="0"/>
          <a:ext cx="4139952" cy="321297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079104" y="3645024"/>
            <a:ext cx="8064896" cy="1938992"/>
          </a:xfrm>
          <a:prstGeom prst="rect">
            <a:avLst/>
          </a:prstGeom>
          <a:noFill/>
        </p:spPr>
        <p:txBody>
          <a:bodyPr wrap="square" rtlCol="0">
            <a:spAutoFit/>
          </a:bodyPr>
          <a:lstStyle/>
          <a:p>
            <a:pPr>
              <a:buFont typeface="Arial" pitchFamily="34" charset="0"/>
              <a:buChar char="•"/>
            </a:pPr>
            <a:r>
              <a:rPr lang="en-IN" sz="2400" dirty="0" smtClean="0">
                <a:latin typeface="Times New Roman" pitchFamily="18" charset="0"/>
                <a:cs typeface="Times New Roman" pitchFamily="18" charset="0"/>
              </a:rPr>
              <a:t> 80% facilities had coverage of the DPT vaccine in 70% to 90% which was reduced after introduction of pentavalent to 60%. </a:t>
            </a:r>
          </a:p>
          <a:p>
            <a:pPr>
              <a:buFont typeface="Arial" pitchFamily="34" charset="0"/>
              <a:buChar char="•"/>
            </a:pPr>
            <a:endParaRPr lang="en-IN" sz="2400" dirty="0" smtClean="0">
              <a:latin typeface="Times New Roman" pitchFamily="18" charset="0"/>
              <a:cs typeface="Times New Roman" pitchFamily="18" charset="0"/>
            </a:endParaRPr>
          </a:p>
          <a:p>
            <a:pPr>
              <a:buFont typeface="Arial" pitchFamily="34" charset="0"/>
              <a:buChar char="•"/>
            </a:pPr>
            <a:r>
              <a:rPr lang="en-IN" sz="2400" dirty="0" smtClean="0">
                <a:latin typeface="Times New Roman" pitchFamily="18" charset="0"/>
                <a:cs typeface="Times New Roman" pitchFamily="18" charset="0"/>
              </a:rPr>
              <a:t> But 20% facilities improved their coverage above 90%. </a:t>
            </a:r>
          </a:p>
          <a:p>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340768"/>
            <a:ext cx="8172400" cy="5257800"/>
          </a:xfrm>
          <a:solidFill>
            <a:schemeClr val="bg1"/>
          </a:solidFill>
          <a:ln>
            <a:solidFill>
              <a:schemeClr val="bg1"/>
            </a:solidFill>
          </a:ln>
        </p:spPr>
        <p:txBody>
          <a:bodyPr>
            <a:normAutofit lnSpcReduction="10000"/>
          </a:bodyPr>
          <a:lstStyle/>
          <a:p>
            <a:r>
              <a:rPr lang="en-IN" sz="2800" dirty="0" smtClean="0">
                <a:latin typeface="Times New Roman" pitchFamily="18" charset="0"/>
                <a:cs typeface="Times New Roman" pitchFamily="18" charset="0"/>
              </a:rPr>
              <a:t>The pentavalent vaccine contains : diphtheria, tetanus, whooping cough, hepatitis B and </a:t>
            </a:r>
            <a:r>
              <a:rPr lang="en-IN" sz="2800" dirty="0" err="1" smtClean="0">
                <a:latin typeface="Times New Roman" pitchFamily="18" charset="0"/>
                <a:cs typeface="Times New Roman" pitchFamily="18" charset="0"/>
              </a:rPr>
              <a:t>Haemophilus</a:t>
            </a:r>
            <a:r>
              <a:rPr lang="en-IN" sz="2800" dirty="0" smtClean="0">
                <a:latin typeface="Times New Roman" pitchFamily="18" charset="0"/>
                <a:cs typeface="Times New Roman" pitchFamily="18" charset="0"/>
              </a:rPr>
              <a:t> influenza type b.</a:t>
            </a:r>
          </a:p>
          <a:p>
            <a:r>
              <a:rPr lang="en-IN" sz="2800" dirty="0" smtClean="0">
                <a:latin typeface="Times New Roman" pitchFamily="18" charset="0"/>
                <a:cs typeface="Times New Roman" pitchFamily="18" charset="0"/>
              </a:rPr>
              <a:t>According to WHO, 2.4 to 3.0 million cases of homophiles influenza b occurs in India with total deaths estimated to 72000.</a:t>
            </a:r>
          </a:p>
          <a:p>
            <a:r>
              <a:rPr lang="en-IN" sz="2800" dirty="0" smtClean="0">
                <a:latin typeface="Times New Roman" pitchFamily="18" charset="0"/>
                <a:cs typeface="Times New Roman" pitchFamily="18" charset="0"/>
              </a:rPr>
              <a:t>The National Technical Advisory Group on Immunization (NTAGI) in India recommended the introduction of Pentavalent vaccine in the Universal Immunization Program (UIP) in 2008.</a:t>
            </a:r>
          </a:p>
          <a:p>
            <a:r>
              <a:rPr lang="en-IN" sz="2800" dirty="0" smtClean="0">
                <a:latin typeface="Times New Roman" pitchFamily="18" charset="0"/>
                <a:cs typeface="Times New Roman" pitchFamily="18" charset="0"/>
              </a:rPr>
              <a:t>In </a:t>
            </a:r>
            <a:r>
              <a:rPr lang="en-IN" sz="2800" dirty="0">
                <a:latin typeface="Times New Roman" pitchFamily="18" charset="0"/>
                <a:cs typeface="Times New Roman" pitchFamily="18" charset="0"/>
              </a:rPr>
              <a:t>December 2012, Haryana government introduced pentavalent </a:t>
            </a:r>
            <a:r>
              <a:rPr lang="en-IN" sz="2800" dirty="0" smtClean="0">
                <a:latin typeface="Times New Roman" pitchFamily="18" charset="0"/>
                <a:cs typeface="Times New Roman" pitchFamily="18" charset="0"/>
              </a:rPr>
              <a:t>vaccine</a:t>
            </a:r>
          </a:p>
        </p:txBody>
      </p:sp>
      <p:sp>
        <p:nvSpPr>
          <p:cNvPr id="5" name="Title 4"/>
          <p:cNvSpPr>
            <a:spLocks noGrp="1"/>
          </p:cNvSpPr>
          <p:nvPr>
            <p:ph type="title"/>
          </p:nvPr>
        </p:nvSpPr>
        <p:spPr>
          <a:xfrm>
            <a:off x="1435608" y="274638"/>
            <a:ext cx="7498080" cy="922114"/>
          </a:xfrm>
        </p:spPr>
        <p:txBody>
          <a:bodyPr/>
          <a:lstStyle/>
          <a:p>
            <a:pPr algn="ctr"/>
            <a:r>
              <a:rPr lang="en-IN" u="sng" dirty="0" smtClean="0">
                <a:latin typeface="Times New Roman" pitchFamily="18" charset="0"/>
                <a:cs typeface="Times New Roman" pitchFamily="18" charset="0"/>
              </a:rPr>
              <a:t>Introduction</a:t>
            </a:r>
            <a:endParaRPr lang="en-IN"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043608" y="0"/>
          <a:ext cx="3816424" cy="35730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004048" y="0"/>
          <a:ext cx="4139952" cy="371703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115616" y="3645024"/>
            <a:ext cx="7776864" cy="1938992"/>
          </a:xfrm>
          <a:prstGeom prst="rect">
            <a:avLst/>
          </a:prstGeom>
          <a:noFill/>
        </p:spPr>
        <p:txBody>
          <a:bodyPr wrap="square" rtlCol="0">
            <a:spAutoFit/>
          </a:bodyPr>
          <a:lstStyle/>
          <a:p>
            <a:pPr>
              <a:buFont typeface="Arial" pitchFamily="34" charset="0"/>
              <a:buChar char="•"/>
            </a:pPr>
            <a:r>
              <a:rPr lang="en-IN" sz="2400" dirty="0" smtClean="0">
                <a:latin typeface="Times New Roman" pitchFamily="18" charset="0"/>
                <a:cs typeface="Times New Roman" pitchFamily="18" charset="0"/>
              </a:rPr>
              <a:t> Before introduction of pentavalent vaccine, 17% facilities          DPT coverage rate was below 50%.</a:t>
            </a:r>
          </a:p>
          <a:p>
            <a:pPr>
              <a:buFont typeface="Arial" pitchFamily="34" charset="0"/>
              <a:buChar char="•"/>
            </a:pPr>
            <a:r>
              <a:rPr lang="en-IN" sz="2400" dirty="0" smtClean="0">
                <a:latin typeface="Times New Roman" pitchFamily="18" charset="0"/>
                <a:cs typeface="Times New Roman" pitchFamily="18" charset="0"/>
              </a:rPr>
              <a:t> After pentavalent introduction, it was reduced and the coverage rate was come between 50% to 70% and 70% to 90% .</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It shows that performance was not satisfactory.</a:t>
            </a:r>
          </a:p>
          <a:p>
            <a:r>
              <a:rPr lang="en-IN" sz="2400" dirty="0" smtClean="0">
                <a:latin typeface="Times New Roman" pitchFamily="18" charset="0"/>
                <a:cs typeface="Times New Roman" pitchFamily="18" charset="0"/>
              </a:rPr>
              <a:t>There was not a single facility which has above 90% coverage rate.</a:t>
            </a:r>
          </a:p>
          <a:p>
            <a:r>
              <a:rPr lang="en-IN" sz="2400" dirty="0" smtClean="0">
                <a:latin typeface="Times New Roman" pitchFamily="18" charset="0"/>
                <a:cs typeface="Times New Roman" pitchFamily="18" charset="0"/>
              </a:rPr>
              <a:t>Many staffs were not aware about how to calculate coverage rate and dropout rates.</a:t>
            </a:r>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980728"/>
          </a:xfrm>
          <a:solidFill>
            <a:schemeClr val="bg1"/>
          </a:solidFill>
          <a:ln>
            <a:solidFill>
              <a:schemeClr val="accent1"/>
            </a:solidFill>
          </a:ln>
        </p:spPr>
        <p:txBody>
          <a:bodyPr>
            <a:normAutofit/>
          </a:bodyPr>
          <a:lstStyle/>
          <a:p>
            <a:r>
              <a:rPr lang="en-IN" sz="3600" b="1" u="sng" dirty="0">
                <a:latin typeface="Times New Roman" pitchFamily="18" charset="0"/>
                <a:cs typeface="Times New Roman" pitchFamily="18" charset="0"/>
              </a:rPr>
              <a:t>Supervision and </a:t>
            </a:r>
            <a:r>
              <a:rPr lang="en-IN" sz="3600" b="1" u="sng" dirty="0" smtClean="0">
                <a:latin typeface="Times New Roman" pitchFamily="18" charset="0"/>
                <a:cs typeface="Times New Roman" pitchFamily="18" charset="0"/>
              </a:rPr>
              <a:t>Monitoring</a:t>
            </a:r>
            <a:endParaRPr lang="en-IN" sz="36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1043608" y="1052736"/>
            <a:ext cx="8100392" cy="5805264"/>
          </a:xfrm>
          <a:solidFill>
            <a:schemeClr val="bg1"/>
          </a:solidFill>
        </p:spPr>
        <p:txBody>
          <a:bodyPr>
            <a:normAutofit/>
          </a:bodyPr>
          <a:lstStyle/>
          <a:p>
            <a:r>
              <a:rPr lang="en-IN" sz="2600" dirty="0">
                <a:latin typeface="Times New Roman" pitchFamily="18" charset="0"/>
                <a:cs typeface="Times New Roman" pitchFamily="18" charset="0"/>
              </a:rPr>
              <a:t>The mechanisms </a:t>
            </a:r>
            <a:r>
              <a:rPr lang="en-IN" sz="2600" dirty="0" smtClean="0">
                <a:latin typeface="Times New Roman" pitchFamily="18" charset="0"/>
                <a:cs typeface="Times New Roman" pitchFamily="18" charset="0"/>
              </a:rPr>
              <a:t>to </a:t>
            </a:r>
            <a:r>
              <a:rPr lang="en-IN" sz="2600" dirty="0">
                <a:latin typeface="Times New Roman" pitchFamily="18" charset="0"/>
                <a:cs typeface="Times New Roman" pitchFamily="18" charset="0"/>
              </a:rPr>
              <a:t>monitor routine immunization performance through district monthly progress reports, block meetings etc</a:t>
            </a:r>
            <a:r>
              <a:rPr lang="en-IN" sz="2600" dirty="0" smtClean="0">
                <a:latin typeface="Times New Roman" pitchFamily="18" charset="0"/>
                <a:cs typeface="Times New Roman" pitchFamily="18" charset="0"/>
              </a:rPr>
              <a:t>.</a:t>
            </a:r>
          </a:p>
          <a:p>
            <a:r>
              <a:rPr lang="en-IN" sz="2600" dirty="0" smtClean="0">
                <a:latin typeface="Times New Roman" pitchFamily="18" charset="0"/>
                <a:cs typeface="Times New Roman" pitchFamily="18" charset="0"/>
              </a:rPr>
              <a:t> </a:t>
            </a:r>
            <a:r>
              <a:rPr lang="en-IN" sz="2600" dirty="0">
                <a:latin typeface="Times New Roman" pitchFamily="18" charset="0"/>
                <a:cs typeface="Times New Roman" pitchFamily="18" charset="0"/>
              </a:rPr>
              <a:t>Also regular supportive supervision was being conducted by state consultants. </a:t>
            </a:r>
          </a:p>
          <a:p>
            <a:r>
              <a:rPr lang="en-IN" sz="2600" dirty="0">
                <a:latin typeface="Times New Roman" pitchFamily="18" charset="0"/>
                <a:cs typeface="Times New Roman" pitchFamily="18" charset="0"/>
              </a:rPr>
              <a:t>After the study, it has found that the supervisory visits by the Medical officers of the facility were not done regularly in most of the facilities. </a:t>
            </a:r>
            <a:endParaRPr lang="en-IN" sz="2600" dirty="0" smtClean="0">
              <a:latin typeface="Times New Roman" pitchFamily="18" charset="0"/>
              <a:cs typeface="Times New Roman" pitchFamily="18" charset="0"/>
            </a:endParaRPr>
          </a:p>
          <a:p>
            <a:r>
              <a:rPr lang="en-IN" sz="2600" dirty="0" smtClean="0">
                <a:latin typeface="Times New Roman" pitchFamily="18" charset="0"/>
                <a:cs typeface="Times New Roman" pitchFamily="18" charset="0"/>
              </a:rPr>
              <a:t>This </a:t>
            </a:r>
            <a:r>
              <a:rPr lang="en-IN" sz="2600" dirty="0">
                <a:latin typeface="Times New Roman" pitchFamily="18" charset="0"/>
                <a:cs typeface="Times New Roman" pitchFamily="18" charset="0"/>
              </a:rPr>
              <a:t>results to low performance and productivity of the staff. </a:t>
            </a:r>
            <a:endParaRPr lang="en-IN" sz="2600" dirty="0" smtClean="0">
              <a:latin typeface="Times New Roman" pitchFamily="18" charset="0"/>
              <a:cs typeface="Times New Roman" pitchFamily="18" charset="0"/>
            </a:endParaRPr>
          </a:p>
          <a:p>
            <a:r>
              <a:rPr lang="en-IN" sz="2600" dirty="0" smtClean="0">
                <a:latin typeface="Times New Roman" pitchFamily="18" charset="0"/>
                <a:cs typeface="Times New Roman" pitchFamily="18" charset="0"/>
              </a:rPr>
              <a:t>Block </a:t>
            </a:r>
            <a:r>
              <a:rPr lang="en-IN" sz="2600" dirty="0">
                <a:latin typeface="Times New Roman" pitchFamily="18" charset="0"/>
                <a:cs typeface="Times New Roman" pitchFamily="18" charset="0"/>
              </a:rPr>
              <a:t>meetings were held regularly but all the points were not covered in meeting.</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908720"/>
          </a:xfrm>
          <a:solidFill>
            <a:schemeClr val="bg1"/>
          </a:solidFill>
          <a:ln>
            <a:solidFill>
              <a:schemeClr val="accent1"/>
            </a:solidFill>
          </a:ln>
        </p:spPr>
        <p:txBody>
          <a:bodyPr>
            <a:normAutofit fontScale="90000"/>
          </a:bodyPr>
          <a:lstStyle/>
          <a:p>
            <a:r>
              <a:rPr lang="en-IN" sz="3600" b="1" u="sng" dirty="0">
                <a:latin typeface="Times New Roman" pitchFamily="18" charset="0"/>
                <a:cs typeface="Times New Roman" pitchFamily="18" charset="0"/>
              </a:rPr>
              <a:t>Immunization </a:t>
            </a:r>
            <a:r>
              <a:rPr lang="en-IN" sz="3600" b="1" u="sng" dirty="0" smtClean="0">
                <a:latin typeface="Times New Roman" pitchFamily="18" charset="0"/>
                <a:cs typeface="Times New Roman" pitchFamily="18" charset="0"/>
              </a:rPr>
              <a:t>Safety </a:t>
            </a:r>
            <a:r>
              <a:rPr lang="en-IN" sz="3600" b="1" u="sng" dirty="0">
                <a:latin typeface="Times New Roman" pitchFamily="18" charset="0"/>
                <a:cs typeface="Times New Roman" pitchFamily="18" charset="0"/>
              </a:rPr>
              <a:t>and </a:t>
            </a:r>
            <a:r>
              <a:rPr lang="en-IN" sz="3600" b="1" u="sng" dirty="0" smtClean="0">
                <a:latin typeface="Times New Roman" pitchFamily="18" charset="0"/>
                <a:cs typeface="Times New Roman" pitchFamily="18" charset="0"/>
              </a:rPr>
              <a:t/>
            </a:r>
            <a:br>
              <a:rPr lang="en-IN" sz="3600" b="1" u="sng" dirty="0" smtClean="0">
                <a:latin typeface="Times New Roman" pitchFamily="18" charset="0"/>
                <a:cs typeface="Times New Roman" pitchFamily="18" charset="0"/>
              </a:rPr>
            </a:br>
            <a:r>
              <a:rPr lang="en-IN" sz="3600" b="1" u="sng" dirty="0">
                <a:latin typeface="Times New Roman" pitchFamily="18" charset="0"/>
                <a:cs typeface="Times New Roman" pitchFamily="18" charset="0"/>
              </a:rPr>
              <a:t>W</a:t>
            </a:r>
            <a:r>
              <a:rPr lang="en-IN" sz="3600" b="1" u="sng" dirty="0" smtClean="0">
                <a:latin typeface="Times New Roman" pitchFamily="18" charset="0"/>
                <a:cs typeface="Times New Roman" pitchFamily="18" charset="0"/>
              </a:rPr>
              <a:t>astage Disposal</a:t>
            </a:r>
            <a:endParaRPr lang="en-IN" sz="36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1043608" y="1052736"/>
            <a:ext cx="8100392" cy="5805264"/>
          </a:xfrm>
          <a:solidFill>
            <a:schemeClr val="bg1"/>
          </a:solidFill>
        </p:spPr>
        <p:txBody>
          <a:bodyPr>
            <a:normAutofit/>
          </a:bodyPr>
          <a:lstStyle/>
          <a:p>
            <a:r>
              <a:rPr lang="en-IN" sz="2600" dirty="0">
                <a:latin typeface="Times New Roman" pitchFamily="18" charset="0"/>
                <a:cs typeface="Times New Roman" pitchFamily="18" charset="0"/>
              </a:rPr>
              <a:t>Health staff was largely knowledgeable about immunization safety but few sub optimal waste disposal practice were observed. </a:t>
            </a:r>
            <a:endParaRPr lang="en-IN" sz="2600" dirty="0" smtClean="0">
              <a:latin typeface="Times New Roman" pitchFamily="18" charset="0"/>
              <a:cs typeface="Times New Roman" pitchFamily="18" charset="0"/>
            </a:endParaRPr>
          </a:p>
          <a:p>
            <a:r>
              <a:rPr lang="en-IN" sz="2600" dirty="0" smtClean="0">
                <a:latin typeface="Times New Roman" pitchFamily="18" charset="0"/>
                <a:cs typeface="Times New Roman" pitchFamily="18" charset="0"/>
              </a:rPr>
              <a:t>At </a:t>
            </a:r>
            <a:r>
              <a:rPr lang="en-IN" sz="2600" dirty="0">
                <a:latin typeface="Times New Roman" pitchFamily="18" charset="0"/>
                <a:cs typeface="Times New Roman" pitchFamily="18" charset="0"/>
              </a:rPr>
              <a:t>every sub centre Hub cutter was used for collecting needle in immunization session. After the session AVD collect Open vial policy vials and the waste material which </a:t>
            </a:r>
            <a:r>
              <a:rPr lang="en-IN" sz="2600" dirty="0" smtClean="0">
                <a:latin typeface="Times New Roman" pitchFamily="18" charset="0"/>
                <a:cs typeface="Times New Roman" pitchFamily="18" charset="0"/>
              </a:rPr>
              <a:t>could be </a:t>
            </a:r>
            <a:r>
              <a:rPr lang="en-IN" sz="2600" dirty="0">
                <a:latin typeface="Times New Roman" pitchFamily="18" charset="0"/>
                <a:cs typeface="Times New Roman" pitchFamily="18" charset="0"/>
              </a:rPr>
              <a:t>disposed </a:t>
            </a:r>
            <a:r>
              <a:rPr lang="en-IN" sz="2600" dirty="0" smtClean="0">
                <a:latin typeface="Times New Roman" pitchFamily="18" charset="0"/>
                <a:cs typeface="Times New Roman" pitchFamily="18" charset="0"/>
              </a:rPr>
              <a:t>at </a:t>
            </a:r>
            <a:r>
              <a:rPr lang="en-IN" sz="2600" dirty="0">
                <a:latin typeface="Times New Roman" pitchFamily="18" charset="0"/>
                <a:cs typeface="Times New Roman" pitchFamily="18" charset="0"/>
              </a:rPr>
              <a:t>PHC</a:t>
            </a:r>
            <a:r>
              <a:rPr lang="en-IN" sz="2600" dirty="0" smtClean="0">
                <a:latin typeface="Times New Roman" pitchFamily="18" charset="0"/>
                <a:cs typeface="Times New Roman" pitchFamily="18" charset="0"/>
              </a:rPr>
              <a:t>.</a:t>
            </a:r>
          </a:p>
          <a:p>
            <a:r>
              <a:rPr lang="en-IN" sz="2600" dirty="0" smtClean="0">
                <a:latin typeface="Times New Roman" pitchFamily="18" charset="0"/>
                <a:cs typeface="Times New Roman" pitchFamily="18" charset="0"/>
              </a:rPr>
              <a:t> </a:t>
            </a:r>
            <a:r>
              <a:rPr lang="en-IN" sz="2600" dirty="0">
                <a:latin typeface="Times New Roman" pitchFamily="18" charset="0"/>
                <a:cs typeface="Times New Roman" pitchFamily="18" charset="0"/>
              </a:rPr>
              <a:t>At PHC, the needles were disinfected with the bleaching solution or gluteraldhyde and buried in to closed pit</a:t>
            </a:r>
            <a:r>
              <a:rPr lang="en-IN" sz="2600" dirty="0" smtClean="0">
                <a:latin typeface="Times New Roman" pitchFamily="18" charset="0"/>
                <a:cs typeface="Times New Roman" pitchFamily="18" charset="0"/>
              </a:rPr>
              <a:t>.</a:t>
            </a:r>
          </a:p>
          <a:p>
            <a:r>
              <a:rPr lang="en-IN" sz="2600" dirty="0" smtClean="0">
                <a:latin typeface="Times New Roman" pitchFamily="18" charset="0"/>
                <a:cs typeface="Times New Roman" pitchFamily="18" charset="0"/>
              </a:rPr>
              <a:t> </a:t>
            </a:r>
            <a:r>
              <a:rPr lang="en-IN" sz="2600" dirty="0">
                <a:latin typeface="Times New Roman" pitchFamily="18" charset="0"/>
                <a:cs typeface="Times New Roman" pitchFamily="18" charset="0"/>
              </a:rPr>
              <a:t>The other waste material was collected by the outsourced BMW private agency.</a:t>
            </a:r>
          </a:p>
          <a:p>
            <a:pPr>
              <a:buNone/>
            </a:pP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1124744"/>
          </a:xfrm>
          <a:solidFill>
            <a:schemeClr val="bg1"/>
          </a:solidFill>
          <a:ln>
            <a:solidFill>
              <a:schemeClr val="accent1"/>
            </a:solidFill>
          </a:ln>
        </p:spPr>
        <p:txBody>
          <a:bodyPr>
            <a:noAutofit/>
          </a:bodyPr>
          <a:lstStyle/>
          <a:p>
            <a:r>
              <a:rPr lang="en-IN" sz="3600" b="1" u="sng" dirty="0">
                <a:latin typeface="Times New Roman" pitchFamily="18" charset="0"/>
                <a:cs typeface="Times New Roman" pitchFamily="18" charset="0"/>
              </a:rPr>
              <a:t>Advocacy, </a:t>
            </a:r>
            <a:r>
              <a:rPr lang="en-IN" sz="3600" b="1" u="sng" dirty="0" smtClean="0">
                <a:latin typeface="Times New Roman" pitchFamily="18" charset="0"/>
                <a:cs typeface="Times New Roman" pitchFamily="18" charset="0"/>
              </a:rPr>
              <a:t>Social Mobilization </a:t>
            </a:r>
            <a:br>
              <a:rPr lang="en-IN" sz="3600" b="1" u="sng" dirty="0" smtClean="0">
                <a:latin typeface="Times New Roman" pitchFamily="18" charset="0"/>
                <a:cs typeface="Times New Roman" pitchFamily="18" charset="0"/>
              </a:rPr>
            </a:br>
            <a:r>
              <a:rPr lang="en-IN" sz="3600" b="1" u="sng" dirty="0" smtClean="0">
                <a:latin typeface="Times New Roman" pitchFamily="18" charset="0"/>
                <a:cs typeface="Times New Roman" pitchFamily="18" charset="0"/>
              </a:rPr>
              <a:t>and Communication</a:t>
            </a:r>
            <a:endParaRPr lang="en-IN" sz="36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971600" y="1412776"/>
            <a:ext cx="8172400" cy="5445224"/>
          </a:xfrm>
          <a:solidFill>
            <a:schemeClr val="bg1"/>
          </a:solidFill>
          <a:ln>
            <a:solidFill>
              <a:schemeClr val="tx1"/>
            </a:solidFill>
          </a:ln>
        </p:spPr>
        <p:txBody>
          <a:bodyPr/>
          <a:lstStyle/>
          <a:p>
            <a:r>
              <a:rPr lang="en-IN" sz="2600" dirty="0">
                <a:latin typeface="Times New Roman" pitchFamily="18" charset="0"/>
                <a:cs typeface="Times New Roman" pitchFamily="18" charset="0"/>
              </a:rPr>
              <a:t>State level media sensitization was conducted in October 2012 before the launch of new vaccine. </a:t>
            </a:r>
            <a:endParaRPr lang="en-IN" sz="2600" dirty="0" smtClean="0">
              <a:latin typeface="Times New Roman" pitchFamily="18" charset="0"/>
              <a:cs typeface="Times New Roman" pitchFamily="18" charset="0"/>
            </a:endParaRPr>
          </a:p>
          <a:p>
            <a:r>
              <a:rPr lang="en-IN" sz="2600" dirty="0" smtClean="0">
                <a:latin typeface="Times New Roman" pitchFamily="18" charset="0"/>
                <a:cs typeface="Times New Roman" pitchFamily="18" charset="0"/>
              </a:rPr>
              <a:t>Press </a:t>
            </a:r>
            <a:r>
              <a:rPr lang="en-IN" sz="2600" dirty="0">
                <a:latin typeface="Times New Roman" pitchFamily="18" charset="0"/>
                <a:cs typeface="Times New Roman" pitchFamily="18" charset="0"/>
              </a:rPr>
              <a:t>releases, newspaper advertisements and radio promotion </a:t>
            </a:r>
            <a:r>
              <a:rPr lang="en-IN" sz="2600" dirty="0" smtClean="0">
                <a:latin typeface="Times New Roman" pitchFamily="18" charset="0"/>
                <a:cs typeface="Times New Roman" pitchFamily="18" charset="0"/>
              </a:rPr>
              <a:t>efforts were taken for </a:t>
            </a:r>
            <a:r>
              <a:rPr lang="en-IN" sz="2600" dirty="0">
                <a:latin typeface="Times New Roman" pitchFamily="18" charset="0"/>
                <a:cs typeface="Times New Roman" pitchFamily="18" charset="0"/>
              </a:rPr>
              <a:t>generating awareness in </a:t>
            </a:r>
            <a:r>
              <a:rPr lang="en-IN" sz="2600" dirty="0" smtClean="0">
                <a:latin typeface="Times New Roman" pitchFamily="18" charset="0"/>
                <a:cs typeface="Times New Roman" pitchFamily="18" charset="0"/>
              </a:rPr>
              <a:t>public initially </a:t>
            </a:r>
            <a:r>
              <a:rPr lang="en-IN" sz="2600" dirty="0">
                <a:latin typeface="Times New Roman" pitchFamily="18" charset="0"/>
                <a:cs typeface="Times New Roman" pitchFamily="18" charset="0"/>
              </a:rPr>
              <a:t>few weeks of vaccine introduction. </a:t>
            </a:r>
          </a:p>
          <a:p>
            <a:r>
              <a:rPr lang="en-IN" sz="2600" dirty="0">
                <a:latin typeface="Times New Roman" pitchFamily="18" charset="0"/>
                <a:cs typeface="Times New Roman" pitchFamily="18" charset="0"/>
              </a:rPr>
              <a:t>Banners were displayed at each sub centre, and ASHA worker distributed hand outs in community. </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7890080" cy="1196752"/>
          </a:xfrm>
        </p:spPr>
        <p:txBody>
          <a:bodyPr>
            <a:noAutofit/>
          </a:bodyPr>
          <a:lstStyle/>
          <a:p>
            <a:r>
              <a:rPr lang="en-IN" sz="3200" b="1" u="sng" dirty="0" smtClean="0">
                <a:latin typeface="Times New Roman" pitchFamily="18" charset="0"/>
                <a:cs typeface="Times New Roman" pitchFamily="18" charset="0"/>
              </a:rPr>
              <a:t>Community acceptance and awareness of the vaccine</a:t>
            </a:r>
            <a:endParaRPr lang="en-IN" sz="3200"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043608" y="1124744"/>
          <a:ext cx="7890842" cy="252028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15616" y="3284984"/>
            <a:ext cx="8028384" cy="369332"/>
          </a:xfrm>
          <a:prstGeom prst="rect">
            <a:avLst/>
          </a:prstGeom>
          <a:noFill/>
        </p:spPr>
        <p:txBody>
          <a:bodyPr wrap="square" rtlCol="0">
            <a:spAutoFit/>
          </a:bodyPr>
          <a:lstStyle/>
          <a:p>
            <a:pPr algn="ctr"/>
            <a:r>
              <a:rPr lang="en-IN" dirty="0" smtClean="0"/>
              <a:t>Fig. Yamunanagar caregiver response</a:t>
            </a:r>
            <a:endParaRPr lang="en-IN" dirty="0"/>
          </a:p>
        </p:txBody>
      </p:sp>
      <p:graphicFrame>
        <p:nvGraphicFramePr>
          <p:cNvPr id="7" name="Chart 6"/>
          <p:cNvGraphicFramePr/>
          <p:nvPr/>
        </p:nvGraphicFramePr>
        <p:xfrm>
          <a:off x="1043608" y="3645024"/>
          <a:ext cx="8280920" cy="266429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115616" y="6237312"/>
            <a:ext cx="7848872" cy="369332"/>
          </a:xfrm>
          <a:prstGeom prst="rect">
            <a:avLst/>
          </a:prstGeom>
          <a:noFill/>
        </p:spPr>
        <p:txBody>
          <a:bodyPr wrap="square" rtlCol="0">
            <a:spAutoFit/>
          </a:bodyPr>
          <a:lstStyle/>
          <a:p>
            <a:pPr algn="ctr"/>
            <a:r>
              <a:rPr lang="en-IN" dirty="0" smtClean="0"/>
              <a:t>Fig. Palwal caregiver response</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7624" y="260648"/>
            <a:ext cx="7776864" cy="4524315"/>
          </a:xfrm>
          <a:prstGeom prst="rect">
            <a:avLst/>
          </a:prstGeom>
          <a:noFill/>
        </p:spPr>
        <p:txBody>
          <a:bodyPr wrap="square" rtlCol="0">
            <a:spAutoFit/>
          </a:bodyPr>
          <a:lstStyle/>
          <a:p>
            <a:pPr>
              <a:buFont typeface="Arial" pitchFamily="34" charset="0"/>
              <a:buChar char="•"/>
            </a:pPr>
            <a:r>
              <a:rPr lang="en-IN" sz="2400" dirty="0" smtClean="0">
                <a:latin typeface="Times New Roman" pitchFamily="18" charset="0"/>
                <a:cs typeface="Times New Roman" pitchFamily="18" charset="0"/>
              </a:rPr>
              <a:t> In Yamunanagar 75% of the mother had child’s immunization card while in Palwal district only 42%.</a:t>
            </a:r>
          </a:p>
          <a:p>
            <a:endParaRPr lang="en-IN" sz="2400" dirty="0" smtClean="0">
              <a:latin typeface="Times New Roman" pitchFamily="18" charset="0"/>
              <a:cs typeface="Times New Roman" pitchFamily="18" charset="0"/>
            </a:endParaRPr>
          </a:p>
          <a:p>
            <a:pPr>
              <a:buFont typeface="Arial" pitchFamily="34" charset="0"/>
              <a:buChar char="•"/>
            </a:pPr>
            <a:r>
              <a:rPr lang="en-IN" sz="2400" dirty="0" smtClean="0">
                <a:latin typeface="Times New Roman" pitchFamily="18" charset="0"/>
                <a:cs typeface="Times New Roman" pitchFamily="18" charset="0"/>
              </a:rPr>
              <a:t> 85% people know about the pentavalent vaccine in Yamunanagar while in Palwal it was only 42%.</a:t>
            </a:r>
          </a:p>
          <a:p>
            <a:endParaRPr lang="en-IN" sz="2400" dirty="0" smtClean="0">
              <a:latin typeface="Times New Roman" pitchFamily="18" charset="0"/>
              <a:cs typeface="Times New Roman" pitchFamily="18" charset="0"/>
            </a:endParaRPr>
          </a:p>
          <a:p>
            <a:pPr>
              <a:buFont typeface="Arial" pitchFamily="34" charset="0"/>
              <a:buChar char="•"/>
            </a:pPr>
            <a:r>
              <a:rPr lang="en-IN" sz="2400" dirty="0" smtClean="0">
                <a:latin typeface="Times New Roman" pitchFamily="18" charset="0"/>
                <a:cs typeface="Times New Roman" pitchFamily="18" charset="0"/>
              </a:rPr>
              <a:t> 62% respondent in Yamunanagar and 22% in Palwal know when to come back for next vaccination.</a:t>
            </a:r>
          </a:p>
          <a:p>
            <a:endParaRPr lang="en-IN" sz="2400" dirty="0" smtClean="0">
              <a:latin typeface="Times New Roman" pitchFamily="18" charset="0"/>
              <a:cs typeface="Times New Roman" pitchFamily="18" charset="0"/>
            </a:endParaRPr>
          </a:p>
          <a:p>
            <a:pPr>
              <a:buFont typeface="Arial" pitchFamily="34" charset="0"/>
              <a:buChar char="•"/>
            </a:pPr>
            <a:r>
              <a:rPr lang="en-IN" sz="2400" dirty="0" smtClean="0">
                <a:latin typeface="Times New Roman" pitchFamily="18" charset="0"/>
                <a:cs typeface="Times New Roman" pitchFamily="18" charset="0"/>
              </a:rPr>
              <a:t> When they were asked about what are the reactions may get child after vaccination, 70% in Yamunanagar and 30% in Palwal district gives the positive answer.</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0"/>
            <a:ext cx="8172400" cy="764704"/>
          </a:xfrm>
          <a:solidFill>
            <a:schemeClr val="bg1"/>
          </a:solidFill>
          <a:ln>
            <a:solidFill>
              <a:schemeClr val="accent1"/>
            </a:solidFill>
          </a:ln>
        </p:spPr>
        <p:txBody>
          <a:bodyPr>
            <a:normAutofit/>
          </a:bodyPr>
          <a:lstStyle/>
          <a:p>
            <a:r>
              <a:rPr lang="en-IN" sz="3600" b="1" u="sng" dirty="0" smtClean="0">
                <a:latin typeface="Times New Roman" pitchFamily="18" charset="0"/>
                <a:cs typeface="Times New Roman" pitchFamily="18" charset="0"/>
              </a:rPr>
              <a:t>Recommendations-</a:t>
            </a:r>
            <a:endParaRPr lang="en-IN" sz="3600" u="sng" dirty="0">
              <a:latin typeface="Times New Roman" pitchFamily="18" charset="0"/>
              <a:cs typeface="Times New Roman" pitchFamily="18" charset="0"/>
            </a:endParaRPr>
          </a:p>
        </p:txBody>
      </p:sp>
      <p:sp>
        <p:nvSpPr>
          <p:cNvPr id="3" name="Content Placeholder 2"/>
          <p:cNvSpPr>
            <a:spLocks noGrp="1"/>
          </p:cNvSpPr>
          <p:nvPr>
            <p:ph idx="1"/>
          </p:nvPr>
        </p:nvSpPr>
        <p:spPr>
          <a:xfrm>
            <a:off x="1043608" y="836712"/>
            <a:ext cx="8100392" cy="5760640"/>
          </a:xfrm>
          <a:solidFill>
            <a:schemeClr val="bg1"/>
          </a:solidFill>
        </p:spPr>
        <p:txBody>
          <a:bodyPr>
            <a:noAutofit/>
          </a:bodyPr>
          <a:lstStyle/>
          <a:p>
            <a:r>
              <a:rPr lang="en-IN" sz="2000" dirty="0" smtClean="0">
                <a:latin typeface="Times New Roman" pitchFamily="18" charset="0"/>
                <a:cs typeface="Times New Roman" pitchFamily="18" charset="0"/>
              </a:rPr>
              <a:t>The entire cold chain handler should be trained. Only 70% of cold chain handler and LHV in Palwal district were trained.</a:t>
            </a:r>
          </a:p>
          <a:p>
            <a:r>
              <a:rPr lang="en-IN" sz="2000" dirty="0" smtClean="0">
                <a:latin typeface="Times New Roman" pitchFamily="18" charset="0"/>
                <a:cs typeface="Times New Roman" pitchFamily="18" charset="0"/>
              </a:rPr>
              <a:t>Vaccine </a:t>
            </a:r>
            <a:r>
              <a:rPr lang="en-IN" sz="2000" dirty="0">
                <a:latin typeface="Times New Roman" pitchFamily="18" charset="0"/>
                <a:cs typeface="Times New Roman" pitchFamily="18" charset="0"/>
              </a:rPr>
              <a:t>wastage report was not calculated at any facility. </a:t>
            </a:r>
            <a:r>
              <a:rPr lang="en-IN" sz="2000" dirty="0" smtClean="0">
                <a:latin typeface="Times New Roman" pitchFamily="18" charset="0"/>
                <a:cs typeface="Times New Roman" pitchFamily="18" charset="0"/>
              </a:rPr>
              <a:t>Medical officer should ensure that the staff could calculate wastage rate.</a:t>
            </a:r>
          </a:p>
          <a:p>
            <a:r>
              <a:rPr lang="en-IN" sz="2000" dirty="0" smtClean="0">
                <a:latin typeface="Times New Roman" pitchFamily="18" charset="0"/>
                <a:cs typeface="Times New Roman" pitchFamily="18" charset="0"/>
              </a:rPr>
              <a:t>Also there is need of refreshing training focusing on drop out and coverage monitoring.</a:t>
            </a:r>
          </a:p>
          <a:p>
            <a:r>
              <a:rPr lang="en-IN" sz="2000" dirty="0" smtClean="0">
                <a:latin typeface="Times New Roman" pitchFamily="18" charset="0"/>
                <a:cs typeface="Times New Roman" pitchFamily="18" charset="0"/>
              </a:rPr>
              <a:t>Supervisory visits should make mandatory for medical officer especially in Palwal district, so the cold chain would be maintained regularly. </a:t>
            </a:r>
          </a:p>
          <a:p>
            <a:r>
              <a:rPr lang="en-IN" sz="2000" dirty="0" smtClean="0">
                <a:latin typeface="Times New Roman" pitchFamily="18" charset="0"/>
                <a:cs typeface="Times New Roman" pitchFamily="18" charset="0"/>
              </a:rPr>
              <a:t>There </a:t>
            </a:r>
            <a:r>
              <a:rPr lang="en-IN" sz="2000" dirty="0">
                <a:latin typeface="Times New Roman" pitchFamily="18" charset="0"/>
                <a:cs typeface="Times New Roman" pitchFamily="18" charset="0"/>
              </a:rPr>
              <a:t>is a need to consider the reasons behind the Dropout and rectify with the proper solutions. It might be due to migration, low awareness in community</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 Most of the caregiver doesn’t know about the reactions child get after the administration of vaccine and when to bring back for next vaccination.</a:t>
            </a:r>
          </a:p>
          <a:p>
            <a:r>
              <a:rPr lang="en-IN" sz="2000" dirty="0" smtClean="0">
                <a:latin typeface="Times New Roman" pitchFamily="18" charset="0"/>
                <a:cs typeface="Times New Roman" pitchFamily="18" charset="0"/>
              </a:rPr>
              <a:t>So there is need of training for the staff about immunization </a:t>
            </a:r>
            <a:r>
              <a:rPr lang="en-IN" sz="2000" dirty="0" smtClean="0">
                <a:latin typeface="Times New Roman" pitchFamily="18" charset="0"/>
                <a:cs typeface="Times New Roman" pitchFamily="18" charset="0"/>
              </a:rPr>
              <a:t>practice.</a:t>
            </a:r>
          </a:p>
          <a:p>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Sensitize health staff on AEFI protocols, reporting and management to every session site. </a:t>
            </a:r>
          </a:p>
          <a:p>
            <a:r>
              <a:rPr lang="en-IN" sz="2400" dirty="0" smtClean="0">
                <a:latin typeface="Times New Roman" pitchFamily="18" charset="0"/>
                <a:cs typeface="Times New Roman" pitchFamily="18" charset="0"/>
              </a:rPr>
              <a:t>Ensure that health workers delivers 4 key messages to all caregivers.</a:t>
            </a:r>
            <a:endParaRPr lang="en-IN" sz="2400" smtClean="0">
              <a:latin typeface="Times New Roman" pitchFamily="18" charset="0"/>
              <a:cs typeface="Times New Roman" pitchFamily="18" charset="0"/>
            </a:endParaRPr>
          </a:p>
          <a:p>
            <a:pPr>
              <a:buNone/>
            </a:pPr>
            <a:r>
              <a:rPr lang="en-IN" sz="2400" smtClean="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836712"/>
          </a:xfrm>
          <a:solidFill>
            <a:schemeClr val="bg1"/>
          </a:solidFill>
          <a:ln>
            <a:solidFill>
              <a:schemeClr val="accent1"/>
            </a:solidFill>
          </a:ln>
        </p:spPr>
        <p:txBody>
          <a:bodyPr>
            <a:normAutofit/>
          </a:bodyPr>
          <a:lstStyle/>
          <a:p>
            <a:r>
              <a:rPr lang="en-IN" sz="3600" b="1" u="sng" dirty="0" smtClean="0">
                <a:latin typeface="Times New Roman" pitchFamily="18" charset="0"/>
                <a:cs typeface="Times New Roman" pitchFamily="18" charset="0"/>
              </a:rPr>
              <a:t>References-</a:t>
            </a:r>
            <a:endParaRPr lang="en-IN" sz="3600" u="sng" dirty="0">
              <a:latin typeface="Times New Roman" pitchFamily="18" charset="0"/>
              <a:cs typeface="Times New Roman" pitchFamily="18" charset="0"/>
            </a:endParaRPr>
          </a:p>
        </p:txBody>
      </p:sp>
      <p:sp>
        <p:nvSpPr>
          <p:cNvPr id="3" name="Content Placeholder 2"/>
          <p:cNvSpPr>
            <a:spLocks noGrp="1"/>
          </p:cNvSpPr>
          <p:nvPr>
            <p:ph idx="1"/>
          </p:nvPr>
        </p:nvSpPr>
        <p:spPr>
          <a:xfrm>
            <a:off x="971600" y="1052736"/>
            <a:ext cx="8172400" cy="5805264"/>
          </a:xfrm>
          <a:solidFill>
            <a:schemeClr val="bg1"/>
          </a:solidFill>
        </p:spPr>
        <p:txBody>
          <a:bodyPr>
            <a:normAutofit fontScale="25000" lnSpcReduction="20000"/>
          </a:bodyPr>
          <a:lstStyle/>
          <a:p>
            <a:pPr>
              <a:buNone/>
            </a:pPr>
            <a:r>
              <a:rPr lang="en-IN" sz="8000" dirty="0" smtClean="0">
                <a:latin typeface="Times New Roman" pitchFamily="18" charset="0"/>
                <a:cs typeface="Times New Roman" pitchFamily="18" charset="0"/>
              </a:rPr>
              <a:t>1. Watt JP, </a:t>
            </a:r>
            <a:r>
              <a:rPr lang="en-IN" sz="8000" dirty="0" err="1" smtClean="0">
                <a:latin typeface="Times New Roman" pitchFamily="18" charset="0"/>
                <a:cs typeface="Times New Roman" pitchFamily="18" charset="0"/>
              </a:rPr>
              <a:t>Wolfson</a:t>
            </a:r>
            <a:r>
              <a:rPr lang="en-IN" sz="8000" dirty="0" smtClean="0">
                <a:latin typeface="Times New Roman" pitchFamily="18" charset="0"/>
                <a:cs typeface="Times New Roman" pitchFamily="18" charset="0"/>
              </a:rPr>
              <a:t> LJ, O’Brien KL, Henkel E, </a:t>
            </a:r>
            <a:r>
              <a:rPr lang="en-IN" sz="8000" dirty="0" err="1" smtClean="0">
                <a:latin typeface="Times New Roman" pitchFamily="18" charset="0"/>
                <a:cs typeface="Times New Roman" pitchFamily="18" charset="0"/>
              </a:rPr>
              <a:t>Deloria-knol</a:t>
            </a:r>
            <a:r>
              <a:rPr lang="en-IN" sz="8000" dirty="0" smtClean="0">
                <a:latin typeface="Times New Roman" pitchFamily="18" charset="0"/>
                <a:cs typeface="Times New Roman" pitchFamily="18" charset="0"/>
              </a:rPr>
              <a:t> M, McCall N, </a:t>
            </a:r>
            <a:r>
              <a:rPr lang="en-IN" sz="8000" i="1" dirty="0" smtClean="0">
                <a:latin typeface="Times New Roman" pitchFamily="18" charset="0"/>
                <a:cs typeface="Times New Roman" pitchFamily="18" charset="0"/>
              </a:rPr>
              <a:t>et al</a:t>
            </a:r>
            <a:r>
              <a:rPr lang="en-IN" sz="8000" dirty="0" smtClean="0">
                <a:latin typeface="Times New Roman" pitchFamily="18" charset="0"/>
                <a:cs typeface="Times New Roman" pitchFamily="18" charset="0"/>
              </a:rPr>
              <a:t>. Burden of disease caused by </a:t>
            </a:r>
            <a:r>
              <a:rPr lang="en-IN" sz="8000" i="1" dirty="0" err="1" smtClean="0">
                <a:latin typeface="Times New Roman" pitchFamily="18" charset="0"/>
                <a:cs typeface="Times New Roman" pitchFamily="18" charset="0"/>
              </a:rPr>
              <a:t>Haemophilus</a:t>
            </a:r>
            <a:r>
              <a:rPr lang="en-IN" sz="8000" i="1" dirty="0" smtClean="0">
                <a:latin typeface="Times New Roman" pitchFamily="18" charset="0"/>
                <a:cs typeface="Times New Roman" pitchFamily="18" charset="0"/>
              </a:rPr>
              <a:t> </a:t>
            </a:r>
            <a:r>
              <a:rPr lang="en-IN" sz="8000" i="1" dirty="0" err="1" smtClean="0">
                <a:latin typeface="Times New Roman" pitchFamily="18" charset="0"/>
                <a:cs typeface="Times New Roman" pitchFamily="18" charset="0"/>
              </a:rPr>
              <a:t>influenzae</a:t>
            </a:r>
            <a:r>
              <a:rPr lang="en-IN" sz="8000" i="1" dirty="0" smtClean="0">
                <a:latin typeface="Times New Roman" pitchFamily="18" charset="0"/>
                <a:cs typeface="Times New Roman" pitchFamily="18" charset="0"/>
              </a:rPr>
              <a:t> type b </a:t>
            </a:r>
            <a:r>
              <a:rPr lang="en-IN" sz="8000" dirty="0" smtClean="0">
                <a:latin typeface="Times New Roman" pitchFamily="18" charset="0"/>
                <a:cs typeface="Times New Roman" pitchFamily="18" charset="0"/>
              </a:rPr>
              <a:t>in children younger than 5 years: global estimates. Lancet. 2009; 374: 903-11.</a:t>
            </a:r>
          </a:p>
          <a:p>
            <a:pPr>
              <a:buNone/>
            </a:pPr>
            <a:r>
              <a:rPr lang="en-IN" sz="8000" dirty="0" smtClean="0">
                <a:latin typeface="Times New Roman" pitchFamily="18" charset="0"/>
                <a:cs typeface="Times New Roman" pitchFamily="18" charset="0"/>
              </a:rPr>
              <a:t>2. Subcommittee of NTAGI. NTAGI subcommittee recommendations on </a:t>
            </a:r>
            <a:r>
              <a:rPr lang="en-IN" sz="8000" i="1" dirty="0" err="1" smtClean="0">
                <a:latin typeface="Times New Roman" pitchFamily="18" charset="0"/>
                <a:cs typeface="Times New Roman" pitchFamily="18" charset="0"/>
              </a:rPr>
              <a:t>Haemophilus</a:t>
            </a:r>
            <a:r>
              <a:rPr lang="en-IN" sz="8000" i="1" dirty="0" smtClean="0">
                <a:latin typeface="Times New Roman" pitchFamily="18" charset="0"/>
                <a:cs typeface="Times New Roman" pitchFamily="18" charset="0"/>
              </a:rPr>
              <a:t> </a:t>
            </a:r>
            <a:r>
              <a:rPr lang="en-IN" sz="8000" i="1" dirty="0" err="1" smtClean="0">
                <a:latin typeface="Times New Roman" pitchFamily="18" charset="0"/>
                <a:cs typeface="Times New Roman" pitchFamily="18" charset="0"/>
              </a:rPr>
              <a:t>influenzae</a:t>
            </a:r>
            <a:r>
              <a:rPr lang="en-IN" sz="8000" i="1" dirty="0" smtClean="0">
                <a:latin typeface="Times New Roman" pitchFamily="18" charset="0"/>
                <a:cs typeface="Times New Roman" pitchFamily="18" charset="0"/>
              </a:rPr>
              <a:t> </a:t>
            </a:r>
            <a:r>
              <a:rPr lang="en-IN" sz="8000" dirty="0" smtClean="0">
                <a:latin typeface="Times New Roman" pitchFamily="18" charset="0"/>
                <a:cs typeface="Times New Roman" pitchFamily="18" charset="0"/>
              </a:rPr>
              <a:t>type b </a:t>
            </a:r>
            <a:r>
              <a:rPr lang="en-IN" sz="8000" i="1" dirty="0" smtClean="0">
                <a:latin typeface="Times New Roman" pitchFamily="18" charset="0"/>
                <a:cs typeface="Times New Roman" pitchFamily="18" charset="0"/>
              </a:rPr>
              <a:t>(</a:t>
            </a:r>
            <a:r>
              <a:rPr lang="en-IN" sz="8000" i="1" dirty="0" err="1" smtClean="0">
                <a:latin typeface="Times New Roman" pitchFamily="18" charset="0"/>
                <a:cs typeface="Times New Roman" pitchFamily="18" charset="0"/>
              </a:rPr>
              <a:t>Hib</a:t>
            </a:r>
            <a:r>
              <a:rPr lang="en-IN" sz="8000" i="1" dirty="0" smtClean="0">
                <a:latin typeface="Times New Roman" pitchFamily="18" charset="0"/>
                <a:cs typeface="Times New Roman" pitchFamily="18" charset="0"/>
              </a:rPr>
              <a:t>) </a:t>
            </a:r>
            <a:r>
              <a:rPr lang="en-IN" sz="8000" dirty="0" smtClean="0">
                <a:latin typeface="Times New Roman" pitchFamily="18" charset="0"/>
                <a:cs typeface="Times New Roman" pitchFamily="18" charset="0"/>
              </a:rPr>
              <a:t>vaccine introduction in India. Indian </a:t>
            </a:r>
            <a:r>
              <a:rPr lang="en-IN" sz="8000" dirty="0" err="1" smtClean="0">
                <a:latin typeface="Times New Roman" pitchFamily="18" charset="0"/>
                <a:cs typeface="Times New Roman" pitchFamily="18" charset="0"/>
              </a:rPr>
              <a:t>Pediatr</a:t>
            </a:r>
            <a:r>
              <a:rPr lang="en-IN" sz="8000" dirty="0" smtClean="0">
                <a:latin typeface="Times New Roman" pitchFamily="18" charset="0"/>
                <a:cs typeface="Times New Roman" pitchFamily="18" charset="0"/>
              </a:rPr>
              <a:t>. 2009;46:945- 54.</a:t>
            </a:r>
          </a:p>
          <a:p>
            <a:pPr>
              <a:buNone/>
            </a:pPr>
            <a:r>
              <a:rPr lang="en-IN" sz="8000" dirty="0" smtClean="0">
                <a:latin typeface="Times New Roman" pitchFamily="18" charset="0"/>
                <a:cs typeface="Times New Roman" pitchFamily="18" charset="0"/>
              </a:rPr>
              <a:t>3.WHO. </a:t>
            </a:r>
            <a:r>
              <a:rPr lang="en-IN" sz="8000" dirty="0" err="1" smtClean="0">
                <a:latin typeface="Times New Roman" pitchFamily="18" charset="0"/>
                <a:cs typeface="Times New Roman" pitchFamily="18" charset="0"/>
              </a:rPr>
              <a:t>Pertussis</a:t>
            </a:r>
            <a:r>
              <a:rPr lang="en-IN" sz="8000" dirty="0" smtClean="0">
                <a:latin typeface="Times New Roman" pitchFamily="18" charset="0"/>
                <a:cs typeface="Times New Roman" pitchFamily="18" charset="0"/>
              </a:rPr>
              <a:t> vaccines-WHO position paper. Wkly </a:t>
            </a:r>
            <a:r>
              <a:rPr lang="en-IN" sz="8000" dirty="0" err="1" smtClean="0">
                <a:latin typeface="Times New Roman" pitchFamily="18" charset="0"/>
                <a:cs typeface="Times New Roman" pitchFamily="18" charset="0"/>
              </a:rPr>
              <a:t>Epidemiol</a:t>
            </a:r>
            <a:r>
              <a:rPr lang="en-IN" sz="8000" dirty="0" smtClean="0">
                <a:latin typeface="Times New Roman" pitchFamily="18" charset="0"/>
                <a:cs typeface="Times New Roman" pitchFamily="18" charset="0"/>
              </a:rPr>
              <a:t> Rec. 2005;80(4):31–9. </a:t>
            </a:r>
          </a:p>
          <a:p>
            <a:pPr>
              <a:buNone/>
            </a:pPr>
            <a:r>
              <a:rPr lang="en-IN" sz="8000" dirty="0" smtClean="0">
                <a:latin typeface="Times New Roman" pitchFamily="18" charset="0"/>
                <a:cs typeface="Times New Roman" pitchFamily="18" charset="0"/>
              </a:rPr>
              <a:t>4. World Health Organization. The WHO position paper on </a:t>
            </a:r>
            <a:r>
              <a:rPr lang="en-IN" sz="8000" dirty="0" err="1" smtClean="0">
                <a:latin typeface="Times New Roman" pitchFamily="18" charset="0"/>
                <a:cs typeface="Times New Roman" pitchFamily="18" charset="0"/>
              </a:rPr>
              <a:t>Haemophilus</a:t>
            </a:r>
            <a:r>
              <a:rPr lang="en-IN" sz="8000" dirty="0" smtClean="0">
                <a:latin typeface="Times New Roman" pitchFamily="18" charset="0"/>
                <a:cs typeface="Times New Roman" pitchFamily="18" charset="0"/>
              </a:rPr>
              <a:t> </a:t>
            </a:r>
            <a:r>
              <a:rPr lang="en-IN" sz="8000" dirty="0" err="1" smtClean="0">
                <a:latin typeface="Times New Roman" pitchFamily="18" charset="0"/>
                <a:cs typeface="Times New Roman" pitchFamily="18" charset="0"/>
              </a:rPr>
              <a:t>influenzae</a:t>
            </a:r>
            <a:r>
              <a:rPr lang="en-IN" sz="8000" dirty="0" smtClean="0">
                <a:latin typeface="Times New Roman" pitchFamily="18" charset="0"/>
                <a:cs typeface="Times New Roman" pitchFamily="18" charset="0"/>
              </a:rPr>
              <a:t> type b conjugate vaccines. Wkly </a:t>
            </a:r>
            <a:r>
              <a:rPr lang="en-IN" sz="8000" dirty="0" err="1" smtClean="0">
                <a:latin typeface="Times New Roman" pitchFamily="18" charset="0"/>
                <a:cs typeface="Times New Roman" pitchFamily="18" charset="0"/>
              </a:rPr>
              <a:t>Epidemiol</a:t>
            </a:r>
            <a:r>
              <a:rPr lang="en-IN" sz="8000" dirty="0" smtClean="0">
                <a:latin typeface="Times New Roman" pitchFamily="18" charset="0"/>
                <a:cs typeface="Times New Roman" pitchFamily="18" charset="0"/>
              </a:rPr>
              <a:t> Rec. 1998;73:64–8. </a:t>
            </a:r>
          </a:p>
          <a:p>
            <a:pPr>
              <a:buNone/>
            </a:pPr>
            <a:r>
              <a:rPr lang="en-IN" sz="8000" dirty="0" smtClean="0">
                <a:latin typeface="Times New Roman" pitchFamily="18" charset="0"/>
                <a:cs typeface="Times New Roman" pitchFamily="18" charset="0"/>
              </a:rPr>
              <a:t>5. 18 Million Indian Children to Receive Life Saving Five-in-One Vaccine. [Cited on September 9, 2013] Available from: http://www.unicef.org/india/media_5437.htm. </a:t>
            </a:r>
          </a:p>
          <a:p>
            <a:pPr>
              <a:buNone/>
            </a:pPr>
            <a:r>
              <a:rPr lang="en-IN" sz="8000" dirty="0" smtClean="0">
                <a:latin typeface="Times New Roman" pitchFamily="18" charset="0"/>
                <a:cs typeface="Times New Roman" pitchFamily="18" charset="0"/>
              </a:rPr>
              <a:t>6. Progress toward introduction of </a:t>
            </a:r>
            <a:r>
              <a:rPr lang="en-IN" sz="8000" dirty="0" err="1" smtClean="0">
                <a:latin typeface="Times New Roman" pitchFamily="18" charset="0"/>
                <a:cs typeface="Times New Roman" pitchFamily="18" charset="0"/>
              </a:rPr>
              <a:t>Haemophilus</a:t>
            </a:r>
            <a:r>
              <a:rPr lang="en-IN" sz="8000" dirty="0" smtClean="0">
                <a:latin typeface="Times New Roman" pitchFamily="18" charset="0"/>
                <a:cs typeface="Times New Roman" pitchFamily="18" charset="0"/>
              </a:rPr>
              <a:t> </a:t>
            </a:r>
            <a:r>
              <a:rPr lang="en-IN" sz="8000" dirty="0" err="1" smtClean="0">
                <a:latin typeface="Times New Roman" pitchFamily="18" charset="0"/>
                <a:cs typeface="Times New Roman" pitchFamily="18" charset="0"/>
              </a:rPr>
              <a:t>influenzae</a:t>
            </a:r>
            <a:r>
              <a:rPr lang="en-IN" sz="8000" dirty="0" smtClean="0">
                <a:latin typeface="Times New Roman" pitchFamily="18" charset="0"/>
                <a:cs typeface="Times New Roman" pitchFamily="18" charset="0"/>
              </a:rPr>
              <a:t> type b vaccine in low-income countries worldwide, 2004–2007. MMWR </a:t>
            </a:r>
            <a:r>
              <a:rPr lang="en-IN" sz="8000" dirty="0" err="1" smtClean="0">
                <a:latin typeface="Times New Roman" pitchFamily="18" charset="0"/>
                <a:cs typeface="Times New Roman" pitchFamily="18" charset="0"/>
              </a:rPr>
              <a:t>Morb</a:t>
            </a:r>
            <a:r>
              <a:rPr lang="en-IN" sz="8000" dirty="0" smtClean="0">
                <a:latin typeface="Times New Roman" pitchFamily="18" charset="0"/>
                <a:cs typeface="Times New Roman" pitchFamily="18" charset="0"/>
              </a:rPr>
              <a:t> Mortal Wkly Rep. 2008;57:148-51. </a:t>
            </a:r>
          </a:p>
          <a:p>
            <a:pPr>
              <a:buNone/>
            </a:pPr>
            <a:r>
              <a:rPr lang="en-IN" sz="9600" dirty="0" smtClean="0">
                <a:latin typeface="Times New Roman" pitchFamily="18" charset="0"/>
                <a:cs typeface="Times New Roman" pitchFamily="18" charset="0"/>
              </a:rPr>
              <a:t> </a:t>
            </a:r>
          </a:p>
          <a:p>
            <a:pPr algn="ctr">
              <a:buNone/>
            </a:pPr>
            <a:endParaRPr lang="en-IN" sz="9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43608" y="0"/>
            <a:ext cx="8100392" cy="6858000"/>
          </a:xfrm>
          <a:solidFill>
            <a:schemeClr val="bg1"/>
          </a:solidFill>
        </p:spPr>
        <p:txBody>
          <a:bodyPr>
            <a:normAutofit/>
          </a:bodyPr>
          <a:lstStyle/>
          <a:p>
            <a:r>
              <a:rPr lang="en-IN" sz="2800" dirty="0" smtClean="0">
                <a:latin typeface="Times New Roman" pitchFamily="18" charset="0"/>
                <a:cs typeface="Times New Roman" pitchFamily="18" charset="0"/>
              </a:rPr>
              <a:t>Haryana was the 1</a:t>
            </a:r>
            <a:r>
              <a:rPr lang="en-IN" sz="2800" baseline="30000" dirty="0" smtClean="0">
                <a:latin typeface="Times New Roman" pitchFamily="18" charset="0"/>
                <a:cs typeface="Times New Roman" pitchFamily="18" charset="0"/>
              </a:rPr>
              <a:t>st</a:t>
            </a:r>
            <a:r>
              <a:rPr lang="en-IN" sz="2800" dirty="0" smtClean="0">
                <a:latin typeface="Times New Roman" pitchFamily="18" charset="0"/>
                <a:cs typeface="Times New Roman" pitchFamily="18" charset="0"/>
              </a:rPr>
              <a:t> state in North India and overall 3</a:t>
            </a:r>
            <a:r>
              <a:rPr lang="en-IN" sz="2800" baseline="30000" dirty="0" smtClean="0">
                <a:latin typeface="Times New Roman" pitchFamily="18" charset="0"/>
                <a:cs typeface="Times New Roman" pitchFamily="18" charset="0"/>
              </a:rPr>
              <a:t>rd</a:t>
            </a:r>
            <a:r>
              <a:rPr lang="en-IN" sz="2800" dirty="0" smtClean="0">
                <a:latin typeface="Times New Roman" pitchFamily="18" charset="0"/>
                <a:cs typeface="Times New Roman" pitchFamily="18" charset="0"/>
              </a:rPr>
              <a:t> state after Kerala and Tamil Nadu to introduce Pentavalent vaccine in routine immunization.</a:t>
            </a:r>
          </a:p>
          <a:p>
            <a:pPr>
              <a:buNone/>
            </a:pPr>
            <a:endParaRPr lang="en-IN" sz="2800"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1115616" y="2420888"/>
          <a:ext cx="7848870" cy="3312366"/>
        </p:xfrm>
        <a:graphic>
          <a:graphicData uri="http://schemas.openxmlformats.org/drawingml/2006/table">
            <a:tbl>
              <a:tblPr firstRow="1" bandRow="1">
                <a:tableStyleId>{6E25E649-3F16-4E02-A733-19D2CDBF48F0}</a:tableStyleId>
              </a:tblPr>
              <a:tblGrid>
                <a:gridCol w="2616290"/>
                <a:gridCol w="2616290"/>
                <a:gridCol w="2616290"/>
              </a:tblGrid>
              <a:tr h="552061">
                <a:tc>
                  <a:txBody>
                    <a:bodyPr/>
                    <a:lstStyle/>
                    <a:p>
                      <a:pPr algn="ctr">
                        <a:lnSpc>
                          <a:spcPct val="150000"/>
                        </a:lnSpc>
                        <a:spcAft>
                          <a:spcPts val="0"/>
                        </a:spcAft>
                      </a:pPr>
                      <a:r>
                        <a:rPr lang="en-IN" sz="1200" dirty="0">
                          <a:solidFill>
                            <a:srgbClr val="231F20"/>
                          </a:solidFill>
                          <a:latin typeface="Times New Roman"/>
                          <a:ea typeface="Calibri"/>
                          <a:cs typeface="Times New Roman"/>
                        </a:rPr>
                        <a:t>Age</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dirty="0">
                          <a:solidFill>
                            <a:srgbClr val="231F20"/>
                          </a:solidFill>
                          <a:latin typeface="Times New Roman"/>
                          <a:ea typeface="Calibri"/>
                          <a:cs typeface="Times New Roman"/>
                        </a:rPr>
                        <a:t>Earlier Schedule </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With Pentavalent Vaccine</a:t>
                      </a:r>
                      <a:endParaRPr lang="en-IN" sz="1100">
                        <a:latin typeface="Calibri"/>
                        <a:ea typeface="Calibri"/>
                        <a:cs typeface="Times New Roman"/>
                      </a:endParaRPr>
                    </a:p>
                  </a:txBody>
                  <a:tcPr marL="68580" marR="68580" marT="0" marB="0"/>
                </a:tc>
              </a:tr>
              <a:tr h="552061">
                <a:tc>
                  <a:txBody>
                    <a:bodyPr/>
                    <a:lstStyle/>
                    <a:p>
                      <a:pPr algn="ctr">
                        <a:lnSpc>
                          <a:spcPct val="150000"/>
                        </a:lnSpc>
                        <a:spcAft>
                          <a:spcPts val="0"/>
                        </a:spcAft>
                      </a:pPr>
                      <a:r>
                        <a:rPr lang="en-IN" sz="1200" dirty="0">
                          <a:solidFill>
                            <a:srgbClr val="231F20"/>
                          </a:solidFill>
                          <a:latin typeface="Times New Roman"/>
                          <a:ea typeface="Calibri"/>
                          <a:cs typeface="Times New Roman"/>
                        </a:rPr>
                        <a:t>At birth</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BCG, OPV-0, Hep-B birth dose</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BCG, OPV-0, Hep-B birth dose</a:t>
                      </a:r>
                      <a:endParaRPr lang="en-IN" sz="1100">
                        <a:latin typeface="Calibri"/>
                        <a:ea typeface="Calibri"/>
                        <a:cs typeface="Times New Roman"/>
                      </a:endParaRPr>
                    </a:p>
                  </a:txBody>
                  <a:tcPr marL="68580" marR="68580" marT="0" marB="0"/>
                </a:tc>
              </a:tr>
              <a:tr h="552061">
                <a:tc>
                  <a:txBody>
                    <a:bodyPr/>
                    <a:lstStyle/>
                    <a:p>
                      <a:pPr algn="ctr">
                        <a:lnSpc>
                          <a:spcPct val="150000"/>
                        </a:lnSpc>
                        <a:spcAft>
                          <a:spcPts val="0"/>
                        </a:spcAft>
                      </a:pPr>
                      <a:r>
                        <a:rPr lang="en-IN" sz="1200" dirty="0">
                          <a:solidFill>
                            <a:srgbClr val="231F20"/>
                          </a:solidFill>
                          <a:latin typeface="Times New Roman"/>
                          <a:ea typeface="Calibri"/>
                          <a:cs typeface="Times New Roman"/>
                        </a:rPr>
                        <a:t>6 weeks</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OPV-1, DPT-1, Hep-B1</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OPV-1, Pentavalent-1</a:t>
                      </a:r>
                      <a:endParaRPr lang="en-IN" sz="1100">
                        <a:latin typeface="Calibri"/>
                        <a:ea typeface="Calibri"/>
                        <a:cs typeface="Times New Roman"/>
                      </a:endParaRPr>
                    </a:p>
                  </a:txBody>
                  <a:tcPr marL="68580" marR="68580" marT="0" marB="0"/>
                </a:tc>
              </a:tr>
              <a:tr h="552061">
                <a:tc>
                  <a:txBody>
                    <a:bodyPr/>
                    <a:lstStyle/>
                    <a:p>
                      <a:pPr algn="ctr">
                        <a:lnSpc>
                          <a:spcPct val="150000"/>
                        </a:lnSpc>
                        <a:spcAft>
                          <a:spcPts val="0"/>
                        </a:spcAft>
                      </a:pPr>
                      <a:r>
                        <a:rPr lang="en-IN" sz="1200">
                          <a:solidFill>
                            <a:srgbClr val="231F20"/>
                          </a:solidFill>
                          <a:latin typeface="Times New Roman"/>
                          <a:ea typeface="Calibri"/>
                          <a:cs typeface="Times New Roman"/>
                        </a:rPr>
                        <a:t>10 weeks</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OPV-2, DPT-2, Hep-B2</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OPV-2, Pentavalent-2</a:t>
                      </a:r>
                      <a:endParaRPr lang="en-IN" sz="1100">
                        <a:latin typeface="Calibri"/>
                        <a:ea typeface="Calibri"/>
                        <a:cs typeface="Times New Roman"/>
                      </a:endParaRPr>
                    </a:p>
                  </a:txBody>
                  <a:tcPr marL="68580" marR="68580" marT="0" marB="0"/>
                </a:tc>
              </a:tr>
              <a:tr h="552061">
                <a:tc>
                  <a:txBody>
                    <a:bodyPr/>
                    <a:lstStyle/>
                    <a:p>
                      <a:pPr algn="ctr">
                        <a:lnSpc>
                          <a:spcPct val="150000"/>
                        </a:lnSpc>
                        <a:spcAft>
                          <a:spcPts val="0"/>
                        </a:spcAft>
                      </a:pPr>
                      <a:r>
                        <a:rPr lang="en-IN" sz="1200">
                          <a:solidFill>
                            <a:srgbClr val="231F20"/>
                          </a:solidFill>
                          <a:latin typeface="Times New Roman"/>
                          <a:ea typeface="Calibri"/>
                          <a:cs typeface="Times New Roman"/>
                        </a:rPr>
                        <a:t>14 weeks</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OPV-3, DPT-3, Hep-B3</a:t>
                      </a:r>
                      <a:endParaRPr lang="en-IN" sz="1100">
                        <a:latin typeface="Calibri"/>
                        <a:ea typeface="Calibri"/>
                        <a:cs typeface="Times New Roman"/>
                      </a:endParaRPr>
                    </a:p>
                  </a:txBody>
                  <a:tcPr marL="68580" marR="68580" marT="0" marB="0"/>
                </a:tc>
                <a:tc>
                  <a:txBody>
                    <a:bodyPr/>
                    <a:lstStyle/>
                    <a:p>
                      <a:pPr algn="ctr">
                        <a:lnSpc>
                          <a:spcPct val="150000"/>
                        </a:lnSpc>
                        <a:spcAft>
                          <a:spcPts val="0"/>
                        </a:spcAft>
                      </a:pPr>
                      <a:r>
                        <a:rPr lang="en-IN" sz="1200">
                          <a:solidFill>
                            <a:srgbClr val="231F20"/>
                          </a:solidFill>
                          <a:latin typeface="Times New Roman"/>
                          <a:ea typeface="Calibri"/>
                          <a:cs typeface="Times New Roman"/>
                        </a:rPr>
                        <a:t>OPV-3, Pentavalent-3</a:t>
                      </a:r>
                      <a:endParaRPr lang="en-IN" sz="1100">
                        <a:latin typeface="Calibri"/>
                        <a:ea typeface="Calibri"/>
                        <a:cs typeface="Times New Roman"/>
                      </a:endParaRPr>
                    </a:p>
                  </a:txBody>
                  <a:tcPr marL="68580" marR="68580" marT="0" marB="0"/>
                </a:tc>
              </a:tr>
              <a:tr h="552061">
                <a:tc>
                  <a:txBody>
                    <a:bodyPr/>
                    <a:lstStyle/>
                    <a:p>
                      <a:pPr algn="ctr">
                        <a:lnSpc>
                          <a:spcPct val="150000"/>
                        </a:lnSpc>
                        <a:spcAft>
                          <a:spcPts val="0"/>
                        </a:spcAft>
                      </a:pPr>
                      <a:r>
                        <a:rPr lang="en-IN" sz="1200" dirty="0">
                          <a:solidFill>
                            <a:srgbClr val="231F20"/>
                          </a:solidFill>
                          <a:latin typeface="Times New Roman"/>
                          <a:ea typeface="Calibri"/>
                          <a:cs typeface="Times New Roman"/>
                        </a:rPr>
                        <a:t>16-24 weeks</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dirty="0">
                          <a:solidFill>
                            <a:srgbClr val="231F20"/>
                          </a:solidFill>
                          <a:latin typeface="Times New Roman"/>
                          <a:ea typeface="Calibri"/>
                          <a:cs typeface="Times New Roman"/>
                        </a:rPr>
                        <a:t>DPT-B1, MCV-2, OPV-B1</a:t>
                      </a:r>
                      <a:endParaRPr lang="en-IN" sz="1100" dirty="0">
                        <a:latin typeface="Calibri"/>
                        <a:ea typeface="Calibri"/>
                        <a:cs typeface="Times New Roman"/>
                      </a:endParaRPr>
                    </a:p>
                  </a:txBody>
                  <a:tcPr marL="68580" marR="68580" marT="0" marB="0"/>
                </a:tc>
                <a:tc>
                  <a:txBody>
                    <a:bodyPr/>
                    <a:lstStyle/>
                    <a:p>
                      <a:pPr algn="ctr">
                        <a:lnSpc>
                          <a:spcPct val="150000"/>
                        </a:lnSpc>
                        <a:spcAft>
                          <a:spcPts val="0"/>
                        </a:spcAft>
                      </a:pPr>
                      <a:r>
                        <a:rPr lang="en-IN" sz="1200" dirty="0">
                          <a:solidFill>
                            <a:srgbClr val="231F20"/>
                          </a:solidFill>
                          <a:latin typeface="Times New Roman"/>
                          <a:ea typeface="Calibri"/>
                          <a:cs typeface="Times New Roman"/>
                        </a:rPr>
                        <a:t>DPT-B1, MCV-2, OPV-B1</a:t>
                      </a:r>
                      <a:endParaRPr lang="en-IN"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691680" y="2492896"/>
            <a:ext cx="6768752" cy="830997"/>
          </a:xfrm>
          <a:prstGeom prst="rect">
            <a:avLst/>
          </a:prstGeom>
          <a:noFill/>
        </p:spPr>
        <p:txBody>
          <a:bodyPr wrap="square" rtlCol="0">
            <a:spAutoFit/>
          </a:bodyPr>
          <a:lstStyle/>
          <a:p>
            <a:r>
              <a:rPr lang="en-IN" sz="4800" b="1" dirty="0" smtClean="0">
                <a:latin typeface="Times New Roman" pitchFamily="18" charset="0"/>
                <a:cs typeface="Times New Roman" pitchFamily="18" charset="0"/>
              </a:rPr>
              <a:t>THANK YOU.....</a:t>
            </a:r>
            <a:endParaRPr lang="en-IN" sz="4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7524328" cy="980728"/>
          </a:xfrm>
          <a:solidFill>
            <a:schemeClr val="bg1"/>
          </a:solidFill>
          <a:ln>
            <a:solidFill>
              <a:schemeClr val="accent1"/>
            </a:solidFill>
          </a:ln>
        </p:spPr>
        <p:txBody>
          <a:bodyPr>
            <a:normAutofit/>
          </a:bodyPr>
          <a:lstStyle/>
          <a:p>
            <a:pPr algn="ctr"/>
            <a:r>
              <a:rPr lang="en-IN" b="1" u="sng" dirty="0" smtClean="0">
                <a:latin typeface="Times New Roman" pitchFamily="18" charset="0"/>
                <a:cs typeface="Times New Roman" pitchFamily="18" charset="0"/>
              </a:rPr>
              <a:t> </a:t>
            </a:r>
            <a:r>
              <a:rPr lang="en-IN" sz="4400" b="1" u="sng" dirty="0" smtClean="0">
                <a:latin typeface="Times New Roman" pitchFamily="18" charset="0"/>
                <a:cs typeface="Times New Roman" pitchFamily="18" charset="0"/>
              </a:rPr>
              <a:t>About PIE</a:t>
            </a:r>
            <a:endParaRPr lang="en-IN" u="sng" dirty="0">
              <a:latin typeface="Times New Roman" pitchFamily="18" charset="0"/>
              <a:cs typeface="Times New Roman" pitchFamily="18" charset="0"/>
            </a:endParaRPr>
          </a:p>
        </p:txBody>
      </p:sp>
      <p:sp>
        <p:nvSpPr>
          <p:cNvPr id="3" name="Content Placeholder 2"/>
          <p:cNvSpPr>
            <a:spLocks noGrp="1"/>
          </p:cNvSpPr>
          <p:nvPr>
            <p:ph idx="1"/>
          </p:nvPr>
        </p:nvSpPr>
        <p:spPr>
          <a:xfrm>
            <a:off x="1043608" y="1124744"/>
            <a:ext cx="8100392" cy="5733256"/>
          </a:xfrm>
          <a:solidFill>
            <a:schemeClr val="bg1"/>
          </a:solidFill>
        </p:spPr>
        <p:txBody>
          <a:bodyPr>
            <a:normAutofit/>
          </a:bodyPr>
          <a:lstStyle/>
          <a:p>
            <a:r>
              <a:rPr lang="en-IN" sz="2800" dirty="0">
                <a:latin typeface="Times New Roman" pitchFamily="18" charset="0"/>
                <a:cs typeface="Times New Roman" pitchFamily="18" charset="0"/>
              </a:rPr>
              <a:t>PIE is a post-introduction evaluation of the overall impact of the introduction of a new vaccine(s) on a country’s national immunization programme. </a:t>
            </a:r>
            <a:endParaRPr lang="en-IN" sz="2800" dirty="0" smtClean="0">
              <a:latin typeface="Times New Roman" pitchFamily="18" charset="0"/>
              <a:cs typeface="Times New Roman" pitchFamily="18" charset="0"/>
            </a:endParaRPr>
          </a:p>
          <a:p>
            <a:r>
              <a:rPr lang="en-IN" sz="2800" dirty="0">
                <a:latin typeface="Times New Roman" pitchFamily="18" charset="0"/>
                <a:cs typeface="Times New Roman" pitchFamily="18" charset="0"/>
              </a:rPr>
              <a:t>It focuses on a range of programmatic aspects, such as pre-introduction planning, vaccine storage and wastage, logistics of administering the vaccine, and community receptiveness to the vaccine. </a:t>
            </a:r>
            <a:endParaRPr lang="en-IN" sz="2800" dirty="0" smtClean="0">
              <a:latin typeface="Times New Roman" pitchFamily="18" charset="0"/>
              <a:cs typeface="Times New Roman" pitchFamily="18" charset="0"/>
            </a:endParaRPr>
          </a:p>
          <a:p>
            <a:r>
              <a:rPr lang="en-IN" sz="2800" dirty="0">
                <a:latin typeface="Times New Roman" pitchFamily="18" charset="0"/>
                <a:cs typeface="Times New Roman" pitchFamily="18" charset="0"/>
              </a:rPr>
              <a:t>A PIE can rapidly identify problem areas needing correction within the immunization programme either pre-existing or resulting from the introduction of a new vaccine, and provide valuable lessons for future vaccine introductions. </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latin typeface="Times New Roman" pitchFamily="18" charset="0"/>
                <a:cs typeface="Times New Roman" pitchFamily="18" charset="0"/>
              </a:rPr>
              <a:t>Rationale of study</a:t>
            </a:r>
            <a:endParaRPr lang="en-IN"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This study will help to find out the gaps and issues in new vaccine introduction and provide evidence based recommendations for planning and improvisation of new vaccine introduction in Haryana or other state.</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Review of Literature</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A study ON THE POST INTRODUCTION EVALUATION OF THE PENTAVALENT VACCINE IN ZAMBIA by WHO/AFRO IST East &amp; Southern Africa, WHO/Zambia, UNICEF/Zambia, CDC, USAID, MOH Zambia in February 2-13, 2009. </a:t>
            </a:r>
          </a:p>
          <a:p>
            <a:r>
              <a:rPr lang="en-IN" sz="2400" dirty="0" smtClean="0">
                <a:latin typeface="Times New Roman" pitchFamily="18" charset="0"/>
                <a:cs typeface="Times New Roman" pitchFamily="18" charset="0"/>
              </a:rPr>
              <a:t>Finding of this study was Training for the liquid pentavalent vaccine was done before switch at all levels by cascade. Trainings went well.</a:t>
            </a:r>
          </a:p>
          <a:p>
            <a:r>
              <a:rPr lang="en-IN" sz="2400" dirty="0" smtClean="0">
                <a:latin typeface="Times New Roman" pitchFamily="18" charset="0"/>
                <a:cs typeface="Times New Roman" pitchFamily="18" charset="0"/>
              </a:rPr>
              <a:t>Lack of awareness by mothers of the clinical symptoms prevented by vaccines. Wastage not calculated at any level. </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NTAGI Subcommittee Recommendations on </a:t>
            </a:r>
            <a:r>
              <a:rPr lang="en-IN" sz="2400" i="1" dirty="0" err="1" smtClean="0">
                <a:latin typeface="Times New Roman" pitchFamily="18" charset="0"/>
                <a:cs typeface="Times New Roman" pitchFamily="18" charset="0"/>
              </a:rPr>
              <a:t>Haemophilus</a:t>
            </a:r>
            <a:r>
              <a:rPr lang="en-IN" sz="2400" i="1" dirty="0" smtClean="0">
                <a:latin typeface="Times New Roman" pitchFamily="18" charset="0"/>
                <a:cs typeface="Times New Roman" pitchFamily="18" charset="0"/>
              </a:rPr>
              <a:t> </a:t>
            </a:r>
            <a:r>
              <a:rPr lang="en-IN" sz="2400" i="1" dirty="0" err="1" smtClean="0">
                <a:latin typeface="Times New Roman" pitchFamily="18" charset="0"/>
                <a:cs typeface="Times New Roman" pitchFamily="18" charset="0"/>
              </a:rPr>
              <a:t>influenzae</a:t>
            </a:r>
            <a:r>
              <a:rPr lang="en-IN" sz="2400" i="1"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Type b (</a:t>
            </a:r>
            <a:r>
              <a:rPr lang="en-IN" sz="2400" dirty="0" err="1" smtClean="0">
                <a:latin typeface="Times New Roman" pitchFamily="18" charset="0"/>
                <a:cs typeface="Times New Roman" pitchFamily="18" charset="0"/>
              </a:rPr>
              <a:t>Hib</a:t>
            </a:r>
            <a:r>
              <a:rPr lang="en-IN" sz="2400" dirty="0" smtClean="0">
                <a:latin typeface="Times New Roman" pitchFamily="18" charset="0"/>
                <a:cs typeface="Times New Roman" pitchFamily="18" charset="0"/>
              </a:rPr>
              <a:t>) Vaccine Introduction in India. 2009;46:945- 54</a:t>
            </a:r>
          </a:p>
          <a:p>
            <a:r>
              <a:rPr lang="en-IN" sz="2400" dirty="0" smtClean="0">
                <a:latin typeface="Times New Roman" pitchFamily="18" charset="0"/>
                <a:cs typeface="Times New Roman" pitchFamily="18" charset="0"/>
              </a:rPr>
              <a:t>The committee noted that </a:t>
            </a:r>
            <a:r>
              <a:rPr lang="en-IN" sz="2400" dirty="0" err="1" smtClean="0">
                <a:latin typeface="Times New Roman" pitchFamily="18" charset="0"/>
                <a:cs typeface="Times New Roman" pitchFamily="18" charset="0"/>
              </a:rPr>
              <a:t>Hib</a:t>
            </a:r>
            <a:r>
              <a:rPr lang="en-IN" sz="2400" dirty="0" smtClean="0">
                <a:latin typeface="Times New Roman" pitchFamily="18" charset="0"/>
                <a:cs typeface="Times New Roman" pitchFamily="18" charset="0"/>
              </a:rPr>
              <a:t> diseases burden was sufficiently high in India to warrant prevention by vaccination.</a:t>
            </a:r>
          </a:p>
          <a:p>
            <a:r>
              <a:rPr lang="en-IN" sz="2400" dirty="0" err="1" smtClean="0">
                <a:latin typeface="Times New Roman" pitchFamily="18" charset="0"/>
                <a:cs typeface="Times New Roman" pitchFamily="18" charset="0"/>
              </a:rPr>
              <a:t>Hib</a:t>
            </a:r>
            <a:r>
              <a:rPr lang="en-IN" sz="2400" dirty="0" smtClean="0">
                <a:latin typeface="Times New Roman" pitchFamily="18" charset="0"/>
                <a:cs typeface="Times New Roman" pitchFamily="18" charset="0"/>
              </a:rPr>
              <a:t> vaccines have been demonstrated to be safe, both globally and in India, and extremely efficacious in all settings where they have been used.</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908720"/>
          </a:xfrm>
          <a:solidFill>
            <a:schemeClr val="bg1"/>
          </a:solidFill>
          <a:ln>
            <a:solidFill>
              <a:schemeClr val="accent1"/>
            </a:solidFill>
          </a:ln>
        </p:spPr>
        <p:txBody>
          <a:bodyPr>
            <a:normAutofit/>
          </a:bodyPr>
          <a:lstStyle/>
          <a:p>
            <a:pPr algn="ctr"/>
            <a:r>
              <a:rPr lang="en-IN" sz="4000" b="1" u="sng" dirty="0" smtClean="0">
                <a:latin typeface="Times New Roman" pitchFamily="18" charset="0"/>
                <a:cs typeface="Times New Roman" pitchFamily="18" charset="0"/>
              </a:rPr>
              <a:t>Objectives</a:t>
            </a:r>
            <a:endParaRPr lang="en-IN" sz="4000" u="sng" dirty="0">
              <a:latin typeface="Times New Roman" pitchFamily="18" charset="0"/>
              <a:cs typeface="Times New Roman" pitchFamily="18" charset="0"/>
            </a:endParaRPr>
          </a:p>
        </p:txBody>
      </p:sp>
      <p:sp>
        <p:nvSpPr>
          <p:cNvPr id="3" name="Content Placeholder 2"/>
          <p:cNvSpPr>
            <a:spLocks noGrp="1"/>
          </p:cNvSpPr>
          <p:nvPr>
            <p:ph idx="1"/>
          </p:nvPr>
        </p:nvSpPr>
        <p:spPr>
          <a:xfrm>
            <a:off x="1043608" y="980728"/>
            <a:ext cx="8100392" cy="5877272"/>
          </a:xfrm>
          <a:solidFill>
            <a:schemeClr val="bg1"/>
          </a:solidFill>
        </p:spPr>
        <p:txBody>
          <a:bodyPr>
            <a:normAutofit fontScale="85000" lnSpcReduction="20000"/>
          </a:bodyPr>
          <a:lstStyle/>
          <a:p>
            <a:pPr>
              <a:buNone/>
            </a:pPr>
            <a:r>
              <a:rPr lang="en-IN" b="1" u="sng" dirty="0">
                <a:latin typeface="Times New Roman" pitchFamily="18" charset="0"/>
                <a:cs typeface="Times New Roman" pitchFamily="18" charset="0"/>
              </a:rPr>
              <a:t>General Objective</a:t>
            </a:r>
            <a:r>
              <a:rPr lang="en-IN" b="1" dirty="0">
                <a:latin typeface="Times New Roman" pitchFamily="18" charset="0"/>
                <a:cs typeface="Times New Roman" pitchFamily="18" charset="0"/>
              </a:rPr>
              <a:t>-</a:t>
            </a:r>
            <a:endParaRPr lang="en-IN" dirty="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 study and </a:t>
            </a:r>
            <a:r>
              <a:rPr lang="en-US" dirty="0">
                <a:latin typeface="Times New Roman" pitchFamily="18" charset="0"/>
                <a:cs typeface="Times New Roman" pitchFamily="18" charset="0"/>
              </a:rPr>
              <a:t>evaluate the introduction process of the pentavalent vaccine in Haryana state.</a:t>
            </a:r>
            <a:endParaRPr lang="en-IN" dirty="0">
              <a:latin typeface="Times New Roman" pitchFamily="18" charset="0"/>
              <a:cs typeface="Times New Roman" pitchFamily="18" charset="0"/>
            </a:endParaRPr>
          </a:p>
          <a:p>
            <a:pPr algn="just">
              <a:buNone/>
            </a:pPr>
            <a:r>
              <a:rPr lang="en-IN" b="1" u="sng" dirty="0">
                <a:latin typeface="Times New Roman" pitchFamily="18" charset="0"/>
                <a:cs typeface="Times New Roman" pitchFamily="18" charset="0"/>
              </a:rPr>
              <a:t>Specific objective</a:t>
            </a:r>
            <a:r>
              <a:rPr lang="en-IN" b="1" dirty="0">
                <a:latin typeface="Times New Roman" pitchFamily="18" charset="0"/>
                <a:cs typeface="Times New Roman" pitchFamily="18" charset="0"/>
              </a:rPr>
              <a:t>-</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To evaluate qualitative and quantitative data regarding the immunization </a:t>
            </a:r>
            <a:r>
              <a:rPr lang="en-US" dirty="0" smtClean="0">
                <a:latin typeface="Times New Roman" pitchFamily="18" charset="0"/>
                <a:cs typeface="Times New Roman" pitchFamily="18" charset="0"/>
              </a:rPr>
              <a:t>program </a:t>
            </a:r>
            <a:r>
              <a:rPr lang="en-US" dirty="0">
                <a:latin typeface="Times New Roman" pitchFamily="18" charset="0"/>
                <a:cs typeface="Times New Roman" pitchFamily="18" charset="0"/>
              </a:rPr>
              <a:t>and lesson learnt from pentavalent vaccine introduction in following areas.</a:t>
            </a:r>
            <a:endParaRPr lang="en-IN" dirty="0">
              <a:latin typeface="Times New Roman" pitchFamily="18" charset="0"/>
              <a:cs typeface="Times New Roman" pitchFamily="18" charset="0"/>
            </a:endParaRPr>
          </a:p>
          <a:p>
            <a:pPr lvl="1" algn="just"/>
            <a:r>
              <a:rPr lang="en-US" dirty="0">
                <a:latin typeface="Times New Roman" pitchFamily="18" charset="0"/>
                <a:cs typeface="Times New Roman" pitchFamily="18" charset="0"/>
              </a:rPr>
              <a:t>Staff training</a:t>
            </a:r>
            <a:endParaRPr lang="en-IN" dirty="0">
              <a:latin typeface="Times New Roman" pitchFamily="18" charset="0"/>
              <a:cs typeface="Times New Roman" pitchFamily="18" charset="0"/>
            </a:endParaRPr>
          </a:p>
          <a:p>
            <a:pPr lvl="1" algn="just"/>
            <a:r>
              <a:rPr lang="en-US" dirty="0">
                <a:latin typeface="Times New Roman" pitchFamily="18" charset="0"/>
                <a:cs typeface="Times New Roman" pitchFamily="18" charset="0"/>
              </a:rPr>
              <a:t>Cold chain and vaccine logistic management</a:t>
            </a:r>
            <a:endParaRPr lang="en-IN" dirty="0">
              <a:latin typeface="Times New Roman" pitchFamily="18" charset="0"/>
              <a:cs typeface="Times New Roman" pitchFamily="18" charset="0"/>
            </a:endParaRPr>
          </a:p>
          <a:p>
            <a:pPr lvl="1" algn="just"/>
            <a:r>
              <a:rPr lang="en-US" dirty="0">
                <a:latin typeface="Times New Roman" pitchFamily="18" charset="0"/>
                <a:cs typeface="Times New Roman" pitchFamily="18" charset="0"/>
              </a:rPr>
              <a:t>Vaccine coverage and drop out</a:t>
            </a:r>
            <a:endParaRPr lang="en-IN" dirty="0">
              <a:latin typeface="Times New Roman" pitchFamily="18" charset="0"/>
              <a:cs typeface="Times New Roman" pitchFamily="18" charset="0"/>
            </a:endParaRPr>
          </a:p>
          <a:p>
            <a:pPr lvl="1" algn="just"/>
            <a:r>
              <a:rPr lang="en-US" dirty="0">
                <a:latin typeface="Times New Roman" pitchFamily="18" charset="0"/>
                <a:cs typeface="Times New Roman" pitchFamily="18" charset="0"/>
              </a:rPr>
              <a:t>Immunization safety and waste disposal</a:t>
            </a:r>
            <a:endParaRPr lang="en-IN" dirty="0">
              <a:latin typeface="Times New Roman" pitchFamily="18" charset="0"/>
              <a:cs typeface="Times New Roman" pitchFamily="18" charset="0"/>
            </a:endParaRPr>
          </a:p>
          <a:p>
            <a:pPr lvl="1" algn="just"/>
            <a:r>
              <a:rPr lang="en-US" dirty="0">
                <a:latin typeface="Times New Roman" pitchFamily="18" charset="0"/>
                <a:cs typeface="Times New Roman" pitchFamily="18" charset="0"/>
              </a:rPr>
              <a:t>Supervision and monitoring</a:t>
            </a:r>
            <a:endParaRPr lang="en-IN" dirty="0">
              <a:latin typeface="Times New Roman" pitchFamily="18" charset="0"/>
              <a:cs typeface="Times New Roman" pitchFamily="18" charset="0"/>
            </a:endParaRPr>
          </a:p>
          <a:p>
            <a:pPr lvl="1" algn="just"/>
            <a:r>
              <a:rPr lang="en-US" dirty="0">
                <a:latin typeface="Times New Roman" pitchFamily="18" charset="0"/>
                <a:cs typeface="Times New Roman" pitchFamily="18" charset="0"/>
              </a:rPr>
              <a:t>Community awareness and acceptance of vaccines</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To </a:t>
            </a:r>
            <a:r>
              <a:rPr lang="en-US" dirty="0" smtClean="0">
                <a:latin typeface="Times New Roman" pitchFamily="18" charset="0"/>
                <a:cs typeface="Times New Roman" pitchFamily="18" charset="0"/>
              </a:rPr>
              <a:t>give evidence based recommendations after analysis .</a:t>
            </a: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8100392" cy="1052736"/>
          </a:xfrm>
          <a:solidFill>
            <a:schemeClr val="bg1"/>
          </a:solidFill>
          <a:ln>
            <a:solidFill>
              <a:schemeClr val="accent1"/>
            </a:solidFill>
          </a:ln>
        </p:spPr>
        <p:txBody>
          <a:bodyPr>
            <a:normAutofit/>
          </a:bodyPr>
          <a:lstStyle/>
          <a:p>
            <a:pPr algn="ctr"/>
            <a:r>
              <a:rPr lang="en-IN" sz="4000" b="1" u="sng" dirty="0" smtClean="0">
                <a:effectLst>
                  <a:outerShdw blurRad="38100" dist="38100" dir="2700000" algn="tl">
                    <a:srgbClr val="000000">
                      <a:alpha val="43137"/>
                    </a:srgbClr>
                  </a:outerShdw>
                </a:effectLst>
                <a:latin typeface="Times New Roman" pitchFamily="18" charset="0"/>
                <a:cs typeface="Times New Roman" pitchFamily="18" charset="0"/>
              </a:rPr>
              <a:t>Methodology</a:t>
            </a:r>
            <a:endParaRPr lang="en-IN" sz="4000" u="sng"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1043608" y="1196752"/>
            <a:ext cx="8100392" cy="5661248"/>
          </a:xfrm>
          <a:solidFill>
            <a:schemeClr val="bg1"/>
          </a:solidFill>
        </p:spPr>
        <p:txBody>
          <a:bodyPr>
            <a:normAutofit/>
          </a:bodyPr>
          <a:lstStyle/>
          <a:p>
            <a:pPr>
              <a:buNone/>
            </a:pPr>
            <a:r>
              <a:rPr lang="en-IN" sz="2800" b="1" u="sng" dirty="0" smtClean="0">
                <a:latin typeface="Times New Roman" pitchFamily="18" charset="0"/>
                <a:cs typeface="Times New Roman" pitchFamily="18" charset="0"/>
              </a:rPr>
              <a:t>Study </a:t>
            </a:r>
            <a:r>
              <a:rPr lang="en-IN" sz="2800" b="1" u="sng" dirty="0">
                <a:latin typeface="Times New Roman" pitchFamily="18" charset="0"/>
                <a:cs typeface="Times New Roman" pitchFamily="18" charset="0"/>
              </a:rPr>
              <a:t>design </a:t>
            </a:r>
            <a:r>
              <a:rPr lang="en-IN" sz="2800" dirty="0">
                <a:latin typeface="Times New Roman" pitchFamily="18" charset="0"/>
                <a:cs typeface="Times New Roman" pitchFamily="18" charset="0"/>
              </a:rPr>
              <a:t>– Cross sectional study </a:t>
            </a:r>
          </a:p>
          <a:p>
            <a:pPr>
              <a:buNone/>
            </a:pPr>
            <a:r>
              <a:rPr lang="en-IN" sz="2800" b="1" u="sng" dirty="0">
                <a:latin typeface="Times New Roman" pitchFamily="18" charset="0"/>
                <a:cs typeface="Times New Roman" pitchFamily="18" charset="0"/>
              </a:rPr>
              <a:t>Sampling Technique</a:t>
            </a:r>
            <a:r>
              <a:rPr lang="en-IN" sz="2800" u="sng" dirty="0">
                <a:latin typeface="Times New Roman" pitchFamily="18" charset="0"/>
                <a:cs typeface="Times New Roman" pitchFamily="18" charset="0"/>
              </a:rPr>
              <a:t> </a:t>
            </a:r>
            <a:r>
              <a:rPr lang="en-IN" sz="2800" dirty="0">
                <a:latin typeface="Times New Roman" pitchFamily="18" charset="0"/>
                <a:cs typeface="Times New Roman" pitchFamily="18" charset="0"/>
              </a:rPr>
              <a:t>– Random Sampling</a:t>
            </a:r>
          </a:p>
          <a:p>
            <a:pPr>
              <a:buNone/>
            </a:pPr>
            <a:r>
              <a:rPr lang="en-IN" sz="2800" b="1" u="sng" dirty="0">
                <a:latin typeface="Times New Roman" pitchFamily="18" charset="0"/>
                <a:cs typeface="Times New Roman" pitchFamily="18" charset="0"/>
              </a:rPr>
              <a:t>Data collection </a:t>
            </a:r>
            <a:r>
              <a:rPr lang="en-IN" sz="2800" b="1" u="sng" dirty="0" smtClean="0">
                <a:latin typeface="Times New Roman" pitchFamily="18" charset="0"/>
                <a:cs typeface="Times New Roman" pitchFamily="18" charset="0"/>
              </a:rPr>
              <a:t>tool</a:t>
            </a:r>
            <a:r>
              <a:rPr lang="en-IN" sz="2800" b="1"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 Pretested, validated, semi structured </a:t>
            </a:r>
            <a:r>
              <a:rPr lang="en-IN" sz="2800" dirty="0">
                <a:latin typeface="Times New Roman" pitchFamily="18" charset="0"/>
                <a:cs typeface="Times New Roman" pitchFamily="18" charset="0"/>
              </a:rPr>
              <a:t>questionnaire developed </a:t>
            </a:r>
            <a:r>
              <a:rPr lang="en-IN" sz="2800" dirty="0" smtClean="0">
                <a:latin typeface="Times New Roman" pitchFamily="18" charset="0"/>
                <a:cs typeface="Times New Roman" pitchFamily="18" charset="0"/>
              </a:rPr>
              <a:t>for PIE by WHO</a:t>
            </a:r>
            <a:r>
              <a:rPr lang="en-IN" sz="2800" dirty="0">
                <a:latin typeface="Times New Roman" pitchFamily="18" charset="0"/>
                <a:cs typeface="Times New Roman" pitchFamily="18" charset="0"/>
              </a:rPr>
              <a:t>. </a:t>
            </a:r>
            <a:endParaRPr lang="en-IN" sz="2800" dirty="0" smtClean="0">
              <a:latin typeface="Times New Roman" pitchFamily="18" charset="0"/>
              <a:cs typeface="Times New Roman" pitchFamily="18" charset="0"/>
            </a:endParaRPr>
          </a:p>
          <a:p>
            <a:pPr>
              <a:buNone/>
            </a:pPr>
            <a:r>
              <a:rPr lang="en-IN" sz="2800" dirty="0" smtClean="0">
                <a:latin typeface="Times New Roman" pitchFamily="18" charset="0"/>
                <a:cs typeface="Times New Roman" pitchFamily="18" charset="0"/>
              </a:rPr>
              <a:t>This </a:t>
            </a:r>
            <a:r>
              <a:rPr lang="en-IN" sz="2800" dirty="0">
                <a:latin typeface="Times New Roman" pitchFamily="18" charset="0"/>
                <a:cs typeface="Times New Roman" pitchFamily="18" charset="0"/>
              </a:rPr>
              <a:t>tool contains 2 components – </a:t>
            </a:r>
          </a:p>
          <a:p>
            <a:pPr lvl="1"/>
            <a:r>
              <a:rPr lang="en-IN" dirty="0" smtClean="0">
                <a:latin typeface="Times New Roman" pitchFamily="18" charset="0"/>
                <a:cs typeface="Times New Roman" pitchFamily="18" charset="0"/>
              </a:rPr>
              <a:t>Questionnaire for </a:t>
            </a:r>
            <a:r>
              <a:rPr lang="en-IN" dirty="0">
                <a:latin typeface="Times New Roman" pitchFamily="18" charset="0"/>
                <a:cs typeface="Times New Roman" pitchFamily="18" charset="0"/>
              </a:rPr>
              <a:t>Health </a:t>
            </a:r>
            <a:r>
              <a:rPr lang="en-IN" dirty="0" smtClean="0">
                <a:latin typeface="Times New Roman" pitchFamily="18" charset="0"/>
                <a:cs typeface="Times New Roman" pitchFamily="18" charset="0"/>
              </a:rPr>
              <a:t>Facility- by </a:t>
            </a:r>
            <a:r>
              <a:rPr lang="en-IN" dirty="0">
                <a:latin typeface="Times New Roman" pitchFamily="18" charset="0"/>
                <a:cs typeface="Times New Roman" pitchFamily="18" charset="0"/>
              </a:rPr>
              <a:t>interviewing key health provider - MO, Cold chain handler, LHV and </a:t>
            </a:r>
            <a:r>
              <a:rPr lang="en-IN" dirty="0" smtClean="0">
                <a:latin typeface="Times New Roman" pitchFamily="18" charset="0"/>
                <a:cs typeface="Times New Roman" pitchFamily="18" charset="0"/>
              </a:rPr>
              <a:t>ANM.</a:t>
            </a:r>
            <a:endParaRPr lang="en-IN" dirty="0">
              <a:latin typeface="Times New Roman" pitchFamily="18" charset="0"/>
              <a:cs typeface="Times New Roman" pitchFamily="18" charset="0"/>
            </a:endParaRPr>
          </a:p>
          <a:p>
            <a:pPr lvl="1"/>
            <a:r>
              <a:rPr lang="en-IN" dirty="0" smtClean="0">
                <a:latin typeface="Times New Roman" pitchFamily="18" charset="0"/>
                <a:cs typeface="Times New Roman" pitchFamily="18" charset="0"/>
              </a:rPr>
              <a:t>Questionnaire </a:t>
            </a:r>
            <a:r>
              <a:rPr lang="en-IN" dirty="0">
                <a:latin typeface="Times New Roman" pitchFamily="18" charset="0"/>
                <a:cs typeface="Times New Roman" pitchFamily="18" charset="0"/>
              </a:rPr>
              <a:t>for </a:t>
            </a:r>
            <a:r>
              <a:rPr lang="en-IN" dirty="0" smtClean="0">
                <a:latin typeface="Times New Roman" pitchFamily="18" charset="0"/>
                <a:cs typeface="Times New Roman" pitchFamily="18" charset="0"/>
              </a:rPr>
              <a:t>community- by Interviewing </a:t>
            </a:r>
            <a:r>
              <a:rPr lang="en-IN" dirty="0">
                <a:latin typeface="Times New Roman" pitchFamily="18" charset="0"/>
                <a:cs typeface="Times New Roman" pitchFamily="18" charset="0"/>
              </a:rPr>
              <a:t>mother or caregiver of 2 household for each facility.  </a:t>
            </a: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619</TotalTime>
  <Words>1993</Words>
  <Application>Microsoft Office PowerPoint</Application>
  <PresentationFormat>On-screen Show (4:3)</PresentationFormat>
  <Paragraphs>175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Solstice</vt:lpstr>
      <vt:lpstr> Internship Training At Child Health, NHM  Haryana   Study on PIE – Post Introduction Evaluation of PENTAVALENT Vaccine In Yamunanagar and Palwal district of Haryana    </vt:lpstr>
      <vt:lpstr>Introduction</vt:lpstr>
      <vt:lpstr>Slide 3</vt:lpstr>
      <vt:lpstr> About PIE</vt:lpstr>
      <vt:lpstr>Rationale of study</vt:lpstr>
      <vt:lpstr>Review of Literature</vt:lpstr>
      <vt:lpstr>Slide 7</vt:lpstr>
      <vt:lpstr>Objectives</vt:lpstr>
      <vt:lpstr>Methodology</vt:lpstr>
      <vt:lpstr>Slide 10</vt:lpstr>
      <vt:lpstr>Key findings</vt:lpstr>
      <vt:lpstr>Slide 12</vt:lpstr>
      <vt:lpstr>Staff Training</vt:lpstr>
      <vt:lpstr>Slide 14</vt:lpstr>
      <vt:lpstr>Slide 15</vt:lpstr>
      <vt:lpstr>Cold Chain and Vaccine Logistic  Management</vt:lpstr>
      <vt:lpstr>Vaccine Coverage and Dropout</vt:lpstr>
      <vt:lpstr>Slide 18</vt:lpstr>
      <vt:lpstr>Slide 19</vt:lpstr>
      <vt:lpstr>Slide 20</vt:lpstr>
      <vt:lpstr>Slide 21</vt:lpstr>
      <vt:lpstr>Supervision and Monitoring</vt:lpstr>
      <vt:lpstr>Immunization Safety and  Wastage Disposal</vt:lpstr>
      <vt:lpstr>Advocacy, Social Mobilization  and Communication</vt:lpstr>
      <vt:lpstr>Community acceptance and awareness of the vaccine</vt:lpstr>
      <vt:lpstr>Slide 26</vt:lpstr>
      <vt:lpstr>Recommendations-</vt:lpstr>
      <vt:lpstr>Slide 28</vt:lpstr>
      <vt:lpstr>References-</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prateek</dc:creator>
  <cp:lastModifiedBy>Kamlesh</cp:lastModifiedBy>
  <cp:revision>57</cp:revision>
  <dcterms:created xsi:type="dcterms:W3CDTF">2014-05-04T12:27:54Z</dcterms:created>
  <dcterms:modified xsi:type="dcterms:W3CDTF">2014-05-12T03:52:45Z</dcterms:modified>
</cp:coreProperties>
</file>