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81" r:id="rId9"/>
    <p:sldId id="263" r:id="rId10"/>
    <p:sldId id="264" r:id="rId11"/>
    <p:sldId id="268" r:id="rId12"/>
    <p:sldId id="265" r:id="rId13"/>
    <p:sldId id="266" r:id="rId14"/>
    <p:sldId id="279" r:id="rId15"/>
    <p:sldId id="267" r:id="rId16"/>
    <p:sldId id="269" r:id="rId17"/>
    <p:sldId id="270" r:id="rId18"/>
    <p:sldId id="280" r:id="rId19"/>
    <p:sldId id="271" r:id="rId20"/>
    <p:sldId id="272" r:id="rId21"/>
    <p:sldId id="273" r:id="rId22"/>
    <p:sldId id="274" r:id="rId23"/>
    <p:sldId id="275" r:id="rId24"/>
    <p:sldId id="276" r:id="rId25"/>
    <p:sldId id="278"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G:\Dissertation\Physical%20An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Dissertation\Physical%20An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G:\Dissertation\Physical%20An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G:\Dissertation\Technical%20analysis%20Rajeev.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G:\Dissertation\Technical%20analysis%20Rajeev.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G:\Dissertation\bm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Availability</a:t>
            </a:r>
            <a:r>
              <a:rPr lang="en-US" baseline="0"/>
              <a:t> of Facility</a:t>
            </a:r>
            <a:endParaRPr lang="en-US"/>
          </a:p>
        </c:rich>
      </c:tx>
      <c:layout/>
      <c:overlay val="0"/>
    </c:title>
    <c:autoTitleDeleted val="0"/>
    <c:plotArea>
      <c:layout/>
      <c:barChart>
        <c:barDir val="col"/>
        <c:grouping val="clustered"/>
        <c:varyColors val="0"/>
        <c:ser>
          <c:idx val="0"/>
          <c:order val="0"/>
          <c:tx>
            <c:strRef>
              <c:f>Sheet1!$C$1</c:f>
              <c:strCache>
                <c:ptCount val="1"/>
                <c:pt idx="0">
                  <c:v>%</c:v>
                </c:pt>
              </c:strCache>
            </c:strRef>
          </c:tx>
          <c:invertIfNegative val="0"/>
          <c:cat>
            <c:strRef>
              <c:f>Sheet1!$B$2:$B$3</c:f>
              <c:strCache>
                <c:ptCount val="2"/>
                <c:pt idx="0">
                  <c:v>NBCC Present</c:v>
                </c:pt>
                <c:pt idx="1">
                  <c:v>NBCC inside labour room</c:v>
                </c:pt>
              </c:strCache>
            </c:strRef>
          </c:cat>
          <c:val>
            <c:numRef>
              <c:f>Sheet1!$C$2:$C$3</c:f>
              <c:numCache>
                <c:formatCode>0</c:formatCode>
                <c:ptCount val="2"/>
                <c:pt idx="0" formatCode="General">
                  <c:v>100</c:v>
                </c:pt>
                <c:pt idx="1">
                  <c:v>64.285714285714292</c:v>
                </c:pt>
              </c:numCache>
            </c:numRef>
          </c:val>
        </c:ser>
        <c:dLbls>
          <c:showLegendKey val="0"/>
          <c:showVal val="0"/>
          <c:showCatName val="0"/>
          <c:showSerName val="0"/>
          <c:showPercent val="0"/>
          <c:showBubbleSize val="0"/>
        </c:dLbls>
        <c:gapWidth val="150"/>
        <c:axId val="102576896"/>
        <c:axId val="102578432"/>
      </c:barChart>
      <c:catAx>
        <c:axId val="102576896"/>
        <c:scaling>
          <c:orientation val="minMax"/>
        </c:scaling>
        <c:delete val="0"/>
        <c:axPos val="b"/>
        <c:majorTickMark val="out"/>
        <c:minorTickMark val="none"/>
        <c:tickLblPos val="nextTo"/>
        <c:txPr>
          <a:bodyPr/>
          <a:lstStyle/>
          <a:p>
            <a:pPr>
              <a:defRPr sz="1400" b="1"/>
            </a:pPr>
            <a:endParaRPr lang="en-US"/>
          </a:p>
        </c:txPr>
        <c:crossAx val="102578432"/>
        <c:crosses val="autoZero"/>
        <c:auto val="1"/>
        <c:lblAlgn val="ctr"/>
        <c:lblOffset val="100"/>
        <c:noMultiLvlLbl val="0"/>
      </c:catAx>
      <c:valAx>
        <c:axId val="102578432"/>
        <c:scaling>
          <c:orientation val="minMax"/>
        </c:scaling>
        <c:delete val="0"/>
        <c:axPos val="l"/>
        <c:majorGridlines/>
        <c:numFmt formatCode="General" sourceLinked="1"/>
        <c:majorTickMark val="out"/>
        <c:minorTickMark val="none"/>
        <c:tickLblPos val="nextTo"/>
        <c:crossAx val="1025768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Lbls>
            <c:txPr>
              <a:bodyPr/>
              <a:lstStyle/>
              <a:p>
                <a:pPr>
                  <a:defRPr sz="1100" b="1"/>
                </a:pPr>
                <a:endParaRPr lang="en-US"/>
              </a:p>
            </c:txPr>
            <c:showLegendKey val="0"/>
            <c:showVal val="0"/>
            <c:showCatName val="1"/>
            <c:showSerName val="0"/>
            <c:showPercent val="1"/>
            <c:showBubbleSize val="0"/>
            <c:showLeaderLines val="1"/>
          </c:dLbls>
          <c:cat>
            <c:strRef>
              <c:f>(Sheet1!$B$15,Sheet1!$B$16,Sheet1!$B$18)</c:f>
              <c:strCache>
                <c:ptCount val="3"/>
                <c:pt idx="0">
                  <c:v>Does it have a electricity Back up</c:v>
                </c:pt>
                <c:pt idx="1">
                  <c:v>Lighting </c:v>
                </c:pt>
                <c:pt idx="2">
                  <c:v>Does NBCC have an A/C/fan</c:v>
                </c:pt>
              </c:strCache>
            </c:strRef>
          </c:cat>
          <c:val>
            <c:numRef>
              <c:f>(Sheet1!$C$15,Sheet1!$C$16,Sheet1!$C$18)</c:f>
              <c:numCache>
                <c:formatCode>0</c:formatCode>
                <c:ptCount val="3"/>
                <c:pt idx="0" formatCode="General">
                  <c:v>100</c:v>
                </c:pt>
                <c:pt idx="1">
                  <c:v>85.714285714285708</c:v>
                </c:pt>
                <c:pt idx="2">
                  <c:v>35.714285714285715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Lbls>
            <c:txPr>
              <a:bodyPr/>
              <a:lstStyle/>
              <a:p>
                <a:pPr>
                  <a:defRPr sz="1100" b="1"/>
                </a:pPr>
                <a:endParaRPr lang="en-US"/>
              </a:p>
            </c:txPr>
            <c:showLegendKey val="0"/>
            <c:showVal val="0"/>
            <c:showCatName val="1"/>
            <c:showSerName val="0"/>
            <c:showPercent val="1"/>
            <c:showBubbleSize val="0"/>
            <c:showLeaderLines val="1"/>
          </c:dLbls>
          <c:cat>
            <c:strRef>
              <c:f>(Sheet1!$B$21,Sheet1!$B$22,Sheet1!$B$23,Sheet1!$B$25)</c:f>
              <c:strCache>
                <c:ptCount val="4"/>
                <c:pt idx="0">
                  <c:v>Wash basin in NBCC </c:v>
                </c:pt>
                <c:pt idx="1">
                  <c:v>Elbow operated tap</c:v>
                </c:pt>
                <c:pt idx="2">
                  <c:v>24 hours water supply</c:v>
                </c:pt>
                <c:pt idx="3">
                  <c:v>Handwashing poster</c:v>
                </c:pt>
              </c:strCache>
            </c:strRef>
          </c:cat>
          <c:val>
            <c:numRef>
              <c:f>(Sheet1!$C$21,Sheet1!$C$22,Sheet1!$C$23,Sheet1!$C$25)</c:f>
              <c:numCache>
                <c:formatCode>0</c:formatCode>
                <c:ptCount val="4"/>
                <c:pt idx="0">
                  <c:v>42.857142857142854</c:v>
                </c:pt>
                <c:pt idx="1">
                  <c:v>21.428571428571427</c:v>
                </c:pt>
                <c:pt idx="2">
                  <c:v>35.714285714285715</c:v>
                </c:pt>
                <c:pt idx="3">
                  <c:v>21.428571428571427</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Essential</a:t>
            </a:r>
            <a:r>
              <a:rPr lang="en-US" baseline="0"/>
              <a:t> Equipment</a:t>
            </a:r>
            <a:endParaRPr lang="en-US"/>
          </a:p>
        </c:rich>
      </c:tx>
      <c:layout/>
      <c:overlay val="0"/>
    </c:title>
    <c:autoTitleDeleted val="0"/>
    <c:plotArea>
      <c:layout/>
      <c:barChart>
        <c:barDir val="col"/>
        <c:grouping val="clustered"/>
        <c:varyColors val="0"/>
        <c:ser>
          <c:idx val="0"/>
          <c:order val="0"/>
          <c:tx>
            <c:strRef>
              <c:f>Sheet2!$C$1</c:f>
              <c:strCache>
                <c:ptCount val="1"/>
                <c:pt idx="0">
                  <c:v>%</c:v>
                </c:pt>
              </c:strCache>
            </c:strRef>
          </c:tx>
          <c:invertIfNegative val="0"/>
          <c:dLbls>
            <c:txPr>
              <a:bodyPr/>
              <a:lstStyle/>
              <a:p>
                <a:pPr>
                  <a:defRPr sz="1400" b="1"/>
                </a:pPr>
                <a:endParaRPr lang="en-US"/>
              </a:p>
            </c:txPr>
            <c:showLegendKey val="0"/>
            <c:showVal val="1"/>
            <c:showCatName val="0"/>
            <c:showSerName val="0"/>
            <c:showPercent val="0"/>
            <c:showBubbleSize val="0"/>
            <c:showLeaderLines val="0"/>
          </c:dLbls>
          <c:cat>
            <c:strRef>
              <c:f>Sheet2!$B$2:$B$8</c:f>
              <c:strCache>
                <c:ptCount val="7"/>
                <c:pt idx="0">
                  <c:v>Radiant Warmer</c:v>
                </c:pt>
                <c:pt idx="1">
                  <c:v>Resusticator</c:v>
                </c:pt>
                <c:pt idx="2">
                  <c:v>Weighing scale</c:v>
                </c:pt>
                <c:pt idx="3">
                  <c:v>Pump suction</c:v>
                </c:pt>
                <c:pt idx="4">
                  <c:v>Thermometer</c:v>
                </c:pt>
                <c:pt idx="5">
                  <c:v>Light</c:v>
                </c:pt>
                <c:pt idx="6">
                  <c:v>Syringe cutter</c:v>
                </c:pt>
              </c:strCache>
            </c:strRef>
          </c:cat>
          <c:val>
            <c:numRef>
              <c:f>Sheet2!$C$2:$C$8</c:f>
              <c:numCache>
                <c:formatCode>0</c:formatCode>
                <c:ptCount val="7"/>
                <c:pt idx="0">
                  <c:v>100</c:v>
                </c:pt>
                <c:pt idx="1">
                  <c:v>92.857142857142861</c:v>
                </c:pt>
                <c:pt idx="2">
                  <c:v>64.285714285714292</c:v>
                </c:pt>
                <c:pt idx="3">
                  <c:v>71.428571428571431</c:v>
                </c:pt>
                <c:pt idx="4">
                  <c:v>71.428571428571431</c:v>
                </c:pt>
                <c:pt idx="5">
                  <c:v>14.285714285714285</c:v>
                </c:pt>
                <c:pt idx="6">
                  <c:v>28.571428571428569</c:v>
                </c:pt>
              </c:numCache>
            </c:numRef>
          </c:val>
        </c:ser>
        <c:dLbls>
          <c:showLegendKey val="0"/>
          <c:showVal val="1"/>
          <c:showCatName val="0"/>
          <c:showSerName val="0"/>
          <c:showPercent val="0"/>
          <c:showBubbleSize val="0"/>
        </c:dLbls>
        <c:gapWidth val="150"/>
        <c:overlap val="-25"/>
        <c:axId val="102924672"/>
        <c:axId val="102927360"/>
      </c:barChart>
      <c:catAx>
        <c:axId val="102924672"/>
        <c:scaling>
          <c:orientation val="minMax"/>
        </c:scaling>
        <c:delete val="0"/>
        <c:axPos val="b"/>
        <c:majorTickMark val="none"/>
        <c:minorTickMark val="none"/>
        <c:tickLblPos val="nextTo"/>
        <c:txPr>
          <a:bodyPr/>
          <a:lstStyle/>
          <a:p>
            <a:pPr>
              <a:defRPr sz="1200" b="1"/>
            </a:pPr>
            <a:endParaRPr lang="en-US"/>
          </a:p>
        </c:txPr>
        <c:crossAx val="102927360"/>
        <c:crosses val="autoZero"/>
        <c:auto val="1"/>
        <c:lblAlgn val="ctr"/>
        <c:lblOffset val="100"/>
        <c:noMultiLvlLbl val="0"/>
      </c:catAx>
      <c:valAx>
        <c:axId val="102927360"/>
        <c:scaling>
          <c:orientation val="minMax"/>
        </c:scaling>
        <c:delete val="1"/>
        <c:axPos val="l"/>
        <c:numFmt formatCode="0" sourceLinked="1"/>
        <c:majorTickMark val="none"/>
        <c:minorTickMark val="none"/>
        <c:tickLblPos val="nextTo"/>
        <c:crossAx val="10292467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Protocols</a:t>
            </a:r>
          </a:p>
        </c:rich>
      </c:tx>
      <c:layout/>
      <c:overlay val="0"/>
    </c:title>
    <c:autoTitleDeleted val="0"/>
    <c:plotArea>
      <c:layout/>
      <c:barChart>
        <c:barDir val="col"/>
        <c:grouping val="clustered"/>
        <c:varyColors val="0"/>
        <c:ser>
          <c:idx val="0"/>
          <c:order val="0"/>
          <c:tx>
            <c:strRef>
              <c:f>Sheet3!$B$1</c:f>
              <c:strCache>
                <c:ptCount val="1"/>
                <c:pt idx="0">
                  <c:v>%</c:v>
                </c:pt>
              </c:strCache>
            </c:strRef>
          </c:tx>
          <c:invertIfNegative val="0"/>
          <c:cat>
            <c:strRef>
              <c:f>Sheet3!$A$2:$A$5</c:f>
              <c:strCache>
                <c:ptCount val="4"/>
                <c:pt idx="0">
                  <c:v>Immediate essential newborn care</c:v>
                </c:pt>
                <c:pt idx="1">
                  <c:v>Neonatal Recuscitation</c:v>
                </c:pt>
                <c:pt idx="2">
                  <c:v>Breastfeeding</c:v>
                </c:pt>
                <c:pt idx="3">
                  <c:v>Kangaroo Mother Care</c:v>
                </c:pt>
              </c:strCache>
            </c:strRef>
          </c:cat>
          <c:val>
            <c:numRef>
              <c:f>Sheet3!$B$2:$B$5</c:f>
              <c:numCache>
                <c:formatCode>0</c:formatCode>
                <c:ptCount val="4"/>
                <c:pt idx="0">
                  <c:v>42.857142857142854</c:v>
                </c:pt>
                <c:pt idx="1">
                  <c:v>50</c:v>
                </c:pt>
                <c:pt idx="2">
                  <c:v>92.857142857142861</c:v>
                </c:pt>
                <c:pt idx="3">
                  <c:v>71.428571428571431</c:v>
                </c:pt>
              </c:numCache>
            </c:numRef>
          </c:val>
        </c:ser>
        <c:dLbls>
          <c:showLegendKey val="0"/>
          <c:showVal val="1"/>
          <c:showCatName val="0"/>
          <c:showSerName val="0"/>
          <c:showPercent val="0"/>
          <c:showBubbleSize val="0"/>
        </c:dLbls>
        <c:gapWidth val="150"/>
        <c:overlap val="-25"/>
        <c:axId val="102953344"/>
        <c:axId val="102954880"/>
      </c:barChart>
      <c:catAx>
        <c:axId val="102953344"/>
        <c:scaling>
          <c:orientation val="minMax"/>
        </c:scaling>
        <c:delete val="0"/>
        <c:axPos val="b"/>
        <c:majorTickMark val="none"/>
        <c:minorTickMark val="none"/>
        <c:tickLblPos val="nextTo"/>
        <c:txPr>
          <a:bodyPr/>
          <a:lstStyle/>
          <a:p>
            <a:pPr>
              <a:defRPr sz="1050" b="1"/>
            </a:pPr>
            <a:endParaRPr lang="en-US"/>
          </a:p>
        </c:txPr>
        <c:crossAx val="102954880"/>
        <c:crosses val="autoZero"/>
        <c:auto val="1"/>
        <c:lblAlgn val="ctr"/>
        <c:lblOffset val="100"/>
        <c:noMultiLvlLbl val="0"/>
      </c:catAx>
      <c:valAx>
        <c:axId val="102954880"/>
        <c:scaling>
          <c:orientation val="minMax"/>
        </c:scaling>
        <c:delete val="1"/>
        <c:axPos val="l"/>
        <c:numFmt formatCode="0" sourceLinked="1"/>
        <c:majorTickMark val="none"/>
        <c:minorTickMark val="none"/>
        <c:tickLblPos val="nextTo"/>
        <c:crossAx val="1029533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Bio</a:t>
            </a:r>
            <a:r>
              <a:rPr lang="en-US" baseline="0"/>
              <a:t> medical Waste Management</a:t>
            </a:r>
            <a:endParaRPr lang="en-US"/>
          </a:p>
        </c:rich>
      </c:tx>
      <c:layout/>
      <c:overlay val="0"/>
    </c:title>
    <c:autoTitleDeleted val="0"/>
    <c:plotArea>
      <c:layout/>
      <c:barChart>
        <c:barDir val="col"/>
        <c:grouping val="clustered"/>
        <c:varyColors val="0"/>
        <c:ser>
          <c:idx val="0"/>
          <c:order val="0"/>
          <c:tx>
            <c:strRef>
              <c:f>Sheet1!$B$1</c:f>
              <c:strCache>
                <c:ptCount val="1"/>
                <c:pt idx="0">
                  <c:v>Available </c:v>
                </c:pt>
              </c:strCache>
            </c:strRef>
          </c:tx>
          <c:invertIfNegative val="0"/>
          <c:cat>
            <c:strRef>
              <c:f>Sheet1!$A$2:$A$7</c:f>
              <c:strCache>
                <c:ptCount val="6"/>
                <c:pt idx="0">
                  <c:v>Heavy duty gloves</c:v>
                </c:pt>
                <c:pt idx="1">
                  <c:v>Hub cutter </c:v>
                </c:pt>
                <c:pt idx="2">
                  <c:v>Color Coded bags/bucket</c:v>
                </c:pt>
                <c:pt idx="3">
                  <c:v>Disinfectant</c:v>
                </c:pt>
                <c:pt idx="4">
                  <c:v>BMW disposal protocols</c:v>
                </c:pt>
                <c:pt idx="5">
                  <c:v>Disposal Pit </c:v>
                </c:pt>
              </c:strCache>
            </c:strRef>
          </c:cat>
          <c:val>
            <c:numRef>
              <c:f>Sheet1!$B$2:$B$7</c:f>
              <c:numCache>
                <c:formatCode>0</c:formatCode>
                <c:ptCount val="6"/>
                <c:pt idx="0">
                  <c:v>28.571428571428569</c:v>
                </c:pt>
                <c:pt idx="1">
                  <c:v>28.571428571428569</c:v>
                </c:pt>
                <c:pt idx="2">
                  <c:v>42.857142857142854</c:v>
                </c:pt>
                <c:pt idx="3">
                  <c:v>64.285714285714292</c:v>
                </c:pt>
                <c:pt idx="4">
                  <c:v>21.428571428571427</c:v>
                </c:pt>
                <c:pt idx="5">
                  <c:v>35.714285714285715</c:v>
                </c:pt>
              </c:numCache>
            </c:numRef>
          </c:val>
        </c:ser>
        <c:ser>
          <c:idx val="1"/>
          <c:order val="1"/>
          <c:tx>
            <c:strRef>
              <c:f>Sheet1!$C$1</c:f>
              <c:strCache>
                <c:ptCount val="1"/>
              </c:strCache>
            </c:strRef>
          </c:tx>
          <c:invertIfNegative val="0"/>
          <c:cat>
            <c:strRef>
              <c:f>Sheet1!$A$2:$A$7</c:f>
              <c:strCache>
                <c:ptCount val="6"/>
                <c:pt idx="0">
                  <c:v>Heavy duty gloves</c:v>
                </c:pt>
                <c:pt idx="1">
                  <c:v>Hub cutter </c:v>
                </c:pt>
                <c:pt idx="2">
                  <c:v>Color Coded bags/bucket</c:v>
                </c:pt>
                <c:pt idx="3">
                  <c:v>Disinfectant</c:v>
                </c:pt>
                <c:pt idx="4">
                  <c:v>BMW disposal protocols</c:v>
                </c:pt>
                <c:pt idx="5">
                  <c:v>Disposal Pit </c:v>
                </c:pt>
              </c:strCache>
            </c:strRef>
          </c:cat>
          <c:val>
            <c:numRef>
              <c:f>Sheet1!$C$2:$C$7</c:f>
              <c:numCache>
                <c:formatCode>General</c:formatCode>
                <c:ptCount val="6"/>
              </c:numCache>
            </c:numRef>
          </c:val>
        </c:ser>
        <c:dLbls>
          <c:showLegendKey val="0"/>
          <c:showVal val="1"/>
          <c:showCatName val="0"/>
          <c:showSerName val="0"/>
          <c:showPercent val="0"/>
          <c:showBubbleSize val="0"/>
        </c:dLbls>
        <c:gapWidth val="150"/>
        <c:overlap val="-25"/>
        <c:axId val="102867328"/>
        <c:axId val="102868864"/>
      </c:barChart>
      <c:catAx>
        <c:axId val="102867328"/>
        <c:scaling>
          <c:orientation val="minMax"/>
        </c:scaling>
        <c:delete val="0"/>
        <c:axPos val="b"/>
        <c:majorTickMark val="none"/>
        <c:minorTickMark val="none"/>
        <c:tickLblPos val="nextTo"/>
        <c:txPr>
          <a:bodyPr rot="-1680000"/>
          <a:lstStyle/>
          <a:p>
            <a:pPr>
              <a:defRPr sz="1200" b="1"/>
            </a:pPr>
            <a:endParaRPr lang="en-US"/>
          </a:p>
        </c:txPr>
        <c:crossAx val="102868864"/>
        <c:crosses val="autoZero"/>
        <c:auto val="1"/>
        <c:lblAlgn val="ctr"/>
        <c:lblOffset val="100"/>
        <c:noMultiLvlLbl val="0"/>
      </c:catAx>
      <c:valAx>
        <c:axId val="102868864"/>
        <c:scaling>
          <c:orientation val="minMax"/>
        </c:scaling>
        <c:delete val="1"/>
        <c:axPos val="l"/>
        <c:numFmt formatCode="0" sourceLinked="1"/>
        <c:majorTickMark val="out"/>
        <c:minorTickMark val="none"/>
        <c:tickLblPos val="nextTo"/>
        <c:crossAx val="102867328"/>
        <c:crosses val="autoZero"/>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184B9B-4DC3-464C-9FFA-73AA7D4E46CC}" type="datetimeFigureOut">
              <a:rPr lang="en-US" smtClean="0"/>
              <a:t>07-May-14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84B9B-4DC3-464C-9FFA-73AA7D4E46CC}" type="datetimeFigureOut">
              <a:rPr lang="en-US" smtClean="0"/>
              <a:t>07-May-14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84B9B-4DC3-464C-9FFA-73AA7D4E46CC}" type="datetimeFigureOut">
              <a:rPr lang="en-US" smtClean="0"/>
              <a:t>07-May-14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84B9B-4DC3-464C-9FFA-73AA7D4E46CC}" type="datetimeFigureOut">
              <a:rPr lang="en-US" smtClean="0"/>
              <a:t>07-May-14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184B9B-4DC3-464C-9FFA-73AA7D4E46CC}" type="datetimeFigureOut">
              <a:rPr lang="en-US" smtClean="0"/>
              <a:t>07-May-14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184B9B-4DC3-464C-9FFA-73AA7D4E46CC}" type="datetimeFigureOut">
              <a:rPr lang="en-US" smtClean="0"/>
              <a:t>07-May-14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184B9B-4DC3-464C-9FFA-73AA7D4E46CC}" type="datetimeFigureOut">
              <a:rPr lang="en-US" smtClean="0"/>
              <a:t>07-May-14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184B9B-4DC3-464C-9FFA-73AA7D4E46CC}" type="datetimeFigureOut">
              <a:rPr lang="en-US" smtClean="0"/>
              <a:t>07-May-14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84B9B-4DC3-464C-9FFA-73AA7D4E46CC}" type="datetimeFigureOut">
              <a:rPr lang="en-US" smtClean="0"/>
              <a:t>07-May-14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93BC30-BD76-41C6-9FC4-2AF6240784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84B9B-4DC3-464C-9FFA-73AA7D4E46CC}" type="datetimeFigureOut">
              <a:rPr lang="en-US" smtClean="0"/>
              <a:t>07-May-14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3BC30-BD76-41C6-9FC4-2AF6240784B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2184B9B-4DC3-464C-9FFA-73AA7D4E46CC}" type="datetimeFigureOut">
              <a:rPr lang="en-US" smtClean="0"/>
              <a:t>07-May-14</a:t>
            </a:fld>
            <a:endParaRPr lang="en-US"/>
          </a:p>
        </p:txBody>
      </p:sp>
      <p:sp>
        <p:nvSpPr>
          <p:cNvPr id="9" name="Slide Number Placeholder 8"/>
          <p:cNvSpPr>
            <a:spLocks noGrp="1"/>
          </p:cNvSpPr>
          <p:nvPr>
            <p:ph type="sldNum" sz="quarter" idx="11"/>
          </p:nvPr>
        </p:nvSpPr>
        <p:spPr/>
        <p:txBody>
          <a:bodyPr/>
          <a:lstStyle/>
          <a:p>
            <a:fld id="{E593BC30-BD76-41C6-9FC4-2AF6240784B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593BC30-BD76-41C6-9FC4-2AF6240784B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184B9B-4DC3-464C-9FFA-73AA7D4E46CC}" type="datetimeFigureOut">
              <a:rPr lang="en-US" smtClean="0"/>
              <a:t>07-May-14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0"/>
            <a:ext cx="7543800" cy="2593975"/>
          </a:xfrm>
        </p:spPr>
        <p:txBody>
          <a:bodyPr/>
          <a:lstStyle/>
          <a:p>
            <a:pPr algn="ctr"/>
            <a:r>
              <a:rPr lang="en-US" sz="4000" dirty="0" smtClean="0"/>
              <a:t>A study on availability </a:t>
            </a:r>
            <a:r>
              <a:rPr lang="en-US" sz="4000" dirty="0"/>
              <a:t>of </a:t>
            </a:r>
            <a:r>
              <a:rPr lang="en-US" sz="4000" dirty="0" smtClean="0"/>
              <a:t> services at new </a:t>
            </a:r>
            <a:r>
              <a:rPr lang="en-US" sz="4000" dirty="0"/>
              <a:t>born corners in primary health centers of </a:t>
            </a:r>
            <a:r>
              <a:rPr lang="en-US" sz="4000" dirty="0" err="1"/>
              <a:t>Nawada</a:t>
            </a:r>
            <a:r>
              <a:rPr lang="en-US" sz="4000" dirty="0"/>
              <a:t>, Bihar.</a:t>
            </a:r>
          </a:p>
        </p:txBody>
      </p:sp>
      <p:sp>
        <p:nvSpPr>
          <p:cNvPr id="3" name="Subtitle 2"/>
          <p:cNvSpPr>
            <a:spLocks noGrp="1"/>
          </p:cNvSpPr>
          <p:nvPr>
            <p:ph type="subTitle" idx="1"/>
          </p:nvPr>
        </p:nvSpPr>
        <p:spPr>
          <a:xfrm>
            <a:off x="4953000" y="4572000"/>
            <a:ext cx="2194560" cy="1066800"/>
          </a:xfrm>
        </p:spPr>
        <p:txBody>
          <a:bodyPr>
            <a:normAutofit lnSpcReduction="10000"/>
          </a:bodyPr>
          <a:lstStyle/>
          <a:p>
            <a:r>
              <a:rPr lang="en-US" b="1" dirty="0" smtClean="0">
                <a:solidFill>
                  <a:schemeClr val="tx1"/>
                </a:solidFill>
              </a:rPr>
              <a:t>Rajeev Sagi</a:t>
            </a:r>
          </a:p>
          <a:p>
            <a:r>
              <a:rPr lang="en-US" b="1" dirty="0" smtClean="0">
                <a:solidFill>
                  <a:schemeClr val="tx1"/>
                </a:solidFill>
              </a:rPr>
              <a:t>PG/12/071</a:t>
            </a:r>
          </a:p>
          <a:p>
            <a:r>
              <a:rPr lang="en-US" b="1" dirty="0" smtClean="0">
                <a:solidFill>
                  <a:schemeClr val="tx1"/>
                </a:solidFill>
              </a:rPr>
              <a:t>Batch E</a:t>
            </a:r>
            <a:endParaRPr lang="en-US" b="1" dirty="0">
              <a:solidFill>
                <a:schemeClr val="tx1"/>
              </a:solidFill>
            </a:endParaRPr>
          </a:p>
        </p:txBody>
      </p:sp>
    </p:spTree>
    <p:extLst>
      <p:ext uri="{BB962C8B-B14F-4D97-AF65-F5344CB8AC3E}">
        <p14:creationId xmlns:p14="http://schemas.microsoft.com/office/powerpoint/2010/main" val="374791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idx="1"/>
          </p:nvPr>
        </p:nvSpPr>
        <p:spPr/>
        <p:txBody>
          <a:bodyPr>
            <a:normAutofit lnSpcReduction="10000"/>
          </a:bodyPr>
          <a:lstStyle/>
          <a:p>
            <a:r>
              <a:rPr lang="en-US" b="1" dirty="0"/>
              <a:t>Setting up a Quality Assurance Model for Newborn Care to </a:t>
            </a:r>
            <a:r>
              <a:rPr lang="en-US" b="1" dirty="0" smtClean="0"/>
              <a:t>Strengthen Health </a:t>
            </a:r>
            <a:r>
              <a:rPr lang="en-US" b="1" dirty="0"/>
              <a:t>System in Bihar, </a:t>
            </a:r>
            <a:r>
              <a:rPr lang="en-US" b="1" dirty="0" smtClean="0"/>
              <a:t>India by </a:t>
            </a:r>
            <a:r>
              <a:rPr lang="en-US" b="1" dirty="0" err="1" smtClean="0"/>
              <a:t>S.B.Neogi</a:t>
            </a:r>
            <a:r>
              <a:rPr lang="en-US" b="1" dirty="0" smtClean="0"/>
              <a:t> et al. </a:t>
            </a:r>
            <a:r>
              <a:rPr lang="en-US" dirty="0" smtClean="0"/>
              <a:t>The findings from this study were as follows 12%, 63%, and 25% units were categorized as good, average and poor based on infrastructure. For equipment, 68% of units performed poorly; for stock maintenance 64% and 35% of NBCCs fell under good and average categories respectively; most (54%) NBCCs had average scores for aseptic measures; 30% fell in the poor category.</a:t>
            </a:r>
          </a:p>
          <a:p>
            <a:r>
              <a:rPr lang="en-US" b="1" dirty="0" smtClean="0"/>
              <a:t>Assessment </a:t>
            </a:r>
            <a:r>
              <a:rPr lang="en-US" b="1" dirty="0"/>
              <a:t>of Essential Newborn Care Services in Secondary-level Facilities from Two Districts of India by </a:t>
            </a:r>
            <a:r>
              <a:rPr lang="en-US" b="1" dirty="0" err="1"/>
              <a:t>Sumit</a:t>
            </a:r>
            <a:r>
              <a:rPr lang="en-US" b="1" dirty="0"/>
              <a:t> et </a:t>
            </a:r>
            <a:r>
              <a:rPr lang="en-US" b="1" dirty="0" smtClean="0"/>
              <a:t>al- </a:t>
            </a:r>
            <a:r>
              <a:rPr lang="en-US" dirty="0" smtClean="0"/>
              <a:t>The findings Support the need for improving the existing ENC services by making newborn care corners functional and enhancing skills of service providers to reduce neonatal mortality rate in India.</a:t>
            </a:r>
            <a:endParaRPr lang="en-US" dirty="0"/>
          </a:p>
        </p:txBody>
      </p:sp>
    </p:spTree>
    <p:extLst>
      <p:ext uri="{BB962C8B-B14F-4D97-AF65-F5344CB8AC3E}">
        <p14:creationId xmlns:p14="http://schemas.microsoft.com/office/powerpoint/2010/main" val="1015742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b="1" dirty="0"/>
              <a:t>Assessment of essential newborn care services for low birth weight babies in rural </a:t>
            </a:r>
            <a:r>
              <a:rPr lang="en-US" sz="2000" b="1" dirty="0" err="1"/>
              <a:t>Lucknow</a:t>
            </a:r>
            <a:r>
              <a:rPr lang="en-US" sz="2000" b="1" dirty="0"/>
              <a:t>, India by </a:t>
            </a:r>
            <a:r>
              <a:rPr lang="en-US" sz="2000" b="1" dirty="0" err="1"/>
              <a:t>Sahu</a:t>
            </a:r>
            <a:r>
              <a:rPr lang="en-US" sz="2000" b="1" dirty="0"/>
              <a:t> et al.- </a:t>
            </a:r>
            <a:r>
              <a:rPr lang="en-US" sz="2000" dirty="0"/>
              <a:t>Only </a:t>
            </a:r>
            <a:r>
              <a:rPr lang="en-US" sz="2000" dirty="0" smtClean="0"/>
              <a:t>four (44.4</a:t>
            </a:r>
            <a:r>
              <a:rPr lang="en-US" sz="2000" dirty="0"/>
              <a:t>%) primary health </a:t>
            </a:r>
            <a:r>
              <a:rPr lang="en-US" sz="2000" dirty="0" smtClean="0"/>
              <a:t>centers </a:t>
            </a:r>
            <a:r>
              <a:rPr lang="en-US" sz="2000" dirty="0"/>
              <a:t>had separate </a:t>
            </a:r>
            <a:r>
              <a:rPr lang="en-US" sz="2000" dirty="0" smtClean="0"/>
              <a:t>labor </a:t>
            </a:r>
            <a:r>
              <a:rPr lang="en-US" sz="2000" dirty="0"/>
              <a:t>room. A</a:t>
            </a:r>
            <a:r>
              <a:rPr lang="en-US" sz="2000" dirty="0" smtClean="0"/>
              <a:t>vailability </a:t>
            </a:r>
            <a:r>
              <a:rPr lang="en-US" sz="2000" dirty="0"/>
              <a:t>of essential newborn care equipment was found to be </a:t>
            </a:r>
            <a:r>
              <a:rPr lang="en-US" sz="2000" dirty="0" smtClean="0"/>
              <a:t>grossly inadequate </a:t>
            </a:r>
            <a:r>
              <a:rPr lang="en-US" sz="2000" dirty="0"/>
              <a:t>in almost all the primary health </a:t>
            </a:r>
            <a:r>
              <a:rPr lang="en-US" sz="2000" dirty="0" smtClean="0"/>
              <a:t>centers. </a:t>
            </a:r>
            <a:r>
              <a:rPr lang="en-US" sz="2000" dirty="0"/>
              <a:t>No primary health </a:t>
            </a:r>
            <a:r>
              <a:rPr lang="en-US" sz="2000" dirty="0" smtClean="0"/>
              <a:t>center </a:t>
            </a:r>
            <a:r>
              <a:rPr lang="en-US" sz="2000" dirty="0"/>
              <a:t>had baby weighing scale and </a:t>
            </a:r>
            <a:r>
              <a:rPr lang="en-US" sz="2000" dirty="0" smtClean="0"/>
              <a:t>radiant warmer</a:t>
            </a:r>
            <a:r>
              <a:rPr lang="en-US" sz="2000" dirty="0"/>
              <a:t>. Majority of PHCs did not have suction pumps, resuscitation bags with masks, oxygen facilities and IV </a:t>
            </a:r>
            <a:r>
              <a:rPr lang="en-US" sz="2000" dirty="0" smtClean="0"/>
              <a:t>infusion facilities</a:t>
            </a:r>
            <a:r>
              <a:rPr lang="en-US" sz="2000" dirty="0"/>
              <a:t>. </a:t>
            </a:r>
            <a:r>
              <a:rPr lang="en-US" sz="2000" dirty="0" smtClean="0"/>
              <a:t>For </a:t>
            </a:r>
            <a:r>
              <a:rPr lang="en-US" sz="2000" dirty="0"/>
              <a:t>the improvement of </a:t>
            </a:r>
            <a:r>
              <a:rPr lang="en-US" sz="2000" dirty="0" smtClean="0"/>
              <a:t>the neonatal </a:t>
            </a:r>
            <a:r>
              <a:rPr lang="en-US" sz="2000" dirty="0"/>
              <a:t>health, strengthening of the neonatal care services especially for low birth weight is required at primary </a:t>
            </a:r>
            <a:r>
              <a:rPr lang="en-US" sz="2000" dirty="0" smtClean="0"/>
              <a:t>health care </a:t>
            </a:r>
            <a:r>
              <a:rPr lang="en-US" sz="2000" dirty="0"/>
              <a:t>level</a:t>
            </a:r>
            <a:r>
              <a:rPr lang="en-US" sz="2000" dirty="0" smtClean="0"/>
              <a:t>.</a:t>
            </a:r>
          </a:p>
          <a:p>
            <a:endParaRPr lang="en-US" sz="2000" dirty="0"/>
          </a:p>
        </p:txBody>
      </p:sp>
    </p:spTree>
    <p:extLst>
      <p:ext uri="{BB962C8B-B14F-4D97-AF65-F5344CB8AC3E}">
        <p14:creationId xmlns:p14="http://schemas.microsoft.com/office/powerpoint/2010/main" val="2655707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114300" lvl="0" indent="0">
              <a:buNone/>
            </a:pPr>
            <a:r>
              <a:rPr lang="en-US" b="1" dirty="0"/>
              <a:t>General objective:</a:t>
            </a:r>
            <a:endParaRPr lang="en-US" dirty="0"/>
          </a:p>
          <a:p>
            <a:pPr marL="114300" indent="0">
              <a:buNone/>
            </a:pPr>
            <a:r>
              <a:rPr lang="en-US" dirty="0"/>
              <a:t>To assess the availability </a:t>
            </a:r>
            <a:r>
              <a:rPr lang="en-US" dirty="0" smtClean="0"/>
              <a:t>of services provided by </a:t>
            </a:r>
            <a:r>
              <a:rPr lang="en-US" dirty="0"/>
              <a:t>new born </a:t>
            </a:r>
            <a:r>
              <a:rPr lang="en-US" dirty="0" smtClean="0"/>
              <a:t>corners </a:t>
            </a:r>
            <a:r>
              <a:rPr lang="en-US" dirty="0"/>
              <a:t>in primary health centers of </a:t>
            </a:r>
            <a:r>
              <a:rPr lang="en-US" dirty="0" err="1"/>
              <a:t>Nawada</a:t>
            </a:r>
            <a:r>
              <a:rPr lang="en-US" dirty="0"/>
              <a:t> district in Bihar</a:t>
            </a:r>
            <a:r>
              <a:rPr lang="en-US" dirty="0" smtClean="0"/>
              <a:t>.</a:t>
            </a:r>
          </a:p>
          <a:p>
            <a:pPr marL="114300" indent="0">
              <a:buNone/>
            </a:pPr>
            <a:endParaRPr lang="en-US" dirty="0"/>
          </a:p>
          <a:p>
            <a:pPr marL="114300" indent="0">
              <a:buNone/>
            </a:pPr>
            <a:r>
              <a:rPr lang="en-US" b="1" dirty="0" smtClean="0"/>
              <a:t>Specific </a:t>
            </a:r>
            <a:r>
              <a:rPr lang="en-US" b="1" dirty="0"/>
              <a:t>objectives:</a:t>
            </a:r>
            <a:endParaRPr lang="en-US" dirty="0"/>
          </a:p>
          <a:p>
            <a:pPr marL="114300" indent="0">
              <a:buNone/>
            </a:pPr>
            <a:r>
              <a:rPr lang="en-US" dirty="0" smtClean="0"/>
              <a:t>1) To </a:t>
            </a:r>
            <a:r>
              <a:rPr lang="en-US" dirty="0"/>
              <a:t>check the availability of new born corners at PHC </a:t>
            </a:r>
            <a:r>
              <a:rPr lang="en-US" dirty="0" smtClean="0"/>
              <a:t>level.</a:t>
            </a:r>
            <a:endParaRPr lang="en-US" dirty="0"/>
          </a:p>
          <a:p>
            <a:pPr marL="114300" indent="0">
              <a:buNone/>
            </a:pPr>
            <a:r>
              <a:rPr lang="en-US" dirty="0" smtClean="0"/>
              <a:t>2) To </a:t>
            </a:r>
            <a:r>
              <a:rPr lang="en-US" dirty="0"/>
              <a:t>assess the gaps in </a:t>
            </a:r>
            <a:r>
              <a:rPr lang="en-US" dirty="0" smtClean="0"/>
              <a:t>overall </a:t>
            </a:r>
            <a:r>
              <a:rPr lang="en-US" dirty="0"/>
              <a:t>new born </a:t>
            </a:r>
            <a:r>
              <a:rPr lang="en-US" dirty="0" smtClean="0"/>
              <a:t>corners.</a:t>
            </a:r>
            <a:endParaRPr lang="en-US" dirty="0"/>
          </a:p>
          <a:p>
            <a:pPr marL="114300" indent="0">
              <a:buNone/>
            </a:pPr>
            <a:r>
              <a:rPr lang="en-US" dirty="0" smtClean="0"/>
              <a:t>3) To </a:t>
            </a:r>
            <a:r>
              <a:rPr lang="en-US" dirty="0"/>
              <a:t>suggest a road map to fulfill these gaps. </a:t>
            </a:r>
          </a:p>
          <a:p>
            <a:pPr marL="114300" indent="0">
              <a:buNone/>
            </a:pPr>
            <a:endParaRPr lang="en-US" dirty="0"/>
          </a:p>
        </p:txBody>
      </p:sp>
    </p:spTree>
    <p:extLst>
      <p:ext uri="{BB962C8B-B14F-4D97-AF65-F5344CB8AC3E}">
        <p14:creationId xmlns:p14="http://schemas.microsoft.com/office/powerpoint/2010/main" val="2523728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pPr marL="114300" indent="0">
              <a:buNone/>
            </a:pPr>
            <a:r>
              <a:rPr lang="en-US" b="1" dirty="0"/>
              <a:t>Study Area: </a:t>
            </a:r>
            <a:r>
              <a:rPr lang="en-US" dirty="0"/>
              <a:t>All 14 Primary Health Centers of </a:t>
            </a:r>
            <a:r>
              <a:rPr lang="en-US" dirty="0" err="1"/>
              <a:t>Nawada</a:t>
            </a:r>
            <a:r>
              <a:rPr lang="en-US" dirty="0"/>
              <a:t>, Bihar</a:t>
            </a:r>
          </a:p>
          <a:p>
            <a:pPr marL="114300" indent="0">
              <a:buNone/>
            </a:pPr>
            <a:r>
              <a:rPr lang="en-US" b="1" dirty="0"/>
              <a:t>Study Respondents: </a:t>
            </a:r>
            <a:r>
              <a:rPr lang="en-US" dirty="0"/>
              <a:t> ANM, BHM, MOIC</a:t>
            </a:r>
          </a:p>
          <a:p>
            <a:pPr marL="114300" indent="0">
              <a:buNone/>
            </a:pPr>
            <a:r>
              <a:rPr lang="en-US" b="1" dirty="0"/>
              <a:t>Study Design: </a:t>
            </a:r>
            <a:r>
              <a:rPr lang="en-US" dirty="0"/>
              <a:t>Cross-Sectional </a:t>
            </a:r>
            <a:r>
              <a:rPr lang="en-US" dirty="0" smtClean="0"/>
              <a:t>study</a:t>
            </a:r>
          </a:p>
          <a:p>
            <a:pPr marL="114300" indent="0">
              <a:buNone/>
            </a:pPr>
            <a:r>
              <a:rPr lang="en-US" b="1" dirty="0"/>
              <a:t>Study Period: </a:t>
            </a:r>
            <a:r>
              <a:rPr lang="en-US" dirty="0"/>
              <a:t>1</a:t>
            </a:r>
            <a:r>
              <a:rPr lang="en-US" baseline="30000" dirty="0"/>
              <a:t>st</a:t>
            </a:r>
            <a:r>
              <a:rPr lang="en-US" dirty="0"/>
              <a:t> February to 30</a:t>
            </a:r>
            <a:r>
              <a:rPr lang="en-US" baseline="30000" dirty="0"/>
              <a:t>th</a:t>
            </a:r>
            <a:r>
              <a:rPr lang="en-US" dirty="0"/>
              <a:t> </a:t>
            </a:r>
            <a:r>
              <a:rPr lang="en-US" dirty="0" smtClean="0"/>
              <a:t>April</a:t>
            </a:r>
            <a:endParaRPr lang="en-US" dirty="0"/>
          </a:p>
          <a:p>
            <a:pPr marL="114300" indent="0">
              <a:buNone/>
            </a:pPr>
            <a:r>
              <a:rPr lang="en-US" b="1" dirty="0" smtClean="0"/>
              <a:t>Study Tool: </a:t>
            </a:r>
            <a:r>
              <a:rPr lang="en-US" dirty="0" smtClean="0"/>
              <a:t>Facility assessment tool developed by Care India</a:t>
            </a:r>
          </a:p>
          <a:p>
            <a:pPr marL="114300" indent="0">
              <a:buNone/>
            </a:pPr>
            <a:r>
              <a:rPr lang="en-US" b="1" dirty="0" smtClean="0"/>
              <a:t>Sample Size: </a:t>
            </a:r>
            <a:r>
              <a:rPr lang="en-US" dirty="0" smtClean="0"/>
              <a:t>All 19 Primary Health centers of </a:t>
            </a:r>
            <a:r>
              <a:rPr lang="en-US" dirty="0" err="1" smtClean="0"/>
              <a:t>Nawada</a:t>
            </a:r>
            <a:r>
              <a:rPr lang="en-US" dirty="0" smtClean="0"/>
              <a:t>, Bihar.</a:t>
            </a:r>
            <a:endParaRPr lang="en-US" b="1" dirty="0"/>
          </a:p>
          <a:p>
            <a:pPr marL="114300" indent="0">
              <a:buNone/>
            </a:pPr>
            <a:r>
              <a:rPr lang="en-US" b="1" dirty="0"/>
              <a:t>Methods of Data Collection: </a:t>
            </a:r>
            <a:r>
              <a:rPr lang="en-US" dirty="0"/>
              <a:t>A structured pre tested facility assessment tool was used to collect the data.</a:t>
            </a:r>
          </a:p>
          <a:p>
            <a:pPr marL="114300" indent="0">
              <a:buNone/>
            </a:pPr>
            <a:endParaRPr lang="en-US" dirty="0"/>
          </a:p>
        </p:txBody>
      </p:sp>
    </p:spTree>
    <p:extLst>
      <p:ext uri="{BB962C8B-B14F-4D97-AF65-F5344CB8AC3E}">
        <p14:creationId xmlns:p14="http://schemas.microsoft.com/office/powerpoint/2010/main" val="133177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895600"/>
            <a:ext cx="7620000" cy="1143000"/>
          </a:xfrm>
        </p:spPr>
        <p:txBody>
          <a:bodyPr/>
          <a:lstStyle/>
          <a:p>
            <a:r>
              <a:rPr lang="en-US" dirty="0" smtClean="0"/>
              <a:t>                Findings</a:t>
            </a:r>
            <a:endParaRPr lang="en-US" dirty="0"/>
          </a:p>
        </p:txBody>
      </p:sp>
    </p:spTree>
    <p:extLst>
      <p:ext uri="{BB962C8B-B14F-4D97-AF65-F5344CB8AC3E}">
        <p14:creationId xmlns:p14="http://schemas.microsoft.com/office/powerpoint/2010/main" val="19809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 of Facility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2623999"/>
              </p:ext>
            </p:extLst>
          </p:nvPr>
        </p:nvGraphicFramePr>
        <p:xfrm>
          <a:off x="457200" y="1600200"/>
          <a:ext cx="61722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2391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Ventilation and </a:t>
            </a:r>
            <a:r>
              <a:rPr lang="en-US" dirty="0" err="1" smtClean="0"/>
              <a:t>Lumination</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hart 3"/>
          <p:cNvGraphicFramePr/>
          <p:nvPr>
            <p:extLst>
              <p:ext uri="{D42A27DB-BD31-4B8C-83A1-F6EECF244321}">
                <p14:modId xmlns:p14="http://schemas.microsoft.com/office/powerpoint/2010/main" val="4007736921"/>
              </p:ext>
            </p:extLst>
          </p:nvPr>
        </p:nvGraphicFramePr>
        <p:xfrm>
          <a:off x="685800" y="1905000"/>
          <a:ext cx="7086600" cy="3962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594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Washing Area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9126371"/>
              </p:ext>
            </p:extLst>
          </p:nvPr>
        </p:nvGraphicFramePr>
        <p:xfrm>
          <a:off x="457200" y="1600200"/>
          <a:ext cx="7543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6904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Equipment</a:t>
            </a:r>
          </a:p>
        </p:txBody>
      </p:sp>
      <p:sp>
        <p:nvSpPr>
          <p:cNvPr id="3" name="Content Placeholder 2"/>
          <p:cNvSpPr>
            <a:spLocks noGrp="1"/>
          </p:cNvSpPr>
          <p:nvPr>
            <p:ph idx="1"/>
          </p:nvPr>
        </p:nvSpPr>
        <p:spPr/>
        <p:txBody>
          <a:bodyPr/>
          <a:lstStyle/>
          <a:p>
            <a:endParaRPr lang="en-US" dirty="0"/>
          </a:p>
        </p:txBody>
      </p:sp>
      <p:pic>
        <p:nvPicPr>
          <p:cNvPr id="1026" name="Picture 2" descr="G:\Dissertation\Images\Equipment Requir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03515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986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Equipment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4072238"/>
              </p:ext>
            </p:extLst>
          </p:nvPr>
        </p:nvGraphicFramePr>
        <p:xfrm>
          <a:off x="1066800" y="1524000"/>
          <a:ext cx="64008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219200" y="5867400"/>
            <a:ext cx="5830827" cy="369332"/>
          </a:xfrm>
          <a:prstGeom prst="rect">
            <a:avLst/>
          </a:prstGeom>
          <a:noFill/>
        </p:spPr>
        <p:txBody>
          <a:bodyPr wrap="none" rtlCol="0">
            <a:spAutoFit/>
          </a:bodyPr>
          <a:lstStyle/>
          <a:p>
            <a:r>
              <a:rPr lang="en-US" dirty="0" err="1" smtClean="0"/>
              <a:t>Rajauli</a:t>
            </a:r>
            <a:r>
              <a:rPr lang="en-US" dirty="0" smtClean="0"/>
              <a:t> and </a:t>
            </a:r>
            <a:r>
              <a:rPr lang="en-US" dirty="0" err="1" smtClean="0"/>
              <a:t>Warsaliganj</a:t>
            </a:r>
            <a:r>
              <a:rPr lang="en-US" dirty="0" smtClean="0"/>
              <a:t> have Foot operated suction machine</a:t>
            </a:r>
            <a:endParaRPr lang="en-US" dirty="0"/>
          </a:p>
        </p:txBody>
      </p:sp>
    </p:spTree>
    <p:extLst>
      <p:ext uri="{BB962C8B-B14F-4D97-AF65-F5344CB8AC3E}">
        <p14:creationId xmlns:p14="http://schemas.microsoft.com/office/powerpoint/2010/main" val="4044684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pPr marL="571500" indent="-457200">
              <a:buAutoNum type="arabicPeriod"/>
            </a:pPr>
            <a:r>
              <a:rPr lang="en-US" dirty="0" smtClean="0"/>
              <a:t>Organization Profile</a:t>
            </a:r>
          </a:p>
          <a:p>
            <a:pPr marL="571500" indent="-457200">
              <a:buAutoNum type="arabicPeriod"/>
            </a:pPr>
            <a:r>
              <a:rPr lang="en-US" dirty="0" smtClean="0"/>
              <a:t>Key Learning</a:t>
            </a:r>
          </a:p>
          <a:p>
            <a:pPr marL="571500" indent="-457200">
              <a:buAutoNum type="arabicPeriod"/>
            </a:pPr>
            <a:r>
              <a:rPr lang="en-US" dirty="0" smtClean="0"/>
              <a:t>Introduction</a:t>
            </a:r>
          </a:p>
          <a:p>
            <a:pPr marL="571500" indent="-457200">
              <a:buAutoNum type="arabicPeriod"/>
            </a:pPr>
            <a:r>
              <a:rPr lang="en-US" dirty="0" smtClean="0"/>
              <a:t>Rationale</a:t>
            </a:r>
          </a:p>
          <a:p>
            <a:pPr marL="571500" indent="-457200">
              <a:buAutoNum type="arabicPeriod"/>
            </a:pPr>
            <a:r>
              <a:rPr lang="en-US" dirty="0" smtClean="0"/>
              <a:t>Review of Literature</a:t>
            </a:r>
          </a:p>
          <a:p>
            <a:pPr marL="571500" indent="-457200">
              <a:buAutoNum type="arabicPeriod"/>
            </a:pPr>
            <a:r>
              <a:rPr lang="en-US" dirty="0" smtClean="0"/>
              <a:t>Objectives</a:t>
            </a:r>
          </a:p>
          <a:p>
            <a:pPr marL="571500" indent="-457200">
              <a:buAutoNum type="arabicPeriod"/>
            </a:pPr>
            <a:r>
              <a:rPr lang="en-US" dirty="0" smtClean="0"/>
              <a:t>Methodology</a:t>
            </a:r>
          </a:p>
          <a:p>
            <a:pPr marL="571500" indent="-457200">
              <a:buAutoNum type="arabicPeriod"/>
            </a:pPr>
            <a:r>
              <a:rPr lang="en-US" dirty="0" smtClean="0"/>
              <a:t>Result</a:t>
            </a:r>
          </a:p>
          <a:p>
            <a:pPr marL="571500" indent="-457200">
              <a:buAutoNum type="arabicPeriod"/>
            </a:pPr>
            <a:r>
              <a:rPr lang="en-US" dirty="0" smtClean="0"/>
              <a:t>Suggestions</a:t>
            </a:r>
          </a:p>
        </p:txBody>
      </p:sp>
    </p:spTree>
    <p:extLst>
      <p:ext uri="{BB962C8B-B14F-4D97-AF65-F5344CB8AC3E}">
        <p14:creationId xmlns:p14="http://schemas.microsoft.com/office/powerpoint/2010/main" val="12125624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359615"/>
              </p:ext>
            </p:extLst>
          </p:nvPr>
        </p:nvGraphicFramePr>
        <p:xfrm>
          <a:off x="381000" y="1066800"/>
          <a:ext cx="74676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3366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 Medical Waste Management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4141819"/>
              </p:ext>
            </p:extLst>
          </p:nvPr>
        </p:nvGraphicFramePr>
        <p:xfrm>
          <a:off x="914400" y="1524000"/>
          <a:ext cx="64770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28562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Even though all the PHCs have the new born care corner, none of them </a:t>
            </a:r>
            <a:r>
              <a:rPr lang="en-US" dirty="0" smtClean="0"/>
              <a:t>were totally fulfilling the essential criteria.</a:t>
            </a:r>
            <a:endParaRPr lang="en-US" dirty="0" smtClean="0"/>
          </a:p>
          <a:p>
            <a:r>
              <a:rPr lang="en-US" dirty="0" smtClean="0"/>
              <a:t>The manpower was sufficient, but due to lack of equipment and facilities proper care was not being provided.</a:t>
            </a:r>
          </a:p>
          <a:p>
            <a:r>
              <a:rPr lang="en-US" dirty="0" smtClean="0"/>
              <a:t>Protocols for infection control and bio medical waste management have been absent or not being followed properly in most of the PHCs.</a:t>
            </a:r>
          </a:p>
          <a:p>
            <a:r>
              <a:rPr lang="en-US" dirty="0" smtClean="0"/>
              <a:t>Annual maintenance contract was not available in half of the PHCs.</a:t>
            </a:r>
          </a:p>
          <a:p>
            <a:endParaRPr lang="en-US" dirty="0"/>
          </a:p>
        </p:txBody>
      </p:sp>
    </p:spTree>
    <p:extLst>
      <p:ext uri="{BB962C8B-B14F-4D97-AF65-F5344CB8AC3E}">
        <p14:creationId xmlns:p14="http://schemas.microsoft.com/office/powerpoint/2010/main" val="2621598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a:t>
            </a:r>
            <a:endParaRPr lang="en-US" dirty="0"/>
          </a:p>
        </p:txBody>
      </p:sp>
      <p:sp>
        <p:nvSpPr>
          <p:cNvPr id="3" name="Content Placeholder 2"/>
          <p:cNvSpPr>
            <a:spLocks noGrp="1"/>
          </p:cNvSpPr>
          <p:nvPr>
            <p:ph idx="1"/>
          </p:nvPr>
        </p:nvSpPr>
        <p:spPr/>
        <p:txBody>
          <a:bodyPr>
            <a:normAutofit/>
          </a:bodyPr>
          <a:lstStyle/>
          <a:p>
            <a:r>
              <a:rPr lang="en-US" dirty="0"/>
              <a:t>Wherever the NBCC is outside the labor room steps should be taken to establish within the labor room</a:t>
            </a:r>
            <a:r>
              <a:rPr lang="en-US" dirty="0" smtClean="0"/>
              <a:t>.</a:t>
            </a:r>
          </a:p>
          <a:p>
            <a:r>
              <a:rPr lang="en-US" dirty="0" smtClean="0"/>
              <a:t>A roadmap is to be developed to fulfill the gaps that were currently identified.</a:t>
            </a:r>
          </a:p>
          <a:p>
            <a:r>
              <a:rPr lang="en-US" dirty="0" smtClean="0"/>
              <a:t>Concurrent monitoring and technical support to be provided.</a:t>
            </a:r>
          </a:p>
          <a:p>
            <a:r>
              <a:rPr lang="en-US" dirty="0" smtClean="0"/>
              <a:t>Annual </a:t>
            </a:r>
            <a:r>
              <a:rPr lang="en-US" dirty="0" smtClean="0"/>
              <a:t>Maintenance </a:t>
            </a:r>
            <a:r>
              <a:rPr lang="en-US" dirty="0" smtClean="0"/>
              <a:t>contract to be in place for all the equipment, so that any repairs can be </a:t>
            </a:r>
            <a:r>
              <a:rPr lang="en-US" dirty="0" smtClean="0"/>
              <a:t>done.</a:t>
            </a:r>
            <a:endParaRPr lang="en-US" dirty="0" smtClean="0"/>
          </a:p>
          <a:p>
            <a:r>
              <a:rPr lang="en-US" dirty="0" smtClean="0"/>
              <a:t>A proper protocol for infection control and biomedical waste management to be in place.</a:t>
            </a:r>
          </a:p>
          <a:p>
            <a:r>
              <a:rPr lang="en-US" dirty="0" smtClean="0"/>
              <a:t>Needle cutter and spot lamps should be made available across all the PHC</a:t>
            </a:r>
          </a:p>
          <a:p>
            <a:r>
              <a:rPr lang="en-US" dirty="0" smtClean="0"/>
              <a:t>Proper training of the Nurses and ANMS in NSSK.</a:t>
            </a:r>
          </a:p>
          <a:p>
            <a:pPr marL="114300" indent="0">
              <a:buNone/>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909438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Election time in Bihar</a:t>
            </a:r>
          </a:p>
          <a:p>
            <a:r>
              <a:rPr lang="en-US" dirty="0" smtClean="0"/>
              <a:t>Ongoing </a:t>
            </a:r>
            <a:r>
              <a:rPr lang="en-US" dirty="0"/>
              <a:t>IRS round</a:t>
            </a:r>
            <a:endParaRPr lang="en-US" dirty="0" smtClean="0"/>
          </a:p>
          <a:p>
            <a:r>
              <a:rPr lang="en-US" dirty="0" smtClean="0"/>
              <a:t>Lack of time and resources.</a:t>
            </a:r>
          </a:p>
        </p:txBody>
      </p:sp>
    </p:spTree>
    <p:extLst>
      <p:ext uri="{BB962C8B-B14F-4D97-AF65-F5344CB8AC3E}">
        <p14:creationId xmlns:p14="http://schemas.microsoft.com/office/powerpoint/2010/main" val="29236715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Facility Based New Born Care Operational Guidelines by Ministry of Health and Family and Welfare.</a:t>
            </a:r>
          </a:p>
          <a:p>
            <a:r>
              <a:rPr lang="en-US" dirty="0" smtClean="0"/>
              <a:t>Indian Journal of Pediatrics.</a:t>
            </a:r>
          </a:p>
          <a:p>
            <a:r>
              <a:rPr lang="en-US" dirty="0" smtClean="0"/>
              <a:t>International Journal of Biomedical Research</a:t>
            </a:r>
          </a:p>
          <a:p>
            <a:r>
              <a:rPr lang="en-US" dirty="0" err="1" smtClean="0"/>
              <a:t>Pubmed</a:t>
            </a:r>
            <a:endParaRPr lang="en-US" dirty="0" smtClean="0"/>
          </a:p>
          <a:p>
            <a:r>
              <a:rPr lang="en-US" dirty="0" smtClean="0"/>
              <a:t>UNICEF</a:t>
            </a:r>
          </a:p>
          <a:p>
            <a:r>
              <a:rPr lang="en-US" dirty="0" smtClean="0"/>
              <a:t>SRS 2012</a:t>
            </a:r>
          </a:p>
          <a:p>
            <a:r>
              <a:rPr lang="en-US" dirty="0" smtClean="0"/>
              <a:t>AHS </a:t>
            </a:r>
          </a:p>
          <a:p>
            <a:endParaRPr lang="en-US" dirty="0"/>
          </a:p>
        </p:txBody>
      </p:sp>
    </p:spTree>
    <p:extLst>
      <p:ext uri="{BB962C8B-B14F-4D97-AF65-F5344CB8AC3E}">
        <p14:creationId xmlns:p14="http://schemas.microsoft.com/office/powerpoint/2010/main" val="448873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819400"/>
            <a:ext cx="7620000" cy="1143000"/>
          </a:xfrm>
        </p:spPr>
        <p:txBody>
          <a:bodyPr/>
          <a:lstStyle/>
          <a:p>
            <a:r>
              <a:rPr lang="en-US" smtClean="0"/>
              <a:t>                    Thank You</a:t>
            </a:r>
            <a:endParaRPr lang="en-US"/>
          </a:p>
        </p:txBody>
      </p:sp>
    </p:spTree>
    <p:extLst>
      <p:ext uri="{BB962C8B-B14F-4D97-AF65-F5344CB8AC3E}">
        <p14:creationId xmlns:p14="http://schemas.microsoft.com/office/powerpoint/2010/main" val="648641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Profile</a:t>
            </a:r>
            <a:endParaRPr lang="en-US" dirty="0"/>
          </a:p>
        </p:txBody>
      </p:sp>
      <p:sp>
        <p:nvSpPr>
          <p:cNvPr id="3" name="Content Placeholder 2"/>
          <p:cNvSpPr>
            <a:spLocks noGrp="1"/>
          </p:cNvSpPr>
          <p:nvPr>
            <p:ph idx="1"/>
          </p:nvPr>
        </p:nvSpPr>
        <p:spPr/>
        <p:txBody>
          <a:bodyPr>
            <a:normAutofit lnSpcReduction="10000"/>
          </a:bodyPr>
          <a:lstStyle/>
          <a:p>
            <a:r>
              <a:rPr lang="en-US" dirty="0"/>
              <a:t>CARE has been working in India for over 60 years, focusing on ending poverty and social injustice </a:t>
            </a:r>
            <a:r>
              <a:rPr lang="en-US" dirty="0" smtClean="0"/>
              <a:t>.</a:t>
            </a:r>
          </a:p>
          <a:p>
            <a:r>
              <a:rPr lang="en-US" dirty="0"/>
              <a:t>IFHI is a five year initiative (2011-2015) led by CARE India with initial focus on all 137 blocks of eight districts within </a:t>
            </a:r>
            <a:r>
              <a:rPr lang="en-US" dirty="0" smtClean="0"/>
              <a:t>Bihar, now being scaled up to all 38 districts.</a:t>
            </a:r>
          </a:p>
          <a:p>
            <a:r>
              <a:rPr lang="en-IN" dirty="0"/>
              <a:t>The overall objective of IFHI </a:t>
            </a:r>
            <a:r>
              <a:rPr lang="en-IN" dirty="0" smtClean="0"/>
              <a:t>is to </a:t>
            </a:r>
            <a:r>
              <a:rPr lang="en-IN" dirty="0"/>
              <a:t>support the Government of Bihar in its goal to improve the health and survival of families with pregnant women and women with children less than two years.</a:t>
            </a:r>
            <a:endParaRPr lang="en-US" dirty="0"/>
          </a:p>
          <a:p>
            <a:r>
              <a:rPr lang="en-IN" dirty="0"/>
              <a:t>IFHI partners </a:t>
            </a:r>
            <a:r>
              <a:rPr lang="en-IN" dirty="0" smtClean="0"/>
              <a:t>include </a:t>
            </a:r>
            <a:r>
              <a:rPr lang="en-IN" dirty="0" err="1" smtClean="0"/>
              <a:t>Janani</a:t>
            </a:r>
            <a:r>
              <a:rPr lang="en-IN" dirty="0" smtClean="0"/>
              <a:t> </a:t>
            </a:r>
            <a:r>
              <a:rPr lang="en-IN" dirty="0"/>
              <a:t>(family planning), </a:t>
            </a:r>
            <a:r>
              <a:rPr lang="en-IN" dirty="0" err="1"/>
              <a:t>Abt</a:t>
            </a:r>
            <a:r>
              <a:rPr lang="en-IN" dirty="0"/>
              <a:t> Associates (public-private partnership), Columbia University – Averting Maternal Death and Disability/AMDD (maternal health), Emory University (nutrition), Save the Children/Saving New-born Lives/SNL (new born health).</a:t>
            </a:r>
            <a:endParaRPr lang="en-US" dirty="0"/>
          </a:p>
          <a:p>
            <a:endParaRPr lang="en-US" dirty="0" smtClean="0"/>
          </a:p>
          <a:p>
            <a:endParaRPr lang="en-US" dirty="0"/>
          </a:p>
        </p:txBody>
      </p:sp>
      <p:pic>
        <p:nvPicPr>
          <p:cNvPr id="1026" name="Picture 2" descr="G:\Dissertation\Images\care-indi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28600"/>
            <a:ext cx="990600" cy="1237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7347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G:\Dissertation\Images\IFHI Goal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838200"/>
            <a:ext cx="78486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111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Learning</a:t>
            </a:r>
            <a:endParaRPr lang="en-US" dirty="0"/>
          </a:p>
        </p:txBody>
      </p:sp>
      <p:sp>
        <p:nvSpPr>
          <p:cNvPr id="3" name="Content Placeholder 2"/>
          <p:cNvSpPr>
            <a:spLocks noGrp="1"/>
          </p:cNvSpPr>
          <p:nvPr>
            <p:ph idx="1"/>
          </p:nvPr>
        </p:nvSpPr>
        <p:spPr/>
        <p:txBody>
          <a:bodyPr/>
          <a:lstStyle/>
          <a:p>
            <a:r>
              <a:rPr lang="en-US" dirty="0" smtClean="0"/>
              <a:t>Training of Link workers, Malaria Inspector and Field workers regarding Indoor Residual Spray for Kala </a:t>
            </a:r>
            <a:r>
              <a:rPr lang="en-US" dirty="0" err="1" smtClean="0"/>
              <a:t>Azar</a:t>
            </a:r>
            <a:r>
              <a:rPr lang="en-US" dirty="0" smtClean="0"/>
              <a:t>.</a:t>
            </a:r>
          </a:p>
          <a:p>
            <a:r>
              <a:rPr lang="en-US" dirty="0" smtClean="0"/>
              <a:t>Monitoring of IRS round.</a:t>
            </a:r>
          </a:p>
          <a:p>
            <a:r>
              <a:rPr lang="en-US" dirty="0" smtClean="0"/>
              <a:t>Designing </a:t>
            </a:r>
            <a:r>
              <a:rPr lang="en-US" dirty="0" err="1" smtClean="0"/>
              <a:t>microplan</a:t>
            </a:r>
            <a:r>
              <a:rPr lang="en-US" dirty="0" smtClean="0"/>
              <a:t> for the district for IRS and Sub center level meetings.</a:t>
            </a:r>
          </a:p>
          <a:p>
            <a:r>
              <a:rPr lang="en-US" dirty="0" err="1" smtClean="0"/>
              <a:t>Liasioning</a:t>
            </a:r>
            <a:r>
              <a:rPr lang="en-US" dirty="0" smtClean="0"/>
              <a:t> with government officials like CS, DTO, DIO, DPM and DCM.</a:t>
            </a:r>
          </a:p>
          <a:p>
            <a:endParaRPr lang="en-US" dirty="0"/>
          </a:p>
        </p:txBody>
      </p:sp>
    </p:spTree>
    <p:extLst>
      <p:ext uri="{BB962C8B-B14F-4D97-AF65-F5344CB8AC3E}">
        <p14:creationId xmlns:p14="http://schemas.microsoft.com/office/powerpoint/2010/main" val="979729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Bihar is one of India’s largest and poorest states with over 100 million people. The state has one of the country’s highest rates of maternal, neonatal and infant mortality</a:t>
            </a:r>
            <a:r>
              <a:rPr lang="en-US" dirty="0" smtClean="0"/>
              <a:t>.</a:t>
            </a:r>
          </a:p>
          <a:p>
            <a:r>
              <a:rPr lang="en-US" dirty="0"/>
              <a:t>The current infant mortality rate in Bihar is 43/1000 live births, neonatal mortality rate is 35/1000 live births and under 5 mortality rate is 77/1000 live births</a:t>
            </a:r>
            <a:r>
              <a:rPr lang="en-US" dirty="0" smtClean="0"/>
              <a:t>.</a:t>
            </a:r>
          </a:p>
          <a:p>
            <a:r>
              <a:rPr lang="en-US" dirty="0"/>
              <a:t> In </a:t>
            </a:r>
            <a:r>
              <a:rPr lang="en-US" dirty="0" err="1"/>
              <a:t>Nawada</a:t>
            </a:r>
            <a:r>
              <a:rPr lang="en-US" dirty="0"/>
              <a:t> district the IMR is 49, NMR 31 and U5MR 61 per 1000 live births.  </a:t>
            </a:r>
          </a:p>
          <a:p>
            <a:r>
              <a:rPr lang="en-US" dirty="0"/>
              <a:t>The major causes for neonatal deaths in India are Prematurity and low birth weight, neonatal infections, birth asphyxia and birth trauma, pneumonia and diarrheal diseases.</a:t>
            </a:r>
          </a:p>
        </p:txBody>
      </p:sp>
    </p:spTree>
    <p:extLst>
      <p:ext uri="{BB962C8B-B14F-4D97-AF65-F5344CB8AC3E}">
        <p14:creationId xmlns:p14="http://schemas.microsoft.com/office/powerpoint/2010/main" val="1474165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descr="G:\Dissertation\Images\IMR and MMR biha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8382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574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Born Care Corner</a:t>
            </a:r>
            <a:endParaRPr lang="en-US" dirty="0"/>
          </a:p>
        </p:txBody>
      </p:sp>
      <p:sp>
        <p:nvSpPr>
          <p:cNvPr id="3" name="Content Placeholder 2"/>
          <p:cNvSpPr>
            <a:spLocks noGrp="1"/>
          </p:cNvSpPr>
          <p:nvPr>
            <p:ph idx="1"/>
          </p:nvPr>
        </p:nvSpPr>
        <p:spPr/>
        <p:txBody>
          <a:bodyPr>
            <a:normAutofit/>
          </a:bodyPr>
          <a:lstStyle/>
          <a:p>
            <a:pPr marL="114300" indent="0">
              <a:buNone/>
            </a:pPr>
            <a:r>
              <a:rPr lang="en-US" dirty="0" smtClean="0"/>
              <a:t>1) Clear </a:t>
            </a:r>
            <a:r>
              <a:rPr lang="en-US" dirty="0"/>
              <a:t>floor area shall be provided for in the room for newborn corner. It is a space </a:t>
            </a:r>
            <a:r>
              <a:rPr lang="en-US" dirty="0" smtClean="0"/>
              <a:t>within the </a:t>
            </a:r>
            <a:r>
              <a:rPr lang="en-US" dirty="0" err="1"/>
              <a:t>labour</a:t>
            </a:r>
            <a:r>
              <a:rPr lang="en-US" dirty="0"/>
              <a:t> room, 20-30 </a:t>
            </a:r>
            <a:r>
              <a:rPr lang="en-US" dirty="0" err="1"/>
              <a:t>sq</a:t>
            </a:r>
            <a:r>
              <a:rPr lang="en-US" dirty="0"/>
              <a:t> </a:t>
            </a:r>
            <a:r>
              <a:rPr lang="en-US" dirty="0" err="1"/>
              <a:t>ft</a:t>
            </a:r>
            <a:r>
              <a:rPr lang="en-US" dirty="0"/>
              <a:t> in size, where a radiant warmer will be kept.</a:t>
            </a:r>
          </a:p>
          <a:p>
            <a:pPr marL="114300" indent="0">
              <a:buNone/>
            </a:pPr>
            <a:r>
              <a:rPr lang="en-US" dirty="0" smtClean="0"/>
              <a:t>2) Oxygen</a:t>
            </a:r>
            <a:r>
              <a:rPr lang="en-US" dirty="0"/>
              <a:t>, suction machine and simultaneously-accessible electrical outlets shall </a:t>
            </a:r>
            <a:r>
              <a:rPr lang="en-US" dirty="0" smtClean="0"/>
              <a:t>be provided </a:t>
            </a:r>
            <a:r>
              <a:rPr lang="en-US" dirty="0"/>
              <a:t>for the newborn infant in addition to the facilities required for the </a:t>
            </a:r>
            <a:r>
              <a:rPr lang="en-US" dirty="0" smtClean="0"/>
              <a:t>mother. Clinical </a:t>
            </a:r>
            <a:r>
              <a:rPr lang="en-US" dirty="0"/>
              <a:t>procedures: administration of oxygen, airway suctioning.</a:t>
            </a:r>
          </a:p>
          <a:p>
            <a:pPr marL="114300" indent="0">
              <a:buNone/>
            </a:pPr>
            <a:r>
              <a:rPr lang="en-US" dirty="0" smtClean="0"/>
              <a:t>3)Resuscitation </a:t>
            </a:r>
            <a:r>
              <a:rPr lang="en-US" dirty="0"/>
              <a:t>kit should be placed in the radiant warmer.</a:t>
            </a:r>
          </a:p>
          <a:p>
            <a:pPr marL="114300" indent="0">
              <a:buNone/>
            </a:pPr>
            <a:r>
              <a:rPr lang="en-US" dirty="0" smtClean="0"/>
              <a:t>4) Provision </a:t>
            </a:r>
            <a:r>
              <a:rPr lang="en-US" dirty="0"/>
              <a:t>of hand washing and containment of infection control if it is not a part of </a:t>
            </a:r>
            <a:r>
              <a:rPr lang="en-US" dirty="0" smtClean="0"/>
              <a:t>the delivery </a:t>
            </a:r>
            <a:r>
              <a:rPr lang="en-US" dirty="0"/>
              <a:t>room</a:t>
            </a:r>
          </a:p>
          <a:p>
            <a:pPr marL="114300" indent="0">
              <a:buNone/>
            </a:pPr>
            <a:r>
              <a:rPr lang="en-US" dirty="0" smtClean="0"/>
              <a:t>5) The </a:t>
            </a:r>
            <a:r>
              <a:rPr lang="en-US" dirty="0"/>
              <a:t>area should be away from draught of air, and should have power connection </a:t>
            </a:r>
            <a:r>
              <a:rPr lang="en-US" dirty="0" smtClean="0"/>
              <a:t>for plugging </a:t>
            </a:r>
            <a:r>
              <a:rPr lang="en-US" dirty="0"/>
              <a:t>in the radiant warmer.</a:t>
            </a:r>
          </a:p>
          <a:p>
            <a:pPr marL="114300" indent="0">
              <a:buNone/>
            </a:pPr>
            <a:endParaRPr lang="en-US" dirty="0"/>
          </a:p>
        </p:txBody>
      </p:sp>
    </p:spTree>
    <p:extLst>
      <p:ext uri="{BB962C8B-B14F-4D97-AF65-F5344CB8AC3E}">
        <p14:creationId xmlns:p14="http://schemas.microsoft.com/office/powerpoint/2010/main" val="806245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a:xfrm>
            <a:off x="0" y="1600200"/>
            <a:ext cx="8458200" cy="5257800"/>
          </a:xfrm>
        </p:spPr>
        <p:txBody>
          <a:bodyPr>
            <a:normAutofit/>
          </a:bodyPr>
          <a:lstStyle/>
          <a:p>
            <a:pPr>
              <a:lnSpc>
                <a:spcPct val="150000"/>
              </a:lnSpc>
            </a:pPr>
            <a:r>
              <a:rPr lang="en-US" dirty="0" smtClean="0"/>
              <a:t>Interventions </a:t>
            </a:r>
            <a:r>
              <a:rPr lang="en-US" dirty="0"/>
              <a:t>combining resuscitation of newborn baby, breastfeeding, prevention and management of hypothermia and kangaroo mother care (KMC) can reduce NMR by more than half</a:t>
            </a:r>
            <a:r>
              <a:rPr lang="en-US" dirty="0" smtClean="0"/>
              <a:t>.</a:t>
            </a:r>
          </a:p>
          <a:p>
            <a:pPr>
              <a:lnSpc>
                <a:spcPct val="150000"/>
              </a:lnSpc>
            </a:pPr>
            <a:r>
              <a:rPr lang="en-US" dirty="0"/>
              <a:t>NBCC is a space within the delivery room in any health facility where immediate care is provided to all newborns at birth. This area is mandatory for all health facilities where deliveries are conducted.</a:t>
            </a:r>
          </a:p>
          <a:p>
            <a:pPr>
              <a:lnSpc>
                <a:spcPct val="150000"/>
              </a:lnSpc>
            </a:pPr>
            <a:r>
              <a:rPr lang="en-US" dirty="0"/>
              <a:t>This study was thus designed to assess the availability of various equipment, infrastructure, manpower and neonatal management practices with regards to immediate care, infection control and bio medical waste</a:t>
            </a:r>
            <a:r>
              <a:rPr lang="en-US" dirty="0" smtClean="0"/>
              <a:t>.</a:t>
            </a:r>
            <a:endParaRPr lang="en-US" dirty="0"/>
          </a:p>
        </p:txBody>
      </p:sp>
    </p:spTree>
    <p:extLst>
      <p:ext uri="{BB962C8B-B14F-4D97-AF65-F5344CB8AC3E}">
        <p14:creationId xmlns:p14="http://schemas.microsoft.com/office/powerpoint/2010/main" val="23501393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350</TotalTime>
  <Words>1242</Words>
  <Application>Microsoft Office PowerPoint</Application>
  <PresentationFormat>On-screen Show (4:3)</PresentationFormat>
  <Paragraphs>103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Adjacency</vt:lpstr>
      <vt:lpstr>A study on availability of  services at new born corners in primary health centers of Nawada, Bihar.</vt:lpstr>
      <vt:lpstr>Contents</vt:lpstr>
      <vt:lpstr>Organization Profile</vt:lpstr>
      <vt:lpstr>PowerPoint Presentation</vt:lpstr>
      <vt:lpstr>Key Learning</vt:lpstr>
      <vt:lpstr>Introduction</vt:lpstr>
      <vt:lpstr>PowerPoint Presentation</vt:lpstr>
      <vt:lpstr>New Born Care Corner</vt:lpstr>
      <vt:lpstr>Rationale</vt:lpstr>
      <vt:lpstr>Review of Literature</vt:lpstr>
      <vt:lpstr>PowerPoint Presentation</vt:lpstr>
      <vt:lpstr>Objectives</vt:lpstr>
      <vt:lpstr>Methodology</vt:lpstr>
      <vt:lpstr>                Findings</vt:lpstr>
      <vt:lpstr>Availability of Facility</vt:lpstr>
      <vt:lpstr>Backup, Ventilation and Lumination</vt:lpstr>
      <vt:lpstr>Hand Washing Area</vt:lpstr>
      <vt:lpstr>Essential Equipment</vt:lpstr>
      <vt:lpstr>Essential Equipment</vt:lpstr>
      <vt:lpstr>Protocols</vt:lpstr>
      <vt:lpstr>Bio Medical Waste Management</vt:lpstr>
      <vt:lpstr>Discussion</vt:lpstr>
      <vt:lpstr>Suggestions</vt:lpstr>
      <vt:lpstr>Limitations</vt:lpstr>
      <vt:lpstr>References</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availability and functionality of new born corners in primary health centers of Nawada, Bihar.</dc:title>
  <dc:creator>rajeev sagi</dc:creator>
  <cp:lastModifiedBy>rajeev sagi</cp:lastModifiedBy>
  <cp:revision>44</cp:revision>
  <dcterms:created xsi:type="dcterms:W3CDTF">2014-05-05T10:58:29Z</dcterms:created>
  <dcterms:modified xsi:type="dcterms:W3CDTF">2014-05-07T05:46:35Z</dcterms:modified>
</cp:coreProperties>
</file>