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271" r:id="rId3"/>
    <p:sldId id="284" r:id="rId4"/>
    <p:sldId id="285" r:id="rId5"/>
    <p:sldId id="257" r:id="rId6"/>
    <p:sldId id="273" r:id="rId7"/>
    <p:sldId id="282" r:id="rId8"/>
    <p:sldId id="258" r:id="rId9"/>
    <p:sldId id="275" r:id="rId10"/>
    <p:sldId id="276" r:id="rId11"/>
    <p:sldId id="279" r:id="rId12"/>
    <p:sldId id="280" r:id="rId13"/>
    <p:sldId id="281" r:id="rId14"/>
    <p:sldId id="283" r:id="rId15"/>
    <p:sldId id="267" r:id="rId16"/>
    <p:sldId id="270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3656" autoAdjust="0"/>
  </p:normalViewPr>
  <p:slideViewPr>
    <p:cSldViewPr>
      <p:cViewPr>
        <p:scale>
          <a:sx n="75" d="100"/>
          <a:sy n="75" d="100"/>
        </p:scale>
        <p:origin x="-930" y="18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Nidhi%20Danwar\Desktop\HBPNC\New%20Microsoft%20Office%20Excel%20Worksheet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Nidhi%20Danwar\Desktop\HBPNC\New%20Microsoft%20Office%20Excel%20Worksheet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plotArea>
      <c:layout>
        <c:manualLayout>
          <c:layoutTarget val="inner"/>
          <c:xMode val="edge"/>
          <c:yMode val="edge"/>
          <c:x val="0.14160428841422568"/>
          <c:y val="7.6472557921903703E-2"/>
          <c:w val="0.72115813648293969"/>
          <c:h val="0.61114014933002903"/>
        </c:manualLayout>
      </c:layout>
      <c:barChart>
        <c:barDir val="col"/>
        <c:grouping val="clustered"/>
        <c:ser>
          <c:idx val="0"/>
          <c:order val="0"/>
          <c:dLbls>
            <c:txPr>
              <a:bodyPr/>
              <a:lstStyle/>
              <a:p>
                <a:pPr>
                  <a:defRPr lang="en-IN"/>
                </a:pPr>
                <a:endParaRPr lang="en-US"/>
              </a:p>
            </c:txPr>
            <c:dLblPos val="outEnd"/>
            <c:showVal val="1"/>
          </c:dLbls>
          <c:cat>
            <c:strRef>
              <c:f>Sheet1!$A$2:$A$8</c:f>
              <c:strCache>
                <c:ptCount val="7"/>
                <c:pt idx="0">
                  <c:v>care of newborn</c:v>
                </c:pt>
                <c:pt idx="1">
                  <c:v>skills to family to care child</c:v>
                </c:pt>
                <c:pt idx="2">
                  <c:v>examine premature &amp; LBW child</c:v>
                </c:pt>
                <c:pt idx="3">
                  <c:v>early identification of sick &amp; refer</c:v>
                </c:pt>
                <c:pt idx="4">
                  <c:v>follow up sick discharged</c:v>
                </c:pt>
                <c:pt idx="5">
                  <c:v>counselling for maternal care</c:v>
                </c:pt>
                <c:pt idx="6">
                  <c:v>advocate FP</c:v>
                </c:pt>
              </c:strCache>
            </c:strRef>
          </c:cat>
          <c:val>
            <c:numRef>
              <c:f>Sheet1!$B$2:$B$8</c:f>
              <c:numCache>
                <c:formatCode>General</c:formatCode>
                <c:ptCount val="7"/>
                <c:pt idx="0">
                  <c:v>83.1</c:v>
                </c:pt>
                <c:pt idx="1">
                  <c:v>84.6</c:v>
                </c:pt>
                <c:pt idx="2">
                  <c:v>6.2</c:v>
                </c:pt>
                <c:pt idx="3">
                  <c:v>49.2</c:v>
                </c:pt>
                <c:pt idx="4">
                  <c:v>6.2</c:v>
                </c:pt>
                <c:pt idx="5">
                  <c:v>76.900000000000006</c:v>
                </c:pt>
                <c:pt idx="6">
                  <c:v>26.2</c:v>
                </c:pt>
              </c:numCache>
            </c:numRef>
          </c:val>
        </c:ser>
        <c:axId val="64771584"/>
        <c:axId val="64773504"/>
      </c:barChart>
      <c:catAx>
        <c:axId val="64771584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 lang="en-IN"/>
                </a:pPr>
                <a:r>
                  <a:rPr lang="en-IN" sz="1400" b="0"/>
                  <a:t>KEY</a:t>
                </a:r>
                <a:r>
                  <a:rPr lang="en-IN" sz="1400" b="0" baseline="0"/>
                  <a:t> ACTIVITIES</a:t>
                </a:r>
                <a:endParaRPr lang="en-IN" sz="1400" b="0"/>
              </a:p>
            </c:rich>
          </c:tx>
          <c:layout>
            <c:manualLayout>
              <c:xMode val="edge"/>
              <c:yMode val="edge"/>
              <c:x val="0.45096175132804661"/>
              <c:y val="0.94352817318448301"/>
            </c:manualLayout>
          </c:layout>
        </c:title>
        <c:tickLblPos val="nextTo"/>
        <c:txPr>
          <a:bodyPr/>
          <a:lstStyle/>
          <a:p>
            <a:pPr>
              <a:defRPr lang="en-IN"/>
            </a:pPr>
            <a:endParaRPr lang="en-US"/>
          </a:p>
        </c:txPr>
        <c:crossAx val="64773504"/>
        <c:crosses val="autoZero"/>
        <c:auto val="1"/>
        <c:lblAlgn val="ctr"/>
        <c:lblOffset val="100"/>
      </c:catAx>
      <c:valAx>
        <c:axId val="64773504"/>
        <c:scaling>
          <c:orientation val="minMax"/>
        </c:scaling>
        <c:axPos val="l"/>
        <c:title>
          <c:tx>
            <c:rich>
              <a:bodyPr rot="-5400000" vert="horz"/>
              <a:lstStyle/>
              <a:p>
                <a:pPr>
                  <a:defRPr lang="en-IN"/>
                </a:pPr>
                <a:r>
                  <a:rPr lang="en-IN" b="0"/>
                  <a:t>Response in </a:t>
                </a:r>
                <a:r>
                  <a:rPr lang="en-IN"/>
                  <a:t>%</a:t>
                </a:r>
              </a:p>
            </c:rich>
          </c:tx>
          <c:layout>
            <c:manualLayout>
              <c:xMode val="edge"/>
              <c:yMode val="edge"/>
              <c:x val="2.9582517654906524E-2"/>
              <c:y val="0.18637539388356444"/>
            </c:manualLayout>
          </c:layout>
        </c:title>
        <c:numFmt formatCode="General" sourceLinked="1"/>
        <c:tickLblPos val="nextTo"/>
        <c:txPr>
          <a:bodyPr/>
          <a:lstStyle/>
          <a:p>
            <a:pPr>
              <a:defRPr lang="en-IN"/>
            </a:pPr>
            <a:endParaRPr lang="en-US"/>
          </a:p>
        </c:txPr>
        <c:crossAx val="64771584"/>
        <c:crosses val="autoZero"/>
        <c:crossBetween val="between"/>
      </c:valAx>
    </c:plotArea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plotArea>
      <c:layout>
        <c:manualLayout>
          <c:layoutTarget val="inner"/>
          <c:xMode val="edge"/>
          <c:yMode val="edge"/>
          <c:x val="0.16989676290463687"/>
          <c:y val="0.142551123417266"/>
          <c:w val="0.73470603674541024"/>
          <c:h val="0.50082147837876723"/>
        </c:manualLayout>
      </c:layout>
      <c:barChart>
        <c:barDir val="col"/>
        <c:grouping val="clustered"/>
        <c:ser>
          <c:idx val="0"/>
          <c:order val="0"/>
          <c:spPr>
            <a:ln w="28575">
              <a:noFill/>
            </a:ln>
          </c:spPr>
          <c:dLbls>
            <c:txPr>
              <a:bodyPr/>
              <a:lstStyle/>
              <a:p>
                <a:pPr>
                  <a:defRPr lang="en-IN"/>
                </a:pPr>
                <a:endParaRPr lang="en-US"/>
              </a:p>
            </c:txPr>
            <c:showVal val="1"/>
          </c:dLbls>
          <c:cat>
            <c:strRef>
              <c:f>Sheet1!$A$34:$A$42</c:f>
              <c:strCache>
                <c:ptCount val="9"/>
                <c:pt idx="0">
                  <c:v>epileptic attacks</c:v>
                </c:pt>
                <c:pt idx="1">
                  <c:v>Resp R &gt;60/min</c:v>
                </c:pt>
                <c:pt idx="2">
                  <c:v>chest in-drawing</c:v>
                </c:pt>
                <c:pt idx="3">
                  <c:v>difficult breast feed</c:v>
                </c:pt>
                <c:pt idx="4">
                  <c:v>body temperature &gt;99f or &lt;95f</c:v>
                </c:pt>
                <c:pt idx="5">
                  <c:v>lethargic</c:v>
                </c:pt>
                <c:pt idx="6">
                  <c:v>weight &lt; 2 kg</c:v>
                </c:pt>
                <c:pt idx="7">
                  <c:v>10 or more pustules or 1 large boil</c:v>
                </c:pt>
                <c:pt idx="8">
                  <c:v>yellow palms/soles</c:v>
                </c:pt>
              </c:strCache>
            </c:strRef>
          </c:cat>
          <c:val>
            <c:numRef>
              <c:f>Sheet1!$B$34:$B$42</c:f>
              <c:numCache>
                <c:formatCode>General</c:formatCode>
                <c:ptCount val="9"/>
                <c:pt idx="0">
                  <c:v>72.3</c:v>
                </c:pt>
                <c:pt idx="1">
                  <c:v>66.2</c:v>
                </c:pt>
                <c:pt idx="2">
                  <c:v>47.7</c:v>
                </c:pt>
                <c:pt idx="3">
                  <c:v>47.7</c:v>
                </c:pt>
                <c:pt idx="4">
                  <c:v>64.599999999999994</c:v>
                </c:pt>
                <c:pt idx="5">
                  <c:v>27.7</c:v>
                </c:pt>
                <c:pt idx="6">
                  <c:v>63.1</c:v>
                </c:pt>
                <c:pt idx="7">
                  <c:v>75.400000000000006</c:v>
                </c:pt>
                <c:pt idx="8">
                  <c:v>60</c:v>
                </c:pt>
              </c:numCache>
            </c:numRef>
          </c:val>
          <c:bubble3D val="1"/>
        </c:ser>
        <c:axId val="64867712"/>
        <c:axId val="64869888"/>
      </c:barChart>
      <c:catAx>
        <c:axId val="64867712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 lang="en-IN"/>
                </a:pPr>
                <a:r>
                  <a:rPr lang="en-IN" sz="1400" b="0"/>
                  <a:t>Danger signs in newborn</a:t>
                </a:r>
              </a:p>
            </c:rich>
          </c:tx>
          <c:layout/>
        </c:title>
        <c:tickLblPos val="nextTo"/>
        <c:txPr>
          <a:bodyPr/>
          <a:lstStyle/>
          <a:p>
            <a:pPr>
              <a:defRPr lang="en-IN"/>
            </a:pPr>
            <a:endParaRPr lang="en-US"/>
          </a:p>
        </c:txPr>
        <c:crossAx val="64869888"/>
        <c:crosses val="autoZero"/>
        <c:auto val="1"/>
        <c:lblAlgn val="ctr"/>
        <c:lblOffset val="100"/>
      </c:catAx>
      <c:valAx>
        <c:axId val="64869888"/>
        <c:scaling>
          <c:orientation val="minMax"/>
        </c:scaling>
        <c:axPos val="l"/>
        <c:title>
          <c:tx>
            <c:rich>
              <a:bodyPr rot="-5400000" vert="horz"/>
              <a:lstStyle/>
              <a:p>
                <a:pPr>
                  <a:defRPr lang="en-IN"/>
                </a:pPr>
                <a:r>
                  <a:rPr lang="en-IN" sz="1200" b="0"/>
                  <a:t>Response in </a:t>
                </a:r>
                <a:r>
                  <a:rPr lang="en-IN"/>
                  <a:t>%</a:t>
                </a:r>
              </a:p>
            </c:rich>
          </c:tx>
          <c:layout/>
        </c:title>
        <c:numFmt formatCode="General" sourceLinked="1"/>
        <c:majorTickMark val="cross"/>
        <c:tickLblPos val="nextTo"/>
        <c:txPr>
          <a:bodyPr/>
          <a:lstStyle/>
          <a:p>
            <a:pPr>
              <a:defRPr lang="en-IN"/>
            </a:pPr>
            <a:endParaRPr lang="en-US"/>
          </a:p>
        </c:txPr>
        <c:crossAx val="64867712"/>
        <c:crosses val="autoZero"/>
        <c:crossBetween val="between"/>
      </c:valAx>
      <c:spPr>
        <a:noFill/>
      </c:spPr>
    </c:plotArea>
    <c:plotVisOnly val="1"/>
  </c:chart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D6C62D-99CB-4B11-A62A-0D9A122D4BDD}" type="datetimeFigureOut">
              <a:rPr lang="en-US" smtClean="0"/>
              <a:pPr/>
              <a:t>3/23/2015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FC812C-491B-4FAE-8BD3-57C67673EAA5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FC812C-491B-4FAE-8BD3-57C67673EAA5}" type="slidenum">
              <a:rPr lang="en-IN" smtClean="0"/>
              <a:pPr/>
              <a:t>3</a:t>
            </a:fld>
            <a:endParaRPr lang="en-IN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FC812C-491B-4FAE-8BD3-57C67673EAA5}" type="slidenum">
              <a:rPr lang="en-IN" smtClean="0"/>
              <a:pPr/>
              <a:t>5</a:t>
            </a:fld>
            <a:endParaRPr lang="en-IN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FC812C-491B-4FAE-8BD3-57C67673EAA5}" type="slidenum">
              <a:rPr lang="en-IN" smtClean="0"/>
              <a:pPr/>
              <a:t>6</a:t>
            </a:fld>
            <a:endParaRPr lang="en-IN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573C9B-5A2C-4DD7-85F8-B55168B48395}" type="slidenum">
              <a:rPr lang="en-IN" smtClean="0"/>
              <a:pPr/>
              <a:t>9</a:t>
            </a:fld>
            <a:endParaRPr lang="en-IN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3/23/2015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3/23/2015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nrhm.gov.in/" TargetMode="External"/><Relationship Id="rId2" Type="http://schemas.openxmlformats.org/officeDocument/2006/relationships/hyperlink" Target="http://www.who.int/mediacentre/factsheets/fs333/en/index.html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childsurvivalsummit.in/chennai%20HBNC%2007022013-Abhay%20Bang.pdf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DISSERTATION  In </a:t>
            </a:r>
            <a:endParaRPr lang="en-IN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545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IN" dirty="0" smtClean="0"/>
              <a:t>			</a:t>
            </a:r>
            <a:r>
              <a:rPr lang="en-IN" sz="2100" dirty="0" smtClean="0">
                <a:latin typeface="Times New Roman" pitchFamily="18" charset="0"/>
                <a:cs typeface="Times New Roman" pitchFamily="18" charset="0"/>
              </a:rPr>
              <a:t> National Health Mission, Haryana</a:t>
            </a:r>
          </a:p>
          <a:p>
            <a:pPr>
              <a:buNone/>
            </a:pPr>
            <a:endParaRPr lang="en-IN" sz="21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IN" sz="2100" dirty="0" smtClean="0">
                <a:latin typeface="Times New Roman" pitchFamily="18" charset="0"/>
                <a:cs typeface="Times New Roman" pitchFamily="18" charset="0"/>
              </a:rPr>
              <a:t>				  Project report on</a:t>
            </a:r>
          </a:p>
          <a:p>
            <a:pPr>
              <a:buNone/>
            </a:pPr>
            <a:endParaRPr lang="en-IN" sz="21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IN" sz="2100" dirty="0" smtClean="0">
                <a:latin typeface="Times New Roman" pitchFamily="18" charset="0"/>
                <a:cs typeface="Times New Roman" pitchFamily="18" charset="0"/>
              </a:rPr>
              <a:t>Knowledge Assessment of the ASHAs to provide HBPNC to neonates in 			District </a:t>
            </a:r>
            <a:r>
              <a:rPr lang="en-IN" sz="2100" dirty="0" err="1" smtClean="0">
                <a:latin typeface="Times New Roman" pitchFamily="18" charset="0"/>
                <a:cs typeface="Times New Roman" pitchFamily="18" charset="0"/>
              </a:rPr>
              <a:t>Jhajjar</a:t>
            </a:r>
            <a:r>
              <a:rPr lang="en-IN" sz="2100" dirty="0" smtClean="0">
                <a:latin typeface="Times New Roman" pitchFamily="18" charset="0"/>
                <a:cs typeface="Times New Roman" pitchFamily="18" charset="0"/>
              </a:rPr>
              <a:t>, Haryana </a:t>
            </a:r>
          </a:p>
          <a:p>
            <a:pPr>
              <a:buNone/>
            </a:pPr>
            <a:endParaRPr lang="en-IN" sz="21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IN" sz="2100" dirty="0" smtClean="0">
                <a:latin typeface="Times New Roman" pitchFamily="18" charset="0"/>
                <a:cs typeface="Times New Roman" pitchFamily="18" charset="0"/>
              </a:rPr>
              <a:t>					By </a:t>
            </a:r>
          </a:p>
          <a:p>
            <a:pPr>
              <a:buNone/>
            </a:pPr>
            <a:r>
              <a:rPr lang="en-IN" sz="2100" dirty="0" smtClean="0">
                <a:latin typeface="Times New Roman" pitchFamily="18" charset="0"/>
                <a:cs typeface="Times New Roman" pitchFamily="18" charset="0"/>
              </a:rPr>
              <a:t>				Dr. </a:t>
            </a:r>
            <a:r>
              <a:rPr lang="en-IN" sz="2100" dirty="0" err="1" smtClean="0">
                <a:latin typeface="Times New Roman" pitchFamily="18" charset="0"/>
                <a:cs typeface="Times New Roman" pitchFamily="18" charset="0"/>
              </a:rPr>
              <a:t>Nidhi</a:t>
            </a:r>
            <a:r>
              <a:rPr lang="en-IN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sz="2100" dirty="0" err="1" smtClean="0">
                <a:latin typeface="Times New Roman" pitchFamily="18" charset="0"/>
                <a:cs typeface="Times New Roman" pitchFamily="18" charset="0"/>
              </a:rPr>
              <a:t>Danwar</a:t>
            </a:r>
            <a:endParaRPr lang="en-IN" sz="21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IN" sz="2100" dirty="0" smtClean="0">
                <a:latin typeface="Times New Roman" pitchFamily="18" charset="0"/>
                <a:cs typeface="Times New Roman" pitchFamily="18" charset="0"/>
              </a:rPr>
              <a:t>			PGDHHM Student (Batch 2012-14)</a:t>
            </a:r>
          </a:p>
          <a:p>
            <a:pPr>
              <a:buNone/>
            </a:pPr>
            <a:r>
              <a:rPr lang="en-IN" sz="2100" dirty="0" smtClean="0">
                <a:latin typeface="Times New Roman" pitchFamily="18" charset="0"/>
                <a:cs typeface="Times New Roman" pitchFamily="18" charset="0"/>
              </a:rPr>
              <a:t>				IIHMR, New Delhi</a:t>
            </a:r>
          </a:p>
          <a:p>
            <a:pPr>
              <a:buNone/>
            </a:pP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Autofit/>
          </a:bodyPr>
          <a:lstStyle/>
          <a:p>
            <a:r>
              <a:rPr lang="en-IN" dirty="0" smtClean="0"/>
              <a:t>Study Findings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IN" sz="2000" dirty="0" smtClean="0"/>
              <a:t>98.4% (64) ASHAs trained in HBPNC</a:t>
            </a:r>
          </a:p>
          <a:p>
            <a:pPr marL="457200" indent="-457200">
              <a:buFont typeface="+mj-lt"/>
              <a:buAutoNum type="arabicPeriod"/>
            </a:pPr>
            <a:r>
              <a:rPr lang="en-IN" sz="2000" dirty="0" smtClean="0"/>
              <a:t>98.4% ASHAs received training within 6 months</a:t>
            </a:r>
          </a:p>
          <a:p>
            <a:pPr marL="457200" indent="-457200">
              <a:buFont typeface="+mj-lt"/>
              <a:buAutoNum type="arabicPeriod"/>
            </a:pPr>
            <a:r>
              <a:rPr lang="en-IN" sz="2000" dirty="0" smtClean="0"/>
              <a:t>Number of key HBPNC activities reported by ASHAs  (%)</a:t>
            </a:r>
          </a:p>
        </p:txBody>
      </p:sp>
      <p:pic>
        <p:nvPicPr>
          <p:cNvPr id="4" name="Picture 3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14400" y="2743200"/>
            <a:ext cx="6477000" cy="3505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211763"/>
          </a:xfrm>
        </p:spPr>
        <p:txBody>
          <a:bodyPr/>
          <a:lstStyle/>
          <a:p>
            <a:pPr>
              <a:buNone/>
            </a:pPr>
            <a:r>
              <a:rPr lang="en-IN" sz="2000" dirty="0" smtClean="0">
                <a:cs typeface="Times New Roman" pitchFamily="18" charset="0"/>
              </a:rPr>
              <a:t>		4. Key HBPNC activities mentioned by ASHAs (in %)</a:t>
            </a:r>
            <a:endParaRPr lang="en-IN" dirty="0"/>
          </a:p>
        </p:txBody>
      </p:sp>
      <p:graphicFrame>
        <p:nvGraphicFramePr>
          <p:cNvPr id="4" name="Chart 3"/>
          <p:cNvGraphicFramePr/>
          <p:nvPr/>
        </p:nvGraphicFramePr>
        <p:xfrm>
          <a:off x="838200" y="1447800"/>
          <a:ext cx="7543800" cy="4419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762000"/>
            <a:ext cx="8229600" cy="685800"/>
          </a:xfrm>
        </p:spPr>
        <p:txBody>
          <a:bodyPr>
            <a:normAutofit/>
          </a:bodyPr>
          <a:lstStyle/>
          <a:p>
            <a:r>
              <a:rPr lang="en-IN" sz="2000" dirty="0" smtClean="0"/>
              <a:t>5. 9 Danger signs under HBPNC to be identified in Newborns (%) </a:t>
            </a:r>
            <a:endParaRPr lang="en-IN" sz="20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219200"/>
          <a:ext cx="8229600" cy="4906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287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IN" sz="2000" dirty="0" smtClean="0"/>
              <a:t>6. About breast feeding practices</a:t>
            </a:r>
          </a:p>
          <a:p>
            <a:endParaRPr lang="en-IN" sz="2000" dirty="0" smtClean="0"/>
          </a:p>
          <a:p>
            <a:r>
              <a:rPr lang="en-IN" sz="2000" dirty="0" smtClean="0"/>
              <a:t>All knew about exclusive breast feeding  </a:t>
            </a:r>
            <a:r>
              <a:rPr lang="en-IN" sz="2000" dirty="0" err="1" smtClean="0"/>
              <a:t>upto</a:t>
            </a:r>
            <a:r>
              <a:rPr lang="en-IN" sz="2000" dirty="0" smtClean="0"/>
              <a:t> 6 months</a:t>
            </a:r>
          </a:p>
          <a:p>
            <a:r>
              <a:rPr lang="en-IN" sz="2000" dirty="0" smtClean="0"/>
              <a:t>90.8%, 69.2% and 24.6% ASHAs mentioned that breast feeding help in preventing infections, ensure good health and prevents hypothermia respectively in the child.</a:t>
            </a:r>
          </a:p>
          <a:p>
            <a:r>
              <a:rPr lang="en-IN" sz="2000" dirty="0" smtClean="0"/>
              <a:t>Only 27.7% mentioned all the good signs of attachment during breast feeding</a:t>
            </a:r>
          </a:p>
          <a:p>
            <a:pPr>
              <a:buNone/>
            </a:pPr>
            <a:endParaRPr lang="en-IN" sz="2000" dirty="0" smtClean="0"/>
          </a:p>
          <a:p>
            <a:pPr>
              <a:buNone/>
            </a:pPr>
            <a:r>
              <a:rPr lang="en-IN" sz="2000" dirty="0" smtClean="0"/>
              <a:t>7. Almost all knew about JSSK and were referring sick  newborns in government facilities.</a:t>
            </a:r>
          </a:p>
          <a:p>
            <a:endParaRPr lang="en-IN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Conclusion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IN" sz="2000" dirty="0" smtClean="0"/>
              <a:t>Despite of HBPNC training within last 6 months and HBPNC visits being performed, </a:t>
            </a:r>
          </a:p>
          <a:p>
            <a:pPr marL="914400" lvl="1" indent="-514350">
              <a:buFont typeface="Arial" pitchFamily="34" charset="0"/>
              <a:buChar char="•"/>
            </a:pPr>
            <a:r>
              <a:rPr lang="en-IN" sz="2000" dirty="0" smtClean="0"/>
              <a:t>only 6.2% could mention 5 or more key activities</a:t>
            </a:r>
          </a:p>
          <a:p>
            <a:pPr marL="914400" lvl="1" indent="-514350">
              <a:buFont typeface="Arial" pitchFamily="34" charset="0"/>
              <a:buChar char="•"/>
            </a:pPr>
            <a:r>
              <a:rPr lang="en-IN" sz="2000" dirty="0" smtClean="0"/>
              <a:t>only 18.2% could narrate 7 or more danger signs</a:t>
            </a:r>
          </a:p>
          <a:p>
            <a:pPr marL="914400" lvl="1" indent="-514350">
              <a:buFont typeface="Arial" pitchFamily="34" charset="0"/>
              <a:buChar char="•"/>
            </a:pPr>
            <a:r>
              <a:rPr lang="en-IN" sz="2000" dirty="0" smtClean="0"/>
              <a:t>only 27% could mention all the 4 signs of good breast feeding attachment</a:t>
            </a:r>
            <a:r>
              <a:rPr lang="en-IN" dirty="0" smtClean="0"/>
              <a:t>. </a:t>
            </a:r>
          </a:p>
          <a:p>
            <a:pPr marL="457200" lvl="1" indent="-457200">
              <a:buNone/>
            </a:pPr>
            <a:r>
              <a:rPr lang="en-IN" sz="2000" dirty="0" smtClean="0"/>
              <a:t>2</a:t>
            </a:r>
            <a:r>
              <a:rPr lang="en-IN" dirty="0" smtClean="0"/>
              <a:t>.	</a:t>
            </a:r>
            <a:r>
              <a:rPr lang="en-IN" sz="2000" dirty="0" smtClean="0">
                <a:solidFill>
                  <a:prstClr val="black"/>
                </a:solidFill>
              </a:rPr>
              <a:t> Almost all knew about JSSK and were referring sick  newborns in government facilities.</a:t>
            </a:r>
            <a:endParaRPr lang="en-IN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935162"/>
          </a:xfrm>
        </p:spPr>
        <p:txBody>
          <a:bodyPr>
            <a:normAutofit/>
          </a:bodyPr>
          <a:lstStyle/>
          <a:p>
            <a:r>
              <a:rPr lang="en-IN" dirty="0" smtClean="0"/>
              <a:t>Recommendations</a:t>
            </a:r>
            <a:br>
              <a:rPr lang="en-IN" dirty="0" smtClean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 algn="just">
              <a:buFont typeface="+mj-lt"/>
              <a:buAutoNum type="arabicPeriod"/>
            </a:pPr>
            <a:r>
              <a:rPr lang="en-IN" sz="2000" dirty="0" smtClean="0"/>
              <a:t>Need for refresher trainings 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IN" sz="2000" dirty="0" smtClean="0"/>
              <a:t>Need for regular supervision and motivation b higher authorities.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IN" sz="2000" dirty="0" smtClean="0"/>
              <a:t>A KAP study can be conducted to correlate the findings. </a:t>
            </a:r>
          </a:p>
          <a:p>
            <a:pPr marL="457200" indent="-457200" algn="just">
              <a:buFont typeface="+mj-lt"/>
              <a:buAutoNum type="arabicPeriod"/>
            </a:pPr>
            <a:endParaRPr lang="en-IN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IN" dirty="0" smtClean="0"/>
              <a:t>;;</a:t>
            </a:r>
            <a:endParaRPr lang="en-IN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257800"/>
          </a:xfrm>
        </p:spPr>
        <p:txBody>
          <a:bodyPr>
            <a:normAutofit fontScale="92500" lnSpcReduction="10000"/>
          </a:bodyPr>
          <a:lstStyle/>
          <a:p>
            <a:pPr marL="457200" indent="-457200">
              <a:buAutoNum type="arabicPeriod"/>
            </a:pPr>
            <a:r>
              <a:rPr lang="en-IN" sz="2000" dirty="0" smtClean="0"/>
              <a:t>WHO factsheet 2013 </a:t>
            </a:r>
          </a:p>
          <a:p>
            <a:pPr>
              <a:buNone/>
            </a:pPr>
            <a:r>
              <a:rPr lang="en-IN" sz="2000" dirty="0" smtClean="0">
                <a:solidFill>
                  <a:schemeClr val="accent2"/>
                </a:solidFill>
                <a:hlinkClick r:id="rId2"/>
              </a:rPr>
              <a:t>     http://www.who.int/mediacentre/factsheets/fs333/en/index.html</a:t>
            </a:r>
            <a:r>
              <a:rPr lang="en-IN" sz="2000" dirty="0" smtClean="0">
                <a:solidFill>
                  <a:schemeClr val="accent2"/>
                </a:solidFill>
              </a:rPr>
              <a:t> </a:t>
            </a:r>
            <a:r>
              <a:rPr lang="en-IN" sz="2000" dirty="0" smtClean="0"/>
              <a:t>, 2013</a:t>
            </a:r>
          </a:p>
          <a:p>
            <a:pPr marL="457200" indent="-457200">
              <a:buNone/>
            </a:pPr>
            <a:r>
              <a:rPr lang="en-IN" sz="2000" dirty="0" smtClean="0"/>
              <a:t>2.	 National Rural Health Mission. GOI</a:t>
            </a:r>
          </a:p>
          <a:p>
            <a:pPr marL="457200" indent="-457200">
              <a:buNone/>
            </a:pPr>
            <a:r>
              <a:rPr lang="en-IN" sz="2000" dirty="0" smtClean="0">
                <a:hlinkClick r:id="rId3"/>
              </a:rPr>
              <a:t>     http://nrhm.gov.in/</a:t>
            </a:r>
            <a:r>
              <a:rPr lang="en-IN" sz="2000" dirty="0" smtClean="0"/>
              <a:t>, 2013</a:t>
            </a:r>
          </a:p>
          <a:p>
            <a:pPr marL="457200" lvl="0" indent="-457200">
              <a:buAutoNum type="arabicPeriod" startAt="3"/>
            </a:pPr>
            <a:r>
              <a:rPr lang="en-IN" sz="2000" dirty="0" smtClean="0"/>
              <a:t>Abdullah H </a:t>
            </a:r>
            <a:r>
              <a:rPr lang="en-IN" sz="2000" dirty="0" err="1" smtClean="0"/>
              <a:t>Baqui</a:t>
            </a:r>
            <a:r>
              <a:rPr lang="en-IN" sz="2000" dirty="0" smtClean="0"/>
              <a:t> et al. Impact of an integrated nutrition and health programme on neonatal mortality in rural northern India, Volume 86: number 10, October 2008</a:t>
            </a:r>
          </a:p>
          <a:p>
            <a:pPr marL="457200" lvl="0" indent="-457200">
              <a:buAutoNum type="arabicPeriod" startAt="3"/>
            </a:pPr>
            <a:r>
              <a:rPr lang="en-IN" sz="2000" dirty="0" err="1" smtClean="0"/>
              <a:t>Abhay</a:t>
            </a:r>
            <a:r>
              <a:rPr lang="en-IN" sz="2000" dirty="0" smtClean="0"/>
              <a:t> Bang. Quality newborn  care through </a:t>
            </a:r>
            <a:r>
              <a:rPr lang="en-IN" sz="2000" dirty="0" err="1" smtClean="0"/>
              <a:t>communitization</a:t>
            </a:r>
            <a:r>
              <a:rPr lang="en-IN" sz="2000" dirty="0" smtClean="0"/>
              <a:t>, Home based newborn care: Indian Experience  </a:t>
            </a:r>
            <a:r>
              <a:rPr lang="en-IN" sz="2000" dirty="0" smtClean="0">
                <a:hlinkClick r:id="rId4"/>
              </a:rPr>
              <a:t>http://childsurvivalsummit.in/chennai%20HBNC%2007022013-Abhay%20Bang.pdf</a:t>
            </a:r>
            <a:r>
              <a:rPr lang="en-IN" sz="2000" dirty="0" smtClean="0"/>
              <a:t>  , 2014</a:t>
            </a:r>
          </a:p>
          <a:p>
            <a:pPr marL="457200" indent="-457200">
              <a:buAutoNum type="arabicPeriod" startAt="5"/>
            </a:pPr>
            <a:r>
              <a:rPr lang="en-IN" sz="2000" dirty="0" err="1" smtClean="0"/>
              <a:t>Senarath</a:t>
            </a:r>
            <a:r>
              <a:rPr lang="en-IN" sz="2000" dirty="0" smtClean="0"/>
              <a:t> U, Fernando DN, Rodrigo I. Newborn care practices at home: effect of a hospital-based intervention in Sri Lanka. Journal of tropical </a:t>
            </a:r>
            <a:r>
              <a:rPr lang="en-IN" sz="2000" dirty="0" err="1" smtClean="0"/>
              <a:t>pediatrics</a:t>
            </a:r>
            <a:r>
              <a:rPr lang="en-IN" sz="2000" dirty="0" smtClean="0"/>
              <a:t>. 2007; </a:t>
            </a:r>
            <a:r>
              <a:rPr lang="en-IN" sz="2000" b="1" dirty="0" smtClean="0"/>
              <a:t>53(2):</a:t>
            </a:r>
            <a:r>
              <a:rPr lang="en-IN" sz="2000" dirty="0" smtClean="0"/>
              <a:t>113-8.</a:t>
            </a:r>
          </a:p>
          <a:p>
            <a:pPr marL="457200" indent="-457200">
              <a:buAutoNum type="arabicPeriod" startAt="6"/>
            </a:pPr>
            <a:r>
              <a:rPr lang="en-IN" sz="2000" dirty="0" smtClean="0"/>
              <a:t>Home Based Newborn care, Operational Guidelines, Ministry of Health and family Welfare, GOI, 2011</a:t>
            </a:r>
          </a:p>
          <a:p>
            <a:pPr marL="457200" indent="-457200">
              <a:buFont typeface="Arial" pitchFamily="34" charset="0"/>
              <a:buAutoNum type="arabicPeriod" startAt="6"/>
            </a:pPr>
            <a:r>
              <a:rPr lang="en-US" sz="2000" dirty="0" smtClean="0"/>
              <a:t>NIPI. Resources Reports And Assessments NIPIAnnualReport2011.pdf: Norway India partnership initiative</a:t>
            </a:r>
            <a:endParaRPr lang="en-IN" sz="2000" dirty="0" smtClean="0"/>
          </a:p>
          <a:p>
            <a:pPr marL="457200" indent="-457200">
              <a:buAutoNum type="arabicPeriod" startAt="6"/>
            </a:pPr>
            <a:endParaRPr lang="en-IN" sz="2000" dirty="0" smtClean="0"/>
          </a:p>
        </p:txBody>
      </p:sp>
      <p:sp>
        <p:nvSpPr>
          <p:cNvPr id="6" name="Rounded Rectangle 5"/>
          <p:cNvSpPr/>
          <p:nvPr/>
        </p:nvSpPr>
        <p:spPr>
          <a:xfrm>
            <a:off x="914400" y="381000"/>
            <a:ext cx="7391400" cy="60960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4400" dirty="0" smtClean="0"/>
              <a:t>References</a:t>
            </a:r>
            <a:endParaRPr lang="en-IN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>
            <a:normAutofit/>
          </a:bodyPr>
          <a:lstStyle/>
          <a:p>
            <a:r>
              <a:rPr lang="en-IN" dirty="0" smtClean="0"/>
              <a:t>Index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257800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AutoNum type="arabicPeriod"/>
            </a:pPr>
            <a:r>
              <a:rPr lang="en-IN" dirty="0" smtClean="0"/>
              <a:t>A brief about my work at NHM, Haryana</a:t>
            </a:r>
          </a:p>
          <a:p>
            <a:pPr marL="514350" indent="-514350">
              <a:buAutoNum type="arabicPeriod"/>
            </a:pPr>
            <a:r>
              <a:rPr lang="en-IN" dirty="0" smtClean="0"/>
              <a:t>Introduction</a:t>
            </a:r>
          </a:p>
          <a:p>
            <a:pPr marL="514350" indent="-514350">
              <a:buAutoNum type="arabicPeriod"/>
            </a:pPr>
            <a:r>
              <a:rPr lang="en-IN" dirty="0" smtClean="0"/>
              <a:t>Review of Literature</a:t>
            </a:r>
          </a:p>
          <a:p>
            <a:pPr marL="514350" indent="-514350">
              <a:buAutoNum type="arabicPeriod"/>
            </a:pPr>
            <a:r>
              <a:rPr lang="en-IN" dirty="0" smtClean="0"/>
              <a:t>Rationale for the study</a:t>
            </a:r>
          </a:p>
          <a:p>
            <a:pPr marL="514350" indent="-514350">
              <a:buAutoNum type="arabicPeriod"/>
            </a:pPr>
            <a:r>
              <a:rPr lang="en-IN" dirty="0" smtClean="0"/>
              <a:t>Objectives</a:t>
            </a:r>
          </a:p>
          <a:p>
            <a:pPr marL="514350" indent="-514350">
              <a:buAutoNum type="arabicPeriod"/>
            </a:pPr>
            <a:r>
              <a:rPr lang="en-IN" dirty="0" smtClean="0"/>
              <a:t>Methodology</a:t>
            </a:r>
          </a:p>
          <a:p>
            <a:pPr marL="514350" indent="-514350">
              <a:buAutoNum type="arabicPeriod"/>
            </a:pPr>
            <a:r>
              <a:rPr lang="en-IN" dirty="0" smtClean="0"/>
              <a:t>Study Findings</a:t>
            </a:r>
          </a:p>
          <a:p>
            <a:pPr marL="514350" indent="-514350">
              <a:buAutoNum type="arabicPeriod"/>
            </a:pPr>
            <a:r>
              <a:rPr lang="en-IN" dirty="0" smtClean="0"/>
              <a:t>Recommendations</a:t>
            </a:r>
          </a:p>
          <a:p>
            <a:pPr marL="514350" indent="-514350">
              <a:buAutoNum type="arabicPeriod"/>
            </a:pPr>
            <a:r>
              <a:rPr lang="en-IN" dirty="0" smtClean="0"/>
              <a:t>Summary </a:t>
            </a:r>
          </a:p>
          <a:p>
            <a:pPr marL="514350" indent="-514350">
              <a:buAutoNum type="arabicPeriod"/>
            </a:pPr>
            <a:r>
              <a:rPr lang="en-IN" dirty="0" smtClean="0"/>
              <a:t>References</a:t>
            </a:r>
          </a:p>
          <a:p>
            <a:pPr marL="514350" indent="-514350">
              <a:buAutoNum type="arabicPeriod"/>
            </a:pP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IN" sz="3600" dirty="0" smtClean="0"/>
              <a:t>A brief about our dissertation tenure at child division, NHM Haryana</a:t>
            </a:r>
            <a:endParaRPr lang="en-IN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IN" sz="2400" dirty="0" smtClean="0"/>
              <a:t>5 days induction training in: </a:t>
            </a:r>
          </a:p>
          <a:p>
            <a:pPr marL="514350" indent="-514350">
              <a:buNone/>
            </a:pPr>
            <a:r>
              <a:rPr lang="en-IN" sz="2000" dirty="0" smtClean="0"/>
              <a:t>		Essential Newborn Care and Resuscitation,</a:t>
            </a:r>
          </a:p>
          <a:p>
            <a:pPr marL="514350" indent="-514350">
              <a:buNone/>
            </a:pPr>
            <a:r>
              <a:rPr lang="en-IN" sz="2000" dirty="0" smtClean="0"/>
              <a:t>		Home Based Post Neonatal Care,</a:t>
            </a:r>
          </a:p>
          <a:p>
            <a:pPr marL="514350" indent="-514350">
              <a:buNone/>
            </a:pPr>
            <a:r>
              <a:rPr lang="en-IN" sz="2000" dirty="0" smtClean="0"/>
              <a:t>		Routine Immunization and cold chain, </a:t>
            </a:r>
          </a:p>
          <a:p>
            <a:pPr marL="514350" indent="-514350">
              <a:buNone/>
            </a:pPr>
            <a:r>
              <a:rPr lang="en-IN" sz="2000" dirty="0" smtClean="0"/>
              <a:t>		Facility Based Newborn Care</a:t>
            </a:r>
          </a:p>
          <a:p>
            <a:pPr marL="514350" indent="-514350">
              <a:buAutoNum type="arabicPeriod" startAt="2"/>
            </a:pPr>
            <a:r>
              <a:rPr lang="en-IN" sz="2400" dirty="0" smtClean="0"/>
              <a:t>5 days training in Integrated Management of Newborn and childhood Illnesses and IDR</a:t>
            </a:r>
          </a:p>
          <a:p>
            <a:pPr marL="514350" indent="-514350">
              <a:buAutoNum type="arabicPeriod" startAt="2"/>
            </a:pPr>
            <a:r>
              <a:rPr lang="en-IN" sz="2400" dirty="0" smtClean="0"/>
              <a:t>Participation in Data Quality Assessment workshop at Yamuna Nagar, Haryana</a:t>
            </a:r>
          </a:p>
          <a:p>
            <a:pPr marL="514350" indent="-514350">
              <a:buAutoNum type="arabicPeriod" startAt="2"/>
            </a:pPr>
            <a:r>
              <a:rPr lang="en-IN" sz="2400" dirty="0" smtClean="0"/>
              <a:t>Supportive supervision visits at </a:t>
            </a:r>
            <a:r>
              <a:rPr lang="en-IN" sz="2400" dirty="0" err="1" smtClean="0"/>
              <a:t>Narnaul</a:t>
            </a:r>
            <a:r>
              <a:rPr lang="en-IN" sz="2400" dirty="0" smtClean="0"/>
              <a:t>, </a:t>
            </a:r>
            <a:r>
              <a:rPr lang="en-IN" sz="2400" dirty="0" err="1" smtClean="0"/>
              <a:t>Sirsa</a:t>
            </a:r>
            <a:r>
              <a:rPr lang="en-IN" sz="2400" dirty="0" smtClean="0"/>
              <a:t>, Yamuna Nagar etc for ENBCR, IMNCI, HBPNC, SNCUs  and RI.</a:t>
            </a:r>
          </a:p>
          <a:p>
            <a:pPr marL="514350" indent="-514350">
              <a:buAutoNum type="arabicPeriod" startAt="2"/>
            </a:pPr>
            <a:r>
              <a:rPr lang="en-IN" sz="2400" dirty="0" smtClean="0"/>
              <a:t>Overview of JHEPIGO tool for maternal health</a:t>
            </a:r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My key learning's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IN" sz="2400" dirty="0" smtClean="0"/>
              <a:t>Gained knowledge about different facility and community based programmes related to child health</a:t>
            </a:r>
          </a:p>
          <a:p>
            <a:pPr marL="514350" indent="-514350">
              <a:buFont typeface="+mj-lt"/>
              <a:buAutoNum type="arabicPeriod"/>
            </a:pPr>
            <a:r>
              <a:rPr lang="en-IN" sz="2400" dirty="0" smtClean="0"/>
              <a:t>Gained practical exposure of monitoring and evaluation during various supervisory visits.</a:t>
            </a:r>
          </a:p>
          <a:p>
            <a:pPr marL="514350" indent="-514350">
              <a:buFont typeface="+mj-lt"/>
              <a:buAutoNum type="arabicPeriod"/>
            </a:pPr>
            <a:r>
              <a:rPr lang="en-IN" sz="2400" dirty="0" smtClean="0"/>
              <a:t>Learnt about working procedures of government, ministry of health, NHM Haryana</a:t>
            </a:r>
            <a:endParaRPr lang="en-IN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endParaRPr lang="en-IN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135563"/>
          </a:xfrm>
        </p:spPr>
        <p:txBody>
          <a:bodyPr>
            <a:normAutofit/>
          </a:bodyPr>
          <a:lstStyle/>
          <a:p>
            <a:r>
              <a:rPr lang="en-IN" sz="2000" dirty="0" smtClean="0"/>
              <a:t>Globally , nearly 134 </a:t>
            </a:r>
            <a:r>
              <a:rPr lang="en-IN" sz="2000" smtClean="0"/>
              <a:t>million new babies </a:t>
            </a:r>
            <a:r>
              <a:rPr lang="en-IN" sz="2000" dirty="0" smtClean="0"/>
              <a:t>are born every year</a:t>
            </a:r>
          </a:p>
          <a:p>
            <a:r>
              <a:rPr lang="en-IN" sz="2000" dirty="0" smtClean="0"/>
              <a:t>18000 children die per day (roughly 6 million per year)</a:t>
            </a:r>
          </a:p>
          <a:p>
            <a:r>
              <a:rPr lang="en-IN" sz="2000" dirty="0" smtClean="0"/>
              <a:t>44% of U5M constituted by neonatal deaths each year globally ( factsheet, WHO 2013). Similar trend in India.</a:t>
            </a:r>
          </a:p>
          <a:p>
            <a:r>
              <a:rPr lang="en-IN" sz="2000" dirty="0" smtClean="0"/>
              <a:t>According to an ICMR study, nearly 75% die within 1</a:t>
            </a:r>
            <a:r>
              <a:rPr lang="en-IN" sz="2000" baseline="30000" dirty="0" smtClean="0"/>
              <a:t>st</a:t>
            </a:r>
            <a:r>
              <a:rPr lang="en-IN" sz="2000" dirty="0" smtClean="0"/>
              <a:t> week of life in which</a:t>
            </a:r>
          </a:p>
          <a:p>
            <a:pPr>
              <a:buNone/>
            </a:pPr>
            <a:r>
              <a:rPr lang="en-IN" sz="2000" dirty="0" smtClean="0"/>
              <a:t>	40% die within 1st day and 10 % on 3</a:t>
            </a:r>
            <a:r>
              <a:rPr lang="en-IN" sz="2000" baseline="30000" dirty="0" smtClean="0"/>
              <a:t>rd</a:t>
            </a:r>
            <a:r>
              <a:rPr lang="en-IN" sz="2000" dirty="0" smtClean="0"/>
              <a:t> day</a:t>
            </a:r>
          </a:p>
          <a:p>
            <a:endParaRPr lang="en-IN" sz="2000" dirty="0" smtClean="0"/>
          </a:p>
        </p:txBody>
      </p:sp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838200" y="304800"/>
            <a:ext cx="77724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			</a:t>
            </a:r>
            <a:r>
              <a:rPr lang="en-US" sz="4000" dirty="0" smtClean="0">
                <a:cs typeface="Arial" pitchFamily="34" charset="0"/>
              </a:rPr>
              <a:t>Introduction</a:t>
            </a:r>
            <a:endParaRPr kumimoji="0" lang="en-US" sz="4000" i="0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pic>
        <p:nvPicPr>
          <p:cNvPr id="7" name="Picture 6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62000" y="3276600"/>
            <a:ext cx="7848600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87562"/>
          </a:xfrm>
        </p:spPr>
        <p:txBody>
          <a:bodyPr>
            <a:normAutofit fontScale="90000"/>
          </a:bodyPr>
          <a:lstStyle/>
          <a:p>
            <a:r>
              <a:rPr lang="en-IN" sz="3100" dirty="0" smtClean="0"/>
              <a:t>Initiatives taken by Government of India (GOI) for Improving the Reproductive and Child Health  and reduce the their mortality</a:t>
            </a:r>
            <a:r>
              <a:rPr lang="en-IN" dirty="0" smtClean="0"/>
              <a:t/>
            </a:r>
            <a:br>
              <a:rPr lang="en-IN" dirty="0" smtClean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33600"/>
            <a:ext cx="8229600" cy="3992563"/>
          </a:xfrm>
        </p:spPr>
        <p:txBody>
          <a:bodyPr>
            <a:normAutofit/>
          </a:bodyPr>
          <a:lstStyle/>
          <a:p>
            <a:pPr algn="just"/>
            <a:r>
              <a:rPr lang="en-IN" sz="2000" dirty="0" smtClean="0"/>
              <a:t>Introduction of ASHA under NRHM</a:t>
            </a:r>
          </a:p>
          <a:p>
            <a:pPr algn="just"/>
            <a:r>
              <a:rPr lang="en-IN" sz="2000" dirty="0" smtClean="0"/>
              <a:t>JANANI SURAKSHA YOJANA (JSY)</a:t>
            </a:r>
          </a:p>
          <a:p>
            <a:pPr algn="just"/>
            <a:r>
              <a:rPr lang="en-IN" sz="2000" dirty="0" smtClean="0"/>
              <a:t>JANANI SHISHU SURAKSHA  KARYAKARAM (JSSK) </a:t>
            </a:r>
          </a:p>
          <a:p>
            <a:pPr algn="just"/>
            <a:r>
              <a:rPr lang="en-IN" sz="2000" dirty="0" smtClean="0"/>
              <a:t>Integrated Management of Newborn and Childhood Illness</a:t>
            </a:r>
          </a:p>
          <a:p>
            <a:pPr algn="just"/>
            <a:r>
              <a:rPr lang="en-IN" sz="2000" dirty="0" smtClean="0"/>
              <a:t>Improvement in facility based newborn services: NSSK, SNCU, NBSU, NBCC.</a:t>
            </a:r>
          </a:p>
          <a:p>
            <a:pPr algn="just"/>
            <a:r>
              <a:rPr lang="en-IN" sz="2000" dirty="0" smtClean="0"/>
              <a:t>Home Based Post Neonatal Care (HBPNC) </a:t>
            </a:r>
          </a:p>
          <a:p>
            <a:pPr algn="just"/>
            <a:endParaRPr lang="en-IN" sz="2000" dirty="0" smtClean="0"/>
          </a:p>
          <a:p>
            <a:pPr algn="just"/>
            <a:endParaRPr lang="en-IN" sz="2000" dirty="0" smtClean="0"/>
          </a:p>
          <a:p>
            <a:pPr algn="just">
              <a:buNone/>
            </a:pPr>
            <a:endParaRPr lang="en-IN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639762"/>
          </a:xfrm>
        </p:spPr>
        <p:txBody>
          <a:bodyPr>
            <a:noAutofit/>
          </a:bodyPr>
          <a:lstStyle/>
          <a:p>
            <a:r>
              <a:rPr lang="en-IN" dirty="0" smtClean="0"/>
              <a:t>Introduction to HBPNC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602163"/>
          </a:xfrm>
        </p:spPr>
        <p:txBody>
          <a:bodyPr/>
          <a:lstStyle/>
          <a:p>
            <a:r>
              <a:rPr lang="en-IN" sz="2000" dirty="0" smtClean="0"/>
              <a:t>Package of health services to be delivered at home by a community worker to reduce NMR.</a:t>
            </a:r>
          </a:p>
          <a:p>
            <a:r>
              <a:rPr lang="en-IN" sz="2000" dirty="0" smtClean="0"/>
              <a:t>ASHA chosen as the service provider</a:t>
            </a:r>
          </a:p>
          <a:p>
            <a:r>
              <a:rPr lang="en-IN" sz="2000" dirty="0" smtClean="0"/>
              <a:t>Package consist of :</a:t>
            </a:r>
          </a:p>
          <a:p>
            <a:pPr lvl="1"/>
            <a:r>
              <a:rPr lang="en-IN" sz="2000" dirty="0" smtClean="0"/>
              <a:t>Trainings to ASHAs to impart skills</a:t>
            </a:r>
          </a:p>
          <a:p>
            <a:pPr lvl="1"/>
            <a:r>
              <a:rPr lang="en-IN" sz="2000" dirty="0" smtClean="0"/>
              <a:t>Incentive to ASHAs of Rs. 250/ complete filled form</a:t>
            </a:r>
          </a:p>
          <a:p>
            <a:pPr lvl="1"/>
            <a:r>
              <a:rPr lang="en-IN" sz="2000" dirty="0" smtClean="0"/>
              <a:t>Linkages with existing free referral transport system</a:t>
            </a:r>
          </a:p>
          <a:p>
            <a:r>
              <a:rPr lang="en-IN" sz="2000" dirty="0" smtClean="0"/>
              <a:t>Materials and booklets provided to ASHAs</a:t>
            </a:r>
          </a:p>
          <a:p>
            <a:r>
              <a:rPr lang="en-IN" sz="2000" dirty="0" smtClean="0"/>
              <a:t>Hierarchy for supervision</a:t>
            </a:r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87562"/>
          </a:xfrm>
        </p:spPr>
        <p:txBody>
          <a:bodyPr>
            <a:normAutofit/>
          </a:bodyPr>
          <a:lstStyle/>
          <a:p>
            <a:r>
              <a:rPr lang="en-IN" dirty="0" smtClean="0"/>
              <a:t>Scope of the study</a:t>
            </a:r>
            <a:r>
              <a:rPr lang="en-IN" b="1" dirty="0" smtClean="0"/>
              <a:t/>
            </a:r>
            <a:br>
              <a:rPr lang="en-IN" b="1" dirty="0" smtClean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334000"/>
          </a:xfrm>
        </p:spPr>
        <p:txBody>
          <a:bodyPr>
            <a:normAutofit lnSpcReduction="10000"/>
          </a:bodyPr>
          <a:lstStyle/>
          <a:p>
            <a:pPr lvl="1">
              <a:buFont typeface="Arial" pitchFamily="34" charset="0"/>
              <a:buChar char="•"/>
            </a:pPr>
            <a:endParaRPr lang="en-IN" sz="2200" dirty="0" smtClean="0">
              <a:cs typeface="Times New Roman" pitchFamily="18" charset="0"/>
            </a:endParaRPr>
          </a:p>
          <a:p>
            <a:pPr marL="361950" lvl="1" indent="-361950">
              <a:buFont typeface="Arial" pitchFamily="34" charset="0"/>
              <a:buChar char="•"/>
            </a:pPr>
            <a:r>
              <a:rPr lang="en-IN" sz="2000" dirty="0" smtClean="0">
                <a:cs typeface="Times New Roman" pitchFamily="18" charset="0"/>
              </a:rPr>
              <a:t>Imperative to  assess the knowledge level of ASHA, the care provider .</a:t>
            </a:r>
          </a:p>
          <a:p>
            <a:pPr marL="361950" lvl="1" indent="-361950">
              <a:buFont typeface="Arial" pitchFamily="34" charset="0"/>
              <a:buChar char="•"/>
            </a:pPr>
            <a:r>
              <a:rPr lang="en-IN" sz="2000" dirty="0" smtClean="0">
                <a:cs typeface="Times New Roman" pitchFamily="18" charset="0"/>
              </a:rPr>
              <a:t>Limited research studies</a:t>
            </a:r>
            <a:r>
              <a:rPr lang="en-IN" sz="2000" dirty="0" smtClean="0"/>
              <a:t>.</a:t>
            </a:r>
          </a:p>
          <a:p>
            <a:pPr lvl="1">
              <a:buNone/>
            </a:pPr>
            <a:r>
              <a:rPr lang="en-IN" sz="4300" dirty="0" smtClean="0"/>
              <a:t>			Objectives of the study</a:t>
            </a:r>
            <a:endParaRPr lang="en-IN" sz="2000" dirty="0" smtClean="0"/>
          </a:p>
          <a:p>
            <a:pPr>
              <a:buNone/>
            </a:pPr>
            <a:r>
              <a:rPr lang="en-IN" sz="2200" b="1" dirty="0" smtClean="0">
                <a:cs typeface="Times New Roman" pitchFamily="18" charset="0"/>
              </a:rPr>
              <a:t>	</a:t>
            </a:r>
            <a:r>
              <a:rPr lang="en-IN" sz="2200" b="1" u="sng" dirty="0" smtClean="0">
                <a:cs typeface="Times New Roman" pitchFamily="18" charset="0"/>
              </a:rPr>
              <a:t>General objectives</a:t>
            </a:r>
            <a:endParaRPr lang="en-IN" sz="2200" b="1" dirty="0" smtClean="0">
              <a:cs typeface="Times New Roman" pitchFamily="18" charset="0"/>
            </a:endParaRPr>
          </a:p>
          <a:p>
            <a:r>
              <a:rPr lang="en-IN" sz="2000" dirty="0" smtClean="0">
                <a:cs typeface="Times New Roman" pitchFamily="18" charset="0"/>
              </a:rPr>
              <a:t>To assess the knowledge of ASHAs to provide HBPNC to newborns in </a:t>
            </a:r>
            <a:r>
              <a:rPr lang="en-IN" sz="2000" dirty="0" err="1" smtClean="0">
                <a:cs typeface="Times New Roman" pitchFamily="18" charset="0"/>
              </a:rPr>
              <a:t>Jhajjar</a:t>
            </a:r>
            <a:r>
              <a:rPr lang="en-IN" sz="2000" dirty="0" smtClean="0">
                <a:cs typeface="Times New Roman" pitchFamily="18" charset="0"/>
              </a:rPr>
              <a:t> district of Haryana</a:t>
            </a:r>
            <a:r>
              <a:rPr lang="en-IN" sz="1700" dirty="0" smtClean="0">
                <a:cs typeface="Times New Roman" pitchFamily="18" charset="0"/>
              </a:rPr>
              <a:t>.</a:t>
            </a:r>
          </a:p>
          <a:p>
            <a:pPr>
              <a:buNone/>
            </a:pPr>
            <a:r>
              <a:rPr lang="en-IN" sz="2200" b="1" dirty="0" smtClean="0">
                <a:cs typeface="Times New Roman" pitchFamily="18" charset="0"/>
              </a:rPr>
              <a:t>	</a:t>
            </a:r>
            <a:r>
              <a:rPr lang="en-IN" sz="2200" b="1" u="sng" dirty="0" smtClean="0">
                <a:cs typeface="Times New Roman" pitchFamily="18" charset="0"/>
              </a:rPr>
              <a:t>Specific objectives</a:t>
            </a:r>
            <a:endParaRPr lang="en-IN" sz="2200" b="1" dirty="0" smtClean="0">
              <a:cs typeface="Times New Roman" pitchFamily="18" charset="0"/>
            </a:endParaRPr>
          </a:p>
          <a:p>
            <a:pPr lvl="0"/>
            <a:r>
              <a:rPr lang="en-IN" sz="2000" dirty="0" smtClean="0">
                <a:cs typeface="Times New Roman" pitchFamily="18" charset="0"/>
              </a:rPr>
              <a:t>To assess knowledge of ASHAs regarding key activities and danger signs in newborns to recognise illness in the latter.</a:t>
            </a:r>
          </a:p>
          <a:p>
            <a:pPr lvl="0"/>
            <a:r>
              <a:rPr lang="en-IN" sz="2000" dirty="0" smtClean="0">
                <a:cs typeface="Times New Roman" pitchFamily="18" charset="0"/>
              </a:rPr>
              <a:t>To estimate the </a:t>
            </a:r>
            <a:r>
              <a:rPr lang="en-IN" sz="2000" i="1" dirty="0" smtClean="0">
                <a:cs typeface="Times New Roman" pitchFamily="18" charset="0"/>
              </a:rPr>
              <a:t>%</a:t>
            </a:r>
            <a:r>
              <a:rPr lang="en-IN" sz="2000" dirty="0" smtClean="0">
                <a:cs typeface="Times New Roman" pitchFamily="18" charset="0"/>
              </a:rPr>
              <a:t> of ASHAs fully conversant with good breast feeding practices</a:t>
            </a:r>
          </a:p>
          <a:p>
            <a:pPr lvl="0"/>
            <a:r>
              <a:rPr lang="en-IN" sz="2000" dirty="0" smtClean="0">
                <a:cs typeface="Times New Roman" pitchFamily="18" charset="0"/>
              </a:rPr>
              <a:t>To assess ASHAs awareness about referral mechanism for the sick newborns</a:t>
            </a:r>
            <a:endParaRPr lang="en-IN" sz="2000" dirty="0" smtClean="0"/>
          </a:p>
          <a:p>
            <a:pPr lvl="1"/>
            <a:endParaRPr lang="en-IN" sz="2200" dirty="0" smtClean="0"/>
          </a:p>
          <a:p>
            <a:pPr lvl="1"/>
            <a:endParaRPr lang="en-IN" sz="2000" dirty="0" smtClean="0"/>
          </a:p>
          <a:p>
            <a:pPr lvl="1"/>
            <a:endParaRPr lang="en-IN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Methodology</a:t>
            </a:r>
            <a:r>
              <a:rPr lang="en-IN" b="1" dirty="0" smtClean="0"/>
              <a:t> </a:t>
            </a: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5105400"/>
          </a:xfrm>
        </p:spPr>
        <p:txBody>
          <a:bodyPr>
            <a:normAutofit/>
          </a:bodyPr>
          <a:lstStyle/>
          <a:p>
            <a:pPr algn="just"/>
            <a:r>
              <a:rPr lang="en-IN" sz="2000" b="1" dirty="0" smtClean="0"/>
              <a:t>Study design</a:t>
            </a:r>
            <a:r>
              <a:rPr lang="en-IN" sz="2000" dirty="0" smtClean="0"/>
              <a:t>: Descriptive </a:t>
            </a:r>
            <a:r>
              <a:rPr lang="en-IN" sz="2000" dirty="0" err="1" smtClean="0"/>
              <a:t>crossectional</a:t>
            </a:r>
            <a:r>
              <a:rPr lang="en-IN" sz="2000" dirty="0" smtClean="0"/>
              <a:t> study</a:t>
            </a:r>
          </a:p>
          <a:p>
            <a:pPr algn="just"/>
            <a:r>
              <a:rPr lang="en-IN" sz="2000" b="1" dirty="0" smtClean="0"/>
              <a:t>Duration of study</a:t>
            </a:r>
            <a:r>
              <a:rPr lang="en-IN" sz="2000" dirty="0" smtClean="0"/>
              <a:t>: 1</a:t>
            </a:r>
            <a:r>
              <a:rPr lang="en-IN" sz="2000" baseline="30000" dirty="0" smtClean="0"/>
              <a:t>st</a:t>
            </a:r>
            <a:r>
              <a:rPr lang="en-IN" sz="2000" dirty="0" smtClean="0"/>
              <a:t> to 30th April 2014.</a:t>
            </a:r>
          </a:p>
          <a:p>
            <a:pPr algn="just"/>
            <a:r>
              <a:rPr lang="en-IN" sz="2000" b="1" dirty="0" smtClean="0"/>
              <a:t>Study area</a:t>
            </a:r>
            <a:r>
              <a:rPr lang="en-IN" sz="2000" dirty="0" smtClean="0"/>
              <a:t>: </a:t>
            </a:r>
            <a:r>
              <a:rPr lang="en-IN" sz="2000" dirty="0" err="1" smtClean="0"/>
              <a:t>Jhajjar</a:t>
            </a:r>
            <a:r>
              <a:rPr lang="en-IN" sz="2000" dirty="0" smtClean="0"/>
              <a:t> district of Haryana, India</a:t>
            </a:r>
          </a:p>
          <a:p>
            <a:pPr algn="just"/>
            <a:r>
              <a:rPr lang="en-IN" sz="2000" b="1" dirty="0" smtClean="0"/>
              <a:t>Study population</a:t>
            </a:r>
            <a:r>
              <a:rPr lang="en-IN" sz="2000" dirty="0" smtClean="0"/>
              <a:t>: ASHA</a:t>
            </a:r>
          </a:p>
          <a:p>
            <a:pPr algn="just"/>
            <a:r>
              <a:rPr lang="en-IN" sz="2000" b="1" dirty="0" smtClean="0"/>
              <a:t>Sample size</a:t>
            </a:r>
            <a:r>
              <a:rPr lang="en-IN" sz="2000" dirty="0" smtClean="0"/>
              <a:t>: 65 ASHAs </a:t>
            </a:r>
          </a:p>
          <a:p>
            <a:pPr algn="just"/>
            <a:r>
              <a:rPr lang="en-IN" sz="2000" b="1" dirty="0" smtClean="0"/>
              <a:t>Tool and techniques</a:t>
            </a:r>
            <a:r>
              <a:rPr lang="en-IN" sz="2000" dirty="0" smtClean="0"/>
              <a:t>: ASHAs selected using convenient sampling method were interviewed using a structured questionnaire in monthly review meetings at Primary health centres (PHC). 	</a:t>
            </a:r>
          </a:p>
          <a:p>
            <a:pPr algn="just"/>
            <a:r>
              <a:rPr lang="en-IN" sz="2000" b="1" dirty="0" smtClean="0"/>
              <a:t>Data analysis</a:t>
            </a:r>
            <a:r>
              <a:rPr lang="en-IN" sz="2000" dirty="0" smtClean="0"/>
              <a:t>: SPSS 16 and MS excel was used to analysis the data.</a:t>
            </a:r>
            <a:endParaRPr lang="en-IN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ffice Theme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pe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582</TotalTime>
  <Words>575</Words>
  <Application>Microsoft Office PowerPoint</Application>
  <PresentationFormat>On-screen Show (4:3)</PresentationFormat>
  <Paragraphs>121</Paragraphs>
  <Slides>16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DISSERTATION  In </vt:lpstr>
      <vt:lpstr>Index</vt:lpstr>
      <vt:lpstr>A brief about our dissertation tenure at child division, NHM Haryana</vt:lpstr>
      <vt:lpstr>My key learning's</vt:lpstr>
      <vt:lpstr>Slide 5</vt:lpstr>
      <vt:lpstr>Initiatives taken by Government of India (GOI) for Improving the Reproductive and Child Health  and reduce the their mortality </vt:lpstr>
      <vt:lpstr>Introduction to HBPNC</vt:lpstr>
      <vt:lpstr>Scope of the study </vt:lpstr>
      <vt:lpstr>Methodology </vt:lpstr>
      <vt:lpstr>Study Findings</vt:lpstr>
      <vt:lpstr>Slide 11</vt:lpstr>
      <vt:lpstr>5. 9 Danger signs under HBPNC to be identified in Newborns (%) </vt:lpstr>
      <vt:lpstr>Slide 13</vt:lpstr>
      <vt:lpstr>Conclusion</vt:lpstr>
      <vt:lpstr>Recommendations </vt:lpstr>
      <vt:lpstr>;;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DISSERTATION  In </dc:title>
  <dc:creator>Nidhi Danwar</dc:creator>
  <cp:lastModifiedBy>IIHMR</cp:lastModifiedBy>
  <cp:revision>27</cp:revision>
  <dcterms:created xsi:type="dcterms:W3CDTF">2006-08-16T00:00:00Z</dcterms:created>
  <dcterms:modified xsi:type="dcterms:W3CDTF">2015-03-23T10:24:10Z</dcterms:modified>
</cp:coreProperties>
</file>