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33" r:id="rId2"/>
    <p:sldId id="330" r:id="rId3"/>
    <p:sldId id="331" r:id="rId4"/>
    <p:sldId id="283" r:id="rId5"/>
    <p:sldId id="316" r:id="rId6"/>
    <p:sldId id="260" r:id="rId7"/>
    <p:sldId id="268" r:id="rId8"/>
    <p:sldId id="261" r:id="rId9"/>
    <p:sldId id="280" r:id="rId10"/>
    <p:sldId id="277" r:id="rId11"/>
    <p:sldId id="320" r:id="rId12"/>
    <p:sldId id="276" r:id="rId13"/>
    <p:sldId id="289" r:id="rId14"/>
    <p:sldId id="301" r:id="rId15"/>
    <p:sldId id="307" r:id="rId16"/>
    <p:sldId id="270" r:id="rId17"/>
    <p:sldId id="308" r:id="rId18"/>
    <p:sldId id="298" r:id="rId19"/>
    <p:sldId id="322" r:id="rId20"/>
    <p:sldId id="327" r:id="rId21"/>
    <p:sldId id="328" r:id="rId22"/>
    <p:sldId id="332" r:id="rId23"/>
    <p:sldId id="329" r:id="rId24"/>
    <p:sldId id="325" r:id="rId25"/>
    <p:sldId id="324" r:id="rId26"/>
    <p:sldId id="321" r:id="rId27"/>
    <p:sldId id="33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68" autoAdjust="0"/>
    <p:restoredTop sz="92652" autoAdjust="0"/>
  </p:normalViewPr>
  <p:slideViewPr>
    <p:cSldViewPr>
      <p:cViewPr varScale="1">
        <p:scale>
          <a:sx n="73" d="100"/>
          <a:sy n="73" d="100"/>
        </p:scale>
        <p:origin x="-108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3509DB-AE0D-4694-8DF6-D8C6768BAC9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0C18AF05-0F5B-4317-AE46-EE1BA9AF8DA8}" type="pres">
      <dgm:prSet presAssocID="{BC3509DB-AE0D-4694-8DF6-D8C6768BAC90}" presName="diagram" presStyleCnt="0">
        <dgm:presLayoutVars>
          <dgm:dir/>
          <dgm:resizeHandles val="exact"/>
        </dgm:presLayoutVars>
      </dgm:prSet>
      <dgm:spPr/>
      <dgm:t>
        <a:bodyPr/>
        <a:lstStyle/>
        <a:p>
          <a:endParaRPr lang="en-IN"/>
        </a:p>
      </dgm:t>
    </dgm:pt>
  </dgm:ptLst>
  <dgm:cxnLst>
    <dgm:cxn modelId="{0BF66790-F165-47EF-8D1D-5A144C76AF32}" type="presOf" srcId="{BC3509DB-AE0D-4694-8DF6-D8C6768BAC90}" destId="{0C18AF05-0F5B-4317-AE46-EE1BA9AF8DA8}" srcOrd="0" destOrd="0" presId="urn:microsoft.com/office/officeart/2005/8/layout/default"/>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6E64946-EEFA-416A-B9C4-778275343249}" type="datetimeFigureOut">
              <a:rPr lang="en-US" smtClean="0"/>
              <a:pPr/>
              <a:t>6/30/2015</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6E3E91F7-052B-468D-8949-273F8325DB2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6E64946-EEFA-416A-B9C4-778275343249}" type="datetimeFigureOut">
              <a:rPr lang="en-US" smtClean="0"/>
              <a:pPr/>
              <a:t>6/30/2015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E3E91F7-052B-468D-8949-273F8325DB2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E6E64946-EEFA-416A-B9C4-778275343249}" type="datetimeFigureOut">
              <a:rPr lang="en-US" smtClean="0"/>
              <a:pPr/>
              <a:t>6/30/2015</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6E3E91F7-052B-468D-8949-273F8325DB2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6E64946-EEFA-416A-B9C4-778275343249}" type="datetimeFigureOut">
              <a:rPr lang="en-US" smtClean="0"/>
              <a:pPr/>
              <a:t>6/30/2015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E3E91F7-052B-468D-8949-273F8325DB2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6E64946-EEFA-416A-B9C4-778275343249}" type="datetimeFigureOut">
              <a:rPr lang="en-US" smtClean="0"/>
              <a:pPr/>
              <a:t>6/30/2015</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6E3E91F7-052B-468D-8949-273F8325DB2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6E64946-EEFA-416A-B9C4-778275343249}" type="datetimeFigureOut">
              <a:rPr lang="en-US" smtClean="0"/>
              <a:pPr/>
              <a:t>6/30/2015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E3E91F7-052B-468D-8949-273F8325DB2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6E64946-EEFA-416A-B9C4-778275343249}" type="datetimeFigureOut">
              <a:rPr lang="en-US" smtClean="0"/>
              <a:pPr/>
              <a:t>6/30/2015</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6E3E91F7-052B-468D-8949-273F8325DB2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6E64946-EEFA-416A-B9C4-778275343249}" type="datetimeFigureOut">
              <a:rPr lang="en-US" smtClean="0"/>
              <a:pPr/>
              <a:t>6/30/2015</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6E3E91F7-052B-468D-8949-273F8325DB2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E6E64946-EEFA-416A-B9C4-778275343249}" type="datetimeFigureOut">
              <a:rPr lang="en-US" smtClean="0"/>
              <a:pPr/>
              <a:t>6/30/2015</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6E3E91F7-052B-468D-8949-273F8325DB2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6E64946-EEFA-416A-B9C4-778275343249}" type="datetimeFigureOut">
              <a:rPr lang="en-US" smtClean="0"/>
              <a:pPr/>
              <a:t>6/30/2015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E3E91F7-052B-468D-8949-273F8325DB2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E6E64946-EEFA-416A-B9C4-778275343249}" type="datetimeFigureOut">
              <a:rPr lang="en-US" smtClean="0"/>
              <a:pPr/>
              <a:t>6/30/2015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E3E91F7-052B-468D-8949-273F8325DB24}"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6E64946-EEFA-416A-B9C4-778275343249}" type="datetimeFigureOut">
              <a:rPr lang="en-US" smtClean="0"/>
              <a:pPr/>
              <a:t>6/30/2015</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6E3E91F7-052B-468D-8949-273F8325DB2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5619" y="1752600"/>
            <a:ext cx="8972777" cy="2800767"/>
          </a:xfrm>
          <a:prstGeom prst="rect">
            <a:avLst/>
          </a:prstGeom>
          <a:noFill/>
        </p:spPr>
        <p:txBody>
          <a:bodyPr wrap="square" lIns="91440" tIns="45720" rIns="91440" bIns="45720">
            <a:spAutoFit/>
          </a:bodyPr>
          <a:lstStyle/>
          <a:p>
            <a:pPr algn="ctr"/>
            <a:r>
              <a:rPr lang="en-US"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LEVEL OF PATIENT </a:t>
            </a:r>
          </a:p>
          <a:p>
            <a:pPr algn="ctr"/>
            <a:r>
              <a:rPr lang="en-US"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SATISFACTION </a:t>
            </a:r>
          </a:p>
          <a:p>
            <a:pPr algn="ctr"/>
            <a:r>
              <a:rPr lang="en-US"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IN O.P.D</a:t>
            </a:r>
          </a:p>
          <a:p>
            <a:pPr algn="ctr"/>
            <a:r>
              <a:rPr lang="en-US"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OF A HOSPITAL </a:t>
            </a:r>
            <a:endParaRPr lang="en-US" sz="4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Rectangle 2"/>
          <p:cNvSpPr/>
          <p:nvPr/>
        </p:nvSpPr>
        <p:spPr>
          <a:xfrm>
            <a:off x="2971800" y="5715000"/>
            <a:ext cx="6458177" cy="769441"/>
          </a:xfrm>
          <a:prstGeom prst="rect">
            <a:avLst/>
          </a:prstGeom>
          <a:noFill/>
        </p:spPr>
        <p:txBody>
          <a:bodyPr wrap="square" lIns="91440" tIns="45720" rIns="91440" bIns="45720">
            <a:spAutoFit/>
          </a:bodyPr>
          <a:lstStyle/>
          <a:p>
            <a:pPr algn="ctr"/>
            <a:r>
              <a:rPr lang="en-US" sz="44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gency FB" pitchFamily="34" charset="0"/>
              </a:rPr>
              <a:t>Yashmeen</a:t>
            </a:r>
            <a:r>
              <a:rPr lang="en-US"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gency FB" pitchFamily="34" charset="0"/>
              </a:rPr>
              <a:t> </a:t>
            </a:r>
            <a:r>
              <a:rPr lang="en-US" sz="44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gency FB" pitchFamily="34" charset="0"/>
              </a:rPr>
              <a:t>Kaur</a:t>
            </a:r>
            <a:endParaRPr lang="en-US" sz="4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gency FB"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solidFill>
                  <a:srgbClr val="FF0000"/>
                </a:solidFill>
              </a:rPr>
              <a:t>Need for patient satisfaction</a:t>
            </a:r>
            <a:endParaRPr lang="en-IN" u="sng" dirty="0">
              <a:solidFill>
                <a:srgbClr val="FF0000"/>
              </a:solidFill>
            </a:endParaRPr>
          </a:p>
        </p:txBody>
      </p:sp>
      <p:sp>
        <p:nvSpPr>
          <p:cNvPr id="3" name="Content Placeholder 2"/>
          <p:cNvSpPr>
            <a:spLocks noGrp="1"/>
          </p:cNvSpPr>
          <p:nvPr>
            <p:ph idx="1"/>
          </p:nvPr>
        </p:nvSpPr>
        <p:spPr/>
        <p:txBody>
          <a:bodyPr>
            <a:normAutofit/>
          </a:bodyPr>
          <a:lstStyle/>
          <a:p>
            <a:endParaRPr lang="en-US" dirty="0" smtClean="0"/>
          </a:p>
          <a:p>
            <a:r>
              <a:rPr lang="en-US" dirty="0" smtClean="0"/>
              <a:t>It can be used as  a guide for improvement</a:t>
            </a:r>
          </a:p>
          <a:p>
            <a:r>
              <a:rPr lang="en-US" dirty="0" smtClean="0"/>
              <a:t>Patients have many choices and awareness</a:t>
            </a:r>
          </a:p>
          <a:p>
            <a:r>
              <a:rPr lang="en-US" dirty="0" smtClean="0"/>
              <a:t>Satisfied patient increases number of referral patients.</a:t>
            </a:r>
          </a:p>
          <a:p>
            <a:r>
              <a:rPr lang="en-US" dirty="0" smtClean="0"/>
              <a:t>Decreases negative word of mouth.</a:t>
            </a:r>
          </a:p>
          <a:p>
            <a:r>
              <a:rPr lang="en-US" dirty="0" smtClean="0"/>
              <a:t>Improvements in quality of health care</a:t>
            </a:r>
          </a:p>
          <a:p>
            <a:endParaRPr lang="en-US" dirty="0" smtClean="0"/>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0"/>
            <a:ext cx="8229600" cy="620688"/>
          </a:xfrm>
        </p:spPr>
        <p:txBody>
          <a:bodyPr>
            <a:normAutofit/>
          </a:bodyPr>
          <a:lstStyle/>
          <a:p>
            <a:r>
              <a:rPr lang="en-IN" u="sng" cap="none" dirty="0" smtClean="0">
                <a:solidFill>
                  <a:srgbClr val="FF0000"/>
                </a:solidFill>
              </a:rPr>
              <a:t>Measuring patient satisfaction</a:t>
            </a:r>
            <a:endParaRPr lang="en-IN" u="sng" cap="none" dirty="0">
              <a:solidFill>
                <a:srgbClr val="FF0000"/>
              </a:solidFill>
            </a:endParaRPr>
          </a:p>
        </p:txBody>
      </p:sp>
      <p:sp>
        <p:nvSpPr>
          <p:cNvPr id="7" name="Rounded Rectangle 6"/>
          <p:cNvSpPr/>
          <p:nvPr/>
        </p:nvSpPr>
        <p:spPr>
          <a:xfrm>
            <a:off x="2209800" y="838200"/>
            <a:ext cx="4032448" cy="9346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Level of patient satisfaction</a:t>
            </a:r>
            <a:endParaRPr lang="en-IN" sz="2000" b="1" dirty="0"/>
          </a:p>
        </p:txBody>
      </p:sp>
      <p:sp>
        <p:nvSpPr>
          <p:cNvPr id="14" name="Rectangle 13"/>
          <p:cNvSpPr/>
          <p:nvPr/>
        </p:nvSpPr>
        <p:spPr>
          <a:xfrm>
            <a:off x="4788024" y="2276872"/>
            <a:ext cx="1512168"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supporting services</a:t>
            </a:r>
            <a:endParaRPr lang="en-IN" dirty="0"/>
          </a:p>
        </p:txBody>
      </p:sp>
      <p:sp>
        <p:nvSpPr>
          <p:cNvPr id="15" name="Rectangle 14"/>
          <p:cNvSpPr/>
          <p:nvPr/>
        </p:nvSpPr>
        <p:spPr>
          <a:xfrm>
            <a:off x="2483768" y="2276872"/>
            <a:ext cx="1631032"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r>
              <a:rPr lang="en-US" dirty="0" smtClean="0"/>
              <a:t>nfrastructure</a:t>
            </a:r>
            <a:endParaRPr lang="en-IN" dirty="0"/>
          </a:p>
        </p:txBody>
      </p:sp>
      <p:sp>
        <p:nvSpPr>
          <p:cNvPr id="16" name="Rectangle 15"/>
          <p:cNvSpPr/>
          <p:nvPr/>
        </p:nvSpPr>
        <p:spPr>
          <a:xfrm>
            <a:off x="6781800" y="2286000"/>
            <a:ext cx="1512168"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Behavior of staff</a:t>
            </a:r>
            <a:endParaRPr lang="en-IN" dirty="0"/>
          </a:p>
        </p:txBody>
      </p:sp>
      <p:sp>
        <p:nvSpPr>
          <p:cNvPr id="17" name="Rectangle 16"/>
          <p:cNvSpPr/>
          <p:nvPr/>
        </p:nvSpPr>
        <p:spPr>
          <a:xfrm>
            <a:off x="251520" y="2276872"/>
            <a:ext cx="1512168"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Patient management</a:t>
            </a:r>
            <a:endParaRPr lang="en-IN" dirty="0"/>
          </a:p>
        </p:txBody>
      </p:sp>
      <p:sp>
        <p:nvSpPr>
          <p:cNvPr id="20" name="TextBox 19"/>
          <p:cNvSpPr txBox="1"/>
          <p:nvPr/>
        </p:nvSpPr>
        <p:spPr>
          <a:xfrm>
            <a:off x="152400" y="3048000"/>
            <a:ext cx="1828800" cy="3970318"/>
          </a:xfrm>
          <a:prstGeom prst="rect">
            <a:avLst/>
          </a:prstGeom>
          <a:noFill/>
        </p:spPr>
        <p:txBody>
          <a:bodyPr wrap="square" rtlCol="0">
            <a:spAutoFit/>
          </a:bodyPr>
          <a:lstStyle/>
          <a:p>
            <a:pPr marL="342900" indent="-342900">
              <a:buFont typeface="Arial" pitchFamily="34" charset="0"/>
              <a:buChar char="•"/>
            </a:pPr>
            <a:r>
              <a:rPr lang="en-US" dirty="0" smtClean="0"/>
              <a:t>Time spend by doctor</a:t>
            </a:r>
          </a:p>
          <a:p>
            <a:pPr marL="342900" indent="-342900">
              <a:buFont typeface="Arial" pitchFamily="34" charset="0"/>
              <a:buChar char="•"/>
            </a:pPr>
            <a:r>
              <a:rPr lang="en-US" dirty="0" smtClean="0"/>
              <a:t>Explanation about treatment and disease</a:t>
            </a:r>
          </a:p>
          <a:p>
            <a:pPr marL="342900" indent="-342900">
              <a:buFont typeface="Arial" pitchFamily="34" charset="0"/>
              <a:buChar char="•"/>
            </a:pPr>
            <a:r>
              <a:rPr lang="en-US" dirty="0" smtClean="0"/>
              <a:t>Waiting time for consultation and at billing counter</a:t>
            </a:r>
          </a:p>
          <a:p>
            <a:pPr marL="342900" indent="-342900">
              <a:buFont typeface="Wingdings" pitchFamily="2" charset="2"/>
              <a:buChar char="v"/>
            </a:pPr>
            <a:endParaRPr lang="en-US" dirty="0" smtClean="0"/>
          </a:p>
          <a:p>
            <a:pPr marL="342900" indent="-342900"/>
            <a:endParaRPr lang="en-IN" dirty="0"/>
          </a:p>
        </p:txBody>
      </p:sp>
      <p:sp>
        <p:nvSpPr>
          <p:cNvPr id="21" name="TextBox 20"/>
          <p:cNvSpPr txBox="1"/>
          <p:nvPr/>
        </p:nvSpPr>
        <p:spPr>
          <a:xfrm>
            <a:off x="2483768" y="2996952"/>
            <a:ext cx="1584176" cy="2308324"/>
          </a:xfrm>
          <a:prstGeom prst="rect">
            <a:avLst/>
          </a:prstGeom>
          <a:noFill/>
        </p:spPr>
        <p:txBody>
          <a:bodyPr wrap="square" rtlCol="0">
            <a:spAutoFit/>
          </a:bodyPr>
          <a:lstStyle/>
          <a:p>
            <a:pPr>
              <a:buFont typeface="Arial" pitchFamily="34" charset="0"/>
              <a:buChar char="•"/>
            </a:pPr>
            <a:r>
              <a:rPr lang="en-US" dirty="0" smtClean="0"/>
              <a:t>Hygiene of building</a:t>
            </a:r>
          </a:p>
          <a:p>
            <a:pPr>
              <a:buFont typeface="Arial" pitchFamily="34" charset="0"/>
              <a:buChar char="•"/>
            </a:pPr>
            <a:r>
              <a:rPr lang="en-US" dirty="0" smtClean="0"/>
              <a:t>Hygiene of toilets</a:t>
            </a:r>
          </a:p>
          <a:p>
            <a:pPr>
              <a:buFont typeface="Arial" pitchFamily="34" charset="0"/>
              <a:buChar char="•"/>
            </a:pPr>
            <a:r>
              <a:rPr lang="en-US" dirty="0" smtClean="0"/>
              <a:t>Sign boards</a:t>
            </a:r>
          </a:p>
          <a:p>
            <a:pPr>
              <a:buFont typeface="Arial" pitchFamily="34" charset="0"/>
              <a:buChar char="•"/>
            </a:pPr>
            <a:r>
              <a:rPr lang="en-US" dirty="0" smtClean="0"/>
              <a:t>Seating arrangement</a:t>
            </a:r>
          </a:p>
          <a:p>
            <a:pPr>
              <a:buFont typeface="Arial" pitchFamily="34" charset="0"/>
              <a:buChar char="•"/>
            </a:pPr>
            <a:endParaRPr lang="en-US" dirty="0" smtClean="0"/>
          </a:p>
        </p:txBody>
      </p:sp>
      <p:sp>
        <p:nvSpPr>
          <p:cNvPr id="23" name="TextBox 22"/>
          <p:cNvSpPr txBox="1"/>
          <p:nvPr/>
        </p:nvSpPr>
        <p:spPr>
          <a:xfrm>
            <a:off x="4724400" y="3068960"/>
            <a:ext cx="1676400" cy="1477328"/>
          </a:xfrm>
          <a:prstGeom prst="rect">
            <a:avLst/>
          </a:prstGeom>
          <a:noFill/>
        </p:spPr>
        <p:txBody>
          <a:bodyPr wrap="square" rtlCol="0">
            <a:spAutoFit/>
          </a:bodyPr>
          <a:lstStyle/>
          <a:p>
            <a:pPr>
              <a:buFont typeface="Arial" pitchFamily="34" charset="0"/>
              <a:buChar char="•"/>
            </a:pPr>
            <a:r>
              <a:rPr lang="en-US" dirty="0" smtClean="0"/>
              <a:t>Lab services</a:t>
            </a:r>
          </a:p>
          <a:p>
            <a:pPr>
              <a:buFont typeface="Arial" pitchFamily="34" charset="0"/>
              <a:buChar char="•"/>
            </a:pPr>
            <a:r>
              <a:rPr lang="en-US" dirty="0" smtClean="0"/>
              <a:t>Canteen availability</a:t>
            </a:r>
          </a:p>
          <a:p>
            <a:pPr>
              <a:buFont typeface="Arial" pitchFamily="34" charset="0"/>
              <a:buChar char="•"/>
            </a:pPr>
            <a:r>
              <a:rPr lang="en-US" dirty="0" smtClean="0"/>
              <a:t>Pharmacy availability</a:t>
            </a:r>
          </a:p>
        </p:txBody>
      </p:sp>
      <p:sp>
        <p:nvSpPr>
          <p:cNvPr id="24" name="TextBox 23"/>
          <p:cNvSpPr txBox="1"/>
          <p:nvPr/>
        </p:nvSpPr>
        <p:spPr>
          <a:xfrm>
            <a:off x="6629400" y="2996952"/>
            <a:ext cx="1600200" cy="1200329"/>
          </a:xfrm>
          <a:prstGeom prst="rect">
            <a:avLst/>
          </a:prstGeom>
          <a:noFill/>
        </p:spPr>
        <p:txBody>
          <a:bodyPr wrap="square" rtlCol="0">
            <a:spAutoFit/>
          </a:bodyPr>
          <a:lstStyle/>
          <a:p>
            <a:pPr>
              <a:buFont typeface="Arial" pitchFamily="34" charset="0"/>
              <a:buChar char="•"/>
            </a:pPr>
            <a:r>
              <a:rPr lang="en-US" dirty="0" smtClean="0"/>
              <a:t>Behavior of doctor</a:t>
            </a:r>
          </a:p>
          <a:p>
            <a:pPr>
              <a:buFont typeface="Arial" pitchFamily="34" charset="0"/>
              <a:buChar char="•"/>
            </a:pPr>
            <a:r>
              <a:rPr lang="en-US" smtClean="0"/>
              <a:t>Behavior </a:t>
            </a:r>
            <a:r>
              <a:rPr lang="en-US" dirty="0" smtClean="0"/>
              <a:t>of other staff</a:t>
            </a:r>
            <a:endParaRPr lang="en-IN" dirty="0"/>
          </a:p>
        </p:txBody>
      </p:sp>
      <p:cxnSp>
        <p:nvCxnSpPr>
          <p:cNvPr id="19" name="Straight Arrow Connector 18"/>
          <p:cNvCxnSpPr/>
          <p:nvPr/>
        </p:nvCxnSpPr>
        <p:spPr>
          <a:xfrm flipH="1">
            <a:off x="1828800" y="1828800"/>
            <a:ext cx="5334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3505200" y="1828800"/>
            <a:ext cx="762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5410200" y="1828800"/>
            <a:ext cx="762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6172200" y="1752600"/>
            <a:ext cx="8382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441960"/>
          </a:xfrm>
        </p:spPr>
        <p:txBody>
          <a:bodyPr>
            <a:normAutofit fontScale="90000"/>
          </a:bodyPr>
          <a:lstStyle/>
          <a:p>
            <a:r>
              <a:rPr lang="en-US" u="sng" dirty="0" smtClean="0">
                <a:solidFill>
                  <a:srgbClr val="FF0000"/>
                </a:solidFill>
              </a:rPr>
              <a:t>Research studies</a:t>
            </a:r>
            <a:endParaRPr lang="en-IN" u="sng" dirty="0">
              <a:solidFill>
                <a:srgbClr val="FF0000"/>
              </a:solidFill>
            </a:endParaRPr>
          </a:p>
        </p:txBody>
      </p:sp>
      <p:sp>
        <p:nvSpPr>
          <p:cNvPr id="5" name="Content Placeholder 4"/>
          <p:cNvSpPr>
            <a:spLocks noGrp="1"/>
          </p:cNvSpPr>
          <p:nvPr>
            <p:ph idx="1"/>
          </p:nvPr>
        </p:nvSpPr>
        <p:spPr/>
        <p:txBody>
          <a:bodyPr>
            <a:normAutofit fontScale="77500" lnSpcReduction="20000"/>
          </a:bodyPr>
          <a:lstStyle/>
          <a:p>
            <a:pPr marL="457200" indent="-457200" algn="just">
              <a:buNone/>
            </a:pPr>
            <a:r>
              <a:rPr lang="en-US" sz="2000" dirty="0" smtClean="0">
                <a:solidFill>
                  <a:srgbClr val="FF0000"/>
                </a:solidFill>
                <a:latin typeface="Times New Roman" pitchFamily="18" charset="0"/>
                <a:cs typeface="Times New Roman" pitchFamily="18" charset="0"/>
              </a:rPr>
              <a:t>I</a:t>
            </a:r>
            <a:r>
              <a:rPr lang="en-US" dirty="0" smtClean="0">
                <a:solidFill>
                  <a:srgbClr val="FF0000"/>
                </a:solidFill>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Patavegar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Bilkish</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Shelke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Sangita</a:t>
            </a:r>
            <a:r>
              <a:rPr lang="en-US" dirty="0" smtClean="0">
                <a:latin typeface="Times New Roman" pitchFamily="18" charset="0"/>
                <a:cs typeface="Times New Roman" pitchFamily="18" charset="0"/>
              </a:rPr>
              <a:t> C (2010) conducted a cross sectional study to assess the patient satisfaction in OPD of a tertiary care hospital and also to determine the relationship between different factors and patient satisfaction. Study was conducted on 450 patients attending OPD which were selected using systemic random Sampling. According to the study findings 44.5 % patients were unsatisfied with hygiene of waiting area , 91% were satisfied with O.P.D timings , 77% were satisfied with explanation of treatment given by pharmacy. So according to study patient were satisfied with Registration services , doctor services , lab services pharmacy services but unsatisfied with unclean waiting area and improper sitting arrangement. The study helped in identifying the weaker areas of services at OPD which needs improvement in order to work effectively to satisfy the patient. So appropriate actions should be taken to keep hospital area clean , to provide adequate sitting arrangements</a:t>
            </a:r>
            <a:r>
              <a:rPr lang="en-US" sz="2400" dirty="0" smtClean="0">
                <a:latin typeface="Times New Roman" pitchFamily="18" charset="0"/>
                <a:cs typeface="Times New Roman" pitchFamily="18" charset="0"/>
              </a:rPr>
              <a:t>.</a:t>
            </a:r>
            <a:endParaRPr lang="en-IN" sz="2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96200" cy="5821363"/>
          </a:xfrm>
        </p:spPr>
        <p:txBody>
          <a:bodyPr>
            <a:normAutofit/>
          </a:bodyPr>
          <a:lstStyle/>
          <a:p>
            <a:pPr>
              <a:buNone/>
            </a:pPr>
            <a:r>
              <a:rPr lang="en-US" dirty="0" smtClean="0">
                <a:solidFill>
                  <a:srgbClr val="FF0000"/>
                </a:solidFill>
              </a:rPr>
              <a:t>II. </a:t>
            </a:r>
            <a:r>
              <a:rPr lang="en-US" sz="2000" dirty="0" smtClean="0"/>
              <a:t>Dr. S. K </a:t>
            </a:r>
            <a:r>
              <a:rPr lang="en-US" sz="2000" dirty="0" err="1" smtClean="0"/>
              <a:t>Jawahar</a:t>
            </a:r>
            <a:r>
              <a:rPr lang="en-US" sz="2000" dirty="0" smtClean="0"/>
              <a:t> (2006) conducted a study to evaluate the performance of services in patient’s </a:t>
            </a:r>
            <a:r>
              <a:rPr lang="en-US" sz="2000" dirty="0" err="1" smtClean="0"/>
              <a:t>prespective</a:t>
            </a:r>
            <a:r>
              <a:rPr lang="en-US" sz="2000" dirty="0" smtClean="0"/>
              <a:t> and to identify the problems of the patients and to suggest measures for improvement. They evaluated 200 patients of </a:t>
            </a:r>
            <a:r>
              <a:rPr lang="en-US" sz="2000" dirty="0" err="1" smtClean="0"/>
              <a:t>Chitra</a:t>
            </a:r>
            <a:r>
              <a:rPr lang="en-US" sz="2000" dirty="0" smtClean="0"/>
              <a:t> </a:t>
            </a:r>
            <a:r>
              <a:rPr lang="en-US" sz="2000" dirty="0" err="1" smtClean="0"/>
              <a:t>Tiruval</a:t>
            </a:r>
            <a:r>
              <a:rPr lang="en-US" sz="2000" dirty="0" smtClean="0"/>
              <a:t> Institute for medical sciences and technology, </a:t>
            </a:r>
            <a:r>
              <a:rPr lang="en-US" sz="2000" dirty="0" err="1" smtClean="0"/>
              <a:t>Thiruvanthapuram</a:t>
            </a:r>
            <a:r>
              <a:rPr lang="en-US" sz="2000" dirty="0" smtClean="0"/>
              <a:t>, Kerala. This study showed that 60% of the patients were guided by the staff , 59% were guided by medical social worker and 40% by the security staff. The waiting time in the enquiry and Medical Record Department is less than 30 minutes for more than 70% of patients but waiting time for consultation extends to more than 3 hours  patient.</a:t>
            </a:r>
          </a:p>
          <a:p>
            <a:pPr>
              <a:buNone/>
            </a:pPr>
            <a:r>
              <a:rPr lang="en-US" sz="2000" dirty="0" smtClean="0"/>
              <a:t>    With regard to cleanliness in hospital, 50% of patients were highly satisfied whereas 15.5% said that cleanliness needs improvement. 96.5% of the patients were satisfied by the time spent by doctors . However , 56% were satisfied with their behavior while 35.5% felt that they are well behaved but would have been better if they were more patient</a:t>
            </a:r>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228600"/>
            <a:ext cx="8229600" cy="6477000"/>
          </a:xfrm>
          <a:solidFill>
            <a:schemeClr val="bg2"/>
          </a:solidFill>
        </p:spPr>
        <p:txBody>
          <a:bodyPr>
            <a:normAutofit/>
          </a:bodyPr>
          <a:lstStyle/>
          <a:p>
            <a:pPr algn="just"/>
            <a:endParaRPr lang="en-US" dirty="0" smtClean="0">
              <a:solidFill>
                <a:srgbClr val="FF0000"/>
              </a:solidFill>
              <a:latin typeface="Times New Roman" pitchFamily="18" charset="0"/>
              <a:cs typeface="Times New Roman" pitchFamily="18" charset="0"/>
            </a:endParaRPr>
          </a:p>
          <a:p>
            <a:pPr algn="just"/>
            <a:r>
              <a:rPr lang="en-US" dirty="0" smtClean="0">
                <a:solidFill>
                  <a:srgbClr val="FF0000"/>
                </a:solidFill>
                <a:latin typeface="Times New Roman" pitchFamily="18" charset="0"/>
                <a:cs typeface="Times New Roman" pitchFamily="18" charset="0"/>
              </a:rPr>
              <a:t>III. </a:t>
            </a:r>
            <a:r>
              <a:rPr lang="en-US" sz="2000" dirty="0" smtClean="0">
                <a:solidFill>
                  <a:schemeClr val="tx1"/>
                </a:solidFill>
                <a:cs typeface="Times New Roman" pitchFamily="18" charset="0"/>
              </a:rPr>
              <a:t>Fekadu </a:t>
            </a:r>
            <a:r>
              <a:rPr lang="en-US" sz="2000" dirty="0" err="1" smtClean="0">
                <a:solidFill>
                  <a:schemeClr val="tx1"/>
                </a:solidFill>
                <a:cs typeface="Times New Roman" pitchFamily="18" charset="0"/>
              </a:rPr>
              <a:t>assefa</a:t>
            </a:r>
            <a:r>
              <a:rPr lang="en-US" sz="2000" dirty="0" smtClean="0">
                <a:solidFill>
                  <a:schemeClr val="tx1"/>
                </a:solidFill>
                <a:cs typeface="Times New Roman" pitchFamily="18" charset="0"/>
              </a:rPr>
              <a:t> and </a:t>
            </a:r>
            <a:r>
              <a:rPr lang="en-US" sz="2000" dirty="0" err="1" smtClean="0">
                <a:solidFill>
                  <a:schemeClr val="tx1"/>
                </a:solidFill>
                <a:cs typeface="Times New Roman" pitchFamily="18" charset="0"/>
              </a:rPr>
              <a:t>Andualem</a:t>
            </a:r>
            <a:r>
              <a:rPr lang="en-US" sz="2000" dirty="0" smtClean="0">
                <a:solidFill>
                  <a:schemeClr val="tx1"/>
                </a:solidFill>
                <a:cs typeface="Times New Roman" pitchFamily="18" charset="0"/>
              </a:rPr>
              <a:t> mosse (July 2011)did a  study to assess the perceived level of satisfaction with health service deliveries at </a:t>
            </a:r>
            <a:r>
              <a:rPr lang="en-US" sz="2000" dirty="0" err="1" smtClean="0">
                <a:solidFill>
                  <a:schemeClr val="tx1"/>
                </a:solidFill>
                <a:cs typeface="Times New Roman" pitchFamily="18" charset="0"/>
              </a:rPr>
              <a:t>Jimma</a:t>
            </a:r>
            <a:r>
              <a:rPr lang="en-US" sz="2000" dirty="0" smtClean="0">
                <a:solidFill>
                  <a:schemeClr val="tx1"/>
                </a:solidFill>
                <a:cs typeface="Times New Roman" pitchFamily="18" charset="0"/>
              </a:rPr>
              <a:t> university specialized hospital . This cross sectional study showed that the overall client satisfaction with the health services rendered at the hospital was 77%. Highest satisfaction (82.7%) was reported with the way the doctors examined them . Dissatisfaction was reported highest (46.9%) by respondents with the time spent to see a doctor . The study concluded that lack of drugs and supplies , poor information provision , long waiting time , poor cleanliness , lack of privacy and inadequate visiting hours were found to be the major causes of dissatisfaction . Therefore , the hospital management should understand these weak service areas and plan for a better service delivery </a:t>
            </a:r>
            <a:r>
              <a:rPr lang="en-US" sz="2400" dirty="0" smtClean="0">
                <a:solidFill>
                  <a:schemeClr val="tx1"/>
                </a:solidFill>
                <a:cs typeface="Times New Roman" pitchFamily="18" charset="0"/>
              </a:rPr>
              <a:t>. </a:t>
            </a:r>
          </a:p>
          <a:p>
            <a:pPr algn="just"/>
            <a:endParaRPr lang="en-US" sz="2800" dirty="0">
              <a:solidFill>
                <a:schemeClr val="tx1"/>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39"/>
            <a:ext cx="7239000" cy="441960"/>
          </a:xfrm>
        </p:spPr>
        <p:txBody>
          <a:bodyPr>
            <a:normAutofit fontScale="90000"/>
          </a:bodyPr>
          <a:lstStyle/>
          <a:p>
            <a:pPr algn="ctr"/>
            <a:r>
              <a:rPr lang="en-US" u="sng" dirty="0" smtClean="0">
                <a:solidFill>
                  <a:srgbClr val="FF0000"/>
                </a:solidFill>
              </a:rPr>
              <a:t>summary</a:t>
            </a:r>
            <a:endParaRPr lang="en-US" u="sng" dirty="0">
              <a:solidFill>
                <a:srgbClr val="FF0000"/>
              </a:solidFill>
            </a:endParaRPr>
          </a:p>
        </p:txBody>
      </p:sp>
      <p:sp>
        <p:nvSpPr>
          <p:cNvPr id="3" name="Content Placeholder 2"/>
          <p:cNvSpPr>
            <a:spLocks noGrp="1"/>
          </p:cNvSpPr>
          <p:nvPr>
            <p:ph idx="1"/>
          </p:nvPr>
        </p:nvSpPr>
        <p:spPr>
          <a:xfrm>
            <a:off x="457200" y="1143000"/>
            <a:ext cx="7239000" cy="5312736"/>
          </a:xfrm>
        </p:spPr>
        <p:txBody>
          <a:bodyPr>
            <a:normAutofit/>
          </a:bodyPr>
          <a:lstStyle/>
          <a:p>
            <a:pPr algn="just"/>
            <a:r>
              <a:rPr lang="en-US" sz="2400" dirty="0" smtClean="0">
                <a:latin typeface="Times New Roman" pitchFamily="18" charset="0"/>
                <a:cs typeface="Times New Roman" pitchFamily="18" charset="0"/>
              </a:rPr>
              <a:t>These studies have shown that patients are more attracted as well as feel more comfortable in a hospital with good infrastructure and facilities. The major areas which bothers the patients most are waiting time and the cleanliness of OPD. The time spent by a doctor with a patients is also a major issue to be taken in account . </a:t>
            </a:r>
            <a:r>
              <a:rPr lang="en-IN" sz="2400" dirty="0" smtClean="0">
                <a:latin typeface="Times New Roman" pitchFamily="18" charset="0"/>
                <a:cs typeface="Times New Roman" pitchFamily="18" charset="0"/>
              </a:rPr>
              <a:t>These  studies stated that patients need to communicate effectively about their disease and treatment to remove the misconception and develop confidence in the health system for achieving the standards of good health.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Taking feedback from the patients at regular time intervals  helps to keep check on the strengths  and the weaknesses of the services provided in the hospital.</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r>
              <a:rPr lang="en-US" u="sng" dirty="0" smtClean="0">
                <a:solidFill>
                  <a:srgbClr val="FF0000"/>
                </a:solidFill>
              </a:rPr>
              <a:t>Research Objectives</a:t>
            </a:r>
            <a:endParaRPr lang="en-IN" u="sng" dirty="0">
              <a:solidFill>
                <a:srgbClr val="FF0000"/>
              </a:solidFill>
            </a:endParaRPr>
          </a:p>
        </p:txBody>
      </p:sp>
      <p:sp>
        <p:nvSpPr>
          <p:cNvPr id="3" name="Content Placeholder 2"/>
          <p:cNvSpPr>
            <a:spLocks noGrp="1"/>
          </p:cNvSpPr>
          <p:nvPr>
            <p:ph idx="1"/>
          </p:nvPr>
        </p:nvSpPr>
        <p:spPr>
          <a:xfrm>
            <a:off x="228600" y="914400"/>
            <a:ext cx="8534400" cy="5760640"/>
          </a:xfrm>
        </p:spPr>
        <p:txBody>
          <a:bodyPr>
            <a:normAutofit/>
          </a:bodyPr>
          <a:lstStyle/>
          <a:p>
            <a:pPr>
              <a:buNone/>
            </a:pPr>
            <a:r>
              <a:rPr lang="en-US" sz="2400" b="1" i="1" u="sng" dirty="0" smtClean="0">
                <a:solidFill>
                  <a:srgbClr val="FF0000"/>
                </a:solidFill>
                <a:latin typeface="Times New Roman" pitchFamily="18" charset="0"/>
                <a:cs typeface="Times New Roman" pitchFamily="18" charset="0"/>
              </a:rPr>
              <a:t>General Objective</a:t>
            </a:r>
          </a:p>
          <a:p>
            <a:pPr>
              <a:buNone/>
            </a:pPr>
            <a:r>
              <a:rPr lang="en-US" sz="2400" dirty="0" smtClean="0">
                <a:latin typeface="Times New Roman" pitchFamily="18" charset="0"/>
                <a:cs typeface="Times New Roman" pitchFamily="18" charset="0"/>
              </a:rPr>
              <a:t>To assess the patient satisfaction towards health</a:t>
            </a:r>
          </a:p>
          <a:p>
            <a:pPr>
              <a:buNone/>
            </a:pPr>
            <a:r>
              <a:rPr lang="en-US" sz="2400" dirty="0" smtClean="0">
                <a:latin typeface="Times New Roman" pitchFamily="18" charset="0"/>
                <a:cs typeface="Times New Roman" pitchFamily="18" charset="0"/>
              </a:rPr>
              <a:t>services provided in O.P.D of Park hospital, </a:t>
            </a:r>
            <a:r>
              <a:rPr lang="en-US" sz="2400" dirty="0" err="1" smtClean="0">
                <a:latin typeface="Times New Roman" pitchFamily="18" charset="0"/>
                <a:cs typeface="Times New Roman" pitchFamily="18" charset="0"/>
              </a:rPr>
              <a:t>gurgaon</a:t>
            </a:r>
            <a:r>
              <a:rPr lang="en-US" sz="2400" dirty="0" smtClean="0">
                <a:latin typeface="Times New Roman" pitchFamily="18" charset="0"/>
                <a:cs typeface="Times New Roman" pitchFamily="18" charset="0"/>
              </a:rPr>
              <a:t> and to suggest measures for improvement.</a:t>
            </a:r>
          </a:p>
          <a:p>
            <a:pPr>
              <a:buNone/>
            </a:pPr>
            <a:r>
              <a:rPr lang="en-US" sz="2400" b="1" i="1" u="sng" dirty="0" smtClean="0">
                <a:solidFill>
                  <a:srgbClr val="FF0000"/>
                </a:solidFill>
                <a:latin typeface="Times New Roman" pitchFamily="18" charset="0"/>
                <a:cs typeface="Times New Roman" pitchFamily="18" charset="0"/>
              </a:rPr>
              <a:t>Specific objectives</a:t>
            </a:r>
          </a:p>
          <a:p>
            <a:pPr>
              <a:buFont typeface="Wingdings" pitchFamily="2" charset="2"/>
              <a:buChar char="§"/>
            </a:pPr>
            <a:r>
              <a:rPr lang="en-US" sz="2400" dirty="0" smtClean="0">
                <a:latin typeface="Times New Roman" pitchFamily="18" charset="0"/>
                <a:cs typeface="Times New Roman" pitchFamily="18" charset="0"/>
              </a:rPr>
              <a:t>To assess the level of patent satisfaction towards facilities provided by management.</a:t>
            </a:r>
          </a:p>
          <a:p>
            <a:pPr>
              <a:buFont typeface="Wingdings" pitchFamily="2" charset="2"/>
              <a:buChar char="§"/>
            </a:pPr>
            <a:r>
              <a:rPr lang="en-US" sz="2400" dirty="0" smtClean="0">
                <a:latin typeface="Times New Roman" pitchFamily="18" charset="0"/>
                <a:cs typeface="Times New Roman" pitchFamily="18" charset="0"/>
              </a:rPr>
              <a:t>To determine satisfaction level of patient in terms of infrastructure and treatment given.</a:t>
            </a:r>
          </a:p>
          <a:p>
            <a:pPr>
              <a:buFont typeface="Wingdings" pitchFamily="2" charset="2"/>
              <a:buChar char="§"/>
            </a:pPr>
            <a:r>
              <a:rPr lang="en-US" sz="2400" dirty="0" smtClean="0">
                <a:latin typeface="Times New Roman" pitchFamily="18" charset="0"/>
                <a:cs typeface="Times New Roman" pitchFamily="18" charset="0"/>
              </a:rPr>
              <a:t>To assess the experience of patients with hospital staff and the level of satisfaction towards supporting services.. </a:t>
            </a:r>
          </a:p>
          <a:p>
            <a:pPr>
              <a:buFont typeface="Wingdings" pitchFamily="2" charset="2"/>
              <a:buChar char="§"/>
            </a:pPr>
            <a:r>
              <a:rPr lang="en-US" sz="2400" dirty="0" smtClean="0">
                <a:latin typeface="Times New Roman" pitchFamily="18" charset="0"/>
                <a:cs typeface="Times New Roman" pitchFamily="18" charset="0"/>
              </a:rPr>
              <a:t>Suggest recommendations for improvement of services.</a:t>
            </a:r>
          </a:p>
          <a:p>
            <a:pPr>
              <a:buFont typeface="Wingdings" pitchFamily="2" charset="2"/>
              <a:buChar char="§"/>
            </a:pPr>
            <a:endParaRPr lang="en-US" sz="2400" dirty="0" smtClean="0"/>
          </a:p>
          <a:p>
            <a:pPr>
              <a:buFont typeface="Wingdings" pitchFamily="2" charset="2"/>
              <a:buChar char="§"/>
            </a:pPr>
            <a:endParaRPr lang="en-US" sz="2800" dirty="0" smtClean="0"/>
          </a:p>
          <a:p>
            <a:pPr>
              <a:buNone/>
            </a:pP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239000" cy="899160"/>
          </a:xfrm>
        </p:spPr>
        <p:txBody>
          <a:bodyPr/>
          <a:lstStyle/>
          <a:p>
            <a:pPr algn="ctr"/>
            <a:r>
              <a:rPr lang="en-IN" u="sng" dirty="0" smtClean="0">
                <a:solidFill>
                  <a:srgbClr val="FF0000"/>
                </a:solidFill>
              </a:rPr>
              <a:t>RESEARCH QUESTION</a:t>
            </a:r>
            <a:endParaRPr lang="en-IN" u="sng" dirty="0">
              <a:solidFill>
                <a:srgbClr val="FF0000"/>
              </a:solidFill>
            </a:endParaRPr>
          </a:p>
        </p:txBody>
      </p:sp>
      <p:sp>
        <p:nvSpPr>
          <p:cNvPr id="3" name="Content Placeholder 2"/>
          <p:cNvSpPr>
            <a:spLocks noGrp="1"/>
          </p:cNvSpPr>
          <p:nvPr>
            <p:ph idx="1"/>
          </p:nvPr>
        </p:nvSpPr>
        <p:spPr>
          <a:xfrm>
            <a:off x="457200" y="1371600"/>
            <a:ext cx="7239000" cy="5084136"/>
          </a:xfrm>
        </p:spPr>
        <p:txBody>
          <a:bodyPr/>
          <a:lstStyle/>
          <a:p>
            <a:r>
              <a:rPr lang="en-IN" dirty="0" smtClean="0"/>
              <a:t>What are the various heath services provided in the OPD of </a:t>
            </a:r>
            <a:r>
              <a:rPr lang="en-US" sz="2800" dirty="0" smtClean="0">
                <a:latin typeface="+mj-lt"/>
                <a:cs typeface="Times New Roman" pitchFamily="18" charset="0"/>
              </a:rPr>
              <a:t>Park hospital, </a:t>
            </a:r>
            <a:r>
              <a:rPr lang="en-US" sz="2800" dirty="0" err="1" smtClean="0">
                <a:latin typeface="+mj-lt"/>
                <a:cs typeface="Times New Roman" pitchFamily="18" charset="0"/>
              </a:rPr>
              <a:t>gurgaon</a:t>
            </a:r>
            <a:endParaRPr lang="en-IN" dirty="0" smtClean="0">
              <a:latin typeface="+mj-lt"/>
            </a:endParaRPr>
          </a:p>
          <a:p>
            <a:r>
              <a:rPr lang="en-IN" dirty="0" smtClean="0"/>
              <a:t>Are the patients satisfied with health services provided in the OPD of</a:t>
            </a:r>
            <a:r>
              <a:rPr lang="en-US" sz="2400" dirty="0" smtClean="0">
                <a:cs typeface="Times New Roman" pitchFamily="18" charset="0"/>
              </a:rPr>
              <a:t> Park hospital, </a:t>
            </a:r>
            <a:r>
              <a:rPr lang="en-US" sz="2400" dirty="0" err="1" smtClean="0">
                <a:cs typeface="Times New Roman" pitchFamily="18" charset="0"/>
              </a:rPr>
              <a:t>gurgaon</a:t>
            </a:r>
            <a:endParaRPr lang="en-IN" dirty="0" smtClean="0"/>
          </a:p>
          <a:p>
            <a:r>
              <a:rPr lang="en-IN" dirty="0" smtClean="0"/>
              <a:t>What are the factors and the causes leading to patient satisfaction as well as patient dissatisfaction.</a:t>
            </a:r>
          </a:p>
          <a:p>
            <a:r>
              <a:rPr lang="en-IN" dirty="0" smtClean="0"/>
              <a:t>What are the needed steps to be taken by the management to improve the quality of the OPD in the </a:t>
            </a:r>
            <a:r>
              <a:rPr lang="en-US" sz="2800" dirty="0" smtClean="0">
                <a:cs typeface="Times New Roman" pitchFamily="18" charset="0"/>
              </a:rPr>
              <a:t>Park hospital, </a:t>
            </a:r>
            <a:r>
              <a:rPr lang="en-US" sz="2800" dirty="0" err="1" smtClean="0">
                <a:cs typeface="Times New Roman" pitchFamily="18" charset="0"/>
              </a:rPr>
              <a:t>gurgaon</a:t>
            </a:r>
            <a:r>
              <a:rPr lang="en-IN" dirty="0" smtClean="0"/>
              <a:t>.</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365760"/>
          </a:xfrm>
        </p:spPr>
        <p:txBody>
          <a:bodyPr>
            <a:normAutofit fontScale="90000"/>
          </a:bodyPr>
          <a:lstStyle/>
          <a:p>
            <a:pPr algn="ctr"/>
            <a:r>
              <a:rPr lang="en-US" u="sng" dirty="0" smtClean="0">
                <a:solidFill>
                  <a:srgbClr val="FF0000"/>
                </a:solidFill>
              </a:rPr>
              <a:t>METHODOLOGY</a:t>
            </a:r>
            <a:endParaRPr lang="en-IN" u="sng" dirty="0">
              <a:solidFill>
                <a:srgbClr val="FF0000"/>
              </a:solidFill>
            </a:endParaRPr>
          </a:p>
        </p:txBody>
      </p:sp>
      <p:sp>
        <p:nvSpPr>
          <p:cNvPr id="3" name="Content Placeholder 2"/>
          <p:cNvSpPr>
            <a:spLocks noGrp="1"/>
          </p:cNvSpPr>
          <p:nvPr>
            <p:ph idx="1"/>
          </p:nvPr>
        </p:nvSpPr>
        <p:spPr>
          <a:xfrm>
            <a:off x="381000" y="762000"/>
            <a:ext cx="7239000" cy="6096000"/>
          </a:xfrm>
        </p:spPr>
        <p:txBody>
          <a:bodyPr>
            <a:normAutofit/>
          </a:bodyPr>
          <a:lstStyle/>
          <a:p>
            <a:r>
              <a:rPr lang="en-US" dirty="0" smtClean="0"/>
              <a:t> </a:t>
            </a:r>
            <a:r>
              <a:rPr lang="en-US" sz="2000" b="1" u="sng" dirty="0" smtClean="0"/>
              <a:t>Research design : </a:t>
            </a:r>
          </a:p>
          <a:p>
            <a:pPr marL="514350" indent="-514350">
              <a:buFont typeface="Wingdings" pitchFamily="2" charset="2"/>
              <a:buChar char="Ø"/>
            </a:pPr>
            <a:r>
              <a:rPr lang="en-US" sz="2000" dirty="0" smtClean="0"/>
              <a:t>Descriptive and cross sectional study conducted in</a:t>
            </a:r>
            <a:r>
              <a:rPr lang="en-US" sz="2000" dirty="0" smtClean="0">
                <a:cs typeface="Times New Roman" pitchFamily="18" charset="0"/>
              </a:rPr>
              <a:t> Park hospital, </a:t>
            </a:r>
            <a:r>
              <a:rPr lang="en-US" sz="2000" dirty="0" err="1" smtClean="0">
                <a:cs typeface="Times New Roman" pitchFamily="18" charset="0"/>
              </a:rPr>
              <a:t>gurgaon</a:t>
            </a:r>
            <a:r>
              <a:rPr lang="en-US" sz="2000" dirty="0" smtClean="0"/>
              <a:t>.</a:t>
            </a:r>
          </a:p>
          <a:p>
            <a:r>
              <a:rPr lang="en-US" sz="2000" b="1" u="sng" dirty="0" smtClean="0"/>
              <a:t>Study area </a:t>
            </a:r>
            <a:r>
              <a:rPr lang="en-US" sz="2000" dirty="0" smtClean="0"/>
              <a:t>: </a:t>
            </a:r>
          </a:p>
          <a:p>
            <a:pPr>
              <a:buNone/>
            </a:pPr>
            <a:r>
              <a:rPr lang="en-US" sz="2000" dirty="0" smtClean="0"/>
              <a:t>     Gurgaon, Haryana</a:t>
            </a:r>
          </a:p>
          <a:p>
            <a:pPr>
              <a:buNone/>
            </a:pPr>
            <a:endParaRPr lang="en-US" sz="2000" dirty="0" smtClean="0"/>
          </a:p>
          <a:p>
            <a:r>
              <a:rPr lang="en-US" sz="2000" b="1" u="sng" dirty="0" smtClean="0"/>
              <a:t>Study population </a:t>
            </a:r>
            <a:r>
              <a:rPr lang="en-US" sz="2000" dirty="0" smtClean="0"/>
              <a:t>:</a:t>
            </a:r>
          </a:p>
          <a:p>
            <a:pPr>
              <a:buFont typeface="Wingdings" pitchFamily="2" charset="2"/>
              <a:buChar char="Ø"/>
            </a:pPr>
            <a:r>
              <a:rPr lang="en-US" sz="2000" dirty="0" smtClean="0"/>
              <a:t> Patients attending O.P.D in </a:t>
            </a:r>
            <a:r>
              <a:rPr lang="en-US" sz="2000" dirty="0" smtClean="0">
                <a:cs typeface="Times New Roman" pitchFamily="18" charset="0"/>
              </a:rPr>
              <a:t>Park hospital, </a:t>
            </a:r>
            <a:r>
              <a:rPr lang="en-US" sz="2000" dirty="0" err="1" smtClean="0">
                <a:cs typeface="Times New Roman" pitchFamily="18" charset="0"/>
              </a:rPr>
              <a:t>gurgaon</a:t>
            </a:r>
            <a:r>
              <a:rPr lang="en-US" sz="2000" dirty="0" smtClean="0"/>
              <a:t>.</a:t>
            </a:r>
          </a:p>
          <a:p>
            <a:pPr>
              <a:buNone/>
            </a:pPr>
            <a:endParaRPr lang="en-US" sz="2000" dirty="0" smtClean="0"/>
          </a:p>
          <a:p>
            <a:r>
              <a:rPr lang="en-US" sz="2000" b="1" u="sng" dirty="0" smtClean="0"/>
              <a:t>Sample size : </a:t>
            </a:r>
            <a:r>
              <a:rPr lang="en-US" sz="2000" dirty="0" smtClean="0"/>
              <a:t>200</a:t>
            </a:r>
            <a:endParaRPr lang="en-US" sz="2000" b="1" u="sng" dirty="0" smtClean="0"/>
          </a:p>
          <a:p>
            <a:pPr>
              <a:buNone/>
            </a:pPr>
            <a:r>
              <a:rPr lang="en-US" sz="2000" dirty="0" smtClean="0"/>
              <a:t>                            </a:t>
            </a:r>
            <a:endParaRPr lang="en-US" sz="2000" u="sng" dirty="0" smtClean="0"/>
          </a:p>
          <a:p>
            <a:r>
              <a:rPr lang="en-US" sz="2000" b="1" u="sng" dirty="0" smtClean="0"/>
              <a:t>Sample method:</a:t>
            </a:r>
          </a:p>
          <a:p>
            <a:pPr>
              <a:buNone/>
            </a:pPr>
            <a:r>
              <a:rPr lang="en-US" sz="2000" dirty="0" smtClean="0"/>
              <a:t>   Non probability , convenience sampling</a:t>
            </a:r>
          </a:p>
          <a:p>
            <a:pPr>
              <a:buNone/>
            </a:pPr>
            <a:endParaRPr lang="en-US" dirty="0" smtClean="0"/>
          </a:p>
          <a:p>
            <a:pPr>
              <a:buNone/>
            </a:pPr>
            <a:endParaRPr lang="en-US" u="sng" dirty="0" smtClean="0"/>
          </a:p>
          <a:p>
            <a:endParaRPr lang="en-IN" u="sng"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u="sng" dirty="0" smtClean="0">
                <a:solidFill>
                  <a:srgbClr val="FF0000"/>
                </a:solidFill>
              </a:rPr>
              <a:t>Tools and techniques</a:t>
            </a:r>
            <a:endParaRPr lang="en-IN" u="sng" dirty="0">
              <a:solidFill>
                <a:srgbClr val="FF0000"/>
              </a:solidFill>
            </a:endParaRPr>
          </a:p>
        </p:txBody>
      </p:sp>
      <p:sp>
        <p:nvSpPr>
          <p:cNvPr id="3" name="Content Placeholder 2"/>
          <p:cNvSpPr>
            <a:spLocks noGrp="1"/>
          </p:cNvSpPr>
          <p:nvPr>
            <p:ph idx="1"/>
          </p:nvPr>
        </p:nvSpPr>
        <p:spPr/>
        <p:txBody>
          <a:bodyPr/>
          <a:lstStyle/>
          <a:p>
            <a:pPr marL="514350" indent="-514350" algn="just">
              <a:buNone/>
            </a:pPr>
            <a:r>
              <a:rPr lang="en-US" dirty="0" smtClean="0">
                <a:latin typeface="Times New Roman" pitchFamily="18" charset="0"/>
                <a:cs typeface="Times New Roman" pitchFamily="18" charset="0"/>
              </a:rPr>
              <a:t>The research instruments for data collection:</a:t>
            </a:r>
          </a:p>
          <a:p>
            <a:pPr marL="514350" indent="-514350" algn="just">
              <a:buNone/>
            </a:pPr>
            <a:endParaRPr lang="en-US" dirty="0" smtClean="0">
              <a:latin typeface="Times New Roman" pitchFamily="18" charset="0"/>
              <a:cs typeface="Times New Roman" pitchFamily="18" charset="0"/>
            </a:endParaRPr>
          </a:p>
          <a:p>
            <a:pPr marL="514350" indent="-514350" algn="just">
              <a:buFont typeface="Wingdings" pitchFamily="2" charset="2"/>
              <a:buChar char="§"/>
            </a:pPr>
            <a:r>
              <a:rPr lang="en-US" b="1" dirty="0" smtClean="0">
                <a:latin typeface="Times New Roman" pitchFamily="18" charset="0"/>
                <a:cs typeface="Times New Roman" pitchFamily="18" charset="0"/>
              </a:rPr>
              <a:t>Interview schedule for the patients attending the O.P.D </a:t>
            </a:r>
          </a:p>
          <a:p>
            <a:pPr marL="514350" indent="-514350" algn="just">
              <a:buNone/>
            </a:pPr>
            <a:r>
              <a:rPr lang="en-US" b="1" dirty="0" smtClean="0">
                <a:latin typeface="Times New Roman" pitchFamily="18" charset="0"/>
                <a:cs typeface="Times New Roman" pitchFamily="18"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391400" cy="762000"/>
          </a:xfrm>
        </p:spPr>
        <p:txBody>
          <a:bodyPr>
            <a:normAutofit/>
          </a:bodyPr>
          <a:lstStyle/>
          <a:p>
            <a:r>
              <a:rPr lang="en-IN" sz="2000" dirty="0" smtClean="0"/>
              <a:t>                             </a:t>
            </a:r>
            <a:r>
              <a:rPr lang="en-IN" sz="2800" u="sng" dirty="0" smtClean="0">
                <a:solidFill>
                  <a:srgbClr val="FF0000"/>
                </a:solidFill>
              </a:rPr>
              <a:t>Organization Profile</a:t>
            </a:r>
            <a:r>
              <a:rPr lang="en-IN" sz="2000" dirty="0" smtClean="0"/>
              <a:t/>
            </a:r>
            <a:br>
              <a:rPr lang="en-IN" sz="2000" dirty="0" smtClean="0"/>
            </a:br>
            <a:endParaRPr lang="en-IN" sz="2000" dirty="0"/>
          </a:p>
        </p:txBody>
      </p:sp>
      <p:sp>
        <p:nvSpPr>
          <p:cNvPr id="3" name="Content Placeholder 2"/>
          <p:cNvSpPr>
            <a:spLocks noGrp="1"/>
          </p:cNvSpPr>
          <p:nvPr>
            <p:ph idx="1"/>
          </p:nvPr>
        </p:nvSpPr>
        <p:spPr>
          <a:xfrm>
            <a:off x="457200" y="1066800"/>
            <a:ext cx="7239000" cy="5388936"/>
          </a:xfrm>
        </p:spPr>
        <p:txBody>
          <a:bodyPr>
            <a:normAutofit/>
          </a:bodyPr>
          <a:lstStyle/>
          <a:p>
            <a:r>
              <a:rPr lang="en-IN" sz="2000" dirty="0" smtClean="0"/>
              <a:t>Park Hospital is a 250 bedded ,Multi super specialty tertiary care hospital which has attained supremacy in the field of health care services</a:t>
            </a:r>
          </a:p>
          <a:p>
            <a:endParaRPr lang="en-IN" sz="2000" dirty="0" smtClean="0"/>
          </a:p>
          <a:p>
            <a:pPr>
              <a:buNone/>
            </a:pPr>
            <a:r>
              <a:rPr lang="en-IN" sz="2000" b="1" u="sng" dirty="0" smtClean="0"/>
              <a:t>MISSION</a:t>
            </a:r>
            <a:endParaRPr lang="en-IN" sz="2000" dirty="0" smtClean="0"/>
          </a:p>
          <a:p>
            <a:r>
              <a:rPr lang="en-IN" sz="2000" dirty="0" smtClean="0"/>
              <a:t>“To deliver state-of-the-art personalized healthcare services to people of all social and economic background and achieve highest level of patient satisfaction.”</a:t>
            </a:r>
          </a:p>
          <a:p>
            <a:endParaRPr lang="en-IN" sz="2000" dirty="0" smtClean="0"/>
          </a:p>
          <a:p>
            <a:pPr>
              <a:buNone/>
            </a:pPr>
            <a:r>
              <a:rPr lang="en-IN" sz="2000" b="1" u="sng" dirty="0" smtClean="0"/>
              <a:t>VISION</a:t>
            </a:r>
            <a:endParaRPr lang="en-IN" sz="2000" dirty="0" smtClean="0"/>
          </a:p>
          <a:p>
            <a:r>
              <a:rPr lang="en-IN" sz="2000" dirty="0" smtClean="0"/>
              <a:t>“To be a leading name in the healthcare sector by providing holistic healthcare at affordable cost.”</a:t>
            </a:r>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lstStyle/>
          <a:p>
            <a:r>
              <a:rPr lang="en-US" u="sng" dirty="0" smtClean="0">
                <a:solidFill>
                  <a:srgbClr val="FF0000"/>
                </a:solidFill>
              </a:rPr>
              <a:t>STUDY FINDINGS</a:t>
            </a:r>
            <a:endParaRPr lang="en-IN" u="sng" dirty="0">
              <a:solidFill>
                <a:srgbClr val="FF0000"/>
              </a:solidFill>
            </a:endParaRPr>
          </a:p>
        </p:txBody>
      </p:sp>
      <p:graphicFrame>
        <p:nvGraphicFramePr>
          <p:cNvPr id="4" name="Content Placeholder 3"/>
          <p:cNvGraphicFramePr>
            <a:graphicFrameLocks noGrp="1"/>
          </p:cNvGraphicFramePr>
          <p:nvPr>
            <p:ph idx="1"/>
          </p:nvPr>
        </p:nvGraphicFramePr>
        <p:xfrm>
          <a:off x="609600" y="1143000"/>
          <a:ext cx="7239000" cy="1280160"/>
        </p:xfrm>
        <a:graphic>
          <a:graphicData uri="http://schemas.openxmlformats.org/drawingml/2006/table">
            <a:tbl>
              <a:tblPr firstRow="1" bandRow="1">
                <a:tableStyleId>{5C22544A-7EE6-4342-B048-85BDC9FD1C3A}</a:tableStyleId>
              </a:tblPr>
              <a:tblGrid>
                <a:gridCol w="1447800"/>
                <a:gridCol w="1447800"/>
                <a:gridCol w="1447800"/>
                <a:gridCol w="1447800"/>
                <a:gridCol w="1447800"/>
              </a:tblGrid>
              <a:tr h="609600">
                <a:tc>
                  <a:txBody>
                    <a:bodyPr/>
                    <a:lstStyle/>
                    <a:p>
                      <a:r>
                        <a:rPr kumimoji="0" lang="en-IN" sz="1200" b="1" kern="1200" dirty="0" smtClean="0">
                          <a:solidFill>
                            <a:schemeClr val="lt1"/>
                          </a:solidFill>
                          <a:latin typeface="+mn-lt"/>
                          <a:ea typeface="+mn-ea"/>
                          <a:cs typeface="+mn-cs"/>
                        </a:rPr>
                        <a:t>1.Reason for choosing this hospital</a:t>
                      </a:r>
                      <a:endParaRPr lang="en-IN"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200" b="1" kern="1200" dirty="0" smtClean="0">
                          <a:solidFill>
                            <a:schemeClr val="lt1"/>
                          </a:solidFill>
                          <a:latin typeface="+mn-lt"/>
                          <a:ea typeface="+mn-ea"/>
                          <a:cs typeface="+mn-cs"/>
                        </a:rPr>
                        <a:t>AFFORDABLE </a:t>
                      </a:r>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200" b="1" kern="1200" dirty="0" smtClean="0">
                          <a:solidFill>
                            <a:schemeClr val="lt1"/>
                          </a:solidFill>
                          <a:latin typeface="+mn-lt"/>
                          <a:ea typeface="+mn-ea"/>
                          <a:cs typeface="+mn-cs"/>
                        </a:rPr>
                        <a:t>ACCESSIBLE</a:t>
                      </a:r>
                    </a:p>
                    <a:p>
                      <a:endParaRPr lang="en-IN"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200" b="1" kern="1200" dirty="0" smtClean="0">
                          <a:solidFill>
                            <a:schemeClr val="lt1"/>
                          </a:solidFill>
                          <a:latin typeface="+mn-lt"/>
                          <a:ea typeface="+mn-ea"/>
                          <a:cs typeface="+mn-cs"/>
                        </a:rPr>
                        <a:t>GOOD INFRASTRUCTURE</a:t>
                      </a:r>
                    </a:p>
                    <a:p>
                      <a:endParaRPr lang="en-IN"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200" b="1" kern="1200" dirty="0" smtClean="0">
                          <a:solidFill>
                            <a:schemeClr val="lt1"/>
                          </a:solidFill>
                          <a:latin typeface="+mn-lt"/>
                          <a:ea typeface="+mn-ea"/>
                          <a:cs typeface="+mn-cs"/>
                        </a:rPr>
                        <a:t>UNDER PANEL</a:t>
                      </a:r>
                    </a:p>
                    <a:p>
                      <a:endParaRPr lang="en-IN" sz="1200" dirty="0"/>
                    </a:p>
                  </a:txBody>
                  <a:tcPr/>
                </a:tc>
              </a:tr>
              <a:tr h="450716">
                <a:tc>
                  <a:txBody>
                    <a:bodyPr/>
                    <a:lstStyle/>
                    <a:p>
                      <a:endParaRPr lang="en-IN" dirty="0"/>
                    </a:p>
                  </a:txBody>
                  <a:tcPr/>
                </a:tc>
                <a:tc>
                  <a:txBody>
                    <a:bodyPr/>
                    <a:lstStyle/>
                    <a:p>
                      <a:r>
                        <a:rPr lang="en-US" dirty="0" smtClean="0"/>
                        <a:t>30%</a:t>
                      </a:r>
                      <a:endParaRPr lang="en-IN" dirty="0"/>
                    </a:p>
                  </a:txBody>
                  <a:tcPr/>
                </a:tc>
                <a:tc>
                  <a:txBody>
                    <a:bodyPr/>
                    <a:lstStyle/>
                    <a:p>
                      <a:endParaRPr lang="en-IN"/>
                    </a:p>
                  </a:txBody>
                  <a:tcPr/>
                </a:tc>
                <a:tc>
                  <a:txBody>
                    <a:bodyPr/>
                    <a:lstStyle/>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70%</a:t>
                      </a:r>
                      <a:endParaRPr lang="en-IN" dirty="0" smtClean="0"/>
                    </a:p>
                    <a:p>
                      <a:endParaRPr lang="en-IN" dirty="0"/>
                    </a:p>
                  </a:txBody>
                  <a:tcPr/>
                </a:tc>
              </a:tr>
            </a:tbl>
          </a:graphicData>
        </a:graphic>
      </p:graphicFrame>
      <p:graphicFrame>
        <p:nvGraphicFramePr>
          <p:cNvPr id="5" name="Table 4"/>
          <p:cNvGraphicFramePr>
            <a:graphicFrameLocks noGrp="1"/>
          </p:cNvGraphicFramePr>
          <p:nvPr/>
        </p:nvGraphicFramePr>
        <p:xfrm>
          <a:off x="609600" y="2514600"/>
          <a:ext cx="7239000" cy="4213352"/>
        </p:xfrm>
        <a:graphic>
          <a:graphicData uri="http://schemas.openxmlformats.org/drawingml/2006/table">
            <a:tbl>
              <a:tblPr firstRow="1" bandRow="1">
                <a:tableStyleId>{5C22544A-7EE6-4342-B048-85BDC9FD1C3A}</a:tableStyleId>
              </a:tblPr>
              <a:tblGrid>
                <a:gridCol w="2413000"/>
                <a:gridCol w="2413000"/>
                <a:gridCol w="2413000"/>
              </a:tblGrid>
              <a:tr h="368300">
                <a:tc>
                  <a:txBody>
                    <a:bodyPr/>
                    <a:lstStyle/>
                    <a:p>
                      <a:pPr algn="l">
                        <a:lnSpc>
                          <a:spcPct val="115000"/>
                        </a:lnSpc>
                        <a:spcAft>
                          <a:spcPts val="1000"/>
                        </a:spcAft>
                      </a:pPr>
                      <a:endParaRPr lang="en-IN" sz="1200" dirty="0">
                        <a:latin typeface="Calibri"/>
                        <a:ea typeface="Calibri"/>
                        <a:cs typeface="Times New Roman"/>
                      </a:endParaRPr>
                    </a:p>
                  </a:txBody>
                  <a:tcPr marL="114300" marR="114300" marT="0" marB="0"/>
                </a:tc>
                <a:tc>
                  <a:txBody>
                    <a:bodyPr/>
                    <a:lstStyle/>
                    <a:p>
                      <a:r>
                        <a:rPr lang="en-US" sz="1200" dirty="0" smtClean="0"/>
                        <a:t> SATISFACTORY</a:t>
                      </a:r>
                      <a:endParaRPr lang="en-IN" sz="1200" dirty="0"/>
                    </a:p>
                  </a:txBody>
                  <a:tcPr/>
                </a:tc>
                <a:tc>
                  <a:txBody>
                    <a:bodyPr/>
                    <a:lstStyle/>
                    <a:p>
                      <a:r>
                        <a:rPr lang="en-US" sz="1200" dirty="0" smtClean="0"/>
                        <a:t>NON SATISFACTORY</a:t>
                      </a:r>
                      <a:endParaRPr lang="en-IN" sz="1200" dirty="0"/>
                    </a:p>
                  </a:txBody>
                  <a:tcPr/>
                </a:tc>
              </a:tr>
              <a:tr h="368300">
                <a:tc>
                  <a:txBody>
                    <a:bodyPr/>
                    <a:lstStyle/>
                    <a:p>
                      <a:pPr algn="l">
                        <a:lnSpc>
                          <a:spcPct val="115000"/>
                        </a:lnSpc>
                        <a:spcAft>
                          <a:spcPts val="1000"/>
                        </a:spcAft>
                      </a:pPr>
                      <a:r>
                        <a:rPr lang="en-IN" sz="1400" b="1" dirty="0">
                          <a:latin typeface="Times New Roman"/>
                          <a:ea typeface="Calibri"/>
                          <a:cs typeface="Times New Roman"/>
                        </a:rPr>
                        <a:t>I</a:t>
                      </a:r>
                      <a:r>
                        <a:rPr lang="en-IN" sz="1400" b="1" u="sng" dirty="0">
                          <a:latin typeface="Times New Roman"/>
                          <a:ea typeface="Calibri"/>
                          <a:cs typeface="Times New Roman"/>
                        </a:rPr>
                        <a:t>NFRASTRUCTURE</a:t>
                      </a:r>
                      <a:endParaRPr lang="en-IN" sz="1200" b="1" u="sng" dirty="0">
                        <a:latin typeface="Calibri"/>
                        <a:ea typeface="Calibri"/>
                        <a:cs typeface="Times New Roman"/>
                      </a:endParaRPr>
                    </a:p>
                    <a:p>
                      <a:pPr algn="l">
                        <a:lnSpc>
                          <a:spcPct val="115000"/>
                        </a:lnSpc>
                        <a:spcAft>
                          <a:spcPts val="1000"/>
                        </a:spcAft>
                      </a:pPr>
                      <a:r>
                        <a:rPr lang="en-IN" sz="1400" b="1" dirty="0" smtClean="0">
                          <a:latin typeface="Times New Roman"/>
                          <a:ea typeface="Calibri"/>
                          <a:cs typeface="Times New Roman"/>
                        </a:rPr>
                        <a:t>2.Neat </a:t>
                      </a:r>
                      <a:r>
                        <a:rPr lang="en-IN" sz="1400" b="1" dirty="0">
                          <a:latin typeface="Times New Roman"/>
                          <a:ea typeface="Calibri"/>
                          <a:cs typeface="Times New Roman"/>
                        </a:rPr>
                        <a:t>and clean building</a:t>
                      </a:r>
                      <a:endParaRPr lang="en-IN" sz="1200" b="1"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FF0000"/>
                          </a:solidFill>
                        </a:rPr>
                        <a:t>19%</a:t>
                      </a:r>
                      <a:endParaRPr lang="en-IN" b="1" dirty="0" smtClean="0">
                        <a:solidFill>
                          <a:srgbClr val="FF0000"/>
                        </a:solidFill>
                      </a:endParaRPr>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81%</a:t>
                      </a:r>
                      <a:endParaRPr lang="en-IN" dirty="0" smtClean="0"/>
                    </a:p>
                    <a:p>
                      <a:endParaRPr lang="en-IN" dirty="0"/>
                    </a:p>
                  </a:txBody>
                  <a:tcPr/>
                </a:tc>
              </a:tr>
              <a:tr h="368300">
                <a:tc>
                  <a:txBody>
                    <a:bodyPr/>
                    <a:lstStyle/>
                    <a:p>
                      <a:pPr algn="l">
                        <a:lnSpc>
                          <a:spcPct val="115000"/>
                        </a:lnSpc>
                        <a:spcAft>
                          <a:spcPts val="1000"/>
                        </a:spcAft>
                      </a:pPr>
                      <a:endParaRPr lang="en-IN" sz="1400" b="1" dirty="0" smtClean="0">
                        <a:latin typeface="Times New Roman"/>
                        <a:ea typeface="Calibri"/>
                        <a:cs typeface="Times New Roman"/>
                      </a:endParaRPr>
                    </a:p>
                    <a:p>
                      <a:pPr algn="l">
                        <a:lnSpc>
                          <a:spcPct val="115000"/>
                        </a:lnSpc>
                        <a:spcAft>
                          <a:spcPts val="1000"/>
                        </a:spcAft>
                      </a:pPr>
                      <a:r>
                        <a:rPr lang="en-IN" sz="1400" b="1" dirty="0" smtClean="0">
                          <a:latin typeface="Times New Roman"/>
                          <a:ea typeface="Calibri"/>
                          <a:cs typeface="Times New Roman"/>
                        </a:rPr>
                        <a:t>3.Ease </a:t>
                      </a:r>
                      <a:r>
                        <a:rPr lang="en-IN" sz="1400" b="1" dirty="0">
                          <a:latin typeface="Times New Roman"/>
                          <a:ea typeface="Calibri"/>
                          <a:cs typeface="Times New Roman"/>
                        </a:rPr>
                        <a:t>of finding directions</a:t>
                      </a:r>
                      <a:endParaRPr lang="en-IN" sz="1200" b="1"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54%</a:t>
                      </a:r>
                      <a:endParaRPr lang="en-IN" dirty="0" smtClean="0"/>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46%</a:t>
                      </a:r>
                      <a:endParaRPr lang="en-IN" dirty="0" smtClean="0"/>
                    </a:p>
                    <a:p>
                      <a:endParaRPr lang="en-IN" dirty="0"/>
                    </a:p>
                  </a:txBody>
                  <a:tcPr/>
                </a:tc>
              </a:tr>
              <a:tr h="368300">
                <a:tc>
                  <a:txBody>
                    <a:bodyPr/>
                    <a:lstStyle/>
                    <a:p>
                      <a:pPr algn="l">
                        <a:lnSpc>
                          <a:spcPct val="115000"/>
                        </a:lnSpc>
                        <a:spcAft>
                          <a:spcPts val="0"/>
                        </a:spcAft>
                      </a:pPr>
                      <a:endParaRPr lang="en-IN" sz="1400" b="1" dirty="0" smtClean="0">
                        <a:latin typeface="Times New Roman"/>
                        <a:ea typeface="Calibri"/>
                        <a:cs typeface="Times New Roman"/>
                      </a:endParaRPr>
                    </a:p>
                    <a:p>
                      <a:pPr algn="l">
                        <a:lnSpc>
                          <a:spcPct val="115000"/>
                        </a:lnSpc>
                        <a:spcAft>
                          <a:spcPts val="0"/>
                        </a:spcAft>
                      </a:pPr>
                      <a:r>
                        <a:rPr lang="en-IN" sz="1400" b="1" dirty="0" smtClean="0">
                          <a:latin typeface="Times New Roman"/>
                          <a:ea typeface="Calibri"/>
                          <a:cs typeface="Times New Roman"/>
                        </a:rPr>
                        <a:t>4.Seating arrangement</a:t>
                      </a:r>
                      <a:endParaRPr lang="en-IN" sz="1200" b="1" dirty="0">
                        <a:latin typeface="Calibri"/>
                        <a:ea typeface="Calibri"/>
                        <a:cs typeface="Times New Roman"/>
                      </a:endParaRPr>
                    </a:p>
                    <a:p>
                      <a:pPr algn="l">
                        <a:lnSpc>
                          <a:spcPct val="115000"/>
                        </a:lnSpc>
                        <a:spcAft>
                          <a:spcPts val="0"/>
                        </a:spcAft>
                        <a:tabLst>
                          <a:tab pos="2176780" algn="l"/>
                        </a:tabLst>
                      </a:pPr>
                      <a:r>
                        <a:rPr lang="en-IN" sz="1400" b="1" dirty="0">
                          <a:latin typeface="Times New Roman"/>
                          <a:ea typeface="Calibri"/>
                          <a:cs typeface="Times New Roman"/>
                        </a:rPr>
                        <a:t>	</a:t>
                      </a:r>
                      <a:endParaRPr lang="en-IN" sz="1200" b="1"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100%</a:t>
                      </a:r>
                      <a:endParaRPr lang="en-IN" dirty="0" smtClean="0"/>
                    </a:p>
                    <a:p>
                      <a:endParaRPr lang="en-IN" dirty="0"/>
                    </a:p>
                  </a:txBody>
                  <a:tcPr/>
                </a:tc>
                <a:tc>
                  <a:txBody>
                    <a:bodyPr/>
                    <a:lstStyle/>
                    <a:p>
                      <a:endParaRPr lang="en-IN"/>
                    </a:p>
                  </a:txBody>
                  <a:tcPr/>
                </a:tc>
              </a:tr>
              <a:tr h="368300">
                <a:tc>
                  <a:txBody>
                    <a:bodyPr/>
                    <a:lstStyle/>
                    <a:p>
                      <a:pPr marL="114300" algn="l">
                        <a:lnSpc>
                          <a:spcPct val="115000"/>
                        </a:lnSpc>
                        <a:spcAft>
                          <a:spcPts val="1000"/>
                        </a:spcAft>
                      </a:pPr>
                      <a:r>
                        <a:rPr lang="en-IN" sz="1400" b="1" u="sng" dirty="0" smtClean="0">
                          <a:latin typeface="Times New Roman"/>
                          <a:ea typeface="Calibri"/>
                          <a:cs typeface="Times New Roman"/>
                        </a:rPr>
                        <a:t>PATIENT </a:t>
                      </a:r>
                      <a:r>
                        <a:rPr lang="en-IN" sz="1400" b="1" u="sng" dirty="0">
                          <a:latin typeface="Times New Roman"/>
                          <a:ea typeface="Calibri"/>
                          <a:cs typeface="Times New Roman"/>
                        </a:rPr>
                        <a:t>MANAGEMENT</a:t>
                      </a:r>
                      <a:r>
                        <a:rPr lang="en-IN" sz="1400" b="1" dirty="0">
                          <a:latin typeface="Times New Roman"/>
                          <a:ea typeface="Calibri"/>
                          <a:cs typeface="Times New Roman"/>
                        </a:rPr>
                        <a:t> </a:t>
                      </a:r>
                      <a:endParaRPr lang="en-IN" sz="1200" b="1" dirty="0">
                        <a:latin typeface="Calibri"/>
                        <a:ea typeface="Calibri"/>
                        <a:cs typeface="Times New Roman"/>
                      </a:endParaRPr>
                    </a:p>
                    <a:p>
                      <a:pPr marL="114300" algn="l">
                        <a:lnSpc>
                          <a:spcPct val="115000"/>
                        </a:lnSpc>
                        <a:spcAft>
                          <a:spcPts val="1000"/>
                        </a:spcAft>
                      </a:pPr>
                      <a:r>
                        <a:rPr lang="en-IN" sz="1400" b="1" dirty="0" smtClean="0">
                          <a:latin typeface="Times New Roman"/>
                          <a:ea typeface="Calibri"/>
                          <a:cs typeface="Times New Roman"/>
                        </a:rPr>
                        <a:t>5. </a:t>
                      </a:r>
                      <a:r>
                        <a:rPr lang="en-IN" sz="1400" b="1" dirty="0">
                          <a:latin typeface="Times New Roman"/>
                          <a:ea typeface="Calibri"/>
                          <a:cs typeface="Times New Roman"/>
                        </a:rPr>
                        <a:t>Time spend by doctor</a:t>
                      </a:r>
                      <a:endParaRPr lang="en-IN" sz="1200" b="1" dirty="0">
                        <a:latin typeface="Calibri"/>
                        <a:ea typeface="Calibri"/>
                        <a:cs typeface="Times New Roman"/>
                      </a:endParaRPr>
                    </a:p>
                  </a:txBody>
                  <a:tcPr marL="68580" marR="68580" marT="0" marB="0"/>
                </a:tc>
                <a:tc>
                  <a:txBody>
                    <a:bodyPr/>
                    <a:lstStyle/>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83%</a:t>
                      </a:r>
                      <a:endParaRPr lang="en-IN" dirty="0" smtClean="0"/>
                    </a:p>
                    <a:p>
                      <a:endParaRPr lang="en-IN" dirty="0"/>
                    </a:p>
                  </a:txBody>
                  <a:tcPr/>
                </a:tc>
                <a:tc>
                  <a:txBody>
                    <a:bodyPr/>
                    <a:lstStyle/>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17%</a:t>
                      </a:r>
                      <a:endParaRPr lang="en-IN" dirty="0" smtClean="0"/>
                    </a:p>
                    <a:p>
                      <a:endParaRPr lang="en-IN" dirty="0"/>
                    </a:p>
                  </a:txBody>
                  <a:tcPr/>
                </a:tc>
              </a:tr>
              <a:tr h="368300">
                <a:tc>
                  <a:txBody>
                    <a:bodyPr/>
                    <a:lstStyle/>
                    <a:p>
                      <a:pPr algn="l">
                        <a:lnSpc>
                          <a:spcPct val="115000"/>
                        </a:lnSpc>
                        <a:spcAft>
                          <a:spcPts val="0"/>
                        </a:spcAft>
                      </a:pPr>
                      <a:r>
                        <a:rPr lang="en-IN" sz="1400" b="1" dirty="0">
                          <a:latin typeface="Times New Roman"/>
                          <a:ea typeface="Calibri"/>
                          <a:cs typeface="Times New Roman"/>
                        </a:rPr>
                        <a:t>    </a:t>
                      </a:r>
                      <a:endParaRPr lang="en-IN" sz="1400" b="1" dirty="0" smtClean="0">
                        <a:latin typeface="Times New Roman"/>
                        <a:ea typeface="Calibri"/>
                        <a:cs typeface="Times New Roman"/>
                      </a:endParaRPr>
                    </a:p>
                    <a:p>
                      <a:pPr algn="l">
                        <a:lnSpc>
                          <a:spcPct val="115000"/>
                        </a:lnSpc>
                        <a:spcAft>
                          <a:spcPts val="0"/>
                        </a:spcAft>
                      </a:pPr>
                      <a:r>
                        <a:rPr lang="en-IN" sz="1400" b="1" dirty="0" smtClean="0">
                          <a:latin typeface="Times New Roman"/>
                          <a:ea typeface="Calibri"/>
                          <a:cs typeface="Times New Roman"/>
                        </a:rPr>
                        <a:t> 6.Doctor</a:t>
                      </a:r>
                      <a:r>
                        <a:rPr lang="en-IN" sz="1400" b="1" dirty="0">
                          <a:latin typeface="Times New Roman"/>
                          <a:ea typeface="Calibri"/>
                          <a:cs typeface="Times New Roman"/>
                        </a:rPr>
                        <a:t>’ s explanation about treatment         and disease</a:t>
                      </a:r>
                      <a:endParaRPr lang="en-IN" sz="1200" b="1" dirty="0">
                        <a:latin typeface="Calibri"/>
                        <a:ea typeface="Calibri"/>
                        <a:cs typeface="Times New Roman"/>
                      </a:endParaRPr>
                    </a:p>
                  </a:txBody>
                  <a:tcPr marL="68580" marR="68580" marT="0" marB="0"/>
                </a:tc>
                <a:tc>
                  <a:txBody>
                    <a:bodyPr/>
                    <a:lstStyle/>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78%</a:t>
                      </a:r>
                      <a:endParaRPr lang="en-IN" dirty="0" smtClean="0"/>
                    </a:p>
                    <a:p>
                      <a:endParaRPr lang="en-IN" dirty="0"/>
                    </a:p>
                  </a:txBody>
                  <a:tcPr/>
                </a:tc>
                <a:tc>
                  <a:txBody>
                    <a:bodyPr/>
                    <a:lstStyle/>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22%</a:t>
                      </a:r>
                      <a:endParaRPr lang="en-IN" dirty="0" smtClean="0"/>
                    </a:p>
                    <a:p>
                      <a:endParaRPr lang="en-IN"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289560"/>
          </a:xfrm>
        </p:spPr>
        <p:txBody>
          <a:bodyPr>
            <a:normAutofit fontScale="90000"/>
          </a:bodyPr>
          <a:lstStyle/>
          <a:p>
            <a:r>
              <a:rPr lang="en-US" dirty="0" smtClean="0"/>
              <a:t>CONTD..</a:t>
            </a:r>
            <a:endParaRPr lang="en-IN" dirty="0"/>
          </a:p>
        </p:txBody>
      </p:sp>
      <p:graphicFrame>
        <p:nvGraphicFramePr>
          <p:cNvPr id="4" name="Content Placeholder 3"/>
          <p:cNvGraphicFramePr>
            <a:graphicFrameLocks noGrp="1"/>
          </p:cNvGraphicFramePr>
          <p:nvPr>
            <p:ph idx="1"/>
          </p:nvPr>
        </p:nvGraphicFramePr>
        <p:xfrm>
          <a:off x="304800" y="609600"/>
          <a:ext cx="7848600" cy="6000897"/>
        </p:xfrm>
        <a:graphic>
          <a:graphicData uri="http://schemas.openxmlformats.org/drawingml/2006/table">
            <a:tbl>
              <a:tblPr firstRow="1" bandRow="1">
                <a:tableStyleId>{5C22544A-7EE6-4342-B048-85BDC9FD1C3A}</a:tableStyleId>
              </a:tblPr>
              <a:tblGrid>
                <a:gridCol w="2616200"/>
                <a:gridCol w="2616200"/>
                <a:gridCol w="2616200"/>
              </a:tblGrid>
              <a:tr h="352736">
                <a:tc>
                  <a:txBody>
                    <a:bodyPr/>
                    <a:lstStyle/>
                    <a:p>
                      <a:endParaRPr lang="en-IN" dirty="0"/>
                    </a:p>
                  </a:txBody>
                  <a:tcPr/>
                </a:tc>
                <a:tc>
                  <a:txBody>
                    <a:bodyPr/>
                    <a:lstStyle/>
                    <a:p>
                      <a:r>
                        <a:rPr lang="en-US" dirty="0" smtClean="0"/>
                        <a:t>SATISFACTORY</a:t>
                      </a:r>
                      <a:endParaRPr lang="en-IN" dirty="0"/>
                    </a:p>
                  </a:txBody>
                  <a:tcPr/>
                </a:tc>
                <a:tc>
                  <a:txBody>
                    <a:bodyPr/>
                    <a:lstStyle/>
                    <a:p>
                      <a:r>
                        <a:rPr lang="en-US" dirty="0" smtClean="0"/>
                        <a:t>NON SATISFACTORY</a:t>
                      </a:r>
                      <a:endParaRPr lang="en-IN" dirty="0"/>
                    </a:p>
                  </a:txBody>
                  <a:tcPr/>
                </a:tc>
              </a:tr>
              <a:tr h="1146392">
                <a:tc>
                  <a:txBody>
                    <a:bodyPr/>
                    <a:lstStyle/>
                    <a:p>
                      <a:pPr marL="114300" algn="l">
                        <a:lnSpc>
                          <a:spcPct val="115000"/>
                        </a:lnSpc>
                        <a:spcAft>
                          <a:spcPts val="1000"/>
                        </a:spcAft>
                      </a:pPr>
                      <a:r>
                        <a:rPr lang="en-IN" sz="1600" b="1" u="sng" dirty="0">
                          <a:latin typeface="Times New Roman"/>
                          <a:ea typeface="Calibri"/>
                          <a:cs typeface="Times New Roman"/>
                        </a:rPr>
                        <a:t>BEHAVIOUR OF THE HOSPITAL STAFF</a:t>
                      </a:r>
                      <a:endParaRPr lang="en-IN" sz="1400" b="1" u="sng" dirty="0">
                        <a:latin typeface="Calibri"/>
                        <a:ea typeface="Calibri"/>
                        <a:cs typeface="Times New Roman"/>
                      </a:endParaRPr>
                    </a:p>
                    <a:p>
                      <a:pPr algn="l">
                        <a:lnSpc>
                          <a:spcPct val="115000"/>
                        </a:lnSpc>
                        <a:spcAft>
                          <a:spcPts val="0"/>
                        </a:spcAft>
                      </a:pPr>
                      <a:r>
                        <a:rPr lang="en-IN" sz="1600" b="1" dirty="0" smtClean="0">
                          <a:latin typeface="Times New Roman"/>
                          <a:ea typeface="Calibri"/>
                          <a:cs typeface="Times New Roman"/>
                        </a:rPr>
                        <a:t>7. </a:t>
                      </a:r>
                      <a:r>
                        <a:rPr lang="en-IN" sz="1600" b="1" dirty="0">
                          <a:latin typeface="Times New Roman"/>
                          <a:ea typeface="Calibri"/>
                          <a:cs typeface="Times New Roman"/>
                        </a:rPr>
                        <a:t>Behaviour of the doctor</a:t>
                      </a:r>
                      <a:endParaRPr lang="en-IN" sz="1400" b="1" dirty="0">
                        <a:latin typeface="Calibri"/>
                        <a:ea typeface="Calibri"/>
                        <a:cs typeface="Times New Roman"/>
                      </a:endParaRPr>
                    </a:p>
                  </a:txBody>
                  <a:tcPr marL="68580" marR="68580" marT="0" marB="0"/>
                </a:tc>
                <a:tc>
                  <a:txBody>
                    <a:bodyPr/>
                    <a:lstStyle/>
                    <a:p>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59%</a:t>
                      </a:r>
                      <a:endParaRPr lang="en-IN" dirty="0" smtClean="0"/>
                    </a:p>
                    <a:p>
                      <a:endParaRPr lang="en-IN" dirty="0"/>
                    </a:p>
                  </a:txBody>
                  <a:tcPr/>
                </a:tc>
                <a:tc>
                  <a:txBody>
                    <a:bodyPr/>
                    <a:lstStyle/>
                    <a:p>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41%</a:t>
                      </a:r>
                      <a:endParaRPr lang="en-IN" dirty="0" smtClean="0"/>
                    </a:p>
                    <a:p>
                      <a:endParaRPr lang="en-IN" dirty="0"/>
                    </a:p>
                  </a:txBody>
                  <a:tcPr/>
                </a:tc>
              </a:tr>
              <a:tr h="617288">
                <a:tc>
                  <a:txBody>
                    <a:bodyPr/>
                    <a:lstStyle/>
                    <a:p>
                      <a:pPr algn="l">
                        <a:lnSpc>
                          <a:spcPct val="115000"/>
                        </a:lnSpc>
                        <a:spcAft>
                          <a:spcPts val="0"/>
                        </a:spcAft>
                      </a:pPr>
                      <a:r>
                        <a:rPr lang="en-IN" sz="1600" b="1" dirty="0" smtClean="0">
                          <a:latin typeface="Times New Roman"/>
                          <a:ea typeface="Calibri"/>
                          <a:cs typeface="Times New Roman"/>
                        </a:rPr>
                        <a:t>8. </a:t>
                      </a:r>
                      <a:r>
                        <a:rPr lang="en-IN" sz="1600" b="1" dirty="0">
                          <a:latin typeface="Times New Roman"/>
                          <a:ea typeface="Calibri"/>
                          <a:cs typeface="Times New Roman"/>
                        </a:rPr>
                        <a:t>Behaviour of the other staff</a:t>
                      </a:r>
                      <a:endParaRPr lang="en-IN" sz="1400" b="1"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67%</a:t>
                      </a:r>
                      <a:endParaRPr lang="en-IN" dirty="0" smtClean="0"/>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33%</a:t>
                      </a:r>
                      <a:endParaRPr lang="en-IN" dirty="0" smtClean="0"/>
                    </a:p>
                    <a:p>
                      <a:endParaRPr lang="en-IN" dirty="0"/>
                    </a:p>
                  </a:txBody>
                  <a:tcPr/>
                </a:tc>
              </a:tr>
              <a:tr h="617288">
                <a:tc>
                  <a:txBody>
                    <a:bodyPr/>
                    <a:lstStyle/>
                    <a:p>
                      <a:pPr algn="l">
                        <a:lnSpc>
                          <a:spcPct val="115000"/>
                        </a:lnSpc>
                        <a:spcAft>
                          <a:spcPts val="0"/>
                        </a:spcAft>
                      </a:pPr>
                      <a:r>
                        <a:rPr lang="en-IN" sz="1600" b="1" dirty="0" smtClean="0">
                          <a:latin typeface="Times New Roman"/>
                          <a:ea typeface="Calibri"/>
                          <a:cs typeface="Times New Roman"/>
                        </a:rPr>
                        <a:t>9. </a:t>
                      </a:r>
                      <a:r>
                        <a:rPr lang="en-IN" sz="1600" b="1" dirty="0">
                          <a:latin typeface="Times New Roman"/>
                          <a:ea typeface="Calibri"/>
                          <a:cs typeface="Times New Roman"/>
                        </a:rPr>
                        <a:t>Answers your queries</a:t>
                      </a:r>
                      <a:endParaRPr lang="en-IN" sz="1400" b="1"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82%</a:t>
                      </a:r>
                      <a:endParaRPr lang="en-IN" dirty="0" smtClean="0"/>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18%</a:t>
                      </a:r>
                      <a:endParaRPr lang="en-IN" dirty="0" smtClean="0"/>
                    </a:p>
                    <a:p>
                      <a:endParaRPr lang="en-IN" dirty="0"/>
                    </a:p>
                  </a:txBody>
                  <a:tcPr/>
                </a:tc>
              </a:tr>
              <a:tr h="881840">
                <a:tc>
                  <a:txBody>
                    <a:bodyPr/>
                    <a:lstStyle/>
                    <a:p>
                      <a:pPr marL="114300" algn="l">
                        <a:lnSpc>
                          <a:spcPct val="115000"/>
                        </a:lnSpc>
                        <a:spcAft>
                          <a:spcPts val="1000"/>
                        </a:spcAft>
                      </a:pPr>
                      <a:r>
                        <a:rPr lang="en-IN" sz="1600" b="1" u="sng" dirty="0" smtClean="0">
                          <a:latin typeface="Times New Roman"/>
                          <a:ea typeface="Calibri"/>
                          <a:cs typeface="Times New Roman"/>
                        </a:rPr>
                        <a:t>SUPPORTING </a:t>
                      </a:r>
                      <a:r>
                        <a:rPr lang="en-IN" sz="1600" b="1" u="sng" dirty="0">
                          <a:latin typeface="Times New Roman"/>
                          <a:ea typeface="Calibri"/>
                          <a:cs typeface="Times New Roman"/>
                        </a:rPr>
                        <a:t>SERVICES</a:t>
                      </a:r>
                      <a:endParaRPr lang="en-IN" sz="1400" b="1" u="sng" dirty="0">
                        <a:latin typeface="Calibri"/>
                        <a:ea typeface="Calibri"/>
                        <a:cs typeface="Times New Roman"/>
                      </a:endParaRPr>
                    </a:p>
                    <a:p>
                      <a:pPr algn="l">
                        <a:lnSpc>
                          <a:spcPct val="115000"/>
                        </a:lnSpc>
                        <a:spcAft>
                          <a:spcPts val="0"/>
                        </a:spcAft>
                      </a:pPr>
                      <a:r>
                        <a:rPr lang="en-IN" sz="1600" b="1" dirty="0" smtClean="0">
                          <a:latin typeface="Times New Roman"/>
                          <a:ea typeface="Calibri"/>
                          <a:cs typeface="Times New Roman"/>
                        </a:rPr>
                        <a:t>10. </a:t>
                      </a:r>
                      <a:r>
                        <a:rPr lang="en-IN" sz="1600" b="1" dirty="0">
                          <a:latin typeface="Times New Roman"/>
                          <a:ea typeface="Calibri"/>
                          <a:cs typeface="Times New Roman"/>
                        </a:rPr>
                        <a:t>Lab availability</a:t>
                      </a:r>
                      <a:endParaRPr lang="en-IN" sz="1400" b="1" dirty="0">
                        <a:latin typeface="Calibri"/>
                        <a:ea typeface="Calibri"/>
                        <a:cs typeface="Times New Roman"/>
                      </a:endParaRPr>
                    </a:p>
                  </a:txBody>
                  <a:tcPr marL="68580" marR="68580" marT="0" marB="0"/>
                </a:tc>
                <a:tc>
                  <a:txBody>
                    <a:bodyPr/>
                    <a:lstStyle/>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54%</a:t>
                      </a:r>
                      <a:endParaRPr lang="en-IN" dirty="0" smtClean="0"/>
                    </a:p>
                    <a:p>
                      <a:endParaRPr lang="en-IN" dirty="0"/>
                    </a:p>
                  </a:txBody>
                  <a:tcPr/>
                </a:tc>
                <a:tc>
                  <a:txBody>
                    <a:bodyPr/>
                    <a:lstStyle/>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42%</a:t>
                      </a:r>
                      <a:endParaRPr lang="en-IN" dirty="0" smtClean="0"/>
                    </a:p>
                    <a:p>
                      <a:endParaRPr lang="en-IN" dirty="0"/>
                    </a:p>
                  </a:txBody>
                  <a:tcPr/>
                </a:tc>
              </a:tr>
              <a:tr h="720169">
                <a:tc>
                  <a:txBody>
                    <a:bodyPr/>
                    <a:lstStyle/>
                    <a:p>
                      <a:pPr algn="l">
                        <a:lnSpc>
                          <a:spcPct val="115000"/>
                        </a:lnSpc>
                        <a:spcAft>
                          <a:spcPts val="0"/>
                        </a:spcAft>
                      </a:pPr>
                      <a:r>
                        <a:rPr lang="en-IN" sz="1600" b="1" dirty="0" smtClean="0">
                          <a:latin typeface="Times New Roman"/>
                          <a:ea typeface="Calibri"/>
                          <a:cs typeface="Times New Roman"/>
                        </a:rPr>
                        <a:t>11. </a:t>
                      </a:r>
                      <a:r>
                        <a:rPr lang="en-IN" sz="1600" b="1" dirty="0">
                          <a:latin typeface="Times New Roman"/>
                          <a:ea typeface="Calibri"/>
                          <a:cs typeface="Times New Roman"/>
                        </a:rPr>
                        <a:t>Pharmacy availability</a:t>
                      </a:r>
                      <a:endParaRPr lang="en-IN" sz="1400" b="1"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90%</a:t>
                      </a:r>
                      <a:endParaRPr lang="en-IN" dirty="0" smtClean="0"/>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10%</a:t>
                      </a:r>
                      <a:endParaRPr lang="en-IN" dirty="0" smtClean="0"/>
                    </a:p>
                    <a:p>
                      <a:endParaRPr lang="en-IN" dirty="0"/>
                    </a:p>
                  </a:txBody>
                  <a:tcPr/>
                </a:tc>
              </a:tr>
              <a:tr h="617288">
                <a:tc>
                  <a:txBody>
                    <a:bodyPr/>
                    <a:lstStyle/>
                    <a:p>
                      <a:pPr algn="l">
                        <a:lnSpc>
                          <a:spcPct val="115000"/>
                        </a:lnSpc>
                        <a:spcAft>
                          <a:spcPts val="0"/>
                        </a:spcAft>
                      </a:pPr>
                      <a:r>
                        <a:rPr lang="en-IN" sz="1600" b="1" dirty="0" smtClean="0">
                          <a:latin typeface="Times New Roman"/>
                          <a:ea typeface="Calibri"/>
                          <a:cs typeface="Times New Roman"/>
                        </a:rPr>
                        <a:t>13. </a:t>
                      </a:r>
                      <a:r>
                        <a:rPr lang="en-IN" sz="1600" b="1" dirty="0">
                          <a:latin typeface="Times New Roman"/>
                          <a:ea typeface="Calibri"/>
                          <a:cs typeface="Times New Roman"/>
                        </a:rPr>
                        <a:t>Drinking </a:t>
                      </a:r>
                      <a:r>
                        <a:rPr lang="en-IN" sz="1600" b="1" dirty="0" smtClean="0">
                          <a:latin typeface="Times New Roman"/>
                          <a:ea typeface="Calibri"/>
                          <a:cs typeface="Times New Roman"/>
                        </a:rPr>
                        <a:t>water</a:t>
                      </a:r>
                    </a:p>
                    <a:p>
                      <a:pPr algn="l">
                        <a:lnSpc>
                          <a:spcPct val="115000"/>
                        </a:lnSpc>
                        <a:spcAft>
                          <a:spcPts val="0"/>
                        </a:spcAft>
                      </a:pPr>
                      <a:r>
                        <a:rPr lang="en-IN" sz="1600" b="1" dirty="0" smtClean="0">
                          <a:latin typeface="Times New Roman"/>
                          <a:ea typeface="Calibri"/>
                          <a:cs typeface="Times New Roman"/>
                        </a:rPr>
                        <a:t>facility</a:t>
                      </a:r>
                      <a:r>
                        <a:rPr lang="en-IN" sz="1600" b="1" baseline="0" dirty="0" smtClean="0">
                          <a:latin typeface="Times New Roman"/>
                          <a:ea typeface="Calibri"/>
                          <a:cs typeface="Times New Roman"/>
                        </a:rPr>
                        <a:t> </a:t>
                      </a:r>
                      <a:endParaRPr lang="en-IN" sz="1400" b="1"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FF0000"/>
                          </a:solidFill>
                        </a:rPr>
                        <a:t>27%</a:t>
                      </a:r>
                      <a:endParaRPr lang="en-IN" b="1" dirty="0" smtClean="0">
                        <a:solidFill>
                          <a:srgbClr val="FF0000"/>
                        </a:solidFill>
                      </a:endParaRPr>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73%</a:t>
                      </a:r>
                      <a:endParaRPr lang="en-IN" dirty="0" smtClean="0"/>
                    </a:p>
                    <a:p>
                      <a:endParaRPr lang="en-IN" dirty="0"/>
                    </a:p>
                  </a:txBody>
                  <a:tcPr/>
                </a:tc>
              </a:tr>
              <a:tr h="617288">
                <a:tc>
                  <a:txBody>
                    <a:bodyPr/>
                    <a:lstStyle/>
                    <a:p>
                      <a:pPr algn="l">
                        <a:lnSpc>
                          <a:spcPct val="115000"/>
                        </a:lnSpc>
                        <a:spcAft>
                          <a:spcPts val="0"/>
                        </a:spcAft>
                      </a:pPr>
                      <a:r>
                        <a:rPr lang="en-US" sz="1600" b="1" dirty="0" smtClean="0">
                          <a:latin typeface="Times New Roman" pitchFamily="18" charset="0"/>
                          <a:ea typeface="Calibri"/>
                          <a:cs typeface="Times New Roman" pitchFamily="18" charset="0"/>
                        </a:rPr>
                        <a:t>14. Toilet</a:t>
                      </a:r>
                      <a:r>
                        <a:rPr lang="en-US" sz="1600" b="1" baseline="0" dirty="0" smtClean="0">
                          <a:latin typeface="Times New Roman" pitchFamily="18" charset="0"/>
                          <a:ea typeface="Calibri"/>
                          <a:cs typeface="Times New Roman" pitchFamily="18" charset="0"/>
                        </a:rPr>
                        <a:t> facility </a:t>
                      </a:r>
                      <a:endParaRPr lang="en-IN" sz="1600" b="1" dirty="0">
                        <a:latin typeface="Times New Roman" pitchFamily="18" charset="0"/>
                        <a:ea typeface="Calibri"/>
                        <a:cs typeface="Times New Roman" pitchFamily="18" charset="0"/>
                      </a:endParaRPr>
                    </a:p>
                  </a:txBody>
                  <a:tcPr marL="68580" marR="68580" marT="0" marB="0"/>
                </a:tc>
                <a:tc>
                  <a:txBody>
                    <a:bodyPr/>
                    <a:lstStyle/>
                    <a:p>
                      <a:r>
                        <a:rPr lang="en-US" b="1" dirty="0" smtClean="0">
                          <a:solidFill>
                            <a:srgbClr val="FF0000"/>
                          </a:solidFill>
                        </a:rPr>
                        <a:t>15%</a:t>
                      </a:r>
                      <a:endParaRPr lang="en-IN" b="1" dirty="0">
                        <a:solidFill>
                          <a:srgbClr val="FF0000"/>
                        </a:solidFill>
                      </a:endParaRPr>
                    </a:p>
                  </a:txBody>
                  <a:tcPr/>
                </a:tc>
                <a:tc>
                  <a:txBody>
                    <a:bodyPr/>
                    <a:lstStyle/>
                    <a:p>
                      <a:r>
                        <a:rPr lang="en-US" dirty="0" smtClean="0"/>
                        <a:t>85%</a:t>
                      </a:r>
                      <a:endParaRPr lang="en-IN"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graphicFrame>
        <p:nvGraphicFramePr>
          <p:cNvPr id="4" name="Content Placeholder 3"/>
          <p:cNvGraphicFramePr>
            <a:graphicFrameLocks noGrp="1"/>
          </p:cNvGraphicFramePr>
          <p:nvPr>
            <p:ph idx="1"/>
          </p:nvPr>
        </p:nvGraphicFramePr>
        <p:xfrm>
          <a:off x="381000" y="1609725"/>
          <a:ext cx="7315200" cy="2581275"/>
        </p:xfrm>
        <a:graphic>
          <a:graphicData uri="http://schemas.openxmlformats.org/drawingml/2006/table">
            <a:tbl>
              <a:tblPr firstRow="1" bandRow="1">
                <a:tableStyleId>{5C22544A-7EE6-4342-B048-85BDC9FD1C3A}</a:tableStyleId>
              </a:tblPr>
              <a:tblGrid>
                <a:gridCol w="1463040"/>
                <a:gridCol w="1463040"/>
                <a:gridCol w="1463040"/>
                <a:gridCol w="1463040"/>
                <a:gridCol w="1463040"/>
              </a:tblGrid>
              <a:tr h="745514">
                <a:tc>
                  <a:txBody>
                    <a:bodyPr/>
                    <a:lstStyle/>
                    <a:p>
                      <a:endParaRPr lang="en-IN" dirty="0"/>
                    </a:p>
                  </a:txBody>
                  <a:tcPr/>
                </a:tc>
                <a:tc>
                  <a:txBody>
                    <a:bodyPr/>
                    <a:lstStyle/>
                    <a:p>
                      <a:r>
                        <a:rPr lang="en-US" dirty="0" smtClean="0"/>
                        <a:t>&lt;15</a:t>
                      </a:r>
                      <a:r>
                        <a:rPr lang="en-US" baseline="0" dirty="0" smtClean="0"/>
                        <a:t> MIN</a:t>
                      </a:r>
                      <a:endParaRPr lang="en-IN" dirty="0"/>
                    </a:p>
                  </a:txBody>
                  <a:tcPr/>
                </a:tc>
                <a:tc>
                  <a:txBody>
                    <a:bodyPr/>
                    <a:lstStyle/>
                    <a:p>
                      <a:r>
                        <a:rPr lang="en-US" dirty="0" smtClean="0"/>
                        <a:t>15-30</a:t>
                      </a:r>
                      <a:r>
                        <a:rPr lang="en-US" baseline="0" dirty="0" smtClean="0"/>
                        <a:t> MINS</a:t>
                      </a:r>
                      <a:endParaRPr lang="en-IN" dirty="0"/>
                    </a:p>
                  </a:txBody>
                  <a:tcPr/>
                </a:tc>
                <a:tc>
                  <a:txBody>
                    <a:bodyPr/>
                    <a:lstStyle/>
                    <a:p>
                      <a:r>
                        <a:rPr lang="en-US" dirty="0" smtClean="0"/>
                        <a:t>30-60 MINS</a:t>
                      </a:r>
                      <a:endParaRPr lang="en-IN" dirty="0"/>
                    </a:p>
                  </a:txBody>
                  <a:tcPr/>
                </a:tc>
                <a:tc>
                  <a:txBody>
                    <a:bodyPr/>
                    <a:lstStyle/>
                    <a:p>
                      <a:r>
                        <a:rPr lang="en-US" dirty="0" smtClean="0"/>
                        <a:t>&gt;60 MINS</a:t>
                      </a:r>
                      <a:endParaRPr lang="en-IN" dirty="0"/>
                    </a:p>
                  </a:txBody>
                  <a:tcPr/>
                </a:tc>
              </a:tr>
              <a:tr h="617560">
                <a:tc>
                  <a:txBody>
                    <a:bodyPr/>
                    <a:lstStyle/>
                    <a:p>
                      <a:r>
                        <a:rPr lang="en-US" sz="1600" b="1" dirty="0" smtClean="0"/>
                        <a:t>Time for billing</a:t>
                      </a:r>
                      <a:endParaRPr lang="en-IN" sz="1600" b="1" dirty="0"/>
                    </a:p>
                  </a:txBody>
                  <a:tcPr/>
                </a:tc>
                <a:tc>
                  <a:txBody>
                    <a:bodyPr/>
                    <a:lstStyle/>
                    <a:p>
                      <a:r>
                        <a:rPr lang="en-US" dirty="0" smtClean="0"/>
                        <a:t>55%</a:t>
                      </a:r>
                      <a:endParaRPr lang="en-IN" dirty="0"/>
                    </a:p>
                  </a:txBody>
                  <a:tcPr/>
                </a:tc>
                <a:tc>
                  <a:txBody>
                    <a:bodyPr/>
                    <a:lstStyle/>
                    <a:p>
                      <a:r>
                        <a:rPr lang="en-US" dirty="0" smtClean="0"/>
                        <a:t>43%</a:t>
                      </a:r>
                      <a:endParaRPr lang="en-IN" dirty="0"/>
                    </a:p>
                  </a:txBody>
                  <a:tcPr/>
                </a:tc>
                <a:tc>
                  <a:txBody>
                    <a:bodyPr/>
                    <a:lstStyle/>
                    <a:p>
                      <a:r>
                        <a:rPr lang="en-US" dirty="0" smtClean="0"/>
                        <a:t>2%</a:t>
                      </a:r>
                      <a:endParaRPr lang="en-IN" dirty="0"/>
                    </a:p>
                  </a:txBody>
                  <a:tcPr/>
                </a:tc>
                <a:tc>
                  <a:txBody>
                    <a:bodyPr/>
                    <a:lstStyle/>
                    <a:p>
                      <a:endParaRPr lang="en-IN" dirty="0"/>
                    </a:p>
                  </a:txBody>
                  <a:tcPr/>
                </a:tc>
              </a:tr>
              <a:tr h="1218201">
                <a:tc>
                  <a:txBody>
                    <a:bodyPr/>
                    <a:lstStyle/>
                    <a:p>
                      <a:r>
                        <a:rPr lang="en-US" sz="1600" b="1" dirty="0" smtClean="0"/>
                        <a:t>Waiting</a:t>
                      </a:r>
                      <a:r>
                        <a:rPr lang="en-US" sz="1600" b="1" baseline="0" dirty="0" smtClean="0"/>
                        <a:t> time for </a:t>
                      </a:r>
                      <a:r>
                        <a:rPr lang="en-US" sz="1600" b="1" baseline="0" dirty="0" err="1" smtClean="0"/>
                        <a:t>consulltation</a:t>
                      </a:r>
                      <a:endParaRPr lang="en-US" sz="1600" b="1" baseline="0" dirty="0" smtClean="0"/>
                    </a:p>
                    <a:p>
                      <a:endParaRPr lang="en-IN" sz="2400" b="1" dirty="0" smtClean="0"/>
                    </a:p>
                  </a:txBody>
                  <a:tcPr/>
                </a:tc>
                <a:tc>
                  <a:txBody>
                    <a:bodyPr/>
                    <a:lstStyle/>
                    <a:p>
                      <a:endParaRPr lang="en-IN" dirty="0"/>
                    </a:p>
                  </a:txBody>
                  <a:tcPr/>
                </a:tc>
                <a:tc>
                  <a:txBody>
                    <a:bodyPr/>
                    <a:lstStyle/>
                    <a:p>
                      <a:r>
                        <a:rPr lang="en-US" dirty="0" smtClean="0"/>
                        <a:t>47%</a:t>
                      </a:r>
                      <a:endParaRPr lang="en-IN" dirty="0"/>
                    </a:p>
                  </a:txBody>
                  <a:tcPr/>
                </a:tc>
                <a:tc>
                  <a:txBody>
                    <a:bodyPr/>
                    <a:lstStyle/>
                    <a:p>
                      <a:r>
                        <a:rPr lang="en-US" dirty="0" smtClean="0"/>
                        <a:t>43%</a:t>
                      </a:r>
                      <a:endParaRPr lang="en-IN" dirty="0"/>
                    </a:p>
                  </a:txBody>
                  <a:tcPr/>
                </a:tc>
                <a:tc>
                  <a:txBody>
                    <a:bodyPr/>
                    <a:lstStyle/>
                    <a:p>
                      <a:r>
                        <a:rPr lang="en-US" dirty="0" smtClean="0"/>
                        <a:t>10%</a:t>
                      </a:r>
                      <a:endParaRPr lang="en-IN"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441960"/>
          </a:xfrm>
        </p:spPr>
        <p:txBody>
          <a:bodyPr>
            <a:normAutofit fontScale="90000"/>
          </a:bodyPr>
          <a:lstStyle/>
          <a:p>
            <a:r>
              <a:rPr lang="en-IN" dirty="0" smtClean="0"/>
              <a:t>                </a:t>
            </a:r>
            <a:r>
              <a:rPr lang="en-IN" u="sng" dirty="0" smtClean="0">
                <a:solidFill>
                  <a:srgbClr val="FF0000"/>
                </a:solidFill>
              </a:rPr>
              <a:t>DISCUSSION</a:t>
            </a:r>
            <a:endParaRPr lang="en-IN" u="sng" dirty="0">
              <a:solidFill>
                <a:srgbClr val="FF0000"/>
              </a:solidFill>
            </a:endParaRPr>
          </a:p>
        </p:txBody>
      </p:sp>
      <p:sp>
        <p:nvSpPr>
          <p:cNvPr id="3" name="Content Placeholder 2"/>
          <p:cNvSpPr>
            <a:spLocks noGrp="1"/>
          </p:cNvSpPr>
          <p:nvPr>
            <p:ph idx="1"/>
          </p:nvPr>
        </p:nvSpPr>
        <p:spPr>
          <a:xfrm>
            <a:off x="457200" y="838200"/>
            <a:ext cx="7239000" cy="5617536"/>
          </a:xfrm>
        </p:spPr>
        <p:txBody>
          <a:bodyPr>
            <a:normAutofit fontScale="70000" lnSpcReduction="20000"/>
          </a:bodyPr>
          <a:lstStyle/>
          <a:p>
            <a:r>
              <a:rPr lang="en-IN" dirty="0" smtClean="0"/>
              <a:t>Objective of this study was to measure “level of patient satisfaction in O.P.D of a hospital”. Various national and international studies have been conducted to measure level of patient satisfaction by taking in account different factors which influences patient satisfaction. Also by THIS study “level of patient satisfaction in O.P.D of a hospital”, with sample size of  200 , it was determined that services by doctor like time spent , explanation etc received the better  ratings compared to other services. </a:t>
            </a:r>
          </a:p>
          <a:p>
            <a:r>
              <a:rPr lang="en-IN" dirty="0" err="1" smtClean="0"/>
              <a:t>Infact</a:t>
            </a:r>
            <a:r>
              <a:rPr lang="en-IN" dirty="0" smtClean="0"/>
              <a:t> maximum respondents were satisfied with time spent by doctors and also by the explanation given by the doctor. </a:t>
            </a:r>
          </a:p>
          <a:p>
            <a:r>
              <a:rPr lang="en-IN" dirty="0" smtClean="0"/>
              <a:t>All the </a:t>
            </a:r>
            <a:r>
              <a:rPr lang="en-IN" dirty="0" err="1" smtClean="0"/>
              <a:t>respondentas</a:t>
            </a:r>
            <a:r>
              <a:rPr lang="en-IN" dirty="0" smtClean="0"/>
              <a:t> were highly satisfied by seating arrangement of  O.P.D.</a:t>
            </a:r>
          </a:p>
          <a:p>
            <a:r>
              <a:rPr lang="en-IN" dirty="0" smtClean="0"/>
              <a:t> Almost more than half of the respondents were also satisfied with other factors like behaviour of doctor and other staff. </a:t>
            </a:r>
          </a:p>
          <a:p>
            <a:r>
              <a:rPr lang="en-IN" dirty="0" smtClean="0"/>
              <a:t>However this study also showed that major reason which lead to patient dissatisfaction was waiting time  for </a:t>
            </a:r>
            <a:r>
              <a:rPr lang="en-IN" dirty="0" err="1" smtClean="0"/>
              <a:t>consultation,cleanliness</a:t>
            </a:r>
            <a:r>
              <a:rPr lang="en-IN" dirty="0" smtClean="0"/>
              <a:t>, drinking water and toilets.</a:t>
            </a:r>
          </a:p>
          <a:p>
            <a:r>
              <a:rPr lang="en-IN" dirty="0" smtClean="0"/>
              <a:t> </a:t>
            </a:r>
            <a:r>
              <a:rPr lang="en-IN" dirty="0" err="1" smtClean="0"/>
              <a:t>Infact</a:t>
            </a:r>
            <a:r>
              <a:rPr lang="en-IN" dirty="0" smtClean="0"/>
              <a:t> drinking water facility and toilets received very low ratings. Respondents complained about unclean glasses , non availability of disposable glasses for drinking water. </a:t>
            </a:r>
          </a:p>
          <a:p>
            <a:r>
              <a:rPr lang="en-IN" dirty="0" smtClean="0"/>
              <a:t>Respondents also complained of poor maintenance of toilets.</a:t>
            </a:r>
          </a:p>
          <a:p>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           </a:t>
            </a:r>
            <a:r>
              <a:rPr lang="en-US" u="sng" dirty="0" smtClean="0">
                <a:solidFill>
                  <a:srgbClr val="FF0000"/>
                </a:solidFill>
              </a:rPr>
              <a:t>RECOMMENDATIONS</a:t>
            </a:r>
            <a:endParaRPr lang="en-IN" u="sng"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a:buNone/>
            </a:pPr>
            <a:r>
              <a:rPr lang="en-IN" dirty="0" smtClean="0"/>
              <a:t>To increases the patients satisfaction level hospital should adopt some necessary  steps which are as follows</a:t>
            </a:r>
          </a:p>
          <a:p>
            <a:pPr lvl="0"/>
            <a:r>
              <a:rPr lang="en-IN" dirty="0" smtClean="0"/>
              <a:t>Hospital management should also focus on proper maintenance of toilets which should be cleaned at regular intervals to ensure the hygiene conditions</a:t>
            </a:r>
          </a:p>
          <a:p>
            <a:pPr lvl="0"/>
            <a:r>
              <a:rPr lang="en-IN" dirty="0" smtClean="0"/>
              <a:t>For drinking water the water purifier should be cleaned and gets its service monthly to ensure the good quality drinking water patients</a:t>
            </a:r>
          </a:p>
          <a:p>
            <a:pPr lvl="0"/>
            <a:r>
              <a:rPr lang="en-IN" dirty="0" smtClean="0"/>
              <a:t>Also the  disposable glasses should always be there in good number to meet the need of patients at drinking water place.</a:t>
            </a:r>
          </a:p>
          <a:p>
            <a:pPr lvl="0"/>
            <a:r>
              <a:rPr lang="en-IN" dirty="0" smtClean="0"/>
              <a:t>Canteen should improve its service as well as menu content to cater to the O.P.D patients</a:t>
            </a:r>
          </a:p>
          <a:p>
            <a:pPr lvl="0"/>
            <a:r>
              <a:rPr lang="en-IN" dirty="0" smtClean="0"/>
              <a:t>Hospital should also take care about the cleanliness around the hospital  for the goodness of  patients health</a:t>
            </a:r>
          </a:p>
          <a:p>
            <a:endParaRPr lang="en-I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              </a:t>
            </a:r>
            <a:r>
              <a:rPr lang="en-IN" u="sng" dirty="0" smtClean="0">
                <a:solidFill>
                  <a:srgbClr val="FF0000"/>
                </a:solidFill>
              </a:rPr>
              <a:t>CONCLUSION</a:t>
            </a:r>
            <a:endParaRPr lang="en-IN" u="sng"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sz="2400" dirty="0" smtClean="0"/>
              <a:t>So this study shows major causes of dissatisfaction were </a:t>
            </a:r>
            <a:r>
              <a:rPr lang="en-US" sz="2400" dirty="0" err="1" smtClean="0"/>
              <a:t>mailny</a:t>
            </a:r>
            <a:r>
              <a:rPr lang="en-US" sz="2400" dirty="0" smtClean="0"/>
              <a:t> sanitation related to toilets, drinking water, </a:t>
            </a:r>
            <a:r>
              <a:rPr lang="en-US" sz="2400" dirty="0" err="1" smtClean="0"/>
              <a:t>builiding</a:t>
            </a:r>
            <a:endParaRPr lang="en-IN" sz="2400" dirty="0" smtClean="0"/>
          </a:p>
          <a:p>
            <a:pPr>
              <a:buNone/>
            </a:pPr>
            <a:endParaRPr lang="en-IN" sz="2400" dirty="0" smtClean="0"/>
          </a:p>
          <a:p>
            <a:r>
              <a:rPr lang="en-IN" sz="2400" dirty="0" smtClean="0"/>
              <a:t>As poor sanitation facilities offer a poor picture causing inconvenience to the </a:t>
            </a:r>
            <a:r>
              <a:rPr lang="en-IN" sz="2400" dirty="0" err="1" smtClean="0"/>
              <a:t>patients.so</a:t>
            </a:r>
            <a:r>
              <a:rPr lang="en-IN" sz="2400" dirty="0" smtClean="0"/>
              <a:t> proper  measures should be taken to  increase the satisfaction level of the patients as well increase the positive word of mouth hence increasing the market share of the hospital. </a:t>
            </a:r>
          </a:p>
          <a:p>
            <a:endParaRPr lang="en-IN" sz="2400" dirty="0" smtClean="0"/>
          </a:p>
          <a:p>
            <a:r>
              <a:rPr lang="en-IN" sz="2400" dirty="0" smtClean="0"/>
              <a:t>Implementing these measure them will ultimately bring more profit to the hospital.</a:t>
            </a:r>
          </a:p>
          <a:p>
            <a:pPr>
              <a:buNone/>
            </a:pPr>
            <a:endParaRPr lang="en-IN" sz="2000" dirty="0" smtClean="0"/>
          </a:p>
          <a:p>
            <a:pPr>
              <a:buNone/>
            </a:pPr>
            <a:r>
              <a:rPr lang="en-US" sz="2000" b="1" dirty="0" smtClean="0"/>
              <a:t> </a:t>
            </a:r>
            <a:endParaRPr lang="en-IN" dirty="0" smtClean="0"/>
          </a:p>
          <a:p>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pPr algn="ctr"/>
            <a:r>
              <a:rPr lang="en-US" dirty="0" smtClean="0"/>
              <a:t>REFERENCES</a:t>
            </a:r>
            <a:endParaRPr lang="en-US" dirty="0"/>
          </a:p>
        </p:txBody>
      </p:sp>
      <p:sp>
        <p:nvSpPr>
          <p:cNvPr id="3" name="Content Placeholder 2"/>
          <p:cNvSpPr>
            <a:spLocks noGrp="1"/>
          </p:cNvSpPr>
          <p:nvPr>
            <p:ph idx="1"/>
          </p:nvPr>
        </p:nvSpPr>
        <p:spPr>
          <a:xfrm>
            <a:off x="457200" y="1143000"/>
            <a:ext cx="7239000" cy="5312736"/>
          </a:xfrm>
        </p:spPr>
        <p:txBody>
          <a:bodyPr>
            <a:normAutofit fontScale="85000" lnSpcReduction="20000"/>
          </a:bodyPr>
          <a:lstStyle/>
          <a:p>
            <a:pPr marL="514350" indent="-514350">
              <a:buFont typeface="+mj-lt"/>
              <a:buAutoNum type="arabicPeriod"/>
            </a:pPr>
            <a:r>
              <a:rPr lang="en-US" sz="2000" i="1" dirty="0" smtClean="0">
                <a:latin typeface="Times New Roman" pitchFamily="18" charset="0"/>
                <a:cs typeface="Times New Roman" pitchFamily="18" charset="0"/>
              </a:rPr>
              <a:t>Molly gamble;30statistics on global patient </a:t>
            </a:r>
            <a:r>
              <a:rPr lang="en-US" sz="2000" i="1" dirty="0" err="1" smtClean="0">
                <a:latin typeface="Times New Roman" pitchFamily="18" charset="0"/>
                <a:cs typeface="Times New Roman" pitchFamily="18" charset="0"/>
              </a:rPr>
              <a:t>satisfaction;becker’s</a:t>
            </a:r>
            <a:r>
              <a:rPr lang="en-US" sz="2000" i="1" dirty="0" smtClean="0">
                <a:latin typeface="Times New Roman" pitchFamily="18" charset="0"/>
                <a:cs typeface="Times New Roman" pitchFamily="18" charset="0"/>
              </a:rPr>
              <a:t> hospital review business and legal issues for health system leadership;april30,2012;1-2</a:t>
            </a:r>
          </a:p>
          <a:p>
            <a:pPr marL="514350" indent="-514350">
              <a:buFont typeface="+mj-lt"/>
              <a:buAutoNum type="arabicPeriod"/>
            </a:pPr>
            <a:r>
              <a:rPr lang="en-US" sz="2000" i="1" dirty="0" smtClean="0">
                <a:latin typeface="Times New Roman" pitchFamily="18" charset="0"/>
                <a:cs typeface="Times New Roman" pitchFamily="18" charset="0"/>
              </a:rPr>
              <a:t>John </a:t>
            </a:r>
            <a:r>
              <a:rPr lang="en-US" sz="2000" i="1" dirty="0" err="1" smtClean="0">
                <a:latin typeface="Times New Roman" pitchFamily="18" charset="0"/>
                <a:cs typeface="Times New Roman" pitchFamily="18" charset="0"/>
              </a:rPr>
              <a:t>damouni;importance</a:t>
            </a:r>
            <a:r>
              <a:rPr lang="en-US" sz="2000" i="1" dirty="0" smtClean="0">
                <a:latin typeface="Times New Roman" pitchFamily="18" charset="0"/>
                <a:cs typeface="Times New Roman" pitchFamily="18" charset="0"/>
              </a:rPr>
              <a:t> of patient </a:t>
            </a:r>
            <a:r>
              <a:rPr lang="en-US" sz="2000" i="1" dirty="0" err="1" smtClean="0">
                <a:latin typeface="Times New Roman" pitchFamily="18" charset="0"/>
                <a:cs typeface="Times New Roman" pitchFamily="18" charset="0"/>
              </a:rPr>
              <a:t>satisfaction;heathcare</a:t>
            </a:r>
            <a:r>
              <a:rPr lang="en-US" sz="2000" i="1" dirty="0" smtClean="0">
                <a:latin typeface="Times New Roman" pitchFamily="18" charset="0"/>
                <a:cs typeface="Times New Roman" pitchFamily="18" charset="0"/>
              </a:rPr>
              <a:t> board room; 2012</a:t>
            </a:r>
          </a:p>
          <a:p>
            <a:pPr marL="514350" indent="-514350">
              <a:buFont typeface="+mj-lt"/>
              <a:buAutoNum type="arabicPeriod"/>
            </a:pPr>
            <a:r>
              <a:rPr lang="en-US" sz="2000" i="1" dirty="0" smtClean="0">
                <a:latin typeface="Times New Roman" pitchFamily="18" charset="0"/>
                <a:cs typeface="Times New Roman" pitchFamily="18" charset="0"/>
              </a:rPr>
              <a:t>Jean </a:t>
            </a:r>
            <a:r>
              <a:rPr lang="en-US" sz="2000" i="1" dirty="0" err="1" smtClean="0">
                <a:latin typeface="Times New Roman" pitchFamily="18" charset="0"/>
                <a:cs typeface="Times New Roman" pitchFamily="18" charset="0"/>
              </a:rPr>
              <a:t>marie</a:t>
            </a:r>
            <a:r>
              <a:rPr lang="en-US" sz="2000" i="1" dirty="0" smtClean="0">
                <a:latin typeface="Times New Roman" pitchFamily="18" charset="0"/>
                <a:cs typeface="Times New Roman" pitchFamily="18" charset="0"/>
              </a:rPr>
              <a:t> B. </a:t>
            </a:r>
            <a:r>
              <a:rPr lang="en-US" sz="2000" i="1" dirty="0" err="1" smtClean="0">
                <a:latin typeface="Times New Roman" pitchFamily="18" charset="0"/>
                <a:cs typeface="Times New Roman" pitchFamily="18" charset="0"/>
              </a:rPr>
              <a:t>laruffa</a:t>
            </a:r>
            <a:r>
              <a:rPr lang="en-US" sz="2000" i="1" dirty="0" smtClean="0">
                <a:latin typeface="Times New Roman" pitchFamily="18" charset="0"/>
                <a:cs typeface="Times New Roman" pitchFamily="18" charset="0"/>
              </a:rPr>
              <a:t>; a tool to help improve patient centered quality services at new york;2005; 31-41</a:t>
            </a:r>
          </a:p>
          <a:p>
            <a:pPr marL="514350" indent="-514350">
              <a:buFont typeface="+mj-lt"/>
              <a:buAutoNum type="arabicPeriod"/>
            </a:pPr>
            <a:r>
              <a:rPr lang="en-US" sz="2000" i="1" dirty="0" err="1" smtClean="0">
                <a:latin typeface="Times New Roman" pitchFamily="18" charset="0"/>
                <a:cs typeface="Times New Roman" pitchFamily="18" charset="0"/>
              </a:rPr>
              <a:t>Ranjeeti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kumari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vidya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bhushan;study</a:t>
            </a:r>
            <a:r>
              <a:rPr lang="en-US" sz="2000" i="1" dirty="0" smtClean="0">
                <a:latin typeface="Times New Roman" pitchFamily="18" charset="0"/>
                <a:cs typeface="Times New Roman" pitchFamily="18" charset="0"/>
              </a:rPr>
              <a:t> on patient satisfaction in the government allopathic heath facilities of </a:t>
            </a:r>
            <a:r>
              <a:rPr lang="en-US" sz="2000" i="1" dirty="0" err="1" smtClean="0">
                <a:latin typeface="Times New Roman" pitchFamily="18" charset="0"/>
                <a:cs typeface="Times New Roman" pitchFamily="18" charset="0"/>
              </a:rPr>
              <a:t>lucknow</a:t>
            </a:r>
            <a:r>
              <a:rPr lang="en-US" sz="2000" i="1" dirty="0" smtClean="0">
                <a:latin typeface="Times New Roman" pitchFamily="18" charset="0"/>
                <a:cs typeface="Times New Roman" pitchFamily="18" charset="0"/>
              </a:rPr>
              <a:t> district ,</a:t>
            </a:r>
            <a:r>
              <a:rPr lang="en-US" sz="2000" i="1" dirty="0" err="1" smtClean="0">
                <a:latin typeface="Times New Roman" pitchFamily="18" charset="0"/>
                <a:cs typeface="Times New Roman" pitchFamily="18" charset="0"/>
              </a:rPr>
              <a:t>india;indian</a:t>
            </a:r>
            <a:r>
              <a:rPr lang="en-US" sz="2000" i="1" dirty="0" smtClean="0">
                <a:latin typeface="Times New Roman" pitchFamily="18" charset="0"/>
                <a:cs typeface="Times New Roman" pitchFamily="18" charset="0"/>
              </a:rPr>
              <a:t> journal of community medicine;2009,jan;34(1):35-42</a:t>
            </a:r>
          </a:p>
          <a:p>
            <a:pPr marL="514350" indent="-514350">
              <a:buFont typeface="+mj-lt"/>
              <a:buAutoNum type="arabicPeriod"/>
            </a:pPr>
            <a:r>
              <a:rPr lang="en-US" sz="2000" i="1" dirty="0" smtClean="0">
                <a:latin typeface="Times New Roman" pitchFamily="18" charset="0"/>
                <a:cs typeface="Times New Roman" pitchFamily="18" charset="0"/>
              </a:rPr>
              <a:t>John </a:t>
            </a:r>
            <a:r>
              <a:rPr lang="en-US" sz="2000" i="1" dirty="0" err="1" smtClean="0">
                <a:latin typeface="Times New Roman" pitchFamily="18" charset="0"/>
                <a:cs typeface="Times New Roman" pitchFamily="18" charset="0"/>
              </a:rPr>
              <a:t>paul</a:t>
            </a:r>
            <a:r>
              <a:rPr lang="en-US" sz="2000" i="1" dirty="0" smtClean="0">
                <a:latin typeface="Times New Roman" pitchFamily="18" charset="0"/>
                <a:cs typeface="Times New Roman" pitchFamily="18" charset="0"/>
              </a:rPr>
              <a:t> T. </a:t>
            </a:r>
            <a:r>
              <a:rPr lang="en-US" sz="2000" i="1" dirty="0" err="1" smtClean="0">
                <a:latin typeface="Times New Roman" pitchFamily="18" charset="0"/>
                <a:cs typeface="Times New Roman" pitchFamily="18" charset="0"/>
              </a:rPr>
              <a:t>cuevas;patient</a:t>
            </a:r>
            <a:r>
              <a:rPr lang="en-US" sz="2000" i="1" dirty="0" smtClean="0">
                <a:latin typeface="Times New Roman" pitchFamily="18" charset="0"/>
                <a:cs typeface="Times New Roman" pitchFamily="18" charset="0"/>
              </a:rPr>
              <a:t> satisfaction of the </a:t>
            </a:r>
            <a:r>
              <a:rPr lang="en-US" sz="2000" i="1" dirty="0" err="1" smtClean="0">
                <a:latin typeface="Times New Roman" pitchFamily="18" charset="0"/>
                <a:cs typeface="Times New Roman" pitchFamily="18" charset="0"/>
              </a:rPr>
              <a:t>heathcare</a:t>
            </a:r>
            <a:r>
              <a:rPr lang="en-US" sz="2000" i="1" dirty="0" smtClean="0">
                <a:latin typeface="Times New Roman" pitchFamily="18" charset="0"/>
                <a:cs typeface="Times New Roman" pitchFamily="18" charset="0"/>
              </a:rPr>
              <a:t> services provided by the </a:t>
            </a:r>
            <a:r>
              <a:rPr lang="en-US" sz="2000" i="1" dirty="0" err="1" smtClean="0">
                <a:latin typeface="Times New Roman" pitchFamily="18" charset="0"/>
                <a:cs typeface="Times New Roman" pitchFamily="18" charset="0"/>
              </a:rPr>
              <a:t>zomboanga</a:t>
            </a:r>
            <a:r>
              <a:rPr lang="en-US" sz="2000" i="1" dirty="0" smtClean="0">
                <a:latin typeface="Times New Roman" pitchFamily="18" charset="0"/>
                <a:cs typeface="Times New Roman" pitchFamily="18" charset="0"/>
              </a:rPr>
              <a:t> city medical centre out patient department; </a:t>
            </a:r>
            <a:r>
              <a:rPr lang="en-US" sz="2000" i="1" dirty="0" err="1" smtClean="0">
                <a:latin typeface="Times New Roman" pitchFamily="18" charset="0"/>
                <a:cs typeface="Times New Roman" pitchFamily="18" charset="0"/>
              </a:rPr>
              <a:t>april</a:t>
            </a:r>
            <a:r>
              <a:rPr lang="en-US" sz="2000" i="1" smtClean="0">
                <a:latin typeface="Times New Roman" pitchFamily="18" charset="0"/>
                <a:cs typeface="Times New Roman" pitchFamily="18" charset="0"/>
              </a:rPr>
              <a:t> 2008; 51-71</a:t>
            </a:r>
            <a:endParaRPr lang="en-US" sz="2000" i="1" dirty="0" smtClean="0">
              <a:latin typeface="Times New Roman" pitchFamily="18" charset="0"/>
              <a:cs typeface="Times New Roman" pitchFamily="18" charset="0"/>
            </a:endParaRPr>
          </a:p>
          <a:p>
            <a:pPr marL="514350" indent="-514350">
              <a:buFont typeface="+mj-lt"/>
              <a:buAutoNum type="arabicPeriod"/>
            </a:pPr>
            <a:r>
              <a:rPr lang="en-US" sz="2000" i="1" dirty="0" err="1" smtClean="0">
                <a:latin typeface="Times New Roman" pitchFamily="18" charset="0"/>
                <a:cs typeface="Times New Roman" pitchFamily="18" charset="0"/>
              </a:rPr>
              <a:t>Patavegar</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bilkish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N,et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al;a</a:t>
            </a:r>
            <a:r>
              <a:rPr lang="en-US" sz="2000" i="1" dirty="0" smtClean="0">
                <a:latin typeface="Times New Roman" pitchFamily="18" charset="0"/>
                <a:cs typeface="Times New Roman" pitchFamily="18" charset="0"/>
              </a:rPr>
              <a:t> cross sectional study of </a:t>
            </a:r>
            <a:r>
              <a:rPr lang="en-US" sz="2000" i="1" dirty="0" err="1" smtClean="0">
                <a:latin typeface="Times New Roman" pitchFamily="18" charset="0"/>
                <a:cs typeface="Times New Roman" pitchFamily="18" charset="0"/>
              </a:rPr>
              <a:t>patient;s</a:t>
            </a:r>
            <a:r>
              <a:rPr lang="en-US" sz="2000" i="1" dirty="0" smtClean="0">
                <a:latin typeface="Times New Roman" pitchFamily="18" charset="0"/>
                <a:cs typeface="Times New Roman" pitchFamily="18" charset="0"/>
              </a:rPr>
              <a:t> satisfaction towards services received at tertiary care hospital on </a:t>
            </a:r>
            <a:r>
              <a:rPr lang="en-US" sz="2000" i="1" dirty="0" err="1" smtClean="0">
                <a:latin typeface="Times New Roman" pitchFamily="18" charset="0"/>
                <a:cs typeface="Times New Roman" pitchFamily="18" charset="0"/>
              </a:rPr>
              <a:t>opd</a:t>
            </a:r>
            <a:r>
              <a:rPr lang="en-US" sz="2000" i="1" dirty="0" smtClean="0">
                <a:latin typeface="Times New Roman" pitchFamily="18" charset="0"/>
                <a:cs typeface="Times New Roman" pitchFamily="18" charset="0"/>
              </a:rPr>
              <a:t> basis;2010; 21-31</a:t>
            </a:r>
          </a:p>
          <a:p>
            <a:pPr marL="514350" indent="-514350">
              <a:buFont typeface="+mj-lt"/>
              <a:buAutoNum type="arabicPeriod"/>
            </a:pPr>
            <a:r>
              <a:rPr lang="en-US" sz="2000" i="1" dirty="0" smtClean="0">
                <a:latin typeface="Times New Roman" pitchFamily="18" charset="0"/>
                <a:cs typeface="Times New Roman" pitchFamily="18" charset="0"/>
              </a:rPr>
              <a:t>Dr </a:t>
            </a:r>
            <a:r>
              <a:rPr lang="en-US" sz="2000" i="1" dirty="0" err="1" smtClean="0">
                <a:latin typeface="Times New Roman" pitchFamily="18" charset="0"/>
                <a:cs typeface="Times New Roman" pitchFamily="18" charset="0"/>
              </a:rPr>
              <a:t>sk</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jawahar;a</a:t>
            </a:r>
            <a:r>
              <a:rPr lang="en-US" sz="2000" i="1" dirty="0" smtClean="0">
                <a:latin typeface="Times New Roman" pitchFamily="18" charset="0"/>
                <a:cs typeface="Times New Roman" pitchFamily="18" charset="0"/>
              </a:rPr>
              <a:t> study on outpatient satisfaction at a super specialty hospital in </a:t>
            </a:r>
            <a:r>
              <a:rPr lang="en-US" sz="2000" i="1" dirty="0" err="1" smtClean="0">
                <a:latin typeface="Times New Roman" pitchFamily="18" charset="0"/>
                <a:cs typeface="Times New Roman" pitchFamily="18" charset="0"/>
              </a:rPr>
              <a:t>india;internal</a:t>
            </a:r>
            <a:r>
              <a:rPr lang="en-US" sz="2000" i="1" dirty="0" smtClean="0">
                <a:latin typeface="Times New Roman" pitchFamily="18" charset="0"/>
                <a:cs typeface="Times New Roman" pitchFamily="18" charset="0"/>
              </a:rPr>
              <a:t> journal of medical update;vol2;no2;jul-dec 2007</a:t>
            </a:r>
          </a:p>
          <a:p>
            <a:pPr marL="514350" indent="-514350">
              <a:buFont typeface="+mj-lt"/>
              <a:buAutoNum type="arabicPeriod"/>
            </a:pPr>
            <a:r>
              <a:rPr lang="en-US" sz="2000" i="1" dirty="0" err="1" smtClean="0">
                <a:latin typeface="Times New Roman" pitchFamily="18" charset="0"/>
                <a:cs typeface="Times New Roman" pitchFamily="18" charset="0"/>
              </a:rPr>
              <a:t>Amin</a:t>
            </a:r>
            <a:r>
              <a:rPr lang="en-US" sz="2000" i="1" dirty="0" smtClean="0">
                <a:latin typeface="Times New Roman" pitchFamily="18" charset="0"/>
                <a:cs typeface="Times New Roman" pitchFamily="18" charset="0"/>
              </a:rPr>
              <a:t> khan </a:t>
            </a:r>
            <a:r>
              <a:rPr lang="en-US" sz="2000" i="1" dirty="0" err="1" smtClean="0">
                <a:latin typeface="Times New Roman" pitchFamily="18" charset="0"/>
                <a:cs typeface="Times New Roman" pitchFamily="18" charset="0"/>
              </a:rPr>
              <a:t>mandokhail,patient</a:t>
            </a:r>
            <a:r>
              <a:rPr lang="en-US" sz="2000" i="1" dirty="0" smtClean="0">
                <a:latin typeface="Times New Roman" pitchFamily="18" charset="0"/>
                <a:cs typeface="Times New Roman" pitchFamily="18" charset="0"/>
              </a:rPr>
              <a:t> satisfaction towards outpatient department services of medicine in </a:t>
            </a:r>
            <a:r>
              <a:rPr lang="en-US" sz="2000" i="1" dirty="0" err="1" smtClean="0">
                <a:latin typeface="Times New Roman" pitchFamily="18" charset="0"/>
                <a:cs typeface="Times New Roman" pitchFamily="18" charset="0"/>
              </a:rPr>
              <a:t>banphaloautonomous</a:t>
            </a:r>
            <a:r>
              <a:rPr lang="en-US" sz="2000" i="1" dirty="0" smtClean="0">
                <a:latin typeface="Times New Roman" pitchFamily="18" charset="0"/>
                <a:cs typeface="Times New Roman" pitchFamily="18" charset="0"/>
              </a:rPr>
              <a:t> hospital </a:t>
            </a:r>
            <a:r>
              <a:rPr lang="en-US" sz="2000" i="1" dirty="0" err="1" smtClean="0">
                <a:latin typeface="Times New Roman" pitchFamily="18" charset="0"/>
                <a:cs typeface="Times New Roman" pitchFamily="18" charset="0"/>
              </a:rPr>
              <a:t>sanut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sekhon</a:t>
            </a:r>
            <a:r>
              <a:rPr lang="en-US" sz="2000" i="1" dirty="0" smtClean="0">
                <a:latin typeface="Times New Roman" pitchFamily="18" charset="0"/>
                <a:cs typeface="Times New Roman" pitchFamily="18" charset="0"/>
              </a:rPr>
              <a:t> province,thailand;2007;61-70</a:t>
            </a:r>
            <a:endParaRPr lang="en-US" sz="2000" i="1"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78347" y="2967335"/>
            <a:ext cx="3987310"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THANK YOU</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7239000" cy="5388936"/>
          </a:xfrm>
        </p:spPr>
        <p:txBody>
          <a:bodyPr>
            <a:normAutofit lnSpcReduction="10000"/>
          </a:bodyPr>
          <a:lstStyle/>
          <a:p>
            <a:pPr lvl="0"/>
            <a:r>
              <a:rPr lang="en-IN" sz="2400" b="1" dirty="0" smtClean="0"/>
              <a:t>Area of dissertation</a:t>
            </a:r>
            <a:r>
              <a:rPr lang="en-IN" sz="2400" dirty="0" smtClean="0"/>
              <a:t>: Operations</a:t>
            </a:r>
          </a:p>
          <a:p>
            <a:pPr lvl="0"/>
            <a:r>
              <a:rPr lang="en-IN" sz="2400" b="1" dirty="0" smtClean="0"/>
              <a:t>Duration: </a:t>
            </a:r>
            <a:r>
              <a:rPr lang="en-IN" sz="2400" dirty="0" smtClean="0"/>
              <a:t>10</a:t>
            </a:r>
            <a:r>
              <a:rPr lang="en-IN" sz="2400" baseline="30000" dirty="0" smtClean="0"/>
              <a:t>th</a:t>
            </a:r>
            <a:r>
              <a:rPr lang="en-IN" sz="2400" dirty="0" smtClean="0"/>
              <a:t> January to 10</a:t>
            </a:r>
            <a:r>
              <a:rPr lang="en-IN" sz="2400" baseline="30000" dirty="0" smtClean="0"/>
              <a:t>th</a:t>
            </a:r>
            <a:r>
              <a:rPr lang="en-IN" sz="2400" dirty="0" smtClean="0"/>
              <a:t> April</a:t>
            </a:r>
          </a:p>
          <a:p>
            <a:pPr lvl="0"/>
            <a:r>
              <a:rPr lang="en-IN" sz="2400" b="1" dirty="0" smtClean="0"/>
              <a:t>Designation</a:t>
            </a:r>
            <a:r>
              <a:rPr lang="en-IN" sz="2400" dirty="0" smtClean="0"/>
              <a:t>: Management trainee</a:t>
            </a:r>
          </a:p>
          <a:p>
            <a:pPr lvl="0">
              <a:buNone/>
            </a:pPr>
            <a:endParaRPr lang="en-US" dirty="0" smtClean="0"/>
          </a:p>
          <a:p>
            <a:pPr>
              <a:buNone/>
            </a:pPr>
            <a:r>
              <a:rPr lang="en-IN" b="1" u="sng" dirty="0" smtClean="0"/>
              <a:t>Tasks performed</a:t>
            </a:r>
            <a:r>
              <a:rPr lang="en-IN" u="sng" dirty="0" smtClean="0"/>
              <a:t>:</a:t>
            </a:r>
            <a:r>
              <a:rPr lang="en-IN" dirty="0" smtClean="0"/>
              <a:t> </a:t>
            </a:r>
          </a:p>
          <a:p>
            <a:r>
              <a:rPr lang="en-US" sz="2200" dirty="0" smtClean="0"/>
              <a:t>Coordinate the activities of patient care</a:t>
            </a:r>
          </a:p>
          <a:p>
            <a:r>
              <a:rPr lang="en-US" sz="2200" dirty="0" smtClean="0"/>
              <a:t>Leading and directing the work of others</a:t>
            </a:r>
          </a:p>
          <a:p>
            <a:r>
              <a:rPr lang="en-US" sz="2200" dirty="0" smtClean="0"/>
              <a:t>Reporting to top management</a:t>
            </a:r>
          </a:p>
          <a:p>
            <a:r>
              <a:rPr lang="en-US" sz="2200" dirty="0" smtClean="0"/>
              <a:t>Facilitating admission and discharge process</a:t>
            </a:r>
          </a:p>
          <a:p>
            <a:r>
              <a:rPr lang="en-US" sz="2200" dirty="0" smtClean="0"/>
              <a:t>Supervise the housekeeping staff </a:t>
            </a:r>
          </a:p>
          <a:p>
            <a:r>
              <a:rPr lang="en-US" sz="2200" dirty="0" smtClean="0"/>
              <a:t>Maintaining inventory of linen and </a:t>
            </a:r>
            <a:r>
              <a:rPr lang="en-US" sz="2200" dirty="0" err="1" smtClean="0"/>
              <a:t>laundary</a:t>
            </a:r>
            <a:endParaRPr lang="en-US" sz="2200" dirty="0" smtClean="0"/>
          </a:p>
          <a:p>
            <a:r>
              <a:rPr lang="en-US" sz="2200" dirty="0" smtClean="0"/>
              <a:t>Coordinating with other departments – lab, radiology, MRD, front office</a:t>
            </a:r>
          </a:p>
          <a:p>
            <a:endParaRPr lang="en-US" dirty="0" smtClean="0"/>
          </a:p>
          <a:p>
            <a:pPr>
              <a:buNone/>
            </a:pPr>
            <a:endParaRPr lang="en-IN" dirty="0" smtClean="0"/>
          </a:p>
          <a:p>
            <a:pPr lvl="0">
              <a:buNone/>
            </a:pPr>
            <a:endParaRPr lang="en-IN" dirty="0" smtClean="0"/>
          </a:p>
          <a:p>
            <a:pPr>
              <a:buNone/>
            </a:pPr>
            <a:endParaRPr lang="en-IN" dirty="0"/>
          </a:p>
        </p:txBody>
      </p:sp>
      <p:sp>
        <p:nvSpPr>
          <p:cNvPr id="5" name="Title 1"/>
          <p:cNvSpPr>
            <a:spLocks noGrp="1"/>
          </p:cNvSpPr>
          <p:nvPr>
            <p:ph type="title"/>
          </p:nvPr>
        </p:nvSpPr>
        <p:spPr>
          <a:xfrm>
            <a:off x="457200" y="320040"/>
            <a:ext cx="7239000" cy="746760"/>
          </a:xfrm>
        </p:spPr>
        <p:txBody>
          <a:bodyPr>
            <a:noAutofit/>
          </a:bodyPr>
          <a:lstStyle/>
          <a:p>
            <a:r>
              <a:rPr lang="en-IN" sz="2000" u="sng" dirty="0" smtClean="0"/>
              <a:t/>
            </a:r>
            <a:br>
              <a:rPr lang="en-IN" sz="2000" u="sng" dirty="0" smtClean="0"/>
            </a:br>
            <a:r>
              <a:rPr lang="en-IN" sz="2000" u="sng" dirty="0" smtClean="0"/>
              <a:t/>
            </a:r>
            <a:br>
              <a:rPr lang="en-IN" sz="2000" u="sng" dirty="0" smtClean="0"/>
            </a:br>
            <a:r>
              <a:rPr lang="en-IN" sz="2000" u="sng" dirty="0" smtClean="0"/>
              <a:t/>
            </a:r>
            <a:br>
              <a:rPr lang="en-IN" sz="2000" u="sng" dirty="0" smtClean="0"/>
            </a:br>
            <a:r>
              <a:rPr lang="en-IN" sz="2000" u="sng" dirty="0" smtClean="0"/>
              <a:t/>
            </a:r>
            <a:br>
              <a:rPr lang="en-IN" sz="2000" u="sng" dirty="0" smtClean="0"/>
            </a:br>
            <a:r>
              <a:rPr lang="en-IN" sz="2000" u="sng" dirty="0" smtClean="0"/>
              <a:t/>
            </a:r>
            <a:br>
              <a:rPr lang="en-IN" sz="2000" u="sng" dirty="0" smtClean="0"/>
            </a:br>
            <a:r>
              <a:rPr lang="en-IN" sz="2000" u="sng" dirty="0" smtClean="0"/>
              <a:t/>
            </a:r>
            <a:br>
              <a:rPr lang="en-IN" sz="2000" u="sng" dirty="0" smtClean="0"/>
            </a:br>
            <a:r>
              <a:rPr lang="en-IN" sz="2000" dirty="0" smtClean="0"/>
              <a:t>                  </a:t>
            </a:r>
            <a:r>
              <a:rPr lang="en-IN" sz="2800" u="sng" dirty="0" smtClean="0">
                <a:solidFill>
                  <a:srgbClr val="FF0000"/>
                </a:solidFill>
              </a:rPr>
              <a:t>Duties and responsibilities</a:t>
            </a:r>
            <a:r>
              <a:rPr lang="en-IN" sz="2400" u="sng" dirty="0" smtClean="0"/>
              <a:t/>
            </a:r>
            <a:br>
              <a:rPr lang="en-IN" sz="2400" u="sng" dirty="0" smtClean="0"/>
            </a:br>
            <a:endParaRPr lang="en-IN" sz="2000" u="sn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normAutofit/>
          </a:bodyPr>
          <a:lstStyle/>
          <a:p>
            <a:pPr algn="ctr"/>
            <a:r>
              <a:rPr lang="en-US" sz="3200" u="sng" dirty="0" smtClean="0">
                <a:solidFill>
                  <a:srgbClr val="FF0000"/>
                </a:solidFill>
              </a:rPr>
              <a:t>introduction</a:t>
            </a:r>
            <a:endParaRPr lang="en-IN" sz="3200" u="sng" dirty="0">
              <a:solidFill>
                <a:srgbClr val="FF0000"/>
              </a:solidFill>
            </a:endParaRPr>
          </a:p>
        </p:txBody>
      </p:sp>
      <p:sp>
        <p:nvSpPr>
          <p:cNvPr id="3" name="Content Placeholder 2"/>
          <p:cNvSpPr>
            <a:spLocks noGrp="1"/>
          </p:cNvSpPr>
          <p:nvPr>
            <p:ph idx="1"/>
          </p:nvPr>
        </p:nvSpPr>
        <p:spPr>
          <a:xfrm>
            <a:off x="457200" y="1066800"/>
            <a:ext cx="7239000" cy="5388936"/>
          </a:xfrm>
        </p:spPr>
        <p:txBody>
          <a:bodyPr>
            <a:normAutofit lnSpcReduction="10000"/>
          </a:bodyPr>
          <a:lstStyle/>
          <a:p>
            <a:pPr algn="just">
              <a:buNone/>
            </a:pPr>
            <a:r>
              <a:rPr lang="en-US" sz="2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Patient satisfaction</a:t>
            </a:r>
          </a:p>
          <a:p>
            <a:pPr>
              <a:buNone/>
            </a:pPr>
            <a:r>
              <a:rPr lang="en-US" b="1" u="sng" dirty="0" smtClean="0">
                <a:latin typeface="Times New Roman" pitchFamily="18" charset="0"/>
                <a:cs typeface="Times New Roman" pitchFamily="18" charset="0"/>
              </a:rPr>
              <a:t>Patient</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 person receiving or registered to receive</a:t>
            </a:r>
          </a:p>
          <a:p>
            <a:pPr>
              <a:buNone/>
            </a:pPr>
            <a:r>
              <a:rPr lang="en-US" dirty="0" smtClean="0">
                <a:latin typeface="Times New Roman" pitchFamily="18" charset="0"/>
                <a:cs typeface="Times New Roman" pitchFamily="18" charset="0"/>
              </a:rPr>
              <a:t>medical treatment .</a:t>
            </a:r>
          </a:p>
          <a:p>
            <a:pPr>
              <a:buNone/>
            </a:pPr>
            <a:r>
              <a:rPr lang="en-US" b="1" u="sng" dirty="0" smtClean="0">
                <a:latin typeface="Times New Roman" pitchFamily="18" charset="0"/>
                <a:cs typeface="Times New Roman" pitchFamily="18" charset="0"/>
              </a:rPr>
              <a:t>Satisfaction </a:t>
            </a:r>
            <a:r>
              <a:rPr lang="en-US" dirty="0" smtClean="0">
                <a:latin typeface="Times New Roman" pitchFamily="18" charset="0"/>
                <a:cs typeface="Times New Roman" pitchFamily="18" charset="0"/>
              </a:rPr>
              <a:t>– Fulfillment of expectations</a:t>
            </a:r>
          </a:p>
          <a:p>
            <a:pPr>
              <a:buNone/>
            </a:pPr>
            <a:r>
              <a:rPr lang="en-US" b="1" u="sng" dirty="0" smtClean="0">
                <a:latin typeface="Times New Roman" pitchFamily="18" charset="0"/>
                <a:cs typeface="Times New Roman" pitchFamily="18" charset="0"/>
              </a:rPr>
              <a:t>Patient satisfaction</a:t>
            </a:r>
            <a:r>
              <a:rPr lang="en-US" b="1"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If the performance of the hospital matches the expectation of patient. </a:t>
            </a:r>
          </a:p>
          <a:p>
            <a:r>
              <a:rPr lang="en-US" dirty="0" smtClean="0">
                <a:latin typeface="Times New Roman" pitchFamily="18" charset="0"/>
                <a:cs typeface="Times New Roman" pitchFamily="18" charset="0"/>
              </a:rPr>
              <a:t>Important indicator in assessing the quality of care provided by the Hospital.</a:t>
            </a:r>
          </a:p>
          <a:p>
            <a:r>
              <a:rPr lang="en-US" dirty="0" smtClean="0">
                <a:latin typeface="Times New Roman" pitchFamily="18" charset="0"/>
                <a:cs typeface="Times New Roman" pitchFamily="18" charset="0"/>
              </a:rPr>
              <a:t>Relevant tool to measure performance of a hospital. </a:t>
            </a:r>
          </a:p>
          <a:p>
            <a:r>
              <a:rPr lang="en-US" dirty="0" smtClean="0">
                <a:latin typeface="Times New Roman" pitchFamily="18" charset="0"/>
                <a:cs typeface="Times New Roman" pitchFamily="18" charset="0"/>
              </a:rPr>
              <a:t>Helps in improvement of services and meet the expectation of the patient.</a:t>
            </a:r>
          </a:p>
          <a:p>
            <a:endParaRPr lang="en-US" dirty="0" smtClean="0"/>
          </a:p>
          <a:p>
            <a:pPr>
              <a:buNone/>
            </a:pPr>
            <a:endParaRPr lang="en-US" dirty="0" smtClean="0">
              <a:latin typeface="Times New Roman" pitchFamily="18" charset="0"/>
              <a:cs typeface="Times New Roman" pitchFamily="18" charset="0"/>
            </a:endParaRPr>
          </a:p>
          <a:p>
            <a:pPr algn="just">
              <a:buNone/>
            </a:pPr>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239000" cy="5943600"/>
          </a:xfrm>
        </p:spPr>
        <p:txBody>
          <a:bodyPr>
            <a:normAutofit/>
          </a:bodyPr>
          <a:lstStyle/>
          <a:p>
            <a:r>
              <a:rPr lang="en-US" dirty="0" smtClean="0">
                <a:latin typeface="Times New Roman" pitchFamily="18" charset="0"/>
                <a:cs typeface="Times New Roman" pitchFamily="18" charset="0"/>
              </a:rPr>
              <a:t>Factors – patient management , staff behavior , infrastructure , supporting services</a:t>
            </a:r>
          </a:p>
          <a:p>
            <a:r>
              <a:rPr lang="en-US" dirty="0" smtClean="0">
                <a:latin typeface="Times New Roman" pitchFamily="18" charset="0"/>
                <a:cs typeface="Times New Roman" pitchFamily="18" charset="0"/>
              </a:rPr>
              <a:t> If we see the statistics on global patient satisfaction, it is higher in developed countries (i.e. 72%) whereas developing countries have less (</a:t>
            </a:r>
            <a:r>
              <a:rPr lang="en-US" dirty="0" err="1" smtClean="0">
                <a:latin typeface="Times New Roman" pitchFamily="18" charset="0"/>
                <a:cs typeface="Times New Roman" pitchFamily="18" charset="0"/>
              </a:rPr>
              <a:t>i.e</a:t>
            </a:r>
            <a:r>
              <a:rPr lang="en-US" dirty="0" smtClean="0">
                <a:latin typeface="Times New Roman" pitchFamily="18" charset="0"/>
                <a:cs typeface="Times New Roman" pitchFamily="18" charset="0"/>
              </a:rPr>
              <a:t> 60%).</a:t>
            </a:r>
          </a:p>
          <a:p>
            <a:r>
              <a:rPr lang="en-US" dirty="0" smtClean="0">
                <a:latin typeface="Times New Roman" pitchFamily="18" charset="0"/>
                <a:cs typeface="Times New Roman" pitchFamily="18" charset="0"/>
              </a:rPr>
              <a:t>United States of America has the highest satisfaction rate of 77% whereas India is at the second position with 76%.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239000" cy="762000"/>
          </a:xfrm>
        </p:spPr>
        <p:txBody>
          <a:bodyPr/>
          <a:lstStyle/>
          <a:p>
            <a:pPr algn="ctr"/>
            <a:r>
              <a:rPr lang="en-US" u="sng" dirty="0" smtClean="0">
                <a:solidFill>
                  <a:srgbClr val="FF0000"/>
                </a:solidFill>
              </a:rPr>
              <a:t>Problem statement</a:t>
            </a:r>
            <a:endParaRPr lang="en-US" u="sng" dirty="0">
              <a:solidFill>
                <a:srgbClr val="FF0000"/>
              </a:solidFill>
            </a:endParaRPr>
          </a:p>
        </p:txBody>
      </p:sp>
      <p:sp>
        <p:nvSpPr>
          <p:cNvPr id="3" name="Content Placeholder 2"/>
          <p:cNvSpPr>
            <a:spLocks noGrp="1"/>
          </p:cNvSpPr>
          <p:nvPr>
            <p:ph idx="1"/>
          </p:nvPr>
        </p:nvSpPr>
        <p:spPr>
          <a:xfrm>
            <a:off x="457200" y="1447800"/>
            <a:ext cx="7239000" cy="5007936"/>
          </a:xfrm>
        </p:spPr>
        <p:txBody>
          <a:bodyPr>
            <a:normAutofit fontScale="92500" lnSpcReduction="20000"/>
          </a:bodyPr>
          <a:lstStyle/>
          <a:p>
            <a:r>
              <a:rPr lang="en-US" dirty="0" smtClean="0"/>
              <a:t>Patients are the foundation of our medical practice so it is very obvious that they must be satisfied in or out of the hospital .</a:t>
            </a:r>
          </a:p>
          <a:p>
            <a:r>
              <a:rPr lang="en-US" dirty="0" smtClean="0"/>
              <a:t>OPD is the first point of contact with a patient and serves as the window to any healthcare services provided to the community. The care in O.P.D. indicates the quality of services of hospital and is reflected by patient’s satisfaction and their perception about the time spent.</a:t>
            </a:r>
          </a:p>
          <a:p>
            <a:r>
              <a:rPr lang="en-US" dirty="0" smtClean="0"/>
              <a:t>This evaluation will serve the two purposes: identifying the areas of improvement in quality of services offered and highlighting the need for corrective action where patients ‘s perception exceed what the hospital could afford to offer and what a particular service was meant to provide.</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219200"/>
          </a:xfrm>
        </p:spPr>
        <p:txBody>
          <a:bodyPr>
            <a:normAutofit fontScale="90000"/>
          </a:bodyPr>
          <a:lstStyle/>
          <a:p>
            <a:r>
              <a:rPr lang="en-US" dirty="0" smtClean="0"/>
              <a:t/>
            </a:r>
            <a:br>
              <a:rPr lang="en-US" dirty="0" smtClean="0"/>
            </a:br>
            <a:r>
              <a:rPr lang="en-US" sz="3600" u="sng" dirty="0" smtClean="0">
                <a:solidFill>
                  <a:srgbClr val="FF0000"/>
                </a:solidFill>
              </a:rPr>
              <a:t>MAJOR PROBLEMS FACED BY PATIENTS IN O.P.D</a:t>
            </a:r>
            <a:r>
              <a:rPr lang="en-US" sz="3600" u="sng" dirty="0" smtClean="0"/>
              <a:t>.</a:t>
            </a:r>
            <a:endParaRPr lang="en-US" sz="3600" u="sng" dirty="0"/>
          </a:p>
        </p:txBody>
      </p:sp>
      <p:sp>
        <p:nvSpPr>
          <p:cNvPr id="3" name="Content Placeholder 2"/>
          <p:cNvSpPr>
            <a:spLocks noGrp="1"/>
          </p:cNvSpPr>
          <p:nvPr>
            <p:ph idx="1"/>
          </p:nvPr>
        </p:nvSpPr>
        <p:spPr/>
        <p:txBody>
          <a:bodyPr>
            <a:normAutofit fontScale="85000" lnSpcReduction="10000"/>
          </a:bodyPr>
          <a:lstStyle/>
          <a:p>
            <a:r>
              <a:rPr lang="en-US" dirty="0" smtClean="0"/>
              <a:t>Patient found the problem to navigate in hospital.</a:t>
            </a:r>
          </a:p>
          <a:p>
            <a:r>
              <a:rPr lang="en-US" dirty="0" smtClean="0"/>
              <a:t>Patient experienced rude behavior from the hospital staff.</a:t>
            </a:r>
          </a:p>
          <a:p>
            <a:r>
              <a:rPr lang="en-US" dirty="0" smtClean="0"/>
              <a:t>Patient suffered problem in number system in O.P.D. </a:t>
            </a:r>
          </a:p>
          <a:p>
            <a:r>
              <a:rPr lang="en-US" dirty="0" smtClean="0"/>
              <a:t>Patient was not given needed time for the treatment as well as was not convinced by the  way doctor explained about the problem and disease.</a:t>
            </a:r>
          </a:p>
          <a:p>
            <a:r>
              <a:rPr lang="en-US" dirty="0" smtClean="0"/>
              <a:t>Patient was unhappy with the way of query handling by the Doctor.</a:t>
            </a:r>
          </a:p>
          <a:p>
            <a:r>
              <a:rPr lang="en-US" dirty="0" smtClean="0"/>
              <a:t>Toilets were not clean.</a:t>
            </a:r>
          </a:p>
          <a:p>
            <a:r>
              <a:rPr lang="en-US" dirty="0" smtClean="0"/>
              <a:t>Drinking water not available.</a:t>
            </a:r>
          </a:p>
          <a:p>
            <a:r>
              <a:rPr lang="en-US" dirty="0" smtClean="0"/>
              <a:t> Long waiting time.</a:t>
            </a:r>
          </a:p>
        </p:txBody>
      </p:sp>
      <p:graphicFrame>
        <p:nvGraphicFramePr>
          <p:cNvPr id="5" name="Diagram 4"/>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pPr algn="ctr"/>
            <a:r>
              <a:rPr lang="en-US" u="sng" dirty="0" smtClean="0">
                <a:solidFill>
                  <a:srgbClr val="FF0000"/>
                </a:solidFill>
              </a:rPr>
              <a:t>rationale</a:t>
            </a:r>
            <a:endParaRPr lang="en-US" u="sng" dirty="0">
              <a:solidFill>
                <a:srgbClr val="FF0000"/>
              </a:solidFill>
            </a:endParaRPr>
          </a:p>
        </p:txBody>
      </p:sp>
      <p:sp>
        <p:nvSpPr>
          <p:cNvPr id="3" name="Content Placeholder 2"/>
          <p:cNvSpPr>
            <a:spLocks noGrp="1"/>
          </p:cNvSpPr>
          <p:nvPr>
            <p:ph idx="1"/>
          </p:nvPr>
        </p:nvSpPr>
        <p:spPr>
          <a:xfrm>
            <a:off x="457200" y="1371600"/>
            <a:ext cx="7239000" cy="5084136"/>
          </a:xfrm>
        </p:spPr>
        <p:txBody>
          <a:bodyPr>
            <a:normAutofit fontScale="92500"/>
          </a:bodyPr>
          <a:lstStyle/>
          <a:p>
            <a:r>
              <a:rPr lang="en-US" dirty="0" smtClean="0"/>
              <a:t>During the past few decades, there has been reawakening that health is fundamental human right and a worldwide social goal; that it is essential to satisfaction of human basic need and to improve the productivity of the nation.</a:t>
            </a:r>
          </a:p>
          <a:p>
            <a:r>
              <a:rPr lang="en-US" dirty="0" smtClean="0"/>
              <a:t>The assessment of level of patient satisfaction is a tool to determine the level of health care deliver, analyze the existing situation and work out strategies to improve it.</a:t>
            </a:r>
          </a:p>
          <a:p>
            <a:r>
              <a:rPr lang="en-US" dirty="0" smtClean="0"/>
              <a:t>Patient’s satisfaction measurement adds important information on system performance.</a:t>
            </a:r>
          </a:p>
          <a:p>
            <a:r>
              <a:rPr lang="en-US" dirty="0" smtClean="0"/>
              <a:t>Thus contributing to the organization’s total quality management.</a:t>
            </a:r>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solidFill>
                  <a:srgbClr val="FF0000"/>
                </a:solidFill>
              </a:rPr>
              <a:t>Literature review</a:t>
            </a:r>
            <a:endParaRPr lang="en-IN" u="sng" dirty="0">
              <a:solidFill>
                <a:srgbClr val="FF0000"/>
              </a:solidFill>
            </a:endParaRPr>
          </a:p>
        </p:txBody>
      </p:sp>
      <p:sp>
        <p:nvSpPr>
          <p:cNvPr id="3" name="Content Placeholder 2"/>
          <p:cNvSpPr>
            <a:spLocks noGrp="1"/>
          </p:cNvSpPr>
          <p:nvPr>
            <p:ph idx="1"/>
          </p:nvPr>
        </p:nvSpPr>
        <p:spPr/>
        <p:txBody>
          <a:bodyPr/>
          <a:lstStyle/>
          <a:p>
            <a:r>
              <a:rPr lang="en-US" dirty="0" smtClean="0"/>
              <a:t>Need for patient satisfaction</a:t>
            </a:r>
          </a:p>
          <a:p>
            <a:r>
              <a:rPr lang="en-US" dirty="0" smtClean="0"/>
              <a:t>Research studies</a:t>
            </a:r>
          </a:p>
          <a:p>
            <a:r>
              <a:rPr lang="en-US" dirty="0" smtClean="0"/>
              <a:t>Measures of patient satisfaction</a:t>
            </a: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2269</TotalTime>
  <Words>2205</Words>
  <Application>Microsoft Office PowerPoint</Application>
  <PresentationFormat>On-screen Show (4:3)</PresentationFormat>
  <Paragraphs>246</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Opulent</vt:lpstr>
      <vt:lpstr>Slide 1</vt:lpstr>
      <vt:lpstr>                             Organization Profile </vt:lpstr>
      <vt:lpstr>                        Duties and responsibilities </vt:lpstr>
      <vt:lpstr>introduction</vt:lpstr>
      <vt:lpstr>Slide 5</vt:lpstr>
      <vt:lpstr>Problem statement</vt:lpstr>
      <vt:lpstr> MAJOR PROBLEMS FACED BY PATIENTS IN O.P.D.</vt:lpstr>
      <vt:lpstr>rationale</vt:lpstr>
      <vt:lpstr>Literature review</vt:lpstr>
      <vt:lpstr>Need for patient satisfaction</vt:lpstr>
      <vt:lpstr>Measuring patient satisfaction</vt:lpstr>
      <vt:lpstr>Research studies</vt:lpstr>
      <vt:lpstr>Slide 13</vt:lpstr>
      <vt:lpstr>Slide 14</vt:lpstr>
      <vt:lpstr>summary</vt:lpstr>
      <vt:lpstr>                    Research Objectives</vt:lpstr>
      <vt:lpstr>RESEARCH QUESTION</vt:lpstr>
      <vt:lpstr>METHODOLOGY</vt:lpstr>
      <vt:lpstr>Tools and techniques</vt:lpstr>
      <vt:lpstr>STUDY FINDINGS</vt:lpstr>
      <vt:lpstr>CONTD..</vt:lpstr>
      <vt:lpstr>CONTD..</vt:lpstr>
      <vt:lpstr>                DISCUSSION</vt:lpstr>
      <vt:lpstr>           RECOMMENDATIONS</vt:lpstr>
      <vt:lpstr>              CONCLUSION</vt:lpstr>
      <vt:lpstr>REFERENCES</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STUDY ON ~ PATIENT’S  LEVEL OF SATISFACTION IN O.P.D. OF HOSPITALS</dc:title>
  <dc:creator>DR. RAKHI WADHWANI</dc:creator>
  <cp:lastModifiedBy>IIHMR</cp:lastModifiedBy>
  <cp:revision>267</cp:revision>
  <dcterms:created xsi:type="dcterms:W3CDTF">2013-01-22T16:34:04Z</dcterms:created>
  <dcterms:modified xsi:type="dcterms:W3CDTF">2015-06-30T07:45:16Z</dcterms:modified>
</cp:coreProperties>
</file>