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76"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radarChart>
        <c:radarStyle val="marker"/>
        <c:varyColors val="0"/>
        <c:ser>
          <c:idx val="0"/>
          <c:order val="0"/>
          <c:tx>
            <c:strRef>
              <c:f>Sheet1!$B$1</c:f>
              <c:strCache>
                <c:ptCount val="1"/>
                <c:pt idx="0">
                  <c:v>MANDATORY</c:v>
                </c:pt>
              </c:strCache>
            </c:strRef>
          </c:tx>
          <c:dLbls>
            <c:dLbl>
              <c:idx val="0"/>
              <c:layout>
                <c:manualLayout>
                  <c:x val="2.3148148148148147E-2"/>
                  <c:y val="6.1732718539678738E-2"/>
                </c:manualLayout>
              </c:layout>
              <c:showLegendKey val="0"/>
              <c:showVal val="1"/>
              <c:showCatName val="0"/>
              <c:showSerName val="0"/>
              <c:showPercent val="0"/>
              <c:showBubbleSize val="0"/>
            </c:dLbl>
            <c:dLbl>
              <c:idx val="1"/>
              <c:layout>
                <c:manualLayout>
                  <c:x val="-2.9320987654320986E-2"/>
                  <c:y val="-1.9642228626261415E-2"/>
                </c:manualLayout>
              </c:layout>
              <c:showLegendKey val="0"/>
              <c:showVal val="1"/>
              <c:showCatName val="0"/>
              <c:showSerName val="0"/>
              <c:showPercent val="0"/>
              <c:showBubbleSize val="0"/>
            </c:dLbl>
            <c:dLbl>
              <c:idx val="2"/>
              <c:layout>
                <c:manualLayout>
                  <c:x val="-3.0864197530864196E-3"/>
                  <c:y val="-6.7344783861467819E-2"/>
                </c:manualLayout>
              </c:layout>
              <c:showLegendKey val="0"/>
              <c:showVal val="1"/>
              <c:showCatName val="0"/>
              <c:showSerName val="0"/>
              <c:showPercent val="0"/>
              <c:showBubbleSize val="0"/>
            </c:dLbl>
            <c:dLbl>
              <c:idx val="3"/>
              <c:layout>
                <c:manualLayout>
                  <c:x val="4.6296296296296294E-3"/>
                  <c:y val="-8.1374947165940154E-2"/>
                </c:manualLayout>
              </c:layout>
              <c:showLegendKey val="0"/>
              <c:showVal val="1"/>
              <c:showCatName val="0"/>
              <c:showSerName val="0"/>
              <c:showPercent val="0"/>
              <c:showBubbleSize val="0"/>
            </c:dLbl>
            <c:dLbl>
              <c:idx val="4"/>
              <c:layout>
                <c:manualLayout>
                  <c:x val="2.0061728395061727E-2"/>
                  <c:y val="8.4180979826834635E-3"/>
                </c:manualLayout>
              </c:layout>
              <c:showLegendKey val="0"/>
              <c:showVal val="1"/>
              <c:showCatName val="0"/>
              <c:showSerName val="0"/>
              <c:showPercent val="0"/>
              <c:showBubbleSize val="0"/>
            </c:dLbl>
            <c:spPr>
              <a:solidFill>
                <a:schemeClr val="tx2">
                  <a:lumMod val="40000"/>
                  <a:lumOff val="60000"/>
                </a:schemeClr>
              </a:solidFill>
            </c:spPr>
            <c:txPr>
              <a:bodyPr/>
              <a:lstStyle/>
              <a:p>
                <a:pPr>
                  <a:defRPr sz="1100"/>
                </a:pPr>
                <a:endParaRPr lang="en-US"/>
              </a:p>
            </c:txPr>
            <c:showLegendKey val="0"/>
            <c:showVal val="1"/>
            <c:showCatName val="0"/>
            <c:showSerName val="0"/>
            <c:showPercent val="0"/>
            <c:showBubbleSize val="0"/>
            <c:showLeaderLines val="0"/>
          </c:dLbls>
          <c:cat>
            <c:strRef>
              <c:f>Sheet1!$A$2:$A$6</c:f>
              <c:strCache>
                <c:ptCount val="5"/>
                <c:pt idx="0">
                  <c:v>Gurgaon</c:v>
                </c:pt>
                <c:pt idx="1">
                  <c:v>Mewat</c:v>
                </c:pt>
                <c:pt idx="2">
                  <c:v>Narnaul</c:v>
                </c:pt>
                <c:pt idx="3">
                  <c:v>Rohtak</c:v>
                </c:pt>
                <c:pt idx="4">
                  <c:v>Bhiwani</c:v>
                </c:pt>
              </c:strCache>
            </c:strRef>
          </c:cat>
          <c:val>
            <c:numRef>
              <c:f>Sheet1!$B$2:$B$6</c:f>
              <c:numCache>
                <c:formatCode>General</c:formatCode>
                <c:ptCount val="5"/>
                <c:pt idx="0">
                  <c:v>90</c:v>
                </c:pt>
                <c:pt idx="1">
                  <c:v>70</c:v>
                </c:pt>
                <c:pt idx="2">
                  <c:v>79</c:v>
                </c:pt>
                <c:pt idx="3">
                  <c:v>78</c:v>
                </c:pt>
                <c:pt idx="4">
                  <c:v>83</c:v>
                </c:pt>
              </c:numCache>
            </c:numRef>
          </c:val>
        </c:ser>
        <c:ser>
          <c:idx val="1"/>
          <c:order val="1"/>
          <c:tx>
            <c:strRef>
              <c:f>Sheet1!$C$1</c:f>
              <c:strCache>
                <c:ptCount val="1"/>
                <c:pt idx="0">
                  <c:v>ESSENTIAL</c:v>
                </c:pt>
              </c:strCache>
            </c:strRef>
          </c:tx>
          <c:dLbls>
            <c:dLbl>
              <c:idx val="0"/>
              <c:layout>
                <c:manualLayout>
                  <c:x val="2.3148148148148147E-2"/>
                  <c:y val="8.6987012487729151E-2"/>
                </c:manualLayout>
              </c:layout>
              <c:spPr>
                <a:solidFill>
                  <a:schemeClr val="accent2"/>
                </a:solidFill>
              </c:spPr>
              <c:txPr>
                <a:bodyPr/>
                <a:lstStyle/>
                <a:p>
                  <a:pPr>
                    <a:defRPr sz="1050"/>
                  </a:pPr>
                  <a:endParaRPr lang="en-US"/>
                </a:p>
              </c:txPr>
              <c:showLegendKey val="0"/>
              <c:showVal val="1"/>
              <c:showCatName val="0"/>
              <c:showSerName val="0"/>
              <c:showPercent val="0"/>
              <c:showBubbleSize val="0"/>
            </c:dLbl>
            <c:dLbl>
              <c:idx val="1"/>
              <c:layout>
                <c:manualLayout>
                  <c:x val="-3.0864197530864196E-2"/>
                  <c:y val="-1.4030163304472388E-2"/>
                </c:manualLayout>
              </c:layout>
              <c:showLegendKey val="0"/>
              <c:showVal val="1"/>
              <c:showCatName val="0"/>
              <c:showSerName val="0"/>
              <c:showPercent val="0"/>
              <c:showBubbleSize val="0"/>
            </c:dLbl>
            <c:dLbl>
              <c:idx val="2"/>
              <c:layout>
                <c:manualLayout>
                  <c:x val="-1.5432098765432098E-3"/>
                  <c:y val="-6.453875120057323E-2"/>
                </c:manualLayout>
              </c:layout>
              <c:showLegendKey val="0"/>
              <c:showVal val="1"/>
              <c:showCatName val="0"/>
              <c:showSerName val="0"/>
              <c:showPercent val="0"/>
              <c:showBubbleSize val="0"/>
            </c:dLbl>
            <c:dLbl>
              <c:idx val="3"/>
              <c:layout>
                <c:manualLayout>
                  <c:x val="4.6296296296296294E-3"/>
                  <c:y val="-4.2090489913417323E-2"/>
                </c:manualLayout>
              </c:layout>
              <c:showLegendKey val="0"/>
              <c:showVal val="1"/>
              <c:showCatName val="0"/>
              <c:showSerName val="0"/>
              <c:showPercent val="0"/>
              <c:showBubbleSize val="0"/>
            </c:dLbl>
            <c:dLbl>
              <c:idx val="4"/>
              <c:layout>
                <c:manualLayout>
                  <c:x val="3.2407407407407406E-2"/>
                  <c:y val="6.7344783861467708E-2"/>
                </c:manualLayout>
              </c:layout>
              <c:showLegendKey val="0"/>
              <c:showVal val="1"/>
              <c:showCatName val="0"/>
              <c:showSerName val="0"/>
              <c:showPercent val="0"/>
              <c:showBubbleSize val="0"/>
            </c:dLbl>
            <c:spPr>
              <a:solidFill>
                <a:schemeClr val="accent2"/>
              </a:solidFill>
            </c:spPr>
            <c:txPr>
              <a:bodyPr/>
              <a:lstStyle/>
              <a:p>
                <a:pPr>
                  <a:defRPr sz="1100"/>
                </a:pPr>
                <a:endParaRPr lang="en-US"/>
              </a:p>
            </c:txPr>
            <c:showLegendKey val="0"/>
            <c:showVal val="1"/>
            <c:showCatName val="0"/>
            <c:showSerName val="0"/>
            <c:showPercent val="0"/>
            <c:showBubbleSize val="0"/>
            <c:showLeaderLines val="0"/>
          </c:dLbls>
          <c:cat>
            <c:strRef>
              <c:f>Sheet1!$A$2:$A$6</c:f>
              <c:strCache>
                <c:ptCount val="5"/>
                <c:pt idx="0">
                  <c:v>Gurgaon</c:v>
                </c:pt>
                <c:pt idx="1">
                  <c:v>Mewat</c:v>
                </c:pt>
                <c:pt idx="2">
                  <c:v>Narnaul</c:v>
                </c:pt>
                <c:pt idx="3">
                  <c:v>Rohtak</c:v>
                </c:pt>
                <c:pt idx="4">
                  <c:v>Bhiwani</c:v>
                </c:pt>
              </c:strCache>
            </c:strRef>
          </c:cat>
          <c:val>
            <c:numRef>
              <c:f>Sheet1!$C$2:$C$6</c:f>
              <c:numCache>
                <c:formatCode>General</c:formatCode>
                <c:ptCount val="5"/>
                <c:pt idx="0">
                  <c:v>69</c:v>
                </c:pt>
                <c:pt idx="1">
                  <c:v>26</c:v>
                </c:pt>
                <c:pt idx="2">
                  <c:v>45</c:v>
                </c:pt>
                <c:pt idx="3">
                  <c:v>38</c:v>
                </c:pt>
                <c:pt idx="4">
                  <c:v>53</c:v>
                </c:pt>
              </c:numCache>
            </c:numRef>
          </c:val>
        </c:ser>
        <c:dLbls>
          <c:showLegendKey val="0"/>
          <c:showVal val="1"/>
          <c:showCatName val="0"/>
          <c:showSerName val="0"/>
          <c:showPercent val="0"/>
          <c:showBubbleSize val="0"/>
        </c:dLbls>
        <c:axId val="33855360"/>
        <c:axId val="33856896"/>
      </c:radarChart>
      <c:catAx>
        <c:axId val="33855360"/>
        <c:scaling>
          <c:orientation val="minMax"/>
        </c:scaling>
        <c:delete val="0"/>
        <c:axPos val="b"/>
        <c:majorGridlines/>
        <c:numFmt formatCode="m/d/yyyy" sourceLinked="1"/>
        <c:majorTickMark val="out"/>
        <c:minorTickMark val="none"/>
        <c:tickLblPos val="nextTo"/>
        <c:txPr>
          <a:bodyPr/>
          <a:lstStyle/>
          <a:p>
            <a:pPr>
              <a:defRPr>
                <a:latin typeface="Times New Roman" pitchFamily="18" charset="0"/>
                <a:cs typeface="Times New Roman" pitchFamily="18" charset="0"/>
              </a:defRPr>
            </a:pPr>
            <a:endParaRPr lang="en-US"/>
          </a:p>
        </c:txPr>
        <c:crossAx val="33856896"/>
        <c:crosses val="autoZero"/>
        <c:auto val="1"/>
        <c:lblAlgn val="ctr"/>
        <c:lblOffset val="100"/>
        <c:noMultiLvlLbl val="0"/>
      </c:catAx>
      <c:valAx>
        <c:axId val="33856896"/>
        <c:scaling>
          <c:orientation val="minMax"/>
        </c:scaling>
        <c:delete val="0"/>
        <c:axPos val="l"/>
        <c:majorGridlines/>
        <c:numFmt formatCode="General" sourceLinked="1"/>
        <c:majorTickMark val="cross"/>
        <c:minorTickMark val="none"/>
        <c:tickLblPos val="nextTo"/>
        <c:crossAx val="33855360"/>
        <c:crosses val="autoZero"/>
        <c:crossBetween val="between"/>
      </c:valAx>
    </c:plotArea>
    <c:legend>
      <c:legendPos val="r"/>
      <c:layout>
        <c:manualLayout>
          <c:xMode val="edge"/>
          <c:yMode val="edge"/>
          <c:x val="0.8132637066200058"/>
          <c:y val="0.51477199437998056"/>
          <c:w val="0.1774770341207349"/>
          <c:h val="0.13601171728536005"/>
        </c:manualLayout>
      </c:layout>
      <c:overlay val="0"/>
      <c:txPr>
        <a:bodyPr/>
        <a:lstStyle/>
        <a:p>
          <a:pPr>
            <a:defRPr sz="1200">
              <a:latin typeface="Times New Roman" pitchFamily="18" charset="0"/>
              <a:cs typeface="Times New Roman"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radarChart>
        <c:radarStyle val="marker"/>
        <c:varyColors val="0"/>
        <c:ser>
          <c:idx val="0"/>
          <c:order val="0"/>
          <c:tx>
            <c:strRef>
              <c:f>Sheet1!$B$1</c:f>
              <c:strCache>
                <c:ptCount val="1"/>
                <c:pt idx="0">
                  <c:v>Mandatory</c:v>
                </c:pt>
              </c:strCache>
            </c:strRef>
          </c:tx>
          <c:dLbls>
            <c:dLbl>
              <c:idx val="0"/>
              <c:delete val="1"/>
            </c:dLbl>
            <c:dLbl>
              <c:idx val="1"/>
              <c:layout>
                <c:manualLayout>
                  <c:x val="-5.7355867414912347E-3"/>
                  <c:y val="4.4713341710076029E-2"/>
                </c:manualLayout>
              </c:layout>
              <c:showLegendKey val="0"/>
              <c:showVal val="1"/>
              <c:showCatName val="0"/>
              <c:showSerName val="0"/>
              <c:showPercent val="0"/>
              <c:showBubbleSize val="0"/>
            </c:dLbl>
            <c:dLbl>
              <c:idx val="2"/>
              <c:layout>
                <c:manualLayout>
                  <c:x val="-1.5772863539100894E-2"/>
                  <c:y val="6.9554087104562665E-2"/>
                </c:manualLayout>
              </c:layout>
              <c:showLegendKey val="0"/>
              <c:showVal val="1"/>
              <c:showCatName val="0"/>
              <c:showSerName val="0"/>
              <c:showPercent val="0"/>
              <c:showBubbleSize val="0"/>
            </c:dLbl>
            <c:dLbl>
              <c:idx val="3"/>
              <c:layout>
                <c:manualLayout>
                  <c:x val="-2.4376243651337746E-2"/>
                  <c:y val="3.7261118091730029E-2"/>
                </c:manualLayout>
              </c:layout>
              <c:showLegendKey val="0"/>
              <c:showVal val="1"/>
              <c:showCatName val="0"/>
              <c:showSerName val="0"/>
              <c:showPercent val="0"/>
              <c:showBubbleSize val="0"/>
            </c:dLbl>
            <c:dLbl>
              <c:idx val="4"/>
              <c:layout>
                <c:manualLayout>
                  <c:x val="-1.5772863539100894E-2"/>
                  <c:y val="-1.4904447236692011E-2"/>
                </c:manualLayout>
              </c:layout>
              <c:showLegendKey val="0"/>
              <c:showVal val="1"/>
              <c:showCatName val="0"/>
              <c:showSerName val="0"/>
              <c:showPercent val="0"/>
              <c:showBubbleSize val="0"/>
            </c:dLbl>
            <c:dLbl>
              <c:idx val="5"/>
              <c:layout>
                <c:manualLayout>
                  <c:x val="-3.5847417134320214E-2"/>
                  <c:y val="-1.2420372697243434E-2"/>
                </c:manualLayout>
              </c:layout>
              <c:showLegendKey val="0"/>
              <c:showVal val="1"/>
              <c:showCatName val="0"/>
              <c:showSerName val="0"/>
              <c:showPercent val="0"/>
              <c:showBubbleSize val="0"/>
            </c:dLbl>
            <c:dLbl>
              <c:idx val="6"/>
              <c:layout>
                <c:manualLayout>
                  <c:x val="-2.8677933707456173E-2"/>
                  <c:y val="-8.4458534341254721E-2"/>
                </c:manualLayout>
              </c:layout>
              <c:showLegendKey val="0"/>
              <c:showVal val="1"/>
              <c:showCatName val="0"/>
              <c:showSerName val="0"/>
              <c:showPercent val="0"/>
              <c:showBubbleSize val="0"/>
            </c:dLbl>
            <c:dLbl>
              <c:idx val="7"/>
              <c:delete val="1"/>
            </c:dLbl>
            <c:dLbl>
              <c:idx val="8"/>
              <c:layout>
                <c:manualLayout>
                  <c:x val="1.003727679760966E-2"/>
                  <c:y val="-2.2356670855038015E-2"/>
                </c:manualLayout>
              </c:layout>
              <c:showLegendKey val="0"/>
              <c:showVal val="1"/>
              <c:showCatName val="0"/>
              <c:showSerName val="0"/>
              <c:showPercent val="0"/>
              <c:showBubbleSize val="0"/>
            </c:dLbl>
            <c:dLbl>
              <c:idx val="9"/>
              <c:layout>
                <c:manualLayout>
                  <c:x val="2.2942346965964939E-2"/>
                  <c:y val="9.9362981577946746E-3"/>
                </c:manualLayout>
              </c:layout>
              <c:showLegendKey val="0"/>
              <c:showVal val="1"/>
              <c:showCatName val="0"/>
              <c:showSerName val="0"/>
              <c:showPercent val="0"/>
              <c:showBubbleSize val="0"/>
            </c:dLbl>
            <c:dLbl>
              <c:idx val="10"/>
              <c:layout>
                <c:manualLayout>
                  <c:x val="1.4338966853728086E-2"/>
                  <c:y val="7.4522236183460055E-3"/>
                </c:manualLayout>
              </c:layout>
              <c:showLegendKey val="0"/>
              <c:showVal val="1"/>
              <c:showCatName val="0"/>
              <c:showSerName val="0"/>
              <c:showPercent val="0"/>
              <c:showBubbleSize val="0"/>
            </c:dLbl>
            <c:dLbl>
              <c:idx val="11"/>
              <c:layout>
                <c:manualLayout>
                  <c:x val="1.5772863539100894E-2"/>
                  <c:y val="5.7133714407319423E-2"/>
                </c:manualLayout>
              </c:layout>
              <c:showLegendKey val="0"/>
              <c:showVal val="1"/>
              <c:showCatName val="0"/>
              <c:showSerName val="0"/>
              <c:showPercent val="0"/>
              <c:showBubbleSize val="0"/>
            </c:dLbl>
            <c:dLbl>
              <c:idx val="12"/>
              <c:delete val="1"/>
            </c:dLbl>
            <c:spPr>
              <a:solidFill>
                <a:schemeClr val="tx2">
                  <a:lumMod val="40000"/>
                  <a:lumOff val="60000"/>
                </a:schemeClr>
              </a:solidFill>
            </c:spPr>
            <c:txPr>
              <a:bodyPr/>
              <a:lstStyle/>
              <a:p>
                <a:pPr>
                  <a:defRPr sz="1100"/>
                </a:pPr>
                <a:endParaRPr lang="en-US"/>
              </a:p>
            </c:txPr>
            <c:showLegendKey val="0"/>
            <c:showVal val="1"/>
            <c:showCatName val="0"/>
            <c:showSerName val="0"/>
            <c:showPercent val="0"/>
            <c:showBubbleSize val="0"/>
            <c:showLeaderLines val="0"/>
          </c:dLbls>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100</c:v>
                </c:pt>
                <c:pt idx="1">
                  <c:v>66.666666666666657</c:v>
                </c:pt>
                <c:pt idx="2">
                  <c:v>80.487804878048792</c:v>
                </c:pt>
                <c:pt idx="3">
                  <c:v>60</c:v>
                </c:pt>
                <c:pt idx="4">
                  <c:v>44.444444444444443</c:v>
                </c:pt>
                <c:pt idx="5">
                  <c:v>50</c:v>
                </c:pt>
                <c:pt idx="6">
                  <c:v>50</c:v>
                </c:pt>
                <c:pt idx="7">
                  <c:v>100</c:v>
                </c:pt>
                <c:pt idx="8">
                  <c:v>68.75</c:v>
                </c:pt>
                <c:pt idx="9">
                  <c:v>57.142857142857139</c:v>
                </c:pt>
                <c:pt idx="10">
                  <c:v>33.333333333333329</c:v>
                </c:pt>
                <c:pt idx="11">
                  <c:v>81.818181818181827</c:v>
                </c:pt>
                <c:pt idx="12">
                  <c:v>100</c:v>
                </c:pt>
              </c:numCache>
            </c:numRef>
          </c:val>
        </c:ser>
        <c:ser>
          <c:idx val="1"/>
          <c:order val="1"/>
          <c:tx>
            <c:strRef>
              <c:f>Sheet1!$C$1</c:f>
              <c:strCache>
                <c:ptCount val="1"/>
                <c:pt idx="0">
                  <c:v>Essential</c:v>
                </c:pt>
              </c:strCache>
            </c:strRef>
          </c:tx>
          <c:dLbls>
            <c:dLbl>
              <c:idx val="0"/>
              <c:layout>
                <c:manualLayout>
                  <c:x val="0"/>
                  <c:y val="2.7324819933935353E-2"/>
                </c:manualLayout>
              </c:layout>
              <c:showLegendKey val="0"/>
              <c:showVal val="1"/>
              <c:showCatName val="0"/>
              <c:showSerName val="0"/>
              <c:showPercent val="0"/>
              <c:showBubbleSize val="0"/>
            </c:dLbl>
            <c:dLbl>
              <c:idx val="1"/>
              <c:layout>
                <c:manualLayout>
                  <c:x val="-8.6033801122368525E-3"/>
                  <c:y val="1.9872596315589394E-2"/>
                </c:manualLayout>
              </c:layout>
              <c:showLegendKey val="0"/>
              <c:showVal val="1"/>
              <c:showCatName val="0"/>
              <c:showSerName val="0"/>
              <c:showPercent val="0"/>
              <c:showBubbleSize val="0"/>
            </c:dLbl>
            <c:dLbl>
              <c:idx val="2"/>
              <c:layout>
                <c:manualLayout>
                  <c:x val="-1.7206760224473705E-2"/>
                  <c:y val="1.2420372697243342E-2"/>
                </c:manualLayout>
              </c:layout>
              <c:showLegendKey val="0"/>
              <c:showVal val="1"/>
              <c:showCatName val="0"/>
              <c:showSerName val="0"/>
              <c:showPercent val="0"/>
              <c:showBubbleSize val="0"/>
            </c:dLbl>
            <c:dLbl>
              <c:idx val="3"/>
              <c:layout>
                <c:manualLayout>
                  <c:x val="-2.7244037022083365E-2"/>
                  <c:y val="-2.4840745394486684E-2"/>
                </c:manualLayout>
              </c:layout>
              <c:showLegendKey val="0"/>
              <c:showVal val="1"/>
              <c:showCatName val="0"/>
              <c:showSerName val="0"/>
              <c:showPercent val="0"/>
              <c:showBubbleSize val="0"/>
            </c:dLbl>
            <c:dLbl>
              <c:idx val="4"/>
              <c:layout>
                <c:manualLayout>
                  <c:x val="-4.4450797246557067E-2"/>
                  <c:y val="1.4904447236692011E-2"/>
                </c:manualLayout>
              </c:layout>
              <c:showLegendKey val="0"/>
              <c:showVal val="1"/>
              <c:showCatName val="0"/>
              <c:showSerName val="0"/>
              <c:showPercent val="0"/>
              <c:showBubbleSize val="0"/>
            </c:dLbl>
            <c:dLbl>
              <c:idx val="5"/>
              <c:delete val="1"/>
            </c:dLbl>
            <c:dLbl>
              <c:idx val="6"/>
              <c:delete val="1"/>
            </c:dLbl>
            <c:dLbl>
              <c:idx val="7"/>
              <c:delete val="1"/>
            </c:dLbl>
            <c:dLbl>
              <c:idx val="8"/>
              <c:delete val="1"/>
            </c:dLbl>
            <c:dLbl>
              <c:idx val="9"/>
              <c:delete val="1"/>
            </c:dLbl>
            <c:dLbl>
              <c:idx val="10"/>
              <c:delete val="1"/>
            </c:dLbl>
            <c:dLbl>
              <c:idx val="11"/>
              <c:delete val="1"/>
            </c:dLbl>
            <c:dLbl>
              <c:idx val="12"/>
              <c:delete val="1"/>
            </c:dLbl>
            <c:spPr>
              <a:solidFill>
                <a:schemeClr val="accent2">
                  <a:lumMod val="60000"/>
                  <a:lumOff val="40000"/>
                </a:schemeClr>
              </a:solidFill>
            </c:spPr>
            <c:txPr>
              <a:bodyPr/>
              <a:lstStyle/>
              <a:p>
                <a:pPr>
                  <a:defRPr sz="1100"/>
                </a:pPr>
                <a:endParaRPr lang="en-US"/>
              </a:p>
            </c:txPr>
            <c:showLegendKey val="0"/>
            <c:showVal val="1"/>
            <c:showCatName val="0"/>
            <c:showSerName val="0"/>
            <c:showPercent val="0"/>
            <c:showBubbleSize val="0"/>
            <c:showLeaderLines val="0"/>
          </c:dLbls>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33.333333333333329</c:v>
                </c:pt>
                <c:pt idx="1">
                  <c:v>29.411764705882355</c:v>
                </c:pt>
                <c:pt idx="2">
                  <c:v>40</c:v>
                </c:pt>
                <c:pt idx="3">
                  <c:v>80</c:v>
                </c:pt>
                <c:pt idx="4">
                  <c:v>0</c:v>
                </c:pt>
                <c:pt idx="5">
                  <c:v>100</c:v>
                </c:pt>
                <c:pt idx="6">
                  <c:v>0</c:v>
                </c:pt>
                <c:pt idx="7">
                  <c:v>0</c:v>
                </c:pt>
                <c:pt idx="8">
                  <c:v>0</c:v>
                </c:pt>
                <c:pt idx="9">
                  <c:v>0</c:v>
                </c:pt>
                <c:pt idx="10">
                  <c:v>0</c:v>
                </c:pt>
                <c:pt idx="11">
                  <c:v>0</c:v>
                </c:pt>
                <c:pt idx="12">
                  <c:v>0</c:v>
                </c:pt>
              </c:numCache>
            </c:numRef>
          </c:val>
        </c:ser>
        <c:dLbls>
          <c:showLegendKey val="0"/>
          <c:showVal val="0"/>
          <c:showCatName val="0"/>
          <c:showSerName val="0"/>
          <c:showPercent val="0"/>
          <c:showBubbleSize val="0"/>
        </c:dLbls>
        <c:axId val="35389824"/>
        <c:axId val="35391360"/>
      </c:radarChart>
      <c:catAx>
        <c:axId val="35389824"/>
        <c:scaling>
          <c:orientation val="minMax"/>
        </c:scaling>
        <c:delete val="0"/>
        <c:axPos val="b"/>
        <c:majorGridlines/>
        <c:numFmt formatCode="m/d/yyyy" sourceLinked="1"/>
        <c:majorTickMark val="out"/>
        <c:minorTickMark val="none"/>
        <c:tickLblPos val="nextTo"/>
        <c:txPr>
          <a:bodyPr/>
          <a:lstStyle/>
          <a:p>
            <a:pPr>
              <a:defRPr sz="1200">
                <a:latin typeface="Times New Roman" pitchFamily="18" charset="0"/>
                <a:cs typeface="Times New Roman" pitchFamily="18" charset="0"/>
              </a:defRPr>
            </a:pPr>
            <a:endParaRPr lang="en-US"/>
          </a:p>
        </c:txPr>
        <c:crossAx val="35391360"/>
        <c:crosses val="autoZero"/>
        <c:auto val="1"/>
        <c:lblAlgn val="ctr"/>
        <c:lblOffset val="100"/>
        <c:noMultiLvlLbl val="0"/>
      </c:catAx>
      <c:valAx>
        <c:axId val="35391360"/>
        <c:scaling>
          <c:orientation val="minMax"/>
        </c:scaling>
        <c:delete val="0"/>
        <c:axPos val="l"/>
        <c:majorGridlines/>
        <c:numFmt formatCode="0" sourceLinked="1"/>
        <c:majorTickMark val="cross"/>
        <c:minorTickMark val="none"/>
        <c:tickLblPos val="nextTo"/>
        <c:txPr>
          <a:bodyPr/>
          <a:lstStyle/>
          <a:p>
            <a:pPr>
              <a:defRPr sz="1600">
                <a:latin typeface="Times New Roman" pitchFamily="18" charset="0"/>
                <a:cs typeface="Times New Roman" pitchFamily="18" charset="0"/>
              </a:defRPr>
            </a:pPr>
            <a:endParaRPr lang="en-US"/>
          </a:p>
        </c:txPr>
        <c:crossAx val="35389824"/>
        <c:crosses val="autoZero"/>
        <c:crossBetween val="between"/>
      </c:valAx>
    </c:plotArea>
    <c:legend>
      <c:legendPos val="r"/>
      <c:layout>
        <c:manualLayout>
          <c:xMode val="edge"/>
          <c:yMode val="edge"/>
          <c:x val="0.84930531253037811"/>
          <c:y val="0.86434334527259726"/>
          <c:w val="0.1275465393214737"/>
          <c:h val="0.10751082145390936"/>
        </c:manualLayout>
      </c:layout>
      <c:overlay val="0"/>
      <c:txPr>
        <a:bodyPr/>
        <a:lstStyle/>
        <a:p>
          <a:pPr>
            <a:defRPr sz="1200">
              <a:latin typeface="Times New Roman" pitchFamily="18" charset="0"/>
              <a:cs typeface="Times New Roman"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radarChart>
        <c:radarStyle val="marker"/>
        <c:varyColors val="0"/>
        <c:ser>
          <c:idx val="0"/>
          <c:order val="0"/>
          <c:tx>
            <c:strRef>
              <c:f>Sheet1!$B$1</c:f>
              <c:strCache>
                <c:ptCount val="1"/>
                <c:pt idx="0">
                  <c:v>Mandatory</c:v>
                </c:pt>
              </c:strCache>
            </c:strRef>
          </c:tx>
          <c:dLbls>
            <c:dLbl>
              <c:idx val="0"/>
              <c:delete val="1"/>
            </c:dLbl>
            <c:dLbl>
              <c:idx val="1"/>
              <c:layout>
                <c:manualLayout>
                  <c:x val="-3.8715210505065829E-2"/>
                  <c:y val="7.4107673587013687E-2"/>
                </c:manualLayout>
              </c:layout>
              <c:showLegendKey val="0"/>
              <c:showVal val="1"/>
              <c:showCatName val="0"/>
              <c:showSerName val="0"/>
              <c:showPercent val="0"/>
              <c:showBubbleSize val="0"/>
            </c:dLbl>
            <c:dLbl>
              <c:idx val="2"/>
              <c:layout>
                <c:manualLayout>
                  <c:x val="-2.7244037022083365E-2"/>
                  <c:y val="0"/>
                </c:manualLayout>
              </c:layout>
              <c:showLegendKey val="0"/>
              <c:showVal val="1"/>
              <c:showCatName val="0"/>
              <c:showSerName val="0"/>
              <c:showPercent val="0"/>
              <c:showBubbleSize val="0"/>
            </c:dLbl>
            <c:dLbl>
              <c:idx val="3"/>
              <c:delete val="1"/>
            </c:dLbl>
            <c:dLbl>
              <c:idx val="4"/>
              <c:layout>
                <c:manualLayout>
                  <c:x val="-2.8677933707456173E-2"/>
                  <c:y val="1.9762046289870317E-2"/>
                </c:manualLayout>
              </c:layout>
              <c:showLegendKey val="0"/>
              <c:showVal val="1"/>
              <c:showCatName val="0"/>
              <c:showSerName val="0"/>
              <c:showPercent val="0"/>
              <c:showBubbleSize val="0"/>
            </c:dLbl>
            <c:dLbl>
              <c:idx val="5"/>
              <c:layout>
                <c:manualLayout>
                  <c:x val="-3.441352044894741E-2"/>
                  <c:y val="-1.7291790503636526E-2"/>
                </c:manualLayout>
              </c:layout>
              <c:showLegendKey val="0"/>
              <c:showVal val="1"/>
              <c:showCatName val="0"/>
              <c:showSerName val="0"/>
              <c:showPercent val="0"/>
              <c:showBubbleSize val="0"/>
            </c:dLbl>
            <c:dLbl>
              <c:idx val="6"/>
              <c:layout>
                <c:manualLayout>
                  <c:x val="-1.2905070168355225E-2"/>
                  <c:y val="-1.9762046289870317E-2"/>
                </c:manualLayout>
              </c:layout>
              <c:showLegendKey val="0"/>
              <c:showVal val="1"/>
              <c:showCatName val="0"/>
              <c:showSerName val="0"/>
              <c:showPercent val="0"/>
              <c:showBubbleSize val="0"/>
            </c:dLbl>
            <c:dLbl>
              <c:idx val="7"/>
              <c:layout>
                <c:manualLayout>
                  <c:x val="2.1508450280592183E-2"/>
                  <c:y val="-3.7053836793506843E-2"/>
                </c:manualLayout>
              </c:layout>
              <c:showLegendKey val="0"/>
              <c:showVal val="1"/>
              <c:showCatName val="0"/>
              <c:showSerName val="0"/>
              <c:showPercent val="0"/>
              <c:showBubbleSize val="0"/>
            </c:dLbl>
            <c:dLbl>
              <c:idx val="8"/>
              <c:layout>
                <c:manualLayout>
                  <c:x val="4.5884693931929878E-2"/>
                  <c:y val="-8.8929402812746056E-2"/>
                </c:manualLayout>
              </c:layout>
              <c:showLegendKey val="0"/>
              <c:showVal val="1"/>
              <c:showCatName val="0"/>
              <c:showSerName val="0"/>
              <c:showPercent val="0"/>
              <c:showBubbleSize val="0"/>
            </c:dLbl>
            <c:dLbl>
              <c:idx val="9"/>
              <c:layout>
                <c:manualLayout>
                  <c:x val="2.2942346965964939E-2"/>
                  <c:y val="2.4702557862337896E-3"/>
                </c:manualLayout>
              </c:layout>
              <c:showLegendKey val="0"/>
              <c:showVal val="1"/>
              <c:showCatName val="0"/>
              <c:showSerName val="0"/>
              <c:showPercent val="0"/>
              <c:showBubbleSize val="0"/>
            </c:dLbl>
            <c:dLbl>
              <c:idx val="10"/>
              <c:layout>
                <c:manualLayout>
                  <c:x val="6.0223660785657961E-2"/>
                  <c:y val="0"/>
                </c:manualLayout>
              </c:layout>
              <c:showLegendKey val="0"/>
              <c:showVal val="1"/>
              <c:showCatName val="0"/>
              <c:showSerName val="0"/>
              <c:showPercent val="0"/>
              <c:showBubbleSize val="0"/>
            </c:dLbl>
            <c:dLbl>
              <c:idx val="11"/>
              <c:layout>
                <c:manualLayout>
                  <c:x val="1.5772863539100894E-2"/>
                  <c:y val="5.6815883083377205E-2"/>
                </c:manualLayout>
              </c:layout>
              <c:showLegendKey val="0"/>
              <c:showVal val="1"/>
              <c:showCatName val="0"/>
              <c:showSerName val="0"/>
              <c:showPercent val="0"/>
              <c:showBubbleSize val="0"/>
            </c:dLbl>
            <c:dLbl>
              <c:idx val="12"/>
              <c:delete val="1"/>
            </c:dLbl>
            <c:spPr>
              <a:solidFill>
                <a:schemeClr val="tx2">
                  <a:lumMod val="20000"/>
                  <a:lumOff val="80000"/>
                </a:schemeClr>
              </a:solidFill>
            </c:spPr>
            <c:txPr>
              <a:bodyPr/>
              <a:lstStyle/>
              <a:p>
                <a:pPr>
                  <a:defRPr sz="1100"/>
                </a:pPr>
                <a:endParaRPr lang="en-US"/>
              </a:p>
            </c:txPr>
            <c:showLegendKey val="0"/>
            <c:showVal val="1"/>
            <c:showCatName val="0"/>
            <c:showSerName val="0"/>
            <c:showPercent val="0"/>
            <c:showBubbleSize val="0"/>
            <c:showLeaderLines val="0"/>
          </c:dLbls>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100</c:v>
                </c:pt>
                <c:pt idx="1">
                  <c:v>83.333333333333343</c:v>
                </c:pt>
                <c:pt idx="2">
                  <c:v>73.170731707317074</c:v>
                </c:pt>
                <c:pt idx="3">
                  <c:v>100</c:v>
                </c:pt>
                <c:pt idx="4">
                  <c:v>94.444444444444443</c:v>
                </c:pt>
                <c:pt idx="5">
                  <c:v>83.333333333333343</c:v>
                </c:pt>
                <c:pt idx="6">
                  <c:v>83.333333333333343</c:v>
                </c:pt>
                <c:pt idx="7">
                  <c:v>88.888888888888886</c:v>
                </c:pt>
                <c:pt idx="8">
                  <c:v>93.75</c:v>
                </c:pt>
                <c:pt idx="9">
                  <c:v>85.714285714285708</c:v>
                </c:pt>
                <c:pt idx="10">
                  <c:v>66.666666666666657</c:v>
                </c:pt>
                <c:pt idx="11">
                  <c:v>72.727272727272734</c:v>
                </c:pt>
                <c:pt idx="12">
                  <c:v>100</c:v>
                </c:pt>
              </c:numCache>
            </c:numRef>
          </c:val>
        </c:ser>
        <c:ser>
          <c:idx val="1"/>
          <c:order val="1"/>
          <c:tx>
            <c:strRef>
              <c:f>Sheet1!$C$1</c:f>
              <c:strCache>
                <c:ptCount val="1"/>
                <c:pt idx="0">
                  <c:v>Essential</c:v>
                </c:pt>
              </c:strCache>
            </c:strRef>
          </c:tx>
          <c:dLbls>
            <c:dLbl>
              <c:idx val="0"/>
              <c:delete val="1"/>
            </c:dLbl>
            <c:dLbl>
              <c:idx val="1"/>
              <c:layout>
                <c:manualLayout>
                  <c:x val="5.7355867414912347E-3"/>
                  <c:y val="8.1518440945715032E-2"/>
                </c:manualLayout>
              </c:layout>
              <c:showLegendKey val="0"/>
              <c:showVal val="1"/>
              <c:showCatName val="0"/>
              <c:showSerName val="0"/>
              <c:showPercent val="0"/>
              <c:showBubbleSize val="0"/>
            </c:dLbl>
            <c:dLbl>
              <c:idx val="2"/>
              <c:layout>
                <c:manualLayout>
                  <c:x val="-5.448807404416673E-2"/>
                  <c:y val="4.9405115724675791E-2"/>
                </c:manualLayout>
              </c:layout>
              <c:showLegendKey val="0"/>
              <c:showVal val="1"/>
              <c:showCatName val="0"/>
              <c:showSerName val="0"/>
              <c:showPercent val="0"/>
              <c:showBubbleSize val="0"/>
            </c:dLbl>
            <c:dLbl>
              <c:idx val="3"/>
              <c:layout>
                <c:manualLayout>
                  <c:x val="-3.8715210505065829E-2"/>
                  <c:y val="4.1994348365974425E-2"/>
                </c:manualLayout>
              </c:layout>
              <c:showLegendKey val="0"/>
              <c:showVal val="1"/>
              <c:showCatName val="0"/>
              <c:showSerName val="0"/>
              <c:showPercent val="0"/>
              <c:showBubbleSize val="0"/>
            </c:dLbl>
            <c:dLbl>
              <c:idx val="4"/>
              <c:layout>
                <c:manualLayout>
                  <c:x val="-6.1657557471030772E-2"/>
                  <c:y val="-5.1875371510909582E-2"/>
                </c:manualLayout>
              </c:layout>
              <c:showLegendKey val="0"/>
              <c:showVal val="1"/>
              <c:showCatName val="0"/>
              <c:showSerName val="0"/>
              <c:showPercent val="0"/>
              <c:showBubbleSize val="0"/>
            </c:dLbl>
            <c:dLbl>
              <c:idx val="5"/>
              <c:delete val="1"/>
            </c:dLbl>
            <c:dLbl>
              <c:idx val="6"/>
              <c:delete val="1"/>
            </c:dLbl>
            <c:dLbl>
              <c:idx val="7"/>
              <c:layout>
                <c:manualLayout>
                  <c:x val="3.4413520448947459E-2"/>
                  <c:y val="-6.6696906228312328E-2"/>
                </c:manualLayout>
              </c:layout>
              <c:showLegendKey val="0"/>
              <c:showVal val="1"/>
              <c:showCatName val="0"/>
              <c:showSerName val="0"/>
              <c:showPercent val="0"/>
              <c:showBubbleSize val="0"/>
            </c:dLbl>
            <c:dLbl>
              <c:idx val="8"/>
              <c:layout>
                <c:manualLayout>
                  <c:x val="2.4376243651337746E-2"/>
                  <c:y val="-2.2232302076104108E-2"/>
                </c:manualLayout>
              </c:layout>
              <c:showLegendKey val="0"/>
              <c:showVal val="1"/>
              <c:showCatName val="0"/>
              <c:showSerName val="0"/>
              <c:showPercent val="0"/>
              <c:showBubbleSize val="0"/>
            </c:dLbl>
            <c:dLbl>
              <c:idx val="9"/>
              <c:layout>
                <c:manualLayout>
                  <c:x val="2.4376243651337746E-2"/>
                  <c:y val="-3.9524092579740634E-2"/>
                </c:manualLayout>
              </c:layout>
              <c:showLegendKey val="0"/>
              <c:showVal val="1"/>
              <c:showCatName val="0"/>
              <c:showSerName val="0"/>
              <c:showPercent val="0"/>
              <c:showBubbleSize val="0"/>
            </c:dLbl>
            <c:dLbl>
              <c:idx val="10"/>
              <c:delete val="1"/>
            </c:dLbl>
            <c:dLbl>
              <c:idx val="11"/>
              <c:delete val="1"/>
            </c:dLbl>
            <c:dLbl>
              <c:idx val="12"/>
              <c:delete val="1"/>
            </c:dLbl>
            <c:spPr>
              <a:solidFill>
                <a:schemeClr val="accent2">
                  <a:lumMod val="40000"/>
                  <a:lumOff val="60000"/>
                </a:schemeClr>
              </a:solidFill>
            </c:spPr>
            <c:txPr>
              <a:bodyPr/>
              <a:lstStyle/>
              <a:p>
                <a:pPr>
                  <a:defRPr sz="1100"/>
                </a:pPr>
                <a:endParaRPr lang="en-US"/>
              </a:p>
            </c:txPr>
            <c:showLegendKey val="0"/>
            <c:showVal val="1"/>
            <c:showCatName val="0"/>
            <c:showSerName val="0"/>
            <c:showPercent val="0"/>
            <c:showBubbleSize val="0"/>
            <c:showLeaderLines val="0"/>
          </c:dLbls>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0</c:v>
                </c:pt>
                <c:pt idx="1">
                  <c:v>94.117647058823522</c:v>
                </c:pt>
                <c:pt idx="2">
                  <c:v>70</c:v>
                </c:pt>
                <c:pt idx="3">
                  <c:v>40</c:v>
                </c:pt>
                <c:pt idx="4">
                  <c:v>0</c:v>
                </c:pt>
                <c:pt idx="5">
                  <c:v>100</c:v>
                </c:pt>
                <c:pt idx="6">
                  <c:v>0</c:v>
                </c:pt>
                <c:pt idx="7">
                  <c:v>50</c:v>
                </c:pt>
                <c:pt idx="8">
                  <c:v>50</c:v>
                </c:pt>
                <c:pt idx="9">
                  <c:v>33.333333333333329</c:v>
                </c:pt>
                <c:pt idx="10">
                  <c:v>0</c:v>
                </c:pt>
                <c:pt idx="11">
                  <c:v>0</c:v>
                </c:pt>
                <c:pt idx="12">
                  <c:v>100</c:v>
                </c:pt>
              </c:numCache>
            </c:numRef>
          </c:val>
        </c:ser>
        <c:dLbls>
          <c:showLegendKey val="0"/>
          <c:showVal val="0"/>
          <c:showCatName val="0"/>
          <c:showSerName val="0"/>
          <c:showPercent val="0"/>
          <c:showBubbleSize val="0"/>
        </c:dLbls>
        <c:axId val="35464320"/>
        <c:axId val="35465856"/>
      </c:radarChart>
      <c:catAx>
        <c:axId val="35464320"/>
        <c:scaling>
          <c:orientation val="minMax"/>
        </c:scaling>
        <c:delete val="0"/>
        <c:axPos val="b"/>
        <c:majorGridlines/>
        <c:numFmt formatCode="m/d/yyyy" sourceLinked="1"/>
        <c:majorTickMark val="out"/>
        <c:minorTickMark val="none"/>
        <c:tickLblPos val="nextTo"/>
        <c:txPr>
          <a:bodyPr/>
          <a:lstStyle/>
          <a:p>
            <a:pPr>
              <a:defRPr sz="1200">
                <a:latin typeface="Times New Roman" pitchFamily="18" charset="0"/>
                <a:cs typeface="Times New Roman" pitchFamily="18" charset="0"/>
              </a:defRPr>
            </a:pPr>
            <a:endParaRPr lang="en-US"/>
          </a:p>
        </c:txPr>
        <c:crossAx val="35465856"/>
        <c:crosses val="autoZero"/>
        <c:auto val="1"/>
        <c:lblAlgn val="ctr"/>
        <c:lblOffset val="100"/>
        <c:noMultiLvlLbl val="0"/>
      </c:catAx>
      <c:valAx>
        <c:axId val="35465856"/>
        <c:scaling>
          <c:orientation val="minMax"/>
        </c:scaling>
        <c:delete val="0"/>
        <c:axPos val="l"/>
        <c:majorGridlines/>
        <c:numFmt formatCode="0" sourceLinked="1"/>
        <c:majorTickMark val="cross"/>
        <c:minorTickMark val="none"/>
        <c:tickLblPos val="nextTo"/>
        <c:txPr>
          <a:bodyPr/>
          <a:lstStyle/>
          <a:p>
            <a:pPr>
              <a:defRPr sz="1600">
                <a:latin typeface="Times New Roman" pitchFamily="18" charset="0"/>
                <a:cs typeface="Times New Roman" pitchFamily="18" charset="0"/>
              </a:defRPr>
            </a:pPr>
            <a:endParaRPr lang="en-US"/>
          </a:p>
        </c:txPr>
        <c:crossAx val="35464320"/>
        <c:crosses val="autoZero"/>
        <c:crossBetween val="between"/>
      </c:valAx>
    </c:plotArea>
    <c:legend>
      <c:legendPos val="r"/>
      <c:layout>
        <c:manualLayout>
          <c:xMode val="edge"/>
          <c:yMode val="edge"/>
          <c:x val="0.86842580441333728"/>
          <c:y val="0.86462107622178985"/>
          <c:w val="0.1207717264508603"/>
          <c:h val="0.10134329423373545"/>
        </c:manualLayout>
      </c:layout>
      <c:overlay val="0"/>
      <c:txPr>
        <a:bodyPr/>
        <a:lstStyle/>
        <a:p>
          <a:pPr>
            <a:defRPr sz="1200">
              <a:latin typeface="Times New Roman" pitchFamily="18" charset="0"/>
              <a:cs typeface="Times New Roman"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481311363857294"/>
          <c:y val="8.1729788776443824E-2"/>
          <c:w val="0.42457106056187416"/>
          <c:h val="0.73785136997363876"/>
        </c:manualLayout>
      </c:layout>
      <c:radarChart>
        <c:radarStyle val="marker"/>
        <c:varyColors val="0"/>
        <c:ser>
          <c:idx val="0"/>
          <c:order val="0"/>
          <c:tx>
            <c:strRef>
              <c:f>Sheet1!$B$1</c:f>
              <c:strCache>
                <c:ptCount val="1"/>
                <c:pt idx="0">
                  <c:v>Mandatory</c:v>
                </c:pt>
              </c:strCache>
            </c:strRef>
          </c:tx>
          <c:dLbls>
            <c:dLbl>
              <c:idx val="0"/>
              <c:delete val="1"/>
            </c:dLbl>
            <c:dLbl>
              <c:idx val="1"/>
              <c:layout>
                <c:manualLayout>
                  <c:x val="1.4223330024262537E-3"/>
                  <c:y val="8.0171073708464519E-2"/>
                </c:manualLayout>
              </c:layout>
              <c:showLegendKey val="0"/>
              <c:showVal val="1"/>
              <c:showCatName val="0"/>
              <c:showSerName val="0"/>
              <c:showPercent val="0"/>
              <c:showBubbleSize val="0"/>
            </c:dLbl>
            <c:dLbl>
              <c:idx val="2"/>
              <c:layout>
                <c:manualLayout>
                  <c:x val="-1.1378664019410029E-2"/>
                  <c:y val="7.2655035548295971E-2"/>
                </c:manualLayout>
              </c:layout>
              <c:showLegendKey val="0"/>
              <c:showVal val="1"/>
              <c:showCatName val="0"/>
              <c:showSerName val="0"/>
              <c:showPercent val="0"/>
              <c:showBubbleSize val="0"/>
            </c:dLbl>
            <c:dLbl>
              <c:idx val="3"/>
              <c:layout>
                <c:manualLayout>
                  <c:x val="-5.689332009705015E-2"/>
                  <c:y val="3.5074844747453225E-2"/>
                </c:manualLayout>
              </c:layout>
              <c:showLegendKey val="0"/>
              <c:showVal val="1"/>
              <c:showCatName val="0"/>
              <c:showSerName val="0"/>
              <c:showPercent val="0"/>
              <c:showBubbleSize val="0"/>
            </c:dLbl>
            <c:dLbl>
              <c:idx val="4"/>
              <c:layout>
                <c:manualLayout>
                  <c:x val="-7.2538983123738937E-2"/>
                  <c:y val="0"/>
                </c:manualLayout>
              </c:layout>
              <c:showLegendKey val="0"/>
              <c:showVal val="1"/>
              <c:showCatName val="0"/>
              <c:showSerName val="0"/>
              <c:showPercent val="0"/>
              <c:showBubbleSize val="0"/>
            </c:dLbl>
            <c:dLbl>
              <c:idx val="5"/>
              <c:layout>
                <c:manualLayout>
                  <c:x val="-5.2626321089771388E-2"/>
                  <c:y val="-8.7687111868633066E-2"/>
                </c:manualLayout>
              </c:layout>
              <c:showLegendKey val="0"/>
              <c:showVal val="1"/>
              <c:showCatName val="0"/>
              <c:showSerName val="0"/>
              <c:showPercent val="0"/>
              <c:showBubbleSize val="0"/>
            </c:dLbl>
            <c:dLbl>
              <c:idx val="6"/>
              <c:delete val="1"/>
            </c:dLbl>
            <c:dLbl>
              <c:idx val="7"/>
              <c:delete val="1"/>
            </c:dLbl>
            <c:dLbl>
              <c:idx val="8"/>
              <c:layout>
                <c:manualLayout>
                  <c:x val="5.6893320097050146E-3"/>
                  <c:y val="-7.5160381601685491E-2"/>
                </c:manualLayout>
              </c:layout>
              <c:showLegendKey val="0"/>
              <c:showVal val="1"/>
              <c:showCatName val="0"/>
              <c:showSerName val="0"/>
              <c:showPercent val="0"/>
              <c:showBubbleSize val="0"/>
            </c:dLbl>
            <c:dLbl>
              <c:idx val="10"/>
              <c:layout>
                <c:manualLayout>
                  <c:x val="2.5601994043672593E-2"/>
                  <c:y val="3.0064152640674194E-2"/>
                </c:manualLayout>
              </c:layout>
              <c:showLegendKey val="0"/>
              <c:showVal val="1"/>
              <c:showCatName val="0"/>
              <c:showSerName val="0"/>
              <c:showPercent val="0"/>
              <c:showBubbleSize val="0"/>
            </c:dLbl>
            <c:dLbl>
              <c:idx val="11"/>
              <c:delete val="1"/>
            </c:dLbl>
            <c:dLbl>
              <c:idx val="12"/>
              <c:delete val="1"/>
            </c:dLbl>
            <c:spPr>
              <a:solidFill>
                <a:schemeClr val="tx2">
                  <a:lumMod val="40000"/>
                  <a:lumOff val="60000"/>
                </a:schemeClr>
              </a:solidFill>
            </c:spPr>
            <c:txPr>
              <a:bodyPr/>
              <a:lstStyle/>
              <a:p>
                <a:pPr>
                  <a:defRPr sz="11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100</c:v>
                </c:pt>
                <c:pt idx="1">
                  <c:v>91.666666666666657</c:v>
                </c:pt>
                <c:pt idx="2">
                  <c:v>82.926829268292678</c:v>
                </c:pt>
                <c:pt idx="3">
                  <c:v>60</c:v>
                </c:pt>
                <c:pt idx="4">
                  <c:v>100</c:v>
                </c:pt>
                <c:pt idx="5">
                  <c:v>100</c:v>
                </c:pt>
                <c:pt idx="6">
                  <c:v>100</c:v>
                </c:pt>
                <c:pt idx="7">
                  <c:v>100</c:v>
                </c:pt>
                <c:pt idx="8">
                  <c:v>100</c:v>
                </c:pt>
                <c:pt idx="9">
                  <c:v>57.142857142857139</c:v>
                </c:pt>
                <c:pt idx="10">
                  <c:v>83.333333333333343</c:v>
                </c:pt>
                <c:pt idx="11">
                  <c:v>100</c:v>
                </c:pt>
                <c:pt idx="12">
                  <c:v>100</c:v>
                </c:pt>
              </c:numCache>
            </c:numRef>
          </c:val>
        </c:ser>
        <c:ser>
          <c:idx val="1"/>
          <c:order val="1"/>
          <c:tx>
            <c:strRef>
              <c:f>Sheet1!$C$1</c:f>
              <c:strCache>
                <c:ptCount val="1"/>
                <c:pt idx="0">
                  <c:v>Essential</c:v>
                </c:pt>
              </c:strCache>
            </c:strRef>
          </c:tx>
          <c:dLbls>
            <c:dLbl>
              <c:idx val="0"/>
              <c:layout>
                <c:manualLayout>
                  <c:x val="-4.2669990072787614E-3"/>
                  <c:y val="3.7580190800842746E-2"/>
                </c:manualLayout>
              </c:layout>
              <c:showLegendKey val="0"/>
              <c:showVal val="1"/>
              <c:showCatName val="0"/>
              <c:showSerName val="0"/>
              <c:showPercent val="0"/>
              <c:showBubbleSize val="0"/>
            </c:dLbl>
            <c:dLbl>
              <c:idx val="1"/>
              <c:layout>
                <c:manualLayout>
                  <c:x val="-3.8402991065508853E-2"/>
                  <c:y val="0.10772988029574918"/>
                </c:manualLayout>
              </c:layout>
              <c:showLegendKey val="0"/>
              <c:showVal val="1"/>
              <c:showCatName val="0"/>
              <c:showSerName val="0"/>
              <c:showPercent val="0"/>
              <c:showBubbleSize val="0"/>
            </c:dLbl>
            <c:dLbl>
              <c:idx val="2"/>
              <c:layout>
                <c:manualLayout>
                  <c:x val="-5.1203988087345137E-2"/>
                  <c:y val="7.5160381601685491E-2"/>
                </c:manualLayout>
              </c:layout>
              <c:showLegendKey val="0"/>
              <c:showVal val="1"/>
              <c:showCatName val="0"/>
              <c:showSerName val="0"/>
              <c:showPercent val="0"/>
              <c:showBubbleSize val="0"/>
            </c:dLbl>
            <c:dLbl>
              <c:idx val="3"/>
              <c:layout>
                <c:manualLayout>
                  <c:x val="-2.5601994043672568E-2"/>
                  <c:y val="-2.5053460533895164E-2"/>
                </c:manualLayout>
              </c:layout>
              <c:showLegendKey val="0"/>
              <c:showVal val="1"/>
              <c:showCatName val="0"/>
              <c:showSerName val="0"/>
              <c:showPercent val="0"/>
              <c:showBubbleSize val="0"/>
            </c:dLbl>
            <c:dLbl>
              <c:idx val="4"/>
              <c:layout>
                <c:manualLayout>
                  <c:x val="-3.2713659055803833E-2"/>
                  <c:y val="2.7558806587284677E-2"/>
                </c:manualLayout>
              </c:layout>
              <c:showLegendKey val="0"/>
              <c:showVal val="1"/>
              <c:showCatName val="0"/>
              <c:showSerName val="0"/>
              <c:showPercent val="0"/>
              <c:showBubbleSize val="0"/>
            </c:dLbl>
            <c:dLbl>
              <c:idx val="5"/>
              <c:layout>
                <c:manualLayout>
                  <c:x val="-6.1160319104328911E-2"/>
                  <c:y val="-3.0064152640674194E-2"/>
                </c:manualLayout>
              </c:layout>
              <c:showLegendKey val="0"/>
              <c:showVal val="1"/>
              <c:showCatName val="0"/>
              <c:showSerName val="0"/>
              <c:showPercent val="0"/>
              <c:showBubbleSize val="0"/>
            </c:dLbl>
            <c:dLbl>
              <c:idx val="6"/>
              <c:delete val="1"/>
            </c:dLbl>
            <c:dLbl>
              <c:idx val="7"/>
              <c:layout>
                <c:manualLayout>
                  <c:x val="3.1291326053377581E-2"/>
                  <c:y val="-9.7708496082191135E-2"/>
                </c:manualLayout>
              </c:layout>
              <c:showLegendKey val="0"/>
              <c:showVal val="1"/>
              <c:showCatName val="0"/>
              <c:showSerName val="0"/>
              <c:showPercent val="0"/>
              <c:showBubbleSize val="0"/>
            </c:dLbl>
            <c:dLbl>
              <c:idx val="8"/>
              <c:delete val="1"/>
            </c:dLbl>
            <c:dLbl>
              <c:idx val="9"/>
              <c:layout>
                <c:manualLayout>
                  <c:x val="5.1203988087345137E-2"/>
                  <c:y val="1.5032076320337097E-2"/>
                </c:manualLayout>
              </c:layout>
              <c:showLegendKey val="0"/>
              <c:showVal val="1"/>
              <c:showCatName val="0"/>
              <c:showSerName val="0"/>
              <c:showPercent val="0"/>
              <c:showBubbleSize val="0"/>
            </c:dLbl>
            <c:dLbl>
              <c:idx val="10"/>
              <c:delete val="1"/>
            </c:dLbl>
            <c:dLbl>
              <c:idx val="11"/>
              <c:delete val="1"/>
            </c:dLbl>
            <c:dLbl>
              <c:idx val="12"/>
              <c:delete val="1"/>
            </c:dLbl>
            <c:spPr>
              <a:solidFill>
                <a:schemeClr val="accent2">
                  <a:lumMod val="40000"/>
                  <a:lumOff val="60000"/>
                </a:schemeClr>
              </a:solidFill>
            </c:spPr>
            <c:txPr>
              <a:bodyPr/>
              <a:lstStyle/>
              <a:p>
                <a:pPr>
                  <a:defRPr sz="11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66.6666666666667</c:v>
                </c:pt>
                <c:pt idx="1">
                  <c:v>82.35294117647058</c:v>
                </c:pt>
                <c:pt idx="2">
                  <c:v>50</c:v>
                </c:pt>
                <c:pt idx="3">
                  <c:v>80</c:v>
                </c:pt>
                <c:pt idx="4">
                  <c:v>100</c:v>
                </c:pt>
                <c:pt idx="5">
                  <c:v>100</c:v>
                </c:pt>
                <c:pt idx="6">
                  <c:v>100</c:v>
                </c:pt>
                <c:pt idx="7">
                  <c:v>83.333333333333343</c:v>
                </c:pt>
                <c:pt idx="8">
                  <c:v>100</c:v>
                </c:pt>
                <c:pt idx="9">
                  <c:v>33.333333333333329</c:v>
                </c:pt>
                <c:pt idx="10">
                  <c:v>0</c:v>
                </c:pt>
                <c:pt idx="11">
                  <c:v>100</c:v>
                </c:pt>
                <c:pt idx="12">
                  <c:v>0</c:v>
                </c:pt>
              </c:numCache>
            </c:numRef>
          </c:val>
        </c:ser>
        <c:dLbls>
          <c:showLegendKey val="0"/>
          <c:showVal val="0"/>
          <c:showCatName val="0"/>
          <c:showSerName val="0"/>
          <c:showPercent val="0"/>
          <c:showBubbleSize val="0"/>
        </c:dLbls>
        <c:axId val="35591296"/>
        <c:axId val="35592832"/>
      </c:radarChart>
      <c:catAx>
        <c:axId val="35591296"/>
        <c:scaling>
          <c:orientation val="minMax"/>
        </c:scaling>
        <c:delete val="0"/>
        <c:axPos val="b"/>
        <c:majorGridlines/>
        <c:numFmt formatCode="m/d/yyyy" sourceLinked="1"/>
        <c:majorTickMark val="out"/>
        <c:minorTickMark val="none"/>
        <c:tickLblPos val="nextTo"/>
        <c:txPr>
          <a:bodyPr/>
          <a:lstStyle/>
          <a:p>
            <a:pPr>
              <a:defRPr sz="1200">
                <a:latin typeface="Times New Roman" pitchFamily="18" charset="0"/>
                <a:cs typeface="Times New Roman" pitchFamily="18" charset="0"/>
              </a:defRPr>
            </a:pPr>
            <a:endParaRPr lang="en-US"/>
          </a:p>
        </c:txPr>
        <c:crossAx val="35592832"/>
        <c:crosses val="autoZero"/>
        <c:auto val="1"/>
        <c:lblAlgn val="ctr"/>
        <c:lblOffset val="100"/>
        <c:noMultiLvlLbl val="0"/>
      </c:catAx>
      <c:valAx>
        <c:axId val="35592832"/>
        <c:scaling>
          <c:orientation val="minMax"/>
        </c:scaling>
        <c:delete val="0"/>
        <c:axPos val="l"/>
        <c:majorGridlines/>
        <c:numFmt formatCode="0" sourceLinked="1"/>
        <c:majorTickMark val="cross"/>
        <c:minorTickMark val="none"/>
        <c:tickLblPos val="nextTo"/>
        <c:txPr>
          <a:bodyPr/>
          <a:lstStyle/>
          <a:p>
            <a:pPr>
              <a:defRPr sz="1400">
                <a:latin typeface="Times New Roman" pitchFamily="18" charset="0"/>
                <a:cs typeface="Times New Roman" pitchFamily="18" charset="0"/>
              </a:defRPr>
            </a:pPr>
            <a:endParaRPr lang="en-US"/>
          </a:p>
        </c:txPr>
        <c:crossAx val="35591296"/>
        <c:crosses val="autoZero"/>
        <c:crossBetween val="between"/>
      </c:valAx>
    </c:plotArea>
    <c:legend>
      <c:legendPos val="r"/>
      <c:layout>
        <c:manualLayout>
          <c:xMode val="edge"/>
          <c:yMode val="edge"/>
          <c:x val="0.86628062117235349"/>
          <c:y val="0.86434334527259726"/>
          <c:w val="0.1275465393214737"/>
          <c:h val="0.10751082145390936"/>
        </c:manualLayout>
      </c:layout>
      <c:overlay val="0"/>
      <c:txPr>
        <a:bodyPr/>
        <a:lstStyle/>
        <a:p>
          <a:pPr>
            <a:defRPr sz="1200">
              <a:latin typeface="Times New Roman" pitchFamily="18" charset="0"/>
              <a:cs typeface="Times New Roman"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radarChart>
        <c:radarStyle val="marker"/>
        <c:varyColors val="0"/>
        <c:ser>
          <c:idx val="0"/>
          <c:order val="0"/>
          <c:tx>
            <c:strRef>
              <c:f>Sheet1!$B$1</c:f>
              <c:strCache>
                <c:ptCount val="1"/>
                <c:pt idx="0">
                  <c:v>Mandatory</c:v>
                </c:pt>
              </c:strCache>
            </c:strRef>
          </c:tx>
          <c:dLbls>
            <c:dLbl>
              <c:idx val="0"/>
              <c:delete val="1"/>
            </c:dLbl>
            <c:dLbl>
              <c:idx val="1"/>
              <c:layout>
                <c:manualLayout>
                  <c:x val="7.716049382716049E-3"/>
                  <c:y val="3.9284457252522831E-2"/>
                </c:manualLayout>
              </c:layout>
              <c:showLegendKey val="0"/>
              <c:showVal val="1"/>
              <c:showCatName val="0"/>
              <c:showSerName val="0"/>
              <c:showPercent val="0"/>
              <c:showBubbleSize val="0"/>
            </c:dLbl>
            <c:dLbl>
              <c:idx val="2"/>
              <c:layout>
                <c:manualLayout>
                  <c:x val="-1.8518518518518517E-2"/>
                  <c:y val="7.2956849183256692E-2"/>
                </c:manualLayout>
              </c:layout>
              <c:showLegendKey val="0"/>
              <c:showVal val="1"/>
              <c:showCatName val="0"/>
              <c:showSerName val="0"/>
              <c:showPercent val="0"/>
              <c:showBubbleSize val="0"/>
            </c:dLbl>
            <c:dLbl>
              <c:idx val="4"/>
              <c:layout>
                <c:manualLayout>
                  <c:x val="-1.5432098765432098E-2"/>
                  <c:y val="-1.1224130643577952E-2"/>
                </c:manualLayout>
              </c:layout>
              <c:showLegendKey val="0"/>
              <c:showVal val="1"/>
              <c:showCatName val="0"/>
              <c:showSerName val="0"/>
              <c:showPercent val="0"/>
              <c:showBubbleSize val="0"/>
            </c:dLbl>
            <c:dLbl>
              <c:idx val="5"/>
              <c:layout>
                <c:manualLayout>
                  <c:x val="-5.5555555555555552E-2"/>
                  <c:y val="-3.0866359269839265E-2"/>
                </c:manualLayout>
              </c:layout>
              <c:showLegendKey val="0"/>
              <c:showVal val="1"/>
              <c:showCatName val="0"/>
              <c:showSerName val="0"/>
              <c:showPercent val="0"/>
              <c:showBubbleSize val="0"/>
            </c:dLbl>
            <c:dLbl>
              <c:idx val="6"/>
              <c:layout>
                <c:manualLayout>
                  <c:x val="-9.2592592592592032E-3"/>
                  <c:y val="-0.11785337175756851"/>
                </c:manualLayout>
              </c:layout>
              <c:showLegendKey val="0"/>
              <c:showVal val="1"/>
              <c:showCatName val="0"/>
              <c:showSerName val="0"/>
              <c:showPercent val="0"/>
              <c:showBubbleSize val="0"/>
            </c:dLbl>
            <c:dLbl>
              <c:idx val="7"/>
              <c:delete val="1"/>
            </c:dLbl>
            <c:dLbl>
              <c:idx val="8"/>
              <c:layout>
                <c:manualLayout>
                  <c:x val="4.6296296296296294E-3"/>
                  <c:y val="-3.6478424591628242E-2"/>
                </c:manualLayout>
              </c:layout>
              <c:showLegendKey val="0"/>
              <c:showVal val="1"/>
              <c:showCatName val="0"/>
              <c:showSerName val="0"/>
              <c:showPercent val="0"/>
              <c:showBubbleSize val="0"/>
            </c:dLbl>
            <c:dLbl>
              <c:idx val="9"/>
              <c:layout>
                <c:manualLayout>
                  <c:x val="3.0864197530864196E-2"/>
                  <c:y val="-6.1732718539678738E-2"/>
                </c:manualLayout>
              </c:layout>
              <c:showLegendKey val="0"/>
              <c:showVal val="1"/>
              <c:showCatName val="0"/>
              <c:showSerName val="0"/>
              <c:showPercent val="0"/>
              <c:showBubbleSize val="0"/>
            </c:dLbl>
            <c:dLbl>
              <c:idx val="10"/>
              <c:layout>
                <c:manualLayout>
                  <c:x val="5.2469135802469133E-2"/>
                  <c:y val="-3.3672391930733854E-2"/>
                </c:manualLayout>
              </c:layout>
              <c:showLegendKey val="0"/>
              <c:showVal val="1"/>
              <c:showCatName val="0"/>
              <c:showSerName val="0"/>
              <c:showPercent val="0"/>
              <c:showBubbleSize val="0"/>
            </c:dLbl>
            <c:dLbl>
              <c:idx val="11"/>
              <c:layout>
                <c:manualLayout>
                  <c:x val="2.3148148148148147E-2"/>
                  <c:y val="9.2599077809518107E-2"/>
                </c:manualLayout>
              </c:layout>
              <c:showLegendKey val="0"/>
              <c:showVal val="1"/>
              <c:showCatName val="0"/>
              <c:showSerName val="0"/>
              <c:showPercent val="0"/>
              <c:showBubbleSize val="0"/>
            </c:dLbl>
            <c:dLbl>
              <c:idx val="12"/>
              <c:delete val="1"/>
            </c:dLbl>
            <c:spPr>
              <a:solidFill>
                <a:schemeClr val="accent1">
                  <a:lumMod val="40000"/>
                  <a:lumOff val="60000"/>
                </a:schemeClr>
              </a:solidFill>
            </c:spPr>
            <c:txPr>
              <a:bodyPr/>
              <a:lstStyle/>
              <a:p>
                <a:pPr>
                  <a:defRPr sz="1100"/>
                </a:pPr>
                <a:endParaRPr lang="en-US"/>
              </a:p>
            </c:txPr>
            <c:showLegendKey val="0"/>
            <c:showVal val="1"/>
            <c:showCatName val="0"/>
            <c:showSerName val="0"/>
            <c:showPercent val="0"/>
            <c:showBubbleSize val="0"/>
            <c:showLeaderLines val="0"/>
          </c:dLbls>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100</c:v>
                </c:pt>
                <c:pt idx="1">
                  <c:v>66.666666666666657</c:v>
                </c:pt>
                <c:pt idx="2">
                  <c:v>87.804878048780495</c:v>
                </c:pt>
                <c:pt idx="3">
                  <c:v>60</c:v>
                </c:pt>
                <c:pt idx="4">
                  <c:v>38.888888888888893</c:v>
                </c:pt>
                <c:pt idx="5">
                  <c:v>100</c:v>
                </c:pt>
                <c:pt idx="6">
                  <c:v>50</c:v>
                </c:pt>
                <c:pt idx="7">
                  <c:v>100</c:v>
                </c:pt>
                <c:pt idx="8">
                  <c:v>81.25</c:v>
                </c:pt>
                <c:pt idx="9">
                  <c:v>85.714285714285708</c:v>
                </c:pt>
                <c:pt idx="10">
                  <c:v>33.333333333333329</c:v>
                </c:pt>
                <c:pt idx="11">
                  <c:v>81.818181818181827</c:v>
                </c:pt>
                <c:pt idx="12">
                  <c:v>100</c:v>
                </c:pt>
              </c:numCache>
            </c:numRef>
          </c:val>
        </c:ser>
        <c:ser>
          <c:idx val="1"/>
          <c:order val="1"/>
          <c:tx>
            <c:strRef>
              <c:f>Sheet1!$C$1</c:f>
              <c:strCache>
                <c:ptCount val="1"/>
                <c:pt idx="0">
                  <c:v>Essential</c:v>
                </c:pt>
              </c:strCache>
            </c:strRef>
          </c:tx>
          <c:dLbls>
            <c:dLbl>
              <c:idx val="0"/>
              <c:layout>
                <c:manualLayout>
                  <c:x val="-5.658370848008886E-17"/>
                  <c:y val="2.5254293948050392E-2"/>
                </c:manualLayout>
              </c:layout>
              <c:showLegendKey val="0"/>
              <c:showVal val="1"/>
              <c:showCatName val="0"/>
              <c:showSerName val="0"/>
              <c:showPercent val="0"/>
              <c:showBubbleSize val="0"/>
            </c:dLbl>
            <c:dLbl>
              <c:idx val="1"/>
              <c:layout>
                <c:manualLayout>
                  <c:x val="3.0864197530863632E-3"/>
                  <c:y val="8.4180979826834645E-2"/>
                </c:manualLayout>
              </c:layout>
              <c:showLegendKey val="0"/>
              <c:showVal val="1"/>
              <c:showCatName val="0"/>
              <c:showSerName val="0"/>
              <c:showPercent val="0"/>
              <c:showBubbleSize val="0"/>
            </c:dLbl>
            <c:dLbl>
              <c:idx val="2"/>
              <c:layout>
                <c:manualLayout>
                  <c:x val="-1.0802469135802469E-2"/>
                  <c:y val="2.2448261287155904E-2"/>
                </c:manualLayout>
              </c:layout>
              <c:showLegendKey val="0"/>
              <c:showVal val="1"/>
              <c:showCatName val="0"/>
              <c:showSerName val="0"/>
              <c:showPercent val="0"/>
              <c:showBubbleSize val="0"/>
            </c:dLbl>
            <c:dLbl>
              <c:idx val="3"/>
              <c:layout>
                <c:manualLayout>
                  <c:x val="-2.4691358024691357E-2"/>
                  <c:y val="4.2090489913417323E-2"/>
                </c:manualLayout>
              </c:layout>
              <c:showLegendKey val="0"/>
              <c:showVal val="1"/>
              <c:showCatName val="0"/>
              <c:showSerName val="0"/>
              <c:showPercent val="0"/>
              <c:showBubbleSize val="0"/>
            </c:dLbl>
            <c:dLbl>
              <c:idx val="4"/>
              <c:layout>
                <c:manualLayout>
                  <c:x val="-1.8518518518518517E-2"/>
                  <c:y val="-7.0150816522362255E-2"/>
                </c:manualLayout>
              </c:layout>
              <c:showLegendKey val="0"/>
              <c:showVal val="1"/>
              <c:showCatName val="0"/>
              <c:showSerName val="0"/>
              <c:showPercent val="0"/>
              <c:showBubbleSize val="0"/>
            </c:dLbl>
            <c:dLbl>
              <c:idx val="5"/>
              <c:layout>
                <c:manualLayout>
                  <c:x val="-1.0802469135802469E-2"/>
                  <c:y val="-0.10943527377488503"/>
                </c:manualLayout>
              </c:layout>
              <c:showLegendKey val="0"/>
              <c:showVal val="1"/>
              <c:showCatName val="0"/>
              <c:showSerName val="0"/>
              <c:showPercent val="0"/>
              <c:showBubbleSize val="0"/>
            </c:dLbl>
            <c:dLbl>
              <c:idx val="6"/>
              <c:delete val="1"/>
            </c:dLbl>
            <c:dLbl>
              <c:idx val="7"/>
              <c:layout>
                <c:manualLayout>
                  <c:x val="-7.716049382716049E-3"/>
                  <c:y val="-3.9284457252522831E-2"/>
                </c:manualLayout>
              </c:layout>
              <c:showLegendKey val="0"/>
              <c:showVal val="1"/>
              <c:showCatName val="0"/>
              <c:showSerName val="0"/>
              <c:showPercent val="0"/>
              <c:showBubbleSize val="0"/>
            </c:dLbl>
            <c:dLbl>
              <c:idx val="8"/>
              <c:delete val="1"/>
            </c:dLbl>
            <c:dLbl>
              <c:idx val="9"/>
              <c:layout>
                <c:manualLayout>
                  <c:x val="2.9320987654320986E-2"/>
                  <c:y val="8.4180979826834635E-3"/>
                </c:manualLayout>
              </c:layout>
              <c:showLegendKey val="0"/>
              <c:showVal val="1"/>
              <c:showCatName val="0"/>
              <c:showSerName val="0"/>
              <c:showPercent val="0"/>
              <c:showBubbleSize val="0"/>
            </c:dLbl>
            <c:dLbl>
              <c:idx val="10"/>
              <c:delete val="1"/>
            </c:dLbl>
            <c:dLbl>
              <c:idx val="11"/>
              <c:delete val="1"/>
            </c:dLbl>
            <c:dLbl>
              <c:idx val="12"/>
              <c:delete val="1"/>
            </c:dLbl>
            <c:spPr>
              <a:solidFill>
                <a:schemeClr val="accent2">
                  <a:lumMod val="40000"/>
                  <a:lumOff val="60000"/>
                </a:schemeClr>
              </a:solidFill>
            </c:spPr>
            <c:txPr>
              <a:bodyPr/>
              <a:lstStyle/>
              <a:p>
                <a:pPr>
                  <a:defRPr sz="11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33.333333333333329</c:v>
                </c:pt>
                <c:pt idx="1">
                  <c:v>52.941176470588239</c:v>
                </c:pt>
                <c:pt idx="2">
                  <c:v>30</c:v>
                </c:pt>
                <c:pt idx="3">
                  <c:v>60</c:v>
                </c:pt>
                <c:pt idx="4">
                  <c:v>0</c:v>
                </c:pt>
                <c:pt idx="5">
                  <c:v>100</c:v>
                </c:pt>
                <c:pt idx="6">
                  <c:v>0</c:v>
                </c:pt>
                <c:pt idx="7">
                  <c:v>33.333333333333329</c:v>
                </c:pt>
                <c:pt idx="8">
                  <c:v>0</c:v>
                </c:pt>
                <c:pt idx="9">
                  <c:v>33.333333333333329</c:v>
                </c:pt>
                <c:pt idx="10">
                  <c:v>0</c:v>
                </c:pt>
                <c:pt idx="11">
                  <c:v>0</c:v>
                </c:pt>
                <c:pt idx="12">
                  <c:v>0</c:v>
                </c:pt>
              </c:numCache>
            </c:numRef>
          </c:val>
        </c:ser>
        <c:dLbls>
          <c:showLegendKey val="0"/>
          <c:showVal val="0"/>
          <c:showCatName val="0"/>
          <c:showSerName val="0"/>
          <c:showPercent val="0"/>
          <c:showBubbleSize val="0"/>
        </c:dLbls>
        <c:axId val="35685120"/>
        <c:axId val="35686656"/>
      </c:radarChart>
      <c:catAx>
        <c:axId val="35685120"/>
        <c:scaling>
          <c:orientation val="minMax"/>
        </c:scaling>
        <c:delete val="0"/>
        <c:axPos val="b"/>
        <c:majorGridlines/>
        <c:numFmt formatCode="m/d/yyyy" sourceLinked="1"/>
        <c:majorTickMark val="out"/>
        <c:minorTickMark val="none"/>
        <c:tickLblPos val="nextTo"/>
        <c:txPr>
          <a:bodyPr/>
          <a:lstStyle/>
          <a:p>
            <a:pPr>
              <a:defRPr sz="1200">
                <a:latin typeface="Times New Roman" pitchFamily="18" charset="0"/>
                <a:cs typeface="Times New Roman" pitchFamily="18" charset="0"/>
              </a:defRPr>
            </a:pPr>
            <a:endParaRPr lang="en-US"/>
          </a:p>
        </c:txPr>
        <c:crossAx val="35686656"/>
        <c:crosses val="autoZero"/>
        <c:auto val="1"/>
        <c:lblAlgn val="ctr"/>
        <c:lblOffset val="100"/>
        <c:noMultiLvlLbl val="0"/>
      </c:catAx>
      <c:valAx>
        <c:axId val="35686656"/>
        <c:scaling>
          <c:orientation val="minMax"/>
        </c:scaling>
        <c:delete val="0"/>
        <c:axPos val="l"/>
        <c:majorGridlines/>
        <c:numFmt formatCode="0" sourceLinked="1"/>
        <c:majorTickMark val="cross"/>
        <c:minorTickMark val="none"/>
        <c:tickLblPos val="nextTo"/>
        <c:txPr>
          <a:bodyPr/>
          <a:lstStyle/>
          <a:p>
            <a:pPr>
              <a:defRPr sz="1400">
                <a:latin typeface="Times New Roman" pitchFamily="18" charset="0"/>
                <a:cs typeface="Times New Roman" pitchFamily="18" charset="0"/>
              </a:defRPr>
            </a:pPr>
            <a:endParaRPr lang="en-US"/>
          </a:p>
        </c:txPr>
        <c:crossAx val="35685120"/>
        <c:crosses val="autoZero"/>
        <c:crossBetween val="between"/>
      </c:valAx>
    </c:plotArea>
    <c:legend>
      <c:legendPos val="r"/>
      <c:layout>
        <c:manualLayout>
          <c:xMode val="edge"/>
          <c:yMode val="edge"/>
          <c:x val="0.84030839895013132"/>
          <c:y val="0.86547106107584171"/>
          <c:w val="0.12882740351900457"/>
          <c:h val="0.10525538984742032"/>
        </c:manualLayout>
      </c:layout>
      <c:overlay val="0"/>
      <c:txPr>
        <a:bodyPr/>
        <a:lstStyle/>
        <a:p>
          <a:pPr>
            <a:defRPr sz="1100">
              <a:latin typeface="Times New Roman" pitchFamily="18" charset="0"/>
              <a:cs typeface="Times New Roman"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radarChart>
        <c:radarStyle val="marker"/>
        <c:varyColors val="0"/>
        <c:ser>
          <c:idx val="0"/>
          <c:order val="0"/>
          <c:tx>
            <c:strRef>
              <c:f>Sheet1!$B$1</c:f>
              <c:strCache>
                <c:ptCount val="1"/>
                <c:pt idx="0">
                  <c:v>Mandatory</c:v>
                </c:pt>
              </c:strCache>
            </c:strRef>
          </c:tx>
          <c:dLbls>
            <c:dLbl>
              <c:idx val="0"/>
              <c:delete val="1"/>
            </c:dLbl>
            <c:dLbl>
              <c:idx val="1"/>
              <c:layout>
                <c:manualLayout>
                  <c:x val="-4.4753086419753084E-2"/>
                  <c:y val="9.5405110470412627E-2"/>
                </c:manualLayout>
              </c:layout>
              <c:showLegendKey val="0"/>
              <c:showVal val="1"/>
              <c:showCatName val="0"/>
              <c:showSerName val="0"/>
              <c:showPercent val="0"/>
              <c:showBubbleSize val="0"/>
            </c:dLbl>
            <c:dLbl>
              <c:idx val="2"/>
              <c:layout>
                <c:manualLayout>
                  <c:x val="-1.3888888888888888E-2"/>
                  <c:y val="8.1374947165940154E-2"/>
                </c:manualLayout>
              </c:layout>
              <c:showLegendKey val="0"/>
              <c:showVal val="1"/>
              <c:showCatName val="0"/>
              <c:showSerName val="0"/>
              <c:showPercent val="0"/>
              <c:showBubbleSize val="0"/>
            </c:dLbl>
            <c:dLbl>
              <c:idx val="3"/>
              <c:layout>
                <c:manualLayout>
                  <c:x val="-5.8641975308641972E-2"/>
                  <c:y val="4.2090489913417323E-2"/>
                </c:manualLayout>
              </c:layout>
              <c:showLegendKey val="0"/>
              <c:showVal val="1"/>
              <c:showCatName val="0"/>
              <c:showSerName val="0"/>
              <c:showPercent val="0"/>
              <c:showBubbleSize val="0"/>
            </c:dLbl>
            <c:dLbl>
              <c:idx val="4"/>
              <c:layout>
                <c:manualLayout>
                  <c:x val="-2.7777777777777776E-2"/>
                  <c:y val="8.4180979826834635E-3"/>
                </c:manualLayout>
              </c:layout>
              <c:showLegendKey val="0"/>
              <c:showVal val="1"/>
              <c:showCatName val="0"/>
              <c:showSerName val="0"/>
              <c:showPercent val="0"/>
              <c:showBubbleSize val="0"/>
            </c:dLbl>
            <c:dLbl>
              <c:idx val="5"/>
              <c:layout>
                <c:manualLayout>
                  <c:x val="-2.9320987654320986E-2"/>
                  <c:y val="-0.12346543707935748"/>
                </c:manualLayout>
              </c:layout>
              <c:showLegendKey val="0"/>
              <c:showVal val="1"/>
              <c:showCatName val="0"/>
              <c:showSerName val="0"/>
              <c:showPercent val="0"/>
              <c:showBubbleSize val="0"/>
            </c:dLbl>
            <c:dLbl>
              <c:idx val="6"/>
              <c:layout>
                <c:manualLayout>
                  <c:x val="-2.7777777777777776E-2"/>
                  <c:y val="-0.10382320845309595"/>
                </c:manualLayout>
              </c:layout>
              <c:showLegendKey val="0"/>
              <c:showVal val="1"/>
              <c:showCatName val="0"/>
              <c:showSerName val="0"/>
              <c:showPercent val="0"/>
              <c:showBubbleSize val="0"/>
            </c:dLbl>
            <c:dLbl>
              <c:idx val="7"/>
              <c:delete val="1"/>
            </c:dLbl>
            <c:dLbl>
              <c:idx val="8"/>
              <c:layout>
                <c:manualLayout>
                  <c:x val="4.0123456790123455E-2"/>
                  <c:y val="-0.10101717579220147"/>
                </c:manualLayout>
              </c:layout>
              <c:showLegendKey val="0"/>
              <c:showVal val="1"/>
              <c:showCatName val="0"/>
              <c:showSerName val="0"/>
              <c:showPercent val="0"/>
              <c:showBubbleSize val="0"/>
            </c:dLbl>
            <c:dLbl>
              <c:idx val="9"/>
              <c:layout>
                <c:manualLayout>
                  <c:x val="3.0864197530864196E-2"/>
                  <c:y val="1.403016330447244E-2"/>
                </c:manualLayout>
              </c:layout>
              <c:showLegendKey val="0"/>
              <c:showVal val="1"/>
              <c:showCatName val="0"/>
              <c:showSerName val="0"/>
              <c:showPercent val="0"/>
              <c:showBubbleSize val="0"/>
            </c:dLbl>
            <c:dLbl>
              <c:idx val="10"/>
              <c:layout>
                <c:manualLayout>
                  <c:x val="7.716049382716049E-3"/>
                  <c:y val="5.612065321788976E-3"/>
                </c:manualLayout>
              </c:layout>
              <c:showLegendKey val="0"/>
              <c:showVal val="1"/>
              <c:showCatName val="0"/>
              <c:showSerName val="0"/>
              <c:showPercent val="0"/>
              <c:showBubbleSize val="0"/>
            </c:dLbl>
            <c:dLbl>
              <c:idx val="11"/>
              <c:layout>
                <c:manualLayout>
                  <c:x val="2.3148148148148147E-2"/>
                  <c:y val="7.8568914505045662E-2"/>
                </c:manualLayout>
              </c:layout>
              <c:showLegendKey val="0"/>
              <c:showVal val="1"/>
              <c:showCatName val="0"/>
              <c:showSerName val="0"/>
              <c:showPercent val="0"/>
              <c:showBubbleSize val="0"/>
            </c:dLbl>
            <c:dLbl>
              <c:idx val="12"/>
              <c:delete val="1"/>
            </c:dLbl>
            <c:spPr>
              <a:solidFill>
                <a:schemeClr val="accent1">
                  <a:lumMod val="40000"/>
                  <a:lumOff val="60000"/>
                </a:schemeClr>
              </a:solidFill>
            </c:spPr>
            <c:txPr>
              <a:bodyPr/>
              <a:lstStyle/>
              <a:p>
                <a:pPr>
                  <a:defRPr sz="11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Sheet1!$B$2:$B$14</c:f>
              <c:numCache>
                <c:formatCode>0</c:formatCode>
                <c:ptCount val="13"/>
                <c:pt idx="0">
                  <c:v>100</c:v>
                </c:pt>
                <c:pt idx="1">
                  <c:v>83.333333333333343</c:v>
                </c:pt>
                <c:pt idx="2">
                  <c:v>85.365853658536579</c:v>
                </c:pt>
                <c:pt idx="3">
                  <c:v>60</c:v>
                </c:pt>
                <c:pt idx="4">
                  <c:v>66.666666666666657</c:v>
                </c:pt>
                <c:pt idx="5">
                  <c:v>66.666666666666657</c:v>
                </c:pt>
                <c:pt idx="6">
                  <c:v>66.666666666666657</c:v>
                </c:pt>
                <c:pt idx="7">
                  <c:v>100</c:v>
                </c:pt>
                <c:pt idx="8">
                  <c:v>75</c:v>
                </c:pt>
                <c:pt idx="9">
                  <c:v>85.714285714285708</c:v>
                </c:pt>
                <c:pt idx="10">
                  <c:v>16.666666666666664</c:v>
                </c:pt>
                <c:pt idx="11">
                  <c:v>90.909090909090907</c:v>
                </c:pt>
                <c:pt idx="12">
                  <c:v>100</c:v>
                </c:pt>
              </c:numCache>
            </c:numRef>
          </c:val>
        </c:ser>
        <c:ser>
          <c:idx val="1"/>
          <c:order val="1"/>
          <c:tx>
            <c:strRef>
              <c:f>Sheet1!$C$1</c:f>
              <c:strCache>
                <c:ptCount val="1"/>
                <c:pt idx="0">
                  <c:v>Essential</c:v>
                </c:pt>
              </c:strCache>
            </c:strRef>
          </c:tx>
          <c:dLbls>
            <c:dLbl>
              <c:idx val="0"/>
              <c:delete val="1"/>
            </c:dLbl>
            <c:dLbl>
              <c:idx val="1"/>
              <c:layout>
                <c:manualLayout>
                  <c:x val="6.1728395061728392E-3"/>
                  <c:y val="0.10101717579220157"/>
                </c:manualLayout>
              </c:layout>
              <c:showLegendKey val="0"/>
              <c:showVal val="1"/>
              <c:showCatName val="0"/>
              <c:showSerName val="0"/>
              <c:showPercent val="0"/>
              <c:showBubbleSize val="0"/>
            </c:dLbl>
            <c:dLbl>
              <c:idx val="2"/>
              <c:layout>
                <c:manualLayout>
                  <c:x val="-1.0802469135802469E-2"/>
                  <c:y val="5.612065321788976E-3"/>
                </c:manualLayout>
              </c:layout>
              <c:showLegendKey val="0"/>
              <c:showVal val="1"/>
              <c:showCatName val="0"/>
              <c:showSerName val="0"/>
              <c:showPercent val="0"/>
              <c:showBubbleSize val="0"/>
            </c:dLbl>
            <c:dLbl>
              <c:idx val="3"/>
              <c:delete val="1"/>
            </c:dLbl>
            <c:dLbl>
              <c:idx val="4"/>
              <c:delete val="1"/>
            </c:dLbl>
            <c:dLbl>
              <c:idx val="5"/>
              <c:delete val="1"/>
            </c:dLbl>
            <c:dLbl>
              <c:idx val="6"/>
              <c:delete val="1"/>
            </c:dLbl>
            <c:dLbl>
              <c:idx val="7"/>
              <c:layout>
                <c:manualLayout>
                  <c:x val="-7.7160493827159926E-3"/>
                  <c:y val="-3.9284457252522831E-2"/>
                </c:manualLayout>
              </c:layout>
              <c:showLegendKey val="0"/>
              <c:showVal val="1"/>
              <c:showCatName val="0"/>
              <c:showSerName val="0"/>
              <c:showPercent val="0"/>
              <c:showBubbleSize val="0"/>
            </c:dLbl>
            <c:dLbl>
              <c:idx val="8"/>
              <c:layout>
                <c:manualLayout>
                  <c:x val="2.3148148148148206E-2"/>
                  <c:y val="-0.10101717579220151"/>
                </c:manualLayout>
              </c:layout>
              <c:showLegendKey val="0"/>
              <c:showVal val="1"/>
              <c:showCatName val="0"/>
              <c:showSerName val="0"/>
              <c:showPercent val="0"/>
              <c:showBubbleSize val="0"/>
            </c:dLbl>
            <c:dLbl>
              <c:idx val="9"/>
              <c:delete val="1"/>
            </c:dLbl>
            <c:dLbl>
              <c:idx val="10"/>
              <c:delete val="1"/>
            </c:dLbl>
            <c:dLbl>
              <c:idx val="11"/>
              <c:delete val="1"/>
            </c:dLbl>
            <c:dLbl>
              <c:idx val="12"/>
              <c:delete val="1"/>
            </c:dLbl>
            <c:spPr>
              <a:solidFill>
                <a:schemeClr val="accent2">
                  <a:lumMod val="40000"/>
                  <a:lumOff val="60000"/>
                </a:schemeClr>
              </a:solidFill>
            </c:spPr>
            <c:txPr>
              <a:bodyPr/>
              <a:lstStyle/>
              <a:p>
                <a:pPr>
                  <a:defRPr sz="11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Sheet1!$A$2:$A$14</c:f>
              <c:strCache>
                <c:ptCount val="13"/>
                <c:pt idx="0">
                  <c:v>Services</c:v>
                </c:pt>
                <c:pt idx="1">
                  <c:v>Infrastructure</c:v>
                </c:pt>
                <c:pt idx="2">
                  <c:v>Equipments</c:v>
                </c:pt>
                <c:pt idx="3">
                  <c:v>Human Resources</c:v>
                </c:pt>
                <c:pt idx="4">
                  <c:v>Protocols and Processes</c:v>
                </c:pt>
                <c:pt idx="5">
                  <c:v>Facilities of Thermoregulation</c:v>
                </c:pt>
                <c:pt idx="6">
                  <c:v>Drugs, Fluid and Nutrition</c:v>
                </c:pt>
                <c:pt idx="7">
                  <c:v>Labour Room/OT and Resuscitation</c:v>
                </c:pt>
                <c:pt idx="8">
                  <c:v>Infection Control Practices</c:v>
                </c:pt>
                <c:pt idx="9">
                  <c:v>Laboratory Facilities</c:v>
                </c:pt>
                <c:pt idx="10">
                  <c:v>Neonatal Transport</c:v>
                </c:pt>
                <c:pt idx="11">
                  <c:v>Case Record Maintenance</c:v>
                </c:pt>
                <c:pt idx="12">
                  <c:v>Miscellaneous</c:v>
                </c:pt>
              </c:strCache>
            </c:strRef>
          </c:cat>
          <c:val>
            <c:numRef>
              <c:f>Sheet1!$C$2:$C$14</c:f>
              <c:numCache>
                <c:formatCode>0</c:formatCode>
                <c:ptCount val="13"/>
                <c:pt idx="0">
                  <c:v>0</c:v>
                </c:pt>
                <c:pt idx="1">
                  <c:v>94.117647058823522</c:v>
                </c:pt>
                <c:pt idx="2">
                  <c:v>30</c:v>
                </c:pt>
                <c:pt idx="3">
                  <c:v>100</c:v>
                </c:pt>
                <c:pt idx="4">
                  <c:v>0</c:v>
                </c:pt>
                <c:pt idx="5">
                  <c:v>100</c:v>
                </c:pt>
                <c:pt idx="6">
                  <c:v>0</c:v>
                </c:pt>
                <c:pt idx="7">
                  <c:v>16.666666666666664</c:v>
                </c:pt>
                <c:pt idx="8">
                  <c:v>0</c:v>
                </c:pt>
                <c:pt idx="9">
                  <c:v>0</c:v>
                </c:pt>
                <c:pt idx="10">
                  <c:v>0</c:v>
                </c:pt>
                <c:pt idx="11">
                  <c:v>0</c:v>
                </c:pt>
                <c:pt idx="12">
                  <c:v>0</c:v>
                </c:pt>
              </c:numCache>
            </c:numRef>
          </c:val>
        </c:ser>
        <c:dLbls>
          <c:showLegendKey val="0"/>
          <c:showVal val="0"/>
          <c:showCatName val="0"/>
          <c:showSerName val="0"/>
          <c:showPercent val="0"/>
          <c:showBubbleSize val="0"/>
        </c:dLbls>
        <c:axId val="40018304"/>
        <c:axId val="40019840"/>
      </c:radarChart>
      <c:catAx>
        <c:axId val="40018304"/>
        <c:scaling>
          <c:orientation val="minMax"/>
        </c:scaling>
        <c:delete val="0"/>
        <c:axPos val="b"/>
        <c:majorGridlines/>
        <c:numFmt formatCode="m/d/yyyy" sourceLinked="1"/>
        <c:majorTickMark val="out"/>
        <c:minorTickMark val="none"/>
        <c:tickLblPos val="nextTo"/>
        <c:txPr>
          <a:bodyPr/>
          <a:lstStyle/>
          <a:p>
            <a:pPr>
              <a:defRPr sz="1200">
                <a:latin typeface="Times New Roman" pitchFamily="18" charset="0"/>
                <a:cs typeface="Times New Roman" pitchFamily="18" charset="0"/>
              </a:defRPr>
            </a:pPr>
            <a:endParaRPr lang="en-US"/>
          </a:p>
        </c:txPr>
        <c:crossAx val="40019840"/>
        <c:crosses val="autoZero"/>
        <c:auto val="1"/>
        <c:lblAlgn val="ctr"/>
        <c:lblOffset val="100"/>
        <c:noMultiLvlLbl val="0"/>
      </c:catAx>
      <c:valAx>
        <c:axId val="40019840"/>
        <c:scaling>
          <c:orientation val="minMax"/>
        </c:scaling>
        <c:delete val="0"/>
        <c:axPos val="l"/>
        <c:majorGridlines/>
        <c:numFmt formatCode="0" sourceLinked="1"/>
        <c:majorTickMark val="cross"/>
        <c:minorTickMark val="none"/>
        <c:tickLblPos val="nextTo"/>
        <c:txPr>
          <a:bodyPr/>
          <a:lstStyle/>
          <a:p>
            <a:pPr>
              <a:defRPr sz="1400">
                <a:latin typeface="Times New Roman" pitchFamily="18" charset="0"/>
                <a:cs typeface="Times New Roman" pitchFamily="18" charset="0"/>
              </a:defRPr>
            </a:pPr>
            <a:endParaRPr lang="en-US"/>
          </a:p>
        </c:txPr>
        <c:crossAx val="40018304"/>
        <c:crosses val="autoZero"/>
        <c:crossBetween val="between"/>
      </c:valAx>
    </c:plotArea>
    <c:legend>
      <c:legendPos val="r"/>
      <c:layout>
        <c:manualLayout>
          <c:xMode val="edge"/>
          <c:yMode val="edge"/>
          <c:x val="0.87614185379605325"/>
          <c:y val="0.87865123952626223"/>
          <c:w val="0.1207717264508603"/>
          <c:h val="0.10134329423373545"/>
        </c:manualLayout>
      </c:layout>
      <c:overlay val="0"/>
      <c:txPr>
        <a:bodyPr/>
        <a:lstStyle/>
        <a:p>
          <a:pPr>
            <a:defRPr sz="1100">
              <a:latin typeface="Times New Roman" pitchFamily="18" charset="0"/>
              <a:cs typeface="Times New Roman"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Discharged</c:v>
                </c:pt>
              </c:strCache>
            </c:strRef>
          </c:tx>
          <c:invertIfNegative val="0"/>
          <c:dLbls>
            <c:spPr>
              <a:solidFill>
                <a:schemeClr val="accent1">
                  <a:lumMod val="40000"/>
                  <a:lumOff val="60000"/>
                </a:schemeClr>
              </a:solidFill>
            </c:spPr>
            <c:txPr>
              <a:bodyPr/>
              <a:lstStyle/>
              <a:p>
                <a:pPr>
                  <a:defRPr sz="11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Sheet1!$A$2:$A$6</c:f>
              <c:strCache>
                <c:ptCount val="5"/>
                <c:pt idx="0">
                  <c:v>RTK</c:v>
                </c:pt>
                <c:pt idx="1">
                  <c:v>NNL</c:v>
                </c:pt>
                <c:pt idx="2">
                  <c:v>GGN</c:v>
                </c:pt>
                <c:pt idx="3">
                  <c:v>MWT</c:v>
                </c:pt>
                <c:pt idx="4">
                  <c:v>BWN</c:v>
                </c:pt>
              </c:strCache>
            </c:strRef>
          </c:cat>
          <c:val>
            <c:numRef>
              <c:f>Sheet1!$B$2:$B$6</c:f>
              <c:numCache>
                <c:formatCode>General</c:formatCode>
                <c:ptCount val="5"/>
                <c:pt idx="0">
                  <c:v>75</c:v>
                </c:pt>
                <c:pt idx="1">
                  <c:v>72</c:v>
                </c:pt>
                <c:pt idx="2">
                  <c:v>72</c:v>
                </c:pt>
                <c:pt idx="3">
                  <c:v>70</c:v>
                </c:pt>
                <c:pt idx="4">
                  <c:v>65</c:v>
                </c:pt>
              </c:numCache>
            </c:numRef>
          </c:val>
        </c:ser>
        <c:ser>
          <c:idx val="1"/>
          <c:order val="1"/>
          <c:tx>
            <c:strRef>
              <c:f>Sheet1!$C$1</c:f>
              <c:strCache>
                <c:ptCount val="1"/>
                <c:pt idx="0">
                  <c:v>Lama</c:v>
                </c:pt>
              </c:strCache>
            </c:strRef>
          </c:tx>
          <c:invertIfNegative val="0"/>
          <c:dLbls>
            <c:spPr>
              <a:solidFill>
                <a:schemeClr val="accent2">
                  <a:lumMod val="40000"/>
                  <a:lumOff val="60000"/>
                </a:schemeClr>
              </a:solidFill>
            </c:spPr>
            <c:txPr>
              <a:bodyPr/>
              <a:lstStyle/>
              <a:p>
                <a:pPr>
                  <a:defRPr sz="11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Sheet1!$A$2:$A$6</c:f>
              <c:strCache>
                <c:ptCount val="5"/>
                <c:pt idx="0">
                  <c:v>RTK</c:v>
                </c:pt>
                <c:pt idx="1">
                  <c:v>NNL</c:v>
                </c:pt>
                <c:pt idx="2">
                  <c:v>GGN</c:v>
                </c:pt>
                <c:pt idx="3">
                  <c:v>MWT</c:v>
                </c:pt>
                <c:pt idx="4">
                  <c:v>BWN</c:v>
                </c:pt>
              </c:strCache>
            </c:strRef>
          </c:cat>
          <c:val>
            <c:numRef>
              <c:f>Sheet1!$C$2:$C$6</c:f>
              <c:numCache>
                <c:formatCode>General</c:formatCode>
                <c:ptCount val="5"/>
                <c:pt idx="0">
                  <c:v>9</c:v>
                </c:pt>
                <c:pt idx="1">
                  <c:v>6</c:v>
                </c:pt>
                <c:pt idx="2">
                  <c:v>1</c:v>
                </c:pt>
                <c:pt idx="3">
                  <c:v>1</c:v>
                </c:pt>
                <c:pt idx="4">
                  <c:v>10</c:v>
                </c:pt>
              </c:numCache>
            </c:numRef>
          </c:val>
        </c:ser>
        <c:ser>
          <c:idx val="2"/>
          <c:order val="2"/>
          <c:tx>
            <c:strRef>
              <c:f>Sheet1!$D$1</c:f>
              <c:strCache>
                <c:ptCount val="1"/>
                <c:pt idx="0">
                  <c:v>Referred</c:v>
                </c:pt>
              </c:strCache>
            </c:strRef>
          </c:tx>
          <c:invertIfNegative val="0"/>
          <c:dLbls>
            <c:spPr>
              <a:solidFill>
                <a:srgbClr val="92D050"/>
              </a:solidFill>
            </c:spPr>
            <c:txPr>
              <a:bodyPr/>
              <a:lstStyle/>
              <a:p>
                <a:pPr>
                  <a:defRPr sz="1100">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dLbls>
          <c:cat>
            <c:strRef>
              <c:f>Sheet1!$A$2:$A$6</c:f>
              <c:strCache>
                <c:ptCount val="5"/>
                <c:pt idx="0">
                  <c:v>RTK</c:v>
                </c:pt>
                <c:pt idx="1">
                  <c:v>NNL</c:v>
                </c:pt>
                <c:pt idx="2">
                  <c:v>GGN</c:v>
                </c:pt>
                <c:pt idx="3">
                  <c:v>MWT</c:v>
                </c:pt>
                <c:pt idx="4">
                  <c:v>BWN</c:v>
                </c:pt>
              </c:strCache>
            </c:strRef>
          </c:cat>
          <c:val>
            <c:numRef>
              <c:f>Sheet1!$D$2:$D$6</c:f>
              <c:numCache>
                <c:formatCode>General</c:formatCode>
                <c:ptCount val="5"/>
                <c:pt idx="0">
                  <c:v>16</c:v>
                </c:pt>
                <c:pt idx="1">
                  <c:v>8</c:v>
                </c:pt>
                <c:pt idx="2">
                  <c:v>25</c:v>
                </c:pt>
                <c:pt idx="3">
                  <c:v>27</c:v>
                </c:pt>
                <c:pt idx="4">
                  <c:v>18</c:v>
                </c:pt>
              </c:numCache>
            </c:numRef>
          </c:val>
        </c:ser>
        <c:dLbls>
          <c:showLegendKey val="0"/>
          <c:showVal val="0"/>
          <c:showCatName val="0"/>
          <c:showSerName val="0"/>
          <c:showPercent val="0"/>
          <c:showBubbleSize val="0"/>
        </c:dLbls>
        <c:gapWidth val="150"/>
        <c:axId val="40121472"/>
        <c:axId val="40123008"/>
      </c:barChart>
      <c:catAx>
        <c:axId val="40121472"/>
        <c:scaling>
          <c:orientation val="minMax"/>
        </c:scaling>
        <c:delete val="0"/>
        <c:axPos val="b"/>
        <c:majorTickMark val="out"/>
        <c:minorTickMark val="none"/>
        <c:tickLblPos val="nextTo"/>
        <c:txPr>
          <a:bodyPr/>
          <a:lstStyle/>
          <a:p>
            <a:pPr>
              <a:defRPr sz="1600">
                <a:latin typeface="Times New Roman" pitchFamily="18" charset="0"/>
                <a:cs typeface="Times New Roman" pitchFamily="18" charset="0"/>
              </a:defRPr>
            </a:pPr>
            <a:endParaRPr lang="en-US"/>
          </a:p>
        </c:txPr>
        <c:crossAx val="40123008"/>
        <c:crosses val="autoZero"/>
        <c:auto val="1"/>
        <c:lblAlgn val="ctr"/>
        <c:lblOffset val="100"/>
        <c:noMultiLvlLbl val="0"/>
      </c:catAx>
      <c:valAx>
        <c:axId val="40123008"/>
        <c:scaling>
          <c:orientation val="minMax"/>
        </c:scaling>
        <c:delete val="0"/>
        <c:axPos val="l"/>
        <c:majorGridlines/>
        <c:numFmt formatCode="General" sourceLinked="1"/>
        <c:majorTickMark val="out"/>
        <c:minorTickMark val="none"/>
        <c:tickLblPos val="nextTo"/>
        <c:txPr>
          <a:bodyPr/>
          <a:lstStyle/>
          <a:p>
            <a:pPr>
              <a:defRPr sz="1400">
                <a:latin typeface="Times New Roman" pitchFamily="18" charset="0"/>
                <a:cs typeface="Times New Roman" pitchFamily="18" charset="0"/>
              </a:defRPr>
            </a:pPr>
            <a:endParaRPr lang="en-US"/>
          </a:p>
        </c:txPr>
        <c:crossAx val="40121472"/>
        <c:crosses val="autoZero"/>
        <c:crossBetween val="between"/>
      </c:valAx>
    </c:plotArea>
    <c:legend>
      <c:legendPos val="r"/>
      <c:layout>
        <c:manualLayout>
          <c:xMode val="edge"/>
          <c:yMode val="edge"/>
          <c:x val="0.87715854962574125"/>
          <c:y val="0.81501748909569072"/>
          <c:w val="0.11203898123845631"/>
          <c:h val="0.16126623218086406"/>
        </c:manualLayout>
      </c:layout>
      <c:overlay val="0"/>
      <c:txPr>
        <a:bodyPr/>
        <a:lstStyle/>
        <a:p>
          <a:pPr>
            <a:defRPr sz="1200">
              <a:latin typeface="Times New Roman" pitchFamily="18" charset="0"/>
              <a:cs typeface="Times New Roman"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260B2A-279D-470A-8E5C-BCC766420CB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B388AA93-FD17-41D4-8F5F-D1C69543D550}">
      <dgm:prSet phldrT="[Text]"/>
      <dgm:spPr/>
      <dgm:t>
        <a:bodyPr/>
        <a:lstStyle/>
        <a:p>
          <a:r>
            <a:rPr lang="en-US" dirty="0" smtClean="0">
              <a:latin typeface="Times New Roman" pitchFamily="18" charset="0"/>
              <a:cs typeface="Times New Roman" pitchFamily="18" charset="0"/>
            </a:rPr>
            <a:t>STATE HEALTH MISSION</a:t>
          </a:r>
        </a:p>
        <a:p>
          <a:r>
            <a:rPr lang="en-US" dirty="0" smtClean="0">
              <a:latin typeface="Times New Roman" pitchFamily="18" charset="0"/>
              <a:cs typeface="Times New Roman" pitchFamily="18" charset="0"/>
            </a:rPr>
            <a:t>HON’BLE CHIEF MINISTER</a:t>
          </a:r>
          <a:endParaRPr lang="en-IN" dirty="0">
            <a:latin typeface="Times New Roman" pitchFamily="18" charset="0"/>
            <a:cs typeface="Times New Roman" pitchFamily="18" charset="0"/>
          </a:endParaRPr>
        </a:p>
      </dgm:t>
    </dgm:pt>
    <dgm:pt modelId="{1DE31191-5012-49D5-8C3A-13A5FB866C4A}" type="parTrans" cxnId="{9900BF1F-4E8B-4421-81EA-7E95B3D3891C}">
      <dgm:prSet/>
      <dgm:spPr/>
      <dgm:t>
        <a:bodyPr/>
        <a:lstStyle/>
        <a:p>
          <a:endParaRPr lang="en-IN"/>
        </a:p>
      </dgm:t>
    </dgm:pt>
    <dgm:pt modelId="{0BB5FA96-05E7-4B07-AC3A-08ED8CD7BE4C}" type="sibTrans" cxnId="{9900BF1F-4E8B-4421-81EA-7E95B3D3891C}">
      <dgm:prSet/>
      <dgm:spPr/>
      <dgm:t>
        <a:bodyPr/>
        <a:lstStyle/>
        <a:p>
          <a:endParaRPr lang="en-IN"/>
        </a:p>
      </dgm:t>
    </dgm:pt>
    <dgm:pt modelId="{EC94993A-150E-4EEF-B930-36EDD87454C1}">
      <dgm:prSet phldrT="[Text]"/>
      <dgm:spPr/>
      <dgm:t>
        <a:bodyPr/>
        <a:lstStyle/>
        <a:p>
          <a:r>
            <a:rPr lang="en-US" dirty="0" smtClean="0">
              <a:latin typeface="Times New Roman" pitchFamily="18" charset="0"/>
              <a:cs typeface="Times New Roman" pitchFamily="18" charset="0"/>
            </a:rPr>
            <a:t>GOVERNING BODY</a:t>
          </a:r>
        </a:p>
        <a:p>
          <a:r>
            <a:rPr lang="en-US" dirty="0" smtClean="0">
              <a:latin typeface="Times New Roman" pitchFamily="18" charset="0"/>
              <a:cs typeface="Times New Roman" pitchFamily="18" charset="0"/>
            </a:rPr>
            <a:t>STATE HEALTH SOCIETY </a:t>
          </a:r>
        </a:p>
        <a:p>
          <a:r>
            <a:rPr lang="en-US" dirty="0" smtClean="0">
              <a:latin typeface="Times New Roman" pitchFamily="18" charset="0"/>
              <a:cs typeface="Times New Roman" pitchFamily="18" charset="0"/>
            </a:rPr>
            <a:t>CHIEF SECRETARY</a:t>
          </a:r>
          <a:endParaRPr lang="en-IN" dirty="0">
            <a:latin typeface="Times New Roman" pitchFamily="18" charset="0"/>
            <a:cs typeface="Times New Roman" pitchFamily="18" charset="0"/>
          </a:endParaRPr>
        </a:p>
      </dgm:t>
    </dgm:pt>
    <dgm:pt modelId="{CB27EF0A-09C9-420A-A0A9-CAC24FD1E3FF}" type="parTrans" cxnId="{44F56CC4-86E1-4145-855A-A948CAF2F3B8}">
      <dgm:prSet/>
      <dgm:spPr/>
      <dgm:t>
        <a:bodyPr/>
        <a:lstStyle/>
        <a:p>
          <a:endParaRPr lang="en-IN"/>
        </a:p>
      </dgm:t>
    </dgm:pt>
    <dgm:pt modelId="{A29A1364-A56A-4828-ABF6-333F30736DB5}" type="sibTrans" cxnId="{44F56CC4-86E1-4145-855A-A948CAF2F3B8}">
      <dgm:prSet/>
      <dgm:spPr/>
      <dgm:t>
        <a:bodyPr/>
        <a:lstStyle/>
        <a:p>
          <a:endParaRPr lang="en-IN"/>
        </a:p>
      </dgm:t>
    </dgm:pt>
    <dgm:pt modelId="{F17E82FF-9C40-4304-982B-6799FDAAF226}">
      <dgm:prSet phldrT="[Text]"/>
      <dgm:spPr/>
      <dgm:t>
        <a:bodyPr/>
        <a:lstStyle/>
        <a:p>
          <a:r>
            <a:rPr lang="en-US" dirty="0" smtClean="0">
              <a:latin typeface="Times New Roman" pitchFamily="18" charset="0"/>
              <a:cs typeface="Times New Roman" pitchFamily="18" charset="0"/>
            </a:rPr>
            <a:t>EXECUTIVE COMMITTEE, STATE HEATH SOCIETY</a:t>
          </a:r>
        </a:p>
        <a:p>
          <a:r>
            <a:rPr lang="en-US" dirty="0" smtClean="0">
              <a:latin typeface="Times New Roman" pitchFamily="18" charset="0"/>
              <a:cs typeface="Times New Roman" pitchFamily="18" charset="0"/>
            </a:rPr>
            <a:t>FCHM</a:t>
          </a:r>
          <a:endParaRPr lang="en-IN" dirty="0">
            <a:latin typeface="Times New Roman" pitchFamily="18" charset="0"/>
            <a:cs typeface="Times New Roman" pitchFamily="18" charset="0"/>
          </a:endParaRPr>
        </a:p>
      </dgm:t>
    </dgm:pt>
    <dgm:pt modelId="{D1C679F2-AD44-4F8E-8D87-6B88CE7F55E1}" type="parTrans" cxnId="{3EEEF9B6-8BA0-47F2-9AEA-2715CB27EA08}">
      <dgm:prSet/>
      <dgm:spPr/>
      <dgm:t>
        <a:bodyPr/>
        <a:lstStyle/>
        <a:p>
          <a:endParaRPr lang="en-IN"/>
        </a:p>
      </dgm:t>
    </dgm:pt>
    <dgm:pt modelId="{15FBD26D-F602-4807-8F42-627CD2848479}" type="sibTrans" cxnId="{3EEEF9B6-8BA0-47F2-9AEA-2715CB27EA08}">
      <dgm:prSet/>
      <dgm:spPr/>
      <dgm:t>
        <a:bodyPr/>
        <a:lstStyle/>
        <a:p>
          <a:endParaRPr lang="en-IN"/>
        </a:p>
      </dgm:t>
    </dgm:pt>
    <dgm:pt modelId="{C675968B-34E1-407F-85C4-7EB5C83E40A7}">
      <dgm:prSet phldrT="[Text]"/>
      <dgm:spPr/>
      <dgm:t>
        <a:bodyPr/>
        <a:lstStyle/>
        <a:p>
          <a:r>
            <a:rPr lang="en-US" dirty="0" smtClean="0">
              <a:latin typeface="Times New Roman" pitchFamily="18" charset="0"/>
              <a:cs typeface="Times New Roman" pitchFamily="18" charset="0"/>
            </a:rPr>
            <a:t>STATE PROGRAMME MANAGEMENT UNIT</a:t>
          </a:r>
        </a:p>
        <a:p>
          <a:r>
            <a:rPr lang="en-US" dirty="0" smtClean="0">
              <a:latin typeface="Times New Roman" pitchFamily="18" charset="0"/>
              <a:cs typeface="Times New Roman" pitchFamily="18" charset="0"/>
            </a:rPr>
            <a:t>MD (NRHM)</a:t>
          </a:r>
          <a:endParaRPr lang="en-IN" dirty="0">
            <a:latin typeface="Times New Roman" pitchFamily="18" charset="0"/>
            <a:cs typeface="Times New Roman" pitchFamily="18" charset="0"/>
          </a:endParaRPr>
        </a:p>
      </dgm:t>
    </dgm:pt>
    <dgm:pt modelId="{2DCEF970-CE30-4D6C-8884-299BFC3E4EE3}" type="parTrans" cxnId="{B99FDB27-6945-4B17-B24F-B344470ACFE1}">
      <dgm:prSet/>
      <dgm:spPr/>
      <dgm:t>
        <a:bodyPr/>
        <a:lstStyle/>
        <a:p>
          <a:endParaRPr lang="en-IN"/>
        </a:p>
      </dgm:t>
    </dgm:pt>
    <dgm:pt modelId="{03BC98DB-D829-49E9-9005-3BA392057D4D}" type="sibTrans" cxnId="{B99FDB27-6945-4B17-B24F-B344470ACFE1}">
      <dgm:prSet/>
      <dgm:spPr/>
      <dgm:t>
        <a:bodyPr/>
        <a:lstStyle/>
        <a:p>
          <a:endParaRPr lang="en-IN"/>
        </a:p>
      </dgm:t>
    </dgm:pt>
    <dgm:pt modelId="{D95CF25E-1488-4E97-80C8-7EEC96E09EFC}" type="pres">
      <dgm:prSet presAssocID="{F0260B2A-279D-470A-8E5C-BCC766420CB7}" presName="hierChild1" presStyleCnt="0">
        <dgm:presLayoutVars>
          <dgm:chPref val="1"/>
          <dgm:dir/>
          <dgm:animOne val="branch"/>
          <dgm:animLvl val="lvl"/>
          <dgm:resizeHandles/>
        </dgm:presLayoutVars>
      </dgm:prSet>
      <dgm:spPr/>
      <dgm:t>
        <a:bodyPr/>
        <a:lstStyle/>
        <a:p>
          <a:endParaRPr lang="en-IN"/>
        </a:p>
      </dgm:t>
    </dgm:pt>
    <dgm:pt modelId="{6E8ABA13-8B8E-4032-8260-06663B70414B}" type="pres">
      <dgm:prSet presAssocID="{B388AA93-FD17-41D4-8F5F-D1C69543D550}" presName="hierRoot1" presStyleCnt="0"/>
      <dgm:spPr/>
    </dgm:pt>
    <dgm:pt modelId="{240C3945-379C-4DAB-AEB2-07531DD9B6CC}" type="pres">
      <dgm:prSet presAssocID="{B388AA93-FD17-41D4-8F5F-D1C69543D550}" presName="composite" presStyleCnt="0"/>
      <dgm:spPr/>
    </dgm:pt>
    <dgm:pt modelId="{52EF6923-CE16-466C-87F7-D70C5D8169EB}" type="pres">
      <dgm:prSet presAssocID="{B388AA93-FD17-41D4-8F5F-D1C69543D550}" presName="background" presStyleLbl="node0" presStyleIdx="0" presStyleCnt="1"/>
      <dgm:spPr/>
    </dgm:pt>
    <dgm:pt modelId="{C5DC8BE1-A581-47FA-AA74-D96267822C88}" type="pres">
      <dgm:prSet presAssocID="{B388AA93-FD17-41D4-8F5F-D1C69543D550}" presName="text" presStyleLbl="fgAcc0" presStyleIdx="0" presStyleCnt="1" custScaleX="264673">
        <dgm:presLayoutVars>
          <dgm:chPref val="3"/>
        </dgm:presLayoutVars>
      </dgm:prSet>
      <dgm:spPr/>
      <dgm:t>
        <a:bodyPr/>
        <a:lstStyle/>
        <a:p>
          <a:endParaRPr lang="en-IN"/>
        </a:p>
      </dgm:t>
    </dgm:pt>
    <dgm:pt modelId="{429DDB67-04DE-4F53-94B4-F9562D2F207A}" type="pres">
      <dgm:prSet presAssocID="{B388AA93-FD17-41D4-8F5F-D1C69543D550}" presName="hierChild2" presStyleCnt="0"/>
      <dgm:spPr/>
    </dgm:pt>
    <dgm:pt modelId="{B739C5DD-B624-4A46-8BA5-0F4DA50F1EFB}" type="pres">
      <dgm:prSet presAssocID="{CB27EF0A-09C9-420A-A0A9-CAC24FD1E3FF}" presName="Name10" presStyleLbl="parChTrans1D2" presStyleIdx="0" presStyleCnt="1"/>
      <dgm:spPr/>
      <dgm:t>
        <a:bodyPr/>
        <a:lstStyle/>
        <a:p>
          <a:endParaRPr lang="en-IN"/>
        </a:p>
      </dgm:t>
    </dgm:pt>
    <dgm:pt modelId="{67C416A3-076B-492F-8787-9EEA59534BE9}" type="pres">
      <dgm:prSet presAssocID="{EC94993A-150E-4EEF-B930-36EDD87454C1}" presName="hierRoot2" presStyleCnt="0"/>
      <dgm:spPr/>
    </dgm:pt>
    <dgm:pt modelId="{F65E7F3E-99B2-4219-A2F8-44FB50D61ECB}" type="pres">
      <dgm:prSet presAssocID="{EC94993A-150E-4EEF-B930-36EDD87454C1}" presName="composite2" presStyleCnt="0"/>
      <dgm:spPr/>
    </dgm:pt>
    <dgm:pt modelId="{69A8E89B-49D6-4412-BEFF-B6F11CA4BBBC}" type="pres">
      <dgm:prSet presAssocID="{EC94993A-150E-4EEF-B930-36EDD87454C1}" presName="background2" presStyleLbl="node2" presStyleIdx="0" presStyleCnt="1"/>
      <dgm:spPr/>
    </dgm:pt>
    <dgm:pt modelId="{A3AC4C0A-082F-442D-8B09-F111B92BC2EE}" type="pres">
      <dgm:prSet presAssocID="{EC94993A-150E-4EEF-B930-36EDD87454C1}" presName="text2" presStyleLbl="fgAcc2" presStyleIdx="0" presStyleCnt="1" custScaleX="264673">
        <dgm:presLayoutVars>
          <dgm:chPref val="3"/>
        </dgm:presLayoutVars>
      </dgm:prSet>
      <dgm:spPr/>
      <dgm:t>
        <a:bodyPr/>
        <a:lstStyle/>
        <a:p>
          <a:endParaRPr lang="en-IN"/>
        </a:p>
      </dgm:t>
    </dgm:pt>
    <dgm:pt modelId="{FA3C19A0-18CC-49D2-B2D8-09D782C316D1}" type="pres">
      <dgm:prSet presAssocID="{EC94993A-150E-4EEF-B930-36EDD87454C1}" presName="hierChild3" presStyleCnt="0"/>
      <dgm:spPr/>
    </dgm:pt>
    <dgm:pt modelId="{443B7664-A0D5-4160-A0C4-8ABF9B2D5B16}" type="pres">
      <dgm:prSet presAssocID="{D1C679F2-AD44-4F8E-8D87-6B88CE7F55E1}" presName="Name17" presStyleLbl="parChTrans1D3" presStyleIdx="0" presStyleCnt="1"/>
      <dgm:spPr/>
      <dgm:t>
        <a:bodyPr/>
        <a:lstStyle/>
        <a:p>
          <a:endParaRPr lang="en-IN"/>
        </a:p>
      </dgm:t>
    </dgm:pt>
    <dgm:pt modelId="{775AE4E4-67AC-49CB-9794-E26252390BE3}" type="pres">
      <dgm:prSet presAssocID="{F17E82FF-9C40-4304-982B-6799FDAAF226}" presName="hierRoot3" presStyleCnt="0"/>
      <dgm:spPr/>
    </dgm:pt>
    <dgm:pt modelId="{8A5FF6BC-A3FE-4F28-B832-B987E813C7A2}" type="pres">
      <dgm:prSet presAssocID="{F17E82FF-9C40-4304-982B-6799FDAAF226}" presName="composite3" presStyleCnt="0"/>
      <dgm:spPr/>
    </dgm:pt>
    <dgm:pt modelId="{7199FBE5-EA49-4C8B-B5EB-CCDA378C2A31}" type="pres">
      <dgm:prSet presAssocID="{F17E82FF-9C40-4304-982B-6799FDAAF226}" presName="background3" presStyleLbl="node3" presStyleIdx="0" presStyleCnt="1"/>
      <dgm:spPr/>
    </dgm:pt>
    <dgm:pt modelId="{B990ACF7-A710-4390-BEE0-C907C32BDBB5}" type="pres">
      <dgm:prSet presAssocID="{F17E82FF-9C40-4304-982B-6799FDAAF226}" presName="text3" presStyleLbl="fgAcc3" presStyleIdx="0" presStyleCnt="1" custScaleX="259199">
        <dgm:presLayoutVars>
          <dgm:chPref val="3"/>
        </dgm:presLayoutVars>
      </dgm:prSet>
      <dgm:spPr/>
      <dgm:t>
        <a:bodyPr/>
        <a:lstStyle/>
        <a:p>
          <a:endParaRPr lang="en-IN"/>
        </a:p>
      </dgm:t>
    </dgm:pt>
    <dgm:pt modelId="{1C661A24-1653-4653-8E2D-431019F916EF}" type="pres">
      <dgm:prSet presAssocID="{F17E82FF-9C40-4304-982B-6799FDAAF226}" presName="hierChild4" presStyleCnt="0"/>
      <dgm:spPr/>
    </dgm:pt>
    <dgm:pt modelId="{8739F04D-1341-4E36-B648-7142932AD1AE}" type="pres">
      <dgm:prSet presAssocID="{2DCEF970-CE30-4D6C-8884-299BFC3E4EE3}" presName="Name23" presStyleLbl="parChTrans1D4" presStyleIdx="0" presStyleCnt="1"/>
      <dgm:spPr/>
      <dgm:t>
        <a:bodyPr/>
        <a:lstStyle/>
        <a:p>
          <a:endParaRPr lang="en-IN"/>
        </a:p>
      </dgm:t>
    </dgm:pt>
    <dgm:pt modelId="{8BF3FEFB-D838-41A4-9A3D-F7D4DD32CDA5}" type="pres">
      <dgm:prSet presAssocID="{C675968B-34E1-407F-85C4-7EB5C83E40A7}" presName="hierRoot4" presStyleCnt="0"/>
      <dgm:spPr/>
    </dgm:pt>
    <dgm:pt modelId="{9A8AE11E-50FA-447F-9938-EB6A51A5A61D}" type="pres">
      <dgm:prSet presAssocID="{C675968B-34E1-407F-85C4-7EB5C83E40A7}" presName="composite4" presStyleCnt="0"/>
      <dgm:spPr/>
    </dgm:pt>
    <dgm:pt modelId="{5E924512-3D9D-45AB-8EAD-89C7AD31D8F6}" type="pres">
      <dgm:prSet presAssocID="{C675968B-34E1-407F-85C4-7EB5C83E40A7}" presName="background4" presStyleLbl="node4" presStyleIdx="0" presStyleCnt="1"/>
      <dgm:spPr/>
    </dgm:pt>
    <dgm:pt modelId="{B052B8FB-096C-485A-A7C8-4BA72D1E92CF}" type="pres">
      <dgm:prSet presAssocID="{C675968B-34E1-407F-85C4-7EB5C83E40A7}" presName="text4" presStyleLbl="fgAcc4" presStyleIdx="0" presStyleCnt="1" custScaleX="252200">
        <dgm:presLayoutVars>
          <dgm:chPref val="3"/>
        </dgm:presLayoutVars>
      </dgm:prSet>
      <dgm:spPr/>
      <dgm:t>
        <a:bodyPr/>
        <a:lstStyle/>
        <a:p>
          <a:endParaRPr lang="en-IN"/>
        </a:p>
      </dgm:t>
    </dgm:pt>
    <dgm:pt modelId="{D6DB40D4-FBE7-4E2A-B5A7-B70A6D0AA51A}" type="pres">
      <dgm:prSet presAssocID="{C675968B-34E1-407F-85C4-7EB5C83E40A7}" presName="hierChild5" presStyleCnt="0"/>
      <dgm:spPr/>
    </dgm:pt>
  </dgm:ptLst>
  <dgm:cxnLst>
    <dgm:cxn modelId="{F6700443-0215-4626-8647-C35A95B8FF70}" type="presOf" srcId="{F17E82FF-9C40-4304-982B-6799FDAAF226}" destId="{B990ACF7-A710-4390-BEE0-C907C32BDBB5}" srcOrd="0" destOrd="0" presId="urn:microsoft.com/office/officeart/2005/8/layout/hierarchy1"/>
    <dgm:cxn modelId="{B7C28E71-BC92-4350-890D-02B1B74C2DE7}" type="presOf" srcId="{D1C679F2-AD44-4F8E-8D87-6B88CE7F55E1}" destId="{443B7664-A0D5-4160-A0C4-8ABF9B2D5B16}" srcOrd="0" destOrd="0" presId="urn:microsoft.com/office/officeart/2005/8/layout/hierarchy1"/>
    <dgm:cxn modelId="{B99FDB27-6945-4B17-B24F-B344470ACFE1}" srcId="{F17E82FF-9C40-4304-982B-6799FDAAF226}" destId="{C675968B-34E1-407F-85C4-7EB5C83E40A7}" srcOrd="0" destOrd="0" parTransId="{2DCEF970-CE30-4D6C-8884-299BFC3E4EE3}" sibTransId="{03BC98DB-D829-49E9-9005-3BA392057D4D}"/>
    <dgm:cxn modelId="{3EEEF9B6-8BA0-47F2-9AEA-2715CB27EA08}" srcId="{EC94993A-150E-4EEF-B930-36EDD87454C1}" destId="{F17E82FF-9C40-4304-982B-6799FDAAF226}" srcOrd="0" destOrd="0" parTransId="{D1C679F2-AD44-4F8E-8D87-6B88CE7F55E1}" sibTransId="{15FBD26D-F602-4807-8F42-627CD2848479}"/>
    <dgm:cxn modelId="{9900BF1F-4E8B-4421-81EA-7E95B3D3891C}" srcId="{F0260B2A-279D-470A-8E5C-BCC766420CB7}" destId="{B388AA93-FD17-41D4-8F5F-D1C69543D550}" srcOrd="0" destOrd="0" parTransId="{1DE31191-5012-49D5-8C3A-13A5FB866C4A}" sibTransId="{0BB5FA96-05E7-4B07-AC3A-08ED8CD7BE4C}"/>
    <dgm:cxn modelId="{E2FE88B3-8E17-43E8-A678-08C7EF09E027}" type="presOf" srcId="{F0260B2A-279D-470A-8E5C-BCC766420CB7}" destId="{D95CF25E-1488-4E97-80C8-7EEC96E09EFC}" srcOrd="0" destOrd="0" presId="urn:microsoft.com/office/officeart/2005/8/layout/hierarchy1"/>
    <dgm:cxn modelId="{14B2EB1D-4E7C-41A0-9A16-1FD2C2375111}" type="presOf" srcId="{EC94993A-150E-4EEF-B930-36EDD87454C1}" destId="{A3AC4C0A-082F-442D-8B09-F111B92BC2EE}" srcOrd="0" destOrd="0" presId="urn:microsoft.com/office/officeart/2005/8/layout/hierarchy1"/>
    <dgm:cxn modelId="{44F56CC4-86E1-4145-855A-A948CAF2F3B8}" srcId="{B388AA93-FD17-41D4-8F5F-D1C69543D550}" destId="{EC94993A-150E-4EEF-B930-36EDD87454C1}" srcOrd="0" destOrd="0" parTransId="{CB27EF0A-09C9-420A-A0A9-CAC24FD1E3FF}" sibTransId="{A29A1364-A56A-4828-ABF6-333F30736DB5}"/>
    <dgm:cxn modelId="{8A4E397D-8198-4CF4-A0EA-A45D6009EA95}" type="presOf" srcId="{B388AA93-FD17-41D4-8F5F-D1C69543D550}" destId="{C5DC8BE1-A581-47FA-AA74-D96267822C88}" srcOrd="0" destOrd="0" presId="urn:microsoft.com/office/officeart/2005/8/layout/hierarchy1"/>
    <dgm:cxn modelId="{5578A3B0-06B9-4481-B99B-CC20D9B91ED6}" type="presOf" srcId="{CB27EF0A-09C9-420A-A0A9-CAC24FD1E3FF}" destId="{B739C5DD-B624-4A46-8BA5-0F4DA50F1EFB}" srcOrd="0" destOrd="0" presId="urn:microsoft.com/office/officeart/2005/8/layout/hierarchy1"/>
    <dgm:cxn modelId="{B959ADDD-E16E-41E9-A931-C50C63195610}" type="presOf" srcId="{2DCEF970-CE30-4D6C-8884-299BFC3E4EE3}" destId="{8739F04D-1341-4E36-B648-7142932AD1AE}" srcOrd="0" destOrd="0" presId="urn:microsoft.com/office/officeart/2005/8/layout/hierarchy1"/>
    <dgm:cxn modelId="{61726E41-1CC2-401E-9D8C-34010CA0FADB}" type="presOf" srcId="{C675968B-34E1-407F-85C4-7EB5C83E40A7}" destId="{B052B8FB-096C-485A-A7C8-4BA72D1E92CF}" srcOrd="0" destOrd="0" presId="urn:microsoft.com/office/officeart/2005/8/layout/hierarchy1"/>
    <dgm:cxn modelId="{D64A2EE3-53F4-4516-B223-9933021B951E}" type="presParOf" srcId="{D95CF25E-1488-4E97-80C8-7EEC96E09EFC}" destId="{6E8ABA13-8B8E-4032-8260-06663B70414B}" srcOrd="0" destOrd="0" presId="urn:microsoft.com/office/officeart/2005/8/layout/hierarchy1"/>
    <dgm:cxn modelId="{1E5BA85A-40D6-4A2B-B9CD-6FBABD8E59FC}" type="presParOf" srcId="{6E8ABA13-8B8E-4032-8260-06663B70414B}" destId="{240C3945-379C-4DAB-AEB2-07531DD9B6CC}" srcOrd="0" destOrd="0" presId="urn:microsoft.com/office/officeart/2005/8/layout/hierarchy1"/>
    <dgm:cxn modelId="{E082D778-BCD2-429C-963A-E22E089985C9}" type="presParOf" srcId="{240C3945-379C-4DAB-AEB2-07531DD9B6CC}" destId="{52EF6923-CE16-466C-87F7-D70C5D8169EB}" srcOrd="0" destOrd="0" presId="urn:microsoft.com/office/officeart/2005/8/layout/hierarchy1"/>
    <dgm:cxn modelId="{A7EEA0A3-15EB-4538-8868-FA12E1601DD9}" type="presParOf" srcId="{240C3945-379C-4DAB-AEB2-07531DD9B6CC}" destId="{C5DC8BE1-A581-47FA-AA74-D96267822C88}" srcOrd="1" destOrd="0" presId="urn:microsoft.com/office/officeart/2005/8/layout/hierarchy1"/>
    <dgm:cxn modelId="{B4CED762-0024-4B3C-BDE0-4D4915977650}" type="presParOf" srcId="{6E8ABA13-8B8E-4032-8260-06663B70414B}" destId="{429DDB67-04DE-4F53-94B4-F9562D2F207A}" srcOrd="1" destOrd="0" presId="urn:microsoft.com/office/officeart/2005/8/layout/hierarchy1"/>
    <dgm:cxn modelId="{0A562A40-DCEB-4794-B4CB-4E00D59E8764}" type="presParOf" srcId="{429DDB67-04DE-4F53-94B4-F9562D2F207A}" destId="{B739C5DD-B624-4A46-8BA5-0F4DA50F1EFB}" srcOrd="0" destOrd="0" presId="urn:microsoft.com/office/officeart/2005/8/layout/hierarchy1"/>
    <dgm:cxn modelId="{A4CC118B-B430-4CCC-AEF0-4E9F3C83B629}" type="presParOf" srcId="{429DDB67-04DE-4F53-94B4-F9562D2F207A}" destId="{67C416A3-076B-492F-8787-9EEA59534BE9}" srcOrd="1" destOrd="0" presId="urn:microsoft.com/office/officeart/2005/8/layout/hierarchy1"/>
    <dgm:cxn modelId="{47DC7E2E-C64E-48D3-A2F5-CCDA241C1171}" type="presParOf" srcId="{67C416A3-076B-492F-8787-9EEA59534BE9}" destId="{F65E7F3E-99B2-4219-A2F8-44FB50D61ECB}" srcOrd="0" destOrd="0" presId="urn:microsoft.com/office/officeart/2005/8/layout/hierarchy1"/>
    <dgm:cxn modelId="{6A810D45-B2D3-4B89-B44F-A5E197D563E6}" type="presParOf" srcId="{F65E7F3E-99B2-4219-A2F8-44FB50D61ECB}" destId="{69A8E89B-49D6-4412-BEFF-B6F11CA4BBBC}" srcOrd="0" destOrd="0" presId="urn:microsoft.com/office/officeart/2005/8/layout/hierarchy1"/>
    <dgm:cxn modelId="{93EB98DB-27D8-4E1E-8CF1-743C2603C1D5}" type="presParOf" srcId="{F65E7F3E-99B2-4219-A2F8-44FB50D61ECB}" destId="{A3AC4C0A-082F-442D-8B09-F111B92BC2EE}" srcOrd="1" destOrd="0" presId="urn:microsoft.com/office/officeart/2005/8/layout/hierarchy1"/>
    <dgm:cxn modelId="{F37D78DD-F46F-4885-99F2-69A1D288C1CE}" type="presParOf" srcId="{67C416A3-076B-492F-8787-9EEA59534BE9}" destId="{FA3C19A0-18CC-49D2-B2D8-09D782C316D1}" srcOrd="1" destOrd="0" presId="urn:microsoft.com/office/officeart/2005/8/layout/hierarchy1"/>
    <dgm:cxn modelId="{EC419C81-EEFD-44E6-90D4-E6B060446354}" type="presParOf" srcId="{FA3C19A0-18CC-49D2-B2D8-09D782C316D1}" destId="{443B7664-A0D5-4160-A0C4-8ABF9B2D5B16}" srcOrd="0" destOrd="0" presId="urn:microsoft.com/office/officeart/2005/8/layout/hierarchy1"/>
    <dgm:cxn modelId="{4C53C36F-9B97-4F2F-9110-085AAA598DF8}" type="presParOf" srcId="{FA3C19A0-18CC-49D2-B2D8-09D782C316D1}" destId="{775AE4E4-67AC-49CB-9794-E26252390BE3}" srcOrd="1" destOrd="0" presId="urn:microsoft.com/office/officeart/2005/8/layout/hierarchy1"/>
    <dgm:cxn modelId="{60C3A018-1B3D-4BED-8868-21CB50FA1473}" type="presParOf" srcId="{775AE4E4-67AC-49CB-9794-E26252390BE3}" destId="{8A5FF6BC-A3FE-4F28-B832-B987E813C7A2}" srcOrd="0" destOrd="0" presId="urn:microsoft.com/office/officeart/2005/8/layout/hierarchy1"/>
    <dgm:cxn modelId="{69CD402D-30B5-4DE7-B5AD-E7163BC3F66C}" type="presParOf" srcId="{8A5FF6BC-A3FE-4F28-B832-B987E813C7A2}" destId="{7199FBE5-EA49-4C8B-B5EB-CCDA378C2A31}" srcOrd="0" destOrd="0" presId="urn:microsoft.com/office/officeart/2005/8/layout/hierarchy1"/>
    <dgm:cxn modelId="{6EF3AE7C-7F35-41DD-B949-FB8C54455066}" type="presParOf" srcId="{8A5FF6BC-A3FE-4F28-B832-B987E813C7A2}" destId="{B990ACF7-A710-4390-BEE0-C907C32BDBB5}" srcOrd="1" destOrd="0" presId="urn:microsoft.com/office/officeart/2005/8/layout/hierarchy1"/>
    <dgm:cxn modelId="{4DC2A4C3-AEB4-4F0A-8938-6FFB46ED78C6}" type="presParOf" srcId="{775AE4E4-67AC-49CB-9794-E26252390BE3}" destId="{1C661A24-1653-4653-8E2D-431019F916EF}" srcOrd="1" destOrd="0" presId="urn:microsoft.com/office/officeart/2005/8/layout/hierarchy1"/>
    <dgm:cxn modelId="{6D7AA060-001B-4ECD-8D42-097C04532FAD}" type="presParOf" srcId="{1C661A24-1653-4653-8E2D-431019F916EF}" destId="{8739F04D-1341-4E36-B648-7142932AD1AE}" srcOrd="0" destOrd="0" presId="urn:microsoft.com/office/officeart/2005/8/layout/hierarchy1"/>
    <dgm:cxn modelId="{6B0617B8-55C3-4E31-90CD-0AA23D95C73E}" type="presParOf" srcId="{1C661A24-1653-4653-8E2D-431019F916EF}" destId="{8BF3FEFB-D838-41A4-9A3D-F7D4DD32CDA5}" srcOrd="1" destOrd="0" presId="urn:microsoft.com/office/officeart/2005/8/layout/hierarchy1"/>
    <dgm:cxn modelId="{F82BA09A-D710-4651-898A-97F6A755FE86}" type="presParOf" srcId="{8BF3FEFB-D838-41A4-9A3D-F7D4DD32CDA5}" destId="{9A8AE11E-50FA-447F-9938-EB6A51A5A61D}" srcOrd="0" destOrd="0" presId="urn:microsoft.com/office/officeart/2005/8/layout/hierarchy1"/>
    <dgm:cxn modelId="{7027EFC9-8E87-4150-9617-0CD1DE46C3E7}" type="presParOf" srcId="{9A8AE11E-50FA-447F-9938-EB6A51A5A61D}" destId="{5E924512-3D9D-45AB-8EAD-89C7AD31D8F6}" srcOrd="0" destOrd="0" presId="urn:microsoft.com/office/officeart/2005/8/layout/hierarchy1"/>
    <dgm:cxn modelId="{761D4813-3931-4620-A480-25B46D1BA124}" type="presParOf" srcId="{9A8AE11E-50FA-447F-9938-EB6A51A5A61D}" destId="{B052B8FB-096C-485A-A7C8-4BA72D1E92CF}" srcOrd="1" destOrd="0" presId="urn:microsoft.com/office/officeart/2005/8/layout/hierarchy1"/>
    <dgm:cxn modelId="{C7367375-BA92-48A0-8D4F-DEAD2793455C}" type="presParOf" srcId="{8BF3FEFB-D838-41A4-9A3D-F7D4DD32CDA5}" destId="{D6DB40D4-FBE7-4E2A-B5A7-B70A6D0AA51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39F04D-1341-4E36-B648-7142932AD1AE}">
      <dsp:nvSpPr>
        <dsp:cNvPr id="0" name=""/>
        <dsp:cNvSpPr/>
      </dsp:nvSpPr>
      <dsp:spPr>
        <a:xfrm>
          <a:off x="2938135" y="2872138"/>
          <a:ext cx="91440" cy="335798"/>
        </a:xfrm>
        <a:custGeom>
          <a:avLst/>
          <a:gdLst/>
          <a:ahLst/>
          <a:cxnLst/>
          <a:rect l="0" t="0" r="0" b="0"/>
          <a:pathLst>
            <a:path>
              <a:moveTo>
                <a:pt x="45720" y="0"/>
              </a:moveTo>
              <a:lnTo>
                <a:pt x="45720" y="3357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3B7664-A0D5-4160-A0C4-8ABF9B2D5B16}">
      <dsp:nvSpPr>
        <dsp:cNvPr id="0" name=""/>
        <dsp:cNvSpPr/>
      </dsp:nvSpPr>
      <dsp:spPr>
        <a:xfrm>
          <a:off x="2938135" y="1803162"/>
          <a:ext cx="91440" cy="335798"/>
        </a:xfrm>
        <a:custGeom>
          <a:avLst/>
          <a:gdLst/>
          <a:ahLst/>
          <a:cxnLst/>
          <a:rect l="0" t="0" r="0" b="0"/>
          <a:pathLst>
            <a:path>
              <a:moveTo>
                <a:pt x="45720" y="0"/>
              </a:moveTo>
              <a:lnTo>
                <a:pt x="45720" y="3357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39C5DD-B624-4A46-8BA5-0F4DA50F1EFB}">
      <dsp:nvSpPr>
        <dsp:cNvPr id="0" name=""/>
        <dsp:cNvSpPr/>
      </dsp:nvSpPr>
      <dsp:spPr>
        <a:xfrm>
          <a:off x="2938135" y="734187"/>
          <a:ext cx="91440" cy="335798"/>
        </a:xfrm>
        <a:custGeom>
          <a:avLst/>
          <a:gdLst/>
          <a:ahLst/>
          <a:cxnLst/>
          <a:rect l="0" t="0" r="0" b="0"/>
          <a:pathLst>
            <a:path>
              <a:moveTo>
                <a:pt x="45720" y="0"/>
              </a:moveTo>
              <a:lnTo>
                <a:pt x="45720" y="3357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EF6923-CE16-466C-87F7-D70C5D8169EB}">
      <dsp:nvSpPr>
        <dsp:cNvPr id="0" name=""/>
        <dsp:cNvSpPr/>
      </dsp:nvSpPr>
      <dsp:spPr>
        <a:xfrm>
          <a:off x="1455886" y="1011"/>
          <a:ext cx="3055937" cy="7331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DC8BE1-A581-47FA-AA74-D96267822C88}">
      <dsp:nvSpPr>
        <dsp:cNvPr id="0" name=""/>
        <dsp:cNvSpPr/>
      </dsp:nvSpPr>
      <dsp:spPr>
        <a:xfrm>
          <a:off x="1584176" y="122886"/>
          <a:ext cx="3055937" cy="7331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latin typeface="Times New Roman" pitchFamily="18" charset="0"/>
              <a:cs typeface="Times New Roman" pitchFamily="18" charset="0"/>
            </a:rPr>
            <a:t>STATE HEALTH MISSION</a:t>
          </a:r>
        </a:p>
        <a:p>
          <a:pPr lvl="0" algn="ctr" defTabSz="533400">
            <a:lnSpc>
              <a:spcPct val="90000"/>
            </a:lnSpc>
            <a:spcBef>
              <a:spcPct val="0"/>
            </a:spcBef>
            <a:spcAft>
              <a:spcPct val="35000"/>
            </a:spcAft>
          </a:pPr>
          <a:r>
            <a:rPr lang="en-US" sz="1200" kern="1200" dirty="0" smtClean="0">
              <a:latin typeface="Times New Roman" pitchFamily="18" charset="0"/>
              <a:cs typeface="Times New Roman" pitchFamily="18" charset="0"/>
            </a:rPr>
            <a:t>HON’BLE CHIEF MINISTER</a:t>
          </a:r>
          <a:endParaRPr lang="en-IN" sz="1200" kern="1200" dirty="0">
            <a:latin typeface="Times New Roman" pitchFamily="18" charset="0"/>
            <a:cs typeface="Times New Roman" pitchFamily="18" charset="0"/>
          </a:endParaRPr>
        </a:p>
      </dsp:txBody>
      <dsp:txXfrm>
        <a:off x="1605650" y="144360"/>
        <a:ext cx="3012989" cy="690228"/>
      </dsp:txXfrm>
    </dsp:sp>
    <dsp:sp modelId="{69A8E89B-49D6-4412-BEFF-B6F11CA4BBBC}">
      <dsp:nvSpPr>
        <dsp:cNvPr id="0" name=""/>
        <dsp:cNvSpPr/>
      </dsp:nvSpPr>
      <dsp:spPr>
        <a:xfrm>
          <a:off x="1455886" y="1069986"/>
          <a:ext cx="3055937" cy="7331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AC4C0A-082F-442D-8B09-F111B92BC2EE}">
      <dsp:nvSpPr>
        <dsp:cNvPr id="0" name=""/>
        <dsp:cNvSpPr/>
      </dsp:nvSpPr>
      <dsp:spPr>
        <a:xfrm>
          <a:off x="1584176" y="1191861"/>
          <a:ext cx="3055937" cy="7331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latin typeface="Times New Roman" pitchFamily="18" charset="0"/>
              <a:cs typeface="Times New Roman" pitchFamily="18" charset="0"/>
            </a:rPr>
            <a:t>GOVERNING BODY</a:t>
          </a:r>
        </a:p>
        <a:p>
          <a:pPr lvl="0" algn="ctr" defTabSz="533400">
            <a:lnSpc>
              <a:spcPct val="90000"/>
            </a:lnSpc>
            <a:spcBef>
              <a:spcPct val="0"/>
            </a:spcBef>
            <a:spcAft>
              <a:spcPct val="35000"/>
            </a:spcAft>
          </a:pPr>
          <a:r>
            <a:rPr lang="en-US" sz="1200" kern="1200" dirty="0" smtClean="0">
              <a:latin typeface="Times New Roman" pitchFamily="18" charset="0"/>
              <a:cs typeface="Times New Roman" pitchFamily="18" charset="0"/>
            </a:rPr>
            <a:t>STATE HEALTH SOCIETY </a:t>
          </a:r>
        </a:p>
        <a:p>
          <a:pPr lvl="0" algn="ctr" defTabSz="533400">
            <a:lnSpc>
              <a:spcPct val="90000"/>
            </a:lnSpc>
            <a:spcBef>
              <a:spcPct val="0"/>
            </a:spcBef>
            <a:spcAft>
              <a:spcPct val="35000"/>
            </a:spcAft>
          </a:pPr>
          <a:r>
            <a:rPr lang="en-US" sz="1200" kern="1200" dirty="0" smtClean="0">
              <a:latin typeface="Times New Roman" pitchFamily="18" charset="0"/>
              <a:cs typeface="Times New Roman" pitchFamily="18" charset="0"/>
            </a:rPr>
            <a:t>CHIEF SECRETARY</a:t>
          </a:r>
          <a:endParaRPr lang="en-IN" sz="1200" kern="1200" dirty="0">
            <a:latin typeface="Times New Roman" pitchFamily="18" charset="0"/>
            <a:cs typeface="Times New Roman" pitchFamily="18" charset="0"/>
          </a:endParaRPr>
        </a:p>
      </dsp:txBody>
      <dsp:txXfrm>
        <a:off x="1605650" y="1213335"/>
        <a:ext cx="3012989" cy="690228"/>
      </dsp:txXfrm>
    </dsp:sp>
    <dsp:sp modelId="{7199FBE5-EA49-4C8B-B5EB-CCDA378C2A31}">
      <dsp:nvSpPr>
        <dsp:cNvPr id="0" name=""/>
        <dsp:cNvSpPr/>
      </dsp:nvSpPr>
      <dsp:spPr>
        <a:xfrm>
          <a:off x="1487488" y="2138961"/>
          <a:ext cx="2992733" cy="7331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90ACF7-A710-4390-BEE0-C907C32BDBB5}">
      <dsp:nvSpPr>
        <dsp:cNvPr id="0" name=""/>
        <dsp:cNvSpPr/>
      </dsp:nvSpPr>
      <dsp:spPr>
        <a:xfrm>
          <a:off x="1615777" y="2260837"/>
          <a:ext cx="2992733" cy="7331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latin typeface="Times New Roman" pitchFamily="18" charset="0"/>
              <a:cs typeface="Times New Roman" pitchFamily="18" charset="0"/>
            </a:rPr>
            <a:t>EXECUTIVE COMMITTEE, STATE HEATH SOCIETY</a:t>
          </a:r>
        </a:p>
        <a:p>
          <a:pPr lvl="0" algn="ctr" defTabSz="533400">
            <a:lnSpc>
              <a:spcPct val="90000"/>
            </a:lnSpc>
            <a:spcBef>
              <a:spcPct val="0"/>
            </a:spcBef>
            <a:spcAft>
              <a:spcPct val="35000"/>
            </a:spcAft>
          </a:pPr>
          <a:r>
            <a:rPr lang="en-US" sz="1200" kern="1200" dirty="0" smtClean="0">
              <a:latin typeface="Times New Roman" pitchFamily="18" charset="0"/>
              <a:cs typeface="Times New Roman" pitchFamily="18" charset="0"/>
            </a:rPr>
            <a:t>FCHM</a:t>
          </a:r>
          <a:endParaRPr lang="en-IN" sz="1200" kern="1200" dirty="0">
            <a:latin typeface="Times New Roman" pitchFamily="18" charset="0"/>
            <a:cs typeface="Times New Roman" pitchFamily="18" charset="0"/>
          </a:endParaRPr>
        </a:p>
      </dsp:txBody>
      <dsp:txXfrm>
        <a:off x="1637251" y="2282311"/>
        <a:ext cx="2949785" cy="690228"/>
      </dsp:txXfrm>
    </dsp:sp>
    <dsp:sp modelId="{5E924512-3D9D-45AB-8EAD-89C7AD31D8F6}">
      <dsp:nvSpPr>
        <dsp:cNvPr id="0" name=""/>
        <dsp:cNvSpPr/>
      </dsp:nvSpPr>
      <dsp:spPr>
        <a:xfrm>
          <a:off x="1527893" y="3207936"/>
          <a:ext cx="2911922" cy="7331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52B8FB-096C-485A-A7C8-4BA72D1E92CF}">
      <dsp:nvSpPr>
        <dsp:cNvPr id="0" name=""/>
        <dsp:cNvSpPr/>
      </dsp:nvSpPr>
      <dsp:spPr>
        <a:xfrm>
          <a:off x="1656183" y="3329812"/>
          <a:ext cx="2911922" cy="73317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latin typeface="Times New Roman" pitchFamily="18" charset="0"/>
              <a:cs typeface="Times New Roman" pitchFamily="18" charset="0"/>
            </a:rPr>
            <a:t>STATE PROGRAMME MANAGEMENT UNIT</a:t>
          </a:r>
        </a:p>
        <a:p>
          <a:pPr lvl="0" algn="ctr" defTabSz="533400">
            <a:lnSpc>
              <a:spcPct val="90000"/>
            </a:lnSpc>
            <a:spcBef>
              <a:spcPct val="0"/>
            </a:spcBef>
            <a:spcAft>
              <a:spcPct val="35000"/>
            </a:spcAft>
          </a:pPr>
          <a:r>
            <a:rPr lang="en-US" sz="1200" kern="1200" dirty="0" smtClean="0">
              <a:latin typeface="Times New Roman" pitchFamily="18" charset="0"/>
              <a:cs typeface="Times New Roman" pitchFamily="18" charset="0"/>
            </a:rPr>
            <a:t>MD (NRHM)</a:t>
          </a:r>
          <a:endParaRPr lang="en-IN" sz="1200" kern="1200" dirty="0">
            <a:latin typeface="Times New Roman" pitchFamily="18" charset="0"/>
            <a:cs typeface="Times New Roman" pitchFamily="18" charset="0"/>
          </a:endParaRPr>
        </a:p>
      </dsp:txBody>
      <dsp:txXfrm>
        <a:off x="1677657" y="3351286"/>
        <a:ext cx="2868974" cy="69022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9D24D7-53D2-4F65-8867-7A13B49F5701}" type="datetimeFigureOut">
              <a:rPr lang="en-IN" smtClean="0"/>
              <a:t>11-05-2014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301C0D-F8B4-4443-90F9-4C525D035565}" type="slidenum">
              <a:rPr lang="en-IN" smtClean="0"/>
              <a:t>‹#›</a:t>
            </a:fld>
            <a:endParaRPr lang="en-IN" dirty="0"/>
          </a:p>
        </p:txBody>
      </p:sp>
    </p:spTree>
    <p:extLst>
      <p:ext uri="{BB962C8B-B14F-4D97-AF65-F5344CB8AC3E}">
        <p14:creationId xmlns:p14="http://schemas.microsoft.com/office/powerpoint/2010/main" val="177669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E301C0D-F8B4-4443-90F9-4C525D035565}" type="slidenum">
              <a:rPr lang="en-IN" smtClean="0"/>
              <a:t>10</a:t>
            </a:fld>
            <a:endParaRPr lang="en-IN" dirty="0"/>
          </a:p>
        </p:txBody>
      </p:sp>
    </p:spTree>
    <p:extLst>
      <p:ext uri="{BB962C8B-B14F-4D97-AF65-F5344CB8AC3E}">
        <p14:creationId xmlns:p14="http://schemas.microsoft.com/office/powerpoint/2010/main" val="36248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B53FF59-0F46-4DC5-A682-986F9797F204}" type="datetimeFigureOut">
              <a:rPr lang="en-IN" smtClean="0"/>
              <a:t>11-05-2014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832E251-C3D5-42C4-8CDE-B13E68A78610}" type="slidenum">
              <a:rPr lang="en-IN" smtClean="0"/>
              <a:t>‹#›</a:t>
            </a:fld>
            <a:endParaRPr lang="en-IN" dirty="0"/>
          </a:p>
        </p:txBody>
      </p:sp>
    </p:spTree>
    <p:extLst>
      <p:ext uri="{BB962C8B-B14F-4D97-AF65-F5344CB8AC3E}">
        <p14:creationId xmlns:p14="http://schemas.microsoft.com/office/powerpoint/2010/main" val="3157186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B53FF59-0F46-4DC5-A682-986F9797F204}" type="datetimeFigureOut">
              <a:rPr lang="en-IN" smtClean="0"/>
              <a:t>11-05-2014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832E251-C3D5-42C4-8CDE-B13E68A78610}" type="slidenum">
              <a:rPr lang="en-IN" smtClean="0"/>
              <a:t>‹#›</a:t>
            </a:fld>
            <a:endParaRPr lang="en-IN" dirty="0"/>
          </a:p>
        </p:txBody>
      </p:sp>
    </p:spTree>
    <p:extLst>
      <p:ext uri="{BB962C8B-B14F-4D97-AF65-F5344CB8AC3E}">
        <p14:creationId xmlns:p14="http://schemas.microsoft.com/office/powerpoint/2010/main" val="1572926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B53FF59-0F46-4DC5-A682-986F9797F204}" type="datetimeFigureOut">
              <a:rPr lang="en-IN" smtClean="0"/>
              <a:t>11-05-2014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832E251-C3D5-42C4-8CDE-B13E68A78610}" type="slidenum">
              <a:rPr lang="en-IN" smtClean="0"/>
              <a:t>‹#›</a:t>
            </a:fld>
            <a:endParaRPr lang="en-IN" dirty="0"/>
          </a:p>
        </p:txBody>
      </p:sp>
    </p:spTree>
    <p:extLst>
      <p:ext uri="{BB962C8B-B14F-4D97-AF65-F5344CB8AC3E}">
        <p14:creationId xmlns:p14="http://schemas.microsoft.com/office/powerpoint/2010/main" val="2220020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B53FF59-0F46-4DC5-A682-986F9797F204}" type="datetimeFigureOut">
              <a:rPr lang="en-IN" smtClean="0"/>
              <a:t>11-05-2014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832E251-C3D5-42C4-8CDE-B13E68A78610}" type="slidenum">
              <a:rPr lang="en-IN" smtClean="0"/>
              <a:t>‹#›</a:t>
            </a:fld>
            <a:endParaRPr lang="en-IN" dirty="0"/>
          </a:p>
        </p:txBody>
      </p:sp>
    </p:spTree>
    <p:extLst>
      <p:ext uri="{BB962C8B-B14F-4D97-AF65-F5344CB8AC3E}">
        <p14:creationId xmlns:p14="http://schemas.microsoft.com/office/powerpoint/2010/main" val="252326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53FF59-0F46-4DC5-A682-986F9797F204}" type="datetimeFigureOut">
              <a:rPr lang="en-IN" smtClean="0"/>
              <a:t>11-05-2014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832E251-C3D5-42C4-8CDE-B13E68A78610}" type="slidenum">
              <a:rPr lang="en-IN" smtClean="0"/>
              <a:t>‹#›</a:t>
            </a:fld>
            <a:endParaRPr lang="en-IN" dirty="0"/>
          </a:p>
        </p:txBody>
      </p:sp>
    </p:spTree>
    <p:extLst>
      <p:ext uri="{BB962C8B-B14F-4D97-AF65-F5344CB8AC3E}">
        <p14:creationId xmlns:p14="http://schemas.microsoft.com/office/powerpoint/2010/main" val="313442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B53FF59-0F46-4DC5-A682-986F9797F204}" type="datetimeFigureOut">
              <a:rPr lang="en-IN" smtClean="0"/>
              <a:t>11-05-2014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2832E251-C3D5-42C4-8CDE-B13E68A78610}" type="slidenum">
              <a:rPr lang="en-IN" smtClean="0"/>
              <a:t>‹#›</a:t>
            </a:fld>
            <a:endParaRPr lang="en-IN" dirty="0"/>
          </a:p>
        </p:txBody>
      </p:sp>
    </p:spTree>
    <p:extLst>
      <p:ext uri="{BB962C8B-B14F-4D97-AF65-F5344CB8AC3E}">
        <p14:creationId xmlns:p14="http://schemas.microsoft.com/office/powerpoint/2010/main" val="2294266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B53FF59-0F46-4DC5-A682-986F9797F204}" type="datetimeFigureOut">
              <a:rPr lang="en-IN" smtClean="0"/>
              <a:t>11-05-2014</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2832E251-C3D5-42C4-8CDE-B13E68A78610}" type="slidenum">
              <a:rPr lang="en-IN" smtClean="0"/>
              <a:t>‹#›</a:t>
            </a:fld>
            <a:endParaRPr lang="en-IN" dirty="0"/>
          </a:p>
        </p:txBody>
      </p:sp>
    </p:spTree>
    <p:extLst>
      <p:ext uri="{BB962C8B-B14F-4D97-AF65-F5344CB8AC3E}">
        <p14:creationId xmlns:p14="http://schemas.microsoft.com/office/powerpoint/2010/main" val="929278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B53FF59-0F46-4DC5-A682-986F9797F204}" type="datetimeFigureOut">
              <a:rPr lang="en-IN" smtClean="0"/>
              <a:t>11-05-2014</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2832E251-C3D5-42C4-8CDE-B13E68A78610}" type="slidenum">
              <a:rPr lang="en-IN" smtClean="0"/>
              <a:t>‹#›</a:t>
            </a:fld>
            <a:endParaRPr lang="en-IN" dirty="0"/>
          </a:p>
        </p:txBody>
      </p:sp>
    </p:spTree>
    <p:extLst>
      <p:ext uri="{BB962C8B-B14F-4D97-AF65-F5344CB8AC3E}">
        <p14:creationId xmlns:p14="http://schemas.microsoft.com/office/powerpoint/2010/main" val="210980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53FF59-0F46-4DC5-A682-986F9797F204}" type="datetimeFigureOut">
              <a:rPr lang="en-IN" smtClean="0"/>
              <a:t>11-05-2014</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2832E251-C3D5-42C4-8CDE-B13E68A78610}" type="slidenum">
              <a:rPr lang="en-IN" smtClean="0"/>
              <a:t>‹#›</a:t>
            </a:fld>
            <a:endParaRPr lang="en-IN" dirty="0"/>
          </a:p>
        </p:txBody>
      </p:sp>
    </p:spTree>
    <p:extLst>
      <p:ext uri="{BB962C8B-B14F-4D97-AF65-F5344CB8AC3E}">
        <p14:creationId xmlns:p14="http://schemas.microsoft.com/office/powerpoint/2010/main" val="1234760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53FF59-0F46-4DC5-A682-986F9797F204}" type="datetimeFigureOut">
              <a:rPr lang="en-IN" smtClean="0"/>
              <a:t>11-05-2014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2832E251-C3D5-42C4-8CDE-B13E68A78610}" type="slidenum">
              <a:rPr lang="en-IN" smtClean="0"/>
              <a:t>‹#›</a:t>
            </a:fld>
            <a:endParaRPr lang="en-IN" dirty="0"/>
          </a:p>
        </p:txBody>
      </p:sp>
    </p:spTree>
    <p:extLst>
      <p:ext uri="{BB962C8B-B14F-4D97-AF65-F5344CB8AC3E}">
        <p14:creationId xmlns:p14="http://schemas.microsoft.com/office/powerpoint/2010/main" val="3621816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53FF59-0F46-4DC5-A682-986F9797F204}" type="datetimeFigureOut">
              <a:rPr lang="en-IN" smtClean="0"/>
              <a:t>11-05-2014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2832E251-C3D5-42C4-8CDE-B13E68A78610}" type="slidenum">
              <a:rPr lang="en-IN" smtClean="0"/>
              <a:t>‹#›</a:t>
            </a:fld>
            <a:endParaRPr lang="en-IN" dirty="0"/>
          </a:p>
        </p:txBody>
      </p:sp>
    </p:spTree>
    <p:extLst>
      <p:ext uri="{BB962C8B-B14F-4D97-AF65-F5344CB8AC3E}">
        <p14:creationId xmlns:p14="http://schemas.microsoft.com/office/powerpoint/2010/main" val="2533203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3FF59-0F46-4DC5-A682-986F9797F204}" type="datetimeFigureOut">
              <a:rPr lang="en-IN" smtClean="0"/>
              <a:t>11-05-2014</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2E251-C3D5-42C4-8CDE-B13E68A78610}" type="slidenum">
              <a:rPr lang="en-IN" smtClean="0"/>
              <a:t>‹#›</a:t>
            </a:fld>
            <a:endParaRPr lang="en-IN" dirty="0"/>
          </a:p>
        </p:txBody>
      </p:sp>
    </p:spTree>
    <p:extLst>
      <p:ext uri="{BB962C8B-B14F-4D97-AF65-F5344CB8AC3E}">
        <p14:creationId xmlns:p14="http://schemas.microsoft.com/office/powerpoint/2010/main" val="2281598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2259682"/>
          </a:xfrm>
        </p:spPr>
        <p:txBody>
          <a:bodyPr>
            <a:noAutofit/>
          </a:bodyPr>
          <a:lstStyle/>
          <a:p>
            <a:r>
              <a:rPr lang="en-US" sz="3200" dirty="0" smtClean="0">
                <a:latin typeface="Times New Roman" pitchFamily="18" charset="0"/>
                <a:cs typeface="Times New Roman" pitchFamily="18" charset="0"/>
              </a:rPr>
              <a:t>QUALITY ASSESSMENT OF SPECIAL NEW BORN CARE UNITS (SNCU) IN FIVE DISTRICTS OF HARYANA</a:t>
            </a:r>
            <a:br>
              <a:rPr lang="en-US" sz="3200" dirty="0" smtClean="0">
                <a:latin typeface="Times New Roman" pitchFamily="18" charset="0"/>
                <a:cs typeface="Times New Roman" pitchFamily="18" charset="0"/>
              </a:rPr>
            </a:br>
            <a:endParaRPr lang="en-IN" sz="3200" dirty="0"/>
          </a:p>
        </p:txBody>
      </p:sp>
      <p:sp>
        <p:nvSpPr>
          <p:cNvPr id="3" name="Subtitle 2"/>
          <p:cNvSpPr>
            <a:spLocks noGrp="1"/>
          </p:cNvSpPr>
          <p:nvPr>
            <p:ph type="subTitle" idx="1"/>
          </p:nvPr>
        </p:nvSpPr>
        <p:spPr>
          <a:xfrm>
            <a:off x="2627784" y="5013176"/>
            <a:ext cx="6400800" cy="1752600"/>
          </a:xfrm>
        </p:spPr>
        <p:txBody>
          <a:bodyPr>
            <a:normAutofit fontScale="85000" lnSpcReduction="10000"/>
          </a:bodyPr>
          <a:lstStyle/>
          <a:p>
            <a:r>
              <a:rPr lang="en-US" sz="28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ZEESHAN ASIF</a:t>
            </a:r>
          </a:p>
          <a:p>
            <a:r>
              <a:rPr lang="en-US" sz="2800" dirty="0" smtClean="0">
                <a:solidFill>
                  <a:schemeClr val="tx1"/>
                </a:solidFill>
                <a:latin typeface="Times New Roman" pitchFamily="18" charset="0"/>
                <a:cs typeface="Times New Roman" pitchFamily="18" charset="0"/>
              </a:rPr>
              <a:t>                                   Coordinator Child Health </a:t>
            </a:r>
          </a:p>
          <a:p>
            <a:r>
              <a:rPr lang="en-US" sz="2800" dirty="0" smtClean="0">
                <a:solidFill>
                  <a:schemeClr val="tx1"/>
                </a:solidFill>
                <a:latin typeface="Times New Roman" pitchFamily="18" charset="0"/>
                <a:cs typeface="Times New Roman" pitchFamily="18" charset="0"/>
              </a:rPr>
              <a:t>                  NHM Haryana</a:t>
            </a:r>
          </a:p>
          <a:p>
            <a:endParaRPr lang="en-IN" sz="2800" dirty="0">
              <a:latin typeface="Times New Roman" pitchFamily="18" charset="0"/>
              <a:cs typeface="Times New Roman" pitchFamily="18" charset="0"/>
            </a:endParaRPr>
          </a:p>
        </p:txBody>
      </p:sp>
      <p:pic>
        <p:nvPicPr>
          <p:cNvPr id="4"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3808295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MEWAT</a:t>
            </a:r>
            <a:endParaRPr lang="en-IN" sz="2800" b="1" u="sng"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8168324"/>
              </p:ext>
            </p:extLst>
          </p:nvPr>
        </p:nvGraphicFramePr>
        <p:xfrm>
          <a:off x="107504" y="1556792"/>
          <a:ext cx="8856984" cy="5112568"/>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2" descr="C:\Users\dr.girdhari\Desktop\National-Health-Mission-Punjab-Latest-Recruitment-2014.jpg"/>
          <p:cNvPicPr>
            <a:picLocks noChangeAspect="1" noChangeArrowheads="1"/>
          </p:cNvPicPr>
          <p:nvPr/>
        </p:nvPicPr>
        <p:blipFill>
          <a:blip r:embed="rId4" cstate="print"/>
          <a:srcRect/>
          <a:stretch>
            <a:fillRect/>
          </a:stretch>
        </p:blipFill>
        <p:spPr bwMode="auto">
          <a:xfrm>
            <a:off x="7477065" y="44625"/>
            <a:ext cx="1662240" cy="936103"/>
          </a:xfrm>
          <a:prstGeom prst="rect">
            <a:avLst/>
          </a:prstGeom>
          <a:noFill/>
        </p:spPr>
      </p:pic>
    </p:spTree>
    <p:extLst>
      <p:ext uri="{BB962C8B-B14F-4D97-AF65-F5344CB8AC3E}">
        <p14:creationId xmlns:p14="http://schemas.microsoft.com/office/powerpoint/2010/main" val="3797071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BHIWANI</a:t>
            </a:r>
            <a:endParaRPr lang="en-IN" sz="2800" b="1" u="sng"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2895912"/>
              </p:ext>
            </p:extLst>
          </p:nvPr>
        </p:nvGraphicFramePr>
        <p:xfrm>
          <a:off x="179512" y="1600200"/>
          <a:ext cx="8856984" cy="514116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C:\Users\dr.girdhari\Desktop\National-Health-Mission-Punjab-Latest-Recruitment-2014.jpg"/>
          <p:cNvPicPr>
            <a:picLocks noChangeAspect="1" noChangeArrowheads="1"/>
          </p:cNvPicPr>
          <p:nvPr/>
        </p:nvPicPr>
        <p:blipFill>
          <a:blip r:embed="rId3"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2145322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GURGAON</a:t>
            </a:r>
            <a:endParaRPr lang="en-IN" sz="2800" b="1" u="sng"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7604980"/>
              </p:ext>
            </p:extLst>
          </p:nvPr>
        </p:nvGraphicFramePr>
        <p:xfrm>
          <a:off x="107504" y="1600200"/>
          <a:ext cx="8928992" cy="5069160"/>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2" descr="C:\Users\dr.girdhari\Desktop\National-Health-Mission-Punjab-Latest-Recruitment-2014.jpg"/>
          <p:cNvPicPr>
            <a:picLocks noChangeAspect="1" noChangeArrowheads="1"/>
          </p:cNvPicPr>
          <p:nvPr/>
        </p:nvPicPr>
        <p:blipFill>
          <a:blip r:embed="rId3"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14897175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ROHTAK</a:t>
            </a:r>
            <a:endParaRPr lang="en-IN" sz="2800" b="1" u="sng"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210531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C:\Users\dr.girdhari\Desktop\National-Health-Mission-Punjab-Latest-Recruitment-2014.jpg"/>
          <p:cNvPicPr>
            <a:picLocks noChangeAspect="1" noChangeArrowheads="1"/>
          </p:cNvPicPr>
          <p:nvPr/>
        </p:nvPicPr>
        <p:blipFill>
          <a:blip r:embed="rId3"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440501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NARNAUL</a:t>
            </a:r>
            <a:endParaRPr lang="en-IN" sz="2800" b="1" u="sng"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523415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C:\Users\dr.girdhari\Desktop\National-Health-Mission-Punjab-Latest-Recruitment-2014.jpg"/>
          <p:cNvPicPr>
            <a:picLocks noChangeAspect="1" noChangeArrowheads="1"/>
          </p:cNvPicPr>
          <p:nvPr/>
        </p:nvPicPr>
        <p:blipFill>
          <a:blip r:embed="rId3"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22231173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u="sng" dirty="0"/>
              <a:t> </a:t>
            </a:r>
            <a:r>
              <a:rPr lang="en-IN" sz="2800" b="1" u="sng" dirty="0">
                <a:latin typeface="Times New Roman" pitchFamily="18" charset="0"/>
                <a:cs typeface="Times New Roman" pitchFamily="18" charset="0"/>
              </a:rPr>
              <a:t>Treatment Outcome in </a:t>
            </a:r>
            <a:r>
              <a:rPr lang="en-IN" sz="2800" b="1" u="sng" dirty="0" smtClean="0">
                <a:latin typeface="Times New Roman" pitchFamily="18" charset="0"/>
                <a:cs typeface="Times New Roman" pitchFamily="18" charset="0"/>
              </a:rPr>
              <a:t>SNCU’S</a:t>
            </a:r>
            <a:endParaRPr lang="en-IN"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6279750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descr="C:\Users\dr.girdhari\Desktop\National-Health-Mission-Punjab-Latest-Recruitment-2014.jpg"/>
          <p:cNvPicPr>
            <a:picLocks noChangeAspect="1" noChangeArrowheads="1"/>
          </p:cNvPicPr>
          <p:nvPr/>
        </p:nvPicPr>
        <p:blipFill>
          <a:blip r:embed="rId3"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2347870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RESULTS</a:t>
            </a:r>
            <a:endParaRPr lang="en-IN" sz="28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marL="0" indent="0" algn="just">
              <a:buNone/>
            </a:pPr>
            <a:r>
              <a:rPr lang="en-US" dirty="0">
                <a:latin typeface="Times New Roman" pitchFamily="18" charset="0"/>
                <a:cs typeface="Times New Roman" pitchFamily="18" charset="0"/>
              </a:rPr>
              <a:t>It was observed that </a:t>
            </a:r>
            <a:r>
              <a:rPr lang="en-US" dirty="0" smtClean="0">
                <a:latin typeface="Times New Roman" pitchFamily="18" charset="0"/>
                <a:cs typeface="Times New Roman" pitchFamily="18" charset="0"/>
              </a:rPr>
              <a:t>both the </a:t>
            </a:r>
            <a:r>
              <a:rPr lang="en-US" dirty="0">
                <a:latin typeface="Times New Roman" pitchFamily="18" charset="0"/>
                <a:cs typeface="Times New Roman" pitchFamily="18" charset="0"/>
              </a:rPr>
              <a:t>Mandatory and Essential criteria were not met in any of the SNCUs. According to the guidelines each component should be met for accreditation, nevertheless the total score was satisfactory.  </a:t>
            </a:r>
            <a:br>
              <a:rPr lang="en-US" dirty="0">
                <a:latin typeface="Times New Roman" pitchFamily="18" charset="0"/>
                <a:cs typeface="Times New Roman" pitchFamily="18" charset="0"/>
              </a:rPr>
            </a:br>
            <a:r>
              <a:rPr lang="en-US" b="1" dirty="0" smtClean="0">
                <a:latin typeface="Times New Roman" pitchFamily="18" charset="0"/>
                <a:cs typeface="Times New Roman" pitchFamily="18" charset="0"/>
              </a:rPr>
              <a:t>1. Services:- </a:t>
            </a:r>
            <a:r>
              <a:rPr lang="en-US" dirty="0" smtClean="0">
                <a:latin typeface="Times New Roman" pitchFamily="18" charset="0"/>
                <a:cs typeface="Times New Roman" pitchFamily="18" charset="0"/>
              </a:rPr>
              <a:t>It is the most </a:t>
            </a:r>
            <a:r>
              <a:rPr lang="en-US" dirty="0">
                <a:latin typeface="Times New Roman" pitchFamily="18" charset="0"/>
                <a:cs typeface="Times New Roman" pitchFamily="18" charset="0"/>
              </a:rPr>
              <a:t>important part in which all five </a:t>
            </a:r>
            <a:r>
              <a:rPr lang="en-US" dirty="0" smtClean="0">
                <a:latin typeface="Times New Roman" pitchFamily="18" charset="0"/>
                <a:cs typeface="Times New Roman" pitchFamily="18" charset="0"/>
              </a:rPr>
              <a:t>districts scored 100% in the mandatory section but there is a great need of improvement in essential section.</a:t>
            </a:r>
            <a:endParaRPr lang="en-US" dirty="0">
              <a:latin typeface="Times New Roman" pitchFamily="18" charset="0"/>
              <a:cs typeface="Times New Roman" pitchFamily="18" charset="0"/>
            </a:endParaRPr>
          </a:p>
          <a:p>
            <a:pPr marL="0" indent="0" algn="just">
              <a:buNone/>
            </a:pPr>
            <a:r>
              <a:rPr lang="en-US" b="1" dirty="0" smtClean="0">
                <a:latin typeface="Times New Roman" pitchFamily="18" charset="0"/>
                <a:cs typeface="Times New Roman" pitchFamily="18" charset="0"/>
              </a:rPr>
              <a:t>2. Protocols </a:t>
            </a:r>
            <a:r>
              <a:rPr lang="en-US" b="1" dirty="0">
                <a:latin typeface="Times New Roman" pitchFamily="18" charset="0"/>
                <a:cs typeface="Times New Roman" pitchFamily="18" charset="0"/>
              </a:rPr>
              <a:t>and </a:t>
            </a:r>
            <a:r>
              <a:rPr lang="en-US" b="1" dirty="0" smtClean="0">
                <a:latin typeface="Times New Roman" pitchFamily="18" charset="0"/>
                <a:cs typeface="Times New Roman" pitchFamily="18" charset="0"/>
              </a:rPr>
              <a:t>processes:-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here is a need of improvement in Mewat, Narnaul, Rohtak while Gurgaon and Bhiwani are on their way to achieve 100% in the mandatory criteria, but </a:t>
            </a:r>
            <a:r>
              <a:rPr lang="en-US" dirty="0">
                <a:latin typeface="Times New Roman" pitchFamily="18" charset="0"/>
                <a:cs typeface="Times New Roman" pitchFamily="18" charset="0"/>
              </a:rPr>
              <a:t>the essential scores of each </a:t>
            </a:r>
            <a:r>
              <a:rPr lang="en-US" dirty="0" smtClean="0">
                <a:latin typeface="Times New Roman" pitchFamily="18" charset="0"/>
                <a:cs typeface="Times New Roman" pitchFamily="18" charset="0"/>
              </a:rPr>
              <a:t>district is </a:t>
            </a:r>
            <a:r>
              <a:rPr lang="en-US" b="1" dirty="0" smtClean="0">
                <a:latin typeface="Times New Roman" pitchFamily="18" charset="0"/>
                <a:cs typeface="Times New Roman" pitchFamily="18" charset="0"/>
              </a:rPr>
              <a:t>zero, </a:t>
            </a:r>
            <a:r>
              <a:rPr lang="en-US" dirty="0" smtClean="0">
                <a:latin typeface="Times New Roman" pitchFamily="18" charset="0"/>
                <a:cs typeface="Times New Roman" pitchFamily="18" charset="0"/>
              </a:rPr>
              <a:t>except </a:t>
            </a:r>
            <a:r>
              <a:rPr lang="en-US" b="1" dirty="0" smtClean="0">
                <a:latin typeface="Times New Roman" pitchFamily="18" charset="0"/>
                <a:cs typeface="Times New Roman" pitchFamily="18" charset="0"/>
              </a:rPr>
              <a:t>Gurgaon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lgn="just">
              <a:buNone/>
            </a:pPr>
            <a:r>
              <a:rPr lang="en-US" b="1" dirty="0" smtClean="0">
                <a:latin typeface="Times New Roman" pitchFamily="18" charset="0"/>
                <a:cs typeface="Times New Roman" pitchFamily="18" charset="0"/>
              </a:rPr>
              <a:t>3. Drugs </a:t>
            </a:r>
            <a:r>
              <a:rPr lang="en-US" b="1" dirty="0">
                <a:latin typeface="Times New Roman" pitchFamily="18" charset="0"/>
                <a:cs typeface="Times New Roman" pitchFamily="18" charset="0"/>
              </a:rPr>
              <a:t>fluids and </a:t>
            </a:r>
            <a:r>
              <a:rPr lang="en-US" b="1" dirty="0" smtClean="0">
                <a:latin typeface="Times New Roman" pitchFamily="18" charset="0"/>
                <a:cs typeface="Times New Roman" pitchFamily="18" charset="0"/>
              </a:rPr>
              <a:t>nutrition:- </a:t>
            </a:r>
            <a:r>
              <a:rPr lang="en-US" dirty="0" smtClean="0">
                <a:latin typeface="Times New Roman" pitchFamily="18" charset="0"/>
                <a:cs typeface="Times New Roman" pitchFamily="18" charset="0"/>
              </a:rPr>
              <a:t>The scores are satisfactory for Gurgaon, Narnaul and Bhiwani while Mewat and Rohtak need to improve in the mandatory section, but </a:t>
            </a:r>
            <a:r>
              <a:rPr lang="en-US" dirty="0">
                <a:latin typeface="Times New Roman" pitchFamily="18" charset="0"/>
                <a:cs typeface="Times New Roman" pitchFamily="18" charset="0"/>
              </a:rPr>
              <a:t>essential score is </a:t>
            </a:r>
            <a:r>
              <a:rPr lang="en-US" dirty="0" smtClean="0">
                <a:latin typeface="Times New Roman" pitchFamily="18" charset="0"/>
                <a:cs typeface="Times New Roman" pitchFamily="18" charset="0"/>
              </a:rPr>
              <a:t>zero </a:t>
            </a:r>
            <a:r>
              <a:rPr lang="en-US" dirty="0">
                <a:latin typeface="Times New Roman" pitchFamily="18" charset="0"/>
                <a:cs typeface="Times New Roman" pitchFamily="18" charset="0"/>
              </a:rPr>
              <a:t>for </a:t>
            </a:r>
            <a:r>
              <a:rPr lang="en-US" dirty="0" smtClean="0">
                <a:latin typeface="Times New Roman" pitchFamily="18" charset="0"/>
                <a:cs typeface="Times New Roman" pitchFamily="18" charset="0"/>
              </a:rPr>
              <a:t>all districts except </a:t>
            </a:r>
            <a:r>
              <a:rPr lang="en-US" b="1" dirty="0">
                <a:latin typeface="Times New Roman" pitchFamily="18" charset="0"/>
                <a:cs typeface="Times New Roman" pitchFamily="18" charset="0"/>
              </a:rPr>
              <a:t>Gurgaon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t>
            </a:r>
          </a:p>
          <a:p>
            <a:pPr marL="0" indent="0" algn="just">
              <a:buNone/>
            </a:pPr>
            <a:r>
              <a:rPr lang="en-US" b="1" dirty="0" smtClean="0">
                <a:latin typeface="Times New Roman" pitchFamily="18" charset="0"/>
                <a:cs typeface="Times New Roman" pitchFamily="18" charset="0"/>
              </a:rPr>
              <a:t>4. Human resource:- </a:t>
            </a:r>
            <a:r>
              <a:rPr lang="en-US" dirty="0">
                <a:latin typeface="Times New Roman" pitchFamily="18" charset="0"/>
                <a:cs typeface="Times New Roman" pitchFamily="18" charset="0"/>
              </a:rPr>
              <a:t>Only </a:t>
            </a:r>
            <a:r>
              <a:rPr lang="en-US" dirty="0" smtClean="0">
                <a:latin typeface="Times New Roman" pitchFamily="18" charset="0"/>
                <a:cs typeface="Times New Roman" pitchFamily="18" charset="0"/>
              </a:rPr>
              <a:t>Bhiwani has scored 100% in mandatory criteria and Narnaul scored 100% in essential section.</a:t>
            </a:r>
          </a:p>
          <a:p>
            <a:pPr marL="0" indent="0" algn="just">
              <a:buNone/>
            </a:pPr>
            <a:r>
              <a:rPr lang="en-US" b="1" dirty="0" smtClean="0">
                <a:latin typeface="Times New Roman" pitchFamily="18" charset="0"/>
                <a:cs typeface="Times New Roman" pitchFamily="18" charset="0"/>
              </a:rPr>
              <a:t>5. Infrastructure:</a:t>
            </a:r>
            <a:r>
              <a:rPr lang="en-US" dirty="0" smtClean="0">
                <a:latin typeface="Times New Roman" pitchFamily="18" charset="0"/>
                <a:cs typeface="Times New Roman" pitchFamily="18" charset="0"/>
              </a:rPr>
              <a:t>- Mandatory score of all the districts are satisfactory, and essential scores are also good except Mewat and Rohtak.</a:t>
            </a:r>
            <a:endParaRPr lang="en-US" dirty="0">
              <a:latin typeface="Times New Roman" pitchFamily="18" charset="0"/>
              <a:cs typeface="Times New Roman" pitchFamily="18" charset="0"/>
            </a:endParaRPr>
          </a:p>
          <a:p>
            <a:endParaRPr lang="en-IN" dirty="0"/>
          </a:p>
        </p:txBody>
      </p:sp>
      <p:pic>
        <p:nvPicPr>
          <p:cNvPr id="4"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33197283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4525963"/>
          </a:xfrm>
        </p:spPr>
        <p:txBody>
          <a:bodyPr>
            <a:noAutofit/>
          </a:bodyPr>
          <a:lstStyle/>
          <a:p>
            <a:pPr marL="0" indent="0" algn="just">
              <a:buNone/>
            </a:pPr>
            <a:r>
              <a:rPr lang="en-US" sz="2000" b="1" dirty="0" smtClean="0">
                <a:latin typeface="Times New Roman" pitchFamily="18" charset="0"/>
                <a:cs typeface="Times New Roman" pitchFamily="18" charset="0"/>
              </a:rPr>
              <a:t>6.Thermoregulation</a:t>
            </a:r>
            <a:r>
              <a:rPr lang="en-US" sz="2000" b="1" dirty="0">
                <a:latin typeface="Times New Roman" pitchFamily="18" charset="0"/>
                <a:cs typeface="Times New Roman" pitchFamily="18" charset="0"/>
              </a:rPr>
              <a:t>:</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It is </a:t>
            </a:r>
            <a:r>
              <a:rPr lang="en-US" sz="2000" dirty="0">
                <a:latin typeface="Times New Roman" pitchFamily="18" charset="0"/>
                <a:cs typeface="Times New Roman" pitchFamily="18" charset="0"/>
              </a:rPr>
              <a:t>main issue after the delivery of the child, </a:t>
            </a:r>
            <a:r>
              <a:rPr lang="en-US" sz="2000" dirty="0" smtClean="0">
                <a:latin typeface="Times New Roman" pitchFamily="18" charset="0"/>
                <a:cs typeface="Times New Roman" pitchFamily="18" charset="0"/>
              </a:rPr>
              <a:t>Bhiwani, Rohtak, Gurgaon are scoring satisfactorily in mandatory section while Mewat and Narnaul need to improve in this section. Essential scores of all the districts is 100%.</a:t>
            </a:r>
            <a:endParaRPr lang="en-US" sz="2000" dirty="0">
              <a:latin typeface="Times New Roman" pitchFamily="18" charset="0"/>
              <a:cs typeface="Times New Roman" pitchFamily="18" charset="0"/>
            </a:endParaRPr>
          </a:p>
          <a:p>
            <a:pPr marL="0" indent="0" algn="just">
              <a:buNone/>
            </a:pPr>
            <a:r>
              <a:rPr lang="en-US" sz="2000" b="1" dirty="0" smtClean="0">
                <a:latin typeface="Times New Roman" pitchFamily="18" charset="0"/>
                <a:cs typeface="Times New Roman" pitchFamily="18" charset="0"/>
              </a:rPr>
              <a:t>7.Infection</a:t>
            </a:r>
            <a:r>
              <a:rPr lang="en-US" sz="2000"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control </a:t>
            </a:r>
            <a:r>
              <a:rPr lang="en-US" sz="2000" b="1" dirty="0" smtClean="0">
                <a:latin typeface="Times New Roman" pitchFamily="18" charset="0"/>
                <a:cs typeface="Times New Roman" pitchFamily="18" charset="0"/>
              </a:rPr>
              <a:t>practices</a:t>
            </a:r>
            <a:r>
              <a:rPr lang="en-US" sz="2000" dirty="0" smtClean="0">
                <a:latin typeface="Times New Roman" pitchFamily="18" charset="0"/>
                <a:cs typeface="Times New Roman" pitchFamily="18" charset="0"/>
              </a:rPr>
              <a:t>:- Eight criteria's </a:t>
            </a:r>
            <a:r>
              <a:rPr lang="en-US" sz="2000" dirty="0">
                <a:latin typeface="Times New Roman" pitchFamily="18" charset="0"/>
                <a:cs typeface="Times New Roman" pitchFamily="18" charset="0"/>
              </a:rPr>
              <a:t>were used to assess infection control practices in the </a:t>
            </a:r>
            <a:r>
              <a:rPr lang="en-US" sz="2000" dirty="0" smtClean="0">
                <a:latin typeface="Times New Roman" pitchFamily="18" charset="0"/>
                <a:cs typeface="Times New Roman" pitchFamily="18" charset="0"/>
              </a:rPr>
              <a:t>SNCU’s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Mewat was the lowest scorer in </a:t>
            </a:r>
            <a:r>
              <a:rPr lang="en-US" sz="2000" dirty="0">
                <a:latin typeface="Times New Roman" pitchFamily="18" charset="0"/>
                <a:cs typeface="Times New Roman" pitchFamily="18" charset="0"/>
              </a:rPr>
              <a:t>this segment with </a:t>
            </a:r>
            <a:r>
              <a:rPr lang="en-US" sz="2000" dirty="0" smtClean="0">
                <a:latin typeface="Times New Roman" pitchFamily="18" charset="0"/>
                <a:cs typeface="Times New Roman" pitchFamily="18" charset="0"/>
              </a:rPr>
              <a:t>a score of 69%. Bhiwani, Rohtak, Narnaul scored  94%, 81%, 75% and Gurgaon </a:t>
            </a:r>
            <a:r>
              <a:rPr lang="en-US" sz="2000" dirty="0">
                <a:latin typeface="Times New Roman" pitchFamily="18" charset="0"/>
                <a:cs typeface="Times New Roman" pitchFamily="18" charset="0"/>
              </a:rPr>
              <a:t>have achieved the full score</a:t>
            </a:r>
            <a:r>
              <a:rPr lang="en-US" sz="2000" dirty="0" smtClean="0">
                <a:latin typeface="Times New Roman" pitchFamily="18" charset="0"/>
                <a:cs typeface="Times New Roman" pitchFamily="18" charset="0"/>
              </a:rPr>
              <a:t>. Essential scores were zero for all districts except </a:t>
            </a:r>
            <a:r>
              <a:rPr lang="en-US" sz="2000" b="1" dirty="0" smtClean="0">
                <a:latin typeface="Times New Roman" pitchFamily="18" charset="0"/>
                <a:cs typeface="Times New Roman" pitchFamily="18" charset="0"/>
              </a:rPr>
              <a:t>Gurgaon</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0" indent="0" algn="just">
              <a:buNone/>
            </a:pPr>
            <a:r>
              <a:rPr lang="en-US" sz="2000" b="1" dirty="0" smtClean="0">
                <a:latin typeface="Times New Roman" pitchFamily="18" charset="0"/>
                <a:cs typeface="Times New Roman" pitchFamily="18" charset="0"/>
              </a:rPr>
              <a:t>8.Lab </a:t>
            </a:r>
            <a:r>
              <a:rPr lang="en-US" sz="2000" b="1" dirty="0">
                <a:latin typeface="Times New Roman" pitchFamily="18" charset="0"/>
                <a:cs typeface="Times New Roman" pitchFamily="18" charset="0"/>
              </a:rPr>
              <a:t>facilities</a:t>
            </a:r>
            <a:r>
              <a:rPr lang="en-US" sz="2000" dirty="0" smtClean="0">
                <a:latin typeface="Times New Roman" pitchFamily="18" charset="0"/>
                <a:cs typeface="Times New Roman" pitchFamily="18" charset="0"/>
              </a:rPr>
              <a:t>:- Lab facilities are good at Narnaul Rohtak and Bhiwani while Mewat and Gurgaon need to improve in this section, but a lot of improvement is needed in the essential section of accreditation.</a:t>
            </a:r>
            <a:endParaRPr lang="en-US" sz="2000" dirty="0">
              <a:latin typeface="Times New Roman" pitchFamily="18" charset="0"/>
              <a:cs typeface="Times New Roman" pitchFamily="18" charset="0"/>
            </a:endParaRPr>
          </a:p>
          <a:p>
            <a:pPr marL="0" indent="0" algn="just">
              <a:buNone/>
            </a:pPr>
            <a:endParaRPr lang="en-IN" sz="2000" dirty="0"/>
          </a:p>
        </p:txBody>
      </p:sp>
      <p:pic>
        <p:nvPicPr>
          <p:cNvPr id="4"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32197831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latin typeface="Times New Roman" pitchFamily="18" charset="0"/>
                <a:cs typeface="Times New Roman" pitchFamily="18" charset="0"/>
              </a:rPr>
              <a:t>SUGGESTIONS</a:t>
            </a:r>
            <a:endParaRPr lang="en-IN" sz="32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pPr marL="0" lvl="0" indent="0" algn="just" fontAlgn="base">
              <a:spcBef>
                <a:spcPct val="0"/>
              </a:spcBef>
              <a:spcAft>
                <a:spcPct val="0"/>
              </a:spcAft>
              <a:buNone/>
            </a:pPr>
            <a:r>
              <a:rPr lang="en-US" b="1" dirty="0" smtClean="0">
                <a:latin typeface="Times New Roman" pitchFamily="18" charset="0"/>
                <a:ea typeface="Calibri" pitchFamily="34" charset="0"/>
                <a:cs typeface="Times New Roman" pitchFamily="18" charset="0"/>
              </a:rPr>
              <a:t>1. Manpower:- </a:t>
            </a:r>
            <a:endParaRPr lang="en-US" dirty="0">
              <a:latin typeface="Times New Roman" pitchFamily="18" charset="0"/>
              <a:ea typeface="Calibri" pitchFamily="34" charset="0"/>
              <a:cs typeface="Times New Roman" pitchFamily="18" charset="0"/>
            </a:endParaRPr>
          </a:p>
          <a:p>
            <a:pPr marL="0" lvl="0" indent="0" algn="just" eaLnBrk="0" fontAlgn="base" hangingPunct="0">
              <a:spcBef>
                <a:spcPct val="0"/>
              </a:spcBef>
              <a:spcAft>
                <a:spcPct val="0"/>
              </a:spcAft>
              <a:buNone/>
            </a:pPr>
            <a:r>
              <a:rPr lang="en-US" dirty="0" smtClean="0">
                <a:latin typeface="Times New Roman" pitchFamily="18" charset="0"/>
                <a:ea typeface="Calibri" pitchFamily="34" charset="0"/>
                <a:cs typeface="Times New Roman" pitchFamily="18" charset="0"/>
              </a:rPr>
              <a:t>Sanctioned </a:t>
            </a:r>
            <a:r>
              <a:rPr lang="en-US" dirty="0">
                <a:latin typeface="Times New Roman" pitchFamily="18" charset="0"/>
                <a:ea typeface="Calibri" pitchFamily="34" charset="0"/>
                <a:cs typeface="Times New Roman" pitchFamily="18" charset="0"/>
              </a:rPr>
              <a:t>positions </a:t>
            </a:r>
            <a:r>
              <a:rPr lang="en-US" dirty="0" smtClean="0">
                <a:latin typeface="Times New Roman" pitchFamily="18" charset="0"/>
                <a:ea typeface="Calibri" pitchFamily="34" charset="0"/>
                <a:cs typeface="Times New Roman" pitchFamily="18" charset="0"/>
              </a:rPr>
              <a:t>of Medical officer’s (4) must </a:t>
            </a:r>
            <a:r>
              <a:rPr lang="en-US" dirty="0">
                <a:latin typeface="Times New Roman" pitchFamily="18" charset="0"/>
                <a:ea typeface="Calibri" pitchFamily="34" charset="0"/>
                <a:cs typeface="Times New Roman" pitchFamily="18" charset="0"/>
              </a:rPr>
              <a:t>be </a:t>
            </a:r>
            <a:r>
              <a:rPr lang="en-US" dirty="0" smtClean="0">
                <a:latin typeface="Times New Roman" pitchFamily="18" charset="0"/>
                <a:ea typeface="Calibri" pitchFamily="34" charset="0"/>
                <a:cs typeface="Times New Roman" pitchFamily="18" charset="0"/>
              </a:rPr>
              <a:t>fulfilled.</a:t>
            </a:r>
            <a:endParaRPr lang="en-US" dirty="0">
              <a:latin typeface="Times New Roman" pitchFamily="18" charset="0"/>
              <a:ea typeface="Calibri" pitchFamily="34" charset="0"/>
              <a:cs typeface="Times New Roman" pitchFamily="18" charset="0"/>
            </a:endParaRPr>
          </a:p>
          <a:p>
            <a:pPr marL="0" lvl="0" indent="0" algn="just">
              <a:buNone/>
            </a:pPr>
            <a:r>
              <a:rPr lang="en-US" b="1" dirty="0" smtClean="0">
                <a:latin typeface="Times New Roman" pitchFamily="18" charset="0"/>
                <a:cs typeface="Times New Roman" pitchFamily="18" charset="0"/>
              </a:rPr>
              <a:t>2. Training:-</a:t>
            </a: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All medical staff must be FBNC trained as early as possible after joining in </a:t>
            </a:r>
            <a:r>
              <a:rPr lang="en-US" dirty="0" smtClean="0">
                <a:latin typeface="Times New Roman" pitchFamily="18" charset="0"/>
                <a:cs typeface="Times New Roman" pitchFamily="18" charset="0"/>
              </a:rPr>
              <a:t>SNCU.</a:t>
            </a:r>
            <a:endParaRPr lang="en-US" dirty="0">
              <a:latin typeface="Times New Roman" pitchFamily="18" charset="0"/>
              <a:cs typeface="Times New Roman" pitchFamily="18" charset="0"/>
            </a:endParaRPr>
          </a:p>
          <a:p>
            <a:pPr marL="0" lvl="0" indent="0" algn="just">
              <a:buNone/>
            </a:pPr>
            <a:r>
              <a:rPr lang="en-US" b="1" dirty="0" smtClean="0">
                <a:latin typeface="Times New Roman" pitchFamily="18" charset="0"/>
                <a:cs typeface="Times New Roman" pitchFamily="18" charset="0"/>
              </a:rPr>
              <a:t>3. Infrastructure:-</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eparate </a:t>
            </a:r>
            <a:r>
              <a:rPr lang="en-US" dirty="0">
                <a:latin typeface="Times New Roman" pitchFamily="18" charset="0"/>
                <a:cs typeface="Times New Roman" pitchFamily="18" charset="0"/>
              </a:rPr>
              <a:t>area in SNCUs for mothers of out born </a:t>
            </a:r>
            <a:r>
              <a:rPr lang="en-US" dirty="0" smtClean="0">
                <a:latin typeface="Times New Roman" pitchFamily="18" charset="0"/>
                <a:cs typeface="Times New Roman" pitchFamily="18" charset="0"/>
              </a:rPr>
              <a:t>babies. </a:t>
            </a:r>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Medium </a:t>
            </a:r>
            <a:r>
              <a:rPr lang="en-US" dirty="0">
                <a:latin typeface="Times New Roman" pitchFamily="18" charset="0"/>
                <a:cs typeface="Times New Roman" pitchFamily="18" charset="0"/>
              </a:rPr>
              <a:t>like mike/bell for communication between staff and parents/relatives of baby outside the </a:t>
            </a:r>
            <a:r>
              <a:rPr lang="en-US" dirty="0" smtClean="0">
                <a:latin typeface="Times New Roman" pitchFamily="18" charset="0"/>
                <a:cs typeface="Times New Roman" pitchFamily="18" charset="0"/>
              </a:rPr>
              <a:t>SNCU.  </a:t>
            </a:r>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Counsellor must be provided </a:t>
            </a:r>
            <a:r>
              <a:rPr lang="en-US" dirty="0">
                <a:latin typeface="Times New Roman" pitchFamily="18" charset="0"/>
                <a:cs typeface="Times New Roman" pitchFamily="18" charset="0"/>
              </a:rPr>
              <a:t>phone facility for counseling of parents and follow up of infant till one </a:t>
            </a:r>
            <a:r>
              <a:rPr lang="en-US" dirty="0" smtClean="0">
                <a:latin typeface="Times New Roman" pitchFamily="18" charset="0"/>
                <a:cs typeface="Times New Roman" pitchFamily="18" charset="0"/>
              </a:rPr>
              <a:t>year.</a:t>
            </a:r>
            <a:endParaRPr lang="en-US" dirty="0">
              <a:latin typeface="Times New Roman" pitchFamily="18" charset="0"/>
              <a:cs typeface="Times New Roman" pitchFamily="18" charset="0"/>
            </a:endParaRPr>
          </a:p>
          <a:p>
            <a:pPr marL="0" lvl="0" indent="0" algn="just">
              <a:buNone/>
            </a:pPr>
            <a:r>
              <a:rPr lang="en-US" b="1" dirty="0" smtClean="0">
                <a:latin typeface="Times New Roman" pitchFamily="18" charset="0"/>
                <a:cs typeface="Times New Roman" pitchFamily="18" charset="0"/>
              </a:rPr>
              <a:t>4. Equipment’s </a:t>
            </a:r>
            <a:r>
              <a:rPr lang="en-US" b="1" dirty="0">
                <a:latin typeface="Times New Roman" pitchFamily="18" charset="0"/>
                <a:cs typeface="Times New Roman" pitchFamily="18" charset="0"/>
              </a:rPr>
              <a:t>and Supply</a:t>
            </a:r>
            <a:r>
              <a:rPr lang="en-US"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Every </a:t>
            </a:r>
            <a:r>
              <a:rPr lang="en-US" dirty="0">
                <a:latin typeface="Times New Roman" pitchFamily="18" charset="0"/>
                <a:cs typeface="Times New Roman" pitchFamily="18" charset="0"/>
              </a:rPr>
              <a:t>SNCU must have all </a:t>
            </a:r>
            <a:r>
              <a:rPr lang="en-US" dirty="0" smtClean="0">
                <a:latin typeface="Times New Roman" pitchFamily="18" charset="0"/>
                <a:cs typeface="Times New Roman" pitchFamily="18" charset="0"/>
              </a:rPr>
              <a:t>equipment’s </a:t>
            </a:r>
            <a:r>
              <a:rPr lang="en-US" dirty="0">
                <a:latin typeface="Times New Roman" pitchFamily="18" charset="0"/>
                <a:cs typeface="Times New Roman" pitchFamily="18" charset="0"/>
              </a:rPr>
              <a:t>as per </a:t>
            </a:r>
            <a:r>
              <a:rPr lang="en-US" dirty="0" smtClean="0">
                <a:latin typeface="Times New Roman" pitchFamily="18" charset="0"/>
                <a:cs typeface="Times New Roman" pitchFamily="18" charset="0"/>
              </a:rPr>
              <a:t>standard.</a:t>
            </a:r>
          </a:p>
          <a:p>
            <a:pPr algn="just"/>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ransport </a:t>
            </a:r>
            <a:r>
              <a:rPr lang="en-US" dirty="0">
                <a:latin typeface="Times New Roman" pitchFamily="18" charset="0"/>
                <a:cs typeface="Times New Roman" pitchFamily="18" charset="0"/>
              </a:rPr>
              <a:t>incubators </a:t>
            </a:r>
            <a:r>
              <a:rPr lang="en-US" dirty="0" smtClean="0">
                <a:latin typeface="Times New Roman" pitchFamily="18" charset="0"/>
                <a:cs typeface="Times New Roman" pitchFamily="18" charset="0"/>
              </a:rPr>
              <a:t>must be available </a:t>
            </a:r>
            <a:r>
              <a:rPr lang="en-US" dirty="0">
                <a:latin typeface="Times New Roman" pitchFamily="18" charset="0"/>
                <a:cs typeface="Times New Roman" pitchFamily="18" charset="0"/>
              </a:rPr>
              <a:t>in case of referral of baby to other facility.</a:t>
            </a:r>
          </a:p>
          <a:p>
            <a:pPr algn="just"/>
            <a:r>
              <a:rPr lang="en-US" dirty="0" smtClean="0">
                <a:latin typeface="Times New Roman" pitchFamily="18" charset="0"/>
                <a:cs typeface="Times New Roman" pitchFamily="18" charset="0"/>
              </a:rPr>
              <a:t>Equipment’s </a:t>
            </a:r>
            <a:r>
              <a:rPr lang="en-US" dirty="0">
                <a:latin typeface="Times New Roman" pitchFamily="18" charset="0"/>
                <a:cs typeface="Times New Roman" pitchFamily="18" charset="0"/>
              </a:rPr>
              <a:t>like washing machine for laundry, refrigerator for storing mother’s milk and vaccines, vacuum cleaner for cleaning of </a:t>
            </a:r>
            <a:r>
              <a:rPr lang="en-US" dirty="0" smtClean="0">
                <a:latin typeface="Times New Roman" pitchFamily="18" charset="0"/>
                <a:cs typeface="Times New Roman" pitchFamily="18" charset="0"/>
              </a:rPr>
              <a:t>unit must be provided separately to the unit.</a:t>
            </a:r>
            <a:endParaRPr lang="en-US" dirty="0">
              <a:latin typeface="Times New Roman" pitchFamily="18" charset="0"/>
              <a:cs typeface="Times New Roman" pitchFamily="18" charset="0"/>
            </a:endParaRPr>
          </a:p>
          <a:p>
            <a:pPr algn="just"/>
            <a:endParaRPr lang="en-IN" dirty="0"/>
          </a:p>
        </p:txBody>
      </p:sp>
      <p:pic>
        <p:nvPicPr>
          <p:cNvPr id="4"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12694105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4525963"/>
          </a:xfrm>
        </p:spPr>
        <p:txBody>
          <a:bodyPr>
            <a:normAutofit/>
          </a:bodyPr>
          <a:lstStyle/>
          <a:p>
            <a:pPr marL="0" lvl="0" indent="0" algn="just" fontAlgn="base">
              <a:spcBef>
                <a:spcPct val="0"/>
              </a:spcBef>
              <a:spcAft>
                <a:spcPct val="0"/>
              </a:spcAft>
              <a:buNone/>
            </a:pPr>
            <a:r>
              <a:rPr lang="en-US" sz="1900" b="1" dirty="0" smtClean="0">
                <a:latin typeface="Times New Roman" pitchFamily="18" charset="0"/>
                <a:ea typeface="Calibri" pitchFamily="34" charset="0"/>
                <a:cs typeface="Times New Roman" pitchFamily="18" charset="0"/>
              </a:rPr>
              <a:t>5. Case </a:t>
            </a:r>
            <a:r>
              <a:rPr lang="en-US" sz="1900" b="1" dirty="0">
                <a:latin typeface="Times New Roman" pitchFamily="18" charset="0"/>
                <a:ea typeface="Calibri" pitchFamily="34" charset="0"/>
                <a:cs typeface="Times New Roman" pitchFamily="18" charset="0"/>
              </a:rPr>
              <a:t>record management</a:t>
            </a:r>
            <a:r>
              <a:rPr lang="en-US" sz="1900" b="1" dirty="0" smtClean="0">
                <a:latin typeface="Times New Roman" pitchFamily="18" charset="0"/>
                <a:ea typeface="Calibri" pitchFamily="34" charset="0"/>
                <a:cs typeface="Times New Roman" pitchFamily="18" charset="0"/>
              </a:rPr>
              <a:t>:-</a:t>
            </a:r>
            <a:endParaRPr lang="en-US" sz="1900" dirty="0">
              <a:latin typeface="Times New Roman" pitchFamily="18" charset="0"/>
              <a:cs typeface="Times New Roman" pitchFamily="18" charset="0"/>
            </a:endParaRPr>
          </a:p>
          <a:p>
            <a:pPr marL="0" lvl="0" indent="0" algn="just" eaLnBrk="0" fontAlgn="base" hangingPunct="0">
              <a:spcBef>
                <a:spcPct val="0"/>
              </a:spcBef>
              <a:spcAft>
                <a:spcPct val="0"/>
              </a:spcAft>
              <a:buNone/>
            </a:pPr>
            <a:r>
              <a:rPr lang="en-US" sz="1900" dirty="0">
                <a:latin typeface="Times New Roman" pitchFamily="18" charset="0"/>
                <a:ea typeface="Calibri" pitchFamily="34" charset="0"/>
                <a:cs typeface="Times New Roman" pitchFamily="18" charset="0"/>
              </a:rPr>
              <a:t>Case sheets and old records related to SNCU must be available at any time and kept properly within the hospital.</a:t>
            </a:r>
          </a:p>
          <a:p>
            <a:pPr marL="0" lvl="0" indent="0" algn="just">
              <a:buNone/>
            </a:pPr>
            <a:r>
              <a:rPr lang="en-US" sz="1900" b="1" dirty="0" smtClean="0">
                <a:latin typeface="Times New Roman" pitchFamily="18" charset="0"/>
                <a:cs typeface="Times New Roman" pitchFamily="18" charset="0"/>
              </a:rPr>
              <a:t>6. Cleaning </a:t>
            </a:r>
            <a:r>
              <a:rPr lang="en-US" sz="1900" b="1" dirty="0">
                <a:latin typeface="Times New Roman" pitchFamily="18" charset="0"/>
                <a:cs typeface="Times New Roman" pitchFamily="18" charset="0"/>
              </a:rPr>
              <a:t>and disinfection:</a:t>
            </a:r>
            <a:endParaRPr lang="en-US" sz="1900" dirty="0">
              <a:latin typeface="Times New Roman" pitchFamily="18" charset="0"/>
              <a:cs typeface="Times New Roman" pitchFamily="18" charset="0"/>
            </a:endParaRPr>
          </a:p>
          <a:p>
            <a:pPr marL="0" indent="0" algn="just">
              <a:buNone/>
            </a:pPr>
            <a:r>
              <a:rPr lang="en-US" sz="1900" dirty="0" smtClean="0">
                <a:latin typeface="Times New Roman" pitchFamily="18" charset="0"/>
                <a:cs typeface="Times New Roman" pitchFamily="18" charset="0"/>
              </a:rPr>
              <a:t>Guidelines/written </a:t>
            </a:r>
            <a:r>
              <a:rPr lang="en-US" sz="1900" dirty="0">
                <a:latin typeface="Times New Roman" pitchFamily="18" charset="0"/>
                <a:cs typeface="Times New Roman" pitchFamily="18" charset="0"/>
              </a:rPr>
              <a:t>instructions/protocols must be displayed in the unit for the unit’s cleaning, disinfection and fumigation routines.</a:t>
            </a:r>
          </a:p>
          <a:p>
            <a:pPr algn="just"/>
            <a:endParaRPr lang="en-US" sz="2600" dirty="0">
              <a:latin typeface="Times New Roman" pitchFamily="18" charset="0"/>
              <a:cs typeface="Times New Roman" pitchFamily="18" charset="0"/>
            </a:endParaRPr>
          </a:p>
          <a:p>
            <a:pPr marL="0" indent="0" algn="just">
              <a:buNone/>
            </a:pPr>
            <a:r>
              <a:rPr lang="en-US" sz="2200" b="1" u="sng" dirty="0" smtClean="0">
                <a:latin typeface="Times New Roman" pitchFamily="18" charset="0"/>
                <a:cs typeface="Times New Roman" pitchFamily="18" charset="0"/>
              </a:rPr>
              <a:t>Limitations:-</a:t>
            </a:r>
            <a:endParaRPr lang="en-US" sz="2200" b="1" u="sng" dirty="0">
              <a:latin typeface="Times New Roman" pitchFamily="18" charset="0"/>
              <a:cs typeface="Times New Roman" pitchFamily="18" charset="0"/>
            </a:endParaRPr>
          </a:p>
          <a:p>
            <a:pPr marL="0" indent="0" algn="just">
              <a:buNone/>
            </a:pPr>
            <a:r>
              <a:rPr lang="en-US" sz="1800" dirty="0" smtClean="0">
                <a:latin typeface="Times New Roman" pitchFamily="18" charset="0"/>
                <a:cs typeface="Times New Roman" pitchFamily="18" charset="0"/>
              </a:rPr>
              <a:t>1. Difficulty </a:t>
            </a:r>
            <a:r>
              <a:rPr lang="en-US" sz="1800" dirty="0">
                <a:latin typeface="Times New Roman" pitchFamily="18" charset="0"/>
                <a:cs typeface="Times New Roman" pitchFamily="18" charset="0"/>
              </a:rPr>
              <a:t>in collecting case sheets from </a:t>
            </a:r>
            <a:r>
              <a:rPr lang="en-US" sz="1800" dirty="0" smtClean="0">
                <a:latin typeface="Times New Roman" pitchFamily="18" charset="0"/>
                <a:cs typeface="Times New Roman" pitchFamily="18" charset="0"/>
              </a:rPr>
              <a:t>SNCU.</a:t>
            </a:r>
            <a:endParaRPr lang="en-US" sz="1800" dirty="0">
              <a:latin typeface="Times New Roman" pitchFamily="18" charset="0"/>
              <a:cs typeface="Times New Roman" pitchFamily="18" charset="0"/>
            </a:endParaRPr>
          </a:p>
          <a:p>
            <a:pPr marL="0" indent="0" algn="just">
              <a:buNone/>
            </a:pPr>
            <a:r>
              <a:rPr lang="en-US" sz="1800" dirty="0" smtClean="0">
                <a:latin typeface="Times New Roman" pitchFamily="18" charset="0"/>
                <a:cs typeface="Times New Roman" pitchFamily="18" charset="0"/>
              </a:rPr>
              <a:t>2. Due </a:t>
            </a:r>
            <a:r>
              <a:rPr lang="en-US" sz="1800" dirty="0">
                <a:latin typeface="Times New Roman" pitchFamily="18" charset="0"/>
                <a:cs typeface="Times New Roman" pitchFamily="18" charset="0"/>
              </a:rPr>
              <a:t>to insufficient time available &amp; lack of  resources ,this study was carried out </a:t>
            </a:r>
            <a:r>
              <a:rPr lang="en-US" sz="1800" dirty="0" smtClean="0">
                <a:latin typeface="Times New Roman" pitchFamily="18" charset="0"/>
                <a:cs typeface="Times New Roman" pitchFamily="18" charset="0"/>
              </a:rPr>
              <a:t>  with </a:t>
            </a:r>
            <a:r>
              <a:rPr lang="en-US" sz="1800" dirty="0">
                <a:latin typeface="Times New Roman" pitchFamily="18" charset="0"/>
                <a:cs typeface="Times New Roman" pitchFamily="18" charset="0"/>
              </a:rPr>
              <a:t>small sample. </a:t>
            </a:r>
          </a:p>
          <a:p>
            <a:endParaRPr lang="en-IN" dirty="0"/>
          </a:p>
        </p:txBody>
      </p:sp>
      <p:pic>
        <p:nvPicPr>
          <p:cNvPr id="4"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2710825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Organization profile</a:t>
            </a:r>
            <a:endParaRPr lang="en-IN" sz="2800" dirty="0"/>
          </a:p>
        </p:txBody>
      </p:sp>
      <p:sp>
        <p:nvSpPr>
          <p:cNvPr id="3" name="Content Placeholder 2"/>
          <p:cNvSpPr>
            <a:spLocks noGrp="1"/>
          </p:cNvSpPr>
          <p:nvPr>
            <p:ph idx="1"/>
          </p:nvPr>
        </p:nvSpPr>
        <p:spPr>
          <a:xfrm>
            <a:off x="179512" y="1600200"/>
            <a:ext cx="8507288" cy="5257800"/>
          </a:xfrm>
        </p:spPr>
        <p:txBody>
          <a:bodyPr/>
          <a:lstStyle/>
          <a:p>
            <a:pPr algn="just"/>
            <a:r>
              <a:rPr lang="en-US" sz="1800" dirty="0" smtClean="0">
                <a:latin typeface="Times New Roman" pitchFamily="18" charset="0"/>
                <a:cs typeface="Times New Roman" pitchFamily="18" charset="0"/>
              </a:rPr>
              <a:t>National Health Mission Haryana provide effective health care to rural/urban population.</a:t>
            </a:r>
          </a:p>
          <a:p>
            <a:pPr algn="just"/>
            <a:r>
              <a:rPr lang="en-US" sz="1800" dirty="0" smtClean="0">
                <a:latin typeface="Times New Roman" pitchFamily="18" charset="0"/>
                <a:cs typeface="Times New Roman" pitchFamily="18" charset="0"/>
              </a:rPr>
              <a:t> Aims to undertake architectural correction of the health system.</a:t>
            </a:r>
          </a:p>
          <a:p>
            <a:pPr marL="0" indent="0">
              <a:buNone/>
            </a:pPr>
            <a:endParaRPr lang="en-IN" dirty="0"/>
          </a:p>
        </p:txBody>
      </p:sp>
      <p:graphicFrame>
        <p:nvGraphicFramePr>
          <p:cNvPr id="9" name="Diagram 8"/>
          <p:cNvGraphicFramePr/>
          <p:nvPr>
            <p:extLst>
              <p:ext uri="{D42A27DB-BD31-4B8C-83A1-F6EECF244321}">
                <p14:modId xmlns:p14="http://schemas.microsoft.com/office/powerpoint/2010/main" val="961021296"/>
              </p:ext>
            </p:extLst>
          </p:nvPr>
        </p:nvGraphicFramePr>
        <p:xfrm>
          <a:off x="1331640" y="263691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2" descr="C:\Users\dr.girdhari\Desktop\National-Health-Mission-Punjab-Latest-Recruitment-2014.jpg"/>
          <p:cNvPicPr>
            <a:picLocks noChangeAspect="1" noChangeArrowheads="1"/>
          </p:cNvPicPr>
          <p:nvPr/>
        </p:nvPicPr>
        <p:blipFill>
          <a:blip r:embed="rId7"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11202689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REFERENCES</a:t>
            </a:r>
            <a:endParaRPr lang="en-IN" sz="28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0" lvl="0" indent="0" algn="just" fontAlgn="base">
              <a:spcBef>
                <a:spcPct val="0"/>
              </a:spcBef>
              <a:spcAft>
                <a:spcPct val="0"/>
              </a:spcAft>
              <a:buNone/>
            </a:pPr>
            <a:r>
              <a:rPr lang="en-US" sz="1600" dirty="0" smtClean="0">
                <a:latin typeface="Times New Roman" pitchFamily="18" charset="0"/>
                <a:ea typeface="Calibri" pitchFamily="34" charset="0"/>
                <a:cs typeface="Times New Roman" pitchFamily="18" charset="0"/>
              </a:rPr>
              <a:t>1. Sen </a:t>
            </a:r>
            <a:r>
              <a:rPr lang="en-US" sz="1600" dirty="0">
                <a:latin typeface="Times New Roman" pitchFamily="18" charset="0"/>
                <a:ea typeface="Calibri" pitchFamily="34" charset="0"/>
                <a:cs typeface="Times New Roman" pitchFamily="18" charset="0"/>
              </a:rPr>
              <a:t>A, Mahalanabis D, Singh AK, Som TK, Bandyopadhyay S, Roy. Newborn Aides: an innovative approach in sick newborn care at a district-level special care unit. S.J Health Popul Nutr 2007 Dec;25(4):</a:t>
            </a:r>
            <a:r>
              <a:rPr lang="en-US" sz="1600" dirty="0" smtClean="0">
                <a:latin typeface="Times New Roman" pitchFamily="18" charset="0"/>
                <a:ea typeface="Calibri" pitchFamily="34" charset="0"/>
                <a:cs typeface="Times New Roman" pitchFamily="18" charset="0"/>
              </a:rPr>
              <a:t>495-501.</a:t>
            </a:r>
          </a:p>
          <a:p>
            <a:pPr marL="0" lvl="0" indent="0" algn="just" fontAlgn="base">
              <a:spcBef>
                <a:spcPct val="0"/>
              </a:spcBef>
              <a:spcAft>
                <a:spcPct val="0"/>
              </a:spcAft>
              <a:buNone/>
            </a:pPr>
            <a:endParaRPr lang="en-US" sz="1600" dirty="0">
              <a:latin typeface="Times New Roman" pitchFamily="18" charset="0"/>
              <a:cs typeface="Times New Roman" pitchFamily="18" charset="0"/>
            </a:endParaRPr>
          </a:p>
          <a:p>
            <a:pPr marL="0" lvl="0" indent="0" algn="just" eaLnBrk="0" fontAlgn="base" hangingPunct="0">
              <a:spcBef>
                <a:spcPct val="0"/>
              </a:spcBef>
              <a:spcAft>
                <a:spcPct val="0"/>
              </a:spcAft>
              <a:buNone/>
            </a:pPr>
            <a:r>
              <a:rPr lang="en-US" sz="1600" dirty="0" smtClean="0">
                <a:latin typeface="Times New Roman" pitchFamily="18" charset="0"/>
                <a:ea typeface="Calibri" pitchFamily="34" charset="0"/>
                <a:cs typeface="Times New Roman" pitchFamily="18" charset="0"/>
              </a:rPr>
              <a:t>2. Bhakoo</a:t>
            </a:r>
            <a:r>
              <a:rPr lang="en-US" sz="1600" dirty="0">
                <a:latin typeface="Times New Roman" pitchFamily="18" charset="0"/>
                <a:ea typeface="Calibri" pitchFamily="34" charset="0"/>
                <a:cs typeface="Times New Roman" pitchFamily="18" charset="0"/>
              </a:rPr>
              <a:t>, O.N. Prematurity in India: What does the future hold?. Journal of Neonatology, Year: 2007, Volume: 21, Issue: 2 Print ISSN: </a:t>
            </a:r>
            <a:r>
              <a:rPr lang="en-US" sz="1600" dirty="0" smtClean="0">
                <a:latin typeface="Times New Roman" pitchFamily="18" charset="0"/>
                <a:ea typeface="Calibri" pitchFamily="34" charset="0"/>
                <a:cs typeface="Times New Roman" pitchFamily="18" charset="0"/>
              </a:rPr>
              <a:t>0971-2179.</a:t>
            </a:r>
          </a:p>
          <a:p>
            <a:pPr marL="0" lvl="0" indent="0" algn="just" eaLnBrk="0" fontAlgn="base" hangingPunct="0">
              <a:spcBef>
                <a:spcPct val="0"/>
              </a:spcBef>
              <a:spcAft>
                <a:spcPct val="0"/>
              </a:spcAft>
              <a:buNone/>
            </a:pPr>
            <a:endParaRPr lang="en-US" sz="1600" dirty="0">
              <a:latin typeface="Times New Roman" pitchFamily="18" charset="0"/>
              <a:ea typeface="Calibri" pitchFamily="34" charset="0"/>
              <a:cs typeface="Times New Roman" pitchFamily="18" charset="0"/>
            </a:endParaRPr>
          </a:p>
          <a:p>
            <a:pPr marL="0" indent="0" algn="just" eaLnBrk="0" fontAlgn="base" hangingPunct="0">
              <a:spcBef>
                <a:spcPct val="0"/>
              </a:spcBef>
              <a:spcAft>
                <a:spcPct val="0"/>
              </a:spcAft>
              <a:buNone/>
            </a:pPr>
            <a:r>
              <a:rPr lang="en-US" sz="1600" dirty="0" smtClean="0">
                <a:latin typeface="Times New Roman" pitchFamily="18" charset="0"/>
                <a:cs typeface="Times New Roman" pitchFamily="18" charset="0"/>
              </a:rPr>
              <a:t>3. Social </a:t>
            </a:r>
            <a:r>
              <a:rPr lang="en-US" sz="1600" dirty="0">
                <a:latin typeface="Times New Roman" pitchFamily="18" charset="0"/>
                <a:cs typeface="Times New Roman" pitchFamily="18" charset="0"/>
              </a:rPr>
              <a:t>Sector Service Delivery, Good Practices Resource book, Planning Commission Govt. Of India, United Nations Development Programme India, 2009, Page </a:t>
            </a:r>
            <a:r>
              <a:rPr lang="en-US" sz="1600" dirty="0" smtClean="0">
                <a:latin typeface="Times New Roman" pitchFamily="18" charset="0"/>
                <a:cs typeface="Times New Roman" pitchFamily="18" charset="0"/>
              </a:rPr>
              <a:t>39.</a:t>
            </a:r>
          </a:p>
          <a:p>
            <a:pPr marL="0" indent="0" algn="just" eaLnBrk="0" fontAlgn="base" hangingPunct="0">
              <a:spcBef>
                <a:spcPct val="0"/>
              </a:spcBef>
              <a:spcAft>
                <a:spcPct val="0"/>
              </a:spcAft>
              <a:buNone/>
            </a:pPr>
            <a:endParaRPr lang="en-US" sz="1600" dirty="0">
              <a:latin typeface="Times New Roman" pitchFamily="18" charset="0"/>
              <a:cs typeface="Times New Roman" pitchFamily="18" charset="0"/>
            </a:endParaRPr>
          </a:p>
          <a:p>
            <a:pPr marL="0" lvl="0" indent="0" algn="just">
              <a:buNone/>
            </a:pPr>
            <a:r>
              <a:rPr lang="en-US" sz="1600" dirty="0">
                <a:latin typeface="Times New Roman" pitchFamily="18" charset="0"/>
                <a:cs typeface="Times New Roman" pitchFamily="18" charset="0"/>
              </a:rPr>
              <a:t>4</a:t>
            </a:r>
            <a:r>
              <a:rPr lang="en-US" sz="1600" dirty="0" smtClean="0">
                <a:latin typeface="Times New Roman" pitchFamily="18" charset="0"/>
                <a:cs typeface="Times New Roman" pitchFamily="18" charset="0"/>
              </a:rPr>
              <a:t>. National </a:t>
            </a:r>
            <a:r>
              <a:rPr lang="en-US" sz="1600" dirty="0">
                <a:latin typeface="Times New Roman" pitchFamily="18" charset="0"/>
                <a:cs typeface="Times New Roman" pitchFamily="18" charset="0"/>
              </a:rPr>
              <a:t>Neonatology Forum’s</a:t>
            </a:r>
            <a:r>
              <a:rPr lang="en-US" sz="1600" dirty="0" smtClean="0">
                <a:latin typeface="Times New Roman" pitchFamily="18" charset="0"/>
                <a:cs typeface="Times New Roman" pitchFamily="18" charset="0"/>
              </a:rPr>
              <a:t>, Accreditation </a:t>
            </a:r>
            <a:r>
              <a:rPr lang="en-US" sz="1600" dirty="0">
                <a:latin typeface="Times New Roman" pitchFamily="18" charset="0"/>
                <a:cs typeface="Times New Roman" pitchFamily="18" charset="0"/>
              </a:rPr>
              <a:t>criteria for level </a:t>
            </a:r>
            <a:r>
              <a:rPr lang="en-US" sz="1600" dirty="0" smtClean="0">
                <a:latin typeface="Times New Roman" pitchFamily="18" charset="0"/>
                <a:cs typeface="Times New Roman" pitchFamily="18" charset="0"/>
              </a:rPr>
              <a:t>II care, Revised </a:t>
            </a:r>
            <a:r>
              <a:rPr lang="en-US" sz="1600" dirty="0">
                <a:latin typeface="Times New Roman" pitchFamily="18" charset="0"/>
                <a:cs typeface="Times New Roman" pitchFamily="18" charset="0"/>
              </a:rPr>
              <a:t>Edition, </a:t>
            </a:r>
            <a:r>
              <a:rPr lang="en-US" sz="1600" dirty="0" smtClean="0">
                <a:latin typeface="Times New Roman" pitchFamily="18" charset="0"/>
                <a:cs typeface="Times New Roman" pitchFamily="18" charset="0"/>
              </a:rPr>
              <a:t>2012.</a:t>
            </a:r>
          </a:p>
          <a:p>
            <a:pPr marL="0" lvl="0" indent="0" algn="just">
              <a:buNone/>
            </a:pPr>
            <a:endParaRPr lang="en-US" sz="1600" dirty="0">
              <a:latin typeface="Times New Roman" pitchFamily="18" charset="0"/>
              <a:cs typeface="Times New Roman" pitchFamily="18" charset="0"/>
            </a:endParaRPr>
          </a:p>
          <a:p>
            <a:pPr marL="0" lvl="0" indent="0" algn="just">
              <a:buNone/>
            </a:pPr>
            <a:r>
              <a:rPr lang="en-US" sz="1600" dirty="0">
                <a:latin typeface="Times New Roman" pitchFamily="18" charset="0"/>
                <a:cs typeface="Times New Roman" pitchFamily="18" charset="0"/>
              </a:rPr>
              <a:t>5</a:t>
            </a:r>
            <a:r>
              <a:rPr lang="en-US" sz="1600" dirty="0" smtClean="0">
                <a:latin typeface="Times New Roman" pitchFamily="18" charset="0"/>
                <a:cs typeface="Times New Roman" pitchFamily="18" charset="0"/>
              </a:rPr>
              <a:t>. Facility </a:t>
            </a:r>
            <a:r>
              <a:rPr lang="en-US" sz="1600" dirty="0">
                <a:latin typeface="Times New Roman" pitchFamily="18" charset="0"/>
                <a:cs typeface="Times New Roman" pitchFamily="18" charset="0"/>
              </a:rPr>
              <a:t>Based Newborn care Operational Guide</a:t>
            </a:r>
            <a:r>
              <a:rPr lang="en-US" sz="1600" dirty="0" smtClean="0">
                <a:latin typeface="Times New Roman" pitchFamily="18" charset="0"/>
                <a:cs typeface="Times New Roman" pitchFamily="18" charset="0"/>
              </a:rPr>
              <a:t>. MOHFW </a:t>
            </a:r>
            <a:r>
              <a:rPr lang="en-US" sz="1600" dirty="0">
                <a:latin typeface="Times New Roman" pitchFamily="18" charset="0"/>
                <a:cs typeface="Times New Roman" pitchFamily="18" charset="0"/>
              </a:rPr>
              <a:t>(2011</a:t>
            </a:r>
            <a:r>
              <a:rPr lang="en-US" sz="1600" dirty="0" smtClean="0">
                <a:latin typeface="Times New Roman" pitchFamily="18" charset="0"/>
                <a:cs typeface="Times New Roman" pitchFamily="18" charset="0"/>
              </a:rPr>
              <a:t>).</a:t>
            </a:r>
          </a:p>
          <a:p>
            <a:pPr marL="0" lvl="0" indent="0" algn="just">
              <a:buNone/>
            </a:pPr>
            <a:endParaRPr lang="en-US" sz="1600" dirty="0">
              <a:latin typeface="Times New Roman" pitchFamily="18" charset="0"/>
              <a:cs typeface="Times New Roman" pitchFamily="18" charset="0"/>
            </a:endParaRPr>
          </a:p>
          <a:p>
            <a:pPr marL="0" lvl="0" indent="0" algn="just">
              <a:buNone/>
            </a:pPr>
            <a:r>
              <a:rPr lang="en-US" sz="1600" dirty="0">
                <a:latin typeface="Times New Roman" pitchFamily="18" charset="0"/>
                <a:cs typeface="Times New Roman" pitchFamily="18" charset="0"/>
              </a:rPr>
              <a:t>6</a:t>
            </a:r>
            <a:r>
              <a:rPr lang="en-US" sz="1600" dirty="0" smtClean="0">
                <a:latin typeface="Times New Roman" pitchFamily="18" charset="0"/>
                <a:cs typeface="Times New Roman" pitchFamily="18" charset="0"/>
              </a:rPr>
              <a:t>. Facility </a:t>
            </a:r>
            <a:r>
              <a:rPr lang="en-US" sz="1600" dirty="0">
                <a:latin typeface="Times New Roman" pitchFamily="18" charset="0"/>
                <a:cs typeface="Times New Roman" pitchFamily="18" charset="0"/>
              </a:rPr>
              <a:t>Based Care Of Sick Neonate at Refferal Health Facility</a:t>
            </a:r>
            <a:r>
              <a:rPr lang="en-US" sz="1600" dirty="0" smtClean="0">
                <a:latin typeface="Times New Roman" pitchFamily="18" charset="0"/>
                <a:cs typeface="Times New Roman" pitchFamily="18" charset="0"/>
              </a:rPr>
              <a:t>. NNF </a:t>
            </a:r>
            <a:r>
              <a:rPr lang="en-US" sz="1600" dirty="0">
                <a:latin typeface="Times New Roman" pitchFamily="18" charset="0"/>
                <a:cs typeface="Times New Roman" pitchFamily="18" charset="0"/>
              </a:rPr>
              <a:t>(2009</a:t>
            </a:r>
            <a:r>
              <a:rPr lang="en-US" sz="1600" dirty="0" smtClean="0">
                <a:latin typeface="Times New Roman" pitchFamily="18" charset="0"/>
                <a:cs typeface="Times New Roman" pitchFamily="18" charset="0"/>
              </a:rPr>
              <a:t>).</a:t>
            </a:r>
          </a:p>
          <a:p>
            <a:pPr marL="0" lvl="0" indent="0" algn="just">
              <a:buNone/>
            </a:pPr>
            <a:endParaRPr lang="en-US" sz="1600" dirty="0">
              <a:latin typeface="Times New Roman" pitchFamily="18" charset="0"/>
              <a:cs typeface="Times New Roman" pitchFamily="18" charset="0"/>
            </a:endParaRPr>
          </a:p>
          <a:p>
            <a:pPr marL="0" indent="0" algn="just">
              <a:buNone/>
            </a:pPr>
            <a:r>
              <a:rPr lang="en-US" sz="1600" dirty="0">
                <a:latin typeface="Times New Roman" pitchFamily="18" charset="0"/>
                <a:cs typeface="Times New Roman" pitchFamily="18" charset="0"/>
              </a:rPr>
              <a:t>7</a:t>
            </a:r>
            <a:r>
              <a:rPr lang="en-US" sz="1600" dirty="0" smtClean="0">
                <a:latin typeface="Times New Roman" pitchFamily="18" charset="0"/>
                <a:cs typeface="Times New Roman" pitchFamily="18" charset="0"/>
              </a:rPr>
              <a:t>. Standards </a:t>
            </a:r>
            <a:r>
              <a:rPr lang="en-US" sz="1600" dirty="0">
                <a:latin typeface="Times New Roman" pitchFamily="18" charset="0"/>
                <a:cs typeface="Times New Roman" pitchFamily="18" charset="0"/>
              </a:rPr>
              <a:t>for SNCU at District Hospital</a:t>
            </a:r>
            <a:r>
              <a:rPr lang="en-US" sz="1600" dirty="0" smtClean="0">
                <a:latin typeface="Times New Roman" pitchFamily="18" charset="0"/>
                <a:cs typeface="Times New Roman" pitchFamily="18" charset="0"/>
              </a:rPr>
              <a:t>, IPHS </a:t>
            </a:r>
            <a:r>
              <a:rPr lang="en-US" sz="1600" dirty="0">
                <a:latin typeface="Times New Roman" pitchFamily="18" charset="0"/>
                <a:cs typeface="Times New Roman" pitchFamily="18" charset="0"/>
              </a:rPr>
              <a:t>Norms for District </a:t>
            </a:r>
            <a:r>
              <a:rPr lang="en-US" sz="1600" dirty="0" smtClean="0">
                <a:latin typeface="Times New Roman" pitchFamily="18" charset="0"/>
                <a:cs typeface="Times New Roman" pitchFamily="18" charset="0"/>
              </a:rPr>
              <a:t>Hospital, </a:t>
            </a:r>
            <a:r>
              <a:rPr lang="en-US" sz="1600" dirty="0">
                <a:latin typeface="Times New Roman" pitchFamily="18" charset="0"/>
                <a:cs typeface="Times New Roman" pitchFamily="18" charset="0"/>
              </a:rPr>
              <a:t>MOHFW (2010)</a:t>
            </a:r>
          </a:p>
          <a:p>
            <a:pPr lvl="0"/>
            <a:endParaRPr lang="en-US" sz="1600" dirty="0"/>
          </a:p>
          <a:p>
            <a:endParaRPr lang="en-IN" sz="1600" dirty="0"/>
          </a:p>
        </p:txBody>
      </p:sp>
      <p:pic>
        <p:nvPicPr>
          <p:cNvPr id="4"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8355693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24398" y="4869160"/>
            <a:ext cx="5883905" cy="864096"/>
          </a:xfrm>
        </p:spPr>
        <p:txBody>
          <a:bodyPr>
            <a:noAutofit/>
          </a:bodyPr>
          <a:lstStyle/>
          <a:p>
            <a:r>
              <a:rPr lang="en-US" sz="4000" dirty="0" smtClean="0">
                <a:latin typeface="Times New Roman" pitchFamily="18" charset="0"/>
                <a:cs typeface="Times New Roman" pitchFamily="18" charset="0"/>
              </a:rPr>
              <a:t>THANK  YOU</a:t>
            </a:r>
            <a:endParaRPr lang="en-IN" sz="4000" dirty="0">
              <a:latin typeface="Times New Roman" pitchFamily="18" charset="0"/>
              <a:cs typeface="Times New Roman" pitchFamily="18" charset="0"/>
            </a:endParaRPr>
          </a:p>
        </p:txBody>
      </p:sp>
      <p:sp>
        <p:nvSpPr>
          <p:cNvPr id="5" name="Picture Placeholder 4"/>
          <p:cNvSpPr>
            <a:spLocks noGrp="1"/>
          </p:cNvSpPr>
          <p:nvPr>
            <p:ph type="pic" idx="1"/>
          </p:nvPr>
        </p:nvSpPr>
        <p:spPr/>
      </p:sp>
      <p:sp>
        <p:nvSpPr>
          <p:cNvPr id="7" name="Rectangle 4"/>
          <p:cNvSpPr>
            <a:spLocks noChangeArrowheads="1"/>
          </p:cNvSpPr>
          <p:nvPr/>
        </p:nvSpPr>
        <p:spPr bwMode="auto">
          <a:xfrm>
            <a:off x="1403648" y="620688"/>
            <a:ext cx="5904656" cy="4104456"/>
          </a:xfrm>
          <a:prstGeom prst="rect">
            <a:avLst/>
          </a:prstGeom>
          <a:solidFill>
            <a:srgbClr val="EAEAEA"/>
          </a:solidFill>
          <a:ln w="50800">
            <a:solidFill>
              <a:schemeClr val="tx1"/>
            </a:solidFill>
            <a:miter lim="800000"/>
            <a:headEnd/>
            <a:tailEnd/>
          </a:ln>
          <a:effectLst/>
        </p:spPr>
        <p:txBody>
          <a:bodyPr lIns="90488" tIns="44450" rIns="90488" bIns="44450"/>
          <a:lstStyle/>
          <a:p>
            <a:pPr marL="342900" indent="-342900">
              <a:spcBef>
                <a:spcPct val="35000"/>
              </a:spcBef>
              <a:spcAft>
                <a:spcPct val="35000"/>
              </a:spcAft>
              <a:buClr>
                <a:srgbClr val="CC0000"/>
              </a:buClr>
              <a:buFont typeface="Wingdings 2" pitchFamily="18" charset="2"/>
              <a:buNone/>
            </a:pPr>
            <a:r>
              <a:rPr lang="en-AU" b="1" dirty="0">
                <a:solidFill>
                  <a:srgbClr val="790015"/>
                </a:solidFill>
                <a:latin typeface="Arial" charset="0"/>
              </a:rPr>
              <a:t>“I keep six honest serving men</a:t>
            </a:r>
          </a:p>
          <a:p>
            <a:pPr marL="342900" indent="-342900">
              <a:spcBef>
                <a:spcPct val="35000"/>
              </a:spcBef>
              <a:spcAft>
                <a:spcPct val="35000"/>
              </a:spcAft>
              <a:buClr>
                <a:srgbClr val="CC0000"/>
              </a:buClr>
              <a:buFont typeface="Wingdings 2" pitchFamily="18" charset="2"/>
              <a:buNone/>
            </a:pPr>
            <a:r>
              <a:rPr lang="en-AU" b="1" dirty="0">
                <a:solidFill>
                  <a:srgbClr val="790015"/>
                </a:solidFill>
                <a:latin typeface="Arial" charset="0"/>
              </a:rPr>
              <a:t>(They taught me all I knew);</a:t>
            </a:r>
          </a:p>
          <a:p>
            <a:pPr marL="342900" indent="-342900">
              <a:spcBef>
                <a:spcPct val="35000"/>
              </a:spcBef>
              <a:spcAft>
                <a:spcPct val="35000"/>
              </a:spcAft>
              <a:buClr>
                <a:srgbClr val="CC0000"/>
              </a:buClr>
              <a:buFont typeface="Wingdings 2" pitchFamily="18" charset="2"/>
              <a:buNone/>
            </a:pPr>
            <a:r>
              <a:rPr lang="en-AU" b="1" dirty="0">
                <a:solidFill>
                  <a:srgbClr val="790015"/>
                </a:solidFill>
                <a:latin typeface="Arial" charset="0"/>
              </a:rPr>
              <a:t>Their names are What and Why and When</a:t>
            </a:r>
          </a:p>
          <a:p>
            <a:pPr marL="342900" indent="-342900">
              <a:spcBef>
                <a:spcPct val="35000"/>
              </a:spcBef>
              <a:spcAft>
                <a:spcPct val="35000"/>
              </a:spcAft>
              <a:buClr>
                <a:srgbClr val="CC0000"/>
              </a:buClr>
              <a:buFont typeface="Wingdings 2" pitchFamily="18" charset="2"/>
              <a:buNone/>
            </a:pPr>
            <a:r>
              <a:rPr lang="en-AU" b="1" dirty="0">
                <a:solidFill>
                  <a:srgbClr val="790015"/>
                </a:solidFill>
                <a:latin typeface="Arial" charset="0"/>
              </a:rPr>
              <a:t>And How and Where and Who.”</a:t>
            </a:r>
          </a:p>
          <a:p>
            <a:pPr marL="342900" indent="-342900" algn="r">
              <a:spcBef>
                <a:spcPct val="35000"/>
              </a:spcBef>
              <a:spcAft>
                <a:spcPct val="35000"/>
              </a:spcAft>
              <a:buClr>
                <a:srgbClr val="CC0000"/>
              </a:buClr>
              <a:buFont typeface="Wingdings 2" pitchFamily="18" charset="2"/>
              <a:buNone/>
            </a:pPr>
            <a:r>
              <a:rPr lang="en-AU" b="1" dirty="0">
                <a:solidFill>
                  <a:srgbClr val="790015"/>
                </a:solidFill>
                <a:latin typeface="Arial" charset="0"/>
              </a:rPr>
              <a:t>...Rudyard Kipling</a:t>
            </a:r>
            <a:r>
              <a:rPr lang="en-AU" sz="1400" dirty="0">
                <a:solidFill>
                  <a:srgbClr val="790015"/>
                </a:solidFill>
                <a:latin typeface="Arial" charset="0"/>
              </a:rPr>
              <a:t>.</a:t>
            </a:r>
          </a:p>
        </p:txBody>
      </p:sp>
      <p:pic>
        <p:nvPicPr>
          <p:cNvPr id="8"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807735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
            </a:r>
            <a:br>
              <a:rPr lang="en-US" sz="2800" b="1" u="sng" dirty="0" smtClean="0">
                <a:latin typeface="Times New Roman" pitchFamily="18" charset="0"/>
                <a:cs typeface="Times New Roman" pitchFamily="18" charset="0"/>
              </a:rPr>
            </a:br>
            <a:r>
              <a:rPr lang="en-US" sz="2800" b="1" u="sng" dirty="0" smtClean="0">
                <a:latin typeface="Times New Roman" pitchFamily="18" charset="0"/>
                <a:cs typeface="Times New Roman" pitchFamily="18" charset="0"/>
              </a:rPr>
              <a:t>Various programmes:(</a:t>
            </a:r>
            <a:r>
              <a:rPr lang="en-US" sz="2800" u="sng" dirty="0" smtClean="0">
                <a:latin typeface="Times New Roman" pitchFamily="18" charset="0"/>
                <a:cs typeface="Times New Roman" pitchFamily="18" charset="0"/>
              </a:rPr>
              <a:t>Child health Department)</a:t>
            </a:r>
            <a:endParaRPr lang="en-IN" sz="2800" u="sng" dirty="0"/>
          </a:p>
        </p:txBody>
      </p:sp>
      <p:sp>
        <p:nvSpPr>
          <p:cNvPr id="3" name="Content Placeholder 2"/>
          <p:cNvSpPr>
            <a:spLocks noGrp="1"/>
          </p:cNvSpPr>
          <p:nvPr>
            <p:ph idx="1"/>
          </p:nvPr>
        </p:nvSpPr>
        <p:spPr/>
        <p:txBody>
          <a:bodyPr>
            <a:normAutofit/>
          </a:bodyPr>
          <a:lstStyle/>
          <a:p>
            <a:pPr algn="just"/>
            <a:r>
              <a:rPr lang="en-IN" sz="2800" dirty="0" smtClean="0">
                <a:latin typeface="Times New Roman" pitchFamily="18" charset="0"/>
                <a:cs typeface="Times New Roman" pitchFamily="18" charset="0"/>
              </a:rPr>
              <a:t>Facility Based Newborn and Child Care</a:t>
            </a:r>
          </a:p>
          <a:p>
            <a:pPr algn="just"/>
            <a:r>
              <a:rPr lang="en-US" sz="2800" dirty="0" smtClean="0">
                <a:latin typeface="Times New Roman" pitchFamily="18" charset="0"/>
                <a:cs typeface="Times New Roman" pitchFamily="18" charset="0"/>
              </a:rPr>
              <a:t>Essential Newborn Care and Resuscitation</a:t>
            </a:r>
            <a:endParaRPr lang="en-IN"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Integrated Management of Neonatal&amp; Childhood Illnesses (IMNCI</a:t>
            </a:r>
            <a:r>
              <a:rPr lang="en-US" sz="2800" b="1" dirty="0" smtClean="0"/>
              <a:t>)</a:t>
            </a:r>
          </a:p>
          <a:p>
            <a:pPr algn="just"/>
            <a:r>
              <a:rPr lang="en-IN" sz="2800" dirty="0" smtClean="0">
                <a:latin typeface="Times New Roman" pitchFamily="18" charset="0"/>
                <a:cs typeface="Times New Roman" pitchFamily="18" charset="0"/>
              </a:rPr>
              <a:t>Home Based Post Natal Care (HBNC)</a:t>
            </a:r>
          </a:p>
          <a:p>
            <a:pPr algn="just"/>
            <a:r>
              <a:rPr lang="en-US" sz="2800" dirty="0" smtClean="0">
                <a:latin typeface="Times New Roman" pitchFamily="18" charset="0"/>
                <a:cs typeface="Times New Roman" pitchFamily="18" charset="0"/>
              </a:rPr>
              <a:t>Routine Immunization</a:t>
            </a:r>
          </a:p>
          <a:p>
            <a:pPr algn="just"/>
            <a:r>
              <a:rPr lang="en-US" sz="2800" dirty="0" smtClean="0">
                <a:latin typeface="Times New Roman" pitchFamily="18" charset="0"/>
                <a:cs typeface="Times New Roman" pitchFamily="18" charset="0"/>
              </a:rPr>
              <a:t>Micronutrient Supplementation Programme and development of NRC.</a:t>
            </a:r>
          </a:p>
          <a:p>
            <a:pPr algn="just"/>
            <a:r>
              <a:rPr lang="en-US" sz="2800" dirty="0" smtClean="0">
                <a:latin typeface="Times New Roman" pitchFamily="18" charset="0"/>
                <a:cs typeface="Times New Roman" pitchFamily="18" charset="0"/>
              </a:rPr>
              <a:t>Infant death review</a:t>
            </a:r>
          </a:p>
          <a:p>
            <a:endParaRPr lang="en-US" dirty="0" smtClean="0">
              <a:latin typeface="Times New Roman" pitchFamily="18" charset="0"/>
              <a:cs typeface="Times New Roman" pitchFamily="18" charset="0"/>
            </a:endParaRPr>
          </a:p>
          <a:p>
            <a:endParaRPr lang="en-IN" dirty="0"/>
          </a:p>
        </p:txBody>
      </p:sp>
      <p:pic>
        <p:nvPicPr>
          <p:cNvPr id="4"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1830011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u="sng" dirty="0" smtClean="0">
                <a:latin typeface="Times New Roman" pitchFamily="18" charset="0"/>
                <a:cs typeface="Times New Roman" pitchFamily="18" charset="0"/>
              </a:rPr>
              <a:t>INTRODUCTION</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IN" sz="2800" dirty="0"/>
          </a:p>
        </p:txBody>
      </p:sp>
      <p:sp>
        <p:nvSpPr>
          <p:cNvPr id="3" name="Content Placeholder 2"/>
          <p:cNvSpPr>
            <a:spLocks noGrp="1"/>
          </p:cNvSpPr>
          <p:nvPr>
            <p:ph idx="1"/>
          </p:nvPr>
        </p:nvSpPr>
        <p:spPr>
          <a:xfrm>
            <a:off x="107504" y="1052736"/>
            <a:ext cx="8928992" cy="5616624"/>
          </a:xfrm>
        </p:spPr>
        <p:txBody>
          <a:bodyPr>
            <a:normAutofit fontScale="70000" lnSpcReduction="20000"/>
          </a:bodyPr>
          <a:lstStyle/>
          <a:p>
            <a:pPr>
              <a:buFont typeface="Wingdings" pitchFamily="2" charset="2"/>
              <a:buChar char="§"/>
            </a:pP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In India, 26 million babies born per year.</a:t>
            </a:r>
          </a:p>
          <a:p>
            <a:pPr algn="just">
              <a:buFont typeface="Wingdings" pitchFamily="2" charset="2"/>
              <a:buChar char="§"/>
            </a:pPr>
            <a:r>
              <a:rPr lang="en-US" dirty="0" smtClean="0">
                <a:latin typeface="Times New Roman" pitchFamily="18" charset="0"/>
                <a:cs typeface="Times New Roman" pitchFamily="18" charset="0"/>
              </a:rPr>
              <a:t>9.4lac babies die before a month of life</a:t>
            </a:r>
          </a:p>
          <a:p>
            <a:pPr algn="just">
              <a:buFont typeface="Wingdings" pitchFamily="2" charset="2"/>
              <a:buChar char="§"/>
            </a:pPr>
            <a:r>
              <a:rPr lang="en-US" dirty="0" smtClean="0">
                <a:latin typeface="Times New Roman" pitchFamily="18" charset="0"/>
                <a:cs typeface="Times New Roman" pitchFamily="18" charset="0"/>
              </a:rPr>
              <a:t>India share (approx. 25-30%) of neonatal deaths in the world.</a:t>
            </a:r>
          </a:p>
          <a:p>
            <a:pPr algn="just">
              <a:buFont typeface="Wingdings" pitchFamily="2" charset="2"/>
              <a:buChar char="§"/>
            </a:pPr>
            <a:r>
              <a:rPr lang="en-US" dirty="0" smtClean="0">
                <a:latin typeface="Times New Roman" pitchFamily="18" charset="0"/>
                <a:cs typeface="Times New Roman" pitchFamily="18" charset="0"/>
              </a:rPr>
              <a:t>NMR contribute 2/3 of IMR, and main causes of mortality is hypothermia, asphyxia, infections, prematurity and respiratory distress.</a:t>
            </a:r>
          </a:p>
          <a:p>
            <a:pPr algn="just">
              <a:buFont typeface="Wingdings" pitchFamily="2" charset="2"/>
              <a:buChar char="§"/>
            </a:pPr>
            <a:r>
              <a:rPr lang="en-US" dirty="0" smtClean="0">
                <a:latin typeface="Times New Roman" pitchFamily="18" charset="0"/>
                <a:cs typeface="Times New Roman" pitchFamily="18" charset="0"/>
              </a:rPr>
              <a:t>NHM established Facility Based Newborn Care (FBNC) services at various levels of health care facilities</a:t>
            </a:r>
          </a:p>
          <a:p>
            <a:pPr algn="just">
              <a:buFont typeface="Wingdings" pitchFamily="2" charset="2"/>
              <a:buChar char="§"/>
            </a:pPr>
            <a:r>
              <a:rPr lang="en-US" dirty="0" smtClean="0">
                <a:latin typeface="Times New Roman" pitchFamily="18" charset="0"/>
                <a:cs typeface="Times New Roman" pitchFamily="18" charset="0"/>
              </a:rPr>
              <a:t>FBNC has the potential reduce NMR by 25-30%.</a:t>
            </a:r>
          </a:p>
          <a:p>
            <a:pPr marL="0" indent="0" algn="just">
              <a:buNone/>
            </a:pPr>
            <a:r>
              <a:rPr lang="en-US" dirty="0" smtClean="0">
                <a:latin typeface="Times New Roman" pitchFamily="18" charset="0"/>
                <a:cs typeface="Times New Roman" pitchFamily="18" charset="0"/>
              </a:rPr>
              <a:t>     Three levels of neonatal care under the FBNC</a:t>
            </a:r>
          </a:p>
          <a:p>
            <a:pPr marL="514350" indent="-514350" algn="just">
              <a:buFont typeface="+mj-lt"/>
              <a:buAutoNum type="arabicPeriod"/>
            </a:pPr>
            <a:r>
              <a:rPr lang="en-US" b="1" dirty="0" smtClean="0">
                <a:latin typeface="Times New Roman" pitchFamily="18" charset="0"/>
                <a:cs typeface="Times New Roman" pitchFamily="18" charset="0"/>
              </a:rPr>
              <a:t>Level I- At CHC level </a:t>
            </a:r>
            <a:r>
              <a:rPr lang="en-US" dirty="0" smtClean="0">
                <a:latin typeface="Times New Roman" pitchFamily="18" charset="0"/>
                <a:cs typeface="Times New Roman" pitchFamily="18" charset="0"/>
              </a:rPr>
              <a:t>Neonatal Stabilization Units (NSUs) </a:t>
            </a:r>
          </a:p>
          <a:p>
            <a:pPr marL="514350" indent="-514350" algn="just">
              <a:buFont typeface="+mj-lt"/>
              <a:buAutoNum type="arabicPeriod"/>
            </a:pPr>
            <a:r>
              <a:rPr lang="en-US" b="1" dirty="0" smtClean="0">
                <a:latin typeface="Times New Roman" pitchFamily="18" charset="0"/>
                <a:cs typeface="Times New Roman" pitchFamily="18" charset="0"/>
              </a:rPr>
              <a:t>Level II</a:t>
            </a:r>
            <a:r>
              <a:rPr lang="en-US" dirty="0" smtClean="0">
                <a:latin typeface="Times New Roman" pitchFamily="18" charset="0"/>
                <a:cs typeface="Times New Roman" pitchFamily="18" charset="0"/>
              </a:rPr>
              <a:t> care includes functioning of Special Newborn Care Units (SNCUs) at the district</a:t>
            </a:r>
          </a:p>
          <a:p>
            <a:pPr marL="514350" indent="-514350" algn="just">
              <a:buFont typeface="+mj-lt"/>
              <a:buAutoNum type="arabicPeriod"/>
            </a:pPr>
            <a:r>
              <a:rPr lang="en-US" b="1" dirty="0" smtClean="0">
                <a:latin typeface="Times New Roman" pitchFamily="18" charset="0"/>
                <a:cs typeface="Times New Roman" pitchFamily="18" charset="0"/>
              </a:rPr>
              <a:t>Level III</a:t>
            </a:r>
            <a:r>
              <a:rPr lang="en-US" dirty="0" smtClean="0">
                <a:latin typeface="Times New Roman" pitchFamily="18" charset="0"/>
                <a:cs typeface="Times New Roman" pitchFamily="18" charset="0"/>
              </a:rPr>
              <a:t>  Neonatal Intensive Care Units (NICU) including assisted ventilation and surgical interventions. </a:t>
            </a:r>
          </a:p>
          <a:p>
            <a:pPr marL="514350" indent="-514350">
              <a:buFont typeface="+mj-lt"/>
              <a:buAutoNum type="arabicPeriod"/>
            </a:pPr>
            <a:endParaRPr lang="en-IN" dirty="0"/>
          </a:p>
        </p:txBody>
      </p:sp>
      <p:pic>
        <p:nvPicPr>
          <p:cNvPr id="4"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1730670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100" b="1" u="sng" dirty="0" smtClean="0">
                <a:latin typeface="Times New Roman" pitchFamily="18" charset="0"/>
                <a:cs typeface="Times New Roman" pitchFamily="18" charset="0"/>
              </a:rPr>
              <a:t>REVIEW OF LITERATURE</a:t>
            </a:r>
            <a:r>
              <a:rPr lang="en-US" b="1" u="sng" dirty="0" smtClean="0">
                <a:latin typeface="Times New Roman" pitchFamily="18" charset="0"/>
                <a:cs typeface="Times New Roman" pitchFamily="18" charset="0"/>
              </a:rPr>
              <a:t/>
            </a:r>
            <a:br>
              <a:rPr lang="en-US" b="1" u="sng" dirty="0" smtClean="0">
                <a:latin typeface="Times New Roman" pitchFamily="18" charset="0"/>
                <a:cs typeface="Times New Roman" pitchFamily="18" charset="0"/>
              </a:rPr>
            </a:br>
            <a:endParaRPr lang="en-IN" dirty="0"/>
          </a:p>
        </p:txBody>
      </p:sp>
      <p:sp>
        <p:nvSpPr>
          <p:cNvPr id="5" name="Content Placeholder 4"/>
          <p:cNvSpPr>
            <a:spLocks noGrp="1"/>
          </p:cNvSpPr>
          <p:nvPr>
            <p:ph idx="1"/>
          </p:nvPr>
        </p:nvSpPr>
        <p:spPr/>
        <p:txBody>
          <a:bodyPr>
            <a:normAutofit/>
          </a:bodyPr>
          <a:lstStyle/>
          <a:p>
            <a:pPr algn="just"/>
            <a:r>
              <a:rPr lang="en-IN" sz="1600" dirty="0">
                <a:latin typeface="Times New Roman" pitchFamily="18" charset="0"/>
                <a:cs typeface="Times New Roman" pitchFamily="18" charset="0"/>
              </a:rPr>
              <a:t>Sutapa Bandyopadhyay Neogi, Sumit Malhotra, Sanjay Zodpey, and Pavitra Mohan (2011); </a:t>
            </a:r>
            <a:r>
              <a:rPr lang="en-IN" sz="1600" b="1" dirty="0">
                <a:latin typeface="Times New Roman" pitchFamily="18" charset="0"/>
                <a:cs typeface="Times New Roman" pitchFamily="18" charset="0"/>
              </a:rPr>
              <a:t>Assessment of Special Care Newborn Units in </a:t>
            </a:r>
            <a:r>
              <a:rPr lang="en-IN" sz="1600" b="1" dirty="0" smtClean="0">
                <a:latin typeface="Times New Roman" pitchFamily="18" charset="0"/>
                <a:cs typeface="Times New Roman" pitchFamily="18" charset="0"/>
              </a:rPr>
              <a:t>India.</a:t>
            </a:r>
          </a:p>
          <a:p>
            <a:pPr marL="0" indent="0" algn="just">
              <a:buNone/>
            </a:pPr>
            <a:r>
              <a:rPr lang="en-IN" sz="1600" dirty="0" smtClean="0">
                <a:latin typeface="Times New Roman" pitchFamily="18" charset="0"/>
                <a:cs typeface="Times New Roman" pitchFamily="18" charset="0"/>
              </a:rPr>
              <a:t>The study was conducted to assess the functioning of SCNUs in eight rural districts of India. The evaluation was based on an analysis of secondary data from the eight units that had been functioning for at least one year. A cross-sectional survey was also conducted to assess the availability of human resources, equipment, and quality care. Descriptive statistics were used for analysing the inputs (resources) and outcomes (morbidity and mortality). The rate of mortality among admitted neonates was taken as the key outcome variable to assess the performance of the units</a:t>
            </a:r>
            <a:endParaRPr lang="en-IN" sz="1600" dirty="0">
              <a:latin typeface="Times New Roman" pitchFamily="18" charset="0"/>
              <a:cs typeface="Times New Roman" pitchFamily="18" charset="0"/>
            </a:endParaRPr>
          </a:p>
          <a:p>
            <a:pPr lvl="0" algn="just"/>
            <a:r>
              <a:rPr lang="en-IN" sz="1600" dirty="0">
                <a:latin typeface="Times New Roman" pitchFamily="18" charset="0"/>
                <a:cs typeface="Times New Roman" pitchFamily="18" charset="0"/>
              </a:rPr>
              <a:t>Gary L Darmstadt, Zulfiqar A Bhutta, Simon Cousens, Taghreed Adam, Neff Walker, Luc de Bernis</a:t>
            </a:r>
            <a:r>
              <a:rPr lang="en-IN" sz="1600" dirty="0" smtClean="0">
                <a:latin typeface="Times New Roman" pitchFamily="18" charset="0"/>
                <a:cs typeface="Times New Roman" pitchFamily="18" charset="0"/>
              </a:rPr>
              <a:t>,</a:t>
            </a:r>
            <a:r>
              <a:rPr lang="en-IN" sz="1600" i="1" dirty="0" smtClean="0">
                <a:latin typeface="Times New Roman" pitchFamily="18" charset="0"/>
                <a:cs typeface="Times New Roman" pitchFamily="18" charset="0"/>
              </a:rPr>
              <a:t> </a:t>
            </a:r>
            <a:r>
              <a:rPr lang="en-IN" sz="1600" b="1" dirty="0">
                <a:latin typeface="Times New Roman" pitchFamily="18" charset="0"/>
                <a:cs typeface="Times New Roman" pitchFamily="18" charset="0"/>
              </a:rPr>
              <a:t>Evidence-based, cost-effective interventions: how many newborn babies can we save?</a:t>
            </a:r>
            <a:endParaRPr lang="en-IN" sz="1600" dirty="0">
              <a:latin typeface="Times New Roman" pitchFamily="18" charset="0"/>
              <a:cs typeface="Times New Roman" pitchFamily="18" charset="0"/>
            </a:endParaRPr>
          </a:p>
          <a:p>
            <a:pPr marL="0" indent="0" algn="just">
              <a:buNone/>
            </a:pPr>
            <a:r>
              <a:rPr lang="en-IN" sz="1600" dirty="0" smtClean="0">
                <a:latin typeface="Times New Roman" pitchFamily="18" charset="0"/>
                <a:cs typeface="Times New Roman" pitchFamily="18" charset="0"/>
              </a:rPr>
              <a:t>In </a:t>
            </a:r>
            <a:r>
              <a:rPr lang="en-IN" sz="1600" dirty="0">
                <a:latin typeface="Times New Roman" pitchFamily="18" charset="0"/>
                <a:cs typeface="Times New Roman" pitchFamily="18" charset="0"/>
              </a:rPr>
              <a:t>this article of the neonatal survival series, we identify 16 interventions with proven efficacy (implementation under ideal conditions) for neonatal survival and combine them into packages for scaling up in health systems, according to three service delivery modes (outreach, family-community, and facility-based clinical care).</a:t>
            </a:r>
          </a:p>
        </p:txBody>
      </p:sp>
      <p:pic>
        <p:nvPicPr>
          <p:cNvPr id="6"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2503311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24744"/>
            <a:ext cx="8229600" cy="4525963"/>
          </a:xfrm>
        </p:spPr>
        <p:txBody>
          <a:bodyPr>
            <a:normAutofit/>
          </a:bodyPr>
          <a:lstStyle/>
          <a:p>
            <a:pPr lvl="0" algn="just"/>
            <a:r>
              <a:rPr lang="en-IN" sz="1600" dirty="0">
                <a:latin typeface="Times New Roman" pitchFamily="18" charset="0"/>
                <a:cs typeface="Times New Roman" pitchFamily="18" charset="0"/>
              </a:rPr>
              <a:t>A.sen, D.Mahalanbis, A.K. Singh, T.K. Som, S. Bandyopadhyay (</a:t>
            </a:r>
            <a:r>
              <a:rPr lang="en-IN" sz="1600" dirty="0" smtClean="0">
                <a:latin typeface="Times New Roman" pitchFamily="18" charset="0"/>
                <a:cs typeface="Times New Roman" pitchFamily="18" charset="0"/>
              </a:rPr>
              <a:t>2009); </a:t>
            </a:r>
            <a:r>
              <a:rPr lang="en-IN" sz="1600" b="1" dirty="0" smtClean="0">
                <a:latin typeface="Times New Roman" pitchFamily="18" charset="0"/>
                <a:cs typeface="Times New Roman" pitchFamily="18" charset="0"/>
              </a:rPr>
              <a:t>To </a:t>
            </a:r>
            <a:r>
              <a:rPr lang="en-IN" sz="1600" b="1" dirty="0">
                <a:latin typeface="Times New Roman" pitchFamily="18" charset="0"/>
                <a:cs typeface="Times New Roman" pitchFamily="18" charset="0"/>
              </a:rPr>
              <a:t>evaluate the impact of creating a sick newborn care unit (SNCU) in a district hospital on neonatal mortality rate (NMR). </a:t>
            </a:r>
            <a:endParaRPr lang="en-IN" sz="1600" b="1" dirty="0" smtClean="0">
              <a:latin typeface="Times New Roman" pitchFamily="18" charset="0"/>
              <a:cs typeface="Times New Roman" pitchFamily="18" charset="0"/>
            </a:endParaRPr>
          </a:p>
          <a:p>
            <a:pPr marL="0" lvl="0" indent="0" algn="just">
              <a:buNone/>
            </a:pPr>
            <a:r>
              <a:rPr lang="en-IN" sz="1600" dirty="0" smtClean="0">
                <a:latin typeface="Times New Roman" pitchFamily="18" charset="0"/>
                <a:cs typeface="Times New Roman" pitchFamily="18" charset="0"/>
              </a:rPr>
              <a:t>This </a:t>
            </a:r>
            <a:r>
              <a:rPr lang="en-IN" sz="1600" dirty="0">
                <a:latin typeface="Times New Roman" pitchFamily="18" charset="0"/>
                <a:cs typeface="Times New Roman" pitchFamily="18" charset="0"/>
              </a:rPr>
              <a:t>study was conducted in a district hospital with 6500 deliveries a year. A 14 bed SNCU that included controlled environment, individual warming and monitoring devices, infusion pump, central oxygen and oxygen concentrators, resuscitation and exchange transfusion, portable X-ray and in-house laboratory was created. Doctors and nursing personnel were trained</a:t>
            </a:r>
            <a:r>
              <a:rPr lang="en-IN" sz="1600" dirty="0" smtClean="0">
                <a:latin typeface="Times New Roman" pitchFamily="18" charset="0"/>
                <a:cs typeface="Times New Roman" pitchFamily="18" charset="0"/>
              </a:rPr>
              <a:t>.</a:t>
            </a:r>
          </a:p>
          <a:p>
            <a:pPr marL="0" lvl="0" indent="0" algn="just">
              <a:buNone/>
            </a:pPr>
            <a:endParaRPr lang="en-US" sz="1600" dirty="0">
              <a:latin typeface="Times New Roman" pitchFamily="18" charset="0"/>
              <a:cs typeface="Times New Roman" pitchFamily="18" charset="0"/>
            </a:endParaRPr>
          </a:p>
          <a:p>
            <a:pPr algn="just"/>
            <a:r>
              <a:rPr lang="en-IN" sz="1600" dirty="0">
                <a:latin typeface="Times New Roman" pitchFamily="18" charset="0"/>
                <a:cs typeface="Times New Roman" pitchFamily="18" charset="0"/>
              </a:rPr>
              <a:t>A study of neonatal admission into </a:t>
            </a:r>
            <a:r>
              <a:rPr lang="en-IN" sz="1600" dirty="0" smtClean="0">
                <a:latin typeface="Times New Roman" pitchFamily="18" charset="0"/>
                <a:cs typeface="Times New Roman" pitchFamily="18" charset="0"/>
              </a:rPr>
              <a:t>a newborn </a:t>
            </a:r>
            <a:r>
              <a:rPr lang="en-IN" sz="1600" dirty="0">
                <a:latin typeface="Times New Roman" pitchFamily="18" charset="0"/>
                <a:cs typeface="Times New Roman" pitchFamily="18" charset="0"/>
              </a:rPr>
              <a:t>special care </a:t>
            </a:r>
            <a:r>
              <a:rPr lang="en-IN" sz="1600" dirty="0" smtClean="0">
                <a:latin typeface="Times New Roman" pitchFamily="18" charset="0"/>
                <a:cs typeface="Times New Roman" pitchFamily="18" charset="0"/>
              </a:rPr>
              <a:t>unit. Nigeria </a:t>
            </a:r>
            <a:r>
              <a:rPr lang="en-IN" sz="1600" dirty="0">
                <a:latin typeface="Times New Roman" pitchFamily="18" charset="0"/>
                <a:cs typeface="Times New Roman" pitchFamily="18" charset="0"/>
              </a:rPr>
              <a:t>journal of </a:t>
            </a:r>
            <a:r>
              <a:rPr lang="en-IN" sz="1600" dirty="0" smtClean="0">
                <a:latin typeface="Times New Roman" pitchFamily="18" charset="0"/>
                <a:cs typeface="Times New Roman" pitchFamily="18" charset="0"/>
              </a:rPr>
              <a:t>paediatric </a:t>
            </a:r>
            <a:r>
              <a:rPr lang="en-IN" sz="1600" dirty="0">
                <a:latin typeface="Times New Roman" pitchFamily="18" charset="0"/>
                <a:cs typeface="Times New Roman" pitchFamily="18" charset="0"/>
              </a:rPr>
              <a:t>1994:21:20: A retrospective study of newborn babies admitted over </a:t>
            </a:r>
            <a:r>
              <a:rPr lang="en-IN" sz="1600" dirty="0" smtClean="0">
                <a:latin typeface="Times New Roman" pitchFamily="18" charset="0"/>
                <a:cs typeface="Times New Roman" pitchFamily="18" charset="0"/>
              </a:rPr>
              <a:t>a period </a:t>
            </a:r>
            <a:r>
              <a:rPr lang="en-IN" sz="1600" dirty="0">
                <a:latin typeface="Times New Roman" pitchFamily="18" charset="0"/>
                <a:cs typeface="Times New Roman" pitchFamily="18" charset="0"/>
              </a:rPr>
              <a:t>of six year into the  Newborn special care unit(NBSCU</a:t>
            </a:r>
            <a:r>
              <a:rPr lang="en-IN" sz="1600" dirty="0" smtClean="0">
                <a:latin typeface="Times New Roman" pitchFamily="18" charset="0"/>
                <a:cs typeface="Times New Roman" pitchFamily="18" charset="0"/>
              </a:rPr>
              <a:t>).</a:t>
            </a:r>
          </a:p>
          <a:p>
            <a:pPr algn="just"/>
            <a:r>
              <a:rPr lang="en-US" sz="1600" dirty="0" smtClean="0">
                <a:latin typeface="Times New Roman" pitchFamily="18" charset="0"/>
                <a:cs typeface="Times New Roman" pitchFamily="18" charset="0"/>
              </a:rPr>
              <a:t>Operation Guideline of facility based new born care; Government of India</a:t>
            </a:r>
            <a:endParaRPr lang="en-IN" sz="1600" dirty="0">
              <a:latin typeface="Times New Roman" pitchFamily="18" charset="0"/>
              <a:cs typeface="Times New Roman" pitchFamily="18" charset="0"/>
            </a:endParaRPr>
          </a:p>
        </p:txBody>
      </p:sp>
      <p:pic>
        <p:nvPicPr>
          <p:cNvPr id="4"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796630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OBJECTIVES</a:t>
            </a:r>
            <a:endParaRPr lang="en-IN" sz="2800" dirty="0"/>
          </a:p>
        </p:txBody>
      </p:sp>
      <p:sp>
        <p:nvSpPr>
          <p:cNvPr id="3" name="Content Placeholder 2"/>
          <p:cNvSpPr>
            <a:spLocks noGrp="1"/>
          </p:cNvSpPr>
          <p:nvPr>
            <p:ph idx="1"/>
          </p:nvPr>
        </p:nvSpPr>
        <p:spPr/>
        <p:txBody>
          <a:bodyPr>
            <a:normAutofit/>
          </a:bodyPr>
          <a:lstStyle/>
          <a:p>
            <a:pPr algn="just"/>
            <a:r>
              <a:rPr lang="en-US" sz="2000" dirty="0" smtClean="0">
                <a:latin typeface="Times New Roman" pitchFamily="18" charset="0"/>
                <a:cs typeface="Times New Roman" pitchFamily="18" charset="0"/>
              </a:rPr>
              <a:t>To assess the quality of services provided by Special Newborn Care Units (SNCU) in selected districts of Haryana on basis of following factors</a:t>
            </a:r>
          </a:p>
          <a:p>
            <a:pPr marL="457200" lvl="1" indent="0">
              <a:buNone/>
            </a:pPr>
            <a:r>
              <a:rPr lang="en-US" sz="2000" dirty="0" smtClean="0">
                <a:latin typeface="Times New Roman" pitchFamily="18" charset="0"/>
                <a:cs typeface="Times New Roman" pitchFamily="18" charset="0"/>
              </a:rPr>
              <a:t>1.Services                                                  8.Infrastructure</a:t>
            </a:r>
          </a:p>
          <a:p>
            <a:pPr marL="457200" lvl="1" indent="0">
              <a:buNone/>
            </a:pPr>
            <a:r>
              <a:rPr lang="en-US" sz="2000" dirty="0" smtClean="0">
                <a:latin typeface="Times New Roman" pitchFamily="18" charset="0"/>
                <a:cs typeface="Times New Roman" pitchFamily="18" charset="0"/>
              </a:rPr>
              <a:t>2.Equipment's                                            9.Human Resources</a:t>
            </a:r>
          </a:p>
          <a:p>
            <a:pPr marL="457200" lvl="1" indent="0">
              <a:buNone/>
            </a:pPr>
            <a:r>
              <a:rPr lang="en-US" sz="2000" dirty="0" smtClean="0">
                <a:latin typeface="Times New Roman" pitchFamily="18" charset="0"/>
                <a:cs typeface="Times New Roman" pitchFamily="18" charset="0"/>
              </a:rPr>
              <a:t>3.Protocols and processes                         10.Facilities of thermoregulation</a:t>
            </a:r>
          </a:p>
          <a:p>
            <a:pPr marL="457200" lvl="1" indent="0">
              <a:buNone/>
            </a:pPr>
            <a:r>
              <a:rPr lang="en-US" sz="2000" dirty="0" smtClean="0">
                <a:latin typeface="Times New Roman" pitchFamily="18" charset="0"/>
                <a:cs typeface="Times New Roman" pitchFamily="18" charset="0"/>
              </a:rPr>
              <a:t>4.Drugs ,fluid and nutrition                      11.Laboratory facilities</a:t>
            </a:r>
          </a:p>
          <a:p>
            <a:pPr marL="457200" lvl="1" indent="0">
              <a:buNone/>
            </a:pPr>
            <a:r>
              <a:rPr lang="en-US" sz="2000" dirty="0" smtClean="0">
                <a:latin typeface="Times New Roman" pitchFamily="18" charset="0"/>
                <a:cs typeface="Times New Roman" pitchFamily="18" charset="0"/>
              </a:rPr>
              <a:t>5.Labor room/OT and resuscitation</a:t>
            </a:r>
          </a:p>
          <a:p>
            <a:pPr marL="457200" lvl="1" indent="0">
              <a:buNone/>
            </a:pPr>
            <a:r>
              <a:rPr lang="en-US" sz="2000" dirty="0" smtClean="0">
                <a:latin typeface="Times New Roman" pitchFamily="18" charset="0"/>
                <a:cs typeface="Times New Roman" pitchFamily="18" charset="0"/>
              </a:rPr>
              <a:t>6.Infection control practices</a:t>
            </a:r>
          </a:p>
          <a:p>
            <a:pPr marL="457200" lvl="1" indent="0">
              <a:buNone/>
            </a:pPr>
            <a:r>
              <a:rPr lang="en-US" sz="2000" dirty="0" smtClean="0">
                <a:latin typeface="Times New Roman" pitchFamily="18" charset="0"/>
                <a:cs typeface="Times New Roman" pitchFamily="18" charset="0"/>
              </a:rPr>
              <a:t>7.Case record maintenance</a:t>
            </a:r>
          </a:p>
          <a:p>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To monitor and identify gaps in the functioning of SNCUs in selected districts of Haryana with help of national neonatal forum tool.</a:t>
            </a:r>
          </a:p>
          <a:p>
            <a:endParaRPr lang="en-IN" sz="2800" dirty="0"/>
          </a:p>
        </p:txBody>
      </p:sp>
      <p:pic>
        <p:nvPicPr>
          <p:cNvPr id="4"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3507239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856984" cy="6480720"/>
          </a:xfrm>
        </p:spPr>
        <p:txBody>
          <a:bodyPr>
            <a:normAutofit fontScale="77500" lnSpcReduction="20000"/>
          </a:bodyPr>
          <a:lstStyle/>
          <a:p>
            <a:pPr marL="0" indent="0">
              <a:buNone/>
            </a:pPr>
            <a:r>
              <a:rPr lang="en-US" b="1" dirty="0" smtClean="0">
                <a:latin typeface="Times New Roman" pitchFamily="18" charset="0"/>
                <a:cs typeface="Times New Roman" pitchFamily="18" charset="0"/>
              </a:rPr>
              <a:t>                                        </a:t>
            </a:r>
            <a:r>
              <a:rPr lang="en-US" sz="3600" b="1" u="sng" dirty="0" smtClean="0">
                <a:latin typeface="Times New Roman" pitchFamily="18" charset="0"/>
                <a:cs typeface="Times New Roman" pitchFamily="18" charset="0"/>
              </a:rPr>
              <a:t>METHODOLGY</a:t>
            </a:r>
            <a:endParaRPr lang="en-US" sz="3600" u="sng" dirty="0">
              <a:latin typeface="Times New Roman" pitchFamily="18" charset="0"/>
              <a:cs typeface="Times New Roman" pitchFamily="18" charset="0"/>
            </a:endParaRPr>
          </a:p>
          <a:p>
            <a:pPr marL="0" indent="0">
              <a:buNone/>
            </a:pPr>
            <a:r>
              <a:rPr lang="en-US" b="1" dirty="0" smtClean="0"/>
              <a:t> </a:t>
            </a:r>
            <a:endParaRPr lang="en-US" dirty="0" smtClean="0"/>
          </a:p>
          <a:p>
            <a:pPr algn="just"/>
            <a:r>
              <a:rPr lang="en-US" b="1" dirty="0" smtClean="0">
                <a:latin typeface="Times New Roman" pitchFamily="18" charset="0"/>
                <a:cs typeface="Times New Roman" pitchFamily="18" charset="0"/>
              </a:rPr>
              <a:t>Study area- </a:t>
            </a:r>
            <a:r>
              <a:rPr lang="en-US" dirty="0" smtClean="0">
                <a:latin typeface="Times New Roman" pitchFamily="18" charset="0"/>
                <a:cs typeface="Times New Roman" pitchFamily="18" charset="0"/>
              </a:rPr>
              <a:t>            Five districts of Haryana </a:t>
            </a:r>
          </a:p>
          <a:p>
            <a:pPr algn="just"/>
            <a:r>
              <a:rPr lang="en-US" b="1" dirty="0" smtClean="0">
                <a:latin typeface="Times New Roman" pitchFamily="18" charset="0"/>
                <a:cs typeface="Times New Roman" pitchFamily="18" charset="0"/>
              </a:rPr>
              <a:t>Study Design </a:t>
            </a:r>
            <a:r>
              <a:rPr lang="en-US" dirty="0" smtClean="0">
                <a:latin typeface="Times New Roman" pitchFamily="18" charset="0"/>
                <a:cs typeface="Times New Roman" pitchFamily="18" charset="0"/>
              </a:rPr>
              <a:t>-        Cross-sectional study. </a:t>
            </a:r>
          </a:p>
          <a:p>
            <a:pPr algn="just"/>
            <a:r>
              <a:rPr lang="en-US" b="1" dirty="0" smtClean="0">
                <a:latin typeface="Times New Roman" pitchFamily="18" charset="0"/>
                <a:cs typeface="Times New Roman" pitchFamily="18" charset="0"/>
              </a:rPr>
              <a:t>Study period </a:t>
            </a:r>
            <a:r>
              <a:rPr lang="en-US" dirty="0" smtClean="0">
                <a:latin typeface="Times New Roman" pitchFamily="18" charset="0"/>
                <a:cs typeface="Times New Roman" pitchFamily="18" charset="0"/>
              </a:rPr>
              <a:t>–        Feb 3</a:t>
            </a:r>
            <a:r>
              <a:rPr lang="en-US" baseline="30000" dirty="0" smtClean="0">
                <a:latin typeface="Times New Roman" pitchFamily="18" charset="0"/>
                <a:cs typeface="Times New Roman" pitchFamily="18" charset="0"/>
              </a:rPr>
              <a:t>rd</a:t>
            </a:r>
            <a:r>
              <a:rPr lang="en-US" dirty="0" smtClean="0">
                <a:latin typeface="Times New Roman" pitchFamily="18" charset="0"/>
                <a:cs typeface="Times New Roman" pitchFamily="18" charset="0"/>
              </a:rPr>
              <a:t> to April 30</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2014</a:t>
            </a:r>
          </a:p>
          <a:p>
            <a:pPr algn="just"/>
            <a:r>
              <a:rPr lang="en-US" b="1" dirty="0" smtClean="0">
                <a:latin typeface="Times New Roman" pitchFamily="18" charset="0"/>
                <a:cs typeface="Times New Roman" pitchFamily="18" charset="0"/>
              </a:rPr>
              <a:t>Study population-  </a:t>
            </a:r>
            <a:r>
              <a:rPr lang="en-US" dirty="0" smtClean="0">
                <a:latin typeface="Times New Roman" pitchFamily="18" charset="0"/>
                <a:cs typeface="Times New Roman" pitchFamily="18" charset="0"/>
              </a:rPr>
              <a:t>Special newborn care unit of five districts of</a:t>
            </a:r>
          </a:p>
          <a:p>
            <a:pPr marL="0" indent="0" algn="just">
              <a:buNone/>
            </a:pPr>
            <a:r>
              <a:rPr lang="en-US" dirty="0" smtClean="0">
                <a:latin typeface="Times New Roman" pitchFamily="18" charset="0"/>
                <a:cs typeface="Times New Roman" pitchFamily="18" charset="0"/>
              </a:rPr>
              <a:t>                                     Haryana</a:t>
            </a:r>
          </a:p>
          <a:p>
            <a:pPr algn="just"/>
            <a:r>
              <a:rPr lang="en-US" b="1" dirty="0" smtClean="0">
                <a:latin typeface="Times New Roman" pitchFamily="18" charset="0"/>
                <a:cs typeface="Times New Roman" pitchFamily="18" charset="0"/>
              </a:rPr>
              <a:t>Sampling Frame –  </a:t>
            </a:r>
            <a:r>
              <a:rPr lang="en-US" dirty="0" smtClean="0">
                <a:latin typeface="Times New Roman" pitchFamily="18" charset="0"/>
                <a:cs typeface="Times New Roman" pitchFamily="18" charset="0"/>
              </a:rPr>
              <a:t>SNCU  are selected as per performance and</a:t>
            </a:r>
          </a:p>
          <a:p>
            <a:pPr algn="just"/>
            <a:r>
              <a:rPr lang="en-US" dirty="0" smtClean="0">
                <a:latin typeface="Times New Roman" pitchFamily="18" charset="0"/>
                <a:cs typeface="Times New Roman" pitchFamily="18" charset="0"/>
              </a:rPr>
              <a:t>                                  convenience</a:t>
            </a:r>
          </a:p>
          <a:p>
            <a:pPr algn="just"/>
            <a:r>
              <a:rPr lang="en-US" b="1" dirty="0" smtClean="0">
                <a:latin typeface="Times New Roman" pitchFamily="18" charset="0"/>
                <a:cs typeface="Times New Roman" pitchFamily="18" charset="0"/>
              </a:rPr>
              <a:t>Sample Size –          </a:t>
            </a:r>
            <a:r>
              <a:rPr lang="en-US" dirty="0" smtClean="0">
                <a:latin typeface="Times New Roman" pitchFamily="18" charset="0"/>
                <a:cs typeface="Times New Roman" pitchFamily="18" charset="0"/>
              </a:rPr>
              <a:t>Total five SNCU, one at each district</a:t>
            </a:r>
          </a:p>
          <a:p>
            <a:pPr algn="just"/>
            <a:r>
              <a:rPr lang="en-US" b="1" dirty="0" smtClean="0">
                <a:latin typeface="Times New Roman" pitchFamily="18" charset="0"/>
                <a:cs typeface="Times New Roman" pitchFamily="18" charset="0"/>
              </a:rPr>
              <a:t>Study Tool –             </a:t>
            </a:r>
            <a:r>
              <a:rPr lang="en-US" dirty="0" smtClean="0">
                <a:latin typeface="Times New Roman" pitchFamily="18" charset="0"/>
                <a:cs typeface="Times New Roman" pitchFamily="18" charset="0"/>
              </a:rPr>
              <a:t>A pre-designed, pre-tested structured</a:t>
            </a:r>
          </a:p>
          <a:p>
            <a:pPr marL="0" indent="0" algn="just">
              <a:buNone/>
            </a:pPr>
            <a:r>
              <a:rPr lang="en-US" dirty="0" smtClean="0">
                <a:latin typeface="Times New Roman" pitchFamily="18" charset="0"/>
                <a:cs typeface="Times New Roman" pitchFamily="18" charset="0"/>
              </a:rPr>
              <a:t>                                      questionnaire</a:t>
            </a:r>
          </a:p>
          <a:p>
            <a:pPr algn="just"/>
            <a:r>
              <a:rPr lang="en-US" b="1" dirty="0" smtClean="0">
                <a:latin typeface="Times New Roman" pitchFamily="18" charset="0"/>
                <a:cs typeface="Times New Roman" pitchFamily="18" charset="0"/>
              </a:rPr>
              <a:t>Data Collection Technique </a:t>
            </a:r>
            <a:r>
              <a:rPr lang="en-US" dirty="0" smtClean="0">
                <a:latin typeface="Times New Roman" pitchFamily="18" charset="0"/>
                <a:cs typeface="Times New Roman" pitchFamily="18" charset="0"/>
              </a:rPr>
              <a:t>– Primary data was collected from the SNCU’s that have been functioning for past one year through NNF Self-Assessment Tool and secondary data from online SNCU software . Data analysis was done in Microsoft Excel.</a:t>
            </a:r>
          </a:p>
          <a:p>
            <a:endParaRPr lang="en-IN" dirty="0"/>
          </a:p>
        </p:txBody>
      </p:sp>
      <p:pic>
        <p:nvPicPr>
          <p:cNvPr id="4" name="Picture 2" descr="C:\Users\dr.girdhari\Desktop\National-Health-Mission-Punjab-Latest-Recruitment-2014.jpg"/>
          <p:cNvPicPr>
            <a:picLocks noChangeAspect="1" noChangeArrowheads="1"/>
          </p:cNvPicPr>
          <p:nvPr/>
        </p:nvPicPr>
        <p:blipFill>
          <a:blip r:embed="rId2"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770116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229600" cy="1143000"/>
          </a:xfrm>
        </p:spPr>
        <p:txBody>
          <a:bodyPr>
            <a:normAutofit/>
          </a:bodyPr>
          <a:lstStyle/>
          <a:p>
            <a:r>
              <a:rPr lang="en-US" sz="2800" b="1" u="sng" dirty="0" smtClean="0">
                <a:latin typeface="Times New Roman" pitchFamily="18" charset="0"/>
                <a:cs typeface="Times New Roman" pitchFamily="18" charset="0"/>
              </a:rPr>
              <a:t>Overall Status Of SNCU’S in Districts</a:t>
            </a:r>
            <a:endParaRPr lang="en-IN" sz="2800" u="sng"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58787224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2" descr="C:\Users\dr.girdhari\Desktop\National-Health-Mission-Punjab-Latest-Recruitment-2014.jpg"/>
          <p:cNvPicPr>
            <a:picLocks noChangeAspect="1" noChangeArrowheads="1"/>
          </p:cNvPicPr>
          <p:nvPr/>
        </p:nvPicPr>
        <p:blipFill>
          <a:blip r:embed="rId3" cstate="print"/>
          <a:srcRect/>
          <a:stretch>
            <a:fillRect/>
          </a:stretch>
        </p:blipFill>
        <p:spPr bwMode="auto">
          <a:xfrm>
            <a:off x="7477065" y="0"/>
            <a:ext cx="1662240" cy="936103"/>
          </a:xfrm>
          <a:prstGeom prst="rect">
            <a:avLst/>
          </a:prstGeom>
          <a:noFill/>
        </p:spPr>
      </p:pic>
    </p:spTree>
    <p:extLst>
      <p:ext uri="{BB962C8B-B14F-4D97-AF65-F5344CB8AC3E}">
        <p14:creationId xmlns:p14="http://schemas.microsoft.com/office/powerpoint/2010/main" val="1976362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1293</Words>
  <Application>Microsoft Office PowerPoint</Application>
  <PresentationFormat>On-screen Show (4:3)</PresentationFormat>
  <Paragraphs>186</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QUALITY ASSESSMENT OF SPECIAL NEW BORN CARE UNITS (SNCU) IN FIVE DISTRICTS OF HARYANA </vt:lpstr>
      <vt:lpstr>Organization profile</vt:lpstr>
      <vt:lpstr> Various programmes:(Child health Department)</vt:lpstr>
      <vt:lpstr>INTRODUCTION </vt:lpstr>
      <vt:lpstr>REVIEW OF LITERATURE </vt:lpstr>
      <vt:lpstr>PowerPoint Presentation</vt:lpstr>
      <vt:lpstr>OBJECTIVES</vt:lpstr>
      <vt:lpstr>PowerPoint Presentation</vt:lpstr>
      <vt:lpstr>Overall Status Of SNCU’S in Districts</vt:lpstr>
      <vt:lpstr>MEWAT</vt:lpstr>
      <vt:lpstr>BHIWANI</vt:lpstr>
      <vt:lpstr>GURGAON</vt:lpstr>
      <vt:lpstr>ROHTAK</vt:lpstr>
      <vt:lpstr>NARNAUL</vt:lpstr>
      <vt:lpstr> Treatment Outcome in SNCU’S</vt:lpstr>
      <vt:lpstr>RESULTS</vt:lpstr>
      <vt:lpstr>PowerPoint Presentation</vt:lpstr>
      <vt:lpstr>SUGGESTIONS</vt:lpstr>
      <vt:lpstr>PowerPoint Presentation</vt:lpstr>
      <vt:lpstr>REFERENCES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ASSESSMENT OF SPECIAL NEW BORN CARE UNITS (SNCU) IN FIVE DISTRICTS OF HARYANA</dc:title>
  <dc:creator>sony</dc:creator>
  <cp:lastModifiedBy>sony</cp:lastModifiedBy>
  <cp:revision>18</cp:revision>
  <dcterms:created xsi:type="dcterms:W3CDTF">2014-05-10T19:01:22Z</dcterms:created>
  <dcterms:modified xsi:type="dcterms:W3CDTF">2014-05-11T10:45:13Z</dcterms:modified>
</cp:coreProperties>
</file>