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charts/chart6.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91" r:id="rId5"/>
    <p:sldId id="261" r:id="rId6"/>
    <p:sldId id="260" r:id="rId7"/>
    <p:sldId id="262" r:id="rId8"/>
    <p:sldId id="263" r:id="rId9"/>
    <p:sldId id="293" r:id="rId10"/>
    <p:sldId id="294" r:id="rId11"/>
    <p:sldId id="264" r:id="rId12"/>
    <p:sldId id="289" r:id="rId13"/>
    <p:sldId id="290" r:id="rId14"/>
    <p:sldId id="286" r:id="rId15"/>
    <p:sldId id="288" r:id="rId16"/>
    <p:sldId id="278" r:id="rId17"/>
    <p:sldId id="281" r:id="rId18"/>
    <p:sldId id="282" r:id="rId19"/>
    <p:sldId id="277" r:id="rId20"/>
    <p:sldId id="279" r:id="rId21"/>
    <p:sldId id="284" r:id="rId22"/>
    <p:sldId id="285" r:id="rId23"/>
    <p:sldId id="280" r:id="rId24"/>
    <p:sldId id="272" r:id="rId25"/>
    <p:sldId id="273" r:id="rId26"/>
    <p:sldId id="292" r:id="rId27"/>
    <p:sldId id="295"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user\Desktop\dissertation\composite%20feeding%20score.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user\Desktop\dissertation\composite%20feeding%20score.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user\Desktop\dissertation\composite%20feeding%20score.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user\Desktop\dissertation\composite%20feeding%20score.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user\Desktop\dissertation\composite%20feeding%20score.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user\Desktop\dissertation\composite%20feeding%20scor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IN"/>
  <c:chart>
    <c:title>
      <c:tx>
        <c:rich>
          <a:bodyPr/>
          <a:lstStyle/>
          <a:p>
            <a:pPr>
              <a:defRPr/>
            </a:pPr>
            <a:r>
              <a:rPr lang="en-IN" dirty="0" smtClean="0"/>
              <a:t>Percentage</a:t>
            </a:r>
            <a:r>
              <a:rPr lang="en-IN" baseline="0" dirty="0" smtClean="0"/>
              <a:t> of children received IFA, </a:t>
            </a:r>
            <a:r>
              <a:rPr lang="en-IN" baseline="0" dirty="0" err="1" smtClean="0"/>
              <a:t>VitA</a:t>
            </a:r>
            <a:r>
              <a:rPr lang="en-IN" baseline="0" dirty="0" smtClean="0"/>
              <a:t>, Alb, Iodine and full immunization</a:t>
            </a:r>
            <a:endParaRPr lang="en-IN" dirty="0"/>
          </a:p>
        </c:rich>
      </c:tx>
      <c:layout/>
    </c:title>
    <c:plotArea>
      <c:layout/>
      <c:barChart>
        <c:barDir val="col"/>
        <c:grouping val="stacked"/>
        <c:ser>
          <c:idx val="0"/>
          <c:order val="0"/>
          <c:cat>
            <c:strRef>
              <c:f>Sheet3!$A$2:$A$6</c:f>
              <c:strCache>
                <c:ptCount val="5"/>
                <c:pt idx="0">
                  <c:v>IFA</c:v>
                </c:pt>
                <c:pt idx="1">
                  <c:v>Vit A</c:v>
                </c:pt>
                <c:pt idx="2">
                  <c:v>Albendazole</c:v>
                </c:pt>
                <c:pt idx="3">
                  <c:v>Iodized salt</c:v>
                </c:pt>
                <c:pt idx="4">
                  <c:v>FIC</c:v>
                </c:pt>
              </c:strCache>
            </c:strRef>
          </c:cat>
          <c:val>
            <c:numRef>
              <c:f>Sheet3!$B$2:$B$6</c:f>
              <c:numCache>
                <c:formatCode>0.00%</c:formatCode>
                <c:ptCount val="5"/>
                <c:pt idx="0">
                  <c:v>0.61400000000000043</c:v>
                </c:pt>
                <c:pt idx="1">
                  <c:v>0.91400000000000003</c:v>
                </c:pt>
                <c:pt idx="2" formatCode="0%">
                  <c:v>0.7000000000000004</c:v>
                </c:pt>
                <c:pt idx="3">
                  <c:v>0.94299999999999995</c:v>
                </c:pt>
                <c:pt idx="4">
                  <c:v>0.95700000000000041</c:v>
                </c:pt>
              </c:numCache>
            </c:numRef>
          </c:val>
        </c:ser>
        <c:gapWidth val="55"/>
        <c:overlap val="100"/>
        <c:axId val="58862208"/>
        <c:axId val="59236736"/>
      </c:barChart>
      <c:catAx>
        <c:axId val="58862208"/>
        <c:scaling>
          <c:orientation val="minMax"/>
        </c:scaling>
        <c:axPos val="b"/>
        <c:majorTickMark val="none"/>
        <c:tickLblPos val="nextTo"/>
        <c:crossAx val="59236736"/>
        <c:crosses val="autoZero"/>
        <c:auto val="1"/>
        <c:lblAlgn val="ctr"/>
        <c:lblOffset val="100"/>
      </c:catAx>
      <c:valAx>
        <c:axId val="59236736"/>
        <c:scaling>
          <c:orientation val="minMax"/>
        </c:scaling>
        <c:axPos val="l"/>
        <c:majorGridlines/>
        <c:numFmt formatCode="0.00%" sourceLinked="1"/>
        <c:majorTickMark val="none"/>
        <c:tickLblPos val="nextTo"/>
        <c:crossAx val="58862208"/>
        <c:crosses val="autoZero"/>
        <c:crossBetween val="between"/>
      </c:valAx>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IN"/>
  <c:style val="4"/>
  <c:chart>
    <c:title>
      <c:tx>
        <c:rich>
          <a:bodyPr/>
          <a:lstStyle/>
          <a:p>
            <a:pPr>
              <a:defRPr/>
            </a:pPr>
            <a:r>
              <a:rPr lang="en-US"/>
              <a:t>Percentage of mothers with Gravida and Parity &gt;=3</a:t>
            </a:r>
          </a:p>
        </c:rich>
      </c:tx>
      <c:layout/>
    </c:title>
    <c:plotArea>
      <c:layout/>
      <c:barChart>
        <c:barDir val="col"/>
        <c:grouping val="clustered"/>
        <c:ser>
          <c:idx val="0"/>
          <c:order val="0"/>
          <c:cat>
            <c:strRef>
              <c:f>Sheet3!$B$10:$B$11</c:f>
              <c:strCache>
                <c:ptCount val="2"/>
                <c:pt idx="0">
                  <c:v>GRAVIDA</c:v>
                </c:pt>
                <c:pt idx="1">
                  <c:v>PARITY</c:v>
                </c:pt>
              </c:strCache>
            </c:strRef>
          </c:cat>
          <c:val>
            <c:numRef>
              <c:f>Sheet3!$C$10:$C$11</c:f>
              <c:numCache>
                <c:formatCode>0.00%</c:formatCode>
                <c:ptCount val="2"/>
                <c:pt idx="0">
                  <c:v>0.60700000000000043</c:v>
                </c:pt>
                <c:pt idx="1">
                  <c:v>0.40700000000000008</c:v>
                </c:pt>
              </c:numCache>
            </c:numRef>
          </c:val>
        </c:ser>
        <c:axId val="59269888"/>
        <c:axId val="59271424"/>
      </c:barChart>
      <c:catAx>
        <c:axId val="59269888"/>
        <c:scaling>
          <c:orientation val="minMax"/>
        </c:scaling>
        <c:axPos val="b"/>
        <c:majorTickMark val="none"/>
        <c:tickLblPos val="nextTo"/>
        <c:crossAx val="59271424"/>
        <c:crosses val="autoZero"/>
        <c:auto val="1"/>
        <c:lblAlgn val="ctr"/>
        <c:lblOffset val="100"/>
      </c:catAx>
      <c:valAx>
        <c:axId val="59271424"/>
        <c:scaling>
          <c:orientation val="minMax"/>
        </c:scaling>
        <c:axPos val="l"/>
        <c:majorGridlines/>
        <c:numFmt formatCode="0.00%" sourceLinked="1"/>
        <c:majorTickMark val="none"/>
        <c:tickLblPos val="nextTo"/>
        <c:crossAx val="59269888"/>
        <c:crosses val="autoZero"/>
        <c:crossBetween val="between"/>
      </c:valAx>
    </c:plotArea>
    <c:plotVisOnly val="1"/>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IN"/>
  <c:style val="37"/>
  <c:chart>
    <c:title>
      <c:tx>
        <c:rich>
          <a:bodyPr/>
          <a:lstStyle/>
          <a:p>
            <a:pPr>
              <a:defRPr/>
            </a:pPr>
            <a:r>
              <a:rPr lang="en-US" dirty="0"/>
              <a:t>Percentage of children showing signs of malnutrition</a:t>
            </a:r>
          </a:p>
        </c:rich>
      </c:tx>
      <c:layout>
        <c:manualLayout>
          <c:xMode val="edge"/>
          <c:yMode val="edge"/>
          <c:x val="0.11341049382716048"/>
          <c:y val="3.4078111738227258E-2"/>
        </c:manualLayout>
      </c:layout>
    </c:title>
    <c:plotArea>
      <c:layout/>
      <c:barChart>
        <c:barDir val="col"/>
        <c:grouping val="clustered"/>
        <c:ser>
          <c:idx val="0"/>
          <c:order val="0"/>
          <c:cat>
            <c:strRef>
              <c:f>Sheet3!$K$12:$K$15</c:f>
              <c:strCache>
                <c:ptCount val="4"/>
                <c:pt idx="0">
                  <c:v>Wasting 12.9%</c:v>
                </c:pt>
                <c:pt idx="1">
                  <c:v>Stunting 45.7%</c:v>
                </c:pt>
                <c:pt idx="2">
                  <c:v>underweight 37.1%</c:v>
                </c:pt>
                <c:pt idx="3">
                  <c:v>MUACZ 8.6%</c:v>
                </c:pt>
              </c:strCache>
            </c:strRef>
          </c:cat>
          <c:val>
            <c:numRef>
              <c:f>Sheet3!$L$12:$L$15</c:f>
              <c:numCache>
                <c:formatCode>General</c:formatCode>
                <c:ptCount val="4"/>
              </c:numCache>
            </c:numRef>
          </c:val>
        </c:ser>
        <c:ser>
          <c:idx val="1"/>
          <c:order val="1"/>
          <c:cat>
            <c:strRef>
              <c:f>Sheet3!$K$12:$K$15</c:f>
              <c:strCache>
                <c:ptCount val="4"/>
                <c:pt idx="0">
                  <c:v>Wasting 12.9%</c:v>
                </c:pt>
                <c:pt idx="1">
                  <c:v>Stunting 45.7%</c:v>
                </c:pt>
                <c:pt idx="2">
                  <c:v>underweight 37.1%</c:v>
                </c:pt>
                <c:pt idx="3">
                  <c:v>MUACZ 8.6%</c:v>
                </c:pt>
              </c:strCache>
            </c:strRef>
          </c:cat>
          <c:val>
            <c:numRef>
              <c:f>Sheet3!$M$12:$M$15</c:f>
              <c:numCache>
                <c:formatCode>0.00%</c:formatCode>
                <c:ptCount val="4"/>
                <c:pt idx="0">
                  <c:v>0.129</c:v>
                </c:pt>
                <c:pt idx="1">
                  <c:v>0.45700000000000002</c:v>
                </c:pt>
                <c:pt idx="2">
                  <c:v>0.37100000000000022</c:v>
                </c:pt>
                <c:pt idx="3">
                  <c:v>8.6000000000000021E-2</c:v>
                </c:pt>
              </c:numCache>
            </c:numRef>
          </c:val>
        </c:ser>
        <c:axId val="59278848"/>
        <c:axId val="59280384"/>
      </c:barChart>
      <c:catAx>
        <c:axId val="59278848"/>
        <c:scaling>
          <c:orientation val="minMax"/>
        </c:scaling>
        <c:axPos val="b"/>
        <c:majorTickMark val="none"/>
        <c:tickLblPos val="nextTo"/>
        <c:crossAx val="59280384"/>
        <c:crosses val="autoZero"/>
        <c:auto val="1"/>
        <c:lblAlgn val="ctr"/>
        <c:lblOffset val="100"/>
      </c:catAx>
      <c:valAx>
        <c:axId val="59280384"/>
        <c:scaling>
          <c:orientation val="minMax"/>
        </c:scaling>
        <c:axPos val="l"/>
        <c:majorGridlines/>
        <c:numFmt formatCode="General" sourceLinked="1"/>
        <c:majorTickMark val="none"/>
        <c:tickLblPos val="nextTo"/>
        <c:crossAx val="59278848"/>
        <c:crosses val="autoZero"/>
        <c:crossBetween val="between"/>
      </c:valAx>
    </c:plotArea>
    <c:plotVisOnly val="1"/>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IN"/>
  <c:style val="39"/>
  <c:chart>
    <c:title>
      <c:tx>
        <c:rich>
          <a:bodyPr/>
          <a:lstStyle/>
          <a:p>
            <a:pPr>
              <a:defRPr/>
            </a:pPr>
            <a:r>
              <a:rPr lang="en-US"/>
              <a:t>Knowledge assessment of mothers</a:t>
            </a:r>
          </a:p>
        </c:rich>
      </c:tx>
      <c:layout/>
    </c:title>
    <c:plotArea>
      <c:layout/>
      <c:barChart>
        <c:barDir val="col"/>
        <c:grouping val="clustered"/>
        <c:ser>
          <c:idx val="0"/>
          <c:order val="0"/>
          <c:tx>
            <c:strRef>
              <c:f>Sheet3!$O$8</c:f>
              <c:strCache>
                <c:ptCount val="1"/>
                <c:pt idx="0">
                  <c:v>Need immediate attention 6.4%</c:v>
                </c:pt>
              </c:strCache>
            </c:strRef>
          </c:tx>
          <c:val>
            <c:numRef>
              <c:f>Sheet3!$P$8:$S$8</c:f>
              <c:numCache>
                <c:formatCode>General</c:formatCode>
                <c:ptCount val="4"/>
                <c:pt idx="3" formatCode="0.00%">
                  <c:v>6.4000000000000057E-2</c:v>
                </c:pt>
              </c:numCache>
            </c:numRef>
          </c:val>
        </c:ser>
        <c:ser>
          <c:idx val="1"/>
          <c:order val="1"/>
          <c:tx>
            <c:strRef>
              <c:f>Sheet3!$O$9</c:f>
              <c:strCache>
                <c:ptCount val="1"/>
                <c:pt idx="0">
                  <c:v>Had acceptable knowledge 32.9%</c:v>
                </c:pt>
              </c:strCache>
            </c:strRef>
          </c:tx>
          <c:val>
            <c:numRef>
              <c:f>Sheet3!$P$9:$S$9</c:f>
              <c:numCache>
                <c:formatCode>General</c:formatCode>
                <c:ptCount val="4"/>
                <c:pt idx="3" formatCode="0.00%">
                  <c:v>0.32900000000000035</c:v>
                </c:pt>
              </c:numCache>
            </c:numRef>
          </c:val>
        </c:ser>
        <c:ser>
          <c:idx val="2"/>
          <c:order val="2"/>
          <c:tx>
            <c:strRef>
              <c:f>Sheet3!$O$10</c:f>
              <c:strCache>
                <c:ptCount val="1"/>
                <c:pt idx="0">
                  <c:v>Had partial knowledge 27.1%</c:v>
                </c:pt>
              </c:strCache>
            </c:strRef>
          </c:tx>
          <c:val>
            <c:numRef>
              <c:f>Sheet3!$P$10:$S$10</c:f>
              <c:numCache>
                <c:formatCode>General</c:formatCode>
                <c:ptCount val="4"/>
                <c:pt idx="3" formatCode="0.00%">
                  <c:v>0.27100000000000002</c:v>
                </c:pt>
              </c:numCache>
            </c:numRef>
          </c:val>
        </c:ser>
        <c:ser>
          <c:idx val="3"/>
          <c:order val="3"/>
          <c:tx>
            <c:strRef>
              <c:f>Sheet3!$O$11</c:f>
              <c:strCache>
                <c:ptCount val="1"/>
                <c:pt idx="0">
                  <c:v>Had very good knowledge 33.6%</c:v>
                </c:pt>
              </c:strCache>
            </c:strRef>
          </c:tx>
          <c:val>
            <c:numRef>
              <c:f>Sheet3!$P$11:$S$11</c:f>
              <c:numCache>
                <c:formatCode>General</c:formatCode>
                <c:ptCount val="4"/>
                <c:pt idx="3" formatCode="0.00%">
                  <c:v>0.33600000000000035</c:v>
                </c:pt>
              </c:numCache>
            </c:numRef>
          </c:val>
        </c:ser>
        <c:axId val="62036608"/>
        <c:axId val="62046592"/>
      </c:barChart>
      <c:catAx>
        <c:axId val="62036608"/>
        <c:scaling>
          <c:orientation val="minMax"/>
        </c:scaling>
        <c:axPos val="b"/>
        <c:majorTickMark val="none"/>
        <c:tickLblPos val="nextTo"/>
        <c:crossAx val="62046592"/>
        <c:crosses val="autoZero"/>
        <c:auto val="1"/>
        <c:lblAlgn val="ctr"/>
        <c:lblOffset val="100"/>
      </c:catAx>
      <c:valAx>
        <c:axId val="62046592"/>
        <c:scaling>
          <c:orientation val="minMax"/>
        </c:scaling>
        <c:axPos val="l"/>
        <c:majorGridlines/>
        <c:numFmt formatCode="General" sourceLinked="1"/>
        <c:majorTickMark val="none"/>
        <c:tickLblPos val="nextTo"/>
        <c:crossAx val="62036608"/>
        <c:crosses val="autoZero"/>
        <c:crossBetween val="between"/>
      </c:valAx>
    </c:plotArea>
    <c:legend>
      <c:legendPos val="r"/>
      <c:layout/>
    </c:legend>
    <c:plotVisOnly val="1"/>
  </c:chart>
  <c:txPr>
    <a:bodyPr/>
    <a:lstStyle/>
    <a:p>
      <a:pPr>
        <a:defRPr sz="18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IN"/>
  <c:style val="40"/>
  <c:chart>
    <c:title>
      <c:tx>
        <c:rich>
          <a:bodyPr/>
          <a:lstStyle/>
          <a:p>
            <a:pPr>
              <a:defRPr/>
            </a:pPr>
            <a:r>
              <a:rPr lang="en-IN"/>
              <a:t>Knowledge of mothers about Colostrum</a:t>
            </a:r>
          </a:p>
        </c:rich>
      </c:tx>
      <c:layout/>
    </c:title>
    <c:plotArea>
      <c:layout/>
      <c:barChart>
        <c:barDir val="col"/>
        <c:grouping val="clustered"/>
        <c:ser>
          <c:idx val="0"/>
          <c:order val="0"/>
          <c:tx>
            <c:strRef>
              <c:f>Sheet3!$E$13</c:f>
              <c:strCache>
                <c:ptCount val="1"/>
                <c:pt idx="0">
                  <c:v>Idea about colostrum 90.7%</c:v>
                </c:pt>
              </c:strCache>
            </c:strRef>
          </c:tx>
          <c:val>
            <c:numRef>
              <c:f>Sheet3!$F$13:$H$13</c:f>
              <c:numCache>
                <c:formatCode>General</c:formatCode>
                <c:ptCount val="3"/>
                <c:pt idx="2" formatCode="0.00%">
                  <c:v>0.90700000000000003</c:v>
                </c:pt>
              </c:numCache>
            </c:numRef>
          </c:val>
        </c:ser>
        <c:ser>
          <c:idx val="1"/>
          <c:order val="1"/>
          <c:tx>
            <c:strRef>
              <c:f>Sheet3!$E$14</c:f>
              <c:strCache>
                <c:ptCount val="1"/>
                <c:pt idx="0">
                  <c:v>Should be given to the baby 88.19%</c:v>
                </c:pt>
              </c:strCache>
            </c:strRef>
          </c:tx>
          <c:val>
            <c:numRef>
              <c:f>Sheet3!$F$14:$H$14</c:f>
              <c:numCache>
                <c:formatCode>General</c:formatCode>
                <c:ptCount val="3"/>
                <c:pt idx="2" formatCode="0.00%">
                  <c:v>0.88190000000000002</c:v>
                </c:pt>
              </c:numCache>
            </c:numRef>
          </c:val>
        </c:ser>
        <c:ser>
          <c:idx val="2"/>
          <c:order val="2"/>
          <c:tx>
            <c:strRef>
              <c:f>Sheet3!$E$15</c:f>
              <c:strCache>
                <c:ptCount val="1"/>
                <c:pt idx="0">
                  <c:v>Advantages of colostrum 57.90%</c:v>
                </c:pt>
              </c:strCache>
            </c:strRef>
          </c:tx>
          <c:val>
            <c:numRef>
              <c:f>Sheet3!$F$15:$H$15</c:f>
              <c:numCache>
                <c:formatCode>General</c:formatCode>
                <c:ptCount val="3"/>
                <c:pt idx="2" formatCode="0.00%">
                  <c:v>0.5790000000000004</c:v>
                </c:pt>
              </c:numCache>
            </c:numRef>
          </c:val>
        </c:ser>
        <c:axId val="62486400"/>
        <c:axId val="62487936"/>
      </c:barChart>
      <c:catAx>
        <c:axId val="62486400"/>
        <c:scaling>
          <c:orientation val="minMax"/>
        </c:scaling>
        <c:axPos val="b"/>
        <c:majorTickMark val="none"/>
        <c:tickLblPos val="nextTo"/>
        <c:crossAx val="62487936"/>
        <c:crosses val="autoZero"/>
        <c:auto val="1"/>
        <c:lblAlgn val="ctr"/>
        <c:lblOffset val="100"/>
      </c:catAx>
      <c:valAx>
        <c:axId val="62487936"/>
        <c:scaling>
          <c:orientation val="minMax"/>
        </c:scaling>
        <c:axPos val="l"/>
        <c:majorGridlines/>
        <c:numFmt formatCode="General" sourceLinked="1"/>
        <c:majorTickMark val="none"/>
        <c:tickLblPos val="nextTo"/>
        <c:crossAx val="62486400"/>
        <c:crosses val="autoZero"/>
        <c:crossBetween val="between"/>
      </c:valAx>
    </c:plotArea>
    <c:legend>
      <c:legendPos val="r"/>
      <c:layout/>
    </c:legend>
    <c:plotVisOnly val="1"/>
    <c:dispBlanksAs val="gap"/>
  </c:chart>
  <c:txPr>
    <a:bodyPr/>
    <a:lstStyle/>
    <a:p>
      <a:pPr>
        <a:defRPr sz="1800"/>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n-IN"/>
  <c:style val="39"/>
  <c:chart>
    <c:title>
      <c:tx>
        <c:rich>
          <a:bodyPr/>
          <a:lstStyle/>
          <a:p>
            <a:pPr>
              <a:defRPr/>
            </a:pPr>
            <a:r>
              <a:rPr lang="en-US"/>
              <a:t>Role of health worker and aquired knowledge by the mothers</a:t>
            </a:r>
          </a:p>
        </c:rich>
      </c:tx>
      <c:layout/>
    </c:title>
    <c:plotArea>
      <c:layout/>
      <c:barChart>
        <c:barDir val="col"/>
        <c:grouping val="clustered"/>
        <c:ser>
          <c:idx val="0"/>
          <c:order val="0"/>
          <c:cat>
            <c:strRef>
              <c:f>Sheet3!$G$6:$G$9</c:f>
              <c:strCache>
                <c:ptCount val="4"/>
                <c:pt idx="0">
                  <c:v>Received counselling 50%</c:v>
                </c:pt>
                <c:pt idx="1">
                  <c:v>Attended VHNDs 72.1%</c:v>
                </c:pt>
                <c:pt idx="2">
                  <c:v>S &amp; S of malnutrition 15%</c:v>
                </c:pt>
                <c:pt idx="3">
                  <c:v>Adverse effects of malnutrition 7.1%</c:v>
                </c:pt>
              </c:strCache>
            </c:strRef>
          </c:cat>
          <c:val>
            <c:numRef>
              <c:f>Sheet3!$H$6:$H$9</c:f>
              <c:numCache>
                <c:formatCode>General</c:formatCode>
                <c:ptCount val="4"/>
              </c:numCache>
            </c:numRef>
          </c:val>
        </c:ser>
        <c:ser>
          <c:idx val="1"/>
          <c:order val="1"/>
          <c:cat>
            <c:strRef>
              <c:f>Sheet3!$G$6:$G$9</c:f>
              <c:strCache>
                <c:ptCount val="4"/>
                <c:pt idx="0">
                  <c:v>Received counselling 50%</c:v>
                </c:pt>
                <c:pt idx="1">
                  <c:v>Attended VHNDs 72.1%</c:v>
                </c:pt>
                <c:pt idx="2">
                  <c:v>S &amp; S of malnutrition 15%</c:v>
                </c:pt>
                <c:pt idx="3">
                  <c:v>Adverse effects of malnutrition 7.1%</c:v>
                </c:pt>
              </c:strCache>
            </c:strRef>
          </c:cat>
          <c:val>
            <c:numRef>
              <c:f>Sheet3!$I$6:$I$9</c:f>
              <c:numCache>
                <c:formatCode>General</c:formatCode>
                <c:ptCount val="4"/>
              </c:numCache>
            </c:numRef>
          </c:val>
        </c:ser>
        <c:ser>
          <c:idx val="2"/>
          <c:order val="2"/>
          <c:cat>
            <c:strRef>
              <c:f>Sheet3!$G$6:$G$9</c:f>
              <c:strCache>
                <c:ptCount val="4"/>
                <c:pt idx="0">
                  <c:v>Received counselling 50%</c:v>
                </c:pt>
                <c:pt idx="1">
                  <c:v>Attended VHNDs 72.1%</c:v>
                </c:pt>
                <c:pt idx="2">
                  <c:v>S &amp; S of malnutrition 15%</c:v>
                </c:pt>
                <c:pt idx="3">
                  <c:v>Adverse effects of malnutrition 7.1%</c:v>
                </c:pt>
              </c:strCache>
            </c:strRef>
          </c:cat>
          <c:val>
            <c:numRef>
              <c:f>Sheet3!$J$6:$J$9</c:f>
              <c:numCache>
                <c:formatCode>0.00%</c:formatCode>
                <c:ptCount val="4"/>
                <c:pt idx="0" formatCode="0%">
                  <c:v>0.5</c:v>
                </c:pt>
                <c:pt idx="1">
                  <c:v>0.72100000000000042</c:v>
                </c:pt>
                <c:pt idx="2" formatCode="0%">
                  <c:v>0.15000000000000011</c:v>
                </c:pt>
                <c:pt idx="3">
                  <c:v>7.0999999999999994E-2</c:v>
                </c:pt>
              </c:numCache>
            </c:numRef>
          </c:val>
        </c:ser>
        <c:axId val="63051648"/>
        <c:axId val="63053184"/>
      </c:barChart>
      <c:catAx>
        <c:axId val="63051648"/>
        <c:scaling>
          <c:orientation val="minMax"/>
        </c:scaling>
        <c:axPos val="b"/>
        <c:majorTickMark val="none"/>
        <c:tickLblPos val="nextTo"/>
        <c:crossAx val="63053184"/>
        <c:crosses val="autoZero"/>
        <c:auto val="1"/>
        <c:lblAlgn val="ctr"/>
        <c:lblOffset val="100"/>
      </c:catAx>
      <c:valAx>
        <c:axId val="63053184"/>
        <c:scaling>
          <c:orientation val="minMax"/>
        </c:scaling>
        <c:axPos val="l"/>
        <c:majorGridlines/>
        <c:numFmt formatCode="General" sourceLinked="1"/>
        <c:majorTickMark val="none"/>
        <c:tickLblPos val="nextTo"/>
        <c:crossAx val="63051648"/>
        <c:crosses val="autoZero"/>
        <c:crossBetween val="between"/>
      </c:valAx>
    </c:plotArea>
    <c:plotVisOnly val="1"/>
  </c:chart>
  <c:txPr>
    <a:bodyPr/>
    <a:lstStyle/>
    <a:p>
      <a:pPr>
        <a:defRPr sz="1800"/>
      </a:pPr>
      <a:endParaRPr lang="en-US"/>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060E1EDE-F563-41A6-A8FB-F3EBEF13584E}" type="datetimeFigureOut">
              <a:rPr lang="en-IN" smtClean="0"/>
              <a:pPr/>
              <a:t>07-05-2014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5C7E909-469B-4079-9352-1F1042A22AA8}"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60E1EDE-F563-41A6-A8FB-F3EBEF13584E}" type="datetimeFigureOut">
              <a:rPr lang="en-IN" smtClean="0"/>
              <a:pPr/>
              <a:t>07-05-2014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5C7E909-469B-4079-9352-1F1042A22AA8}"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60E1EDE-F563-41A6-A8FB-F3EBEF13584E}" type="datetimeFigureOut">
              <a:rPr lang="en-IN" smtClean="0"/>
              <a:pPr/>
              <a:t>07-05-2014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5C7E909-469B-4079-9352-1F1042A22AA8}"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60E1EDE-F563-41A6-A8FB-F3EBEF13584E}" type="datetimeFigureOut">
              <a:rPr lang="en-IN" smtClean="0"/>
              <a:pPr/>
              <a:t>07-05-2014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5C7E909-469B-4079-9352-1F1042A22AA8}"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0E1EDE-F563-41A6-A8FB-F3EBEF13584E}" type="datetimeFigureOut">
              <a:rPr lang="en-IN" smtClean="0"/>
              <a:pPr/>
              <a:t>07-05-2014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5C7E909-469B-4079-9352-1F1042A22AA8}"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060E1EDE-F563-41A6-A8FB-F3EBEF13584E}" type="datetimeFigureOut">
              <a:rPr lang="en-IN" smtClean="0"/>
              <a:pPr/>
              <a:t>07-05-2014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5C7E909-469B-4079-9352-1F1042A22AA8}"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060E1EDE-F563-41A6-A8FB-F3EBEF13584E}" type="datetimeFigureOut">
              <a:rPr lang="en-IN" smtClean="0"/>
              <a:pPr/>
              <a:t>07-05-2014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5C7E909-469B-4079-9352-1F1042A22AA8}"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060E1EDE-F563-41A6-A8FB-F3EBEF13584E}" type="datetimeFigureOut">
              <a:rPr lang="en-IN" smtClean="0"/>
              <a:pPr/>
              <a:t>07-05-2014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5C7E909-469B-4079-9352-1F1042A22AA8}"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0E1EDE-F563-41A6-A8FB-F3EBEF13584E}" type="datetimeFigureOut">
              <a:rPr lang="en-IN" smtClean="0"/>
              <a:pPr/>
              <a:t>07-05-2014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5C7E909-469B-4079-9352-1F1042A22AA8}"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0E1EDE-F563-41A6-A8FB-F3EBEF13584E}" type="datetimeFigureOut">
              <a:rPr lang="en-IN" smtClean="0"/>
              <a:pPr/>
              <a:t>07-05-2014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5C7E909-469B-4079-9352-1F1042A22AA8}"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0E1EDE-F563-41A6-A8FB-F3EBEF13584E}" type="datetimeFigureOut">
              <a:rPr lang="en-IN" smtClean="0"/>
              <a:pPr/>
              <a:t>07-05-2014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5C7E909-469B-4079-9352-1F1042A22AA8}"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0E1EDE-F563-41A6-A8FB-F3EBEF13584E}" type="datetimeFigureOut">
              <a:rPr lang="en-IN" smtClean="0"/>
              <a:pPr/>
              <a:t>07-05-2014</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C7E909-469B-4079-9352-1F1042A22AA8}"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http://www.seeklogo.com/images/I/International_Breastfeeding_Symbol-logo-8336E62B6D-seeklogo.com.gif"/>
          <p:cNvPicPr>
            <a:picLocks noChangeAspect="1" noChangeArrowheads="1"/>
          </p:cNvPicPr>
          <p:nvPr/>
        </p:nvPicPr>
        <p:blipFill>
          <a:blip r:embed="rId2" cstate="print">
            <a:lum bright="20000"/>
          </a:blip>
          <a:srcRect/>
          <a:stretch>
            <a:fillRect/>
          </a:stretch>
        </p:blipFill>
        <p:spPr bwMode="auto">
          <a:xfrm>
            <a:off x="0" y="-18256"/>
            <a:ext cx="9144000" cy="6876256"/>
          </a:xfrm>
          <a:prstGeom prst="rect">
            <a:avLst/>
          </a:prstGeom>
          <a:noFill/>
        </p:spPr>
      </p:pic>
      <p:sp>
        <p:nvSpPr>
          <p:cNvPr id="2" name="Title 1"/>
          <p:cNvSpPr>
            <a:spLocks noGrp="1"/>
          </p:cNvSpPr>
          <p:nvPr>
            <p:ph type="ctrTitle"/>
          </p:nvPr>
        </p:nvSpPr>
        <p:spPr>
          <a:xfrm>
            <a:off x="683568" y="908720"/>
            <a:ext cx="7772400" cy="2592288"/>
          </a:xfrm>
        </p:spPr>
        <p:txBody>
          <a:bodyPr>
            <a:normAutofit fontScale="90000"/>
          </a:bodyPr>
          <a:lstStyle/>
          <a:p>
            <a:r>
              <a:rPr lang="en-IN" b="1" dirty="0" smtClean="0"/>
              <a:t>NUTRITIONAL STATUS OF CHILDREN AGED 2-5 YEARS AND KNOWLEDGE OF MOTHERS RELATED TO IYCF PRACTICES</a:t>
            </a:r>
            <a:endParaRPr lang="en-IN" b="1" dirty="0"/>
          </a:p>
        </p:txBody>
      </p:sp>
      <p:sp>
        <p:nvSpPr>
          <p:cNvPr id="3" name="Subtitle 2"/>
          <p:cNvSpPr>
            <a:spLocks noGrp="1"/>
          </p:cNvSpPr>
          <p:nvPr>
            <p:ph type="subTitle" idx="1"/>
          </p:nvPr>
        </p:nvSpPr>
        <p:spPr/>
        <p:txBody>
          <a:bodyPr/>
          <a:lstStyle/>
          <a:p>
            <a:r>
              <a:rPr lang="en-IN" dirty="0" smtClean="0">
                <a:solidFill>
                  <a:schemeClr val="accent1">
                    <a:lumMod val="50000"/>
                  </a:schemeClr>
                </a:solidFill>
              </a:rPr>
              <a:t>Dr. Vidhi Sharma</a:t>
            </a:r>
            <a:endParaRPr lang="en-IN" dirty="0">
              <a:solidFill>
                <a:schemeClr val="accent1">
                  <a:lumMod val="5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seeklogo.com/images/I/International_Breastfeeding_Symbol-logo-8336E62B6D-seeklogo.com.gif"/>
          <p:cNvPicPr>
            <a:picLocks noChangeAspect="1" noChangeArrowheads="1"/>
          </p:cNvPicPr>
          <p:nvPr/>
        </p:nvPicPr>
        <p:blipFill>
          <a:blip r:embed="rId2" cstate="print">
            <a:duotone>
              <a:schemeClr val="accent6">
                <a:shade val="45000"/>
                <a:satMod val="135000"/>
              </a:schemeClr>
              <a:prstClr val="white"/>
            </a:duotone>
            <a:lum bright="30000"/>
          </a:blip>
          <a:srcRect/>
          <a:stretch>
            <a:fillRect/>
          </a:stretch>
        </p:blipFill>
        <p:spPr bwMode="auto">
          <a:xfrm>
            <a:off x="0" y="0"/>
            <a:ext cx="9144000" cy="6858000"/>
          </a:xfrm>
          <a:prstGeom prst="ellipse">
            <a:avLst/>
          </a:prstGeom>
          <a:ln>
            <a:noFill/>
          </a:ln>
          <a:effectLst>
            <a:softEdge rad="112500"/>
          </a:effectLst>
        </p:spPr>
      </p:pic>
      <p:sp>
        <p:nvSpPr>
          <p:cNvPr id="3" name="Content Placeholder 2"/>
          <p:cNvSpPr>
            <a:spLocks noGrp="1"/>
          </p:cNvSpPr>
          <p:nvPr>
            <p:ph idx="1"/>
          </p:nvPr>
        </p:nvSpPr>
        <p:spPr>
          <a:xfrm>
            <a:off x="0" y="188640"/>
            <a:ext cx="9144000" cy="6669360"/>
          </a:xfrm>
        </p:spPr>
        <p:txBody>
          <a:bodyPr>
            <a:normAutofit fontScale="92500" lnSpcReduction="10000"/>
          </a:bodyPr>
          <a:lstStyle/>
          <a:p>
            <a:r>
              <a:rPr lang="en-IN" sz="2700" i="1" dirty="0" smtClean="0">
                <a:latin typeface="Calibri Light" pitchFamily="34" charset="0"/>
              </a:rPr>
              <a:t>Knowledge, Attitude And Practices Of Mothers regarding Infant Feeding Practices. </a:t>
            </a:r>
            <a:r>
              <a:rPr lang="en-IN" sz="2700" i="1" dirty="0" err="1" smtClean="0">
                <a:latin typeface="Calibri Light" pitchFamily="34" charset="0"/>
              </a:rPr>
              <a:t>Sushma</a:t>
            </a:r>
            <a:r>
              <a:rPr lang="en-IN" sz="2700" i="1" dirty="0" smtClean="0">
                <a:latin typeface="Calibri Light" pitchFamily="34" charset="0"/>
              </a:rPr>
              <a:t> Sriram1, </a:t>
            </a:r>
            <a:r>
              <a:rPr lang="en-IN" sz="2700" i="1" dirty="0" err="1" smtClean="0">
                <a:latin typeface="Calibri Light" pitchFamily="34" charset="0"/>
              </a:rPr>
              <a:t>Priyanka</a:t>
            </a:r>
            <a:r>
              <a:rPr lang="en-IN" sz="2700" i="1" dirty="0" smtClean="0">
                <a:latin typeface="Calibri Light" pitchFamily="34" charset="0"/>
              </a:rPr>
              <a:t> Soni1, </a:t>
            </a:r>
            <a:r>
              <a:rPr lang="en-IN" sz="2700" i="1" dirty="0" err="1" smtClean="0">
                <a:latin typeface="Calibri Light" pitchFamily="34" charset="0"/>
              </a:rPr>
              <a:t>Rashmi</a:t>
            </a:r>
            <a:r>
              <a:rPr lang="en-IN" sz="2700" i="1" dirty="0" smtClean="0">
                <a:latin typeface="Calibri Light" pitchFamily="34" charset="0"/>
              </a:rPr>
              <a:t> Thanvi2, </a:t>
            </a:r>
            <a:r>
              <a:rPr lang="en-IN" sz="2700" i="1" dirty="0" err="1" smtClean="0">
                <a:latin typeface="Calibri Light" pitchFamily="34" charset="0"/>
              </a:rPr>
              <a:t>Nisha</a:t>
            </a:r>
            <a:r>
              <a:rPr lang="en-IN" sz="2700" i="1" dirty="0" smtClean="0">
                <a:latin typeface="Calibri Light" pitchFamily="34" charset="0"/>
              </a:rPr>
              <a:t> Prajapati3, K M Mehariya4</a:t>
            </a:r>
          </a:p>
          <a:p>
            <a:pPr>
              <a:buFont typeface="Wingdings" pitchFamily="2" charset="2"/>
              <a:buChar char="ü"/>
            </a:pPr>
            <a:r>
              <a:rPr lang="en-IN" sz="2700" i="1" dirty="0" smtClean="0"/>
              <a:t> </a:t>
            </a:r>
            <a:r>
              <a:rPr lang="en-IN" sz="2800" dirty="0" smtClean="0"/>
              <a:t>Out of the total, 18% mothers were illiterate.58.67% mothers have been counselled by doctor about feeding. </a:t>
            </a:r>
          </a:p>
          <a:p>
            <a:pPr>
              <a:buFont typeface="Wingdings" pitchFamily="2" charset="2"/>
              <a:buChar char="ü"/>
            </a:pPr>
            <a:r>
              <a:rPr lang="en-IN" sz="2800" dirty="0" smtClean="0"/>
              <a:t> Regarding breast feeding, 96% knew about exclusive breast feeding up to 6months. 90.67% think that </a:t>
            </a:r>
            <a:r>
              <a:rPr lang="en-IN" sz="2800" dirty="0" err="1" smtClean="0"/>
              <a:t>colostrum</a:t>
            </a:r>
            <a:r>
              <a:rPr lang="en-IN" sz="2800" dirty="0" smtClean="0"/>
              <a:t> is good for baby.34.67% mothers have given pre-lacteal feeds, tea and </a:t>
            </a:r>
            <a:r>
              <a:rPr lang="en-IN" sz="2800" dirty="0" err="1" smtClean="0"/>
              <a:t>jaggery</a:t>
            </a:r>
            <a:r>
              <a:rPr lang="en-IN" sz="2800" dirty="0" smtClean="0"/>
              <a:t> was most common.84.67% mothers knew that they should take extra food during lactation. </a:t>
            </a:r>
          </a:p>
          <a:p>
            <a:pPr>
              <a:buFont typeface="Wingdings" pitchFamily="2" charset="2"/>
              <a:buChar char="ü"/>
            </a:pPr>
            <a:r>
              <a:rPr lang="en-IN" sz="2800" dirty="0" smtClean="0"/>
              <a:t>Father (36%) most commonly help in feeding while 31.33% don’t get any domestic help.78.67% women consult doctor for feeding problems. </a:t>
            </a:r>
          </a:p>
          <a:p>
            <a:pPr>
              <a:buFont typeface="Wingdings" pitchFamily="2" charset="2"/>
              <a:buChar char="ü"/>
            </a:pPr>
            <a:r>
              <a:rPr lang="en-IN" sz="2800" dirty="0" smtClean="0"/>
              <a:t>Most common reason of stopping breast feeding was inadequate milk secretion(54.67%).18% think that feeding should be stopped during illness. 75.33% women were completely satisfied with their feeding practices.</a:t>
            </a:r>
            <a:endParaRPr lang="en-IN" sz="2700" i="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www.seeklogo.com/images/I/International_Breastfeeding_Symbol-logo-8336E62B6D-seeklogo.com.gif"/>
          <p:cNvPicPr>
            <a:picLocks noChangeAspect="1" noChangeArrowheads="1"/>
          </p:cNvPicPr>
          <p:nvPr/>
        </p:nvPicPr>
        <p:blipFill>
          <a:blip r:embed="rId2" cstate="print">
            <a:duotone>
              <a:schemeClr val="accent4">
                <a:shade val="45000"/>
                <a:satMod val="135000"/>
              </a:schemeClr>
              <a:prstClr val="white"/>
            </a:duotone>
            <a:lum bright="30000"/>
          </a:blip>
          <a:srcRect/>
          <a:stretch>
            <a:fillRect/>
          </a:stretch>
        </p:blipFill>
        <p:spPr bwMode="auto">
          <a:xfrm>
            <a:off x="0" y="0"/>
            <a:ext cx="9144000" cy="6858000"/>
          </a:xfrm>
          <a:prstGeom prst="ellipse">
            <a:avLst/>
          </a:prstGeom>
          <a:ln>
            <a:noFill/>
          </a:ln>
          <a:effectLst>
            <a:softEdge rad="112500"/>
          </a:effectLst>
        </p:spPr>
      </p:pic>
      <p:sp>
        <p:nvSpPr>
          <p:cNvPr id="2" name="Title 1"/>
          <p:cNvSpPr>
            <a:spLocks noGrp="1"/>
          </p:cNvSpPr>
          <p:nvPr>
            <p:ph type="title"/>
          </p:nvPr>
        </p:nvSpPr>
        <p:spPr>
          <a:xfrm>
            <a:off x="467544" y="0"/>
            <a:ext cx="8229600" cy="1143000"/>
          </a:xfrm>
        </p:spPr>
        <p:txBody>
          <a:bodyPr>
            <a:normAutofit/>
          </a:bodyPr>
          <a:lstStyle/>
          <a:p>
            <a:r>
              <a:rPr lang="en-IN" sz="4000" b="1" u="sng" dirty="0" smtClean="0"/>
              <a:t>METHODOLOGY </a:t>
            </a:r>
            <a:endParaRPr lang="en-IN" sz="4000" b="1" u="sng" dirty="0"/>
          </a:p>
        </p:txBody>
      </p:sp>
      <p:sp>
        <p:nvSpPr>
          <p:cNvPr id="3" name="Content Placeholder 2"/>
          <p:cNvSpPr>
            <a:spLocks noGrp="1"/>
          </p:cNvSpPr>
          <p:nvPr>
            <p:ph idx="1"/>
          </p:nvPr>
        </p:nvSpPr>
        <p:spPr>
          <a:xfrm>
            <a:off x="0" y="1196752"/>
            <a:ext cx="9144000" cy="5661248"/>
          </a:xfrm>
        </p:spPr>
        <p:txBody>
          <a:bodyPr>
            <a:normAutofit/>
          </a:bodyPr>
          <a:lstStyle/>
          <a:p>
            <a:r>
              <a:rPr lang="en-IN" sz="2700" dirty="0" smtClean="0"/>
              <a:t>Target sample: Children </a:t>
            </a:r>
            <a:r>
              <a:rPr lang="en-IN" sz="2700" dirty="0"/>
              <a:t>of age 2- 5 years registered at the </a:t>
            </a:r>
            <a:r>
              <a:rPr lang="en-IN" sz="2700" dirty="0" err="1" smtClean="0"/>
              <a:t>Anganwadi</a:t>
            </a:r>
            <a:r>
              <a:rPr lang="en-IN" sz="2700" dirty="0" smtClean="0"/>
              <a:t> </a:t>
            </a:r>
            <a:r>
              <a:rPr lang="en-IN" sz="2700" dirty="0" err="1" smtClean="0"/>
              <a:t>centers</a:t>
            </a:r>
            <a:r>
              <a:rPr lang="en-IN" sz="2700" dirty="0" smtClean="0"/>
              <a:t> </a:t>
            </a:r>
            <a:r>
              <a:rPr lang="en-IN" sz="2700" dirty="0"/>
              <a:t>for pre- school education and mid day </a:t>
            </a:r>
            <a:r>
              <a:rPr lang="en-IN" sz="2700" dirty="0" smtClean="0"/>
              <a:t>meal</a:t>
            </a:r>
          </a:p>
          <a:p>
            <a:r>
              <a:rPr lang="en-IN" sz="2700" dirty="0" smtClean="0"/>
              <a:t>Sample size:</a:t>
            </a:r>
          </a:p>
          <a:p>
            <a:pPr>
              <a:buFont typeface="Wingdings" pitchFamily="2" charset="2"/>
              <a:buChar char="ü"/>
            </a:pPr>
            <a:r>
              <a:rPr lang="en-IN" sz="2700" dirty="0" smtClean="0"/>
              <a:t>140 mothers and children 2-5 yrs old</a:t>
            </a:r>
          </a:p>
          <a:p>
            <a:pPr>
              <a:buFont typeface="Wingdings" pitchFamily="2" charset="2"/>
              <a:buChar char="ü"/>
            </a:pPr>
            <a:r>
              <a:rPr lang="en-IN" sz="2700" dirty="0" smtClean="0"/>
              <a:t>19 AWW</a:t>
            </a:r>
          </a:p>
          <a:p>
            <a:r>
              <a:rPr lang="en-IN" sz="2700" dirty="0" smtClean="0"/>
              <a:t>Sampling method: 30*7 cluster sampling</a:t>
            </a:r>
          </a:p>
          <a:p>
            <a:r>
              <a:rPr lang="en-IN" sz="2700" dirty="0" smtClean="0"/>
              <a:t>Tools utilized: electronic weighing machine, measuring tape to measure the height, MUAC tape, separate </a:t>
            </a:r>
            <a:r>
              <a:rPr lang="en-IN" sz="2700" dirty="0" err="1" smtClean="0"/>
              <a:t>questinnaire</a:t>
            </a:r>
            <a:r>
              <a:rPr lang="en-IN" sz="2700" dirty="0" smtClean="0"/>
              <a:t> for mother and AWW</a:t>
            </a:r>
          </a:p>
          <a:p>
            <a:r>
              <a:rPr lang="en-IN" sz="2700" dirty="0" smtClean="0"/>
              <a:t>Method of data collection: Questionnaire with open and close ended questions administered in the form of an interview</a:t>
            </a:r>
          </a:p>
          <a:p>
            <a:endParaRPr lang="en-IN" sz="27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www.seeklogo.com/images/I/International_Breastfeeding_Symbol-logo-8336E62B6D-seeklogo.com.gif"/>
          <p:cNvPicPr>
            <a:picLocks noChangeAspect="1" noChangeArrowheads="1"/>
          </p:cNvPicPr>
          <p:nvPr/>
        </p:nvPicPr>
        <p:blipFill>
          <a:blip r:embed="rId2" cstate="print">
            <a:duotone>
              <a:schemeClr val="accent4">
                <a:shade val="45000"/>
                <a:satMod val="135000"/>
              </a:schemeClr>
              <a:prstClr val="white"/>
            </a:duotone>
            <a:lum bright="30000"/>
          </a:blip>
          <a:srcRect/>
          <a:stretch>
            <a:fillRect/>
          </a:stretch>
        </p:blipFill>
        <p:spPr bwMode="auto">
          <a:xfrm>
            <a:off x="0" y="0"/>
            <a:ext cx="9144000" cy="6858000"/>
          </a:xfrm>
          <a:prstGeom prst="ellipse">
            <a:avLst/>
          </a:prstGeom>
          <a:ln>
            <a:noFill/>
          </a:ln>
          <a:effectLst>
            <a:softEdge rad="112500"/>
          </a:effectLst>
        </p:spPr>
      </p:pic>
      <p:sp>
        <p:nvSpPr>
          <p:cNvPr id="3" name="Content Placeholder 2"/>
          <p:cNvSpPr>
            <a:spLocks noGrp="1"/>
          </p:cNvSpPr>
          <p:nvPr>
            <p:ph idx="1"/>
          </p:nvPr>
        </p:nvSpPr>
        <p:spPr>
          <a:xfrm>
            <a:off x="0" y="1196752"/>
            <a:ext cx="9144000" cy="5661248"/>
          </a:xfrm>
        </p:spPr>
        <p:txBody>
          <a:bodyPr>
            <a:normAutofit fontScale="85000" lnSpcReduction="20000"/>
          </a:bodyPr>
          <a:lstStyle/>
          <a:p>
            <a:r>
              <a:rPr lang="en-IN" dirty="0" smtClean="0"/>
              <a:t>The questionnaire was administered to a  sample of 140 children of age group 2-5 years and their mothers from 21 clusters decided by the sampling methodology</a:t>
            </a:r>
          </a:p>
          <a:p>
            <a:r>
              <a:rPr lang="en-IN" dirty="0" smtClean="0"/>
              <a:t>Data was analysed using SPSS 16.0, Microsoft Excel and WHO </a:t>
            </a:r>
            <a:r>
              <a:rPr lang="en-IN" dirty="0" err="1" smtClean="0"/>
              <a:t>Anthro</a:t>
            </a:r>
            <a:r>
              <a:rPr lang="en-IN" dirty="0" smtClean="0"/>
              <a:t> v3.2.2</a:t>
            </a:r>
          </a:p>
          <a:p>
            <a:r>
              <a:rPr lang="en-IN" dirty="0" smtClean="0"/>
              <a:t>Out of 140 children assessed, 46.4% were males and 53.6% were females</a:t>
            </a:r>
          </a:p>
          <a:p>
            <a:r>
              <a:rPr lang="en-IN" dirty="0" smtClean="0"/>
              <a:t>89.3% mothers were within the age group of 18-30 years. The rest were above 30 years of age</a:t>
            </a:r>
          </a:p>
          <a:p>
            <a:r>
              <a:rPr lang="en-IN" dirty="0" smtClean="0"/>
              <a:t>75.7% fathers were unskilled workers and worked on daily wages</a:t>
            </a:r>
          </a:p>
          <a:p>
            <a:r>
              <a:rPr lang="en-IN" dirty="0" smtClean="0"/>
              <a:t>48.6% mothers and 37.9% fathers were illiterate</a:t>
            </a:r>
          </a:p>
          <a:p>
            <a:r>
              <a:rPr lang="en-IN" dirty="0" smtClean="0"/>
              <a:t>According to Prasad’s classification, 52.1% families has their income above Rs. 5146</a:t>
            </a:r>
          </a:p>
          <a:p>
            <a:endParaRPr lang="en-IN" dirty="0" smtClean="0"/>
          </a:p>
          <a:p>
            <a:endParaRPr lang="en-IN" dirty="0"/>
          </a:p>
        </p:txBody>
      </p:sp>
      <p:sp>
        <p:nvSpPr>
          <p:cNvPr id="4" name="Title 1"/>
          <p:cNvSpPr>
            <a:spLocks noGrp="1"/>
          </p:cNvSpPr>
          <p:nvPr>
            <p:ph type="title"/>
          </p:nvPr>
        </p:nvSpPr>
        <p:spPr>
          <a:xfrm>
            <a:off x="467544" y="0"/>
            <a:ext cx="8229600" cy="1143000"/>
          </a:xfrm>
        </p:spPr>
        <p:txBody>
          <a:bodyPr/>
          <a:lstStyle/>
          <a:p>
            <a:r>
              <a:rPr lang="en-IN" b="1" u="sng" dirty="0" smtClean="0"/>
              <a:t>RESULTS</a:t>
            </a:r>
            <a:r>
              <a:rPr lang="en-IN" dirty="0" smtClean="0"/>
              <a:t> </a:t>
            </a:r>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idx="1"/>
          </p:nvPr>
        </p:nvSpPr>
        <p:spPr>
          <a:xfrm>
            <a:off x="395536" y="404664"/>
            <a:ext cx="4040188" cy="1368152"/>
          </a:xfrm>
        </p:spPr>
        <p:txBody>
          <a:bodyPr>
            <a:normAutofit fontScale="85000" lnSpcReduction="20000"/>
          </a:bodyPr>
          <a:lstStyle/>
          <a:p>
            <a:r>
              <a:rPr lang="en-IN" b="0" dirty="0" smtClean="0"/>
              <a:t>Some of the children who were given bottles of IFA syrup for bi-weekly administration  were not given proper doses due to the side- effects heard of from others</a:t>
            </a:r>
            <a:endParaRPr lang="en-IN" b="0" dirty="0"/>
          </a:p>
        </p:txBody>
      </p:sp>
      <p:sp>
        <p:nvSpPr>
          <p:cNvPr id="3" name="Content Placeholder 2"/>
          <p:cNvSpPr>
            <a:spLocks noGrp="1"/>
          </p:cNvSpPr>
          <p:nvPr>
            <p:ph sz="half" idx="2"/>
          </p:nvPr>
        </p:nvSpPr>
        <p:spPr/>
        <p:txBody>
          <a:bodyPr/>
          <a:lstStyle/>
          <a:p>
            <a:pPr>
              <a:buNone/>
            </a:pPr>
            <a:r>
              <a:rPr lang="en-IN" dirty="0" smtClean="0"/>
              <a:t> </a:t>
            </a:r>
            <a:endParaRPr lang="en-IN" dirty="0"/>
          </a:p>
        </p:txBody>
      </p:sp>
      <p:sp>
        <p:nvSpPr>
          <p:cNvPr id="8" name="Text Placeholder 7"/>
          <p:cNvSpPr>
            <a:spLocks noGrp="1"/>
          </p:cNvSpPr>
          <p:nvPr>
            <p:ph type="body" sz="quarter" idx="3"/>
          </p:nvPr>
        </p:nvSpPr>
        <p:spPr>
          <a:xfrm>
            <a:off x="4644008" y="404664"/>
            <a:ext cx="4041775" cy="1152128"/>
          </a:xfrm>
        </p:spPr>
        <p:txBody>
          <a:bodyPr>
            <a:normAutofit fontScale="77500" lnSpcReduction="20000"/>
          </a:bodyPr>
          <a:lstStyle/>
          <a:p>
            <a:r>
              <a:rPr lang="en-IN" b="0" dirty="0" smtClean="0"/>
              <a:t>60.7%  and 40.7% mothers have </a:t>
            </a:r>
            <a:r>
              <a:rPr lang="en-IN" b="0" dirty="0" err="1" smtClean="0"/>
              <a:t>gravida</a:t>
            </a:r>
            <a:r>
              <a:rPr lang="en-IN" b="0" dirty="0" smtClean="0"/>
              <a:t> and parity &gt;=3 respectively which again highlights the importance of family planning and  ANC check ups</a:t>
            </a:r>
            <a:endParaRPr lang="en-IN" b="0" dirty="0"/>
          </a:p>
        </p:txBody>
      </p:sp>
      <p:graphicFrame>
        <p:nvGraphicFramePr>
          <p:cNvPr id="4" name="Chart 3"/>
          <p:cNvGraphicFramePr/>
          <p:nvPr/>
        </p:nvGraphicFramePr>
        <p:xfrm>
          <a:off x="251520" y="2132856"/>
          <a:ext cx="4176464" cy="453650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ontent Placeholder 9"/>
          <p:cNvGraphicFramePr>
            <a:graphicFrameLocks noGrp="1"/>
          </p:cNvGraphicFramePr>
          <p:nvPr>
            <p:ph sz="quarter" idx="4"/>
          </p:nvPr>
        </p:nvGraphicFramePr>
        <p:xfrm>
          <a:off x="4788024" y="2132856"/>
          <a:ext cx="4041775" cy="472514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3"/>
          <p:cNvGraphicFramePr>
            <a:graphicFrameLocks/>
          </p:cNvGraphicFramePr>
          <p:nvPr/>
        </p:nvGraphicFramePr>
        <p:xfrm>
          <a:off x="609600" y="1752600"/>
          <a:ext cx="8229600" cy="4844752"/>
        </p:xfrm>
        <a:graphic>
          <a:graphicData uri="http://schemas.openxmlformats.org/drawingml/2006/chart">
            <c:chart xmlns:c="http://schemas.openxmlformats.org/drawingml/2006/chart" xmlns:r="http://schemas.openxmlformats.org/officeDocument/2006/relationships" r:id="rId2"/>
          </a:graphicData>
        </a:graphic>
      </p:graphicFrame>
      <p:sp>
        <p:nvSpPr>
          <p:cNvPr id="8" name="Title 7"/>
          <p:cNvSpPr>
            <a:spLocks noGrp="1"/>
          </p:cNvSpPr>
          <p:nvPr>
            <p:ph type="title"/>
          </p:nvPr>
        </p:nvSpPr>
        <p:spPr/>
        <p:txBody>
          <a:bodyPr>
            <a:normAutofit/>
          </a:bodyPr>
          <a:lstStyle/>
          <a:p>
            <a:pPr algn="l"/>
            <a:r>
              <a:rPr lang="en-IN" sz="2000" dirty="0" smtClean="0"/>
              <a:t>55.7% children presented either of the signs of malnutrition whereas 44.3% children were healthy showing no signs of stunting, wasting , underweight or decreased MUAC</a:t>
            </a:r>
            <a:endParaRPr lang="en-IN"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IN" sz="2000" dirty="0" smtClean="0"/>
              <a:t>Early initiation of breastfeeding, duration of exclusive breastfeeding, timely initiation of complementary feeding and duration of continued breastfeeding were the key indicators taken into consideration while assessing this variable</a:t>
            </a:r>
            <a:endParaRPr lang="en-IN" sz="2000"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95536" y="260648"/>
            <a:ext cx="4040188" cy="1800200"/>
          </a:xfrm>
        </p:spPr>
        <p:txBody>
          <a:bodyPr>
            <a:normAutofit/>
          </a:bodyPr>
          <a:lstStyle/>
          <a:p>
            <a:r>
              <a:rPr lang="en-IN" sz="2000" b="0" dirty="0" smtClean="0"/>
              <a:t>54.3% mothers said the baby should be breastfed immediately, within 1 hour of birth. 2.1% said after 3 days since they had the custom of feeding goat’s milk to the child till then</a:t>
            </a:r>
            <a:endParaRPr lang="en-IN" sz="2000" b="0" dirty="0"/>
          </a:p>
        </p:txBody>
      </p:sp>
      <p:sp>
        <p:nvSpPr>
          <p:cNvPr id="5" name="Text Placeholder 4"/>
          <p:cNvSpPr>
            <a:spLocks noGrp="1"/>
          </p:cNvSpPr>
          <p:nvPr>
            <p:ph type="body" sz="quarter" idx="3"/>
          </p:nvPr>
        </p:nvSpPr>
        <p:spPr>
          <a:xfrm>
            <a:off x="4644008" y="260648"/>
            <a:ext cx="4041775" cy="1512168"/>
          </a:xfrm>
        </p:spPr>
        <p:txBody>
          <a:bodyPr>
            <a:normAutofit/>
          </a:bodyPr>
          <a:lstStyle/>
          <a:p>
            <a:r>
              <a:rPr lang="en-IN" sz="2000" b="0" dirty="0" smtClean="0"/>
              <a:t>80.7% mothers said the child should be first given </a:t>
            </a:r>
            <a:r>
              <a:rPr lang="en-IN" sz="2000" b="0" dirty="0" err="1" smtClean="0"/>
              <a:t>breastmilk</a:t>
            </a:r>
            <a:r>
              <a:rPr lang="en-IN" sz="2000" b="0" dirty="0" smtClean="0"/>
              <a:t> after </a:t>
            </a:r>
            <a:r>
              <a:rPr lang="en-IN" sz="2000" b="0" dirty="0" err="1" smtClean="0"/>
              <a:t>bith</a:t>
            </a:r>
            <a:r>
              <a:rPr lang="en-IN" sz="2000" b="0" dirty="0" smtClean="0"/>
              <a:t> but 19.3% mothers still resort to pre- lacteal feeds</a:t>
            </a:r>
            <a:endParaRPr lang="en-IN" sz="2000" b="0" dirty="0"/>
          </a:p>
        </p:txBody>
      </p:sp>
      <p:pic>
        <p:nvPicPr>
          <p:cNvPr id="7" name="Content Placeholder 6"/>
          <p:cNvPicPr>
            <a:picLocks noGrp="1"/>
          </p:cNvPicPr>
          <p:nvPr>
            <p:ph sz="half" idx="2"/>
          </p:nvPr>
        </p:nvPicPr>
        <p:blipFill>
          <a:blip r:embed="rId2" cstate="print"/>
          <a:srcRect/>
          <a:stretch>
            <a:fillRect/>
          </a:stretch>
        </p:blipFill>
        <p:spPr bwMode="auto">
          <a:xfrm>
            <a:off x="683569" y="2420889"/>
            <a:ext cx="3322488" cy="4032448"/>
          </a:xfrm>
          <a:prstGeom prst="rect">
            <a:avLst/>
          </a:prstGeom>
          <a:noFill/>
          <a:ln w="9525">
            <a:noFill/>
            <a:miter lim="800000"/>
            <a:headEnd/>
            <a:tailEnd/>
          </a:ln>
        </p:spPr>
      </p:pic>
      <p:pic>
        <p:nvPicPr>
          <p:cNvPr id="8" name="Content Placeholder 7"/>
          <p:cNvPicPr>
            <a:picLocks noGrp="1"/>
          </p:cNvPicPr>
          <p:nvPr>
            <p:ph sz="quarter" idx="4"/>
          </p:nvPr>
        </p:nvPicPr>
        <p:blipFill>
          <a:blip r:embed="rId3" cstate="print"/>
          <a:srcRect/>
          <a:stretch>
            <a:fillRect/>
          </a:stretch>
        </p:blipFill>
        <p:spPr bwMode="auto">
          <a:xfrm>
            <a:off x="5141912" y="2420888"/>
            <a:ext cx="3174504" cy="396044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IN" sz="2000" dirty="0" smtClean="0"/>
              <a:t>90.7% mothers knew what </a:t>
            </a:r>
            <a:r>
              <a:rPr lang="en-IN" sz="2000" dirty="0" err="1" smtClean="0"/>
              <a:t>colostrum</a:t>
            </a:r>
            <a:r>
              <a:rPr lang="en-IN" sz="2000" dirty="0" smtClean="0"/>
              <a:t> is, out of which 88.19% thought it should be given to the child that is 11.81% still think it should be discarded. Out of the mothers who think it should be given, only 57.9% knew its advantages</a:t>
            </a:r>
            <a:endParaRPr lang="en-IN" sz="2000"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395536" y="0"/>
            <a:ext cx="4040188" cy="1196752"/>
          </a:xfrm>
        </p:spPr>
        <p:txBody>
          <a:bodyPr>
            <a:normAutofit/>
          </a:bodyPr>
          <a:lstStyle/>
          <a:p>
            <a:r>
              <a:rPr lang="en-IN" sz="2000" b="0" dirty="0" smtClean="0"/>
              <a:t>77.9% mothers knew that a child should be exclusively breastfed for </a:t>
            </a:r>
            <a:r>
              <a:rPr lang="en-IN" sz="2000" b="0" dirty="0" err="1" smtClean="0"/>
              <a:t>atleast</a:t>
            </a:r>
            <a:r>
              <a:rPr lang="en-IN" sz="2000" b="0" dirty="0" smtClean="0"/>
              <a:t> 6 months</a:t>
            </a:r>
            <a:endParaRPr lang="en-IN" sz="2000" b="0" dirty="0"/>
          </a:p>
        </p:txBody>
      </p:sp>
      <p:pic>
        <p:nvPicPr>
          <p:cNvPr id="4" name="Content Placeholder 3"/>
          <p:cNvPicPr>
            <a:picLocks noGrp="1"/>
          </p:cNvPicPr>
          <p:nvPr>
            <p:ph sz="half" idx="2"/>
          </p:nvPr>
        </p:nvPicPr>
        <p:blipFill>
          <a:blip r:embed="rId2" cstate="print"/>
          <a:stretch>
            <a:fillRect/>
          </a:stretch>
        </p:blipFill>
        <p:spPr bwMode="auto">
          <a:xfrm>
            <a:off x="683568" y="1844824"/>
            <a:ext cx="3672408" cy="4248472"/>
          </a:xfrm>
          <a:prstGeom prst="rect">
            <a:avLst/>
          </a:prstGeom>
          <a:noFill/>
          <a:ln w="9525">
            <a:noFill/>
            <a:miter lim="800000"/>
            <a:headEnd/>
            <a:tailEnd/>
          </a:ln>
        </p:spPr>
      </p:pic>
      <p:sp>
        <p:nvSpPr>
          <p:cNvPr id="7" name="Text Placeholder 6"/>
          <p:cNvSpPr>
            <a:spLocks noGrp="1"/>
          </p:cNvSpPr>
          <p:nvPr>
            <p:ph type="body" sz="quarter" idx="3"/>
          </p:nvPr>
        </p:nvSpPr>
        <p:spPr>
          <a:xfrm>
            <a:off x="4644008" y="260648"/>
            <a:ext cx="4041775" cy="1224136"/>
          </a:xfrm>
        </p:spPr>
        <p:txBody>
          <a:bodyPr>
            <a:noAutofit/>
          </a:bodyPr>
          <a:lstStyle/>
          <a:p>
            <a:r>
              <a:rPr lang="en-IN" sz="2000" b="0" dirty="0" smtClean="0"/>
              <a:t>29.3% mothers breastfed their baby &gt;=6 times a day while 35% mothers think the child should be </a:t>
            </a:r>
            <a:r>
              <a:rPr lang="en-IN" sz="2000" b="0" dirty="0" err="1" smtClean="0"/>
              <a:t>brestfed</a:t>
            </a:r>
            <a:r>
              <a:rPr lang="en-IN" sz="2000" b="0" dirty="0" smtClean="0"/>
              <a:t> whenever he demands</a:t>
            </a:r>
          </a:p>
        </p:txBody>
      </p:sp>
      <p:pic>
        <p:nvPicPr>
          <p:cNvPr id="9" name="Content Placeholder 8"/>
          <p:cNvPicPr>
            <a:picLocks noGrp="1"/>
          </p:cNvPicPr>
          <p:nvPr>
            <p:ph sz="quarter" idx="4"/>
          </p:nvPr>
        </p:nvPicPr>
        <p:blipFill>
          <a:blip r:embed="rId3" cstate="print"/>
          <a:srcRect/>
          <a:stretch>
            <a:fillRect/>
          </a:stretch>
        </p:blipFill>
        <p:spPr bwMode="auto">
          <a:xfrm>
            <a:off x="4860032" y="1772816"/>
            <a:ext cx="3600400" cy="4320479"/>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2"/>
          <p:cNvSpPr>
            <a:spLocks noGrp="1"/>
          </p:cNvSpPr>
          <p:nvPr>
            <p:ph type="body" idx="1"/>
          </p:nvPr>
        </p:nvSpPr>
        <p:spPr>
          <a:xfrm>
            <a:off x="467544" y="0"/>
            <a:ext cx="4040188" cy="1650479"/>
          </a:xfrm>
        </p:spPr>
        <p:txBody>
          <a:bodyPr>
            <a:normAutofit fontScale="85000" lnSpcReduction="10000"/>
          </a:bodyPr>
          <a:lstStyle/>
          <a:p>
            <a:r>
              <a:rPr lang="en-IN" b="0" dirty="0" smtClean="0"/>
              <a:t>69.3% mothers knew that complementary feed should be started at/after the 6 month whereas 7.1% thought it should be left on the child, whenever she is ready to eat</a:t>
            </a:r>
            <a:endParaRPr lang="en-IN" b="0" dirty="0"/>
          </a:p>
        </p:txBody>
      </p:sp>
      <p:sp>
        <p:nvSpPr>
          <p:cNvPr id="6" name="Content Placeholder 5"/>
          <p:cNvSpPr>
            <a:spLocks noGrp="1"/>
          </p:cNvSpPr>
          <p:nvPr>
            <p:ph sz="half" idx="2"/>
          </p:nvPr>
        </p:nvSpPr>
        <p:spPr/>
        <p:txBody>
          <a:bodyPr/>
          <a:lstStyle/>
          <a:p>
            <a:endParaRPr lang="en-IN" dirty="0" smtClean="0"/>
          </a:p>
          <a:p>
            <a:endParaRPr lang="en-IN" dirty="0" smtClean="0"/>
          </a:p>
          <a:p>
            <a:pPr>
              <a:buNone/>
            </a:pPr>
            <a:endParaRPr lang="en-IN" dirty="0" smtClean="0"/>
          </a:p>
          <a:p>
            <a:endParaRPr lang="en-IN" dirty="0" smtClean="0"/>
          </a:p>
          <a:p>
            <a:endParaRPr lang="en-IN" dirty="0" smtClean="0"/>
          </a:p>
          <a:p>
            <a:endParaRPr lang="en-IN" dirty="0" smtClean="0"/>
          </a:p>
          <a:p>
            <a:pPr>
              <a:buNone/>
            </a:pPr>
            <a:endParaRPr lang="en-IN" dirty="0" smtClean="0"/>
          </a:p>
          <a:p>
            <a:pPr>
              <a:buNone/>
            </a:pPr>
            <a:endParaRPr lang="en-IN" dirty="0"/>
          </a:p>
        </p:txBody>
      </p:sp>
      <p:sp>
        <p:nvSpPr>
          <p:cNvPr id="14" name="Text Placeholder 13"/>
          <p:cNvSpPr>
            <a:spLocks noGrp="1"/>
          </p:cNvSpPr>
          <p:nvPr>
            <p:ph type="body" sz="quarter" idx="3"/>
          </p:nvPr>
        </p:nvSpPr>
        <p:spPr>
          <a:xfrm>
            <a:off x="4572000" y="0"/>
            <a:ext cx="4041775" cy="1628800"/>
          </a:xfrm>
        </p:spPr>
        <p:txBody>
          <a:bodyPr>
            <a:normAutofit fontScale="85000" lnSpcReduction="20000"/>
          </a:bodyPr>
          <a:lstStyle/>
          <a:p>
            <a:r>
              <a:rPr lang="en-IN" b="0" dirty="0" smtClean="0"/>
              <a:t>49.3% mothers agreed upon continuing breastfeeding the baby along with other foods and liquid for 6 months- 2 years whereas  40% said it should be continued for more than 3 years</a:t>
            </a:r>
            <a:endParaRPr lang="en-IN" b="0" dirty="0"/>
          </a:p>
        </p:txBody>
      </p:sp>
      <p:sp>
        <p:nvSpPr>
          <p:cNvPr id="15" name="Content Placeholder 14"/>
          <p:cNvSpPr>
            <a:spLocks noGrp="1"/>
          </p:cNvSpPr>
          <p:nvPr>
            <p:ph sz="quarter" idx="4"/>
          </p:nvPr>
        </p:nvSpPr>
        <p:spPr/>
        <p:txBody>
          <a:bodyPr/>
          <a:lstStyle/>
          <a:p>
            <a:endParaRPr lang="en-IN" dirty="0" smtClean="0"/>
          </a:p>
          <a:p>
            <a:endParaRPr lang="en-IN" dirty="0" smtClean="0"/>
          </a:p>
          <a:p>
            <a:endParaRPr lang="en-IN" dirty="0" smtClean="0"/>
          </a:p>
          <a:p>
            <a:endParaRPr lang="en-IN" dirty="0" smtClean="0"/>
          </a:p>
          <a:p>
            <a:endParaRPr lang="en-IN" dirty="0" smtClean="0"/>
          </a:p>
          <a:p>
            <a:endParaRPr lang="en-IN" dirty="0" smtClean="0"/>
          </a:p>
        </p:txBody>
      </p:sp>
      <p:pic>
        <p:nvPicPr>
          <p:cNvPr id="17" name="Picture 16"/>
          <p:cNvPicPr/>
          <p:nvPr/>
        </p:nvPicPr>
        <p:blipFill>
          <a:blip r:embed="rId2" cstate="print"/>
          <a:srcRect/>
          <a:stretch>
            <a:fillRect/>
          </a:stretch>
        </p:blipFill>
        <p:spPr bwMode="auto">
          <a:xfrm>
            <a:off x="4932040" y="1916832"/>
            <a:ext cx="3600400" cy="4464496"/>
          </a:xfrm>
          <a:prstGeom prst="rect">
            <a:avLst/>
          </a:prstGeom>
          <a:noFill/>
          <a:ln w="9525">
            <a:noFill/>
            <a:miter lim="800000"/>
            <a:headEnd/>
            <a:tailEnd/>
          </a:ln>
        </p:spPr>
      </p:pic>
      <p:pic>
        <p:nvPicPr>
          <p:cNvPr id="18" name="Picture 17"/>
          <p:cNvPicPr/>
          <p:nvPr/>
        </p:nvPicPr>
        <p:blipFill>
          <a:blip r:embed="rId3" cstate="print"/>
          <a:srcRect/>
          <a:stretch>
            <a:fillRect/>
          </a:stretch>
        </p:blipFill>
        <p:spPr bwMode="auto">
          <a:xfrm>
            <a:off x="467544" y="1988840"/>
            <a:ext cx="3816424" cy="4392488"/>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normAutofit/>
          </a:bodyPr>
          <a:lstStyle/>
          <a:p>
            <a:r>
              <a:rPr lang="en-IN" sz="4000" b="1" u="sng" dirty="0" smtClean="0"/>
              <a:t>INTRODUCTION</a:t>
            </a:r>
            <a:endParaRPr lang="en-IN" sz="4000" b="1" u="sng" dirty="0"/>
          </a:p>
        </p:txBody>
      </p:sp>
      <p:pic>
        <p:nvPicPr>
          <p:cNvPr id="9" name="Content Placeholder 8" descr="http://www.ijph.in/articles/2011/55/1/images/IndianJPublicHealth_2011_55_1_1_82531_u2.jpg"/>
          <p:cNvPicPr>
            <a:picLocks noGrp="1"/>
          </p:cNvPicPr>
          <p:nvPr>
            <p:ph idx="1"/>
          </p:nvPr>
        </p:nvPicPr>
        <p:blipFill>
          <a:blip r:embed="rId2" cstate="print"/>
          <a:srcRect/>
          <a:stretch>
            <a:fillRect/>
          </a:stretch>
        </p:blipFill>
        <p:spPr bwMode="auto">
          <a:xfrm>
            <a:off x="1339787" y="1600201"/>
            <a:ext cx="6464425" cy="4133056"/>
          </a:xfrm>
          <a:prstGeom prst="rect">
            <a:avLst/>
          </a:prstGeom>
          <a:noFill/>
          <a:ln w="9525">
            <a:noFill/>
            <a:miter lim="800000"/>
            <a:headEnd/>
            <a:tailEnd/>
          </a:ln>
        </p:spPr>
      </p:pic>
      <p:sp>
        <p:nvSpPr>
          <p:cNvPr id="10" name="TextBox 9"/>
          <p:cNvSpPr txBox="1"/>
          <p:nvPr/>
        </p:nvSpPr>
        <p:spPr>
          <a:xfrm>
            <a:off x="0" y="5877272"/>
            <a:ext cx="9144000" cy="923330"/>
          </a:xfrm>
          <a:prstGeom prst="rect">
            <a:avLst/>
          </a:prstGeom>
          <a:noFill/>
        </p:spPr>
        <p:txBody>
          <a:bodyPr wrap="square" rtlCol="0">
            <a:spAutoFit/>
          </a:bodyPr>
          <a:lstStyle/>
          <a:p>
            <a:r>
              <a:rPr lang="en-US" i="1" dirty="0" smtClean="0"/>
              <a:t>SOURCE: Evidence-Based preventive interventions for targeting under-nutrition in the Indian context</a:t>
            </a:r>
            <a:r>
              <a:rPr lang="en-IN" i="1" dirty="0" smtClean="0"/>
              <a:t>, </a:t>
            </a:r>
            <a:r>
              <a:rPr lang="en-IN" i="1" dirty="0" err="1" smtClean="0"/>
              <a:t>Sandip</a:t>
            </a:r>
            <a:r>
              <a:rPr lang="en-IN" i="1" dirty="0" smtClean="0"/>
              <a:t> Kumar Ray</a:t>
            </a:r>
            <a:endParaRPr lang="en-IN" dirty="0" smtClean="0"/>
          </a:p>
          <a:p>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8820472" cy="1642194"/>
          </a:xfrm>
        </p:spPr>
        <p:txBody>
          <a:bodyPr>
            <a:noAutofit/>
          </a:bodyPr>
          <a:lstStyle/>
          <a:p>
            <a:pPr algn="l"/>
            <a:r>
              <a:rPr lang="en-IN" sz="2000" dirty="0" smtClean="0"/>
              <a:t>42.1% mothers did not receive any counselling on breastfeeding during ANC or immediately after delivery.7.9% mothers approached facility or health worker  in case of need</a:t>
            </a:r>
            <a:br>
              <a:rPr lang="en-IN" sz="2000" dirty="0" smtClean="0"/>
            </a:br>
            <a:r>
              <a:rPr lang="en-IN" sz="2000" dirty="0" smtClean="0"/>
              <a:t>72.1% mothers attended VHNDs at AWC but it doe snot show any correlation with the knowledge mothers have on IYCF practices</a:t>
            </a:r>
            <a:br>
              <a:rPr lang="en-IN" sz="2000" dirty="0" smtClean="0"/>
            </a:br>
            <a:r>
              <a:rPr lang="en-IN" sz="2000" dirty="0" smtClean="0"/>
              <a:t>Only 15% mothers knew about the S &amp;S of malnutrition while 92.9% did not know about the adverse effects it can have on their children</a:t>
            </a:r>
            <a:endParaRPr lang="en-IN" sz="2000" dirty="0"/>
          </a:p>
        </p:txBody>
      </p:sp>
      <p:sp>
        <p:nvSpPr>
          <p:cNvPr id="4" name="Content Placeholder 3"/>
          <p:cNvSpPr>
            <a:spLocks noGrp="1"/>
          </p:cNvSpPr>
          <p:nvPr>
            <p:ph sz="half" idx="2"/>
          </p:nvPr>
        </p:nvSpPr>
        <p:spPr/>
        <p:txBody>
          <a:bodyPr/>
          <a:lstStyle/>
          <a:p>
            <a:endParaRPr lang="en-IN" dirty="0" smtClean="0"/>
          </a:p>
          <a:p>
            <a:endParaRPr lang="en-IN" dirty="0" smtClean="0"/>
          </a:p>
        </p:txBody>
      </p:sp>
      <p:graphicFrame>
        <p:nvGraphicFramePr>
          <p:cNvPr id="9" name="Chart 8"/>
          <p:cNvGraphicFramePr/>
          <p:nvPr/>
        </p:nvGraphicFramePr>
        <p:xfrm>
          <a:off x="467544" y="2204864"/>
          <a:ext cx="8352928" cy="410445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260648"/>
            <a:ext cx="4040188" cy="1368152"/>
          </a:xfrm>
        </p:spPr>
        <p:txBody>
          <a:bodyPr>
            <a:normAutofit fontScale="85000" lnSpcReduction="10000"/>
          </a:bodyPr>
          <a:lstStyle/>
          <a:p>
            <a:r>
              <a:rPr lang="en-IN" b="0" dirty="0" smtClean="0"/>
              <a:t>Last episode of diarrhoea within  the last month was reported in 17.1% children. Most mother reported the last episode during teething</a:t>
            </a:r>
            <a:endParaRPr lang="en-IN" b="0" dirty="0"/>
          </a:p>
        </p:txBody>
      </p:sp>
      <p:sp>
        <p:nvSpPr>
          <p:cNvPr id="5" name="Text Placeholder 4"/>
          <p:cNvSpPr>
            <a:spLocks noGrp="1"/>
          </p:cNvSpPr>
          <p:nvPr>
            <p:ph type="body" sz="quarter" idx="3"/>
          </p:nvPr>
        </p:nvSpPr>
        <p:spPr>
          <a:xfrm>
            <a:off x="4644008" y="188640"/>
            <a:ext cx="4041775" cy="1296144"/>
          </a:xfrm>
        </p:spPr>
        <p:txBody>
          <a:bodyPr>
            <a:normAutofit/>
          </a:bodyPr>
          <a:lstStyle/>
          <a:p>
            <a:r>
              <a:rPr lang="en-IN" sz="2000" b="0" dirty="0" smtClean="0"/>
              <a:t>60% mothers knew about ORS  but none was aware about the zinc supplementation given with ORS</a:t>
            </a:r>
            <a:endParaRPr lang="en-IN" sz="2000" b="0" dirty="0"/>
          </a:p>
        </p:txBody>
      </p:sp>
      <p:pic>
        <p:nvPicPr>
          <p:cNvPr id="7" name="Content Placeholder 6"/>
          <p:cNvPicPr>
            <a:picLocks noGrp="1"/>
          </p:cNvPicPr>
          <p:nvPr>
            <p:ph sz="half" idx="2"/>
          </p:nvPr>
        </p:nvPicPr>
        <p:blipFill>
          <a:blip r:embed="rId2" cstate="print"/>
          <a:srcRect/>
          <a:stretch>
            <a:fillRect/>
          </a:stretch>
        </p:blipFill>
        <p:spPr bwMode="auto">
          <a:xfrm>
            <a:off x="5004048" y="1844824"/>
            <a:ext cx="3600400" cy="4176464"/>
          </a:xfrm>
          <a:prstGeom prst="rect">
            <a:avLst/>
          </a:prstGeom>
          <a:noFill/>
          <a:ln w="9525">
            <a:noFill/>
            <a:miter lim="800000"/>
            <a:headEnd/>
            <a:tailEnd/>
          </a:ln>
        </p:spPr>
      </p:pic>
      <p:pic>
        <p:nvPicPr>
          <p:cNvPr id="10" name="Content Placeholder 9"/>
          <p:cNvPicPr>
            <a:picLocks noGrp="1"/>
          </p:cNvPicPr>
          <p:nvPr>
            <p:ph sz="quarter" idx="4"/>
          </p:nvPr>
        </p:nvPicPr>
        <p:blipFill>
          <a:blip r:embed="rId3" cstate="print"/>
          <a:srcRect/>
          <a:stretch>
            <a:fillRect/>
          </a:stretch>
        </p:blipFill>
        <p:spPr bwMode="auto">
          <a:xfrm>
            <a:off x="395536" y="1844824"/>
            <a:ext cx="4032448" cy="4176464"/>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67544" y="0"/>
            <a:ext cx="4040188" cy="1440160"/>
          </a:xfrm>
        </p:spPr>
        <p:txBody>
          <a:bodyPr>
            <a:normAutofit/>
          </a:bodyPr>
          <a:lstStyle/>
          <a:p>
            <a:r>
              <a:rPr lang="en-IN" sz="2000" b="0" dirty="0" smtClean="0"/>
              <a:t>25% mothers thought the child should not be breastfed when he is sick. All the more reducing his immunity</a:t>
            </a:r>
            <a:endParaRPr lang="en-IN" sz="2000" b="0" dirty="0"/>
          </a:p>
        </p:txBody>
      </p:sp>
      <p:sp>
        <p:nvSpPr>
          <p:cNvPr id="5" name="Text Placeholder 4"/>
          <p:cNvSpPr>
            <a:spLocks noGrp="1"/>
          </p:cNvSpPr>
          <p:nvPr>
            <p:ph type="body" sz="quarter" idx="3"/>
          </p:nvPr>
        </p:nvSpPr>
        <p:spPr>
          <a:xfrm>
            <a:off x="4645025" y="476672"/>
            <a:ext cx="4498975" cy="1440160"/>
          </a:xfrm>
        </p:spPr>
        <p:txBody>
          <a:bodyPr>
            <a:noAutofit/>
          </a:bodyPr>
          <a:lstStyle/>
          <a:p>
            <a:r>
              <a:rPr lang="en-IN" sz="2000" b="0" dirty="0" smtClean="0"/>
              <a:t>42.9% children were looked after by their grandparents in the absence and sometimes presence of mothers while 30% of mothers lived as nuclear family  and had no one to look after their children in their absence</a:t>
            </a:r>
            <a:endParaRPr lang="en-IN" sz="2000" b="0" dirty="0"/>
          </a:p>
        </p:txBody>
      </p:sp>
      <p:pic>
        <p:nvPicPr>
          <p:cNvPr id="7" name="Content Placeholder 6"/>
          <p:cNvPicPr>
            <a:picLocks noGrp="1"/>
          </p:cNvPicPr>
          <p:nvPr>
            <p:ph sz="half" idx="2"/>
          </p:nvPr>
        </p:nvPicPr>
        <p:blipFill>
          <a:blip r:embed="rId2" cstate="print"/>
          <a:srcRect/>
          <a:stretch>
            <a:fillRect/>
          </a:stretch>
        </p:blipFill>
        <p:spPr bwMode="auto">
          <a:xfrm>
            <a:off x="395536" y="1700808"/>
            <a:ext cx="3816424" cy="4320480"/>
          </a:xfrm>
          <a:prstGeom prst="rect">
            <a:avLst/>
          </a:prstGeom>
          <a:noFill/>
          <a:ln w="9525">
            <a:noFill/>
            <a:miter lim="800000"/>
            <a:headEnd/>
            <a:tailEnd/>
          </a:ln>
        </p:spPr>
      </p:pic>
      <p:pic>
        <p:nvPicPr>
          <p:cNvPr id="10" name="Content Placeholder 7"/>
          <p:cNvPicPr>
            <a:picLocks noGrp="1"/>
          </p:cNvPicPr>
          <p:nvPr>
            <p:ph sz="quarter" idx="4"/>
          </p:nvPr>
        </p:nvPicPr>
        <p:blipFill>
          <a:blip r:embed="rId3" cstate="print"/>
          <a:srcRect/>
          <a:stretch>
            <a:fillRect/>
          </a:stretch>
        </p:blipFill>
        <p:spPr bwMode="auto">
          <a:xfrm>
            <a:off x="4860032" y="1844824"/>
            <a:ext cx="3744416" cy="4032448"/>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95536" y="188640"/>
            <a:ext cx="4040188" cy="1323528"/>
          </a:xfrm>
        </p:spPr>
        <p:txBody>
          <a:bodyPr>
            <a:normAutofit/>
          </a:bodyPr>
          <a:lstStyle/>
          <a:p>
            <a:r>
              <a:rPr lang="en-IN" sz="2000" b="0" dirty="0" smtClean="0"/>
              <a:t>60% mothers said that  they would pass on the information they have about breastfeeding and malnutrition to other women </a:t>
            </a:r>
            <a:endParaRPr lang="en-IN" sz="2000" b="0" dirty="0"/>
          </a:p>
        </p:txBody>
      </p:sp>
      <p:sp>
        <p:nvSpPr>
          <p:cNvPr id="5" name="Text Placeholder 4"/>
          <p:cNvSpPr>
            <a:spLocks noGrp="1"/>
          </p:cNvSpPr>
          <p:nvPr>
            <p:ph type="body" sz="quarter" idx="3"/>
          </p:nvPr>
        </p:nvSpPr>
        <p:spPr>
          <a:xfrm>
            <a:off x="4645025" y="0"/>
            <a:ext cx="4498975" cy="2420888"/>
          </a:xfrm>
        </p:spPr>
        <p:txBody>
          <a:bodyPr>
            <a:noAutofit/>
          </a:bodyPr>
          <a:lstStyle/>
          <a:p>
            <a:r>
              <a:rPr lang="en-IN" sz="2000" b="0" dirty="0" smtClean="0"/>
              <a:t>32.1% mothers had seen breastfeeding and malnutrition related information on TV, only 2.1% mothers could utilize the IEC material as not  many of them were literate but mostly i.e. 65.7% mothers relied on information provided by neighbours and family members</a:t>
            </a:r>
            <a:endParaRPr lang="en-IN" sz="2000" b="0" dirty="0"/>
          </a:p>
        </p:txBody>
      </p:sp>
      <p:pic>
        <p:nvPicPr>
          <p:cNvPr id="7" name="Content Placeholder 6"/>
          <p:cNvPicPr>
            <a:picLocks noGrp="1"/>
          </p:cNvPicPr>
          <p:nvPr>
            <p:ph sz="half" idx="2"/>
          </p:nvPr>
        </p:nvPicPr>
        <p:blipFill>
          <a:blip r:embed="rId2" cstate="print"/>
          <a:srcRect/>
          <a:stretch>
            <a:fillRect/>
          </a:stretch>
        </p:blipFill>
        <p:spPr bwMode="auto">
          <a:xfrm>
            <a:off x="395536" y="2492896"/>
            <a:ext cx="3888432" cy="3816424"/>
          </a:xfrm>
          <a:prstGeom prst="rect">
            <a:avLst/>
          </a:prstGeom>
          <a:noFill/>
          <a:ln w="9525">
            <a:noFill/>
            <a:miter lim="800000"/>
            <a:headEnd/>
            <a:tailEnd/>
          </a:ln>
        </p:spPr>
      </p:pic>
      <p:pic>
        <p:nvPicPr>
          <p:cNvPr id="11" name="Content Placeholder 7"/>
          <p:cNvPicPr>
            <a:picLocks/>
          </p:cNvPicPr>
          <p:nvPr/>
        </p:nvPicPr>
        <p:blipFill>
          <a:blip r:embed="rId3" cstate="print"/>
          <a:srcRect/>
          <a:stretch>
            <a:fillRect/>
          </a:stretch>
        </p:blipFill>
        <p:spPr bwMode="auto">
          <a:xfrm>
            <a:off x="4788024" y="2564904"/>
            <a:ext cx="3744416" cy="3672408"/>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seeklogo.com/images/I/International_Breastfeeding_Symbol-logo-8336E62B6D-seeklogo.com.gif"/>
          <p:cNvPicPr>
            <a:picLocks noChangeAspect="1" noChangeArrowheads="1"/>
          </p:cNvPicPr>
          <p:nvPr/>
        </p:nvPicPr>
        <p:blipFill>
          <a:blip r:embed="rId2" cstate="print">
            <a:duotone>
              <a:schemeClr val="accent3">
                <a:shade val="45000"/>
                <a:satMod val="135000"/>
              </a:schemeClr>
              <a:prstClr val="white"/>
            </a:duotone>
            <a:lum bright="20000"/>
          </a:blip>
          <a:srcRect/>
          <a:stretch>
            <a:fillRect/>
          </a:stretch>
        </p:blipFill>
        <p:spPr bwMode="auto">
          <a:xfrm>
            <a:off x="0" y="0"/>
            <a:ext cx="9144000" cy="6858000"/>
          </a:xfrm>
          <a:prstGeom prst="ellipse">
            <a:avLst/>
          </a:prstGeom>
          <a:ln>
            <a:noFill/>
          </a:ln>
          <a:effectLst>
            <a:softEdge rad="112500"/>
          </a:effectLst>
        </p:spPr>
      </p:pic>
      <p:sp>
        <p:nvSpPr>
          <p:cNvPr id="2" name="Title 1"/>
          <p:cNvSpPr>
            <a:spLocks noGrp="1"/>
          </p:cNvSpPr>
          <p:nvPr>
            <p:ph type="title"/>
          </p:nvPr>
        </p:nvSpPr>
        <p:spPr>
          <a:xfrm>
            <a:off x="467544" y="0"/>
            <a:ext cx="8229600" cy="1143000"/>
          </a:xfrm>
        </p:spPr>
        <p:txBody>
          <a:bodyPr>
            <a:normAutofit/>
          </a:bodyPr>
          <a:lstStyle/>
          <a:p>
            <a:r>
              <a:rPr lang="en-IN" sz="4000" b="1" u="sng" dirty="0" smtClean="0"/>
              <a:t>CONCLUSION </a:t>
            </a:r>
            <a:endParaRPr lang="en-IN" sz="4000" b="1" u="sng" dirty="0"/>
          </a:p>
        </p:txBody>
      </p:sp>
      <p:sp>
        <p:nvSpPr>
          <p:cNvPr id="3" name="Content Placeholder 2"/>
          <p:cNvSpPr>
            <a:spLocks noGrp="1"/>
          </p:cNvSpPr>
          <p:nvPr>
            <p:ph idx="1"/>
          </p:nvPr>
        </p:nvSpPr>
        <p:spPr>
          <a:xfrm>
            <a:off x="0" y="1124744"/>
            <a:ext cx="9144000" cy="5001419"/>
          </a:xfrm>
        </p:spPr>
        <p:txBody>
          <a:bodyPr>
            <a:normAutofit fontScale="92500" lnSpcReduction="20000"/>
          </a:bodyPr>
          <a:lstStyle/>
          <a:p>
            <a:r>
              <a:rPr lang="en-IN" sz="2700" dirty="0" smtClean="0"/>
              <a:t>Malnutrition is not dependent on a single cause therefore areas like parental education and women empowerment need as much attention as IYCF practices. Some mothers knew about feeding practices but due to their not so influential role in the family, their infants were fed “Janam ghutti” before breast milk immediately after birth. There is a lot of work that needs to be done in the area of nutrition to achieve the </a:t>
            </a:r>
            <a:r>
              <a:rPr lang="en-IN" sz="2700" dirty="0"/>
              <a:t>indicator ‘Prevalence of underweight children </a:t>
            </a:r>
            <a:r>
              <a:rPr lang="en-IN" sz="2700" dirty="0" smtClean="0"/>
              <a:t>under three </a:t>
            </a:r>
            <a:r>
              <a:rPr lang="en-IN" sz="2700" dirty="0"/>
              <a:t>years of age</a:t>
            </a:r>
            <a:r>
              <a:rPr lang="en-IN" sz="2700" dirty="0" smtClean="0"/>
              <a:t>’ under MDG Goal 1.</a:t>
            </a:r>
          </a:p>
          <a:p>
            <a:r>
              <a:rPr lang="en-IN" sz="2800" dirty="0" smtClean="0"/>
              <a:t>60.7% mothers had partial or good knowledge about breastfeeding practices</a:t>
            </a:r>
          </a:p>
          <a:p>
            <a:r>
              <a:rPr lang="en-IN" sz="2700" dirty="0" smtClean="0"/>
              <a:t>The interaction during the study with the mothers was utilized as an opportunity to educate them regarding the importance and the recommended infant feeding practices.</a:t>
            </a:r>
          </a:p>
          <a:p>
            <a:r>
              <a:rPr lang="en-IN" sz="2800" dirty="0" smtClean="0"/>
              <a:t>Results showed a high prevalence of stunting with very low prevalence of wasting.</a:t>
            </a:r>
            <a:endParaRPr lang="en-IN" sz="2700" dirty="0" smtClean="0"/>
          </a:p>
          <a:p>
            <a:endParaRPr lang="en-IN" sz="27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www.seeklogo.com/images/I/International_Breastfeeding_Symbol-logo-8336E62B6D-seeklogo.com.gif"/>
          <p:cNvPicPr>
            <a:picLocks noChangeAspect="1" noChangeArrowheads="1"/>
          </p:cNvPicPr>
          <p:nvPr/>
        </p:nvPicPr>
        <p:blipFill>
          <a:blip r:embed="rId2" cstate="print">
            <a:duotone>
              <a:schemeClr val="accent3">
                <a:shade val="45000"/>
                <a:satMod val="135000"/>
              </a:schemeClr>
              <a:prstClr val="white"/>
            </a:duotone>
            <a:lum bright="20000"/>
          </a:blip>
          <a:srcRect/>
          <a:stretch>
            <a:fillRect/>
          </a:stretch>
        </p:blipFill>
        <p:spPr bwMode="auto">
          <a:xfrm>
            <a:off x="0" y="0"/>
            <a:ext cx="9144000" cy="6858000"/>
          </a:xfrm>
          <a:prstGeom prst="ellipse">
            <a:avLst/>
          </a:prstGeom>
          <a:ln>
            <a:noFill/>
          </a:ln>
          <a:effectLst>
            <a:softEdge rad="112500"/>
          </a:effectLst>
        </p:spPr>
      </p:pic>
      <p:sp>
        <p:nvSpPr>
          <p:cNvPr id="2" name="Title 1"/>
          <p:cNvSpPr>
            <a:spLocks noGrp="1"/>
          </p:cNvSpPr>
          <p:nvPr>
            <p:ph type="title"/>
          </p:nvPr>
        </p:nvSpPr>
        <p:spPr>
          <a:xfrm>
            <a:off x="467544" y="0"/>
            <a:ext cx="8229600" cy="1143000"/>
          </a:xfrm>
        </p:spPr>
        <p:txBody>
          <a:bodyPr>
            <a:normAutofit/>
          </a:bodyPr>
          <a:lstStyle/>
          <a:p>
            <a:r>
              <a:rPr lang="en-IN" sz="4000" b="1" u="sng" dirty="0" smtClean="0"/>
              <a:t>RECOMMENDATIONS </a:t>
            </a:r>
            <a:endParaRPr lang="en-IN" sz="4000" b="1" u="sng" dirty="0"/>
          </a:p>
        </p:txBody>
      </p:sp>
      <p:sp>
        <p:nvSpPr>
          <p:cNvPr id="3" name="Content Placeholder 2"/>
          <p:cNvSpPr>
            <a:spLocks noGrp="1"/>
          </p:cNvSpPr>
          <p:nvPr>
            <p:ph idx="1"/>
          </p:nvPr>
        </p:nvSpPr>
        <p:spPr>
          <a:xfrm>
            <a:off x="0" y="1196752"/>
            <a:ext cx="9144000" cy="4929411"/>
          </a:xfrm>
        </p:spPr>
        <p:txBody>
          <a:bodyPr>
            <a:noAutofit/>
          </a:bodyPr>
          <a:lstStyle/>
          <a:p>
            <a:r>
              <a:rPr lang="en-IN" sz="2700" dirty="0" smtClean="0"/>
              <a:t>More emphasis should be laid on breastfeeding counselling during the last ANC check up or immediately after birth</a:t>
            </a:r>
          </a:p>
          <a:p>
            <a:r>
              <a:rPr lang="en-IN" sz="2700" dirty="0" smtClean="0"/>
              <a:t>Fe Folic Acid syrup bottles of 60 mg quantity should be preferred over 100 ml to ensure compliance</a:t>
            </a:r>
          </a:p>
          <a:p>
            <a:r>
              <a:rPr lang="en-IN" sz="2700" dirty="0" err="1" smtClean="0"/>
              <a:t>Albendazole</a:t>
            </a:r>
            <a:r>
              <a:rPr lang="en-IN" sz="2700" dirty="0" smtClean="0"/>
              <a:t> tablets and IFA syrups should be administered under direct observation</a:t>
            </a:r>
          </a:p>
          <a:p>
            <a:r>
              <a:rPr lang="en-IN" sz="2700" dirty="0" smtClean="0"/>
              <a:t>Monthly monitoring of weight and height increases unnecessary workload on the AWW leading to fake entries so some months could be fixed for this work</a:t>
            </a:r>
          </a:p>
          <a:p>
            <a:endParaRPr lang="en-IN" sz="2700" dirty="0" smtClean="0"/>
          </a:p>
          <a:p>
            <a:endParaRPr lang="en-IN" sz="2700" dirty="0" smtClean="0"/>
          </a:p>
          <a:p>
            <a:endParaRPr lang="en-IN" sz="27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www.seeklogo.com/images/I/International_Breastfeeding_Symbol-logo-8336E62B6D-seeklogo.com.gif"/>
          <p:cNvPicPr>
            <a:picLocks noChangeAspect="1" noChangeArrowheads="1"/>
          </p:cNvPicPr>
          <p:nvPr/>
        </p:nvPicPr>
        <p:blipFill>
          <a:blip r:embed="rId2" cstate="print">
            <a:duotone>
              <a:schemeClr val="accent3">
                <a:shade val="45000"/>
                <a:satMod val="135000"/>
              </a:schemeClr>
              <a:prstClr val="white"/>
            </a:duotone>
            <a:lum bright="20000"/>
          </a:blip>
          <a:srcRect/>
          <a:stretch>
            <a:fillRect/>
          </a:stretch>
        </p:blipFill>
        <p:spPr bwMode="auto">
          <a:xfrm>
            <a:off x="0" y="0"/>
            <a:ext cx="9144000" cy="6858000"/>
          </a:xfrm>
          <a:prstGeom prst="ellipse">
            <a:avLst/>
          </a:prstGeom>
          <a:ln>
            <a:noFill/>
          </a:ln>
          <a:effectLst>
            <a:softEdge rad="112500"/>
          </a:effectLst>
        </p:spPr>
      </p:pic>
      <p:sp>
        <p:nvSpPr>
          <p:cNvPr id="3" name="Content Placeholder 2"/>
          <p:cNvSpPr>
            <a:spLocks noGrp="1"/>
          </p:cNvSpPr>
          <p:nvPr>
            <p:ph idx="1"/>
          </p:nvPr>
        </p:nvSpPr>
        <p:spPr>
          <a:xfrm>
            <a:off x="0" y="1124744"/>
            <a:ext cx="9144000" cy="4525963"/>
          </a:xfrm>
        </p:spPr>
        <p:txBody>
          <a:bodyPr>
            <a:normAutofit fontScale="85000" lnSpcReduction="20000"/>
          </a:bodyPr>
          <a:lstStyle/>
          <a:p>
            <a:r>
              <a:rPr lang="en-IN" dirty="0" smtClean="0"/>
              <a:t>Refresher trainings of AWW is required as most of them do not know about advantages of breastfeeding and signs of good attachment. They rely mostly on the ANMs to do the counselling during sessions</a:t>
            </a:r>
          </a:p>
          <a:p>
            <a:r>
              <a:rPr lang="en-IN" dirty="0" smtClean="0"/>
              <a:t>VHNDs should be organised on a regular basis </a:t>
            </a:r>
          </a:p>
          <a:p>
            <a:r>
              <a:rPr lang="en-IN" dirty="0" smtClean="0"/>
              <a:t>AWW should maintain a record of home visits they carry out in the village</a:t>
            </a:r>
          </a:p>
          <a:p>
            <a:r>
              <a:rPr lang="en-IN" dirty="0" smtClean="0"/>
              <a:t>There is a need to increase the awareness about the use of ORS.</a:t>
            </a:r>
          </a:p>
          <a:p>
            <a:r>
              <a:rPr lang="en-IN" dirty="0" smtClean="0"/>
              <a:t>Mostly the mother-in-laws are taking care of the child in the presence/absence of the mother so she should be necessarily called for the meetings at AWC</a:t>
            </a:r>
          </a:p>
          <a:p>
            <a:endParaRPr lang="en-IN"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seeklogo.com/images/I/International_Breastfeeding_Symbol-logo-8336E62B6D-seeklogo.com.gif"/>
          <p:cNvPicPr>
            <a:picLocks noChangeAspect="1" noChangeArrowheads="1"/>
          </p:cNvPicPr>
          <p:nvPr/>
        </p:nvPicPr>
        <p:blipFill>
          <a:blip r:embed="rId2" cstate="print">
            <a:duotone>
              <a:prstClr val="black"/>
              <a:schemeClr val="accent6">
                <a:tint val="45000"/>
                <a:satMod val="400000"/>
              </a:schemeClr>
            </a:duotone>
          </a:blip>
          <a:srcRect/>
          <a:stretch>
            <a:fillRect/>
          </a:stretch>
        </p:blipFill>
        <p:spPr bwMode="auto">
          <a:xfrm>
            <a:off x="0" y="-18256"/>
            <a:ext cx="9144000" cy="6876256"/>
          </a:xfrm>
          <a:prstGeom prst="rect">
            <a:avLst/>
          </a:prstGeom>
          <a:noFill/>
        </p:spPr>
      </p:pic>
      <p:sp>
        <p:nvSpPr>
          <p:cNvPr id="2" name="Title 1"/>
          <p:cNvSpPr>
            <a:spLocks noGrp="1"/>
          </p:cNvSpPr>
          <p:nvPr>
            <p:ph type="title"/>
          </p:nvPr>
        </p:nvSpPr>
        <p:spPr/>
        <p:txBody>
          <a:bodyPr>
            <a:normAutofit/>
          </a:bodyPr>
          <a:lstStyle/>
          <a:p>
            <a:endParaRPr lang="en-IN" b="1" u="sng" dirty="0"/>
          </a:p>
        </p:txBody>
      </p:sp>
      <p:sp>
        <p:nvSpPr>
          <p:cNvPr id="3" name="Content Placeholder 2"/>
          <p:cNvSpPr>
            <a:spLocks noGrp="1"/>
          </p:cNvSpPr>
          <p:nvPr>
            <p:ph idx="1"/>
          </p:nvPr>
        </p:nvSpPr>
        <p:spPr/>
        <p:txBody>
          <a:bodyPr>
            <a:normAutofit/>
          </a:bodyPr>
          <a:lstStyle/>
          <a:p>
            <a:pPr>
              <a:buNone/>
            </a:pPr>
            <a:r>
              <a:rPr lang="en-IN" sz="4800" b="1" dirty="0" smtClean="0"/>
              <a:t>                </a:t>
            </a:r>
          </a:p>
          <a:p>
            <a:pPr>
              <a:buNone/>
            </a:pPr>
            <a:endParaRPr lang="en-IN" sz="4800" b="1" dirty="0" smtClean="0"/>
          </a:p>
          <a:p>
            <a:pPr>
              <a:buNone/>
            </a:pPr>
            <a:r>
              <a:rPr lang="en-IN" sz="4800" b="1" dirty="0" smtClean="0"/>
              <a:t>                  </a:t>
            </a:r>
            <a:r>
              <a:rPr lang="en-IN" sz="4800" b="1" u="sng" dirty="0" smtClean="0">
                <a:solidFill>
                  <a:schemeClr val="bg1"/>
                </a:solidFill>
              </a:rPr>
              <a:t>THANKYOU</a:t>
            </a:r>
            <a:r>
              <a:rPr lang="en-IN" sz="4800" b="1" u="sng" dirty="0" smtClean="0"/>
              <a:t/>
            </a:r>
            <a:br>
              <a:rPr lang="en-IN" sz="4800" b="1" u="sng" dirty="0" smtClean="0"/>
            </a:br>
            <a:endParaRPr lang="en-IN" sz="4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seeklogo.com/images/I/International_Breastfeeding_Symbol-logo-8336E62B6D-seeklogo.com.gif"/>
          <p:cNvPicPr>
            <a:picLocks noChangeAspect="1" noChangeArrowheads="1"/>
          </p:cNvPicPr>
          <p:nvPr/>
        </p:nvPicPr>
        <p:blipFill>
          <a:blip r:embed="rId2" cstate="print">
            <a:duotone>
              <a:schemeClr val="accent2">
                <a:shade val="45000"/>
                <a:satMod val="135000"/>
              </a:schemeClr>
              <a:prstClr val="white"/>
            </a:duotone>
            <a:lum bright="40000"/>
          </a:blip>
          <a:srcRect/>
          <a:stretch>
            <a:fillRect/>
          </a:stretch>
        </p:blipFill>
        <p:spPr bwMode="auto">
          <a:xfrm>
            <a:off x="0" y="0"/>
            <a:ext cx="9144000" cy="6858000"/>
          </a:xfrm>
          <a:prstGeom prst="ellipse">
            <a:avLst/>
          </a:prstGeom>
          <a:ln>
            <a:noFill/>
          </a:ln>
          <a:effectLst>
            <a:softEdge rad="112500"/>
          </a:effectLst>
        </p:spPr>
      </p:pic>
      <p:sp>
        <p:nvSpPr>
          <p:cNvPr id="2" name="Title 1"/>
          <p:cNvSpPr>
            <a:spLocks noGrp="1"/>
          </p:cNvSpPr>
          <p:nvPr>
            <p:ph type="title"/>
          </p:nvPr>
        </p:nvSpPr>
        <p:spPr>
          <a:xfrm>
            <a:off x="467544" y="0"/>
            <a:ext cx="8229600" cy="1143000"/>
          </a:xfrm>
        </p:spPr>
        <p:txBody>
          <a:bodyPr>
            <a:normAutofit/>
          </a:bodyPr>
          <a:lstStyle/>
          <a:p>
            <a:r>
              <a:rPr lang="en-IN" sz="4000" b="1" u="sng" dirty="0" smtClean="0"/>
              <a:t>INTRODUCTION</a:t>
            </a:r>
            <a:endParaRPr lang="en-IN" sz="4000" b="1" u="sng" dirty="0"/>
          </a:p>
        </p:txBody>
      </p:sp>
      <p:sp>
        <p:nvSpPr>
          <p:cNvPr id="3" name="Content Placeholder 2"/>
          <p:cNvSpPr>
            <a:spLocks noGrp="1"/>
          </p:cNvSpPr>
          <p:nvPr>
            <p:ph idx="1"/>
          </p:nvPr>
        </p:nvSpPr>
        <p:spPr>
          <a:xfrm>
            <a:off x="0" y="1196752"/>
            <a:ext cx="9144000" cy="5661248"/>
          </a:xfrm>
        </p:spPr>
        <p:txBody>
          <a:bodyPr>
            <a:normAutofit fontScale="92500" lnSpcReduction="10000"/>
          </a:bodyPr>
          <a:lstStyle/>
          <a:p>
            <a:r>
              <a:rPr lang="en-IN" dirty="0"/>
              <a:t>India, with 1.21 billion people is the second most populous country in the world. It is significant that while an absolute increase of 181 million in the country’s population has been recorded during the decade 2001-2011, there is a reduction of 5.05 millions in the population of children aged 0-6 years during this period</a:t>
            </a:r>
            <a:r>
              <a:rPr lang="en-IN" dirty="0" smtClean="0"/>
              <a:t>.</a:t>
            </a:r>
          </a:p>
          <a:p>
            <a:r>
              <a:rPr lang="en-US" dirty="0" smtClean="0"/>
              <a:t>Nearly </a:t>
            </a:r>
            <a:r>
              <a:rPr lang="en-US" dirty="0"/>
              <a:t>half of India's children- approximately 60 million - are underweight, 45% have stunted growth (too short for their age), 20% are wasted (too thin for their height, indicating acute malnutrition), 75% are </a:t>
            </a:r>
            <a:r>
              <a:rPr lang="en-US" dirty="0" smtClean="0"/>
              <a:t>anemic</a:t>
            </a:r>
            <a:r>
              <a:rPr lang="en-US" dirty="0"/>
              <a:t>, and 57% are deficient in Vitamin A.</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http://www.seeklogo.com/images/I/International_Breastfeeding_Symbol-logo-8336E62B6D-seeklogo.com.gif"/>
          <p:cNvPicPr>
            <a:picLocks noChangeAspect="1" noChangeArrowheads="1"/>
          </p:cNvPicPr>
          <p:nvPr/>
        </p:nvPicPr>
        <p:blipFill>
          <a:blip r:embed="rId2" cstate="print">
            <a:duotone>
              <a:schemeClr val="accent2">
                <a:shade val="45000"/>
                <a:satMod val="135000"/>
              </a:schemeClr>
              <a:prstClr val="white"/>
            </a:duotone>
            <a:lum bright="30000"/>
          </a:blip>
          <a:srcRect/>
          <a:stretch>
            <a:fillRect/>
          </a:stretch>
        </p:blipFill>
        <p:spPr bwMode="auto">
          <a:xfrm>
            <a:off x="0" y="0"/>
            <a:ext cx="9144000" cy="6858000"/>
          </a:xfrm>
          <a:prstGeom prst="ellipse">
            <a:avLst/>
          </a:prstGeom>
          <a:ln>
            <a:noFill/>
          </a:ln>
          <a:effectLst>
            <a:softEdge rad="112500"/>
          </a:effectLst>
        </p:spPr>
      </p:pic>
      <p:pic>
        <p:nvPicPr>
          <p:cNvPr id="4" name="Picture 2" descr="http://www.seeklogo.com/images/I/International_Breastfeeding_Symbol-logo-8336E62B6D-seeklogo.com.gif"/>
          <p:cNvPicPr>
            <a:picLocks noChangeAspect="1" noChangeArrowheads="1"/>
          </p:cNvPicPr>
          <p:nvPr/>
        </p:nvPicPr>
        <p:blipFill>
          <a:blip r:embed="rId2" cstate="print">
            <a:duotone>
              <a:schemeClr val="accent2">
                <a:shade val="45000"/>
                <a:satMod val="135000"/>
              </a:schemeClr>
              <a:prstClr val="white"/>
            </a:duotone>
            <a:lum bright="40000"/>
          </a:blip>
          <a:srcRect/>
          <a:stretch>
            <a:fillRect/>
          </a:stretch>
        </p:blipFill>
        <p:spPr bwMode="auto">
          <a:xfrm>
            <a:off x="0" y="0"/>
            <a:ext cx="9144000" cy="6858000"/>
          </a:xfrm>
          <a:prstGeom prst="ellipse">
            <a:avLst/>
          </a:prstGeom>
          <a:ln>
            <a:noFill/>
          </a:ln>
          <a:effectLst>
            <a:softEdge rad="112500"/>
          </a:effectLst>
        </p:spPr>
      </p:pic>
      <p:sp>
        <p:nvSpPr>
          <p:cNvPr id="7" name="Title 6"/>
          <p:cNvSpPr>
            <a:spLocks noGrp="1"/>
          </p:cNvSpPr>
          <p:nvPr>
            <p:ph type="title"/>
          </p:nvPr>
        </p:nvSpPr>
        <p:spPr/>
        <p:txBody>
          <a:bodyPr/>
          <a:lstStyle/>
          <a:p>
            <a:r>
              <a:rPr lang="en-IN" b="1" u="sng" dirty="0" smtClean="0"/>
              <a:t>RATIONALE OF THE STUDY</a:t>
            </a:r>
            <a:endParaRPr lang="en-IN" dirty="0"/>
          </a:p>
        </p:txBody>
      </p:sp>
      <p:sp>
        <p:nvSpPr>
          <p:cNvPr id="3" name="Content Placeholder 2"/>
          <p:cNvSpPr>
            <a:spLocks noGrp="1"/>
          </p:cNvSpPr>
          <p:nvPr>
            <p:ph idx="1"/>
          </p:nvPr>
        </p:nvSpPr>
        <p:spPr/>
        <p:txBody>
          <a:bodyPr>
            <a:normAutofit fontScale="92500" lnSpcReduction="20000"/>
          </a:bodyPr>
          <a:lstStyle/>
          <a:p>
            <a:r>
              <a:rPr lang="en-IN" sz="2800" dirty="0" smtClean="0"/>
              <a:t>According to a National Family Health Survey III (NFHS-III), 46 per cent of the children suffer from stunting, 43 per cent are underweight and 19 per cent from wasting in Haryana.</a:t>
            </a:r>
          </a:p>
          <a:p>
            <a:r>
              <a:rPr lang="en-IN" sz="2800" dirty="0" err="1" smtClean="0"/>
              <a:t>Undernutrition</a:t>
            </a:r>
            <a:r>
              <a:rPr lang="en-IN" sz="2800" dirty="0" smtClean="0"/>
              <a:t> affects development of a child, with consequences ranging from poorer school performance to increased susceptibility to infectious disease.</a:t>
            </a:r>
          </a:p>
          <a:p>
            <a:r>
              <a:rPr lang="en-IN" sz="2800" dirty="0" smtClean="0"/>
              <a:t>Malnutrition is not a disease of the poorer states as States with high per capita incomes such as Gujarat and Haryana have performed poorly in transforming the growth they have experienced into the well-being of women and children</a:t>
            </a:r>
          </a:p>
          <a:p>
            <a:endParaRPr lang="en-IN" sz="28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seeklogo.com/images/I/International_Breastfeeding_Symbol-logo-8336E62B6D-seeklogo.com.gif"/>
          <p:cNvPicPr>
            <a:picLocks noChangeAspect="1" noChangeArrowheads="1"/>
          </p:cNvPicPr>
          <p:nvPr/>
        </p:nvPicPr>
        <p:blipFill>
          <a:blip r:embed="rId2" cstate="print">
            <a:duotone>
              <a:schemeClr val="accent2">
                <a:shade val="45000"/>
                <a:satMod val="135000"/>
              </a:schemeClr>
              <a:prstClr val="white"/>
            </a:duotone>
            <a:lum bright="40000"/>
          </a:blip>
          <a:srcRect/>
          <a:stretch>
            <a:fillRect/>
          </a:stretch>
        </p:blipFill>
        <p:spPr bwMode="auto">
          <a:xfrm>
            <a:off x="0" y="0"/>
            <a:ext cx="9144000" cy="6858000"/>
          </a:xfrm>
          <a:prstGeom prst="ellipse">
            <a:avLst/>
          </a:prstGeom>
          <a:ln>
            <a:noFill/>
          </a:ln>
          <a:effectLst>
            <a:softEdge rad="112500"/>
          </a:effectLst>
        </p:spPr>
      </p:pic>
      <p:sp>
        <p:nvSpPr>
          <p:cNvPr id="2" name="Title 1"/>
          <p:cNvSpPr>
            <a:spLocks noGrp="1"/>
          </p:cNvSpPr>
          <p:nvPr>
            <p:ph type="title"/>
          </p:nvPr>
        </p:nvSpPr>
        <p:spPr>
          <a:xfrm>
            <a:off x="467544" y="0"/>
            <a:ext cx="8229600" cy="1143000"/>
          </a:xfrm>
        </p:spPr>
        <p:txBody>
          <a:bodyPr>
            <a:normAutofit/>
          </a:bodyPr>
          <a:lstStyle/>
          <a:p>
            <a:r>
              <a:rPr lang="en-IN" sz="4000" b="1" u="sng" dirty="0" smtClean="0"/>
              <a:t>OBJECTIVES</a:t>
            </a:r>
            <a:endParaRPr lang="en-IN" sz="4000" b="1" u="sng" dirty="0"/>
          </a:p>
        </p:txBody>
      </p:sp>
      <p:sp>
        <p:nvSpPr>
          <p:cNvPr id="3" name="Content Placeholder 2"/>
          <p:cNvSpPr>
            <a:spLocks noGrp="1"/>
          </p:cNvSpPr>
          <p:nvPr>
            <p:ph idx="1"/>
          </p:nvPr>
        </p:nvSpPr>
        <p:spPr>
          <a:xfrm>
            <a:off x="0" y="1196752"/>
            <a:ext cx="9144000" cy="5661248"/>
          </a:xfrm>
        </p:spPr>
        <p:txBody>
          <a:bodyPr>
            <a:normAutofit/>
          </a:bodyPr>
          <a:lstStyle/>
          <a:p>
            <a:r>
              <a:rPr lang="en-IN" sz="2700" dirty="0" smtClean="0"/>
              <a:t>To assess the nutritional status of children of age 2-5 years at the </a:t>
            </a:r>
            <a:r>
              <a:rPr lang="en-IN" sz="2700" dirty="0" err="1" smtClean="0"/>
              <a:t>Anganwadi</a:t>
            </a:r>
            <a:r>
              <a:rPr lang="en-IN" sz="2700" dirty="0" smtClean="0"/>
              <a:t> </a:t>
            </a:r>
            <a:r>
              <a:rPr lang="en-IN" sz="2700" dirty="0" err="1" smtClean="0"/>
              <a:t>centers</a:t>
            </a:r>
            <a:endParaRPr lang="en-IN" sz="2700" dirty="0" smtClean="0"/>
          </a:p>
          <a:p>
            <a:r>
              <a:rPr lang="en-IN" sz="2700" dirty="0" smtClean="0"/>
              <a:t>To assess the knowledge related to IYCF practices of mothers of these </a:t>
            </a:r>
            <a:r>
              <a:rPr lang="en-IN" sz="2700" dirty="0" smtClean="0"/>
              <a:t>children</a:t>
            </a:r>
            <a:endParaRPr lang="en-IN" sz="2700" dirty="0" smtClean="0"/>
          </a:p>
          <a:p>
            <a:r>
              <a:rPr lang="en-IN" sz="2700" dirty="0" smtClean="0"/>
              <a:t>To find the association, if any between the nutritional status and knowledge of mothers related to IYCF practices</a:t>
            </a:r>
          </a:p>
          <a:p>
            <a:r>
              <a:rPr lang="en-IN" sz="2700" dirty="0" smtClean="0"/>
              <a:t>To study other factors associated with the nutritional status of children.</a:t>
            </a:r>
            <a:endParaRPr lang="en-IN" sz="27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seeklogo.com/images/I/International_Breastfeeding_Symbol-logo-8336E62B6D-seeklogo.com.gif"/>
          <p:cNvPicPr>
            <a:picLocks noChangeAspect="1" noChangeArrowheads="1"/>
          </p:cNvPicPr>
          <p:nvPr/>
        </p:nvPicPr>
        <p:blipFill>
          <a:blip r:embed="rId2" cstate="print">
            <a:duotone>
              <a:schemeClr val="accent2">
                <a:shade val="45000"/>
                <a:satMod val="135000"/>
              </a:schemeClr>
              <a:prstClr val="white"/>
            </a:duotone>
            <a:lum bright="40000"/>
          </a:blip>
          <a:srcRect/>
          <a:stretch>
            <a:fillRect/>
          </a:stretch>
        </p:blipFill>
        <p:spPr bwMode="auto">
          <a:xfrm>
            <a:off x="0" y="0"/>
            <a:ext cx="9144000" cy="6858000"/>
          </a:xfrm>
          <a:prstGeom prst="ellipse">
            <a:avLst/>
          </a:prstGeom>
          <a:ln>
            <a:noFill/>
          </a:ln>
          <a:effectLst>
            <a:softEdge rad="112500"/>
          </a:effectLst>
        </p:spPr>
      </p:pic>
      <p:sp>
        <p:nvSpPr>
          <p:cNvPr id="2" name="Title 1"/>
          <p:cNvSpPr>
            <a:spLocks noGrp="1"/>
          </p:cNvSpPr>
          <p:nvPr>
            <p:ph type="title"/>
          </p:nvPr>
        </p:nvSpPr>
        <p:spPr>
          <a:xfrm>
            <a:off x="467544" y="0"/>
            <a:ext cx="8229600" cy="1143000"/>
          </a:xfrm>
        </p:spPr>
        <p:txBody>
          <a:bodyPr>
            <a:normAutofit/>
          </a:bodyPr>
          <a:lstStyle/>
          <a:p>
            <a:r>
              <a:rPr lang="en-IN" sz="4000" b="1" u="sng" dirty="0" smtClean="0"/>
              <a:t>LIMITATIONS OF THE STUDY</a:t>
            </a:r>
            <a:endParaRPr lang="en-IN" sz="4000" b="1" u="sng" dirty="0"/>
          </a:p>
        </p:txBody>
      </p:sp>
      <p:sp>
        <p:nvSpPr>
          <p:cNvPr id="3" name="Content Placeholder 2"/>
          <p:cNvSpPr>
            <a:spLocks noGrp="1"/>
          </p:cNvSpPr>
          <p:nvPr>
            <p:ph idx="1"/>
          </p:nvPr>
        </p:nvSpPr>
        <p:spPr>
          <a:xfrm>
            <a:off x="0" y="1268760"/>
            <a:ext cx="9144000" cy="5589240"/>
          </a:xfrm>
        </p:spPr>
        <p:txBody>
          <a:bodyPr>
            <a:normAutofit/>
          </a:bodyPr>
          <a:lstStyle/>
          <a:p>
            <a:r>
              <a:rPr lang="en-IN" sz="2700" dirty="0" smtClean="0"/>
              <a:t>Time limitation</a:t>
            </a:r>
          </a:p>
          <a:p>
            <a:r>
              <a:rPr lang="en-IN" sz="2700" dirty="0" smtClean="0"/>
              <a:t>Out of the 30 clusters identified for sampling, only 21 clusters were visited</a:t>
            </a:r>
          </a:p>
          <a:p>
            <a:r>
              <a:rPr lang="en-IN" sz="2700" dirty="0" smtClean="0"/>
              <a:t>Sometimes 3 AWC were covered in a single day so requirement of sample size from each cluster could not be fulfilled </a:t>
            </a:r>
          </a:p>
          <a:p>
            <a:endParaRPr lang="en-IN" sz="27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www.seeklogo.com/images/I/International_Breastfeeding_Symbol-logo-8336E62B6D-seeklogo.com.gif"/>
          <p:cNvPicPr>
            <a:picLocks noChangeAspect="1" noChangeArrowheads="1"/>
          </p:cNvPicPr>
          <p:nvPr/>
        </p:nvPicPr>
        <p:blipFill>
          <a:blip r:embed="rId2" cstate="print">
            <a:duotone>
              <a:schemeClr val="accent6">
                <a:shade val="45000"/>
                <a:satMod val="135000"/>
              </a:schemeClr>
              <a:prstClr val="white"/>
            </a:duotone>
            <a:lum bright="30000"/>
          </a:blip>
          <a:srcRect/>
          <a:stretch>
            <a:fillRect/>
          </a:stretch>
        </p:blipFill>
        <p:spPr bwMode="auto">
          <a:xfrm>
            <a:off x="0" y="0"/>
            <a:ext cx="9144000" cy="6858000"/>
          </a:xfrm>
          <a:prstGeom prst="ellipse">
            <a:avLst/>
          </a:prstGeom>
          <a:ln>
            <a:noFill/>
          </a:ln>
          <a:effectLst>
            <a:softEdge rad="112500"/>
          </a:effectLst>
        </p:spPr>
      </p:pic>
      <p:sp>
        <p:nvSpPr>
          <p:cNvPr id="2" name="Title 1"/>
          <p:cNvSpPr>
            <a:spLocks noGrp="1"/>
          </p:cNvSpPr>
          <p:nvPr>
            <p:ph type="title"/>
          </p:nvPr>
        </p:nvSpPr>
        <p:spPr>
          <a:xfrm>
            <a:off x="467544" y="0"/>
            <a:ext cx="8229600" cy="1143000"/>
          </a:xfrm>
        </p:spPr>
        <p:txBody>
          <a:bodyPr>
            <a:normAutofit/>
          </a:bodyPr>
          <a:lstStyle/>
          <a:p>
            <a:r>
              <a:rPr lang="en-IN" sz="4000" b="1" u="sng" dirty="0" smtClean="0"/>
              <a:t>REVIEW OF LITERATURE </a:t>
            </a:r>
            <a:endParaRPr lang="en-IN" sz="4000" b="1" u="sng" dirty="0"/>
          </a:p>
        </p:txBody>
      </p:sp>
      <p:sp>
        <p:nvSpPr>
          <p:cNvPr id="3" name="Content Placeholder 2"/>
          <p:cNvSpPr>
            <a:spLocks noGrp="1"/>
          </p:cNvSpPr>
          <p:nvPr>
            <p:ph idx="1"/>
          </p:nvPr>
        </p:nvSpPr>
        <p:spPr>
          <a:xfrm>
            <a:off x="0" y="1124744"/>
            <a:ext cx="9144000" cy="5733256"/>
          </a:xfrm>
          <a:noFill/>
        </p:spPr>
        <p:txBody>
          <a:bodyPr>
            <a:noAutofit/>
          </a:bodyPr>
          <a:lstStyle/>
          <a:p>
            <a:r>
              <a:rPr lang="en-US" sz="2400" i="1" dirty="0">
                <a:latin typeface="Calibri Light" pitchFamily="34" charset="0"/>
              </a:rPr>
              <a:t>Breastfeeding improves survival, but not nutritional status, of 12-35 months old children in rural Bangladesh. </a:t>
            </a:r>
            <a:r>
              <a:rPr lang="en-IN" sz="2400" i="1" dirty="0" err="1">
                <a:latin typeface="Calibri Light" pitchFamily="34" charset="0"/>
              </a:rPr>
              <a:t>Briend</a:t>
            </a:r>
            <a:r>
              <a:rPr lang="en-IN" sz="2400" i="1" dirty="0">
                <a:latin typeface="Calibri Light" pitchFamily="34" charset="0"/>
              </a:rPr>
              <a:t> A, Bari A</a:t>
            </a:r>
            <a:r>
              <a:rPr lang="en-US" sz="2400" i="1" dirty="0">
                <a:latin typeface="Calibri Light" pitchFamily="34" charset="0"/>
              </a:rPr>
              <a:t> </a:t>
            </a:r>
            <a:r>
              <a:rPr lang="en-IN" sz="2400" i="1" dirty="0">
                <a:latin typeface="Calibri Light" pitchFamily="34" charset="0"/>
              </a:rPr>
              <a:t>International Centre for Diarrhoeal Disease Research, Dhaka, Bangladesh</a:t>
            </a:r>
          </a:p>
          <a:p>
            <a:pPr>
              <a:buNone/>
            </a:pPr>
            <a:r>
              <a:rPr lang="en-US" sz="2700" dirty="0"/>
              <a:t> </a:t>
            </a:r>
            <a:r>
              <a:rPr lang="en-US" sz="2700" dirty="0" smtClean="0"/>
              <a:t>   The </a:t>
            </a:r>
            <a:r>
              <a:rPr lang="en-US" sz="2700" dirty="0"/>
              <a:t>association between breastfeeding, nutritional status and survival was investigated in a cohort of 1087 children aged 12-35 months from rural Bangladesh followed monthly during 2 </a:t>
            </a:r>
            <a:r>
              <a:rPr lang="en-US" sz="2700" dirty="0" smtClean="0"/>
              <a:t>years. Mean </a:t>
            </a:r>
            <a:r>
              <a:rPr lang="en-US" sz="2700" dirty="0"/>
              <a:t>weight-for-age (%NCHS) of breastfed children was 69.6 per cent </a:t>
            </a:r>
            <a:r>
              <a:rPr lang="en-US" sz="2700" dirty="0" smtClean="0"/>
              <a:t>compared </a:t>
            </a:r>
            <a:r>
              <a:rPr lang="en-US" sz="2700" dirty="0"/>
              <a:t>to 70.6 per cent </a:t>
            </a:r>
            <a:r>
              <a:rPr lang="en-US" sz="2700" dirty="0" smtClean="0"/>
              <a:t>(</a:t>
            </a:r>
            <a:r>
              <a:rPr lang="en-US" sz="2700" dirty="0"/>
              <a:t>P less than 0.001) for non-breast fed children. This confirms that after 1 year of age, breastfed children tend to be more malnourished than non-breastfed </a:t>
            </a:r>
            <a:r>
              <a:rPr lang="en-US" sz="2700" dirty="0" smtClean="0"/>
              <a:t>children. Despite this difference in nutritional status, risk of dying, after adjusting for age, was six times higher in non-breastfed malnourished children than in similarly malnourished breastfed children.</a:t>
            </a:r>
            <a:endParaRPr lang="en-IN" sz="27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www.seeklogo.com/images/I/International_Breastfeeding_Symbol-logo-8336E62B6D-seeklogo.com.gif"/>
          <p:cNvPicPr>
            <a:picLocks noChangeAspect="1" noChangeArrowheads="1"/>
          </p:cNvPicPr>
          <p:nvPr/>
        </p:nvPicPr>
        <p:blipFill>
          <a:blip r:embed="rId2" cstate="print">
            <a:duotone>
              <a:schemeClr val="accent6">
                <a:shade val="45000"/>
                <a:satMod val="135000"/>
              </a:schemeClr>
              <a:prstClr val="white"/>
            </a:duotone>
            <a:lum bright="30000"/>
          </a:blip>
          <a:srcRect/>
          <a:stretch>
            <a:fillRect/>
          </a:stretch>
        </p:blipFill>
        <p:spPr bwMode="auto">
          <a:xfrm>
            <a:off x="0" y="0"/>
            <a:ext cx="9144000" cy="6858000"/>
          </a:xfrm>
          <a:prstGeom prst="ellipse">
            <a:avLst/>
          </a:prstGeom>
          <a:ln>
            <a:noFill/>
          </a:ln>
          <a:effectLst>
            <a:softEdge rad="112500"/>
          </a:effectLst>
        </p:spPr>
      </p:pic>
      <p:sp>
        <p:nvSpPr>
          <p:cNvPr id="3" name="Content Placeholder 2"/>
          <p:cNvSpPr>
            <a:spLocks noGrp="1"/>
          </p:cNvSpPr>
          <p:nvPr>
            <p:ph idx="1"/>
          </p:nvPr>
        </p:nvSpPr>
        <p:spPr>
          <a:xfrm>
            <a:off x="0" y="188640"/>
            <a:ext cx="9144000" cy="6669360"/>
          </a:xfrm>
        </p:spPr>
        <p:txBody>
          <a:bodyPr>
            <a:normAutofit fontScale="55000" lnSpcReduction="20000"/>
          </a:bodyPr>
          <a:lstStyle/>
          <a:p>
            <a:r>
              <a:rPr lang="en-US" sz="3800" i="1" dirty="0" smtClean="0">
                <a:latin typeface="Calibri Light" pitchFamily="34" charset="0"/>
              </a:rPr>
              <a:t>WHO Collaborative Study Team on the Role of Breastfeeding on the Prevention of Infant Mortality. Effect of breastfeeding on infant and childhood mortality due to infectious diseases in less developed countries: a pooled analysis. Lancet.2000;355:451–455</a:t>
            </a:r>
          </a:p>
          <a:p>
            <a:pPr>
              <a:buNone/>
            </a:pPr>
            <a:r>
              <a:rPr lang="en-US" sz="4900" dirty="0" smtClean="0"/>
              <a:t>    Reviews </a:t>
            </a:r>
            <a:r>
              <a:rPr lang="en-US" sz="4900" dirty="0"/>
              <a:t>of studies from developing countries show that infants who are not breastfed are </a:t>
            </a:r>
            <a:r>
              <a:rPr lang="en-US" sz="4900" dirty="0" smtClean="0"/>
              <a:t>6 </a:t>
            </a:r>
            <a:r>
              <a:rPr lang="en-US" sz="4900" dirty="0"/>
              <a:t>to 10 </a:t>
            </a:r>
            <a:r>
              <a:rPr lang="en-US" sz="4900" dirty="0" smtClean="0"/>
              <a:t>times more </a:t>
            </a:r>
            <a:r>
              <a:rPr lang="en-US" sz="4900" dirty="0"/>
              <a:t>likely to die in the first months of life than infants who are breastfed. </a:t>
            </a:r>
            <a:r>
              <a:rPr lang="en-US" sz="4900" dirty="0" smtClean="0"/>
              <a:t>Diarrhea  and </a:t>
            </a:r>
            <a:r>
              <a:rPr lang="en-US" sz="4900" dirty="0"/>
              <a:t>pneumonia </a:t>
            </a:r>
            <a:r>
              <a:rPr lang="en-US" sz="4900" dirty="0" smtClean="0"/>
              <a:t> are </a:t>
            </a:r>
            <a:r>
              <a:rPr lang="en-US" sz="4900" dirty="0"/>
              <a:t>more common and more severe in children who are artificially fed, and are responsible for many of these </a:t>
            </a:r>
            <a:r>
              <a:rPr lang="en-US" sz="4900" dirty="0" smtClean="0"/>
              <a:t>deaths</a:t>
            </a:r>
            <a:endParaRPr lang="en-IN" sz="4900" dirty="0"/>
          </a:p>
          <a:p>
            <a:pPr>
              <a:buNone/>
            </a:pPr>
            <a:r>
              <a:rPr lang="en-IN" sz="4900" dirty="0" smtClean="0"/>
              <a:t>     In </a:t>
            </a:r>
            <a:r>
              <a:rPr lang="en-IN" sz="4900" dirty="0"/>
              <a:t>a low socio-economic rural African community, although breastfeeding was </a:t>
            </a:r>
            <a:r>
              <a:rPr lang="en-IN" sz="4900" dirty="0" smtClean="0"/>
              <a:t> initiated </a:t>
            </a:r>
            <a:r>
              <a:rPr lang="en-IN" sz="4900" dirty="0"/>
              <a:t>in 99.0% of the study sample, more than 60.0% of the infants included in the </a:t>
            </a:r>
            <a:r>
              <a:rPr lang="en-IN" sz="4900" dirty="0" smtClean="0"/>
              <a:t> study </a:t>
            </a:r>
            <a:r>
              <a:rPr lang="en-IN" sz="4900" dirty="0"/>
              <a:t>had been introduced  </a:t>
            </a:r>
            <a:r>
              <a:rPr lang="en-IN" sz="4900" dirty="0" smtClean="0"/>
              <a:t>water </a:t>
            </a:r>
            <a:r>
              <a:rPr lang="en-IN" sz="4900" dirty="0"/>
              <a:t>during their first month of </a:t>
            </a:r>
            <a:r>
              <a:rPr lang="en-IN" sz="4900" dirty="0" smtClean="0"/>
              <a:t>life. </a:t>
            </a:r>
            <a:r>
              <a:rPr lang="en-IN" sz="4900" dirty="0"/>
              <a:t>Moreover, nearly </a:t>
            </a:r>
            <a:r>
              <a:rPr lang="en-IN" sz="4900" dirty="0" smtClean="0"/>
              <a:t> 95.0</a:t>
            </a:r>
            <a:r>
              <a:rPr lang="en-IN" sz="4900" dirty="0"/>
              <a:t>% of the infants were introduced to solid foods at 2-4 months of age (49). This study </a:t>
            </a:r>
            <a:r>
              <a:rPr lang="en-IN" sz="4900" dirty="0" smtClean="0"/>
              <a:t> therefore </a:t>
            </a:r>
            <a:r>
              <a:rPr lang="en-IN" sz="4900" dirty="0"/>
              <a:t>highlights that although the rate of breast feeding initiation is relatively high in </a:t>
            </a:r>
            <a:r>
              <a:rPr lang="en-IN" sz="4900" dirty="0" smtClean="0"/>
              <a:t>developing </a:t>
            </a:r>
            <a:r>
              <a:rPr lang="en-IN" sz="4900" dirty="0"/>
              <a:t>countries, exclusive breastfeeding is rarely </a:t>
            </a:r>
            <a:r>
              <a:rPr lang="en-IN" sz="4900" dirty="0" smtClean="0"/>
              <a:t>practiced.</a:t>
            </a:r>
            <a:r>
              <a:rPr lang="en-IN" sz="4900" dirty="0"/>
              <a:t> </a:t>
            </a:r>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seeklogo.com/images/I/International_Breastfeeding_Symbol-logo-8336E62B6D-seeklogo.com.gif"/>
          <p:cNvPicPr>
            <a:picLocks noChangeAspect="1" noChangeArrowheads="1"/>
          </p:cNvPicPr>
          <p:nvPr/>
        </p:nvPicPr>
        <p:blipFill>
          <a:blip r:embed="rId2" cstate="print">
            <a:duotone>
              <a:schemeClr val="accent6">
                <a:shade val="45000"/>
                <a:satMod val="135000"/>
              </a:schemeClr>
              <a:prstClr val="white"/>
            </a:duotone>
            <a:lum bright="30000"/>
          </a:blip>
          <a:srcRect/>
          <a:stretch>
            <a:fillRect/>
          </a:stretch>
        </p:blipFill>
        <p:spPr bwMode="auto">
          <a:xfrm>
            <a:off x="0" y="0"/>
            <a:ext cx="9144000" cy="6858000"/>
          </a:xfrm>
          <a:prstGeom prst="ellipse">
            <a:avLst/>
          </a:prstGeom>
          <a:ln>
            <a:noFill/>
          </a:ln>
          <a:effectLst>
            <a:softEdge rad="112500"/>
          </a:effectLst>
        </p:spPr>
      </p:pic>
      <p:sp>
        <p:nvSpPr>
          <p:cNvPr id="3" name="Content Placeholder 2"/>
          <p:cNvSpPr>
            <a:spLocks noGrp="1"/>
          </p:cNvSpPr>
          <p:nvPr>
            <p:ph idx="1"/>
          </p:nvPr>
        </p:nvSpPr>
        <p:spPr>
          <a:xfrm>
            <a:off x="0" y="980728"/>
            <a:ext cx="9144000" cy="5145435"/>
          </a:xfrm>
        </p:spPr>
        <p:txBody>
          <a:bodyPr>
            <a:normAutofit/>
          </a:bodyPr>
          <a:lstStyle/>
          <a:p>
            <a:r>
              <a:rPr lang="en-US" sz="2700" i="1" dirty="0" smtClean="0">
                <a:latin typeface="Calibri Light" pitchFamily="34" charset="0"/>
              </a:rPr>
              <a:t>WHO Global Data Bank on Infant and Young Child Feeding. 2009</a:t>
            </a:r>
          </a:p>
          <a:p>
            <a:pPr>
              <a:buNone/>
            </a:pPr>
            <a:r>
              <a:rPr lang="en-US" sz="2700" i="1" dirty="0" smtClean="0">
                <a:latin typeface="Calibri Light" pitchFamily="34" charset="0"/>
              </a:rPr>
              <a:t>    </a:t>
            </a:r>
            <a:r>
              <a:rPr lang="en-US" sz="2700" dirty="0" smtClean="0"/>
              <a:t>Poor breastfeeding and complementary feeding practices are widespread. Worldwide, it is estimated that only 34.8% of infants are exclusively breastfed for the first 6 months of life, the majority receiving some other food or fluid in the early months. Complementary foods are often introduced too early or too late and are often nutritionally inadequate and unsafe. </a:t>
            </a:r>
            <a:endParaRPr lang="en-IN" sz="2700" dirty="0">
              <a:latin typeface="Calibri Light"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833</TotalTime>
  <Words>1653</Words>
  <Application>Microsoft Office PowerPoint</Application>
  <PresentationFormat>On-screen Show (4:3)</PresentationFormat>
  <Paragraphs>103</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NUTRITIONAL STATUS OF CHILDREN AGED 2-5 YEARS AND KNOWLEDGE OF MOTHERS RELATED TO IYCF PRACTICES</vt:lpstr>
      <vt:lpstr>INTRODUCTION</vt:lpstr>
      <vt:lpstr>INTRODUCTION</vt:lpstr>
      <vt:lpstr>RATIONALE OF THE STUDY</vt:lpstr>
      <vt:lpstr>OBJECTIVES</vt:lpstr>
      <vt:lpstr>LIMITATIONS OF THE STUDY</vt:lpstr>
      <vt:lpstr>REVIEW OF LITERATURE </vt:lpstr>
      <vt:lpstr>Slide 8</vt:lpstr>
      <vt:lpstr>Slide 9</vt:lpstr>
      <vt:lpstr>Slide 10</vt:lpstr>
      <vt:lpstr>METHODOLOGY </vt:lpstr>
      <vt:lpstr>RESULTS </vt:lpstr>
      <vt:lpstr>Slide 13</vt:lpstr>
      <vt:lpstr>55.7% children presented either of the signs of malnutrition whereas 44.3% children were healthy showing no signs of stunting, wasting , underweight or decreased MUAC</vt:lpstr>
      <vt:lpstr>Early initiation of breastfeeding, duration of exclusive breastfeeding, timely initiation of complementary feeding and duration of continued breastfeeding were the key indicators taken into consideration while assessing this variable</vt:lpstr>
      <vt:lpstr>Slide 16</vt:lpstr>
      <vt:lpstr>90.7% mothers knew what colostrum is, out of which 88.19% thought it should be given to the child that is 11.81% still think it should be discarded. Out of the mothers who think it should be given, only 57.9% knew its advantages</vt:lpstr>
      <vt:lpstr>Slide 18</vt:lpstr>
      <vt:lpstr>Slide 19</vt:lpstr>
      <vt:lpstr>42.1% mothers did not receive any counselling on breastfeeding during ANC or immediately after delivery.7.9% mothers approached facility or health worker  in case of need 72.1% mothers attended VHNDs at AWC but it doe snot show any correlation with the knowledge mothers have on IYCF practices Only 15% mothers knew about the S &amp;S of malnutrition while 92.9% did not know about the adverse effects it can have on their children</vt:lpstr>
      <vt:lpstr>Slide 21</vt:lpstr>
      <vt:lpstr>Slide 22</vt:lpstr>
      <vt:lpstr>Slide 23</vt:lpstr>
      <vt:lpstr>CONCLUSION </vt:lpstr>
      <vt:lpstr>RECOMMENDATIONS </vt:lpstr>
      <vt:lpstr>Slide 26</vt:lpstr>
      <vt:lpstr>Slide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Nutritional status of children aged 2-5 years and knowledge of mothers and AWW related to IYCF practices</dc:title>
  <dc:creator>user</dc:creator>
  <cp:lastModifiedBy>user</cp:lastModifiedBy>
  <cp:revision>14</cp:revision>
  <dcterms:created xsi:type="dcterms:W3CDTF">2014-05-05T17:42:41Z</dcterms:created>
  <dcterms:modified xsi:type="dcterms:W3CDTF">2014-05-07T05:31:17Z</dcterms:modified>
</cp:coreProperties>
</file>