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60" r:id="rId3"/>
    <p:sldId id="259" r:id="rId4"/>
    <p:sldId id="261" r:id="rId5"/>
    <p:sldId id="280" r:id="rId6"/>
    <p:sldId id="262" r:id="rId7"/>
    <p:sldId id="263" r:id="rId8"/>
    <p:sldId id="264" r:id="rId9"/>
    <p:sldId id="265" r:id="rId10"/>
    <p:sldId id="268" r:id="rId11"/>
    <p:sldId id="271" r:id="rId12"/>
    <p:sldId id="270" r:id="rId13"/>
    <p:sldId id="272" r:id="rId14"/>
    <p:sldId id="273" r:id="rId15"/>
    <p:sldId id="283" r:id="rId16"/>
    <p:sldId id="282" r:id="rId17"/>
    <p:sldId id="284" r:id="rId18"/>
    <p:sldId id="285" r:id="rId19"/>
    <p:sldId id="274" r:id="rId20"/>
    <p:sldId id="275" r:id="rId21"/>
    <p:sldId id="281" r:id="rId22"/>
    <p:sldId id="276" r:id="rId23"/>
    <p:sldId id="277" r:id="rId24"/>
    <p:sldId id="278"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r.shiksha\Desktop\DISSERTATION%20WORKK\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r.shiksha\Desktop\DISSERTATION%20WORKK\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r.shiksha\Desktop\PROJECT%20DISSERATION\reformed%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baseline="0"/>
            </a:pPr>
            <a:r>
              <a:rPr lang="en-US" sz="1200" baseline="0"/>
              <a:t>AVERAGE TIME TAKEN IN VARIOUS STEPS IN DISCHARGE PROCESS </a:t>
            </a:r>
          </a:p>
        </c:rich>
      </c:tx>
      <c:layout/>
    </c:title>
    <c:plotArea>
      <c:layout>
        <c:manualLayout>
          <c:layoutTarget val="inner"/>
          <c:xMode val="edge"/>
          <c:yMode val="edge"/>
          <c:x val="2.6004728132387706E-2"/>
          <c:y val="0.1995394823434686"/>
          <c:w val="0.94799054373522451"/>
          <c:h val="0.67270883175001495"/>
        </c:manualLayout>
      </c:layout>
      <c:barChart>
        <c:barDir val="col"/>
        <c:grouping val="clustered"/>
        <c:ser>
          <c:idx val="0"/>
          <c:order val="0"/>
          <c:tx>
            <c:strRef>
              <c:f>Sheet4!$G$25</c:f>
              <c:strCache>
                <c:ptCount val="1"/>
                <c:pt idx="0">
                  <c:v>PLANNED</c:v>
                </c:pt>
              </c:strCache>
            </c:strRef>
          </c:tx>
          <c:dLbls>
            <c:txPr>
              <a:bodyPr/>
              <a:lstStyle/>
              <a:p>
                <a:pPr>
                  <a:defRPr sz="1200" baseline="0"/>
                </a:pPr>
                <a:endParaRPr lang="en-US"/>
              </a:p>
            </c:txPr>
            <c:showVal val="1"/>
          </c:dLbls>
          <c:cat>
            <c:strRef>
              <c:f>Sheet4!$H$24:$M$24</c:f>
              <c:strCache>
                <c:ptCount val="6"/>
                <c:pt idx="0">
                  <c:v>A</c:v>
                </c:pt>
                <c:pt idx="1">
                  <c:v>B</c:v>
                </c:pt>
                <c:pt idx="2">
                  <c:v>C</c:v>
                </c:pt>
                <c:pt idx="3">
                  <c:v>D</c:v>
                </c:pt>
                <c:pt idx="4">
                  <c:v>E</c:v>
                </c:pt>
                <c:pt idx="5">
                  <c:v>F</c:v>
                </c:pt>
              </c:strCache>
            </c:strRef>
          </c:cat>
          <c:val>
            <c:numRef>
              <c:f>Sheet4!$H$25:$M$25</c:f>
              <c:numCache>
                <c:formatCode>h:mm</c:formatCode>
                <c:ptCount val="6"/>
                <c:pt idx="0">
                  <c:v>2.0833333333333398E-2</c:v>
                </c:pt>
                <c:pt idx="1">
                  <c:v>2.777777777777788E-2</c:v>
                </c:pt>
                <c:pt idx="2">
                  <c:v>1.7361111111111147E-2</c:v>
                </c:pt>
                <c:pt idx="3">
                  <c:v>6.2500000000000014E-2</c:v>
                </c:pt>
                <c:pt idx="4">
                  <c:v>1.3888888888888925E-2</c:v>
                </c:pt>
                <c:pt idx="5">
                  <c:v>1.0416666666666668E-2</c:v>
                </c:pt>
              </c:numCache>
            </c:numRef>
          </c:val>
        </c:ser>
        <c:ser>
          <c:idx val="1"/>
          <c:order val="1"/>
          <c:tx>
            <c:strRef>
              <c:f>Sheet4!$G$26</c:f>
              <c:strCache>
                <c:ptCount val="1"/>
                <c:pt idx="0">
                  <c:v>UNPLANNED</c:v>
                </c:pt>
              </c:strCache>
            </c:strRef>
          </c:tx>
          <c:dLbls>
            <c:txPr>
              <a:bodyPr/>
              <a:lstStyle/>
              <a:p>
                <a:pPr>
                  <a:defRPr sz="1200" baseline="0"/>
                </a:pPr>
                <a:endParaRPr lang="en-US"/>
              </a:p>
            </c:txPr>
            <c:showVal val="1"/>
          </c:dLbls>
          <c:cat>
            <c:strRef>
              <c:f>Sheet4!$H$24:$M$24</c:f>
              <c:strCache>
                <c:ptCount val="6"/>
                <c:pt idx="0">
                  <c:v>A</c:v>
                </c:pt>
                <c:pt idx="1">
                  <c:v>B</c:v>
                </c:pt>
                <c:pt idx="2">
                  <c:v>C</c:v>
                </c:pt>
                <c:pt idx="3">
                  <c:v>D</c:v>
                </c:pt>
                <c:pt idx="4">
                  <c:v>E</c:v>
                </c:pt>
                <c:pt idx="5">
                  <c:v>F</c:v>
                </c:pt>
              </c:strCache>
            </c:strRef>
          </c:cat>
          <c:val>
            <c:numRef>
              <c:f>Sheet4!$H$26:$M$26</c:f>
              <c:numCache>
                <c:formatCode>h:mm</c:formatCode>
                <c:ptCount val="6"/>
                <c:pt idx="0">
                  <c:v>6.2500000000000014E-2</c:v>
                </c:pt>
                <c:pt idx="1">
                  <c:v>4.1666666666666671E-2</c:v>
                </c:pt>
                <c:pt idx="2">
                  <c:v>2.777777777777788E-2</c:v>
                </c:pt>
                <c:pt idx="3">
                  <c:v>8.3333333333333356E-2</c:v>
                </c:pt>
                <c:pt idx="4">
                  <c:v>4.8611111111111119E-2</c:v>
                </c:pt>
                <c:pt idx="5">
                  <c:v>2.0833333333333398E-2</c:v>
                </c:pt>
              </c:numCache>
            </c:numRef>
          </c:val>
        </c:ser>
        <c:dLbls>
          <c:showVal val="1"/>
        </c:dLbls>
        <c:overlap val="-25"/>
        <c:axId val="78415744"/>
        <c:axId val="78417280"/>
      </c:barChart>
      <c:catAx>
        <c:axId val="78415744"/>
        <c:scaling>
          <c:orientation val="minMax"/>
        </c:scaling>
        <c:axPos val="b"/>
        <c:majorTickMark val="none"/>
        <c:tickLblPos val="nextTo"/>
        <c:crossAx val="78417280"/>
        <c:crosses val="autoZero"/>
        <c:auto val="1"/>
        <c:lblAlgn val="ctr"/>
        <c:lblOffset val="100"/>
      </c:catAx>
      <c:valAx>
        <c:axId val="78417280"/>
        <c:scaling>
          <c:orientation val="minMax"/>
        </c:scaling>
        <c:delete val="1"/>
        <c:axPos val="l"/>
        <c:numFmt formatCode="h:mm" sourceLinked="1"/>
        <c:tickLblPos val="nextTo"/>
        <c:crossAx val="78415744"/>
        <c:crosses val="autoZero"/>
        <c:crossBetween val="between"/>
      </c:valAx>
      <c:spPr>
        <a:solidFill>
          <a:schemeClr val="lt1"/>
        </a:solidFill>
        <a:ln w="25400" cap="flat" cmpd="sng" algn="ctr">
          <a:solidFill>
            <a:schemeClr val="dk1"/>
          </a:solidFill>
          <a:prstDash val="solid"/>
        </a:ln>
        <a:effectLst/>
      </c:spPr>
    </c:plotArea>
    <c:legend>
      <c:legendPos val="t"/>
      <c:layout/>
      <c:txPr>
        <a:bodyPr/>
        <a:lstStyle/>
        <a:p>
          <a:pPr>
            <a:defRPr sz="1500" baseline="0"/>
          </a:pPr>
          <a:endParaRPr lang="en-US"/>
        </a:p>
      </c:txPr>
    </c:legend>
    <c:plotVisOnly val="1"/>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sz="1200" baseline="0"/>
          </a:pPr>
          <a:endParaRPr lang="en-US"/>
        </a:p>
      </c:txPr>
    </c:title>
    <c:plotArea>
      <c:layout/>
      <c:barChart>
        <c:barDir val="col"/>
        <c:grouping val="clustered"/>
        <c:ser>
          <c:idx val="0"/>
          <c:order val="0"/>
          <c:tx>
            <c:strRef>
              <c:f>Sheet4!$H$40</c:f>
              <c:strCache>
                <c:ptCount val="1"/>
                <c:pt idx="0">
                  <c:v>AVERAGE DISCHARGE TIME</c:v>
                </c:pt>
              </c:strCache>
            </c:strRef>
          </c:tx>
          <c:cat>
            <c:strRef>
              <c:f>Sheet4!$G$41:$G$43</c:f>
              <c:strCache>
                <c:ptCount val="3"/>
                <c:pt idx="0">
                  <c:v>CASH</c:v>
                </c:pt>
                <c:pt idx="1">
                  <c:v>ESI</c:v>
                </c:pt>
                <c:pt idx="2">
                  <c:v>TPA</c:v>
                </c:pt>
              </c:strCache>
            </c:strRef>
          </c:cat>
          <c:val>
            <c:numRef>
              <c:f>Sheet4!$H$41:$H$43</c:f>
              <c:numCache>
                <c:formatCode>h:mm</c:formatCode>
                <c:ptCount val="3"/>
                <c:pt idx="0">
                  <c:v>0.15277777777777776</c:v>
                </c:pt>
                <c:pt idx="1">
                  <c:v>0.16666666666666666</c:v>
                </c:pt>
                <c:pt idx="2">
                  <c:v>0.2013888888888889</c:v>
                </c:pt>
              </c:numCache>
            </c:numRef>
          </c:val>
        </c:ser>
        <c:axId val="78531968"/>
        <c:axId val="78517376"/>
      </c:barChart>
      <c:catAx>
        <c:axId val="78531968"/>
        <c:scaling>
          <c:orientation val="minMax"/>
        </c:scaling>
        <c:axPos val="b"/>
        <c:majorTickMark val="none"/>
        <c:tickLblPos val="nextTo"/>
        <c:crossAx val="78517376"/>
        <c:crosses val="autoZero"/>
        <c:auto val="1"/>
        <c:lblAlgn val="ctr"/>
        <c:lblOffset val="100"/>
      </c:catAx>
      <c:valAx>
        <c:axId val="78517376"/>
        <c:scaling>
          <c:orientation val="minMax"/>
        </c:scaling>
        <c:axPos val="l"/>
        <c:majorGridlines/>
        <c:numFmt formatCode="h:mm" sourceLinked="1"/>
        <c:majorTickMark val="none"/>
        <c:tickLblPos val="nextTo"/>
        <c:crossAx val="78531968"/>
        <c:crosses val="autoZero"/>
        <c:crossBetween val="between"/>
      </c:valAx>
      <c:dTable>
        <c:showHorzBorder val="1"/>
        <c:showVertBorder val="1"/>
        <c:showOutline val="1"/>
        <c:showKeys val="1"/>
      </c:dTable>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1.8707482993197282E-2"/>
          <c:y val="0.12925919586138693"/>
          <c:w val="0.96258503401360551"/>
          <c:h val="0.65062193312792449"/>
        </c:manualLayout>
      </c:layout>
      <c:barChart>
        <c:barDir val="col"/>
        <c:grouping val="clustered"/>
        <c:ser>
          <c:idx val="0"/>
          <c:order val="0"/>
          <c:tx>
            <c:strRef>
              <c:f>Sheet1!$B$1</c:f>
              <c:strCache>
                <c:ptCount val="1"/>
                <c:pt idx="0">
                  <c:v>Time Taken</c:v>
                </c:pt>
              </c:strCache>
            </c:strRef>
          </c:tx>
          <c:dLbls>
            <c:txPr>
              <a:bodyPr/>
              <a:lstStyle/>
              <a:p>
                <a:pPr>
                  <a:defRPr sz="1200" baseline="0"/>
                </a:pPr>
                <a:endParaRPr lang="en-US"/>
              </a:p>
            </c:txPr>
            <c:showVal val="1"/>
          </c:dLbls>
          <c:cat>
            <c:strRef>
              <c:f>Sheet1!$A$2:$A$8</c:f>
              <c:strCache>
                <c:ptCount val="7"/>
                <c:pt idx="0">
                  <c:v>TIME TAKEN TO COMPLETE SUMMARY</c:v>
                </c:pt>
                <c:pt idx="1">
                  <c:v>TIME TAKEN BTWN ANNOUNCEMENT OF D/S &amp;COMPLITION OF SUMMARY</c:v>
                </c:pt>
                <c:pt idx="2">
                  <c:v>TIME TAKEN IN MEDICATION RETURN PROCESS</c:v>
                </c:pt>
                <c:pt idx="3">
                  <c:v>TIME TAKEN TO BY BILLING DEPARTMENT FOR FINAL BILL</c:v>
                </c:pt>
                <c:pt idx="4">
                  <c:v>TIME TAKEN TO CLEAR BILL </c:v>
                </c:pt>
                <c:pt idx="5">
                  <c:v>TIME TAKEN TO VACATE ROOM</c:v>
                </c:pt>
                <c:pt idx="6">
                  <c:v>TOTAL</c:v>
                </c:pt>
              </c:strCache>
            </c:strRef>
          </c:cat>
          <c:val>
            <c:numRef>
              <c:f>Sheet1!$B$2:$B$8</c:f>
              <c:numCache>
                <c:formatCode>General</c:formatCode>
                <c:ptCount val="7"/>
                <c:pt idx="0">
                  <c:v>30</c:v>
                </c:pt>
                <c:pt idx="1">
                  <c:v>40</c:v>
                </c:pt>
                <c:pt idx="2">
                  <c:v>25</c:v>
                </c:pt>
                <c:pt idx="3">
                  <c:v>90</c:v>
                </c:pt>
                <c:pt idx="4">
                  <c:v>20</c:v>
                </c:pt>
                <c:pt idx="5">
                  <c:v>15</c:v>
                </c:pt>
                <c:pt idx="6">
                  <c:v>220</c:v>
                </c:pt>
              </c:numCache>
            </c:numRef>
          </c:val>
        </c:ser>
        <c:ser>
          <c:idx val="1"/>
          <c:order val="1"/>
          <c:tx>
            <c:strRef>
              <c:f>Sheet1!$C$1</c:f>
              <c:strCache>
                <c:ptCount val="1"/>
                <c:pt idx="0">
                  <c:v>          Standard Time</c:v>
                </c:pt>
              </c:strCache>
            </c:strRef>
          </c:tx>
          <c:dLbls>
            <c:showVal val="1"/>
          </c:dLbls>
          <c:cat>
            <c:strRef>
              <c:f>Sheet1!$A$2:$A$8</c:f>
              <c:strCache>
                <c:ptCount val="7"/>
                <c:pt idx="0">
                  <c:v>TIME TAKEN TO COMPLETE SUMMARY</c:v>
                </c:pt>
                <c:pt idx="1">
                  <c:v>TIME TAKEN BTWN ANNOUNCEMENT OF D/S &amp;COMPLITION OF SUMMARY</c:v>
                </c:pt>
                <c:pt idx="2">
                  <c:v>TIME TAKEN IN MEDICATION RETURN PROCESS</c:v>
                </c:pt>
                <c:pt idx="3">
                  <c:v>TIME TAKEN TO BY BILLING DEPARTMENT FOR FINAL BILL</c:v>
                </c:pt>
                <c:pt idx="4">
                  <c:v>TIME TAKEN TO CLEAR BILL </c:v>
                </c:pt>
                <c:pt idx="5">
                  <c:v>TIME TAKEN TO VACATE ROOM</c:v>
                </c:pt>
                <c:pt idx="6">
                  <c:v>TOTAL</c:v>
                </c:pt>
              </c:strCache>
            </c:strRef>
          </c:cat>
          <c:val>
            <c:numRef>
              <c:f>Sheet1!$C$2:$C$8</c:f>
              <c:numCache>
                <c:formatCode>General</c:formatCode>
                <c:ptCount val="7"/>
                <c:pt idx="0">
                  <c:v>10</c:v>
                </c:pt>
                <c:pt idx="1">
                  <c:v>20</c:v>
                </c:pt>
                <c:pt idx="2">
                  <c:v>15</c:v>
                </c:pt>
                <c:pt idx="3">
                  <c:v>50</c:v>
                </c:pt>
                <c:pt idx="4">
                  <c:v>15</c:v>
                </c:pt>
                <c:pt idx="5">
                  <c:v>10</c:v>
                </c:pt>
                <c:pt idx="6">
                  <c:v>120</c:v>
                </c:pt>
              </c:numCache>
            </c:numRef>
          </c:val>
        </c:ser>
        <c:dLbls>
          <c:showVal val="1"/>
        </c:dLbls>
        <c:overlap val="-25"/>
        <c:axId val="78564736"/>
        <c:axId val="78574720"/>
      </c:barChart>
      <c:catAx>
        <c:axId val="78564736"/>
        <c:scaling>
          <c:orientation val="minMax"/>
        </c:scaling>
        <c:axPos val="b"/>
        <c:majorTickMark val="none"/>
        <c:tickLblPos val="nextTo"/>
        <c:txPr>
          <a:bodyPr/>
          <a:lstStyle/>
          <a:p>
            <a:pPr>
              <a:defRPr sz="1000" baseline="0"/>
            </a:pPr>
            <a:endParaRPr lang="en-US"/>
          </a:p>
        </c:txPr>
        <c:crossAx val="78574720"/>
        <c:crosses val="autoZero"/>
        <c:auto val="1"/>
        <c:lblAlgn val="ctr"/>
        <c:lblOffset val="100"/>
      </c:catAx>
      <c:valAx>
        <c:axId val="78574720"/>
        <c:scaling>
          <c:orientation val="minMax"/>
        </c:scaling>
        <c:delete val="1"/>
        <c:axPos val="l"/>
        <c:numFmt formatCode="General" sourceLinked="1"/>
        <c:tickLblPos val="nextTo"/>
        <c:crossAx val="78564736"/>
        <c:crosses val="autoZero"/>
        <c:crossBetween val="between"/>
      </c:valAx>
    </c:plotArea>
    <c:legend>
      <c:legendPos val="t"/>
      <c:layout/>
      <c:txPr>
        <a:bodyPr/>
        <a:lstStyle/>
        <a:p>
          <a:pPr>
            <a:defRPr sz="1500" baseline="0"/>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5B443B-6310-495C-9FF2-42C4230C5549}" type="datetimeFigureOut">
              <a:rPr lang="en-US" smtClean="0"/>
              <a:pPr/>
              <a:t>5/5/2014</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120C22C-EB97-4365-9A7C-DF7AB149AF0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5B443B-6310-495C-9FF2-42C4230C5549}" type="datetimeFigureOut">
              <a:rPr lang="en-US" smtClean="0"/>
              <a:pPr/>
              <a:t>5/5/2014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20C22C-EB97-4365-9A7C-DF7AB149AF0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5B443B-6310-495C-9FF2-42C4230C5549}" type="datetimeFigureOut">
              <a:rPr lang="en-US" smtClean="0"/>
              <a:pPr/>
              <a:t>5/5/2014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20C22C-EB97-4365-9A7C-DF7AB149AF0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5B443B-6310-495C-9FF2-42C4230C5549}" type="datetimeFigureOut">
              <a:rPr lang="en-US" smtClean="0"/>
              <a:pPr/>
              <a:t>5/5/2014</a:t>
            </a:fld>
            <a:endParaRPr lang="en-US" dirty="0"/>
          </a:p>
        </p:txBody>
      </p:sp>
      <p:sp>
        <p:nvSpPr>
          <p:cNvPr id="9" name="Slide Number Placeholder 8"/>
          <p:cNvSpPr>
            <a:spLocks noGrp="1"/>
          </p:cNvSpPr>
          <p:nvPr>
            <p:ph type="sldNum" sz="quarter" idx="15"/>
          </p:nvPr>
        </p:nvSpPr>
        <p:spPr/>
        <p:txBody>
          <a:bodyPr rtlCol="0"/>
          <a:lstStyle/>
          <a:p>
            <a:fld id="{C120C22C-EB97-4365-9A7C-DF7AB149AF03}"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5B443B-6310-495C-9FF2-42C4230C5549}" type="datetimeFigureOut">
              <a:rPr lang="en-US" smtClean="0"/>
              <a:pPr/>
              <a:t>5/5/2014</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C120C22C-EB97-4365-9A7C-DF7AB149AF0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5B443B-6310-495C-9FF2-42C4230C5549}" type="datetimeFigureOut">
              <a:rPr lang="en-US" smtClean="0"/>
              <a:pPr/>
              <a:t>5/5/2014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20C22C-EB97-4365-9A7C-DF7AB149AF03}"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5B443B-6310-495C-9FF2-42C4230C5549}" type="datetimeFigureOut">
              <a:rPr lang="en-US" smtClean="0"/>
              <a:pPr/>
              <a:t>5/5/2014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20C22C-EB97-4365-9A7C-DF7AB149AF03}"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5B443B-6310-495C-9FF2-42C4230C5549}" type="datetimeFigureOut">
              <a:rPr lang="en-US" smtClean="0"/>
              <a:pPr/>
              <a:t>5/5/2014</a:t>
            </a:fld>
            <a:endParaRPr lang="en-US" dirty="0"/>
          </a:p>
        </p:txBody>
      </p:sp>
      <p:sp>
        <p:nvSpPr>
          <p:cNvPr id="7" name="Slide Number Placeholder 6"/>
          <p:cNvSpPr>
            <a:spLocks noGrp="1"/>
          </p:cNvSpPr>
          <p:nvPr>
            <p:ph type="sldNum" sz="quarter" idx="11"/>
          </p:nvPr>
        </p:nvSpPr>
        <p:spPr/>
        <p:txBody>
          <a:bodyPr rtlCol="0"/>
          <a:lstStyle/>
          <a:p>
            <a:fld id="{C120C22C-EB97-4365-9A7C-DF7AB149AF03}"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B443B-6310-495C-9FF2-42C4230C5549}" type="datetimeFigureOut">
              <a:rPr lang="en-US" smtClean="0"/>
              <a:pPr/>
              <a:t>5/5/2014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20C22C-EB97-4365-9A7C-DF7AB149AF0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5B443B-6310-495C-9FF2-42C4230C5549}" type="datetimeFigureOut">
              <a:rPr lang="en-US" smtClean="0"/>
              <a:pPr/>
              <a:t>5/5/2014</a:t>
            </a:fld>
            <a:endParaRPr lang="en-US" dirty="0"/>
          </a:p>
        </p:txBody>
      </p:sp>
      <p:sp>
        <p:nvSpPr>
          <p:cNvPr id="22" name="Slide Number Placeholder 21"/>
          <p:cNvSpPr>
            <a:spLocks noGrp="1"/>
          </p:cNvSpPr>
          <p:nvPr>
            <p:ph type="sldNum" sz="quarter" idx="15"/>
          </p:nvPr>
        </p:nvSpPr>
        <p:spPr/>
        <p:txBody>
          <a:bodyPr rtlCol="0"/>
          <a:lstStyle/>
          <a:p>
            <a:fld id="{C120C22C-EB97-4365-9A7C-DF7AB149AF03}"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5B443B-6310-495C-9FF2-42C4230C5549}" type="datetimeFigureOut">
              <a:rPr lang="en-US" smtClean="0"/>
              <a:pPr/>
              <a:t>5/5/2014</a:t>
            </a:fld>
            <a:endParaRPr lang="en-US" dirty="0"/>
          </a:p>
        </p:txBody>
      </p:sp>
      <p:sp>
        <p:nvSpPr>
          <p:cNvPr id="18" name="Slide Number Placeholder 17"/>
          <p:cNvSpPr>
            <a:spLocks noGrp="1"/>
          </p:cNvSpPr>
          <p:nvPr>
            <p:ph type="sldNum" sz="quarter" idx="11"/>
          </p:nvPr>
        </p:nvSpPr>
        <p:spPr/>
        <p:txBody>
          <a:bodyPr rtlCol="0"/>
          <a:lstStyle/>
          <a:p>
            <a:fld id="{C120C22C-EB97-4365-9A7C-DF7AB149AF03}"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5B443B-6310-495C-9FF2-42C4230C5549}" type="datetimeFigureOut">
              <a:rPr lang="en-US" smtClean="0"/>
              <a:pPr/>
              <a:t>5/5/2014</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120C22C-EB97-4365-9A7C-DF7AB149AF0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905000"/>
            <a:ext cx="6172200" cy="2133600"/>
          </a:xfrm>
        </p:spPr>
        <p:txBody>
          <a:bodyPr>
            <a:normAutofit/>
          </a:bodyPr>
          <a:lstStyle/>
          <a:p>
            <a:r>
              <a:rPr lang="en-US" sz="2800" b="1" dirty="0" smtClean="0">
                <a:latin typeface="Times New Roman" pitchFamily="18" charset="0"/>
                <a:cs typeface="Times New Roman" pitchFamily="18" charset="0"/>
              </a:rPr>
              <a:t>DISCHARGE TIME TRACKING</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                            IN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PARK HOSPITAL,FARIDABAD</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dirty="0" smtClean="0">
                <a:latin typeface="Times New Roman" pitchFamily="18" charset="0"/>
                <a:cs typeface="Times New Roman" pitchFamily="18" charset="0"/>
              </a:rPr>
              <a:t>                                                                  </a:t>
            </a:r>
            <a:r>
              <a:rPr lang="en-US" dirty="0" smtClean="0">
                <a:solidFill>
                  <a:schemeClr val="accent3"/>
                </a:solidFill>
                <a:latin typeface="Times New Roman" pitchFamily="18" charset="0"/>
                <a:cs typeface="Times New Roman" pitchFamily="18" charset="0"/>
              </a:rPr>
              <a:t>PRESENTED BY</a:t>
            </a:r>
          </a:p>
          <a:p>
            <a:r>
              <a:rPr lang="en-US" dirty="0" smtClean="0">
                <a:solidFill>
                  <a:schemeClr val="accent3"/>
                </a:solidFill>
                <a:latin typeface="Times New Roman" pitchFamily="18" charset="0"/>
                <a:cs typeface="Times New Roman" pitchFamily="18" charset="0"/>
              </a:rPr>
              <a:t>                                                                 </a:t>
            </a:r>
            <a:r>
              <a:rPr lang="en-US" b="1" dirty="0" smtClean="0">
                <a:solidFill>
                  <a:schemeClr val="accent3"/>
                </a:solidFill>
                <a:latin typeface="Times New Roman" pitchFamily="18" charset="0"/>
                <a:cs typeface="Times New Roman" pitchFamily="18" charset="0"/>
              </a:rPr>
              <a:t>DR.SHIKSHA SINGH</a:t>
            </a:r>
          </a:p>
          <a:p>
            <a:r>
              <a:rPr lang="en-US" dirty="0" smtClean="0">
                <a:solidFill>
                  <a:schemeClr val="accent3"/>
                </a:solidFill>
                <a:latin typeface="Times New Roman" pitchFamily="18" charset="0"/>
                <a:cs typeface="Times New Roman" pitchFamily="18" charset="0"/>
              </a:rPr>
              <a:t>                                                                       (  PG/12/080)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75" name="Picture 55"/>
          <p:cNvPicPr>
            <a:picLocks noChangeAspect="1" noChangeArrowheads="1"/>
          </p:cNvPicPr>
          <p:nvPr/>
        </p:nvPicPr>
        <p:blipFill>
          <a:blip r:embed="rId2"/>
          <a:srcRect/>
          <a:stretch>
            <a:fillRect/>
          </a:stretch>
        </p:blipFill>
        <p:spPr bwMode="auto">
          <a:xfrm>
            <a:off x="914400" y="0"/>
            <a:ext cx="7041454"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smtClean="0">
                <a:solidFill>
                  <a:schemeClr val="accent6">
                    <a:lumMod val="50000"/>
                  </a:schemeClr>
                </a:solidFill>
                <a:latin typeface="Times New Roman" pitchFamily="18" charset="0"/>
                <a:cs typeface="Times New Roman" pitchFamily="18" charset="0"/>
              </a:rPr>
              <a:t>Various events tracked in discharge process  </a:t>
            </a:r>
            <a:endParaRPr lang="en-US" sz="2400" b="1" u="sng" dirty="0">
              <a:solidFill>
                <a:schemeClr val="accent6">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70000" lnSpcReduction="20000"/>
          </a:bodyPr>
          <a:lstStyle/>
          <a:p>
            <a:pPr>
              <a:buNone/>
            </a:pPr>
            <a:r>
              <a:rPr lang="en-US" dirty="0" smtClean="0"/>
              <a:t> </a:t>
            </a:r>
          </a:p>
          <a:p>
            <a:r>
              <a:rPr lang="en-US" sz="2600" b="1" dirty="0" smtClean="0">
                <a:latin typeface="Times New Roman" pitchFamily="18" charset="0"/>
                <a:cs typeface="Times New Roman" pitchFamily="18" charset="0"/>
              </a:rPr>
              <a:t>A-</a:t>
            </a:r>
            <a:r>
              <a:rPr lang="en-US" sz="2600" dirty="0" smtClean="0">
                <a:latin typeface="Times New Roman" pitchFamily="18" charset="0"/>
                <a:cs typeface="Times New Roman" pitchFamily="18" charset="0"/>
              </a:rPr>
              <a:t>AVERAGE TIME TAKEN TO COMPLETE THE</a:t>
            </a:r>
            <a:r>
              <a:rPr lang="en-US" sz="2600" b="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SUMMARY</a:t>
            </a:r>
          </a:p>
          <a:p>
            <a:pPr>
              <a:buNone/>
            </a:pPr>
            <a:r>
              <a:rPr lang="en-US" sz="2600" dirty="0" smtClean="0">
                <a:latin typeface="Times New Roman" pitchFamily="18" charset="0"/>
                <a:cs typeface="Times New Roman" pitchFamily="18" charset="0"/>
              </a:rPr>
              <a:t> </a:t>
            </a:r>
          </a:p>
          <a:p>
            <a:r>
              <a:rPr lang="en-US" sz="2600" b="1" dirty="0" smtClean="0">
                <a:latin typeface="Times New Roman" pitchFamily="18" charset="0"/>
                <a:cs typeface="Times New Roman" pitchFamily="18" charset="0"/>
              </a:rPr>
              <a:t>B-</a:t>
            </a:r>
            <a:r>
              <a:rPr lang="en-US" sz="2600" dirty="0" smtClean="0">
                <a:latin typeface="Times New Roman" pitchFamily="18" charset="0"/>
                <a:cs typeface="Times New Roman" pitchFamily="18" charset="0"/>
              </a:rPr>
              <a:t>TIME BETWEEN THE ANNOUNCEMENT OF DISCHARGE AND COMPLITION OF SUMMARY</a:t>
            </a:r>
          </a:p>
          <a:p>
            <a:endParaRPr lang="en-US" sz="2600"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C-</a:t>
            </a:r>
            <a:r>
              <a:rPr lang="en-US" sz="2600" dirty="0" smtClean="0">
                <a:latin typeface="Times New Roman" pitchFamily="18" charset="0"/>
                <a:cs typeface="Times New Roman" pitchFamily="18" charset="0"/>
              </a:rPr>
              <a:t>TIME TAKEN BY NURSE TO COMPLETE THE BILLING SHEET AND TO RETURN MEDICINES</a:t>
            </a:r>
          </a:p>
          <a:p>
            <a:endParaRPr lang="en-US" sz="2600"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D</a:t>
            </a:r>
            <a:r>
              <a:rPr lang="en-US" sz="2600" dirty="0" smtClean="0">
                <a:latin typeface="Times New Roman" pitchFamily="18" charset="0"/>
                <a:cs typeface="Times New Roman" pitchFamily="18" charset="0"/>
              </a:rPr>
              <a:t>-TIME TAKEN BY BILLING DEPARTMENT TO MAKE FINAL BILL</a:t>
            </a:r>
          </a:p>
          <a:p>
            <a:pPr>
              <a:buNone/>
            </a:pPr>
            <a:r>
              <a:rPr lang="en-US" sz="2600" dirty="0" smtClean="0">
                <a:latin typeface="Times New Roman" pitchFamily="18" charset="0"/>
                <a:cs typeface="Times New Roman" pitchFamily="18" charset="0"/>
              </a:rPr>
              <a:t> </a:t>
            </a:r>
          </a:p>
          <a:p>
            <a:r>
              <a:rPr lang="en-US" sz="2600" b="1" dirty="0" smtClean="0">
                <a:latin typeface="Times New Roman" pitchFamily="18" charset="0"/>
                <a:cs typeface="Times New Roman" pitchFamily="18" charset="0"/>
              </a:rPr>
              <a:t>E</a:t>
            </a:r>
            <a:r>
              <a:rPr lang="en-US" sz="2600" dirty="0" smtClean="0">
                <a:latin typeface="Times New Roman" pitchFamily="18" charset="0"/>
                <a:cs typeface="Times New Roman" pitchFamily="18" charset="0"/>
              </a:rPr>
              <a:t>-TIME TAKEN BY ATTENDENTS TO CLEAR THE BILL</a:t>
            </a:r>
          </a:p>
          <a:p>
            <a:pPr>
              <a:buNone/>
            </a:pPr>
            <a:r>
              <a:rPr lang="en-US" sz="2600" dirty="0" smtClean="0">
                <a:latin typeface="Times New Roman" pitchFamily="18" charset="0"/>
                <a:cs typeface="Times New Roman" pitchFamily="18" charset="0"/>
              </a:rPr>
              <a:t> </a:t>
            </a:r>
          </a:p>
          <a:p>
            <a:r>
              <a:rPr lang="en-US" sz="2600" b="1" dirty="0" smtClean="0">
                <a:latin typeface="Times New Roman" pitchFamily="18" charset="0"/>
                <a:cs typeface="Times New Roman" pitchFamily="18" charset="0"/>
              </a:rPr>
              <a:t>F-</a:t>
            </a:r>
            <a:r>
              <a:rPr lang="en-US" sz="2600" dirty="0" smtClean="0">
                <a:latin typeface="Times New Roman" pitchFamily="18" charset="0"/>
                <a:cs typeface="Times New Roman" pitchFamily="18" charset="0"/>
              </a:rPr>
              <a:t>TIME TAKEN TO VACATE THE ROOM AFTER CLAERING THE BILL</a:t>
            </a:r>
          </a:p>
          <a:p>
            <a:pPr>
              <a:buNone/>
            </a:pPr>
            <a:r>
              <a:rPr lang="en-US" sz="2600" b="1" dirty="0" smtClean="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609600"/>
          </a:xfrm>
        </p:spPr>
        <p:txBody>
          <a:bodyPr>
            <a:normAutofit fontScale="90000"/>
          </a:bodyPr>
          <a:lstStyle/>
          <a:p>
            <a:r>
              <a:rPr lang="en-US" sz="1800" dirty="0" smtClean="0">
                <a:solidFill>
                  <a:schemeClr val="tx1"/>
                </a:solidFill>
                <a:latin typeface="Times New Roman" pitchFamily="18" charset="0"/>
                <a:cs typeface="Times New Roman" pitchFamily="18" charset="0"/>
              </a:rPr>
              <a:t/>
            </a:r>
            <a:br>
              <a:rPr lang="en-US" sz="1800" dirty="0" smtClean="0">
                <a:solidFill>
                  <a:schemeClr val="tx1"/>
                </a:solidFill>
                <a:latin typeface="Times New Roman" pitchFamily="18" charset="0"/>
                <a:cs typeface="Times New Roman" pitchFamily="18" charset="0"/>
              </a:rPr>
            </a:br>
            <a:r>
              <a:rPr lang="en-US" sz="1800" b="1" dirty="0" smtClean="0">
                <a:solidFill>
                  <a:schemeClr val="tx1"/>
                </a:solidFill>
                <a:latin typeface="Times New Roman" pitchFamily="18" charset="0"/>
                <a:cs typeface="Times New Roman" pitchFamily="18" charset="0"/>
              </a:rPr>
              <a:t> graph showing  average time taken in various events in discharge process. (in planned and unplanned cases)</a:t>
            </a:r>
            <a:endParaRPr lang="en-US" sz="18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nvPr>
        </p:nvGraphicFramePr>
        <p:xfrm>
          <a:off x="457200" y="914399"/>
          <a:ext cx="8153400" cy="53340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371600"/>
            <a:ext cx="7467600" cy="4495800"/>
          </a:xfrm>
        </p:spPr>
        <p:txBody>
          <a:bodyPr>
            <a:normAutofit/>
          </a:bodyPr>
          <a:lstStyle/>
          <a:p>
            <a:pPr>
              <a:lnSpc>
                <a:spcPct val="150000"/>
              </a:lnSpc>
            </a:pPr>
            <a:r>
              <a:rPr lang="en-US" sz="1800" dirty="0" smtClean="0">
                <a:latin typeface="Times New Roman" pitchFamily="18" charset="0"/>
                <a:cs typeface="Times New Roman" pitchFamily="18" charset="0"/>
              </a:rPr>
              <a:t>It is clear from the above graph that either PLANNED CASES or UNAPLANNED ,ACTIVITY  D, A ,&amp; E ,took more time for whole discharge process and affects the flow of discharge process</a:t>
            </a:r>
          </a:p>
          <a:p>
            <a:pPr>
              <a:lnSpc>
                <a:spcPct val="150000"/>
              </a:lnSpc>
            </a:pPr>
            <a:r>
              <a:rPr lang="en-US" sz="1800" dirty="0" smtClean="0">
                <a:latin typeface="Times New Roman" pitchFamily="18" charset="0"/>
                <a:cs typeface="Times New Roman" pitchFamily="18" charset="0"/>
              </a:rPr>
              <a:t>Where activity D is Preparation of BILL  by billing department,</a:t>
            </a:r>
          </a:p>
          <a:p>
            <a:pPr>
              <a:lnSpc>
                <a:spcPct val="150000"/>
              </a:lnSpc>
            </a:pPr>
            <a:r>
              <a:rPr lang="en-US" sz="1800" dirty="0" smtClean="0">
                <a:latin typeface="Times New Roman" pitchFamily="18" charset="0"/>
                <a:cs typeface="Times New Roman" pitchFamily="18" charset="0"/>
              </a:rPr>
              <a:t>A-Average time taken to complete the summary</a:t>
            </a:r>
          </a:p>
          <a:p>
            <a:pPr>
              <a:lnSpc>
                <a:spcPct val="150000"/>
              </a:lnSpc>
            </a:pPr>
            <a:r>
              <a:rPr lang="en-US" sz="1800" dirty="0" smtClean="0">
                <a:latin typeface="Times New Roman" pitchFamily="18" charset="0"/>
                <a:cs typeface="Times New Roman" pitchFamily="18" charset="0"/>
              </a:rPr>
              <a:t>E-bill clear by the attendants</a:t>
            </a:r>
            <a:endParaRPr lang="en-US" sz="1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smtClean="0">
                <a:latin typeface="Times New Roman" pitchFamily="18" charset="0"/>
                <a:cs typeface="Times New Roman" pitchFamily="18" charset="0"/>
              </a:rPr>
              <a:t>-</a:t>
            </a:r>
            <a:r>
              <a:rPr lang="en-US" sz="2000" b="1" dirty="0" smtClean="0">
                <a:solidFill>
                  <a:schemeClr val="tx1"/>
                </a:solidFill>
                <a:latin typeface="Times New Roman" pitchFamily="18" charset="0"/>
                <a:cs typeface="Times New Roman" pitchFamily="18" charset="0"/>
              </a:rPr>
              <a:t>AVERAGE TIME TAKEN IN DISCHARGE PROCESS OF TPA,CASH, ESI PATIENTS(CATEGORY WISE)</a:t>
            </a:r>
            <a:r>
              <a:rPr lang="en-US" dirty="0" smtClean="0"/>
              <a:t/>
            </a:r>
            <a:br>
              <a:rPr lang="en-US" dirty="0" smtClean="0"/>
            </a:br>
            <a:endParaRPr lang="en-US" dirty="0"/>
          </a:p>
        </p:txBody>
      </p:sp>
      <p:graphicFrame>
        <p:nvGraphicFramePr>
          <p:cNvPr id="6" name="Content Placeholder 5"/>
          <p:cNvGraphicFramePr>
            <a:graphicFrameLocks noGrp="1"/>
          </p:cNvGraphicFramePr>
          <p:nvPr>
            <p:ph sz="quarter" idx="1"/>
          </p:nvPr>
        </p:nvGraphicFramePr>
        <p:xfrm>
          <a:off x="457200" y="1295401"/>
          <a:ext cx="74676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Table showing comparison with standard time set for discharge process in cash patients</a:t>
            </a:r>
            <a:endParaRPr lang="en-US" sz="2400" b="1" dirty="0">
              <a:solidFill>
                <a:schemeClr val="tx1"/>
              </a:solidFill>
              <a:latin typeface="Times New Roman" pitchFamily="18" charset="0"/>
              <a:cs typeface="Times New Roman" pitchFamily="18" charset="0"/>
            </a:endParaRPr>
          </a:p>
        </p:txBody>
      </p:sp>
      <p:graphicFrame>
        <p:nvGraphicFramePr>
          <p:cNvPr id="8" name="Content Placeholder 7"/>
          <p:cNvGraphicFramePr>
            <a:graphicFrameLocks noGrp="1"/>
          </p:cNvGraphicFramePr>
          <p:nvPr>
            <p:ph sz="quarter" idx="1"/>
          </p:nvPr>
        </p:nvGraphicFramePr>
        <p:xfrm>
          <a:off x="381000" y="1600200"/>
          <a:ext cx="7924800" cy="4572908"/>
        </p:xfrm>
        <a:graphic>
          <a:graphicData uri="http://schemas.openxmlformats.org/drawingml/2006/table">
            <a:tbl>
              <a:tblPr firstRow="1" bandRow="1">
                <a:tableStyleId>{5C22544A-7EE6-4342-B048-85BDC9FD1C3A}</a:tableStyleId>
              </a:tblPr>
              <a:tblGrid>
                <a:gridCol w="2641600"/>
                <a:gridCol w="2641600"/>
                <a:gridCol w="2641600"/>
              </a:tblGrid>
              <a:tr h="838200">
                <a:tc>
                  <a:txBody>
                    <a:bodyPr/>
                    <a:lstStyle/>
                    <a:p>
                      <a:r>
                        <a:rPr lang="en-US" dirty="0" smtClean="0">
                          <a:solidFill>
                            <a:schemeClr val="tx1"/>
                          </a:solidFill>
                        </a:rPr>
                        <a:t>ACTIVITIES</a:t>
                      </a:r>
                      <a:endParaRPr lang="en-US" dirty="0">
                        <a:solidFill>
                          <a:schemeClr val="tx1"/>
                        </a:solidFill>
                      </a:endParaRPr>
                    </a:p>
                  </a:txBody>
                  <a:tcPr/>
                </a:tc>
                <a:tc>
                  <a:txBody>
                    <a:bodyPr/>
                    <a:lstStyle/>
                    <a:p>
                      <a:r>
                        <a:rPr lang="en-US" dirty="0" smtClean="0">
                          <a:solidFill>
                            <a:schemeClr val="tx1"/>
                          </a:solidFill>
                        </a:rPr>
                        <a:t>TIME TAKEN</a:t>
                      </a:r>
                      <a:endParaRPr lang="en-US" dirty="0">
                        <a:solidFill>
                          <a:schemeClr val="tx1"/>
                        </a:solidFill>
                      </a:endParaRPr>
                    </a:p>
                  </a:txBody>
                  <a:tcPr/>
                </a:tc>
                <a:tc>
                  <a:txBody>
                    <a:bodyPr/>
                    <a:lstStyle/>
                    <a:p>
                      <a:r>
                        <a:rPr lang="en-US" dirty="0" smtClean="0">
                          <a:solidFill>
                            <a:schemeClr val="tx1"/>
                          </a:solidFill>
                        </a:rPr>
                        <a:t>STANDARD PARAMETER SET</a:t>
                      </a:r>
                      <a:endParaRPr lang="en-US" dirty="0">
                        <a:solidFill>
                          <a:schemeClr val="tx1"/>
                        </a:solidFill>
                      </a:endParaRPr>
                    </a:p>
                  </a:txBody>
                  <a:tcPr/>
                </a:tc>
              </a:tr>
              <a:tr h="533400">
                <a:tc>
                  <a:txBody>
                    <a:bodyPr/>
                    <a:lstStyle/>
                    <a:p>
                      <a:pPr algn="l" fontAlgn="b"/>
                      <a:r>
                        <a:rPr lang="en-US" sz="1400" b="1" i="0" u="none" strike="noStrike" dirty="0">
                          <a:solidFill>
                            <a:srgbClr val="000000"/>
                          </a:solidFill>
                          <a:latin typeface="Times New Roman" pitchFamily="18" charset="0"/>
                          <a:cs typeface="Times New Roman" pitchFamily="18" charset="0"/>
                        </a:rPr>
                        <a:t>TIME TAKEN TO COMPLETE SUMMARY</a:t>
                      </a:r>
                    </a:p>
                  </a:txBody>
                  <a:tcPr marL="0" marR="0" marT="0" marB="0" anchor="b"/>
                </a:tc>
                <a:tc>
                  <a:txBody>
                    <a:bodyPr/>
                    <a:lstStyle/>
                    <a:p>
                      <a:pPr algn="r" fontAlgn="b"/>
                      <a:r>
                        <a:rPr lang="en-US" sz="1800" b="1" i="0" u="none" strike="noStrike" dirty="0">
                          <a:solidFill>
                            <a:srgbClr val="000000"/>
                          </a:solidFill>
                          <a:latin typeface="Calibri"/>
                        </a:rPr>
                        <a:t>30</a:t>
                      </a:r>
                    </a:p>
                  </a:txBody>
                  <a:tcPr marL="0" marR="0" marT="0" marB="0" anchor="b"/>
                </a:tc>
                <a:tc>
                  <a:txBody>
                    <a:bodyPr/>
                    <a:lstStyle/>
                    <a:p>
                      <a:pPr algn="r" fontAlgn="b"/>
                      <a:r>
                        <a:rPr lang="en-US" sz="1800" b="1" i="0" u="none" strike="noStrike" dirty="0">
                          <a:solidFill>
                            <a:srgbClr val="000000"/>
                          </a:solidFill>
                          <a:latin typeface="Calibri"/>
                        </a:rPr>
                        <a:t>10</a:t>
                      </a:r>
                    </a:p>
                  </a:txBody>
                  <a:tcPr marL="0" marR="0" marT="0" marB="0" anchor="b"/>
                </a:tc>
              </a:tr>
              <a:tr h="480287">
                <a:tc>
                  <a:txBody>
                    <a:bodyPr/>
                    <a:lstStyle/>
                    <a:p>
                      <a:pPr algn="l" fontAlgn="b"/>
                      <a:r>
                        <a:rPr lang="en-US" sz="1400" b="1" i="0" u="none" strike="noStrike" dirty="0">
                          <a:solidFill>
                            <a:srgbClr val="000000"/>
                          </a:solidFill>
                          <a:latin typeface="Times New Roman" pitchFamily="18" charset="0"/>
                          <a:cs typeface="Times New Roman" pitchFamily="18" charset="0"/>
                        </a:rPr>
                        <a:t>TIME TAKEN BTWN ANNOUNCEMENT OF D/S &amp;COMPLITION OF SUMMARY</a:t>
                      </a:r>
                    </a:p>
                  </a:txBody>
                  <a:tcPr marL="0" marR="0" marT="0" marB="0" anchor="b"/>
                </a:tc>
                <a:tc>
                  <a:txBody>
                    <a:bodyPr/>
                    <a:lstStyle/>
                    <a:p>
                      <a:pPr algn="r" fontAlgn="b"/>
                      <a:r>
                        <a:rPr lang="en-US" sz="1800" b="1" i="0" u="none" strike="noStrike" dirty="0">
                          <a:solidFill>
                            <a:srgbClr val="000000"/>
                          </a:solidFill>
                          <a:latin typeface="Calibri"/>
                        </a:rPr>
                        <a:t>40</a:t>
                      </a:r>
                    </a:p>
                  </a:txBody>
                  <a:tcPr marL="0" marR="0" marT="0" marB="0" anchor="b"/>
                </a:tc>
                <a:tc>
                  <a:txBody>
                    <a:bodyPr/>
                    <a:lstStyle/>
                    <a:p>
                      <a:pPr algn="r" fontAlgn="b"/>
                      <a:r>
                        <a:rPr lang="en-US" sz="1800" b="1" i="0" u="none" strike="noStrike">
                          <a:solidFill>
                            <a:srgbClr val="000000"/>
                          </a:solidFill>
                          <a:latin typeface="Calibri"/>
                        </a:rPr>
                        <a:t>20</a:t>
                      </a:r>
                    </a:p>
                  </a:txBody>
                  <a:tcPr marL="0" marR="0" marT="0" marB="0" anchor="b"/>
                </a:tc>
              </a:tr>
              <a:tr h="480287">
                <a:tc>
                  <a:txBody>
                    <a:bodyPr/>
                    <a:lstStyle/>
                    <a:p>
                      <a:pPr algn="l" fontAlgn="b"/>
                      <a:r>
                        <a:rPr lang="en-US" sz="1400" b="1" i="0" u="none" strike="noStrike" dirty="0">
                          <a:solidFill>
                            <a:srgbClr val="000000"/>
                          </a:solidFill>
                          <a:latin typeface="Times New Roman" pitchFamily="18" charset="0"/>
                          <a:cs typeface="Times New Roman" pitchFamily="18" charset="0"/>
                        </a:rPr>
                        <a:t>TIME TAKEN IN MEDICATION RETURN PROCESS</a:t>
                      </a:r>
                    </a:p>
                  </a:txBody>
                  <a:tcPr marL="0" marR="0" marT="0" marB="0" anchor="b"/>
                </a:tc>
                <a:tc>
                  <a:txBody>
                    <a:bodyPr/>
                    <a:lstStyle/>
                    <a:p>
                      <a:pPr algn="r" fontAlgn="b"/>
                      <a:r>
                        <a:rPr lang="en-US" sz="1800" b="1" i="0" u="none" strike="noStrike" dirty="0">
                          <a:solidFill>
                            <a:srgbClr val="000000"/>
                          </a:solidFill>
                          <a:latin typeface="Calibri"/>
                        </a:rPr>
                        <a:t>25</a:t>
                      </a:r>
                    </a:p>
                  </a:txBody>
                  <a:tcPr marL="0" marR="0" marT="0" marB="0" anchor="b"/>
                </a:tc>
                <a:tc>
                  <a:txBody>
                    <a:bodyPr/>
                    <a:lstStyle/>
                    <a:p>
                      <a:pPr algn="r" fontAlgn="b"/>
                      <a:r>
                        <a:rPr lang="en-US" sz="1800" b="1" i="0" u="none" strike="noStrike">
                          <a:solidFill>
                            <a:srgbClr val="000000"/>
                          </a:solidFill>
                          <a:latin typeface="Calibri"/>
                        </a:rPr>
                        <a:t>15</a:t>
                      </a:r>
                    </a:p>
                  </a:txBody>
                  <a:tcPr marL="0" marR="0" marT="0" marB="0" anchor="b"/>
                </a:tc>
              </a:tr>
              <a:tr h="480287">
                <a:tc>
                  <a:txBody>
                    <a:bodyPr/>
                    <a:lstStyle/>
                    <a:p>
                      <a:pPr algn="l" fontAlgn="b"/>
                      <a:r>
                        <a:rPr lang="en-US" sz="1400" b="1" i="0" u="none" strike="noStrike" dirty="0">
                          <a:solidFill>
                            <a:srgbClr val="000000"/>
                          </a:solidFill>
                          <a:latin typeface="Times New Roman" pitchFamily="18" charset="0"/>
                          <a:cs typeface="Times New Roman" pitchFamily="18" charset="0"/>
                        </a:rPr>
                        <a:t>TIME TAKEN TO BY BILLING DEPARTMENT FOR FINAL BILL</a:t>
                      </a:r>
                    </a:p>
                  </a:txBody>
                  <a:tcPr marL="0" marR="0" marT="0" marB="0" anchor="b"/>
                </a:tc>
                <a:tc>
                  <a:txBody>
                    <a:bodyPr/>
                    <a:lstStyle/>
                    <a:p>
                      <a:pPr algn="r" fontAlgn="b"/>
                      <a:r>
                        <a:rPr lang="en-US" sz="1800" b="1" i="0" u="none" strike="noStrike" dirty="0">
                          <a:solidFill>
                            <a:srgbClr val="000000"/>
                          </a:solidFill>
                          <a:latin typeface="Calibri"/>
                        </a:rPr>
                        <a:t>90</a:t>
                      </a:r>
                    </a:p>
                  </a:txBody>
                  <a:tcPr marL="0" marR="0" marT="0" marB="0" anchor="b"/>
                </a:tc>
                <a:tc>
                  <a:txBody>
                    <a:bodyPr/>
                    <a:lstStyle/>
                    <a:p>
                      <a:pPr algn="r" fontAlgn="b"/>
                      <a:r>
                        <a:rPr lang="en-US" sz="1800" b="1" i="0" u="none" strike="noStrike">
                          <a:solidFill>
                            <a:srgbClr val="000000"/>
                          </a:solidFill>
                          <a:latin typeface="Calibri"/>
                        </a:rPr>
                        <a:t>50</a:t>
                      </a:r>
                    </a:p>
                  </a:txBody>
                  <a:tcPr marL="0" marR="0" marT="0" marB="0" anchor="b"/>
                </a:tc>
              </a:tr>
              <a:tr h="480287">
                <a:tc>
                  <a:txBody>
                    <a:bodyPr/>
                    <a:lstStyle/>
                    <a:p>
                      <a:pPr algn="l" fontAlgn="b"/>
                      <a:r>
                        <a:rPr lang="en-US" sz="1400" b="1" i="0" u="none" strike="noStrike" dirty="0">
                          <a:solidFill>
                            <a:srgbClr val="000000"/>
                          </a:solidFill>
                          <a:latin typeface="Times New Roman" pitchFamily="18" charset="0"/>
                          <a:cs typeface="Times New Roman" pitchFamily="18" charset="0"/>
                        </a:rPr>
                        <a:t>TIME TAKEN TO CLEAR BILL </a:t>
                      </a:r>
                    </a:p>
                  </a:txBody>
                  <a:tcPr marL="0" marR="0" marT="0" marB="0" anchor="b"/>
                </a:tc>
                <a:tc>
                  <a:txBody>
                    <a:bodyPr/>
                    <a:lstStyle/>
                    <a:p>
                      <a:pPr algn="r" fontAlgn="b"/>
                      <a:r>
                        <a:rPr lang="en-US" sz="1800" b="1" i="0" u="none" strike="noStrike" dirty="0">
                          <a:solidFill>
                            <a:srgbClr val="000000"/>
                          </a:solidFill>
                          <a:latin typeface="Calibri"/>
                        </a:rPr>
                        <a:t>20</a:t>
                      </a:r>
                    </a:p>
                  </a:txBody>
                  <a:tcPr marL="0" marR="0" marT="0" marB="0" anchor="b"/>
                </a:tc>
                <a:tc>
                  <a:txBody>
                    <a:bodyPr/>
                    <a:lstStyle/>
                    <a:p>
                      <a:pPr algn="r" fontAlgn="b"/>
                      <a:r>
                        <a:rPr lang="en-US" sz="1800" b="1" i="0" u="none" strike="noStrike">
                          <a:solidFill>
                            <a:srgbClr val="000000"/>
                          </a:solidFill>
                          <a:latin typeface="Calibri"/>
                        </a:rPr>
                        <a:t>15</a:t>
                      </a:r>
                    </a:p>
                  </a:txBody>
                  <a:tcPr marL="0" marR="0" marT="0" marB="0" anchor="b"/>
                </a:tc>
              </a:tr>
              <a:tr h="480287">
                <a:tc>
                  <a:txBody>
                    <a:bodyPr/>
                    <a:lstStyle/>
                    <a:p>
                      <a:pPr algn="l" fontAlgn="b"/>
                      <a:r>
                        <a:rPr lang="en-US" sz="1400" b="1" i="0" u="none" strike="noStrike" dirty="0">
                          <a:solidFill>
                            <a:srgbClr val="000000"/>
                          </a:solidFill>
                          <a:latin typeface="Times New Roman" pitchFamily="18" charset="0"/>
                          <a:cs typeface="Times New Roman" pitchFamily="18" charset="0"/>
                        </a:rPr>
                        <a:t>TIME TAKEN TO VACATE ROOM</a:t>
                      </a:r>
                    </a:p>
                  </a:txBody>
                  <a:tcPr marL="0" marR="0" marT="0" marB="0" anchor="b"/>
                </a:tc>
                <a:tc>
                  <a:txBody>
                    <a:bodyPr/>
                    <a:lstStyle/>
                    <a:p>
                      <a:pPr algn="r" fontAlgn="b"/>
                      <a:r>
                        <a:rPr lang="en-US" sz="1800" b="1" i="0" u="none" strike="noStrike" dirty="0">
                          <a:solidFill>
                            <a:srgbClr val="000000"/>
                          </a:solidFill>
                          <a:latin typeface="Calibri"/>
                        </a:rPr>
                        <a:t>15</a:t>
                      </a:r>
                    </a:p>
                  </a:txBody>
                  <a:tcPr marL="0" marR="0" marT="0" marB="0" anchor="b"/>
                </a:tc>
                <a:tc>
                  <a:txBody>
                    <a:bodyPr/>
                    <a:lstStyle/>
                    <a:p>
                      <a:pPr algn="r" fontAlgn="b"/>
                      <a:r>
                        <a:rPr lang="en-US" sz="1800" b="1" i="0" u="none" strike="noStrike">
                          <a:solidFill>
                            <a:srgbClr val="000000"/>
                          </a:solidFill>
                          <a:latin typeface="Calibri"/>
                        </a:rPr>
                        <a:t>10</a:t>
                      </a:r>
                    </a:p>
                  </a:txBody>
                  <a:tcPr marL="0" marR="0" marT="0" marB="0" anchor="b"/>
                </a:tc>
              </a:tr>
              <a:tr h="480287">
                <a:tc>
                  <a:txBody>
                    <a:bodyPr/>
                    <a:lstStyle/>
                    <a:p>
                      <a:pPr algn="l" fontAlgn="b"/>
                      <a:r>
                        <a:rPr lang="en-US" sz="1400" b="1" i="0" u="none" strike="noStrike" dirty="0">
                          <a:solidFill>
                            <a:srgbClr val="000000"/>
                          </a:solidFill>
                          <a:latin typeface="Times New Roman" pitchFamily="18" charset="0"/>
                          <a:cs typeface="Times New Roman" pitchFamily="18" charset="0"/>
                        </a:rPr>
                        <a:t>TOTAL</a:t>
                      </a:r>
                    </a:p>
                  </a:txBody>
                  <a:tcPr marL="0" marR="0" marT="0" marB="0" anchor="b"/>
                </a:tc>
                <a:tc>
                  <a:txBody>
                    <a:bodyPr/>
                    <a:lstStyle/>
                    <a:p>
                      <a:pPr algn="r" fontAlgn="b"/>
                      <a:r>
                        <a:rPr lang="en-US" sz="1800" b="1" i="0" u="none" strike="noStrike" dirty="0" smtClean="0">
                          <a:solidFill>
                            <a:srgbClr val="000000"/>
                          </a:solidFill>
                          <a:latin typeface="Calibri"/>
                        </a:rPr>
                        <a:t> 220</a:t>
                      </a:r>
                      <a:endParaRPr lang="en-US" sz="1800" b="1" i="0" u="none" strike="noStrike" dirty="0">
                        <a:solidFill>
                          <a:srgbClr val="000000"/>
                        </a:solidFill>
                        <a:latin typeface="Calibri"/>
                      </a:endParaRPr>
                    </a:p>
                  </a:txBody>
                  <a:tcPr marL="0" marR="0" marT="0" marB="0" anchor="b"/>
                </a:tc>
                <a:tc>
                  <a:txBody>
                    <a:bodyPr/>
                    <a:lstStyle/>
                    <a:p>
                      <a:pPr algn="r" fontAlgn="b"/>
                      <a:r>
                        <a:rPr lang="en-US" sz="1800" b="1" i="0" u="none" strike="noStrike" dirty="0">
                          <a:solidFill>
                            <a:srgbClr val="000000"/>
                          </a:solidFill>
                          <a:latin typeface="Calibri"/>
                        </a:rPr>
                        <a:t>120</a:t>
                      </a:r>
                    </a:p>
                  </a:txBody>
                  <a:tcPr marL="0" marR="0" marT="0" marB="0" anchor="b"/>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solidFill>
                  <a:schemeClr val="tx1"/>
                </a:solidFill>
                <a:latin typeface="Times New Roman" pitchFamily="18" charset="0"/>
                <a:cs typeface="Times New Roman" pitchFamily="18" charset="0"/>
              </a:rPr>
              <a:t>Comparison of average time taken for discharge process with standard parameters(cash discharges)</a:t>
            </a:r>
            <a:endParaRPr lang="en-US" sz="24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nvPr>
        </p:nvGraphicFramePr>
        <p:xfrm>
          <a:off x="0" y="1600200"/>
          <a:ext cx="86106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err="1" smtClean="0">
                <a:solidFill>
                  <a:schemeClr val="tx1"/>
                </a:solidFill>
                <a:latin typeface="Times New Roman" pitchFamily="18" charset="0"/>
                <a:cs typeface="Times New Roman" pitchFamily="18" charset="0"/>
              </a:rPr>
              <a:t>Tpa</a:t>
            </a:r>
            <a:r>
              <a:rPr lang="en-US" sz="2400" b="1" dirty="0" smtClean="0">
                <a:solidFill>
                  <a:schemeClr val="tx1"/>
                </a:solidFill>
                <a:latin typeface="Times New Roman" pitchFamily="18" charset="0"/>
                <a:cs typeface="Times New Roman" pitchFamily="18" charset="0"/>
              </a:rPr>
              <a:t> discharges</a:t>
            </a:r>
            <a:endParaRPr lang="en-US" sz="24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nvPr>
        </p:nvGraphicFramePr>
        <p:xfrm>
          <a:off x="838200" y="1752600"/>
          <a:ext cx="6781800" cy="2316480"/>
        </p:xfrm>
        <a:graphic>
          <a:graphicData uri="http://schemas.openxmlformats.org/drawingml/2006/table">
            <a:tbl>
              <a:tblPr firstRow="1" bandRow="1">
                <a:tableStyleId>{5C22544A-7EE6-4342-B048-85BDC9FD1C3A}</a:tableStyleId>
              </a:tblPr>
              <a:tblGrid>
                <a:gridCol w="2260600"/>
                <a:gridCol w="2260600"/>
                <a:gridCol w="2260600"/>
              </a:tblGrid>
              <a:tr h="558800">
                <a:tc>
                  <a:txBody>
                    <a:bodyPr/>
                    <a:lstStyle/>
                    <a:p>
                      <a:r>
                        <a:rPr lang="en-US" dirty="0" smtClean="0">
                          <a:solidFill>
                            <a:schemeClr val="tx1"/>
                          </a:solidFill>
                          <a:latin typeface="Times New Roman" pitchFamily="18" charset="0"/>
                          <a:cs typeface="Times New Roman" pitchFamily="18" charset="0"/>
                        </a:rPr>
                        <a:t>ACTIVITY</a:t>
                      </a:r>
                      <a:endParaRPr lang="en-US" dirty="0">
                        <a:solidFill>
                          <a:schemeClr val="tx1"/>
                        </a:solidFill>
                        <a:latin typeface="Times New Roman" pitchFamily="18" charset="0"/>
                        <a:cs typeface="Times New Roman" pitchFamily="18" charset="0"/>
                      </a:endParaRPr>
                    </a:p>
                  </a:txBody>
                  <a:tcPr/>
                </a:tc>
                <a:tc>
                  <a:txBody>
                    <a:bodyPr/>
                    <a:lstStyle/>
                    <a:p>
                      <a:r>
                        <a:rPr lang="en-US" sz="1800" dirty="0" smtClean="0">
                          <a:solidFill>
                            <a:schemeClr val="tx1"/>
                          </a:solidFill>
                          <a:latin typeface="Times New Roman" pitchFamily="18" charset="0"/>
                          <a:cs typeface="Times New Roman" pitchFamily="18" charset="0"/>
                        </a:rPr>
                        <a:t>TIME TAKEN</a:t>
                      </a:r>
                      <a:endParaRPr lang="en-US" sz="1800" dirty="0">
                        <a:solidFill>
                          <a:schemeClr val="tx1"/>
                        </a:solidFill>
                        <a:latin typeface="Times New Roman" pitchFamily="18" charset="0"/>
                        <a:cs typeface="Times New Roman" pitchFamily="18" charset="0"/>
                      </a:endParaRPr>
                    </a:p>
                  </a:txBody>
                  <a:tcPr/>
                </a:tc>
                <a:tc>
                  <a:txBody>
                    <a:bodyPr/>
                    <a:lstStyle/>
                    <a:p>
                      <a:r>
                        <a:rPr lang="en-US" dirty="0" smtClean="0">
                          <a:solidFill>
                            <a:schemeClr val="tx1"/>
                          </a:solidFill>
                          <a:latin typeface="Times New Roman" pitchFamily="18" charset="0"/>
                          <a:cs typeface="Times New Roman" pitchFamily="18" charset="0"/>
                        </a:rPr>
                        <a:t>STANDARD TIMING</a:t>
                      </a:r>
                      <a:endParaRPr lang="en-US" dirty="0">
                        <a:solidFill>
                          <a:schemeClr val="tx1"/>
                        </a:solidFill>
                        <a:latin typeface="Times New Roman" pitchFamily="18" charset="0"/>
                        <a:cs typeface="Times New Roman" pitchFamily="18" charset="0"/>
                      </a:endParaRPr>
                    </a:p>
                  </a:txBody>
                  <a:tcPr/>
                </a:tc>
              </a:tr>
              <a:tr h="558800">
                <a:tc>
                  <a:txBody>
                    <a:bodyPr/>
                    <a:lstStyle/>
                    <a:p>
                      <a:pPr algn="l" fontAlgn="t"/>
                      <a:r>
                        <a:rPr lang="en-US" sz="1600" b="1" i="0" u="none" strike="noStrike" dirty="0">
                          <a:solidFill>
                            <a:srgbClr val="000000"/>
                          </a:solidFill>
                          <a:latin typeface="Times New Roman"/>
                        </a:rPr>
                        <a:t>Discharge signing to file at finance desk. </a:t>
                      </a:r>
                    </a:p>
                  </a:txBody>
                  <a:tcPr marL="85725" marR="9525" marT="9525" marB="0"/>
                </a:tc>
                <a:tc>
                  <a:txBody>
                    <a:bodyPr/>
                    <a:lstStyle/>
                    <a:p>
                      <a:pPr algn="l" fontAlgn="t"/>
                      <a:r>
                        <a:rPr lang="en-US" sz="1600" b="1" i="0" u="none" strike="noStrike" dirty="0">
                          <a:solidFill>
                            <a:srgbClr val="000000"/>
                          </a:solidFill>
                          <a:latin typeface="Times New Roman"/>
                        </a:rPr>
                        <a:t>203</a:t>
                      </a:r>
                    </a:p>
                  </a:txBody>
                  <a:tcPr marL="85725" marR="9525" marT="9525" marB="0"/>
                </a:tc>
                <a:tc>
                  <a:txBody>
                    <a:bodyPr/>
                    <a:lstStyle/>
                    <a:p>
                      <a:pPr algn="l" fontAlgn="t"/>
                      <a:r>
                        <a:rPr lang="en-US" sz="1600" b="1" i="0" u="none" strike="noStrike" dirty="0">
                          <a:solidFill>
                            <a:srgbClr val="000000"/>
                          </a:solidFill>
                          <a:latin typeface="Times New Roman"/>
                        </a:rPr>
                        <a:t>135</a:t>
                      </a:r>
                    </a:p>
                  </a:txBody>
                  <a:tcPr marL="85725" marR="9525" marT="9525" marB="0"/>
                </a:tc>
              </a:tr>
              <a:tr h="558800">
                <a:tc>
                  <a:txBody>
                    <a:bodyPr/>
                    <a:lstStyle/>
                    <a:p>
                      <a:pPr algn="l" fontAlgn="t"/>
                      <a:r>
                        <a:rPr lang="en-US" sz="1600" b="1" i="0" u="none" strike="noStrike" dirty="0">
                          <a:solidFill>
                            <a:srgbClr val="000000"/>
                          </a:solidFill>
                          <a:latin typeface="Times New Roman"/>
                        </a:rPr>
                        <a:t>Departmental clearances </a:t>
                      </a:r>
                    </a:p>
                  </a:txBody>
                  <a:tcPr marL="85725" marR="9525" marT="9525" marB="0"/>
                </a:tc>
                <a:tc>
                  <a:txBody>
                    <a:bodyPr/>
                    <a:lstStyle/>
                    <a:p>
                      <a:pPr algn="l" fontAlgn="t"/>
                      <a:r>
                        <a:rPr lang="en-US" sz="1600" b="1" i="0" u="none" strike="noStrike">
                          <a:solidFill>
                            <a:srgbClr val="000000"/>
                          </a:solidFill>
                          <a:latin typeface="Times New Roman"/>
                        </a:rPr>
                        <a:t>87</a:t>
                      </a:r>
                    </a:p>
                  </a:txBody>
                  <a:tcPr marL="85725" marR="9525" marT="9525" marB="0"/>
                </a:tc>
                <a:tc>
                  <a:txBody>
                    <a:bodyPr/>
                    <a:lstStyle/>
                    <a:p>
                      <a:pPr algn="l" fontAlgn="t"/>
                      <a:r>
                        <a:rPr lang="en-US" sz="1600" b="1" i="0" u="none" strike="noStrike">
                          <a:solidFill>
                            <a:srgbClr val="000000"/>
                          </a:solidFill>
                          <a:latin typeface="Times New Roman"/>
                        </a:rPr>
                        <a:t>45</a:t>
                      </a:r>
                    </a:p>
                  </a:txBody>
                  <a:tcPr marL="85725" marR="9525" marT="9525" marB="0"/>
                </a:tc>
              </a:tr>
              <a:tr h="558800">
                <a:tc>
                  <a:txBody>
                    <a:bodyPr/>
                    <a:lstStyle/>
                    <a:p>
                      <a:pPr algn="l" fontAlgn="t"/>
                      <a:r>
                        <a:rPr lang="en-US" sz="1600" b="1" i="0" u="none" strike="noStrike" dirty="0">
                          <a:solidFill>
                            <a:srgbClr val="000000"/>
                          </a:solidFill>
                          <a:latin typeface="Times New Roman"/>
                        </a:rPr>
                        <a:t>Total </a:t>
                      </a:r>
                    </a:p>
                  </a:txBody>
                  <a:tcPr marL="85725" marR="9525" marT="9525" marB="0"/>
                </a:tc>
                <a:tc>
                  <a:txBody>
                    <a:bodyPr/>
                    <a:lstStyle/>
                    <a:p>
                      <a:pPr algn="l" fontAlgn="t"/>
                      <a:r>
                        <a:rPr lang="en-US" sz="1600" b="1" i="0" u="none" strike="noStrike" dirty="0" smtClean="0">
                          <a:solidFill>
                            <a:srgbClr val="000000"/>
                          </a:solidFill>
                          <a:latin typeface="Times New Roman"/>
                        </a:rPr>
                        <a:t>290(4:50MIN)</a:t>
                      </a:r>
                      <a:endParaRPr lang="en-US" sz="1600" b="1" i="0" u="none" strike="noStrike" dirty="0">
                        <a:solidFill>
                          <a:srgbClr val="000000"/>
                        </a:solidFill>
                        <a:latin typeface="Times New Roman"/>
                      </a:endParaRPr>
                    </a:p>
                  </a:txBody>
                  <a:tcPr marL="85725" marR="9525" marT="9525" marB="0"/>
                </a:tc>
                <a:tc>
                  <a:txBody>
                    <a:bodyPr/>
                    <a:lstStyle/>
                    <a:p>
                      <a:pPr algn="l" fontAlgn="t"/>
                      <a:r>
                        <a:rPr lang="en-US" sz="1600" b="1" i="0" u="none" strike="noStrike" dirty="0" smtClean="0">
                          <a:solidFill>
                            <a:srgbClr val="000000"/>
                          </a:solidFill>
                          <a:latin typeface="Times New Roman"/>
                        </a:rPr>
                        <a:t>180(3:00HRS)</a:t>
                      </a:r>
                      <a:endParaRPr lang="en-US" sz="1600" b="1" i="0" u="none" strike="noStrike" dirty="0">
                        <a:solidFill>
                          <a:srgbClr val="000000"/>
                        </a:solidFill>
                        <a:latin typeface="Times New Roman"/>
                      </a:endParaRPr>
                    </a:p>
                  </a:txBody>
                  <a:tcPr marL="85725" marR="9525" marT="9525"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err="1" smtClean="0">
                <a:solidFill>
                  <a:schemeClr val="tx1"/>
                </a:solidFill>
                <a:latin typeface="Times New Roman" pitchFamily="18" charset="0"/>
                <a:cs typeface="Times New Roman" pitchFamily="18" charset="0"/>
              </a:rPr>
              <a:t>Esi</a:t>
            </a:r>
            <a:r>
              <a:rPr lang="en-US" sz="2400" b="1" dirty="0" smtClean="0">
                <a:solidFill>
                  <a:schemeClr val="tx1"/>
                </a:solidFill>
                <a:latin typeface="Times New Roman" pitchFamily="18" charset="0"/>
                <a:cs typeface="Times New Roman" pitchFamily="18" charset="0"/>
              </a:rPr>
              <a:t> discharges</a:t>
            </a:r>
            <a:endParaRPr lang="en-US" sz="24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nvPr>
        </p:nvGraphicFramePr>
        <p:xfrm>
          <a:off x="457200" y="1600200"/>
          <a:ext cx="7467600" cy="2514600"/>
        </p:xfrm>
        <a:graphic>
          <a:graphicData uri="http://schemas.openxmlformats.org/drawingml/2006/table">
            <a:tbl>
              <a:tblPr firstRow="1" bandRow="1">
                <a:tableStyleId>{5C22544A-7EE6-4342-B048-85BDC9FD1C3A}</a:tableStyleId>
              </a:tblPr>
              <a:tblGrid>
                <a:gridCol w="2489200"/>
                <a:gridCol w="2489200"/>
                <a:gridCol w="2489200"/>
              </a:tblGrid>
              <a:tr h="431800">
                <a:tc>
                  <a:txBody>
                    <a:bodyPr/>
                    <a:lstStyle/>
                    <a:p>
                      <a:r>
                        <a:rPr lang="en-US" dirty="0" smtClean="0">
                          <a:solidFill>
                            <a:schemeClr val="tx1"/>
                          </a:solidFill>
                        </a:rPr>
                        <a:t>ACTIVITY</a:t>
                      </a:r>
                      <a:endParaRPr lang="en-US" dirty="0">
                        <a:solidFill>
                          <a:schemeClr val="tx1"/>
                        </a:solidFill>
                      </a:endParaRPr>
                    </a:p>
                  </a:txBody>
                  <a:tcPr/>
                </a:tc>
                <a:tc>
                  <a:txBody>
                    <a:bodyPr/>
                    <a:lstStyle/>
                    <a:p>
                      <a:r>
                        <a:rPr lang="en-US" dirty="0" smtClean="0">
                          <a:solidFill>
                            <a:schemeClr val="tx1"/>
                          </a:solidFill>
                        </a:rPr>
                        <a:t>TIME TAKEN</a:t>
                      </a:r>
                      <a:endParaRPr lang="en-US" dirty="0">
                        <a:solidFill>
                          <a:schemeClr val="tx1"/>
                        </a:solidFill>
                      </a:endParaRPr>
                    </a:p>
                  </a:txBody>
                  <a:tcPr/>
                </a:tc>
                <a:tc>
                  <a:txBody>
                    <a:bodyPr/>
                    <a:lstStyle/>
                    <a:p>
                      <a:r>
                        <a:rPr lang="en-US" dirty="0" smtClean="0">
                          <a:solidFill>
                            <a:schemeClr val="tx1"/>
                          </a:solidFill>
                        </a:rPr>
                        <a:t>STANDARD</a:t>
                      </a:r>
                      <a:r>
                        <a:rPr lang="en-US" baseline="0" dirty="0" smtClean="0">
                          <a:solidFill>
                            <a:schemeClr val="tx1"/>
                          </a:solidFill>
                        </a:rPr>
                        <a:t> PARAMETER</a:t>
                      </a:r>
                      <a:endParaRPr lang="en-US" dirty="0">
                        <a:solidFill>
                          <a:schemeClr val="tx1"/>
                        </a:solidFill>
                      </a:endParaRPr>
                    </a:p>
                  </a:txBody>
                  <a:tcPr/>
                </a:tc>
              </a:tr>
              <a:tr h="579120">
                <a:tc>
                  <a:txBody>
                    <a:bodyPr/>
                    <a:lstStyle/>
                    <a:p>
                      <a:pPr algn="l" fontAlgn="t"/>
                      <a:r>
                        <a:rPr lang="en-US" sz="1600" b="1" i="0" u="none" strike="noStrike" dirty="0">
                          <a:solidFill>
                            <a:srgbClr val="000000"/>
                          </a:solidFill>
                          <a:latin typeface="Times New Roman"/>
                        </a:rPr>
                        <a:t>Discharge signing to file at finance desk. </a:t>
                      </a:r>
                    </a:p>
                  </a:txBody>
                  <a:tcPr marL="85725" marR="9525" marT="9525" marB="0"/>
                </a:tc>
                <a:tc>
                  <a:txBody>
                    <a:bodyPr/>
                    <a:lstStyle/>
                    <a:p>
                      <a:r>
                        <a:rPr lang="en-US" dirty="0" smtClean="0"/>
                        <a:t>150</a:t>
                      </a:r>
                      <a:endParaRPr lang="en-US" dirty="0"/>
                    </a:p>
                  </a:txBody>
                  <a:tcPr/>
                </a:tc>
                <a:tc>
                  <a:txBody>
                    <a:bodyPr/>
                    <a:lstStyle/>
                    <a:p>
                      <a:r>
                        <a:rPr lang="en-US" dirty="0" smtClean="0"/>
                        <a:t>90</a:t>
                      </a:r>
                      <a:endParaRPr lang="en-US" dirty="0"/>
                    </a:p>
                  </a:txBody>
                  <a:tcPr/>
                </a:tc>
              </a:tr>
              <a:tr h="604520">
                <a:tc>
                  <a:txBody>
                    <a:bodyPr/>
                    <a:lstStyle/>
                    <a:p>
                      <a:pPr algn="l" fontAlgn="t"/>
                      <a:r>
                        <a:rPr lang="en-US" sz="1600" b="1" i="0" u="none" strike="noStrike" dirty="0">
                          <a:solidFill>
                            <a:srgbClr val="000000"/>
                          </a:solidFill>
                          <a:latin typeface="Times New Roman"/>
                        </a:rPr>
                        <a:t>Departmental clearances </a:t>
                      </a:r>
                    </a:p>
                  </a:txBody>
                  <a:tcPr marL="85725" marR="9525" marT="9525" marB="0"/>
                </a:tc>
                <a:tc>
                  <a:txBody>
                    <a:bodyPr/>
                    <a:lstStyle/>
                    <a:p>
                      <a:r>
                        <a:rPr lang="en-US" dirty="0" smtClean="0"/>
                        <a:t>  90</a:t>
                      </a:r>
                      <a:endParaRPr lang="en-US" dirty="0"/>
                    </a:p>
                  </a:txBody>
                  <a:tcPr/>
                </a:tc>
                <a:tc>
                  <a:txBody>
                    <a:bodyPr/>
                    <a:lstStyle/>
                    <a:p>
                      <a:r>
                        <a:rPr lang="en-US" dirty="0" smtClean="0"/>
                        <a:t>60</a:t>
                      </a:r>
                      <a:endParaRPr lang="en-US" dirty="0"/>
                    </a:p>
                  </a:txBody>
                  <a:tcPr/>
                </a:tc>
              </a:tr>
              <a:tr h="690880">
                <a:tc>
                  <a:txBody>
                    <a:bodyPr/>
                    <a:lstStyle/>
                    <a:p>
                      <a:pPr algn="l" fontAlgn="t"/>
                      <a:r>
                        <a:rPr lang="en-US" sz="1600" b="1" i="0" u="none" strike="noStrike" dirty="0">
                          <a:solidFill>
                            <a:srgbClr val="000000"/>
                          </a:solidFill>
                          <a:latin typeface="Times New Roman"/>
                        </a:rPr>
                        <a:t>Total </a:t>
                      </a:r>
                    </a:p>
                  </a:txBody>
                  <a:tcPr marL="85725" marR="9525" marT="9525" marB="0"/>
                </a:tc>
                <a:tc>
                  <a:txBody>
                    <a:bodyPr/>
                    <a:lstStyle/>
                    <a:p>
                      <a:r>
                        <a:rPr lang="en-US" dirty="0" smtClean="0"/>
                        <a:t>240(4:00hrs)</a:t>
                      </a:r>
                      <a:endParaRPr lang="en-US" dirty="0"/>
                    </a:p>
                  </a:txBody>
                  <a:tcPr/>
                </a:tc>
                <a:tc>
                  <a:txBody>
                    <a:bodyPr/>
                    <a:lstStyle/>
                    <a:p>
                      <a:r>
                        <a:rPr lang="en-US" dirty="0" smtClean="0"/>
                        <a:t>150(2:30min)</a:t>
                      </a:r>
                      <a:endParaRPr lang="en-US"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990600"/>
            <a:ext cx="7467600" cy="5483352"/>
          </a:xfrm>
        </p:spPr>
        <p:txBody>
          <a:bodyPr/>
          <a:lstStyle/>
          <a:p>
            <a:pPr algn="just"/>
            <a:r>
              <a:rPr lang="en-US" sz="1800" dirty="0" smtClean="0">
                <a:latin typeface="Times New Roman" pitchFamily="18" charset="0"/>
                <a:cs typeface="Times New Roman" pitchFamily="18" charset="0"/>
              </a:rPr>
              <a:t>Thus</a:t>
            </a:r>
            <a:r>
              <a:rPr lang="en-US"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above graph shows maximum time taken for discharge process in TPA CASES(4hrs 50 </a:t>
            </a:r>
            <a:r>
              <a:rPr lang="en-US" sz="1800" dirty="0" err="1" smtClean="0">
                <a:latin typeface="Times New Roman" pitchFamily="18" charset="0"/>
                <a:cs typeface="Times New Roman" pitchFamily="18" charset="0"/>
              </a:rPr>
              <a:t>mins</a:t>
            </a:r>
            <a:r>
              <a:rPr lang="en-US" sz="1800" dirty="0" smtClean="0">
                <a:latin typeface="Times New Roman" pitchFamily="18" charset="0"/>
                <a:cs typeface="Times New Roman" pitchFamily="18" charset="0"/>
              </a:rPr>
              <a:t> average)</a:t>
            </a:r>
          </a:p>
          <a:p>
            <a:pPr algn="just">
              <a:buNone/>
            </a:pPr>
            <a:r>
              <a:rPr lang="en-US" sz="1800" b="1" dirty="0" smtClean="0">
                <a:latin typeface="Times New Roman" pitchFamily="18" charset="0"/>
                <a:cs typeface="Times New Roman" pitchFamily="18" charset="0"/>
              </a:rPr>
              <a:t>Some of the causes for delayed discharge of TPA patients include</a:t>
            </a:r>
            <a:r>
              <a:rPr lang="en-US" sz="1800" dirty="0" smtClean="0">
                <a:latin typeface="Times New Roman" pitchFamily="18" charset="0"/>
                <a:cs typeface="Times New Roman" pitchFamily="18" charset="0"/>
              </a:rPr>
              <a:t>: </a:t>
            </a:r>
          </a:p>
          <a:p>
            <a:pPr algn="just"/>
            <a:r>
              <a:rPr lang="en-US" sz="1800" dirty="0" smtClean="0">
                <a:latin typeface="Times New Roman" pitchFamily="18" charset="0"/>
                <a:cs typeface="Times New Roman" pitchFamily="18" charset="0"/>
              </a:rPr>
              <a:t>Delay in finance clearance in the hospital </a:t>
            </a:r>
          </a:p>
          <a:p>
            <a:pPr algn="just"/>
            <a:r>
              <a:rPr lang="en-US" sz="1800" dirty="0" smtClean="0">
                <a:latin typeface="Times New Roman" pitchFamily="18" charset="0"/>
                <a:cs typeface="Times New Roman" pitchFamily="18" charset="0"/>
              </a:rPr>
              <a:t>Medical record incompletely filled by the treating doctors, </a:t>
            </a:r>
          </a:p>
          <a:p>
            <a:pPr algn="just"/>
            <a:r>
              <a:rPr lang="en-US" sz="1800" dirty="0" smtClean="0">
                <a:latin typeface="Times New Roman" pitchFamily="18" charset="0"/>
                <a:cs typeface="Times New Roman" pitchFamily="18" charset="0"/>
              </a:rPr>
              <a:t> Discharge summary not signed by the treating doctor, </a:t>
            </a:r>
          </a:p>
          <a:p>
            <a:pPr algn="just"/>
            <a:r>
              <a:rPr lang="en-US" sz="1800" dirty="0" smtClean="0">
                <a:latin typeface="Times New Roman" pitchFamily="18" charset="0"/>
                <a:cs typeface="Times New Roman" pitchFamily="18" charset="0"/>
              </a:rPr>
              <a:t>Remarks not mentioned in the discharge summary, </a:t>
            </a:r>
          </a:p>
          <a:p>
            <a:pPr algn="just"/>
            <a:r>
              <a:rPr lang="en-US" sz="1800" dirty="0" smtClean="0">
                <a:latin typeface="Times New Roman" pitchFamily="18" charset="0"/>
                <a:cs typeface="Times New Roman" pitchFamily="18" charset="0"/>
              </a:rPr>
              <a:t> Final bill more than the approved amount and delay in enhancement approval. </a:t>
            </a:r>
          </a:p>
          <a:p>
            <a:pPr algn="just"/>
            <a:r>
              <a:rPr lang="en-US" sz="1800" dirty="0" smtClean="0">
                <a:latin typeface="Times New Roman" pitchFamily="18" charset="0"/>
                <a:cs typeface="Times New Roman" pitchFamily="18" charset="0"/>
              </a:rPr>
              <a:t>'Delayed response' from the TPA on 'final authorization approval</a:t>
            </a:r>
          </a:p>
          <a:p>
            <a:pPr algn="just">
              <a:buNone/>
            </a:pPr>
            <a:r>
              <a:rPr lang="en-US" sz="1800" b="1" dirty="0" smtClean="0">
                <a:latin typeface="Times New Roman" pitchFamily="18" charset="0"/>
                <a:cs typeface="Times New Roman" pitchFamily="18" charset="0"/>
              </a:rPr>
              <a:t>Causes for Delayed discharges in case of CASH patients </a:t>
            </a:r>
            <a:r>
              <a:rPr lang="en-US" sz="1800" dirty="0" smtClean="0">
                <a:latin typeface="Times New Roman" pitchFamily="18" charset="0"/>
                <a:cs typeface="Times New Roman" pitchFamily="18" charset="0"/>
              </a:rPr>
              <a:t>:</a:t>
            </a:r>
          </a:p>
          <a:p>
            <a:pPr algn="just">
              <a:buFont typeface="Wingdings" pitchFamily="2" charset="2"/>
              <a:buChar char="§"/>
            </a:pPr>
            <a:r>
              <a:rPr lang="en-US" sz="1800" dirty="0" smtClean="0">
                <a:latin typeface="Times New Roman" pitchFamily="18" charset="0"/>
                <a:cs typeface="Times New Roman" pitchFamily="18" charset="0"/>
              </a:rPr>
              <a:t>As analyzed in previous graph the reasons for delay in most of discharges is due to delay in preparation of final Bill by billing department</a:t>
            </a:r>
          </a:p>
          <a:p>
            <a:pPr algn="just">
              <a:buFont typeface="Wingdings" pitchFamily="2" charset="2"/>
              <a:buChar char="§"/>
            </a:pPr>
            <a:r>
              <a:rPr lang="en-US" sz="1800" dirty="0" smtClean="0">
                <a:latin typeface="Times New Roman" pitchFamily="18" charset="0"/>
                <a:cs typeface="Times New Roman" pitchFamily="18" charset="0"/>
              </a:rPr>
              <a:t>Delay even in CASH patients occur due to delay in process of preparing summary and get it signed by </a:t>
            </a:r>
            <a:r>
              <a:rPr lang="en-US" sz="1800" dirty="0" smtClean="0">
                <a:latin typeface="Times New Roman" pitchFamily="18" charset="0"/>
                <a:cs typeface="Times New Roman" pitchFamily="18" charset="0"/>
              </a:rPr>
              <a:t>consultant</a:t>
            </a:r>
          </a:p>
          <a:p>
            <a:pPr>
              <a:buFont typeface="Wingdings" pitchFamily="2" charset="2"/>
              <a:buChar char="§"/>
            </a:pP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smtClean="0">
                <a:solidFill>
                  <a:srgbClr val="7030A0"/>
                </a:solidFill>
                <a:latin typeface="Times New Roman" pitchFamily="18" charset="0"/>
                <a:cs typeface="Times New Roman" pitchFamily="18" charset="0"/>
              </a:rPr>
              <a:t>NEWLY OPENED PARK HOSPITAL,FARIDABAD </a:t>
            </a:r>
            <a:endParaRPr lang="en-US" sz="2400" b="1" dirty="0">
              <a:solidFill>
                <a:srgbClr val="7030A0"/>
              </a:solidFill>
              <a:latin typeface="Times New Roman" pitchFamily="18" charset="0"/>
              <a:cs typeface="Times New Roman" pitchFamily="18" charset="0"/>
            </a:endParaRPr>
          </a:p>
        </p:txBody>
      </p:sp>
      <p:pic>
        <p:nvPicPr>
          <p:cNvPr id="1026" name="Picture 2" descr="C:\Users\dr.shiksha\Desktop\DISSERTATION WORKK\IMG_20140116_174422.jpg"/>
          <p:cNvPicPr>
            <a:picLocks noGrp="1" noChangeAspect="1" noChangeArrowheads="1"/>
          </p:cNvPicPr>
          <p:nvPr>
            <p:ph sz="quarter" idx="1"/>
          </p:nvPr>
        </p:nvPicPr>
        <p:blipFill>
          <a:blip r:embed="rId2" cstate="print"/>
          <a:srcRect/>
          <a:stretch>
            <a:fillRect/>
          </a:stretch>
        </p:blipFill>
        <p:spPr bwMode="auto">
          <a:xfrm>
            <a:off x="941916" y="1600200"/>
            <a:ext cx="6498167" cy="4873625"/>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7467600" cy="5105400"/>
          </a:xfrm>
        </p:spPr>
        <p:txBody>
          <a:bodyPr>
            <a:normAutofit fontScale="92500" lnSpcReduction="20000"/>
          </a:bodyPr>
          <a:lstStyle/>
          <a:p>
            <a:endParaRPr lang="en-US" sz="1800" b="1" dirty="0" smtClean="0">
              <a:latin typeface="Times New Roman" pitchFamily="18" charset="0"/>
              <a:cs typeface="Times New Roman" pitchFamily="18" charset="0"/>
            </a:endParaRPr>
          </a:p>
          <a:p>
            <a:pPr lvl="0">
              <a:lnSpc>
                <a:spcPct val="120000"/>
              </a:lnSpc>
            </a:pPr>
            <a:r>
              <a:rPr lang="en-IN" sz="1800" dirty="0" smtClean="0"/>
              <a:t>Lack of coordination (nursing staff)</a:t>
            </a:r>
            <a:endParaRPr lang="en-US" sz="1800" dirty="0" smtClean="0"/>
          </a:p>
          <a:p>
            <a:pPr>
              <a:lnSpc>
                <a:spcPct val="120000"/>
              </a:lnSpc>
              <a:buNone/>
            </a:pPr>
            <a:r>
              <a:rPr lang="en-IN" sz="1800" dirty="0" smtClean="0"/>
              <a:t> </a:t>
            </a:r>
            <a:endParaRPr lang="en-US" sz="1800" dirty="0" smtClean="0"/>
          </a:p>
          <a:p>
            <a:pPr lvl="0">
              <a:lnSpc>
                <a:spcPct val="120000"/>
              </a:lnSpc>
            </a:pPr>
            <a:r>
              <a:rPr lang="en-IN" sz="1800" dirty="0" smtClean="0"/>
              <a:t>Late confirmation of discharge</a:t>
            </a:r>
            <a:endParaRPr lang="en-US" sz="1800" dirty="0" smtClean="0"/>
          </a:p>
          <a:p>
            <a:pPr>
              <a:lnSpc>
                <a:spcPct val="120000"/>
              </a:lnSpc>
              <a:buNone/>
            </a:pPr>
            <a:r>
              <a:rPr lang="en-IN" sz="1800" dirty="0" smtClean="0"/>
              <a:t> </a:t>
            </a:r>
            <a:endParaRPr lang="en-US" sz="1800" dirty="0" smtClean="0"/>
          </a:p>
          <a:p>
            <a:pPr lvl="0">
              <a:lnSpc>
                <a:spcPct val="120000"/>
              </a:lnSpc>
            </a:pPr>
            <a:r>
              <a:rPr lang="en-IN" sz="1800" dirty="0" smtClean="0"/>
              <a:t>Doctors are not coming on time</a:t>
            </a:r>
            <a:endParaRPr lang="en-US" sz="1800" dirty="0" smtClean="0"/>
          </a:p>
          <a:p>
            <a:pPr>
              <a:lnSpc>
                <a:spcPct val="120000"/>
              </a:lnSpc>
              <a:buNone/>
            </a:pPr>
            <a:r>
              <a:rPr lang="en-IN" sz="1800" dirty="0" smtClean="0"/>
              <a:t> </a:t>
            </a:r>
            <a:endParaRPr lang="en-US" sz="1800" dirty="0" smtClean="0"/>
          </a:p>
          <a:p>
            <a:pPr lvl="0">
              <a:lnSpc>
                <a:spcPct val="120000"/>
              </a:lnSpc>
            </a:pPr>
            <a:r>
              <a:rPr lang="en-IN" sz="1800" dirty="0" smtClean="0"/>
              <a:t>Delay in getting the clearance from the departments (pharmacy, radiology and laboratory) due to lack of coordination.</a:t>
            </a:r>
            <a:endParaRPr lang="en-US" sz="1800" dirty="0" smtClean="0"/>
          </a:p>
          <a:p>
            <a:endParaRPr lang="en-US" sz="1800" b="1" dirty="0" smtClean="0">
              <a:latin typeface="Times New Roman" pitchFamily="18" charset="0"/>
              <a:cs typeface="Times New Roman" pitchFamily="18" charset="0"/>
            </a:endParaRPr>
          </a:p>
          <a:p>
            <a:endParaRPr lang="en-US" sz="1800" b="1" dirty="0" smtClean="0">
              <a:latin typeface="Times New Roman" pitchFamily="18" charset="0"/>
              <a:cs typeface="Times New Roman" pitchFamily="18" charset="0"/>
            </a:endParaRPr>
          </a:p>
          <a:p>
            <a:pPr>
              <a:buNone/>
            </a:pPr>
            <a:r>
              <a:rPr lang="en-US" sz="1800" b="1" dirty="0" smtClean="0">
                <a:latin typeface="Times New Roman" pitchFamily="18" charset="0"/>
                <a:cs typeface="Times New Roman" pitchFamily="18" charset="0"/>
              </a:rPr>
              <a:t>Reasons </a:t>
            </a:r>
            <a:r>
              <a:rPr lang="en-US" sz="1800" b="1" dirty="0" smtClean="0">
                <a:latin typeface="Times New Roman" pitchFamily="18" charset="0"/>
                <a:cs typeface="Times New Roman" pitchFamily="18" charset="0"/>
              </a:rPr>
              <a:t>for delayed discharge process in ESI </a:t>
            </a:r>
            <a:r>
              <a:rPr lang="en-US" sz="1800" b="1" dirty="0" smtClean="0">
                <a:latin typeface="Times New Roman" pitchFamily="18" charset="0"/>
                <a:cs typeface="Times New Roman" pitchFamily="18" charset="0"/>
              </a:rPr>
              <a:t>Patients</a:t>
            </a:r>
          </a:p>
          <a:p>
            <a:pPr>
              <a:buNone/>
            </a:pPr>
            <a:r>
              <a:rPr lang="en-US" sz="1800" dirty="0" smtClean="0">
                <a:latin typeface="Times New Roman" pitchFamily="18" charset="0"/>
                <a:cs typeface="Times New Roman" pitchFamily="18" charset="0"/>
              </a:rPr>
              <a:t>Mostly delay in discharge process in case of ESI patients occur due to preparation of ESI discharge summary</a:t>
            </a:r>
          </a:p>
          <a:p>
            <a:pPr>
              <a:buFont typeface="Wingdings" pitchFamily="2" charset="2"/>
              <a:buChar char="Ø"/>
            </a:pPr>
            <a:r>
              <a:rPr lang="en-US" sz="1800" dirty="0" smtClean="0">
                <a:latin typeface="Times New Roman" pitchFamily="18" charset="0"/>
                <a:cs typeface="Times New Roman" pitchFamily="18" charset="0"/>
              </a:rPr>
              <a:t>Billing </a:t>
            </a:r>
            <a:r>
              <a:rPr lang="en-US" sz="1800" dirty="0" smtClean="0">
                <a:latin typeface="Times New Roman" pitchFamily="18" charset="0"/>
                <a:cs typeface="Times New Roman" pitchFamily="18" charset="0"/>
              </a:rPr>
              <a:t>process even takes time in ESI patients ,all the lab investigations &amp; Radiological investigations thoroughly checked and confirmed in billing system</a:t>
            </a:r>
          </a:p>
          <a:p>
            <a:pPr>
              <a:buFont typeface="Wingdings" pitchFamily="2" charset="2"/>
              <a:buChar char="Ø"/>
            </a:pPr>
            <a:r>
              <a:rPr lang="en-US" sz="1800" dirty="0" smtClean="0">
                <a:latin typeface="Times New Roman" pitchFamily="18" charset="0"/>
                <a:cs typeface="Times New Roman" pitchFamily="18" charset="0"/>
              </a:rPr>
              <a:t>ESI Bill to be sent with discharge summary for approval in ESI</a:t>
            </a:r>
            <a:endParaRPr lang="en-US" sz="18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2400" b="1" dirty="0" smtClean="0">
                <a:solidFill>
                  <a:schemeClr val="tx1"/>
                </a:solidFill>
                <a:latin typeface="Times New Roman" pitchFamily="18" charset="0"/>
                <a:cs typeface="Times New Roman" pitchFamily="18" charset="0"/>
              </a:rPr>
              <a:t>Discussion:</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143000"/>
            <a:ext cx="7620000" cy="5330952"/>
          </a:xfrm>
        </p:spPr>
        <p:txBody>
          <a:bodyPr>
            <a:normAutofit lnSpcReduction="10000"/>
          </a:bodyPr>
          <a:lstStyle/>
          <a:p>
            <a:r>
              <a:rPr lang="en-US" sz="1800" dirty="0" smtClean="0">
                <a:latin typeface="Times New Roman" pitchFamily="18" charset="0"/>
                <a:cs typeface="Times New Roman" pitchFamily="18" charset="0"/>
              </a:rPr>
              <a:t> In PARK  hospital Faridabad ,The average time taken in the patient discharge is 3 hrs 40 min in planned cases and 6hrs50 min in unplanned cases now there should be tracking on discharge process in hospital to improve turn around time in all cases</a:t>
            </a:r>
          </a:p>
          <a:p>
            <a:r>
              <a:rPr lang="en-US" sz="1800" dirty="0" smtClean="0">
                <a:latin typeface="Times New Roman" pitchFamily="18" charset="0"/>
                <a:cs typeface="Times New Roman" pitchFamily="18" charset="0"/>
              </a:rPr>
              <a:t>In PARK  hospital the average time taken for discharge of cash patients is less than that of ESI&amp; TPA patients. In case of TPA patients it takes time to get the clearance from the company. This is the main reason which takes around 4:50min  to discharge a TPA patient.</a:t>
            </a:r>
          </a:p>
          <a:p>
            <a:r>
              <a:rPr lang="en-US" sz="1800" dirty="0" smtClean="0">
                <a:latin typeface="Times New Roman" pitchFamily="18" charset="0"/>
                <a:cs typeface="Times New Roman" pitchFamily="18" charset="0"/>
              </a:rPr>
              <a:t> The main cause of delay is poor communication between the doctors, nurses, personnel of pharmacy and billing department and patient’s attendant.</a:t>
            </a:r>
          </a:p>
          <a:p>
            <a:r>
              <a:rPr lang="en-US" sz="1800" dirty="0" smtClean="0">
                <a:latin typeface="Times New Roman" pitchFamily="18" charset="0"/>
                <a:cs typeface="Times New Roman" pitchFamily="18" charset="0"/>
              </a:rPr>
              <a:t> The typing of discharge summary takes longer time. There are 2 medical transcriptionists appointed in the hospital and the work load is more.</a:t>
            </a:r>
          </a:p>
          <a:p>
            <a:r>
              <a:rPr lang="en-US" sz="1800" dirty="0" smtClean="0">
                <a:latin typeface="Times New Roman" pitchFamily="18" charset="0"/>
                <a:cs typeface="Times New Roman" pitchFamily="18" charset="0"/>
              </a:rPr>
              <a:t> Sometimes it takes more than 1 hour to type the discharge summary because of non availability of RMO for making discharge summary draft.</a:t>
            </a:r>
          </a:p>
          <a:p>
            <a:r>
              <a:rPr lang="en-US" sz="1900" dirty="0" smtClean="0">
                <a:latin typeface="Times New Roman" pitchFamily="18" charset="0"/>
                <a:cs typeface="Times New Roman" pitchFamily="18" charset="0"/>
              </a:rPr>
              <a:t>Billing also takes longer time in case of incomplete documents submitted by nurses. According to hospital’s policy Billing department receives the document of the patient only when it is complete specially of TPA and Credit patients.</a:t>
            </a:r>
          </a:p>
          <a:p>
            <a:endParaRPr lang="en-US" sz="1800" dirty="0" smtClean="0">
              <a:latin typeface="Times New Roman" pitchFamily="18" charset="0"/>
              <a:cs typeface="Times New Roman" pitchFamily="18"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2400" b="1" u="sng" dirty="0" smtClean="0">
                <a:solidFill>
                  <a:schemeClr val="tx1"/>
                </a:solidFill>
                <a:latin typeface="Times New Roman" pitchFamily="18" charset="0"/>
                <a:cs typeface="Times New Roman" pitchFamily="18" charset="0"/>
              </a:rPr>
              <a:t>recommendations</a:t>
            </a:r>
            <a:endParaRPr lang="en-US" sz="24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19200"/>
            <a:ext cx="7467600" cy="5254752"/>
          </a:xfrm>
        </p:spPr>
        <p:txBody>
          <a:bodyPr>
            <a:normAutofit fontScale="92500" lnSpcReduction="10000"/>
          </a:bodyPr>
          <a:lstStyle/>
          <a:p>
            <a:pPr>
              <a:lnSpc>
                <a:spcPct val="120000"/>
              </a:lnSpc>
              <a:buNone/>
            </a:pPr>
            <a:r>
              <a:rPr lang="en-US" sz="1800" dirty="0" smtClean="0"/>
              <a:t>1-</a:t>
            </a:r>
            <a:r>
              <a:rPr lang="en-US" dirty="0" smtClean="0"/>
              <a:t> </a:t>
            </a:r>
            <a:r>
              <a:rPr lang="en-US" sz="1800" b="1" dirty="0" smtClean="0">
                <a:latin typeface="Times New Roman" pitchFamily="18" charset="0"/>
                <a:cs typeface="Times New Roman" pitchFamily="18" charset="0"/>
              </a:rPr>
              <a:t>TIME WHEN DOCTORS COMES FOR ROUNDS AND ANNOUNCES DISCHARGE</a:t>
            </a:r>
            <a:r>
              <a:rPr lang="en-US" dirty="0" smtClean="0"/>
              <a:t>:</a:t>
            </a:r>
          </a:p>
          <a:p>
            <a:pPr lvl="0">
              <a:lnSpc>
                <a:spcPct val="120000"/>
              </a:lnSpc>
              <a:buFont typeface="Wingdings" pitchFamily="2" charset="2"/>
              <a:buChar char="Ø"/>
            </a:pPr>
            <a:r>
              <a:rPr lang="en-IN" sz="1800" dirty="0" smtClean="0">
                <a:latin typeface="Times New Roman" pitchFamily="18" charset="0"/>
                <a:cs typeface="Times New Roman" pitchFamily="18" charset="0"/>
              </a:rPr>
              <a:t>Consultants should come early for the rounds and should see the patients first who are going to discharge as consultant’s intimations is the first step and rest all depends on it.</a:t>
            </a:r>
            <a:endParaRPr lang="en-US" sz="1800" dirty="0" smtClean="0">
              <a:latin typeface="Times New Roman" pitchFamily="18" charset="0"/>
              <a:cs typeface="Times New Roman" pitchFamily="18" charset="0"/>
            </a:endParaRPr>
          </a:p>
          <a:p>
            <a:pPr lvl="0">
              <a:lnSpc>
                <a:spcPct val="120000"/>
              </a:lnSpc>
              <a:buFont typeface="Wingdings" pitchFamily="2" charset="2"/>
              <a:buChar char="Ø"/>
            </a:pPr>
            <a:r>
              <a:rPr lang="en-IN" sz="1800" dirty="0" smtClean="0">
                <a:latin typeface="Times New Roman" pitchFamily="18" charset="0"/>
                <a:cs typeface="Times New Roman" pitchFamily="18" charset="0"/>
              </a:rPr>
              <a:t>Number of planned discharges can be increased.</a:t>
            </a:r>
            <a:endParaRPr lang="en-US" sz="1800" dirty="0" smtClean="0">
              <a:latin typeface="Times New Roman" pitchFamily="18" charset="0"/>
              <a:cs typeface="Times New Roman" pitchFamily="18" charset="0"/>
            </a:endParaRPr>
          </a:p>
          <a:p>
            <a:pPr lvl="0">
              <a:lnSpc>
                <a:spcPct val="120000"/>
              </a:lnSpc>
              <a:buFont typeface="Wingdings" pitchFamily="2" charset="2"/>
              <a:buChar char="Ø"/>
            </a:pPr>
            <a:r>
              <a:rPr lang="en-IN" sz="1800" dirty="0" smtClean="0">
                <a:latin typeface="Times New Roman" pitchFamily="18" charset="0"/>
                <a:cs typeface="Times New Roman" pitchFamily="18" charset="0"/>
              </a:rPr>
              <a:t>Consultant can intimates for the patients whose discharge is planned.</a:t>
            </a:r>
          </a:p>
          <a:p>
            <a:pPr lvl="0">
              <a:lnSpc>
                <a:spcPct val="120000"/>
              </a:lnSpc>
              <a:buNone/>
            </a:pPr>
            <a:r>
              <a:rPr lang="en-IN" sz="1800" dirty="0" smtClean="0">
                <a:latin typeface="Times New Roman" pitchFamily="18" charset="0"/>
                <a:cs typeface="Times New Roman" pitchFamily="18" charset="0"/>
              </a:rPr>
              <a:t>2-</a:t>
            </a:r>
            <a:r>
              <a:rPr lang="en-IN" sz="1800" b="1" dirty="0" smtClean="0">
                <a:latin typeface="Times New Roman" pitchFamily="18" charset="0"/>
                <a:cs typeface="Times New Roman" pitchFamily="18" charset="0"/>
              </a:rPr>
              <a:t>TIME BETWEEN THE ANNOUNCEMENT OF DISCHARGE AND COMPLETION OF SUMMARY</a:t>
            </a:r>
            <a:endParaRPr lang="en-US" sz="1800" dirty="0" smtClean="0">
              <a:latin typeface="Times New Roman" pitchFamily="18" charset="0"/>
              <a:cs typeface="Times New Roman" pitchFamily="18" charset="0"/>
            </a:endParaRPr>
          </a:p>
          <a:p>
            <a:pPr lvl="0">
              <a:lnSpc>
                <a:spcPct val="120000"/>
              </a:lnSpc>
              <a:buFont typeface="Wingdings" pitchFamily="2" charset="2"/>
              <a:buChar char="Ø"/>
            </a:pPr>
            <a:r>
              <a:rPr lang="en-IN" sz="1800" dirty="0" smtClean="0">
                <a:latin typeface="Times New Roman" pitchFamily="18" charset="0"/>
                <a:cs typeface="Times New Roman" pitchFamily="18" charset="0"/>
              </a:rPr>
              <a:t>Consultant should intimates for the discharges as soon as they come and provisional summaries should be made before the discharge date.</a:t>
            </a:r>
            <a:endParaRPr lang="en-US" sz="1800" dirty="0" smtClean="0">
              <a:latin typeface="Times New Roman" pitchFamily="18" charset="0"/>
              <a:cs typeface="Times New Roman" pitchFamily="18" charset="0"/>
            </a:endParaRPr>
          </a:p>
          <a:p>
            <a:pPr lvl="0">
              <a:lnSpc>
                <a:spcPct val="120000"/>
              </a:lnSpc>
              <a:buNone/>
            </a:pPr>
            <a:r>
              <a:rPr lang="en-IN" sz="1800" b="1" dirty="0" smtClean="0">
                <a:latin typeface="Times New Roman" pitchFamily="18" charset="0"/>
                <a:cs typeface="Times New Roman" pitchFamily="18" charset="0"/>
              </a:rPr>
              <a:t>3-TIME TAKEN FOR RETURNING MEDICINES AND COMPLETING BILLING SHEET</a:t>
            </a:r>
            <a:endParaRPr lang="en-US" sz="1800" dirty="0" smtClean="0">
              <a:latin typeface="Times New Roman" pitchFamily="18" charset="0"/>
              <a:cs typeface="Times New Roman" pitchFamily="18" charset="0"/>
            </a:endParaRPr>
          </a:p>
          <a:p>
            <a:pPr lvl="0">
              <a:lnSpc>
                <a:spcPct val="120000"/>
              </a:lnSpc>
              <a:buFont typeface="Wingdings" pitchFamily="2" charset="2"/>
              <a:buChar char="Ø"/>
            </a:pPr>
            <a:r>
              <a:rPr lang="en-IN" sz="1800" dirty="0" smtClean="0">
                <a:latin typeface="Times New Roman" pitchFamily="18" charset="0"/>
                <a:cs typeface="Times New Roman" pitchFamily="18" charset="0"/>
              </a:rPr>
              <a:t>Nurses should return medications as soon as the summary is prepared or doctor tells about the discharge medications.</a:t>
            </a:r>
            <a:endParaRPr lang="en-US" sz="1800" dirty="0" smtClean="0">
              <a:latin typeface="Times New Roman" pitchFamily="18" charset="0"/>
              <a:cs typeface="Times New Roman" pitchFamily="18" charset="0"/>
            </a:endParaRPr>
          </a:p>
          <a:p>
            <a:pPr lvl="0">
              <a:buNone/>
            </a:pPr>
            <a:endParaRPr lang="en-US" sz="1800" dirty="0" smtClean="0">
              <a:latin typeface="Times New Roman" pitchFamily="18" charset="0"/>
              <a:cs typeface="Times New Roman" pitchFamily="18"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0">
              <a:buNone/>
            </a:pPr>
            <a:r>
              <a:rPr lang="en-IN" sz="1800" b="1" dirty="0" smtClean="0">
                <a:latin typeface="Times New Roman" pitchFamily="18" charset="0"/>
                <a:cs typeface="Times New Roman" pitchFamily="18" charset="0"/>
              </a:rPr>
              <a:t>4-TIME TAKEN FOR PREPARING FINAL BILL BY BILLING DEPARTMENT</a:t>
            </a:r>
          </a:p>
          <a:p>
            <a:pPr lvl="0">
              <a:buNone/>
            </a:pPr>
            <a:endParaRPr lang="en-US" sz="1800" dirty="0" smtClean="0">
              <a:latin typeface="Times New Roman" pitchFamily="18" charset="0"/>
              <a:cs typeface="Times New Roman" pitchFamily="18" charset="0"/>
            </a:endParaRPr>
          </a:p>
          <a:p>
            <a:pPr lvl="0">
              <a:buFont typeface="Wingdings" pitchFamily="2" charset="2"/>
              <a:buChar char="Ø"/>
            </a:pPr>
            <a:r>
              <a:rPr lang="en-IN" sz="1800" dirty="0" smtClean="0">
                <a:latin typeface="Times New Roman" pitchFamily="18" charset="0"/>
                <a:cs typeface="Times New Roman" pitchFamily="18" charset="0"/>
              </a:rPr>
              <a:t>Nurses should enter the charges for the medications and investigations at the time and point of consumption.</a:t>
            </a:r>
            <a:endParaRPr lang="en-US" sz="1800" dirty="0" smtClean="0">
              <a:latin typeface="Times New Roman" pitchFamily="18" charset="0"/>
              <a:cs typeface="Times New Roman" pitchFamily="18" charset="0"/>
            </a:endParaRPr>
          </a:p>
          <a:p>
            <a:pPr lvl="0">
              <a:buFont typeface="Wingdings" pitchFamily="2" charset="2"/>
              <a:buChar char="Ø"/>
            </a:pPr>
            <a:r>
              <a:rPr lang="en-IN" sz="1800" dirty="0" smtClean="0">
                <a:latin typeface="Times New Roman" pitchFamily="18" charset="0"/>
                <a:cs typeface="Times New Roman" pitchFamily="18" charset="0"/>
              </a:rPr>
              <a:t>Billing department should be more active to generate the bill.</a:t>
            </a:r>
          </a:p>
          <a:p>
            <a:pPr lvl="0">
              <a:buFont typeface="Wingdings" pitchFamily="2" charset="2"/>
              <a:buChar char="Ø"/>
            </a:pPr>
            <a:endParaRPr lang="en-IN" sz="1800" dirty="0" smtClean="0">
              <a:latin typeface="Times New Roman" pitchFamily="18" charset="0"/>
              <a:cs typeface="Times New Roman" pitchFamily="18" charset="0"/>
            </a:endParaRPr>
          </a:p>
          <a:p>
            <a:pPr lvl="0">
              <a:buNone/>
            </a:pPr>
            <a:r>
              <a:rPr lang="en-IN" sz="1800" b="1" dirty="0" smtClean="0">
                <a:latin typeface="Times New Roman" pitchFamily="18" charset="0"/>
                <a:cs typeface="Times New Roman" pitchFamily="18" charset="0"/>
              </a:rPr>
              <a:t>5-TIME BETWEEN THE GENERATION OF THE BILL AND PAYMENT OF THE BILL</a:t>
            </a:r>
          </a:p>
          <a:p>
            <a:pPr lvl="0"/>
            <a:endParaRPr lang="en-US" sz="1800" dirty="0" smtClean="0">
              <a:latin typeface="Times New Roman" pitchFamily="18" charset="0"/>
              <a:cs typeface="Times New Roman" pitchFamily="18" charset="0"/>
            </a:endParaRPr>
          </a:p>
          <a:p>
            <a:pPr lvl="0">
              <a:buFont typeface="Wingdings" pitchFamily="2" charset="2"/>
              <a:buChar char="Ø"/>
            </a:pPr>
            <a:r>
              <a:rPr lang="en-IN" sz="1800" dirty="0" smtClean="0">
                <a:latin typeface="Times New Roman" pitchFamily="18" charset="0"/>
                <a:cs typeface="Times New Roman" pitchFamily="18" charset="0"/>
              </a:rPr>
              <a:t>Billing staff should call the concerned nurse as soon as bill gets generated.</a:t>
            </a:r>
            <a:endParaRPr lang="en-US" sz="1800" dirty="0" smtClean="0">
              <a:latin typeface="Times New Roman" pitchFamily="18" charset="0"/>
              <a:cs typeface="Times New Roman" pitchFamily="18" charset="0"/>
            </a:endParaRPr>
          </a:p>
          <a:p>
            <a:pPr lvl="0">
              <a:buFont typeface="Wingdings" pitchFamily="2" charset="2"/>
              <a:buChar char="Ø"/>
            </a:pPr>
            <a:endParaRPr lang="en-US" sz="1800"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Summary:</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70000" lnSpcReduction="20000"/>
          </a:bodyPr>
          <a:lstStyle/>
          <a:p>
            <a:endParaRPr lang="en-US" dirty="0" smtClean="0"/>
          </a:p>
          <a:p>
            <a:r>
              <a:rPr lang="en-US" dirty="0" smtClean="0"/>
              <a:t>Summary </a:t>
            </a:r>
          </a:p>
          <a:p>
            <a:pPr>
              <a:buNone/>
            </a:pPr>
            <a:r>
              <a:rPr lang="en-US" dirty="0" smtClean="0"/>
              <a:t>Good discharge management is vital to ensure: </a:t>
            </a:r>
          </a:p>
          <a:p>
            <a:pPr>
              <a:buNone/>
            </a:pPr>
            <a:r>
              <a:rPr lang="en-US" dirty="0" smtClean="0"/>
              <a:t>– Patient satisfaction; </a:t>
            </a:r>
          </a:p>
          <a:p>
            <a:pPr>
              <a:buNone/>
            </a:pPr>
            <a:r>
              <a:rPr lang="en-US" dirty="0" smtClean="0"/>
              <a:t>– Bed availability for emergency and elective admissions; and </a:t>
            </a:r>
          </a:p>
          <a:p>
            <a:pPr>
              <a:buNone/>
            </a:pPr>
            <a:r>
              <a:rPr lang="en-US" dirty="0" smtClean="0"/>
              <a:t>– Quality of patient care remains high</a:t>
            </a:r>
          </a:p>
          <a:p>
            <a:endParaRPr lang="en-US" dirty="0" smtClean="0"/>
          </a:p>
          <a:p>
            <a:r>
              <a:rPr lang="en-US" dirty="0" smtClean="0"/>
              <a:t>The average time taken for discharge of a patient - 3 hours 40 </a:t>
            </a:r>
            <a:r>
              <a:rPr lang="en-US" dirty="0" err="1" smtClean="0"/>
              <a:t>mins</a:t>
            </a:r>
            <a:r>
              <a:rPr lang="en-US" dirty="0" smtClean="0"/>
              <a:t>. In case of planned discharges while time taken for unplanned  discharges is 6hours50 </a:t>
            </a:r>
            <a:r>
              <a:rPr lang="en-US" dirty="0" err="1" smtClean="0"/>
              <a:t>mins</a:t>
            </a:r>
            <a:r>
              <a:rPr lang="en-US" dirty="0" smtClean="0"/>
              <a:t>.</a:t>
            </a:r>
          </a:p>
          <a:p>
            <a:pPr>
              <a:buNone/>
            </a:pPr>
            <a:r>
              <a:rPr lang="en-US" dirty="0" smtClean="0"/>
              <a:t> </a:t>
            </a:r>
          </a:p>
          <a:p>
            <a:r>
              <a:rPr lang="en-US" dirty="0" smtClean="0"/>
              <a:t> Various reasons for delayed discharges include longer time taken by the typist to type the discharge summary, improper nursing activity, longer time in clearance of bill in case of TPA patients. </a:t>
            </a:r>
          </a:p>
          <a:p>
            <a:endParaRPr lang="en-US" dirty="0" smtClean="0"/>
          </a:p>
          <a:p>
            <a:r>
              <a:rPr lang="en-US" dirty="0" smtClean="0"/>
              <a:t>•Hospital management should set an aim to decrease the discharge time to 1- 2 hours and increase the inter-departmental co-ordination so that the aimed timing is achieved.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References:</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371600"/>
            <a:ext cx="7467600" cy="5102352"/>
          </a:xfrm>
        </p:spPr>
        <p:txBody>
          <a:bodyPr>
            <a:normAutofit fontScale="40000" lnSpcReduction="20000"/>
          </a:bodyPr>
          <a:lstStyle/>
          <a:p>
            <a:pPr>
              <a:buNone/>
            </a:pPr>
            <a:r>
              <a:rPr lang="en-US" sz="3500" dirty="0" smtClean="0">
                <a:latin typeface="Times New Roman" pitchFamily="18" charset="0"/>
                <a:cs typeface="Times New Roman" pitchFamily="18" charset="0"/>
              </a:rPr>
              <a:t> </a:t>
            </a:r>
          </a:p>
          <a:p>
            <a:r>
              <a:rPr lang="en-US" sz="4000" b="1" dirty="0" smtClean="0">
                <a:latin typeface="Times New Roman" pitchFamily="18" charset="0"/>
                <a:cs typeface="Times New Roman" pitchFamily="18" charset="0"/>
              </a:rPr>
              <a:t>Commerce Clearing House, 2004 Medicare Explained, 2nd </a:t>
            </a:r>
            <a:r>
              <a:rPr lang="en-US" sz="4000" b="1" dirty="0" err="1" smtClean="0">
                <a:latin typeface="Times New Roman" pitchFamily="18" charset="0"/>
                <a:cs typeface="Times New Roman" pitchFamily="18" charset="0"/>
              </a:rPr>
              <a:t>ed</a:t>
            </a:r>
            <a:r>
              <a:rPr lang="en-US" sz="4000" b="1" dirty="0" smtClean="0">
                <a:latin typeface="Times New Roman" pitchFamily="18" charset="0"/>
                <a:cs typeface="Times New Roman" pitchFamily="18" charset="0"/>
              </a:rPr>
              <a:t>, CCH Incorporated, 2004, 265 pages </a:t>
            </a:r>
          </a:p>
          <a:p>
            <a:r>
              <a:rPr lang="en-US" sz="4000" b="1" dirty="0" smtClean="0">
                <a:latin typeface="Times New Roman" pitchFamily="18" charset="0"/>
                <a:cs typeface="Times New Roman" pitchFamily="18" charset="0"/>
              </a:rPr>
              <a:t>Department of Health: London, Achieving timely ‘simple’ discharge from hospital - a toolkit for the multi-disciplinary team, 16.08.2004, 52 p. </a:t>
            </a:r>
          </a:p>
          <a:p>
            <a:r>
              <a:rPr lang="en-US" sz="4000" b="1" dirty="0" smtClean="0">
                <a:latin typeface="Times New Roman" pitchFamily="18" charset="0"/>
                <a:cs typeface="Times New Roman" pitchFamily="18" charset="0"/>
              </a:rPr>
              <a:t>Johnson Kathy N., Johnson James H., </a:t>
            </a:r>
            <a:r>
              <a:rPr lang="en-US" sz="4000" b="1" dirty="0" err="1" smtClean="0">
                <a:latin typeface="Times New Roman" pitchFamily="18" charset="0"/>
                <a:cs typeface="Times New Roman" pitchFamily="18" charset="0"/>
              </a:rPr>
              <a:t>Sarafan</a:t>
            </a:r>
            <a:r>
              <a:rPr lang="en-US" sz="4000" b="1" dirty="0" smtClean="0">
                <a:latin typeface="Times New Roman" pitchFamily="18" charset="0"/>
                <a:cs typeface="Times New Roman" pitchFamily="18" charset="0"/>
              </a:rPr>
              <a:t> Lily, A Guide to Understanding the Hospital Discharge Process and Providing Care to Patients Post-Hospitalization, Home Care Press; First edition (January 2, 2012), 166 p. </a:t>
            </a:r>
          </a:p>
          <a:p>
            <a:r>
              <a:rPr lang="en-US" sz="4000" b="1" dirty="0" smtClean="0">
                <a:latin typeface="Times New Roman" pitchFamily="18" charset="0"/>
                <a:cs typeface="Times New Roman" pitchFamily="18" charset="0"/>
              </a:rPr>
              <a:t>Health &amp; Social Care Joint Unit and Change Agents Team, Discharge from hospital: pathway, process and practice, 28 Jan 2003,114 p. </a:t>
            </a:r>
          </a:p>
          <a:p>
            <a:r>
              <a:rPr lang="en-US" sz="4000" b="1" dirty="0" smtClean="0">
                <a:latin typeface="Times New Roman" pitchFamily="18" charset="0"/>
                <a:cs typeface="Times New Roman" pitchFamily="18" charset="0"/>
              </a:rPr>
              <a:t>Caregiver Perceptions of the Reasons for Delayed Hospital Discharge, Tracey M. </a:t>
            </a:r>
            <a:r>
              <a:rPr lang="en-US" sz="4000" b="1" dirty="0" err="1" smtClean="0">
                <a:latin typeface="Times New Roman" pitchFamily="18" charset="0"/>
                <a:cs typeface="Times New Roman" pitchFamily="18" charset="0"/>
              </a:rPr>
              <a:t>Minichiello</a:t>
            </a:r>
            <a:r>
              <a:rPr lang="en-US" sz="4000" b="1" dirty="0" smtClean="0">
                <a:latin typeface="Times New Roman" pitchFamily="18" charset="0"/>
                <a:cs typeface="Times New Roman" pitchFamily="18" charset="0"/>
              </a:rPr>
              <a:t>, Andrew D. </a:t>
            </a:r>
            <a:r>
              <a:rPr lang="en-US" sz="4000" b="1" dirty="0" err="1" smtClean="0">
                <a:latin typeface="Times New Roman" pitchFamily="18" charset="0"/>
                <a:cs typeface="Times New Roman" pitchFamily="18" charset="0"/>
              </a:rPr>
              <a:t>Auerbach</a:t>
            </a:r>
            <a:r>
              <a:rPr lang="en-US" sz="4000" b="1" dirty="0" smtClean="0">
                <a:latin typeface="Times New Roman" pitchFamily="18" charset="0"/>
                <a:cs typeface="Times New Roman" pitchFamily="18" charset="0"/>
              </a:rPr>
              <a:t>, Robert M. </a:t>
            </a:r>
            <a:r>
              <a:rPr lang="en-US" sz="4000" b="1" dirty="0" err="1" smtClean="0">
                <a:latin typeface="Times New Roman" pitchFamily="18" charset="0"/>
                <a:cs typeface="Times New Roman" pitchFamily="18" charset="0"/>
              </a:rPr>
              <a:t>Wachter</a:t>
            </a:r>
            <a:r>
              <a:rPr lang="en-US" sz="4000" b="1" dirty="0" smtClean="0">
                <a:latin typeface="Times New Roman" pitchFamily="18" charset="0"/>
                <a:cs typeface="Times New Roman" pitchFamily="18" charset="0"/>
              </a:rPr>
              <a:t>, </a:t>
            </a:r>
            <a:r>
              <a:rPr lang="en-US" sz="4000" b="1" i="1" dirty="0" smtClean="0">
                <a:latin typeface="Times New Roman" pitchFamily="18" charset="0"/>
                <a:cs typeface="Times New Roman" pitchFamily="18" charset="0"/>
              </a:rPr>
              <a:t>Effective Clinical Practice, November/December 2001. </a:t>
            </a:r>
          </a:p>
          <a:p>
            <a:r>
              <a:rPr lang="en-US" sz="4000" b="1" dirty="0" smtClean="0">
                <a:latin typeface="Times New Roman" pitchFamily="18" charset="0"/>
                <a:cs typeface="Times New Roman" pitchFamily="18" charset="0"/>
              </a:rPr>
              <a:t>Barriers to effective discharge planning: a qualitative study investigating the perspectives of frontline healthcare professionals, Wong EL, et. Al, BMC Health Serv. Res. 2011 Sep 29; </a:t>
            </a:r>
          </a:p>
          <a:p>
            <a:r>
              <a:rPr lang="en-US" sz="4000" b="1" dirty="0" smtClean="0">
                <a:latin typeface="Times New Roman" pitchFamily="18" charset="0"/>
                <a:cs typeface="Times New Roman" pitchFamily="18" charset="0"/>
              </a:rPr>
              <a:t>Factors contributing to the process of intensive care patient discharge: An ethnographic study informed by activity theory, Lin F, </a:t>
            </a:r>
            <a:r>
              <a:rPr lang="en-US" sz="4000" b="1" dirty="0" err="1" smtClean="0">
                <a:latin typeface="Times New Roman" pitchFamily="18" charset="0"/>
                <a:cs typeface="Times New Roman" pitchFamily="18" charset="0"/>
              </a:rPr>
              <a:t>Chaboyer</a:t>
            </a:r>
            <a:r>
              <a:rPr lang="en-US" sz="4000" b="1" dirty="0" smtClean="0">
                <a:latin typeface="Times New Roman" pitchFamily="18" charset="0"/>
                <a:cs typeface="Times New Roman" pitchFamily="18" charset="0"/>
              </a:rPr>
              <a:t> W, Wallis M, Miller A., </a:t>
            </a:r>
            <a:r>
              <a:rPr lang="en-US" sz="4000" b="1" dirty="0" err="1" smtClean="0">
                <a:latin typeface="Times New Roman" pitchFamily="18" charset="0"/>
                <a:cs typeface="Times New Roman" pitchFamily="18" charset="0"/>
              </a:rPr>
              <a:t>Int</a:t>
            </a:r>
            <a:r>
              <a:rPr lang="en-US" sz="4000" b="1" dirty="0" smtClean="0">
                <a:latin typeface="Times New Roman" pitchFamily="18" charset="0"/>
                <a:cs typeface="Times New Roman" pitchFamily="18" charset="0"/>
              </a:rPr>
              <a:t> J </a:t>
            </a:r>
            <a:r>
              <a:rPr lang="en-US" sz="4000" b="1" dirty="0" err="1" smtClean="0">
                <a:latin typeface="Times New Roman" pitchFamily="18" charset="0"/>
                <a:cs typeface="Times New Roman" pitchFamily="18" charset="0"/>
              </a:rPr>
              <a:t>Nurs</a:t>
            </a:r>
            <a:r>
              <a:rPr lang="en-US" sz="4000" b="1" dirty="0" smtClean="0">
                <a:latin typeface="Times New Roman" pitchFamily="18" charset="0"/>
                <a:cs typeface="Times New Roman" pitchFamily="18" charset="0"/>
              </a:rPr>
              <a:t> Stud. 2012 Dec 19, </a:t>
            </a:r>
          </a:p>
          <a:p>
            <a:r>
              <a:rPr lang="en-US" sz="4000" b="1" dirty="0" smtClean="0">
                <a:latin typeface="Times New Roman" pitchFamily="18" charset="0"/>
                <a:cs typeface="Times New Roman" pitchFamily="18" charset="0"/>
              </a:rPr>
              <a:t>Framework and components for effective discharge planning system: a Delphi methodology, Yam CH, Wong EL, Cheung AW, Chan FW, Wong FY, </a:t>
            </a:r>
            <a:r>
              <a:rPr lang="en-US" sz="4000" b="1" dirty="0" err="1" smtClean="0">
                <a:latin typeface="Times New Roman" pitchFamily="18" charset="0"/>
                <a:cs typeface="Times New Roman" pitchFamily="18" charset="0"/>
              </a:rPr>
              <a:t>Yeoh</a:t>
            </a:r>
            <a:r>
              <a:rPr lang="en-US" sz="4000" b="1" dirty="0" smtClean="0">
                <a:latin typeface="Times New Roman" pitchFamily="18" charset="0"/>
                <a:cs typeface="Times New Roman" pitchFamily="18" charset="0"/>
              </a:rPr>
              <a:t> EK, </a:t>
            </a:r>
            <a:r>
              <a:rPr lang="en-US" sz="4000" b="1" dirty="0" err="1" smtClean="0">
                <a:latin typeface="Times New Roman" pitchFamily="18" charset="0"/>
                <a:cs typeface="Times New Roman" pitchFamily="18" charset="0"/>
              </a:rPr>
              <a:t>Int</a:t>
            </a:r>
            <a:r>
              <a:rPr lang="en-US" sz="4000" b="1" dirty="0" smtClean="0">
                <a:latin typeface="Times New Roman" pitchFamily="18" charset="0"/>
                <a:cs typeface="Times New Roman" pitchFamily="18" charset="0"/>
              </a:rPr>
              <a:t> J </a:t>
            </a:r>
            <a:r>
              <a:rPr lang="en-US" sz="4000" b="1" dirty="0" err="1" smtClean="0">
                <a:latin typeface="Times New Roman" pitchFamily="18" charset="0"/>
                <a:cs typeface="Times New Roman" pitchFamily="18" charset="0"/>
              </a:rPr>
              <a:t>Nurs</a:t>
            </a:r>
            <a:r>
              <a:rPr lang="en-US" sz="4000" b="1" dirty="0" smtClean="0">
                <a:latin typeface="Times New Roman" pitchFamily="18" charset="0"/>
                <a:cs typeface="Times New Roman" pitchFamily="18" charset="0"/>
              </a:rPr>
              <a:t> Stud. 2012 Dec 19.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685800"/>
          </a:xfrm>
        </p:spPr>
        <p:txBody>
          <a:bodyPr>
            <a:normAutofit/>
          </a:bodyPr>
          <a:lstStyle/>
          <a:p>
            <a:r>
              <a:rPr lang="en-US" sz="2400" b="1" dirty="0" smtClean="0">
                <a:solidFill>
                  <a:schemeClr val="tx1"/>
                </a:solidFill>
                <a:latin typeface="Times New Roman" pitchFamily="18" charset="0"/>
                <a:cs typeface="Times New Roman" pitchFamily="18" charset="0"/>
              </a:rPr>
              <a:t>ORGANISATION’S PROFILE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066800"/>
            <a:ext cx="7848600" cy="5407152"/>
          </a:xfrm>
        </p:spPr>
        <p:txBody>
          <a:bodyPr>
            <a:normAutofit/>
          </a:bodyPr>
          <a:lstStyle/>
          <a:p>
            <a:pPr>
              <a:lnSpc>
                <a:spcPct val="150000"/>
              </a:lnSpc>
            </a:pPr>
            <a:r>
              <a:rPr lang="en-US" sz="1800" dirty="0" smtClean="0">
                <a:latin typeface="Times New Roman" pitchFamily="18" charset="0"/>
                <a:cs typeface="Times New Roman" pitchFamily="18" charset="0"/>
              </a:rPr>
              <a:t>Park Hospital Faridabad is an ambitious initiative from the house of Park. Fully-equipped with all state-of-the-art medical facilities, this hospital, with a capacity of 250 beds. is the beginning of a new era in taking healthcare services to a new level. Presently 88 bedded functional hospital located in core of Faridabad.</a:t>
            </a:r>
          </a:p>
          <a:p>
            <a:pPr>
              <a:lnSpc>
                <a:spcPct val="150000"/>
              </a:lnSpc>
            </a:pPr>
            <a:r>
              <a:rPr lang="en-US" sz="1800" dirty="0" smtClean="0"/>
              <a:t> </a:t>
            </a:r>
            <a:r>
              <a:rPr lang="en-US" sz="1800" dirty="0" smtClean="0">
                <a:latin typeface="Times New Roman" pitchFamily="18" charset="0"/>
                <a:cs typeface="Times New Roman" pitchFamily="18" charset="0"/>
              </a:rPr>
              <a:t>Today the group boasts a panel of more than 100 doctors and an array of state-of-the-art healthcare facilities across its hospitals in West Delhi, South Delhi, </a:t>
            </a:r>
            <a:r>
              <a:rPr lang="en-US" sz="1800" dirty="0" err="1" smtClean="0">
                <a:latin typeface="Times New Roman" pitchFamily="18" charset="0"/>
                <a:cs typeface="Times New Roman" pitchFamily="18" charset="0"/>
              </a:rPr>
              <a:t>Gurgaon</a:t>
            </a:r>
            <a:r>
              <a:rPr lang="en-US" sz="1800" dirty="0" smtClean="0">
                <a:latin typeface="Times New Roman" pitchFamily="18" charset="0"/>
                <a:cs typeface="Times New Roman" pitchFamily="18" charset="0"/>
              </a:rPr>
              <a:t>, Faridabad and </a:t>
            </a:r>
            <a:r>
              <a:rPr lang="en-US" sz="1800" dirty="0" err="1" smtClean="0">
                <a:latin typeface="Times New Roman" pitchFamily="18" charset="0"/>
                <a:cs typeface="Times New Roman" pitchFamily="18" charset="0"/>
              </a:rPr>
              <a:t>Panipat</a:t>
            </a:r>
            <a:r>
              <a:rPr lang="en-US" sz="1800" dirty="0" smtClean="0">
                <a:latin typeface="Times New Roman" pitchFamily="18" charset="0"/>
                <a:cs typeface="Times New Roman" pitchFamily="18" charset="0"/>
              </a:rPr>
              <a:t>. </a:t>
            </a:r>
          </a:p>
          <a:p>
            <a:pPr>
              <a:lnSpc>
                <a:spcPct val="150000"/>
              </a:lnSpc>
            </a:pPr>
            <a:r>
              <a:rPr lang="en-US" sz="1800" dirty="0" smtClean="0">
                <a:latin typeface="Times New Roman" pitchFamily="18" charset="0"/>
                <a:cs typeface="Times New Roman" pitchFamily="18" charset="0"/>
              </a:rPr>
              <a:t>PARK hospital Faridabad is a superspeciality hospital providing CARDIAC CARE,NEPHRO SPECIALISTS,NEURO AND ONCHO SERVICES</a:t>
            </a:r>
          </a:p>
          <a:p>
            <a:pPr>
              <a:lnSpc>
                <a:spcPct val="150000"/>
              </a:lnSpc>
            </a:pPr>
            <a:r>
              <a:rPr lang="en-US" sz="1800" dirty="0" smtClean="0">
                <a:latin typeface="Times New Roman" pitchFamily="18" charset="0"/>
                <a:cs typeface="Times New Roman" pitchFamily="18" charset="0"/>
              </a:rPr>
              <a:t>PARK is coming with one new branch in HODAL for providing specialty care with a passion to surpass patients’ expectations and bring about a meaningful change in the lives of people</a:t>
            </a:r>
          </a:p>
          <a:p>
            <a:pPr>
              <a:lnSpc>
                <a:spcPct val="150000"/>
              </a:lnSpc>
            </a:pPr>
            <a:endParaRPr lang="en-US" sz="1800" dirty="0" smtClean="0">
              <a:latin typeface="Times New Roman" pitchFamily="18" charset="0"/>
              <a:cs typeface="Times New Roman" pitchFamily="18" charset="0"/>
            </a:endParaRPr>
          </a:p>
          <a:p>
            <a:pPr>
              <a:lnSpc>
                <a:spcPct val="150000"/>
              </a:lnSpc>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r>
              <a:rPr lang="en-US" sz="2400" b="1" dirty="0" smtClean="0">
                <a:solidFill>
                  <a:schemeClr val="tx1"/>
                </a:solidFill>
                <a:latin typeface="Times New Roman" pitchFamily="18" charset="0"/>
                <a:cs typeface="Times New Roman" pitchFamily="18" charset="0"/>
              </a:rPr>
              <a:t>Key learning:</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066800"/>
            <a:ext cx="7467600" cy="5638800"/>
          </a:xfrm>
        </p:spPr>
        <p:txBody>
          <a:bodyPr>
            <a:normAutofit lnSpcReduction="10000"/>
          </a:bodyPr>
          <a:lstStyle/>
          <a:p>
            <a:r>
              <a:rPr lang="en-US" sz="1800" dirty="0" smtClean="0">
                <a:latin typeface="Times New Roman" pitchFamily="18" charset="0"/>
                <a:cs typeface="Times New Roman" pitchFamily="18" charset="0"/>
              </a:rPr>
              <a:t>Placed in OPERATIONS Department</a:t>
            </a:r>
          </a:p>
          <a:p>
            <a:r>
              <a:rPr lang="en-US" sz="1800" dirty="0" smtClean="0">
                <a:latin typeface="Times New Roman" pitchFamily="18" charset="0"/>
                <a:cs typeface="Times New Roman" pitchFamily="18" charset="0"/>
              </a:rPr>
              <a:t>Initially worked in ICU as ICU MANAGER ,(IN JANUARY)</a:t>
            </a:r>
          </a:p>
          <a:p>
            <a:r>
              <a:rPr lang="en-US" sz="1800" dirty="0" smtClean="0">
                <a:latin typeface="Times New Roman" pitchFamily="18" charset="0"/>
                <a:cs typeface="Times New Roman" pitchFamily="18" charset="0"/>
              </a:rPr>
              <a:t>In ICU :(</a:t>
            </a:r>
            <a:r>
              <a:rPr lang="en-US" sz="1800" b="1" dirty="0" smtClean="0">
                <a:latin typeface="Times New Roman" pitchFamily="18" charset="0"/>
                <a:cs typeface="Times New Roman" pitchFamily="18" charset="0"/>
              </a:rPr>
              <a:t>key learning')</a:t>
            </a:r>
          </a:p>
          <a:p>
            <a:pPr>
              <a:buFont typeface="Wingdings" pitchFamily="2" charset="2"/>
              <a:buChar char="Ø"/>
            </a:pPr>
            <a:r>
              <a:rPr lang="en-US" sz="1800" dirty="0" smtClean="0">
                <a:latin typeface="Times New Roman" pitchFamily="18" charset="0"/>
                <a:cs typeface="Times New Roman" pitchFamily="18" charset="0"/>
              </a:rPr>
              <a:t>Admission process of critical patient in ICU</a:t>
            </a:r>
          </a:p>
          <a:p>
            <a:pPr>
              <a:buFont typeface="Wingdings" pitchFamily="2" charset="2"/>
              <a:buChar char="Ø"/>
            </a:pPr>
            <a:r>
              <a:rPr lang="en-US" sz="1800" dirty="0" smtClean="0">
                <a:latin typeface="Times New Roman" pitchFamily="18" charset="0"/>
                <a:cs typeface="Times New Roman" pitchFamily="18" charset="0"/>
              </a:rPr>
              <a:t>Step down method of shifting patient after management in ICU to  first HDU, and then to Semi-private or general ward</a:t>
            </a:r>
          </a:p>
          <a:p>
            <a:pPr>
              <a:buFont typeface="Wingdings" pitchFamily="2" charset="2"/>
              <a:buChar char="Ø"/>
            </a:pPr>
            <a:r>
              <a:rPr lang="en-US" sz="1800" dirty="0" smtClean="0">
                <a:latin typeface="Times New Roman" pitchFamily="18" charset="0"/>
                <a:cs typeface="Times New Roman" pitchFamily="18" charset="0"/>
              </a:rPr>
              <a:t>Discharge process in ICU</a:t>
            </a:r>
          </a:p>
          <a:p>
            <a:pPr>
              <a:buFont typeface="Courier New" pitchFamily="49" charset="0"/>
              <a:buChar char="o"/>
            </a:pPr>
            <a:r>
              <a:rPr lang="en-US" sz="1800" dirty="0" smtClean="0">
                <a:latin typeface="Times New Roman" pitchFamily="18" charset="0"/>
                <a:cs typeface="Times New Roman" pitchFamily="18" charset="0"/>
              </a:rPr>
              <a:t>Attended training on biomedical waste management before QCI Inspection </a:t>
            </a:r>
          </a:p>
          <a:p>
            <a:pPr>
              <a:buFont typeface="Courier New" pitchFamily="49" charset="0"/>
              <a:buChar char="o"/>
            </a:pPr>
            <a:r>
              <a:rPr lang="en-US" sz="1800" dirty="0" smtClean="0">
                <a:latin typeface="Times New Roman" pitchFamily="18" charset="0"/>
                <a:cs typeface="Times New Roman" pitchFamily="18" charset="0"/>
              </a:rPr>
              <a:t>Presently working as floor manager on first floor (private-semiprivate ward)</a:t>
            </a:r>
          </a:p>
          <a:p>
            <a:pPr>
              <a:buFont typeface="Wingdings" pitchFamily="2" charset="2"/>
              <a:buChar char="Ø"/>
            </a:pPr>
            <a:r>
              <a:rPr lang="en-US" sz="1800" b="1" dirty="0" smtClean="0">
                <a:latin typeface="Times New Roman" pitchFamily="18" charset="0"/>
                <a:cs typeface="Times New Roman" pitchFamily="18" charset="0"/>
              </a:rPr>
              <a:t>Key </a:t>
            </a:r>
            <a:r>
              <a:rPr lang="en-US" sz="1800" b="1" dirty="0" err="1" smtClean="0">
                <a:latin typeface="Times New Roman" pitchFamily="18" charset="0"/>
                <a:cs typeface="Times New Roman" pitchFamily="18" charset="0"/>
              </a:rPr>
              <a:t>learnings</a:t>
            </a:r>
            <a:endParaRPr lang="en-US" sz="1800" b="1" dirty="0" smtClean="0">
              <a:latin typeface="Times New Roman" pitchFamily="18" charset="0"/>
              <a:cs typeface="Times New Roman" pitchFamily="18" charset="0"/>
            </a:endParaRPr>
          </a:p>
          <a:p>
            <a:pPr>
              <a:buFont typeface="Wingdings" pitchFamily="2" charset="2"/>
              <a:buChar char="Ø"/>
            </a:pPr>
            <a:r>
              <a:rPr lang="en-US" sz="1800" dirty="0" smtClean="0">
                <a:latin typeface="Times New Roman" pitchFamily="18" charset="0"/>
                <a:cs typeface="Times New Roman" pitchFamily="18" charset="0"/>
              </a:rPr>
              <a:t>Discharge process on floor, dealing patients in different type of discharges:</a:t>
            </a:r>
          </a:p>
          <a:p>
            <a:pPr>
              <a:buFont typeface="Wingdings" pitchFamily="2" charset="2"/>
              <a:buChar char="Ø"/>
            </a:pPr>
            <a:r>
              <a:rPr lang="en-US" sz="1800" dirty="0" smtClean="0">
                <a:latin typeface="Times New Roman" pitchFamily="18" charset="0"/>
                <a:cs typeface="Times New Roman" pitchFamily="18" charset="0"/>
              </a:rPr>
              <a:t>DOR, LAMA, Normal discharge, Medico legal cases, RTA cases</a:t>
            </a:r>
          </a:p>
          <a:p>
            <a:pPr>
              <a:buFont typeface="Wingdings" pitchFamily="2" charset="2"/>
              <a:buChar char="Ø"/>
            </a:pPr>
            <a:r>
              <a:rPr lang="en-US" sz="1800" dirty="0" smtClean="0">
                <a:latin typeface="Times New Roman" pitchFamily="18" charset="0"/>
                <a:cs typeface="Times New Roman" pitchFamily="18" charset="0"/>
              </a:rPr>
              <a:t>Keep check on complaints on floor, maintaining complaint records on floor(weekly checked by medical director)</a:t>
            </a:r>
          </a:p>
          <a:p>
            <a:pPr>
              <a:buFont typeface="Wingdings" pitchFamily="2" charset="2"/>
              <a:buChar char="Ø"/>
            </a:pPr>
            <a:r>
              <a:rPr lang="en-US" sz="1800" dirty="0" smtClean="0">
                <a:latin typeface="Times New Roman" pitchFamily="18" charset="0"/>
                <a:cs typeface="Times New Roman" pitchFamily="18" charset="0"/>
              </a:rPr>
              <a:t>Maintaining FEEDBACK RECORD of discharged patients daily</a:t>
            </a:r>
          </a:p>
          <a:p>
            <a:pPr>
              <a:buFont typeface="Wingdings" pitchFamily="2" charset="2"/>
              <a:buChar char="Ø"/>
            </a:pPr>
            <a:r>
              <a:rPr lang="en-US" sz="1800" dirty="0" smtClean="0">
                <a:latin typeface="Times New Roman" pitchFamily="18" charset="0"/>
                <a:cs typeface="Times New Roman" pitchFamily="18" charset="0"/>
              </a:rPr>
              <a:t>Maintaining daily list of OT cases in ward and learn about various consents to be taken during procedures.(PAC,OT procedure consent, High risk  consent, death on table consent, written consent etc)</a:t>
            </a:r>
          </a:p>
          <a:p>
            <a:pPr>
              <a:buNone/>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INTRODUCTION</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IN" sz="1800" dirty="0" smtClean="0">
                <a:latin typeface="Times New Roman" pitchFamily="18" charset="0"/>
                <a:cs typeface="Times New Roman" pitchFamily="18" charset="0"/>
              </a:rPr>
              <a:t>Discharge from hospital is a process which involves the development and implementation of a plan to facilitate the transfer of an individual from the hospital.</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Based upon the presenting condition, physician order set, severity of illness or injury (SI), and the intensity of services required (IS) a resource plan of care and discharge plan can be identified up front for each patient</a:t>
            </a:r>
          </a:p>
          <a:p>
            <a:r>
              <a:rPr lang="en-US" sz="1800" dirty="0" smtClean="0">
                <a:latin typeface="Times New Roman" pitchFamily="18" charset="0"/>
                <a:cs typeface="Times New Roman" pitchFamily="18" charset="0"/>
              </a:rPr>
              <a:t>. Information that could affect the discharge plan is noted in the patient's medical record so that it is taken into account when discharge is being scheduled.</a:t>
            </a:r>
          </a:p>
          <a:p>
            <a:pPr>
              <a:buNone/>
            </a:pPr>
            <a:r>
              <a:rPr lang="en-IN" sz="1800" dirty="0" smtClean="0">
                <a:latin typeface="Times New Roman" pitchFamily="18" charset="0"/>
                <a:cs typeface="Times New Roman" pitchFamily="18" charset="0"/>
              </a:rPr>
              <a:t> A good discharge process leads to:</a:t>
            </a:r>
            <a:endParaRPr lang="en-US" sz="1800" dirty="0" smtClean="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 A) Increase patient satisfaction</a:t>
            </a:r>
            <a:endParaRPr lang="en-US" sz="1800" dirty="0" smtClean="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B) Decreased length of stay</a:t>
            </a:r>
            <a:endParaRPr lang="en-US" sz="1800" dirty="0" smtClean="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C) Positive impression of the hospital</a:t>
            </a:r>
            <a:endParaRPr lang="en-US" sz="1800" dirty="0" smtClean="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D) It will help hospital to get more number of patients by the way of referrals</a:t>
            </a:r>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609600"/>
          </a:xfrm>
        </p:spPr>
        <p:txBody>
          <a:bodyPr>
            <a:normAutofit/>
          </a:bodyPr>
          <a:lstStyle/>
          <a:p>
            <a:r>
              <a:rPr lang="en-US" sz="2400" b="1" dirty="0" smtClean="0">
                <a:solidFill>
                  <a:schemeClr val="tx1"/>
                </a:solidFill>
                <a:latin typeface="Times New Roman" pitchFamily="18" charset="0"/>
                <a:cs typeface="Times New Roman" pitchFamily="18" charset="0"/>
              </a:rPr>
              <a:t>PROBLEM STATEMENT</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90600"/>
            <a:ext cx="8001000" cy="5483352"/>
          </a:xfrm>
        </p:spPr>
        <p:txBody>
          <a:bodyPr>
            <a:normAutofit fontScale="92500"/>
          </a:bodyPr>
          <a:lstStyle/>
          <a:p>
            <a:pPr>
              <a:lnSpc>
                <a:spcPct val="150000"/>
              </a:lnSpc>
              <a:buNone/>
            </a:pPr>
            <a:r>
              <a:rPr lang="en-US" sz="1800" dirty="0" smtClean="0">
                <a:latin typeface="Times New Roman" pitchFamily="18" charset="0"/>
                <a:cs typeface="Times New Roman" pitchFamily="18" charset="0"/>
              </a:rPr>
              <a:t>     The intention of this research is to assess the average time taken to discharge a patient from the hospital , to analyze the cause of delay ( if any) and suggest some corrective measures for an effective discharge planning system which would eventually increase patient satisfaction and quality of care. </a:t>
            </a:r>
          </a:p>
          <a:p>
            <a:pPr>
              <a:lnSpc>
                <a:spcPct val="150000"/>
              </a:lnSpc>
              <a:buNone/>
            </a:pPr>
            <a:endParaRPr lang="en-US" sz="1800" dirty="0" smtClean="0">
              <a:latin typeface="Times New Roman" pitchFamily="18" charset="0"/>
              <a:cs typeface="Times New Roman" pitchFamily="18" charset="0"/>
            </a:endParaRPr>
          </a:p>
          <a:p>
            <a:pPr>
              <a:lnSpc>
                <a:spcPct val="150000"/>
              </a:lnSpc>
              <a:buNone/>
            </a:pPr>
            <a:r>
              <a:rPr lang="en-US" b="1" dirty="0" smtClean="0">
                <a:latin typeface="Times New Roman" pitchFamily="18" charset="0"/>
                <a:cs typeface="Times New Roman" pitchFamily="18" charset="0"/>
              </a:rPr>
              <a:t>RATIONALE OF THE STUDY</a:t>
            </a:r>
          </a:p>
          <a:p>
            <a:pPr>
              <a:lnSpc>
                <a:spcPct val="150000"/>
              </a:lnSpc>
              <a:buNone/>
            </a:pPr>
            <a:r>
              <a:rPr lang="en-US" sz="2100" dirty="0" smtClean="0">
                <a:latin typeface="Times New Roman" pitchFamily="18" charset="0"/>
                <a:cs typeface="Times New Roman" pitchFamily="18" charset="0"/>
              </a:rPr>
              <a:t>.   The delay in discharge process leads to dissatisfaction and affects the image of the hospital. The time management study on discharge process aims to give better services for the patient satisfaction within the minimum time and also to improve the financial performance of the hospital. This can be done only with the help of thorough study of time taken for the whole discharge process beginning from Discharge order time till the patient leaves the Hospital.</a:t>
            </a:r>
          </a:p>
          <a:p>
            <a:pPr>
              <a:lnSpc>
                <a:spcPct val="150000"/>
              </a:lnSpc>
              <a:buNone/>
            </a:pPr>
            <a:endParaRPr lang="en-US" b="1" dirty="0" smtClean="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REVIEW OF LITERATURE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70000" lnSpcReduction="20000"/>
          </a:bodyPr>
          <a:lstStyle/>
          <a:p>
            <a:endParaRPr lang="en-US" dirty="0" smtClean="0"/>
          </a:p>
          <a:p>
            <a:endParaRPr lang="en-US" dirty="0" smtClean="0"/>
          </a:p>
          <a:p>
            <a:r>
              <a:rPr lang="en-US" sz="2600" dirty="0" smtClean="0">
                <a:latin typeface="Times New Roman" pitchFamily="18" charset="0"/>
                <a:cs typeface="Times New Roman" pitchFamily="18" charset="0"/>
              </a:rPr>
              <a:t>Department of Health: London, Achieving timely ‘simple’ discharge from hospital - a toolkit for the multi-disciplinary team, 16.08.2004 </a:t>
            </a:r>
          </a:p>
          <a:p>
            <a:pPr>
              <a:buNone/>
            </a:pPr>
            <a:r>
              <a:rPr lang="en-US" sz="2600" dirty="0" smtClean="0">
                <a:latin typeface="Times New Roman" pitchFamily="18" charset="0"/>
                <a:cs typeface="Times New Roman" pitchFamily="18" charset="0"/>
              </a:rPr>
              <a:t>    –Key players in patient discharge </a:t>
            </a:r>
          </a:p>
          <a:p>
            <a:r>
              <a:rPr lang="en-US" sz="2600" dirty="0" smtClean="0">
                <a:latin typeface="Times New Roman" pitchFamily="18" charset="0"/>
                <a:cs typeface="Times New Roman" pitchFamily="18" charset="0"/>
              </a:rPr>
              <a:t>Johnson Kathy N., Johnson James H., Sara fan Lily, A Guide to Understanding the Hospital Discharge Process and Providing Care to Patients Post-Hospitalization - </a:t>
            </a:r>
          </a:p>
          <a:p>
            <a:pPr>
              <a:buNone/>
            </a:pPr>
            <a:r>
              <a:rPr lang="en-US" sz="2600" dirty="0" smtClean="0">
                <a:latin typeface="Times New Roman" pitchFamily="18" charset="0"/>
                <a:cs typeface="Times New Roman" pitchFamily="18" charset="0"/>
              </a:rPr>
              <a:t>   –Key principles of effective discharge </a:t>
            </a:r>
          </a:p>
          <a:p>
            <a:r>
              <a:rPr lang="en-US" sz="2600" dirty="0" smtClean="0">
                <a:latin typeface="Times New Roman" pitchFamily="18" charset="0"/>
                <a:cs typeface="Times New Roman" pitchFamily="18" charset="0"/>
              </a:rPr>
              <a:t> International Studies </a:t>
            </a:r>
          </a:p>
          <a:p>
            <a:pPr>
              <a:buNone/>
            </a:pPr>
            <a:r>
              <a:rPr lang="en-US" sz="2600" dirty="0" smtClean="0">
                <a:latin typeface="Times New Roman" pitchFamily="18" charset="0"/>
                <a:cs typeface="Times New Roman" pitchFamily="18" charset="0"/>
              </a:rPr>
              <a:t>–One of the studies revealed that nurses were more likely to cause delay in discharge than Physician and other staff. </a:t>
            </a:r>
          </a:p>
          <a:p>
            <a:pPr>
              <a:buNone/>
            </a:pPr>
            <a:r>
              <a:rPr lang="en-US" sz="2600" dirty="0" smtClean="0">
                <a:latin typeface="Times New Roman" pitchFamily="18" charset="0"/>
                <a:cs typeface="Times New Roman" pitchFamily="18" charset="0"/>
              </a:rPr>
              <a:t>– Second study suggested that lack of standardized policy-driven discharge planning program, and lack of communication and coordination among different health service providers and patients were main issues. </a:t>
            </a:r>
          </a:p>
          <a:p>
            <a:pPr>
              <a:buNone/>
            </a:pPr>
            <a:r>
              <a:rPr lang="en-US" sz="2600" dirty="0" smtClean="0">
                <a:latin typeface="Times New Roman" pitchFamily="18" charset="0"/>
                <a:cs typeface="Times New Roman" pitchFamily="18" charset="0"/>
              </a:rPr>
              <a:t>– The other two studies also suggested that a structured, systematic and coordinated system of hospital discharge system is required to facilitate the discharge process.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838200"/>
          </a:xfrm>
        </p:spPr>
        <p:txBody>
          <a:bodyPr>
            <a:normAutofit/>
          </a:bodyPr>
          <a:lstStyle/>
          <a:p>
            <a:r>
              <a:rPr lang="en-US" sz="2400" b="1" dirty="0" smtClean="0">
                <a:solidFill>
                  <a:schemeClr val="tx1"/>
                </a:solidFill>
                <a:latin typeface="Times New Roman" pitchFamily="18" charset="0"/>
                <a:cs typeface="Times New Roman" pitchFamily="18" charset="0"/>
              </a:rPr>
              <a:t>OBJECTIVES:</a:t>
            </a:r>
            <a:br>
              <a:rPr lang="en-US" sz="2400" b="1" dirty="0" smtClean="0">
                <a:solidFill>
                  <a:schemeClr val="tx1"/>
                </a:solidFill>
                <a:latin typeface="Times New Roman" pitchFamily="18" charset="0"/>
                <a:cs typeface="Times New Roman" pitchFamily="18" charset="0"/>
              </a:rPr>
            </a:b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buNone/>
            </a:pP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GENERAL OBJECTIVE</a:t>
            </a:r>
          </a:p>
          <a:p>
            <a:pPr>
              <a:buNone/>
            </a:pPr>
            <a:r>
              <a:rPr lang="en-IN" sz="1800" dirty="0" smtClean="0">
                <a:latin typeface="Times New Roman" pitchFamily="18" charset="0"/>
                <a:cs typeface="Times New Roman" pitchFamily="18" charset="0"/>
              </a:rPr>
              <a:t>  </a:t>
            </a:r>
            <a:r>
              <a:rPr lang="en-US" b="1" dirty="0" smtClean="0"/>
              <a:t> </a:t>
            </a:r>
            <a:r>
              <a:rPr lang="en-US" sz="1800" dirty="0" smtClean="0">
                <a:latin typeface="Times New Roman" pitchFamily="18" charset="0"/>
                <a:cs typeface="Times New Roman" pitchFamily="18" charset="0"/>
              </a:rPr>
              <a:t>To study the patient discharge process in park hospital Faridabad</a:t>
            </a:r>
          </a:p>
          <a:p>
            <a:pPr lvl="0">
              <a:buNone/>
            </a:pPr>
            <a:endParaRPr lang="en-US" dirty="0" smtClean="0"/>
          </a:p>
          <a:p>
            <a:pPr>
              <a:buNone/>
            </a:pP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SPECIFIC OBJECTIVES:</a:t>
            </a:r>
          </a:p>
          <a:p>
            <a:pPr lvl="0"/>
            <a:r>
              <a:rPr lang="en-US" sz="1800" dirty="0" smtClean="0">
                <a:latin typeface="Times New Roman" pitchFamily="18" charset="0"/>
                <a:cs typeface="Times New Roman" pitchFamily="18" charset="0"/>
              </a:rPr>
              <a:t>To measure the average time taken for a discharge process in IPD of the hospital.</a:t>
            </a:r>
          </a:p>
          <a:p>
            <a:pPr lvl="0"/>
            <a:r>
              <a:rPr lang="en-US" sz="1800" dirty="0" smtClean="0">
                <a:latin typeface="Times New Roman" pitchFamily="18" charset="0"/>
                <a:cs typeface="Times New Roman" pitchFamily="18" charset="0"/>
              </a:rPr>
              <a:t>To compare the planned discharges to the unplanned discharges.</a:t>
            </a:r>
          </a:p>
          <a:p>
            <a:pPr lvl="0"/>
            <a:r>
              <a:rPr lang="en-US" sz="1800" dirty="0" smtClean="0">
                <a:latin typeface="Times New Roman" pitchFamily="18" charset="0"/>
                <a:cs typeface="Times New Roman" pitchFamily="18" charset="0"/>
              </a:rPr>
              <a:t>To find out the factors leading to delay in the discharge process.</a:t>
            </a:r>
          </a:p>
          <a:p>
            <a:pPr lvl="0"/>
            <a:r>
              <a:rPr lang="en-US" sz="1800" dirty="0" smtClean="0">
                <a:latin typeface="Times New Roman" pitchFamily="18" charset="0"/>
                <a:cs typeface="Times New Roman" pitchFamily="18" charset="0"/>
              </a:rPr>
              <a:t>To suggest the measures to improve the discharge process time</a:t>
            </a:r>
            <a:r>
              <a:rPr lang="en-US" dirty="0" smtClean="0"/>
              <a:t>. </a:t>
            </a:r>
          </a:p>
          <a:p>
            <a:pPr>
              <a:buFont typeface="Wingdings" pitchFamily="2" charset="2"/>
              <a:buChar char="Ø"/>
            </a:pPr>
            <a:endParaRPr lang="en-US" u="sng"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2400" b="1" dirty="0" smtClean="0">
                <a:solidFill>
                  <a:schemeClr val="tx1"/>
                </a:solidFill>
                <a:latin typeface="Times New Roman" pitchFamily="18" charset="0"/>
                <a:cs typeface="Times New Roman" pitchFamily="18" charset="0"/>
              </a:rPr>
              <a:t>METHODOLOGY</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066800"/>
            <a:ext cx="7467600" cy="5638800"/>
          </a:xfrm>
        </p:spPr>
        <p:txBody>
          <a:bodyPr>
            <a:normAutofit fontScale="32500" lnSpcReduction="20000"/>
          </a:bodyPr>
          <a:lstStyle/>
          <a:p>
            <a:endParaRPr lang="en-US" dirty="0" smtClean="0"/>
          </a:p>
          <a:p>
            <a:pPr>
              <a:lnSpc>
                <a:spcPct val="170000"/>
              </a:lnSpc>
              <a:buFont typeface="Courier New" pitchFamily="49" charset="0"/>
              <a:buChar char="o"/>
            </a:pPr>
            <a:r>
              <a:rPr lang="en-US" sz="5500" b="1" dirty="0" smtClean="0">
                <a:latin typeface="Times New Roman" pitchFamily="18" charset="0"/>
                <a:cs typeface="Times New Roman" pitchFamily="18" charset="0"/>
              </a:rPr>
              <a:t>Study design</a:t>
            </a:r>
            <a:r>
              <a:rPr lang="en-US" sz="5500" dirty="0" smtClean="0">
                <a:latin typeface="Times New Roman" pitchFamily="18" charset="0"/>
                <a:cs typeface="Times New Roman" pitchFamily="18" charset="0"/>
              </a:rPr>
              <a:t>:- Descriptive cross-sectional study (Time motion study) </a:t>
            </a:r>
          </a:p>
          <a:p>
            <a:pPr>
              <a:lnSpc>
                <a:spcPct val="170000"/>
              </a:lnSpc>
            </a:pPr>
            <a:r>
              <a:rPr lang="en-US" sz="5500" b="1" dirty="0" smtClean="0">
                <a:latin typeface="Times New Roman" pitchFamily="18" charset="0"/>
                <a:cs typeface="Times New Roman" pitchFamily="18" charset="0"/>
              </a:rPr>
              <a:t>Study area</a:t>
            </a:r>
            <a:r>
              <a:rPr lang="en-US" sz="5500" dirty="0" smtClean="0">
                <a:latin typeface="Times New Roman" pitchFamily="18" charset="0"/>
                <a:cs typeface="Times New Roman" pitchFamily="18" charset="0"/>
              </a:rPr>
              <a:t>:- PARK Hospital , Faridabad </a:t>
            </a:r>
          </a:p>
          <a:p>
            <a:pPr>
              <a:lnSpc>
                <a:spcPct val="170000"/>
              </a:lnSpc>
            </a:pPr>
            <a:r>
              <a:rPr lang="en-US" sz="5500" b="1" dirty="0" smtClean="0">
                <a:latin typeface="Times New Roman" pitchFamily="18" charset="0"/>
                <a:cs typeface="Times New Roman" pitchFamily="18" charset="0"/>
              </a:rPr>
              <a:t>Study population</a:t>
            </a:r>
            <a:r>
              <a:rPr lang="en-US" sz="5500" dirty="0" smtClean="0">
                <a:latin typeface="Times New Roman" pitchFamily="18" charset="0"/>
                <a:cs typeface="Times New Roman" pitchFamily="18" charset="0"/>
              </a:rPr>
              <a:t>:- 85 Patients admitted in the hospital for treatment from 1st April to 25 April 2014</a:t>
            </a:r>
          </a:p>
          <a:p>
            <a:pPr>
              <a:lnSpc>
                <a:spcPct val="170000"/>
              </a:lnSpc>
              <a:buFont typeface="Courier New" pitchFamily="49" charset="0"/>
              <a:buChar char="o"/>
            </a:pPr>
            <a:r>
              <a:rPr lang="en-US" sz="5500" b="1" dirty="0" smtClean="0">
                <a:latin typeface="Times New Roman" pitchFamily="18" charset="0"/>
                <a:cs typeface="Times New Roman" pitchFamily="18" charset="0"/>
              </a:rPr>
              <a:t>Sample size</a:t>
            </a:r>
            <a:r>
              <a:rPr lang="en-US" sz="5500" dirty="0" smtClean="0">
                <a:latin typeface="Times New Roman" pitchFamily="18" charset="0"/>
                <a:cs typeface="Times New Roman" pitchFamily="18" charset="0"/>
              </a:rPr>
              <a:t>:- 85</a:t>
            </a:r>
          </a:p>
          <a:p>
            <a:pPr>
              <a:lnSpc>
                <a:spcPct val="170000"/>
              </a:lnSpc>
            </a:pPr>
            <a:r>
              <a:rPr lang="en-US" sz="5500" b="1" dirty="0" smtClean="0">
                <a:latin typeface="Times New Roman" pitchFamily="18" charset="0"/>
                <a:cs typeface="Times New Roman" pitchFamily="18" charset="0"/>
              </a:rPr>
              <a:t>Study duration </a:t>
            </a:r>
            <a:r>
              <a:rPr lang="en-US" sz="5500" dirty="0" smtClean="0">
                <a:latin typeface="Times New Roman" pitchFamily="18" charset="0"/>
                <a:cs typeface="Times New Roman" pitchFamily="18" charset="0"/>
              </a:rPr>
              <a:t>: The study duration was of 25 days from 1st April 2014to 25th April 2013. </a:t>
            </a:r>
          </a:p>
          <a:p>
            <a:pPr>
              <a:lnSpc>
                <a:spcPct val="170000"/>
              </a:lnSpc>
            </a:pPr>
            <a:r>
              <a:rPr lang="en-US" sz="5500" b="1" dirty="0" smtClean="0">
                <a:latin typeface="Times New Roman" pitchFamily="18" charset="0"/>
                <a:cs typeface="Times New Roman" pitchFamily="18" charset="0"/>
              </a:rPr>
              <a:t>Data collection tool and technique</a:t>
            </a:r>
            <a:r>
              <a:rPr lang="en-US" sz="5500" dirty="0" smtClean="0">
                <a:latin typeface="Times New Roman" pitchFamily="18" charset="0"/>
                <a:cs typeface="Times New Roman" pitchFamily="18" charset="0"/>
              </a:rPr>
              <a:t>:- Observation and Discharge tracking tool. </a:t>
            </a:r>
          </a:p>
          <a:p>
            <a:endParaRPr lang="en-US" sz="3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439</TotalTime>
  <Words>1998</Words>
  <Application>Microsoft Office PowerPoint</Application>
  <PresentationFormat>On-screen Show (4:3)</PresentationFormat>
  <Paragraphs>214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Oriel</vt:lpstr>
      <vt:lpstr>DISCHARGE TIME TRACKING                             IN  PARK HOSPITAL,FARIDABAD</vt:lpstr>
      <vt:lpstr>NEWLY OPENED PARK HOSPITAL,FARIDABAD </vt:lpstr>
      <vt:lpstr>ORGANISATION’S PROFILE</vt:lpstr>
      <vt:lpstr>Key learning:</vt:lpstr>
      <vt:lpstr>INTRODUCTION</vt:lpstr>
      <vt:lpstr>PROBLEM STATEMENT</vt:lpstr>
      <vt:lpstr>REVIEW OF LITERATURE</vt:lpstr>
      <vt:lpstr>OBJECTIVES: </vt:lpstr>
      <vt:lpstr>METHODOLOGY</vt:lpstr>
      <vt:lpstr>Slide 10</vt:lpstr>
      <vt:lpstr>Various events tracked in discharge process  </vt:lpstr>
      <vt:lpstr>  graph showing  average time taken in various events in discharge process. (in planned and unplanned cases)</vt:lpstr>
      <vt:lpstr>Slide 13</vt:lpstr>
      <vt:lpstr>-AVERAGE TIME TAKEN IN DISCHARGE PROCESS OF TPA,CASH, ESI PATIENTS(CATEGORY WISE) </vt:lpstr>
      <vt:lpstr>Table showing comparison with standard time set for discharge process in cash patients</vt:lpstr>
      <vt:lpstr>Comparison of average time taken for discharge process with standard parameters(cash discharges)</vt:lpstr>
      <vt:lpstr>Tpa discharges</vt:lpstr>
      <vt:lpstr>Esi discharges</vt:lpstr>
      <vt:lpstr>Slide 19</vt:lpstr>
      <vt:lpstr>Slide 20</vt:lpstr>
      <vt:lpstr>Discussion:</vt:lpstr>
      <vt:lpstr>recommendations</vt:lpstr>
      <vt:lpstr>Slide 23</vt:lpstr>
      <vt:lpstr>Summary:</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dr.shiksha</dc:creator>
  <cp:lastModifiedBy>dr.shiksha</cp:lastModifiedBy>
  <cp:revision>49</cp:revision>
  <dcterms:created xsi:type="dcterms:W3CDTF">2014-05-04T17:39:54Z</dcterms:created>
  <dcterms:modified xsi:type="dcterms:W3CDTF">2014-05-05T17:53:37Z</dcterms:modified>
</cp:coreProperties>
</file>