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7"/>
  </p:notesMasterIdLst>
  <p:sldIdLst>
    <p:sldId id="291" r:id="rId2"/>
    <p:sldId id="306" r:id="rId3"/>
    <p:sldId id="308" r:id="rId4"/>
    <p:sldId id="310" r:id="rId5"/>
    <p:sldId id="307" r:id="rId6"/>
    <p:sldId id="260" r:id="rId7"/>
    <p:sldId id="292" r:id="rId8"/>
    <p:sldId id="293" r:id="rId9"/>
    <p:sldId id="312" r:id="rId10"/>
    <p:sldId id="311" r:id="rId11"/>
    <p:sldId id="314" r:id="rId12"/>
    <p:sldId id="313" r:id="rId13"/>
    <p:sldId id="315" r:id="rId14"/>
    <p:sldId id="266" r:id="rId15"/>
    <p:sldId id="267" r:id="rId16"/>
    <p:sldId id="378" r:id="rId17"/>
    <p:sldId id="270" r:id="rId18"/>
    <p:sldId id="348" r:id="rId19"/>
    <p:sldId id="349" r:id="rId20"/>
    <p:sldId id="350" r:id="rId21"/>
    <p:sldId id="346" r:id="rId22"/>
    <p:sldId id="345" r:id="rId23"/>
    <p:sldId id="294" r:id="rId24"/>
    <p:sldId id="316" r:id="rId25"/>
    <p:sldId id="317" r:id="rId26"/>
    <p:sldId id="351" r:id="rId27"/>
    <p:sldId id="322" r:id="rId28"/>
    <p:sldId id="319" r:id="rId29"/>
    <p:sldId id="320" r:id="rId30"/>
    <p:sldId id="321" r:id="rId31"/>
    <p:sldId id="352" r:id="rId32"/>
    <p:sldId id="353" r:id="rId33"/>
    <p:sldId id="354" r:id="rId34"/>
    <p:sldId id="355" r:id="rId35"/>
    <p:sldId id="303" r:id="rId36"/>
    <p:sldId id="323" r:id="rId37"/>
    <p:sldId id="324" r:id="rId38"/>
    <p:sldId id="325" r:id="rId39"/>
    <p:sldId id="326" r:id="rId40"/>
    <p:sldId id="372" r:id="rId41"/>
    <p:sldId id="343" r:id="rId42"/>
    <p:sldId id="356" r:id="rId43"/>
    <p:sldId id="357" r:id="rId44"/>
    <p:sldId id="358" r:id="rId45"/>
    <p:sldId id="37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C2D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02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D492F-72E1-4C5C-AEF1-9149AAE306D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CC01206-965B-4B65-9156-0F7AF773E034}">
      <dgm:prSet phldrT="[Text]"/>
      <dgm:spPr/>
      <dgm:t>
        <a:bodyPr/>
        <a:lstStyle/>
        <a:p>
          <a:r>
            <a:rPr lang="en-US" dirty="0" smtClean="0"/>
            <a:t>Study</a:t>
          </a:r>
          <a:endParaRPr lang="en-US" dirty="0"/>
        </a:p>
      </dgm:t>
    </dgm:pt>
    <dgm:pt modelId="{9874EE17-9D32-47E6-AC54-A34AC6244B25}" type="parTrans" cxnId="{09C4C533-071A-4239-B48F-860413851030}">
      <dgm:prSet/>
      <dgm:spPr/>
      <dgm:t>
        <a:bodyPr/>
        <a:lstStyle/>
        <a:p>
          <a:endParaRPr lang="en-US"/>
        </a:p>
      </dgm:t>
    </dgm:pt>
    <dgm:pt modelId="{AB136A1E-9629-472A-96C5-5E6E4E9E987D}" type="sibTrans" cxnId="{09C4C533-071A-4239-B48F-860413851030}">
      <dgm:prSet/>
      <dgm:spPr/>
      <dgm:t>
        <a:bodyPr/>
        <a:lstStyle/>
        <a:p>
          <a:endParaRPr lang="en-US"/>
        </a:p>
      </dgm:t>
    </dgm:pt>
    <dgm:pt modelId="{F7743D96-B3E7-41DC-A8A8-BDF8829B1B61}">
      <dgm:prSet phldrT="[Text]"/>
      <dgm:spPr/>
      <dgm:t>
        <a:bodyPr/>
        <a:lstStyle/>
        <a:p>
          <a:r>
            <a:rPr lang="en-US" b="0" dirty="0" smtClean="0"/>
            <a:t>Study ICD 10 coding System</a:t>
          </a:r>
          <a:endParaRPr lang="en-US" dirty="0"/>
        </a:p>
      </dgm:t>
    </dgm:pt>
    <dgm:pt modelId="{723C73DA-282D-4130-87E2-99AF6383B023}" type="parTrans" cxnId="{2CD57ED9-AF00-429E-A8D4-9C26FF5B00D4}">
      <dgm:prSet/>
      <dgm:spPr/>
      <dgm:t>
        <a:bodyPr/>
        <a:lstStyle/>
        <a:p>
          <a:endParaRPr lang="en-US"/>
        </a:p>
      </dgm:t>
    </dgm:pt>
    <dgm:pt modelId="{9B2350CF-5880-4894-8939-0090D6ABB588}" type="sibTrans" cxnId="{2CD57ED9-AF00-429E-A8D4-9C26FF5B00D4}">
      <dgm:prSet/>
      <dgm:spPr/>
      <dgm:t>
        <a:bodyPr/>
        <a:lstStyle/>
        <a:p>
          <a:endParaRPr lang="en-US"/>
        </a:p>
      </dgm:t>
    </dgm:pt>
    <dgm:pt modelId="{124616F7-5344-442E-A948-7B1374DD902C}">
      <dgm:prSet phldrT="[Text]"/>
      <dgm:spPr/>
      <dgm:t>
        <a:bodyPr/>
        <a:lstStyle/>
        <a:p>
          <a:r>
            <a:rPr lang="en-US" dirty="0" smtClean="0"/>
            <a:t>Search</a:t>
          </a:r>
          <a:endParaRPr lang="en-US" dirty="0"/>
        </a:p>
      </dgm:t>
    </dgm:pt>
    <dgm:pt modelId="{721BB166-D100-45CF-B964-37AF7BCD977D}" type="parTrans" cxnId="{609A7AB2-60F9-4119-AF49-F460C9571231}">
      <dgm:prSet/>
      <dgm:spPr/>
      <dgm:t>
        <a:bodyPr/>
        <a:lstStyle/>
        <a:p>
          <a:endParaRPr lang="en-US"/>
        </a:p>
      </dgm:t>
    </dgm:pt>
    <dgm:pt modelId="{1B6F4BD5-6162-40A2-B2CB-8648347D7612}" type="sibTrans" cxnId="{609A7AB2-60F9-4119-AF49-F460C9571231}">
      <dgm:prSet/>
      <dgm:spPr/>
      <dgm:t>
        <a:bodyPr/>
        <a:lstStyle/>
        <a:p>
          <a:endParaRPr lang="en-US"/>
        </a:p>
      </dgm:t>
    </dgm:pt>
    <dgm:pt modelId="{38180FCC-08D1-4545-8D72-6C493CFCC4C1}">
      <dgm:prSet phldrT="[Text]"/>
      <dgm:spPr/>
      <dgm:t>
        <a:bodyPr/>
        <a:lstStyle/>
        <a:p>
          <a:r>
            <a:rPr lang="en-US" dirty="0" smtClean="0">
              <a:latin typeface="Times New Roman" pitchFamily="18" charset="0"/>
              <a:cs typeface="Times New Roman" pitchFamily="18" charset="0"/>
            </a:rPr>
            <a:t>Search about Various Schemes in India</a:t>
          </a:r>
          <a:endParaRPr lang="en-US" dirty="0"/>
        </a:p>
      </dgm:t>
    </dgm:pt>
    <dgm:pt modelId="{4657AF45-0583-4AA9-A380-1BDC93CE7CE6}" type="parTrans" cxnId="{F8D58E4C-CE9B-49BC-A978-2828C8EF0D7C}">
      <dgm:prSet/>
      <dgm:spPr/>
      <dgm:t>
        <a:bodyPr/>
        <a:lstStyle/>
        <a:p>
          <a:endParaRPr lang="en-US"/>
        </a:p>
      </dgm:t>
    </dgm:pt>
    <dgm:pt modelId="{980E3353-3533-4399-8F85-65612981815D}" type="sibTrans" cxnId="{F8D58E4C-CE9B-49BC-A978-2828C8EF0D7C}">
      <dgm:prSet/>
      <dgm:spPr/>
      <dgm:t>
        <a:bodyPr/>
        <a:lstStyle/>
        <a:p>
          <a:endParaRPr lang="en-US"/>
        </a:p>
      </dgm:t>
    </dgm:pt>
    <dgm:pt modelId="{6B02481C-3957-4FF7-AEFD-8F9AD0103198}">
      <dgm:prSet phldrT="[Text]"/>
      <dgm:spPr/>
      <dgm:t>
        <a:bodyPr/>
        <a:lstStyle/>
        <a:p>
          <a:r>
            <a:rPr lang="en-US" dirty="0" smtClean="0"/>
            <a:t>Create</a:t>
          </a:r>
          <a:endParaRPr lang="en-US" dirty="0"/>
        </a:p>
      </dgm:t>
    </dgm:pt>
    <dgm:pt modelId="{6F79973C-96FD-4F81-B531-4C9515EF0944}" type="parTrans" cxnId="{0D5D750C-F021-48BE-A55C-8019FDA7A4A7}">
      <dgm:prSet/>
      <dgm:spPr/>
      <dgm:t>
        <a:bodyPr/>
        <a:lstStyle/>
        <a:p>
          <a:endParaRPr lang="en-US"/>
        </a:p>
      </dgm:t>
    </dgm:pt>
    <dgm:pt modelId="{15256BBE-0710-42C2-AB65-77DFB235269C}" type="sibTrans" cxnId="{0D5D750C-F021-48BE-A55C-8019FDA7A4A7}">
      <dgm:prSet/>
      <dgm:spPr/>
      <dgm:t>
        <a:bodyPr/>
        <a:lstStyle/>
        <a:p>
          <a:endParaRPr lang="en-US"/>
        </a:p>
      </dgm:t>
    </dgm:pt>
    <dgm:pt modelId="{44810338-E98B-469F-A862-898A7C7A082B}">
      <dgm:prSet phldrT="[Text]"/>
      <dgm:spPr/>
      <dgm:t>
        <a:bodyPr/>
        <a:lstStyle/>
        <a:p>
          <a:r>
            <a:rPr lang="en-US" dirty="0" smtClean="0">
              <a:latin typeface="Times New Roman" pitchFamily="18" charset="0"/>
              <a:cs typeface="Times New Roman" pitchFamily="18" charset="0"/>
            </a:rPr>
            <a:t>Create a list of Common Surgeries Practicing in India</a:t>
          </a:r>
          <a:endParaRPr lang="en-US" dirty="0"/>
        </a:p>
      </dgm:t>
    </dgm:pt>
    <dgm:pt modelId="{DAA8C936-EDB3-4FE9-A155-D8D9AF53EA37}" type="parTrans" cxnId="{C8CD245D-2B37-406A-9EBE-D6B1DDB7E695}">
      <dgm:prSet/>
      <dgm:spPr/>
      <dgm:t>
        <a:bodyPr/>
        <a:lstStyle/>
        <a:p>
          <a:endParaRPr lang="en-US"/>
        </a:p>
      </dgm:t>
    </dgm:pt>
    <dgm:pt modelId="{FA2D274A-7496-44E2-8A97-F3831676C74E}" type="sibTrans" cxnId="{C8CD245D-2B37-406A-9EBE-D6B1DDB7E695}">
      <dgm:prSet/>
      <dgm:spPr/>
      <dgm:t>
        <a:bodyPr/>
        <a:lstStyle/>
        <a:p>
          <a:endParaRPr lang="en-US"/>
        </a:p>
      </dgm:t>
    </dgm:pt>
    <dgm:pt modelId="{3C471B50-1B60-46B6-AB55-9861E2986389}">
      <dgm:prSet/>
      <dgm:spPr/>
      <dgm:t>
        <a:bodyPr/>
        <a:lstStyle/>
        <a:p>
          <a:r>
            <a:rPr lang="en-US" smtClean="0">
              <a:latin typeface="Times New Roman" pitchFamily="18" charset="0"/>
              <a:cs typeface="Times New Roman" pitchFamily="18" charset="0"/>
            </a:rPr>
            <a:t>Study common surgeries under various Schemes for ex RSBY,Rajiv gandhi arogyashri</a:t>
          </a:r>
          <a:endParaRPr lang="en-US" dirty="0" smtClean="0">
            <a:latin typeface="Times New Roman" pitchFamily="18" charset="0"/>
            <a:cs typeface="Times New Roman" pitchFamily="18" charset="0"/>
          </a:endParaRPr>
        </a:p>
      </dgm:t>
    </dgm:pt>
    <dgm:pt modelId="{65845931-39B6-4E4A-A7B1-A5A8B4718944}" type="parTrans" cxnId="{91EA7631-4E16-4D18-B070-DE74AC7AC080}">
      <dgm:prSet/>
      <dgm:spPr/>
      <dgm:t>
        <a:bodyPr/>
        <a:lstStyle/>
        <a:p>
          <a:endParaRPr lang="en-US"/>
        </a:p>
      </dgm:t>
    </dgm:pt>
    <dgm:pt modelId="{05819E5E-39A3-4EF7-9533-F28B0789D5D9}" type="sibTrans" cxnId="{91EA7631-4E16-4D18-B070-DE74AC7AC080}">
      <dgm:prSet/>
      <dgm:spPr/>
      <dgm:t>
        <a:bodyPr/>
        <a:lstStyle/>
        <a:p>
          <a:endParaRPr lang="en-US"/>
        </a:p>
      </dgm:t>
    </dgm:pt>
    <dgm:pt modelId="{1031F90A-BE70-4AE2-B70F-796FE8A1327C}">
      <dgm:prSet/>
      <dgm:spPr/>
      <dgm:t>
        <a:bodyPr/>
        <a:lstStyle/>
        <a:p>
          <a:r>
            <a:rPr lang="en-US" dirty="0" smtClean="0">
              <a:latin typeface="Times New Roman" pitchFamily="18" charset="0"/>
              <a:cs typeface="Times New Roman" pitchFamily="18" charset="0"/>
            </a:rPr>
            <a:t>Focus on Indian evidence.</a:t>
          </a:r>
          <a:endParaRPr lang="en-US" dirty="0">
            <a:latin typeface="Times New Roman" pitchFamily="18" charset="0"/>
            <a:cs typeface="Times New Roman" pitchFamily="18" charset="0"/>
          </a:endParaRPr>
        </a:p>
      </dgm:t>
    </dgm:pt>
    <dgm:pt modelId="{949A29D0-B3DE-4921-80C0-A3EC3FDC7EB8}" type="parTrans" cxnId="{F558C899-1B7F-486B-9427-0DDAF1E07229}">
      <dgm:prSet/>
      <dgm:spPr/>
      <dgm:t>
        <a:bodyPr/>
        <a:lstStyle/>
        <a:p>
          <a:endParaRPr lang="en-US"/>
        </a:p>
      </dgm:t>
    </dgm:pt>
    <dgm:pt modelId="{15D00BBC-F523-4F59-BDE6-5FB48F52C6AE}" type="sibTrans" cxnId="{F558C899-1B7F-486B-9427-0DDAF1E07229}">
      <dgm:prSet/>
      <dgm:spPr/>
      <dgm:t>
        <a:bodyPr/>
        <a:lstStyle/>
        <a:p>
          <a:endParaRPr lang="en-US"/>
        </a:p>
      </dgm:t>
    </dgm:pt>
    <dgm:pt modelId="{7FE79CC6-61C7-47B9-8251-F1D87815C302}">
      <dgm:prSet/>
      <dgm:spPr/>
      <dgm:t>
        <a:bodyPr/>
        <a:lstStyle/>
        <a:p>
          <a:r>
            <a:rPr lang="en-US" dirty="0" smtClean="0">
              <a:latin typeface="Times New Roman" pitchFamily="18" charset="0"/>
              <a:cs typeface="Times New Roman" pitchFamily="18" charset="0"/>
            </a:rPr>
            <a:t>Search about list of surgeries in india under various national Schemes.</a:t>
          </a:r>
          <a:endParaRPr lang="en-US" dirty="0">
            <a:latin typeface="Times New Roman" pitchFamily="18" charset="0"/>
            <a:cs typeface="Times New Roman" pitchFamily="18" charset="0"/>
          </a:endParaRPr>
        </a:p>
      </dgm:t>
    </dgm:pt>
    <dgm:pt modelId="{C9B61525-1688-412A-94B3-A0ECEBA5F575}" type="parTrans" cxnId="{9B1F122D-C772-4D33-97A3-FAC948B2C77E}">
      <dgm:prSet/>
      <dgm:spPr/>
      <dgm:t>
        <a:bodyPr/>
        <a:lstStyle/>
        <a:p>
          <a:endParaRPr lang="en-US"/>
        </a:p>
      </dgm:t>
    </dgm:pt>
    <dgm:pt modelId="{52803D5A-262A-4D03-A304-99173AA361B4}" type="sibTrans" cxnId="{9B1F122D-C772-4D33-97A3-FAC948B2C77E}">
      <dgm:prSet/>
      <dgm:spPr/>
      <dgm:t>
        <a:bodyPr/>
        <a:lstStyle/>
        <a:p>
          <a:endParaRPr lang="en-US"/>
        </a:p>
      </dgm:t>
    </dgm:pt>
    <dgm:pt modelId="{FED13505-5613-4796-BFE3-137E568367CC}">
      <dgm:prSet/>
      <dgm:spPr/>
      <dgm:t>
        <a:bodyPr/>
        <a:lstStyle/>
        <a:p>
          <a:r>
            <a:rPr lang="en-US" dirty="0" smtClean="0">
              <a:latin typeface="Times New Roman" pitchFamily="18" charset="0"/>
              <a:cs typeface="Times New Roman" pitchFamily="18" charset="0"/>
            </a:rPr>
            <a:t>Create a list of common surgeries </a:t>
          </a:r>
          <a:r>
            <a:rPr lang="en-US" dirty="0" err="1" smtClean="0">
              <a:latin typeface="Times New Roman" pitchFamily="18" charset="0"/>
              <a:cs typeface="Times New Roman" pitchFamily="18" charset="0"/>
            </a:rPr>
            <a:t>alon</a:t>
          </a:r>
          <a:r>
            <a:rPr lang="en-US" dirty="0" smtClean="0">
              <a:latin typeface="Times New Roman" pitchFamily="18" charset="0"/>
              <a:cs typeface="Times New Roman" pitchFamily="18" charset="0"/>
            </a:rPr>
            <a:t> with respective ICD 10 PCS coding .</a:t>
          </a:r>
          <a:endParaRPr lang="en-US" dirty="0">
            <a:latin typeface="Times New Roman" pitchFamily="18" charset="0"/>
            <a:cs typeface="Times New Roman" pitchFamily="18" charset="0"/>
          </a:endParaRPr>
        </a:p>
      </dgm:t>
    </dgm:pt>
    <dgm:pt modelId="{B7B0B526-062F-4498-86CF-2629DB721C10}" type="parTrans" cxnId="{85B48B9C-B9F2-4395-85F4-F6EA7C410308}">
      <dgm:prSet/>
      <dgm:spPr/>
      <dgm:t>
        <a:bodyPr/>
        <a:lstStyle/>
        <a:p>
          <a:endParaRPr lang="en-US"/>
        </a:p>
      </dgm:t>
    </dgm:pt>
    <dgm:pt modelId="{1A5FBC35-7FDA-49FF-B1E0-2189BAF0F703}" type="sibTrans" cxnId="{85B48B9C-B9F2-4395-85F4-F6EA7C410308}">
      <dgm:prSet/>
      <dgm:spPr/>
      <dgm:t>
        <a:bodyPr/>
        <a:lstStyle/>
        <a:p>
          <a:endParaRPr lang="en-US"/>
        </a:p>
      </dgm:t>
    </dgm:pt>
    <dgm:pt modelId="{D7F6A685-714E-4E9F-999D-07DC16F6964D}" type="pres">
      <dgm:prSet presAssocID="{717D492F-72E1-4C5C-AEF1-9149AAE306D7}" presName="linearFlow" presStyleCnt="0">
        <dgm:presLayoutVars>
          <dgm:dir/>
          <dgm:animLvl val="lvl"/>
          <dgm:resizeHandles val="exact"/>
        </dgm:presLayoutVars>
      </dgm:prSet>
      <dgm:spPr/>
      <dgm:t>
        <a:bodyPr/>
        <a:lstStyle/>
        <a:p>
          <a:endParaRPr lang="en-US"/>
        </a:p>
      </dgm:t>
    </dgm:pt>
    <dgm:pt modelId="{C07D7D8B-9C8D-4EAD-90EC-F2FD87D8B43A}" type="pres">
      <dgm:prSet presAssocID="{ECC01206-965B-4B65-9156-0F7AF773E034}" presName="composite" presStyleCnt="0"/>
      <dgm:spPr/>
    </dgm:pt>
    <dgm:pt modelId="{28125D1D-EFB6-4567-A120-C77EA599A3BE}" type="pres">
      <dgm:prSet presAssocID="{ECC01206-965B-4B65-9156-0F7AF773E034}" presName="parentText" presStyleLbl="alignNode1" presStyleIdx="0" presStyleCnt="3">
        <dgm:presLayoutVars>
          <dgm:chMax val="1"/>
          <dgm:bulletEnabled val="1"/>
        </dgm:presLayoutVars>
      </dgm:prSet>
      <dgm:spPr/>
      <dgm:t>
        <a:bodyPr/>
        <a:lstStyle/>
        <a:p>
          <a:endParaRPr lang="en-US"/>
        </a:p>
      </dgm:t>
    </dgm:pt>
    <dgm:pt modelId="{FEC6C43B-0553-4EEE-9503-50A547278FB7}" type="pres">
      <dgm:prSet presAssocID="{ECC01206-965B-4B65-9156-0F7AF773E034}" presName="descendantText" presStyleLbl="alignAcc1" presStyleIdx="0" presStyleCnt="3">
        <dgm:presLayoutVars>
          <dgm:bulletEnabled val="1"/>
        </dgm:presLayoutVars>
      </dgm:prSet>
      <dgm:spPr/>
      <dgm:t>
        <a:bodyPr/>
        <a:lstStyle/>
        <a:p>
          <a:endParaRPr lang="en-US"/>
        </a:p>
      </dgm:t>
    </dgm:pt>
    <dgm:pt modelId="{5A74A711-0D32-4046-B836-0C6DE519E663}" type="pres">
      <dgm:prSet presAssocID="{AB136A1E-9629-472A-96C5-5E6E4E9E987D}" presName="sp" presStyleCnt="0"/>
      <dgm:spPr/>
    </dgm:pt>
    <dgm:pt modelId="{A0808A59-A685-4A2E-9F78-4138EA31EC3D}" type="pres">
      <dgm:prSet presAssocID="{124616F7-5344-442E-A948-7B1374DD902C}" presName="composite" presStyleCnt="0"/>
      <dgm:spPr/>
    </dgm:pt>
    <dgm:pt modelId="{80FF16F8-FF9E-4CA6-81E0-BA05FF8AA969}" type="pres">
      <dgm:prSet presAssocID="{124616F7-5344-442E-A948-7B1374DD902C}" presName="parentText" presStyleLbl="alignNode1" presStyleIdx="1" presStyleCnt="3">
        <dgm:presLayoutVars>
          <dgm:chMax val="1"/>
          <dgm:bulletEnabled val="1"/>
        </dgm:presLayoutVars>
      </dgm:prSet>
      <dgm:spPr/>
      <dgm:t>
        <a:bodyPr/>
        <a:lstStyle/>
        <a:p>
          <a:endParaRPr lang="en-US"/>
        </a:p>
      </dgm:t>
    </dgm:pt>
    <dgm:pt modelId="{7F2FE4C9-5C83-4524-811F-584375DA5B28}" type="pres">
      <dgm:prSet presAssocID="{124616F7-5344-442E-A948-7B1374DD902C}" presName="descendantText" presStyleLbl="alignAcc1" presStyleIdx="1" presStyleCnt="3">
        <dgm:presLayoutVars>
          <dgm:bulletEnabled val="1"/>
        </dgm:presLayoutVars>
      </dgm:prSet>
      <dgm:spPr/>
      <dgm:t>
        <a:bodyPr/>
        <a:lstStyle/>
        <a:p>
          <a:endParaRPr lang="en-US"/>
        </a:p>
      </dgm:t>
    </dgm:pt>
    <dgm:pt modelId="{CF474199-95DF-488A-A186-E4442C4C68B4}" type="pres">
      <dgm:prSet presAssocID="{1B6F4BD5-6162-40A2-B2CB-8648347D7612}" presName="sp" presStyleCnt="0"/>
      <dgm:spPr/>
    </dgm:pt>
    <dgm:pt modelId="{8CEF5A22-BD76-4A81-BE9D-8BD6DC3390D0}" type="pres">
      <dgm:prSet presAssocID="{6B02481C-3957-4FF7-AEFD-8F9AD0103198}" presName="composite" presStyleCnt="0"/>
      <dgm:spPr/>
    </dgm:pt>
    <dgm:pt modelId="{99A0A476-88E7-4DF5-9216-8A277BF1307A}" type="pres">
      <dgm:prSet presAssocID="{6B02481C-3957-4FF7-AEFD-8F9AD0103198}" presName="parentText" presStyleLbl="alignNode1" presStyleIdx="2" presStyleCnt="3">
        <dgm:presLayoutVars>
          <dgm:chMax val="1"/>
          <dgm:bulletEnabled val="1"/>
        </dgm:presLayoutVars>
      </dgm:prSet>
      <dgm:spPr/>
      <dgm:t>
        <a:bodyPr/>
        <a:lstStyle/>
        <a:p>
          <a:endParaRPr lang="en-US"/>
        </a:p>
      </dgm:t>
    </dgm:pt>
    <dgm:pt modelId="{DE57536E-A384-4D88-A9C1-A34DCCFDC4BA}" type="pres">
      <dgm:prSet presAssocID="{6B02481C-3957-4FF7-AEFD-8F9AD0103198}" presName="descendantText" presStyleLbl="alignAcc1" presStyleIdx="2" presStyleCnt="3">
        <dgm:presLayoutVars>
          <dgm:bulletEnabled val="1"/>
        </dgm:presLayoutVars>
      </dgm:prSet>
      <dgm:spPr/>
      <dgm:t>
        <a:bodyPr/>
        <a:lstStyle/>
        <a:p>
          <a:endParaRPr lang="en-US"/>
        </a:p>
      </dgm:t>
    </dgm:pt>
  </dgm:ptLst>
  <dgm:cxnLst>
    <dgm:cxn modelId="{1126E2E4-6F98-46B4-8B3C-F42B0D049EFF}" type="presOf" srcId="{44810338-E98B-469F-A862-898A7C7A082B}" destId="{DE57536E-A384-4D88-A9C1-A34DCCFDC4BA}" srcOrd="0" destOrd="0" presId="urn:microsoft.com/office/officeart/2005/8/layout/chevron2"/>
    <dgm:cxn modelId="{582343F8-E8C7-4981-871F-E745C75058C9}" type="presOf" srcId="{ECC01206-965B-4B65-9156-0F7AF773E034}" destId="{28125D1D-EFB6-4567-A120-C77EA599A3BE}" srcOrd="0" destOrd="0" presId="urn:microsoft.com/office/officeart/2005/8/layout/chevron2"/>
    <dgm:cxn modelId="{C8CD245D-2B37-406A-9EBE-D6B1DDB7E695}" srcId="{6B02481C-3957-4FF7-AEFD-8F9AD0103198}" destId="{44810338-E98B-469F-A862-898A7C7A082B}" srcOrd="0" destOrd="0" parTransId="{DAA8C936-EDB3-4FE9-A155-D8D9AF53EA37}" sibTransId="{FA2D274A-7496-44E2-8A97-F3831676C74E}"/>
    <dgm:cxn modelId="{609A7AB2-60F9-4119-AF49-F460C9571231}" srcId="{717D492F-72E1-4C5C-AEF1-9149AAE306D7}" destId="{124616F7-5344-442E-A948-7B1374DD902C}" srcOrd="1" destOrd="0" parTransId="{721BB166-D100-45CF-B964-37AF7BCD977D}" sibTransId="{1B6F4BD5-6162-40A2-B2CB-8648347D7612}"/>
    <dgm:cxn modelId="{FF81C1A3-49A9-4BE3-9080-AD01CC610DCC}" type="presOf" srcId="{FED13505-5613-4796-BFE3-137E568367CC}" destId="{DE57536E-A384-4D88-A9C1-A34DCCFDC4BA}" srcOrd="0" destOrd="1" presId="urn:microsoft.com/office/officeart/2005/8/layout/chevron2"/>
    <dgm:cxn modelId="{A3B2D848-A0DA-444B-ACD0-CFE625C5E25A}" type="presOf" srcId="{3C471B50-1B60-46B6-AB55-9861E2986389}" destId="{FEC6C43B-0553-4EEE-9503-50A547278FB7}" srcOrd="0" destOrd="1" presId="urn:microsoft.com/office/officeart/2005/8/layout/chevron2"/>
    <dgm:cxn modelId="{12E8A0B1-6E66-44E3-BDC3-AB60EF757FEF}" type="presOf" srcId="{F7743D96-B3E7-41DC-A8A8-BDF8829B1B61}" destId="{FEC6C43B-0553-4EEE-9503-50A547278FB7}" srcOrd="0" destOrd="0" presId="urn:microsoft.com/office/officeart/2005/8/layout/chevron2"/>
    <dgm:cxn modelId="{E8F61FD3-8092-4B6D-B9D8-439E6C1CF33B}" type="presOf" srcId="{1031F90A-BE70-4AE2-B70F-796FE8A1327C}" destId="{FEC6C43B-0553-4EEE-9503-50A547278FB7}" srcOrd="0" destOrd="2" presId="urn:microsoft.com/office/officeart/2005/8/layout/chevron2"/>
    <dgm:cxn modelId="{AFE0430C-F234-4815-B81A-2AA26E30A7C5}" type="presOf" srcId="{7FE79CC6-61C7-47B9-8251-F1D87815C302}" destId="{7F2FE4C9-5C83-4524-811F-584375DA5B28}" srcOrd="0" destOrd="1" presId="urn:microsoft.com/office/officeart/2005/8/layout/chevron2"/>
    <dgm:cxn modelId="{91EA7631-4E16-4D18-B070-DE74AC7AC080}" srcId="{ECC01206-965B-4B65-9156-0F7AF773E034}" destId="{3C471B50-1B60-46B6-AB55-9861E2986389}" srcOrd="1" destOrd="0" parTransId="{65845931-39B6-4E4A-A7B1-A5A8B4718944}" sibTransId="{05819E5E-39A3-4EF7-9533-F28B0789D5D9}"/>
    <dgm:cxn modelId="{A05B820E-A96F-42C6-9CD3-A0E839017C2F}" type="presOf" srcId="{6B02481C-3957-4FF7-AEFD-8F9AD0103198}" destId="{99A0A476-88E7-4DF5-9216-8A277BF1307A}" srcOrd="0" destOrd="0" presId="urn:microsoft.com/office/officeart/2005/8/layout/chevron2"/>
    <dgm:cxn modelId="{0BE0540E-A198-4A1F-B2AB-5896F555FD73}" type="presOf" srcId="{124616F7-5344-442E-A948-7B1374DD902C}" destId="{80FF16F8-FF9E-4CA6-81E0-BA05FF8AA969}" srcOrd="0" destOrd="0" presId="urn:microsoft.com/office/officeart/2005/8/layout/chevron2"/>
    <dgm:cxn modelId="{16C5F04D-B187-4688-8EEA-9271F7A58F15}" type="presOf" srcId="{38180FCC-08D1-4545-8D72-6C493CFCC4C1}" destId="{7F2FE4C9-5C83-4524-811F-584375DA5B28}" srcOrd="0" destOrd="0" presId="urn:microsoft.com/office/officeart/2005/8/layout/chevron2"/>
    <dgm:cxn modelId="{9B1F122D-C772-4D33-97A3-FAC948B2C77E}" srcId="{124616F7-5344-442E-A948-7B1374DD902C}" destId="{7FE79CC6-61C7-47B9-8251-F1D87815C302}" srcOrd="1" destOrd="0" parTransId="{C9B61525-1688-412A-94B3-A0ECEBA5F575}" sibTransId="{52803D5A-262A-4D03-A304-99173AA361B4}"/>
    <dgm:cxn modelId="{4492AB33-1675-4797-865D-B4CCBF6B0937}" type="presOf" srcId="{717D492F-72E1-4C5C-AEF1-9149AAE306D7}" destId="{D7F6A685-714E-4E9F-999D-07DC16F6964D}" srcOrd="0" destOrd="0" presId="urn:microsoft.com/office/officeart/2005/8/layout/chevron2"/>
    <dgm:cxn modelId="{85B48B9C-B9F2-4395-85F4-F6EA7C410308}" srcId="{6B02481C-3957-4FF7-AEFD-8F9AD0103198}" destId="{FED13505-5613-4796-BFE3-137E568367CC}" srcOrd="1" destOrd="0" parTransId="{B7B0B526-062F-4498-86CF-2629DB721C10}" sibTransId="{1A5FBC35-7FDA-49FF-B1E0-2189BAF0F703}"/>
    <dgm:cxn modelId="{2CD57ED9-AF00-429E-A8D4-9C26FF5B00D4}" srcId="{ECC01206-965B-4B65-9156-0F7AF773E034}" destId="{F7743D96-B3E7-41DC-A8A8-BDF8829B1B61}" srcOrd="0" destOrd="0" parTransId="{723C73DA-282D-4130-87E2-99AF6383B023}" sibTransId="{9B2350CF-5880-4894-8939-0090D6ABB588}"/>
    <dgm:cxn modelId="{0D5D750C-F021-48BE-A55C-8019FDA7A4A7}" srcId="{717D492F-72E1-4C5C-AEF1-9149AAE306D7}" destId="{6B02481C-3957-4FF7-AEFD-8F9AD0103198}" srcOrd="2" destOrd="0" parTransId="{6F79973C-96FD-4F81-B531-4C9515EF0944}" sibTransId="{15256BBE-0710-42C2-AB65-77DFB235269C}"/>
    <dgm:cxn modelId="{F558C899-1B7F-486B-9427-0DDAF1E07229}" srcId="{ECC01206-965B-4B65-9156-0F7AF773E034}" destId="{1031F90A-BE70-4AE2-B70F-796FE8A1327C}" srcOrd="2" destOrd="0" parTransId="{949A29D0-B3DE-4921-80C0-A3EC3FDC7EB8}" sibTransId="{15D00BBC-F523-4F59-BDE6-5FB48F52C6AE}"/>
    <dgm:cxn modelId="{F8D58E4C-CE9B-49BC-A978-2828C8EF0D7C}" srcId="{124616F7-5344-442E-A948-7B1374DD902C}" destId="{38180FCC-08D1-4545-8D72-6C493CFCC4C1}" srcOrd="0" destOrd="0" parTransId="{4657AF45-0583-4AA9-A380-1BDC93CE7CE6}" sibTransId="{980E3353-3533-4399-8F85-65612981815D}"/>
    <dgm:cxn modelId="{09C4C533-071A-4239-B48F-860413851030}" srcId="{717D492F-72E1-4C5C-AEF1-9149AAE306D7}" destId="{ECC01206-965B-4B65-9156-0F7AF773E034}" srcOrd="0" destOrd="0" parTransId="{9874EE17-9D32-47E6-AC54-A34AC6244B25}" sibTransId="{AB136A1E-9629-472A-96C5-5E6E4E9E987D}"/>
    <dgm:cxn modelId="{6291D6BE-792D-49AA-970C-1F9EE01B0A4A}" type="presParOf" srcId="{D7F6A685-714E-4E9F-999D-07DC16F6964D}" destId="{C07D7D8B-9C8D-4EAD-90EC-F2FD87D8B43A}" srcOrd="0" destOrd="0" presId="urn:microsoft.com/office/officeart/2005/8/layout/chevron2"/>
    <dgm:cxn modelId="{7339C388-E475-43B7-B5B2-B2879F5C65FA}" type="presParOf" srcId="{C07D7D8B-9C8D-4EAD-90EC-F2FD87D8B43A}" destId="{28125D1D-EFB6-4567-A120-C77EA599A3BE}" srcOrd="0" destOrd="0" presId="urn:microsoft.com/office/officeart/2005/8/layout/chevron2"/>
    <dgm:cxn modelId="{C32B3730-9840-46E6-BFD1-456FC250A77C}" type="presParOf" srcId="{C07D7D8B-9C8D-4EAD-90EC-F2FD87D8B43A}" destId="{FEC6C43B-0553-4EEE-9503-50A547278FB7}" srcOrd="1" destOrd="0" presId="urn:microsoft.com/office/officeart/2005/8/layout/chevron2"/>
    <dgm:cxn modelId="{A31AA756-AD47-412B-AFB7-7F7038D4C067}" type="presParOf" srcId="{D7F6A685-714E-4E9F-999D-07DC16F6964D}" destId="{5A74A711-0D32-4046-B836-0C6DE519E663}" srcOrd="1" destOrd="0" presId="urn:microsoft.com/office/officeart/2005/8/layout/chevron2"/>
    <dgm:cxn modelId="{A607488B-FE6E-4213-992B-623A8C35C320}" type="presParOf" srcId="{D7F6A685-714E-4E9F-999D-07DC16F6964D}" destId="{A0808A59-A685-4A2E-9F78-4138EA31EC3D}" srcOrd="2" destOrd="0" presId="urn:microsoft.com/office/officeart/2005/8/layout/chevron2"/>
    <dgm:cxn modelId="{DC55510A-A09E-4674-A548-163A74EF8E44}" type="presParOf" srcId="{A0808A59-A685-4A2E-9F78-4138EA31EC3D}" destId="{80FF16F8-FF9E-4CA6-81E0-BA05FF8AA969}" srcOrd="0" destOrd="0" presId="urn:microsoft.com/office/officeart/2005/8/layout/chevron2"/>
    <dgm:cxn modelId="{A2561C55-8541-4FBC-B843-E94D2BC28272}" type="presParOf" srcId="{A0808A59-A685-4A2E-9F78-4138EA31EC3D}" destId="{7F2FE4C9-5C83-4524-811F-584375DA5B28}" srcOrd="1" destOrd="0" presId="urn:microsoft.com/office/officeart/2005/8/layout/chevron2"/>
    <dgm:cxn modelId="{BF2C8732-0101-4B86-86DF-6E4A7AD9C027}" type="presParOf" srcId="{D7F6A685-714E-4E9F-999D-07DC16F6964D}" destId="{CF474199-95DF-488A-A186-E4442C4C68B4}" srcOrd="3" destOrd="0" presId="urn:microsoft.com/office/officeart/2005/8/layout/chevron2"/>
    <dgm:cxn modelId="{3633059F-A7EF-4D45-A030-AC31CFACEB79}" type="presParOf" srcId="{D7F6A685-714E-4E9F-999D-07DC16F6964D}" destId="{8CEF5A22-BD76-4A81-BE9D-8BD6DC3390D0}" srcOrd="4" destOrd="0" presId="urn:microsoft.com/office/officeart/2005/8/layout/chevron2"/>
    <dgm:cxn modelId="{0A7B42F0-4295-4D23-B248-DD5587EFE573}" type="presParOf" srcId="{8CEF5A22-BD76-4A81-BE9D-8BD6DC3390D0}" destId="{99A0A476-88E7-4DF5-9216-8A277BF1307A}" srcOrd="0" destOrd="0" presId="urn:microsoft.com/office/officeart/2005/8/layout/chevron2"/>
    <dgm:cxn modelId="{E58FB8D7-3D4F-439B-9F68-D2451082882B}" type="presParOf" srcId="{8CEF5A22-BD76-4A81-BE9D-8BD6DC3390D0}" destId="{DE57536E-A384-4D88-A9C1-A34DCCFDC4B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FE20AE-D2A0-40BF-B9ED-549970F7620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41FD6ED-09D7-45BF-B307-1885B5B0B5C6}">
      <dgm:prSet phldrT="[Text]"/>
      <dgm:spPr/>
      <dgm:t>
        <a:bodyPr/>
        <a:lstStyle/>
        <a:p>
          <a:r>
            <a:rPr lang="en-US" dirty="0" smtClean="0"/>
            <a:t>Review</a:t>
          </a:r>
          <a:endParaRPr lang="en-US" dirty="0"/>
        </a:p>
      </dgm:t>
    </dgm:pt>
    <dgm:pt modelId="{95C56646-98C1-46E4-B2B2-B1BE295B479C}" type="parTrans" cxnId="{08893A94-674A-4276-B1D8-A3FAD64AA0AF}">
      <dgm:prSet/>
      <dgm:spPr/>
      <dgm:t>
        <a:bodyPr/>
        <a:lstStyle/>
        <a:p>
          <a:endParaRPr lang="en-US"/>
        </a:p>
      </dgm:t>
    </dgm:pt>
    <dgm:pt modelId="{CF2BB898-D06F-4DBC-9687-E1ACC3D20524}" type="sibTrans" cxnId="{08893A94-674A-4276-B1D8-A3FAD64AA0AF}">
      <dgm:prSet/>
      <dgm:spPr/>
      <dgm:t>
        <a:bodyPr/>
        <a:lstStyle/>
        <a:p>
          <a:endParaRPr lang="en-US"/>
        </a:p>
      </dgm:t>
    </dgm:pt>
    <dgm:pt modelId="{4F8F0194-029B-4EC2-B7B0-B40C19AE3C2A}">
      <dgm:prSet phldrT="[Text]" custT="1"/>
      <dgm:spPr/>
      <dgm:t>
        <a:bodyPr/>
        <a:lstStyle/>
        <a:p>
          <a:r>
            <a:rPr lang="en-US" sz="1600" dirty="0" smtClean="0">
              <a:latin typeface="Times New Roman" pitchFamily="18" charset="0"/>
              <a:cs typeface="Times New Roman" pitchFamily="18" charset="0"/>
            </a:rPr>
            <a:t>Peer  review</a:t>
          </a:r>
          <a:endParaRPr lang="en-US" sz="1600" dirty="0"/>
        </a:p>
      </dgm:t>
    </dgm:pt>
    <dgm:pt modelId="{29232B5A-8A11-4521-A9F7-462E72C43178}" type="parTrans" cxnId="{8AED1B0D-4D72-4D92-B159-83893FCF6DF1}">
      <dgm:prSet/>
      <dgm:spPr/>
      <dgm:t>
        <a:bodyPr/>
        <a:lstStyle/>
        <a:p>
          <a:endParaRPr lang="en-US"/>
        </a:p>
      </dgm:t>
    </dgm:pt>
    <dgm:pt modelId="{3845622A-352F-4E0B-9315-CFFC002C1815}" type="sibTrans" cxnId="{8AED1B0D-4D72-4D92-B159-83893FCF6DF1}">
      <dgm:prSet/>
      <dgm:spPr/>
      <dgm:t>
        <a:bodyPr/>
        <a:lstStyle/>
        <a:p>
          <a:endParaRPr lang="en-US"/>
        </a:p>
      </dgm:t>
    </dgm:pt>
    <dgm:pt modelId="{ECCF581A-D20D-4D3D-9E54-3ADD0185D443}">
      <dgm:prSet phldrT="[Text]"/>
      <dgm:spPr/>
      <dgm:t>
        <a:bodyPr/>
        <a:lstStyle/>
        <a:p>
          <a:r>
            <a:rPr lang="en-US" dirty="0" smtClean="0"/>
            <a:t>Refine</a:t>
          </a:r>
          <a:endParaRPr lang="en-US" dirty="0"/>
        </a:p>
      </dgm:t>
    </dgm:pt>
    <dgm:pt modelId="{0B669736-2809-4E04-B077-1374AE599321}" type="parTrans" cxnId="{DDB4C9A5-D8D9-43E5-B9F1-0985B68834A4}">
      <dgm:prSet/>
      <dgm:spPr/>
      <dgm:t>
        <a:bodyPr/>
        <a:lstStyle/>
        <a:p>
          <a:endParaRPr lang="en-US"/>
        </a:p>
      </dgm:t>
    </dgm:pt>
    <dgm:pt modelId="{8B236D3A-7A29-4DA7-B21D-112F0F0E4803}" type="sibTrans" cxnId="{DDB4C9A5-D8D9-43E5-B9F1-0985B68834A4}">
      <dgm:prSet/>
      <dgm:spPr/>
      <dgm:t>
        <a:bodyPr/>
        <a:lstStyle/>
        <a:p>
          <a:endParaRPr lang="en-US"/>
        </a:p>
      </dgm:t>
    </dgm:pt>
    <dgm:pt modelId="{D7E135AA-CF8B-441C-86D4-5D4178A25785}">
      <dgm:prSet phldrT="[Text]" custT="1"/>
      <dgm:spPr/>
      <dgm:t>
        <a:bodyPr/>
        <a:lstStyle/>
        <a:p>
          <a:r>
            <a:rPr lang="en-US" sz="1600" dirty="0" smtClean="0">
              <a:latin typeface="Times New Roman" pitchFamily="18" charset="0"/>
              <a:cs typeface="Times New Roman" pitchFamily="18" charset="0"/>
            </a:rPr>
            <a:t>Refine the list by distribute the list under heading as surgery, body System, body part,speciality,recommended ICD 10 Pcs Coding with reasons and refine </a:t>
          </a:r>
          <a:r>
            <a:rPr lang="en-US" sz="1400" dirty="0" smtClean="0">
              <a:latin typeface="Times New Roman" pitchFamily="18" charset="0"/>
              <a:cs typeface="Times New Roman" pitchFamily="18" charset="0"/>
            </a:rPr>
            <a:t>Content</a:t>
          </a:r>
          <a:endParaRPr lang="en-US" sz="1600" dirty="0"/>
        </a:p>
      </dgm:t>
    </dgm:pt>
    <dgm:pt modelId="{4B24977C-B9D6-4DC2-82B5-4625ECFD8C7E}" type="parTrans" cxnId="{BFFB1248-3A51-4CE6-98B8-272E0B7C3838}">
      <dgm:prSet/>
      <dgm:spPr/>
      <dgm:t>
        <a:bodyPr/>
        <a:lstStyle/>
        <a:p>
          <a:endParaRPr lang="en-US"/>
        </a:p>
      </dgm:t>
    </dgm:pt>
    <dgm:pt modelId="{CD237E3A-AFA6-4726-BE69-5EA84F304590}" type="sibTrans" cxnId="{BFFB1248-3A51-4CE6-98B8-272E0B7C3838}">
      <dgm:prSet/>
      <dgm:spPr/>
      <dgm:t>
        <a:bodyPr/>
        <a:lstStyle/>
        <a:p>
          <a:endParaRPr lang="en-US"/>
        </a:p>
      </dgm:t>
    </dgm:pt>
    <dgm:pt modelId="{BCC11780-634D-4287-A54A-1C037EDBAD9B}">
      <dgm:prSet phldrT="[Text]"/>
      <dgm:spPr/>
      <dgm:t>
        <a:bodyPr/>
        <a:lstStyle/>
        <a:p>
          <a:r>
            <a:rPr lang="en-US" dirty="0" smtClean="0"/>
            <a:t>Integrate</a:t>
          </a:r>
          <a:endParaRPr lang="en-US" dirty="0"/>
        </a:p>
      </dgm:t>
    </dgm:pt>
    <dgm:pt modelId="{9BDD7254-4E8F-4CBB-A01F-8DFB3E1584A2}" type="parTrans" cxnId="{27AB9F6F-9096-40FA-A80C-26762A897524}">
      <dgm:prSet/>
      <dgm:spPr/>
      <dgm:t>
        <a:bodyPr/>
        <a:lstStyle/>
        <a:p>
          <a:endParaRPr lang="en-US"/>
        </a:p>
      </dgm:t>
    </dgm:pt>
    <dgm:pt modelId="{08B92525-2ACD-4B49-BA3C-BD37E2619F08}" type="sibTrans" cxnId="{27AB9F6F-9096-40FA-A80C-26762A897524}">
      <dgm:prSet/>
      <dgm:spPr/>
      <dgm:t>
        <a:bodyPr/>
        <a:lstStyle/>
        <a:p>
          <a:endParaRPr lang="en-US"/>
        </a:p>
      </dgm:t>
    </dgm:pt>
    <dgm:pt modelId="{71FFADF0-7AD9-4F94-98F8-B1292DC4D726}">
      <dgm:prSet phldrT="[Text]" custT="1"/>
      <dgm:spPr/>
      <dgm:t>
        <a:bodyPr/>
        <a:lstStyle/>
        <a:p>
          <a:r>
            <a:rPr lang="en-US" sz="1600" dirty="0" smtClean="0"/>
            <a:t>Integrate the list with IT  and make a solution tool.</a:t>
          </a:r>
          <a:endParaRPr lang="en-US" sz="1600" dirty="0"/>
        </a:p>
      </dgm:t>
    </dgm:pt>
    <dgm:pt modelId="{689F92CB-CDC3-4F00-B66A-303629FF7E73}" type="parTrans" cxnId="{E598E6A0-3FF1-4FC7-A8CF-871A08E539E4}">
      <dgm:prSet/>
      <dgm:spPr/>
      <dgm:t>
        <a:bodyPr/>
        <a:lstStyle/>
        <a:p>
          <a:endParaRPr lang="en-US"/>
        </a:p>
      </dgm:t>
    </dgm:pt>
    <dgm:pt modelId="{AB820B4F-B28F-4E21-9C1F-EBBB99814345}" type="sibTrans" cxnId="{E598E6A0-3FF1-4FC7-A8CF-871A08E539E4}">
      <dgm:prSet/>
      <dgm:spPr/>
      <dgm:t>
        <a:bodyPr/>
        <a:lstStyle/>
        <a:p>
          <a:endParaRPr lang="en-US"/>
        </a:p>
      </dgm:t>
    </dgm:pt>
    <dgm:pt modelId="{19EF1E83-4CE1-40B6-A666-35D13E044945}">
      <dgm:prSet custT="1"/>
      <dgm:spPr/>
      <dgm:t>
        <a:bodyPr/>
        <a:lstStyle/>
        <a:p>
          <a:r>
            <a:rPr lang="en-US" sz="1600" dirty="0" smtClean="0">
              <a:latin typeface="Times New Roman" pitchFamily="18" charset="0"/>
              <a:cs typeface="Times New Roman" pitchFamily="18" charset="0"/>
            </a:rPr>
            <a:t>Expert consultation</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dgm:t>
    </dgm:pt>
    <dgm:pt modelId="{3A10C276-AD87-4A0D-AAEA-D009001FF4C3}" type="parTrans" cxnId="{2EDDBF26-BE73-4EBE-98DA-BA0AE626A8E8}">
      <dgm:prSet/>
      <dgm:spPr/>
      <dgm:t>
        <a:bodyPr/>
        <a:lstStyle/>
        <a:p>
          <a:endParaRPr lang="en-US"/>
        </a:p>
      </dgm:t>
    </dgm:pt>
    <dgm:pt modelId="{7C8B7A70-244D-4E36-9B2B-1D48B6522916}" type="sibTrans" cxnId="{2EDDBF26-BE73-4EBE-98DA-BA0AE626A8E8}">
      <dgm:prSet/>
      <dgm:spPr/>
      <dgm:t>
        <a:bodyPr/>
        <a:lstStyle/>
        <a:p>
          <a:endParaRPr lang="en-US"/>
        </a:p>
      </dgm:t>
    </dgm:pt>
    <dgm:pt modelId="{80AD47CB-B7F3-4188-8679-CDF156C6A19D}" type="pres">
      <dgm:prSet presAssocID="{95FE20AE-D2A0-40BF-B9ED-549970F76205}" presName="linearFlow" presStyleCnt="0">
        <dgm:presLayoutVars>
          <dgm:dir/>
          <dgm:animLvl val="lvl"/>
          <dgm:resizeHandles val="exact"/>
        </dgm:presLayoutVars>
      </dgm:prSet>
      <dgm:spPr/>
      <dgm:t>
        <a:bodyPr/>
        <a:lstStyle/>
        <a:p>
          <a:endParaRPr lang="en-US"/>
        </a:p>
      </dgm:t>
    </dgm:pt>
    <dgm:pt modelId="{BE71B45A-28DE-4EC4-BEC2-37824CBABBAB}" type="pres">
      <dgm:prSet presAssocID="{041FD6ED-09D7-45BF-B307-1885B5B0B5C6}" presName="composite" presStyleCnt="0"/>
      <dgm:spPr/>
    </dgm:pt>
    <dgm:pt modelId="{3A26E87B-FD70-46D8-864D-BAF5FAEA6C73}" type="pres">
      <dgm:prSet presAssocID="{041FD6ED-09D7-45BF-B307-1885B5B0B5C6}" presName="parentText" presStyleLbl="alignNode1" presStyleIdx="0" presStyleCnt="3">
        <dgm:presLayoutVars>
          <dgm:chMax val="1"/>
          <dgm:bulletEnabled val="1"/>
        </dgm:presLayoutVars>
      </dgm:prSet>
      <dgm:spPr/>
      <dgm:t>
        <a:bodyPr/>
        <a:lstStyle/>
        <a:p>
          <a:endParaRPr lang="en-US"/>
        </a:p>
      </dgm:t>
    </dgm:pt>
    <dgm:pt modelId="{BC9A4845-EE18-43FF-BB48-4E3E79FDFF2D}" type="pres">
      <dgm:prSet presAssocID="{041FD6ED-09D7-45BF-B307-1885B5B0B5C6}" presName="descendantText" presStyleLbl="alignAcc1" presStyleIdx="0" presStyleCnt="3">
        <dgm:presLayoutVars>
          <dgm:bulletEnabled val="1"/>
        </dgm:presLayoutVars>
      </dgm:prSet>
      <dgm:spPr/>
      <dgm:t>
        <a:bodyPr/>
        <a:lstStyle/>
        <a:p>
          <a:endParaRPr lang="en-US"/>
        </a:p>
      </dgm:t>
    </dgm:pt>
    <dgm:pt modelId="{E5805D98-4B4F-4FF6-8816-05E7A621777B}" type="pres">
      <dgm:prSet presAssocID="{CF2BB898-D06F-4DBC-9687-E1ACC3D20524}" presName="sp" presStyleCnt="0"/>
      <dgm:spPr/>
    </dgm:pt>
    <dgm:pt modelId="{F713E4DD-5434-403E-B1E2-D33A0D94963A}" type="pres">
      <dgm:prSet presAssocID="{ECCF581A-D20D-4D3D-9E54-3ADD0185D443}" presName="composite" presStyleCnt="0"/>
      <dgm:spPr/>
    </dgm:pt>
    <dgm:pt modelId="{C2BCDEEB-F4DD-4A98-9D37-FC4E17AD9F18}" type="pres">
      <dgm:prSet presAssocID="{ECCF581A-D20D-4D3D-9E54-3ADD0185D443}" presName="parentText" presStyleLbl="alignNode1" presStyleIdx="1" presStyleCnt="3">
        <dgm:presLayoutVars>
          <dgm:chMax val="1"/>
          <dgm:bulletEnabled val="1"/>
        </dgm:presLayoutVars>
      </dgm:prSet>
      <dgm:spPr/>
      <dgm:t>
        <a:bodyPr/>
        <a:lstStyle/>
        <a:p>
          <a:endParaRPr lang="en-US"/>
        </a:p>
      </dgm:t>
    </dgm:pt>
    <dgm:pt modelId="{12B10D1A-2EEC-4097-A9B3-B9DC4AC5EA22}" type="pres">
      <dgm:prSet presAssocID="{ECCF581A-D20D-4D3D-9E54-3ADD0185D443}" presName="descendantText" presStyleLbl="alignAcc1" presStyleIdx="1" presStyleCnt="3">
        <dgm:presLayoutVars>
          <dgm:bulletEnabled val="1"/>
        </dgm:presLayoutVars>
      </dgm:prSet>
      <dgm:spPr/>
      <dgm:t>
        <a:bodyPr/>
        <a:lstStyle/>
        <a:p>
          <a:endParaRPr lang="en-US"/>
        </a:p>
      </dgm:t>
    </dgm:pt>
    <dgm:pt modelId="{B2FEA91D-DBCB-4FDC-B98F-B097DAF85414}" type="pres">
      <dgm:prSet presAssocID="{8B236D3A-7A29-4DA7-B21D-112F0F0E4803}" presName="sp" presStyleCnt="0"/>
      <dgm:spPr/>
    </dgm:pt>
    <dgm:pt modelId="{ABA7F743-FE90-41DC-A7CE-680D4BE0C684}" type="pres">
      <dgm:prSet presAssocID="{BCC11780-634D-4287-A54A-1C037EDBAD9B}" presName="composite" presStyleCnt="0"/>
      <dgm:spPr/>
    </dgm:pt>
    <dgm:pt modelId="{1D051828-B1C2-4105-9DE1-0638556C9D93}" type="pres">
      <dgm:prSet presAssocID="{BCC11780-634D-4287-A54A-1C037EDBAD9B}" presName="parentText" presStyleLbl="alignNode1" presStyleIdx="2" presStyleCnt="3">
        <dgm:presLayoutVars>
          <dgm:chMax val="1"/>
          <dgm:bulletEnabled val="1"/>
        </dgm:presLayoutVars>
      </dgm:prSet>
      <dgm:spPr/>
      <dgm:t>
        <a:bodyPr/>
        <a:lstStyle/>
        <a:p>
          <a:endParaRPr lang="en-US"/>
        </a:p>
      </dgm:t>
    </dgm:pt>
    <dgm:pt modelId="{B7F3A77B-3C72-45B1-AD67-6465A232F846}" type="pres">
      <dgm:prSet presAssocID="{BCC11780-634D-4287-A54A-1C037EDBAD9B}" presName="descendantText" presStyleLbl="alignAcc1" presStyleIdx="2" presStyleCnt="3">
        <dgm:presLayoutVars>
          <dgm:bulletEnabled val="1"/>
        </dgm:presLayoutVars>
      </dgm:prSet>
      <dgm:spPr/>
      <dgm:t>
        <a:bodyPr/>
        <a:lstStyle/>
        <a:p>
          <a:endParaRPr lang="en-US"/>
        </a:p>
      </dgm:t>
    </dgm:pt>
  </dgm:ptLst>
  <dgm:cxnLst>
    <dgm:cxn modelId="{08893A94-674A-4276-B1D8-A3FAD64AA0AF}" srcId="{95FE20AE-D2A0-40BF-B9ED-549970F76205}" destId="{041FD6ED-09D7-45BF-B307-1885B5B0B5C6}" srcOrd="0" destOrd="0" parTransId="{95C56646-98C1-46E4-B2B2-B1BE295B479C}" sibTransId="{CF2BB898-D06F-4DBC-9687-E1ACC3D20524}"/>
    <dgm:cxn modelId="{8496A044-B760-4599-9A80-95B86BFB4791}" type="presOf" srcId="{71FFADF0-7AD9-4F94-98F8-B1292DC4D726}" destId="{B7F3A77B-3C72-45B1-AD67-6465A232F846}" srcOrd="0" destOrd="0" presId="urn:microsoft.com/office/officeart/2005/8/layout/chevron2"/>
    <dgm:cxn modelId="{39DFEAC7-6594-4626-AACA-C88B80929237}" type="presOf" srcId="{95FE20AE-D2A0-40BF-B9ED-549970F76205}" destId="{80AD47CB-B7F3-4188-8679-CDF156C6A19D}" srcOrd="0" destOrd="0" presId="urn:microsoft.com/office/officeart/2005/8/layout/chevron2"/>
    <dgm:cxn modelId="{1FAB01BF-563A-4BB3-BF86-375D76FAA8F3}" type="presOf" srcId="{041FD6ED-09D7-45BF-B307-1885B5B0B5C6}" destId="{3A26E87B-FD70-46D8-864D-BAF5FAEA6C73}" srcOrd="0" destOrd="0" presId="urn:microsoft.com/office/officeart/2005/8/layout/chevron2"/>
    <dgm:cxn modelId="{05F75B15-D94A-42DA-9CB6-2E174FEEF52D}" type="presOf" srcId="{D7E135AA-CF8B-441C-86D4-5D4178A25785}" destId="{12B10D1A-2EEC-4097-A9B3-B9DC4AC5EA22}" srcOrd="0" destOrd="0" presId="urn:microsoft.com/office/officeart/2005/8/layout/chevron2"/>
    <dgm:cxn modelId="{E598E6A0-3FF1-4FC7-A8CF-871A08E539E4}" srcId="{BCC11780-634D-4287-A54A-1C037EDBAD9B}" destId="{71FFADF0-7AD9-4F94-98F8-B1292DC4D726}" srcOrd="0" destOrd="0" parTransId="{689F92CB-CDC3-4F00-B66A-303629FF7E73}" sibTransId="{AB820B4F-B28F-4E21-9C1F-EBBB99814345}"/>
    <dgm:cxn modelId="{DDB4C9A5-D8D9-43E5-B9F1-0985B68834A4}" srcId="{95FE20AE-D2A0-40BF-B9ED-549970F76205}" destId="{ECCF581A-D20D-4D3D-9E54-3ADD0185D443}" srcOrd="1" destOrd="0" parTransId="{0B669736-2809-4E04-B077-1374AE599321}" sibTransId="{8B236D3A-7A29-4DA7-B21D-112F0F0E4803}"/>
    <dgm:cxn modelId="{C9082097-8EC5-4392-B1B9-03E98BCE98C9}" type="presOf" srcId="{4F8F0194-029B-4EC2-B7B0-B40C19AE3C2A}" destId="{BC9A4845-EE18-43FF-BB48-4E3E79FDFF2D}" srcOrd="0" destOrd="0" presId="urn:microsoft.com/office/officeart/2005/8/layout/chevron2"/>
    <dgm:cxn modelId="{2EDDBF26-BE73-4EBE-98DA-BA0AE626A8E8}" srcId="{041FD6ED-09D7-45BF-B307-1885B5B0B5C6}" destId="{19EF1E83-4CE1-40B6-A666-35D13E044945}" srcOrd="1" destOrd="0" parTransId="{3A10C276-AD87-4A0D-AAEA-D009001FF4C3}" sibTransId="{7C8B7A70-244D-4E36-9B2B-1D48B6522916}"/>
    <dgm:cxn modelId="{CE0594EF-6B2B-4F92-AFFB-03FB392F5694}" type="presOf" srcId="{19EF1E83-4CE1-40B6-A666-35D13E044945}" destId="{BC9A4845-EE18-43FF-BB48-4E3E79FDFF2D}" srcOrd="0" destOrd="1" presId="urn:microsoft.com/office/officeart/2005/8/layout/chevron2"/>
    <dgm:cxn modelId="{69887605-0C58-4E33-8D56-C203F48925E7}" type="presOf" srcId="{ECCF581A-D20D-4D3D-9E54-3ADD0185D443}" destId="{C2BCDEEB-F4DD-4A98-9D37-FC4E17AD9F18}" srcOrd="0" destOrd="0" presId="urn:microsoft.com/office/officeart/2005/8/layout/chevron2"/>
    <dgm:cxn modelId="{27AB9F6F-9096-40FA-A80C-26762A897524}" srcId="{95FE20AE-D2A0-40BF-B9ED-549970F76205}" destId="{BCC11780-634D-4287-A54A-1C037EDBAD9B}" srcOrd="2" destOrd="0" parTransId="{9BDD7254-4E8F-4CBB-A01F-8DFB3E1584A2}" sibTransId="{08B92525-2ACD-4B49-BA3C-BD37E2619F08}"/>
    <dgm:cxn modelId="{8AED1B0D-4D72-4D92-B159-83893FCF6DF1}" srcId="{041FD6ED-09D7-45BF-B307-1885B5B0B5C6}" destId="{4F8F0194-029B-4EC2-B7B0-B40C19AE3C2A}" srcOrd="0" destOrd="0" parTransId="{29232B5A-8A11-4521-A9F7-462E72C43178}" sibTransId="{3845622A-352F-4E0B-9315-CFFC002C1815}"/>
    <dgm:cxn modelId="{BFFB1248-3A51-4CE6-98B8-272E0B7C3838}" srcId="{ECCF581A-D20D-4D3D-9E54-3ADD0185D443}" destId="{D7E135AA-CF8B-441C-86D4-5D4178A25785}" srcOrd="0" destOrd="0" parTransId="{4B24977C-B9D6-4DC2-82B5-4625ECFD8C7E}" sibTransId="{CD237E3A-AFA6-4726-BE69-5EA84F304590}"/>
    <dgm:cxn modelId="{488E0960-35FB-4649-B899-D53CCFFAC5FD}" type="presOf" srcId="{BCC11780-634D-4287-A54A-1C037EDBAD9B}" destId="{1D051828-B1C2-4105-9DE1-0638556C9D93}" srcOrd="0" destOrd="0" presId="urn:microsoft.com/office/officeart/2005/8/layout/chevron2"/>
    <dgm:cxn modelId="{2FA7C586-7732-4D28-A2FE-CBB0450662C7}" type="presParOf" srcId="{80AD47CB-B7F3-4188-8679-CDF156C6A19D}" destId="{BE71B45A-28DE-4EC4-BEC2-37824CBABBAB}" srcOrd="0" destOrd="0" presId="urn:microsoft.com/office/officeart/2005/8/layout/chevron2"/>
    <dgm:cxn modelId="{689CB67A-0BAA-492B-8900-0C174DC76F36}" type="presParOf" srcId="{BE71B45A-28DE-4EC4-BEC2-37824CBABBAB}" destId="{3A26E87B-FD70-46D8-864D-BAF5FAEA6C73}" srcOrd="0" destOrd="0" presId="urn:microsoft.com/office/officeart/2005/8/layout/chevron2"/>
    <dgm:cxn modelId="{1177BD2E-9632-439D-A3E7-C2FD37CB3A0B}" type="presParOf" srcId="{BE71B45A-28DE-4EC4-BEC2-37824CBABBAB}" destId="{BC9A4845-EE18-43FF-BB48-4E3E79FDFF2D}" srcOrd="1" destOrd="0" presId="urn:microsoft.com/office/officeart/2005/8/layout/chevron2"/>
    <dgm:cxn modelId="{B1D10D0E-7B12-4F16-80D9-EAA1B5113D10}" type="presParOf" srcId="{80AD47CB-B7F3-4188-8679-CDF156C6A19D}" destId="{E5805D98-4B4F-4FF6-8816-05E7A621777B}" srcOrd="1" destOrd="0" presId="urn:microsoft.com/office/officeart/2005/8/layout/chevron2"/>
    <dgm:cxn modelId="{08DA2782-FBDD-49B0-BD61-66296F92EB85}" type="presParOf" srcId="{80AD47CB-B7F3-4188-8679-CDF156C6A19D}" destId="{F713E4DD-5434-403E-B1E2-D33A0D94963A}" srcOrd="2" destOrd="0" presId="urn:microsoft.com/office/officeart/2005/8/layout/chevron2"/>
    <dgm:cxn modelId="{9BF95EA1-CC99-47C4-9E78-B194335517B3}" type="presParOf" srcId="{F713E4DD-5434-403E-B1E2-D33A0D94963A}" destId="{C2BCDEEB-F4DD-4A98-9D37-FC4E17AD9F18}" srcOrd="0" destOrd="0" presId="urn:microsoft.com/office/officeart/2005/8/layout/chevron2"/>
    <dgm:cxn modelId="{54861268-069E-4492-9149-60D8E25C9A55}" type="presParOf" srcId="{F713E4DD-5434-403E-B1E2-D33A0D94963A}" destId="{12B10D1A-2EEC-4097-A9B3-B9DC4AC5EA22}" srcOrd="1" destOrd="0" presId="urn:microsoft.com/office/officeart/2005/8/layout/chevron2"/>
    <dgm:cxn modelId="{9C1A5B35-D90F-433A-9893-3C3B50D8F8D3}" type="presParOf" srcId="{80AD47CB-B7F3-4188-8679-CDF156C6A19D}" destId="{B2FEA91D-DBCB-4FDC-B98F-B097DAF85414}" srcOrd="3" destOrd="0" presId="urn:microsoft.com/office/officeart/2005/8/layout/chevron2"/>
    <dgm:cxn modelId="{79B867E0-AE9E-4A1E-9153-7110C0BD6CFA}" type="presParOf" srcId="{80AD47CB-B7F3-4188-8679-CDF156C6A19D}" destId="{ABA7F743-FE90-41DC-A7CE-680D4BE0C684}" srcOrd="4" destOrd="0" presId="urn:microsoft.com/office/officeart/2005/8/layout/chevron2"/>
    <dgm:cxn modelId="{CA3D63A0-808B-4C2A-871F-9B831DA67280}" type="presParOf" srcId="{ABA7F743-FE90-41DC-A7CE-680D4BE0C684}" destId="{1D051828-B1C2-4105-9DE1-0638556C9D93}" srcOrd="0" destOrd="0" presId="urn:microsoft.com/office/officeart/2005/8/layout/chevron2"/>
    <dgm:cxn modelId="{1EF51B0D-3F33-47A6-95BD-6F501DE7FCD2}" type="presParOf" srcId="{ABA7F743-FE90-41DC-A7CE-680D4BE0C684}" destId="{B7F3A77B-3C72-45B1-AD67-6465A232F84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0BCE1-4389-4741-A2AC-4C78208C8727}" type="datetimeFigureOut">
              <a:rPr lang="en-US" smtClean="0"/>
              <a:pPr/>
              <a:t>5/17/2014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D02B7-F15F-420C-A65A-149823287827}" type="slidenum">
              <a:rPr lang="en-US" smtClean="0"/>
              <a:pPr/>
              <a:t>‹#›</a:t>
            </a:fld>
            <a:endParaRPr lang="en-US"/>
          </a:p>
        </p:txBody>
      </p:sp>
    </p:spTree>
    <p:extLst>
      <p:ext uri="{BB962C8B-B14F-4D97-AF65-F5344CB8AC3E}">
        <p14:creationId xmlns="" xmlns:p14="http://schemas.microsoft.com/office/powerpoint/2010/main" val="397766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D02B7-F15F-420C-A65A-149823287827}" type="slidenum">
              <a:rPr lang="en-US" smtClean="0"/>
              <a:pPr/>
              <a:t>18</a:t>
            </a:fld>
            <a:endParaRPr lang="en-US"/>
          </a:p>
        </p:txBody>
      </p:sp>
    </p:spTree>
    <p:extLst>
      <p:ext uri="{BB962C8B-B14F-4D97-AF65-F5344CB8AC3E}">
        <p14:creationId xmlns="" xmlns:p14="http://schemas.microsoft.com/office/powerpoint/2010/main" val="8439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D02B7-F15F-420C-A65A-149823287827}" type="slidenum">
              <a:rPr lang="en-US" smtClean="0"/>
              <a:pPr/>
              <a:t>20</a:t>
            </a:fld>
            <a:endParaRPr lang="en-US"/>
          </a:p>
        </p:txBody>
      </p:sp>
    </p:spTree>
    <p:extLst>
      <p:ext uri="{BB962C8B-B14F-4D97-AF65-F5344CB8AC3E}">
        <p14:creationId xmlns="" xmlns:p14="http://schemas.microsoft.com/office/powerpoint/2010/main" val="265114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E8A0E-B905-4831-9A1E-CB52D19BD1E0}"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C0105A-D43D-43E0-9D53-B97B2E4B1222}" type="slidenum">
              <a:rPr lang="en-US" smtClean="0"/>
              <a:pPr fontAlgn="base">
                <a:spcBef>
                  <a:spcPct val="0"/>
                </a:spcBef>
                <a:spcAft>
                  <a:spcPct val="0"/>
                </a:spcAft>
              </a:pPr>
              <a:t>41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D02B7-F15F-420C-A65A-149823287827}" type="slidenum">
              <a:rPr lang="en-US" smtClean="0"/>
              <a:pPr/>
              <a:t>42</a:t>
            </a:fld>
            <a:endParaRPr lang="en-US"/>
          </a:p>
        </p:txBody>
      </p:sp>
    </p:spTree>
    <p:extLst>
      <p:ext uri="{BB962C8B-B14F-4D97-AF65-F5344CB8AC3E}">
        <p14:creationId xmlns="" xmlns:p14="http://schemas.microsoft.com/office/powerpoint/2010/main" val="378020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D01942-4DC3-4117-867C-3E9BA45A7B45}" type="datetimeFigureOut">
              <a:rPr lang="en-US" smtClean="0"/>
              <a:pPr/>
              <a:t>5/17/2014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F26E6-4C7F-47B8-BE88-D5F74AD3097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01942-4DC3-4117-867C-3E9BA45A7B45}" type="datetimeFigureOut">
              <a:rPr lang="en-US" smtClean="0"/>
              <a:pPr/>
              <a:t>5/17/2014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F26E6-4C7F-47B8-BE88-D5F74AD309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01942-4DC3-4117-867C-3E9BA45A7B45}" type="datetimeFigureOut">
              <a:rPr lang="en-US" smtClean="0"/>
              <a:pPr/>
              <a:t>5/17/2014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F26E6-4C7F-47B8-BE88-D5F74AD309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01942-4DC3-4117-867C-3E9BA45A7B45}" type="datetimeFigureOut">
              <a:rPr lang="en-US" smtClean="0"/>
              <a:pPr/>
              <a:t>5/17/2014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F26E6-4C7F-47B8-BE88-D5F74AD309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01942-4DC3-4117-867C-3E9BA45A7B45}" type="datetimeFigureOut">
              <a:rPr lang="en-US" smtClean="0"/>
              <a:pPr/>
              <a:t>5/17/2014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F26E6-4C7F-47B8-BE88-D5F74AD3097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D01942-4DC3-4117-867C-3E9BA45A7B45}" type="datetimeFigureOut">
              <a:rPr lang="en-US" smtClean="0"/>
              <a:pPr/>
              <a:t>5/17/2014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F26E6-4C7F-47B8-BE88-D5F74AD309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D01942-4DC3-4117-867C-3E9BA45A7B45}" type="datetimeFigureOut">
              <a:rPr lang="en-US" smtClean="0"/>
              <a:pPr/>
              <a:t>5/17/2014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F26E6-4C7F-47B8-BE88-D5F74AD3097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D01942-4DC3-4117-867C-3E9BA45A7B45}" type="datetimeFigureOut">
              <a:rPr lang="en-US" smtClean="0"/>
              <a:pPr/>
              <a:t>5/17/2014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F26E6-4C7F-47B8-BE88-D5F74AD309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01942-4DC3-4117-867C-3E9BA45A7B45}" type="datetimeFigureOut">
              <a:rPr lang="en-US" smtClean="0"/>
              <a:pPr/>
              <a:t>5/17/2014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F26E6-4C7F-47B8-BE88-D5F74AD309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01942-4DC3-4117-867C-3E9BA45A7B45}" type="datetimeFigureOut">
              <a:rPr lang="en-US" smtClean="0"/>
              <a:pPr/>
              <a:t>5/17/2014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F26E6-4C7F-47B8-BE88-D5F74AD3097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01942-4DC3-4117-867C-3E9BA45A7B45}" type="datetimeFigureOut">
              <a:rPr lang="en-US" smtClean="0"/>
              <a:pPr/>
              <a:t>5/17/2014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F26E6-4C7F-47B8-BE88-D5F74AD309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BD01942-4DC3-4117-867C-3E9BA45A7B45}" type="datetimeFigureOut">
              <a:rPr lang="en-US" smtClean="0"/>
              <a:pPr/>
              <a:t>5/17/2014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E4F26E6-4C7F-47B8-BE88-D5F74AD3097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ms.gov/Medicare/Coding/ICD10/ICD-10ImplementationTimelines.html" TargetMode="External"/><Relationship Id="rId2" Type="http://schemas.openxmlformats.org/officeDocument/2006/relationships/hyperlink" Target="http://www.cdc.gov/nchs/about/otheract/icd9/abticd10.ht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7315200" cy="2819400"/>
          </a:xfrm>
        </p:spPr>
        <p:txBody>
          <a:bodyPr>
            <a:noAutofit/>
          </a:bodyPr>
          <a:lstStyle/>
          <a:p>
            <a:pPr algn="ctr">
              <a:tabLst>
                <a:tab pos="4572000" algn="l"/>
                <a:tab pos="4689475" algn="l"/>
                <a:tab pos="5146675" algn="l"/>
              </a:tabLst>
            </a:pPr>
            <a:r>
              <a:rPr lang="en-IN" sz="4800" b="1" i="1" u="sng" dirty="0" smtClean="0"/>
              <a:t>Development of ICD 10 PCS utility tool for Indian Health Insurance Industry</a:t>
            </a:r>
            <a:endParaRPr lang="en-IN" sz="4800" b="1" i="1" u="sng" dirty="0"/>
          </a:p>
        </p:txBody>
      </p:sp>
      <p:sp>
        <p:nvSpPr>
          <p:cNvPr id="3" name="Subtitle 2"/>
          <p:cNvSpPr>
            <a:spLocks noGrp="1"/>
          </p:cNvSpPr>
          <p:nvPr>
            <p:ph type="subTitle" idx="1"/>
          </p:nvPr>
        </p:nvSpPr>
        <p:spPr>
          <a:xfrm>
            <a:off x="533400" y="4114800"/>
            <a:ext cx="8382000" cy="1981200"/>
          </a:xfrm>
        </p:spPr>
        <p:txBody>
          <a:bodyPr>
            <a:normAutofit fontScale="40000" lnSpcReduction="20000"/>
          </a:bodyPr>
          <a:lstStyle/>
          <a:p>
            <a:pPr algn="ctr"/>
            <a:r>
              <a:rPr lang="en-US" sz="3200" b="1" dirty="0" smtClean="0">
                <a:solidFill>
                  <a:schemeClr val="tx1">
                    <a:lumMod val="85000"/>
                    <a:lumOff val="15000"/>
                  </a:schemeClr>
                </a:solidFill>
                <a:latin typeface="Calibri" pitchFamily="34" charset="0"/>
              </a:rPr>
              <a:t>                                                                                   </a:t>
            </a:r>
            <a:r>
              <a:rPr lang="en-US" sz="4800" b="1" dirty="0" smtClean="0">
                <a:solidFill>
                  <a:schemeClr val="tx1">
                    <a:lumMod val="85000"/>
                    <a:lumOff val="15000"/>
                  </a:schemeClr>
                </a:solidFill>
                <a:latin typeface="Calibri" pitchFamily="34" charset="0"/>
              </a:rPr>
              <a:t>Milliman india Pvt Ltd</a:t>
            </a:r>
          </a:p>
          <a:p>
            <a:pPr algn="ctr"/>
            <a:r>
              <a:rPr lang="en-US" sz="4800" b="1" dirty="0" smtClean="0">
                <a:solidFill>
                  <a:schemeClr val="tx1">
                    <a:lumMod val="85000"/>
                    <a:lumOff val="15000"/>
                  </a:schemeClr>
                </a:solidFill>
                <a:latin typeface="Calibri" pitchFamily="34" charset="0"/>
              </a:rPr>
              <a:t>                                                    Dr.Deepika Das</a:t>
            </a:r>
          </a:p>
          <a:p>
            <a:pPr algn="ctr"/>
            <a:r>
              <a:rPr lang="en-US" sz="4800" b="1" dirty="0" smtClean="0">
                <a:solidFill>
                  <a:schemeClr val="tx1">
                    <a:lumMod val="85000"/>
                    <a:lumOff val="15000"/>
                  </a:schemeClr>
                </a:solidFill>
                <a:latin typeface="Calibri" pitchFamily="34" charset="0"/>
              </a:rPr>
              <a:t>                                                      Health  IT  2012-14</a:t>
            </a:r>
          </a:p>
          <a:p>
            <a:pPr algn="ctr"/>
            <a:r>
              <a:rPr lang="en-US" sz="3200" b="1" dirty="0" smtClean="0">
                <a:solidFill>
                  <a:schemeClr val="tx1">
                    <a:lumMod val="85000"/>
                    <a:lumOff val="15000"/>
                  </a:schemeClr>
                </a:solidFill>
                <a:latin typeface="Calibri" pitchFamily="34" charset="0"/>
              </a:rPr>
              <a:t>                                            </a:t>
            </a:r>
          </a:p>
          <a:p>
            <a:pPr algn="ctr"/>
            <a:r>
              <a:rPr lang="en-US" sz="3200" b="1" dirty="0" smtClean="0">
                <a:solidFill>
                  <a:schemeClr val="tx1">
                    <a:lumMod val="85000"/>
                    <a:lumOff val="15000"/>
                  </a:schemeClr>
                </a:solidFill>
                <a:latin typeface="Calibri" pitchFamily="34" charset="0"/>
              </a:rPr>
              <a:t>                       </a:t>
            </a:r>
          </a:p>
          <a:p>
            <a:pPr algn="ctr"/>
            <a:r>
              <a:rPr lang="en-US" sz="3200" b="1" dirty="0" smtClean="0">
                <a:solidFill>
                  <a:schemeClr val="tx1">
                    <a:lumMod val="85000"/>
                    <a:lumOff val="15000"/>
                  </a:schemeClr>
                </a:solidFill>
                <a:latin typeface="Calibri" pitchFamily="34" charset="0"/>
              </a:rPr>
              <a:t>          </a:t>
            </a:r>
          </a:p>
          <a:p>
            <a:pPr algn="ctr"/>
            <a:r>
              <a:rPr lang="en-US" sz="3200" b="1" dirty="0" smtClean="0">
                <a:solidFill>
                  <a:schemeClr val="tx1">
                    <a:lumMod val="85000"/>
                    <a:lumOff val="15000"/>
                  </a:schemeClr>
                </a:solidFill>
                <a:latin typeface="Calibri" pitchFamily="34" charset="0"/>
              </a:rPr>
              <a:t> </a:t>
            </a:r>
            <a:endParaRPr lang="en-IN" sz="3200" b="1" dirty="0">
              <a:solidFill>
                <a:schemeClr val="tx1">
                  <a:lumMod val="85000"/>
                  <a:lumOff val="15000"/>
                </a:schemeClr>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heckerboard(across)">
                                      <p:cBhvr>
                                        <p:cTn id="30" dur="500"/>
                                        <p:tgtEl>
                                          <p:spTgt spid="3">
                                            <p:txEl>
                                              <p:pRg st="4" end="4"/>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heckerboard(across)">
                                      <p:cBhvr>
                                        <p:cTn id="33" dur="500"/>
                                        <p:tgtEl>
                                          <p:spTgt spid="3">
                                            <p:txEl>
                                              <p:pRg st="5" end="5"/>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heckerboard(across)">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Uses of ICD 10 </a:t>
            </a:r>
            <a:endParaRPr lang="en-US" sz="3600" dirty="0"/>
          </a:p>
        </p:txBody>
      </p:sp>
      <p:pic>
        <p:nvPicPr>
          <p:cNvPr id="2050" name="Picture 2"/>
          <p:cNvPicPr>
            <a:picLocks noGrp="1" noChangeAspect="1" noChangeArrowheads="1"/>
          </p:cNvPicPr>
          <p:nvPr>
            <p:ph idx="1"/>
          </p:nvPr>
        </p:nvPicPr>
        <p:blipFill rotWithShape="1">
          <a:blip r:embed="rId2" cstate="print"/>
          <a:srcRect l="-274" t="13807" r="274" b="5646"/>
          <a:stretch/>
        </p:blipFill>
        <p:spPr bwMode="auto">
          <a:xfrm>
            <a:off x="0" y="1169042"/>
            <a:ext cx="8991599" cy="40125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3600" dirty="0" smtClean="0"/>
              <a:t>Current Competing Priorities</a:t>
            </a:r>
            <a:endParaRPr lang="en-US" sz="3600" dirty="0"/>
          </a:p>
        </p:txBody>
      </p:sp>
      <p:pic>
        <p:nvPicPr>
          <p:cNvPr id="3074" name="Picture 2"/>
          <p:cNvPicPr>
            <a:picLocks noGrp="1" noChangeAspect="1" noChangeArrowheads="1"/>
          </p:cNvPicPr>
          <p:nvPr>
            <p:ph idx="1"/>
          </p:nvPr>
        </p:nvPicPr>
        <p:blipFill rotWithShape="1">
          <a:blip r:embed="rId2" cstate="print"/>
          <a:srcRect t="15114" b="6254"/>
          <a:stretch/>
        </p:blipFill>
        <p:spPr bwMode="auto">
          <a:xfrm>
            <a:off x="1" y="1273215"/>
            <a:ext cx="9144000" cy="3055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ICD 10 Benefits</a:t>
            </a:r>
            <a:endParaRPr lang="en-US" sz="3600" dirty="0"/>
          </a:p>
        </p:txBody>
      </p:sp>
      <p:sp>
        <p:nvSpPr>
          <p:cNvPr id="3" name="Content Placeholder 2"/>
          <p:cNvSpPr>
            <a:spLocks noGrp="1"/>
          </p:cNvSpPr>
          <p:nvPr>
            <p:ph idx="1"/>
          </p:nvPr>
        </p:nvSpPr>
        <p:spPr/>
        <p:txBody>
          <a:bodyPr>
            <a:normAutofit/>
          </a:bodyPr>
          <a:lstStyle/>
          <a:p>
            <a:pPr>
              <a:defRPr/>
            </a:pPr>
            <a:r>
              <a:rPr lang="en-US" sz="2000" dirty="0" smtClean="0"/>
              <a:t>Better data will be available for: </a:t>
            </a:r>
          </a:p>
          <a:p>
            <a:pPr lvl="1">
              <a:defRPr/>
            </a:pPr>
            <a:r>
              <a:rPr lang="en-US" sz="1800" dirty="0" smtClean="0"/>
              <a:t>Measuring the quality, safety, and efficacy of care </a:t>
            </a:r>
          </a:p>
          <a:p>
            <a:pPr lvl="1">
              <a:defRPr/>
            </a:pPr>
            <a:r>
              <a:rPr lang="en-US" sz="1800" dirty="0" smtClean="0"/>
              <a:t>Designing payment systems and processing claims for reimbursement </a:t>
            </a:r>
          </a:p>
          <a:p>
            <a:pPr lvl="1">
              <a:defRPr/>
            </a:pPr>
            <a:r>
              <a:rPr lang="en-US" sz="1800" dirty="0" smtClean="0"/>
              <a:t>Conducting research, epidemiological studies, and clinical trials </a:t>
            </a:r>
          </a:p>
          <a:p>
            <a:pPr lvl="1">
              <a:defRPr/>
            </a:pPr>
            <a:r>
              <a:rPr lang="en-US" sz="1800" dirty="0" smtClean="0"/>
              <a:t>Setting health policy </a:t>
            </a:r>
          </a:p>
          <a:p>
            <a:pPr lvl="1">
              <a:defRPr/>
            </a:pPr>
            <a:r>
              <a:rPr lang="en-US" sz="1800" dirty="0" smtClean="0"/>
              <a:t>Operational and strategic planning and designing healthcare delivery systems </a:t>
            </a:r>
          </a:p>
          <a:p>
            <a:pPr lvl="1">
              <a:defRPr/>
            </a:pPr>
            <a:r>
              <a:rPr lang="en-US" sz="1800" dirty="0" smtClean="0"/>
              <a:t>Monitoring resource utilization </a:t>
            </a:r>
          </a:p>
          <a:p>
            <a:pPr lvl="1">
              <a:defRPr/>
            </a:pPr>
            <a:r>
              <a:rPr lang="en-US" sz="1800" dirty="0" smtClean="0"/>
              <a:t>Improving clinical, financial, and administrative performance </a:t>
            </a:r>
          </a:p>
          <a:p>
            <a:pPr lvl="1">
              <a:defRPr/>
            </a:pPr>
            <a:r>
              <a:rPr lang="en-US" sz="1800" dirty="0" smtClean="0"/>
              <a:t>Preventing and detecting healthcare fraud and abuse </a:t>
            </a:r>
          </a:p>
          <a:p>
            <a:pPr lvl="1">
              <a:defRPr/>
            </a:pPr>
            <a:r>
              <a:rPr lang="en-US" sz="1800" dirty="0" smtClean="0"/>
              <a:t>Tracking public health and risks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Structure of ICD 10 PCS Code</a:t>
            </a:r>
            <a:endParaRPr lang="en-US" sz="3600" dirty="0"/>
          </a:p>
        </p:txBody>
      </p:sp>
      <p:pic>
        <p:nvPicPr>
          <p:cNvPr id="4098" name="Picture 2"/>
          <p:cNvPicPr>
            <a:picLocks noGrp="1" noChangeAspect="1" noChangeArrowheads="1"/>
          </p:cNvPicPr>
          <p:nvPr>
            <p:ph idx="1"/>
          </p:nvPr>
        </p:nvPicPr>
        <p:blipFill>
          <a:blip r:embed="rId2" cstate="print"/>
          <a:stretch>
            <a:fillRect/>
          </a:stretch>
        </p:blipFill>
        <p:spPr bwMode="auto">
          <a:xfrm>
            <a:off x="1077813" y="685800"/>
            <a:ext cx="6912173"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Problem statement:-</a:t>
            </a:r>
            <a:endParaRPr lang="en-US" sz="3600" b="1" dirty="0"/>
          </a:p>
        </p:txBody>
      </p:sp>
      <p:sp>
        <p:nvSpPr>
          <p:cNvPr id="3" name="Content Placeholder 2"/>
          <p:cNvSpPr>
            <a:spLocks noGrp="1"/>
          </p:cNvSpPr>
          <p:nvPr>
            <p:ph idx="1"/>
          </p:nvPr>
        </p:nvSpPr>
        <p:spPr>
          <a:xfrm>
            <a:off x="609600" y="1143000"/>
            <a:ext cx="8153400" cy="4343400"/>
          </a:xfrm>
        </p:spPr>
        <p:txBody>
          <a:bodyPr>
            <a:normAutofit/>
          </a:bodyPr>
          <a:lstStyle/>
          <a:p>
            <a:pPr>
              <a:buNone/>
            </a:pPr>
            <a:endParaRPr lang="en-US" sz="4000" u="sng" dirty="0" smtClean="0"/>
          </a:p>
          <a:p>
            <a:pPr marL="742950" indent="-742950">
              <a:buFont typeface="+mj-lt"/>
              <a:buAutoNum type="arabicPeriod"/>
            </a:pPr>
            <a:r>
              <a:rPr lang="en-US" sz="1800" dirty="0" smtClean="0"/>
              <a:t>Complexity of ICD 10 PCS coding system</a:t>
            </a:r>
          </a:p>
          <a:p>
            <a:pPr marL="742950" indent="-742950">
              <a:buFont typeface="+mj-lt"/>
              <a:buAutoNum type="arabicPeriod"/>
            </a:pPr>
            <a:endParaRPr lang="en-US" sz="1800" dirty="0" smtClean="0"/>
          </a:p>
          <a:p>
            <a:pPr marL="742950" indent="-742950">
              <a:buFont typeface="+mj-lt"/>
              <a:buAutoNum type="arabicPeriod"/>
            </a:pPr>
            <a:r>
              <a:rPr lang="en-US" sz="1800" dirty="0" smtClean="0"/>
              <a:t>Ease of implementation  of a coding system.</a:t>
            </a:r>
          </a:p>
          <a:p>
            <a:pPr marL="742950" indent="-742950">
              <a:buFont typeface="+mj-lt"/>
              <a:buAutoNum type="arabicPeriod"/>
            </a:pPr>
            <a:endParaRPr lang="en-US" sz="1800" dirty="0" smtClean="0"/>
          </a:p>
          <a:p>
            <a:pPr marL="742950" indent="-742950">
              <a:buFont typeface="+mj-lt"/>
              <a:buAutoNum type="arabicPeriod"/>
            </a:pPr>
            <a:r>
              <a:rPr lang="en-US" sz="1800" dirty="0" smtClean="0"/>
              <a:t>Ease of understanding of the coding system for analysis and reporting</a:t>
            </a:r>
          </a:p>
          <a:p>
            <a:pPr marL="742950" indent="-742950">
              <a:buFont typeface="+mj-lt"/>
              <a:buAutoNum type="arabicPeriod"/>
            </a:pPr>
            <a:r>
              <a:rPr lang="en-US" sz="1800" dirty="0" smtClean="0"/>
              <a:t>Ease of transition from an existing coding system, if some coding system already exists.</a:t>
            </a:r>
          </a:p>
          <a:p>
            <a:pPr marL="742950" indent="-742950">
              <a:buFont typeface="+mj-lt"/>
              <a:buAutoNum type="arabicPeriod"/>
            </a:pPr>
            <a:endParaRPr lang="en-US" sz="1800" dirty="0" smtClean="0"/>
          </a:p>
          <a:p>
            <a:pPr marL="742950" indent="-742950">
              <a:buFont typeface="+mj-lt"/>
              <a:buAutoNum type="arabicPeriod"/>
            </a:pPr>
            <a:r>
              <a:rPr lang="en-US" sz="1800" dirty="0" smtClean="0"/>
              <a:t>Ease of Integrating it into the existing software environment (Provider HIS, Claim Processing system at Payers etc).</a:t>
            </a:r>
          </a:p>
          <a:p>
            <a:pPr marL="0" indent="0">
              <a:buNone/>
            </a:pPr>
            <a:endParaRPr lang="en-US" sz="4000" dirty="0" smtClean="0"/>
          </a:p>
          <a:p>
            <a:pPr marL="742950" indent="-742950">
              <a:buNone/>
            </a:pPr>
            <a:endParaRPr lang="en-US" sz="65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800"/>
            <a:ext cx="6781800" cy="1295400"/>
          </a:xfrm>
        </p:spPr>
        <p:txBody>
          <a:bodyPr>
            <a:normAutofit/>
          </a:bodyPr>
          <a:lstStyle/>
          <a:p>
            <a:r>
              <a:rPr lang="en-US" sz="3600" b="1" dirty="0" smtClean="0">
                <a:effectLst>
                  <a:outerShdw blurRad="38100" dist="38100" dir="2700000" algn="tl">
                    <a:srgbClr val="000000">
                      <a:alpha val="43137"/>
                    </a:srgbClr>
                  </a:outerShdw>
                </a:effectLst>
              </a:rPr>
              <a:t>Rationale of study</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2648" y="762000"/>
            <a:ext cx="8226552" cy="3810000"/>
          </a:xfrm>
        </p:spPr>
        <p:txBody>
          <a:bodyPr>
            <a:noAutofit/>
          </a:bodyPr>
          <a:lstStyle/>
          <a:p>
            <a:pPr lvl="0"/>
            <a:r>
              <a:rPr lang="en-IN" sz="1600" dirty="0" smtClean="0"/>
              <a:t>ICD 10 coding system has more than  74,000 codes available which is very complex as per Indian healthcare scenario..</a:t>
            </a:r>
          </a:p>
          <a:p>
            <a:pPr lvl="0">
              <a:buNone/>
            </a:pPr>
            <a:r>
              <a:rPr lang="en-IN" sz="1600" dirty="0" smtClean="0"/>
              <a:t> </a:t>
            </a:r>
            <a:endParaRPr lang="en-US" sz="1600" dirty="0" smtClean="0"/>
          </a:p>
          <a:p>
            <a:pPr lvl="0"/>
            <a:r>
              <a:rPr lang="en-US" sz="1600" dirty="0" smtClean="0"/>
              <a:t>This tool help the insurer in administrating rate contracts, monitoring provider performance ,manage fraud and abuse.</a:t>
            </a:r>
          </a:p>
          <a:p>
            <a:pPr lvl="0"/>
            <a:r>
              <a:rPr lang="en-US" sz="1600" dirty="0" smtClean="0"/>
              <a:t>This tool help the provider /Payer for monitoring quality of healthcare interventions</a:t>
            </a:r>
          </a:p>
          <a:p>
            <a:pPr lvl="0"/>
            <a:r>
              <a:rPr lang="en-US" sz="1600" dirty="0" smtClean="0"/>
              <a:t>Benefits accrued to the government for health policy</a:t>
            </a:r>
          </a:p>
          <a:p>
            <a:pPr lvl="0"/>
            <a:endParaRPr lang="en-US" sz="1600" dirty="0" smtClean="0"/>
          </a:p>
          <a:p>
            <a:pPr lvl="0"/>
            <a:r>
              <a:rPr lang="en-IN" sz="1600" dirty="0" smtClean="0"/>
              <a:t>Limited studies are available for difficulty, constraints and requirement of ICD 10 Implementation in India –Hence the study</a:t>
            </a:r>
          </a:p>
          <a:p>
            <a:pPr lvl="0"/>
            <a:r>
              <a:rPr lang="en-IN" sz="1600" dirty="0" smtClean="0"/>
              <a:t>This study help to know the status, constraints ,difficulties and solution for ICD 10 implementation in India</a:t>
            </a:r>
            <a:endParaRPr lang="en-US" dirty="0" smtClean="0"/>
          </a:p>
          <a:p>
            <a:endParaRPr lang="en-US" sz="9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Review of Literature’s</a:t>
            </a:r>
            <a:endParaRPr lang="en-US" sz="3600" dirty="0"/>
          </a:p>
        </p:txBody>
      </p:sp>
      <p:sp>
        <p:nvSpPr>
          <p:cNvPr id="3" name="Content Placeholder 2"/>
          <p:cNvSpPr>
            <a:spLocks noGrp="1"/>
          </p:cNvSpPr>
          <p:nvPr>
            <p:ph idx="1"/>
          </p:nvPr>
        </p:nvSpPr>
        <p:spPr>
          <a:xfrm>
            <a:off x="762000" y="685800"/>
            <a:ext cx="7543800" cy="4572000"/>
          </a:xfrm>
        </p:spPr>
        <p:txBody>
          <a:bodyPr>
            <a:normAutofit/>
          </a:bodyPr>
          <a:lstStyle/>
          <a:p>
            <a:pPr lvl="0">
              <a:buNone/>
            </a:pPr>
            <a:r>
              <a:rPr lang="en-US" b="1" dirty="0"/>
              <a:t>In</a:t>
            </a:r>
            <a:r>
              <a:rPr lang="en-US" sz="1600" b="1" dirty="0"/>
              <a:t>ternational Studies:-</a:t>
            </a:r>
          </a:p>
          <a:p>
            <a:pPr lvl="0">
              <a:buNone/>
            </a:pPr>
            <a:r>
              <a:rPr lang="en-US" sz="1600" dirty="0"/>
              <a:t>1.Houser SH,morgan D,2013 Assessing the planning and implementation strategies for the ICD 10 CM/PCS coding transition in hospitals.</a:t>
            </a:r>
          </a:p>
          <a:p>
            <a:pPr lvl="0">
              <a:buNone/>
            </a:pPr>
            <a:r>
              <a:rPr lang="en-US" sz="1600" dirty="0"/>
              <a:t>2.Zeisset A, Bowman S,2012, Strategies for ICD 10 implementation.</a:t>
            </a:r>
          </a:p>
          <a:p>
            <a:pPr marL="514350" indent="-514350">
              <a:buNone/>
            </a:pPr>
            <a:r>
              <a:rPr lang="en-US" sz="1600" dirty="0"/>
              <a:t>3. Averill Bowman S ,2012,There are critical reason for not further delaying the implementation of the new ICD 10 coding System.</a:t>
            </a:r>
          </a:p>
          <a:p>
            <a:pPr marL="514350" indent="-514350">
              <a:buNone/>
            </a:pPr>
            <a:r>
              <a:rPr lang="en-US" sz="1600" dirty="0"/>
              <a:t>4. Trawick KC,Newcom J,2012,planning for ICD 10 implementation.</a:t>
            </a:r>
          </a:p>
          <a:p>
            <a:pPr marL="514350" indent="-514350">
              <a:buNone/>
            </a:pPr>
            <a:r>
              <a:rPr lang="en-US" sz="1600" dirty="0"/>
              <a:t>5. Clark JS,2013, How ICD 10 implementation improve the quality of care.</a:t>
            </a:r>
          </a:p>
          <a:p>
            <a:pPr marL="514350" indent="-514350">
              <a:buNone/>
            </a:pPr>
            <a:r>
              <a:rPr lang="en-US" sz="1600" dirty="0"/>
              <a:t>6.Sander TB,2012, The road to ICD 10 PCS importance ,forecasting the transition for provider ,payers and other health care organization.</a:t>
            </a:r>
          </a:p>
          <a:p>
            <a:pPr marL="514350" indent="-514350">
              <a:buNone/>
            </a:pPr>
            <a:r>
              <a:rPr lang="en-US" sz="1600" b="1" dirty="0"/>
              <a:t>Indian Studies :-</a:t>
            </a:r>
          </a:p>
          <a:p>
            <a:pPr marL="514350" indent="-514350">
              <a:buNone/>
            </a:pPr>
            <a:r>
              <a:rPr lang="en-US" sz="1600" dirty="0"/>
              <a:t>7. Kayina TK,Agrawal K,Sharma AK,2013,Implementation of ICD 10 Constraints and difficulties of health care providers.</a:t>
            </a:r>
          </a:p>
          <a:p>
            <a:pPr marL="514350" indent="-514350">
              <a:buNone/>
            </a:pPr>
            <a:r>
              <a:rPr lang="en-US" sz="1600" dirty="0"/>
              <a:t>8. Mony PK ,Nagaraj C,2007, Health information management system ,Introduction to disease classification and coding.</a:t>
            </a:r>
          </a:p>
          <a:p>
            <a:endParaRPr lang="en-US" dirty="0"/>
          </a:p>
        </p:txBody>
      </p:sp>
    </p:spTree>
    <p:extLst>
      <p:ext uri="{BB962C8B-B14F-4D97-AF65-F5344CB8AC3E}">
        <p14:creationId xmlns="" xmlns:p14="http://schemas.microsoft.com/office/powerpoint/2010/main" val="1957396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rPr>
              <a:t>Objectives</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609600"/>
            <a:ext cx="7543800" cy="4876800"/>
          </a:xfrm>
        </p:spPr>
        <p:txBody>
          <a:bodyPr>
            <a:normAutofit fontScale="25000" lnSpcReduction="20000"/>
          </a:bodyPr>
          <a:lstStyle/>
          <a:p>
            <a:pPr>
              <a:buNone/>
            </a:pPr>
            <a:r>
              <a:rPr lang="en-US" sz="6400" b="1" u="sng" dirty="0" smtClean="0"/>
              <a:t>General:-</a:t>
            </a:r>
            <a:endParaRPr lang="en-US" sz="6400" dirty="0" smtClean="0"/>
          </a:p>
          <a:p>
            <a:pPr>
              <a:buNone/>
            </a:pPr>
            <a:r>
              <a:rPr lang="en-US" sz="6400" dirty="0" smtClean="0"/>
              <a:t>To develop a ICD 10 PCS utility tool for Indian health insurance  industry.</a:t>
            </a:r>
          </a:p>
          <a:p>
            <a:pPr>
              <a:buNone/>
            </a:pPr>
            <a:r>
              <a:rPr lang="en-US" sz="6400" b="1" u="sng" dirty="0" smtClean="0"/>
              <a:t>Specific:-</a:t>
            </a:r>
            <a:endParaRPr lang="en-US" sz="6400" dirty="0" smtClean="0"/>
          </a:p>
          <a:p>
            <a:pPr>
              <a:buNone/>
            </a:pPr>
            <a:r>
              <a:rPr lang="en-US" sz="6400" dirty="0" smtClean="0"/>
              <a:t>1.To Study the ICD 10 PCS coding System</a:t>
            </a:r>
          </a:p>
          <a:p>
            <a:pPr>
              <a:buNone/>
            </a:pPr>
            <a:r>
              <a:rPr lang="en-US" sz="6400" dirty="0" smtClean="0"/>
              <a:t>2.To identify the common list of surgeries Practice in India.</a:t>
            </a:r>
          </a:p>
          <a:p>
            <a:pPr>
              <a:buNone/>
            </a:pPr>
            <a:r>
              <a:rPr lang="en-US" sz="6400" dirty="0" smtClean="0"/>
              <a:t>3.To reduce the complexity of ICD 10 PCS coding system for Indian healthcare scenario.</a:t>
            </a:r>
          </a:p>
          <a:p>
            <a:pPr>
              <a:buNone/>
              <a:tabLst>
                <a:tab pos="52388" algn="l"/>
              </a:tabLst>
            </a:pPr>
            <a:r>
              <a:rPr lang="en-US" sz="6400" dirty="0" smtClean="0"/>
              <a:t>2.To look for the scope of ease of implementation of ICD 10 in Indian healthcare industry.</a:t>
            </a:r>
          </a:p>
          <a:p>
            <a:pPr>
              <a:buNone/>
            </a:pPr>
            <a:r>
              <a:rPr lang="en-US" sz="6400" dirty="0" smtClean="0"/>
              <a:t>3.Reduction of time after automation with ICD 10 PCS utility tool.</a:t>
            </a:r>
          </a:p>
          <a:p>
            <a:pPr>
              <a:buNone/>
            </a:pPr>
            <a:r>
              <a:rPr lang="en-US" sz="6400" dirty="0" smtClean="0"/>
              <a:t>4. To  identify the constraints, difficulties for implementation of ICD 10 in Indian healthcare .</a:t>
            </a:r>
          </a:p>
          <a:p>
            <a:pPr>
              <a:buNone/>
            </a:pPr>
            <a:r>
              <a:rPr lang="en-US" sz="6400" dirty="0" smtClean="0"/>
              <a:t>5. To Suggest a solution for difficulties in implementation of ICD 10 in India.</a:t>
            </a:r>
          </a:p>
          <a:p>
            <a:pPr>
              <a:buNone/>
            </a:pPr>
            <a:endParaRPr lang="en-US" sz="8800" dirty="0" smtClean="0"/>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Methodology</a:t>
            </a:r>
            <a:endParaRPr lang="en-US" sz="36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7889" t="20728" r="17404" b="9968"/>
          <a:stretch/>
        </p:blipFill>
        <p:spPr bwMode="auto">
          <a:xfrm>
            <a:off x="76200" y="533401"/>
            <a:ext cx="8991600" cy="472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64293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Gantt’s Chart</a:t>
            </a:r>
            <a:endParaRPr lang="en-US" sz="3600" dirty="0"/>
          </a:p>
        </p:txBody>
      </p:sp>
      <p:pic>
        <p:nvPicPr>
          <p:cNvPr id="4" name="Content Placeholder 3"/>
          <p:cNvPicPr>
            <a:picLocks noGrp="1"/>
          </p:cNvPicPr>
          <p:nvPr>
            <p:ph idx="1"/>
          </p:nvPr>
        </p:nvPicPr>
        <p:blipFill rotWithShape="1">
          <a:blip r:embed="rId2" cstate="print"/>
          <a:stretch/>
        </p:blipFill>
        <p:spPr bwMode="auto">
          <a:xfrm>
            <a:off x="0" y="685800"/>
            <a:ext cx="8991600" cy="4419600"/>
          </a:xfrm>
          <a:prstGeom prst="rect">
            <a:avLst/>
          </a:prstGeom>
          <a:ln>
            <a:solidFill>
              <a:schemeClr val="tx1"/>
            </a:solid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234215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Index</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19200"/>
            <a:ext cx="9296400" cy="5257800"/>
          </a:xfrm>
        </p:spPr>
        <p:txBody>
          <a:bodyPr>
            <a:normAutofit fontScale="92500" lnSpcReduction="10000"/>
          </a:bodyPr>
          <a:lstStyle/>
          <a:p>
            <a:r>
              <a:rPr lang="en-US" sz="1800" dirty="0" smtClean="0"/>
              <a:t>Profile of the organization</a:t>
            </a:r>
          </a:p>
          <a:p>
            <a:r>
              <a:rPr lang="en-US" sz="1800" dirty="0" smtClean="0"/>
              <a:t>Key learning &amp; Project Brief</a:t>
            </a:r>
          </a:p>
          <a:p>
            <a:r>
              <a:rPr lang="en-US" sz="1800" dirty="0" smtClean="0"/>
              <a:t>Introduction</a:t>
            </a:r>
          </a:p>
          <a:p>
            <a:r>
              <a:rPr lang="en-US" sz="1800" dirty="0" smtClean="0"/>
              <a:t>Problem Statement</a:t>
            </a:r>
          </a:p>
          <a:p>
            <a:r>
              <a:rPr lang="en-US" sz="1800" dirty="0" smtClean="0"/>
              <a:t>Rationale of Study</a:t>
            </a:r>
          </a:p>
          <a:p>
            <a:r>
              <a:rPr lang="en-US" sz="1800" dirty="0" smtClean="0"/>
              <a:t>Review of literatures</a:t>
            </a:r>
          </a:p>
          <a:p>
            <a:r>
              <a:rPr lang="en-US" sz="1800" dirty="0" smtClean="0"/>
              <a:t>Objective</a:t>
            </a:r>
          </a:p>
          <a:p>
            <a:r>
              <a:rPr lang="en-US" sz="1800" dirty="0" smtClean="0"/>
              <a:t>Methodology</a:t>
            </a:r>
          </a:p>
          <a:p>
            <a:r>
              <a:rPr lang="en-US" sz="1800" dirty="0" smtClean="0"/>
              <a:t>Gantt’s Chart</a:t>
            </a:r>
          </a:p>
          <a:p>
            <a:r>
              <a:rPr lang="en-US" sz="1800" dirty="0" smtClean="0"/>
              <a:t>Search Strategies</a:t>
            </a:r>
          </a:p>
          <a:p>
            <a:r>
              <a:rPr lang="en-US" sz="1800" dirty="0" smtClean="0"/>
              <a:t>Steps for Development of Solutions</a:t>
            </a:r>
          </a:p>
          <a:p>
            <a:r>
              <a:rPr lang="en-US" sz="1800" dirty="0" smtClean="0"/>
              <a:t>Screen Shot’s of the tool</a:t>
            </a:r>
          </a:p>
          <a:p>
            <a:r>
              <a:rPr lang="en-US" sz="1800" dirty="0" smtClean="0"/>
              <a:t>Use Case</a:t>
            </a:r>
          </a:p>
          <a:p>
            <a:r>
              <a:rPr lang="en-US" sz="1800" dirty="0" smtClean="0"/>
              <a:t>Discussion</a:t>
            </a:r>
          </a:p>
          <a:p>
            <a:r>
              <a:rPr lang="en-US" sz="1800" dirty="0" smtClean="0"/>
              <a:t>Hypothesis</a:t>
            </a:r>
          </a:p>
          <a:p>
            <a:r>
              <a:rPr lang="en-US" sz="1800" dirty="0" smtClean="0"/>
              <a:t>Recommendation</a:t>
            </a:r>
          </a:p>
          <a:p>
            <a:r>
              <a:rPr lang="en-US" sz="1800" dirty="0" smtClean="0"/>
              <a:t>Limitations</a:t>
            </a:r>
          </a:p>
          <a:p>
            <a:r>
              <a:rPr lang="en-US" sz="1800" dirty="0" smtClean="0"/>
              <a:t>References</a:t>
            </a:r>
          </a:p>
          <a:p>
            <a:pPr>
              <a:buNone/>
            </a:pPr>
            <a:endParaRPr lang="en-US" sz="1800" b="1" dirty="0" smtClean="0"/>
          </a:p>
          <a:p>
            <a:endParaRPr lang="en-US" dirty="0" smtClean="0"/>
          </a:p>
          <a:p>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normAutofit/>
          </a:bodyPr>
          <a:lstStyle/>
          <a:p>
            <a:r>
              <a:rPr lang="en-US" sz="3600" dirty="0" smtClean="0"/>
              <a:t>Search Strategies</a:t>
            </a:r>
            <a:endParaRPr lang="en-US" sz="3600"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4952" t="20886" r="24050" b="8227"/>
          <a:stretch/>
        </p:blipFill>
        <p:spPr bwMode="auto">
          <a:xfrm>
            <a:off x="0" y="533400"/>
            <a:ext cx="9067799"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7891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Steps for Development of solution</a:t>
            </a:r>
            <a:endParaRPr lang="en-US" sz="36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06572257"/>
              </p:ext>
            </p:extLst>
          </p:nvPr>
        </p:nvGraphicFramePr>
        <p:xfrm>
          <a:off x="762000" y="685800"/>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Continued…</a:t>
            </a:r>
            <a:endParaRPr lang="en-US" sz="36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336818601"/>
              </p:ext>
            </p:extLst>
          </p:nvPr>
        </p:nvGraphicFramePr>
        <p:xfrm>
          <a:off x="762000" y="685800"/>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9144000" cy="1600200"/>
          </a:xfrm>
        </p:spPr>
        <p:txBody>
          <a:bodyPr>
            <a:normAutofit/>
          </a:bodyPr>
          <a:lstStyle/>
          <a:p>
            <a:r>
              <a:rPr lang="en-US" sz="3600" b="1" dirty="0" smtClean="0">
                <a:effectLst>
                  <a:outerShdw blurRad="38100" dist="38100" dir="2700000" algn="tl">
                    <a:srgbClr val="000000">
                      <a:alpha val="43137"/>
                    </a:srgbClr>
                  </a:outerShdw>
                </a:effectLst>
              </a:rPr>
              <a:t>Screen shot for example of  list of surgery.</a:t>
            </a:r>
            <a:endParaRPr lang="en-US" sz="3600" b="1" dirty="0">
              <a:effectLst>
                <a:outerShdw blurRad="38100" dist="38100" dir="2700000" algn="tl">
                  <a:srgbClr val="000000">
                    <a:alpha val="43137"/>
                  </a:srgbClr>
                </a:outerShdw>
              </a:effectLst>
            </a:endParaRPr>
          </a:p>
        </p:txBody>
      </p:sp>
      <p:pic>
        <p:nvPicPr>
          <p:cNvPr id="5122" name="Picture 2"/>
          <p:cNvPicPr>
            <a:picLocks noGrp="1" noChangeAspect="1" noChangeArrowheads="1"/>
          </p:cNvPicPr>
          <p:nvPr>
            <p:ph idx="1"/>
          </p:nvPr>
        </p:nvPicPr>
        <p:blipFill rotWithShape="1">
          <a:blip r:embed="rId2" cstate="print"/>
          <a:srcRect b="7446"/>
          <a:stretch/>
        </p:blipFill>
        <p:spPr bwMode="auto">
          <a:xfrm>
            <a:off x="0" y="457200"/>
            <a:ext cx="89916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10200"/>
            <a:ext cx="8915400" cy="838200"/>
          </a:xfrm>
        </p:spPr>
        <p:txBody>
          <a:bodyPr>
            <a:noAutofit/>
          </a:bodyPr>
          <a:lstStyle/>
          <a:p>
            <a:r>
              <a:rPr lang="en-US" sz="2800" dirty="0" smtClean="0"/>
              <a:t>Screen shot for showing example of large no. of ICD 10 codes available for one disease</a:t>
            </a:r>
            <a:r>
              <a:rPr lang="en-US" sz="4800" dirty="0" smtClean="0"/>
              <a:t>.</a:t>
            </a:r>
            <a:endParaRPr lang="en-US" sz="4800" dirty="0"/>
          </a:p>
        </p:txBody>
      </p:sp>
      <p:pic>
        <p:nvPicPr>
          <p:cNvPr id="6146" name="Picture 2"/>
          <p:cNvPicPr>
            <a:picLocks noGrp="1" noChangeAspect="1" noChangeArrowheads="1"/>
          </p:cNvPicPr>
          <p:nvPr>
            <p:ph idx="1"/>
          </p:nvPr>
        </p:nvPicPr>
        <p:blipFill rotWithShape="1">
          <a:blip r:embed="rId2" cstate="print"/>
          <a:srcRect b="5361"/>
          <a:stretch/>
        </p:blipFill>
        <p:spPr bwMode="auto">
          <a:xfrm>
            <a:off x="1" y="685800"/>
            <a:ext cx="90678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915400" cy="1295400"/>
          </a:xfrm>
        </p:spPr>
        <p:txBody>
          <a:bodyPr>
            <a:normAutofit fontScale="90000"/>
          </a:bodyPr>
          <a:lstStyle/>
          <a:p>
            <a:r>
              <a:rPr lang="en-US" sz="4000" dirty="0" smtClean="0"/>
              <a:t>Screen shot of Refine list of recommended ICD 10 PCS Codes</a:t>
            </a:r>
            <a:r>
              <a:rPr lang="en-US" dirty="0" smtClean="0"/>
              <a:t>.</a:t>
            </a:r>
            <a:endParaRPr lang="en-US" dirty="0"/>
          </a:p>
        </p:txBody>
      </p:sp>
      <p:pic>
        <p:nvPicPr>
          <p:cNvPr id="5" name="Content Placeholder 4"/>
          <p:cNvPicPr>
            <a:picLocks noGrp="1"/>
          </p:cNvPicPr>
          <p:nvPr>
            <p:ph idx="1"/>
          </p:nvPr>
        </p:nvPicPr>
        <p:blipFill rotWithShape="1">
          <a:blip r:embed="rId2" cstate="print"/>
          <a:srcRect b="7971"/>
          <a:stretch/>
        </p:blipFill>
        <p:spPr bwMode="auto">
          <a:xfrm>
            <a:off x="1" y="685800"/>
            <a:ext cx="91440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Screen Shot For Utility Tool</a:t>
            </a:r>
            <a:endParaRPr lang="en-US" sz="3600" dirty="0"/>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707039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382000" cy="1600200"/>
          </a:xfrm>
        </p:spPr>
        <p:txBody>
          <a:bodyPr>
            <a:normAutofit/>
          </a:bodyPr>
          <a:lstStyle/>
          <a:p>
            <a:r>
              <a:rPr lang="en-US" sz="3600" dirty="0" smtClean="0"/>
              <a:t>Screen Shot for final solution after IT integration.</a:t>
            </a:r>
            <a:endParaRPr lang="en-US" sz="3600" dirty="0"/>
          </a:p>
        </p:txBody>
      </p:sp>
      <p:pic>
        <p:nvPicPr>
          <p:cNvPr id="8194" name="Picture 2"/>
          <p:cNvPicPr>
            <a:picLocks noGrp="1" noChangeAspect="1" noChangeArrowheads="1"/>
          </p:cNvPicPr>
          <p:nvPr>
            <p:ph idx="1"/>
          </p:nvPr>
        </p:nvPicPr>
        <p:blipFill rotWithShape="1">
          <a:blip r:embed="rId2" cstate="print"/>
          <a:srcRect l="28280" t="20774" r="13278" b="14000"/>
          <a:stretch/>
        </p:blipFill>
        <p:spPr bwMode="auto">
          <a:xfrm>
            <a:off x="1" y="381000"/>
            <a:ext cx="9144000" cy="3646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11267" name="Content Placeholder 2"/>
          <p:cNvSpPr>
            <a:spLocks noGrp="1"/>
          </p:cNvSpPr>
          <p:nvPr>
            <p:ph idx="1"/>
          </p:nvPr>
        </p:nvSpPr>
        <p:spPr/>
        <p:txBody>
          <a:bodyPr/>
          <a:lstStyle/>
          <a:p>
            <a:endParaRPr lang="en-US" smtClean="0"/>
          </a:p>
        </p:txBody>
      </p:sp>
      <p:pic>
        <p:nvPicPr>
          <p:cNvPr id="11268" name="Picture 2"/>
          <p:cNvPicPr>
            <a:picLocks noChangeAspect="1" noChangeArrowheads="1"/>
          </p:cNvPicPr>
          <p:nvPr/>
        </p:nvPicPr>
        <p:blipFill>
          <a:blip r:embed="rId2" cstate="print"/>
          <a:srcRect l="13051" t="19643" r="20351" b="33134"/>
          <a:stretch>
            <a:fillRect/>
          </a:stretch>
        </p:blipFill>
        <p:spPr bwMode="auto">
          <a:xfrm>
            <a:off x="0" y="76200"/>
            <a:ext cx="9144000" cy="678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12291" name="Content Placeholder 2"/>
          <p:cNvSpPr>
            <a:spLocks noGrp="1"/>
          </p:cNvSpPr>
          <p:nvPr>
            <p:ph idx="1"/>
          </p:nvPr>
        </p:nvSpPr>
        <p:spPr/>
        <p:txBody>
          <a:bodyPr/>
          <a:lstStyle/>
          <a:p>
            <a:endParaRPr lang="en-US" smtClean="0"/>
          </a:p>
        </p:txBody>
      </p:sp>
      <p:pic>
        <p:nvPicPr>
          <p:cNvPr id="12292" name="Picture 2"/>
          <p:cNvPicPr>
            <a:picLocks noChangeAspect="1" noChangeArrowheads="1"/>
          </p:cNvPicPr>
          <p:nvPr/>
        </p:nvPicPr>
        <p:blipFill>
          <a:blip r:embed="rId2" cstate="print"/>
          <a:srcRect l="17767" t="14285" r="13605" b="36111"/>
          <a:stretch>
            <a:fillRect/>
          </a:stretch>
        </p:blipFill>
        <p:spPr bwMode="auto">
          <a:xfrm>
            <a:off x="-49213" y="0"/>
            <a:ext cx="919321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Study Organisation,Milliman Gurgaon</a:t>
            </a:r>
            <a:endParaRPr lang="en-US" sz="3600" dirty="0"/>
          </a:p>
        </p:txBody>
      </p:sp>
      <p:sp>
        <p:nvSpPr>
          <p:cNvPr id="3" name="Content Placeholder 2"/>
          <p:cNvSpPr>
            <a:spLocks noGrp="1"/>
          </p:cNvSpPr>
          <p:nvPr>
            <p:ph sz="half" idx="1"/>
          </p:nvPr>
        </p:nvSpPr>
        <p:spPr>
          <a:xfrm>
            <a:off x="457200" y="609600"/>
            <a:ext cx="3962400" cy="4191000"/>
          </a:xfrm>
        </p:spPr>
        <p:txBody>
          <a:bodyPr>
            <a:normAutofit fontScale="40000" lnSpcReduction="20000"/>
          </a:bodyPr>
          <a:lstStyle/>
          <a:p>
            <a:pPr>
              <a:buNone/>
            </a:pPr>
            <a:r>
              <a:rPr lang="en-US" sz="6000" b="1" dirty="0" smtClean="0"/>
              <a:t>About Milliman</a:t>
            </a:r>
            <a:r>
              <a:rPr lang="en-US" sz="2500" dirty="0" smtClean="0"/>
              <a:t>,</a:t>
            </a:r>
          </a:p>
          <a:p>
            <a:r>
              <a:rPr lang="en-US" sz="4000" dirty="0" smtClean="0"/>
              <a:t>A global firm with 54 offices worldwide ,staffed by 2,500 employees</a:t>
            </a:r>
          </a:p>
          <a:p>
            <a:r>
              <a:rPr lang="en-US" sz="4000" dirty="0" smtClean="0"/>
              <a:t>2012 revenues exceed USD $1000 million</a:t>
            </a:r>
          </a:p>
          <a:p>
            <a:r>
              <a:rPr lang="en-US" sz="4000" dirty="0" smtClean="0"/>
              <a:t>Milliman is the leading actuarial consulting company in the USA ,famous for various Products including </a:t>
            </a:r>
            <a:r>
              <a:rPr lang="en-US" sz="4000" dirty="0"/>
              <a:t>M</a:t>
            </a:r>
            <a:r>
              <a:rPr lang="en-US" sz="4000" dirty="0" smtClean="0"/>
              <a:t>illiman care guidelines, used by 1000+ hospitals</a:t>
            </a:r>
          </a:p>
          <a:p>
            <a:r>
              <a:rPr lang="en-US" sz="4000" dirty="0" smtClean="0"/>
              <a:t>Indian offices established in gurgaon,mumbai,chennai</a:t>
            </a:r>
            <a:r>
              <a:rPr lang="en-US" sz="4300" dirty="0" smtClean="0"/>
              <a:t>.</a:t>
            </a:r>
          </a:p>
          <a:p>
            <a:endParaRPr lang="en-US" sz="4300" dirty="0" smtClean="0"/>
          </a:p>
          <a:p>
            <a:r>
              <a:rPr lang="en-US" sz="4000" dirty="0"/>
              <a:t>Wide </a:t>
            </a:r>
            <a:r>
              <a:rPr lang="en-US" sz="4000" b="1" dirty="0"/>
              <a:t>variety of products and services </a:t>
            </a:r>
            <a:r>
              <a:rPr lang="en-US" sz="4000" dirty="0"/>
              <a:t>in all major insurance areas and pension. Main focus on private sector but also frequent advisors to governments (currently working on healthcare reform in US).</a:t>
            </a:r>
          </a:p>
          <a:p>
            <a:endParaRPr lang="en-US" sz="4000" dirty="0" smtClean="0"/>
          </a:p>
          <a:p>
            <a:endParaRPr lang="en-US" sz="3000" dirty="0"/>
          </a:p>
        </p:txBody>
      </p:sp>
      <p:sp>
        <p:nvSpPr>
          <p:cNvPr id="5" name="Rectangle 4"/>
          <p:cNvSpPr/>
          <p:nvPr/>
        </p:nvSpPr>
        <p:spPr>
          <a:xfrm>
            <a:off x="4800600" y="685800"/>
            <a:ext cx="3657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Leading product innovators in  the health insurance Sector</a:t>
            </a:r>
            <a:endParaRPr lang="en-US" dirty="0"/>
          </a:p>
        </p:txBody>
      </p:sp>
      <p:pic>
        <p:nvPicPr>
          <p:cNvPr id="6" name="Picture 2"/>
          <p:cNvPicPr>
            <a:picLocks noGrp="1" noChangeAspect="1" noChangeArrowheads="1"/>
          </p:cNvPicPr>
          <p:nvPr>
            <p:ph sz="half" idx="2"/>
          </p:nvPr>
        </p:nvPicPr>
        <p:blipFill>
          <a:blip r:embed="rId2" cstate="print"/>
          <a:srcRect l="57680" t="43534" r="20752" b="13758"/>
          <a:stretch>
            <a:fillRect/>
          </a:stretch>
        </p:blipFill>
        <p:spPr bwMode="auto">
          <a:xfrm>
            <a:off x="5334000" y="1447800"/>
            <a:ext cx="2806245"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s</a:t>
            </a:r>
          </a:p>
        </p:txBody>
      </p:sp>
      <p:sp>
        <p:nvSpPr>
          <p:cNvPr id="13315" name="Content Placeholder 2"/>
          <p:cNvSpPr>
            <a:spLocks noGrp="1"/>
          </p:cNvSpPr>
          <p:nvPr>
            <p:ph idx="1"/>
          </p:nvPr>
        </p:nvSpPr>
        <p:spPr/>
        <p:txBody>
          <a:bodyPr/>
          <a:lstStyle/>
          <a:p>
            <a:endParaRPr lang="en-US" smtClean="0"/>
          </a:p>
        </p:txBody>
      </p:sp>
      <p:pic>
        <p:nvPicPr>
          <p:cNvPr id="13316" name="Picture 2"/>
          <p:cNvPicPr>
            <a:picLocks noChangeAspect="1" noChangeArrowheads="1"/>
          </p:cNvPicPr>
          <p:nvPr/>
        </p:nvPicPr>
        <p:blipFill>
          <a:blip r:embed="rId2" cstate="print"/>
          <a:srcRect l="18040" t="14394" r="13747" b="35606"/>
          <a:stretch>
            <a:fillRect/>
          </a:stretch>
        </p:blipFill>
        <p:spPr bwMode="auto">
          <a:xfrm>
            <a:off x="0" y="0"/>
            <a:ext cx="932338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Use Case for the Tool</a:t>
            </a:r>
            <a:endParaRPr lang="en-US" sz="3600" dirty="0"/>
          </a:p>
        </p:txBody>
      </p:sp>
      <p:sp>
        <p:nvSpPr>
          <p:cNvPr id="3" name="Content Placeholder 2"/>
          <p:cNvSpPr>
            <a:spLocks noGrp="1"/>
          </p:cNvSpPr>
          <p:nvPr>
            <p:ph idx="1"/>
          </p:nvPr>
        </p:nvSpPr>
        <p:spPr/>
        <p:txBody>
          <a:bodyPr/>
          <a:lstStyle/>
          <a:p>
            <a:pPr algn="just">
              <a:buNone/>
            </a:pPr>
            <a:r>
              <a:rPr lang="en-IN" sz="3200" b="1" dirty="0">
                <a:latin typeface="Times New Roman" pitchFamily="18" charset="0"/>
                <a:cs typeface="Times New Roman" pitchFamily="18" charset="0"/>
              </a:rPr>
              <a:t>Problem statement:</a:t>
            </a:r>
          </a:p>
          <a:p>
            <a:pPr algn="just">
              <a:buNone/>
            </a:pPr>
            <a:r>
              <a:rPr lang="en-IN" sz="3200" b="1" dirty="0">
                <a:latin typeface="Times New Roman" pitchFamily="18" charset="0"/>
                <a:cs typeface="Times New Roman" pitchFamily="18" charset="0"/>
              </a:rPr>
              <a:t>  </a:t>
            </a:r>
          </a:p>
          <a:p>
            <a:pPr algn="just">
              <a:buNone/>
            </a:pPr>
            <a:r>
              <a:rPr lang="en-IN" sz="3200" b="1" dirty="0">
                <a:latin typeface="Times New Roman" pitchFamily="18" charset="0"/>
                <a:cs typeface="Times New Roman" pitchFamily="18" charset="0"/>
              </a:rPr>
              <a:t>  </a:t>
            </a:r>
            <a:r>
              <a:rPr lang="en-IN" sz="3200" dirty="0">
                <a:latin typeface="Times New Roman" pitchFamily="18" charset="0"/>
                <a:cs typeface="Times New Roman" pitchFamily="18" charset="0"/>
              </a:rPr>
              <a:t>An user needs to know about the ICD 10 Pcs code for a required surgery so, that they can easily access the code which is   need  for their billing </a:t>
            </a:r>
            <a:r>
              <a:rPr lang="en-IN" sz="3200" dirty="0" smtClean="0">
                <a:latin typeface="Times New Roman" pitchFamily="18" charset="0"/>
                <a:cs typeface="Times New Roman" pitchFamily="18" charset="0"/>
              </a:rPr>
              <a:t>purpose</a:t>
            </a:r>
            <a:endParaRPr lang="en-US" dirty="0"/>
          </a:p>
        </p:txBody>
      </p:sp>
    </p:spTree>
    <p:extLst>
      <p:ext uri="{BB962C8B-B14F-4D97-AF65-F5344CB8AC3E}">
        <p14:creationId xmlns="" xmlns:p14="http://schemas.microsoft.com/office/powerpoint/2010/main" val="661230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Stakeholder's</a:t>
            </a:r>
            <a:r>
              <a:rPr lang="en-US" dirty="0" smtClean="0"/>
              <a:t> </a:t>
            </a:r>
            <a:endParaRPr lang="en-US" dirty="0"/>
          </a:p>
        </p:txBody>
      </p:sp>
      <p:sp>
        <p:nvSpPr>
          <p:cNvPr id="3" name="Content Placeholder 2"/>
          <p:cNvSpPr>
            <a:spLocks noGrp="1"/>
          </p:cNvSpPr>
          <p:nvPr>
            <p:ph idx="1"/>
          </p:nvPr>
        </p:nvSpPr>
        <p:spPr/>
        <p:txBody>
          <a:bodyPr/>
          <a:lstStyle/>
          <a:p>
            <a:r>
              <a:rPr lang="en-IN" dirty="0">
                <a:latin typeface="Times New Roman" pitchFamily="18" charset="0"/>
                <a:cs typeface="Times New Roman" pitchFamily="18" charset="0"/>
              </a:rPr>
              <a:t>Health insurance Consultant</a:t>
            </a:r>
          </a:p>
          <a:p>
            <a:r>
              <a:rPr lang="en-IN" dirty="0">
                <a:latin typeface="Times New Roman" pitchFamily="18" charset="0"/>
                <a:cs typeface="Times New Roman" pitchFamily="18" charset="0"/>
              </a:rPr>
              <a:t>Underwriters</a:t>
            </a:r>
          </a:p>
          <a:p>
            <a:r>
              <a:rPr lang="en-IN" dirty="0">
                <a:latin typeface="Times New Roman" pitchFamily="18" charset="0"/>
                <a:cs typeface="Times New Roman" pitchFamily="18" charset="0"/>
              </a:rPr>
              <a:t>Actuarial analyst</a:t>
            </a:r>
          </a:p>
          <a:p>
            <a:r>
              <a:rPr lang="en-IN" dirty="0">
                <a:latin typeface="Times New Roman" pitchFamily="18" charset="0"/>
                <a:cs typeface="Times New Roman" pitchFamily="18" charset="0"/>
              </a:rPr>
              <a:t>Administrator</a:t>
            </a:r>
          </a:p>
          <a:p>
            <a:endParaRPr lang="en-US" dirty="0"/>
          </a:p>
        </p:txBody>
      </p:sp>
    </p:spTree>
    <p:extLst>
      <p:ext uri="{BB962C8B-B14F-4D97-AF65-F5344CB8AC3E}">
        <p14:creationId xmlns="" xmlns:p14="http://schemas.microsoft.com/office/powerpoint/2010/main" val="527938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Use Case Diagram</a:t>
            </a:r>
            <a:endParaRPr lang="en-US" sz="3600"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747" t="21993" r="5419"/>
          <a:stretch/>
        </p:blipFill>
        <p:spPr bwMode="auto">
          <a:xfrm>
            <a:off x="0" y="435980"/>
            <a:ext cx="8991600" cy="4669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44532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776742346"/>
              </p:ext>
            </p:extLst>
          </p:nvPr>
        </p:nvGraphicFramePr>
        <p:xfrm>
          <a:off x="0" y="0"/>
          <a:ext cx="9144000" cy="7124288"/>
        </p:xfrm>
        <a:graphic>
          <a:graphicData uri="http://schemas.openxmlformats.org/drawingml/2006/table">
            <a:tbl>
              <a:tblPr firstRow="1" bandRow="1">
                <a:tableStyleId>{5C22544A-7EE6-4342-B048-85BDC9FD1C3A}</a:tableStyleId>
              </a:tblPr>
              <a:tblGrid>
                <a:gridCol w="4572000"/>
                <a:gridCol w="4572000"/>
              </a:tblGrid>
              <a:tr h="749112">
                <a:tc>
                  <a:txBody>
                    <a:bodyPr/>
                    <a:lstStyle/>
                    <a:p>
                      <a:r>
                        <a:rPr lang="en-IN" sz="3200" dirty="0" smtClean="0"/>
                        <a:t>Name</a:t>
                      </a:r>
                      <a:endParaRPr lang="en-IN" sz="3200" dirty="0"/>
                    </a:p>
                  </a:txBody>
                  <a:tcPr/>
                </a:tc>
                <a:tc>
                  <a:txBody>
                    <a:bodyPr/>
                    <a:lstStyle/>
                    <a:p>
                      <a:r>
                        <a:rPr lang="en-IN" dirty="0" smtClean="0"/>
                        <a:t>ICD</a:t>
                      </a:r>
                      <a:r>
                        <a:rPr lang="en-IN" baseline="0" dirty="0" smtClean="0"/>
                        <a:t> 10 PCS Utility tool</a:t>
                      </a:r>
                      <a:endParaRPr lang="en-IN" dirty="0"/>
                    </a:p>
                  </a:txBody>
                  <a:tcPr/>
                </a:tc>
              </a:tr>
              <a:tr h="519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t>Actors</a:t>
                      </a:r>
                    </a:p>
                    <a:p>
                      <a:endParaRPr lang="en-IN" dirty="0"/>
                    </a:p>
                  </a:txBody>
                  <a:tcPr/>
                </a:tc>
                <a:tc>
                  <a:txBody>
                    <a:bodyPr/>
                    <a:lstStyle/>
                    <a:p>
                      <a:r>
                        <a:rPr lang="en-IN" dirty="0" smtClean="0"/>
                        <a:t>Users,  administrator</a:t>
                      </a:r>
                    </a:p>
                  </a:txBody>
                  <a:tcPr/>
                </a:tc>
              </a:tr>
              <a:tr h="10316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Triggers</a:t>
                      </a:r>
                    </a:p>
                    <a:p>
                      <a:endParaRPr lang="en-IN" dirty="0"/>
                    </a:p>
                  </a:txBody>
                  <a:tcPr/>
                </a:tc>
                <a:tc>
                  <a:txBody>
                    <a:bodyPr/>
                    <a:lstStyle/>
                    <a:p>
                      <a:r>
                        <a:rPr lang="en-IN" baseline="0" dirty="0" smtClean="0"/>
                        <a:t>Consultant needs to know the ICD 10 </a:t>
                      </a:r>
                      <a:r>
                        <a:rPr lang="en-IN" baseline="0" dirty="0" err="1" smtClean="0"/>
                        <a:t>pcs</a:t>
                      </a:r>
                      <a:r>
                        <a:rPr lang="en-IN" baseline="0" dirty="0" smtClean="0"/>
                        <a:t> code for Particular surgery</a:t>
                      </a:r>
                    </a:p>
                  </a:txBody>
                  <a:tcPr/>
                </a:tc>
              </a:tr>
              <a:tr h="1296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Pre condition</a:t>
                      </a:r>
                    </a:p>
                    <a:p>
                      <a:endParaRPr lang="en-IN" dirty="0"/>
                    </a:p>
                  </a:txBody>
                  <a:tcPr/>
                </a:tc>
                <a:tc>
                  <a:txBody>
                    <a:bodyPr/>
                    <a:lstStyle/>
                    <a:p>
                      <a:r>
                        <a:rPr lang="en-IN" dirty="0" smtClean="0"/>
                        <a:t>Surgery</a:t>
                      </a:r>
                      <a:r>
                        <a:rPr lang="en-IN" baseline="0" dirty="0" smtClean="0"/>
                        <a:t>   code required  is to be in the tool</a:t>
                      </a:r>
                      <a:endParaRPr lang="en-IN" dirty="0" smtClean="0"/>
                    </a:p>
                    <a:p>
                      <a:endParaRPr lang="en-IN" dirty="0"/>
                    </a:p>
                  </a:txBody>
                  <a:tcPr/>
                </a:tc>
              </a:tr>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Post condition</a:t>
                      </a:r>
                    </a:p>
                    <a:p>
                      <a:endParaRPr lang="en-IN" dirty="0"/>
                    </a:p>
                  </a:txBody>
                  <a:tcPr/>
                </a:tc>
                <a:tc>
                  <a:txBody>
                    <a:bodyPr/>
                    <a:lstStyle/>
                    <a:p>
                      <a:r>
                        <a:rPr lang="en-IN" baseline="0" dirty="0" smtClean="0"/>
                        <a:t>Code for required surgery generated</a:t>
                      </a:r>
                    </a:p>
                  </a:txBody>
                  <a:tcPr/>
                </a:tc>
              </a:tr>
              <a:tr h="936104">
                <a:tc>
                  <a:txBody>
                    <a:bodyPr/>
                    <a:lstStyle/>
                    <a:p>
                      <a:r>
                        <a:rPr lang="en-IN" dirty="0" smtClean="0"/>
                        <a:t>Success</a:t>
                      </a:r>
                      <a:r>
                        <a:rPr lang="en-IN" baseline="0" dirty="0" smtClean="0"/>
                        <a:t> scenarios</a:t>
                      </a:r>
                      <a:endParaRPr lang="en-IN" dirty="0"/>
                    </a:p>
                  </a:txBody>
                  <a:tcPr/>
                </a:tc>
                <a:tc>
                  <a:txBody>
                    <a:bodyPr/>
                    <a:lstStyle/>
                    <a:p>
                      <a:r>
                        <a:rPr lang="en-IN" baseline="0" dirty="0" smtClean="0"/>
                        <a:t>Easy retrieval of required surgery code helpful for billing purpose.</a:t>
                      </a:r>
                    </a:p>
                  </a:txBody>
                  <a:tcPr/>
                </a:tc>
              </a:tr>
              <a:tr h="666189">
                <a:tc>
                  <a:txBody>
                    <a:bodyPr/>
                    <a:lstStyle/>
                    <a:p>
                      <a:r>
                        <a:rPr lang="en-IN" dirty="0" smtClean="0"/>
                        <a:t>Alternate</a:t>
                      </a:r>
                      <a:r>
                        <a:rPr lang="en-IN" baseline="0" dirty="0" smtClean="0"/>
                        <a:t> flows</a:t>
                      </a:r>
                      <a:endParaRPr lang="en-IN" dirty="0"/>
                    </a:p>
                  </a:txBody>
                  <a:tcPr/>
                </a:tc>
                <a:tc>
                  <a:txBody>
                    <a:bodyPr/>
                    <a:lstStyle/>
                    <a:p>
                      <a:r>
                        <a:rPr lang="en-IN" dirty="0" smtClean="0"/>
                        <a:t>  Server failure, Required surgery is not their in the tool list.</a:t>
                      </a:r>
                    </a:p>
                    <a:p>
                      <a:endParaRPr lang="en-IN" baseline="0" dirty="0" smtClean="0"/>
                    </a:p>
                    <a:p>
                      <a:endParaRPr lang="en-IN" dirty="0" smtClean="0"/>
                    </a:p>
                    <a:p>
                      <a:endParaRPr lang="en-IN" dirty="0"/>
                    </a:p>
                  </a:txBody>
                  <a:tcPr/>
                </a:tc>
              </a:tr>
            </a:tbl>
          </a:graphicData>
        </a:graphic>
      </p:graphicFrame>
    </p:spTree>
    <p:extLst>
      <p:ext uri="{BB962C8B-B14F-4D97-AF65-F5344CB8AC3E}">
        <p14:creationId xmlns="" xmlns:p14="http://schemas.microsoft.com/office/powerpoint/2010/main" val="1192099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ffectLst>
                  <a:outerShdw blurRad="38100" dist="38100" dir="2700000" algn="tl">
                    <a:srgbClr val="000000">
                      <a:alpha val="43137"/>
                    </a:srgbClr>
                  </a:outerShdw>
                </a:effectLst>
              </a:rPr>
              <a:t>Discussion</a:t>
            </a:r>
            <a:endParaRPr lang="en-US" sz="36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pPr>
              <a:buNone/>
            </a:pPr>
            <a:r>
              <a:rPr lang="en-US" sz="2800" b="1" dirty="0" smtClean="0"/>
              <a:t>Stakeholders involved</a:t>
            </a:r>
            <a:r>
              <a:rPr lang="en-US" dirty="0" smtClean="0"/>
              <a:t>:-</a:t>
            </a:r>
          </a:p>
          <a:p>
            <a:pPr>
              <a:buNone/>
            </a:pPr>
            <a:r>
              <a:rPr lang="en-US" dirty="0" smtClean="0"/>
              <a:t>Who are the coders of the data (Hospitals, Nursing homes, doctors,Insurer,TPA’s etc)</a:t>
            </a:r>
          </a:p>
          <a:p>
            <a:pPr>
              <a:buNone/>
            </a:pPr>
            <a:r>
              <a:rPr lang="en-US" dirty="0" smtClean="0"/>
              <a:t>Who are the users of the data</a:t>
            </a:r>
          </a:p>
          <a:p>
            <a:pPr>
              <a:buNone/>
            </a:pPr>
            <a:r>
              <a:rPr lang="en-US" dirty="0" smtClean="0"/>
              <a:t>Who are the beneficiaries of the data.</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Specify of the Solution:-</a:t>
            </a:r>
            <a:r>
              <a:rPr lang="en-US" dirty="0" smtClean="0"/>
              <a:t/>
            </a:r>
            <a:br>
              <a:rPr lang="en-US" dirty="0" smtClean="0"/>
            </a:br>
            <a:endParaRPr lang="en-US" dirty="0"/>
          </a:p>
        </p:txBody>
      </p:sp>
      <p:sp>
        <p:nvSpPr>
          <p:cNvPr id="3" name="Content Placeholder 2"/>
          <p:cNvSpPr>
            <a:spLocks noGrp="1"/>
          </p:cNvSpPr>
          <p:nvPr>
            <p:ph idx="1"/>
          </p:nvPr>
        </p:nvSpPr>
        <p:spPr>
          <a:xfrm>
            <a:off x="762000" y="685800"/>
            <a:ext cx="7543800" cy="4038600"/>
          </a:xfrm>
        </p:spPr>
        <p:txBody>
          <a:bodyPr>
            <a:normAutofit/>
          </a:bodyPr>
          <a:lstStyle/>
          <a:p>
            <a:r>
              <a:rPr lang="en-US" dirty="0" smtClean="0"/>
              <a:t>Is the coding system relevant for Indian healthcare system</a:t>
            </a:r>
          </a:p>
          <a:p>
            <a:r>
              <a:rPr lang="en-US" dirty="0" smtClean="0"/>
              <a:t>Size of code set(lack of vagueness,ambiguity,and redundancy)</a:t>
            </a:r>
          </a:p>
          <a:p>
            <a:r>
              <a:rPr lang="en-US" dirty="0" smtClean="0"/>
              <a:t>Does the code offer the information at the level required for the purpose.</a:t>
            </a:r>
          </a:p>
          <a:p>
            <a:r>
              <a:rPr lang="en-US" dirty="0" smtClean="0"/>
              <a:t>Does the code offer the granularity required for the specific purpose it is used</a:t>
            </a:r>
          </a:p>
          <a:p>
            <a:r>
              <a:rPr lang="en-US" dirty="0" smtClean="0"/>
              <a:t>Interrelation with other coding systems(diagnosis ,observation,etc) and availability tools for the same.</a:t>
            </a:r>
          </a:p>
          <a:p>
            <a:pPr marL="0" indent="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0"/>
            <a:ext cx="8077200" cy="1600200"/>
          </a:xfrm>
        </p:spPr>
        <p:txBody>
          <a:bodyPr>
            <a:normAutofit/>
          </a:bodyPr>
          <a:lstStyle/>
          <a:p>
            <a:r>
              <a:rPr lang="en-US" sz="3600" dirty="0" smtClean="0"/>
              <a:t>Resources and Support System Required</a:t>
            </a:r>
            <a:endParaRPr lang="en-US" sz="3600" dirty="0"/>
          </a:p>
        </p:txBody>
      </p:sp>
      <p:sp>
        <p:nvSpPr>
          <p:cNvPr id="3" name="Content Placeholder 2"/>
          <p:cNvSpPr>
            <a:spLocks noGrp="1"/>
          </p:cNvSpPr>
          <p:nvPr>
            <p:ph idx="1"/>
          </p:nvPr>
        </p:nvSpPr>
        <p:spPr/>
        <p:txBody>
          <a:bodyPr>
            <a:normAutofit/>
          </a:bodyPr>
          <a:lstStyle/>
          <a:p>
            <a:r>
              <a:rPr lang="en-US" dirty="0" smtClean="0"/>
              <a:t>Frequency of updating of the system(incorporate new codes, eliminate redundant codes,etc)</a:t>
            </a:r>
          </a:p>
          <a:p>
            <a:r>
              <a:rPr lang="en-US" dirty="0" smtClean="0"/>
              <a:t>Availability of coders in india.</a:t>
            </a:r>
          </a:p>
          <a:p>
            <a:r>
              <a:rPr lang="en-US" dirty="0" smtClean="0"/>
              <a:t>Resources available for training the coders and the ease of creating capacity.</a:t>
            </a:r>
          </a:p>
          <a:p>
            <a:r>
              <a:rPr lang="en-US" dirty="0" smtClean="0"/>
              <a:t>Resource community available to help coders (Website, software toolsets)</a:t>
            </a:r>
          </a:p>
          <a:p>
            <a:r>
              <a:rPr lang="en-US" dirty="0" smtClean="0"/>
              <a:t>Resources environment that can build tools based on the coding system (analytical tools, monitoring tools,etc)</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Cost Involved</a:t>
            </a:r>
            <a:endParaRPr lang="en-US" sz="3600" dirty="0"/>
          </a:p>
        </p:txBody>
      </p:sp>
      <p:sp>
        <p:nvSpPr>
          <p:cNvPr id="3" name="Content Placeholder 2"/>
          <p:cNvSpPr>
            <a:spLocks noGrp="1"/>
          </p:cNvSpPr>
          <p:nvPr>
            <p:ph idx="1"/>
          </p:nvPr>
        </p:nvSpPr>
        <p:spPr/>
        <p:txBody>
          <a:bodyPr>
            <a:normAutofit/>
          </a:bodyPr>
          <a:lstStyle/>
          <a:p>
            <a:r>
              <a:rPr lang="en-US" dirty="0" smtClean="0"/>
              <a:t>Ownership of the coding system (Private,trust,WHO,etc)</a:t>
            </a:r>
          </a:p>
          <a:p>
            <a:r>
              <a:rPr lang="en-US" dirty="0" smtClean="0"/>
              <a:t>Cost of Sourcing a coding system and royalties (Including modification of new system)</a:t>
            </a:r>
          </a:p>
          <a:p>
            <a:r>
              <a:rPr lang="en-US" dirty="0" smtClean="0"/>
              <a:t>Cost of building a new system (if a new system is built) and cost of updating.</a:t>
            </a:r>
          </a:p>
          <a:p>
            <a:r>
              <a:rPr lang="en-US" dirty="0" smtClean="0"/>
              <a:t>Licensing, training and maintenance cost of the coding system (generally ,varies by the stakeholder.eg could be free for a government but would involve cost for a private provider)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Benefits Accrued:-</a:t>
            </a:r>
            <a:endParaRPr lang="en-US" sz="3600" dirty="0"/>
          </a:p>
        </p:txBody>
      </p:sp>
      <p:sp>
        <p:nvSpPr>
          <p:cNvPr id="3" name="Content Placeholder 2"/>
          <p:cNvSpPr>
            <a:spLocks noGrp="1"/>
          </p:cNvSpPr>
          <p:nvPr>
            <p:ph idx="1"/>
          </p:nvPr>
        </p:nvSpPr>
        <p:spPr/>
        <p:txBody>
          <a:bodyPr/>
          <a:lstStyle/>
          <a:p>
            <a:r>
              <a:rPr lang="en-US" dirty="0" smtClean="0"/>
              <a:t>To the government for health policy</a:t>
            </a:r>
          </a:p>
          <a:p>
            <a:r>
              <a:rPr lang="en-US" dirty="0" smtClean="0"/>
              <a:t>To the Providers for Monitoring quality of health care interventions</a:t>
            </a:r>
          </a:p>
          <a:p>
            <a:r>
              <a:rPr lang="en-US" dirty="0" smtClean="0"/>
              <a:t>To the insurers in administering rate contracts,monitoring,provider performance,manage fraud and abuse.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Milliman India</a:t>
            </a:r>
            <a:endParaRPr lang="en-US" dirty="0"/>
          </a:p>
        </p:txBody>
      </p:sp>
      <p:sp>
        <p:nvSpPr>
          <p:cNvPr id="3" name="Content Placeholder 2"/>
          <p:cNvSpPr>
            <a:spLocks noGrp="1"/>
          </p:cNvSpPr>
          <p:nvPr>
            <p:ph idx="1"/>
          </p:nvPr>
        </p:nvSpPr>
        <p:spPr>
          <a:xfrm>
            <a:off x="762000" y="685800"/>
            <a:ext cx="7543800" cy="4572000"/>
          </a:xfrm>
        </p:spPr>
        <p:txBody>
          <a:bodyPr>
            <a:normAutofit fontScale="92500" lnSpcReduction="10000"/>
          </a:bodyPr>
          <a:lstStyle/>
          <a:p>
            <a:pPr>
              <a:buFont typeface="Wingdings" pitchFamily="2" charset="2"/>
              <a:buChar char="§"/>
            </a:pPr>
            <a:r>
              <a:rPr lang="en-US" sz="1700" dirty="0" smtClean="0"/>
              <a:t>Milliman team in Gurgaon comprises of 80 employees, including actuarial, clinical and IT professionals. Gurgaon office established in 2005.</a:t>
            </a:r>
          </a:p>
          <a:p>
            <a:pPr>
              <a:buFont typeface="Wingdings" pitchFamily="2" charset="2"/>
              <a:buChar char="§"/>
            </a:pPr>
            <a:endParaRPr lang="en-US" sz="1700" dirty="0" smtClean="0"/>
          </a:p>
          <a:p>
            <a:pPr>
              <a:buFont typeface="Wingdings" pitchFamily="2" charset="2"/>
              <a:buChar char="§"/>
            </a:pPr>
            <a:r>
              <a:rPr lang="en-US" sz="1700" dirty="0" smtClean="0"/>
              <a:t>Our product users</a:t>
            </a:r>
          </a:p>
          <a:p>
            <a:pPr>
              <a:buFont typeface="Wingdings" pitchFamily="2" charset="2"/>
              <a:buChar char="§"/>
            </a:pPr>
            <a:endParaRPr lang="en-US" sz="1700" dirty="0" smtClean="0"/>
          </a:p>
          <a:p>
            <a:pPr lvl="1">
              <a:buFont typeface="Arial" pitchFamily="34" charset="0"/>
              <a:buChar char="–"/>
            </a:pPr>
            <a:r>
              <a:rPr lang="en-US" sz="1500" b="1" dirty="0" smtClean="0"/>
              <a:t>    ClaimsRef</a:t>
            </a:r>
            <a:r>
              <a:rPr lang="en-US" sz="1500" dirty="0" smtClean="0"/>
              <a:t>: ICICI Prudential, ICICI Lombard, Emirates</a:t>
            </a:r>
          </a:p>
          <a:p>
            <a:pPr lvl="1">
              <a:buFont typeface="Arial" pitchFamily="34" charset="0"/>
              <a:buChar char="–"/>
            </a:pPr>
            <a:r>
              <a:rPr lang="en-US" sz="1500" b="1" dirty="0" smtClean="0"/>
              <a:t>    Medical Underwriting guidelines / HUMS</a:t>
            </a:r>
            <a:r>
              <a:rPr lang="en-US" sz="1500" dirty="0" smtClean="0"/>
              <a:t>: Apollo Munich, Max </a:t>
            </a:r>
            <a:r>
              <a:rPr lang="en-US" sz="1500" dirty="0" err="1" smtClean="0"/>
              <a:t>Bupa</a:t>
            </a:r>
            <a:endParaRPr lang="en-US" sz="1500" dirty="0" smtClean="0"/>
          </a:p>
          <a:p>
            <a:pPr lvl="1">
              <a:buFont typeface="Arial" pitchFamily="34" charset="0"/>
              <a:buChar char="–"/>
            </a:pPr>
            <a:r>
              <a:rPr lang="en-US" sz="1500" b="1" dirty="0" smtClean="0"/>
              <a:t>    HRA: </a:t>
            </a:r>
            <a:r>
              <a:rPr lang="en-US" sz="1500" dirty="0" smtClean="0"/>
              <a:t>UnitedHealth care, Cecilia, Vidal, Apollo Munich</a:t>
            </a:r>
          </a:p>
          <a:p>
            <a:pPr lvl="1">
              <a:buFont typeface="Arial" pitchFamily="34" charset="0"/>
              <a:buChar char="–"/>
            </a:pPr>
            <a:r>
              <a:rPr lang="en-US" sz="1500" b="1" dirty="0" smtClean="0"/>
              <a:t>    Group Health Rating tool</a:t>
            </a:r>
            <a:r>
              <a:rPr lang="en-US" sz="1500" dirty="0" smtClean="0"/>
              <a:t>: L&amp;T General insurance </a:t>
            </a:r>
          </a:p>
          <a:p>
            <a:pPr lvl="1">
              <a:buFont typeface="Arial" pitchFamily="34" charset="0"/>
              <a:buChar char="•"/>
            </a:pPr>
            <a:endParaRPr lang="en-US" sz="1500" dirty="0" smtClean="0"/>
          </a:p>
          <a:p>
            <a:pPr>
              <a:buFont typeface="Wingdings" pitchFamily="2" charset="2"/>
              <a:buChar char="§"/>
            </a:pPr>
            <a:r>
              <a:rPr lang="en-US" sz="1700" dirty="0" smtClean="0"/>
              <a:t>Recent content assignments in India:</a:t>
            </a:r>
          </a:p>
          <a:p>
            <a:pPr>
              <a:buFont typeface="Wingdings" pitchFamily="2" charset="2"/>
              <a:buChar char="§"/>
            </a:pPr>
            <a:endParaRPr lang="en-US" sz="1700" dirty="0" smtClean="0"/>
          </a:p>
          <a:p>
            <a:pPr lvl="1">
              <a:buFont typeface="Arial" pitchFamily="34" charset="0"/>
              <a:buChar char="–"/>
            </a:pPr>
            <a:r>
              <a:rPr lang="en-US" sz="1500" b="1" dirty="0" smtClean="0"/>
              <a:t>    Clinical protocols and pathways for Indian healthcare providers</a:t>
            </a:r>
          </a:p>
          <a:p>
            <a:pPr lvl="1">
              <a:buFont typeface="Arial" pitchFamily="34" charset="0"/>
              <a:buChar char="–"/>
            </a:pPr>
            <a:r>
              <a:rPr lang="en-US" sz="1500" b="1" dirty="0" smtClean="0"/>
              <a:t>    Evidence based checklists for the UK NHS trusts</a:t>
            </a:r>
          </a:p>
          <a:p>
            <a:pPr lvl="1">
              <a:buFont typeface="Arial" pitchFamily="34" charset="0"/>
              <a:buChar char="–"/>
            </a:pPr>
            <a:r>
              <a:rPr lang="en-US" sz="1500" b="1" dirty="0" smtClean="0"/>
              <a:t>    Primary care protocols for an Indian chain of clinics</a:t>
            </a:r>
          </a:p>
          <a:p>
            <a:pPr lvl="1">
              <a:buFont typeface="Arial" pitchFamily="34" charset="0"/>
              <a:buChar char="–"/>
            </a:pPr>
            <a:r>
              <a:rPr lang="en-US" sz="1500" b="1" dirty="0" smtClean="0"/>
              <a:t>    Telephone triaging for primary care physician practice in US</a:t>
            </a:r>
          </a:p>
          <a:p>
            <a:pPr lvl="1">
              <a:buFont typeface="Arial" pitchFamily="34" charset="0"/>
              <a:buChar char="–"/>
            </a:pPr>
            <a:r>
              <a:rPr lang="en-US" sz="1500" b="1" dirty="0" smtClean="0"/>
              <a:t>    DRG tariff development in Ghana</a:t>
            </a:r>
          </a:p>
          <a:p>
            <a:pPr lvl="1">
              <a:buFont typeface="Arial" pitchFamily="34" charset="0"/>
              <a:buChar char="–"/>
            </a:pPr>
            <a:r>
              <a:rPr lang="en-US" sz="1500" b="1" dirty="0" smtClean="0"/>
              <a:t>    Customization of Disease management protocols for  India</a:t>
            </a:r>
          </a:p>
          <a:p>
            <a:pPr lvl="1"/>
            <a:endParaRPr lang="en-US" sz="1600"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6781800" cy="1066800"/>
          </a:xfrm>
        </p:spPr>
        <p:txBody>
          <a:bodyPr>
            <a:normAutofit/>
          </a:bodyPr>
          <a:lstStyle/>
          <a:p>
            <a:r>
              <a:rPr lang="en-US" sz="3600" dirty="0" smtClean="0"/>
              <a:t>Hypothesis of the Tool</a:t>
            </a:r>
            <a:endParaRPr lang="en-US" sz="3600" dirty="0"/>
          </a:p>
        </p:txBody>
      </p:sp>
      <p:sp>
        <p:nvSpPr>
          <p:cNvPr id="5" name="Text Placeholder 4"/>
          <p:cNvSpPr>
            <a:spLocks noGrp="1"/>
          </p:cNvSpPr>
          <p:nvPr>
            <p:ph type="body" idx="1"/>
          </p:nvPr>
        </p:nvSpPr>
        <p:spPr/>
        <p:txBody>
          <a:bodyPr/>
          <a:lstStyle/>
          <a:p>
            <a:r>
              <a:rPr lang="en-US" dirty="0" smtClean="0"/>
              <a:t>Positive</a:t>
            </a:r>
            <a:endParaRPr lang="en-US" dirty="0"/>
          </a:p>
        </p:txBody>
      </p:sp>
      <p:sp>
        <p:nvSpPr>
          <p:cNvPr id="3" name="Content Placeholder 2"/>
          <p:cNvSpPr>
            <a:spLocks noGrp="1"/>
          </p:cNvSpPr>
          <p:nvPr>
            <p:ph sz="half" idx="2"/>
          </p:nvPr>
        </p:nvSpPr>
        <p:spPr>
          <a:xfrm>
            <a:off x="838200" y="1295400"/>
            <a:ext cx="3657600" cy="3928536"/>
          </a:xfrm>
        </p:spPr>
        <p:txBody>
          <a:bodyPr>
            <a:normAutofit fontScale="85000" lnSpcReduction="20000"/>
          </a:bodyPr>
          <a:lstStyle/>
          <a:p>
            <a:pPr lvl="1"/>
            <a:endParaRPr lang="en-US" sz="2400" dirty="0"/>
          </a:p>
          <a:p>
            <a:r>
              <a:rPr lang="en-US" sz="2100" dirty="0" smtClean="0"/>
              <a:t>Ease </a:t>
            </a:r>
            <a:r>
              <a:rPr lang="en-US" sz="2100" dirty="0"/>
              <a:t>in </a:t>
            </a:r>
            <a:r>
              <a:rPr lang="en-US" sz="2100" dirty="0" smtClean="0"/>
              <a:t>Reimbursement </a:t>
            </a:r>
          </a:p>
          <a:p>
            <a:pPr lvl="0"/>
            <a:r>
              <a:rPr lang="en-US" sz="2200" dirty="0"/>
              <a:t>Coverage determinations</a:t>
            </a:r>
          </a:p>
          <a:p>
            <a:pPr lvl="0"/>
            <a:r>
              <a:rPr lang="en-US" sz="2200" dirty="0"/>
              <a:t>Payment determinations</a:t>
            </a:r>
          </a:p>
          <a:p>
            <a:pPr lvl="0"/>
            <a:r>
              <a:rPr lang="en-US" sz="2200" dirty="0"/>
              <a:t>Medical review policies</a:t>
            </a:r>
          </a:p>
          <a:p>
            <a:pPr lvl="0"/>
            <a:r>
              <a:rPr lang="en-US" sz="2200" dirty="0"/>
              <a:t>Plan structures</a:t>
            </a:r>
          </a:p>
          <a:p>
            <a:pPr lvl="0"/>
            <a:r>
              <a:rPr lang="en-US" sz="2200" dirty="0"/>
              <a:t>Statistical reporting</a:t>
            </a:r>
          </a:p>
          <a:p>
            <a:pPr lvl="0"/>
            <a:r>
              <a:rPr lang="en-US" sz="2200" dirty="0"/>
              <a:t>Actuarial projections</a:t>
            </a:r>
          </a:p>
          <a:p>
            <a:pPr lvl="0"/>
            <a:r>
              <a:rPr lang="en-US" sz="2200" dirty="0"/>
              <a:t>Fraud and abuse monitoring</a:t>
            </a:r>
          </a:p>
          <a:p>
            <a:pPr lvl="0"/>
            <a:r>
              <a:rPr lang="en-US" sz="2200" dirty="0"/>
              <a:t>Quality </a:t>
            </a:r>
            <a:r>
              <a:rPr lang="en-US" sz="2200" dirty="0" smtClean="0"/>
              <a:t>measurements</a:t>
            </a:r>
          </a:p>
          <a:p>
            <a:pPr lvl="0"/>
            <a:r>
              <a:rPr lang="en-US" sz="2900" dirty="0" smtClean="0"/>
              <a:t> </a:t>
            </a:r>
            <a:r>
              <a:rPr lang="en-US" sz="2100" dirty="0"/>
              <a:t>Claims backlogs </a:t>
            </a:r>
            <a:r>
              <a:rPr lang="en-US" sz="2100" dirty="0" smtClean="0"/>
              <a:t>Reduced.</a:t>
            </a:r>
          </a:p>
          <a:p>
            <a:pPr lvl="0"/>
            <a:r>
              <a:rPr lang="en-US" sz="2100" dirty="0" smtClean="0"/>
              <a:t>Denials </a:t>
            </a:r>
            <a:r>
              <a:rPr lang="en-US" sz="2100" dirty="0"/>
              <a:t>(due to coding) Reduces</a:t>
            </a:r>
            <a:endParaRPr lang="en-US" sz="1600" dirty="0"/>
          </a:p>
          <a:p>
            <a:endParaRPr lang="en-US" dirty="0"/>
          </a:p>
        </p:txBody>
      </p:sp>
      <p:sp>
        <p:nvSpPr>
          <p:cNvPr id="6" name="Text Placeholder 5"/>
          <p:cNvSpPr>
            <a:spLocks noGrp="1"/>
          </p:cNvSpPr>
          <p:nvPr>
            <p:ph type="body" sz="quarter" idx="3"/>
          </p:nvPr>
        </p:nvSpPr>
        <p:spPr/>
        <p:txBody>
          <a:bodyPr/>
          <a:lstStyle/>
          <a:p>
            <a:r>
              <a:rPr lang="en-US" dirty="0" smtClean="0"/>
              <a:t>Negative</a:t>
            </a:r>
            <a:endParaRPr lang="en-US" dirty="0"/>
          </a:p>
        </p:txBody>
      </p:sp>
      <p:sp>
        <p:nvSpPr>
          <p:cNvPr id="4" name="Content Placeholder 3"/>
          <p:cNvSpPr>
            <a:spLocks noGrp="1"/>
          </p:cNvSpPr>
          <p:nvPr>
            <p:ph sz="quarter" idx="4"/>
          </p:nvPr>
        </p:nvSpPr>
        <p:spPr>
          <a:xfrm>
            <a:off x="4648200" y="1371600"/>
            <a:ext cx="3657600" cy="3505200"/>
          </a:xfrm>
        </p:spPr>
        <p:txBody>
          <a:bodyPr>
            <a:normAutofit fontScale="85000" lnSpcReduction="20000"/>
          </a:bodyPr>
          <a:lstStyle/>
          <a:p>
            <a:pPr lvl="1"/>
            <a:r>
              <a:rPr lang="en-US" sz="2100" dirty="0"/>
              <a:t>Multiple system upgrades and testing cycles</a:t>
            </a:r>
          </a:p>
          <a:p>
            <a:pPr lvl="1"/>
            <a:r>
              <a:rPr lang="en-US" sz="2100" dirty="0"/>
              <a:t>Significant training</a:t>
            </a:r>
          </a:p>
          <a:p>
            <a:pPr lvl="1"/>
            <a:r>
              <a:rPr lang="en-US" sz="2100" dirty="0"/>
              <a:t>Increased claims denials</a:t>
            </a:r>
          </a:p>
          <a:p>
            <a:pPr lvl="1"/>
            <a:r>
              <a:rPr lang="en-US" sz="2100" dirty="0"/>
              <a:t>Delayed payments</a:t>
            </a:r>
          </a:p>
          <a:p>
            <a:pPr lvl="1"/>
            <a:r>
              <a:rPr lang="en-US" sz="2100" dirty="0"/>
              <a:t>Lost or reduced reimbursement </a:t>
            </a:r>
          </a:p>
          <a:p>
            <a:pPr lvl="1"/>
            <a:r>
              <a:rPr lang="en-US" sz="2400" dirty="0"/>
              <a:t>Requires more documentation to support </a:t>
            </a:r>
            <a:r>
              <a:rPr lang="en-US" sz="2400" dirty="0" smtClean="0"/>
              <a:t>codes</a:t>
            </a:r>
          </a:p>
          <a:p>
            <a:pPr lvl="1"/>
            <a:r>
              <a:rPr lang="en-US" sz="2400" dirty="0" smtClean="0"/>
              <a:t>Payment Delays</a:t>
            </a:r>
          </a:p>
          <a:p>
            <a:pPr lvl="1"/>
            <a:r>
              <a:rPr lang="en-US" sz="2400" dirty="0"/>
              <a:t>Replacement of older systems</a:t>
            </a:r>
          </a:p>
          <a:p>
            <a:pPr lvl="1"/>
            <a:endParaRPr lang="en-US" sz="2000" dirty="0"/>
          </a:p>
          <a:p>
            <a:pPr lvl="1"/>
            <a:endParaRPr lang="en-US" sz="2400" dirty="0"/>
          </a:p>
        </p:txBody>
      </p:sp>
    </p:spTree>
    <p:extLst>
      <p:ext uri="{BB962C8B-B14F-4D97-AF65-F5344CB8AC3E}">
        <p14:creationId xmlns="" xmlns:p14="http://schemas.microsoft.com/office/powerpoint/2010/main" val="673555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b="1" dirty="0" smtClean="0">
                <a:solidFill>
                  <a:schemeClr val="tx2"/>
                </a:solidFill>
                <a:latin typeface="Times New Roman" pitchFamily="18" charset="0"/>
                <a:cs typeface="Times New Roman" pitchFamily="18" charset="0"/>
              </a:rPr>
              <a:t>Expected Implementation and Operational Steps</a:t>
            </a:r>
            <a:r>
              <a:rPr lang="en-US" sz="2800" b="1" dirty="0" smtClean="0">
                <a:solidFill>
                  <a:schemeClr val="tx2"/>
                </a:solidFill>
              </a:rPr>
              <a:t/>
            </a:r>
            <a:br>
              <a:rPr lang="en-US" sz="2800" b="1" dirty="0" smtClean="0">
                <a:solidFill>
                  <a:schemeClr val="tx2"/>
                </a:solidFill>
              </a:rPr>
            </a:br>
            <a:endParaRPr lang="en-US" sz="2800" dirty="0"/>
          </a:p>
        </p:txBody>
      </p:sp>
      <p:sp>
        <p:nvSpPr>
          <p:cNvPr id="33795" name="Content Placeholder 2"/>
          <p:cNvSpPr>
            <a:spLocks noGrp="1"/>
          </p:cNvSpPr>
          <p:nvPr>
            <p:ph idx="1"/>
          </p:nvPr>
        </p:nvSpPr>
        <p:spPr/>
        <p:txBody>
          <a:bodyPr/>
          <a:lstStyle/>
          <a:p>
            <a:pPr eaLnBrk="1" hangingPunct="1">
              <a:lnSpc>
                <a:spcPct val="90000"/>
              </a:lnSpc>
            </a:pPr>
            <a:r>
              <a:rPr lang="en-US" sz="2000" smtClean="0">
                <a:latin typeface="Times New Roman" pitchFamily="18" charset="0"/>
                <a:cs typeface="Times New Roman" pitchFamily="18" charset="0"/>
              </a:rPr>
              <a:t>Training – not just coders</a:t>
            </a:r>
          </a:p>
          <a:p>
            <a:pPr lvl="1" eaLnBrk="1" hangingPunct="1">
              <a:lnSpc>
                <a:spcPct val="90000"/>
              </a:lnSpc>
            </a:pPr>
            <a:r>
              <a:rPr lang="en-US" sz="2000" smtClean="0">
                <a:latin typeface="Times New Roman" pitchFamily="18" charset="0"/>
                <a:cs typeface="Times New Roman" pitchFamily="18" charset="0"/>
              </a:rPr>
              <a:t>Program staff</a:t>
            </a:r>
          </a:p>
          <a:p>
            <a:pPr lvl="1" eaLnBrk="1" hangingPunct="1">
              <a:lnSpc>
                <a:spcPct val="90000"/>
              </a:lnSpc>
            </a:pPr>
            <a:r>
              <a:rPr lang="en-US" sz="2000" smtClean="0">
                <a:latin typeface="Times New Roman" pitchFamily="18" charset="0"/>
                <a:cs typeface="Times New Roman" pitchFamily="18" charset="0"/>
              </a:rPr>
              <a:t>Administrative staff</a:t>
            </a:r>
          </a:p>
          <a:p>
            <a:pPr lvl="1" eaLnBrk="1" hangingPunct="1">
              <a:lnSpc>
                <a:spcPct val="90000"/>
              </a:lnSpc>
            </a:pPr>
            <a:r>
              <a:rPr lang="en-US" sz="2000" smtClean="0">
                <a:latin typeface="Times New Roman" pitchFamily="18" charset="0"/>
                <a:cs typeface="Times New Roman" pitchFamily="18" charset="0"/>
              </a:rPr>
              <a:t>Systems staff</a:t>
            </a:r>
          </a:p>
          <a:p>
            <a:pPr eaLnBrk="1" hangingPunct="1">
              <a:lnSpc>
                <a:spcPct val="90000"/>
              </a:lnSpc>
            </a:pPr>
            <a:r>
              <a:rPr lang="en-US" sz="2000" smtClean="0">
                <a:latin typeface="Times New Roman" pitchFamily="18" charset="0"/>
                <a:cs typeface="Times New Roman" pitchFamily="18" charset="0"/>
              </a:rPr>
              <a:t>Business Process Analysis</a:t>
            </a:r>
          </a:p>
          <a:p>
            <a:pPr lvl="1" eaLnBrk="1" hangingPunct="1">
              <a:lnSpc>
                <a:spcPct val="90000"/>
              </a:lnSpc>
            </a:pPr>
            <a:r>
              <a:rPr lang="en-US" sz="2000" smtClean="0">
                <a:latin typeface="Times New Roman" pitchFamily="18" charset="0"/>
                <a:cs typeface="Times New Roman" pitchFamily="18" charset="0"/>
              </a:rPr>
              <a:t>Where do you use diagnoses/inpatient hospital procedures?</a:t>
            </a:r>
          </a:p>
          <a:p>
            <a:pPr lvl="1" eaLnBrk="1" hangingPunct="1">
              <a:lnSpc>
                <a:spcPct val="90000"/>
              </a:lnSpc>
            </a:pPr>
            <a:r>
              <a:rPr lang="en-US" sz="2000" smtClean="0">
                <a:latin typeface="Times New Roman" pitchFamily="18" charset="0"/>
                <a:cs typeface="Times New Roman" pitchFamily="18" charset="0"/>
              </a:rPr>
              <a:t>What are the interfaces that may need to be changed?</a:t>
            </a:r>
          </a:p>
          <a:p>
            <a:pPr lvl="1" eaLnBrk="1" hangingPunct="1">
              <a:lnSpc>
                <a:spcPct val="90000"/>
              </a:lnSpc>
            </a:pPr>
            <a:r>
              <a:rPr lang="en-US" sz="2000" smtClean="0">
                <a:latin typeface="Times New Roman" pitchFamily="18" charset="0"/>
                <a:cs typeface="Times New Roman" pitchFamily="18" charset="0"/>
              </a:rPr>
              <a:t>What databases need to be changed?</a:t>
            </a:r>
          </a:p>
          <a:p>
            <a:pPr eaLnBrk="1" hangingPunct="1"/>
            <a:endParaRPr lang="en-US" sz="20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1143000"/>
          </a:xfrm>
        </p:spPr>
        <p:txBody>
          <a:bodyPr>
            <a:normAutofit fontScale="90000"/>
          </a:bodyPr>
          <a:lstStyle/>
          <a:p>
            <a:r>
              <a:rPr lang="en-US" sz="4000" b="1" dirty="0"/>
              <a:t>Recommendations</a:t>
            </a:r>
            <a:r>
              <a:rPr lang="en-US" dirty="0"/>
              <a:t/>
            </a:r>
            <a:br>
              <a:rPr lang="en-US" dirty="0"/>
            </a:br>
            <a:endParaRPr lang="en-US" dirty="0"/>
          </a:p>
        </p:txBody>
      </p:sp>
      <p:sp>
        <p:nvSpPr>
          <p:cNvPr id="3" name="Content Placeholder 2"/>
          <p:cNvSpPr>
            <a:spLocks noGrp="1"/>
          </p:cNvSpPr>
          <p:nvPr>
            <p:ph idx="1"/>
          </p:nvPr>
        </p:nvSpPr>
        <p:spPr>
          <a:xfrm>
            <a:off x="762000" y="685800"/>
            <a:ext cx="7543800" cy="4343400"/>
          </a:xfrm>
        </p:spPr>
        <p:txBody>
          <a:bodyPr>
            <a:normAutofit fontScale="77500" lnSpcReduction="20000"/>
          </a:bodyPr>
          <a:lstStyle/>
          <a:p>
            <a:pPr lvl="0"/>
            <a:r>
              <a:rPr lang="en-US" dirty="0" smtClean="0"/>
              <a:t>References </a:t>
            </a:r>
            <a:r>
              <a:rPr lang="en-US" dirty="0"/>
              <a:t>for Surgery list could be more appropriate and which can be generalized for every tool development</a:t>
            </a:r>
            <a:r>
              <a:rPr lang="en-US" dirty="0" smtClean="0"/>
              <a:t>.</a:t>
            </a:r>
            <a:endParaRPr lang="en-US" dirty="0"/>
          </a:p>
          <a:p>
            <a:pPr lvl="0"/>
            <a:r>
              <a:rPr lang="en-US" dirty="0"/>
              <a:t>The pathways can be integrated in the EMR, after the final Solution has been made rather than keeping it as a separate module or separate tool</a:t>
            </a:r>
            <a:r>
              <a:rPr lang="en-US" dirty="0" smtClean="0"/>
              <a:t>.</a:t>
            </a:r>
            <a:endParaRPr lang="en-US" dirty="0"/>
          </a:p>
          <a:p>
            <a:pPr lvl="0"/>
            <a:r>
              <a:rPr lang="en-US" dirty="0"/>
              <a:t>Should also focus on International evidences.</a:t>
            </a:r>
          </a:p>
          <a:p>
            <a:r>
              <a:rPr lang="en-US" dirty="0"/>
              <a:t> </a:t>
            </a:r>
            <a:r>
              <a:rPr lang="en-US" dirty="0" smtClean="0"/>
              <a:t>Continuous </a:t>
            </a:r>
            <a:r>
              <a:rPr lang="en-US" dirty="0"/>
              <a:t>updating of tool should be done. </a:t>
            </a:r>
          </a:p>
          <a:p>
            <a:pPr lvl="0"/>
            <a:r>
              <a:rPr lang="en-US" dirty="0"/>
              <a:t>Promotion of tool should be emphasizing</a:t>
            </a:r>
            <a:r>
              <a:rPr lang="en-US" dirty="0" smtClean="0"/>
              <a:t>.</a:t>
            </a:r>
            <a:endParaRPr lang="en-US" dirty="0"/>
          </a:p>
          <a:p>
            <a:r>
              <a:rPr lang="en-US" dirty="0"/>
              <a:t>ICD 10 PCS utility tool is also be created for hospital and </a:t>
            </a:r>
            <a:r>
              <a:rPr lang="en-US" dirty="0" smtClean="0"/>
              <a:t>Pharmacy</a:t>
            </a:r>
          </a:p>
          <a:p>
            <a:r>
              <a:rPr lang="en-US" dirty="0"/>
              <a:t>That there should have been  Proper description of deliverables </a:t>
            </a:r>
          </a:p>
          <a:p>
            <a:r>
              <a:rPr lang="en-US" dirty="0"/>
              <a:t>Centralization of the system is very essential .</a:t>
            </a:r>
          </a:p>
          <a:p>
            <a:r>
              <a:rPr lang="en-US" dirty="0"/>
              <a:t>Specific  templates for recording pt. assessment need to be formulated .</a:t>
            </a:r>
          </a:p>
          <a:p>
            <a:r>
              <a:rPr lang="en-US" dirty="0"/>
              <a:t>The backend of the software needs to be rectified for all the bugs &amp; error </a:t>
            </a:r>
            <a:endParaRPr lang="en-US" dirty="0" smtClean="0"/>
          </a:p>
          <a:p>
            <a:r>
              <a:rPr lang="en-US" dirty="0" smtClean="0"/>
              <a:t>Proper </a:t>
            </a:r>
            <a:r>
              <a:rPr lang="en-US" dirty="0"/>
              <a:t>training annually or semi </a:t>
            </a:r>
            <a:r>
              <a:rPr lang="en-US" dirty="0" smtClean="0"/>
              <a:t>annually </a:t>
            </a:r>
            <a:r>
              <a:rPr lang="en-US" dirty="0"/>
              <a:t>should be encouraged in hospital ,where it is implemented</a:t>
            </a:r>
          </a:p>
          <a:p>
            <a:endParaRPr lang="en-US" dirty="0"/>
          </a:p>
          <a:p>
            <a:endParaRPr lang="en-US" dirty="0"/>
          </a:p>
        </p:txBody>
      </p:sp>
    </p:spTree>
    <p:extLst>
      <p:ext uri="{BB962C8B-B14F-4D97-AF65-F5344CB8AC3E}">
        <p14:creationId xmlns="" xmlns:p14="http://schemas.microsoft.com/office/powerpoint/2010/main" val="2465435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Limitations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lvl="0"/>
            <a:r>
              <a:rPr lang="en-US" dirty="0"/>
              <a:t>Individual patient factors may contribute to variation that cannot and should not be controlled by the system</a:t>
            </a:r>
            <a:r>
              <a:rPr lang="en-US" dirty="0" smtClean="0"/>
              <a:t>.</a:t>
            </a:r>
            <a:endParaRPr lang="en-US" dirty="0"/>
          </a:p>
          <a:p>
            <a:pPr lvl="0"/>
            <a:r>
              <a:rPr lang="en-US" dirty="0"/>
              <a:t>Streamlining care may have a negative impact on Coding.</a:t>
            </a:r>
          </a:p>
          <a:p>
            <a:r>
              <a:rPr lang="en-US" dirty="0"/>
              <a:t> </a:t>
            </a:r>
            <a:r>
              <a:rPr lang="en-US" dirty="0" smtClean="0"/>
              <a:t>Physicians/Consultant </a:t>
            </a:r>
            <a:r>
              <a:rPr lang="en-US" dirty="0"/>
              <a:t>have objection for “cookbook medical codes”.</a:t>
            </a:r>
          </a:p>
          <a:p>
            <a:endParaRPr lang="en-US" dirty="0"/>
          </a:p>
        </p:txBody>
      </p:sp>
    </p:spTree>
    <p:extLst>
      <p:ext uri="{BB962C8B-B14F-4D97-AF65-F5344CB8AC3E}">
        <p14:creationId xmlns="" xmlns:p14="http://schemas.microsoft.com/office/powerpoint/2010/main" val="25619042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6781800" cy="685800"/>
          </a:xfrm>
        </p:spPr>
        <p:txBody>
          <a:bodyPr>
            <a:noAutofit/>
          </a:bodyPr>
          <a:lstStyle/>
          <a:p>
            <a:r>
              <a:rPr lang="en-US" sz="3600" dirty="0" smtClean="0"/>
              <a:t>References</a:t>
            </a:r>
            <a:endParaRPr lang="en-US" sz="3600" dirty="0"/>
          </a:p>
        </p:txBody>
      </p:sp>
      <p:sp>
        <p:nvSpPr>
          <p:cNvPr id="3" name="Content Placeholder 2"/>
          <p:cNvSpPr>
            <a:spLocks noGrp="1"/>
          </p:cNvSpPr>
          <p:nvPr>
            <p:ph idx="1"/>
          </p:nvPr>
        </p:nvSpPr>
        <p:spPr>
          <a:xfrm>
            <a:off x="762000" y="762000"/>
            <a:ext cx="7543800" cy="4953000"/>
          </a:xfrm>
        </p:spPr>
        <p:txBody>
          <a:bodyPr>
            <a:normAutofit fontScale="62500" lnSpcReduction="20000"/>
          </a:bodyPr>
          <a:lstStyle/>
          <a:p>
            <a:pPr lvl="0"/>
            <a:r>
              <a:rPr lang="en-US" dirty="0"/>
              <a:t>Houser </a:t>
            </a:r>
            <a:r>
              <a:rPr lang="en-US" dirty="0" err="1"/>
              <a:t>SH,Morgan</a:t>
            </a:r>
            <a:r>
              <a:rPr lang="en-US" dirty="0"/>
              <a:t> D,2013 Assessing the planning and implementation strategies for the ICD 10 CM/PCS coding transition in hospitals</a:t>
            </a:r>
            <a:r>
              <a:rPr lang="en-US" dirty="0" smtClean="0"/>
              <a:t>.</a:t>
            </a:r>
            <a:endParaRPr lang="en-US" dirty="0"/>
          </a:p>
          <a:p>
            <a:pPr lvl="0"/>
            <a:r>
              <a:rPr lang="en-US" dirty="0"/>
              <a:t>Zeisset A, Bowman S, 2012, Strategies for ICD 10 implementation</a:t>
            </a:r>
            <a:r>
              <a:rPr lang="en-US" dirty="0" smtClean="0"/>
              <a:t>.</a:t>
            </a:r>
            <a:endParaRPr lang="en-US" dirty="0"/>
          </a:p>
          <a:p>
            <a:pPr lvl="0"/>
            <a:r>
              <a:rPr lang="en-US" dirty="0"/>
              <a:t>Averill R, Bowman S ,2012,There are critical reason for not further delaying the implementation of the new ICD 10 coding </a:t>
            </a:r>
            <a:r>
              <a:rPr lang="en-US" dirty="0" smtClean="0"/>
              <a:t>System</a:t>
            </a:r>
            <a:r>
              <a:rPr lang="en-US" dirty="0"/>
              <a:t> </a:t>
            </a:r>
          </a:p>
          <a:p>
            <a:pPr lvl="0"/>
            <a:r>
              <a:rPr lang="en-US" dirty="0" smtClean="0"/>
              <a:t>Trawick </a:t>
            </a:r>
            <a:r>
              <a:rPr lang="en-US" dirty="0"/>
              <a:t>KC, </a:t>
            </a:r>
            <a:r>
              <a:rPr lang="en-US" dirty="0" smtClean="0"/>
              <a:t>Newcom </a:t>
            </a:r>
            <a:r>
              <a:rPr lang="en-US" dirty="0"/>
              <a:t>J,2012,planning for ICD 10 </a:t>
            </a:r>
            <a:r>
              <a:rPr lang="en-US" dirty="0" smtClean="0"/>
              <a:t>implementation</a:t>
            </a:r>
            <a:endParaRPr lang="en-US" dirty="0"/>
          </a:p>
          <a:p>
            <a:pPr lvl="0"/>
            <a:r>
              <a:rPr lang="en-US" dirty="0"/>
              <a:t>Clark JS,2013, How ICD 10 implementation improve the quality of care</a:t>
            </a:r>
            <a:r>
              <a:rPr lang="en-US" dirty="0" smtClean="0"/>
              <a:t>.</a:t>
            </a:r>
            <a:endParaRPr lang="en-US" dirty="0"/>
          </a:p>
          <a:p>
            <a:pPr lvl="0"/>
            <a:r>
              <a:rPr lang="en-US" dirty="0"/>
              <a:t> Kayina TK,Agrawal K,Sharma AK,2013,Implementation of ICD 10 Constraints and difficulties of health care providers</a:t>
            </a:r>
            <a:r>
              <a:rPr lang="en-US" dirty="0" smtClean="0"/>
              <a:t>.</a:t>
            </a:r>
            <a:endParaRPr lang="en-US" dirty="0"/>
          </a:p>
          <a:p>
            <a:pPr lvl="0"/>
            <a:r>
              <a:rPr lang="en-US" dirty="0"/>
              <a:t>Mony PK, Nagaraj C, 2007, Health information management system ,Introduction to disease classification and </a:t>
            </a:r>
            <a:r>
              <a:rPr lang="en-US" dirty="0" smtClean="0"/>
              <a:t>coding</a:t>
            </a:r>
            <a:r>
              <a:rPr lang="en-US" dirty="0"/>
              <a:t> </a:t>
            </a:r>
          </a:p>
          <a:p>
            <a:pPr lvl="0"/>
            <a:r>
              <a:rPr lang="en-US" dirty="0"/>
              <a:t>Sander TB,2012, The road to ICD 10 PCS importance ,forecasting the transition for provider ,payers and other health care organization.</a:t>
            </a:r>
          </a:p>
          <a:p>
            <a:pPr lvl="0"/>
            <a:r>
              <a:rPr lang="en-US" dirty="0"/>
              <a:t> Nathan R. Every, Judith Hochman, Richard Becker, Steve Kopecky and Christopher P.Cannon: “Critical Pathways : A Review” Circulation 2000;101;461-46; Journal of the American Medical Informatics Association Volume 8Number 6 Nov / Dec.</a:t>
            </a:r>
          </a:p>
          <a:p>
            <a:pPr lvl="0"/>
            <a:r>
              <a:rPr lang="en-US" u="sng" dirty="0">
                <a:hlinkClick r:id="rId2"/>
              </a:rPr>
              <a:t>http://www.cdc.gov/nchs/about/otheract/icd9/abticd10.htm</a:t>
            </a:r>
            <a:endParaRPr lang="en-US" dirty="0"/>
          </a:p>
          <a:p>
            <a:pPr lvl="0"/>
            <a:r>
              <a:rPr lang="en-US" dirty="0"/>
              <a:t>  CMS – ICD-10-PCS Information.</a:t>
            </a:r>
          </a:p>
          <a:p>
            <a:pPr marL="0" indent="0">
              <a:buNone/>
            </a:pPr>
            <a:r>
              <a:rPr lang="en-US" dirty="0">
                <a:hlinkClick r:id="rId3"/>
              </a:rPr>
              <a:t>  </a:t>
            </a:r>
            <a:r>
              <a:rPr lang="en-US" u="sng" dirty="0">
                <a:hlinkClick r:id="rId3"/>
              </a:rPr>
              <a:t>http://www.cms.gov/Medicare/Coding/ICD10/ICD-10ImplementationTimelines.html</a:t>
            </a:r>
            <a:r>
              <a:rPr lang="en-US" dirty="0"/>
              <a:t> </a:t>
            </a:r>
          </a:p>
          <a:p>
            <a:endParaRPr lang="en-US" dirty="0"/>
          </a:p>
          <a:p>
            <a:endParaRPr lang="en-US" dirty="0"/>
          </a:p>
        </p:txBody>
      </p:sp>
    </p:spTree>
    <p:extLst>
      <p:ext uri="{BB962C8B-B14F-4D97-AF65-F5344CB8AC3E}">
        <p14:creationId xmlns="" xmlns:p14="http://schemas.microsoft.com/office/powerpoint/2010/main" val="8859653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76600"/>
            <a:ext cx="7543800" cy="457200"/>
          </a:xfrm>
        </p:spPr>
        <p:txBody>
          <a:bodyPr>
            <a:noAutofit/>
          </a:bodyPr>
          <a:lstStyle/>
          <a:p>
            <a:r>
              <a:rPr lang="en-US" sz="2400" i="1" dirty="0" smtClean="0"/>
              <a:t>Acknowledgement</a:t>
            </a:r>
            <a:endParaRPr lang="en-US" sz="2400" i="1" dirty="0"/>
          </a:p>
        </p:txBody>
      </p:sp>
      <p:sp>
        <p:nvSpPr>
          <p:cNvPr id="3" name="Text Placeholder 2"/>
          <p:cNvSpPr>
            <a:spLocks noGrp="1"/>
          </p:cNvSpPr>
          <p:nvPr>
            <p:ph type="body" idx="1"/>
          </p:nvPr>
        </p:nvSpPr>
        <p:spPr>
          <a:xfrm>
            <a:off x="762000" y="3733800"/>
            <a:ext cx="6858000" cy="2133600"/>
          </a:xfrm>
        </p:spPr>
        <p:txBody>
          <a:bodyPr>
            <a:normAutofit fontScale="77500" lnSpcReduction="20000"/>
          </a:bodyPr>
          <a:lstStyle/>
          <a:p>
            <a:r>
              <a:rPr lang="en-US" i="1" dirty="0" smtClean="0"/>
              <a:t>Dr.A.K Aggarwal (Dean,IIHMR)</a:t>
            </a:r>
          </a:p>
          <a:p>
            <a:r>
              <a:rPr lang="en-US" i="1" dirty="0" smtClean="0"/>
              <a:t>Mrs.Anandhi Ramchandran(Mentor)</a:t>
            </a:r>
          </a:p>
          <a:p>
            <a:r>
              <a:rPr lang="en-US" i="1" dirty="0" smtClean="0"/>
              <a:t>Dr.Abhijit Chakravorty(</a:t>
            </a:r>
            <a:r>
              <a:rPr lang="en-US" i="1" dirty="0" err="1" smtClean="0"/>
              <a:t>Faculty,IIHMR</a:t>
            </a:r>
            <a:r>
              <a:rPr lang="en-US" i="1" dirty="0" smtClean="0"/>
              <a:t>)</a:t>
            </a:r>
          </a:p>
          <a:p>
            <a:r>
              <a:rPr lang="en-US" i="1" dirty="0" smtClean="0"/>
              <a:t>Mr. </a:t>
            </a:r>
            <a:r>
              <a:rPr lang="en-US" i="1" dirty="0" err="1" smtClean="0"/>
              <a:t>Lalit</a:t>
            </a:r>
            <a:r>
              <a:rPr lang="en-US" i="1" dirty="0" smtClean="0"/>
              <a:t> Baveja(Senior healthcare Consultan,Milliman)</a:t>
            </a:r>
          </a:p>
          <a:p>
            <a:r>
              <a:rPr lang="en-US" i="1" dirty="0" smtClean="0"/>
              <a:t>Dr.Sudhanshu Bansal(HealthCare Consultant,Milliman)</a:t>
            </a:r>
            <a:endParaRPr lang="en-US" i="1" dirty="0"/>
          </a:p>
        </p:txBody>
      </p:sp>
      <p:sp>
        <p:nvSpPr>
          <p:cNvPr id="4" name="Rectangle 3"/>
          <p:cNvSpPr/>
          <p:nvPr/>
        </p:nvSpPr>
        <p:spPr>
          <a:xfrm>
            <a:off x="685800" y="-304800"/>
            <a:ext cx="7772400" cy="1415772"/>
          </a:xfrm>
          <a:prstGeom prst="rect">
            <a:avLst/>
          </a:prstGeom>
        </p:spPr>
        <p:txBody>
          <a:bodyPr wrap="square">
            <a:spAutoFit/>
          </a:bodyPr>
          <a:lstStyle/>
          <a:p>
            <a:pPr lvl="0" algn="ctr">
              <a:spcBef>
                <a:spcPct val="20000"/>
              </a:spcBef>
              <a:buClr>
                <a:srgbClr val="AD0101"/>
              </a:buClr>
            </a:pPr>
            <a:r>
              <a:rPr lang="en-US" sz="8600" b="1" i="1" u="sng" dirty="0">
                <a:solidFill>
                  <a:srgbClr val="303030"/>
                </a:solidFill>
              </a:rPr>
              <a:t>Thank You</a:t>
            </a:r>
            <a:r>
              <a:rPr lang="en-US" sz="8600" b="1" i="1" u="sng" dirty="0" smtClean="0">
                <a:solidFill>
                  <a:srgbClr val="303030"/>
                </a:solidFill>
              </a:rPr>
              <a:t>…!!!</a:t>
            </a:r>
            <a:endParaRPr lang="en-US" sz="8600" b="1" i="1" u="sng" dirty="0">
              <a:solidFill>
                <a:srgbClr val="303030"/>
              </a:solidFill>
            </a:endParaRPr>
          </a:p>
        </p:txBody>
      </p:sp>
    </p:spTree>
    <p:extLst>
      <p:ext uri="{BB962C8B-B14F-4D97-AF65-F5344CB8AC3E}">
        <p14:creationId xmlns="" xmlns:p14="http://schemas.microsoft.com/office/powerpoint/2010/main" val="4274060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Milliman Unique advantage</a:t>
            </a:r>
            <a:endParaRPr lang="en-US" sz="3600" dirty="0"/>
          </a:p>
        </p:txBody>
      </p:sp>
      <p:sp>
        <p:nvSpPr>
          <p:cNvPr id="3" name="Content Placeholder 2"/>
          <p:cNvSpPr>
            <a:spLocks noGrp="1"/>
          </p:cNvSpPr>
          <p:nvPr>
            <p:ph idx="1"/>
          </p:nvPr>
        </p:nvSpPr>
        <p:spPr>
          <a:xfrm>
            <a:off x="762000" y="685800"/>
            <a:ext cx="7696200" cy="4495800"/>
          </a:xfrm>
        </p:spPr>
        <p:txBody>
          <a:bodyPr>
            <a:noAutofit/>
          </a:bodyPr>
          <a:lstStyle/>
          <a:p>
            <a:pPr>
              <a:buFont typeface="Wingdings" pitchFamily="2" charset="2"/>
              <a:buChar char="§"/>
            </a:pPr>
            <a:r>
              <a:rPr lang="en-US" dirty="0" smtClean="0"/>
              <a:t>I</a:t>
            </a:r>
            <a:r>
              <a:rPr lang="en-US" sz="1600" dirty="0" smtClean="0"/>
              <a:t>n-depth knowledge of Indian healthcare and insurance industry and hands-on experience with Indian health insurance data</a:t>
            </a:r>
          </a:p>
          <a:p>
            <a:pPr>
              <a:buFont typeface="Wingdings" pitchFamily="2" charset="2"/>
              <a:buChar char="§"/>
            </a:pPr>
            <a:endParaRPr lang="en-US" sz="1600" dirty="0" smtClean="0"/>
          </a:p>
          <a:p>
            <a:pPr>
              <a:buFont typeface="Wingdings" pitchFamily="2" charset="2"/>
              <a:buChar char="§"/>
            </a:pPr>
            <a:r>
              <a:rPr lang="en-US" sz="1600" dirty="0" smtClean="0"/>
              <a:t>A combination of Actuarial, Clinical and IT teams</a:t>
            </a:r>
          </a:p>
          <a:p>
            <a:pPr>
              <a:buFont typeface="Wingdings" pitchFamily="2" charset="2"/>
              <a:buChar char="§"/>
            </a:pPr>
            <a:endParaRPr lang="en-US" sz="1600" dirty="0" smtClean="0"/>
          </a:p>
          <a:p>
            <a:pPr>
              <a:buFont typeface="Wingdings" pitchFamily="2" charset="2"/>
              <a:buChar char="§"/>
            </a:pPr>
            <a:r>
              <a:rPr lang="en-US" sz="1600" dirty="0" smtClean="0"/>
              <a:t>A basket of tools and services serving the needs of a health insurer in India</a:t>
            </a:r>
          </a:p>
          <a:p>
            <a:pPr>
              <a:buFont typeface="Wingdings" pitchFamily="2" charset="2"/>
              <a:buChar char="§"/>
            </a:pPr>
            <a:endParaRPr lang="en-US" sz="1600" dirty="0" smtClean="0"/>
          </a:p>
          <a:p>
            <a:pPr>
              <a:buFont typeface="Wingdings" pitchFamily="2" charset="2"/>
              <a:buChar char="§"/>
            </a:pPr>
            <a:r>
              <a:rPr lang="en-US" sz="1600" dirty="0" smtClean="0"/>
              <a:t>Understanding of the Indian market including:</a:t>
            </a:r>
          </a:p>
          <a:p>
            <a:pPr lvl="1">
              <a:buFont typeface="Arial" pitchFamily="34" charset="0"/>
              <a:buChar char="•"/>
            </a:pPr>
            <a:r>
              <a:rPr lang="en-US" sz="1600" dirty="0" smtClean="0"/>
              <a:t>    Consumer behavior</a:t>
            </a:r>
          </a:p>
          <a:p>
            <a:pPr lvl="1">
              <a:buFont typeface="Arial" pitchFamily="34" charset="0"/>
              <a:buChar char="•"/>
            </a:pPr>
            <a:r>
              <a:rPr lang="en-US" sz="1600" dirty="0" smtClean="0"/>
              <a:t>    Competitors’ products</a:t>
            </a:r>
          </a:p>
          <a:p>
            <a:pPr lvl="1">
              <a:buFont typeface="Arial" pitchFamily="34" charset="0"/>
              <a:buChar char="•"/>
            </a:pPr>
            <a:r>
              <a:rPr lang="en-US" sz="1600" dirty="0" smtClean="0"/>
              <a:t>    Regulatory requirements</a:t>
            </a:r>
          </a:p>
          <a:p>
            <a:pPr lvl="1"/>
            <a:endParaRPr lang="en-US" sz="1600" dirty="0" smtClean="0"/>
          </a:p>
          <a:p>
            <a:pPr>
              <a:buFont typeface="Wingdings" pitchFamily="2" charset="2"/>
              <a:buChar char="§"/>
            </a:pPr>
            <a:r>
              <a:rPr lang="en-US" sz="1600" dirty="0" smtClean="0"/>
              <a:t>Access to international actuaries and healthcare experts for guidance and peer review</a:t>
            </a:r>
          </a:p>
          <a:p>
            <a:pPr>
              <a:buFont typeface="Wingdings" pitchFamily="2" charset="2"/>
              <a:buChar char="§"/>
            </a:pPr>
            <a:endParaRPr lang="en-US" sz="1600" dirty="0" smtClean="0"/>
          </a:p>
          <a:p>
            <a:pPr>
              <a:buFont typeface="Wingdings" pitchFamily="2" charset="2"/>
              <a:buChar char="§"/>
            </a:pPr>
            <a:r>
              <a:rPr lang="en-US" sz="1600" dirty="0" smtClean="0"/>
              <a:t>Access to international tools and health insurance experience benchmarks which may be adjusted for Indian scenario if needed</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0"/>
            <a:ext cx="7391400" cy="1143000"/>
          </a:xfrm>
        </p:spPr>
        <p:txBody>
          <a:bodyPr>
            <a:normAutofit/>
          </a:bodyPr>
          <a:lstStyle/>
          <a:p>
            <a:r>
              <a:rPr lang="en-US" sz="3600" b="1" dirty="0" smtClean="0">
                <a:effectLst>
                  <a:outerShdw blurRad="38100" dist="38100" dir="2700000" algn="tl">
                    <a:srgbClr val="000000">
                      <a:alpha val="43137"/>
                    </a:srgbClr>
                  </a:outerShdw>
                </a:effectLst>
              </a:rPr>
              <a:t>Key learning &amp; Project brief</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2648" y="609600"/>
            <a:ext cx="8153400" cy="4648200"/>
          </a:xfrm>
        </p:spPr>
        <p:txBody>
          <a:bodyPr>
            <a:normAutofit fontScale="25000" lnSpcReduction="20000"/>
          </a:bodyPr>
          <a:lstStyle/>
          <a:p>
            <a:pPr marL="169863" indent="-169863">
              <a:buNone/>
            </a:pPr>
            <a:r>
              <a:rPr lang="en-US" sz="8000" b="1" dirty="0" smtClean="0"/>
              <a:t>Key Learning</a:t>
            </a:r>
            <a:r>
              <a:rPr lang="en-US" sz="8000" dirty="0" smtClean="0"/>
              <a:t>:-</a:t>
            </a:r>
          </a:p>
          <a:p>
            <a:pPr marL="169863" indent="-169863">
              <a:buFont typeface="Wingdings" pitchFamily="2" charset="2"/>
              <a:buChar char="q"/>
            </a:pPr>
            <a:r>
              <a:rPr lang="en-US" sz="5600" dirty="0" smtClean="0"/>
              <a:t>Evidence based Business solution for healthcare.</a:t>
            </a:r>
          </a:p>
          <a:p>
            <a:pPr marL="169863" indent="-169863">
              <a:buFont typeface="Wingdings" pitchFamily="2" charset="2"/>
              <a:buChar char="q"/>
            </a:pPr>
            <a:r>
              <a:rPr lang="en-US" sz="5600" dirty="0" smtClean="0"/>
              <a:t>  Evidence based medicine concepts and its applicability in health care solutions, payers and healthcare service providers.</a:t>
            </a:r>
          </a:p>
          <a:p>
            <a:pPr marL="169863" indent="-169863">
              <a:buFont typeface="Wingdings" pitchFamily="2" charset="2"/>
              <a:buChar char="q"/>
            </a:pPr>
            <a:r>
              <a:rPr lang="en-US" sz="5600" dirty="0" smtClean="0"/>
              <a:t> Healthcare data analytics for fraud/abuse checks, planning monitoring and evaluation; provide quality profiling and medical waste calculation etc.</a:t>
            </a:r>
          </a:p>
          <a:p>
            <a:pPr marL="169863" indent="-169863">
              <a:buFont typeface="Wingdings" pitchFamily="2" charset="2"/>
              <a:buChar char="q"/>
            </a:pPr>
            <a:r>
              <a:rPr lang="en-US" sz="5600" dirty="0" smtClean="0"/>
              <a:t> Quality checking of EBM tools specifications.</a:t>
            </a:r>
          </a:p>
          <a:p>
            <a:pPr marL="169863" indent="-169863">
              <a:buFont typeface="Wingdings" pitchFamily="2" charset="2"/>
              <a:buChar char="q"/>
            </a:pPr>
            <a:r>
              <a:rPr lang="en-US" sz="5600" dirty="0" smtClean="0"/>
              <a:t> Data analytics and pattern identification and exploration in social insurance schemes claims data.</a:t>
            </a:r>
          </a:p>
          <a:p>
            <a:pPr marL="169863" indent="-169863">
              <a:buFont typeface="Wingdings" pitchFamily="2" charset="2"/>
              <a:buChar char="q"/>
            </a:pPr>
            <a:r>
              <a:rPr lang="en-US" sz="5600" dirty="0" smtClean="0"/>
              <a:t>Unbundling and medical inappropriate pattern checks in US health claims data (Retrospective claims data analytics)</a:t>
            </a:r>
          </a:p>
          <a:p>
            <a:pPr marL="169863" indent="-169863">
              <a:buFont typeface="Wingdings" pitchFamily="2" charset="2"/>
              <a:buChar char="q"/>
            </a:pPr>
            <a:r>
              <a:rPr lang="en-US" sz="5600" dirty="0" smtClean="0"/>
              <a:t>ICD 10 PCS utility conceptual framework and compilation and development ICD 10 PCS surgical coding system for Indian health insurance industry.</a:t>
            </a:r>
          </a:p>
          <a:p>
            <a:endParaRPr lang="en-US" sz="8000" dirty="0" smtClean="0"/>
          </a:p>
          <a:p>
            <a:pPr>
              <a:buNone/>
            </a:pPr>
            <a:r>
              <a:rPr lang="en-US" sz="8000" b="1" u="sng" dirty="0" smtClean="0"/>
              <a:t>Project Brief:-</a:t>
            </a:r>
            <a:r>
              <a:rPr lang="en-US" sz="8000" dirty="0"/>
              <a:t> </a:t>
            </a:r>
            <a:r>
              <a:rPr lang="en-US" sz="5600" dirty="0"/>
              <a:t>Milliman India recently got a project to develop a tool which helps to reduce the complexity of use of ICD 10 for billing purpose for </a:t>
            </a:r>
            <a:r>
              <a:rPr lang="en-US" sz="5600" dirty="0" smtClean="0"/>
              <a:t>Indian </a:t>
            </a:r>
            <a:r>
              <a:rPr lang="en-US" sz="5600" dirty="0"/>
              <a:t>health insurance industry. </a:t>
            </a:r>
            <a:endParaRPr lang="en-US" sz="5600" b="1" u="sng" dirty="0" smtClean="0"/>
          </a:p>
          <a:p>
            <a:r>
              <a:rPr lang="en-IN" sz="5600" dirty="0" smtClean="0"/>
              <a:t>Developing an ICD 10 PCS utility for standardized surgical coding for Indian health insurance industry. </a:t>
            </a:r>
          </a:p>
          <a:p>
            <a:r>
              <a:rPr lang="en-IN" sz="5600" dirty="0" smtClean="0"/>
              <a:t>Analyze the market scenario for ICD 10 PCS utility tool.</a:t>
            </a:r>
          </a:p>
          <a:p>
            <a:endParaRPr lang="en-US" sz="9600" dirty="0" smtClean="0"/>
          </a:p>
          <a:p>
            <a:pPr>
              <a:buNone/>
            </a:pPr>
            <a:r>
              <a:rPr lang="en-US" sz="6800" dirty="0" smtClean="0"/>
              <a:t> </a:t>
            </a:r>
          </a:p>
          <a:p>
            <a:endParaRPr lang="en-US" sz="2800"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ffectLst>
                  <a:outerShdw blurRad="38100" dist="38100" dir="2700000" algn="tl">
                    <a:srgbClr val="000000">
                      <a:alpha val="43137"/>
                    </a:srgbClr>
                  </a:outerShdw>
                </a:effectLst>
              </a:rPr>
              <a:t>Introduction</a:t>
            </a:r>
            <a:r>
              <a:rPr lang="en-US" b="1" dirty="0" smtClean="0"/>
              <a:t> </a:t>
            </a:r>
            <a:endParaRPr lang="en-US" dirty="0"/>
          </a:p>
        </p:txBody>
      </p:sp>
      <p:sp>
        <p:nvSpPr>
          <p:cNvPr id="4" name="Content Placeholder 3"/>
          <p:cNvSpPr>
            <a:spLocks noGrp="1"/>
          </p:cNvSpPr>
          <p:nvPr>
            <p:ph idx="1"/>
          </p:nvPr>
        </p:nvSpPr>
        <p:spPr>
          <a:xfrm>
            <a:off x="762000" y="685800"/>
            <a:ext cx="7543800" cy="4267200"/>
          </a:xfrm>
        </p:spPr>
        <p:txBody>
          <a:bodyPr>
            <a:normAutofit/>
          </a:bodyPr>
          <a:lstStyle/>
          <a:p>
            <a:pPr>
              <a:buNone/>
            </a:pPr>
            <a:r>
              <a:rPr lang="en-US" sz="1600" dirty="0" smtClean="0"/>
              <a:t>Medical coding is a process in which a numeric or character code is assigned to diagnosis, procedure or any service to document a medical intervention or outcome. This coded medical data can be used to :</a:t>
            </a:r>
          </a:p>
          <a:p>
            <a:r>
              <a:rPr lang="en-US" sz="1600" dirty="0" smtClean="0"/>
              <a:t>Track disease patterns for assessing health care needs.</a:t>
            </a:r>
          </a:p>
          <a:p>
            <a:r>
              <a:rPr lang="en-US" sz="1600" dirty="0" smtClean="0"/>
              <a:t>Understand and report morbidity and mortality data</a:t>
            </a:r>
          </a:p>
          <a:p>
            <a:r>
              <a:rPr lang="en-US" sz="1600" dirty="0" smtClean="0"/>
              <a:t> Understand utilization of various health services</a:t>
            </a:r>
          </a:p>
          <a:p>
            <a:r>
              <a:rPr lang="en-US" sz="1600" dirty="0" smtClean="0"/>
              <a:t>Monitor implementation of standard treatment guidelines.</a:t>
            </a:r>
          </a:p>
          <a:p>
            <a:r>
              <a:rPr lang="en-US" sz="1600" dirty="0" smtClean="0"/>
              <a:t>Measure medical outcomes and other measures of quality of health care services.</a:t>
            </a:r>
          </a:p>
          <a:p>
            <a:r>
              <a:rPr lang="en-US" sz="1600" dirty="0" smtClean="0"/>
              <a:t>Determine the quantum to be paid to a provider for a specific intervention.</a:t>
            </a:r>
          </a:p>
          <a:p>
            <a:r>
              <a:rPr lang="en-US" sz="1600" dirty="0" smtClean="0"/>
              <a:t>Benchmark incidence rates,utilization,cost,etc</a:t>
            </a:r>
          </a:p>
          <a:p>
            <a:r>
              <a:rPr lang="en-US" sz="1600" dirty="0" smtClean="0"/>
              <a:t>Aggregate data for data analytics and research..</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Evaluation Criteria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62500" lnSpcReduction="20000"/>
          </a:bodyPr>
          <a:lstStyle/>
          <a:p>
            <a:pPr>
              <a:buNone/>
            </a:pPr>
            <a:r>
              <a:rPr lang="en-IN" sz="2800" dirty="0" smtClean="0"/>
              <a:t>There are various procedure coding systems which are used not only to code surgical procedures but all medical interventions including consultations, diagnostic interventions, medical interventions  etc. The purpose of using these codes has to be determined as a precursor to deciding the specific code set to be used as each coding system in use has some benefits and constraints.</a:t>
            </a:r>
          </a:p>
          <a:p>
            <a:pPr>
              <a:buNone/>
            </a:pPr>
            <a:r>
              <a:rPr lang="en-IN" sz="2800" dirty="0" smtClean="0"/>
              <a:t>The purpose is :-</a:t>
            </a:r>
          </a:p>
          <a:p>
            <a:pPr>
              <a:buNone/>
            </a:pPr>
            <a:r>
              <a:rPr lang="en-IN" sz="2800" dirty="0" smtClean="0"/>
              <a:t>For public health planning monitoring and evaluation</a:t>
            </a:r>
          </a:p>
          <a:p>
            <a:pPr>
              <a:buNone/>
            </a:pPr>
            <a:r>
              <a:rPr lang="en-IN" sz="2800" dirty="0" smtClean="0"/>
              <a:t>For provider utilization reporting</a:t>
            </a:r>
          </a:p>
          <a:p>
            <a:pPr>
              <a:buNone/>
            </a:pPr>
            <a:r>
              <a:rPr lang="en-IN" sz="2800" dirty="0" smtClean="0"/>
              <a:t>For provider or insurance cost analytics</a:t>
            </a:r>
          </a:p>
          <a:p>
            <a:pPr>
              <a:buNone/>
            </a:pPr>
            <a:r>
              <a:rPr lang="en-IN" sz="2800" dirty="0" smtClean="0"/>
              <a:t>For ease of billing and reimbursement</a:t>
            </a:r>
          </a:p>
          <a:p>
            <a:pPr>
              <a:buNone/>
            </a:pPr>
            <a:r>
              <a:rPr lang="en-IN" sz="2800" dirty="0" smtClean="0"/>
              <a:t>For profiling provider quality or efficiency.</a:t>
            </a:r>
          </a:p>
          <a:p>
            <a:pPr>
              <a:buNone/>
            </a:pPr>
            <a:r>
              <a:rPr lang="en-IN" sz="2800" dirty="0" smtClean="0"/>
              <a:t>For surveillance and monitoring</a:t>
            </a:r>
          </a:p>
          <a:p>
            <a:pPr>
              <a:buNone/>
            </a:pPr>
            <a:r>
              <a:rPr lang="en-IN" sz="2800" dirty="0" smtClean="0"/>
              <a:t>For fraud and abuse management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7162800" cy="1524000"/>
          </a:xfrm>
        </p:spPr>
        <p:txBody>
          <a:bodyPr>
            <a:normAutofit/>
          </a:bodyPr>
          <a:lstStyle/>
          <a:p>
            <a:r>
              <a:rPr lang="en-US" sz="3600" dirty="0" smtClean="0"/>
              <a:t>Benefits of Adopting ICD 10</a:t>
            </a:r>
            <a:endParaRPr lang="en-US" sz="3600" dirty="0"/>
          </a:p>
        </p:txBody>
      </p:sp>
      <p:sp>
        <p:nvSpPr>
          <p:cNvPr id="3" name="Content Placeholder 2"/>
          <p:cNvSpPr>
            <a:spLocks noGrp="1"/>
          </p:cNvSpPr>
          <p:nvPr>
            <p:ph idx="1"/>
          </p:nvPr>
        </p:nvSpPr>
        <p:spPr/>
        <p:txBody>
          <a:bodyPr>
            <a:normAutofit/>
          </a:bodyPr>
          <a:lstStyle/>
          <a:p>
            <a:r>
              <a:rPr lang="en-US" dirty="0" smtClean="0"/>
              <a:t>Improved ability to measure health care services</a:t>
            </a:r>
          </a:p>
          <a:p>
            <a:r>
              <a:rPr lang="en-US" dirty="0" smtClean="0"/>
              <a:t>Increased sensitivity when refining grouping and reimbursement methodologies</a:t>
            </a:r>
          </a:p>
          <a:p>
            <a:r>
              <a:rPr lang="en-US" dirty="0" smtClean="0"/>
              <a:t>Enhanced ability to conduct public health surveillance</a:t>
            </a:r>
          </a:p>
          <a:p>
            <a:r>
              <a:rPr lang="en-US" dirty="0" smtClean="0"/>
              <a:t>Decreased need to include supporting documentation with claims</a:t>
            </a:r>
          </a:p>
          <a:p>
            <a:r>
              <a:rPr lang="en-US" dirty="0" smtClean="0"/>
              <a:t>Globally implementing ICD 10 coding system.</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2987</TotalTime>
  <Words>2161</Words>
  <Application>Microsoft Office PowerPoint</Application>
  <PresentationFormat>On-screen Show (4:3)</PresentationFormat>
  <Paragraphs>329</Paragraphs>
  <Slides>45</Slides>
  <Notes>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NewsPrint</vt:lpstr>
      <vt:lpstr>Development of ICD 10 PCS utility tool for Indian Health Insurance Industry</vt:lpstr>
      <vt:lpstr>Index</vt:lpstr>
      <vt:lpstr>Study Organisation,Milliman Gurgaon</vt:lpstr>
      <vt:lpstr>Milliman India</vt:lpstr>
      <vt:lpstr>Milliman Unique advantage</vt:lpstr>
      <vt:lpstr>Key learning &amp; Project brief</vt:lpstr>
      <vt:lpstr>Introduction </vt:lpstr>
      <vt:lpstr>Evaluation Criteria</vt:lpstr>
      <vt:lpstr>Benefits of Adopting ICD 10</vt:lpstr>
      <vt:lpstr>Uses of ICD 10 </vt:lpstr>
      <vt:lpstr>Current Competing Priorities</vt:lpstr>
      <vt:lpstr>ICD 10 Benefits</vt:lpstr>
      <vt:lpstr>Structure of ICD 10 PCS Code</vt:lpstr>
      <vt:lpstr>Problem statement:-</vt:lpstr>
      <vt:lpstr>Rationale of study</vt:lpstr>
      <vt:lpstr>Review of Literature’s</vt:lpstr>
      <vt:lpstr>Objectives</vt:lpstr>
      <vt:lpstr>Methodology</vt:lpstr>
      <vt:lpstr>Gantt’s Chart</vt:lpstr>
      <vt:lpstr>Search Strategies</vt:lpstr>
      <vt:lpstr>Steps for Development of solution</vt:lpstr>
      <vt:lpstr>Continued…</vt:lpstr>
      <vt:lpstr>Screen shot for example of  list of surgery.</vt:lpstr>
      <vt:lpstr>Screen shot for showing example of large no. of ICD 10 codes available for one disease.</vt:lpstr>
      <vt:lpstr>Screen shot of Refine list of recommended ICD 10 PCS Codes.</vt:lpstr>
      <vt:lpstr>Screen Shot For Utility Tool</vt:lpstr>
      <vt:lpstr>Screen Shot for final solution after IT integration.</vt:lpstr>
      <vt:lpstr>Slide 28</vt:lpstr>
      <vt:lpstr>Slide 29</vt:lpstr>
      <vt:lpstr>s</vt:lpstr>
      <vt:lpstr>Use Case for the Tool</vt:lpstr>
      <vt:lpstr>Stakeholder's </vt:lpstr>
      <vt:lpstr>Use Case Diagram</vt:lpstr>
      <vt:lpstr> </vt:lpstr>
      <vt:lpstr>Discussion</vt:lpstr>
      <vt:lpstr>Specify of the Solution:- </vt:lpstr>
      <vt:lpstr>Resources and Support System Required</vt:lpstr>
      <vt:lpstr>Cost Involved</vt:lpstr>
      <vt:lpstr>Benefits Accrued:-</vt:lpstr>
      <vt:lpstr>Hypothesis of the Tool</vt:lpstr>
      <vt:lpstr>Expected Implementation and Operational Steps </vt:lpstr>
      <vt:lpstr>Recommendations </vt:lpstr>
      <vt:lpstr>Limitations </vt:lpstr>
      <vt:lpstr>References</vt:lpstr>
      <vt:lpstr>Acknowledgement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deepika</dc:creator>
  <cp:lastModifiedBy>Anurag</cp:lastModifiedBy>
  <cp:revision>88</cp:revision>
  <dcterms:created xsi:type="dcterms:W3CDTF">2013-06-12T21:12:44Z</dcterms:created>
  <dcterms:modified xsi:type="dcterms:W3CDTF">2014-05-17T07:46:33Z</dcterms:modified>
</cp:coreProperties>
</file>