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6" r:id="rId2"/>
    <p:sldId id="311" r:id="rId3"/>
    <p:sldId id="313" r:id="rId4"/>
    <p:sldId id="265" r:id="rId5"/>
    <p:sldId id="301" r:id="rId6"/>
    <p:sldId id="287" r:id="rId7"/>
    <p:sldId id="291" r:id="rId8"/>
    <p:sldId id="294" r:id="rId9"/>
    <p:sldId id="299" r:id="rId10"/>
    <p:sldId id="306" r:id="rId11"/>
    <p:sldId id="309" r:id="rId12"/>
    <p:sldId id="314" r:id="rId13"/>
    <p:sldId id="305" r:id="rId14"/>
    <p:sldId id="320" r:id="rId15"/>
    <p:sldId id="304" r:id="rId16"/>
    <p:sldId id="321" r:id="rId17"/>
    <p:sldId id="322" r:id="rId18"/>
    <p:sldId id="323" r:id="rId19"/>
    <p:sldId id="324" r:id="rId20"/>
    <p:sldId id="325" r:id="rId21"/>
    <p:sldId id="276" r:id="rId22"/>
    <p:sldId id="266" r:id="rId23"/>
    <p:sldId id="274" r:id="rId24"/>
    <p:sldId id="278" r:id="rId25"/>
    <p:sldId id="279" r:id="rId26"/>
    <p:sldId id="332" r:id="rId27"/>
    <p:sldId id="330" r:id="rId28"/>
    <p:sldId id="333" r:id="rId29"/>
    <p:sldId id="315"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p:scale>
          <a:sx n="70" d="100"/>
          <a:sy n="70" d="100"/>
        </p:scale>
        <p:origin x="-1380"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wati%20Aggarwal\Desktop\DISSERTATION\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wati%20Aggarwal\Desktop\DISSERTATION\analysi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wati%20Aggarwal\Desktop\DISSERTATION\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wati%20Aggarwal\Desktop\DISSERTATION\analysi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wati%20Aggarwal\Desktop\DISSERTATION\Analysis%20for%20cold%20chain%20stat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a:t>Programme Management</a:t>
            </a:r>
          </a:p>
        </c:rich>
      </c:tx>
      <c:layout>
        <c:manualLayout>
          <c:xMode val="edge"/>
          <c:yMode val="edge"/>
          <c:x val="0.23541247484909569"/>
          <c:y val="3.2085561497326359E-2"/>
        </c:manualLayout>
      </c:layout>
    </c:title>
    <c:plotArea>
      <c:layout>
        <c:manualLayout>
          <c:layoutTarget val="inner"/>
          <c:xMode val="edge"/>
          <c:yMode val="edge"/>
          <c:x val="0.1509054325955759"/>
          <c:y val="1.5916666666666669E-2"/>
          <c:w val="0.73595826257012009"/>
          <c:h val="0.58028718285214342"/>
        </c:manualLayout>
      </c:layout>
      <c:barChart>
        <c:barDir val="col"/>
        <c:grouping val="clustered"/>
        <c:ser>
          <c:idx val="0"/>
          <c:order val="0"/>
          <c:tx>
            <c:strRef>
              <c:f>'Health Center Graphs'!$S$260</c:f>
              <c:strCache>
                <c:ptCount val="1"/>
                <c:pt idx="0">
                  <c:v>Round 1</c:v>
                </c:pt>
              </c:strCache>
            </c:strRef>
          </c:tx>
          <c:cat>
            <c:strRef>
              <c:f>'Health Center Graphs'!$K$261:$O$269</c:f>
              <c:strCache>
                <c:ptCount val="9"/>
                <c:pt idx="0">
                  <c:v>Map of Catchment area </c:v>
                </c:pt>
                <c:pt idx="1">
                  <c:v>Estimation of Beneficiaries</c:v>
                </c:pt>
                <c:pt idx="2">
                  <c:v>Estimation of Logistics</c:v>
                </c:pt>
                <c:pt idx="3">
                  <c:v>ANM roster </c:v>
                </c:pt>
                <c:pt idx="4">
                  <c:v>Day-wise Plan for Supervision</c:v>
                </c:pt>
                <c:pt idx="5">
                  <c:v>ANM Roster displayed </c:v>
                </c:pt>
                <c:pt idx="6">
                  <c:v>Coverage Monitoring Chart displayed </c:v>
                </c:pt>
                <c:pt idx="7">
                  <c:v>Block meeting conducted</c:v>
                </c:pt>
                <c:pt idx="8">
                  <c:v>Supervisory visits </c:v>
                </c:pt>
              </c:strCache>
            </c:strRef>
          </c:cat>
          <c:val>
            <c:numRef>
              <c:f>'Health Center Graphs'!$S$261:$S$269</c:f>
              <c:numCache>
                <c:formatCode>0%</c:formatCode>
                <c:ptCount val="9"/>
                <c:pt idx="0">
                  <c:v>0.35714285714285787</c:v>
                </c:pt>
                <c:pt idx="1">
                  <c:v>0.5</c:v>
                </c:pt>
                <c:pt idx="2">
                  <c:v>0.5</c:v>
                </c:pt>
                <c:pt idx="3">
                  <c:v>0.85714285714285765</c:v>
                </c:pt>
                <c:pt idx="4">
                  <c:v>0.57142857142857251</c:v>
                </c:pt>
                <c:pt idx="5">
                  <c:v>0.6428571428571429</c:v>
                </c:pt>
                <c:pt idx="6">
                  <c:v>0.14285714285714313</c:v>
                </c:pt>
                <c:pt idx="7">
                  <c:v>7.6923076923076997E-2</c:v>
                </c:pt>
                <c:pt idx="8">
                  <c:v>0.3846153846153848</c:v>
                </c:pt>
              </c:numCache>
            </c:numRef>
          </c:val>
        </c:ser>
        <c:ser>
          <c:idx val="1"/>
          <c:order val="1"/>
          <c:tx>
            <c:strRef>
              <c:f>'Health Center Graphs'!$W$260</c:f>
              <c:strCache>
                <c:ptCount val="1"/>
                <c:pt idx="0">
                  <c:v>Round 2</c:v>
                </c:pt>
              </c:strCache>
            </c:strRef>
          </c:tx>
          <c:cat>
            <c:strRef>
              <c:f>'Health Center Graphs'!$K$261:$O$269</c:f>
              <c:strCache>
                <c:ptCount val="9"/>
                <c:pt idx="0">
                  <c:v>Map of Catchment area </c:v>
                </c:pt>
                <c:pt idx="1">
                  <c:v>Estimation of Beneficiaries</c:v>
                </c:pt>
                <c:pt idx="2">
                  <c:v>Estimation of Logistics</c:v>
                </c:pt>
                <c:pt idx="3">
                  <c:v>ANM roster </c:v>
                </c:pt>
                <c:pt idx="4">
                  <c:v>Day-wise Plan for Supervision</c:v>
                </c:pt>
                <c:pt idx="5">
                  <c:v>ANM Roster displayed </c:v>
                </c:pt>
                <c:pt idx="6">
                  <c:v>Coverage Monitoring Chart displayed </c:v>
                </c:pt>
                <c:pt idx="7">
                  <c:v>Block meeting conducted</c:v>
                </c:pt>
                <c:pt idx="8">
                  <c:v>Supervisory visits </c:v>
                </c:pt>
              </c:strCache>
            </c:strRef>
          </c:cat>
          <c:val>
            <c:numRef>
              <c:f>'Health Center Graphs'!$W$261:$W$269</c:f>
              <c:numCache>
                <c:formatCode>0%</c:formatCode>
                <c:ptCount val="9"/>
                <c:pt idx="0">
                  <c:v>0</c:v>
                </c:pt>
                <c:pt idx="1">
                  <c:v>0</c:v>
                </c:pt>
                <c:pt idx="2">
                  <c:v>0</c:v>
                </c:pt>
                <c:pt idx="3">
                  <c:v>0</c:v>
                </c:pt>
                <c:pt idx="4">
                  <c:v>0</c:v>
                </c:pt>
                <c:pt idx="5">
                  <c:v>0</c:v>
                </c:pt>
                <c:pt idx="6">
                  <c:v>0</c:v>
                </c:pt>
                <c:pt idx="7">
                  <c:v>0</c:v>
                </c:pt>
                <c:pt idx="8">
                  <c:v>0</c:v>
                </c:pt>
              </c:numCache>
            </c:numRef>
          </c:val>
        </c:ser>
        <c:ser>
          <c:idx val="2"/>
          <c:order val="2"/>
          <c:tx>
            <c:strRef>
              <c:f>'Health Center Graphs'!$AA$260</c:f>
              <c:strCache>
                <c:ptCount val="1"/>
                <c:pt idx="0">
                  <c:v>Round 3</c:v>
                </c:pt>
              </c:strCache>
            </c:strRef>
          </c:tx>
          <c:cat>
            <c:strRef>
              <c:f>'Health Center Graphs'!$K$261:$O$269</c:f>
              <c:strCache>
                <c:ptCount val="9"/>
                <c:pt idx="0">
                  <c:v>Map of Catchment area </c:v>
                </c:pt>
                <c:pt idx="1">
                  <c:v>Estimation of Beneficiaries</c:v>
                </c:pt>
                <c:pt idx="2">
                  <c:v>Estimation of Logistics</c:v>
                </c:pt>
                <c:pt idx="3">
                  <c:v>ANM roster </c:v>
                </c:pt>
                <c:pt idx="4">
                  <c:v>Day-wise Plan for Supervision</c:v>
                </c:pt>
                <c:pt idx="5">
                  <c:v>ANM Roster displayed </c:v>
                </c:pt>
                <c:pt idx="6">
                  <c:v>Coverage Monitoring Chart displayed </c:v>
                </c:pt>
                <c:pt idx="7">
                  <c:v>Block meeting conducted</c:v>
                </c:pt>
                <c:pt idx="8">
                  <c:v>Supervisory visits </c:v>
                </c:pt>
              </c:strCache>
            </c:strRef>
          </c:cat>
          <c:val>
            <c:numRef>
              <c:f>'Health Center Graphs'!$AA$261:$AA$269</c:f>
              <c:numCache>
                <c:formatCode>0%</c:formatCode>
                <c:ptCount val="9"/>
                <c:pt idx="0">
                  <c:v>0</c:v>
                </c:pt>
                <c:pt idx="1">
                  <c:v>0</c:v>
                </c:pt>
                <c:pt idx="2">
                  <c:v>0</c:v>
                </c:pt>
                <c:pt idx="3">
                  <c:v>0</c:v>
                </c:pt>
                <c:pt idx="4">
                  <c:v>0</c:v>
                </c:pt>
                <c:pt idx="5">
                  <c:v>0</c:v>
                </c:pt>
                <c:pt idx="6">
                  <c:v>0</c:v>
                </c:pt>
                <c:pt idx="7">
                  <c:v>0</c:v>
                </c:pt>
                <c:pt idx="8">
                  <c:v>0</c:v>
                </c:pt>
              </c:numCache>
            </c:numRef>
          </c:val>
        </c:ser>
        <c:axId val="13276672"/>
        <c:axId val="13278208"/>
      </c:barChart>
      <c:catAx>
        <c:axId val="13276672"/>
        <c:scaling>
          <c:orientation val="minMax"/>
        </c:scaling>
        <c:axPos val="b"/>
        <c:numFmt formatCode="General" sourceLinked="1"/>
        <c:tickLblPos val="nextTo"/>
        <c:txPr>
          <a:bodyPr rot="-5400000" vert="horz"/>
          <a:lstStyle/>
          <a:p>
            <a:pPr>
              <a:defRPr sz="1400"/>
            </a:pPr>
            <a:endParaRPr lang="en-US"/>
          </a:p>
        </c:txPr>
        <c:crossAx val="13278208"/>
        <c:crosses val="autoZero"/>
        <c:auto val="1"/>
        <c:lblAlgn val="ctr"/>
        <c:lblOffset val="100"/>
        <c:tickLblSkip val="1"/>
        <c:tickMarkSkip val="1"/>
      </c:catAx>
      <c:valAx>
        <c:axId val="13278208"/>
        <c:scaling>
          <c:orientation val="minMax"/>
          <c:max val="1"/>
        </c:scaling>
        <c:axPos val="l"/>
        <c:majorGridlines/>
        <c:title>
          <c:tx>
            <c:rich>
              <a:bodyPr/>
              <a:lstStyle/>
              <a:p>
                <a:pPr>
                  <a:defRPr/>
                </a:pPr>
                <a:r>
                  <a:rPr lang="en-US" dirty="0"/>
                  <a:t>Score</a:t>
                </a:r>
              </a:p>
            </c:rich>
          </c:tx>
          <c:layout>
            <c:manualLayout>
              <c:xMode val="edge"/>
              <c:yMode val="edge"/>
              <c:x val="3.2193158953722392E-2"/>
              <c:y val="0.31016042780748865"/>
            </c:manualLayout>
          </c:layout>
        </c:title>
        <c:numFmt formatCode="0%" sourceLinked="1"/>
        <c:tickLblPos val="nextTo"/>
        <c:txPr>
          <a:bodyPr rot="0" vert="horz"/>
          <a:lstStyle/>
          <a:p>
            <a:pPr>
              <a:defRPr/>
            </a:pPr>
            <a:endParaRPr lang="en-US"/>
          </a:p>
        </c:txPr>
        <c:crossAx val="13276672"/>
        <c:crosses val="autoZero"/>
        <c:crossBetween val="between"/>
        <c:majorUnit val="0.2"/>
        <c:minorUnit val="4.0000000000000063E-2"/>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400" dirty="0"/>
              <a:t>Cold Chain 1</a:t>
            </a:r>
          </a:p>
        </c:rich>
      </c:tx>
      <c:layout>
        <c:manualLayout>
          <c:xMode val="edge"/>
          <c:yMode val="edge"/>
          <c:x val="0.37022132796780893"/>
          <c:y val="3.2000000000000042E-2"/>
        </c:manualLayout>
      </c:layout>
    </c:title>
    <c:plotArea>
      <c:layout>
        <c:manualLayout>
          <c:layoutTarget val="inner"/>
          <c:xMode val="edge"/>
          <c:yMode val="edge"/>
          <c:x val="0.15090543259557601"/>
          <c:y val="0.16533376389001014"/>
          <c:w val="0.82092555331992456"/>
          <c:h val="0.40889056867891532"/>
        </c:manualLayout>
      </c:layout>
      <c:barChart>
        <c:barDir val="col"/>
        <c:grouping val="clustered"/>
        <c:ser>
          <c:idx val="0"/>
          <c:order val="0"/>
          <c:tx>
            <c:strRef>
              <c:f>'Health Center Graphs'!$S$260</c:f>
              <c:strCache>
                <c:ptCount val="1"/>
                <c:pt idx="0">
                  <c:v>Round 1</c:v>
                </c:pt>
              </c:strCache>
            </c:strRef>
          </c:tx>
          <c:cat>
            <c:strRef>
              <c:f>'Health Center Graphs'!$K$270:$O$278</c:f>
              <c:strCache>
                <c:ptCount val="9"/>
                <c:pt idx="0">
                  <c:v>Supervisory visits </c:v>
                </c:pt>
                <c:pt idx="1">
                  <c:v>ILRs &amp; DFs away from walls and other equipment</c:v>
                </c:pt>
                <c:pt idx="2">
                  <c:v>ILRs &amp; DFs away from direct exposure</c:v>
                </c:pt>
                <c:pt idx="3">
                  <c:v>ILRs &amp; DFs connected through Stabilizers</c:v>
                </c:pt>
                <c:pt idx="4">
                  <c:v>Temperature Log Books for all ILRs &amp; DFs</c:v>
                </c:pt>
                <c:pt idx="5">
                  <c:v>Twice daily monitoring of temperature</c:v>
                </c:pt>
                <c:pt idx="6">
                  <c:v>Record of power failures/cuts </c:v>
                </c:pt>
                <c:pt idx="7">
                  <c:v>Record of Defrosting ILRs &amp; DFs</c:v>
                </c:pt>
                <c:pt idx="8">
                  <c:v>Periodic checks of Temperature Log Books </c:v>
                </c:pt>
              </c:strCache>
            </c:strRef>
          </c:cat>
          <c:val>
            <c:numRef>
              <c:f>'Health Center Graphs'!$S$270:$S$278</c:f>
              <c:numCache>
                <c:formatCode>0%</c:formatCode>
                <c:ptCount val="9"/>
                <c:pt idx="0">
                  <c:v>0.78571428571428559</c:v>
                </c:pt>
                <c:pt idx="1">
                  <c:v>0.78571428571428559</c:v>
                </c:pt>
                <c:pt idx="2">
                  <c:v>0.9285714285714286</c:v>
                </c:pt>
                <c:pt idx="3">
                  <c:v>0.85714285714285765</c:v>
                </c:pt>
                <c:pt idx="4">
                  <c:v>1</c:v>
                </c:pt>
                <c:pt idx="5">
                  <c:v>1</c:v>
                </c:pt>
                <c:pt idx="6">
                  <c:v>0.35714285714285804</c:v>
                </c:pt>
                <c:pt idx="7">
                  <c:v>0.35714285714285804</c:v>
                </c:pt>
                <c:pt idx="8">
                  <c:v>0.71428571428571463</c:v>
                </c:pt>
              </c:numCache>
            </c:numRef>
          </c:val>
        </c:ser>
        <c:ser>
          <c:idx val="1"/>
          <c:order val="1"/>
          <c:tx>
            <c:strRef>
              <c:f>'Health Center Graphs'!$W$260</c:f>
              <c:strCache>
                <c:ptCount val="1"/>
                <c:pt idx="0">
                  <c:v>Round 2</c:v>
                </c:pt>
              </c:strCache>
            </c:strRef>
          </c:tx>
          <c:cat>
            <c:strRef>
              <c:f>'Health Center Graphs'!$K$270:$O$278</c:f>
              <c:strCache>
                <c:ptCount val="9"/>
                <c:pt idx="0">
                  <c:v>Supervisory visits </c:v>
                </c:pt>
                <c:pt idx="1">
                  <c:v>ILRs &amp; DFs away from walls and other equipment</c:v>
                </c:pt>
                <c:pt idx="2">
                  <c:v>ILRs &amp; DFs away from direct exposure</c:v>
                </c:pt>
                <c:pt idx="3">
                  <c:v>ILRs &amp; DFs connected through Stabilizers</c:v>
                </c:pt>
                <c:pt idx="4">
                  <c:v>Temperature Log Books for all ILRs &amp; DFs</c:v>
                </c:pt>
                <c:pt idx="5">
                  <c:v>Twice daily monitoring of temperature</c:v>
                </c:pt>
                <c:pt idx="6">
                  <c:v>Record of power failures/cuts </c:v>
                </c:pt>
                <c:pt idx="7">
                  <c:v>Record of Defrosting ILRs &amp; DFs</c:v>
                </c:pt>
                <c:pt idx="8">
                  <c:v>Periodic checks of Temperature Log Books </c:v>
                </c:pt>
              </c:strCache>
            </c:strRef>
          </c:cat>
          <c:val>
            <c:numRef>
              <c:f>'Health Center Graphs'!$W$270:$W$278</c:f>
              <c:numCache>
                <c:formatCode>0%</c:formatCode>
                <c:ptCount val="9"/>
                <c:pt idx="0">
                  <c:v>0</c:v>
                </c:pt>
                <c:pt idx="1">
                  <c:v>0</c:v>
                </c:pt>
                <c:pt idx="2">
                  <c:v>0</c:v>
                </c:pt>
                <c:pt idx="3">
                  <c:v>0</c:v>
                </c:pt>
                <c:pt idx="4">
                  <c:v>0</c:v>
                </c:pt>
                <c:pt idx="5">
                  <c:v>0</c:v>
                </c:pt>
                <c:pt idx="6">
                  <c:v>0</c:v>
                </c:pt>
                <c:pt idx="7">
                  <c:v>0</c:v>
                </c:pt>
                <c:pt idx="8">
                  <c:v>0</c:v>
                </c:pt>
              </c:numCache>
            </c:numRef>
          </c:val>
        </c:ser>
        <c:ser>
          <c:idx val="2"/>
          <c:order val="2"/>
          <c:tx>
            <c:strRef>
              <c:f>'Health Center Graphs'!$AA$260</c:f>
              <c:strCache>
                <c:ptCount val="1"/>
                <c:pt idx="0">
                  <c:v>Round 3</c:v>
                </c:pt>
              </c:strCache>
            </c:strRef>
          </c:tx>
          <c:cat>
            <c:strRef>
              <c:f>'Health Center Graphs'!$K$270:$O$278</c:f>
              <c:strCache>
                <c:ptCount val="9"/>
                <c:pt idx="0">
                  <c:v>Supervisory visits </c:v>
                </c:pt>
                <c:pt idx="1">
                  <c:v>ILRs &amp; DFs away from walls and other equipment</c:v>
                </c:pt>
                <c:pt idx="2">
                  <c:v>ILRs &amp; DFs away from direct exposure</c:v>
                </c:pt>
                <c:pt idx="3">
                  <c:v>ILRs &amp; DFs connected through Stabilizers</c:v>
                </c:pt>
                <c:pt idx="4">
                  <c:v>Temperature Log Books for all ILRs &amp; DFs</c:v>
                </c:pt>
                <c:pt idx="5">
                  <c:v>Twice daily monitoring of temperature</c:v>
                </c:pt>
                <c:pt idx="6">
                  <c:v>Record of power failures/cuts </c:v>
                </c:pt>
                <c:pt idx="7">
                  <c:v>Record of Defrosting ILRs &amp; DFs</c:v>
                </c:pt>
                <c:pt idx="8">
                  <c:v>Periodic checks of Temperature Log Books </c:v>
                </c:pt>
              </c:strCache>
            </c:strRef>
          </c:cat>
          <c:val>
            <c:numRef>
              <c:f>'Health Center Graphs'!$AA$270:$AA$278</c:f>
              <c:numCache>
                <c:formatCode>0%</c:formatCode>
                <c:ptCount val="9"/>
                <c:pt idx="0">
                  <c:v>0</c:v>
                </c:pt>
                <c:pt idx="1">
                  <c:v>0</c:v>
                </c:pt>
                <c:pt idx="2">
                  <c:v>0</c:v>
                </c:pt>
                <c:pt idx="3">
                  <c:v>0</c:v>
                </c:pt>
                <c:pt idx="4">
                  <c:v>0</c:v>
                </c:pt>
                <c:pt idx="5">
                  <c:v>0</c:v>
                </c:pt>
                <c:pt idx="6">
                  <c:v>0</c:v>
                </c:pt>
                <c:pt idx="7">
                  <c:v>0</c:v>
                </c:pt>
                <c:pt idx="8">
                  <c:v>0</c:v>
                </c:pt>
              </c:numCache>
            </c:numRef>
          </c:val>
        </c:ser>
        <c:axId val="63656704"/>
        <c:axId val="63658240"/>
      </c:barChart>
      <c:catAx>
        <c:axId val="63656704"/>
        <c:scaling>
          <c:orientation val="minMax"/>
        </c:scaling>
        <c:axPos val="b"/>
        <c:numFmt formatCode="General" sourceLinked="1"/>
        <c:tickLblPos val="nextTo"/>
        <c:txPr>
          <a:bodyPr rot="-5400000" vert="horz"/>
          <a:lstStyle/>
          <a:p>
            <a:pPr>
              <a:defRPr sz="1400"/>
            </a:pPr>
            <a:endParaRPr lang="en-US"/>
          </a:p>
        </c:txPr>
        <c:crossAx val="63658240"/>
        <c:crosses val="autoZero"/>
        <c:auto val="1"/>
        <c:lblAlgn val="ctr"/>
        <c:lblOffset val="100"/>
        <c:tickLblSkip val="1"/>
        <c:tickMarkSkip val="1"/>
      </c:catAx>
      <c:valAx>
        <c:axId val="63658240"/>
        <c:scaling>
          <c:orientation val="minMax"/>
          <c:max val="1"/>
        </c:scaling>
        <c:axPos val="l"/>
        <c:majorGridlines/>
        <c:title>
          <c:tx>
            <c:rich>
              <a:bodyPr/>
              <a:lstStyle/>
              <a:p>
                <a:pPr>
                  <a:defRPr/>
                </a:pPr>
                <a:r>
                  <a:rPr lang="en-US" sz="1400" dirty="0"/>
                  <a:t>Score</a:t>
                </a:r>
              </a:p>
            </c:rich>
          </c:tx>
          <c:layout>
            <c:manualLayout>
              <c:xMode val="edge"/>
              <c:yMode val="edge"/>
              <c:x val="3.2193158953722351E-2"/>
              <c:y val="0.45333445319335081"/>
            </c:manualLayout>
          </c:layout>
        </c:title>
        <c:numFmt formatCode="0%" sourceLinked="1"/>
        <c:tickLblPos val="nextTo"/>
        <c:txPr>
          <a:bodyPr rot="0" vert="horz"/>
          <a:lstStyle/>
          <a:p>
            <a:pPr>
              <a:defRPr/>
            </a:pPr>
            <a:endParaRPr lang="en-US"/>
          </a:p>
        </c:txPr>
        <c:crossAx val="63656704"/>
        <c:crosses val="autoZero"/>
        <c:crossBetween val="between"/>
        <c:majorUnit val="0.2"/>
        <c:minorUnit val="4.0000000000000022E-2"/>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400" dirty="0"/>
              <a:t>Cold Chain 2 (ILR)</a:t>
            </a:r>
          </a:p>
        </c:rich>
      </c:tx>
      <c:layout>
        <c:manualLayout>
          <c:xMode val="edge"/>
          <c:yMode val="edge"/>
          <c:x val="0.32193158953722456"/>
          <c:y val="3.2000000000000042E-2"/>
        </c:manualLayout>
      </c:layout>
    </c:title>
    <c:plotArea>
      <c:layout>
        <c:manualLayout>
          <c:layoutTarget val="inner"/>
          <c:xMode val="edge"/>
          <c:yMode val="edge"/>
          <c:x val="0.1509054325955759"/>
          <c:y val="0.18133380555678541"/>
          <c:w val="0.82092555331992434"/>
          <c:h val="0.37866765278034581"/>
        </c:manualLayout>
      </c:layout>
      <c:barChart>
        <c:barDir val="col"/>
        <c:grouping val="clustered"/>
        <c:ser>
          <c:idx val="0"/>
          <c:order val="0"/>
          <c:tx>
            <c:strRef>
              <c:f>'Health Center Graphs'!$S$260</c:f>
              <c:strCache>
                <c:ptCount val="1"/>
                <c:pt idx="0">
                  <c:v>Round 1</c:v>
                </c:pt>
              </c:strCache>
            </c:strRef>
          </c:tx>
          <c:cat>
            <c:strRef>
              <c:f>'Health Center Graphs'!$K$279:$O$289</c:f>
              <c:strCache>
                <c:ptCount val="11"/>
                <c:pt idx="0">
                  <c:v>Functional thermometer in ILR </c:v>
                </c:pt>
                <c:pt idx="1">
                  <c:v>ILR temperature +2C to +8C</c:v>
                </c:pt>
                <c:pt idx="2">
                  <c:v>No frost OR frost &lt;5mm in ILR</c:v>
                </c:pt>
                <c:pt idx="3">
                  <c:v>Vaccine vials correctly arranged </c:v>
                </c:pt>
                <c:pt idx="4">
                  <c:v>No T-series or HepB vaccines in bottom of ILR</c:v>
                </c:pt>
                <c:pt idx="5">
                  <c:v>No items other than vaccines in ILR </c:v>
                </c:pt>
                <c:pt idx="6">
                  <c:v>Vaccines in ILR within expiry dates</c:v>
                </c:pt>
                <c:pt idx="7">
                  <c:v>OPV within usable stage of VVM </c:v>
                </c:pt>
                <c:pt idx="8">
                  <c:v>Vaccine vials in ILR with labels</c:v>
                </c:pt>
                <c:pt idx="9">
                  <c:v>No reconstituted BCG &amp; Measles vials  in ILR</c:v>
                </c:pt>
                <c:pt idx="10">
                  <c:v>Diluents placed in ILR 24 hrs before distribution</c:v>
                </c:pt>
              </c:strCache>
            </c:strRef>
          </c:cat>
          <c:val>
            <c:numRef>
              <c:f>'Health Center Graphs'!$S$279:$S$289</c:f>
              <c:numCache>
                <c:formatCode>0%</c:formatCode>
                <c:ptCount val="11"/>
                <c:pt idx="0">
                  <c:v>0.85714285714285765</c:v>
                </c:pt>
                <c:pt idx="1">
                  <c:v>0.6428571428571429</c:v>
                </c:pt>
                <c:pt idx="2">
                  <c:v>0.9285714285714286</c:v>
                </c:pt>
                <c:pt idx="3">
                  <c:v>1</c:v>
                </c:pt>
                <c:pt idx="4">
                  <c:v>1</c:v>
                </c:pt>
                <c:pt idx="5">
                  <c:v>1</c:v>
                </c:pt>
                <c:pt idx="6">
                  <c:v>1</c:v>
                </c:pt>
                <c:pt idx="7">
                  <c:v>0.9285714285714286</c:v>
                </c:pt>
                <c:pt idx="8">
                  <c:v>0.85714285714285765</c:v>
                </c:pt>
                <c:pt idx="9">
                  <c:v>1</c:v>
                </c:pt>
                <c:pt idx="10">
                  <c:v>0.9285714285714286</c:v>
                </c:pt>
              </c:numCache>
            </c:numRef>
          </c:val>
        </c:ser>
        <c:ser>
          <c:idx val="1"/>
          <c:order val="1"/>
          <c:tx>
            <c:strRef>
              <c:f>'Health Center Graphs'!$W$260</c:f>
              <c:strCache>
                <c:ptCount val="1"/>
                <c:pt idx="0">
                  <c:v>Round 2</c:v>
                </c:pt>
              </c:strCache>
            </c:strRef>
          </c:tx>
          <c:cat>
            <c:strRef>
              <c:f>'Health Center Graphs'!$K$279:$O$289</c:f>
              <c:strCache>
                <c:ptCount val="11"/>
                <c:pt idx="0">
                  <c:v>Functional thermometer in ILR </c:v>
                </c:pt>
                <c:pt idx="1">
                  <c:v>ILR temperature +2C to +8C</c:v>
                </c:pt>
                <c:pt idx="2">
                  <c:v>No frost OR frost &lt;5mm in ILR</c:v>
                </c:pt>
                <c:pt idx="3">
                  <c:v>Vaccine vials correctly arranged </c:v>
                </c:pt>
                <c:pt idx="4">
                  <c:v>No T-series or HepB vaccines in bottom of ILR</c:v>
                </c:pt>
                <c:pt idx="5">
                  <c:v>No items other than vaccines in ILR </c:v>
                </c:pt>
                <c:pt idx="6">
                  <c:v>Vaccines in ILR within expiry dates</c:v>
                </c:pt>
                <c:pt idx="7">
                  <c:v>OPV within usable stage of VVM </c:v>
                </c:pt>
                <c:pt idx="8">
                  <c:v>Vaccine vials in ILR with labels</c:v>
                </c:pt>
                <c:pt idx="9">
                  <c:v>No reconstituted BCG &amp; Measles vials  in ILR</c:v>
                </c:pt>
                <c:pt idx="10">
                  <c:v>Diluents placed in ILR 24 hrs before distribution</c:v>
                </c:pt>
              </c:strCache>
            </c:strRef>
          </c:cat>
          <c:val>
            <c:numRef>
              <c:f>'Health Center Graphs'!$W$279:$W$289</c:f>
              <c:numCache>
                <c:formatCode>0%</c:formatCode>
                <c:ptCount val="11"/>
                <c:pt idx="0">
                  <c:v>0</c:v>
                </c:pt>
                <c:pt idx="1">
                  <c:v>0</c:v>
                </c:pt>
                <c:pt idx="2">
                  <c:v>0</c:v>
                </c:pt>
                <c:pt idx="3">
                  <c:v>0</c:v>
                </c:pt>
                <c:pt idx="4">
                  <c:v>0</c:v>
                </c:pt>
                <c:pt idx="5">
                  <c:v>0</c:v>
                </c:pt>
                <c:pt idx="6">
                  <c:v>0</c:v>
                </c:pt>
                <c:pt idx="7">
                  <c:v>0</c:v>
                </c:pt>
                <c:pt idx="8">
                  <c:v>0</c:v>
                </c:pt>
                <c:pt idx="9">
                  <c:v>0</c:v>
                </c:pt>
                <c:pt idx="10">
                  <c:v>0</c:v>
                </c:pt>
              </c:numCache>
            </c:numRef>
          </c:val>
        </c:ser>
        <c:ser>
          <c:idx val="2"/>
          <c:order val="2"/>
          <c:tx>
            <c:strRef>
              <c:f>'Health Center Graphs'!$AA$260</c:f>
              <c:strCache>
                <c:ptCount val="1"/>
                <c:pt idx="0">
                  <c:v>Round 3</c:v>
                </c:pt>
              </c:strCache>
            </c:strRef>
          </c:tx>
          <c:cat>
            <c:strRef>
              <c:f>'Health Center Graphs'!$K$279:$O$289</c:f>
              <c:strCache>
                <c:ptCount val="11"/>
                <c:pt idx="0">
                  <c:v>Functional thermometer in ILR </c:v>
                </c:pt>
                <c:pt idx="1">
                  <c:v>ILR temperature +2C to +8C</c:v>
                </c:pt>
                <c:pt idx="2">
                  <c:v>No frost OR frost &lt;5mm in ILR</c:v>
                </c:pt>
                <c:pt idx="3">
                  <c:v>Vaccine vials correctly arranged </c:v>
                </c:pt>
                <c:pt idx="4">
                  <c:v>No T-series or HepB vaccines in bottom of ILR</c:v>
                </c:pt>
                <c:pt idx="5">
                  <c:v>No items other than vaccines in ILR </c:v>
                </c:pt>
                <c:pt idx="6">
                  <c:v>Vaccines in ILR within expiry dates</c:v>
                </c:pt>
                <c:pt idx="7">
                  <c:v>OPV within usable stage of VVM </c:v>
                </c:pt>
                <c:pt idx="8">
                  <c:v>Vaccine vials in ILR with labels</c:v>
                </c:pt>
                <c:pt idx="9">
                  <c:v>No reconstituted BCG &amp; Measles vials  in ILR</c:v>
                </c:pt>
                <c:pt idx="10">
                  <c:v>Diluents placed in ILR 24 hrs before distribution</c:v>
                </c:pt>
              </c:strCache>
            </c:strRef>
          </c:cat>
          <c:val>
            <c:numRef>
              <c:f>'Health Center Graphs'!$AA$279:$AA$289</c:f>
              <c:numCache>
                <c:formatCode>0%</c:formatCode>
                <c:ptCount val="11"/>
                <c:pt idx="0">
                  <c:v>0</c:v>
                </c:pt>
                <c:pt idx="1">
                  <c:v>0</c:v>
                </c:pt>
                <c:pt idx="2">
                  <c:v>0</c:v>
                </c:pt>
                <c:pt idx="3">
                  <c:v>0</c:v>
                </c:pt>
                <c:pt idx="4">
                  <c:v>0</c:v>
                </c:pt>
                <c:pt idx="5">
                  <c:v>0</c:v>
                </c:pt>
                <c:pt idx="6">
                  <c:v>0</c:v>
                </c:pt>
                <c:pt idx="7">
                  <c:v>0</c:v>
                </c:pt>
                <c:pt idx="8">
                  <c:v>0</c:v>
                </c:pt>
                <c:pt idx="9">
                  <c:v>0</c:v>
                </c:pt>
                <c:pt idx="10">
                  <c:v>0</c:v>
                </c:pt>
              </c:numCache>
            </c:numRef>
          </c:val>
        </c:ser>
        <c:gapWidth val="75"/>
        <c:axId val="63033344"/>
        <c:axId val="63034880"/>
      </c:barChart>
      <c:catAx>
        <c:axId val="63033344"/>
        <c:scaling>
          <c:orientation val="minMax"/>
        </c:scaling>
        <c:axPos val="b"/>
        <c:numFmt formatCode="General" sourceLinked="1"/>
        <c:tickLblPos val="nextTo"/>
        <c:txPr>
          <a:bodyPr rot="-5400000" vert="horz"/>
          <a:lstStyle/>
          <a:p>
            <a:pPr>
              <a:defRPr sz="1400"/>
            </a:pPr>
            <a:endParaRPr lang="en-US"/>
          </a:p>
        </c:txPr>
        <c:crossAx val="63034880"/>
        <c:crosses val="autoZero"/>
        <c:auto val="1"/>
        <c:lblAlgn val="ctr"/>
        <c:lblOffset val="100"/>
        <c:tickLblSkip val="1"/>
        <c:tickMarkSkip val="1"/>
      </c:catAx>
      <c:valAx>
        <c:axId val="63034880"/>
        <c:scaling>
          <c:orientation val="minMax"/>
          <c:max val="1"/>
        </c:scaling>
        <c:axPos val="l"/>
        <c:majorGridlines/>
        <c:title>
          <c:tx>
            <c:rich>
              <a:bodyPr/>
              <a:lstStyle/>
              <a:p>
                <a:pPr>
                  <a:defRPr/>
                </a:pPr>
                <a:r>
                  <a:rPr lang="en-US"/>
                  <a:t>Score</a:t>
                </a:r>
              </a:p>
            </c:rich>
          </c:tx>
          <c:layout>
            <c:manualLayout>
              <c:xMode val="edge"/>
              <c:yMode val="edge"/>
              <c:x val="3.2193158953722351E-2"/>
              <c:y val="0.32266750656167981"/>
            </c:manualLayout>
          </c:layout>
        </c:title>
        <c:numFmt formatCode="0%" sourceLinked="1"/>
        <c:tickLblPos val="nextTo"/>
        <c:txPr>
          <a:bodyPr rot="0" vert="horz"/>
          <a:lstStyle/>
          <a:p>
            <a:pPr>
              <a:defRPr/>
            </a:pPr>
            <a:endParaRPr lang="en-US"/>
          </a:p>
        </c:txPr>
        <c:crossAx val="63033344"/>
        <c:crosses val="autoZero"/>
        <c:crossBetween val="between"/>
        <c:majorUnit val="0.2"/>
        <c:minorUnit val="4.0000000000000022E-2"/>
      </c:val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400" dirty="0"/>
              <a:t>Cold Chain 3 (DFs)</a:t>
            </a:r>
          </a:p>
        </c:rich>
      </c:tx>
      <c:layout>
        <c:manualLayout>
          <c:xMode val="edge"/>
          <c:yMode val="edge"/>
          <c:x val="0.31526104417670675"/>
          <c:y val="3.2000000000000042E-2"/>
        </c:manualLayout>
      </c:layout>
    </c:title>
    <c:plotArea>
      <c:layout>
        <c:manualLayout>
          <c:layoutTarget val="inner"/>
          <c:xMode val="edge"/>
          <c:yMode val="edge"/>
          <c:x val="0.15090543259557615"/>
          <c:y val="0.18133380555678541"/>
          <c:w val="0.82092555331992489"/>
          <c:h val="0.37866765278034581"/>
        </c:manualLayout>
      </c:layout>
      <c:barChart>
        <c:barDir val="col"/>
        <c:grouping val="clustered"/>
        <c:ser>
          <c:idx val="0"/>
          <c:order val="0"/>
          <c:tx>
            <c:strRef>
              <c:f>'Health Center Graphs'!$S$260</c:f>
              <c:strCache>
                <c:ptCount val="1"/>
                <c:pt idx="0">
                  <c:v>Round 1</c:v>
                </c:pt>
              </c:strCache>
            </c:strRef>
          </c:tx>
          <c:cat>
            <c:strRef>
              <c:f>'Health Center Graphs'!$K$290:$O$294</c:f>
              <c:strCache>
                <c:ptCount val="5"/>
                <c:pt idx="0">
                  <c:v>Functional thermometer in DF </c:v>
                </c:pt>
                <c:pt idx="1">
                  <c:v>DF Temperature -15C to -18C</c:v>
                </c:pt>
                <c:pt idx="2">
                  <c:v>No frost OR frost &lt;5mm in DF</c:v>
                </c:pt>
                <c:pt idx="3">
                  <c:v>Ice packs correctly arranged in DF </c:v>
                </c:pt>
                <c:pt idx="4">
                  <c:v>No RI vaccines in DF </c:v>
                </c:pt>
              </c:strCache>
            </c:strRef>
          </c:cat>
          <c:val>
            <c:numRef>
              <c:f>'Health Center Graphs'!$S$290:$S$294</c:f>
              <c:numCache>
                <c:formatCode>0%</c:formatCode>
                <c:ptCount val="5"/>
                <c:pt idx="0">
                  <c:v>0.78571428571428559</c:v>
                </c:pt>
                <c:pt idx="1">
                  <c:v>0.46153846153846212</c:v>
                </c:pt>
                <c:pt idx="2">
                  <c:v>0.85714285714285765</c:v>
                </c:pt>
                <c:pt idx="3">
                  <c:v>0.85714285714285765</c:v>
                </c:pt>
                <c:pt idx="4">
                  <c:v>1</c:v>
                </c:pt>
              </c:numCache>
            </c:numRef>
          </c:val>
        </c:ser>
        <c:ser>
          <c:idx val="1"/>
          <c:order val="1"/>
          <c:tx>
            <c:strRef>
              <c:f>'Health Center Graphs'!$W$260</c:f>
              <c:strCache>
                <c:ptCount val="1"/>
                <c:pt idx="0">
                  <c:v>Round 2</c:v>
                </c:pt>
              </c:strCache>
            </c:strRef>
          </c:tx>
          <c:cat>
            <c:strRef>
              <c:f>'Health Center Graphs'!$K$290:$O$294</c:f>
              <c:strCache>
                <c:ptCount val="5"/>
                <c:pt idx="0">
                  <c:v>Functional thermometer in DF </c:v>
                </c:pt>
                <c:pt idx="1">
                  <c:v>DF Temperature -15C to -18C</c:v>
                </c:pt>
                <c:pt idx="2">
                  <c:v>No frost OR frost &lt;5mm in DF</c:v>
                </c:pt>
                <c:pt idx="3">
                  <c:v>Ice packs correctly arranged in DF </c:v>
                </c:pt>
                <c:pt idx="4">
                  <c:v>No RI vaccines in DF </c:v>
                </c:pt>
              </c:strCache>
            </c:strRef>
          </c:cat>
          <c:val>
            <c:numRef>
              <c:f>'Health Center Graphs'!$W$290:$W$294</c:f>
              <c:numCache>
                <c:formatCode>0%</c:formatCode>
                <c:ptCount val="5"/>
                <c:pt idx="0">
                  <c:v>0</c:v>
                </c:pt>
                <c:pt idx="1">
                  <c:v>0</c:v>
                </c:pt>
                <c:pt idx="2">
                  <c:v>0</c:v>
                </c:pt>
                <c:pt idx="3">
                  <c:v>0</c:v>
                </c:pt>
                <c:pt idx="4">
                  <c:v>0</c:v>
                </c:pt>
              </c:numCache>
            </c:numRef>
          </c:val>
        </c:ser>
        <c:ser>
          <c:idx val="2"/>
          <c:order val="2"/>
          <c:tx>
            <c:strRef>
              <c:f>'Health Center Graphs'!$AA$260</c:f>
              <c:strCache>
                <c:ptCount val="1"/>
                <c:pt idx="0">
                  <c:v>Round 3</c:v>
                </c:pt>
              </c:strCache>
            </c:strRef>
          </c:tx>
          <c:cat>
            <c:strRef>
              <c:f>'Health Center Graphs'!$K$290:$O$294</c:f>
              <c:strCache>
                <c:ptCount val="5"/>
                <c:pt idx="0">
                  <c:v>Functional thermometer in DF </c:v>
                </c:pt>
                <c:pt idx="1">
                  <c:v>DF Temperature -15C to -18C</c:v>
                </c:pt>
                <c:pt idx="2">
                  <c:v>No frost OR frost &lt;5mm in DF</c:v>
                </c:pt>
                <c:pt idx="3">
                  <c:v>Ice packs correctly arranged in DF </c:v>
                </c:pt>
                <c:pt idx="4">
                  <c:v>No RI vaccines in DF </c:v>
                </c:pt>
              </c:strCache>
            </c:strRef>
          </c:cat>
          <c:val>
            <c:numRef>
              <c:f>'Health Center Graphs'!$AA$290:$AA$294</c:f>
              <c:numCache>
                <c:formatCode>0%</c:formatCode>
                <c:ptCount val="5"/>
                <c:pt idx="0">
                  <c:v>0</c:v>
                </c:pt>
                <c:pt idx="1">
                  <c:v>0</c:v>
                </c:pt>
                <c:pt idx="2">
                  <c:v>0</c:v>
                </c:pt>
                <c:pt idx="3">
                  <c:v>0</c:v>
                </c:pt>
                <c:pt idx="4">
                  <c:v>0</c:v>
                </c:pt>
              </c:numCache>
            </c:numRef>
          </c:val>
        </c:ser>
        <c:gapWidth val="75"/>
        <c:axId val="67255296"/>
        <c:axId val="67261184"/>
      </c:barChart>
      <c:catAx>
        <c:axId val="67255296"/>
        <c:scaling>
          <c:orientation val="minMax"/>
        </c:scaling>
        <c:axPos val="b"/>
        <c:numFmt formatCode="General" sourceLinked="1"/>
        <c:tickLblPos val="nextTo"/>
        <c:txPr>
          <a:bodyPr rot="-5400000" vert="horz"/>
          <a:lstStyle/>
          <a:p>
            <a:pPr>
              <a:defRPr sz="1400"/>
            </a:pPr>
            <a:endParaRPr lang="en-US"/>
          </a:p>
        </c:txPr>
        <c:crossAx val="67261184"/>
        <c:crosses val="autoZero"/>
        <c:auto val="1"/>
        <c:lblAlgn val="ctr"/>
        <c:lblOffset val="100"/>
        <c:tickLblSkip val="1"/>
        <c:tickMarkSkip val="1"/>
      </c:catAx>
      <c:valAx>
        <c:axId val="67261184"/>
        <c:scaling>
          <c:orientation val="minMax"/>
          <c:max val="1"/>
        </c:scaling>
        <c:axPos val="l"/>
        <c:majorGridlines/>
        <c:title>
          <c:tx>
            <c:rich>
              <a:bodyPr/>
              <a:lstStyle/>
              <a:p>
                <a:pPr>
                  <a:defRPr/>
                </a:pPr>
                <a:r>
                  <a:rPr lang="en-US"/>
                  <a:t>Score</a:t>
                </a:r>
              </a:p>
            </c:rich>
          </c:tx>
          <c:layout>
            <c:manualLayout>
              <c:xMode val="edge"/>
              <c:yMode val="edge"/>
              <c:x val="3.2193234881784411E-2"/>
              <c:y val="0.32266750656167981"/>
            </c:manualLayout>
          </c:layout>
        </c:title>
        <c:numFmt formatCode="0%" sourceLinked="1"/>
        <c:tickLblPos val="nextTo"/>
        <c:txPr>
          <a:bodyPr rot="0" vert="horz"/>
          <a:lstStyle/>
          <a:p>
            <a:pPr>
              <a:defRPr/>
            </a:pPr>
            <a:endParaRPr lang="en-US"/>
          </a:p>
        </c:txPr>
        <c:crossAx val="67255296"/>
        <c:crosses val="autoZero"/>
        <c:crossBetween val="between"/>
        <c:majorUnit val="0.2"/>
        <c:minorUnit val="4.0000000000000022E-2"/>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400" dirty="0"/>
              <a:t>Knowledge </a:t>
            </a:r>
            <a:r>
              <a:rPr lang="en-US" sz="2400" dirty="0" err="1"/>
              <a:t>assessement</a:t>
            </a:r>
            <a:r>
              <a:rPr lang="en-US" sz="2400" dirty="0"/>
              <a:t> score </a:t>
            </a:r>
          </a:p>
        </c:rich>
      </c:tx>
      <c:layout/>
    </c:title>
    <c:plotArea>
      <c:layout>
        <c:manualLayout>
          <c:layoutTarget val="inner"/>
          <c:xMode val="edge"/>
          <c:yMode val="edge"/>
          <c:x val="9.9748079435276249E-2"/>
          <c:y val="0.13818574402337638"/>
          <c:w val="0.79318032734492649"/>
          <c:h val="0.55954359153381694"/>
        </c:manualLayout>
      </c:layout>
      <c:barChart>
        <c:barDir val="col"/>
        <c:grouping val="clustered"/>
        <c:ser>
          <c:idx val="0"/>
          <c:order val="0"/>
          <c:tx>
            <c:strRef>
              <c:f>Sheet2!$C$1</c:f>
              <c:strCache>
                <c:ptCount val="1"/>
                <c:pt idx="0">
                  <c:v>Knowledge assesement score </c:v>
                </c:pt>
              </c:strCache>
            </c:strRef>
          </c:tx>
          <c:cat>
            <c:strRef>
              <c:f>Sheet2!$B$2:$B$15</c:f>
              <c:strCache>
                <c:ptCount val="14"/>
                <c:pt idx="0">
                  <c:v>GH Panchkula</c:v>
                </c:pt>
                <c:pt idx="1">
                  <c:v>GH Faridabad</c:v>
                </c:pt>
                <c:pt idx="2">
                  <c:v>GH Narnaul</c:v>
                </c:pt>
                <c:pt idx="3">
                  <c:v>GH Bhiwani</c:v>
                </c:pt>
                <c:pt idx="4">
                  <c:v>GH Ambala</c:v>
                </c:pt>
                <c:pt idx="5">
                  <c:v>GH Kaithal</c:v>
                </c:pt>
                <c:pt idx="6">
                  <c:v>GH Karnal</c:v>
                </c:pt>
                <c:pt idx="7">
                  <c:v>GH Jind</c:v>
                </c:pt>
                <c:pt idx="8">
                  <c:v>GH Fatehabad</c:v>
                </c:pt>
                <c:pt idx="9">
                  <c:v>GH Hisar</c:v>
                </c:pt>
                <c:pt idx="10">
                  <c:v>GH Jhajjar</c:v>
                </c:pt>
                <c:pt idx="11">
                  <c:v>Gh Gurgaon</c:v>
                </c:pt>
                <c:pt idx="12">
                  <c:v>GH Sirsa</c:v>
                </c:pt>
                <c:pt idx="13">
                  <c:v>Gh Yamunanagar</c:v>
                </c:pt>
              </c:strCache>
            </c:strRef>
          </c:cat>
          <c:val>
            <c:numRef>
              <c:f>Sheet2!$C$2:$C$15</c:f>
              <c:numCache>
                <c:formatCode>General</c:formatCode>
                <c:ptCount val="14"/>
                <c:pt idx="0">
                  <c:v>12</c:v>
                </c:pt>
                <c:pt idx="1">
                  <c:v>13</c:v>
                </c:pt>
                <c:pt idx="2">
                  <c:v>12</c:v>
                </c:pt>
                <c:pt idx="3">
                  <c:v>14</c:v>
                </c:pt>
                <c:pt idx="4">
                  <c:v>13</c:v>
                </c:pt>
                <c:pt idx="5">
                  <c:v>12</c:v>
                </c:pt>
                <c:pt idx="6">
                  <c:v>15</c:v>
                </c:pt>
                <c:pt idx="7">
                  <c:v>13</c:v>
                </c:pt>
                <c:pt idx="8">
                  <c:v>15</c:v>
                </c:pt>
                <c:pt idx="9">
                  <c:v>13</c:v>
                </c:pt>
                <c:pt idx="10">
                  <c:v>14</c:v>
                </c:pt>
                <c:pt idx="11">
                  <c:v>14</c:v>
                </c:pt>
                <c:pt idx="12">
                  <c:v>14</c:v>
                </c:pt>
                <c:pt idx="13">
                  <c:v>14</c:v>
                </c:pt>
              </c:numCache>
            </c:numRef>
          </c:val>
        </c:ser>
        <c:axId val="67280256"/>
        <c:axId val="67298816"/>
      </c:barChart>
      <c:catAx>
        <c:axId val="67280256"/>
        <c:scaling>
          <c:orientation val="minMax"/>
        </c:scaling>
        <c:axPos val="b"/>
        <c:title>
          <c:tx>
            <c:rich>
              <a:bodyPr/>
              <a:lstStyle/>
              <a:p>
                <a:pPr>
                  <a:defRPr/>
                </a:pPr>
                <a:r>
                  <a:rPr lang="en-US"/>
                  <a:t>PPC in  General  Hospitals</a:t>
                </a:r>
              </a:p>
            </c:rich>
          </c:tx>
          <c:layout/>
        </c:title>
        <c:tickLblPos val="nextTo"/>
        <c:txPr>
          <a:bodyPr/>
          <a:lstStyle/>
          <a:p>
            <a:pPr>
              <a:defRPr sz="1400"/>
            </a:pPr>
            <a:endParaRPr lang="en-US"/>
          </a:p>
        </c:txPr>
        <c:crossAx val="67298816"/>
        <c:crosses val="autoZero"/>
        <c:auto val="1"/>
        <c:lblAlgn val="ctr"/>
        <c:lblOffset val="100"/>
      </c:catAx>
      <c:valAx>
        <c:axId val="67298816"/>
        <c:scaling>
          <c:orientation val="minMax"/>
        </c:scaling>
        <c:axPos val="l"/>
        <c:majorGridlines/>
        <c:title>
          <c:tx>
            <c:rich>
              <a:bodyPr rot="0" vert="wordArtVert"/>
              <a:lstStyle/>
              <a:p>
                <a:pPr>
                  <a:defRPr/>
                </a:pPr>
                <a:r>
                  <a:rPr lang="en-US"/>
                  <a:t>Score</a:t>
                </a:r>
              </a:p>
            </c:rich>
          </c:tx>
          <c:layout/>
        </c:title>
        <c:numFmt formatCode="General" sourceLinked="1"/>
        <c:tickLblPos val="nextTo"/>
        <c:crossAx val="67280256"/>
        <c:crosses val="autoZero"/>
        <c:crossBetween val="between"/>
      </c:valAx>
    </c:plotArea>
    <c:legend>
      <c:legendPos val="r"/>
      <c:layout>
        <c:manualLayout>
          <c:xMode val="edge"/>
          <c:yMode val="edge"/>
          <c:x val="0.68795631139714841"/>
          <c:y val="9.7524016394502616E-2"/>
          <c:w val="0.28160228829843781"/>
          <c:h val="5.9385594042124158E-2"/>
        </c:manualLayout>
      </c:layout>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0.43478</cdr:x>
      <cdr:y>0.84127</cdr:y>
    </cdr:from>
    <cdr:to>
      <cdr:x>0.54521</cdr:x>
      <cdr:y>1</cdr:y>
    </cdr:to>
    <cdr:sp macro="" textlink="">
      <cdr:nvSpPr>
        <cdr:cNvPr id="2" name="TextBox 1"/>
        <cdr:cNvSpPr txBox="1"/>
      </cdr:nvSpPr>
      <cdr:spPr>
        <a:xfrm xmlns:a="http://schemas.openxmlformats.org/drawingml/2006/main">
          <a:off x="3600400" y="58326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0.32174</cdr:x>
      <cdr:y>0.9375</cdr:y>
    </cdr:from>
    <cdr:to>
      <cdr:x>0.72174</cdr:x>
      <cdr:y>1</cdr:y>
    </cdr:to>
    <cdr:sp macro="" textlink="">
      <cdr:nvSpPr>
        <cdr:cNvPr id="3" name="TextBox 2"/>
        <cdr:cNvSpPr txBox="1"/>
      </cdr:nvSpPr>
      <cdr:spPr>
        <a:xfrm xmlns:a="http://schemas.openxmlformats.org/drawingml/2006/main">
          <a:off x="2664296" y="5400600"/>
          <a:ext cx="331236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                              Figure 3.</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0.42125</cdr:x>
      <cdr:y>0.85049</cdr:y>
    </cdr:from>
    <cdr:to>
      <cdr:x>0.5945</cdr:x>
      <cdr:y>0.90299</cdr:y>
    </cdr:to>
    <cdr:sp macro="" textlink="">
      <cdr:nvSpPr>
        <cdr:cNvPr id="3" name="TextBox 2"/>
        <cdr:cNvSpPr txBox="1"/>
      </cdr:nvSpPr>
      <cdr:spPr>
        <a:xfrm xmlns:a="http://schemas.openxmlformats.org/drawingml/2006/main">
          <a:off x="3851920" y="5832648"/>
          <a:ext cx="158417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Figure 5</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08E8E-C682-41C7-AF22-63EA390A3F96}" type="datetimeFigureOut">
              <a:rPr lang="en-IN" smtClean="0"/>
              <a:pPr/>
              <a:t>07-05-2014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F9612-9F00-40B8-BBCD-BB77EAF3BD5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96F9612-9F00-40B8-BBCD-BB77EAF3BD5B}" type="slidenum">
              <a:rPr lang="en-IN" smtClean="0"/>
              <a:pPr/>
              <a:t>4</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37AC83B-727C-454D-BC95-CF7BDC4142C0}"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7AC83B-727C-454D-BC95-CF7BDC4142C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7AC83B-727C-454D-BC95-CF7BDC4142C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7AC83B-727C-454D-BC95-CF7BDC4142C0}"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37AC83B-727C-454D-BC95-CF7BDC4142C0}"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7AC83B-727C-454D-BC95-CF7BDC4142C0}"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7AC83B-727C-454D-BC95-CF7BDC4142C0}"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7AC83B-727C-454D-BC95-CF7BDC4142C0}"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7AC83B-727C-454D-BC95-CF7BDC4142C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7AC83B-727C-454D-BC95-CF7BDC4142C0}"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741DF3-7523-41A0-A71C-8BEB1A24EF96}" type="datetimeFigureOut">
              <a:rPr lang="en-IN" smtClean="0"/>
              <a:pPr/>
              <a:t>07-05-2014</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537AC83B-727C-454D-BC95-CF7BDC4142C0}"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6741DF3-7523-41A0-A71C-8BEB1A24EF96}" type="datetimeFigureOut">
              <a:rPr lang="en-IN" smtClean="0"/>
              <a:pPr/>
              <a:t>07-05-2014</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7AC83B-727C-454D-BC95-CF7BDC4142C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858000" cy="990600"/>
          </a:xfrm>
        </p:spPr>
        <p:txBody>
          <a:bodyPr>
            <a:noAutofit/>
          </a:bodyPr>
          <a:lstStyle/>
          <a:p>
            <a:r>
              <a:rPr lang="en-IN" sz="3600" dirty="0" smtClean="0">
                <a:solidFill>
                  <a:schemeClr val="tx1"/>
                </a:solidFill>
                <a:latin typeface="+mn-lt"/>
              </a:rPr>
              <a:t>Dissertation Report</a:t>
            </a:r>
            <a:endParaRPr lang="en-IN" sz="3600" dirty="0">
              <a:solidFill>
                <a:schemeClr val="tx1"/>
              </a:solidFill>
              <a:latin typeface="+mn-lt"/>
            </a:endParaRPr>
          </a:p>
        </p:txBody>
      </p:sp>
      <p:sp>
        <p:nvSpPr>
          <p:cNvPr id="4" name="Rectangle 3"/>
          <p:cNvSpPr/>
          <p:nvPr/>
        </p:nvSpPr>
        <p:spPr>
          <a:xfrm>
            <a:off x="5508104" y="5373216"/>
            <a:ext cx="5652120" cy="1200329"/>
          </a:xfrm>
          <a:prstGeom prst="rect">
            <a:avLst/>
          </a:prstGeom>
        </p:spPr>
        <p:txBody>
          <a:bodyPr wrap="square">
            <a:spAutoFit/>
          </a:bodyPr>
          <a:lstStyle/>
          <a:p>
            <a:r>
              <a:rPr lang="en-IN" sz="2400" dirty="0" smtClean="0">
                <a:latin typeface="Calibri" pitchFamily="34" charset="0"/>
                <a:cs typeface="Andalus" pitchFamily="18" charset="-78"/>
              </a:rPr>
              <a:t>Presented by</a:t>
            </a:r>
          </a:p>
          <a:p>
            <a:r>
              <a:rPr lang="en-IN" sz="2400" dirty="0" smtClean="0">
                <a:latin typeface="Calibri" pitchFamily="34" charset="0"/>
                <a:cs typeface="Andalus" pitchFamily="18" charset="-78"/>
              </a:rPr>
              <a:t>Dr. </a:t>
            </a:r>
            <a:r>
              <a:rPr lang="en-IN" sz="2400" dirty="0" err="1" smtClean="0">
                <a:latin typeface="Calibri" pitchFamily="34" charset="0"/>
                <a:cs typeface="Andalus" pitchFamily="18" charset="-78"/>
              </a:rPr>
              <a:t>Swati</a:t>
            </a:r>
            <a:r>
              <a:rPr lang="en-IN" sz="2400" dirty="0" smtClean="0">
                <a:latin typeface="Calibri" pitchFamily="34" charset="0"/>
                <a:cs typeface="Andalus" pitchFamily="18" charset="-78"/>
              </a:rPr>
              <a:t> </a:t>
            </a:r>
            <a:r>
              <a:rPr lang="en-IN" sz="2400" dirty="0" err="1" smtClean="0">
                <a:latin typeface="Calibri" pitchFamily="34" charset="0"/>
                <a:cs typeface="Andalus" pitchFamily="18" charset="-78"/>
              </a:rPr>
              <a:t>Aggarwal</a:t>
            </a:r>
            <a:endParaRPr lang="en-IN" sz="2400" dirty="0" smtClean="0">
              <a:latin typeface="Calibri" pitchFamily="34" charset="0"/>
              <a:cs typeface="Andalus" pitchFamily="18" charset="-78"/>
            </a:endParaRPr>
          </a:p>
          <a:p>
            <a:r>
              <a:rPr lang="en-IN" sz="2400" dirty="0" smtClean="0">
                <a:latin typeface="Calibri" pitchFamily="34" charset="0"/>
                <a:cs typeface="Andalus" pitchFamily="18" charset="-78"/>
              </a:rPr>
              <a:t>PG/12/097</a:t>
            </a:r>
            <a:endParaRPr lang="en-IN" sz="2400" dirty="0">
              <a:latin typeface="Calibri" pitchFamily="34" charset="0"/>
              <a:cs typeface="Andalus" pitchFamily="18" charset="-78"/>
            </a:endParaRPr>
          </a:p>
        </p:txBody>
      </p:sp>
      <p:pic>
        <p:nvPicPr>
          <p:cNvPr id="5" name="Picture 2" descr="http://aptitudeany.com/wp-content/uploads/2013/07/NRHM-Logo5.png"/>
          <p:cNvPicPr>
            <a:picLocks noChangeAspect="1" noChangeArrowheads="1"/>
          </p:cNvPicPr>
          <p:nvPr/>
        </p:nvPicPr>
        <p:blipFill>
          <a:blip r:embed="rId2" cstate="print"/>
          <a:srcRect/>
          <a:stretch>
            <a:fillRect/>
          </a:stretch>
        </p:blipFill>
        <p:spPr bwMode="auto">
          <a:xfrm>
            <a:off x="7092280" y="188640"/>
            <a:ext cx="1656184" cy="101804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55576" y="1628800"/>
            <a:ext cx="7992888" cy="1200329"/>
          </a:xfrm>
          <a:prstGeom prst="rect">
            <a:avLst/>
          </a:prstGeom>
          <a:noFill/>
        </p:spPr>
        <p:txBody>
          <a:bodyPr wrap="square" rtlCol="0">
            <a:spAutoFit/>
          </a:bodyPr>
          <a:lstStyle/>
          <a:p>
            <a:r>
              <a:rPr lang="en-US" sz="3600" dirty="0" smtClean="0"/>
              <a:t>Assessment of Cold Chain Status in Various District Hospitals of State  Haryana</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solidFill>
                <a:latin typeface="+mn-lt"/>
              </a:rPr>
              <a:t>Objectives</a:t>
            </a:r>
            <a:r>
              <a:rPr lang="en-IN" dirty="0" smtClean="0">
                <a:latin typeface="+mn-lt"/>
              </a:rPr>
              <a:t> </a:t>
            </a:r>
            <a:endParaRPr lang="en-IN" dirty="0">
              <a:latin typeface="+mn-lt"/>
            </a:endParaRPr>
          </a:p>
        </p:txBody>
      </p:sp>
      <p:sp>
        <p:nvSpPr>
          <p:cNvPr id="3" name="Content Placeholder 2"/>
          <p:cNvSpPr>
            <a:spLocks noGrp="1"/>
          </p:cNvSpPr>
          <p:nvPr>
            <p:ph sz="quarter" idx="1"/>
          </p:nvPr>
        </p:nvSpPr>
        <p:spPr/>
        <p:txBody>
          <a:bodyPr>
            <a:normAutofit/>
          </a:bodyPr>
          <a:lstStyle/>
          <a:p>
            <a:pPr>
              <a:buNone/>
            </a:pPr>
            <a:r>
              <a:rPr lang="en-US" sz="2400" b="1" dirty="0" smtClean="0"/>
              <a:t> General  Objective:</a:t>
            </a:r>
            <a:endParaRPr lang="en-US" sz="2400" dirty="0" smtClean="0"/>
          </a:p>
          <a:p>
            <a:r>
              <a:rPr lang="en-US" sz="2400" dirty="0" smtClean="0"/>
              <a:t>Assessment of Cold chain status in </a:t>
            </a:r>
            <a:r>
              <a:rPr lang="en-US" sz="2400" dirty="0" smtClean="0"/>
              <a:t>14</a:t>
            </a:r>
            <a:r>
              <a:rPr lang="en-US" sz="2400" dirty="0" smtClean="0"/>
              <a:t> </a:t>
            </a:r>
            <a:r>
              <a:rPr lang="en-US" sz="2400" dirty="0" smtClean="0"/>
              <a:t>district </a:t>
            </a:r>
            <a:r>
              <a:rPr lang="en-US" sz="2400" dirty="0" smtClean="0"/>
              <a:t>hospitals (</a:t>
            </a:r>
            <a:r>
              <a:rPr lang="en-US" sz="2400" dirty="0" err="1" smtClean="0"/>
              <a:t>Panchkula,Faridabad,Narnaul</a:t>
            </a:r>
            <a:r>
              <a:rPr lang="en-US" sz="2400" dirty="0" smtClean="0"/>
              <a:t>, </a:t>
            </a:r>
            <a:r>
              <a:rPr lang="en-US" sz="2400" dirty="0" err="1" smtClean="0"/>
              <a:t>Bhiwani</a:t>
            </a:r>
            <a:r>
              <a:rPr lang="en-US" sz="2400" dirty="0" smtClean="0"/>
              <a:t>, </a:t>
            </a:r>
            <a:r>
              <a:rPr lang="en-US" sz="2400" dirty="0" err="1" smtClean="0"/>
              <a:t>Ambala</a:t>
            </a:r>
            <a:r>
              <a:rPr lang="en-US" sz="2400" dirty="0" smtClean="0"/>
              <a:t>, </a:t>
            </a:r>
            <a:r>
              <a:rPr lang="en-US" sz="2400" dirty="0" err="1" smtClean="0"/>
              <a:t>Kaithal</a:t>
            </a:r>
            <a:r>
              <a:rPr lang="en-US" sz="2400" dirty="0" smtClean="0"/>
              <a:t>, </a:t>
            </a:r>
            <a:r>
              <a:rPr lang="en-US" sz="2400" dirty="0" err="1" smtClean="0"/>
              <a:t>Karnal,Jind,Fatehabad</a:t>
            </a:r>
            <a:r>
              <a:rPr lang="en-US" sz="2400" dirty="0" smtClean="0"/>
              <a:t>, </a:t>
            </a:r>
            <a:r>
              <a:rPr lang="en-US" sz="2400" dirty="0" err="1" smtClean="0"/>
              <a:t>Hisar</a:t>
            </a:r>
            <a:r>
              <a:rPr lang="en-US" sz="2400" dirty="0" smtClean="0"/>
              <a:t>, </a:t>
            </a:r>
            <a:r>
              <a:rPr lang="en-US" sz="2400" dirty="0" err="1" smtClean="0"/>
              <a:t>Jhajjar</a:t>
            </a:r>
            <a:r>
              <a:rPr lang="en-US" sz="2400" dirty="0" smtClean="0"/>
              <a:t>, </a:t>
            </a:r>
            <a:r>
              <a:rPr lang="en-US" sz="2400" dirty="0" err="1" smtClean="0"/>
              <a:t>Gurgaon,Sirsa</a:t>
            </a:r>
            <a:r>
              <a:rPr lang="en-US" sz="2400" dirty="0" smtClean="0"/>
              <a:t>, </a:t>
            </a:r>
            <a:r>
              <a:rPr lang="en-US" sz="2400" dirty="0" err="1" smtClean="0"/>
              <a:t>Yamunanagar</a:t>
            </a:r>
            <a:r>
              <a:rPr lang="en-US" sz="2400" dirty="0" smtClean="0"/>
              <a:t>)</a:t>
            </a:r>
            <a:r>
              <a:rPr lang="en-US" sz="2400" dirty="0" smtClean="0"/>
              <a:t> </a:t>
            </a:r>
            <a:r>
              <a:rPr lang="en-US" sz="2400" dirty="0" smtClean="0"/>
              <a:t>of State, Haryana.</a:t>
            </a:r>
          </a:p>
          <a:p>
            <a:pPr>
              <a:buNone/>
            </a:pPr>
            <a:r>
              <a:rPr lang="en-US" sz="2400" b="1" u="sng" dirty="0" smtClean="0"/>
              <a:t> </a:t>
            </a:r>
            <a:r>
              <a:rPr lang="en-US" sz="2400" b="1" dirty="0" smtClean="0"/>
              <a:t>Specific objectives</a:t>
            </a:r>
            <a:endParaRPr lang="en-US" sz="2400" dirty="0" smtClean="0"/>
          </a:p>
          <a:p>
            <a:pPr lvl="0"/>
            <a:r>
              <a:rPr lang="en-US" sz="2400" dirty="0" smtClean="0"/>
              <a:t>To assess the </a:t>
            </a:r>
            <a:r>
              <a:rPr lang="en-US" sz="2400" dirty="0" err="1" smtClean="0"/>
              <a:t>programme</a:t>
            </a:r>
            <a:r>
              <a:rPr lang="en-US" sz="2400" dirty="0" smtClean="0"/>
              <a:t> management of routine immunization.</a:t>
            </a:r>
          </a:p>
          <a:p>
            <a:pPr lvl="0"/>
            <a:r>
              <a:rPr lang="en-US" sz="2400" dirty="0" smtClean="0"/>
              <a:t>To assess the cold chain maintenance practices among various district hospitals as per guideline.</a:t>
            </a:r>
          </a:p>
          <a:p>
            <a:pPr lvl="0"/>
            <a:r>
              <a:rPr lang="en-US" sz="2400" dirty="0" smtClean="0"/>
              <a:t>To assess the level of knowledge of cold chain handler regarding cold chain among various district hospitals.</a:t>
            </a:r>
          </a:p>
          <a:p>
            <a:pPr lvl="0">
              <a:buNone/>
            </a:pPr>
            <a:endParaRPr lang="en-US" dirty="0" smtClean="0"/>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solidFill>
                <a:latin typeface="+mn-lt"/>
              </a:rPr>
              <a:t>Rationale</a:t>
            </a:r>
            <a:endParaRPr lang="en-IN" dirty="0">
              <a:solidFill>
                <a:schemeClr val="tx1"/>
              </a:solidFill>
              <a:latin typeface="+mn-lt"/>
            </a:endParaRPr>
          </a:p>
        </p:txBody>
      </p:sp>
      <p:sp>
        <p:nvSpPr>
          <p:cNvPr id="3" name="Content Placeholder 2"/>
          <p:cNvSpPr>
            <a:spLocks noGrp="1"/>
          </p:cNvSpPr>
          <p:nvPr>
            <p:ph sz="quarter" idx="1"/>
          </p:nvPr>
        </p:nvSpPr>
        <p:spPr/>
        <p:txBody>
          <a:bodyPr>
            <a:normAutofit/>
          </a:bodyPr>
          <a:lstStyle/>
          <a:p>
            <a:r>
              <a:rPr lang="en-US" dirty="0" smtClean="0"/>
              <a:t>Cold chain needs continuous supervision and assessment at different levels to prevent the loss of vaccine potency during storage and handling. This is important as new and expensive vaccines that require different approaches for storage are introduced. This study was done to assess the cold chain as per guidelines.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solidFill>
                <a:latin typeface="+mn-lt"/>
              </a:rPr>
              <a:t>Limitations of the study</a:t>
            </a:r>
            <a:endParaRPr lang="en-IN" dirty="0">
              <a:solidFill>
                <a:schemeClr val="tx1"/>
              </a:solidFill>
              <a:latin typeface="+mn-lt"/>
            </a:endParaRPr>
          </a:p>
        </p:txBody>
      </p:sp>
      <p:sp>
        <p:nvSpPr>
          <p:cNvPr id="3" name="Content Placeholder 2"/>
          <p:cNvSpPr>
            <a:spLocks noGrp="1"/>
          </p:cNvSpPr>
          <p:nvPr>
            <p:ph sz="quarter" idx="1"/>
          </p:nvPr>
        </p:nvSpPr>
        <p:spPr/>
        <p:txBody>
          <a:bodyPr>
            <a:normAutofit/>
          </a:bodyPr>
          <a:lstStyle/>
          <a:p>
            <a:r>
              <a:rPr lang="en-IN" sz="2400" dirty="0" smtClean="0"/>
              <a:t>Time constraint</a:t>
            </a:r>
          </a:p>
          <a:p>
            <a:r>
              <a:rPr lang="en-IN" sz="2400" dirty="0" smtClean="0"/>
              <a:t>Limited sample size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772400" cy="1143000"/>
          </a:xfrm>
        </p:spPr>
        <p:txBody>
          <a:bodyPr/>
          <a:lstStyle/>
          <a:p>
            <a:r>
              <a:rPr lang="en-IN" dirty="0" smtClean="0">
                <a:solidFill>
                  <a:schemeClr val="tx1"/>
                </a:solidFill>
                <a:latin typeface="+mn-lt"/>
              </a:rPr>
              <a:t>Review of Literature</a:t>
            </a:r>
            <a:endParaRPr lang="en-IN" dirty="0">
              <a:solidFill>
                <a:schemeClr val="tx1"/>
              </a:solidFill>
              <a:latin typeface="+mn-lt"/>
            </a:endParaRPr>
          </a:p>
        </p:txBody>
      </p:sp>
      <p:sp>
        <p:nvSpPr>
          <p:cNvPr id="3" name="Content Placeholder 2"/>
          <p:cNvSpPr>
            <a:spLocks noGrp="1"/>
          </p:cNvSpPr>
          <p:nvPr>
            <p:ph sz="quarter" idx="1"/>
          </p:nvPr>
        </p:nvSpPr>
        <p:spPr>
          <a:xfrm>
            <a:off x="827584" y="1412776"/>
            <a:ext cx="7772400" cy="4572000"/>
          </a:xfrm>
        </p:spPr>
        <p:txBody>
          <a:bodyPr>
            <a:noAutofit/>
          </a:bodyPr>
          <a:lstStyle/>
          <a:p>
            <a:pPr algn="just"/>
            <a:r>
              <a:rPr lang="en-IN" sz="2400" dirty="0" smtClean="0"/>
              <a:t>S </a:t>
            </a:r>
            <a:r>
              <a:rPr lang="en-IN" sz="2400" dirty="0" err="1" smtClean="0"/>
              <a:t>Mallik</a:t>
            </a:r>
            <a:r>
              <a:rPr lang="en-IN" sz="2400" dirty="0" smtClean="0"/>
              <a:t>  (et al), Dept of Community Medicine, </a:t>
            </a:r>
            <a:r>
              <a:rPr lang="en-IN" sz="2400" dirty="0" err="1" smtClean="0"/>
              <a:t>Midnapur</a:t>
            </a:r>
            <a:r>
              <a:rPr lang="en-IN" sz="2400" dirty="0" smtClean="0"/>
              <a:t> Medical College, West Bengal (March 2011)- Assessing cold chain status in a metro city of India: An intervention study</a:t>
            </a:r>
          </a:p>
          <a:p>
            <a:pPr algn="just"/>
            <a:r>
              <a:rPr lang="en-US" sz="2400" dirty="0" err="1" smtClean="0"/>
              <a:t>Ashish</a:t>
            </a:r>
            <a:r>
              <a:rPr lang="en-US" sz="2400" dirty="0" smtClean="0"/>
              <a:t> K. </a:t>
            </a:r>
            <a:r>
              <a:rPr lang="en-US" sz="2400" dirty="0" err="1" smtClean="0"/>
              <a:t>Naik</a:t>
            </a:r>
            <a:r>
              <a:rPr lang="en-US" sz="2400" dirty="0" smtClean="0"/>
              <a:t> (et al), Dept of Community Medicine , Surat Municipal Institute of Medical Education and Research , Surat , Gujarat (Dec 2013)- Evaluation of Vaccine Cold Chain in Urban Health Centres of Municipal Corporation of the Surat City, Western India</a:t>
            </a:r>
            <a:endParaRPr lang="en-IN" sz="2400" dirty="0" smtClean="0"/>
          </a:p>
          <a:p>
            <a:pPr algn="just"/>
            <a:r>
              <a:rPr lang="en-IN" sz="2400" dirty="0" err="1" smtClean="0"/>
              <a:t>Goel</a:t>
            </a:r>
            <a:r>
              <a:rPr lang="en-IN" sz="2400" dirty="0" smtClean="0"/>
              <a:t> NK (et al), Dept of Community Medicine, Govt. Medical College, Chandigarh (Oct- Dec 2004)- Evaluation of cold chain system in Chandigarh during PPI campaign 2001-2002.</a:t>
            </a:r>
          </a:p>
          <a:p>
            <a:pPr algn="just"/>
            <a:endParaRPr lang="en-IN"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IN" sz="2400" dirty="0" err="1" smtClean="0"/>
              <a:t>Rogie</a:t>
            </a:r>
            <a:r>
              <a:rPr lang="en-IN" sz="2400" dirty="0" smtClean="0"/>
              <a:t> B (et al) Addis Continental Institute of Public Health, Addis Ababa, Ethiopia. (July 2013)- Assessment of cold chain status for immunization in central Ethiopia</a:t>
            </a:r>
          </a:p>
          <a:p>
            <a:pPr algn="just"/>
            <a:r>
              <a:rPr lang="en-US" sz="2400" dirty="0" err="1" smtClean="0"/>
              <a:t>Ateudjieu</a:t>
            </a:r>
            <a:r>
              <a:rPr lang="en-US" sz="2400" dirty="0" smtClean="0"/>
              <a:t> J , </a:t>
            </a:r>
            <a:r>
              <a:rPr lang="en-US" sz="2400" dirty="0" err="1" smtClean="0"/>
              <a:t>Kenfack</a:t>
            </a:r>
            <a:r>
              <a:rPr lang="en-US" sz="2400" dirty="0" smtClean="0"/>
              <a:t> B (et al) Department of Biomedical Sciences, University of </a:t>
            </a:r>
            <a:r>
              <a:rPr lang="en-US" sz="2400" dirty="0" err="1" smtClean="0"/>
              <a:t>Dschang</a:t>
            </a:r>
            <a:r>
              <a:rPr lang="en-US" sz="2400" dirty="0" smtClean="0"/>
              <a:t>, Cameroon, </a:t>
            </a:r>
            <a:r>
              <a:rPr lang="en-US" sz="2400" dirty="0" err="1" smtClean="0"/>
              <a:t>Dschang</a:t>
            </a:r>
            <a:r>
              <a:rPr lang="en-US" sz="2400" dirty="0" smtClean="0"/>
              <a:t>, Cameroon.( March16, 2013)- Program on immunization and cold chain monitoring: the status in eight health districts in Cameroon.</a:t>
            </a:r>
            <a:endParaRPr lang="en-IN" sz="2400" dirty="0" smtClean="0"/>
          </a:p>
          <a:p>
            <a:pPr algn="just"/>
            <a:r>
              <a:rPr lang="en-US" sz="2400" dirty="0" smtClean="0"/>
              <a:t>Ortega Molina P( et al), Department of Preventive Medicine and Public Health, Faculty of Medicine, </a:t>
            </a:r>
            <a:r>
              <a:rPr lang="en-US" sz="2400" dirty="0" err="1" smtClean="0"/>
              <a:t>Complutense</a:t>
            </a:r>
            <a:r>
              <a:rPr lang="en-US" sz="2400" dirty="0" smtClean="0"/>
              <a:t> University of Madrid, Madrid, Spain. (July- August, 2007)- Cold chain maintenance in vaccines: a systematic review</a:t>
            </a:r>
            <a:endParaRPr lang="en-IN" sz="2400" dirty="0" smtClean="0"/>
          </a:p>
          <a:p>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solidFill>
                <a:latin typeface="+mn-lt"/>
              </a:rPr>
              <a:t>Methodology</a:t>
            </a:r>
            <a:endParaRPr lang="en-IN" dirty="0">
              <a:solidFill>
                <a:schemeClr val="tx1"/>
              </a:solidFill>
              <a:latin typeface="+mn-lt"/>
            </a:endParaRPr>
          </a:p>
        </p:txBody>
      </p:sp>
      <p:sp>
        <p:nvSpPr>
          <p:cNvPr id="3" name="Content Placeholder 2"/>
          <p:cNvSpPr>
            <a:spLocks noGrp="1"/>
          </p:cNvSpPr>
          <p:nvPr>
            <p:ph sz="quarter" idx="1"/>
          </p:nvPr>
        </p:nvSpPr>
        <p:spPr/>
        <p:txBody>
          <a:bodyPr>
            <a:normAutofit fontScale="92500" lnSpcReduction="20000"/>
          </a:bodyPr>
          <a:lstStyle/>
          <a:p>
            <a:pPr>
              <a:buNone/>
            </a:pPr>
            <a:r>
              <a:rPr lang="en-IN" u="sng" dirty="0" smtClean="0"/>
              <a:t>Study area- </a:t>
            </a:r>
            <a:r>
              <a:rPr lang="en-IN" dirty="0" smtClean="0"/>
              <a:t>14 District </a:t>
            </a:r>
            <a:r>
              <a:rPr lang="en-IN" dirty="0" smtClean="0"/>
              <a:t>Hospitals in State, Haryana</a:t>
            </a:r>
          </a:p>
          <a:p>
            <a:pPr>
              <a:buNone/>
            </a:pPr>
            <a:r>
              <a:rPr lang="en-IN" u="sng" dirty="0" smtClean="0"/>
              <a:t>Study design</a:t>
            </a:r>
            <a:r>
              <a:rPr lang="en-IN" b="1" dirty="0" smtClean="0"/>
              <a:t>- </a:t>
            </a:r>
            <a:r>
              <a:rPr lang="en-IN" dirty="0" smtClean="0"/>
              <a:t>Cross sectional study</a:t>
            </a:r>
          </a:p>
          <a:p>
            <a:pPr>
              <a:buNone/>
            </a:pPr>
            <a:r>
              <a:rPr lang="en-IN" u="sng" dirty="0" smtClean="0"/>
              <a:t>Study respondent</a:t>
            </a:r>
            <a:r>
              <a:rPr lang="en-IN" dirty="0" smtClean="0"/>
              <a:t>- Cold chain handler</a:t>
            </a:r>
          </a:p>
          <a:p>
            <a:pPr>
              <a:buNone/>
            </a:pPr>
            <a:r>
              <a:rPr lang="en-IN" u="sng" dirty="0" smtClean="0"/>
              <a:t>Sample Size</a:t>
            </a:r>
            <a:r>
              <a:rPr lang="en-IN" dirty="0" smtClean="0"/>
              <a:t>- 14</a:t>
            </a:r>
          </a:p>
          <a:p>
            <a:pPr>
              <a:buNone/>
            </a:pPr>
            <a:r>
              <a:rPr lang="en-IN" u="sng" dirty="0" smtClean="0"/>
              <a:t>Data collection tools </a:t>
            </a:r>
          </a:p>
          <a:p>
            <a:pPr lvl="0"/>
            <a:r>
              <a:rPr lang="en-IN" dirty="0" smtClean="0"/>
              <a:t>Pre-tested RAPID tool for health facility.</a:t>
            </a:r>
          </a:p>
          <a:p>
            <a:pPr lvl="0"/>
            <a:r>
              <a:rPr lang="en-IN" dirty="0" smtClean="0"/>
              <a:t>Knowledge assessment questionnaire for cold chain handler.</a:t>
            </a:r>
          </a:p>
          <a:p>
            <a:pPr>
              <a:buNone/>
            </a:pPr>
            <a:r>
              <a:rPr lang="en-IN" u="sng" dirty="0" smtClean="0"/>
              <a:t>Technique-</a:t>
            </a:r>
          </a:p>
          <a:p>
            <a:pPr lvl="0"/>
            <a:r>
              <a:rPr lang="en-US" dirty="0" smtClean="0"/>
              <a:t>Interview</a:t>
            </a:r>
            <a:endParaRPr lang="en-IN" dirty="0" smtClean="0"/>
          </a:p>
          <a:p>
            <a:pPr lvl="0"/>
            <a:r>
              <a:rPr lang="en-US" dirty="0" smtClean="0"/>
              <a:t>Review of records/documents- Stock register, temperature log book, vaccine issue register etc.</a:t>
            </a:r>
            <a:endParaRPr lang="en-IN" dirty="0" smtClean="0"/>
          </a:p>
          <a:p>
            <a:pPr lvl="0"/>
            <a:r>
              <a:rPr lang="en-US" dirty="0" smtClean="0"/>
              <a:t>For analysis-  Excel.</a:t>
            </a:r>
            <a:endParaRPr lang="en-IN" dirty="0" smtClean="0"/>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u="sng" dirty="0" smtClean="0">
                <a:solidFill>
                  <a:schemeClr val="tx1"/>
                </a:solidFill>
                <a:latin typeface="+mn-lt"/>
              </a:rPr>
              <a:t>Findings :</a:t>
            </a:r>
            <a:r>
              <a:rPr lang="en-IN" u="sng" dirty="0" smtClean="0">
                <a:solidFill>
                  <a:schemeClr val="tx1"/>
                </a:solidFill>
                <a:latin typeface="+mn-lt"/>
              </a:rPr>
              <a:t/>
            </a:r>
            <a:br>
              <a:rPr lang="en-IN" u="sng" dirty="0" smtClean="0">
                <a:solidFill>
                  <a:schemeClr val="tx1"/>
                </a:solidFill>
                <a:latin typeface="+mn-lt"/>
              </a:rPr>
            </a:br>
            <a:endParaRPr lang="en-US" dirty="0">
              <a:solidFill>
                <a:schemeClr val="tx1"/>
              </a:solidFill>
              <a:latin typeface="+mn-lt"/>
            </a:endParaRPr>
          </a:p>
        </p:txBody>
      </p:sp>
      <p:graphicFrame>
        <p:nvGraphicFramePr>
          <p:cNvPr id="4" name="Content Placeholder 3"/>
          <p:cNvGraphicFramePr>
            <a:graphicFrameLocks noGrp="1"/>
          </p:cNvGraphicFramePr>
          <p:nvPr>
            <p:ph sz="quarter" idx="1"/>
          </p:nvPr>
        </p:nvGraphicFramePr>
        <p:xfrm>
          <a:off x="0" y="1241376"/>
          <a:ext cx="9144000"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59832" y="6093296"/>
            <a:ext cx="3888432" cy="369332"/>
          </a:xfrm>
          <a:prstGeom prst="rect">
            <a:avLst/>
          </a:prstGeom>
          <a:noFill/>
        </p:spPr>
        <p:txBody>
          <a:bodyPr wrap="square" rtlCol="0">
            <a:spAutoFit/>
          </a:bodyPr>
          <a:lstStyle/>
          <a:p>
            <a:r>
              <a:rPr lang="en-US" dirty="0" smtClean="0"/>
              <a:t>                           Figure 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323528" y="692696"/>
          <a:ext cx="8568952"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91880" y="6165304"/>
            <a:ext cx="2664296" cy="369332"/>
          </a:xfrm>
          <a:prstGeom prst="rect">
            <a:avLst/>
          </a:prstGeom>
          <a:noFill/>
        </p:spPr>
        <p:txBody>
          <a:bodyPr wrap="square" rtlCol="0">
            <a:spAutoFit/>
          </a:bodyPr>
          <a:lstStyle/>
          <a:p>
            <a:r>
              <a:rPr lang="en-US" dirty="0" smtClean="0"/>
              <a:t>         Figure 2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395536" y="476672"/>
          <a:ext cx="8280920" cy="5760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467544" y="476672"/>
          <a:ext cx="7772400"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51920" y="6093296"/>
            <a:ext cx="2088232" cy="369332"/>
          </a:xfrm>
          <a:prstGeom prst="rect">
            <a:avLst/>
          </a:prstGeom>
          <a:noFill/>
        </p:spPr>
        <p:txBody>
          <a:bodyPr wrap="square" rtlCol="0">
            <a:spAutoFit/>
          </a:bodyPr>
          <a:lstStyle/>
          <a:p>
            <a:r>
              <a:rPr lang="en-US" dirty="0" smtClean="0"/>
              <a:t>           Figure 4</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990600"/>
          </a:xfrm>
        </p:spPr>
        <p:txBody>
          <a:bodyPr/>
          <a:lstStyle/>
          <a:p>
            <a:r>
              <a:rPr lang="en-IN" dirty="0" smtClean="0">
                <a:solidFill>
                  <a:schemeClr val="tx1"/>
                </a:solidFill>
                <a:latin typeface="+mn-lt"/>
              </a:rPr>
              <a:t>Organization Profile</a:t>
            </a:r>
            <a:endParaRPr lang="en-IN" dirty="0">
              <a:solidFill>
                <a:schemeClr val="tx1"/>
              </a:solidFill>
              <a:latin typeface="+mn-lt"/>
            </a:endParaRPr>
          </a:p>
        </p:txBody>
      </p:sp>
      <p:sp>
        <p:nvSpPr>
          <p:cNvPr id="5" name="Rectangle 4"/>
          <p:cNvSpPr/>
          <p:nvPr/>
        </p:nvSpPr>
        <p:spPr>
          <a:xfrm>
            <a:off x="251520" y="1124744"/>
            <a:ext cx="8280920" cy="3139321"/>
          </a:xfrm>
          <a:prstGeom prst="rect">
            <a:avLst/>
          </a:prstGeom>
        </p:spPr>
        <p:txBody>
          <a:bodyPr wrap="square">
            <a:spAutoFit/>
          </a:bodyPr>
          <a:lstStyle/>
          <a:p>
            <a:pPr algn="just"/>
            <a:r>
              <a:rPr lang="en-IN" sz="2400" dirty="0" smtClean="0"/>
              <a:t>The </a:t>
            </a:r>
            <a:r>
              <a:rPr lang="en-IN" sz="2400" b="1" dirty="0" smtClean="0"/>
              <a:t>National Rural Health Mission</a:t>
            </a:r>
            <a:r>
              <a:rPr lang="en-IN" sz="2400" dirty="0" smtClean="0"/>
              <a:t> (NRHM) is an initiative undertaken by the government of India to address the health needs of </a:t>
            </a:r>
            <a:r>
              <a:rPr lang="en-IN" sz="2400" dirty="0" smtClean="0"/>
              <a:t>people in </a:t>
            </a:r>
            <a:r>
              <a:rPr lang="en-IN" sz="2400" dirty="0" smtClean="0"/>
              <a:t>rural </a:t>
            </a:r>
            <a:r>
              <a:rPr lang="en-IN" sz="2400" dirty="0" smtClean="0"/>
              <a:t>areas. Found in April 2005 by Indian Prime minister Manmohan Singh, the NRHM was initially tasked for addressing the health needs of 18 states that had been identified as having weak public health indicators. </a:t>
            </a:r>
          </a:p>
          <a:p>
            <a:pPr algn="just"/>
            <a:endParaRPr lang="en-IN" dirty="0" smtClean="0"/>
          </a:p>
          <a:p>
            <a:pPr algn="just"/>
            <a:endParaRPr lang="en-IN" dirty="0" smtClean="0"/>
          </a:p>
          <a:p>
            <a:pPr algn="just"/>
            <a:endParaRPr lang="en-IN" dirty="0" smtClean="0">
              <a:solidFill>
                <a:srgbClr val="002060"/>
              </a:solidFill>
            </a:endParaRPr>
          </a:p>
        </p:txBody>
      </p:sp>
      <p:sp>
        <p:nvSpPr>
          <p:cNvPr id="9" name="Rounded Rectangle 8"/>
          <p:cNvSpPr/>
          <p:nvPr/>
        </p:nvSpPr>
        <p:spPr>
          <a:xfrm>
            <a:off x="323528" y="4149080"/>
            <a:ext cx="1008112" cy="504056"/>
          </a:xfrm>
          <a:prstGeom prst="roundRect">
            <a:avLst/>
          </a:prstGeom>
          <a:solidFill>
            <a:schemeClr val="tx2">
              <a:lumMod val="60000"/>
              <a:lumOff val="40000"/>
            </a:schemeClr>
          </a:solidFill>
        </p:spPr>
        <p:style>
          <a:lnRef idx="1">
            <a:schemeClr val="accent4"/>
          </a:lnRef>
          <a:fillRef idx="1001">
            <a:schemeClr val="lt1"/>
          </a:fillRef>
          <a:effectRef idx="2">
            <a:schemeClr val="accent4"/>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JSSK</a:t>
            </a:r>
          </a:p>
          <a:p>
            <a:pPr algn="ctr"/>
            <a:endParaRPr lang="en-IN" dirty="0"/>
          </a:p>
        </p:txBody>
      </p:sp>
      <p:sp>
        <p:nvSpPr>
          <p:cNvPr id="10" name="Rounded Rectangle 9"/>
          <p:cNvSpPr/>
          <p:nvPr/>
        </p:nvSpPr>
        <p:spPr>
          <a:xfrm>
            <a:off x="1043608" y="4941168"/>
            <a:ext cx="108012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dirty="0" smtClean="0">
              <a:solidFill>
                <a:srgbClr val="002060"/>
              </a:solidFill>
            </a:endParaRPr>
          </a:p>
          <a:p>
            <a:pPr algn="ctr"/>
            <a:r>
              <a:rPr lang="en-IN" dirty="0" smtClean="0">
                <a:solidFill>
                  <a:srgbClr val="002060"/>
                </a:solidFill>
              </a:rPr>
              <a:t>F-IMNCI</a:t>
            </a:r>
          </a:p>
          <a:p>
            <a:pPr algn="ctr"/>
            <a:endParaRPr lang="en-IN" dirty="0"/>
          </a:p>
        </p:txBody>
      </p:sp>
      <p:sp>
        <p:nvSpPr>
          <p:cNvPr id="11" name="Rounded Rectangle 10"/>
          <p:cNvSpPr/>
          <p:nvPr/>
        </p:nvSpPr>
        <p:spPr>
          <a:xfrm>
            <a:off x="3563888" y="5589240"/>
            <a:ext cx="1080120" cy="504056"/>
          </a:xfrm>
          <a:prstGeom prst="round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IMNCI</a:t>
            </a:r>
          </a:p>
          <a:p>
            <a:pPr algn="ctr"/>
            <a:endParaRPr lang="en-IN" dirty="0"/>
          </a:p>
        </p:txBody>
      </p:sp>
      <p:sp>
        <p:nvSpPr>
          <p:cNvPr id="12" name="Rounded Rectangle 11"/>
          <p:cNvSpPr/>
          <p:nvPr/>
        </p:nvSpPr>
        <p:spPr>
          <a:xfrm>
            <a:off x="4932040" y="5589240"/>
            <a:ext cx="936104" cy="504056"/>
          </a:xfrm>
          <a:prstGeom prst="round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NSSK</a:t>
            </a:r>
          </a:p>
          <a:p>
            <a:pPr algn="ctr"/>
            <a:endParaRPr lang="en-IN" dirty="0"/>
          </a:p>
        </p:txBody>
      </p:sp>
      <p:sp>
        <p:nvSpPr>
          <p:cNvPr id="13" name="Rounded Rectangle 12"/>
          <p:cNvSpPr/>
          <p:nvPr/>
        </p:nvSpPr>
        <p:spPr>
          <a:xfrm>
            <a:off x="7452320" y="4005064"/>
            <a:ext cx="1080120" cy="50405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IYCF</a:t>
            </a:r>
          </a:p>
          <a:p>
            <a:pPr algn="ctr"/>
            <a:endParaRPr lang="en-IN" dirty="0"/>
          </a:p>
        </p:txBody>
      </p:sp>
      <p:sp>
        <p:nvSpPr>
          <p:cNvPr id="14" name="Rounded Rectangle 13"/>
          <p:cNvSpPr/>
          <p:nvPr/>
        </p:nvSpPr>
        <p:spPr>
          <a:xfrm>
            <a:off x="3923928" y="3789040"/>
            <a:ext cx="86409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smtClean="0">
              <a:solidFill>
                <a:srgbClr val="002060"/>
              </a:solidFill>
            </a:endParaRPr>
          </a:p>
          <a:p>
            <a:pPr algn="ctr"/>
            <a:r>
              <a:rPr lang="en-IN" dirty="0" smtClean="0">
                <a:solidFill>
                  <a:srgbClr val="002060"/>
                </a:solidFill>
              </a:rPr>
              <a:t>FBNC</a:t>
            </a:r>
          </a:p>
          <a:p>
            <a:pPr algn="ctr"/>
            <a:endParaRPr lang="en-IN" dirty="0"/>
          </a:p>
        </p:txBody>
      </p:sp>
      <p:sp>
        <p:nvSpPr>
          <p:cNvPr id="15" name="Rounded Rectangle 14"/>
          <p:cNvSpPr/>
          <p:nvPr/>
        </p:nvSpPr>
        <p:spPr>
          <a:xfrm>
            <a:off x="2411760" y="5589240"/>
            <a:ext cx="864096" cy="5040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NRC</a:t>
            </a:r>
          </a:p>
          <a:p>
            <a:pPr algn="ctr"/>
            <a:endParaRPr lang="en-IN" dirty="0"/>
          </a:p>
        </p:txBody>
      </p:sp>
      <p:sp>
        <p:nvSpPr>
          <p:cNvPr id="16" name="Rounded Rectangle 15"/>
          <p:cNvSpPr/>
          <p:nvPr/>
        </p:nvSpPr>
        <p:spPr>
          <a:xfrm>
            <a:off x="7236296" y="4725144"/>
            <a:ext cx="936104"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dirty="0" smtClean="0">
              <a:solidFill>
                <a:srgbClr val="002060"/>
              </a:solidFill>
            </a:endParaRPr>
          </a:p>
          <a:p>
            <a:pPr algn="ctr"/>
            <a:r>
              <a:rPr lang="en-IN" dirty="0" smtClean="0">
                <a:solidFill>
                  <a:srgbClr val="002060"/>
                </a:solidFill>
              </a:rPr>
              <a:t>MSP</a:t>
            </a:r>
          </a:p>
          <a:p>
            <a:pPr algn="ctr"/>
            <a:endParaRPr lang="en-IN" dirty="0"/>
          </a:p>
        </p:txBody>
      </p:sp>
      <p:sp>
        <p:nvSpPr>
          <p:cNvPr id="17" name="Rounded Rectangle 16"/>
          <p:cNvSpPr/>
          <p:nvPr/>
        </p:nvSpPr>
        <p:spPr>
          <a:xfrm>
            <a:off x="6156176" y="5589240"/>
            <a:ext cx="1008112" cy="5040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HBPNC</a:t>
            </a:r>
          </a:p>
          <a:p>
            <a:pPr algn="ctr"/>
            <a:endParaRPr lang="en-IN" dirty="0"/>
          </a:p>
        </p:txBody>
      </p:sp>
      <p:sp>
        <p:nvSpPr>
          <p:cNvPr id="18" name="Rectangle 17"/>
          <p:cNvSpPr/>
          <p:nvPr/>
        </p:nvSpPr>
        <p:spPr>
          <a:xfrm>
            <a:off x="2771800" y="2708920"/>
            <a:ext cx="3560046" cy="954107"/>
          </a:xfrm>
          <a:prstGeom prst="rect">
            <a:avLst/>
          </a:prstGeom>
          <a:noFill/>
        </p:spPr>
        <p:txBody>
          <a:bodyPr wrap="square" lIns="91440" tIns="45720" rIns="91440" bIns="45720">
            <a:spAutoFit/>
          </a:bodyPr>
          <a:lstStyle/>
          <a:p>
            <a:pPr algn="ctr"/>
            <a:r>
              <a:rPr lang="en-US" sz="2800" b="1" dirty="0" smtClean="0">
                <a:ln w="1905"/>
                <a:solidFill>
                  <a:srgbClr val="C00000"/>
                </a:solidFill>
                <a:effectLst>
                  <a:innerShdw blurRad="69850" dist="43180" dir="5400000">
                    <a:srgbClr val="000000">
                      <a:alpha val="65000"/>
                    </a:srgbClr>
                  </a:innerShdw>
                </a:effectLst>
              </a:rPr>
              <a:t>                                                                </a:t>
            </a:r>
            <a:r>
              <a:rPr lang="en-US" sz="2800" b="1" cap="none" spc="0" dirty="0" smtClean="0">
                <a:ln w="1905"/>
                <a:solidFill>
                  <a:srgbClr val="C00000"/>
                </a:solidFill>
                <a:effectLst>
                  <a:innerShdw blurRad="69850" dist="43180" dir="5400000">
                    <a:srgbClr val="000000">
                      <a:alpha val="65000"/>
                    </a:srgbClr>
                  </a:innerShdw>
                </a:effectLst>
              </a:rPr>
              <a:t>Child Hea</a:t>
            </a:r>
            <a:r>
              <a:rPr lang="en-US" sz="2800" b="1" dirty="0" smtClean="0">
                <a:ln w="1905"/>
                <a:solidFill>
                  <a:srgbClr val="C00000"/>
                </a:solidFill>
                <a:effectLst>
                  <a:innerShdw blurRad="69850" dist="43180" dir="5400000">
                    <a:srgbClr val="000000">
                      <a:alpha val="65000"/>
                    </a:srgbClr>
                  </a:innerShdw>
                </a:effectLst>
              </a:rPr>
              <a:t>lth Division</a:t>
            </a:r>
            <a:endParaRPr lang="en-US" sz="2800" b="1" cap="none" spc="0" dirty="0">
              <a:ln w="1905"/>
              <a:solidFill>
                <a:srgbClr val="C0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0" y="476672"/>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solidFill>
                  <a:schemeClr val="tx1"/>
                </a:solidFill>
                <a:latin typeface="+mn-lt"/>
              </a:rPr>
              <a:t>Good Practices observed </a:t>
            </a:r>
            <a:endParaRPr lang="en-US" dirty="0">
              <a:solidFill>
                <a:schemeClr val="tx1"/>
              </a:solidFill>
              <a:latin typeface="+mn-lt"/>
            </a:endParaRPr>
          </a:p>
        </p:txBody>
      </p:sp>
      <p:pic>
        <p:nvPicPr>
          <p:cNvPr id="12" name="Content Placeholder 11" descr="C:\Users\windows7\Desktop\immunizat\RAPID-Haryana\mewat 15-19.10. 2012\Mewat RAPID 2\Singar\DSCN2500.JPG"/>
          <p:cNvPicPr>
            <a:picLocks noGrp="1"/>
          </p:cNvPicPr>
          <p:nvPr>
            <p:ph sz="half" idx="2"/>
          </p:nvPr>
        </p:nvPicPr>
        <p:blipFill>
          <a:blip r:embed="rId2" cstate="print"/>
          <a:stretch>
            <a:fillRect/>
          </a:stretch>
        </p:blipFill>
        <p:spPr bwMode="auto">
          <a:xfrm>
            <a:off x="179512" y="2475014"/>
            <a:ext cx="4392488" cy="4050330"/>
          </a:xfrm>
          <a:prstGeom prst="rect">
            <a:avLst/>
          </a:prstGeom>
          <a:ln>
            <a:noFill/>
          </a:ln>
          <a:effectLst>
            <a:outerShdw blurRad="292100" dist="139700" dir="2700000" algn="tl" rotWithShape="0">
              <a:srgbClr val="333333">
                <a:alpha val="65000"/>
              </a:srgbClr>
            </a:outerShdw>
          </a:effectLst>
        </p:spPr>
      </p:pic>
      <p:pic>
        <p:nvPicPr>
          <p:cNvPr id="14" name="Content Placeholder 13" descr="C:\Users\windows7\Desktop\immunizat\RAPID-Haryana\mewat 15-19.10. 2012\Mewat RAPID 2\FP Zirka\DSCN2506.JPG"/>
          <p:cNvPicPr>
            <a:picLocks noGrp="1"/>
          </p:cNvPicPr>
          <p:nvPr>
            <p:ph sz="half" idx="4"/>
          </p:nvPr>
        </p:nvPicPr>
        <p:blipFill>
          <a:blip r:embed="rId3" cstate="print">
            <a:lum contrast="40000"/>
          </a:blip>
          <a:stretch>
            <a:fillRect/>
          </a:stretch>
        </p:blipFill>
        <p:spPr bwMode="auto">
          <a:xfrm>
            <a:off x="4953000" y="2429737"/>
            <a:ext cx="3733800" cy="3522525"/>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0" y="1340769"/>
            <a:ext cx="4679504" cy="89255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chemeClr val="tx2">
                    <a:lumMod val="50000"/>
                  </a:schemeClr>
                </a:solidFill>
                <a:effectLst>
                  <a:outerShdw blurRad="50800" dist="39000" dir="5460000" algn="tl">
                    <a:srgbClr val="000000">
                      <a:alpha val="38000"/>
                    </a:srgbClr>
                  </a:outerShdw>
                </a:effectLst>
              </a:rPr>
              <a:t>  </a:t>
            </a:r>
            <a:r>
              <a:rPr lang="en-US" sz="2400" cap="none" spc="0" dirty="0" smtClean="0">
                <a:ln w="11430"/>
                <a:solidFill>
                  <a:schemeClr val="tx2">
                    <a:lumMod val="50000"/>
                  </a:schemeClr>
                </a:solidFill>
              </a:rPr>
              <a:t>Map of the </a:t>
            </a:r>
            <a:r>
              <a:rPr lang="en-US" sz="2400" dirty="0" smtClean="0">
                <a:ln w="11430"/>
                <a:solidFill>
                  <a:schemeClr val="tx2">
                    <a:lumMod val="50000"/>
                  </a:schemeClr>
                </a:solidFill>
              </a:rPr>
              <a:t>Catchment area</a:t>
            </a:r>
            <a:r>
              <a:rPr lang="en-US" sz="2400" cap="none" spc="0" dirty="0" smtClean="0">
                <a:ln w="11430"/>
                <a:solidFill>
                  <a:schemeClr val="tx2">
                    <a:lumMod val="50000"/>
                  </a:schemeClr>
                </a:solidFill>
              </a:rPr>
              <a:t> with distances from the cold chain point</a:t>
            </a:r>
            <a:endParaRPr lang="en-IN" sz="2400" cap="none" spc="0" dirty="0">
              <a:ln w="11430"/>
              <a:solidFill>
                <a:schemeClr val="tx2">
                  <a:lumMod val="50000"/>
                </a:schemeClr>
              </a:solidFill>
            </a:endParaRPr>
          </a:p>
        </p:txBody>
      </p:sp>
      <p:sp>
        <p:nvSpPr>
          <p:cNvPr id="13" name="Rectangle 12"/>
          <p:cNvSpPr/>
          <p:nvPr/>
        </p:nvSpPr>
        <p:spPr>
          <a:xfrm>
            <a:off x="4497436" y="5589240"/>
            <a:ext cx="4467052" cy="83099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chemeClr val="tx2">
                    <a:lumMod val="50000"/>
                  </a:schemeClr>
                </a:solidFill>
                <a:effectLst>
                  <a:outerShdw blurRad="50800" dist="39000" dir="5460000" algn="tl">
                    <a:srgbClr val="000000">
                      <a:alpha val="38000"/>
                    </a:srgbClr>
                  </a:outerShdw>
                </a:effectLst>
              </a:rPr>
              <a:t>Contingency  plan for cold chain displayed </a:t>
            </a:r>
            <a:endParaRPr lang="en-IN" sz="2400" cap="none" spc="0" dirty="0">
              <a:ln w="11430"/>
              <a:solidFill>
                <a:schemeClr val="tx2">
                  <a:lumMod val="50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251519" y="1340768"/>
            <a:ext cx="4706565" cy="3456384"/>
          </a:xfrm>
          <a:prstGeom prst="rect">
            <a:avLst/>
          </a:prstGeom>
          <a:ln>
            <a:noFill/>
          </a:ln>
          <a:effectLst>
            <a:outerShdw blurRad="292100" dist="139700" dir="2700000" algn="tl" rotWithShape="0">
              <a:srgbClr val="333333">
                <a:alpha val="65000"/>
              </a:srgbClr>
            </a:outerShdw>
          </a:effectLst>
        </p:spPr>
      </p:pic>
      <p:pic>
        <p:nvPicPr>
          <p:cNvPr id="3077" name="Picture 5"/>
          <p:cNvPicPr>
            <a:picLocks noChangeAspect="1" noChangeArrowheads="1"/>
          </p:cNvPicPr>
          <p:nvPr/>
        </p:nvPicPr>
        <p:blipFill>
          <a:blip r:embed="rId3" cstate="print"/>
          <a:srcRect/>
          <a:stretch>
            <a:fillRect/>
          </a:stretch>
        </p:blipFill>
        <p:spPr bwMode="auto">
          <a:xfrm>
            <a:off x="5292080" y="1340768"/>
            <a:ext cx="3312368" cy="345638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4932041" y="4797152"/>
            <a:ext cx="4032447"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chemeClr val="tx2">
                    <a:lumMod val="50000"/>
                  </a:schemeClr>
                </a:solidFill>
                <a:effectLst>
                  <a:outerShdw blurRad="50800" dist="39000" dir="5460000" algn="tl">
                    <a:srgbClr val="000000">
                      <a:alpha val="38000"/>
                    </a:srgbClr>
                  </a:outerShdw>
                </a:effectLst>
              </a:rPr>
              <a:t>Stabilizer placed at the Platform at eye level</a:t>
            </a:r>
            <a:endParaRPr lang="en-US" sz="2400" cap="none" spc="0" dirty="0">
              <a:ln w="11430"/>
              <a:solidFill>
                <a:schemeClr val="tx2">
                  <a:lumMod val="50000"/>
                </a:schemeClr>
              </a:solidFill>
              <a:effectLst>
                <a:outerShdw blurRad="50800" dist="39000" dir="5460000" algn="tl">
                  <a:srgbClr val="000000">
                    <a:alpha val="38000"/>
                  </a:srgbClr>
                </a:outerShdw>
              </a:effectLst>
            </a:endParaRPr>
          </a:p>
        </p:txBody>
      </p:sp>
      <p:sp>
        <p:nvSpPr>
          <p:cNvPr id="12" name="Rectangle 11"/>
          <p:cNvSpPr/>
          <p:nvPr/>
        </p:nvSpPr>
        <p:spPr>
          <a:xfrm>
            <a:off x="251520" y="4869160"/>
            <a:ext cx="4613738"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chemeClr val="tx2">
                    <a:lumMod val="50000"/>
                  </a:schemeClr>
                </a:solidFill>
                <a:effectLst>
                  <a:outerShdw blurRad="50800" dist="39000" dir="5460000" algn="tl">
                    <a:srgbClr val="000000">
                      <a:alpha val="38000"/>
                    </a:srgbClr>
                  </a:outerShdw>
                </a:effectLst>
              </a:rPr>
              <a:t> </a:t>
            </a:r>
            <a:r>
              <a:rPr lang="en-US" sz="2400" cap="none" spc="0" dirty="0" smtClean="0">
                <a:ln w="11430"/>
                <a:solidFill>
                  <a:schemeClr val="tx2">
                    <a:lumMod val="50000"/>
                  </a:schemeClr>
                </a:solidFill>
                <a:effectLst>
                  <a:outerShdw blurRad="50800" dist="39000" dir="5460000" algn="tl">
                    <a:srgbClr val="000000">
                      <a:alpha val="38000"/>
                    </a:srgbClr>
                  </a:outerShdw>
                </a:effectLst>
              </a:rPr>
              <a:t>IEC </a:t>
            </a:r>
            <a:r>
              <a:rPr lang="en-US" sz="2400" cap="none" spc="0" dirty="0" smtClean="0">
                <a:ln w="11430"/>
                <a:solidFill>
                  <a:schemeClr val="tx2">
                    <a:lumMod val="50000"/>
                  </a:schemeClr>
                </a:solidFill>
                <a:effectLst>
                  <a:outerShdw blurRad="50800" dist="39000" dir="5460000" algn="tl">
                    <a:srgbClr val="000000">
                      <a:alpha val="38000"/>
                    </a:srgbClr>
                  </a:outerShdw>
                </a:effectLst>
              </a:rPr>
              <a:t>displayed in cold chain room</a:t>
            </a:r>
            <a:endParaRPr lang="en-IN" sz="2400" cap="none" spc="0" dirty="0">
              <a:ln w="11430"/>
              <a:solidFill>
                <a:schemeClr val="tx2">
                  <a:lumMod val="50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cstate="print"/>
          <a:srcRect/>
          <a:stretch>
            <a:fillRect/>
          </a:stretch>
        </p:blipFill>
        <p:spPr bwMode="auto">
          <a:xfrm>
            <a:off x="539552" y="404664"/>
            <a:ext cx="3485675" cy="403244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23528" y="4653136"/>
            <a:ext cx="403244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smtClean="0">
                <a:ln w="11430"/>
                <a:solidFill>
                  <a:schemeClr val="tx2">
                    <a:lumMod val="50000"/>
                  </a:schemeClr>
                </a:solidFill>
                <a:effectLst>
                  <a:outerShdw blurRad="50800" dist="39000" dir="5460000" algn="tl">
                    <a:srgbClr val="000000">
                      <a:alpha val="38000"/>
                    </a:srgbClr>
                  </a:outerShdw>
                </a:effectLst>
              </a:rPr>
              <a:t>Open vials placed in ILR with zipper lock bag with tagging of ANM Name</a:t>
            </a:r>
            <a:endParaRPr lang="en-US" sz="2400" cap="none" spc="0" dirty="0">
              <a:ln w="11430"/>
              <a:solidFill>
                <a:schemeClr val="tx2">
                  <a:lumMod val="50000"/>
                </a:schemeClr>
              </a:solidFill>
              <a:effectLst>
                <a:outerShdw blurRad="50800" dist="39000" dir="5460000" algn="tl">
                  <a:srgbClr val="000000">
                    <a:alpha val="38000"/>
                  </a:srgbClr>
                </a:outerShdw>
              </a:effectLst>
            </a:endParaRPr>
          </a:p>
        </p:txBody>
      </p:sp>
      <p:pic>
        <p:nvPicPr>
          <p:cNvPr id="6" name="Picture Placeholder 4" descr="Criss cross arrangement of Ice packs found in CHC Nuh, PHC Nagina.jpg"/>
          <p:cNvPicPr>
            <a:picLocks noChangeAspect="1"/>
          </p:cNvPicPr>
          <p:nvPr/>
        </p:nvPicPr>
        <p:blipFill>
          <a:blip r:embed="rId3" cstate="print"/>
          <a:srcRect/>
          <a:stretch>
            <a:fillRect/>
          </a:stretch>
        </p:blipFill>
        <p:spPr>
          <a:xfrm>
            <a:off x="4860032" y="260648"/>
            <a:ext cx="2376264" cy="2088231"/>
          </a:xfrm>
          <a:prstGeom prst="rect">
            <a:avLst/>
          </a:prstGeom>
          <a:noFill/>
          <a:ln w="15875" cap="rnd" cmpd="sng" algn="ctr">
            <a:noFill/>
            <a:prstDash val="solid"/>
          </a:ln>
          <a:effectLst>
            <a:outerShdw blurRad="50800" dist="25400" dir="5400000" rotWithShape="0">
              <a:srgbClr val="000000">
                <a:alpha val="35000"/>
              </a:srgbClr>
            </a:outerShdw>
          </a:effectLst>
        </p:spPr>
      </p:pic>
      <p:sp>
        <p:nvSpPr>
          <p:cNvPr id="8" name="Rectangle 7"/>
          <p:cNvSpPr/>
          <p:nvPr/>
        </p:nvSpPr>
        <p:spPr>
          <a:xfrm>
            <a:off x="4788024" y="2420888"/>
            <a:ext cx="372072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IN" sz="2400" i="0" u="none" strike="noStrike" kern="1200" cap="none" spc="0" normalizeH="0" baseline="0" noProof="0" dirty="0" smtClean="0">
                <a:ln w="11430"/>
                <a:solidFill>
                  <a:schemeClr val="tx2">
                    <a:lumMod val="50000"/>
                  </a:schemeClr>
                </a:solidFill>
                <a:effectLst>
                  <a:outerShdw blurRad="50800" dist="39000" dir="5460000" algn="tl">
                    <a:srgbClr val="000000">
                      <a:alpha val="38000"/>
                    </a:srgbClr>
                  </a:outerShdw>
                </a:effectLst>
                <a:uLnTx/>
                <a:uFillTx/>
                <a:ea typeface="+mn-ea"/>
                <a:cs typeface="+mn-cs"/>
              </a:rPr>
              <a:t>Criss cross pattern on icepacks</a:t>
            </a:r>
            <a:endParaRPr lang="en-IN" sz="2400" cap="none" spc="0" dirty="0">
              <a:ln w="11430"/>
              <a:solidFill>
                <a:schemeClr val="tx2">
                  <a:lumMod val="50000"/>
                </a:schemeClr>
              </a:solidFill>
              <a:effectLst>
                <a:outerShdw blurRad="50800" dist="39000" dir="5460000" algn="tl">
                  <a:srgbClr val="000000">
                    <a:alpha val="38000"/>
                  </a:srgbClr>
                </a:outerShdw>
              </a:effectLst>
            </a:endParaRPr>
          </a:p>
        </p:txBody>
      </p:sp>
      <p:pic>
        <p:nvPicPr>
          <p:cNvPr id="9" name="Picture Placeholder 4" descr="Name of ANM and dots on LPV Vial.jpg"/>
          <p:cNvPicPr>
            <a:picLocks noChangeAspect="1"/>
          </p:cNvPicPr>
          <p:nvPr/>
        </p:nvPicPr>
        <p:blipFill>
          <a:blip r:embed="rId4" cstate="print"/>
          <a:stretch>
            <a:fillRect/>
          </a:stretch>
        </p:blipFill>
        <p:spPr>
          <a:xfrm>
            <a:off x="5436096" y="3429000"/>
            <a:ext cx="2448272"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4139952" y="5157192"/>
            <a:ext cx="5004048" cy="166199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smtClean="0">
                <a:solidFill>
                  <a:schemeClr val="tx2">
                    <a:lumMod val="50000"/>
                  </a:schemeClr>
                </a:solidFill>
                <a:effectLst>
                  <a:outerShdw blurRad="38100" dist="38100" dir="2700000" algn="tl">
                    <a:srgbClr val="000000">
                      <a:alpha val="43137"/>
                    </a:srgbClr>
                  </a:outerShdw>
                </a:effectLst>
              </a:rPr>
              <a:t>Dots, Date &amp; Name of ANM mentioned for implementing open vial policy for LPV</a:t>
            </a:r>
          </a:p>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Practices requiring improvement</a:t>
            </a:r>
            <a:endParaRPr lang="en-US" dirty="0">
              <a:latin typeface="+mn-lt"/>
            </a:endParaRPr>
          </a:p>
        </p:txBody>
      </p:sp>
      <p:pic>
        <p:nvPicPr>
          <p:cNvPr id="7" name="Content Placeholder 6" descr="C:\Users\windows7\Desktop\immunizat\RAPID-Haryana\mewat 15-19.10. 2012\Mewat RAPID 2\Punhana\DSCN2491.JPG"/>
          <p:cNvPicPr>
            <a:picLocks noGrp="1"/>
          </p:cNvPicPr>
          <p:nvPr>
            <p:ph sz="half" idx="2"/>
          </p:nvPr>
        </p:nvPicPr>
        <p:blipFill>
          <a:blip r:embed="rId2" cstate="print"/>
          <a:stretch>
            <a:fillRect/>
          </a:stretch>
        </p:blipFill>
        <p:spPr bwMode="auto">
          <a:xfrm>
            <a:off x="611560" y="2492896"/>
            <a:ext cx="3649322" cy="3817937"/>
          </a:xfrm>
          <a:prstGeom prst="rect">
            <a:avLst/>
          </a:prstGeom>
          <a:noFill/>
          <a:ln w="9525">
            <a:noFill/>
            <a:miter lim="800000"/>
            <a:headEnd/>
            <a:tailEnd/>
          </a:ln>
        </p:spPr>
      </p:pic>
      <p:pic>
        <p:nvPicPr>
          <p:cNvPr id="11" name="Content Placeholder 7" descr="C:\Users\windows7\Desktop\immunizat\RAPID-Haryana\mewat 15-19.10. 2012\Mewat RAPID 2\Marora\DSCN2514.JPG"/>
          <p:cNvPicPr>
            <a:picLocks noGrp="1"/>
          </p:cNvPicPr>
          <p:nvPr>
            <p:ph sz="half" idx="4"/>
          </p:nvPr>
        </p:nvPicPr>
        <p:blipFill>
          <a:blip r:embed="rId3" cstate="print"/>
          <a:stretch>
            <a:fillRect/>
          </a:stretch>
        </p:blipFill>
        <p:spPr bwMode="auto">
          <a:xfrm>
            <a:off x="4953000" y="2500802"/>
            <a:ext cx="3733800" cy="3380395"/>
          </a:xfrm>
          <a:prstGeom prst="rect">
            <a:avLst/>
          </a:prstGeom>
          <a:noFill/>
          <a:ln w="9525">
            <a:noFill/>
            <a:miter lim="800000"/>
            <a:headEnd/>
            <a:tailEnd/>
          </a:ln>
        </p:spPr>
      </p:pic>
      <p:sp>
        <p:nvSpPr>
          <p:cNvPr id="14" name="Rectangle 13"/>
          <p:cNvSpPr/>
          <p:nvPr/>
        </p:nvSpPr>
        <p:spPr>
          <a:xfrm>
            <a:off x="251520" y="1484784"/>
            <a:ext cx="4751117"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chemeClr val="tx2">
                    <a:lumMod val="50000"/>
                  </a:schemeClr>
                </a:solidFill>
                <a:effectLst>
                  <a:outerShdw blurRad="50800" dist="39000" dir="5460000" algn="tl">
                    <a:srgbClr val="000000">
                      <a:alpha val="38000"/>
                    </a:srgbClr>
                  </a:outerShdw>
                </a:effectLst>
              </a:rPr>
              <a:t>Open Hepatitis vaccine in ILR without date</a:t>
            </a:r>
            <a:endParaRPr lang="en-IN" sz="2400" cap="none" spc="0" dirty="0">
              <a:ln w="11430"/>
              <a:solidFill>
                <a:schemeClr val="tx2">
                  <a:lumMod val="50000"/>
                </a:schemeClr>
              </a:solidFill>
              <a:effectLst>
                <a:outerShdw blurRad="50800" dist="39000" dir="5460000" algn="tl">
                  <a:srgbClr val="000000">
                    <a:alpha val="38000"/>
                  </a:srgbClr>
                </a:outerShdw>
              </a:effectLst>
            </a:endParaRPr>
          </a:p>
        </p:txBody>
      </p:sp>
      <p:sp>
        <p:nvSpPr>
          <p:cNvPr id="16" name="Rectangle 15"/>
          <p:cNvSpPr/>
          <p:nvPr/>
        </p:nvSpPr>
        <p:spPr>
          <a:xfrm>
            <a:off x="4377938" y="5301208"/>
            <a:ext cx="4766062"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chemeClr val="tx2">
                    <a:lumMod val="50000"/>
                  </a:schemeClr>
                </a:solidFill>
                <a:effectLst>
                  <a:outerShdw blurRad="50800" dist="39000" dir="5460000" algn="tl">
                    <a:srgbClr val="000000">
                      <a:alpha val="38000"/>
                    </a:srgbClr>
                  </a:outerShdw>
                </a:effectLst>
              </a:rPr>
              <a:t>Incorrect arrangement of icepacks in Deep Freezer</a:t>
            </a:r>
            <a:endParaRPr lang="en-IN" sz="2400" cap="none" spc="0" dirty="0">
              <a:ln w="11430"/>
              <a:solidFill>
                <a:schemeClr val="tx2">
                  <a:lumMod val="50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descr="Daily Monitoring of Log Books not being done at CHC Nuh.jpg"/>
          <p:cNvPicPr>
            <a:picLocks noGrp="1" noChangeAspect="1"/>
          </p:cNvPicPr>
          <p:nvPr>
            <p:ph sz="half" idx="2"/>
          </p:nvPr>
        </p:nvPicPr>
        <p:blipFill>
          <a:blip r:embed="rId2" cstate="print"/>
          <a:stretch>
            <a:fillRect/>
          </a:stretch>
        </p:blipFill>
        <p:spPr>
          <a:xfrm>
            <a:off x="914400" y="2791274"/>
            <a:ext cx="3733800" cy="2799451"/>
          </a:xfrm>
          <a:prstGeom prst="rect">
            <a:avLst/>
          </a:prstGeom>
          <a:noFill/>
          <a:ln w="15875" cap="rnd" cmpd="sng" algn="ctr">
            <a:noFill/>
            <a:prstDash val="solid"/>
          </a:ln>
          <a:effectLst>
            <a:outerShdw blurRad="50800" dist="25400" dir="5400000" rotWithShape="0">
              <a:srgbClr val="000000">
                <a:alpha val="35000"/>
              </a:srgbClr>
            </a:outerShdw>
          </a:effectLst>
        </p:spPr>
      </p:pic>
      <p:sp>
        <p:nvSpPr>
          <p:cNvPr id="8" name="Rectangle 7"/>
          <p:cNvSpPr/>
          <p:nvPr/>
        </p:nvSpPr>
        <p:spPr>
          <a:xfrm>
            <a:off x="395536" y="5473005"/>
            <a:ext cx="8208912"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chemeClr val="tx2">
                    <a:lumMod val="50000"/>
                  </a:schemeClr>
                </a:solidFill>
                <a:effectLst>
                  <a:outerShdw blurRad="50800" dist="39000" dir="5460000" algn="tl">
                    <a:srgbClr val="000000">
                      <a:alpha val="38000"/>
                    </a:srgbClr>
                  </a:outerShdw>
                </a:effectLst>
              </a:rPr>
              <a:t>Daily Monitoring of Temperature Log Books not being done, no record of defrosting, power cuts</a:t>
            </a:r>
            <a:endParaRPr lang="en-IN" sz="2400" cap="none" spc="0" dirty="0">
              <a:ln w="11430"/>
              <a:solidFill>
                <a:schemeClr val="tx2">
                  <a:lumMod val="50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solidFill>
                  <a:schemeClr val="tx1"/>
                </a:solidFill>
                <a:latin typeface="+mn-lt"/>
              </a:rPr>
              <a:t>Recommendations</a:t>
            </a:r>
            <a:endParaRPr lang="en-US" dirty="0">
              <a:latin typeface="+mn-lt"/>
            </a:endParaRPr>
          </a:p>
        </p:txBody>
      </p:sp>
      <p:sp>
        <p:nvSpPr>
          <p:cNvPr id="3" name="Content Placeholder 2"/>
          <p:cNvSpPr>
            <a:spLocks noGrp="1"/>
          </p:cNvSpPr>
          <p:nvPr>
            <p:ph sz="quarter" idx="1"/>
          </p:nvPr>
        </p:nvSpPr>
        <p:spPr/>
        <p:txBody>
          <a:bodyPr/>
          <a:lstStyle/>
          <a:p>
            <a:pPr fontAlgn="t"/>
            <a:r>
              <a:rPr lang="en-IN" sz="2400" dirty="0" smtClean="0"/>
              <a:t>Ensure that the block meetings are conducted by district officials and it should be </a:t>
            </a:r>
            <a:r>
              <a:rPr lang="en-IN" sz="2400" u="sng" dirty="0" smtClean="0"/>
              <a:t>documented in the register</a:t>
            </a:r>
            <a:r>
              <a:rPr lang="en-IN" sz="2400" dirty="0" smtClean="0"/>
              <a:t> with the date and minutes of the meeting.</a:t>
            </a:r>
          </a:p>
          <a:p>
            <a:pPr fontAlgn="t"/>
            <a:r>
              <a:rPr lang="en-US" sz="2400" dirty="0" smtClean="0"/>
              <a:t>Supervisory register should be maintained along with attached compliance report.</a:t>
            </a:r>
          </a:p>
          <a:p>
            <a:pPr fontAlgn="t"/>
            <a:r>
              <a:rPr lang="en-US" sz="2400" dirty="0" smtClean="0"/>
              <a:t>MOIC should  ensure the availability and display of ANM roster.</a:t>
            </a:r>
            <a:endParaRPr lang="en-IN" sz="2400"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fontAlgn="t"/>
            <a:r>
              <a:rPr lang="en-IN" sz="2400" dirty="0" smtClean="0"/>
              <a:t>Ensure the </a:t>
            </a:r>
            <a:r>
              <a:rPr lang="en-IN" sz="2400" u="sng" dirty="0" smtClean="0"/>
              <a:t>availability and display of coverage monitoring chart </a:t>
            </a:r>
            <a:r>
              <a:rPr lang="en-IN" sz="2400" dirty="0" smtClean="0"/>
              <a:t>at the  facility.</a:t>
            </a:r>
          </a:p>
          <a:p>
            <a:pPr fontAlgn="t"/>
            <a:r>
              <a:rPr lang="en-IN" sz="2400" dirty="0" smtClean="0"/>
              <a:t>Strict &amp; regular supervision by MOIC.</a:t>
            </a:r>
          </a:p>
          <a:p>
            <a:pPr fontAlgn="t"/>
            <a:r>
              <a:rPr lang="en-IN" sz="2400" dirty="0" smtClean="0"/>
              <a:t>Regular follow up visit by district officials need to be done.</a:t>
            </a:r>
          </a:p>
          <a:p>
            <a:pPr fontAlgn="t"/>
            <a:r>
              <a:rPr lang="en-IN" sz="2400" dirty="0" smtClean="0"/>
              <a:t>MOIC should ensure the availability of thermometer and check the twice daily recording of temp. in log book.</a:t>
            </a:r>
          </a:p>
          <a:p>
            <a:pPr fontAlgn="t"/>
            <a:endParaRPr lang="en-IN"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fontAlgn="t"/>
            <a:r>
              <a:rPr lang="en-IN" sz="2400" dirty="0" smtClean="0"/>
              <a:t>Twice daily recording of temperature, record of power failure and defrosting to be maintained, MOIC counter sign log book </a:t>
            </a:r>
          </a:p>
          <a:p>
            <a:pPr fontAlgn="t"/>
            <a:r>
              <a:rPr lang="en-IN" sz="2400" dirty="0" smtClean="0"/>
              <a:t>MOIC or district officials make arrangement of refresher training regarding knowledge of open vial policy and shake test.</a:t>
            </a:r>
          </a:p>
          <a:p>
            <a:pPr fontAlgn="t"/>
            <a:endParaRPr lang="en-IN" dirty="0" smtClean="0"/>
          </a:p>
          <a:p>
            <a:pPr fontAlgn="t"/>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solidFill>
                <a:latin typeface="+mn-lt"/>
              </a:rPr>
              <a:t>Conclusion</a:t>
            </a:r>
            <a:endParaRPr lang="en-IN" dirty="0">
              <a:solidFill>
                <a:schemeClr val="tx1"/>
              </a:solidFill>
              <a:latin typeface="+mn-lt"/>
            </a:endParaRPr>
          </a:p>
        </p:txBody>
      </p:sp>
      <p:sp>
        <p:nvSpPr>
          <p:cNvPr id="6" name="Content Placeholder 5"/>
          <p:cNvSpPr>
            <a:spLocks noGrp="1"/>
          </p:cNvSpPr>
          <p:nvPr>
            <p:ph sz="half" idx="2"/>
          </p:nvPr>
        </p:nvSpPr>
        <p:spPr>
          <a:xfrm>
            <a:off x="467544" y="1340768"/>
            <a:ext cx="8208912" cy="4038600"/>
          </a:xfrm>
        </p:spPr>
        <p:txBody>
          <a:bodyPr>
            <a:normAutofit/>
          </a:bodyPr>
          <a:lstStyle/>
          <a:p>
            <a:pPr algn="just"/>
            <a:r>
              <a:rPr lang="en-US" sz="2400" dirty="0" smtClean="0"/>
              <a:t>The present study was an attempt to throw light on the knowledge and practices of </a:t>
            </a:r>
            <a:r>
              <a:rPr lang="en-US" sz="2400" dirty="0" smtClean="0"/>
              <a:t>cold </a:t>
            </a:r>
            <a:r>
              <a:rPr lang="en-US" sz="2400" dirty="0" smtClean="0"/>
              <a:t>chain handlers and cold chain maintenance status. The knowledge of CCHs was found to be satisfactory regarding cold chain maintenance practices. They had good knowledge regarding the placement of vaccines in ILRs, about placement of ice packs in DFs, heat sensitive vaccines, freeze  sensitive vaccines, open vial policy, arrangement of ice packs, T-series vaccine, reconstituted vaccine, VVM and  usable stage of VVM.</a:t>
            </a:r>
            <a:endParaRPr lang="en-IN"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solidFill>
                <a:latin typeface="+mn-lt"/>
              </a:rPr>
              <a:t>Title</a:t>
            </a:r>
            <a:endParaRPr lang="en-IN" dirty="0">
              <a:solidFill>
                <a:schemeClr val="tx1"/>
              </a:solidFill>
              <a:latin typeface="+mn-lt"/>
            </a:endParaRPr>
          </a:p>
        </p:txBody>
      </p:sp>
      <p:sp>
        <p:nvSpPr>
          <p:cNvPr id="3" name="Content Placeholder 2"/>
          <p:cNvSpPr>
            <a:spLocks noGrp="1"/>
          </p:cNvSpPr>
          <p:nvPr>
            <p:ph sz="quarter" idx="1"/>
          </p:nvPr>
        </p:nvSpPr>
        <p:spPr/>
        <p:txBody>
          <a:bodyPr/>
          <a:lstStyle/>
          <a:p>
            <a:pPr algn="ctr"/>
            <a:endParaRPr lang="en-IN" sz="2800" dirty="0" smtClean="0">
              <a:solidFill>
                <a:srgbClr val="002060"/>
              </a:solidFill>
            </a:endParaRPr>
          </a:p>
          <a:p>
            <a:pPr algn="ctr"/>
            <a:endParaRPr lang="en-IN" sz="2800" dirty="0" smtClean="0">
              <a:solidFill>
                <a:srgbClr val="002060"/>
              </a:solidFill>
            </a:endParaRPr>
          </a:p>
          <a:p>
            <a:pPr algn="ctr">
              <a:buNone/>
            </a:pPr>
            <a:r>
              <a:rPr lang="en-IN" sz="4000" dirty="0" smtClean="0">
                <a:solidFill>
                  <a:srgbClr val="002060"/>
                </a:solidFill>
              </a:rPr>
              <a:t>Assessment of Cold Chain Status in </a:t>
            </a:r>
            <a:r>
              <a:rPr lang="en-IN" sz="4000" dirty="0" smtClean="0">
                <a:solidFill>
                  <a:srgbClr val="002060"/>
                </a:solidFill>
              </a:rPr>
              <a:t>14 </a:t>
            </a:r>
            <a:r>
              <a:rPr lang="en-IN" sz="4000" dirty="0" smtClean="0">
                <a:solidFill>
                  <a:srgbClr val="002060"/>
                </a:solidFill>
              </a:rPr>
              <a:t>District Hospitals of State Haryana</a:t>
            </a:r>
            <a:endParaRPr lang="en-IN"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tollfreenumbers.com/pics/thank-you-typesetting.jpg"/>
          <p:cNvPicPr>
            <a:picLocks noChangeAspect="1" noChangeArrowheads="1"/>
          </p:cNvPicPr>
          <p:nvPr/>
        </p:nvPicPr>
        <p:blipFill>
          <a:blip r:embed="rId2" cstate="print">
            <a:lum contrast="10000"/>
          </a:blip>
          <a:srcRect/>
          <a:stretch>
            <a:fillRect/>
          </a:stretch>
        </p:blipFill>
        <p:spPr bwMode="auto">
          <a:xfrm>
            <a:off x="1403649" y="1844824"/>
            <a:ext cx="5688632" cy="322127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chemeClr val="tx1"/>
                </a:solidFill>
                <a:latin typeface="+mn-lt"/>
              </a:rPr>
              <a:t>Problem</a:t>
            </a:r>
            <a:endParaRPr lang="en-IN" dirty="0">
              <a:solidFill>
                <a:schemeClr val="tx1"/>
              </a:solidFill>
              <a:latin typeface="+mn-lt"/>
            </a:endParaRPr>
          </a:p>
        </p:txBody>
      </p:sp>
      <p:sp>
        <p:nvSpPr>
          <p:cNvPr id="3" name="Content Placeholder 2"/>
          <p:cNvSpPr>
            <a:spLocks noGrp="1"/>
          </p:cNvSpPr>
          <p:nvPr>
            <p:ph sz="quarter" idx="1"/>
          </p:nvPr>
        </p:nvSpPr>
        <p:spPr>
          <a:xfrm>
            <a:off x="467544" y="1628800"/>
            <a:ext cx="8229600" cy="4525963"/>
          </a:xfrm>
        </p:spPr>
        <p:txBody>
          <a:bodyPr>
            <a:noAutofit/>
          </a:bodyPr>
          <a:lstStyle/>
          <a:p>
            <a:pPr>
              <a:buNone/>
            </a:pPr>
            <a:r>
              <a:rPr lang="en-US" sz="2400" b="1" dirty="0" smtClean="0"/>
              <a:t>Child Mortality</a:t>
            </a:r>
            <a:endParaRPr lang="en-IN" sz="2400" b="1" dirty="0" smtClean="0"/>
          </a:p>
          <a:p>
            <a:pPr algn="just"/>
            <a:r>
              <a:rPr lang="en-US" sz="2400" b="1" dirty="0" smtClean="0"/>
              <a:t>7.6 million</a:t>
            </a:r>
            <a:r>
              <a:rPr lang="en-US" sz="2400" dirty="0" smtClean="0"/>
              <a:t> children under the age of five die every year, according to 2010 figures (WHO, 2011)</a:t>
            </a:r>
          </a:p>
          <a:p>
            <a:pPr algn="just"/>
            <a:r>
              <a:rPr lang="en-US" sz="2400" dirty="0" smtClean="0"/>
              <a:t>Over </a:t>
            </a:r>
            <a:r>
              <a:rPr lang="en-US" sz="2400" b="1" dirty="0" smtClean="0"/>
              <a:t>two-thirds</a:t>
            </a:r>
            <a:r>
              <a:rPr lang="en-US" sz="2400" dirty="0" smtClean="0">
                <a:solidFill>
                  <a:srgbClr val="FF0000"/>
                </a:solidFill>
              </a:rPr>
              <a:t> </a:t>
            </a:r>
            <a:r>
              <a:rPr lang="en-US" sz="2400" dirty="0" smtClean="0"/>
              <a:t>of these early child deaths are due to conditions that could be </a:t>
            </a:r>
            <a:r>
              <a:rPr lang="en-US" sz="2400" b="1" dirty="0" smtClean="0"/>
              <a:t>prevented</a:t>
            </a:r>
            <a:r>
              <a:rPr lang="en-US" sz="2400" dirty="0" smtClean="0"/>
              <a:t> or</a:t>
            </a:r>
            <a:r>
              <a:rPr lang="en-US" sz="2400" dirty="0" smtClean="0">
                <a:solidFill>
                  <a:srgbClr val="FF0000"/>
                </a:solidFill>
              </a:rPr>
              <a:t> </a:t>
            </a:r>
            <a:r>
              <a:rPr lang="en-US" sz="2400" b="1" dirty="0" smtClean="0"/>
              <a:t>treated</a:t>
            </a:r>
            <a:r>
              <a:rPr lang="en-US" sz="2400" dirty="0" smtClean="0"/>
              <a:t> with access to simple, affordable interventions. (WHO, 2011).</a:t>
            </a:r>
          </a:p>
          <a:p>
            <a:pPr algn="just"/>
            <a:r>
              <a:rPr lang="en-US" sz="2400" dirty="0" smtClean="0"/>
              <a:t>Approximately </a:t>
            </a:r>
            <a:r>
              <a:rPr lang="en-US" sz="2400" b="1" dirty="0" smtClean="0"/>
              <a:t>40%</a:t>
            </a:r>
            <a:r>
              <a:rPr lang="en-US" sz="2400" dirty="0" smtClean="0"/>
              <a:t> of child deaths occur in infants under one month old. (WHO, 2011).</a:t>
            </a:r>
          </a:p>
          <a:p>
            <a:pPr algn="just"/>
            <a:r>
              <a:rPr lang="en-US" sz="2400" dirty="0" smtClean="0"/>
              <a:t>Children in low-income countries are nearly </a:t>
            </a:r>
            <a:r>
              <a:rPr lang="en-US" sz="2400" b="1" dirty="0" smtClean="0"/>
              <a:t>18 times more likely</a:t>
            </a:r>
            <a:r>
              <a:rPr lang="en-US" sz="2400" dirty="0" smtClean="0"/>
              <a:t> to die before the age of five than children in high-income countries.</a:t>
            </a:r>
            <a:endParaRPr lang="en-IN" sz="2400" dirty="0" smtClean="0"/>
          </a:p>
          <a:p>
            <a:endParaRPr lang="en-IN" sz="2000" dirty="0"/>
          </a:p>
        </p:txBody>
      </p:sp>
      <p:sp>
        <p:nvSpPr>
          <p:cNvPr id="4" name="TextBox 3"/>
          <p:cNvSpPr txBox="1"/>
          <p:nvPr/>
        </p:nvSpPr>
        <p:spPr>
          <a:xfrm>
            <a:off x="755576" y="6211669"/>
            <a:ext cx="8388424" cy="646331"/>
          </a:xfrm>
          <a:prstGeom prst="rect">
            <a:avLst/>
          </a:prstGeom>
          <a:noFill/>
        </p:spPr>
        <p:txBody>
          <a:bodyPr wrap="square" rtlCol="0">
            <a:spAutoFit/>
          </a:bodyPr>
          <a:lstStyle/>
          <a:p>
            <a:r>
              <a:rPr lang="en-IN" dirty="0" smtClean="0">
                <a:solidFill>
                  <a:schemeClr val="tx2">
                    <a:lumMod val="50000"/>
                  </a:schemeClr>
                </a:solidFill>
              </a:rPr>
              <a:t>Source:</a:t>
            </a:r>
            <a:r>
              <a:rPr lang="en-US" dirty="0" smtClean="0">
                <a:solidFill>
                  <a:schemeClr val="tx2">
                    <a:lumMod val="50000"/>
                  </a:schemeClr>
                </a:solidFill>
              </a:rPr>
              <a:t> WHO. (2011). </a:t>
            </a:r>
            <a:r>
              <a:rPr lang="en-US" i="1" dirty="0" smtClean="0">
                <a:solidFill>
                  <a:schemeClr val="tx2">
                    <a:lumMod val="50000"/>
                  </a:schemeClr>
                </a:solidFill>
              </a:rPr>
              <a:t>Children: Reducing Mortality</a:t>
            </a:r>
            <a:r>
              <a:rPr lang="en-US" dirty="0" smtClean="0">
                <a:solidFill>
                  <a:schemeClr val="tx2">
                    <a:lumMod val="50000"/>
                  </a:schemeClr>
                </a:solidFill>
              </a:rPr>
              <a:t>. Retrieved January 2012, from World Health Organization</a:t>
            </a:r>
            <a:endParaRPr lang="en-IN"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990600"/>
          </a:xfrm>
        </p:spPr>
        <p:txBody>
          <a:bodyPr>
            <a:noAutofit/>
          </a:bodyPr>
          <a:lstStyle/>
          <a:p>
            <a:r>
              <a:rPr lang="en-IN" dirty="0" smtClean="0"/>
              <a:t/>
            </a:r>
            <a:br>
              <a:rPr lang="en-IN" dirty="0" smtClean="0"/>
            </a:br>
            <a:endParaRPr lang="en-IN" dirty="0"/>
          </a:p>
        </p:txBody>
      </p:sp>
      <p:sp>
        <p:nvSpPr>
          <p:cNvPr id="3" name="Content Placeholder 2"/>
          <p:cNvSpPr>
            <a:spLocks noGrp="1"/>
          </p:cNvSpPr>
          <p:nvPr>
            <p:ph sz="quarter" idx="1"/>
          </p:nvPr>
        </p:nvSpPr>
        <p:spPr>
          <a:xfrm>
            <a:off x="467544" y="1556792"/>
            <a:ext cx="8229600" cy="4937760"/>
          </a:xfrm>
        </p:spPr>
        <p:txBody>
          <a:bodyPr>
            <a:normAutofit/>
          </a:bodyPr>
          <a:lstStyle/>
          <a:p>
            <a:pPr algn="just"/>
            <a:r>
              <a:rPr lang="en-IN" sz="2400" dirty="0" smtClean="0"/>
              <a:t>Vaccines are cost-effective and life-saving. In 2010,</a:t>
            </a:r>
            <a:r>
              <a:rPr lang="en-IN" sz="2400" dirty="0" smtClean="0">
                <a:solidFill>
                  <a:srgbClr val="FF0000"/>
                </a:solidFill>
              </a:rPr>
              <a:t> </a:t>
            </a:r>
            <a:r>
              <a:rPr lang="en-IN" sz="2400" dirty="0" smtClean="0"/>
              <a:t>109 million children were immunized with three doses of tetanus, diphtheria and pertussis vaccine (WHO, 2011)</a:t>
            </a:r>
          </a:p>
          <a:p>
            <a:pPr algn="just">
              <a:buNone/>
            </a:pPr>
            <a:endParaRPr lang="en-IN" sz="2400" dirty="0" smtClean="0"/>
          </a:p>
          <a:p>
            <a:pPr algn="just"/>
            <a:r>
              <a:rPr lang="en-IN" sz="2400" dirty="0" smtClean="0"/>
              <a:t>Vaccines prevent 2.5 million deaths every year in all age groups (WHO, 2011).Expanding coverage of vaccines at the national and sub national level could prevent 2 million additional deaths in children under 5 (WHO, UNICEF, World Bank, 2009)</a:t>
            </a:r>
            <a:endParaRPr lang="en-IN"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71414"/>
            <a:ext cx="6172200" cy="981322"/>
          </a:xfrm>
        </p:spPr>
        <p:txBody>
          <a:bodyPr>
            <a:normAutofit/>
          </a:bodyPr>
          <a:lstStyle/>
          <a:p>
            <a:r>
              <a:rPr lang="en-US" dirty="0"/>
              <a:t>What is Cold Chain?</a:t>
            </a:r>
            <a:endParaRPr lang="en-IN" dirty="0"/>
          </a:p>
        </p:txBody>
      </p:sp>
      <p:sp>
        <p:nvSpPr>
          <p:cNvPr id="3" name="Content Placeholder 2"/>
          <p:cNvSpPr>
            <a:spLocks noGrp="1"/>
          </p:cNvSpPr>
          <p:nvPr>
            <p:ph sz="quarter" idx="1"/>
          </p:nvPr>
        </p:nvSpPr>
        <p:spPr>
          <a:xfrm>
            <a:off x="467544" y="1340770"/>
            <a:ext cx="7848872" cy="4525963"/>
          </a:xfrm>
        </p:spPr>
        <p:txBody>
          <a:bodyPr>
            <a:normAutofit/>
          </a:bodyPr>
          <a:lstStyle/>
          <a:p>
            <a:pPr algn="just">
              <a:lnSpc>
                <a:spcPct val="150000"/>
              </a:lnSpc>
              <a:buNone/>
            </a:pPr>
            <a:r>
              <a:rPr lang="en-US" sz="2400" dirty="0" smtClean="0"/>
              <a:t>    Cold </a:t>
            </a:r>
            <a:r>
              <a:rPr lang="en-US" sz="2400" dirty="0"/>
              <a:t>chain is a system of storing and transporting vaccine at the recommended temperature range from the point of manufacturer to the point of use.</a:t>
            </a:r>
            <a:endParaRPr lang="en-IN" sz="2400" dirty="0"/>
          </a:p>
        </p:txBody>
      </p:sp>
    </p:spTree>
    <p:extLst>
      <p:ext uri="{BB962C8B-B14F-4D97-AF65-F5344CB8AC3E}">
        <p14:creationId xmlns:p14="http://schemas.microsoft.com/office/powerpoint/2010/main" xmlns="" val="38676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866366" cy="981322"/>
          </a:xfrm>
        </p:spPr>
        <p:txBody>
          <a:bodyPr>
            <a:noAutofit/>
          </a:bodyPr>
          <a:lstStyle/>
          <a:p>
            <a:r>
              <a:rPr lang="en-US" dirty="0" smtClean="0">
                <a:latin typeface="+mn-lt"/>
              </a:rPr>
              <a:t> </a:t>
            </a:r>
            <a:r>
              <a:rPr lang="en-US" dirty="0">
                <a:solidFill>
                  <a:schemeClr val="tx1"/>
                </a:solidFill>
                <a:latin typeface="+mn-lt"/>
              </a:rPr>
              <a:t>Ice Lined </a:t>
            </a:r>
            <a:r>
              <a:rPr lang="en-US" dirty="0" smtClean="0">
                <a:solidFill>
                  <a:schemeClr val="tx1"/>
                </a:solidFill>
                <a:latin typeface="+mn-lt"/>
              </a:rPr>
              <a:t>Refrigerator</a:t>
            </a:r>
            <a:endParaRPr lang="en-IN" dirty="0">
              <a:solidFill>
                <a:schemeClr val="tx1"/>
              </a:solidFill>
              <a:latin typeface="+mn-lt"/>
            </a:endParaRPr>
          </a:p>
        </p:txBody>
      </p:sp>
      <p:sp>
        <p:nvSpPr>
          <p:cNvPr id="3" name="Content Placeholder 2"/>
          <p:cNvSpPr>
            <a:spLocks noGrp="1"/>
          </p:cNvSpPr>
          <p:nvPr>
            <p:ph sz="quarter" idx="1"/>
          </p:nvPr>
        </p:nvSpPr>
        <p:spPr>
          <a:xfrm>
            <a:off x="1115616" y="1124744"/>
            <a:ext cx="7416824" cy="4752528"/>
          </a:xfrm>
        </p:spPr>
        <p:txBody>
          <a:bodyPr>
            <a:normAutofit/>
          </a:bodyPr>
          <a:lstStyle/>
          <a:p>
            <a:pPr algn="just">
              <a:buNone/>
            </a:pPr>
            <a:r>
              <a:rPr lang="en-US" sz="2400" dirty="0" smtClean="0"/>
              <a:t> </a:t>
            </a:r>
            <a:r>
              <a:rPr lang="en-US" sz="2400" dirty="0" smtClean="0"/>
              <a:t>ILR is </a:t>
            </a:r>
            <a:r>
              <a:rPr lang="en-US" sz="2400" dirty="0" smtClean="0"/>
              <a:t>used  </a:t>
            </a:r>
            <a:r>
              <a:rPr lang="en-US" sz="2400" dirty="0"/>
              <a:t>to store all UIP vaccines only</a:t>
            </a:r>
          </a:p>
          <a:p>
            <a:pPr lvl="1" algn="just"/>
            <a:endParaRPr lang="en-IN" sz="2600" dirty="0"/>
          </a:p>
        </p:txBody>
      </p:sp>
      <p:grpSp>
        <p:nvGrpSpPr>
          <p:cNvPr id="4" name="Group 3"/>
          <p:cNvGrpSpPr/>
          <p:nvPr/>
        </p:nvGrpSpPr>
        <p:grpSpPr>
          <a:xfrm>
            <a:off x="6228184" y="1772816"/>
            <a:ext cx="1559767" cy="4053840"/>
            <a:chOff x="6780244" y="1772814"/>
            <a:chExt cx="2079689" cy="4053840"/>
          </a:xfrm>
        </p:grpSpPr>
        <p:sp>
          <p:nvSpPr>
            <p:cNvPr id="163" name="Rounded Rectangle 162"/>
            <p:cNvSpPr/>
            <p:nvPr/>
          </p:nvSpPr>
          <p:spPr bwMode="auto">
            <a:xfrm>
              <a:off x="6780244" y="1772814"/>
              <a:ext cx="2079689" cy="4053840"/>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marL="85725" defTabSz="1279525">
                <a:defRPr/>
              </a:pPr>
              <a:r>
                <a:rPr lang="en-US" sz="1600" dirty="0">
                  <a:solidFill>
                    <a:schemeClr val="tx1"/>
                  </a:solidFill>
                  <a:latin typeface="+mj-lt"/>
                </a:rPr>
                <a:t>Order of </a:t>
              </a:r>
              <a:r>
                <a:rPr lang="en-US" sz="1600" dirty="0" smtClean="0">
                  <a:solidFill>
                    <a:schemeClr val="tx1"/>
                  </a:solidFill>
                  <a:latin typeface="+mj-lt"/>
                </a:rPr>
                <a:t>vaccines </a:t>
              </a:r>
              <a:r>
                <a:rPr lang="en-US" sz="1600" dirty="0">
                  <a:solidFill>
                    <a:schemeClr val="tx1"/>
                  </a:solidFill>
                  <a:latin typeface="+mj-lt"/>
                </a:rPr>
                <a:t>from top to bottom</a:t>
              </a:r>
            </a:p>
            <a:p>
              <a:pPr marL="285750" indent="-193675" defTabSz="1279525">
                <a:defRPr/>
              </a:pPr>
              <a:endParaRPr lang="en-US" sz="1600" dirty="0">
                <a:solidFill>
                  <a:schemeClr val="tx1"/>
                </a:solidFill>
                <a:latin typeface="+mj-lt"/>
              </a:endParaRPr>
            </a:p>
            <a:p>
              <a:pPr marL="285750" indent="-193675" defTabSz="1279525">
                <a:defRPr/>
              </a:pPr>
              <a:r>
                <a:rPr lang="en-US" sz="1600" dirty="0">
                  <a:solidFill>
                    <a:schemeClr val="tx1"/>
                  </a:solidFill>
                  <a:latin typeface="+mj-lt"/>
                </a:rPr>
                <a:t>Hep B </a:t>
              </a:r>
            </a:p>
            <a:p>
              <a:pPr marL="285750" indent="-193675" defTabSz="1279525">
                <a:defRPr/>
              </a:pPr>
              <a:r>
                <a:rPr lang="en-US" sz="1600" dirty="0">
                  <a:solidFill>
                    <a:schemeClr val="tx1"/>
                  </a:solidFill>
                  <a:latin typeface="+mj-lt"/>
                </a:rPr>
                <a:t>Pentavalent</a:t>
              </a:r>
            </a:p>
            <a:p>
              <a:pPr marL="285750" indent="-193675" defTabSz="1279525">
                <a:defRPr/>
              </a:pPr>
              <a:r>
                <a:rPr lang="en-US" sz="1600" dirty="0">
                  <a:solidFill>
                    <a:schemeClr val="tx1"/>
                  </a:solidFill>
                  <a:latin typeface="+mj-lt"/>
                </a:rPr>
                <a:t>DPT, TT</a:t>
              </a:r>
            </a:p>
            <a:p>
              <a:pPr marL="285750" indent="-193675" defTabSz="1279525">
                <a:defRPr/>
              </a:pPr>
              <a:r>
                <a:rPr lang="en-US" sz="1600" dirty="0">
                  <a:solidFill>
                    <a:schemeClr val="tx1"/>
                  </a:solidFill>
                  <a:latin typeface="+mj-lt"/>
                </a:rPr>
                <a:t>JE</a:t>
              </a:r>
            </a:p>
            <a:p>
              <a:pPr marL="285750" indent="-193675" defTabSz="1279525">
                <a:defRPr/>
              </a:pPr>
              <a:r>
                <a:rPr lang="en-US" sz="1600" dirty="0">
                  <a:solidFill>
                    <a:schemeClr val="tx1"/>
                  </a:solidFill>
                  <a:latin typeface="+mj-lt"/>
                </a:rPr>
                <a:t>BCG</a:t>
              </a:r>
            </a:p>
            <a:p>
              <a:pPr marL="285750" indent="-193675" defTabSz="1279525">
                <a:defRPr/>
              </a:pPr>
              <a:r>
                <a:rPr lang="en-US" sz="1600" dirty="0">
                  <a:solidFill>
                    <a:schemeClr val="tx1"/>
                  </a:solidFill>
                  <a:latin typeface="+mj-lt"/>
                </a:rPr>
                <a:t>Measles </a:t>
              </a:r>
            </a:p>
            <a:p>
              <a:pPr marL="285750" indent="-193675" defTabSz="1279525">
                <a:defRPr/>
              </a:pPr>
              <a:r>
                <a:rPr lang="en-US" sz="1600" dirty="0">
                  <a:solidFill>
                    <a:schemeClr val="tx1"/>
                  </a:solidFill>
                  <a:latin typeface="+mj-lt"/>
                </a:rPr>
                <a:t>OPV</a:t>
              </a:r>
            </a:p>
            <a:p>
              <a:pPr marL="85725" defTabSz="1279525">
                <a:defRPr/>
              </a:pPr>
              <a:endParaRPr lang="en-US" sz="1600" dirty="0">
                <a:solidFill>
                  <a:schemeClr val="tx1"/>
                </a:solidFill>
                <a:latin typeface="+mj-lt"/>
              </a:endParaRPr>
            </a:p>
            <a:p>
              <a:pPr marL="85725" defTabSz="1279525">
                <a:defRPr/>
              </a:pPr>
              <a:r>
                <a:rPr lang="en-US" sz="1600" dirty="0">
                  <a:solidFill>
                    <a:schemeClr val="tx1"/>
                  </a:solidFill>
                  <a:latin typeface="+mj-lt"/>
                </a:rPr>
                <a:t>Follow Early Expiry First Out (EEFO)</a:t>
              </a:r>
            </a:p>
          </p:txBody>
        </p:sp>
        <p:sp>
          <p:nvSpPr>
            <p:cNvPr id="164" name="Down Arrow 163"/>
            <p:cNvSpPr/>
            <p:nvPr/>
          </p:nvSpPr>
          <p:spPr bwMode="auto">
            <a:xfrm rot="10800000" flipV="1">
              <a:off x="8244408" y="3140968"/>
              <a:ext cx="216024" cy="1440159"/>
            </a:xfrm>
            <a:prstGeom prst="downArrow">
              <a:avLst/>
            </a:prstGeom>
            <a:solidFill>
              <a:srgbClr val="00B050"/>
            </a:soli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defTabSz="1279525">
                <a:defRPr/>
              </a:pPr>
              <a:endParaRPr lang="en-US" dirty="0">
                <a:ln>
                  <a:solidFill>
                    <a:srgbClr val="FFFF00"/>
                  </a:solidFill>
                </a:ln>
                <a:solidFill>
                  <a:srgbClr val="FF9900"/>
                </a:solidFill>
              </a:endParaRPr>
            </a:p>
          </p:txBody>
        </p:sp>
      </p:grpSp>
      <p:sp>
        <p:nvSpPr>
          <p:cNvPr id="165" name="Rounded Rectangle 164"/>
          <p:cNvSpPr/>
          <p:nvPr/>
        </p:nvSpPr>
        <p:spPr bwMode="auto">
          <a:xfrm>
            <a:off x="3203848" y="1700808"/>
            <a:ext cx="2888698" cy="1089660"/>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600" dirty="0">
                <a:solidFill>
                  <a:schemeClr val="tx1"/>
                </a:solidFill>
                <a:latin typeface="+mj-lt"/>
              </a:rPr>
              <a:t>Place vaccines away from direct contact with ILR walls and keep space between boxes</a:t>
            </a:r>
          </a:p>
        </p:txBody>
      </p:sp>
      <p:sp>
        <p:nvSpPr>
          <p:cNvPr id="166" name="Rounded Rectangle 165"/>
          <p:cNvSpPr/>
          <p:nvPr/>
        </p:nvSpPr>
        <p:spPr bwMode="auto">
          <a:xfrm>
            <a:off x="1331640" y="3501008"/>
            <a:ext cx="1684580" cy="1362075"/>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600" dirty="0">
                <a:solidFill>
                  <a:schemeClr val="tx1"/>
                </a:solidFill>
                <a:latin typeface="+mj-lt"/>
              </a:rPr>
              <a:t>Store diluents in baskets, for 24 hours before next session</a:t>
            </a:r>
          </a:p>
        </p:txBody>
      </p:sp>
      <p:sp>
        <p:nvSpPr>
          <p:cNvPr id="167" name="Rounded Rectangle 166"/>
          <p:cNvSpPr/>
          <p:nvPr/>
        </p:nvSpPr>
        <p:spPr bwMode="auto">
          <a:xfrm>
            <a:off x="1331640" y="4725144"/>
            <a:ext cx="1728192" cy="1719620"/>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a:spcAft>
                <a:spcPts val="600"/>
              </a:spcAft>
            </a:pPr>
            <a:r>
              <a:rPr lang="en-US" sz="1600" dirty="0">
                <a:solidFill>
                  <a:schemeClr val="tx1"/>
                </a:solidFill>
              </a:rPr>
              <a:t>Monitor twice daily and ensure that all vaccines and diluents are stored at </a:t>
            </a:r>
          </a:p>
          <a:p>
            <a:pPr algn="ctr">
              <a:spcAft>
                <a:spcPts val="600"/>
              </a:spcAft>
            </a:pPr>
            <a:r>
              <a:rPr lang="en-US" sz="1600" dirty="0">
                <a:solidFill>
                  <a:schemeClr val="tx1"/>
                </a:solidFill>
              </a:rPr>
              <a:t>+2 to +8</a:t>
            </a:r>
            <a:r>
              <a:rPr lang="en-US" sz="1600" baseline="30000" dirty="0">
                <a:solidFill>
                  <a:schemeClr val="tx1"/>
                </a:solidFill>
              </a:rPr>
              <a:t>O</a:t>
            </a:r>
            <a:r>
              <a:rPr lang="en-US" sz="1600" dirty="0">
                <a:solidFill>
                  <a:schemeClr val="tx1"/>
                </a:solidFill>
              </a:rPr>
              <a:t>C</a:t>
            </a:r>
          </a:p>
        </p:txBody>
      </p:sp>
      <p:sp>
        <p:nvSpPr>
          <p:cNvPr id="168" name="Rounded Rectangle 167"/>
          <p:cNvSpPr/>
          <p:nvPr/>
        </p:nvSpPr>
        <p:spPr bwMode="auto">
          <a:xfrm>
            <a:off x="1331640" y="1628800"/>
            <a:ext cx="1684580" cy="1634490"/>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600" dirty="0">
                <a:solidFill>
                  <a:schemeClr val="tx1"/>
                </a:solidFill>
                <a:latin typeface="+mj-lt"/>
              </a:rPr>
              <a:t>Store all vaccines along with diluents in the basket along with diluents</a:t>
            </a:r>
          </a:p>
        </p:txBody>
      </p:sp>
      <p:pic>
        <p:nvPicPr>
          <p:cNvPr id="3074" name="Picture 2" descr="C:\Users\M\Desktop\Haryana_RAPID\Presentation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5009" y="2996952"/>
            <a:ext cx="3077171" cy="3283398"/>
          </a:xfrm>
          <a:prstGeom prst="rect">
            <a:avLst/>
          </a:prstGeom>
          <a:noFill/>
          <a:extLst>
            <a:ext uri="{909E8E84-426E-40DD-AFC4-6F175D3DCCD1}">
              <a14:hiddenFill xmlns:a14="http://schemas.microsoft.com/office/drawing/2010/main" xmlns="">
                <a:solidFill>
                  <a:srgbClr val="FFFFFF"/>
                </a:solidFill>
              </a14:hiddenFill>
            </a:ext>
          </a:extLst>
        </p:spPr>
      </p:pic>
      <p:sp>
        <p:nvSpPr>
          <p:cNvPr id="169" name="TextBox 168"/>
          <p:cNvSpPr txBox="1"/>
          <p:nvPr/>
        </p:nvSpPr>
        <p:spPr>
          <a:xfrm>
            <a:off x="2915816" y="6211669"/>
            <a:ext cx="3783152" cy="646331"/>
          </a:xfrm>
          <a:prstGeom prst="rect">
            <a:avLst/>
          </a:prstGeom>
          <a:noFill/>
        </p:spPr>
        <p:txBody>
          <a:bodyPr wrap="none" rtlCol="0">
            <a:spAutoFit/>
          </a:bodyPr>
          <a:lstStyle/>
          <a:p>
            <a:pPr algn="ctr"/>
            <a:r>
              <a:rPr lang="en-US" b="1" dirty="0"/>
              <a:t>ILR can keep vaccine safe with 8 hour </a:t>
            </a:r>
          </a:p>
          <a:p>
            <a:pPr algn="ctr"/>
            <a:r>
              <a:rPr lang="en-US" b="1" dirty="0"/>
              <a:t>electric supply in 24 hour period</a:t>
            </a:r>
            <a:endParaRPr lang="en-IN" b="1" dirty="0"/>
          </a:p>
        </p:txBody>
      </p:sp>
    </p:spTree>
    <p:extLst>
      <p:ext uri="{BB962C8B-B14F-4D97-AF65-F5344CB8AC3E}">
        <p14:creationId xmlns:p14="http://schemas.microsoft.com/office/powerpoint/2010/main" xmlns="" val="406949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5"/>
                                        </p:tgtEl>
                                        <p:attrNameLst>
                                          <p:attrName>style.visibility</p:attrName>
                                        </p:attrNameLst>
                                      </p:cBhvr>
                                      <p:to>
                                        <p:strVal val="visible"/>
                                      </p:to>
                                    </p:set>
                                    <p:animEffect transition="in" filter="fade">
                                      <p:cBhvr>
                                        <p:cTn id="26" dur="500"/>
                                        <p:tgtEl>
                                          <p:spTgt spid="1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6"/>
                                        </p:tgtEl>
                                        <p:attrNameLst>
                                          <p:attrName>style.visibility</p:attrName>
                                        </p:attrNameLst>
                                      </p:cBhvr>
                                      <p:to>
                                        <p:strVal val="visible"/>
                                      </p:to>
                                    </p:set>
                                    <p:animEffect transition="in" filter="fade">
                                      <p:cBhvr>
                                        <p:cTn id="31" dur="500"/>
                                        <p:tgtEl>
                                          <p:spTgt spid="1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7"/>
                                        </p:tgtEl>
                                        <p:attrNameLst>
                                          <p:attrName>style.visibility</p:attrName>
                                        </p:attrNameLst>
                                      </p:cBhvr>
                                      <p:to>
                                        <p:strVal val="visible"/>
                                      </p:to>
                                    </p:set>
                                    <p:animEffect transition="in" filter="fade">
                                      <p:cBhvr>
                                        <p:cTn id="36" dur="500"/>
                                        <p:tgtEl>
                                          <p:spTgt spid="16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fade">
                                      <p:cBhvr>
                                        <p:cTn id="4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5" grpId="0" animBg="1"/>
      <p:bldP spid="166" grpId="0" animBg="1"/>
      <p:bldP spid="167" grpId="0" animBg="1"/>
      <p:bldP spid="168" grpId="0" animBg="1"/>
      <p:bldP spid="1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6613874" cy="837306"/>
          </a:xfrm>
        </p:spPr>
        <p:txBody>
          <a:bodyPr>
            <a:normAutofit/>
          </a:bodyPr>
          <a:lstStyle/>
          <a:p>
            <a:r>
              <a:rPr lang="en-US" dirty="0" smtClean="0"/>
              <a:t> </a:t>
            </a:r>
            <a:r>
              <a:rPr lang="en-US" dirty="0"/>
              <a:t>Deep </a:t>
            </a:r>
            <a:r>
              <a:rPr lang="en-US" dirty="0" smtClean="0"/>
              <a:t>Freezer</a:t>
            </a:r>
            <a:endParaRPr lang="en-IN" dirty="0"/>
          </a:p>
        </p:txBody>
      </p:sp>
      <p:sp>
        <p:nvSpPr>
          <p:cNvPr id="3" name="Content Placeholder 2"/>
          <p:cNvSpPr>
            <a:spLocks noGrp="1"/>
          </p:cNvSpPr>
          <p:nvPr>
            <p:ph sz="quarter" idx="1"/>
          </p:nvPr>
        </p:nvSpPr>
        <p:spPr>
          <a:xfrm>
            <a:off x="1277634" y="1268760"/>
            <a:ext cx="6588732" cy="4752528"/>
          </a:xfrm>
        </p:spPr>
        <p:txBody>
          <a:bodyPr>
            <a:normAutofit/>
          </a:bodyPr>
          <a:lstStyle/>
          <a:p>
            <a:pPr algn="just">
              <a:buNone/>
            </a:pPr>
            <a:r>
              <a:rPr lang="en-US" sz="2600" dirty="0" smtClean="0"/>
              <a:t> </a:t>
            </a:r>
            <a:r>
              <a:rPr lang="en-US" sz="2600" dirty="0"/>
              <a:t>DF are used only for the preparation of ice packs and are not to be used for storing UIP vaccines.</a:t>
            </a:r>
          </a:p>
          <a:p>
            <a:pPr lvl="1" algn="just"/>
            <a:endParaRPr lang="en-IN" sz="2600" dirty="0"/>
          </a:p>
        </p:txBody>
      </p:sp>
      <p:pic>
        <p:nvPicPr>
          <p:cNvPr id="2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3349796"/>
            <a:ext cx="3046472" cy="2995739"/>
          </a:xfrm>
          <a:prstGeom prst="rect">
            <a:avLst/>
          </a:prstGeom>
          <a:noFill/>
          <a:ln w="9525">
            <a:noFill/>
            <a:miter lim="800000"/>
            <a:headEnd/>
            <a:tailEnd/>
          </a:ln>
        </p:spPr>
      </p:pic>
      <p:sp>
        <p:nvSpPr>
          <p:cNvPr id="259" name="Rounded Rectangle 258"/>
          <p:cNvSpPr/>
          <p:nvPr/>
        </p:nvSpPr>
        <p:spPr bwMode="auto">
          <a:xfrm>
            <a:off x="467544" y="4221088"/>
            <a:ext cx="2304256" cy="1668542"/>
          </a:xfrm>
          <a:prstGeom prst="round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400" b="1" dirty="0">
                <a:solidFill>
                  <a:srgbClr val="002060"/>
                </a:solidFill>
                <a:latin typeface="+mj-lt"/>
              </a:rPr>
              <a:t>Large compartment</a:t>
            </a:r>
          </a:p>
          <a:p>
            <a:pPr algn="ctr" defTabSz="1279525">
              <a:defRPr/>
            </a:pPr>
            <a:r>
              <a:rPr lang="en-US" sz="1400" dirty="0">
                <a:solidFill>
                  <a:schemeClr val="tx1"/>
                </a:solidFill>
                <a:latin typeface="+mj-lt"/>
              </a:rPr>
              <a:t>Wipe dry and arrange 20-25 unfrozen icepacks vertically (never flat) in a crisscross pattern with space for air circulation</a:t>
            </a:r>
          </a:p>
        </p:txBody>
      </p:sp>
      <p:sp>
        <p:nvSpPr>
          <p:cNvPr id="260" name="Rounded Rectangle 259"/>
          <p:cNvSpPr/>
          <p:nvPr/>
        </p:nvSpPr>
        <p:spPr bwMode="auto">
          <a:xfrm>
            <a:off x="6516216" y="4509120"/>
            <a:ext cx="2214246" cy="1430179"/>
          </a:xfrm>
          <a:prstGeom prst="round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400" b="1" dirty="0">
                <a:solidFill>
                  <a:srgbClr val="002060"/>
                </a:solidFill>
                <a:latin typeface="+mj-lt"/>
              </a:rPr>
              <a:t>Small compartment</a:t>
            </a:r>
          </a:p>
          <a:p>
            <a:pPr algn="ctr" defTabSz="1279525">
              <a:defRPr/>
            </a:pPr>
            <a:r>
              <a:rPr lang="en-US" sz="1400" dirty="0">
                <a:solidFill>
                  <a:schemeClr val="tx1"/>
                </a:solidFill>
                <a:latin typeface="+mj-lt"/>
              </a:rPr>
              <a:t> Arrange and store frozen icepacks vertically, in layers.</a:t>
            </a:r>
          </a:p>
          <a:p>
            <a:pPr algn="ctr" defTabSz="1279525">
              <a:defRPr/>
            </a:pPr>
            <a:r>
              <a:rPr lang="en-US" sz="1400" dirty="0">
                <a:solidFill>
                  <a:schemeClr val="tx1"/>
                </a:solidFill>
                <a:latin typeface="+mj-lt"/>
              </a:rPr>
              <a:t>Also store in cold boxes</a:t>
            </a:r>
          </a:p>
        </p:txBody>
      </p:sp>
      <p:sp>
        <p:nvSpPr>
          <p:cNvPr id="261" name="Rounded Rectangle 260"/>
          <p:cNvSpPr/>
          <p:nvPr/>
        </p:nvSpPr>
        <p:spPr bwMode="auto">
          <a:xfrm>
            <a:off x="2915816" y="3284984"/>
            <a:ext cx="2106234" cy="953453"/>
          </a:xfrm>
          <a:prstGeom prst="round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400" dirty="0">
                <a:solidFill>
                  <a:schemeClr val="tx1"/>
                </a:solidFill>
                <a:latin typeface="+mj-lt"/>
              </a:rPr>
              <a:t>Store frozen icepacks only up to half the height of the  large compartment</a:t>
            </a:r>
          </a:p>
        </p:txBody>
      </p:sp>
      <p:sp>
        <p:nvSpPr>
          <p:cNvPr id="262" name="TextBox 261"/>
          <p:cNvSpPr txBox="1"/>
          <p:nvPr/>
        </p:nvSpPr>
        <p:spPr>
          <a:xfrm>
            <a:off x="1691680" y="6165304"/>
            <a:ext cx="5616624" cy="646333"/>
          </a:xfrm>
          <a:prstGeom prst="rect">
            <a:avLst/>
          </a:prstGeom>
          <a:noFill/>
        </p:spPr>
        <p:txBody>
          <a:bodyPr wrap="square" rtlCol="0">
            <a:spAutoFit/>
          </a:bodyPr>
          <a:lstStyle/>
          <a:p>
            <a:pPr algn="ctr"/>
            <a:r>
              <a:rPr lang="en-US" b="1" dirty="0"/>
              <a:t>About 20-25 ice packs can be prepared by a</a:t>
            </a:r>
          </a:p>
          <a:p>
            <a:pPr algn="ctr"/>
            <a:r>
              <a:rPr lang="en-US" b="1" dirty="0"/>
              <a:t>140 Liter DF in 24 hours </a:t>
            </a:r>
            <a:endParaRPr lang="en-IN" b="1" dirty="0"/>
          </a:p>
        </p:txBody>
      </p:sp>
    </p:spTree>
    <p:extLst>
      <p:ext uri="{BB962C8B-B14F-4D97-AF65-F5344CB8AC3E}">
        <p14:creationId xmlns:p14="http://schemas.microsoft.com/office/powerpoint/2010/main" xmlns="" val="371227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5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0"/>
                                        </p:tgtEl>
                                        <p:attrNameLst>
                                          <p:attrName>style.visibility</p:attrName>
                                        </p:attrNameLst>
                                      </p:cBhvr>
                                      <p:to>
                                        <p:strVal val="visible"/>
                                      </p:to>
                                    </p:set>
                                    <p:animEffect transition="in" filter="fade">
                                      <p:cBhvr>
                                        <p:cTn id="17" dur="500"/>
                                        <p:tgtEl>
                                          <p:spTgt spid="2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1"/>
                                        </p:tgtEl>
                                        <p:attrNameLst>
                                          <p:attrName>style.visibility</p:attrName>
                                        </p:attrNameLst>
                                      </p:cBhvr>
                                      <p:to>
                                        <p:strVal val="visible"/>
                                      </p:to>
                                    </p:set>
                                    <p:animEffect transition="in" filter="fade">
                                      <p:cBhvr>
                                        <p:cTn id="22" dur="500"/>
                                        <p:tgtEl>
                                          <p:spTgt spid="2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fade">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9" grpId="0" animBg="1"/>
      <p:bldP spid="260" grpId="0" animBg="1"/>
      <p:bldP spid="261" grpId="0" animBg="1"/>
      <p:bldP spid="2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6858000" cy="981322"/>
          </a:xfrm>
        </p:spPr>
        <p:txBody>
          <a:bodyPr>
            <a:noAutofit/>
          </a:bodyPr>
          <a:lstStyle/>
          <a:p>
            <a:r>
              <a:rPr lang="en-US" dirty="0" smtClean="0"/>
              <a:t> </a:t>
            </a:r>
            <a:r>
              <a:rPr lang="en-US" dirty="0">
                <a:solidFill>
                  <a:schemeClr val="tx1"/>
                </a:solidFill>
                <a:latin typeface="+mn-lt"/>
              </a:rPr>
              <a:t>Voltage Stabilizers </a:t>
            </a:r>
            <a:endParaRPr lang="en-IN" dirty="0">
              <a:solidFill>
                <a:schemeClr val="tx1"/>
              </a:solidFill>
              <a:latin typeface="+mn-lt"/>
            </a:endParaRPr>
          </a:p>
        </p:txBody>
      </p:sp>
      <p:sp>
        <p:nvSpPr>
          <p:cNvPr id="3" name="Content Placeholder 2"/>
          <p:cNvSpPr>
            <a:spLocks noGrp="1"/>
          </p:cNvSpPr>
          <p:nvPr>
            <p:ph sz="quarter" idx="1"/>
          </p:nvPr>
        </p:nvSpPr>
        <p:spPr>
          <a:xfrm>
            <a:off x="1259632" y="1772816"/>
            <a:ext cx="6588732" cy="4752528"/>
          </a:xfrm>
        </p:spPr>
        <p:txBody>
          <a:bodyPr>
            <a:normAutofit/>
          </a:bodyPr>
          <a:lstStyle/>
          <a:p>
            <a:pPr algn="just"/>
            <a:r>
              <a:rPr lang="en-US" sz="2400" dirty="0"/>
              <a:t>Voltage Stabilizer checks and correct the range of fluctuations in the main voltage of 150-280 V.</a:t>
            </a:r>
          </a:p>
          <a:p>
            <a:pPr algn="just"/>
            <a:r>
              <a:rPr lang="en-US" sz="2400" dirty="0"/>
              <a:t>It incorporates high and low voltage cut off with 3-6 minutes time delay.</a:t>
            </a:r>
          </a:p>
          <a:p>
            <a:pPr algn="just"/>
            <a:r>
              <a:rPr lang="en-US" sz="2400" dirty="0"/>
              <a:t>Every electrical equipment must be connected to stabilizer.</a:t>
            </a:r>
          </a:p>
          <a:p>
            <a:pPr algn="just"/>
            <a:r>
              <a:rPr lang="en-US" sz="2400" dirty="0"/>
              <a:t>Proper </a:t>
            </a:r>
            <a:r>
              <a:rPr lang="en-US" sz="2400" dirty="0" err="1"/>
              <a:t>earthing</a:t>
            </a:r>
            <a:r>
              <a:rPr lang="en-US" sz="2400" dirty="0"/>
              <a:t> should be available and connected and by passing of stabilizers must not be done.</a:t>
            </a:r>
          </a:p>
          <a:p>
            <a:pPr algn="just"/>
            <a:r>
              <a:rPr lang="en-US" sz="2400" dirty="0"/>
              <a:t>Emphasize on repairing stabilizers immediately</a:t>
            </a:r>
            <a:endParaRPr lang="en-IN" sz="2400" dirty="0"/>
          </a:p>
        </p:txBody>
      </p:sp>
    </p:spTree>
    <p:extLst>
      <p:ext uri="{BB962C8B-B14F-4D97-AF65-F5344CB8AC3E}">
        <p14:creationId xmlns:p14="http://schemas.microsoft.com/office/powerpoint/2010/main" xmlns="" val="17294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2928</TotalTime>
  <Words>1215</Words>
  <Application>Microsoft Office PowerPoint</Application>
  <PresentationFormat>On-screen Show (4:3)</PresentationFormat>
  <Paragraphs>153</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Equity</vt:lpstr>
      <vt:lpstr>Dissertation Report</vt:lpstr>
      <vt:lpstr>Organization Profile</vt:lpstr>
      <vt:lpstr>Title</vt:lpstr>
      <vt:lpstr>Problem</vt:lpstr>
      <vt:lpstr> </vt:lpstr>
      <vt:lpstr>What is Cold Chain?</vt:lpstr>
      <vt:lpstr> Ice Lined Refrigerator</vt:lpstr>
      <vt:lpstr> Deep Freezer</vt:lpstr>
      <vt:lpstr> Voltage Stabilizers </vt:lpstr>
      <vt:lpstr>Objectives </vt:lpstr>
      <vt:lpstr>Rationale</vt:lpstr>
      <vt:lpstr>Limitations of the study</vt:lpstr>
      <vt:lpstr>Review of Literature</vt:lpstr>
      <vt:lpstr>Slide 14</vt:lpstr>
      <vt:lpstr>Methodology</vt:lpstr>
      <vt:lpstr>Findings : </vt:lpstr>
      <vt:lpstr>Slide 17</vt:lpstr>
      <vt:lpstr>Slide 18</vt:lpstr>
      <vt:lpstr>Slide 19</vt:lpstr>
      <vt:lpstr>Slide 20</vt:lpstr>
      <vt:lpstr>Good Practices observed </vt:lpstr>
      <vt:lpstr>Slide 22</vt:lpstr>
      <vt:lpstr>Slide 23</vt:lpstr>
      <vt:lpstr>Practices requiring improvement</vt:lpstr>
      <vt:lpstr>Slide 25</vt:lpstr>
      <vt:lpstr>Recommendations</vt:lpstr>
      <vt:lpstr>Slide 27</vt:lpstr>
      <vt:lpstr>Slide 28</vt:lpstr>
      <vt:lpstr>Conclusion</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suv</dc:creator>
  <cp:lastModifiedBy>Swati Aggarwal</cp:lastModifiedBy>
  <cp:revision>207</cp:revision>
  <dcterms:created xsi:type="dcterms:W3CDTF">2014-04-28T15:59:33Z</dcterms:created>
  <dcterms:modified xsi:type="dcterms:W3CDTF">2014-05-07T05:45:53Z</dcterms:modified>
</cp:coreProperties>
</file>